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1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media/image34.jpg" ContentType="image/png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60" r:id="rId4"/>
    <p:sldId id="294" r:id="rId5"/>
    <p:sldId id="307" r:id="rId6"/>
    <p:sldId id="308" r:id="rId7"/>
    <p:sldId id="309" r:id="rId8"/>
    <p:sldId id="322" r:id="rId9"/>
    <p:sldId id="310" r:id="rId10"/>
    <p:sldId id="311" r:id="rId11"/>
    <p:sldId id="367" r:id="rId12"/>
    <p:sldId id="368" r:id="rId13"/>
    <p:sldId id="369" r:id="rId14"/>
    <p:sldId id="279" r:id="rId15"/>
    <p:sldId id="312" r:id="rId16"/>
    <p:sldId id="300" r:id="rId17"/>
    <p:sldId id="301" r:id="rId18"/>
    <p:sldId id="285" r:id="rId19"/>
    <p:sldId id="306" r:id="rId20"/>
    <p:sldId id="314" r:id="rId21"/>
    <p:sldId id="316" r:id="rId22"/>
    <p:sldId id="356" r:id="rId23"/>
    <p:sldId id="323" r:id="rId24"/>
    <p:sldId id="313" r:id="rId25"/>
    <p:sldId id="336" r:id="rId26"/>
    <p:sldId id="333" r:id="rId27"/>
    <p:sldId id="334" r:id="rId28"/>
    <p:sldId id="284" r:id="rId29"/>
    <p:sldId id="264" r:id="rId30"/>
    <p:sldId id="283" r:id="rId31"/>
    <p:sldId id="366" r:id="rId32"/>
    <p:sldId id="327" r:id="rId33"/>
    <p:sldId id="280" r:id="rId34"/>
    <p:sldId id="281" r:id="rId35"/>
    <p:sldId id="270" r:id="rId36"/>
    <p:sldId id="289" r:id="rId37"/>
    <p:sldId id="337" r:id="rId38"/>
    <p:sldId id="328" r:id="rId39"/>
    <p:sldId id="335" r:id="rId40"/>
    <p:sldId id="288" r:id="rId41"/>
    <p:sldId id="339" r:id="rId42"/>
    <p:sldId id="340" r:id="rId43"/>
    <p:sldId id="341" r:id="rId44"/>
    <p:sldId id="345" r:id="rId45"/>
    <p:sldId id="344" r:id="rId46"/>
    <p:sldId id="292" r:id="rId47"/>
    <p:sldId id="343" r:id="rId48"/>
    <p:sldId id="293" r:id="rId49"/>
    <p:sldId id="350" r:id="rId50"/>
    <p:sldId id="274" r:id="rId51"/>
    <p:sldId id="347" r:id="rId52"/>
    <p:sldId id="271" r:id="rId53"/>
    <p:sldId id="348" r:id="rId54"/>
    <p:sldId id="272" r:id="rId55"/>
    <p:sldId id="351" r:id="rId56"/>
    <p:sldId id="273" r:id="rId57"/>
    <p:sldId id="357" r:id="rId58"/>
    <p:sldId id="359" r:id="rId59"/>
    <p:sldId id="361" r:id="rId60"/>
    <p:sldId id="362" r:id="rId61"/>
    <p:sldId id="363" r:id="rId62"/>
    <p:sldId id="354" r:id="rId63"/>
    <p:sldId id="355" r:id="rId64"/>
    <p:sldId id="352" r:id="rId65"/>
    <p:sldId id="353" r:id="rId66"/>
    <p:sldId id="364" r:id="rId67"/>
    <p:sldId id="326" r:id="rId68"/>
    <p:sldId id="365" r:id="rId6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Overview" id="{194DE552-6F45-2A45-9294-12C782F96231}">
          <p14:sldIdLst>
            <p14:sldId id="256"/>
            <p14:sldId id="257"/>
          </p14:sldIdLst>
        </p14:section>
        <p14:section name="Relational Data" id="{C2741FE0-105D-7140-B7F8-A309BD84E0E3}">
          <p14:sldIdLst>
            <p14:sldId id="260"/>
            <p14:sldId id="294"/>
            <p14:sldId id="307"/>
            <p14:sldId id="308"/>
            <p14:sldId id="309"/>
            <p14:sldId id="322"/>
            <p14:sldId id="310"/>
            <p14:sldId id="311"/>
            <p14:sldId id="367"/>
            <p14:sldId id="368"/>
            <p14:sldId id="369"/>
          </p14:sldIdLst>
        </p14:section>
        <p14:section name="Two Kinds of Probability" id="{5EB6DA31-1418-E04B-9D9E-4AC8E21BC3F9}">
          <p14:sldIdLst>
            <p14:sldId id="279"/>
            <p14:sldId id="312"/>
            <p14:sldId id="300"/>
            <p14:sldId id="301"/>
            <p14:sldId id="285"/>
            <p14:sldId id="306"/>
            <p14:sldId id="314"/>
            <p14:sldId id="316"/>
          </p14:sldIdLst>
        </p14:section>
        <p14:section name="Relational Frequencies" id="{5B8F559F-475C-B84D-970B-27943B0FA693}">
          <p14:sldIdLst>
            <p14:sldId id="356"/>
            <p14:sldId id="323"/>
            <p14:sldId id="313"/>
            <p14:sldId id="336"/>
            <p14:sldId id="333"/>
            <p14:sldId id="334"/>
          </p14:sldIdLst>
        </p14:section>
        <p14:section name="Statistical-Relational Modelling" id="{E4F87129-8459-A84A-ADBA-B24903F4DA8C}">
          <p14:sldIdLst>
            <p14:sldId id="284"/>
            <p14:sldId id="264"/>
            <p14:sldId id="283"/>
            <p14:sldId id="366"/>
          </p14:sldIdLst>
        </p14:section>
        <p14:section name="Learning Principles" id="{DA38AB37-EE34-7349-9184-DA28851CD57D}">
          <p14:sldIdLst>
            <p14:sldId id="327"/>
            <p14:sldId id="280"/>
            <p14:sldId id="281"/>
          </p14:sldIdLst>
        </p14:section>
        <p14:section name="Likelihood Function for First-Order Bayesian Networks" id="{688761A6-9FED-CB4B-9836-A9227F999993}">
          <p14:sldIdLst>
            <p14:sldId id="270"/>
            <p14:sldId id="289"/>
            <p14:sldId id="337"/>
            <p14:sldId id="328"/>
            <p14:sldId id="335"/>
          </p14:sldIdLst>
        </p14:section>
        <p14:section name="Parameter Learning" id="{8D610AF4-B212-CA4E-8679-8DCFA00970F2}">
          <p14:sldIdLst>
            <p14:sldId id="288"/>
            <p14:sldId id="339"/>
            <p14:sldId id="340"/>
            <p14:sldId id="341"/>
            <p14:sldId id="345"/>
            <p14:sldId id="344"/>
          </p14:sldIdLst>
        </p14:section>
        <p14:section name="Structure Learning" id="{1D546C8D-7FE9-2D4F-A9CF-6D1555E4E392}">
          <p14:sldIdLst>
            <p14:sldId id="292"/>
            <p14:sldId id="343"/>
            <p14:sldId id="293"/>
            <p14:sldId id="350"/>
          </p14:sldIdLst>
        </p14:section>
        <p14:section name="From Relational Statistics to Degrees of Belief" id="{E83CDAF1-03DF-6241-85F2-74F0B1635C14}">
          <p14:sldIdLst>
            <p14:sldId id="274"/>
            <p14:sldId id="347"/>
            <p14:sldId id="271"/>
            <p14:sldId id="348"/>
            <p14:sldId id="272"/>
            <p14:sldId id="351"/>
          </p14:sldIdLst>
        </p14:section>
        <p14:section name="Outlier Detection" id="{51A5B231-BAD5-F645-953F-9CAF46B4CCAB}">
          <p14:sldIdLst>
            <p14:sldId id="273"/>
            <p14:sldId id="357"/>
            <p14:sldId id="359"/>
            <p14:sldId id="361"/>
            <p14:sldId id="362"/>
            <p14:sldId id="363"/>
          </p14:sldIdLst>
        </p14:section>
        <p14:section name="Summary" id="{A16DDAC6-1C75-B544-89E3-89A5CE164B8F}">
          <p14:sldIdLst>
            <p14:sldId id="354"/>
            <p14:sldId id="355"/>
            <p14:sldId id="352"/>
            <p14:sldId id="353"/>
            <p14:sldId id="364"/>
            <p14:sldId id="326"/>
            <p14:sldId id="3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2624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D:\Zqian_dropbox\Dropbox\random-regress\ILP14_Metr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temp!$A$14</c:f>
              <c:strCache>
                <c:ptCount val="1"/>
                <c:pt idx="0">
                  <c:v>RDN_Boost</c:v>
                </c:pt>
              </c:strCache>
            </c:strRef>
          </c:tx>
          <c:invertIfNegative val="0"/>
          <c:cat>
            <c:strRef>
              <c:f>temp!$B$13:$F$13</c:f>
              <c:strCache>
                <c:ptCount val="5"/>
                <c:pt idx="0">
                  <c:v>UW</c:v>
                </c:pt>
                <c:pt idx="1">
                  <c:v>Mondial </c:v>
                </c:pt>
                <c:pt idx="2">
                  <c:v>Hepatitis</c:v>
                </c:pt>
                <c:pt idx="3">
                  <c:v>Muta</c:v>
                </c:pt>
                <c:pt idx="4">
                  <c:v>MovieLens(0.1M)</c:v>
                </c:pt>
              </c:strCache>
            </c:strRef>
          </c:cat>
          <c:val>
            <c:numRef>
              <c:f>temp!$B$14:$F$14</c:f>
              <c:numCache>
                <c:formatCode>0.00</c:formatCode>
                <c:ptCount val="5"/>
                <c:pt idx="0">
                  <c:v>-0.2861103735</c:v>
                </c:pt>
                <c:pt idx="1">
                  <c:v>-0.484105663</c:v>
                </c:pt>
                <c:pt idx="2">
                  <c:v>-0.51387</c:v>
                </c:pt>
                <c:pt idx="3">
                  <c:v>-0.42805</c:v>
                </c:pt>
                <c:pt idx="4" formatCode="General">
                  <c:v>-0.58</c:v>
                </c:pt>
              </c:numCache>
            </c:numRef>
          </c:val>
        </c:ser>
        <c:ser>
          <c:idx val="1"/>
          <c:order val="1"/>
          <c:tx>
            <c:strRef>
              <c:f>temp!$A$15</c:f>
              <c:strCache>
                <c:ptCount val="1"/>
                <c:pt idx="0">
                  <c:v>MLN_Boost</c:v>
                </c:pt>
              </c:strCache>
            </c:strRef>
          </c:tx>
          <c:invertIfNegative val="0"/>
          <c:cat>
            <c:strRef>
              <c:f>temp!$B$13:$F$13</c:f>
              <c:strCache>
                <c:ptCount val="5"/>
                <c:pt idx="0">
                  <c:v>UW</c:v>
                </c:pt>
                <c:pt idx="1">
                  <c:v>Mondial </c:v>
                </c:pt>
                <c:pt idx="2">
                  <c:v>Hepatitis</c:v>
                </c:pt>
                <c:pt idx="3">
                  <c:v>Muta</c:v>
                </c:pt>
                <c:pt idx="4">
                  <c:v>MovieLens(0.1M)</c:v>
                </c:pt>
              </c:strCache>
            </c:strRef>
          </c:cat>
          <c:val>
            <c:numRef>
              <c:f>temp!$B$15:$F$15</c:f>
              <c:numCache>
                <c:formatCode>0.00</c:formatCode>
                <c:ptCount val="5"/>
                <c:pt idx="0">
                  <c:v>-0.162371875</c:v>
                </c:pt>
                <c:pt idx="1">
                  <c:v>-0.40163005</c:v>
                </c:pt>
                <c:pt idx="2">
                  <c:v>-0.52419</c:v>
                </c:pt>
                <c:pt idx="3">
                  <c:v>-0.26928</c:v>
                </c:pt>
                <c:pt idx="4" formatCode="General">
                  <c:v>-0.38</c:v>
                </c:pt>
              </c:numCache>
            </c:numRef>
          </c:val>
        </c:ser>
        <c:ser>
          <c:idx val="2"/>
          <c:order val="2"/>
          <c:tx>
            <c:strRef>
              <c:f>temp!$A$16</c:f>
              <c:strCache>
                <c:ptCount val="1"/>
                <c:pt idx="0">
                  <c:v>RDN_Bayes</c:v>
                </c:pt>
              </c:strCache>
            </c:strRef>
          </c:tx>
          <c:invertIfNegative val="0"/>
          <c:cat>
            <c:strRef>
              <c:f>temp!$B$13:$F$13</c:f>
              <c:strCache>
                <c:ptCount val="5"/>
                <c:pt idx="0">
                  <c:v>UW</c:v>
                </c:pt>
                <c:pt idx="1">
                  <c:v>Mondial </c:v>
                </c:pt>
                <c:pt idx="2">
                  <c:v>Hepatitis</c:v>
                </c:pt>
                <c:pt idx="3">
                  <c:v>Muta</c:v>
                </c:pt>
                <c:pt idx="4">
                  <c:v>MovieLens(0.1M)</c:v>
                </c:pt>
              </c:strCache>
            </c:strRef>
          </c:cat>
          <c:val>
            <c:numRef>
              <c:f>temp!$B$16:$F$16</c:f>
              <c:numCache>
                <c:formatCode>0.00</c:formatCode>
                <c:ptCount val="5"/>
                <c:pt idx="0">
                  <c:v>-0.010569775</c:v>
                </c:pt>
                <c:pt idx="1">
                  <c:v>-0.252304346</c:v>
                </c:pt>
                <c:pt idx="2">
                  <c:v>-0.38912</c:v>
                </c:pt>
                <c:pt idx="3">
                  <c:v>-0.22373</c:v>
                </c:pt>
                <c:pt idx="4" formatCode="General">
                  <c:v>-0.3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022760"/>
        <c:axId val="-2112019784"/>
      </c:barChart>
      <c:catAx>
        <c:axId val="-2112022760"/>
        <c:scaling>
          <c:orientation val="minMax"/>
        </c:scaling>
        <c:delete val="1"/>
        <c:axPos val="b"/>
        <c:majorTickMark val="out"/>
        <c:minorTickMark val="none"/>
        <c:tickLblPos val="nextTo"/>
        <c:crossAx val="-2112019784"/>
        <c:crosses val="autoZero"/>
        <c:auto val="1"/>
        <c:lblAlgn val="ctr"/>
        <c:lblOffset val="100"/>
        <c:noMultiLvlLbl val="0"/>
      </c:catAx>
      <c:valAx>
        <c:axId val="-21120197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CLL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-21120227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temp!$A$20</c:f>
              <c:strCache>
                <c:ptCount val="1"/>
                <c:pt idx="0">
                  <c:v>RDN_Boost</c:v>
                </c:pt>
              </c:strCache>
            </c:strRef>
          </c:tx>
          <c:invertIfNegative val="0"/>
          <c:cat>
            <c:strRef>
              <c:f>temp!$B$19:$F$19</c:f>
              <c:strCache>
                <c:ptCount val="5"/>
                <c:pt idx="0">
                  <c:v>UW</c:v>
                </c:pt>
                <c:pt idx="1">
                  <c:v>Mondial </c:v>
                </c:pt>
                <c:pt idx="2">
                  <c:v>Hepatitis</c:v>
                </c:pt>
                <c:pt idx="3">
                  <c:v>Muta</c:v>
                </c:pt>
                <c:pt idx="4">
                  <c:v>MovieLens(0.1M)</c:v>
                </c:pt>
              </c:strCache>
            </c:strRef>
          </c:cat>
          <c:val>
            <c:numRef>
              <c:f>temp!$B$20:$F$20</c:f>
              <c:numCache>
                <c:formatCode>0.00</c:formatCode>
                <c:ptCount val="5"/>
                <c:pt idx="0">
                  <c:v>0.3247292</c:v>
                </c:pt>
                <c:pt idx="1">
                  <c:v>0.27126645</c:v>
                </c:pt>
                <c:pt idx="2">
                  <c:v>0.71469</c:v>
                </c:pt>
                <c:pt idx="3">
                  <c:v>0.62705</c:v>
                </c:pt>
                <c:pt idx="4" formatCode="General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temp!$A$21</c:f>
              <c:strCache>
                <c:ptCount val="1"/>
                <c:pt idx="0">
                  <c:v>MLN_Boost</c:v>
                </c:pt>
              </c:strCache>
            </c:strRef>
          </c:tx>
          <c:invertIfNegative val="0"/>
          <c:cat>
            <c:strRef>
              <c:f>temp!$B$19:$F$19</c:f>
              <c:strCache>
                <c:ptCount val="5"/>
                <c:pt idx="0">
                  <c:v>UW</c:v>
                </c:pt>
                <c:pt idx="1">
                  <c:v>Mondial </c:v>
                </c:pt>
                <c:pt idx="2">
                  <c:v>Hepatitis</c:v>
                </c:pt>
                <c:pt idx="3">
                  <c:v>Muta</c:v>
                </c:pt>
                <c:pt idx="4">
                  <c:v>MovieLens(0.1M)</c:v>
                </c:pt>
              </c:strCache>
            </c:strRef>
          </c:cat>
          <c:val>
            <c:numRef>
              <c:f>temp!$B$21:$F$21</c:f>
              <c:numCache>
                <c:formatCode>0.00</c:formatCode>
                <c:ptCount val="5"/>
                <c:pt idx="0">
                  <c:v>0.52381</c:v>
                </c:pt>
                <c:pt idx="1">
                  <c:v>0.44115295</c:v>
                </c:pt>
                <c:pt idx="2">
                  <c:v>0.71154</c:v>
                </c:pt>
                <c:pt idx="3">
                  <c:v>0.82731</c:v>
                </c:pt>
                <c:pt idx="4" formatCode="General">
                  <c:v>0.74</c:v>
                </c:pt>
              </c:numCache>
            </c:numRef>
          </c:val>
        </c:ser>
        <c:ser>
          <c:idx val="2"/>
          <c:order val="2"/>
          <c:tx>
            <c:strRef>
              <c:f>temp!$A$22</c:f>
              <c:strCache>
                <c:ptCount val="1"/>
                <c:pt idx="0">
                  <c:v>RDN_Bayes</c:v>
                </c:pt>
              </c:strCache>
            </c:strRef>
          </c:tx>
          <c:invertIfNegative val="0"/>
          <c:cat>
            <c:strRef>
              <c:f>temp!$B$19:$F$19</c:f>
              <c:strCache>
                <c:ptCount val="5"/>
                <c:pt idx="0">
                  <c:v>UW</c:v>
                </c:pt>
                <c:pt idx="1">
                  <c:v>Mondial </c:v>
                </c:pt>
                <c:pt idx="2">
                  <c:v>Hepatitis</c:v>
                </c:pt>
                <c:pt idx="3">
                  <c:v>Muta</c:v>
                </c:pt>
                <c:pt idx="4">
                  <c:v>MovieLens(0.1M)</c:v>
                </c:pt>
              </c:strCache>
            </c:strRef>
          </c:cat>
          <c:val>
            <c:numRef>
              <c:f>temp!$B$22:$F$22</c:f>
              <c:numCache>
                <c:formatCode>0.00</c:formatCode>
                <c:ptCount val="5"/>
                <c:pt idx="0">
                  <c:v>0.888444333</c:v>
                </c:pt>
                <c:pt idx="1">
                  <c:v>0.7936318</c:v>
                </c:pt>
                <c:pt idx="2">
                  <c:v>0.54942</c:v>
                </c:pt>
                <c:pt idx="3">
                  <c:v>0.49548</c:v>
                </c:pt>
                <c:pt idx="4" formatCode="General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978616"/>
        <c:axId val="-2111975608"/>
      </c:barChart>
      <c:catAx>
        <c:axId val="-2111978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1975608"/>
        <c:crosses val="autoZero"/>
        <c:auto val="1"/>
        <c:lblAlgn val="ctr"/>
        <c:lblOffset val="100"/>
        <c:noMultiLvlLbl val="0"/>
      </c:catAx>
      <c:valAx>
        <c:axId val="-21119756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 dirty="0" smtClean="0"/>
                  <a:t>PR</a:t>
                </a:r>
                <a:endParaRPr lang="en-US" sz="1600" dirty="0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-21119786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43DF10F-661A-154D-AEC4-831FE342F32A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5E3594E-B5E7-DE43-B105-D1E7D317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CBE3EAE-D6F7-B341-A9D9-F43E30C616E4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dirty="0" smtClean="0">
                <a:latin typeface="Calibri" charset="0"/>
              </a:rPr>
              <a:t>Mention</a:t>
            </a:r>
            <a:r>
              <a:rPr lang="en-CA" baseline="0" dirty="0" smtClean="0">
                <a:latin typeface="Calibri" charset="0"/>
              </a:rPr>
              <a:t> </a:t>
            </a:r>
            <a:r>
              <a:rPr lang="en-CA" baseline="0" dirty="0" err="1" smtClean="0">
                <a:latin typeface="Calibri" charset="0"/>
              </a:rPr>
              <a:t>luc’s</a:t>
            </a:r>
            <a:r>
              <a:rPr lang="en-CA" baseline="0" dirty="0" smtClean="0">
                <a:latin typeface="Calibri" charset="0"/>
              </a:rPr>
              <a:t> book, </a:t>
            </a:r>
            <a:r>
              <a:rPr lang="en-CA" baseline="0" dirty="0" err="1" smtClean="0">
                <a:latin typeface="Calibri" charset="0"/>
              </a:rPr>
              <a:t>Henrik’s</a:t>
            </a:r>
            <a:r>
              <a:rPr lang="en-CA" baseline="0" dirty="0" smtClean="0">
                <a:latin typeface="Calibri" charset="0"/>
              </a:rPr>
              <a:t> work.</a:t>
            </a:r>
          </a:p>
          <a:p>
            <a:pPr eaLnBrk="1" hangingPunct="1">
              <a:spcBef>
                <a:spcPct val="0"/>
              </a:spcBef>
            </a:pPr>
            <a:r>
              <a:rPr lang="en-CA" baseline="0" dirty="0" smtClean="0">
                <a:latin typeface="Calibri" charset="0"/>
              </a:rPr>
              <a:t>Add </a:t>
            </a:r>
            <a:r>
              <a:rPr lang="en-CA" baseline="0" dirty="0" err="1" smtClean="0">
                <a:latin typeface="Calibri" charset="0"/>
              </a:rPr>
              <a:t>Sajjad</a:t>
            </a:r>
            <a:endParaRPr lang="en-CA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baseline="0" dirty="0" smtClean="0">
                <a:latin typeface="Calibri" charset="0"/>
              </a:rPr>
              <a:t>Advertise database repository.</a:t>
            </a:r>
          </a:p>
          <a:p>
            <a:pPr eaLnBrk="1" hangingPunct="1">
              <a:spcBef>
                <a:spcPct val="0"/>
              </a:spcBef>
            </a:pPr>
            <a:r>
              <a:rPr lang="en-CA" baseline="0" dirty="0" err="1" smtClean="0">
                <a:latin typeface="Calibri" charset="0"/>
              </a:rPr>
              <a:t>relationallearning.net</a:t>
            </a:r>
            <a:r>
              <a:rPr lang="en-CA" baseline="0" dirty="0" smtClean="0">
                <a:latin typeface="Calibri" charset="0"/>
              </a:rPr>
              <a:t>, </a:t>
            </a:r>
            <a:r>
              <a:rPr lang="en-CA" baseline="0" dirty="0" err="1" smtClean="0">
                <a:latin typeface="Calibri" charset="0"/>
              </a:rPr>
              <a:t>Wannes</a:t>
            </a:r>
            <a:r>
              <a:rPr lang="en-CA" baseline="0" dirty="0" smtClean="0">
                <a:latin typeface="Calibri" charset="0"/>
              </a:rPr>
              <a:t> </a:t>
            </a:r>
            <a:r>
              <a:rPr lang="en-CA" baseline="0" dirty="0" err="1" smtClean="0">
                <a:latin typeface="Calibri" charset="0"/>
              </a:rPr>
              <a:t>Meert</a:t>
            </a:r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EA8C6-1438-6349-AE5B-AD4AFC0FE36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Brussels#French_and_Flemish_communities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www.bloomberg.com</a:t>
            </a:r>
            <a:r>
              <a:rPr lang="en-US" dirty="0" smtClean="0"/>
              <a:t>/news/articles/2013-01-03/final-tally-shows-obama-first-since-56-to-win-51-twice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1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“there is not one accidence i</a:t>
            </a:r>
            <a:r>
              <a:rPr lang="en-US" baseline="0" dirty="0" smtClean="0"/>
              <a:t>n the history of modern aviation that has been caused by turbulence (Allen Carr).”</a:t>
            </a:r>
          </a:p>
          <a:p>
            <a:r>
              <a:rPr lang="en-US" baseline="0" dirty="0" smtClean="0"/>
              <a:t>Can instantiate frequencies to get single probability results.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examples: predict result of 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34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also cite </a:t>
            </a:r>
            <a:r>
              <a:rPr lang="en-US" dirty="0" err="1" smtClean="0"/>
              <a:t>Kahnemann</a:t>
            </a:r>
            <a:endParaRPr lang="en-US" dirty="0" smtClean="0"/>
          </a:p>
          <a:p>
            <a:r>
              <a:rPr lang="en-US" dirty="0" smtClean="0"/>
              <a:t>it’s a pipeline!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7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Halpern: type </a:t>
            </a:r>
            <a:r>
              <a:rPr lang="en-US" dirty="0" err="1" smtClean="0"/>
              <a:t>I,l</a:t>
            </a:r>
            <a:r>
              <a:rPr lang="en-US" dirty="0" smtClean="0"/>
              <a:t> type II probability. </a:t>
            </a:r>
            <a:r>
              <a:rPr lang="en-US" dirty="0" err="1" smtClean="0"/>
              <a:t>Getoor</a:t>
            </a:r>
            <a:r>
              <a:rPr lang="en-US" dirty="0" smtClean="0"/>
              <a:t>: kind of universally quantified.</a:t>
            </a:r>
          </a:p>
          <a:p>
            <a:r>
              <a:rPr lang="en-US" dirty="0" smtClean="0"/>
              <a:t>The instantiation</a:t>
            </a:r>
            <a:r>
              <a:rPr lang="en-US" baseline="0" dirty="0" smtClean="0"/>
              <a:t> is difficult, this is the most fundamental difference between relational and </a:t>
            </a:r>
            <a:r>
              <a:rPr lang="en-US" baseline="0" dirty="0" err="1" smtClean="0"/>
              <a:t>iid</a:t>
            </a:r>
            <a:r>
              <a:rPr lang="en-US" baseline="0" dirty="0" smtClean="0"/>
              <a:t> data.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iid</a:t>
            </a:r>
            <a:r>
              <a:rPr lang="en-US" baseline="0" dirty="0" smtClean="0"/>
              <a:t> data, frequencies and single-event probabilities come apart only for parameter values. In relational data, come apart always when there are multiple instantiations.</a:t>
            </a:r>
          </a:p>
          <a:p>
            <a:r>
              <a:rPr lang="en-US" baseline="0" dirty="0" smtClean="0"/>
              <a:t>Probability of grounding = probability of frequency.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57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05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Pipeline like in</a:t>
            </a:r>
            <a:r>
              <a:rPr lang="en-US" baseline="0" dirty="0" smtClean="0"/>
              <a:t> classical statistics.</a:t>
            </a:r>
          </a:p>
          <a:p>
            <a:r>
              <a:rPr lang="en-US" dirty="0" smtClean="0"/>
              <a:t>“Instantiation” is difficult. This is the most profound difference between relational and nonrelation</a:t>
            </a:r>
            <a:r>
              <a:rPr lang="en-US" baseline="0" dirty="0" smtClean="0"/>
              <a:t>al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05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9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</a:t>
            </a:r>
            <a:r>
              <a:rPr lang="en-US" baseline="0" dirty="0" smtClean="0"/>
              <a:t> data table that correctly represents relational frequencies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32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</a:t>
            </a:r>
            <a:r>
              <a:rPr lang="en-US" baseline="0" dirty="0" smtClean="0"/>
              <a:t> data table that correctly represents relational frequencies</a:t>
            </a:r>
          </a:p>
          <a:p>
            <a:r>
              <a:rPr lang="en-US" dirty="0" smtClean="0"/>
              <a:t>Schulte, O. (2011), A tractable pseudo-likelihood function for Bayes Nets applied to relational data, </a:t>
            </a:r>
            <a:r>
              <a:rPr lang="en-US" i="1" dirty="0" smtClean="0"/>
              <a:t>in 'SIAM SDM', pp. 462-473.</a:t>
            </a:r>
          </a:p>
          <a:p>
            <a:r>
              <a:rPr lang="en-US" dirty="0" err="1" smtClean="0"/>
              <a:t>Raedt</a:t>
            </a:r>
            <a:r>
              <a:rPr lang="en-US" dirty="0" smtClean="0"/>
              <a:t>, L. D. (1998), Attribute-Value Learning Versus Inductive Logic Programming: The Missing Links (Extended Abstract), </a:t>
            </a:r>
            <a:r>
              <a:rPr lang="en-US" i="1" dirty="0" smtClean="0"/>
              <a:t>in David Page, ed., 'ILP', Springer, , pp. 1-8.</a:t>
            </a:r>
          </a:p>
          <a:p>
            <a:r>
              <a:rPr lang="en-US" dirty="0" smtClean="0"/>
              <a:t>Riedel, S.; Yao, L. &amp; McCallum, A. (2013), 'Latent Relation Representations for Universal Schemas', </a:t>
            </a:r>
            <a:r>
              <a:rPr lang="en-US" i="1" dirty="0" err="1" smtClean="0"/>
              <a:t>CoRR</a:t>
            </a:r>
            <a:r>
              <a:rPr lang="en-US" i="1" dirty="0" smtClean="0"/>
              <a:t> </a:t>
            </a:r>
            <a:r>
              <a:rPr lang="en-US" b="1" i="1" dirty="0" smtClean="0"/>
              <a:t>abs/1301.4293.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32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 this if it’s clear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different formalism for describing relational data and</a:t>
            </a:r>
            <a:r>
              <a:rPr lang="en-US" baseline="0" dirty="0" smtClean="0"/>
              <a:t> relational models. I follow the approach developed by Poole, Russell </a:t>
            </a:r>
            <a:r>
              <a:rPr lang="en-US" baseline="0" dirty="0" err="1" smtClean="0"/>
              <a:t>Getoor</a:t>
            </a:r>
            <a:r>
              <a:rPr lang="en-US" baseline="0" dirty="0" smtClean="0"/>
              <a:t>. My learning algorithm work for others as well. Basically, for any formalism </a:t>
            </a:r>
            <a:r>
              <a:rPr lang="en-US" baseline="0" dirty="0" err="1" smtClean="0"/>
              <a:t>basedon</a:t>
            </a:r>
            <a:r>
              <a:rPr lang="en-US" baseline="0" dirty="0" smtClean="0"/>
              <a:t> first-order logic. I’m also trying to show that we are in review mode.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76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Bayesian networks are close to rules (</a:t>
            </a:r>
            <a:r>
              <a:rPr lang="en-US" dirty="0" err="1" smtClean="0"/>
              <a:t>Kersting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deRaedt</a:t>
            </a:r>
            <a:r>
              <a:rPr lang="en-US" baseline="0" dirty="0" smtClean="0"/>
              <a:t>)</a:t>
            </a:r>
          </a:p>
          <a:p>
            <a:r>
              <a:rPr lang="en-US" sz="1200" dirty="0" err="1" smtClean="0"/>
              <a:t>parametrized</a:t>
            </a:r>
            <a:r>
              <a:rPr lang="en-US" sz="1200" baseline="0" dirty="0" smtClean="0"/>
              <a:t> BNs </a:t>
            </a:r>
            <a:r>
              <a:rPr lang="en-US" sz="1200" dirty="0" smtClean="0"/>
              <a:t>not a frequency model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Demo.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First-order Random variables = terms.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88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frequencies are interesting in themselves!</a:t>
            </a:r>
          </a:p>
          <a:p>
            <a:r>
              <a:rPr lang="en-US" baseline="0" dirty="0" smtClean="0"/>
              <a:t>could also be typical or normal individuals.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11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96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overall system flow, show parts of it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5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open Markov in Bristol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77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cite Jensen on independent instances.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5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generalizes </a:t>
            </a:r>
            <a:r>
              <a:rPr lang="en-US" dirty="0" err="1" smtClean="0"/>
              <a:t>i.i.d</a:t>
            </a:r>
            <a:r>
              <a:rPr lang="en-US" dirty="0" smtClean="0"/>
              <a:t>.</a:t>
            </a:r>
            <a:r>
              <a:rPr lang="en-US" baseline="0" dirty="0" smtClean="0"/>
              <a:t> case: only one first-order variable.</a:t>
            </a:r>
          </a:p>
          <a:p>
            <a:r>
              <a:rPr lang="en-US" baseline="0" dirty="0" smtClean="0"/>
              <a:t>uses random selection semantics, instantiation principle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6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implicitly uses the instantiation principle</a:t>
            </a:r>
          </a:p>
          <a:p>
            <a:r>
              <a:rPr lang="en-US" dirty="0" err="1" smtClean="0"/>
              <a:t>Raedt</a:t>
            </a:r>
            <a:r>
              <a:rPr lang="en-US" dirty="0" smtClean="0"/>
              <a:t>, L. D. (1998), Attribute-Value Learning Versus Inductive Logic Programming: The Missing Links (Extended Abstract), </a:t>
            </a:r>
            <a:r>
              <a:rPr lang="en-US" i="1" dirty="0" smtClean="0"/>
              <a:t>in David Page, ed., 'ILP', Springer, , pp. 1-8.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32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a log-linear model</a:t>
            </a:r>
          </a:p>
          <a:p>
            <a:r>
              <a:rPr lang="en-US" dirty="0" smtClean="0"/>
              <a:t>can extend with AIC, BIC</a:t>
            </a:r>
          </a:p>
          <a:p>
            <a:r>
              <a:rPr lang="en-US" dirty="0" smtClean="0"/>
              <a:t>generalizes single-table</a:t>
            </a:r>
            <a:r>
              <a:rPr lang="en-US" baseline="0" dirty="0" smtClean="0"/>
              <a:t> case</a:t>
            </a:r>
          </a:p>
          <a:p>
            <a:r>
              <a:rPr lang="en-US" baseline="0" dirty="0" smtClean="0"/>
              <a:t>can visualize as splitting the original groundings table.</a:t>
            </a:r>
          </a:p>
          <a:p>
            <a:r>
              <a:rPr lang="en-US" baseline="0" dirty="0" smtClean="0"/>
              <a:t>can be evaluated in closed form given sufficient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8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</a:t>
            </a:r>
            <a:r>
              <a:rPr lang="en-US" dirty="0" err="1" smtClean="0"/>
              <a:t>parametrized</a:t>
            </a:r>
            <a:r>
              <a:rPr lang="en-US" dirty="0" smtClean="0"/>
              <a:t> polynomial in</a:t>
            </a:r>
            <a:r>
              <a:rPr lang="en-US" baseline="0" dirty="0" smtClean="0"/>
              <a:t> number of first-order variables.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also </a:t>
            </a:r>
            <a:r>
              <a:rPr lang="en-US" dirty="0" err="1" smtClean="0"/>
              <a:t>imdb-eer.mws</a:t>
            </a:r>
            <a:r>
              <a:rPr lang="en-US" dirty="0" smtClean="0"/>
              <a:t> from Workbench.</a:t>
            </a:r>
          </a:p>
          <a:p>
            <a:r>
              <a:rPr lang="en-US" dirty="0" smtClean="0"/>
              <a:t>Note that there can be attributes of relationships</a:t>
            </a:r>
            <a:r>
              <a:rPr lang="en-US" baseline="0" dirty="0" smtClean="0"/>
              <a:t>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64337-76B8-4A48-8AFC-FFC00B7F7619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6098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59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ignoring attribute condition</a:t>
            </a:r>
          </a:p>
          <a:p>
            <a:r>
              <a:rPr lang="en-US" dirty="0" smtClean="0"/>
              <a:t>numbers are made up</a:t>
            </a:r>
          </a:p>
          <a:p>
            <a:r>
              <a:rPr lang="en-US" dirty="0" smtClean="0"/>
              <a:t>* means: nothing specified.</a:t>
            </a:r>
          </a:p>
          <a:p>
            <a:r>
              <a:rPr lang="en-US" dirty="0" smtClean="0"/>
              <a:t>Let audience trace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74A-40A7-F344-A425-CD801254D43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20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transaction</a:t>
            </a:r>
            <a:r>
              <a:rPr lang="en-US" baseline="0" dirty="0" smtClean="0"/>
              <a:t> volume -&gt; </a:t>
            </a:r>
            <a:r>
              <a:rPr lang="en-US" baseline="0" dirty="0" err="1" smtClean="0"/>
              <a:t>HasLoan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871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408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Preserves complexity.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225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(normal in </a:t>
            </a:r>
            <a:r>
              <a:rPr lang="en-US" dirty="0" err="1" smtClean="0"/>
              <a:t>i.i.d</a:t>
            </a:r>
            <a:r>
              <a:rPr lang="en-US" dirty="0" smtClean="0"/>
              <a:t>. BN learning)</a:t>
            </a:r>
          </a:p>
          <a:p>
            <a:r>
              <a:rPr lang="en-US" dirty="0" smtClean="0"/>
              <a:t>General moral: efficient implementation of theta-</a:t>
            </a:r>
            <a:r>
              <a:rPr lang="en-US" dirty="0" err="1" smtClean="0"/>
              <a:t>subsumption</a:t>
            </a:r>
            <a:r>
              <a:rPr lang="en-US" dirty="0" smtClean="0"/>
              <a:t> search</a:t>
            </a:r>
          </a:p>
          <a:p>
            <a:r>
              <a:rPr lang="en-US" dirty="0" smtClean="0"/>
              <a:t>Look</a:t>
            </a:r>
            <a:r>
              <a:rPr lang="en-US" baseline="0" dirty="0" smtClean="0"/>
              <a:t> up Friedman et 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365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MovieLens</a:t>
            </a:r>
            <a:r>
              <a:rPr lang="en-US" dirty="0" smtClean="0"/>
              <a:t> 1M takes only 9 sec more</a:t>
            </a:r>
            <a:r>
              <a:rPr lang="en-US" baseline="0" dirty="0" smtClean="0"/>
              <a:t> because </a:t>
            </a:r>
            <a:r>
              <a:rPr lang="en-US" dirty="0" smtClean="0"/>
              <a:t>counting</a:t>
            </a:r>
            <a:r>
              <a:rPr lang="en-US" baseline="0" dirty="0" smtClean="0"/>
              <a:t> in RDBMS scales really well.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DNs</a:t>
            </a:r>
            <a:r>
              <a:rPr lang="en-US" baseline="0" dirty="0" smtClean="0"/>
              <a:t> are only learned for predicates for both MLN-Boost and </a:t>
            </a:r>
            <a:r>
              <a:rPr lang="en-US" baseline="0" dirty="0" err="1" smtClean="0"/>
              <a:t>RDN_Boost</a:t>
            </a:r>
            <a:r>
              <a:rPr lang="en-US" baseline="0" dirty="0" smtClean="0"/>
              <a:t> (two possible values only).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IMDB is evaluated only on unary predicates, for all methods. IMDB evaluated only on one fold.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report the average per node.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good at finding long relationship chains.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Hepatitis has a complex schema: longer to learn single model than learn independently.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--------------------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 available yet = not run yet.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66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List_of_Belgian_football_champions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21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Fine Print: in general, need to restrict</a:t>
            </a:r>
            <a:r>
              <a:rPr lang="en-US" baseline="0" dirty="0" smtClean="0"/>
              <a:t> to relevant groundings as well.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(cf. </a:t>
            </a:r>
            <a:r>
              <a:rPr lang="en-US" dirty="0" err="1" smtClean="0"/>
              <a:t>Kimmig</a:t>
            </a:r>
            <a:r>
              <a:rPr lang="en-US" dirty="0" smtClean="0"/>
              <a:t> et al. 2014).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259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implicitly uses the instantiation principle</a:t>
            </a:r>
          </a:p>
          <a:p>
            <a:r>
              <a:rPr lang="en-US" dirty="0" smtClean="0"/>
              <a:t>Has closed form that generalizes propositional</a:t>
            </a:r>
            <a:r>
              <a:rPr lang="en-US" baseline="0" dirty="0" smtClean="0"/>
              <a:t> classifier.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Has random selection interpretation.</a:t>
            </a:r>
            <a:endParaRPr lang="en-US" baseline="0" dirty="0" smtClean="0"/>
          </a:p>
          <a:p>
            <a:r>
              <a:rPr lang="en-US" i="0" baseline="0" dirty="0" smtClean="0"/>
              <a:t>Show more complex example with entire Markov blanket.</a:t>
            </a:r>
            <a:endParaRPr lang="en-US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3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realistic, still relatively small. </a:t>
            </a:r>
            <a:r>
              <a:rPr lang="en-US" dirty="0" err="1" smtClean="0"/>
              <a:t>http://www.dbis.informatik.uni-goettingen.de/Mondial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64337-76B8-4A48-8AFC-FFC00B7F7619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Arrows point in the direction of better performance.</a:t>
            </a:r>
          </a:p>
          <a:p>
            <a:r>
              <a:rPr lang="en-US" dirty="0" smtClean="0"/>
              <a:t>This is for  unary predicates only. For binary</a:t>
            </a:r>
            <a:r>
              <a:rPr lang="en-US" baseline="0" dirty="0" smtClean="0"/>
              <a:t> predicates, see paper.</a:t>
            </a:r>
          </a:p>
          <a:p>
            <a:r>
              <a:rPr lang="en-US" baseline="0" dirty="0" smtClean="0"/>
              <a:t>Boosting method inference.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372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cite </a:t>
            </a:r>
            <a:r>
              <a:rPr lang="en-US" dirty="0" err="1" smtClean="0"/>
              <a:t>Blockeel</a:t>
            </a:r>
            <a:r>
              <a:rPr lang="en-US" dirty="0" smtClean="0"/>
              <a:t> on learning from interpretations</a:t>
            </a:r>
          </a:p>
          <a:p>
            <a:r>
              <a:rPr lang="en-US" dirty="0" smtClean="0"/>
              <a:t>like learning from interpretations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refinement:</a:t>
            </a:r>
            <a:r>
              <a:rPr lang="en-US" baseline="0" dirty="0" smtClean="0"/>
              <a:t> apply mutual information decomposition to log-likelihood ratio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best of both worlds: the</a:t>
            </a:r>
            <a:r>
              <a:rPr lang="en-US" baseline="0" dirty="0" smtClean="0"/>
              <a:t> log-</a:t>
            </a:r>
            <a:r>
              <a:rPr lang="en-US" baseline="0" dirty="0" err="1" smtClean="0"/>
              <a:t>liikelihood</a:t>
            </a:r>
            <a:r>
              <a:rPr lang="en-US" baseline="0" dirty="0" smtClean="0"/>
              <a:t> score decomposes into associations, at the same time adds all differences.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694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</a:t>
            </a:r>
            <a:r>
              <a:rPr lang="en-US" dirty="0" err="1" smtClean="0"/>
              <a:t>neighbourhood</a:t>
            </a:r>
            <a:r>
              <a:rPr lang="en-US" dirty="0" smtClean="0"/>
              <a:t> counts as predictors (cf. Poole on relational logistic regression).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Unification Listed</a:t>
            </a:r>
            <a:r>
              <a:rPr lang="en-US" baseline="0" dirty="0" smtClean="0"/>
              <a:t> as a major topic in Russell and </a:t>
            </a:r>
            <a:r>
              <a:rPr lang="en-US" baseline="0" dirty="0" err="1" smtClean="0"/>
              <a:t>Norvig’s</a:t>
            </a:r>
            <a:r>
              <a:rPr lang="en-US" baseline="0" dirty="0" smtClean="0"/>
              <a:t> AI textbook.</a:t>
            </a:r>
          </a:p>
          <a:p>
            <a:endParaRPr lang="en-US" baseline="0" dirty="0" smtClean="0"/>
          </a:p>
          <a:p>
            <a:r>
              <a:rPr lang="en-US" dirty="0" smtClean="0"/>
              <a:t>Show Russell</a:t>
            </a:r>
            <a:r>
              <a:rPr lang="en-US" baseline="0" dirty="0" smtClean="0"/>
              <a:t> paper, including graphic on logic and probability.</a:t>
            </a:r>
          </a:p>
          <a:p>
            <a:r>
              <a:rPr lang="en-US" baseline="0" dirty="0" smtClean="0"/>
              <a:t>Add BLPs, </a:t>
            </a:r>
            <a:r>
              <a:rPr lang="en-US" baseline="0" dirty="0" err="1" smtClean="0"/>
              <a:t>deRaedt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about the data. Get to pattern language next.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64337-76B8-4A48-8AFC-FFC00B7F761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851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functors</a:t>
            </a:r>
            <a:r>
              <a:rPr lang="en-US" dirty="0" smtClean="0"/>
              <a:t>: gender, genre, who acts in what.</a:t>
            </a:r>
          </a:p>
          <a:p>
            <a:r>
              <a:rPr lang="en-US" dirty="0" smtClean="0"/>
              <a:t>Can also add</a:t>
            </a:r>
            <a:r>
              <a:rPr lang="en-US" baseline="0" dirty="0" smtClean="0"/>
              <a:t> complex functions, like aggregate functions, page rank. See </a:t>
            </a:r>
            <a:r>
              <a:rPr lang="en-US" baseline="0" dirty="0" err="1" smtClean="0"/>
              <a:t>Kersting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deRaedt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D15-B6FF-D14C-A60F-5A467C82F7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 them that I use </a:t>
            </a:r>
            <a:r>
              <a:rPr lang="en-US" dirty="0" err="1" smtClean="0"/>
              <a:t>equational</a:t>
            </a:r>
            <a:r>
              <a:rPr lang="en-US" dirty="0" smtClean="0"/>
              <a:t>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6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also build nested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2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value_i</a:t>
            </a:r>
            <a:r>
              <a:rPr lang="en-US" baseline="0" dirty="0" smtClean="0"/>
              <a:t> are constants.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2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8C79C2-6210-4643-9B00-6DB17D1490DF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24607-D7EB-3446-A4B8-55166DB82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F025-39CE-7842-B088-7AEAE675A2FD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1E80-921C-614C-9D5C-E880ED678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80C8-DE31-6D45-A75B-2F78ED31D1B4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52AD-693C-B34D-A8D9-1959FACC4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3F57-6B8A-5942-BBD7-60F9A771C0EF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5685-DC37-0445-898B-F64AE21B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81F22-A87A-7B42-BD26-2AA8A58930D0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62C3EF-4CE4-FF46-9CDF-2832916B3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AD73-D4C5-DA48-80F8-712B46BE2632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DA57-F8B9-B54F-AF0F-CC9FA0CF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B567-BCE6-0D4E-AF49-18ECF2A3F029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733E-2B96-754A-A071-B13946FE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6915-5FD9-8947-AE88-405019268103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B271-2852-0F49-AEEE-3E7BF04B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57CB-324E-CF4B-9620-22A80CFB5894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9F6A-3B58-334D-9273-DA712BDC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9F4B48-5700-3348-8034-93071F1942FF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A4859-D5F6-8445-B88F-302AD437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5A4A6-4041-BB45-AD0E-76F15C40C5C1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0285F-B208-4644-BE15-0A0C423E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125" y="61531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fld id="{951B6275-5792-9B45-B275-43D0224B9192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7CEF2234-60CD-F14D-A018-E190E33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7769225" y="6210300"/>
            <a:ext cx="917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B99B7F-2E64-2646-91C2-380EEC053FFA}" type="slidenum">
              <a:rPr lang="en-US" sz="1400" smtClean="0">
                <a:latin typeface="Perpetua" charset="0"/>
              </a:rPr>
              <a:pPr eaLnBrk="1" hangingPunct="1"/>
              <a:t>‹#›</a:t>
            </a:fld>
            <a:endParaRPr lang="en-US" sz="1400" dirty="0" smtClean="0">
              <a:latin typeface="Perpetu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gif"/><Relationship Id="rId3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gif"/><Relationship Id="rId3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Relationship Id="rId3" Type="http://schemas.openxmlformats.org/officeDocument/2006/relationships/image" Target="../media/image25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oschulte1/Dropbox/book/%22Unifying%20logic%20and%20probability%22.pdf" TargetMode="External"/><Relationship Id="rId4" Type="http://schemas.openxmlformats.org/officeDocument/2006/relationships/hyperlink" Target="http://mathworld.wolfram.com/EquationalLogic.html" TargetMode="External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1572518"/>
            <a:ext cx="8229600" cy="1470025"/>
          </a:xfrm>
        </p:spPr>
        <p:txBody>
          <a:bodyPr/>
          <a:lstStyle/>
          <a:p>
            <a:r>
              <a:rPr lang="en-US" dirty="0"/>
              <a:t>From Relational Statistics to Degrees of Belief</a:t>
            </a:r>
            <a:endParaRPr dirty="0">
              <a:latin typeface="Franklin Gothic Book" charset="0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57200" y="54298"/>
            <a:ext cx="3757613" cy="2590800"/>
          </a:xfrm>
          <a:prstGeom prst="rect">
            <a:avLst/>
          </a:prstGeom>
        </p:spPr>
        <p:txBody>
          <a:bodyPr/>
          <a:lstStyle/>
          <a:p>
            <a:pPr marL="274320" indent="-274320" defTabSz="914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CA" sz="2400" dirty="0" smtClean="0">
                <a:latin typeface="+mn-lt"/>
                <a:ea typeface="+mn-ea"/>
                <a:cs typeface="+mn-cs"/>
              </a:rPr>
              <a:t>School </a:t>
            </a:r>
            <a:r>
              <a:rPr lang="en-CA" sz="2400" dirty="0">
                <a:latin typeface="+mn-lt"/>
                <a:ea typeface="+mn-ea"/>
                <a:cs typeface="+mn-cs"/>
              </a:rPr>
              <a:t>of Computing </a:t>
            </a:r>
            <a:r>
              <a:rPr lang="en-CA" sz="2400" dirty="0" smtClean="0">
                <a:latin typeface="+mn-lt"/>
                <a:ea typeface="+mn-ea"/>
                <a:cs typeface="+mn-cs"/>
              </a:rPr>
              <a:t>Science</a:t>
            </a:r>
          </a:p>
          <a:p>
            <a:pPr marL="274320" indent="-274320" defTabSz="914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CA" sz="2400" dirty="0" smtClean="0">
                <a:latin typeface="+mn-lt"/>
                <a:ea typeface="+mn-ea"/>
                <a:cs typeface="+mn-cs"/>
              </a:rPr>
              <a:t>Simon </a:t>
            </a:r>
            <a:r>
              <a:rPr lang="en-CA" sz="2400" dirty="0">
                <a:latin typeface="+mn-lt"/>
                <a:ea typeface="+mn-ea"/>
                <a:cs typeface="+mn-cs"/>
              </a:rPr>
              <a:t>Fraser University</a:t>
            </a:r>
          </a:p>
          <a:p>
            <a:pPr marL="274320" indent="-274320" defTabSz="914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CA" sz="2400" dirty="0">
                <a:latin typeface="+mn-lt"/>
                <a:ea typeface="+mn-ea"/>
                <a:cs typeface="+mn-cs"/>
              </a:rPr>
              <a:t>Vancouver, Canada</a:t>
            </a:r>
          </a:p>
        </p:txBody>
      </p:sp>
      <p:pic>
        <p:nvPicPr>
          <p:cNvPr id="15363" name="Picture 5" descr="sfu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202628"/>
            <a:ext cx="1844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279480"/>
              </p:ext>
            </p:extLst>
          </p:nvPr>
        </p:nvGraphicFramePr>
        <p:xfrm>
          <a:off x="931830" y="3343448"/>
          <a:ext cx="7127940" cy="3083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34"/>
                <a:gridCol w="1408220"/>
                <a:gridCol w="1483660"/>
                <a:gridCol w="1496234"/>
                <a:gridCol w="1433592"/>
              </a:tblGrid>
              <a:tr h="1150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Oliver Schulte</a:t>
                      </a:r>
                    </a:p>
                    <a:p>
                      <a:pPr algn="ctr"/>
                      <a:endParaRPr lang="en-CA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60138" marR="60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Hassan </a:t>
                      </a:r>
                      <a:r>
                        <a:rPr lang="en-CA" sz="2400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Khosravi</a:t>
                      </a:r>
                      <a:endParaRPr lang="en-CA" sz="2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60138" marR="601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Arthur</a:t>
                      </a:r>
                      <a:r>
                        <a:rPr lang="en-CA" sz="2400" b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Kirkpatrick</a:t>
                      </a:r>
                      <a:endParaRPr lang="en-CA" sz="2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60138" marR="60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n-lt"/>
                          <a:ea typeface="+mn-ea"/>
                          <a:cs typeface="+mn-cs"/>
                        </a:rPr>
                        <a:t>Tianxiang</a:t>
                      </a:r>
                      <a:r>
                        <a:rPr lang="en-US" sz="2400" dirty="0" smtClean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+mn-ea"/>
                          <a:cs typeface="+mn-cs"/>
                        </a:rPr>
                        <a:t>Gao</a:t>
                      </a:r>
                      <a:endParaRPr lang="en-CA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60138" marR="60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n-lt"/>
                          <a:ea typeface="+mn-ea"/>
                          <a:cs typeface="+mn-cs"/>
                        </a:rPr>
                        <a:t>Yuke</a:t>
                      </a:r>
                      <a:r>
                        <a:rPr lang="en-US" sz="2400" dirty="0" smtClean="0">
                          <a:latin typeface="+mn-lt"/>
                          <a:ea typeface="+mn-ea"/>
                          <a:cs typeface="+mn-cs"/>
                        </a:rPr>
                        <a:t> Zhu</a:t>
                      </a:r>
                      <a:endParaRPr lang="en-CA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60138" marR="60138"/>
                </a:tc>
              </a:tr>
              <a:tr h="189493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0138" marR="60138">
                    <a:blipFill rotWithShape="1"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0138" marR="60138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0138" marR="60138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0138" marR="60138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0138" marR="60138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6368" y="4569732"/>
            <a:ext cx="14906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ed-thumbnail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030" y="4569731"/>
            <a:ext cx="1433250" cy="1857375"/>
          </a:xfrm>
          <a:prstGeom prst="rect">
            <a:avLst/>
          </a:prstGeom>
        </p:spPr>
      </p:pic>
      <p:pic>
        <p:nvPicPr>
          <p:cNvPr id="11" name="Picture 10" descr="elwin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1081" y="4569733"/>
            <a:ext cx="1509581" cy="1857374"/>
          </a:xfrm>
          <a:prstGeom prst="rect">
            <a:avLst/>
          </a:prstGeom>
        </p:spPr>
      </p:pic>
      <p:pic>
        <p:nvPicPr>
          <p:cNvPr id="12" name="Picture 11" descr="yuk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662" y="4569733"/>
            <a:ext cx="1386011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Representation Example</a:t>
            </a:r>
            <a:endParaRPr lang="en-US" dirty="0"/>
          </a:p>
        </p:txBody>
      </p:sp>
      <p:pic>
        <p:nvPicPr>
          <p:cNvPr id="21" name="Picture 20" descr="pit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1" y="2006891"/>
            <a:ext cx="850900" cy="1244600"/>
          </a:xfrm>
          <a:prstGeom prst="rect">
            <a:avLst/>
          </a:prstGeom>
        </p:spPr>
      </p:pic>
      <p:pic>
        <p:nvPicPr>
          <p:cNvPr id="24" name="Picture 23" descr="buscemi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62" y="1997927"/>
            <a:ext cx="852307" cy="1262529"/>
          </a:xfrm>
          <a:prstGeom prst="rect">
            <a:avLst/>
          </a:prstGeom>
        </p:spPr>
      </p:pic>
      <p:pic>
        <p:nvPicPr>
          <p:cNvPr id="29" name="Picture 28" descr="thurma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18" y="2006891"/>
            <a:ext cx="850900" cy="1244600"/>
          </a:xfrm>
          <a:prstGeom prst="rect">
            <a:avLst/>
          </a:prstGeom>
        </p:spPr>
      </p:pic>
      <p:pic>
        <p:nvPicPr>
          <p:cNvPr id="36" name="Picture 35" descr="lucy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1" y="2030797"/>
            <a:ext cx="807927" cy="11967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6757" y="3740537"/>
            <a:ext cx="966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$500K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9768" y="3740537"/>
            <a:ext cx="79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$5M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29" idx="2"/>
            <a:endCxn id="55" idx="0"/>
          </p:cNvCxnSpPr>
          <p:nvPr/>
        </p:nvCxnSpPr>
        <p:spPr>
          <a:xfrm flipH="1">
            <a:off x="4557773" y="3251491"/>
            <a:ext cx="231995" cy="489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6" idx="2"/>
            <a:endCxn id="57" idx="0"/>
          </p:cNvCxnSpPr>
          <p:nvPr/>
        </p:nvCxnSpPr>
        <p:spPr>
          <a:xfrm flipH="1">
            <a:off x="6466654" y="3227585"/>
            <a:ext cx="242151" cy="512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62595" y="3740537"/>
            <a:ext cx="79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$2M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4021" y="3621009"/>
            <a:ext cx="79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False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n/a	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6" name="Straight Arrow Connector 55"/>
          <p:cNvCxnSpPr>
            <a:stCxn id="21" idx="2"/>
          </p:cNvCxnSpPr>
          <p:nvPr/>
        </p:nvCxnSpPr>
        <p:spPr>
          <a:xfrm flipH="1">
            <a:off x="821765" y="3251491"/>
            <a:ext cx="313766" cy="414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634879" y="3726042"/>
            <a:ext cx="1051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</a:rPr>
              <a:t>ActsIn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salary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13" name="Picture 12" descr="fargo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2" y="4504754"/>
            <a:ext cx="637786" cy="1084617"/>
          </a:xfrm>
          <a:prstGeom prst="rect">
            <a:avLst/>
          </a:prstGeom>
        </p:spPr>
      </p:pic>
      <p:pic>
        <p:nvPicPr>
          <p:cNvPr id="23" name="Picture 22" descr="kill-bill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05" y="4551652"/>
            <a:ext cx="559954" cy="990820"/>
          </a:xfrm>
          <a:prstGeom prst="rect">
            <a:avLst/>
          </a:prstGeom>
        </p:spPr>
      </p:pic>
      <p:pic>
        <p:nvPicPr>
          <p:cNvPr id="37" name="Picture 36" descr="fargo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76" y="4549577"/>
            <a:ext cx="637786" cy="1084617"/>
          </a:xfrm>
          <a:prstGeom prst="rect">
            <a:avLst/>
          </a:prstGeom>
        </p:spPr>
      </p:pic>
      <p:pic>
        <p:nvPicPr>
          <p:cNvPr id="38" name="Picture 37" descr="kill-bill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9" y="4596475"/>
            <a:ext cx="559954" cy="990820"/>
          </a:xfrm>
          <a:prstGeom prst="rect">
            <a:avLst/>
          </a:prstGeom>
        </p:spPr>
      </p:pic>
      <p:pic>
        <p:nvPicPr>
          <p:cNvPr id="41" name="Picture 40" descr="fargo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00" y="4549577"/>
            <a:ext cx="637786" cy="1084617"/>
          </a:xfrm>
          <a:prstGeom prst="rect">
            <a:avLst/>
          </a:prstGeom>
        </p:spPr>
      </p:pic>
      <p:pic>
        <p:nvPicPr>
          <p:cNvPr id="42" name="Picture 41" descr="kill-bill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53" y="4596475"/>
            <a:ext cx="559954" cy="990820"/>
          </a:xfrm>
          <a:prstGeom prst="rect">
            <a:avLst/>
          </a:prstGeom>
        </p:spPr>
      </p:pic>
      <p:pic>
        <p:nvPicPr>
          <p:cNvPr id="47" name="Picture 46" descr="fargo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42" y="4549577"/>
            <a:ext cx="637786" cy="1084617"/>
          </a:xfrm>
          <a:prstGeom prst="rect">
            <a:avLst/>
          </a:prstGeom>
        </p:spPr>
      </p:pic>
      <p:pic>
        <p:nvPicPr>
          <p:cNvPr id="48" name="Picture 47" descr="kill-bill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95" y="4596475"/>
            <a:ext cx="559954" cy="99082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49238" y="3635950"/>
            <a:ext cx="79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False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n/a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3" idx="0"/>
            <a:endCxn id="46" idx="2"/>
          </p:cNvCxnSpPr>
          <p:nvPr/>
        </p:nvCxnSpPr>
        <p:spPr>
          <a:xfrm flipV="1">
            <a:off x="667845" y="4267340"/>
            <a:ext cx="72118" cy="237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1" idx="2"/>
          </p:cNvCxnSpPr>
          <p:nvPr/>
        </p:nvCxnSpPr>
        <p:spPr>
          <a:xfrm>
            <a:off x="1135531" y="3251491"/>
            <a:ext cx="239057" cy="488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0"/>
          </p:cNvCxnSpPr>
          <p:nvPr/>
        </p:nvCxnSpPr>
        <p:spPr>
          <a:xfrm flipH="1" flipV="1">
            <a:off x="1374588" y="4229241"/>
            <a:ext cx="26694" cy="322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31809" y="3740537"/>
            <a:ext cx="79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False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n/a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61831" y="3740537"/>
            <a:ext cx="79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False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n/a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70712" y="3740537"/>
            <a:ext cx="79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False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n/a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>
            <a:stCxn id="37" idx="0"/>
          </p:cNvCxnSpPr>
          <p:nvPr/>
        </p:nvCxnSpPr>
        <p:spPr>
          <a:xfrm flipV="1">
            <a:off x="2591569" y="4372373"/>
            <a:ext cx="1493" cy="177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8" idx="0"/>
          </p:cNvCxnSpPr>
          <p:nvPr/>
        </p:nvCxnSpPr>
        <p:spPr>
          <a:xfrm flipV="1">
            <a:off x="3325006" y="4372373"/>
            <a:ext cx="0" cy="224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1" idx="0"/>
            <a:endCxn id="55" idx="2"/>
          </p:cNvCxnSpPr>
          <p:nvPr/>
        </p:nvCxnSpPr>
        <p:spPr>
          <a:xfrm flipV="1">
            <a:off x="4515293" y="4386868"/>
            <a:ext cx="42480" cy="162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2" idx="0"/>
          </p:cNvCxnSpPr>
          <p:nvPr/>
        </p:nvCxnSpPr>
        <p:spPr>
          <a:xfrm flipH="1" flipV="1">
            <a:off x="5215218" y="4372373"/>
            <a:ext cx="33512" cy="224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7" idx="0"/>
          </p:cNvCxnSpPr>
          <p:nvPr/>
        </p:nvCxnSpPr>
        <p:spPr>
          <a:xfrm flipH="1" flipV="1">
            <a:off x="6304841" y="4372373"/>
            <a:ext cx="104294" cy="177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8" idx="0"/>
          </p:cNvCxnSpPr>
          <p:nvPr/>
        </p:nvCxnSpPr>
        <p:spPr>
          <a:xfrm flipV="1">
            <a:off x="7142572" y="4372373"/>
            <a:ext cx="0" cy="224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2"/>
          </p:cNvCxnSpPr>
          <p:nvPr/>
        </p:nvCxnSpPr>
        <p:spPr>
          <a:xfrm>
            <a:off x="4789768" y="3251491"/>
            <a:ext cx="290232" cy="414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708805" y="3260456"/>
            <a:ext cx="403963" cy="479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4" idx="2"/>
            <a:endCxn id="2" idx="0"/>
          </p:cNvCxnSpPr>
          <p:nvPr/>
        </p:nvCxnSpPr>
        <p:spPr>
          <a:xfrm flipH="1">
            <a:off x="2620141" y="3260456"/>
            <a:ext cx="399075" cy="480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4" idx="2"/>
            <a:endCxn id="52" idx="0"/>
          </p:cNvCxnSpPr>
          <p:nvPr/>
        </p:nvCxnSpPr>
        <p:spPr>
          <a:xfrm>
            <a:off x="3019216" y="3260456"/>
            <a:ext cx="408535" cy="480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42259" y="1387756"/>
            <a:ext cx="16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gender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Man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country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U.S.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89747" y="1387756"/>
            <a:ext cx="16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gender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Man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country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U.S.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56762" y="1387756"/>
            <a:ext cx="203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gender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Woman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country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U.S.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23777" y="1387756"/>
            <a:ext cx="233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gender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Woman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country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U.S.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0478" y="5843215"/>
            <a:ext cx="1969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genre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action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country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U.S.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5" name="Straight Connector 84"/>
          <p:cNvCxnSpPr>
            <a:stCxn id="13" idx="2"/>
          </p:cNvCxnSpPr>
          <p:nvPr/>
        </p:nvCxnSpPr>
        <p:spPr>
          <a:xfrm>
            <a:off x="667845" y="5589371"/>
            <a:ext cx="0" cy="3733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136757" y="5866026"/>
            <a:ext cx="208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genre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action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country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U.S.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Connector 87"/>
          <p:cNvCxnSpPr>
            <a:stCxn id="38" idx="2"/>
          </p:cNvCxnSpPr>
          <p:nvPr/>
        </p:nvCxnSpPr>
        <p:spPr>
          <a:xfrm flipH="1">
            <a:off x="3273214" y="5587295"/>
            <a:ext cx="51792" cy="3336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99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First-Order Logic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399" y="5766707"/>
            <a:ext cx="7275237" cy="443594"/>
          </a:xfrm>
        </p:spPr>
        <p:txBody>
          <a:bodyPr/>
          <a:lstStyle/>
          <a:p>
            <a:r>
              <a:rPr lang="en-US" dirty="0" err="1" smtClean="0"/>
              <a:t>Kimmig</a:t>
            </a:r>
            <a:r>
              <a:rPr lang="en-US" dirty="0"/>
              <a:t>, A.; </a:t>
            </a:r>
            <a:r>
              <a:rPr lang="en-US" dirty="0" err="1"/>
              <a:t>Mihalkova</a:t>
            </a:r>
            <a:r>
              <a:rPr lang="en-US" dirty="0"/>
              <a:t>, L. &amp; </a:t>
            </a:r>
            <a:r>
              <a:rPr lang="en-US" dirty="0" err="1"/>
              <a:t>Getoor</a:t>
            </a:r>
            <a:r>
              <a:rPr lang="en-US" dirty="0"/>
              <a:t>, L. (2014), 'Lifted graphical models: a survey', </a:t>
            </a:r>
            <a:r>
              <a:rPr lang="en-US" i="1" dirty="0"/>
              <a:t>Machine Learning, 1--45.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275236" cy="1355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expressive formalism for specifying relational conditions.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64713" y="2834713"/>
            <a:ext cx="4964396" cy="1699725"/>
            <a:chOff x="2188764" y="4127362"/>
            <a:chExt cx="4964396" cy="1699725"/>
          </a:xfrm>
        </p:grpSpPr>
        <p:sp>
          <p:nvSpPr>
            <p:cNvPr id="7" name="TextBox 6"/>
            <p:cNvSpPr txBox="1"/>
            <p:nvPr/>
          </p:nvSpPr>
          <p:spPr>
            <a:xfrm>
              <a:off x="3767331" y="4384903"/>
              <a:ext cx="153281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First-Order Logic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88764" y="5147596"/>
              <a:ext cx="122625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dirty="0" smtClean="0"/>
                <a:t>uery language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29918" y="5180756"/>
              <a:ext cx="123346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Pattern Language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7" idx="1"/>
              <a:endCxn id="8" idx="0"/>
            </p:cNvCxnSpPr>
            <p:nvPr/>
          </p:nvCxnSpPr>
          <p:spPr>
            <a:xfrm flipH="1">
              <a:off x="2801892" y="4708069"/>
              <a:ext cx="965439" cy="4395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3"/>
              <a:endCxn id="9" idx="0"/>
            </p:cNvCxnSpPr>
            <p:nvPr/>
          </p:nvCxnSpPr>
          <p:spPr>
            <a:xfrm>
              <a:off x="5300150" y="4708069"/>
              <a:ext cx="1046500" cy="4726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188764" y="4127362"/>
              <a:ext cx="1519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database theory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3965" y="4127362"/>
              <a:ext cx="1519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relational learning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315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First-Order Logic: Terms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399" y="5943600"/>
            <a:ext cx="7260640" cy="457200"/>
          </a:xfrm>
        </p:spPr>
        <p:txBody>
          <a:bodyPr/>
          <a:lstStyle/>
          <a:p>
            <a:r>
              <a:rPr lang="en-US" dirty="0" err="1"/>
              <a:t>Kimmig</a:t>
            </a:r>
            <a:r>
              <a:rPr lang="en-US" dirty="0"/>
              <a:t>, A.; </a:t>
            </a:r>
            <a:r>
              <a:rPr lang="en-US" dirty="0" err="1"/>
              <a:t>Mihalkova</a:t>
            </a:r>
            <a:r>
              <a:rPr lang="en-US" dirty="0"/>
              <a:t>, L. &amp; </a:t>
            </a:r>
            <a:r>
              <a:rPr lang="en-US" dirty="0" err="1"/>
              <a:t>Getoor</a:t>
            </a:r>
            <a:r>
              <a:rPr lang="en-US" dirty="0"/>
              <a:t>, L. (2014), 'Lifted graphical models: a survey', </a:t>
            </a:r>
            <a:r>
              <a:rPr lang="en-US" i="1" dirty="0"/>
              <a:t>Machine Learning, </a:t>
            </a:r>
            <a:r>
              <a:rPr lang="en-US" i="1" dirty="0" smtClean="0"/>
              <a:t>1—45.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constant</a:t>
            </a:r>
            <a:r>
              <a:rPr lang="en-US" dirty="0" smtClean="0"/>
              <a:t> refers to an individual.</a:t>
            </a:r>
          </a:p>
          <a:p>
            <a:pPr lvl="1"/>
            <a:r>
              <a:rPr lang="en-US" dirty="0" smtClean="0"/>
              <a:t>e.g. “Fargo”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logical variable</a:t>
            </a:r>
            <a:r>
              <a:rPr lang="en-US" dirty="0" smtClean="0"/>
              <a:t> refers to a class of individuals</a:t>
            </a:r>
          </a:p>
          <a:p>
            <a:pPr lvl="1"/>
            <a:r>
              <a:rPr lang="en-US" dirty="0" smtClean="0"/>
              <a:t>e.g. “Movie” refers to Movies.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ground term</a:t>
            </a:r>
            <a:r>
              <a:rPr lang="en-US" dirty="0" smtClean="0"/>
              <a:t> is of the form </a:t>
            </a:r>
            <a:r>
              <a:rPr lang="en-US" i="1" dirty="0"/>
              <a:t>f(a</a:t>
            </a:r>
            <a:r>
              <a:rPr lang="en-US" i="1" baseline="-25000" dirty="0"/>
              <a:t>1</a:t>
            </a:r>
            <a:r>
              <a:rPr lang="en-US" i="1" dirty="0"/>
              <a:t>,..,a</a:t>
            </a:r>
            <a:r>
              <a:rPr lang="en-US" i="1" baseline="-25000" dirty="0"/>
              <a:t>n</a:t>
            </a:r>
            <a:r>
              <a:rPr lang="en-US" i="1" dirty="0"/>
              <a:t>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e.g. “salary(</a:t>
            </a:r>
            <a:r>
              <a:rPr lang="en-US" dirty="0" err="1" smtClean="0"/>
              <a:t>UmaThurman</a:t>
            </a:r>
            <a:r>
              <a:rPr lang="en-US" dirty="0" smtClean="0"/>
              <a:t>, Fargo)”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first-order term</a:t>
            </a:r>
            <a:r>
              <a:rPr lang="en-US" dirty="0" smtClean="0"/>
              <a:t> is of the form </a:t>
            </a:r>
            <a:r>
              <a:rPr lang="en-US" i="1" dirty="0"/>
              <a:t>f</a:t>
            </a:r>
            <a:r>
              <a:rPr lang="en-US" i="1" dirty="0" smtClean="0"/>
              <a:t>(t</a:t>
            </a:r>
            <a:r>
              <a:rPr lang="en-US" i="1" baseline="-25000" dirty="0" smtClean="0"/>
              <a:t>1</a:t>
            </a:r>
            <a:r>
              <a:rPr lang="en-US" i="1" dirty="0"/>
              <a:t>,..</a:t>
            </a:r>
            <a:r>
              <a:rPr lang="en-US" i="1" dirty="0" smtClean="0"/>
              <a:t>,t</a:t>
            </a:r>
            <a:r>
              <a:rPr lang="en-US" i="1" baseline="-25000" dirty="0" smtClean="0"/>
              <a:t>n</a:t>
            </a:r>
            <a:r>
              <a:rPr lang="en-US" i="1" dirty="0"/>
              <a:t>)</a:t>
            </a:r>
            <a:r>
              <a:rPr lang="en-US" dirty="0"/>
              <a:t> </a:t>
            </a:r>
            <a:r>
              <a:rPr lang="en-US" dirty="0" smtClean="0"/>
              <a:t>where at least one of the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 is a first-order variable.</a:t>
            </a:r>
          </a:p>
          <a:p>
            <a:pPr lvl="1"/>
            <a:r>
              <a:rPr lang="en-US" dirty="0" smtClean="0"/>
              <a:t>e.g. “salary(Actor, Movie)”.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2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(</a:t>
            </a:r>
            <a:r>
              <a:rPr lang="en-US" dirty="0" err="1" smtClean="0"/>
              <a:t>Equational</a:t>
            </a:r>
            <a:r>
              <a:rPr lang="en-US" dirty="0" smtClean="0"/>
              <a:t> Logic)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A (conjunctive) formula is a conjunction </a:t>
            </a:r>
            <a:br>
              <a:rPr lang="en-US" sz="2800" dirty="0" smtClean="0"/>
            </a:br>
            <a:r>
              <a:rPr lang="en-US" sz="2800" i="1" dirty="0" smtClean="0"/>
              <a:t>term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</a:t>
            </a:r>
            <a:r>
              <a:rPr lang="en-US" sz="2800" i="1" dirty="0"/>
              <a:t>= </a:t>
            </a:r>
            <a:r>
              <a:rPr lang="en-US" sz="2800" i="1" dirty="0" smtClean="0"/>
              <a:t>value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,...,</a:t>
            </a:r>
            <a:r>
              <a:rPr lang="en-US" sz="2800" i="1" dirty="0" err="1" smtClean="0"/>
              <a:t>term</a:t>
            </a:r>
            <a:r>
              <a:rPr lang="en-US" sz="2800" i="1" baseline="-25000" dirty="0" err="1" smtClean="0"/>
              <a:t>n</a:t>
            </a:r>
            <a:r>
              <a:rPr lang="en-US" sz="2800" i="1" dirty="0" smtClean="0"/>
              <a:t>=</a:t>
            </a:r>
            <a:r>
              <a:rPr lang="en-US" sz="2800" i="1" dirty="0" err="1" smtClean="0"/>
              <a:t>value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err="1"/>
              <a:t>ActsIn</a:t>
            </a:r>
            <a:r>
              <a:rPr lang="en-US" sz="2800" dirty="0"/>
              <a:t>(Actor, Movie) = T</a:t>
            </a:r>
            <a:r>
              <a:rPr lang="en-US" sz="2800" dirty="0" smtClean="0"/>
              <a:t>, gender(Actor) = W</a:t>
            </a:r>
          </a:p>
          <a:p>
            <a:r>
              <a:rPr lang="en-US" sz="2800" dirty="0" smtClean="0"/>
              <a:t>A </a:t>
            </a:r>
            <a:r>
              <a:rPr lang="en-US" sz="2800" i="1" dirty="0" smtClean="0"/>
              <a:t>ground</a:t>
            </a:r>
            <a:r>
              <a:rPr lang="en-US" sz="2800" dirty="0" smtClean="0"/>
              <a:t> formula contains only constants.</a:t>
            </a:r>
          </a:p>
          <a:p>
            <a:pPr lvl="1"/>
            <a:r>
              <a:rPr lang="en-US" sz="2800" dirty="0" err="1"/>
              <a:t>ActsIn</a:t>
            </a:r>
            <a:r>
              <a:rPr lang="en-US" sz="2800" dirty="0" smtClean="0"/>
              <a:t>(</a:t>
            </a:r>
            <a:r>
              <a:rPr lang="en-US" sz="2800" dirty="0" err="1" smtClean="0"/>
              <a:t>UmaThurman</a:t>
            </a:r>
            <a:r>
              <a:rPr lang="en-US" sz="2800" dirty="0" smtClean="0"/>
              <a:t>, </a:t>
            </a:r>
            <a:r>
              <a:rPr lang="en-US" sz="2800" dirty="0" err="1" smtClean="0"/>
              <a:t>KillBill</a:t>
            </a:r>
            <a:r>
              <a:rPr lang="en-US" sz="2800" dirty="0" smtClean="0"/>
              <a:t>) </a:t>
            </a:r>
            <a:r>
              <a:rPr lang="en-US" sz="2800" dirty="0"/>
              <a:t>= T, gender</a:t>
            </a:r>
            <a:r>
              <a:rPr lang="en-US" sz="2800" dirty="0" smtClean="0"/>
              <a:t>(</a:t>
            </a:r>
            <a:r>
              <a:rPr lang="en-US" sz="2800" dirty="0" err="1" smtClean="0"/>
              <a:t>UmaThurman</a:t>
            </a:r>
            <a:r>
              <a:rPr lang="en-US" sz="2800" dirty="0" smtClean="0"/>
              <a:t>) </a:t>
            </a:r>
            <a:r>
              <a:rPr lang="en-US" sz="2800" dirty="0"/>
              <a:t>= </a:t>
            </a:r>
            <a:r>
              <a:rPr lang="en-US" sz="2800" dirty="0" smtClean="0"/>
              <a:t>W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3349" y="6172200"/>
            <a:ext cx="7678697" cy="457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7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128723"/>
            <a:ext cx="7772400" cy="923827"/>
          </a:xfrm>
        </p:spPr>
        <p:txBody>
          <a:bodyPr/>
          <a:lstStyle/>
          <a:p>
            <a:pPr algn="ctr"/>
            <a:r>
              <a:rPr lang="en-US" dirty="0" smtClean="0"/>
              <a:t>Two Kinds of Probability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Frequencies vs. Single Event Probabilities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pic>
        <p:nvPicPr>
          <p:cNvPr id="7" name="Picture 6" descr="halper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094" y="3490941"/>
            <a:ext cx="1606133" cy="1606133"/>
          </a:xfrm>
          <a:prstGeom prst="rect">
            <a:avLst/>
          </a:prstGeom>
        </p:spPr>
      </p:pic>
      <p:pic>
        <p:nvPicPr>
          <p:cNvPr id="2" name="Picture 1" descr="bacch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10" y="3637925"/>
            <a:ext cx="2435870" cy="1459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094" y="3121609"/>
            <a:ext cx="160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Joe Halpern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2332" y="3165028"/>
            <a:ext cx="194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Fahim</a:t>
            </a:r>
            <a:r>
              <a:rPr lang="en-US" dirty="0" smtClean="0"/>
              <a:t> Bacchus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0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Frequencies/Proportions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136268"/>
          </a:xfrm>
        </p:spPr>
        <p:txBody>
          <a:bodyPr/>
          <a:lstStyle/>
          <a:p>
            <a:r>
              <a:rPr lang="en-US" dirty="0" smtClean="0"/>
              <a:t>Classical statistics aims to estimate population frequencies or proportions.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380719"/>
              </p:ext>
            </p:extLst>
          </p:nvPr>
        </p:nvGraphicFramePr>
        <p:xfrm>
          <a:off x="466888" y="2590494"/>
          <a:ext cx="359143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4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Proportion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90% of birds fly.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0% of planes have crashed because of a turbulence.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5%</a:t>
                      </a:r>
                      <a:r>
                        <a:rPr lang="en-US" sz="2400" baseline="0" dirty="0" smtClean="0"/>
                        <a:t> of </a:t>
                      </a:r>
                      <a:r>
                        <a:rPr lang="en-US" sz="2400" baseline="0" dirty="0" err="1" smtClean="0"/>
                        <a:t>Brusselians</a:t>
                      </a:r>
                      <a:r>
                        <a:rPr lang="en-US" sz="2400" baseline="0" dirty="0" smtClean="0"/>
                        <a:t> speak only Dutch at home.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51.1% of U.S. voters voted for Barack Obama.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4826424" y="2310384"/>
            <a:ext cx="3124200" cy="3657600"/>
            <a:chOff x="5334000" y="1524000"/>
            <a:chExt cx="3124200" cy="3657600"/>
          </a:xfrm>
        </p:grpSpPr>
        <p:grpSp>
          <p:nvGrpSpPr>
            <p:cNvPr id="9" name="Group 18"/>
            <p:cNvGrpSpPr/>
            <p:nvPr/>
          </p:nvGrpSpPr>
          <p:grpSpPr>
            <a:xfrm>
              <a:off x="5791200" y="1734911"/>
              <a:ext cx="2286000" cy="2904145"/>
              <a:chOff x="5562600" y="1734911"/>
              <a:chExt cx="2286000" cy="290414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400800" y="1734911"/>
                <a:ext cx="457200" cy="77968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62600" y="2667000"/>
                <a:ext cx="685800" cy="56692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324600" y="2667000"/>
                <a:ext cx="685800" cy="56692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162800" y="2667000"/>
                <a:ext cx="685800" cy="56692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62800" y="3319272"/>
                <a:ext cx="685800" cy="56692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62600" y="3319272"/>
                <a:ext cx="685800" cy="56692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400800" y="3352800"/>
                <a:ext cx="685800" cy="56692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162800" y="4038600"/>
                <a:ext cx="685800" cy="56692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562600" y="4038600"/>
                <a:ext cx="685800" cy="56692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400800" y="4072128"/>
                <a:ext cx="685800" cy="566928"/>
              </a:xfrm>
              <a:prstGeom prst="rect">
                <a:avLst/>
              </a:prstGeom>
            </p:spPr>
          </p:pic>
        </p:grpSp>
        <p:sp>
          <p:nvSpPr>
            <p:cNvPr id="10" name="Oval 9"/>
            <p:cNvSpPr/>
            <p:nvPr/>
          </p:nvSpPr>
          <p:spPr>
            <a:xfrm>
              <a:off x="5334000" y="1524000"/>
              <a:ext cx="3124200" cy="36576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602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34905"/>
          </a:xfrm>
        </p:spPr>
        <p:txBody>
          <a:bodyPr/>
          <a:lstStyle/>
          <a:p>
            <a:r>
              <a:rPr lang="en-US" dirty="0" smtClean="0"/>
              <a:t>Probabilities for Single Events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98576282"/>
              </p:ext>
            </p:extLst>
          </p:nvPr>
        </p:nvGraphicFramePr>
        <p:xfrm>
          <a:off x="666228" y="2321018"/>
          <a:ext cx="802057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698"/>
                <a:gridCol w="51528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Proportion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Instance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90% of birds fly.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probability that </a:t>
                      </a:r>
                      <a:r>
                        <a:rPr lang="en-US" sz="2400" dirty="0" err="1" smtClean="0"/>
                        <a:t>Tweety</a:t>
                      </a:r>
                      <a:r>
                        <a:rPr lang="en-US" sz="2400" dirty="0" smtClean="0"/>
                        <a:t> flies is 90%.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0% of planes have crashed because of a turbulence.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probability that Flight</a:t>
                      </a:r>
                      <a:r>
                        <a:rPr lang="en-US" sz="2400" baseline="0" dirty="0" smtClean="0"/>
                        <a:t> 3202 to Brussels crashes because of a turbulence is 0%.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5%</a:t>
                      </a:r>
                      <a:r>
                        <a:rPr lang="en-US" sz="2400" baseline="0" dirty="0" smtClean="0"/>
                        <a:t> of </a:t>
                      </a:r>
                      <a:r>
                        <a:rPr lang="en-US" sz="2400" baseline="0" dirty="0" err="1" smtClean="0"/>
                        <a:t>Brusselians</a:t>
                      </a:r>
                      <a:r>
                        <a:rPr lang="en-US" sz="2400" baseline="0" dirty="0" smtClean="0"/>
                        <a:t> speak only Dutch.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Given</a:t>
                      </a:r>
                      <a:r>
                        <a:rPr lang="en-US" sz="2400" baseline="0" dirty="0" smtClean="0"/>
                        <a:t> that Marc lives in Brussels, the probability that he speaks only Dutch is 5%.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probability that the mean μ=0 for a Gaussian</a:t>
                      </a:r>
                      <a:r>
                        <a:rPr lang="en-US" sz="2400" baseline="0" dirty="0" smtClean="0"/>
                        <a:t> distribution is 0.01.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761" y="6172200"/>
            <a:ext cx="7384607" cy="457200"/>
          </a:xfrm>
        </p:spPr>
        <p:txBody>
          <a:bodyPr/>
          <a:lstStyle/>
          <a:p>
            <a:r>
              <a:rPr lang="en-US" dirty="0"/>
              <a:t>Heckerman, D. (1998), A tutorial on learning with Bayesian networks, </a:t>
            </a:r>
            <a:r>
              <a:rPr lang="en-US" i="1" dirty="0"/>
              <a:t>in 'NATO ASI on Learning in graphical models', pp. 301--354.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761" y="1357541"/>
            <a:ext cx="835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 smtClean="0">
                <a:latin typeface="+mn-lt"/>
              </a:rPr>
              <a:t>Bayesian</a:t>
            </a:r>
            <a:r>
              <a:rPr lang="en-US" sz="2400" dirty="0" smtClean="0">
                <a:latin typeface="+mn-lt"/>
              </a:rPr>
              <a:t> statistics emphasizes assigning probabilities to single events.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Including the values of model parameters.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813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68" y="274638"/>
            <a:ext cx="8243332" cy="1143000"/>
          </a:xfrm>
        </p:spPr>
        <p:txBody>
          <a:bodyPr/>
          <a:lstStyle/>
          <a:p>
            <a:r>
              <a:rPr lang="en-US" dirty="0" smtClean="0"/>
              <a:t>Classical Statistics: Two Kinds of Probabilities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8973" y="5515233"/>
            <a:ext cx="8467827" cy="733248"/>
          </a:xfrm>
        </p:spPr>
        <p:txBody>
          <a:bodyPr/>
          <a:lstStyle/>
          <a:p>
            <a:r>
              <a:rPr lang="en-US" i="1" dirty="0" smtClean="0"/>
              <a:t>de </a:t>
            </a:r>
            <a:r>
              <a:rPr lang="en-US" i="1" dirty="0" err="1" smtClean="0"/>
              <a:t>Finetti</a:t>
            </a:r>
            <a:r>
              <a:rPr lang="en-US" i="1" dirty="0" smtClean="0"/>
              <a:t> 1937: </a:t>
            </a:r>
            <a:r>
              <a:rPr lang="en-US" dirty="0" smtClean="0"/>
              <a:t>La </a:t>
            </a:r>
            <a:r>
              <a:rPr lang="en-US" dirty="0" err="1"/>
              <a:t>Prévision</a:t>
            </a:r>
            <a:r>
              <a:rPr lang="en-US" dirty="0"/>
              <a:t>: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lois</a:t>
            </a:r>
            <a:r>
              <a:rPr lang="en-US" dirty="0"/>
              <a:t> </a:t>
            </a:r>
            <a:r>
              <a:rPr lang="en-US" dirty="0" err="1"/>
              <a:t>logiques</a:t>
            </a:r>
            <a:r>
              <a:rPr lang="en-US" dirty="0"/>
              <a:t>, </a:t>
            </a:r>
            <a:r>
              <a:rPr lang="en-US" dirty="0" err="1"/>
              <a:t>ses</a:t>
            </a:r>
            <a:r>
              <a:rPr lang="en-US" dirty="0"/>
              <a:t> sources </a:t>
            </a:r>
            <a:r>
              <a:rPr lang="en-US" dirty="0" err="1"/>
              <a:t>subjectives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 smtClean="0"/>
              <a:t>Annales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l'Institut</a:t>
            </a:r>
            <a:r>
              <a:rPr lang="en-US" dirty="0"/>
              <a:t> Henri </a:t>
            </a:r>
            <a:r>
              <a:rPr lang="en-US" dirty="0" err="1"/>
              <a:t>Poincaré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85597" y="2365392"/>
            <a:ext cx="15328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9120" y="3173862"/>
            <a:ext cx="17965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in class of events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48183" y="3161245"/>
            <a:ext cx="21677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Degree of Belief, Uncertainty</a:t>
            </a:r>
          </a:p>
          <a:p>
            <a:r>
              <a:rPr lang="en-US" dirty="0" smtClean="0"/>
              <a:t>Betting Odds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919666" y="3382216"/>
            <a:ext cx="2014563" cy="2627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1"/>
            <a:endCxn id="6" idx="0"/>
          </p:cNvCxnSpPr>
          <p:nvPr/>
        </p:nvCxnSpPr>
        <p:spPr>
          <a:xfrm flipH="1">
            <a:off x="1657402" y="2550058"/>
            <a:ext cx="1628195" cy="623804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3"/>
            <a:endCxn id="7" idx="0"/>
          </p:cNvCxnSpPr>
          <p:nvPr/>
        </p:nvCxnSpPr>
        <p:spPr>
          <a:xfrm>
            <a:off x="4818416" y="2550058"/>
            <a:ext cx="1513645" cy="611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6488" y="2526640"/>
            <a:ext cx="151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26225" y="3073651"/>
            <a:ext cx="13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instantiate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77835" y="3568703"/>
            <a:ext cx="13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2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50" y="274638"/>
            <a:ext cx="8263450" cy="1143000"/>
          </a:xfrm>
        </p:spPr>
        <p:txBody>
          <a:bodyPr/>
          <a:lstStyle/>
          <a:p>
            <a:r>
              <a:rPr lang="en-US" dirty="0" smtClean="0"/>
              <a:t>Two Kinds of Relational Probabilities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3350" y="6172200"/>
            <a:ext cx="7269946" cy="457200"/>
          </a:xfrm>
        </p:spPr>
        <p:txBody>
          <a:bodyPr/>
          <a:lstStyle/>
          <a:p>
            <a:r>
              <a:rPr lang="en-US" dirty="0"/>
              <a:t>Halpern, J. Y. (1990), 'An analysis of first-order logics of probability', </a:t>
            </a:r>
            <a:r>
              <a:rPr lang="en-US" i="1" dirty="0"/>
              <a:t>Artificial Intelligence </a:t>
            </a:r>
            <a:r>
              <a:rPr lang="en-US" b="1" i="1" dirty="0"/>
              <a:t>46(3), 311--350.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67331" y="1830078"/>
            <a:ext cx="15328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Relational Probability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3350" y="2638548"/>
            <a:ext cx="261406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Relational Frequency</a:t>
            </a:r>
            <a:br>
              <a:rPr lang="en-US" dirty="0" smtClean="0"/>
            </a:br>
            <a:r>
              <a:rPr lang="en-US" dirty="0" smtClean="0"/>
              <a:t>Statistics</a:t>
            </a:r>
          </a:p>
          <a:p>
            <a:r>
              <a:rPr lang="en-US" dirty="0" smtClean="0"/>
              <a:t>type 1 probability</a:t>
            </a:r>
            <a:br>
              <a:rPr lang="en-US" dirty="0" smtClean="0"/>
            </a:br>
            <a:r>
              <a:rPr lang="en-US" dirty="0" smtClean="0"/>
              <a:t>Class-level probability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29917" y="2625931"/>
            <a:ext cx="295688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Degree of Belief</a:t>
            </a:r>
          </a:p>
          <a:p>
            <a:r>
              <a:rPr lang="en-US" dirty="0" smtClean="0"/>
              <a:t>type 2 probability</a:t>
            </a:r>
          </a:p>
          <a:p>
            <a:r>
              <a:rPr lang="en-US" dirty="0" smtClean="0"/>
              <a:t>Instance-level probability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401400" y="2846902"/>
            <a:ext cx="2014563" cy="2627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1"/>
            <a:endCxn id="6" idx="0"/>
          </p:cNvCxnSpPr>
          <p:nvPr/>
        </p:nvCxnSpPr>
        <p:spPr>
          <a:xfrm flipH="1">
            <a:off x="1730384" y="2153244"/>
            <a:ext cx="2036947" cy="485304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3"/>
            <a:endCxn id="7" idx="0"/>
          </p:cNvCxnSpPr>
          <p:nvPr/>
        </p:nvCxnSpPr>
        <p:spPr>
          <a:xfrm>
            <a:off x="5300150" y="2153244"/>
            <a:ext cx="1908209" cy="4726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6710" y="1865360"/>
            <a:ext cx="266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P(first-order formulas)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4468" y="1906090"/>
            <a:ext cx="244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P(ground formulas)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59" y="2538337"/>
            <a:ext cx="170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instantiate (?)</a:t>
            </a:r>
            <a:endParaRPr lang="en-US" dirty="0"/>
          </a:p>
        </p:txBody>
      </p:sp>
      <p:pic>
        <p:nvPicPr>
          <p:cNvPr id="20" name="Picture 19" descr="halper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239" y="4064716"/>
            <a:ext cx="2082800" cy="2082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15281" y="4244241"/>
            <a:ext cx="5693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Halpern instantiation principle:</a:t>
            </a:r>
          </a:p>
          <a:p>
            <a:endParaRPr lang="en-US" sz="2000" dirty="0"/>
          </a:p>
          <a:p>
            <a:r>
              <a:rPr lang="en-US" sz="2000" i="1" dirty="0" smtClean="0"/>
              <a:t>P(</a:t>
            </a:r>
            <a:r>
              <a:rPr lang="en-US" sz="2000" i="1" dirty="0" err="1" smtClean="0"/>
              <a:t>φ</a:t>
            </a:r>
            <a:r>
              <a:rPr lang="en-US" sz="2000" i="1" dirty="0" smtClean="0"/>
              <a:t>(X)) = p) </a:t>
            </a:r>
            <a:r>
              <a:rPr lang="en-US" sz="2000" i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1" dirty="0" smtClean="0"/>
              <a:t>P(</a:t>
            </a:r>
            <a:r>
              <a:rPr lang="en-US" sz="2000" i="1" dirty="0" err="1" smtClean="0"/>
              <a:t>φ</a:t>
            </a:r>
            <a:r>
              <a:rPr lang="en-US" sz="2000" i="1" dirty="0" smtClean="0"/>
              <a:t>(c)) = p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where </a:t>
            </a:r>
            <a:r>
              <a:rPr lang="en-US" sz="2000" i="1" dirty="0" err="1" smtClean="0"/>
              <a:t>φ</a:t>
            </a:r>
            <a:r>
              <a:rPr lang="en-US" sz="2000" i="1" dirty="0" smtClean="0"/>
              <a:t> </a:t>
            </a:r>
            <a:r>
              <a:rPr lang="en-US" sz="2000" dirty="0" smtClean="0"/>
              <a:t>is a formula with free logical variable </a:t>
            </a:r>
            <a:r>
              <a:rPr lang="en-US" sz="2000" i="1" dirty="0" smtClean="0"/>
              <a:t>X, </a:t>
            </a:r>
            <a:r>
              <a:rPr lang="en-US" sz="2000" dirty="0" smtClean="0"/>
              <a:t>and </a:t>
            </a:r>
            <a:r>
              <a:rPr lang="en-US" sz="2000" i="1" dirty="0" smtClean="0"/>
              <a:t>c</a:t>
            </a:r>
            <a:r>
              <a:rPr lang="en-US" sz="2000" dirty="0" smtClean="0"/>
              <a:t> is a constant instantiating  </a:t>
            </a:r>
            <a:r>
              <a:rPr lang="en-US" sz="2000" i="1" dirty="0" smtClean="0"/>
              <a:t>X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1280" y="3109688"/>
            <a:ext cx="164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inference (?)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9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the Instantiation Principle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4526531"/>
              </p:ext>
            </p:extLst>
          </p:nvPr>
        </p:nvGraphicFramePr>
        <p:xfrm>
          <a:off x="233573" y="1871168"/>
          <a:ext cx="8773568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305"/>
                <a:gridCol w="45692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First-Order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Ground Instance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90% of birds fly.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probability that </a:t>
                      </a:r>
                      <a:r>
                        <a:rPr lang="en-US" sz="1800" dirty="0" err="1" smtClean="0"/>
                        <a:t>Tweety</a:t>
                      </a:r>
                      <a:r>
                        <a:rPr lang="en-US" sz="1800" dirty="0" smtClean="0"/>
                        <a:t> flies is 90%.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P(Flies(B)) = 90%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P(Flies(</a:t>
                      </a:r>
                      <a:r>
                        <a:rPr lang="en-US" sz="2400" dirty="0" err="1" smtClean="0"/>
                        <a:t>tweety</a:t>
                      </a:r>
                      <a:r>
                        <a:rPr lang="en-US" sz="2400" dirty="0" smtClean="0"/>
                        <a:t>))</a:t>
                      </a:r>
                      <a:r>
                        <a:rPr lang="en-US" sz="2400" baseline="0" dirty="0" smtClean="0"/>
                        <a:t> = 90%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 of planes have crashed because of a turbulence.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probability that Flight</a:t>
                      </a:r>
                      <a:r>
                        <a:rPr lang="en-US" sz="1800" baseline="0" dirty="0" smtClean="0"/>
                        <a:t> 3202 to Brussels crashes because of a turbulence is 0%.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</a:t>
                      </a:r>
                      <a:r>
                        <a:rPr lang="en-US" sz="2400" dirty="0" err="1" smtClean="0"/>
                        <a:t>Turbulence_Crash</a:t>
                      </a:r>
                      <a:r>
                        <a:rPr lang="en-US" sz="2400" dirty="0" smtClean="0"/>
                        <a:t>(Plane))</a:t>
                      </a:r>
                      <a:r>
                        <a:rPr lang="en-US" sz="2400" baseline="0" dirty="0" smtClean="0"/>
                        <a:t> = 0%.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P(</a:t>
                      </a:r>
                      <a:r>
                        <a:rPr lang="en-US" sz="2400" dirty="0" err="1" smtClean="0"/>
                        <a:t>Turbulence_Crash</a:t>
                      </a:r>
                      <a:r>
                        <a:rPr lang="en-US" sz="2400" dirty="0" smtClean="0"/>
                        <a:t>(3202))</a:t>
                      </a:r>
                      <a:r>
                        <a:rPr lang="en-US" sz="2400" baseline="0" dirty="0" smtClean="0"/>
                        <a:t> = 0%.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x%</a:t>
                      </a:r>
                      <a:r>
                        <a:rPr lang="en-US" sz="1800" baseline="0" dirty="0" smtClean="0"/>
                        <a:t> of </a:t>
                      </a:r>
                      <a:r>
                        <a:rPr lang="en-US" sz="1800" baseline="0" dirty="0" err="1" smtClean="0"/>
                        <a:t>Brusselians</a:t>
                      </a:r>
                      <a:r>
                        <a:rPr lang="en-US" sz="1800" baseline="0" dirty="0" smtClean="0"/>
                        <a:t> speak Dutch.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Given</a:t>
                      </a:r>
                      <a:r>
                        <a:rPr lang="en-US" sz="1800" baseline="0" dirty="0" smtClean="0"/>
                        <a:t> that Marc lives in Brussels, the probability that he speaks Dutch is x%.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</a:t>
                      </a:r>
                      <a:r>
                        <a:rPr lang="en-US" sz="2400" dirty="0" err="1" smtClean="0"/>
                        <a:t>SpeaksOnly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Person,dutch</a:t>
                      </a:r>
                      <a:r>
                        <a:rPr lang="en-US" sz="2400" dirty="0" smtClean="0"/>
                        <a:t>)|</a:t>
                      </a:r>
                      <a:r>
                        <a:rPr lang="en-US" sz="2400" dirty="0" err="1" smtClean="0"/>
                        <a:t>FromBrussels</a:t>
                      </a:r>
                      <a:r>
                        <a:rPr lang="en-US" sz="2400" dirty="0" smtClean="0"/>
                        <a:t>(Person))</a:t>
                      </a:r>
                      <a:r>
                        <a:rPr lang="en-US" sz="2400" baseline="0" dirty="0" smtClean="0"/>
                        <a:t> = 5%.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</a:t>
                      </a:r>
                      <a:r>
                        <a:rPr lang="en-US" sz="2400" dirty="0" err="1" smtClean="0"/>
                        <a:t>SpeaksOnly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marc,dutch</a:t>
                      </a:r>
                      <a:r>
                        <a:rPr lang="en-US" sz="2400" dirty="0" smtClean="0"/>
                        <a:t>)|</a:t>
                      </a:r>
                      <a:r>
                        <a:rPr lang="en-US" sz="2400" dirty="0" err="1" smtClean="0"/>
                        <a:t>FromBrussels</a:t>
                      </a:r>
                      <a:r>
                        <a:rPr lang="en-US" sz="2400" dirty="0" smtClean="0"/>
                        <a:t>(marc))</a:t>
                      </a:r>
                      <a:r>
                        <a:rPr lang="en-US" sz="2400" baseline="0" dirty="0" smtClean="0"/>
                        <a:t> = 5%.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70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Franklin Gothic Book" charset="0"/>
              </a:rPr>
              <a:t>Overview</a:t>
            </a:r>
            <a:endParaRPr lang="en-US" dirty="0">
              <a:latin typeface="Franklin Gothic Book" charset="0"/>
            </a:endParaRPr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2"/>
                </a:solidFill>
                <a:latin typeface="Perpetua" charset="0"/>
              </a:rPr>
              <a:t>From Relational Statistics to Degrees of Belief</a:t>
            </a:r>
            <a:endParaRPr lang="en-US" sz="1400" dirty="0">
              <a:solidFill>
                <a:schemeClr val="tx2"/>
              </a:solidFill>
              <a:latin typeface="Perpetua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1283" y="1351830"/>
            <a:ext cx="8325517" cy="4690099"/>
            <a:chOff x="361283" y="1351830"/>
            <a:chExt cx="8325517" cy="4690099"/>
          </a:xfrm>
        </p:grpSpPr>
        <p:sp>
          <p:nvSpPr>
            <p:cNvPr id="3" name="TextBox 2"/>
            <p:cNvSpPr txBox="1"/>
            <p:nvPr/>
          </p:nvSpPr>
          <p:spPr>
            <a:xfrm>
              <a:off x="1196607" y="3147829"/>
              <a:ext cx="6604392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defTabSz="914400">
                <a:spcBef>
                  <a:spcPts val="575"/>
                </a:spcBef>
                <a:buClr>
                  <a:srgbClr val="D34817"/>
                </a:buClr>
                <a:buSzPct val="85000"/>
              </a:pPr>
              <a:r>
                <a:rPr lang="en-US" sz="2600" dirty="0">
                  <a:solidFill>
                    <a:prstClr val="black"/>
                  </a:solidFill>
                  <a:latin typeface="Perpetua"/>
                </a:rPr>
                <a:t>Bayesian Network Model for Relational Frequencies</a:t>
              </a:r>
            </a:p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1283" y="4872378"/>
              <a:ext cx="3226773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defTabSz="914400">
                <a:spcBef>
                  <a:spcPts val="575"/>
                </a:spcBef>
                <a:buClr>
                  <a:srgbClr val="D34817"/>
                </a:buClr>
                <a:buSzPct val="85000"/>
              </a:pPr>
              <a:r>
                <a:rPr lang="en-US" sz="2600" dirty="0" smtClean="0">
                  <a:solidFill>
                    <a:prstClr val="black"/>
                  </a:solidFill>
                  <a:latin typeface="Perpetua"/>
                </a:rPr>
                <a:t>Relational Classifier</a:t>
              </a:r>
              <a:br>
                <a:rPr lang="en-US" sz="2600" dirty="0" smtClean="0">
                  <a:solidFill>
                    <a:prstClr val="black"/>
                  </a:solidFill>
                  <a:latin typeface="Perpetua"/>
                </a:rPr>
              </a:br>
              <a:r>
                <a:rPr lang="en-US" sz="2600" dirty="0" smtClean="0">
                  <a:solidFill>
                    <a:prstClr val="black"/>
                  </a:solidFill>
                  <a:latin typeface="Perpetua"/>
                </a:rPr>
                <a:t>Dependency Network</a:t>
              </a:r>
              <a:endParaRPr lang="en-US" sz="2600" dirty="0">
                <a:solidFill>
                  <a:prstClr val="black"/>
                </a:solidFill>
                <a:latin typeface="Perpetua"/>
              </a:endParaRPr>
            </a:p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76800" y="5052277"/>
              <a:ext cx="3810000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defTabSz="914400">
                <a:spcBef>
                  <a:spcPts val="575"/>
                </a:spcBef>
                <a:buClr>
                  <a:srgbClr val="D34817"/>
                </a:buClr>
                <a:buSzPct val="85000"/>
              </a:pPr>
              <a:r>
                <a:rPr lang="en-US" sz="2600" dirty="0" smtClean="0">
                  <a:solidFill>
                    <a:prstClr val="black"/>
                  </a:solidFill>
                  <a:latin typeface="Perpetua"/>
                </a:rPr>
                <a:t>Relational Outlier Detection</a:t>
              </a:r>
              <a:endParaRPr lang="en-US" sz="2600" dirty="0">
                <a:solidFill>
                  <a:prstClr val="black"/>
                </a:solidFill>
                <a:latin typeface="Perpetua"/>
              </a:endParaRPr>
            </a:p>
            <a:p>
              <a:endParaRPr lang="en-US" dirty="0"/>
            </a:p>
          </p:txBody>
        </p:sp>
        <p:pic>
          <p:nvPicPr>
            <p:cNvPr id="9" name="Picture 8" descr="databas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255" y="1351830"/>
              <a:ext cx="909071" cy="971542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1874659" y="3917270"/>
              <a:ext cx="2760245" cy="9551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634904" y="3917270"/>
              <a:ext cx="2561366" cy="11350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34904" y="2479159"/>
              <a:ext cx="3871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Structure and Parameter Learning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1284" y="4143242"/>
              <a:ext cx="2541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New Log-linear Model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68050" y="4206174"/>
              <a:ext cx="2138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Model-based</a:t>
              </a:r>
              <a:endParaRPr lang="en-US" dirty="0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241144" y="2345867"/>
              <a:ext cx="248171" cy="657342"/>
            </a:xfrm>
            <a:prstGeom prst="downArrow">
              <a:avLst/>
            </a:prstGeom>
            <a:solidFill>
              <a:srgbClr val="3366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2326"/>
            <a:ext cx="7354600" cy="1178470"/>
          </a:xfrm>
        </p:spPr>
        <p:txBody>
          <a:bodyPr/>
          <a:lstStyle/>
          <a:p>
            <a:r>
              <a:rPr lang="en-US" sz="3600" dirty="0" smtClean="0"/>
              <a:t>Previous SRL Work: Different Models for Different Probabilities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9555" y="6172200"/>
            <a:ext cx="7415929" cy="457200"/>
          </a:xfrm>
        </p:spPr>
        <p:txBody>
          <a:bodyPr/>
          <a:lstStyle/>
          <a:p>
            <a:r>
              <a:rPr lang="en-US" dirty="0" err="1"/>
              <a:t>Getoor</a:t>
            </a:r>
            <a:r>
              <a:rPr lang="en-US" dirty="0"/>
              <a:t>, L. (2001), 'Learning Statistical Models From Relational Data', PhD thesis, Department of Computer Science, Stanford University</a:t>
            </a:r>
            <a:r>
              <a:rPr lang="en-US" dirty="0" smtClean="0"/>
              <a:t>.</a:t>
            </a:r>
          </a:p>
          <a:p>
            <a:r>
              <a:rPr lang="en-US" dirty="0" err="1"/>
              <a:t>Getoor</a:t>
            </a:r>
            <a:r>
              <a:rPr lang="en-US" dirty="0"/>
              <a:t>, L.; </a:t>
            </a:r>
            <a:r>
              <a:rPr lang="en-US" dirty="0" err="1"/>
              <a:t>Taskar</a:t>
            </a:r>
            <a:r>
              <a:rPr lang="en-US" dirty="0"/>
              <a:t>, B. &amp; </a:t>
            </a:r>
            <a:r>
              <a:rPr lang="en-US" dirty="0" err="1"/>
              <a:t>Koller</a:t>
            </a:r>
            <a:r>
              <a:rPr lang="en-US" dirty="0"/>
              <a:t>, D. (2001), 'Selectivity estimation using probabilistic models', </a:t>
            </a:r>
            <a:r>
              <a:rPr lang="en-US" i="1" dirty="0"/>
              <a:t>ACM SIGMOD Record </a:t>
            </a:r>
            <a:r>
              <a:rPr lang="en-US" b="1" i="1" dirty="0"/>
              <a:t>30(2), </a:t>
            </a:r>
            <a:r>
              <a:rPr lang="en-US" b="1" i="1" dirty="0" smtClean="0"/>
              <a:t>461—472.</a:t>
            </a:r>
            <a:endParaRPr lang="en-US" dirty="0"/>
          </a:p>
          <a:p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556" y="4303567"/>
            <a:ext cx="29073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Model for Frequencies</a:t>
            </a:r>
          </a:p>
          <a:p>
            <a:r>
              <a:rPr lang="en-US" dirty="0" smtClean="0"/>
              <a:t>Class-Level Probabilities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59110" y="4314965"/>
            <a:ext cx="38286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Model for Single Event Probabilities</a:t>
            </a:r>
          </a:p>
          <a:p>
            <a:r>
              <a:rPr lang="en-US" dirty="0" smtClean="0"/>
              <a:t>Instance-Level Probabilities</a:t>
            </a:r>
            <a:endParaRPr lang="en-US" dirty="0"/>
          </a:p>
        </p:txBody>
      </p:sp>
      <p:cxnSp>
        <p:nvCxnSpPr>
          <p:cNvPr id="8" name="Straight Connector 7"/>
          <p:cNvCxnSpPr>
            <a:endCxn id="5" idx="0"/>
          </p:cNvCxnSpPr>
          <p:nvPr/>
        </p:nvCxnSpPr>
        <p:spPr>
          <a:xfrm flipH="1">
            <a:off x="1833224" y="3030231"/>
            <a:ext cx="2494320" cy="1273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64888" y="3030230"/>
            <a:ext cx="1678801" cy="1284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5176" y="2778645"/>
            <a:ext cx="376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Statistical-Relational Models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Lise</a:t>
            </a:r>
            <a:r>
              <a:rPr lang="en-US" dirty="0" smtClean="0"/>
              <a:t> </a:t>
            </a:r>
            <a:r>
              <a:rPr lang="en-US" dirty="0" err="1" smtClean="0"/>
              <a:t>Getoor</a:t>
            </a:r>
            <a:r>
              <a:rPr lang="en-US" dirty="0" smtClean="0"/>
              <a:t>, </a:t>
            </a:r>
            <a:r>
              <a:rPr lang="en-US" dirty="0" err="1" smtClean="0"/>
              <a:t>Taskar</a:t>
            </a:r>
            <a:r>
              <a:rPr lang="en-US" dirty="0" smtClean="0"/>
              <a:t>, </a:t>
            </a:r>
            <a:r>
              <a:rPr lang="en-US" dirty="0" err="1" smtClean="0"/>
              <a:t>Koller</a:t>
            </a:r>
            <a:r>
              <a:rPr lang="en-US" dirty="0" smtClean="0"/>
              <a:t> 2001)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41379" y="2014567"/>
            <a:ext cx="36927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Model Types:</a:t>
            </a:r>
          </a:p>
          <a:p>
            <a:r>
              <a:rPr lang="en-US" dirty="0" smtClean="0"/>
              <a:t>Parametrized Bayes Nets</a:t>
            </a:r>
          </a:p>
          <a:p>
            <a:r>
              <a:rPr lang="en-US" dirty="0" smtClean="0"/>
              <a:t>Probabilistic Relational Models, </a:t>
            </a:r>
          </a:p>
          <a:p>
            <a:r>
              <a:rPr lang="en-US" dirty="0" smtClean="0"/>
              <a:t>Markov Logic Networks,</a:t>
            </a:r>
          </a:p>
          <a:p>
            <a:r>
              <a:rPr lang="en-US" dirty="0" smtClean="0"/>
              <a:t>Bayes Logic Programs,</a:t>
            </a:r>
          </a:p>
          <a:p>
            <a:r>
              <a:rPr lang="en-US" dirty="0" smtClean="0"/>
              <a:t>Logical Bayesian Networks, …</a:t>
            </a:r>
          </a:p>
          <a:p>
            <a:endParaRPr lang="en-US" dirty="0"/>
          </a:p>
        </p:txBody>
      </p:sp>
      <p:pic>
        <p:nvPicPr>
          <p:cNvPr id="12" name="Picture 11" descr="getoo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657" y="3900116"/>
            <a:ext cx="1370844" cy="16828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50168" y="2359872"/>
            <a:ext cx="15328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Relational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8174"/>
            <a:ext cx="7508258" cy="819406"/>
          </a:xfrm>
        </p:spPr>
        <p:txBody>
          <a:bodyPr/>
          <a:lstStyle/>
          <a:p>
            <a:r>
              <a:rPr lang="en-US" sz="3600" dirty="0" smtClean="0"/>
              <a:t>Today: Unified Approach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9555" y="5872394"/>
            <a:ext cx="7415929" cy="757006"/>
          </a:xfrm>
        </p:spPr>
        <p:txBody>
          <a:bodyPr/>
          <a:lstStyle/>
          <a:p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5010" y="5013179"/>
            <a:ext cx="14549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Frequencies</a:t>
            </a:r>
          </a:p>
          <a:p>
            <a:r>
              <a:rPr lang="en-US" dirty="0" smtClean="0"/>
              <a:t>Class-Level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91026" y="5024577"/>
            <a:ext cx="280227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Single Event Probabilities</a:t>
            </a:r>
          </a:p>
          <a:p>
            <a:r>
              <a:rPr lang="en-US" dirty="0" smtClean="0"/>
              <a:t>Instance-Level</a:t>
            </a:r>
            <a:endParaRPr lang="en-US" dirty="0"/>
          </a:p>
        </p:txBody>
      </p:sp>
      <p:cxnSp>
        <p:nvCxnSpPr>
          <p:cNvPr id="8" name="Straight Connector 7"/>
          <p:cNvCxnSpPr>
            <a:stCxn id="13" idx="2"/>
          </p:cNvCxnSpPr>
          <p:nvPr/>
        </p:nvCxnSpPr>
        <p:spPr>
          <a:xfrm flipH="1">
            <a:off x="3149931" y="3462843"/>
            <a:ext cx="1332041" cy="160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8810" y="3973428"/>
            <a:ext cx="305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class-level semantics</a:t>
            </a:r>
            <a:endParaRPr lang="en-US" dirty="0"/>
          </a:p>
          <a:p>
            <a:r>
              <a:rPr lang="en-US" dirty="0" smtClean="0"/>
              <a:t>statistical-relational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0168" y="2816512"/>
            <a:ext cx="16636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Bayesian Network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313812" y="5392807"/>
            <a:ext cx="1430636" cy="2627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01400" y="5069643"/>
            <a:ext cx="13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instantiate</a:t>
            </a:r>
            <a:endParaRPr lang="en-US" dirty="0"/>
          </a:p>
        </p:txBody>
      </p:sp>
      <p:pic>
        <p:nvPicPr>
          <p:cNvPr id="16" name="Picture 15" descr="databas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73" y="1418122"/>
            <a:ext cx="909071" cy="971542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4160512" y="2345867"/>
            <a:ext cx="248171" cy="426848"/>
          </a:xfrm>
          <a:prstGeom prst="downArrow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44448" y="2319943"/>
            <a:ext cx="1635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027404" y="5884720"/>
            <a:ext cx="230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log-linear </a:t>
            </a:r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Frequencies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pic>
        <p:nvPicPr>
          <p:cNvPr id="7" name="Picture 6" descr="halper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094" y="3490941"/>
            <a:ext cx="1606133" cy="1606133"/>
          </a:xfrm>
          <a:prstGeom prst="rect">
            <a:avLst/>
          </a:prstGeom>
        </p:spPr>
      </p:pic>
      <p:pic>
        <p:nvPicPr>
          <p:cNvPr id="8" name="Picture 7" descr="bacch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10" y="3637925"/>
            <a:ext cx="2435870" cy="14591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5094" y="3121609"/>
            <a:ext cx="160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Joe Halpern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2332" y="3165028"/>
            <a:ext cx="194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Fahim</a:t>
            </a:r>
            <a:r>
              <a:rPr lang="en-US" dirty="0" smtClean="0"/>
              <a:t> Bacchus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3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dirty="0" smtClean="0"/>
              <a:t>Applications of Relational Frequency </a:t>
            </a:r>
            <a:r>
              <a:rPr lang="en-US" dirty="0" err="1" smtClean="0"/>
              <a:t>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799" y="1447800"/>
            <a:ext cx="8521727" cy="4572000"/>
          </a:xfrm>
        </p:spPr>
        <p:txBody>
          <a:bodyPr/>
          <a:lstStyle/>
          <a:p>
            <a:pPr marL="571500" indent="-571500" algn="just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First-order rule learning </a:t>
            </a:r>
            <a:b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(e.g., “women users like movies with women actors”).</a:t>
            </a:r>
          </a:p>
          <a:p>
            <a:pPr marL="571500" indent="-571500" algn="just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Strategic Planning </a:t>
            </a:r>
            <a:b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(e.g., “increase SAT requirements to decrease student attrition”)</a:t>
            </a: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571500" indent="-571500" algn="just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Query Optimization (</a:t>
            </a:r>
            <a:r>
              <a:rPr lang="en-US" sz="3200" dirty="0" err="1" smtClean="0">
                <a:solidFill>
                  <a:srgbClr val="000000"/>
                </a:solidFill>
                <a:cs typeface="Arial" pitchFamily="34" charset="0"/>
              </a:rPr>
              <a:t>Getoor</a:t>
            </a: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cs typeface="Arial" pitchFamily="34" charset="0"/>
              </a:rPr>
              <a:t>Taskar</a:t>
            </a: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cs typeface="Arial" pitchFamily="34" charset="0"/>
              </a:rPr>
              <a:t>Koller</a:t>
            </a: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 2001). </a:t>
            </a:r>
            <a:b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Class-level queries support selectivity estimation </a:t>
            </a:r>
            <a:r>
              <a:rPr lang="en-US" sz="28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optimal evaluation order for SQL query .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399" y="6172200"/>
            <a:ext cx="6968673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Getoor</a:t>
            </a:r>
            <a:r>
              <a:rPr lang="en-US" dirty="0" smtClean="0"/>
              <a:t>, </a:t>
            </a:r>
            <a:r>
              <a:rPr lang="en-US" dirty="0" err="1" smtClean="0"/>
              <a:t>Lise</a:t>
            </a:r>
            <a:r>
              <a:rPr lang="en-US" dirty="0" smtClean="0"/>
              <a:t>, </a:t>
            </a:r>
            <a:r>
              <a:rPr lang="en-US" dirty="0" err="1" smtClean="0"/>
              <a:t>Taskar</a:t>
            </a:r>
            <a:r>
              <a:rPr lang="en-US" dirty="0" smtClean="0"/>
              <a:t>, Benjamin, and </a:t>
            </a:r>
            <a:r>
              <a:rPr lang="en-US" dirty="0" err="1" smtClean="0"/>
              <a:t>Koller</a:t>
            </a:r>
            <a:r>
              <a:rPr lang="en-US" dirty="0" smtClean="0"/>
              <a:t>, Daphne. Selectivity estimation using probabilistic models. ACM SIGMOD Record, 30(2):461–472, 2001.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1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Frequencies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Database probability of a first-order formula = </a:t>
            </a:r>
            <a:br>
              <a:rPr lang="en-US" sz="3200" dirty="0" smtClean="0"/>
            </a:br>
            <a:r>
              <a:rPr lang="en-US" sz="3200" dirty="0" smtClean="0"/>
              <a:t>number of satisfying instantiations/</a:t>
            </a:r>
            <a:br>
              <a:rPr lang="en-US" sz="3200" dirty="0" smtClean="0"/>
            </a:br>
            <a:r>
              <a:rPr lang="en-US" sz="3200" dirty="0" smtClean="0"/>
              <a:t>number of possible instantiations.</a:t>
            </a:r>
          </a:p>
          <a:p>
            <a:r>
              <a:rPr lang="en-US" sz="3200" dirty="0" smtClean="0"/>
              <a:t>Examples:</a:t>
            </a:r>
          </a:p>
          <a:p>
            <a:pPr lvl="1"/>
            <a:r>
              <a:rPr lang="en-US" sz="3200" i="1" dirty="0" smtClean="0"/>
              <a:t>P</a:t>
            </a:r>
            <a:r>
              <a:rPr lang="en-US" sz="3200" i="1" baseline="-25000" dirty="0" smtClean="0"/>
              <a:t>D</a:t>
            </a:r>
            <a:r>
              <a:rPr lang="en-US" sz="3200" i="1" dirty="0" smtClean="0"/>
              <a:t>(gender(Actor) = W) = 2/4.</a:t>
            </a:r>
          </a:p>
          <a:p>
            <a:pPr lvl="1"/>
            <a:r>
              <a:rPr lang="en-US" sz="3200" i="1" dirty="0" smtClean="0"/>
              <a:t>P</a:t>
            </a:r>
            <a:r>
              <a:rPr lang="en-US" sz="3200" i="1" baseline="-25000" dirty="0" smtClean="0"/>
              <a:t>D</a:t>
            </a:r>
            <a:r>
              <a:rPr lang="en-US" sz="3200" i="1" dirty="0" smtClean="0"/>
              <a:t>(gender</a:t>
            </a:r>
            <a:r>
              <a:rPr lang="en-US" sz="3200" i="1" dirty="0"/>
              <a:t>(Actor) = W, </a:t>
            </a:r>
            <a:r>
              <a:rPr lang="en-US" sz="3200" i="1" dirty="0" err="1"/>
              <a:t>ActsIn</a:t>
            </a:r>
            <a:r>
              <a:rPr lang="en-US" sz="3200" i="1" dirty="0"/>
              <a:t>(</a:t>
            </a:r>
            <a:r>
              <a:rPr lang="en-US" sz="3200" i="1" dirty="0" err="1"/>
              <a:t>Actor,Movie</a:t>
            </a:r>
            <a:r>
              <a:rPr lang="en-US" sz="3200" i="1" dirty="0"/>
              <a:t>) = </a:t>
            </a:r>
            <a:r>
              <a:rPr lang="en-US" sz="3200" i="1" dirty="0" smtClean="0"/>
              <a:t>T) = 2/8</a:t>
            </a:r>
            <a:r>
              <a:rPr lang="en-US" sz="32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3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Grounding Table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28273515"/>
              </p:ext>
            </p:extLst>
          </p:nvPr>
        </p:nvGraphicFramePr>
        <p:xfrm>
          <a:off x="287619" y="3230250"/>
          <a:ext cx="865606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422"/>
                <a:gridCol w="795345"/>
                <a:gridCol w="2027084"/>
                <a:gridCol w="2389629"/>
                <a:gridCol w="248158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gender(Actor)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ActsIn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Actor,Movie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genre(Movie)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Brad_Pitt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Fargo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Brad_Pitt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Kill_Bill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Lucy_Liu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Fargo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Lucy_Liu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Kill_Bill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Steve_Buscemi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Fargo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Steve_Buscemi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Kill_Bill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Uma_Thurman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Fargo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Uma_Thurman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Kill_Bill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7816" y="1399006"/>
            <a:ext cx="8158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P(gender(Actor) = W, </a:t>
            </a:r>
            <a:r>
              <a:rPr lang="en-US" dirty="0" err="1" smtClean="0"/>
              <a:t>ActsIn</a:t>
            </a:r>
            <a:r>
              <a:rPr lang="en-US" dirty="0" smtClean="0"/>
              <a:t>(</a:t>
            </a:r>
            <a:r>
              <a:rPr lang="en-US" dirty="0" err="1" smtClean="0"/>
              <a:t>Actor,Movie</a:t>
            </a:r>
            <a:r>
              <a:rPr lang="en-US" dirty="0" smtClean="0"/>
              <a:t>) = T, genre(Movie) = Action) = 2/8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frequency = #of rows where the formula is true/# of all rows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7619" y="2077818"/>
            <a:ext cx="2779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Logical Variable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32118" y="2628595"/>
            <a:ext cx="389491" cy="449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21609" y="2628595"/>
            <a:ext cx="238038" cy="449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44259" y="2109433"/>
            <a:ext cx="5299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Single data table that correctly represents relational frequencies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Schulte 2011, Riedel</a:t>
            </a:r>
            <a:r>
              <a:rPr lang="en-US" dirty="0"/>
              <a:t>, Yao, McCallum (2013)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0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Selection Semantics (Terms)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5564107"/>
              </p:ext>
            </p:extLst>
          </p:nvPr>
        </p:nvGraphicFramePr>
        <p:xfrm>
          <a:off x="287619" y="3021076"/>
          <a:ext cx="8662058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568"/>
                <a:gridCol w="962422"/>
                <a:gridCol w="795345"/>
                <a:gridCol w="1824255"/>
                <a:gridCol w="2197194"/>
                <a:gridCol w="223327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gender(Actor)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ActsIn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Actor,Movie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genre(Movie)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Brad_Pitt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Fargo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Brad_Pitt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Kill_Bill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Lucy_Liu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Fargo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Lucy_Liu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Kill_Bill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Steve_Buscemi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Fargo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Steve_Buscemi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Kill_Bill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Uma_Thurman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Fargo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Uma_Thurman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Kill_Bill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2343" y="6302918"/>
            <a:ext cx="7078721" cy="457200"/>
          </a:xfrm>
        </p:spPr>
        <p:txBody>
          <a:bodyPr/>
          <a:lstStyle/>
          <a:p>
            <a:r>
              <a:rPr lang="en-US" dirty="0"/>
              <a:t>Halpern, J. Y. (1990), 'An analysis of first-order logics of probability', </a:t>
            </a:r>
            <a:r>
              <a:rPr lang="en-US" i="1" dirty="0"/>
              <a:t>Artificial Intelligence </a:t>
            </a:r>
            <a:r>
              <a:rPr lang="en-US" b="1" i="1" dirty="0"/>
              <a:t>46(3), 311--350.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618" y="1569824"/>
            <a:ext cx="37464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trike="sngStrike" dirty="0" smtClean="0"/>
              <a:t>Logica</a:t>
            </a:r>
            <a:r>
              <a:rPr lang="en-US" sz="2400" dirty="0" smtClean="0"/>
              <a:t>l </a:t>
            </a:r>
            <a:r>
              <a:rPr lang="en-US" sz="2400" dirty="0"/>
              <a:t>Random Variable</a:t>
            </a:r>
            <a:br>
              <a:rPr lang="en-US" sz="2400" dirty="0"/>
            </a:br>
            <a:r>
              <a:rPr lang="en-US" sz="2400" dirty="0"/>
              <a:t>P(Movie = Fargo) = 1/2</a:t>
            </a:r>
          </a:p>
          <a:p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27531" y="2419421"/>
            <a:ext cx="627529" cy="449287"/>
            <a:chOff x="732118" y="2643536"/>
            <a:chExt cx="627529" cy="449287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732118" y="2643536"/>
              <a:ext cx="389491" cy="4492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121609" y="2643536"/>
              <a:ext cx="238038" cy="4492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halper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4470" y="1144370"/>
            <a:ext cx="1606133" cy="16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8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49300" y="2738999"/>
            <a:ext cx="25400" cy="15621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4700" y="4301099"/>
            <a:ext cx="1841501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590801" y="2738999"/>
            <a:ext cx="25400" cy="15621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51816" y="1723521"/>
            <a:ext cx="143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erpetua"/>
                <a:cs typeface="Perpetua"/>
              </a:rPr>
              <a:t>Population</a:t>
            </a:r>
            <a:endParaRPr lang="en-US" dirty="0">
              <a:latin typeface="Perpetua"/>
              <a:cs typeface="Perpetu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7065" y="2196789"/>
            <a:ext cx="75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erpetua"/>
                <a:cs typeface="Perpetua"/>
              </a:rPr>
              <a:t>Actors</a:t>
            </a:r>
            <a:endParaRPr lang="en-US" dirty="0">
              <a:latin typeface="Perpetua"/>
              <a:cs typeface="Perpetu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41699" y="1723521"/>
            <a:ext cx="191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erpetua"/>
                <a:cs typeface="Perpetua"/>
              </a:rPr>
              <a:t>Population variables</a:t>
            </a:r>
            <a:endParaRPr lang="en-US" dirty="0">
              <a:latin typeface="Perpetua"/>
              <a:cs typeface="Perpetua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530600" y="2810097"/>
            <a:ext cx="18288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latin typeface="Perpetua"/>
                <a:cs typeface="Perpetua"/>
              </a:rPr>
              <a:t>Actor</a:t>
            </a:r>
            <a:br>
              <a:rPr lang="en-US" i="1" dirty="0" smtClean="0">
                <a:latin typeface="Perpetua"/>
                <a:cs typeface="Perpetua"/>
              </a:rPr>
            </a:br>
            <a:r>
              <a:rPr lang="en-US" dirty="0" smtClean="0">
                <a:latin typeface="Perpetua"/>
                <a:cs typeface="Perpetua"/>
              </a:rPr>
              <a:t>Random Selection </a:t>
            </a:r>
            <a:br>
              <a:rPr lang="en-US" dirty="0" smtClean="0">
                <a:latin typeface="Perpetua"/>
                <a:cs typeface="Perpetua"/>
              </a:rPr>
            </a:br>
            <a:r>
              <a:rPr lang="en-US" dirty="0" smtClean="0">
                <a:latin typeface="Perpetua"/>
                <a:cs typeface="Perpetua"/>
              </a:rPr>
              <a:t>from Actors.</a:t>
            </a:r>
            <a:br>
              <a:rPr lang="en-US" dirty="0" smtClean="0">
                <a:latin typeface="Perpetua"/>
                <a:cs typeface="Perpetua"/>
              </a:rPr>
            </a:br>
            <a:r>
              <a:rPr lang="en-US" dirty="0" smtClean="0">
                <a:latin typeface="Perpetua"/>
                <a:cs typeface="Perpetua"/>
              </a:rPr>
              <a:t>P(</a:t>
            </a:r>
            <a:r>
              <a:rPr lang="en-US" i="1" dirty="0" smtClean="0">
                <a:latin typeface="Perpetua"/>
                <a:cs typeface="Perpetua"/>
              </a:rPr>
              <a:t>Actor = </a:t>
            </a:r>
            <a:r>
              <a:rPr lang="en-US" i="1" dirty="0" err="1" smtClean="0">
                <a:latin typeface="Perpetua"/>
                <a:cs typeface="Perpetua"/>
              </a:rPr>
              <a:t>brad_pitt</a:t>
            </a:r>
            <a:r>
              <a:rPr lang="en-US" dirty="0" smtClean="0">
                <a:latin typeface="Perpetua"/>
                <a:cs typeface="Perpetua"/>
              </a:rPr>
              <a:t>) = 1/4.</a:t>
            </a:r>
            <a:endParaRPr lang="en-US" dirty="0">
              <a:latin typeface="Perpetua"/>
              <a:cs typeface="Perpetua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530600" y="4852067"/>
            <a:ext cx="1549400" cy="1754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latin typeface="Perpetua"/>
                <a:cs typeface="Perpetua"/>
              </a:rPr>
              <a:t>Movie</a:t>
            </a:r>
            <a:br>
              <a:rPr lang="en-US" i="1" dirty="0" smtClean="0">
                <a:latin typeface="Perpetua"/>
                <a:cs typeface="Perpetua"/>
              </a:rPr>
            </a:br>
            <a:r>
              <a:rPr lang="en-US" dirty="0" smtClean="0">
                <a:latin typeface="Perpetua"/>
                <a:cs typeface="Perpetua"/>
              </a:rPr>
              <a:t>Random Selection </a:t>
            </a:r>
            <a:br>
              <a:rPr lang="en-US" dirty="0" smtClean="0">
                <a:latin typeface="Perpetua"/>
                <a:cs typeface="Perpetua"/>
              </a:rPr>
            </a:br>
            <a:r>
              <a:rPr lang="en-US" dirty="0" smtClean="0">
                <a:latin typeface="Perpetua"/>
                <a:cs typeface="Perpetua"/>
              </a:rPr>
              <a:t>from Movies.</a:t>
            </a:r>
            <a:br>
              <a:rPr lang="en-US" dirty="0" smtClean="0">
                <a:latin typeface="Perpetua"/>
                <a:cs typeface="Perpetua"/>
              </a:rPr>
            </a:br>
            <a:r>
              <a:rPr lang="en-US" dirty="0" smtClean="0">
                <a:latin typeface="Perpetua"/>
                <a:cs typeface="Perpetua"/>
              </a:rPr>
              <a:t>P(</a:t>
            </a:r>
            <a:r>
              <a:rPr lang="en-US" i="1" dirty="0" smtClean="0">
                <a:latin typeface="Perpetua"/>
                <a:cs typeface="Perpetua"/>
              </a:rPr>
              <a:t>Movie = </a:t>
            </a:r>
            <a:r>
              <a:rPr lang="en-US" i="1" dirty="0" err="1" smtClean="0">
                <a:latin typeface="Perpetua"/>
                <a:cs typeface="Perpetua"/>
              </a:rPr>
              <a:t>fargo</a:t>
            </a:r>
            <a:r>
              <a:rPr lang="en-US" dirty="0" smtClean="0">
                <a:latin typeface="Perpetua"/>
                <a:cs typeface="Perpetua"/>
              </a:rPr>
              <a:t>) = ½.</a:t>
            </a:r>
            <a:endParaRPr lang="en-US" dirty="0">
              <a:latin typeface="Perpetua"/>
              <a:cs typeface="Perpetu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74985" y="1723521"/>
            <a:ext cx="231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erpetua"/>
                <a:cs typeface="Perpetua"/>
              </a:rPr>
              <a:t>First-Order Random Variables</a:t>
            </a:r>
            <a:endParaRPr lang="en-US" dirty="0">
              <a:latin typeface="Perpetua"/>
              <a:cs typeface="Perpetua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6246904" y="2918381"/>
            <a:ext cx="2171700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i="1" dirty="0">
                <a:latin typeface="Perpetua"/>
                <a:cs typeface="Perpetua"/>
              </a:rPr>
              <a:t>g</a:t>
            </a:r>
            <a:r>
              <a:rPr lang="en-US" sz="1500" i="1" dirty="0" smtClean="0">
                <a:latin typeface="Perpetua"/>
                <a:cs typeface="Perpetua"/>
              </a:rPr>
              <a:t>ender(Actor)</a:t>
            </a:r>
            <a:br>
              <a:rPr lang="en-US" sz="1500" i="1" dirty="0" smtClean="0">
                <a:latin typeface="Perpetua"/>
                <a:cs typeface="Perpetua"/>
              </a:rPr>
            </a:br>
            <a:r>
              <a:rPr lang="en-US" sz="1500" dirty="0" smtClean="0">
                <a:latin typeface="Perpetua"/>
                <a:cs typeface="Perpetua"/>
              </a:rPr>
              <a:t>Gender of selected actor.</a:t>
            </a:r>
            <a:br>
              <a:rPr lang="en-US" sz="1500" dirty="0" smtClean="0">
                <a:latin typeface="Perpetua"/>
                <a:cs typeface="Perpetua"/>
              </a:rPr>
            </a:br>
            <a:r>
              <a:rPr lang="en-US" sz="1500" dirty="0" smtClean="0">
                <a:latin typeface="Perpetua"/>
                <a:cs typeface="Perpetua"/>
              </a:rPr>
              <a:t>P(</a:t>
            </a:r>
            <a:r>
              <a:rPr lang="en-US" sz="1500" i="1" dirty="0" smtClean="0">
                <a:latin typeface="Perpetua"/>
                <a:cs typeface="Perpetua"/>
              </a:rPr>
              <a:t>gender(Actor) = W</a:t>
            </a:r>
            <a:r>
              <a:rPr lang="en-US" sz="1500" dirty="0" smtClean="0">
                <a:latin typeface="Perpetua"/>
                <a:cs typeface="Perpetua"/>
              </a:rPr>
              <a:t>) = ½.</a:t>
            </a:r>
            <a:endParaRPr lang="en-US" sz="1500" dirty="0">
              <a:latin typeface="Perpetua"/>
              <a:cs typeface="Perpetua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6228976" y="5432590"/>
            <a:ext cx="2171700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i="1" dirty="0" smtClean="0">
                <a:latin typeface="Perpetua"/>
                <a:cs typeface="Perpetua"/>
              </a:rPr>
              <a:t>genre(Movie)</a:t>
            </a:r>
            <a:br>
              <a:rPr lang="en-US" sz="1500" i="1" dirty="0" smtClean="0">
                <a:latin typeface="Perpetua"/>
                <a:cs typeface="Perpetua"/>
              </a:rPr>
            </a:br>
            <a:r>
              <a:rPr lang="en-US" sz="1500" dirty="0" smtClean="0">
                <a:latin typeface="Perpetua"/>
                <a:cs typeface="Perpetua"/>
              </a:rPr>
              <a:t>Genre of selected movie.</a:t>
            </a:r>
            <a:br>
              <a:rPr lang="en-US" sz="1500" dirty="0" smtClean="0">
                <a:latin typeface="Perpetua"/>
                <a:cs typeface="Perpetua"/>
              </a:rPr>
            </a:br>
            <a:r>
              <a:rPr lang="en-US" sz="1500" dirty="0" smtClean="0">
                <a:latin typeface="Perpetua"/>
                <a:cs typeface="Perpetua"/>
              </a:rPr>
              <a:t>P</a:t>
            </a:r>
            <a:r>
              <a:rPr lang="en-US" sz="1500" dirty="0">
                <a:latin typeface="Perpetua"/>
                <a:cs typeface="Perpetua"/>
              </a:rPr>
              <a:t>(</a:t>
            </a:r>
            <a:r>
              <a:rPr lang="en-US" sz="1500" i="1" dirty="0">
                <a:latin typeface="Perpetua"/>
                <a:cs typeface="Perpetua"/>
              </a:rPr>
              <a:t>genre(Movie</a:t>
            </a:r>
            <a:r>
              <a:rPr lang="en-US" sz="1500" i="1" dirty="0" smtClean="0">
                <a:latin typeface="Perpetua"/>
                <a:cs typeface="Perpetua"/>
              </a:rPr>
              <a:t>)=Action</a:t>
            </a:r>
            <a:r>
              <a:rPr lang="en-US" sz="1500" dirty="0" smtClean="0">
                <a:latin typeface="Perpetua"/>
                <a:cs typeface="Perpetua"/>
              </a:rPr>
              <a:t>) = 1.</a:t>
            </a:r>
            <a:endParaRPr lang="en-US" sz="1500" dirty="0">
              <a:latin typeface="Perpetua"/>
              <a:cs typeface="Perpetua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197600" y="3965269"/>
            <a:ext cx="24892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i="1" dirty="0" err="1" smtClean="0">
                <a:latin typeface="Perpetua"/>
                <a:cs typeface="Perpetua"/>
              </a:rPr>
              <a:t>ActsIn</a:t>
            </a:r>
            <a:r>
              <a:rPr lang="en-US" sz="1500" i="1" dirty="0" smtClean="0">
                <a:latin typeface="Perpetua"/>
                <a:cs typeface="Perpetua"/>
              </a:rPr>
              <a:t>(</a:t>
            </a:r>
            <a:r>
              <a:rPr lang="en-US" sz="1500" i="1" dirty="0" err="1" smtClean="0">
                <a:latin typeface="Perpetua"/>
                <a:cs typeface="Perpetua"/>
              </a:rPr>
              <a:t>Actor,Movie</a:t>
            </a:r>
            <a:r>
              <a:rPr lang="en-US" sz="1500" i="1" dirty="0" smtClean="0">
                <a:latin typeface="Perpetua"/>
                <a:cs typeface="Perpetua"/>
              </a:rPr>
              <a:t>) </a:t>
            </a:r>
            <a:r>
              <a:rPr lang="en-US" sz="1500" dirty="0" smtClean="0">
                <a:latin typeface="Perpetua"/>
                <a:cs typeface="Perpetua"/>
              </a:rPr>
              <a:t>=</a:t>
            </a:r>
            <a:br>
              <a:rPr lang="en-US" sz="1500" dirty="0" smtClean="0">
                <a:latin typeface="Perpetua"/>
                <a:cs typeface="Perpetua"/>
              </a:rPr>
            </a:br>
            <a:r>
              <a:rPr lang="en-US" sz="1500" dirty="0" smtClean="0">
                <a:latin typeface="Perpetua"/>
                <a:cs typeface="Perpetua"/>
              </a:rPr>
              <a:t>T if selected actor appears in selected movie, F otherwise</a:t>
            </a:r>
            <a:br>
              <a:rPr lang="en-US" sz="1500" dirty="0" smtClean="0">
                <a:latin typeface="Perpetua"/>
                <a:cs typeface="Perpetua"/>
              </a:rPr>
            </a:br>
            <a:r>
              <a:rPr lang="en-US" sz="1500" dirty="0" smtClean="0">
                <a:latin typeface="Perpetua"/>
                <a:cs typeface="Perpetua"/>
              </a:rPr>
              <a:t>P</a:t>
            </a:r>
            <a:r>
              <a:rPr lang="en-US" sz="1500" dirty="0">
                <a:latin typeface="Perpetua"/>
                <a:cs typeface="Perpetua"/>
              </a:rPr>
              <a:t>(</a:t>
            </a:r>
            <a:r>
              <a:rPr lang="en-US" sz="1500" i="1" dirty="0" err="1">
                <a:latin typeface="Perpetua"/>
                <a:cs typeface="Perpetua"/>
              </a:rPr>
              <a:t>ActsIn</a:t>
            </a:r>
            <a:r>
              <a:rPr lang="en-US" sz="1500" i="1" dirty="0">
                <a:latin typeface="Perpetua"/>
                <a:cs typeface="Perpetua"/>
              </a:rPr>
              <a:t>(</a:t>
            </a:r>
            <a:r>
              <a:rPr lang="en-US" sz="1500" i="1" dirty="0" err="1">
                <a:latin typeface="Perpetua"/>
                <a:cs typeface="Perpetua"/>
              </a:rPr>
              <a:t>Actor,Movie</a:t>
            </a:r>
            <a:r>
              <a:rPr lang="en-US" sz="1500" i="1" dirty="0">
                <a:latin typeface="Perpetua"/>
                <a:cs typeface="Perpetua"/>
              </a:rPr>
              <a:t>) </a:t>
            </a:r>
            <a:r>
              <a:rPr lang="en-US" sz="1500" dirty="0" smtClean="0">
                <a:latin typeface="Perpetua"/>
                <a:cs typeface="Perpetua"/>
              </a:rPr>
              <a:t>= T) = 3/8</a:t>
            </a:r>
            <a:endParaRPr lang="en-US" sz="1500" dirty="0">
              <a:latin typeface="Perpetua"/>
              <a:cs typeface="Perpetua"/>
            </a:endParaRPr>
          </a:p>
        </p:txBody>
      </p:sp>
      <p:cxnSp>
        <p:nvCxnSpPr>
          <p:cNvPr id="8" name="Straight Arrow Connector 7"/>
          <p:cNvCxnSpPr>
            <a:endCxn id="34" idx="1"/>
          </p:cNvCxnSpPr>
          <p:nvPr/>
        </p:nvCxnSpPr>
        <p:spPr>
          <a:xfrm>
            <a:off x="2616201" y="3548761"/>
            <a:ext cx="9143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36" idx="1"/>
          </p:cNvCxnSpPr>
          <p:nvPr/>
        </p:nvCxnSpPr>
        <p:spPr>
          <a:xfrm>
            <a:off x="2665883" y="5729231"/>
            <a:ext cx="8647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4" idx="3"/>
            <a:endCxn id="41" idx="1"/>
          </p:cNvCxnSpPr>
          <p:nvPr/>
        </p:nvCxnSpPr>
        <p:spPr>
          <a:xfrm flipV="1">
            <a:off x="5359400" y="3310796"/>
            <a:ext cx="887504" cy="237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4" idx="3"/>
            <a:endCxn id="45" idx="1"/>
          </p:cNvCxnSpPr>
          <p:nvPr/>
        </p:nvCxnSpPr>
        <p:spPr>
          <a:xfrm>
            <a:off x="5359400" y="3548761"/>
            <a:ext cx="838200" cy="924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6" idx="3"/>
            <a:endCxn id="45" idx="1"/>
          </p:cNvCxnSpPr>
          <p:nvPr/>
        </p:nvCxnSpPr>
        <p:spPr>
          <a:xfrm flipV="1">
            <a:off x="5080000" y="4473101"/>
            <a:ext cx="1117600" cy="1256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6" idx="3"/>
            <a:endCxn id="44" idx="1"/>
          </p:cNvCxnSpPr>
          <p:nvPr/>
        </p:nvCxnSpPr>
        <p:spPr>
          <a:xfrm>
            <a:off x="5080000" y="5729231"/>
            <a:ext cx="1148976" cy="95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Selection Semantics</a:t>
            </a:r>
            <a:endParaRPr lang="en-US" dirty="0"/>
          </a:p>
        </p:txBody>
      </p:sp>
      <p:pic>
        <p:nvPicPr>
          <p:cNvPr id="27" name="Picture 26" descr="pit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9" y="2796040"/>
            <a:ext cx="355056" cy="519336"/>
          </a:xfrm>
          <a:prstGeom prst="rect">
            <a:avLst/>
          </a:prstGeom>
        </p:spPr>
      </p:pic>
      <p:pic>
        <p:nvPicPr>
          <p:cNvPr id="28" name="Picture 27" descr="buscemi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33" y="2810981"/>
            <a:ext cx="355643" cy="526817"/>
          </a:xfrm>
          <a:prstGeom prst="rect">
            <a:avLst/>
          </a:prstGeom>
        </p:spPr>
      </p:pic>
      <p:pic>
        <p:nvPicPr>
          <p:cNvPr id="29" name="Picture 28" descr="thurma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9" y="3563540"/>
            <a:ext cx="355056" cy="519336"/>
          </a:xfrm>
          <a:prstGeom prst="rect">
            <a:avLst/>
          </a:prstGeom>
        </p:spPr>
      </p:pic>
      <p:pic>
        <p:nvPicPr>
          <p:cNvPr id="30" name="Picture 29" descr="lucy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9" y="3563540"/>
            <a:ext cx="337125" cy="499385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824382" y="4998101"/>
            <a:ext cx="25400" cy="15621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49782" y="6560201"/>
            <a:ext cx="1841501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2665883" y="4998101"/>
            <a:ext cx="25400" cy="15621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fargo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6" y="5283273"/>
            <a:ext cx="637786" cy="1084617"/>
          </a:xfrm>
          <a:prstGeom prst="rect">
            <a:avLst/>
          </a:prstGeom>
        </p:spPr>
      </p:pic>
      <p:pic>
        <p:nvPicPr>
          <p:cNvPr id="54" name="Picture 53" descr="kill-bill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69" y="5330171"/>
            <a:ext cx="559954" cy="99082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299465" y="4735533"/>
            <a:ext cx="82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erpetua"/>
                <a:cs typeface="Perpetua"/>
              </a:rPr>
              <a:t>Movies</a:t>
            </a:r>
            <a:endParaRPr lang="en-US" dirty="0">
              <a:latin typeface="Perpetua"/>
              <a:cs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148126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Networks for Relational Statistics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Statistical-Relational Models (SRMs)</a:t>
            </a:r>
            <a:br>
              <a:rPr lang="en-US" dirty="0" smtClean="0"/>
            </a:br>
            <a:r>
              <a:rPr lang="en-US" dirty="0" smtClean="0"/>
              <a:t>Random Selection Semantics for Bayesian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2313" y="4086775"/>
            <a:ext cx="660439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defTabSz="914400"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en-US" sz="2600" dirty="0">
                <a:solidFill>
                  <a:prstClr val="black"/>
                </a:solidFill>
                <a:latin typeface="Perpetua"/>
              </a:rPr>
              <a:t>Bayesian Network Model for Relational Frequencies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4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networks for relational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60757" y="1447801"/>
            <a:ext cx="3231565" cy="3691920"/>
          </a:xfrm>
        </p:spPr>
        <p:txBody>
          <a:bodyPr/>
          <a:lstStyle/>
          <a:p>
            <a:r>
              <a:rPr lang="en-US" dirty="0" smtClean="0"/>
              <a:t>A first-order Bayesian network is a Bayesian network whose nodes are first-order terms (Wang et al. 2008).</a:t>
            </a:r>
          </a:p>
          <a:p>
            <a:r>
              <a:rPr lang="en-US" sz="2400" dirty="0" smtClean="0"/>
              <a:t>aka </a:t>
            </a:r>
            <a:r>
              <a:rPr lang="en-US" sz="2400" dirty="0" err="1" smtClean="0"/>
              <a:t>parametrized</a:t>
            </a:r>
            <a:r>
              <a:rPr lang="en-US" sz="2400" dirty="0" smtClean="0"/>
              <a:t> Bayesian network (Poole 2003, </a:t>
            </a:r>
            <a:r>
              <a:rPr lang="en-US" sz="2400" dirty="0" err="1" smtClean="0"/>
              <a:t>Kimmig</a:t>
            </a:r>
            <a:r>
              <a:rPr lang="en-US" sz="2400" dirty="0" smtClean="0"/>
              <a:t> et al. 2014).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757" y="5715735"/>
            <a:ext cx="7489583" cy="9136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Wang, D. Z.; </a:t>
            </a:r>
            <a:r>
              <a:rPr lang="en-US" dirty="0" err="1" smtClean="0"/>
              <a:t>Michelakis</a:t>
            </a:r>
            <a:r>
              <a:rPr lang="en-US" dirty="0" smtClean="0"/>
              <a:t>, E.; </a:t>
            </a:r>
            <a:r>
              <a:rPr lang="en-US" dirty="0" err="1" smtClean="0"/>
              <a:t>Garofalakis</a:t>
            </a:r>
            <a:r>
              <a:rPr lang="en-US" dirty="0" smtClean="0"/>
              <a:t>, M. &amp; </a:t>
            </a:r>
            <a:r>
              <a:rPr lang="en-US" dirty="0" err="1" smtClean="0"/>
              <a:t>Hellerstein</a:t>
            </a:r>
            <a:r>
              <a:rPr lang="en-US" dirty="0" smtClean="0"/>
              <a:t>, J. M. (2008), </a:t>
            </a:r>
            <a:r>
              <a:rPr lang="en-US" dirty="0" err="1" smtClean="0"/>
              <a:t>BayesStore</a:t>
            </a:r>
            <a:r>
              <a:rPr lang="en-US" dirty="0" smtClean="0"/>
              <a:t>: managing large, uncertain data repositories with probabilistic graphical models, in , VLDB Endowment, , pp. 340--351.</a:t>
            </a:r>
          </a:p>
          <a:p>
            <a:pPr>
              <a:defRPr/>
            </a:pPr>
            <a:r>
              <a:rPr lang="en-US" dirty="0" err="1"/>
              <a:t>Kimmig</a:t>
            </a:r>
            <a:r>
              <a:rPr lang="en-US" dirty="0"/>
              <a:t>, A.; </a:t>
            </a:r>
            <a:r>
              <a:rPr lang="en-US" dirty="0" err="1"/>
              <a:t>Mihalkova</a:t>
            </a:r>
            <a:r>
              <a:rPr lang="en-US" dirty="0"/>
              <a:t>, L. &amp; </a:t>
            </a:r>
            <a:r>
              <a:rPr lang="en-US" dirty="0" err="1"/>
              <a:t>Getoor</a:t>
            </a:r>
            <a:r>
              <a:rPr lang="en-US" dirty="0"/>
              <a:t>, L. (2014), 'Lifted graphical models: a survey', </a:t>
            </a:r>
            <a:r>
              <a:rPr lang="en-US" i="1" dirty="0"/>
              <a:t>Machine Learning, 1--45.</a:t>
            </a:r>
          </a:p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200494" y="2099773"/>
            <a:ext cx="3921860" cy="1265681"/>
            <a:chOff x="3719423" y="690935"/>
            <a:chExt cx="3921860" cy="1265681"/>
          </a:xfrm>
        </p:grpSpPr>
        <p:sp>
          <p:nvSpPr>
            <p:cNvPr id="7" name="TextBox 6"/>
            <p:cNvSpPr txBox="1"/>
            <p:nvPr/>
          </p:nvSpPr>
          <p:spPr>
            <a:xfrm>
              <a:off x="3719423" y="690935"/>
              <a:ext cx="121390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gender(A)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3332" y="1587284"/>
              <a:ext cx="152839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ActsIn</a:t>
              </a:r>
              <a:r>
                <a:rPr lang="en-US" dirty="0" smtClean="0"/>
                <a:t>(A,M)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9393" y="690935"/>
              <a:ext cx="115189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genre(M)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endCxn id="8" idx="0"/>
            </p:cNvCxnSpPr>
            <p:nvPr/>
          </p:nvCxnSpPr>
          <p:spPr>
            <a:xfrm>
              <a:off x="4183316" y="1060267"/>
              <a:ext cx="1514215" cy="5270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 flipH="1">
              <a:off x="5697531" y="1060267"/>
              <a:ext cx="1367807" cy="5270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376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Relational Data and Logic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pic>
        <p:nvPicPr>
          <p:cNvPr id="6" name="Picture 5" descr="getoo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52" y="2966078"/>
            <a:ext cx="1370844" cy="1682830"/>
          </a:xfrm>
          <a:prstGeom prst="rect">
            <a:avLst/>
          </a:prstGeom>
        </p:spPr>
      </p:pic>
      <p:pic>
        <p:nvPicPr>
          <p:cNvPr id="7" name="Picture 6" descr="poo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2" y="2999572"/>
            <a:ext cx="1318187" cy="1615842"/>
          </a:xfrm>
          <a:prstGeom prst="rect">
            <a:avLst/>
          </a:prstGeom>
        </p:spPr>
      </p:pic>
      <p:pic>
        <p:nvPicPr>
          <p:cNvPr id="8" name="Picture 7" descr="stuart-russell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2904119"/>
            <a:ext cx="1365099" cy="18067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0653" y="2548937"/>
            <a:ext cx="150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Lise</a:t>
            </a:r>
            <a:r>
              <a:rPr lang="en-US" dirty="0" smtClean="0"/>
              <a:t> </a:t>
            </a:r>
            <a:r>
              <a:rPr lang="en-US" dirty="0" err="1" smtClean="0"/>
              <a:t>Getoor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9632" y="2548937"/>
            <a:ext cx="150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 Poole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66411" y="2548937"/>
            <a:ext cx="174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Stuart </a:t>
            </a:r>
            <a:r>
              <a:rPr lang="en-US" dirty="0" err="1" smtClean="0"/>
              <a:t>Russsell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Random Selection Semantics for First-Order Bayesian Networks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347" y="1447800"/>
            <a:ext cx="4296069" cy="4572000"/>
          </a:xfrm>
        </p:spPr>
        <p:txBody>
          <a:bodyPr/>
          <a:lstStyle/>
          <a:p>
            <a:r>
              <a:rPr lang="en-US" dirty="0"/>
              <a:t>P(gender(Actor) = W, </a:t>
            </a:r>
            <a:r>
              <a:rPr lang="en-US" dirty="0" err="1"/>
              <a:t>ActsIn</a:t>
            </a:r>
            <a:r>
              <a:rPr lang="en-US" dirty="0"/>
              <a:t>(</a:t>
            </a:r>
            <a:r>
              <a:rPr lang="en-US" dirty="0" err="1"/>
              <a:t>Actor,Movie</a:t>
            </a:r>
            <a:r>
              <a:rPr lang="en-US" dirty="0"/>
              <a:t>) = T, genre(Movie) = Action) = 2/8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“if we randomly select an actor and a movie, the probability is 2/8 that the actor appears in the movie, the actor is a woman, and the movie is an action movie”</a:t>
            </a:r>
          </a:p>
          <a:p>
            <a:r>
              <a:rPr lang="en-US" dirty="0" smtClean="0"/>
              <a:t>Demo.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407416" y="1730441"/>
            <a:ext cx="3921860" cy="1265681"/>
            <a:chOff x="3719423" y="690935"/>
            <a:chExt cx="3921860" cy="1265681"/>
          </a:xfrm>
        </p:grpSpPr>
        <p:sp>
          <p:nvSpPr>
            <p:cNvPr id="7" name="TextBox 6"/>
            <p:cNvSpPr txBox="1"/>
            <p:nvPr/>
          </p:nvSpPr>
          <p:spPr>
            <a:xfrm>
              <a:off x="3719423" y="690935"/>
              <a:ext cx="121390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gender(A)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3332" y="1587284"/>
              <a:ext cx="152839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ActsIn</a:t>
              </a:r>
              <a:r>
                <a:rPr lang="en-US" dirty="0" smtClean="0"/>
                <a:t>(A,M)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9393" y="690935"/>
              <a:ext cx="115189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genre(M)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endCxn id="8" idx="0"/>
            </p:cNvCxnSpPr>
            <p:nvPr/>
          </p:nvCxnSpPr>
          <p:spPr>
            <a:xfrm>
              <a:off x="4183316" y="1060267"/>
              <a:ext cx="1514215" cy="5270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 flipH="1">
              <a:off x="5697531" y="1060267"/>
              <a:ext cx="1367807" cy="5270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115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Bayesian Networks are Excellent Estimators of Relational Frequencies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6371" y="1385081"/>
            <a:ext cx="83204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Queries Randomly Generated.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Example: </a:t>
            </a:r>
            <a:r>
              <a:rPr lang="en-US" sz="2400" i="1" dirty="0" smtClean="0">
                <a:latin typeface="+mn-lt"/>
              </a:rPr>
              <a:t>P(gender(A) = </a:t>
            </a:r>
            <a:r>
              <a:rPr lang="en-US" sz="2400" i="1" dirty="0" err="1" smtClean="0">
                <a:latin typeface="+mn-lt"/>
              </a:rPr>
              <a:t>W|ActsIn</a:t>
            </a:r>
            <a:r>
              <a:rPr lang="en-US" sz="2400" i="1" dirty="0" smtClean="0">
                <a:latin typeface="+mn-lt"/>
              </a:rPr>
              <a:t>(A,M) = true, genre(</a:t>
            </a:r>
            <a:r>
              <a:rPr lang="en-US" sz="2400" i="1" dirty="0">
                <a:latin typeface="+mn-lt"/>
              </a:rPr>
              <a:t>M</a:t>
            </a:r>
            <a:r>
              <a:rPr lang="en-US" sz="2400" i="1" dirty="0" smtClean="0">
                <a:latin typeface="+mn-lt"/>
              </a:rPr>
              <a:t>) = drama)</a:t>
            </a:r>
            <a:r>
              <a:rPr lang="en-US" sz="2400" dirty="0" smtClean="0">
                <a:latin typeface="+mn-lt"/>
              </a:rPr>
              <a:t>?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Learn and test on entire database as in </a:t>
            </a:r>
            <a:r>
              <a:rPr lang="en-US" sz="2800" dirty="0" err="1" smtClean="0">
                <a:latin typeface="+mn-lt"/>
              </a:rPr>
              <a:t>Getoor</a:t>
            </a:r>
            <a:r>
              <a:rPr lang="en-US" sz="2800" dirty="0" smtClean="0">
                <a:latin typeface="+mn-lt"/>
              </a:rPr>
              <a:t> et al. 2001.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389" y="3034866"/>
            <a:ext cx="2272773" cy="1907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626" y="3024042"/>
            <a:ext cx="2291764" cy="1923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0" y="3033227"/>
            <a:ext cx="2274726" cy="1908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163" y="3033227"/>
            <a:ext cx="2223838" cy="190874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6829446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Schulte, O.; </a:t>
            </a:r>
            <a:r>
              <a:rPr lang="en-US" dirty="0" err="1" smtClean="0"/>
              <a:t>Khosravi</a:t>
            </a:r>
            <a:r>
              <a:rPr lang="en-US" dirty="0" smtClean="0"/>
              <a:t>, H.; Kirkpatrick, A.; </a:t>
            </a:r>
            <a:r>
              <a:rPr lang="en-US" dirty="0" err="1" smtClean="0"/>
              <a:t>Gao</a:t>
            </a:r>
            <a:r>
              <a:rPr lang="en-US" dirty="0" smtClean="0"/>
              <a:t>, T. &amp; Zhu, Y. (2014), '</a:t>
            </a:r>
            <a:r>
              <a:rPr lang="en-US" dirty="0" err="1" smtClean="0"/>
              <a:t>Modelling</a:t>
            </a:r>
            <a:r>
              <a:rPr lang="en-US" dirty="0" smtClean="0"/>
              <a:t> Relational Statistics With Bayes Nets', Machine Learning 94, 105-125.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4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upgrade propositional </a:t>
            </a:r>
            <a:r>
              <a:rPr lang="en-US" dirty="0" smtClean="0"/>
              <a:t>Bayesian network learners </a:t>
            </a:r>
            <a:r>
              <a:rPr lang="en-US" dirty="0"/>
              <a:t>to first-order logic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53263" y="3186563"/>
            <a:ext cx="7309908" cy="2565440"/>
            <a:chOff x="-5615534" y="952500"/>
            <a:chExt cx="7309908" cy="2565440"/>
          </a:xfrm>
        </p:grpSpPr>
        <p:sp>
          <p:nvSpPr>
            <p:cNvPr id="9" name="TextBox 8"/>
            <p:cNvSpPr txBox="1"/>
            <p:nvPr/>
          </p:nvSpPr>
          <p:spPr>
            <a:xfrm>
              <a:off x="-5615534" y="2748499"/>
              <a:ext cx="6604392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defTabSz="914400">
                <a:spcBef>
                  <a:spcPts val="575"/>
                </a:spcBef>
                <a:buClr>
                  <a:srgbClr val="D34817"/>
                </a:buClr>
                <a:buSzPct val="85000"/>
              </a:pPr>
              <a:r>
                <a:rPr lang="en-US" sz="2600" dirty="0">
                  <a:solidFill>
                    <a:prstClr val="black"/>
                  </a:solidFill>
                  <a:latin typeface="Perpetua"/>
                </a:rPr>
                <a:t>Bayesian Network Model for Relational Frequencies</a:t>
              </a:r>
            </a:p>
            <a:p>
              <a:endParaRPr lang="en-US" dirty="0"/>
            </a:p>
          </p:txBody>
        </p:sp>
        <p:pic>
          <p:nvPicPr>
            <p:cNvPr id="12" name="Picture 11" descr="databas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04886" y="952500"/>
              <a:ext cx="909071" cy="97154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-2177237" y="2079829"/>
              <a:ext cx="3871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Structure and Parameter Learning</a:t>
              </a:r>
              <a:endParaRPr lang="en-US" dirty="0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-2570997" y="1946537"/>
              <a:ext cx="248171" cy="657342"/>
            </a:xfrm>
            <a:prstGeom prst="downArrow">
              <a:avLst/>
            </a:prstGeom>
            <a:solidFill>
              <a:srgbClr val="3366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58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to upgrade single-table Bayesian network learners to multi-relational data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257086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Follow Luc’s advice!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Search the space of </a:t>
            </a:r>
            <a:r>
              <a:rPr lang="en-US" i="1" dirty="0" err="1" smtClean="0"/>
              <a:t>functors</a:t>
            </a:r>
            <a:r>
              <a:rPr lang="en-US" i="1" dirty="0" smtClean="0"/>
              <a:t>/predicates</a:t>
            </a:r>
            <a:r>
              <a:rPr lang="en-US" dirty="0" smtClean="0"/>
              <a:t>, not literals. (</a:t>
            </a:r>
            <a:r>
              <a:rPr lang="en-US" dirty="0" err="1" smtClean="0"/>
              <a:t>Kersting</a:t>
            </a:r>
            <a:r>
              <a:rPr lang="en-US" dirty="0" smtClean="0"/>
              <a:t> and de </a:t>
            </a:r>
            <a:r>
              <a:rPr lang="en-US" dirty="0" err="1" smtClean="0"/>
              <a:t>Raedt</a:t>
            </a:r>
            <a:r>
              <a:rPr lang="en-US" dirty="0" smtClean="0"/>
              <a:t> 2007).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Organize search using the specialization/refinement </a:t>
            </a:r>
            <a:r>
              <a:rPr lang="en-US" i="1" dirty="0" smtClean="0"/>
              <a:t>lattice</a:t>
            </a:r>
            <a:r>
              <a:rPr lang="en-US" dirty="0" smtClean="0"/>
              <a:t> of models (</a:t>
            </a:r>
            <a:r>
              <a:rPr lang="en-US" dirty="0" err="1" smtClean="0"/>
              <a:t>Laer</a:t>
            </a:r>
            <a:r>
              <a:rPr lang="en-US" dirty="0" smtClean="0"/>
              <a:t> and de </a:t>
            </a:r>
            <a:r>
              <a:rPr lang="en-US" dirty="0" err="1" smtClean="0"/>
              <a:t>Raedt</a:t>
            </a:r>
            <a:r>
              <a:rPr lang="en-US" dirty="0" smtClean="0"/>
              <a:t> 2001).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Follow </a:t>
            </a:r>
            <a:r>
              <a:rPr lang="en-US" i="1" dirty="0" smtClean="0"/>
              <a:t>the generalization principle </a:t>
            </a:r>
            <a:r>
              <a:rPr lang="en-US" dirty="0" smtClean="0"/>
              <a:t>(</a:t>
            </a:r>
            <a:r>
              <a:rPr lang="en-US" dirty="0" err="1" smtClean="0"/>
              <a:t>Knobbe</a:t>
            </a:r>
            <a:r>
              <a:rPr lang="en-US" dirty="0" smtClean="0"/>
              <a:t> 2006)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When we apply a relational model to a single </a:t>
            </a:r>
            <a:r>
              <a:rPr lang="en-US" dirty="0" err="1" smtClean="0"/>
              <a:t>i.i.d</a:t>
            </a:r>
            <a:r>
              <a:rPr lang="en-US" dirty="0" smtClean="0"/>
              <a:t>. data </a:t>
            </a:r>
            <a:r>
              <a:rPr lang="en-US" dirty="0"/>
              <a:t>table, it should give the same result as the propositional model.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399" y="5266049"/>
            <a:ext cx="7638988" cy="1251152"/>
          </a:xfrm>
        </p:spPr>
        <p:txBody>
          <a:bodyPr/>
          <a:lstStyle/>
          <a:p>
            <a:r>
              <a:rPr lang="en-US" dirty="0" err="1"/>
              <a:t>Kersting</a:t>
            </a:r>
            <a:r>
              <a:rPr lang="en-US" dirty="0"/>
              <a:t>, K. &amp; de </a:t>
            </a:r>
            <a:r>
              <a:rPr lang="en-US" dirty="0" err="1"/>
              <a:t>Raedt</a:t>
            </a:r>
            <a:r>
              <a:rPr lang="en-US" dirty="0"/>
              <a:t>, L. (2007), Bayesian Logic Programming: Theory and </a:t>
            </a:r>
            <a:r>
              <a:rPr lang="en-US" dirty="0" err="1"/>
              <a:t>Tool'Introduction</a:t>
            </a:r>
            <a:r>
              <a:rPr lang="en-US" dirty="0"/>
              <a:t> to Statistical Relational Learning', MIT Press, , pp. 291-318.</a:t>
            </a:r>
          </a:p>
          <a:p>
            <a:r>
              <a:rPr lang="en-US" dirty="0" err="1" smtClean="0"/>
              <a:t>Laer</a:t>
            </a:r>
            <a:r>
              <a:rPr lang="en-US" dirty="0"/>
              <a:t>, W. V. &amp; de </a:t>
            </a:r>
            <a:r>
              <a:rPr lang="en-US" dirty="0" err="1"/>
              <a:t>Raedt</a:t>
            </a:r>
            <a:r>
              <a:rPr lang="en-US" dirty="0"/>
              <a:t>, L. (2001), How to upgrade propositional learners to first-order logic: A case </a:t>
            </a:r>
            <a:r>
              <a:rPr lang="en-US" dirty="0" err="1"/>
              <a:t>study'Relational</a:t>
            </a:r>
            <a:r>
              <a:rPr lang="en-US" dirty="0"/>
              <a:t> Data Mining', Springer </a:t>
            </a:r>
            <a:r>
              <a:rPr lang="en-US" dirty="0" err="1"/>
              <a:t>Verlag</a:t>
            </a:r>
            <a:r>
              <a:rPr lang="en-US" dirty="0"/>
              <a:t>, </a:t>
            </a:r>
            <a:r>
              <a:rPr lang="en-US" dirty="0" smtClean="0"/>
              <a:t>.</a:t>
            </a:r>
          </a:p>
          <a:p>
            <a:r>
              <a:rPr lang="en-US" dirty="0" err="1"/>
              <a:t>Knobbe</a:t>
            </a:r>
            <a:r>
              <a:rPr lang="en-US" dirty="0"/>
              <a:t>, A. J. (2006), </a:t>
            </a:r>
            <a:r>
              <a:rPr lang="en-US" i="1" dirty="0"/>
              <a:t>Multi-relational data mining, Vol. 145, </a:t>
            </a:r>
            <a:r>
              <a:rPr lang="en-US" i="1" dirty="0" err="1"/>
              <a:t>Ios</a:t>
            </a:r>
            <a:r>
              <a:rPr lang="en-US" i="1" dirty="0"/>
              <a:t> Press</a:t>
            </a:r>
            <a:r>
              <a:rPr lang="en-US" i="1" dirty="0" smtClean="0"/>
              <a:t>.</a:t>
            </a:r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7" name="Picture 6" descr="deraed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3" y="2809647"/>
            <a:ext cx="1002241" cy="13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1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Structure Learning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After </a:t>
            </a:r>
            <a:r>
              <a:rPr lang="en-US" sz="2800" dirty="0" err="1" smtClean="0"/>
              <a:t>Kimmig</a:t>
            </a:r>
            <a:r>
              <a:rPr lang="en-US" sz="2800" dirty="0" smtClean="0"/>
              <a:t> et al. 2014.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Initialize graph G := empty.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While not converged do</a:t>
            </a:r>
          </a:p>
          <a:p>
            <a:pPr marL="788988" lvl="1" indent="-514350">
              <a:buFont typeface="+mj-lt"/>
              <a:buAutoNum type="alphaLcPeriod"/>
            </a:pPr>
            <a:r>
              <a:rPr lang="en-US" sz="2800" dirty="0" smtClean="0"/>
              <a:t>Generate candidate graphs.</a:t>
            </a:r>
          </a:p>
          <a:p>
            <a:pPr marL="788988" lvl="1" indent="-514350">
              <a:buFont typeface="+mj-lt"/>
              <a:buAutoNum type="alphaLcPeriod"/>
            </a:pPr>
            <a:r>
              <a:rPr lang="en-US" sz="2800" dirty="0" smtClean="0"/>
              <a:t>For each candidate graph C, learn parameters </a:t>
            </a:r>
            <a:r>
              <a:rPr lang="en-US" sz="2800" dirty="0" err="1" smtClean="0"/>
              <a:t>θ</a:t>
            </a:r>
            <a:r>
              <a:rPr lang="en-US" sz="2800" baseline="-25000" dirty="0" err="1" smtClean="0"/>
              <a:t>C</a:t>
            </a:r>
            <a:r>
              <a:rPr lang="en-US" sz="2800" dirty="0" smtClean="0"/>
              <a:t> that maximize score(C,</a:t>
            </a:r>
            <a:r>
              <a:rPr lang="en-US" sz="2800" dirty="0"/>
              <a:t> </a:t>
            </a:r>
            <a:r>
              <a:rPr lang="en-US" sz="2800" dirty="0" err="1" smtClean="0"/>
              <a:t>θ</a:t>
            </a:r>
            <a:r>
              <a:rPr lang="en-US" sz="2800" dirty="0" smtClean="0"/>
              <a:t>, dataset).</a:t>
            </a:r>
          </a:p>
          <a:p>
            <a:pPr marL="788988" lvl="1" indent="-514350">
              <a:buFont typeface="+mj-lt"/>
              <a:buAutoNum type="alphaLcPeriod"/>
            </a:pPr>
            <a:r>
              <a:rPr lang="en-US" sz="2800" dirty="0" smtClean="0"/>
              <a:t>G := </a:t>
            </a:r>
            <a:r>
              <a:rPr lang="en-US" sz="2800" dirty="0" err="1" smtClean="0"/>
              <a:t>argmax</a:t>
            </a:r>
            <a:r>
              <a:rPr lang="en-US" sz="2800" baseline="-25000" dirty="0" err="1" smtClean="0"/>
              <a:t>C</a:t>
            </a:r>
            <a:r>
              <a:rPr lang="en-US" sz="2800" dirty="0" smtClean="0"/>
              <a:t> score(C,</a:t>
            </a:r>
            <a:r>
              <a:rPr lang="en-US" sz="2800" dirty="0"/>
              <a:t> </a:t>
            </a:r>
            <a:r>
              <a:rPr lang="en-US" sz="2800" dirty="0" err="1" smtClean="0"/>
              <a:t>θ</a:t>
            </a:r>
            <a:r>
              <a:rPr lang="en-US" sz="2800" baseline="-25000" dirty="0" err="1" smtClean="0"/>
              <a:t>C</a:t>
            </a:r>
            <a:r>
              <a:rPr lang="en-US" sz="2800" dirty="0" err="1" smtClean="0"/>
              <a:t>,dataset</a:t>
            </a:r>
            <a:r>
              <a:rPr lang="en-US" sz="28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check convergence criterion.</a:t>
            </a:r>
          </a:p>
          <a:p>
            <a:pPr marL="788988" lvl="1" indent="-514350">
              <a:buFont typeface="+mj-lt"/>
              <a:buAutoNum type="arabicParenR"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8778" y="2924563"/>
            <a:ext cx="224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lattice search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6325" y="3893931"/>
            <a:ext cx="1827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relational score</a:t>
            </a:r>
            <a:endParaRPr lang="en-US" sz="2400" dirty="0">
              <a:solidFill>
                <a:srgbClr val="3366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480404" y="4220308"/>
            <a:ext cx="525921" cy="11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78550" y="3211418"/>
            <a:ext cx="6702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76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Bayesian Networks for Relational Data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Random Selection Pseudo Likelihood Function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Randomly select a grounding for </a:t>
            </a:r>
            <a:r>
              <a:rPr lang="en-US" sz="3200" b="1" dirty="0" smtClean="0"/>
              <a:t>all</a:t>
            </a:r>
            <a:r>
              <a:rPr lang="en-US" sz="3200" dirty="0" smtClean="0"/>
              <a:t> first-order variables in the first-order Bayesian network.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Compute the log-likelihood for the attributes of the selected grounding.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Pseudo log-likelihood = expected log-likelihood for a random grounding.</a:t>
            </a:r>
          </a:p>
          <a:p>
            <a:pPr marL="0" indent="0">
              <a:buNone/>
            </a:pPr>
            <a:r>
              <a:rPr lang="en-US" sz="3200" dirty="0" smtClean="0"/>
              <a:t>Generalizes </a:t>
            </a:r>
            <a:r>
              <a:rPr lang="en-US" sz="3200" dirty="0" err="1" smtClean="0"/>
              <a:t>i.i.d</a:t>
            </a:r>
            <a:r>
              <a:rPr lang="en-US" sz="3200" dirty="0" smtClean="0"/>
              <a:t>. log-likelihood.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6564850" cy="457200"/>
          </a:xfrm>
        </p:spPr>
        <p:txBody>
          <a:bodyPr/>
          <a:lstStyle/>
          <a:p>
            <a:r>
              <a:rPr lang="en-US" dirty="0"/>
              <a:t>Schulte, O. (2011), A tractable pseudo-likelihood function for Bayes Nets applied to relational data, </a:t>
            </a:r>
            <a:r>
              <a:rPr lang="en-US" i="1" dirty="0"/>
              <a:t>in 'SIAM SDM', pp. 462-473.</a:t>
            </a:r>
          </a:p>
        </p:txBody>
      </p:sp>
    </p:spTree>
    <p:extLst>
      <p:ext uri="{BB962C8B-B14F-4D97-AF65-F5344CB8AC3E}">
        <p14:creationId xmlns:p14="http://schemas.microsoft.com/office/powerpoint/2010/main" val="407198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85629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4932105"/>
              </p:ext>
            </p:extLst>
          </p:nvPr>
        </p:nvGraphicFramePr>
        <p:xfrm>
          <a:off x="651760" y="2383500"/>
          <a:ext cx="784538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568"/>
                <a:gridCol w="962422"/>
                <a:gridCol w="473224"/>
                <a:gridCol w="1185796"/>
                <a:gridCol w="1402899"/>
                <a:gridCol w="1109447"/>
                <a:gridCol w="907971"/>
                <a:gridCol w="1154053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gender(A)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ActsIn</a:t>
                      </a:r>
                      <a:r>
                        <a:rPr lang="en-US" dirty="0" smtClean="0"/>
                        <a:t>(A,M)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genre(M)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ln</a:t>
                      </a: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Brad_Pitt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Fargo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3/8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-0.98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Brad_Pitt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Kill_Bill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3/8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-0.98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Lucy_Liu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Fargo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2/8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-1.39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Lucy_Liu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Kill_Bill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2/8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-1.39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Steve_Buscemi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Fargo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1/8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-2.08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Steve_Buscemi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Kill_Bill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3/8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-0.98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Uma_Thurman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Fargo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2/8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-0.98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Uma_Thurman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Kill_Bill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2/8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 geo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000" b="0" i="0" u="none" strike="noStrike" dirty="0" smtClean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1.32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7287" y="6181982"/>
            <a:ext cx="7694797" cy="457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Schulte, O. (2011), A tractable pseudo-likelihood function for Bayes Nets applied to relational data, </a:t>
            </a:r>
            <a:r>
              <a:rPr lang="en-US" i="1" dirty="0"/>
              <a:t>in 'SIAM SDM', pp. 462-473.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19423" y="690935"/>
            <a:ext cx="3921860" cy="1265681"/>
            <a:chOff x="3719423" y="690935"/>
            <a:chExt cx="3921860" cy="1265681"/>
          </a:xfrm>
        </p:grpSpPr>
        <p:sp>
          <p:nvSpPr>
            <p:cNvPr id="3" name="TextBox 2"/>
            <p:cNvSpPr txBox="1"/>
            <p:nvPr/>
          </p:nvSpPr>
          <p:spPr>
            <a:xfrm>
              <a:off x="3719423" y="690935"/>
              <a:ext cx="121390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gender(A)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33332" y="1587284"/>
              <a:ext cx="152839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ActsIn</a:t>
              </a:r>
              <a:r>
                <a:rPr lang="en-US" dirty="0" smtClean="0"/>
                <a:t>(A,M)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89393" y="690935"/>
              <a:ext cx="115189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genre(M)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endCxn id="14" idx="0"/>
            </p:cNvCxnSpPr>
            <p:nvPr/>
          </p:nvCxnSpPr>
          <p:spPr>
            <a:xfrm>
              <a:off x="4183316" y="1060267"/>
              <a:ext cx="1514215" cy="5270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2"/>
            </p:cNvCxnSpPr>
            <p:nvPr/>
          </p:nvCxnSpPr>
          <p:spPr>
            <a:xfrm flipH="1">
              <a:off x="5697531" y="1060267"/>
              <a:ext cx="1367807" cy="5270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databas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06" y="1080831"/>
            <a:ext cx="909071" cy="9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8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Frequencies Maximize Pseudo-Likelihood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6894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Proposition</a:t>
            </a:r>
            <a:r>
              <a:rPr lang="en-US" dirty="0" smtClean="0"/>
              <a:t> The random selection pseudo log-likelihood is maximized by setting the Bayesian network parameters to the observed conditional frequencies.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9956" y="3753459"/>
            <a:ext cx="3921860" cy="1265681"/>
            <a:chOff x="3719423" y="690935"/>
            <a:chExt cx="3921860" cy="1265681"/>
          </a:xfrm>
        </p:grpSpPr>
        <p:sp>
          <p:nvSpPr>
            <p:cNvPr id="7" name="TextBox 6"/>
            <p:cNvSpPr txBox="1"/>
            <p:nvPr/>
          </p:nvSpPr>
          <p:spPr>
            <a:xfrm>
              <a:off x="3719423" y="690935"/>
              <a:ext cx="121390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gender(A)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3332" y="1587284"/>
              <a:ext cx="152839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ActsIn</a:t>
              </a:r>
              <a:r>
                <a:rPr lang="en-US" dirty="0" smtClean="0"/>
                <a:t>(A,M)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9393" y="690935"/>
              <a:ext cx="115189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genre(M)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endCxn id="8" idx="0"/>
            </p:cNvCxnSpPr>
            <p:nvPr/>
          </p:nvCxnSpPr>
          <p:spPr>
            <a:xfrm>
              <a:off x="4183316" y="1060267"/>
              <a:ext cx="1514215" cy="5270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 flipH="1">
              <a:off x="5697531" y="1060267"/>
              <a:ext cx="1367807" cy="5270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612855" y="4326643"/>
            <a:ext cx="5484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P(</a:t>
            </a:r>
            <a:r>
              <a:rPr lang="en-US" sz="2000" dirty="0" err="1" smtClean="0"/>
              <a:t>ActsIn</a:t>
            </a:r>
            <a:r>
              <a:rPr lang="en-US" sz="2000" dirty="0" smtClean="0"/>
              <a:t>(A,M)=</a:t>
            </a:r>
            <a:r>
              <a:rPr lang="en-US" sz="2000" dirty="0" err="1" smtClean="0"/>
              <a:t>T|g</a:t>
            </a:r>
            <a:r>
              <a:rPr lang="en-US" sz="2000" dirty="0" smtClean="0"/>
              <a:t>(A) = </a:t>
            </a:r>
            <a:r>
              <a:rPr lang="en-US" sz="2000" dirty="0" err="1" smtClean="0"/>
              <a:t>M,ge</a:t>
            </a:r>
            <a:r>
              <a:rPr lang="en-US" sz="2000" dirty="0" smtClean="0"/>
              <a:t>(M) = Action) = ¼</a:t>
            </a:r>
          </a:p>
          <a:p>
            <a:r>
              <a:rPr lang="en-US" sz="2000" dirty="0" smtClean="0"/>
              <a:t>...</a:t>
            </a:r>
            <a:endParaRPr lang="en-US" sz="2000" dirty="0"/>
          </a:p>
        </p:txBody>
      </p:sp>
      <p:sp>
        <p:nvSpPr>
          <p:cNvPr id="14" name="Rectangular Callout 13"/>
          <p:cNvSpPr/>
          <p:nvPr/>
        </p:nvSpPr>
        <p:spPr>
          <a:xfrm>
            <a:off x="3650207" y="4295865"/>
            <a:ext cx="5437765" cy="707886"/>
          </a:xfrm>
          <a:prstGeom prst="wedgeRectCallout">
            <a:avLst>
              <a:gd name="adj1" fmla="val -60317"/>
              <a:gd name="adj2" fmla="val 27357"/>
            </a:avLst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3601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Closed-Form Computation for Pseudo-Likelihood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01454130"/>
              </p:ext>
            </p:extLst>
          </p:nvPr>
        </p:nvGraphicFramePr>
        <p:xfrm>
          <a:off x="914400" y="1593627"/>
          <a:ext cx="577215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Equation" r:id="rId4" imgW="2489200" imgH="609600" progId="Equation.3">
                  <p:embed/>
                </p:oleObj>
              </mc:Choice>
              <mc:Fallback>
                <p:oleObj name="Equation" r:id="rId4" imgW="24892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93627"/>
                        <a:ext cx="5772150" cy="1412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2583" y="3131462"/>
            <a:ext cx="4102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relational joint frequency </a:t>
            </a:r>
            <a:r>
              <a:rPr lang="en-US" sz="2800" dirty="0" smtClean="0"/>
              <a:t>of</a:t>
            </a:r>
            <a:r>
              <a:rPr lang="en-US" sz="2800" b="1" dirty="0" smtClean="0"/>
              <a:t> </a:t>
            </a:r>
            <a:r>
              <a:rPr lang="en-US" sz="2800" dirty="0" smtClean="0"/>
              <a:t>child node value and parent state</a:t>
            </a:r>
            <a:br>
              <a:rPr lang="en-US" sz="2800" dirty="0" smtClean="0"/>
            </a:br>
            <a:r>
              <a:rPr lang="en-US" sz="2800" dirty="0" smtClean="0"/>
              <a:t>e.g. </a:t>
            </a:r>
            <a:r>
              <a:rPr lang="en-US" dirty="0" smtClean="0"/>
              <a:t>P</a:t>
            </a:r>
            <a:r>
              <a:rPr lang="en-US" baseline="-25000" dirty="0" smtClean="0"/>
              <a:t>D</a:t>
            </a:r>
            <a:r>
              <a:rPr lang="en-US" dirty="0" smtClean="0"/>
              <a:t>(</a:t>
            </a:r>
            <a:r>
              <a:rPr lang="en-US" dirty="0" err="1" smtClean="0"/>
              <a:t>ActsIn,M,Action</a:t>
            </a:r>
            <a:r>
              <a:rPr lang="en-US" dirty="0" smtClean="0"/>
              <a:t>) = 1/8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5402" y="3447687"/>
            <a:ext cx="33513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Parameter of Bayes net</a:t>
            </a:r>
            <a:br>
              <a:rPr lang="en-US" sz="2800" dirty="0" smtClean="0"/>
            </a:br>
            <a:r>
              <a:rPr lang="en-US" dirty="0" smtClean="0"/>
              <a:t>e.g</a:t>
            </a:r>
            <a:r>
              <a:rPr lang="en-US" dirty="0"/>
              <a:t>. P(</a:t>
            </a:r>
            <a:r>
              <a:rPr lang="en-US" dirty="0" err="1" smtClean="0"/>
              <a:t>ActsIn|M</a:t>
            </a:r>
            <a:r>
              <a:rPr lang="en-US" dirty="0" smtClean="0"/>
              <a:t>, </a:t>
            </a:r>
            <a:r>
              <a:rPr lang="en-US" dirty="0"/>
              <a:t>Action) = ¼</a:t>
            </a:r>
          </a:p>
          <a:p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828481" y="2677999"/>
            <a:ext cx="317483" cy="437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839641" y="2819763"/>
            <a:ext cx="472684" cy="448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374472" y="5109680"/>
            <a:ext cx="3921860" cy="1265681"/>
            <a:chOff x="3719423" y="690935"/>
            <a:chExt cx="3921860" cy="1265681"/>
          </a:xfrm>
        </p:grpSpPr>
        <p:sp>
          <p:nvSpPr>
            <p:cNvPr id="18" name="TextBox 17"/>
            <p:cNvSpPr txBox="1"/>
            <p:nvPr/>
          </p:nvSpPr>
          <p:spPr>
            <a:xfrm>
              <a:off x="3719423" y="690935"/>
              <a:ext cx="121390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gender(A)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33332" y="1587284"/>
              <a:ext cx="152839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ActsIn</a:t>
              </a:r>
              <a:r>
                <a:rPr lang="en-US" dirty="0" smtClean="0"/>
                <a:t>(A,M)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89393" y="690935"/>
              <a:ext cx="115189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genre(M)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endCxn id="19" idx="0"/>
            </p:cNvCxnSpPr>
            <p:nvPr/>
          </p:nvCxnSpPr>
          <p:spPr>
            <a:xfrm>
              <a:off x="4183316" y="1060267"/>
              <a:ext cx="1514215" cy="5270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0" idx="2"/>
            </p:cNvCxnSpPr>
            <p:nvPr/>
          </p:nvCxnSpPr>
          <p:spPr>
            <a:xfrm flipH="1">
              <a:off x="5697531" y="1060267"/>
              <a:ext cx="1367807" cy="5270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75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698793"/>
          </a:xfrm>
        </p:spPr>
        <p:txBody>
          <a:bodyPr/>
          <a:lstStyle/>
          <a:p>
            <a:r>
              <a:rPr lang="en-US" dirty="0" smtClean="0"/>
              <a:t>Maintain data in linked tables.</a:t>
            </a:r>
          </a:p>
          <a:p>
            <a:r>
              <a:rPr lang="en-US" dirty="0" smtClean="0"/>
              <a:t>Structured Query Language (SQL) allows fast </a:t>
            </a:r>
            <a:r>
              <a:rPr lang="en-US" i="1" dirty="0" smtClean="0"/>
              <a:t>data retrieval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E.g., find all movie ratings &gt; 4 where the user is a woman.</a:t>
            </a:r>
          </a:p>
          <a:p>
            <a:r>
              <a:rPr lang="en-US" dirty="0" smtClean="0"/>
              <a:t>Multi-billion dollar industry, $</a:t>
            </a:r>
            <a:r>
              <a:rPr lang="en-US" dirty="0" err="1" smtClean="0"/>
              <a:t>Bn</a:t>
            </a:r>
            <a:r>
              <a:rPr lang="en-US" dirty="0" smtClean="0"/>
              <a:t> 15+ in 2006.</a:t>
            </a:r>
          </a:p>
          <a:p>
            <a:r>
              <a:rPr lang="en-US" dirty="0" smtClean="0"/>
              <a:t>IBM, Microsoft, Oracle, SAP, </a:t>
            </a:r>
            <a:r>
              <a:rPr lang="en-US" dirty="0" err="1" smtClean="0"/>
              <a:t>Peoplesoft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Much </a:t>
            </a:r>
            <a:r>
              <a:rPr lang="en-US" dirty="0"/>
              <a:t>interest in analysis (big data, data mining, business intelligence, predictive analytics, OLAP…)</a:t>
            </a:r>
          </a:p>
          <a:p>
            <a:endParaRPr lang="en-US" dirty="0"/>
          </a:p>
        </p:txBody>
      </p:sp>
      <p:pic>
        <p:nvPicPr>
          <p:cNvPr id="6" name="Picture 5" descr="databa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12" y="4791732"/>
            <a:ext cx="909071" cy="9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2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Learning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Maximum Likelihood Estimation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6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Parameter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5975" y="1417638"/>
            <a:ext cx="4794589" cy="4144836"/>
          </a:xfrm>
        </p:spPr>
        <p:txBody>
          <a:bodyPr/>
          <a:lstStyle/>
          <a:p>
            <a:pPr marL="2730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3600" dirty="0" smtClean="0">
                <a:cs typeface="Arial" pitchFamily="34" charset="0"/>
              </a:rPr>
              <a:t>Need to compute a </a:t>
            </a:r>
            <a:r>
              <a:rPr lang="en-US" sz="3600" b="1" dirty="0" smtClean="0">
                <a:cs typeface="Arial" pitchFamily="34" charset="0"/>
              </a:rPr>
              <a:t>contingency table </a:t>
            </a:r>
            <a:r>
              <a:rPr lang="en-US" sz="3600" dirty="0" smtClean="0">
                <a:cs typeface="Arial" pitchFamily="34" charset="0"/>
              </a:rPr>
              <a:t>with grounding counts.</a:t>
            </a:r>
          </a:p>
          <a:p>
            <a:pPr marL="2730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3600" dirty="0" smtClean="0">
                <a:cs typeface="Arial" pitchFamily="34" charset="0"/>
              </a:rPr>
              <a:t>Well researched for 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all true</a:t>
            </a:r>
            <a:r>
              <a:rPr lang="en-US" sz="3600" i="1" dirty="0" smtClean="0">
                <a:cs typeface="Arial" pitchFamily="34" charset="0"/>
              </a:rPr>
              <a:t> </a:t>
            </a:r>
            <a:r>
              <a:rPr lang="en-US" sz="3600" dirty="0" smtClean="0">
                <a:cs typeface="Arial" pitchFamily="34" charset="0"/>
              </a:rPr>
              <a:t>relationship</a:t>
            </a:r>
            <a:r>
              <a:rPr lang="en-US" sz="3600" i="1" dirty="0" smtClean="0">
                <a:cs typeface="Arial" pitchFamily="34" charset="0"/>
              </a:rPr>
              <a:t>s</a:t>
            </a:r>
            <a:r>
              <a:rPr lang="en-US" sz="3600" dirty="0" smtClean="0">
                <a:cs typeface="Arial" pitchFamily="34" charset="0"/>
              </a:rPr>
              <a:t>.</a:t>
            </a:r>
            <a:r>
              <a:rPr lang="en-US" sz="3600" dirty="0">
                <a:cs typeface="Arial" pitchFamily="34" charset="0"/>
              </a:rPr>
              <a:t/>
            </a:r>
            <a:br>
              <a:rPr lang="en-US" sz="3600" dirty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SQL Count(*)</a:t>
            </a:r>
            <a:br>
              <a:rPr lang="en-US" sz="2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Virtual Join</a:t>
            </a:r>
            <a:br>
              <a:rPr lang="en-US" sz="2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Partition Function Reduction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95" y="5805235"/>
            <a:ext cx="6899980" cy="805925"/>
          </a:xfrm>
        </p:spPr>
        <p:txBody>
          <a:bodyPr/>
          <a:lstStyle/>
          <a:p>
            <a:pPr marL="514350" indent="-514350"/>
            <a:r>
              <a:rPr lang="en-US" dirty="0" smtClean="0"/>
              <a:t>	</a:t>
            </a:r>
          </a:p>
          <a:p>
            <a:r>
              <a:rPr lang="en-US" dirty="0"/>
              <a:t>Yin, X.; Han, J.; Yang, J. &amp; Yu, P. S. (2004), </a:t>
            </a:r>
            <a:r>
              <a:rPr lang="en-US" dirty="0" err="1"/>
              <a:t>CrossMine</a:t>
            </a:r>
            <a:r>
              <a:rPr lang="en-US" dirty="0"/>
              <a:t>: Efficient Classification Across Multiple Database Relations, </a:t>
            </a:r>
            <a:r>
              <a:rPr lang="en-US" i="1" dirty="0"/>
              <a:t>in 'ICDE'.</a:t>
            </a:r>
          </a:p>
          <a:p>
            <a:r>
              <a:rPr lang="en-US" dirty="0" err="1" smtClean="0"/>
              <a:t>Venugopal</a:t>
            </a:r>
            <a:r>
              <a:rPr lang="en-US" dirty="0"/>
              <a:t>, D.; </a:t>
            </a:r>
            <a:r>
              <a:rPr lang="en-US" dirty="0" err="1"/>
              <a:t>Sarkhel</a:t>
            </a:r>
            <a:r>
              <a:rPr lang="en-US" dirty="0"/>
              <a:t>, S. &amp; </a:t>
            </a:r>
            <a:r>
              <a:rPr lang="en-US" dirty="0" err="1"/>
              <a:t>Gogate</a:t>
            </a:r>
            <a:r>
              <a:rPr lang="en-US" dirty="0"/>
              <a:t>, V. (2015), Just Count the Satisfied Groundings: Scalable Local-Search and Sampling Based Inference in MLNs, </a:t>
            </a:r>
            <a:r>
              <a:rPr lang="en-US" i="1" dirty="0"/>
              <a:t>in </a:t>
            </a:r>
            <a:r>
              <a:rPr lang="en-US" i="1" dirty="0" smtClean="0"/>
              <a:t>AAAI, </a:t>
            </a:r>
            <a:r>
              <a:rPr lang="en-US" i="1" dirty="0"/>
              <a:t>2015, </a:t>
            </a:r>
            <a:r>
              <a:rPr lang="en-US" i="1" dirty="0" smtClean="0"/>
              <a:t>pp</a:t>
            </a:r>
            <a:r>
              <a:rPr lang="en-US" i="1" dirty="0"/>
              <a:t>. 3606--3612.</a:t>
            </a:r>
          </a:p>
          <a:p>
            <a:endParaRPr lang="en-US" dirty="0"/>
          </a:p>
          <a:p>
            <a:pPr marL="514350" indent="-514350"/>
            <a:endParaRPr lang="en-US" dirty="0"/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632935"/>
              </p:ext>
            </p:extLst>
          </p:nvPr>
        </p:nvGraphicFramePr>
        <p:xfrm>
          <a:off x="5240564" y="1655217"/>
          <a:ext cx="3739658" cy="33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650"/>
                <a:gridCol w="1134717"/>
                <a:gridCol w="747509"/>
                <a:gridCol w="126278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g(A)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Acts(A,M)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ge</a:t>
                      </a:r>
                      <a:r>
                        <a:rPr lang="en-US" sz="1700" dirty="0" smtClean="0"/>
                        <a:t>(M)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count</a:t>
                      </a:r>
                      <a:endParaRPr lang="en-US" sz="17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smtClean="0"/>
                        <a:t>Action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smtClean="0"/>
                        <a:t>Action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smtClean="0"/>
                        <a:t>Action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Action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Action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smtClean="0"/>
                        <a:t>Action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smtClean="0"/>
                        <a:t>Action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6600"/>
                          </a:solidFill>
                        </a:rPr>
                        <a:t>W</a:t>
                      </a:r>
                      <a:endParaRPr lang="en-US" sz="17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6600"/>
                          </a:solidFill>
                        </a:rPr>
                        <a:t>T</a:t>
                      </a:r>
                      <a:endParaRPr lang="en-US" sz="17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6600"/>
                          </a:solidFill>
                        </a:rPr>
                        <a:t>Action</a:t>
                      </a:r>
                      <a:endParaRPr lang="en-US" sz="17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  <a:endParaRPr lang="en-US" sz="17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8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Möbius Extension Theorem for negated relations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 Nets for Relational Dataa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313890" y="1895312"/>
            <a:ext cx="4196073" cy="553998"/>
            <a:chOff x="1290327" y="2261062"/>
            <a:chExt cx="4196073" cy="553998"/>
          </a:xfrm>
        </p:grpSpPr>
        <p:grpSp>
          <p:nvGrpSpPr>
            <p:cNvPr id="5" name="Group 4"/>
            <p:cNvGrpSpPr/>
            <p:nvPr/>
          </p:nvGrpSpPr>
          <p:grpSpPr>
            <a:xfrm>
              <a:off x="1290327" y="2261062"/>
              <a:ext cx="2028306" cy="372107"/>
              <a:chOff x="5054138" y="4967439"/>
              <a:chExt cx="2028306" cy="372107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054138" y="5336771"/>
                <a:ext cx="1014153" cy="0"/>
              </a:xfrm>
              <a:prstGeom prst="line">
                <a:avLst/>
              </a:prstGeom>
              <a:ln>
                <a:headEnd type="oval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6068291" y="5336771"/>
                <a:ext cx="1014153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oval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336771" y="496743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i="1" dirty="0" smtClean="0">
                    <a:latin typeface="+mn-lt"/>
                  </a:rPr>
                  <a:t>R</a:t>
                </a:r>
                <a:r>
                  <a:rPr lang="en-CA" i="1" baseline="-25000" dirty="0" smtClean="0">
                    <a:latin typeface="+mn-lt"/>
                  </a:rPr>
                  <a:t>1</a:t>
                </a:r>
                <a:endParaRPr lang="en-CA" i="1" baseline="-25000" dirty="0">
                  <a:latin typeface="+mn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20421" y="4970214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i="1" dirty="0" smtClean="0">
                    <a:latin typeface="+mn-lt"/>
                  </a:rPr>
                  <a:t>R</a:t>
                </a:r>
                <a:r>
                  <a:rPr lang="en-CA" i="1" baseline="-25000" dirty="0" smtClean="0">
                    <a:latin typeface="+mn-lt"/>
                  </a:rPr>
                  <a:t>2</a:t>
                </a:r>
                <a:endParaRPr lang="en-CA" i="1" baseline="-25000" dirty="0">
                  <a:latin typeface="+mn-lt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757352" y="2445728"/>
              <a:ext cx="1729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Count(*)</a:t>
              </a:r>
              <a:endParaRPr lang="en-CA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97265" y="2313712"/>
            <a:ext cx="4229323" cy="537373"/>
            <a:chOff x="1297265" y="2845712"/>
            <a:chExt cx="4229323" cy="537373"/>
          </a:xfrm>
        </p:grpSpPr>
        <p:grpSp>
          <p:nvGrpSpPr>
            <p:cNvPr id="22" name="Group 21"/>
            <p:cNvGrpSpPr/>
            <p:nvPr/>
          </p:nvGrpSpPr>
          <p:grpSpPr>
            <a:xfrm>
              <a:off x="1297265" y="2845712"/>
              <a:ext cx="4229323" cy="520748"/>
              <a:chOff x="1309727" y="2862337"/>
              <a:chExt cx="4229323" cy="52074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309727" y="2862337"/>
                <a:ext cx="2028306" cy="372107"/>
                <a:chOff x="5054138" y="4967439"/>
                <a:chExt cx="2028306" cy="372107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054138" y="5336771"/>
                  <a:ext cx="1014153" cy="0"/>
                </a:xfrm>
                <a:prstGeom prst="line">
                  <a:avLst/>
                </a:prstGeom>
                <a:ln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068291" y="5336771"/>
                  <a:ext cx="1014153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5336771" y="4967439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i="1" dirty="0" smtClean="0">
                      <a:latin typeface="+mn-lt"/>
                    </a:rPr>
                    <a:t>R</a:t>
                  </a:r>
                  <a:r>
                    <a:rPr lang="en-CA" i="1" baseline="-25000" dirty="0" smtClean="0">
                      <a:latin typeface="+mn-lt"/>
                    </a:rPr>
                    <a:t>1</a:t>
                  </a:r>
                  <a:endParaRPr lang="en-CA" i="1" baseline="-25000" dirty="0">
                    <a:latin typeface="+mn-lt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320421" y="4970214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i="1" dirty="0" smtClean="0">
                      <a:latin typeface="+mn-lt"/>
                    </a:rPr>
                    <a:t>R</a:t>
                  </a:r>
                  <a:r>
                    <a:rPr lang="en-CA" i="1" baseline="-25000" dirty="0" smtClean="0">
                      <a:latin typeface="+mn-lt"/>
                    </a:rPr>
                    <a:t>2</a:t>
                  </a:r>
                  <a:endParaRPr lang="en-CA" i="1" baseline="-25000" dirty="0">
                    <a:latin typeface="+mn-lt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3810002" y="3013753"/>
                <a:ext cx="1729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Count(*)</a:t>
                </a:r>
                <a:endParaRPr lang="en-CA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56610" y="3013753"/>
              <a:ext cx="391618" cy="369332"/>
              <a:chOff x="2556610" y="3013753"/>
              <a:chExt cx="391618" cy="369332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556610" y="3013753"/>
                <a:ext cx="372218" cy="3693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2556610" y="3013753"/>
                <a:ext cx="391618" cy="3693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1297265" y="2748737"/>
            <a:ext cx="4229323" cy="520748"/>
            <a:chOff x="1309727" y="2862337"/>
            <a:chExt cx="4229323" cy="520748"/>
          </a:xfrm>
        </p:grpSpPr>
        <p:grpSp>
          <p:nvGrpSpPr>
            <p:cNvPr id="24" name="Group 23"/>
            <p:cNvGrpSpPr/>
            <p:nvPr/>
          </p:nvGrpSpPr>
          <p:grpSpPr>
            <a:xfrm>
              <a:off x="1309727" y="2862337"/>
              <a:ext cx="2028306" cy="372107"/>
              <a:chOff x="5054138" y="4967439"/>
              <a:chExt cx="2028306" cy="37210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5054138" y="5336771"/>
                <a:ext cx="1014153" cy="0"/>
              </a:xfrm>
              <a:prstGeom prst="line">
                <a:avLst/>
              </a:prstGeom>
              <a:ln>
                <a:headEnd type="oval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068291" y="5336771"/>
                <a:ext cx="1014153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oval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5336771" y="496743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i="1" dirty="0" smtClean="0">
                    <a:latin typeface="+mn-lt"/>
                  </a:rPr>
                  <a:t>R</a:t>
                </a:r>
                <a:r>
                  <a:rPr lang="en-CA" i="1" baseline="-25000" dirty="0" smtClean="0">
                    <a:latin typeface="+mn-lt"/>
                  </a:rPr>
                  <a:t>1</a:t>
                </a:r>
                <a:endParaRPr lang="en-CA" i="1" baseline="-25000" dirty="0">
                  <a:latin typeface="+mn-l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20421" y="4970214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i="1" dirty="0" smtClean="0">
                    <a:latin typeface="+mn-lt"/>
                  </a:rPr>
                  <a:t>R</a:t>
                </a:r>
                <a:r>
                  <a:rPr lang="en-CA" i="1" baseline="-25000" dirty="0" smtClean="0">
                    <a:latin typeface="+mn-lt"/>
                  </a:rPr>
                  <a:t>2</a:t>
                </a:r>
                <a:endParaRPr lang="en-CA" i="1" baseline="-25000" dirty="0">
                  <a:latin typeface="+mn-lt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810002" y="3013753"/>
              <a:ext cx="1729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Count(*)</a:t>
              </a:r>
              <a:endParaRPr lang="en-CA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60498" y="2936178"/>
            <a:ext cx="391618" cy="369332"/>
            <a:chOff x="2556610" y="3013753"/>
            <a:chExt cx="391618" cy="369332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556610" y="3013753"/>
              <a:ext cx="372218" cy="3693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556610" y="3013753"/>
              <a:ext cx="391618" cy="3693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297265" y="3283512"/>
            <a:ext cx="4229323" cy="556773"/>
            <a:chOff x="1297265" y="4131387"/>
            <a:chExt cx="4229323" cy="556773"/>
          </a:xfrm>
        </p:grpSpPr>
        <p:grpSp>
          <p:nvGrpSpPr>
            <p:cNvPr id="30" name="Group 29"/>
            <p:cNvGrpSpPr/>
            <p:nvPr/>
          </p:nvGrpSpPr>
          <p:grpSpPr>
            <a:xfrm>
              <a:off x="1297265" y="4131387"/>
              <a:ext cx="4229323" cy="520748"/>
              <a:chOff x="1309727" y="2862337"/>
              <a:chExt cx="4229323" cy="52074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309727" y="2862337"/>
                <a:ext cx="2028306" cy="372107"/>
                <a:chOff x="5054138" y="4967439"/>
                <a:chExt cx="2028306" cy="372107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054138" y="5336771"/>
                  <a:ext cx="1014153" cy="0"/>
                </a:xfrm>
                <a:prstGeom prst="line">
                  <a:avLst/>
                </a:prstGeom>
                <a:ln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068291" y="5336771"/>
                  <a:ext cx="1014153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5336771" y="4967439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i="1" dirty="0" smtClean="0">
                      <a:latin typeface="+mn-lt"/>
                    </a:rPr>
                    <a:t>R</a:t>
                  </a:r>
                  <a:r>
                    <a:rPr lang="en-CA" i="1" baseline="-25000" dirty="0" smtClean="0">
                      <a:latin typeface="+mn-lt"/>
                    </a:rPr>
                    <a:t>1</a:t>
                  </a:r>
                  <a:endParaRPr lang="en-CA" i="1" baseline="-25000" dirty="0">
                    <a:latin typeface="+mn-lt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320421" y="4970214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i="1" dirty="0" smtClean="0">
                      <a:latin typeface="+mn-lt"/>
                    </a:rPr>
                    <a:t>R</a:t>
                  </a:r>
                  <a:r>
                    <a:rPr lang="en-CA" i="1" baseline="-25000" dirty="0" smtClean="0">
                      <a:latin typeface="+mn-lt"/>
                    </a:rPr>
                    <a:t>2</a:t>
                  </a:r>
                  <a:endParaRPr lang="en-CA" i="1" baseline="-25000" dirty="0">
                    <a:latin typeface="+mn-lt"/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3810002" y="3013753"/>
                <a:ext cx="1729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Count(*)</a:t>
                </a:r>
                <a:endParaRPr lang="en-CA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580173" y="4318828"/>
              <a:ext cx="391618" cy="369332"/>
              <a:chOff x="2556610" y="3013753"/>
              <a:chExt cx="391618" cy="36933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2556610" y="3013753"/>
                <a:ext cx="372218" cy="3693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2556610" y="3013753"/>
                <a:ext cx="391618" cy="3693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1220835" y="1496290"/>
            <a:ext cx="2869027" cy="3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For two link types</a:t>
            </a:r>
            <a:endParaRPr lang="en-CA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5509963" y="2079978"/>
            <a:ext cx="0" cy="1760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300040" y="4341962"/>
            <a:ext cx="4196073" cy="553998"/>
            <a:chOff x="1290327" y="2261062"/>
            <a:chExt cx="4196073" cy="553998"/>
          </a:xfrm>
        </p:grpSpPr>
        <p:grpSp>
          <p:nvGrpSpPr>
            <p:cNvPr id="51" name="Group 50"/>
            <p:cNvGrpSpPr/>
            <p:nvPr/>
          </p:nvGrpSpPr>
          <p:grpSpPr>
            <a:xfrm>
              <a:off x="1290327" y="2261062"/>
              <a:ext cx="2028306" cy="372107"/>
              <a:chOff x="5054138" y="4967439"/>
              <a:chExt cx="2028306" cy="372107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5054138" y="5336771"/>
                <a:ext cx="1014153" cy="0"/>
              </a:xfrm>
              <a:prstGeom prst="line">
                <a:avLst/>
              </a:prstGeom>
              <a:ln>
                <a:headEnd type="oval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068291" y="5336771"/>
                <a:ext cx="1014153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oval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5336771" y="496743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i="1" dirty="0" smtClean="0">
                    <a:latin typeface="+mn-lt"/>
                  </a:rPr>
                  <a:t>R</a:t>
                </a:r>
                <a:r>
                  <a:rPr lang="en-CA" i="1" baseline="-25000" dirty="0" smtClean="0">
                    <a:latin typeface="+mn-lt"/>
                  </a:rPr>
                  <a:t>1</a:t>
                </a:r>
                <a:endParaRPr lang="en-CA" i="1" baseline="-25000" dirty="0">
                  <a:latin typeface="+mn-lt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320421" y="4970214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i="1" dirty="0" smtClean="0">
                    <a:latin typeface="+mn-lt"/>
                  </a:rPr>
                  <a:t>R</a:t>
                </a:r>
                <a:r>
                  <a:rPr lang="en-CA" i="1" baseline="-25000" dirty="0" smtClean="0">
                    <a:latin typeface="+mn-lt"/>
                  </a:rPr>
                  <a:t>2</a:t>
                </a:r>
                <a:endParaRPr lang="en-CA" i="1" baseline="-25000" dirty="0">
                  <a:latin typeface="+mn-lt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757352" y="2445728"/>
              <a:ext cx="1729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Count(*)</a:t>
              </a:r>
              <a:endParaRPr lang="en-CA" dirty="0"/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1283415" y="5129694"/>
            <a:ext cx="1014153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566048" y="476036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+mn-lt"/>
              </a:rPr>
              <a:t>R</a:t>
            </a:r>
            <a:r>
              <a:rPr lang="en-CA" i="1" baseline="-25000" dirty="0" smtClean="0">
                <a:latin typeface="+mn-lt"/>
              </a:rPr>
              <a:t>1</a:t>
            </a:r>
            <a:endParaRPr lang="en-CA" i="1" baseline="-25000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3690" y="4911778"/>
            <a:ext cx="172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Count(*)</a:t>
            </a:r>
            <a:endParaRPr lang="en-CA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2297568" y="5564719"/>
            <a:ext cx="1014153" cy="0"/>
          </a:xfrm>
          <a:prstGeom prst="line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49698" y="519816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+mn-lt"/>
              </a:rPr>
              <a:t>R</a:t>
            </a:r>
            <a:r>
              <a:rPr lang="en-CA" i="1" baseline="-25000" dirty="0" smtClean="0">
                <a:latin typeface="+mn-lt"/>
              </a:rPr>
              <a:t>2</a:t>
            </a:r>
            <a:endParaRPr lang="en-CA" i="1" baseline="-250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83690" y="5346803"/>
            <a:ext cx="172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Count(*)</a:t>
            </a:r>
            <a:endParaRPr lang="en-CA" dirty="0"/>
          </a:p>
        </p:txBody>
      </p:sp>
      <p:sp>
        <p:nvSpPr>
          <p:cNvPr id="85" name="TextBox 84"/>
          <p:cNvSpPr txBox="1"/>
          <p:nvPr/>
        </p:nvSpPr>
        <p:spPr>
          <a:xfrm>
            <a:off x="3783690" y="5781828"/>
            <a:ext cx="172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Count(*)</a:t>
            </a:r>
            <a:endParaRPr lang="en-CA" dirty="0"/>
          </a:p>
        </p:txBody>
      </p:sp>
      <p:sp>
        <p:nvSpPr>
          <p:cNvPr id="90" name="TextBox 89"/>
          <p:cNvSpPr txBox="1"/>
          <p:nvPr/>
        </p:nvSpPr>
        <p:spPr>
          <a:xfrm>
            <a:off x="1313890" y="5831703"/>
            <a:ext cx="22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nothing</a:t>
            </a:r>
            <a:endParaRPr lang="en-CA" dirty="0"/>
          </a:p>
        </p:txBody>
      </p:sp>
      <p:sp>
        <p:nvSpPr>
          <p:cNvPr id="91" name="TextBox 90"/>
          <p:cNvSpPr txBox="1"/>
          <p:nvPr/>
        </p:nvSpPr>
        <p:spPr>
          <a:xfrm>
            <a:off x="6001789" y="2079978"/>
            <a:ext cx="246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Joint probabilities</a:t>
            </a:r>
            <a:endParaRPr lang="en-CA" dirty="0"/>
          </a:p>
        </p:txBody>
      </p:sp>
      <p:sp>
        <p:nvSpPr>
          <p:cNvPr id="92" name="TextBox 91"/>
          <p:cNvSpPr txBox="1"/>
          <p:nvPr/>
        </p:nvSpPr>
        <p:spPr>
          <a:xfrm>
            <a:off x="6001789" y="5013496"/>
            <a:ext cx="246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Möbius</a:t>
            </a:r>
            <a:r>
              <a:rPr lang="en-CA" dirty="0" smtClean="0"/>
              <a:t> Parameters</a:t>
            </a:r>
            <a:endParaRPr lang="en-CA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5496113" y="4526628"/>
            <a:ext cx="0" cy="1724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Up Arrow 94"/>
          <p:cNvSpPr/>
          <p:nvPr/>
        </p:nvSpPr>
        <p:spPr>
          <a:xfrm>
            <a:off x="2168241" y="3840285"/>
            <a:ext cx="328827" cy="50445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5" name="Group 64"/>
          <p:cNvGrpSpPr/>
          <p:nvPr/>
        </p:nvGrpSpPr>
        <p:grpSpPr>
          <a:xfrm>
            <a:off x="1546648" y="3454328"/>
            <a:ext cx="391618" cy="369332"/>
            <a:chOff x="2556610" y="3013753"/>
            <a:chExt cx="391618" cy="369332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556610" y="3013753"/>
              <a:ext cx="372218" cy="3693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556610" y="3013753"/>
              <a:ext cx="391618" cy="3693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98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Fast Möbius Transform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2279103"/>
              </p:ext>
            </p:extLst>
          </p:nvPr>
        </p:nvGraphicFramePr>
        <p:xfrm>
          <a:off x="515257" y="3751385"/>
          <a:ext cx="15046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86"/>
                <a:gridCol w="413899"/>
                <a:gridCol w="6047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J.P.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5257" y="6172200"/>
            <a:ext cx="6805545" cy="457200"/>
          </a:xfrm>
        </p:spPr>
        <p:txBody>
          <a:bodyPr/>
          <a:lstStyle/>
          <a:p>
            <a:r>
              <a:rPr lang="en-US" dirty="0" err="1"/>
              <a:t>Kennes</a:t>
            </a:r>
            <a:r>
              <a:rPr lang="en-US" dirty="0"/>
              <a:t>, R. &amp; </a:t>
            </a:r>
            <a:r>
              <a:rPr lang="en-US" dirty="0" err="1"/>
              <a:t>Smets</a:t>
            </a:r>
            <a:r>
              <a:rPr lang="en-US" dirty="0"/>
              <a:t>, P. (1990), Computational aspects of the </a:t>
            </a:r>
            <a:r>
              <a:rPr lang="en-US" dirty="0" smtClean="0"/>
              <a:t>Möbius </a:t>
            </a:r>
            <a:r>
              <a:rPr lang="en-US" dirty="0"/>
              <a:t>transformation, </a:t>
            </a:r>
            <a:r>
              <a:rPr lang="en-US" i="1" dirty="0"/>
              <a:t>in 'UAI', pp. 401-416.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190" y="2912581"/>
            <a:ext cx="223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table with no false relationships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84338893"/>
              </p:ext>
            </p:extLst>
          </p:nvPr>
        </p:nvGraphicFramePr>
        <p:xfrm>
          <a:off x="3679370" y="3751385"/>
          <a:ext cx="15046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86"/>
                <a:gridCol w="413899"/>
                <a:gridCol w="6047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J.P.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3383345"/>
              </p:ext>
            </p:extLst>
          </p:nvPr>
        </p:nvGraphicFramePr>
        <p:xfrm>
          <a:off x="6674143" y="3751385"/>
          <a:ext cx="15046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86"/>
                <a:gridCol w="413899"/>
                <a:gridCol w="6047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J.P.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959429" y="4690580"/>
            <a:ext cx="16594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19904" y="4303534"/>
            <a:ext cx="1623181" cy="250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8219" y="4433344"/>
            <a:ext cx="15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15726" y="4165666"/>
            <a:ext cx="15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19904" y="5440486"/>
            <a:ext cx="15240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83619" y="5014572"/>
            <a:ext cx="1659466" cy="280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97574" y="5359824"/>
            <a:ext cx="15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35081" y="5116336"/>
            <a:ext cx="15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184017" y="4303534"/>
            <a:ext cx="1427227" cy="645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66258" y="5440486"/>
            <a:ext cx="13449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84017" y="5053438"/>
            <a:ext cx="13449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77131" y="4775767"/>
            <a:ext cx="15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177131" y="4450272"/>
            <a:ext cx="15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64494" y="5350227"/>
            <a:ext cx="15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184017" y="4690580"/>
            <a:ext cx="1427227" cy="60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64494" y="5107760"/>
            <a:ext cx="15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619697" y="2912581"/>
            <a:ext cx="190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with </a:t>
            </a:r>
            <a:r>
              <a:rPr lang="en-US" smtClean="0"/>
              <a:t>joint probabilities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35081" y="2912581"/>
            <a:ext cx="264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J.P. = joint probability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292319" y="1417638"/>
            <a:ext cx="2940194" cy="1295400"/>
            <a:chOff x="28264149" y="12954000"/>
            <a:chExt cx="2940194" cy="1295400"/>
          </a:xfrm>
        </p:grpSpPr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28264149" y="13849290"/>
              <a:ext cx="2940194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HasRated</a:t>
              </a:r>
              <a:r>
                <a:rPr lang="en-US" sz="2000" dirty="0" smtClean="0"/>
                <a:t>(</a:t>
              </a:r>
              <a:r>
                <a:rPr lang="en-US" sz="2000" dirty="0"/>
                <a:t>U</a:t>
              </a:r>
              <a:r>
                <a:rPr lang="en-US" sz="2000" dirty="0" smtClean="0"/>
                <a:t>,</a:t>
              </a:r>
              <a:r>
                <a:rPr lang="en-US" sz="2000" dirty="0"/>
                <a:t>M</a:t>
              </a:r>
              <a:r>
                <a:rPr lang="en-US" sz="2000" dirty="0" smtClean="0"/>
                <a:t>) = R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28651200" y="12954000"/>
              <a:ext cx="2109614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ActsIn</a:t>
              </a:r>
              <a:r>
                <a:rPr lang="en-US" sz="2000" dirty="0" smtClean="0"/>
                <a:t>(</a:t>
              </a:r>
              <a:r>
                <a:rPr lang="en-US" sz="2000" dirty="0"/>
                <a:t>A</a:t>
              </a:r>
              <a:r>
                <a:rPr lang="en-US" sz="2000" dirty="0" smtClean="0"/>
                <a:t>,</a:t>
              </a:r>
              <a:r>
                <a:rPr lang="en-US" sz="2000" dirty="0"/>
                <a:t>M</a:t>
              </a:r>
              <a:r>
                <a:rPr lang="en-US" sz="2000" dirty="0" smtClean="0"/>
                <a:t>) = R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cxnSp>
          <p:nvCxnSpPr>
            <p:cNvPr id="31" name="Straight Arrow Connector 30"/>
            <p:cNvCxnSpPr>
              <a:stCxn id="30" idx="2"/>
              <a:endCxn id="28" idx="0"/>
            </p:cNvCxnSpPr>
            <p:nvPr/>
          </p:nvCxnSpPr>
          <p:spPr>
            <a:xfrm>
              <a:off x="29706007" y="13354110"/>
              <a:ext cx="28239" cy="4951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 descr="belg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2" y="1971909"/>
            <a:ext cx="574632" cy="4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Presence and Absence of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Fast Möbius Transform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/>
              <a:t> almost free computationally! </a:t>
            </a:r>
          </a:p>
          <a:p>
            <a:r>
              <a:rPr lang="en-US" sz="2800" dirty="0" smtClean="0"/>
              <a:t>Allows us to find </a:t>
            </a:r>
            <a:r>
              <a:rPr lang="en-US" sz="2800" i="1" dirty="0" smtClean="0"/>
              <a:t>correlations with relationships.</a:t>
            </a:r>
            <a:endParaRPr lang="en-US" sz="2800" i="1" dirty="0"/>
          </a:p>
          <a:p>
            <a:pPr lvl="1"/>
            <a:r>
              <a:rPr lang="en-US" i="1" dirty="0" smtClean="0"/>
              <a:t>e.g. </a:t>
            </a:r>
            <a:r>
              <a:rPr lang="en-US" dirty="0" smtClean="0"/>
              <a:t>users who search for an item on-line also watch a video about it.</a:t>
            </a:r>
          </a:p>
          <a:p>
            <a:r>
              <a:rPr lang="en-US" sz="2800" dirty="0" smtClean="0"/>
              <a:t>Relationship variables selected by standard data mining approaches (</a:t>
            </a:r>
            <a:r>
              <a:rPr lang="en-US" sz="2800" dirty="0" err="1" smtClean="0"/>
              <a:t>Qian</a:t>
            </a:r>
            <a:r>
              <a:rPr lang="en-US" sz="2800" dirty="0" smtClean="0"/>
              <a:t> et al 2014).</a:t>
            </a:r>
          </a:p>
          <a:p>
            <a:pPr lvl="1"/>
            <a:r>
              <a:rPr lang="en-US" sz="2800" dirty="0" smtClean="0"/>
              <a:t>Interesting Association Rules.</a:t>
            </a:r>
          </a:p>
          <a:p>
            <a:pPr lvl="1"/>
            <a:r>
              <a:rPr lang="en-US" sz="2800" dirty="0" smtClean="0"/>
              <a:t>Feature Selection Metrics.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399" y="6172200"/>
            <a:ext cx="6755031" cy="457200"/>
          </a:xfrm>
        </p:spPr>
        <p:txBody>
          <a:bodyPr/>
          <a:lstStyle/>
          <a:p>
            <a:r>
              <a:rPr lang="en-US" dirty="0" err="1"/>
              <a:t>Qian</a:t>
            </a:r>
            <a:r>
              <a:rPr lang="en-US" dirty="0"/>
              <a:t>, Z.; Schulte, O. &amp; Sun, Y. (2014), Computing Multi-Relational Sufficient Statistics for Large Databases, </a:t>
            </a:r>
            <a:r>
              <a:rPr lang="en-US" i="1" dirty="0"/>
              <a:t>in 'Computational Intelligence and Knowledge Management (CIKM)', pp. 1249--1258.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6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83" y="274638"/>
            <a:ext cx="8308217" cy="1143000"/>
          </a:xfrm>
        </p:spPr>
        <p:txBody>
          <a:bodyPr/>
          <a:lstStyle/>
          <a:p>
            <a:r>
              <a:rPr lang="en-US" dirty="0" smtClean="0"/>
              <a:t>Parameter Learning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1397000"/>
          </a:xfrm>
        </p:spPr>
        <p:txBody>
          <a:bodyPr/>
          <a:lstStyle/>
          <a:p>
            <a:r>
              <a:rPr lang="en-US" sz="2800" dirty="0" smtClean="0">
                <a:cs typeface="Arial" pitchFamily="34" charset="0"/>
              </a:rPr>
              <a:t>Fast Inverse Möbius transform (I</a:t>
            </a:r>
            <a:r>
              <a:rPr lang="en-US" sz="2800" b="1" dirty="0" smtClean="0">
                <a:cs typeface="Arial" pitchFamily="34" charset="0"/>
              </a:rPr>
              <a:t>MT</a:t>
            </a:r>
            <a:r>
              <a:rPr lang="en-US" sz="2800" dirty="0" smtClean="0">
                <a:cs typeface="Arial" pitchFamily="34" charset="0"/>
              </a:rPr>
              <a:t>) vs.</a:t>
            </a:r>
          </a:p>
          <a:p>
            <a:r>
              <a:rPr lang="en-US" sz="2800" dirty="0" smtClean="0">
                <a:cs typeface="Arial" pitchFamily="34" charset="0"/>
              </a:rPr>
              <a:t>Constructing </a:t>
            </a:r>
            <a:r>
              <a:rPr lang="en-US" sz="2800" b="1" dirty="0" smtClean="0">
                <a:cs typeface="Arial" pitchFamily="34" charset="0"/>
              </a:rPr>
              <a:t>complement</a:t>
            </a:r>
            <a:r>
              <a:rPr lang="en-US" sz="2800" dirty="0" smtClean="0">
                <a:cs typeface="Arial" pitchFamily="34" charset="0"/>
              </a:rPr>
              <a:t> tables using SQL.</a:t>
            </a:r>
          </a:p>
          <a:p>
            <a:r>
              <a:rPr lang="en-US" sz="2800" dirty="0" smtClean="0">
                <a:cs typeface="Arial" pitchFamily="34" charset="0"/>
              </a:rPr>
              <a:t>Times are in seconds.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Learning </a:t>
            </a:r>
            <a:r>
              <a:rPr lang="en-CA" dirty="0" err="1" smtClean="0"/>
              <a:t>Bayes</a:t>
            </a:r>
            <a:r>
              <a:rPr lang="en-CA" dirty="0" smtClean="0"/>
              <a:t> Nets for Relational Data</a:t>
            </a:r>
            <a:endParaRPr lang="en-US" dirty="0"/>
          </a:p>
        </p:txBody>
      </p:sp>
      <p:pic>
        <p:nvPicPr>
          <p:cNvPr id="5" name="Picture 4" descr="mobius-spee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32" y="2905854"/>
            <a:ext cx="7872702" cy="2051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583" y="5053851"/>
            <a:ext cx="812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+mn-lt"/>
              </a:rPr>
              <a:t>Möbius</a:t>
            </a:r>
            <a:r>
              <a:rPr lang="en-US" sz="3600" dirty="0" smtClean="0">
                <a:latin typeface="+mn-lt"/>
              </a:rPr>
              <a:t> transform is much faster, 15-200 times. 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069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Learning: Lattice 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7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Bayesian Multi-Net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904020"/>
          </a:xfrm>
        </p:spPr>
        <p:txBody>
          <a:bodyPr/>
          <a:lstStyle/>
          <a:p>
            <a:pPr indent="-201600">
              <a:spcBef>
                <a:spcPts val="0"/>
              </a:spcBef>
            </a:pPr>
            <a:r>
              <a:rPr lang="en-US" dirty="0" smtClean="0"/>
              <a:t>Score = pseudo log-likelihood – parameter penalty</a:t>
            </a:r>
          </a:p>
          <a:p>
            <a:pPr indent="-201600">
              <a:spcBef>
                <a:spcPts val="0"/>
              </a:spcBef>
            </a:pPr>
            <a:r>
              <a:rPr lang="en-US" dirty="0" smtClean="0"/>
              <a:t>Learn a Bayesian network for each relationship chain.</a:t>
            </a:r>
          </a:p>
          <a:p>
            <a:pPr indent="-201600">
              <a:spcBef>
                <a:spcPts val="0"/>
              </a:spcBef>
            </a:pPr>
            <a:r>
              <a:rPr lang="en-US" dirty="0" smtClean="0"/>
              <a:t>Nodes and edges are propagated from shorter chains to smaller chains.</a:t>
            </a:r>
          </a:p>
          <a:p>
            <a:pPr indent="-201600">
              <a:spcBef>
                <a:spcPts val="0"/>
              </a:spcBef>
            </a:pPr>
            <a:r>
              <a:rPr lang="en-US" dirty="0" smtClean="0"/>
              <a:t>Demo.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6671486" cy="457200"/>
          </a:xfrm>
        </p:spPr>
        <p:txBody>
          <a:bodyPr/>
          <a:lstStyle/>
          <a:p>
            <a:r>
              <a:rPr lang="en-US" dirty="0" err="1"/>
              <a:t>Khosravi</a:t>
            </a:r>
            <a:r>
              <a:rPr lang="en-US" dirty="0"/>
              <a:t>, H.; Schulte, O.; Man, T.; </a:t>
            </a:r>
            <a:r>
              <a:rPr lang="en-US" dirty="0" err="1"/>
              <a:t>Xu</a:t>
            </a:r>
            <a:r>
              <a:rPr lang="en-US" dirty="0"/>
              <a:t>, X. &amp; </a:t>
            </a:r>
            <a:r>
              <a:rPr lang="en-US" dirty="0" err="1"/>
              <a:t>Bina</a:t>
            </a:r>
            <a:r>
              <a:rPr lang="en-US" dirty="0"/>
              <a:t>, B. (2010), Structure Learning for Markov Logic Networks with Many Descriptive Attributes, </a:t>
            </a:r>
            <a:r>
              <a:rPr lang="en-US" i="1" dirty="0"/>
              <a:t>in 'AAAI', pp. 487-493.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729677" y="5459021"/>
            <a:ext cx="1190625" cy="646331"/>
            <a:chOff x="1209675" y="3157667"/>
            <a:chExt cx="1190625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1244600" y="3233868"/>
              <a:ext cx="1155700" cy="36933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Actors A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209675" y="3157667"/>
              <a:ext cx="1155700" cy="6463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3381" y="5459021"/>
            <a:ext cx="1206500" cy="646331"/>
            <a:chOff x="3543300" y="3157667"/>
            <a:chExt cx="1206500" cy="646331"/>
          </a:xfrm>
        </p:grpSpPr>
        <p:sp>
          <p:nvSpPr>
            <p:cNvPr id="28" name="TextBox 27"/>
            <p:cNvSpPr txBox="1"/>
            <p:nvPr/>
          </p:nvSpPr>
          <p:spPr>
            <a:xfrm>
              <a:off x="3594100" y="3233868"/>
              <a:ext cx="1155700" cy="36933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Movies M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543300" y="3157667"/>
              <a:ext cx="1155700" cy="6463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69095" y="5459021"/>
            <a:ext cx="1010429" cy="646331"/>
            <a:chOff x="5765800" y="3157667"/>
            <a:chExt cx="1358900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5816600" y="3233868"/>
              <a:ext cx="1308100" cy="36933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Users U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5765800" y="3157667"/>
              <a:ext cx="1358900" cy="6463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655" y="4227095"/>
            <a:ext cx="1799828" cy="646331"/>
            <a:chOff x="2336800" y="1587499"/>
            <a:chExt cx="1799828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2387600" y="1663700"/>
              <a:ext cx="1749028" cy="36933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ActsIn</a:t>
              </a:r>
              <a:r>
                <a:rPr lang="en-US" dirty="0" smtClean="0"/>
                <a:t>(A,M)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336800" y="1587499"/>
              <a:ext cx="1638300" cy="6463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73519" y="4303296"/>
            <a:ext cx="1799828" cy="646331"/>
            <a:chOff x="2336800" y="1587499"/>
            <a:chExt cx="1799828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2387600" y="1663700"/>
              <a:ext cx="1749028" cy="36933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HasRated</a:t>
              </a:r>
              <a:r>
                <a:rPr lang="en-US" dirty="0" smtClean="0"/>
                <a:t>(U,M)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336800" y="1587499"/>
              <a:ext cx="1638300" cy="6463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17404" y="2829276"/>
            <a:ext cx="1750814" cy="937569"/>
            <a:chOff x="4470400" y="2603499"/>
            <a:chExt cx="1750814" cy="937569"/>
          </a:xfrm>
        </p:grpSpPr>
        <p:sp>
          <p:nvSpPr>
            <p:cNvPr id="20" name="TextBox 19"/>
            <p:cNvSpPr txBox="1"/>
            <p:nvPr/>
          </p:nvSpPr>
          <p:spPr>
            <a:xfrm>
              <a:off x="4472186" y="2730501"/>
              <a:ext cx="1749028" cy="64633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ActsIn</a:t>
              </a:r>
              <a:r>
                <a:rPr lang="en-US" dirty="0" smtClean="0"/>
                <a:t>(A,M), </a:t>
              </a:r>
              <a:r>
                <a:rPr lang="en-US" dirty="0" err="1" smtClean="0"/>
                <a:t>HasRated</a:t>
              </a:r>
              <a:r>
                <a:rPr lang="en-US" dirty="0" smtClean="0"/>
                <a:t>(U,M)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470400" y="2603499"/>
              <a:ext cx="1638300" cy="93756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>
            <a:stCxn id="31" idx="0"/>
            <a:endCxn id="25" idx="4"/>
          </p:cNvCxnSpPr>
          <p:nvPr/>
        </p:nvCxnSpPr>
        <p:spPr>
          <a:xfrm flipV="1">
            <a:off x="2307527" y="4873426"/>
            <a:ext cx="798278" cy="5855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0"/>
            <a:endCxn id="23" idx="4"/>
          </p:cNvCxnSpPr>
          <p:nvPr/>
        </p:nvCxnSpPr>
        <p:spPr>
          <a:xfrm flipV="1">
            <a:off x="4061231" y="4949627"/>
            <a:ext cx="1431438" cy="509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7" idx="0"/>
            <a:endCxn id="23" idx="4"/>
          </p:cNvCxnSpPr>
          <p:nvPr/>
        </p:nvCxnSpPr>
        <p:spPr>
          <a:xfrm flipH="1" flipV="1">
            <a:off x="5492669" y="4949627"/>
            <a:ext cx="681641" cy="509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167256" y="4873426"/>
            <a:ext cx="838463" cy="5855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5" idx="0"/>
            <a:endCxn id="21" idx="4"/>
          </p:cNvCxnSpPr>
          <p:nvPr/>
        </p:nvCxnSpPr>
        <p:spPr>
          <a:xfrm flipV="1">
            <a:off x="3105805" y="3766845"/>
            <a:ext cx="1030749" cy="460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3" idx="0"/>
          </p:cNvCxnSpPr>
          <p:nvPr/>
        </p:nvCxnSpPr>
        <p:spPr>
          <a:xfrm flipH="1" flipV="1">
            <a:off x="4086483" y="3785023"/>
            <a:ext cx="1406186" cy="5182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64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Luc’s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87332"/>
            <a:ext cx="7772400" cy="4572000"/>
          </a:xfrm>
        </p:spPr>
        <p:txBody>
          <a:bodyPr/>
          <a:lstStyle/>
          <a:p>
            <a:pPr>
              <a:buFont typeface="Lucida Grande"/>
              <a:buChar char="+"/>
            </a:pPr>
            <a:r>
              <a:rPr lang="en-US" dirty="0" smtClean="0"/>
              <a:t>Search in space of functions/predicates.</a:t>
            </a:r>
          </a:p>
          <a:p>
            <a:pPr>
              <a:buFont typeface="Lucida Grande"/>
              <a:buChar char="+"/>
            </a:pPr>
            <a:r>
              <a:rPr lang="en-US" dirty="0" smtClean="0"/>
              <a:t>Generalizes </a:t>
            </a:r>
            <a:r>
              <a:rPr lang="en-US" dirty="0" err="1" smtClean="0"/>
              <a:t>i.i.d</a:t>
            </a:r>
            <a:r>
              <a:rPr lang="en-US" dirty="0" smtClean="0"/>
              <a:t>. BN learning.</a:t>
            </a:r>
          </a:p>
          <a:p>
            <a:pPr>
              <a:buFont typeface="Lucida Grande"/>
              <a:buChar char="+"/>
            </a:pPr>
            <a:r>
              <a:rPr lang="en-US" b="1" dirty="0"/>
              <a:t>Decompose </a:t>
            </a:r>
            <a:r>
              <a:rPr lang="en-US" b="1" dirty="0" smtClean="0"/>
              <a:t>specialization lattice </a:t>
            </a:r>
            <a:r>
              <a:rPr lang="en-US" b="1" dirty="0"/>
              <a:t>into </a:t>
            </a:r>
            <a:r>
              <a:rPr lang="en-US" b="1" dirty="0" err="1"/>
              <a:t>sublattices</a:t>
            </a:r>
            <a:r>
              <a:rPr lang="en-US" b="1" dirty="0"/>
              <a:t>.</a:t>
            </a:r>
          </a:p>
          <a:p>
            <a:pPr lvl="1">
              <a:buFont typeface="Arial"/>
              <a:buChar char="•"/>
            </a:pPr>
            <a:r>
              <a:rPr lang="en-US" dirty="0"/>
              <a:t>Each </a:t>
            </a:r>
            <a:r>
              <a:rPr lang="en-US" dirty="0" err="1"/>
              <a:t>sublattice</a:t>
            </a:r>
            <a:r>
              <a:rPr lang="en-US" dirty="0"/>
              <a:t> corresponds to relational path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Lattices at the same level can be analyzed separately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distributed processing.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Results from lower levels are propagated to higher levels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dynamic programming style.</a:t>
            </a:r>
          </a:p>
          <a:p>
            <a:pPr>
              <a:buFont typeface="Lucida Grande"/>
              <a:buChar char="-"/>
            </a:pPr>
            <a:r>
              <a:rPr lang="en-US" dirty="0" smtClean="0"/>
              <a:t>First-order variables only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half of theta-</a:t>
            </a:r>
            <a:r>
              <a:rPr lang="en-US" dirty="0" err="1" smtClean="0"/>
              <a:t>subsumption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charset="2"/>
              <a:buChar char="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1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10" y="240030"/>
            <a:ext cx="8636000" cy="1143000"/>
          </a:xfrm>
        </p:spPr>
        <p:txBody>
          <a:bodyPr/>
          <a:lstStyle/>
          <a:p>
            <a:pPr algn="ctr"/>
            <a:r>
              <a:rPr lang="en-US" dirty="0" smtClean="0"/>
              <a:t>Fast Structure Learning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12000"/>
              </p:ext>
            </p:extLst>
          </p:nvPr>
        </p:nvGraphicFramePr>
        <p:xfrm>
          <a:off x="359410" y="1592163"/>
          <a:ext cx="8523799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481"/>
                <a:gridCol w="1238432"/>
                <a:gridCol w="1103964"/>
                <a:gridCol w="1474629"/>
                <a:gridCol w="1488010"/>
                <a:gridCol w="1378283"/>
              </a:tblGrid>
              <a:tr h="6625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Dataset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</a:rPr>
                        <a:t># </a:t>
                      </a:r>
                      <a:br>
                        <a:rPr lang="en-US" sz="2200" u="none" strike="noStrike" dirty="0" smtClean="0">
                          <a:effectLst/>
                        </a:rPr>
                      </a:br>
                      <a:r>
                        <a:rPr lang="en-US" sz="2200" u="none" strike="noStrike" dirty="0" smtClean="0">
                          <a:effectLst/>
                        </a:rPr>
                        <a:t>Predicates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# tuples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err="1">
                          <a:effectLst/>
                        </a:rPr>
                        <a:t>RDN_Boost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err="1">
                          <a:effectLst/>
                        </a:rPr>
                        <a:t>MLN_Boost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</a:rPr>
                        <a:t>Lattice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UW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612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15±</a:t>
                      </a:r>
                      <a:r>
                        <a:rPr lang="en-US" sz="2200" u="none" strike="noStrike" dirty="0" smtClean="0">
                          <a:effectLst/>
                        </a:rPr>
                        <a:t>0.3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19±</a:t>
                      </a:r>
                      <a:r>
                        <a:rPr lang="en-US" sz="2200" u="none" strike="noStrike" dirty="0" smtClean="0">
                          <a:effectLst/>
                        </a:rPr>
                        <a:t>0.7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effectLst/>
                        </a:rPr>
                        <a:t>1±</a:t>
                      </a:r>
                      <a:r>
                        <a:rPr lang="en-US" sz="2200" b="1" u="none" strike="noStrike" dirty="0" smtClean="0">
                          <a:effectLst/>
                        </a:rPr>
                        <a:t>0.0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err="1">
                          <a:effectLst/>
                        </a:rPr>
                        <a:t>Mondial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870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27±</a:t>
                      </a:r>
                      <a:r>
                        <a:rPr lang="en-US" sz="2200" u="none" strike="noStrike" dirty="0" smtClean="0">
                          <a:effectLst/>
                        </a:rPr>
                        <a:t>0.9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42±</a:t>
                      </a:r>
                      <a:r>
                        <a:rPr lang="en-US" sz="2200" u="none" strike="noStrike" dirty="0" smtClean="0">
                          <a:effectLst/>
                        </a:rPr>
                        <a:t>1.0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102±</a:t>
                      </a:r>
                      <a:r>
                        <a:rPr lang="en-US" sz="2200" u="none" strike="noStrike" dirty="0" smtClean="0">
                          <a:effectLst/>
                        </a:rPr>
                        <a:t>6.9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Hepatitis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11,316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251±</a:t>
                      </a:r>
                      <a:r>
                        <a:rPr lang="en-US" sz="2200" u="none" strike="noStrike" dirty="0" smtClean="0">
                          <a:effectLst/>
                        </a:rPr>
                        <a:t>5.3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230±</a:t>
                      </a:r>
                      <a:r>
                        <a:rPr lang="en-US" sz="2200" u="none" strike="noStrike" dirty="0" smtClean="0">
                          <a:effectLst/>
                        </a:rPr>
                        <a:t>2.0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286±</a:t>
                      </a:r>
                      <a:r>
                        <a:rPr lang="en-US" sz="2200" u="none" strike="noStrike" dirty="0" smtClean="0">
                          <a:effectLst/>
                        </a:rPr>
                        <a:t>2.9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Mutagenesis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24,326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118±</a:t>
                      </a:r>
                      <a:r>
                        <a:rPr lang="en-US" sz="2200" u="none" strike="noStrike" dirty="0" smtClean="0">
                          <a:effectLst/>
                        </a:rPr>
                        <a:t>6.3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49±</a:t>
                      </a:r>
                      <a:r>
                        <a:rPr lang="en-US" sz="2200" u="none" strike="noStrike" dirty="0" smtClean="0">
                          <a:effectLst/>
                        </a:rPr>
                        <a:t>1.3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effectLst/>
                        </a:rPr>
                        <a:t>1±</a:t>
                      </a:r>
                      <a:r>
                        <a:rPr lang="en-US" sz="2200" b="1" u="none" strike="noStrike" dirty="0" smtClean="0">
                          <a:effectLst/>
                        </a:rPr>
                        <a:t>0.0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err="1" smtClean="0">
                          <a:effectLst/>
                        </a:rPr>
                        <a:t>MovieLens</a:t>
                      </a:r>
                      <a:r>
                        <a:rPr lang="en-US" sz="2200" u="none" strike="noStrike" dirty="0" smtClean="0">
                          <a:effectLst/>
                        </a:rPr>
                        <a:t>(0.1M</a:t>
                      </a:r>
                      <a:r>
                        <a:rPr lang="en-US" sz="220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83,402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44±</a:t>
                      </a:r>
                      <a:r>
                        <a:rPr lang="en-US" sz="2200" u="none" strike="noStrike" dirty="0" smtClean="0">
                          <a:effectLst/>
                        </a:rPr>
                        <a:t>4.5 min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31±</a:t>
                      </a:r>
                      <a:r>
                        <a:rPr lang="en-US" sz="2200" u="none" strike="noStrike" dirty="0" smtClean="0">
                          <a:effectLst/>
                        </a:rPr>
                        <a:t>1.87 min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effectLst/>
                        </a:rPr>
                        <a:t>1±</a:t>
                      </a:r>
                      <a:r>
                        <a:rPr lang="en-US" sz="2200" b="1" u="none" strike="noStrike" dirty="0" smtClean="0">
                          <a:effectLst/>
                        </a:rPr>
                        <a:t>0.0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err="1" smtClean="0">
                          <a:effectLst/>
                        </a:rPr>
                        <a:t>MovieLens</a:t>
                      </a:r>
                      <a:r>
                        <a:rPr lang="en-US" sz="2200" u="none" strike="noStrike" dirty="0" smtClean="0">
                          <a:effectLst/>
                        </a:rPr>
                        <a:t>(1M</a:t>
                      </a:r>
                      <a:r>
                        <a:rPr lang="en-US" sz="220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1,010,051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</a:rPr>
                        <a:t>&gt;24 hours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</a:rPr>
                        <a:t>&gt;24 hours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 smtClean="0">
                          <a:effectLst/>
                        </a:rPr>
                        <a:t>10±0.1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Imdb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(1.5M)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1,538,400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+mn-lt"/>
                        </a:rPr>
                        <a:t>&gt;24 hours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+mn-lt"/>
                        </a:rPr>
                        <a:t>&gt;24 hours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1659" y="5341203"/>
            <a:ext cx="7118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Standard deviations are shown for cross-validation.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Units are </a:t>
            </a:r>
            <a:r>
              <a:rPr lang="en-US" sz="2400" i="1" dirty="0" smtClean="0">
                <a:latin typeface="+mn-lt"/>
              </a:rPr>
              <a:t>seconds/predicate or function</a:t>
            </a:r>
            <a:endParaRPr lang="en-US" sz="2400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Fast Learning of Relational Dependency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Relational Data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47255" y="1463910"/>
            <a:ext cx="5638800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Codd</a:t>
            </a:r>
            <a:r>
              <a:rPr lang="en-US" dirty="0" smtClean="0"/>
              <a:t> (IBM Research 1970)</a:t>
            </a:r>
          </a:p>
          <a:p>
            <a:r>
              <a:rPr lang="en-US" dirty="0" smtClean="0"/>
              <a:t>The fundamental question: </a:t>
            </a:r>
            <a:r>
              <a:rPr lang="en-US" i="1" dirty="0" smtClean="0"/>
              <a:t>What kinds of information do users need to represent?</a:t>
            </a:r>
          </a:p>
          <a:p>
            <a:r>
              <a:rPr lang="en-US" dirty="0" smtClean="0"/>
              <a:t>Answered by first-order predicate logic!</a:t>
            </a:r>
            <a:br>
              <a:rPr lang="en-US" dirty="0" smtClean="0"/>
            </a:br>
            <a:r>
              <a:rPr lang="en-US" dirty="0" smtClean="0"/>
              <a:t>(Russell, </a:t>
            </a:r>
            <a:r>
              <a:rPr lang="en-US" dirty="0" err="1" smtClean="0"/>
              <a:t>Tarski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The world consists of</a:t>
            </a:r>
          </a:p>
          <a:p>
            <a:pPr lvl="1"/>
            <a:r>
              <a:rPr lang="en-US" dirty="0" smtClean="0"/>
              <a:t>Individuals/entities.</a:t>
            </a:r>
          </a:p>
          <a:p>
            <a:pPr lvl="1"/>
            <a:r>
              <a:rPr lang="en-US" dirty="0" smtClean="0"/>
              <a:t>Relationships/links among them.</a:t>
            </a:r>
          </a:p>
        </p:txBody>
      </p:sp>
      <p:pic>
        <p:nvPicPr>
          <p:cNvPr id="6" name="Picture 5" descr="co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90600"/>
            <a:ext cx="1286256" cy="1828800"/>
          </a:xfrm>
          <a:prstGeom prst="rect">
            <a:avLst/>
          </a:prstGeom>
        </p:spPr>
      </p:pic>
      <p:pic>
        <p:nvPicPr>
          <p:cNvPr id="7" name="Picture 6" descr="russ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657600"/>
            <a:ext cx="1752600" cy="1752600"/>
          </a:xfrm>
          <a:prstGeom prst="rect">
            <a:avLst/>
          </a:prstGeom>
        </p:spPr>
      </p:pic>
      <p:pic>
        <p:nvPicPr>
          <p:cNvPr id="8" name="Picture 7" descr="tarsk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657600"/>
            <a:ext cx="2121031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6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0435" y="4068428"/>
            <a:ext cx="6604392" cy="680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defTabSz="914400"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en-US" sz="2600" dirty="0">
                <a:solidFill>
                  <a:prstClr val="black"/>
                </a:solidFill>
                <a:latin typeface="Perpetua"/>
              </a:rPr>
              <a:t>Bayesian Network Model for Relational Frequencies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111" y="5594471"/>
            <a:ext cx="3226773" cy="1034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defTabSz="914400"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en-US" sz="2600" dirty="0" smtClean="0">
                <a:solidFill>
                  <a:prstClr val="black"/>
                </a:solidFill>
                <a:latin typeface="Perpetua"/>
              </a:rPr>
              <a:t>Relational Classifier</a:t>
            </a:r>
            <a:br>
              <a:rPr lang="en-US" sz="2600" dirty="0" smtClean="0">
                <a:solidFill>
                  <a:prstClr val="black"/>
                </a:solidFill>
                <a:latin typeface="Perpetua"/>
              </a:rPr>
            </a:br>
            <a:r>
              <a:rPr lang="en-US" sz="2600" dirty="0" smtClean="0">
                <a:solidFill>
                  <a:prstClr val="black"/>
                </a:solidFill>
                <a:latin typeface="Perpetua"/>
              </a:rPr>
              <a:t>Dependency Network</a:t>
            </a:r>
            <a:endParaRPr lang="en-US" sz="2600" dirty="0">
              <a:solidFill>
                <a:prstClr val="black"/>
              </a:solidFill>
              <a:latin typeface="Perpetua"/>
            </a:endParaRPr>
          </a:p>
          <a:p>
            <a:endParaRPr lang="en-US" dirty="0"/>
          </a:p>
        </p:txBody>
      </p:sp>
      <p:pic>
        <p:nvPicPr>
          <p:cNvPr id="11" name="Picture 10" descr="databa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83" y="2479159"/>
            <a:ext cx="909071" cy="85971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628487" y="4749302"/>
            <a:ext cx="2760245" cy="845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88732" y="3476726"/>
            <a:ext cx="3871611" cy="32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 and Parameter Learning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5112" y="4949263"/>
            <a:ext cx="2541414" cy="32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Log-linear Model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3994972" y="3358776"/>
            <a:ext cx="248171" cy="581678"/>
          </a:xfrm>
          <a:prstGeom prst="downArrow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Ground Facts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relational models aim to predict specific facts, e.g.</a:t>
            </a:r>
          </a:p>
          <a:p>
            <a:pPr lvl="1"/>
            <a:r>
              <a:rPr lang="en-US" dirty="0" smtClean="0"/>
              <a:t>Will KAA Gent win the Belgian football league 2015-2016?</a:t>
            </a:r>
          </a:p>
          <a:p>
            <a:pPr lvl="1"/>
            <a:r>
              <a:rPr lang="en-US" dirty="0" smtClean="0"/>
              <a:t>Is </a:t>
            </a:r>
            <a:r>
              <a:rPr lang="en-US" dirty="0" err="1" smtClean="0"/>
              <a:t>Spectre</a:t>
            </a:r>
            <a:r>
              <a:rPr lang="en-US" dirty="0" smtClean="0"/>
              <a:t> likely to do well at the box office?</a:t>
            </a:r>
          </a:p>
          <a:p>
            <a:r>
              <a:rPr lang="en-US" dirty="0" smtClean="0"/>
              <a:t>The problem: relational data feature </a:t>
            </a:r>
            <a:r>
              <a:rPr lang="en-US" i="1" dirty="0" smtClean="0"/>
              <a:t>multiple instantiations </a:t>
            </a:r>
            <a:r>
              <a:rPr lang="en-US" dirty="0" smtClean="0"/>
              <a:t>of the same pattern.</a:t>
            </a:r>
          </a:p>
          <a:p>
            <a:pPr lvl="1"/>
            <a:r>
              <a:rPr lang="en-US" dirty="0" smtClean="0"/>
              <a:t>E.g. 1,000 men give </a:t>
            </a:r>
            <a:r>
              <a:rPr lang="en-US" dirty="0" err="1" smtClean="0"/>
              <a:t>Spectre</a:t>
            </a:r>
            <a:r>
              <a:rPr lang="en-US" dirty="0" smtClean="0"/>
              <a:t> a high rating, 1,200 women give </a:t>
            </a:r>
            <a:r>
              <a:rPr lang="en-US" dirty="0" err="1" smtClean="0"/>
              <a:t>spectre</a:t>
            </a:r>
            <a:r>
              <a:rPr lang="en-US" dirty="0" smtClean="0"/>
              <a:t> a high rating.</a:t>
            </a:r>
          </a:p>
          <a:p>
            <a:r>
              <a:rPr lang="en-US" dirty="0" smtClean="0"/>
              <a:t>Halpern’s project: from relational frequencies, derive a probability distribution over possible worlds (models, databases). (Halpern 1990, 1992, 2006).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053" y="5769119"/>
            <a:ext cx="7903357" cy="631395"/>
          </a:xfrm>
        </p:spPr>
        <p:txBody>
          <a:bodyPr/>
          <a:lstStyle/>
          <a:p>
            <a:r>
              <a:rPr lang="en-US" dirty="0"/>
              <a:t>Bacchus, F.; Grove, A. J.; </a:t>
            </a:r>
            <a:r>
              <a:rPr lang="en-US" dirty="0" err="1"/>
              <a:t>Koller</a:t>
            </a:r>
            <a:r>
              <a:rPr lang="en-US" dirty="0"/>
              <a:t>, D. &amp; Halpern, J. Y. (1992), From Statistics to Beliefs, </a:t>
            </a:r>
            <a:r>
              <a:rPr lang="en-US" i="1" dirty="0"/>
              <a:t>in 'AAAI', pp. 602-608</a:t>
            </a:r>
            <a:r>
              <a:rPr lang="en-US" i="1" dirty="0" smtClean="0"/>
              <a:t>.</a:t>
            </a:r>
            <a:br>
              <a:rPr lang="en-US" i="1" dirty="0" smtClean="0"/>
            </a:br>
            <a:r>
              <a:rPr lang="en-US" dirty="0"/>
              <a:t>Halpern, J. Y. (2006), From statistical knowledge bases to degrees of belief: an overview, </a:t>
            </a:r>
            <a:r>
              <a:rPr lang="en-US" i="1" dirty="0"/>
              <a:t>in 'PODS', ACM, , pp. </a:t>
            </a:r>
            <a:r>
              <a:rPr lang="en-US" i="1" dirty="0" smtClean="0"/>
              <a:t>110—113.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3277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Bayesian Network Relational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236128"/>
          </a:xfrm>
        </p:spPr>
        <p:txBody>
          <a:bodyPr/>
          <a:lstStyle/>
          <a:p>
            <a:r>
              <a:rPr lang="en-US" dirty="0" smtClean="0"/>
              <a:t>Classification problem: Define P(Y*=</a:t>
            </a:r>
            <a:r>
              <a:rPr lang="en-US" dirty="0" err="1" smtClean="0"/>
              <a:t>y|X</a:t>
            </a:r>
            <a:r>
              <a:rPr lang="en-US" dirty="0" smtClean="0"/>
              <a:t>*=x) for ground term Y* given values for all other terms X*.</a:t>
            </a:r>
          </a:p>
          <a:p>
            <a:r>
              <a:rPr lang="en-US" dirty="0" smtClean="0"/>
              <a:t>Strictly easier than defining joint probability P</a:t>
            </a:r>
            <a:r>
              <a:rPr lang="en-US" dirty="0"/>
              <a:t>(Y</a:t>
            </a:r>
            <a:r>
              <a:rPr lang="en-US" dirty="0" smtClean="0"/>
              <a:t>*=</a:t>
            </a:r>
            <a:r>
              <a:rPr lang="en-US" dirty="0" err="1" smtClean="0"/>
              <a:t>y,X</a:t>
            </a:r>
            <a:r>
              <a:rPr lang="en-US" dirty="0" smtClean="0"/>
              <a:t>*=x).</a:t>
            </a:r>
          </a:p>
          <a:p>
            <a:r>
              <a:rPr lang="en-US" dirty="0" smtClean="0"/>
              <a:t>Basic idea: score labels by comparing </a:t>
            </a:r>
            <a:r>
              <a:rPr lang="en-US" i="1" dirty="0" smtClean="0"/>
              <a:t>pseudo-likelihood </a:t>
            </a:r>
            <a:r>
              <a:rPr lang="en-US" dirty="0"/>
              <a:t>P(Y*</a:t>
            </a:r>
            <a:r>
              <a:rPr lang="en-US" dirty="0" smtClean="0"/>
              <a:t>=0,X</a:t>
            </a:r>
            <a:r>
              <a:rPr lang="en-US" dirty="0"/>
              <a:t>*=x</a:t>
            </a:r>
            <a:r>
              <a:rPr lang="en-US" dirty="0" smtClean="0"/>
              <a:t>) to </a:t>
            </a:r>
            <a:r>
              <a:rPr lang="en-US" dirty="0"/>
              <a:t>P(Y*</a:t>
            </a:r>
            <a:r>
              <a:rPr lang="en-US" dirty="0" smtClean="0"/>
              <a:t>=1,X</a:t>
            </a:r>
            <a:r>
              <a:rPr lang="en-US" dirty="0"/>
              <a:t>*=x</a:t>
            </a:r>
            <a:r>
              <a:rPr lang="en-US" dirty="0" smtClean="0"/>
              <a:t>) .</a:t>
            </a:r>
          </a:p>
          <a:p>
            <a:r>
              <a:rPr lang="en-US" dirty="0" smtClean="0"/>
              <a:t>Restrict pseudo-likelihood to relevant groundings that involve the target term.</a:t>
            </a:r>
          </a:p>
          <a:p>
            <a:r>
              <a:rPr lang="en-US" dirty="0" smtClean="0"/>
              <a:t>Generalizes propositional Bayesian Network classification formula.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85629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20681178"/>
              </p:ext>
            </p:extLst>
          </p:nvPr>
        </p:nvGraphicFramePr>
        <p:xfrm>
          <a:off x="651760" y="2383500"/>
          <a:ext cx="719581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422"/>
                <a:gridCol w="473224"/>
                <a:gridCol w="1185796"/>
                <a:gridCol w="1402899"/>
                <a:gridCol w="1109447"/>
                <a:gridCol w="907971"/>
                <a:gridCol w="1154053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gender(A)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ActsIn</a:t>
                      </a:r>
                      <a:r>
                        <a:rPr lang="en-US" dirty="0" smtClean="0"/>
                        <a:t>(A,M)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genre(M)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ln</a:t>
                      </a: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Fargo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W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2/8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-0.98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Kill_Bill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W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2/8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-1.39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000" b="0" i="0" u="none" strike="noStrike" dirty="0" smtClean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1.32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2343" y="6302918"/>
            <a:ext cx="7078721" cy="457200"/>
          </a:xfrm>
        </p:spPr>
        <p:txBody>
          <a:bodyPr/>
          <a:lstStyle/>
          <a:p>
            <a:r>
              <a:rPr lang="en-US" dirty="0"/>
              <a:t>Schulte et al. (2014) ‘Fast Learning of Relational Dependency Networks’, in </a:t>
            </a:r>
            <a:r>
              <a:rPr lang="en-US" dirty="0" smtClean="0"/>
              <a:t>ILP 2014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719423" y="690935"/>
            <a:ext cx="3921860" cy="1265681"/>
            <a:chOff x="3719423" y="690935"/>
            <a:chExt cx="3921860" cy="1265681"/>
          </a:xfrm>
        </p:grpSpPr>
        <p:sp>
          <p:nvSpPr>
            <p:cNvPr id="3" name="TextBox 2"/>
            <p:cNvSpPr txBox="1"/>
            <p:nvPr/>
          </p:nvSpPr>
          <p:spPr>
            <a:xfrm>
              <a:off x="3719423" y="690935"/>
              <a:ext cx="158203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gender(sam)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33332" y="1587284"/>
              <a:ext cx="190010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ActsIn</a:t>
              </a:r>
              <a:r>
                <a:rPr lang="en-US" dirty="0" smtClean="0"/>
                <a:t>(</a:t>
              </a:r>
              <a:r>
                <a:rPr lang="en-US" dirty="0" err="1" smtClean="0"/>
                <a:t>sam,M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89393" y="690935"/>
              <a:ext cx="115189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genre(M)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endCxn id="14" idx="0"/>
            </p:cNvCxnSpPr>
            <p:nvPr/>
          </p:nvCxnSpPr>
          <p:spPr>
            <a:xfrm>
              <a:off x="4183316" y="1060267"/>
              <a:ext cx="1700067" cy="5270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2"/>
            </p:cNvCxnSpPr>
            <p:nvPr/>
          </p:nvCxnSpPr>
          <p:spPr>
            <a:xfrm flipH="1">
              <a:off x="5697531" y="1060267"/>
              <a:ext cx="1367807" cy="5270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34688" y="1370347"/>
            <a:ext cx="297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-1.32 </a:t>
            </a:r>
            <a:r>
              <a:rPr lang="en-US" dirty="0"/>
              <a:t>&gt;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1.36: predict sam is a woman. 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27732"/>
              </p:ext>
            </p:extLst>
          </p:nvPr>
        </p:nvGraphicFramePr>
        <p:xfrm>
          <a:off x="685252" y="4305571"/>
          <a:ext cx="6864223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21"/>
                <a:gridCol w="697136"/>
                <a:gridCol w="1185796"/>
                <a:gridCol w="1402899"/>
                <a:gridCol w="1109447"/>
                <a:gridCol w="907971"/>
                <a:gridCol w="1154053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gender(A)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ActsIn</a:t>
                      </a:r>
                      <a:r>
                        <a:rPr lang="en-US" sz="1800" dirty="0" smtClean="0"/>
                        <a:t>(A,M)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genre(M)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</a:t>
                      </a:r>
                      <a:r>
                        <a:rPr lang="en-US" sz="1800" baseline="-25000" dirty="0" smtClean="0"/>
                        <a:t>B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ln</a:t>
                      </a:r>
                      <a:r>
                        <a:rPr lang="en-US" sz="1800" dirty="0" smtClean="0"/>
                        <a:t>(P</a:t>
                      </a:r>
                      <a:r>
                        <a:rPr lang="en-US" sz="1800" baseline="-25000" dirty="0" smtClean="0"/>
                        <a:t>B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Fargo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6600"/>
                          </a:solidFill>
                        </a:rPr>
                        <a:t>M</a:t>
                      </a:r>
                      <a:endParaRPr lang="en-US" sz="18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Action</a:t>
                      </a:r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3/8</a:t>
                      </a:r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-0.98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Kill_Bill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6600"/>
                          </a:solidFill>
                        </a:rPr>
                        <a:t>M</a:t>
                      </a:r>
                      <a:endParaRPr lang="en-US" sz="18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</a:t>
                      </a:r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Action</a:t>
                      </a:r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1/8</a:t>
                      </a:r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-1.39</a:t>
                      </a: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1.36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63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762" y="1447800"/>
            <a:ext cx="8386038" cy="4572000"/>
          </a:xfrm>
        </p:spPr>
        <p:txBody>
          <a:bodyPr/>
          <a:lstStyle/>
          <a:p>
            <a:r>
              <a:rPr lang="en-US" dirty="0" smtClean="0"/>
              <a:t>aka Markov blanket networks (Hoffmann and </a:t>
            </a:r>
            <a:r>
              <a:rPr lang="en-US" dirty="0" err="1" smtClean="0"/>
              <a:t>Tresp</a:t>
            </a:r>
            <a:r>
              <a:rPr lang="en-US" dirty="0" smtClean="0"/>
              <a:t> 1998).</a:t>
            </a:r>
          </a:p>
          <a:p>
            <a:r>
              <a:rPr lang="en-US" dirty="0" smtClean="0"/>
              <a:t>Defined by a local conditional distribution for each random variable  Y*: P</a:t>
            </a:r>
            <a:r>
              <a:rPr lang="en-US" dirty="0"/>
              <a:t>(Y*=</a:t>
            </a:r>
            <a:r>
              <a:rPr lang="en-US" dirty="0" err="1"/>
              <a:t>y|X</a:t>
            </a:r>
            <a:r>
              <a:rPr lang="en-US" dirty="0"/>
              <a:t>*=x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We just showed Bayesian network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dependency network.</a:t>
            </a:r>
          </a:p>
          <a:p>
            <a:r>
              <a:rPr lang="en-US" dirty="0" smtClean="0"/>
              <a:t>Can compare with other dependency network learning.</a:t>
            </a:r>
          </a:p>
          <a:p>
            <a:r>
              <a:rPr lang="en-US" dirty="0" smtClean="0"/>
              <a:t>Recall that this is very fast (&lt;12 min on 1M tuples).</a:t>
            </a:r>
          </a:p>
          <a:p>
            <a:r>
              <a:rPr lang="en-US" dirty="0" smtClean="0"/>
              <a:t>Finds complex dependencies</a:t>
            </a:r>
          </a:p>
          <a:p>
            <a:pPr lvl="1"/>
            <a:r>
              <a:rPr lang="en-US" dirty="0" smtClean="0"/>
              <a:t> e.g. gender(User) correlates with gender(Actor) in movies they have rated.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0762" y="5639900"/>
            <a:ext cx="8386037" cy="1203231"/>
          </a:xfrm>
        </p:spPr>
        <p:txBody>
          <a:bodyPr/>
          <a:lstStyle/>
          <a:p>
            <a:r>
              <a:rPr lang="en-US" dirty="0"/>
              <a:t>Hofmann, R. &amp; </a:t>
            </a:r>
            <a:r>
              <a:rPr lang="en-US" dirty="0" err="1"/>
              <a:t>Tresp</a:t>
            </a:r>
            <a:r>
              <a:rPr lang="en-US" dirty="0"/>
              <a:t>, V. (1998), Nonlinear Markov networks for continuous variables, </a:t>
            </a:r>
            <a:r>
              <a:rPr lang="en-US" i="1" dirty="0"/>
              <a:t>in 'Advances in Neural Information Processing Systems', pp. 521--527</a:t>
            </a:r>
            <a:r>
              <a:rPr lang="en-US" i="1" dirty="0" smtClean="0"/>
              <a:t>.</a:t>
            </a:r>
          </a:p>
          <a:p>
            <a:r>
              <a:rPr lang="en-US" dirty="0"/>
              <a:t>Heckerman, D.; </a:t>
            </a:r>
            <a:r>
              <a:rPr lang="en-US" dirty="0" err="1"/>
              <a:t>Chickering</a:t>
            </a:r>
            <a:r>
              <a:rPr lang="en-US" dirty="0"/>
              <a:t>, D. M.; Meek, C.; </a:t>
            </a:r>
            <a:r>
              <a:rPr lang="en-US" dirty="0" err="1" smtClean="0"/>
              <a:t>Roundthwaite</a:t>
            </a:r>
            <a:r>
              <a:rPr lang="en-US" dirty="0"/>
              <a:t>, R.; </a:t>
            </a:r>
            <a:r>
              <a:rPr lang="en-US" dirty="0" err="1"/>
              <a:t>Kadie</a:t>
            </a:r>
            <a:r>
              <a:rPr lang="en-US" dirty="0"/>
              <a:t>, C. &amp; </a:t>
            </a:r>
            <a:r>
              <a:rPr lang="en-US" dirty="0" err="1"/>
              <a:t>Kaelbling</a:t>
            </a:r>
            <a:r>
              <a:rPr lang="en-US" dirty="0"/>
              <a:t>, P. (2000), 'Dependency Networks for Inference, Collaborative Filtering, and Data Visualization', </a:t>
            </a:r>
            <a:r>
              <a:rPr lang="en-US" i="1" dirty="0"/>
              <a:t>JMLR </a:t>
            </a:r>
            <a:r>
              <a:rPr lang="en-US" b="1" i="1" dirty="0"/>
              <a:t>1, </a:t>
            </a:r>
            <a:r>
              <a:rPr lang="en-US" b="1" i="1" dirty="0" smtClean="0"/>
              <a:t>49—75.</a:t>
            </a:r>
          </a:p>
          <a:p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3" y="-132866"/>
            <a:ext cx="7772400" cy="1143000"/>
          </a:xfrm>
        </p:spPr>
        <p:txBody>
          <a:bodyPr/>
          <a:lstStyle/>
          <a:p>
            <a:r>
              <a:rPr lang="en-US" dirty="0" smtClean="0"/>
              <a:t>Accuracy Comparison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96351" y="824212"/>
            <a:ext cx="6679096" cy="5128592"/>
            <a:chOff x="874643" y="986294"/>
            <a:chExt cx="6679096" cy="5128592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18166882"/>
                </p:ext>
              </p:extLst>
            </p:nvPr>
          </p:nvGraphicFramePr>
          <p:xfrm>
            <a:off x="874643" y="3729494"/>
            <a:ext cx="6679096" cy="23853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04514156"/>
                </p:ext>
              </p:extLst>
            </p:nvPr>
          </p:nvGraphicFramePr>
          <p:xfrm>
            <a:off x="964097" y="986294"/>
            <a:ext cx="658964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cxnSp>
        <p:nvCxnSpPr>
          <p:cNvPr id="4" name="Straight Arrow Connector 3"/>
          <p:cNvCxnSpPr/>
          <p:nvPr/>
        </p:nvCxnSpPr>
        <p:spPr>
          <a:xfrm flipV="1">
            <a:off x="7734300" y="20574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734300" y="3975100"/>
            <a:ext cx="127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2207" y="5811712"/>
            <a:ext cx="7135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Leave-one-out over all unary </a:t>
            </a:r>
            <a:r>
              <a:rPr lang="en-US" dirty="0" err="1" smtClean="0"/>
              <a:t>functors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PR = area under precision-recall curve.</a:t>
            </a:r>
            <a:br>
              <a:rPr lang="en-US" dirty="0" smtClean="0"/>
            </a:br>
            <a:r>
              <a:rPr lang="en-US" dirty="0" smtClean="0"/>
              <a:t>CLL: conditional log-likelihood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7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Unsupervised Relational Outlier Detection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6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Outlier Detection for I.I.D. data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1982921"/>
              </p:ext>
            </p:extLst>
          </p:nvPr>
        </p:nvGraphicFramePr>
        <p:xfrm>
          <a:off x="5544986" y="3876435"/>
          <a:ext cx="296870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682"/>
                <a:gridCol w="597441"/>
                <a:gridCol w="597441"/>
                <a:gridCol w="11721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11" y="6172200"/>
            <a:ext cx="7282395" cy="457200"/>
          </a:xfrm>
        </p:spPr>
        <p:txBody>
          <a:bodyPr/>
          <a:lstStyle/>
          <a:p>
            <a:r>
              <a:rPr lang="en-US" dirty="0" err="1"/>
              <a:t>Cansado</a:t>
            </a:r>
            <a:r>
              <a:rPr lang="en-US" dirty="0"/>
              <a:t>, A. &amp; Soto, A. (2008), 'Unsupervised anomaly detection in large databases using Bayesian networks', </a:t>
            </a:r>
            <a:r>
              <a:rPr lang="en-US" i="1" dirty="0"/>
              <a:t>Applied </a:t>
            </a:r>
            <a:r>
              <a:rPr lang="en-US" i="1" dirty="0" err="1"/>
              <a:t>Artifical</a:t>
            </a:r>
            <a:r>
              <a:rPr lang="en-US" i="1" dirty="0"/>
              <a:t> Intelligence </a:t>
            </a:r>
            <a:r>
              <a:rPr lang="en-US" b="1" i="1" dirty="0"/>
              <a:t>22(4), 309--330.</a:t>
            </a:r>
          </a:p>
          <a:p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483156" y="3338620"/>
            <a:ext cx="248171" cy="581678"/>
          </a:xfrm>
          <a:prstGeom prst="downArrow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969" y="4117414"/>
            <a:ext cx="15820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Attribute1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15879" y="5013763"/>
            <a:ext cx="15560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Attribute3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69568" y="4117414"/>
            <a:ext cx="14854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Attribute2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65862" y="4486746"/>
            <a:ext cx="1242937" cy="527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11" idx="0"/>
          </p:cNvCxnSpPr>
          <p:nvPr/>
        </p:nvCxnSpPr>
        <p:spPr>
          <a:xfrm flipH="1">
            <a:off x="2693909" y="4486746"/>
            <a:ext cx="1218406" cy="527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22855" y="3507103"/>
            <a:ext cx="173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graphicFrame>
        <p:nvGraphicFramePr>
          <p:cNvPr id="24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63228416"/>
              </p:ext>
            </p:extLst>
          </p:nvPr>
        </p:nvGraphicFramePr>
        <p:xfrm>
          <a:off x="355611" y="2116148"/>
          <a:ext cx="445149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90"/>
                <a:gridCol w="1200083"/>
                <a:gridCol w="1200083"/>
                <a:gridCol w="16205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112154" y="5240495"/>
            <a:ext cx="45746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ikelihood of potential outlier</a:t>
            </a:r>
          </a:p>
          <a:p>
            <a:r>
              <a:rPr lang="en-US" sz="2400" dirty="0" smtClean="0"/>
              <a:t>low likelihood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/>
              <a:t>outlier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12154" y="4618115"/>
            <a:ext cx="1189300" cy="622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732645" y="4618115"/>
            <a:ext cx="0" cy="622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ndrew_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29" y="1417638"/>
            <a:ext cx="2261832" cy="170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2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Outlier Detection for Relational Data</a:t>
            </a:r>
            <a:endParaRPr lang="en-US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>
          <a:xfrm>
            <a:off x="295586" y="5715228"/>
            <a:ext cx="7882285" cy="914172"/>
          </a:xfrm>
        </p:spPr>
        <p:txBody>
          <a:bodyPr/>
          <a:lstStyle/>
          <a:p>
            <a:r>
              <a:rPr lang="en-US" dirty="0" smtClean="0"/>
              <a:t>“Model-based Outlier Detection for Object-Relational Data”. </a:t>
            </a:r>
            <a:r>
              <a:rPr lang="en-US" dirty="0" err="1" smtClean="0"/>
              <a:t>Riahi</a:t>
            </a:r>
            <a:r>
              <a:rPr lang="en-US" dirty="0" smtClean="0"/>
              <a:t> and Schulte (2015). IEEE SSCI. </a:t>
            </a:r>
            <a:br>
              <a:rPr lang="en-US" dirty="0" smtClean="0"/>
            </a:br>
            <a:r>
              <a:rPr lang="en-US" dirty="0" err="1"/>
              <a:t>Maervoet</a:t>
            </a:r>
            <a:r>
              <a:rPr lang="en-US" dirty="0"/>
              <a:t>, J.; </a:t>
            </a:r>
            <a:r>
              <a:rPr lang="en-US" dirty="0" err="1"/>
              <a:t>Vens</a:t>
            </a:r>
            <a:r>
              <a:rPr lang="en-US" dirty="0"/>
              <a:t>, C.; </a:t>
            </a:r>
            <a:r>
              <a:rPr lang="en-US" dirty="0" err="1"/>
              <a:t>Vanden</a:t>
            </a:r>
            <a:r>
              <a:rPr lang="en-US" dirty="0"/>
              <a:t> </a:t>
            </a:r>
            <a:r>
              <a:rPr lang="en-US" dirty="0" err="1"/>
              <a:t>Berghe</a:t>
            </a:r>
            <a:r>
              <a:rPr lang="en-US" dirty="0"/>
              <a:t>, G.; </a:t>
            </a:r>
            <a:r>
              <a:rPr lang="en-US" dirty="0" err="1"/>
              <a:t>Blockeel</a:t>
            </a:r>
            <a:r>
              <a:rPr lang="en-US" dirty="0"/>
              <a:t>, H. &amp; De </a:t>
            </a:r>
            <a:r>
              <a:rPr lang="en-US" dirty="0" err="1"/>
              <a:t>Causmaecker</a:t>
            </a:r>
            <a:r>
              <a:rPr lang="en-US" dirty="0"/>
              <a:t>, P. (2012), 'Outlier Detection in Relational Data: A Case Study in Geographical Information Systems', </a:t>
            </a:r>
            <a:r>
              <a:rPr lang="en-US" i="1" dirty="0"/>
              <a:t>Expert Systems With Applications </a:t>
            </a:r>
            <a:r>
              <a:rPr lang="en-US" b="1" i="1" dirty="0"/>
              <a:t>39(5), </a:t>
            </a:r>
            <a:r>
              <a:rPr lang="en-US" b="1" i="1" dirty="0" smtClean="0"/>
              <a:t>4718—4728.</a:t>
            </a:r>
            <a:endParaRPr lang="en-US" dirty="0"/>
          </a:p>
        </p:txBody>
      </p:sp>
      <p:pic>
        <p:nvPicPr>
          <p:cNvPr id="10" name="Picture 9" descr="databas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7" y="1517280"/>
            <a:ext cx="909071" cy="9715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18720" y="3239085"/>
            <a:ext cx="3587008" cy="790112"/>
            <a:chOff x="4859036" y="1481860"/>
            <a:chExt cx="3827764" cy="790112"/>
          </a:xfrm>
        </p:grpSpPr>
        <p:pic>
          <p:nvPicPr>
            <p:cNvPr id="13" name="Picture 12" descr="databas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9036" y="1678953"/>
              <a:ext cx="554887" cy="59301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580112" y="1481860"/>
              <a:ext cx="3106688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Individual Profile</a:t>
              </a:r>
              <a:br>
                <a:rPr lang="en-US" sz="2400" dirty="0" smtClean="0"/>
              </a:br>
              <a:r>
                <a:rPr lang="en-US" sz="2000" dirty="0" smtClean="0"/>
                <a:t>e.g. MU games</a:t>
              </a:r>
              <a:endParaRPr lang="en-US" sz="20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39602" y="3285295"/>
            <a:ext cx="1761329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First-Order Bayesian network</a:t>
            </a:r>
          </a:p>
        </p:txBody>
      </p:sp>
      <p:cxnSp>
        <p:nvCxnSpPr>
          <p:cNvPr id="16" name="Straight Arrow Connector 15"/>
          <p:cNvCxnSpPr>
            <a:stCxn id="31" idx="3"/>
          </p:cNvCxnSpPr>
          <p:nvPr/>
        </p:nvCxnSpPr>
        <p:spPr>
          <a:xfrm>
            <a:off x="2200931" y="3885459"/>
            <a:ext cx="3293511" cy="810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1072096" y="2492565"/>
            <a:ext cx="248171" cy="581678"/>
          </a:xfrm>
          <a:prstGeom prst="downArrow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23599" y="4696031"/>
            <a:ext cx="59659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Pseudo likelihood of individual database</a:t>
            </a:r>
          </a:p>
          <a:p>
            <a:r>
              <a:rPr lang="en-US" sz="2400" dirty="0" smtClean="0"/>
              <a:t>low likelihood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/>
              <a:t>outlier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52347" y="1593948"/>
            <a:ext cx="401273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Population Database</a:t>
            </a:r>
            <a:br>
              <a:rPr lang="en-US" sz="2400" dirty="0" smtClean="0"/>
            </a:br>
            <a:r>
              <a:rPr lang="en-US" sz="2400" dirty="0" smtClean="0"/>
              <a:t>e.g. Premier League games</a:t>
            </a:r>
            <a:endParaRPr lang="en-US" sz="2000" dirty="0"/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>
          <a:xfrm>
            <a:off x="6950085" y="4008526"/>
            <a:ext cx="0" cy="687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6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74638"/>
            <a:ext cx="7491327" cy="1143000"/>
          </a:xfrm>
        </p:spPr>
        <p:txBody>
          <a:bodyPr/>
          <a:lstStyle/>
          <a:p>
            <a:r>
              <a:rPr lang="en-US" dirty="0" smtClean="0"/>
              <a:t>Likelihood Ratio Variant</a:t>
            </a:r>
            <a:endParaRPr lang="en-US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>
          <a:xfrm>
            <a:off x="384875" y="6400800"/>
            <a:ext cx="7376781" cy="4572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0" name="Picture 9" descr="databas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36" y="1345044"/>
            <a:ext cx="909071" cy="9715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4256" y="1492582"/>
            <a:ext cx="1668935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Complete</a:t>
            </a:r>
          </a:p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4256" y="3175078"/>
            <a:ext cx="177330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Population Parameter</a:t>
            </a:r>
          </a:p>
          <a:p>
            <a:r>
              <a:rPr lang="en-US" sz="2000" dirty="0" smtClean="0"/>
              <a:t>Values </a:t>
            </a:r>
            <a:r>
              <a:rPr lang="en-US" sz="2000" dirty="0" err="1" smtClean="0"/>
              <a:t>θ</a:t>
            </a:r>
            <a:r>
              <a:rPr lang="en-US" sz="2000" baseline="-25000" dirty="0" err="1" smtClean="0"/>
              <a:t>Class</a:t>
            </a:r>
            <a:endParaRPr lang="en-US" sz="2000" baseline="-25000" dirty="0"/>
          </a:p>
        </p:txBody>
      </p:sp>
      <p:sp>
        <p:nvSpPr>
          <p:cNvPr id="29" name="Down Arrow 28"/>
          <p:cNvSpPr/>
          <p:nvPr/>
        </p:nvSpPr>
        <p:spPr>
          <a:xfrm>
            <a:off x="1223591" y="2392249"/>
            <a:ext cx="170286" cy="333455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atabas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65" y="1492582"/>
            <a:ext cx="554887" cy="5930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38512" y="5144809"/>
            <a:ext cx="447555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outlier score =</a:t>
            </a:r>
            <a:br>
              <a:rPr lang="en-US" sz="2000" dirty="0" smtClean="0"/>
            </a:br>
            <a:r>
              <a:rPr lang="en-US" sz="2000" dirty="0" smtClean="0"/>
              <a:t>pseudo-</a:t>
            </a:r>
            <a:r>
              <a:rPr lang="en-US" sz="2000" dirty="0"/>
              <a:t>likelihood(</a:t>
            </a:r>
            <a:r>
              <a:rPr lang="en-US" sz="2000" dirty="0" err="1" smtClean="0"/>
              <a:t>θ</a:t>
            </a:r>
            <a:r>
              <a:rPr lang="en-US" sz="2000" baseline="-25000" dirty="0" err="1" smtClean="0"/>
              <a:t>Class</a:t>
            </a:r>
            <a:r>
              <a:rPr lang="en-US" sz="2000" dirty="0" smtClean="0"/>
              <a:t>)/</a:t>
            </a:r>
          </a:p>
          <a:p>
            <a:r>
              <a:rPr lang="en-US" sz="2000" dirty="0" smtClean="0"/>
              <a:t>pseudo</a:t>
            </a:r>
            <a:r>
              <a:rPr lang="en-US" sz="2000" dirty="0"/>
              <a:t>-likelihood(</a:t>
            </a:r>
            <a:r>
              <a:rPr lang="en-US" sz="2000" dirty="0" err="1" smtClean="0"/>
              <a:t>θ</a:t>
            </a:r>
            <a:r>
              <a:rPr lang="en-US" sz="2000" baseline="-25000" dirty="0" err="1" smtClean="0"/>
              <a:t>individual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22" name="Straight Arrow Connector 21"/>
          <p:cNvCxnSpPr>
            <a:stCxn id="28" idx="2"/>
            <a:endCxn id="19" idx="0"/>
          </p:cNvCxnSpPr>
          <p:nvPr/>
        </p:nvCxnSpPr>
        <p:spPr>
          <a:xfrm>
            <a:off x="1430911" y="4190741"/>
            <a:ext cx="3245378" cy="954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34312" y="1465466"/>
            <a:ext cx="152243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Individual Profile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23431" y="3142803"/>
            <a:ext cx="197599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Individual Parameter</a:t>
            </a:r>
          </a:p>
          <a:p>
            <a:r>
              <a:rPr lang="en-US" sz="2000" dirty="0" smtClean="0"/>
              <a:t>Values </a:t>
            </a:r>
            <a:r>
              <a:rPr lang="en-US" sz="2000" dirty="0" err="1" smtClean="0"/>
              <a:t>θ</a:t>
            </a:r>
            <a:r>
              <a:rPr lang="en-US" sz="2000" baseline="-25000" dirty="0" err="1" smtClean="0"/>
              <a:t>individual</a:t>
            </a:r>
            <a:endParaRPr lang="en-US" sz="2000" baseline="-25000" dirty="0"/>
          </a:p>
        </p:txBody>
      </p:sp>
      <p:sp>
        <p:nvSpPr>
          <p:cNvPr id="16" name="Down Arrow 15"/>
          <p:cNvSpPr/>
          <p:nvPr/>
        </p:nvSpPr>
        <p:spPr>
          <a:xfrm>
            <a:off x="6216860" y="2474942"/>
            <a:ext cx="170286" cy="333455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407661" y="2164723"/>
            <a:ext cx="15502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Parameter </a:t>
            </a:r>
          </a:p>
          <a:p>
            <a:r>
              <a:rPr lang="en-US" sz="1600" dirty="0" smtClean="0"/>
              <a:t>Learning </a:t>
            </a:r>
          </a:p>
          <a:p>
            <a:r>
              <a:rPr lang="en-US" sz="1600" dirty="0" smtClean="0"/>
              <a:t>Algorithm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462591" y="2138913"/>
            <a:ext cx="15502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Parameter </a:t>
            </a:r>
          </a:p>
          <a:p>
            <a:r>
              <a:rPr lang="en-US" sz="1600" dirty="0" smtClean="0"/>
              <a:t>Learning </a:t>
            </a:r>
          </a:p>
          <a:p>
            <a:r>
              <a:rPr lang="en-US" sz="1600" dirty="0" smtClean="0"/>
              <a:t>Algorithm</a:t>
            </a:r>
            <a:endParaRPr lang="en-US" sz="1600" dirty="0"/>
          </a:p>
        </p:txBody>
      </p:sp>
      <p:cxnSp>
        <p:nvCxnSpPr>
          <p:cNvPr id="43" name="Straight Arrow Connector 42"/>
          <p:cNvCxnSpPr>
            <a:stCxn id="15" idx="2"/>
            <a:endCxn id="19" idx="0"/>
          </p:cNvCxnSpPr>
          <p:nvPr/>
        </p:nvCxnSpPr>
        <p:spPr>
          <a:xfrm flipH="1">
            <a:off x="4676289" y="4158466"/>
            <a:ext cx="1935138" cy="986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23209" y="2710224"/>
            <a:ext cx="16103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BN Structure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44" idx="1"/>
            <a:endCxn id="28" idx="3"/>
          </p:cNvCxnSpPr>
          <p:nvPr/>
        </p:nvCxnSpPr>
        <p:spPr>
          <a:xfrm flipH="1">
            <a:off x="2317565" y="2894890"/>
            <a:ext cx="1005644" cy="788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4" idx="3"/>
            <a:endCxn id="15" idx="1"/>
          </p:cNvCxnSpPr>
          <p:nvPr/>
        </p:nvCxnSpPr>
        <p:spPr>
          <a:xfrm>
            <a:off x="4933542" y="2894890"/>
            <a:ext cx="689889" cy="755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rot="18900000">
            <a:off x="3314592" y="2055890"/>
            <a:ext cx="233147" cy="560144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databas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84" y="3945197"/>
            <a:ext cx="554887" cy="5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1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Entity-Relationship Diagram </a:t>
            </a:r>
            <a:r>
              <a:rPr lang="en-US" dirty="0" err="1" smtClean="0"/>
              <a:t>IMDb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5" name="Picture 4" descr="er-movielens-directo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774"/>
            <a:ext cx="9144000" cy="51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6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Terms in Outlier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0925" y="1447800"/>
            <a:ext cx="5100954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Striker </a:t>
            </a:r>
            <a:r>
              <a:rPr lang="en-US" dirty="0" err="1" smtClean="0"/>
              <a:t>Edin</a:t>
            </a:r>
            <a:r>
              <a:rPr lang="en-US" dirty="0" smtClean="0"/>
              <a:t> </a:t>
            </a:r>
            <a:r>
              <a:rPr lang="en-US" dirty="0" err="1" smtClean="0"/>
              <a:t>Dzeko</a:t>
            </a:r>
            <a:r>
              <a:rPr lang="en-US" dirty="0" smtClean="0"/>
              <a:t>.</a:t>
            </a:r>
          </a:p>
          <a:p>
            <a:r>
              <a:rPr lang="en-US" dirty="0" smtClean="0"/>
              <a:t>Pseudo log-likelihood:</a:t>
            </a:r>
          </a:p>
          <a:p>
            <a:pPr lvl="1"/>
            <a:r>
              <a:rPr lang="en-US" sz="2600" dirty="0" err="1"/>
              <a:t>S</a:t>
            </a:r>
            <a:r>
              <a:rPr lang="en-US" sz="2600" dirty="0" err="1" smtClean="0"/>
              <a:t>hoteff</a:t>
            </a:r>
            <a:r>
              <a:rPr lang="en-US" sz="2600" dirty="0" smtClean="0"/>
              <a:t>(</a:t>
            </a:r>
            <a:r>
              <a:rPr lang="en-US" sz="2600" dirty="0" err="1" smtClean="0"/>
              <a:t>dzeko,M</a:t>
            </a:r>
            <a:r>
              <a:rPr lang="en-US" sz="2600" dirty="0" smtClean="0"/>
              <a:t>) = hi, </a:t>
            </a:r>
            <a:r>
              <a:rPr lang="en-US" sz="2600" dirty="0" err="1" smtClean="0"/>
              <a:t>TackleEff</a:t>
            </a:r>
            <a:r>
              <a:rPr lang="en-US" sz="2600" dirty="0" smtClean="0"/>
              <a:t>(</a:t>
            </a:r>
            <a:r>
              <a:rPr lang="en-US" sz="2600" dirty="0" err="1" smtClean="0"/>
              <a:t>dzeko,M</a:t>
            </a:r>
            <a:r>
              <a:rPr lang="en-US" sz="2600" dirty="0" smtClean="0"/>
              <a:t>)= medium </a:t>
            </a:r>
            <a:r>
              <a:rPr lang="en-US" sz="2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600" dirty="0" smtClean="0"/>
              <a:t> </a:t>
            </a:r>
            <a:r>
              <a:rPr lang="en-US" sz="2600" dirty="0" err="1"/>
              <a:t>DribbleEff</a:t>
            </a:r>
            <a:r>
              <a:rPr lang="en-US" sz="2600" dirty="0"/>
              <a:t>(</a:t>
            </a:r>
            <a:r>
              <a:rPr lang="en-US" sz="2600" dirty="0" err="1"/>
              <a:t>dzeko,M</a:t>
            </a:r>
            <a:r>
              <a:rPr lang="en-US" sz="2600" dirty="0"/>
              <a:t>) = </a:t>
            </a:r>
            <a:r>
              <a:rPr lang="en-US" sz="2600" dirty="0" smtClean="0"/>
              <a:t>low.</a:t>
            </a:r>
            <a:br>
              <a:rPr lang="en-US" sz="2600" dirty="0" smtClean="0"/>
            </a:br>
            <a:r>
              <a:rPr lang="en-US" sz="2600" dirty="0" smtClean="0"/>
              <a:t>Support=26% Confidence = 50%.</a:t>
            </a:r>
          </a:p>
          <a:p>
            <a:r>
              <a:rPr lang="en-US" dirty="0" smtClean="0"/>
              <a:t>Pseudo log-likelihood</a:t>
            </a:r>
            <a:br>
              <a:rPr lang="en-US" dirty="0" smtClean="0"/>
            </a:br>
            <a:r>
              <a:rPr lang="en-US" dirty="0" smtClean="0"/>
              <a:t>26% x </a:t>
            </a:r>
            <a:r>
              <a:rPr lang="en-US" dirty="0" err="1" smtClean="0"/>
              <a:t>ln</a:t>
            </a:r>
            <a:r>
              <a:rPr lang="en-US" dirty="0" smtClean="0"/>
              <a:t>(38%).</a:t>
            </a:r>
          </a:p>
          <a:p>
            <a:r>
              <a:rPr lang="en-US" dirty="0" smtClean="0"/>
              <a:t>Pseudo Log-likelihood ratio</a:t>
            </a:r>
            <a:br>
              <a:rPr lang="en-US" dirty="0" smtClean="0"/>
            </a:br>
            <a:r>
              <a:rPr lang="en-US" dirty="0" smtClean="0"/>
              <a:t>26% x (</a:t>
            </a:r>
            <a:r>
              <a:rPr lang="en-US" dirty="0" err="1" smtClean="0"/>
              <a:t>ln</a:t>
            </a:r>
            <a:r>
              <a:rPr lang="en-US" dirty="0" smtClean="0"/>
              <a:t>(38%)-</a:t>
            </a:r>
            <a:r>
              <a:rPr lang="en-US" dirty="0" err="1" smtClean="0"/>
              <a:t>ln</a:t>
            </a:r>
            <a:r>
              <a:rPr lang="en-US" dirty="0" smtClean="0"/>
              <a:t>(50%)).</a:t>
            </a:r>
          </a:p>
          <a:p>
            <a:pPr lvl="1"/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481" y="6172200"/>
            <a:ext cx="7444381" cy="457200"/>
          </a:xfrm>
        </p:spPr>
        <p:txBody>
          <a:bodyPr/>
          <a:lstStyle/>
          <a:p>
            <a:r>
              <a:rPr lang="en-US" dirty="0"/>
              <a:t>Novak, P. K.; </a:t>
            </a:r>
            <a:r>
              <a:rPr lang="en-US" dirty="0" err="1"/>
              <a:t>Lavrac</a:t>
            </a:r>
            <a:r>
              <a:rPr lang="en-US" dirty="0"/>
              <a:t>, N. &amp; Webb, G. I. (2009), 'Supervised descriptive rule discovery: A unifying survey of contrast set, emerging pattern and subgroup mining', </a:t>
            </a:r>
            <a:r>
              <a:rPr lang="en-US" i="1" dirty="0"/>
              <a:t>The Journal of Machine Learning Research </a:t>
            </a:r>
            <a:r>
              <a:rPr lang="en-US" b="1" i="1" dirty="0"/>
              <a:t>10, 377--403.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2241" y="2348489"/>
            <a:ext cx="15820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Shoteff</a:t>
            </a:r>
            <a:r>
              <a:rPr lang="en-US" dirty="0" smtClean="0"/>
              <a:t>(P,M)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8829" y="3244838"/>
            <a:ext cx="19001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DribbleEff</a:t>
            </a:r>
            <a:r>
              <a:rPr lang="en-US" dirty="0"/>
              <a:t>(P,M)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24889" y="2348489"/>
            <a:ext cx="17550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TackleEff</a:t>
            </a:r>
            <a:r>
              <a:rPr lang="en-US" dirty="0" smtClean="0"/>
              <a:t>(P,M)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>
            <a:off x="6087601" y="2717821"/>
            <a:ext cx="431279" cy="527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6333031" y="2717821"/>
            <a:ext cx="1669396" cy="527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ular Callout 11"/>
          <p:cNvSpPr/>
          <p:nvPr/>
        </p:nvSpPr>
        <p:spPr>
          <a:xfrm>
            <a:off x="5402241" y="3967685"/>
            <a:ext cx="3477723" cy="1294335"/>
          </a:xfrm>
          <a:prstGeom prst="wedgeRectCallout">
            <a:avLst>
              <a:gd name="adj1" fmla="val -17798"/>
              <a:gd name="adj2" fmla="val -73557"/>
            </a:avLst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8829" y="4061691"/>
            <a:ext cx="2748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DribbleEff</a:t>
            </a:r>
            <a:r>
              <a:rPr lang="en-US" dirty="0" smtClean="0"/>
              <a:t>(</a:t>
            </a:r>
            <a:r>
              <a:rPr lang="en-US" dirty="0"/>
              <a:t>P</a:t>
            </a:r>
            <a:r>
              <a:rPr lang="en-US" dirty="0" smtClean="0"/>
              <a:t>,</a:t>
            </a:r>
            <a:r>
              <a:rPr lang="en-US" dirty="0"/>
              <a:t>M) = </a:t>
            </a:r>
            <a:r>
              <a:rPr lang="en-US" dirty="0" smtClean="0"/>
              <a:t>low|</a:t>
            </a:r>
            <a:endParaRPr lang="en-US" dirty="0"/>
          </a:p>
          <a:p>
            <a:r>
              <a:rPr lang="en-US" dirty="0" err="1" smtClean="0"/>
              <a:t>Shoteff</a:t>
            </a:r>
            <a:r>
              <a:rPr lang="en-US" dirty="0" smtClean="0"/>
              <a:t>(</a:t>
            </a:r>
            <a:r>
              <a:rPr lang="en-US" dirty="0"/>
              <a:t>P</a:t>
            </a:r>
            <a:r>
              <a:rPr lang="en-US" dirty="0" smtClean="0"/>
              <a:t>,</a:t>
            </a:r>
            <a:r>
              <a:rPr lang="en-US" dirty="0"/>
              <a:t>M) = hi,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TackleEff</a:t>
            </a:r>
            <a:r>
              <a:rPr lang="en-US" dirty="0" smtClean="0"/>
              <a:t>(</a:t>
            </a:r>
            <a:r>
              <a:rPr lang="en-US" dirty="0"/>
              <a:t>P</a:t>
            </a:r>
            <a:r>
              <a:rPr lang="en-US" dirty="0" smtClean="0"/>
              <a:t>,</a:t>
            </a:r>
            <a:r>
              <a:rPr lang="en-US" dirty="0"/>
              <a:t>M)= </a:t>
            </a:r>
            <a:r>
              <a:rPr lang="en-US" dirty="0" smtClean="0"/>
              <a:t>medium)</a:t>
            </a:r>
          </a:p>
          <a:p>
            <a:r>
              <a:rPr lang="en-US" dirty="0" smtClean="0"/>
              <a:t> = 38%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Interpretable (and Accurate)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546032" cy="457200"/>
          </a:xfrm>
        </p:spPr>
        <p:txBody>
          <a:bodyPr/>
          <a:lstStyle/>
          <a:p>
            <a:r>
              <a:rPr lang="en-US" dirty="0" err="1" smtClean="0"/>
              <a:t>Riahi</a:t>
            </a:r>
            <a:r>
              <a:rPr lang="en-US" dirty="0" smtClean="0"/>
              <a:t>, S. and Schulte, O. (2015)</a:t>
            </a:r>
            <a:r>
              <a:rPr lang="en-US" dirty="0"/>
              <a:t>. ‘Model-based Outlier Detection for Object-Relational </a:t>
            </a:r>
            <a:r>
              <a:rPr lang="en-US" dirty="0" smtClean="0"/>
              <a:t>Data’  IEEE Symposium Series on Computing Intelligence. Forthcoming.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61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536" y="141763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 Outliers from Selected Normal Classes: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Strikers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Midfielders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Drama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</p:txBody>
      </p:sp>
      <p:pic>
        <p:nvPicPr>
          <p:cNvPr id="9" name="Picture 8" descr="outlie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4" y="3405888"/>
            <a:ext cx="9071760" cy="2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9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Summary, Review, Open Problems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0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Selection Semantics for First-Order Logic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First-order variables and first-order terms are viewed as random variables.</a:t>
            </a:r>
          </a:p>
          <a:p>
            <a:r>
              <a:rPr lang="en-US" dirty="0" smtClean="0"/>
              <a:t>Associates relational frequency with each first-order formula.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pic>
        <p:nvPicPr>
          <p:cNvPr id="7" name="Picture 6" descr="halper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094" y="3490941"/>
            <a:ext cx="1606133" cy="1606133"/>
          </a:xfrm>
          <a:prstGeom prst="rect">
            <a:avLst/>
          </a:prstGeom>
        </p:spPr>
      </p:pic>
      <p:pic>
        <p:nvPicPr>
          <p:cNvPr id="8" name="Picture 7" descr="bacch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10" y="3637925"/>
            <a:ext cx="2435870" cy="14591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5094" y="3121609"/>
            <a:ext cx="160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Joe Halpern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2332" y="3165028"/>
            <a:ext cx="194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Fahim</a:t>
            </a:r>
            <a:r>
              <a:rPr lang="en-US" dirty="0" smtClean="0"/>
              <a:t> Bacchus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5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7"/>
            <a:ext cx="7772400" cy="1143000"/>
          </a:xfrm>
        </p:spPr>
        <p:txBody>
          <a:bodyPr/>
          <a:lstStyle/>
          <a:p>
            <a:r>
              <a:rPr lang="en-US" dirty="0" smtClean="0"/>
              <a:t>Applying random selection to log-</a:t>
            </a:r>
            <a:r>
              <a:rPr lang="en-US" smtClean="0"/>
              <a:t>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9565" y="1503820"/>
            <a:ext cx="4109314" cy="159605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Graphical model ≈</a:t>
            </a:r>
          </a:p>
          <a:p>
            <a:pPr marL="0" indent="0">
              <a:buNone/>
            </a:pPr>
            <a:r>
              <a:rPr lang="en-US" dirty="0" smtClean="0"/>
              <a:t>Propositional log-linear model</a:t>
            </a:r>
            <a:br>
              <a:rPr lang="en-US" dirty="0" smtClean="0"/>
            </a:br>
            <a:r>
              <a:rPr lang="en-US" dirty="0" smtClean="0"/>
              <a:t>s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x</a:t>
            </a:r>
            <a:r>
              <a:rPr lang="en-US" baseline="-25000" dirty="0" smtClean="0"/>
              <a:t>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938309"/>
            <a:ext cx="6910642" cy="691091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9565" y="3616983"/>
            <a:ext cx="4109314" cy="6780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0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charset="0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charset="0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charset="0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0"/>
              <a:buNone/>
            </a:pPr>
            <a:r>
              <a:rPr lang="en-US" dirty="0" smtClean="0"/>
              <a:t>E(s) from random instantiation</a:t>
            </a:r>
            <a:endParaRPr lang="en-US" baseline="-25000" dirty="0" smtClean="0"/>
          </a:p>
          <a:p>
            <a:pPr marL="0" indent="0">
              <a:buFont typeface="Wingdings 2" charset="0"/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68993" y="2529543"/>
            <a:ext cx="3471156" cy="10385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0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charset="0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charset="0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charset="0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0"/>
              <a:buNone/>
            </a:pPr>
            <a:r>
              <a:rPr lang="en-US" dirty="0" smtClean="0"/>
              <a:t>relational log-linear model</a:t>
            </a:r>
          </a:p>
          <a:p>
            <a:pPr marL="0" indent="0">
              <a:buNone/>
            </a:pPr>
            <a:r>
              <a:rPr lang="en-US" dirty="0"/>
              <a:t>s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 smtClean="0"/>
              <a:t>f</a:t>
            </a:r>
            <a:r>
              <a:rPr lang="en-US" baseline="-25000" dirty="0" smtClean="0"/>
              <a:t>i</a:t>
            </a:r>
            <a:endParaRPr lang="en-US" baseline="-25000" dirty="0"/>
          </a:p>
          <a:p>
            <a:pPr marL="0" indent="0">
              <a:buFont typeface="Wingdings 2" charset="0"/>
              <a:buNone/>
            </a:pPr>
            <a:endParaRPr lang="en-US" baseline="-25000" dirty="0" smtClean="0"/>
          </a:p>
          <a:p>
            <a:pPr marL="0" indent="0">
              <a:buFont typeface="Wingdings 2" charset="0"/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86556" y="4149759"/>
            <a:ext cx="36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functions = frequency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332667" y="3323957"/>
            <a:ext cx="483898" cy="879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9565" y="4519091"/>
            <a:ext cx="7676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+mn-lt"/>
              </a:rPr>
              <a:t>Combines multiple instantiations of the same feature.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+mn-lt"/>
              </a:rPr>
              <a:t>Defines relational pseudo log-likelihood score Bayes net.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+mn-lt"/>
            </a:endParaRPr>
          </a:p>
        </p:txBody>
      </p:sp>
      <p:cxnSp>
        <p:nvCxnSpPr>
          <p:cNvPr id="15" name="Straight Arrow Connector 14"/>
          <p:cNvCxnSpPr>
            <a:endCxn id="7" idx="1"/>
          </p:cNvCxnSpPr>
          <p:nvPr/>
        </p:nvCxnSpPr>
        <p:spPr>
          <a:xfrm>
            <a:off x="4668879" y="2110154"/>
            <a:ext cx="600114" cy="9386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</p:cNvCxnSpPr>
          <p:nvPr/>
        </p:nvCxnSpPr>
        <p:spPr>
          <a:xfrm flipV="1">
            <a:off x="4668879" y="3323957"/>
            <a:ext cx="600114" cy="632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Log-linear Models With Proportions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Frequencies are on the same scale [0,1]: addresses “ill-conditioning”  (</a:t>
            </a:r>
            <a:r>
              <a:rPr lang="en-US" sz="2800" dirty="0" err="1"/>
              <a:t>Lowd</a:t>
            </a:r>
            <a:r>
              <a:rPr lang="en-US" sz="2800" dirty="0"/>
              <a:t> and </a:t>
            </a:r>
            <a:r>
              <a:rPr lang="en-US" sz="2800" dirty="0" err="1"/>
              <a:t>Domingos</a:t>
            </a:r>
            <a:r>
              <a:rPr lang="en-US" sz="2800" dirty="0"/>
              <a:t> 2007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Surprisingly expressive: can “simulate” combining rules (</a:t>
            </a:r>
            <a:r>
              <a:rPr lang="en-US" sz="2800" dirty="0" err="1" smtClean="0"/>
              <a:t>Kazemi</a:t>
            </a:r>
            <a:r>
              <a:rPr lang="en-US" sz="2800" dirty="0" smtClean="0"/>
              <a:t> et al. 2014).</a:t>
            </a:r>
          </a:p>
          <a:p>
            <a:r>
              <a:rPr lang="en-US" sz="2800" dirty="0" smtClean="0"/>
              <a:t>Also effective for dependency networks with hybrid data types (</a:t>
            </a:r>
            <a:r>
              <a:rPr lang="en-US" sz="2800" dirty="0" err="1" smtClean="0"/>
              <a:t>Ravkic</a:t>
            </a:r>
            <a:r>
              <a:rPr lang="en-US" sz="2800" dirty="0" smtClean="0"/>
              <a:t>, Ramon, Davis 2015).</a:t>
            </a:r>
          </a:p>
          <a:p>
            <a:r>
              <a:rPr lang="en-US" sz="2800" dirty="0" smtClean="0"/>
              <a:t>Random selection semantics provides a theoretical foundation.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9192" y="5556965"/>
            <a:ext cx="7920243" cy="107243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Lowd</a:t>
            </a:r>
            <a:r>
              <a:rPr lang="en-US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, D. &amp; </a:t>
            </a:r>
            <a:r>
              <a:rPr lang="en-US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Domingos</a:t>
            </a:r>
            <a:r>
              <a:rPr lang="en-US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, P. (2007), Efficient Weight Learning for Markov Logic Networks, in 'PKDD', pp. 200—211. </a:t>
            </a:r>
            <a:endParaRPr lang="en-US" dirty="0" smtClean="0">
              <a:solidFill>
                <a:srgbClr val="000000"/>
              </a:solidFill>
              <a:latin typeface="+mn-lt"/>
              <a:ea typeface="Lucida Grande"/>
              <a:cs typeface="Lucida Grande"/>
            </a:endParaRPr>
          </a:p>
          <a:p>
            <a:r>
              <a:rPr lang="en-US" dirty="0" err="1"/>
              <a:t>Kazemi</a:t>
            </a:r>
            <a:r>
              <a:rPr lang="en-US" dirty="0"/>
              <a:t>, S. M.; Buchman, D.; </a:t>
            </a:r>
            <a:r>
              <a:rPr lang="en-US" dirty="0" err="1"/>
              <a:t>Kersting</a:t>
            </a:r>
            <a:r>
              <a:rPr lang="en-US" dirty="0"/>
              <a:t>, K.; </a:t>
            </a:r>
            <a:r>
              <a:rPr lang="en-US" dirty="0" err="1"/>
              <a:t>Natarajan</a:t>
            </a:r>
            <a:r>
              <a:rPr lang="en-US" dirty="0"/>
              <a:t>, S. &amp; Poole, D. (2014), Relational Logistic Regression, </a:t>
            </a:r>
            <a:r>
              <a:rPr lang="en-US" i="1" dirty="0"/>
              <a:t>in 'Principles of Knowledge Representation and Reasoning</a:t>
            </a:r>
            <a:r>
              <a:rPr lang="en-US" i="1" dirty="0" smtClean="0"/>
              <a:t>:, </a:t>
            </a:r>
            <a:r>
              <a:rPr lang="en-US" i="1" dirty="0"/>
              <a:t>KR </a:t>
            </a:r>
            <a:r>
              <a:rPr lang="en-US" i="1" dirty="0" smtClean="0"/>
              <a:t>2014.</a:t>
            </a:r>
            <a:br>
              <a:rPr lang="en-US" i="1" dirty="0" smtClean="0"/>
            </a:br>
            <a:r>
              <a:rPr lang="en-US" dirty="0" err="1"/>
              <a:t>Ravkic</a:t>
            </a:r>
            <a:r>
              <a:rPr lang="en-US" dirty="0"/>
              <a:t>, I.; Ramon, J. &amp; Davis, J. (2015), 'Learning relational dependency networks in hybrid domains', </a:t>
            </a:r>
            <a:r>
              <a:rPr lang="en-US" i="1" dirty="0"/>
              <a:t>Machine Learning</a:t>
            </a:r>
            <a:r>
              <a:rPr lang="en-US" i="1" dirty="0" smtClean="0"/>
              <a:t>.</a:t>
            </a:r>
            <a:endParaRPr lang="en-US" dirty="0"/>
          </a:p>
          <a:p>
            <a:pPr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91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andom selection </a:t>
            </a:r>
            <a:r>
              <a:rPr lang="en-US" i="1" dirty="0" smtClean="0"/>
              <a:t>pseudo-likelihood score </a:t>
            </a:r>
            <a:r>
              <a:rPr lang="en-US" dirty="0" smtClean="0"/>
              <a:t>for Bayesian networks.</a:t>
            </a:r>
          </a:p>
          <a:p>
            <a:r>
              <a:rPr lang="en-US" dirty="0" smtClean="0"/>
              <a:t>Closed-form </a:t>
            </a:r>
            <a:r>
              <a:rPr lang="en-US" i="1" dirty="0" smtClean="0"/>
              <a:t>parameter estimation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Fast Möbius transform for computing parameters with </a:t>
            </a:r>
            <a:r>
              <a:rPr lang="en-US" i="1" dirty="0" smtClean="0"/>
              <a:t>negated relationships.</a:t>
            </a:r>
          </a:p>
          <a:p>
            <a:r>
              <a:rPr lang="en-US" dirty="0" smtClean="0"/>
              <a:t>Structure Learning: Decompose the </a:t>
            </a:r>
            <a:r>
              <a:rPr lang="en-US" i="1" dirty="0" smtClean="0"/>
              <a:t>lattice of relationship chains.</a:t>
            </a:r>
          </a:p>
          <a:p>
            <a:r>
              <a:rPr lang="en-US" dirty="0" smtClean="0"/>
              <a:t>Fast learning, competitive accuracy for:</a:t>
            </a:r>
          </a:p>
          <a:p>
            <a:pPr lvl="1"/>
            <a:r>
              <a:rPr lang="en-US" dirty="0" smtClean="0"/>
              <a:t>modeling relational frequencies.</a:t>
            </a:r>
          </a:p>
          <a:p>
            <a:pPr lvl="1"/>
            <a:r>
              <a:rPr lang="en-US" dirty="0" smtClean="0"/>
              <a:t>relational dependency networks.</a:t>
            </a:r>
          </a:p>
          <a:p>
            <a:pPr lvl="1"/>
            <a:r>
              <a:rPr lang="en-US" dirty="0" smtClean="0"/>
              <a:t>relational outlier detection.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9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Learning with constants (theta-</a:t>
            </a:r>
            <a:r>
              <a:rPr lang="en-US" sz="2800" dirty="0" err="1" smtClean="0"/>
              <a:t>subsumption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Generalize model scores like AIC, BIC  with positive and negative relationships.</a:t>
            </a:r>
          </a:p>
          <a:p>
            <a:pPr lvl="1"/>
            <a:r>
              <a:rPr lang="en-US" sz="2800" dirty="0" smtClean="0"/>
              <a:t>need to scale penalty terms as well as feature counts.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4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you!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157666" cy="981068"/>
          </a:xfrm>
        </p:spPr>
        <p:txBody>
          <a:bodyPr/>
          <a:lstStyle/>
          <a:p>
            <a:r>
              <a:rPr lang="en-CA" dirty="0" smtClean="0"/>
              <a:t>Any questions?</a:t>
            </a:r>
            <a:endParaRPr lang="en-CA" dirty="0"/>
          </a:p>
        </p:txBody>
      </p:sp>
      <p:pic>
        <p:nvPicPr>
          <p:cNvPr id="8" name="Picture 7" descr="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357430"/>
            <a:ext cx="2743216" cy="254550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From Relational Statistics to Degrees of Belief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2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7</a:t>
            </a:fld>
            <a:endParaRPr lang="en-US" dirty="0" smtClean="0"/>
          </a:p>
        </p:txBody>
      </p:sp>
      <p:pic>
        <p:nvPicPr>
          <p:cNvPr id="6" name="Picture 5" descr="mondial-E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152400"/>
            <a:ext cx="10136265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9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 Formats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855900"/>
            <a:ext cx="6870886" cy="724015"/>
          </a:xfrm>
        </p:spPr>
        <p:txBody>
          <a:bodyPr/>
          <a:lstStyle/>
          <a:p>
            <a:r>
              <a:rPr lang="en-US" dirty="0"/>
              <a:t>Sun, Y. &amp; Han, J. (2012), Mining Heterogeneous Information Networks: Principles and Methodologies, Morgan &amp; Claypool Publishers.</a:t>
            </a:r>
            <a:br>
              <a:rPr lang="en-US" dirty="0"/>
            </a:br>
            <a:r>
              <a:rPr lang="en-US" dirty="0"/>
              <a:t>Nickel, M.; Murphy, K.; </a:t>
            </a:r>
            <a:r>
              <a:rPr lang="en-US" dirty="0" err="1"/>
              <a:t>Tresp</a:t>
            </a:r>
            <a:r>
              <a:rPr lang="en-US" dirty="0"/>
              <a:t>, V. &amp; </a:t>
            </a:r>
            <a:r>
              <a:rPr lang="en-US" dirty="0" err="1"/>
              <a:t>Gabrilovich</a:t>
            </a:r>
            <a:r>
              <a:rPr lang="en-US" dirty="0"/>
              <a:t>, E. (2015), 'A Review of Relational Machine Learning for Knowledge Graphs', </a:t>
            </a:r>
            <a:r>
              <a:rPr lang="en-US" i="1" dirty="0" err="1"/>
              <a:t>ArXiv</a:t>
            </a:r>
            <a:r>
              <a:rPr lang="en-US" i="1" dirty="0"/>
              <a:t> e-prints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738260"/>
            <a:ext cx="1369023" cy="379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graphical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86494" y="1748530"/>
            <a:ext cx="245764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Format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44311" y="3822261"/>
            <a:ext cx="2201982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Nodes and edges in </a:t>
            </a:r>
            <a:r>
              <a:rPr lang="en-US" sz="2000" dirty="0" err="1"/>
              <a:t>heterogenous</a:t>
            </a:r>
            <a:r>
              <a:rPr lang="en-US" sz="2000" dirty="0"/>
              <a:t> network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(</a:t>
            </a:r>
            <a:r>
              <a:rPr lang="en-US" dirty="0"/>
              <a:t>Sun and Han 2012)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7027" y="4130038"/>
            <a:ext cx="130734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Database Tables</a:t>
            </a:r>
          </a:p>
          <a:p>
            <a:r>
              <a:rPr lang="en-US" sz="2000" dirty="0" smtClean="0"/>
              <a:t>SQL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44137" y="3837650"/>
            <a:ext cx="3150402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Logical Facts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Knowledge Graph Triples </a:t>
            </a:r>
            <a:br>
              <a:rPr lang="en-US" sz="2000" dirty="0" smtClean="0"/>
            </a:br>
            <a:r>
              <a:rPr lang="en-US" dirty="0" smtClean="0"/>
              <a:t>(</a:t>
            </a:r>
            <a:r>
              <a:rPr lang="en-US" dirty="0"/>
              <a:t>Nickel et al. 2015)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Atoms</a:t>
            </a:r>
            <a:endParaRPr lang="en-US" sz="2000" dirty="0"/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 flipH="1">
            <a:off x="1484483" y="2271750"/>
            <a:ext cx="2630833" cy="1550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12" idx="0"/>
          </p:cNvCxnSpPr>
          <p:nvPr/>
        </p:nvCxnSpPr>
        <p:spPr>
          <a:xfrm flipH="1">
            <a:off x="4030697" y="2271750"/>
            <a:ext cx="84619" cy="1858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</p:cNvCxnSpPr>
          <p:nvPr/>
        </p:nvCxnSpPr>
        <p:spPr>
          <a:xfrm>
            <a:off x="4115316" y="2271750"/>
            <a:ext cx="2944223" cy="1550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17410" y="3017941"/>
            <a:ext cx="1183634" cy="379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tabular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23317" y="2663657"/>
            <a:ext cx="1183634" cy="379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6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065472" cy="1143000"/>
          </a:xfrm>
        </p:spPr>
        <p:txBody>
          <a:bodyPr/>
          <a:lstStyle/>
          <a:p>
            <a:r>
              <a:rPr lang="en-US" dirty="0" smtClean="0"/>
              <a:t>Logical Representation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Standard in database theory.</a:t>
            </a:r>
          </a:p>
          <a:p>
            <a:r>
              <a:rPr lang="en-US" dirty="0" smtClean="0">
                <a:hlinkClick r:id="rId3" action="ppaction://hlinkfile"/>
              </a:rPr>
              <a:t>Unify</a:t>
            </a:r>
            <a:r>
              <a:rPr lang="en-US" dirty="0" smtClean="0"/>
              <a:t> logic and probability.</a:t>
            </a:r>
          </a:p>
          <a:p>
            <a:r>
              <a:rPr lang="en-US" dirty="0">
                <a:hlinkClick r:id="rId4"/>
              </a:rPr>
              <a:t>Equational logic </a:t>
            </a:r>
            <a:r>
              <a:rPr lang="en-US" dirty="0"/>
              <a:t>(</a:t>
            </a:r>
            <a:r>
              <a:rPr lang="en-US" dirty="0" err="1"/>
              <a:t>Dijkstra</a:t>
            </a:r>
            <a:r>
              <a:rPr lang="en-US" dirty="0"/>
              <a:t> and </a:t>
            </a:r>
            <a:r>
              <a:rPr lang="en-US" dirty="0" err="1"/>
              <a:t>Scholten</a:t>
            </a:r>
            <a:r>
              <a:rPr lang="en-US" dirty="0"/>
              <a:t> 1990</a:t>
            </a:r>
            <a:r>
              <a:rPr lang="en-US" dirty="0" smtClean="0"/>
              <a:t>) is </a:t>
            </a:r>
            <a:r>
              <a:rPr lang="en-US" dirty="0"/>
              <a:t>especially similar to random variable concepts in </a:t>
            </a:r>
            <a:r>
              <a:rPr lang="en-US" dirty="0" smtClean="0"/>
              <a:t>statistics.</a:t>
            </a:r>
          </a:p>
          <a:p>
            <a:pPr lvl="1"/>
            <a:r>
              <a:rPr lang="en-US" dirty="0" smtClean="0"/>
              <a:t>Represent relational information using </a:t>
            </a:r>
            <a:r>
              <a:rPr lang="en-US" b="1" dirty="0" smtClean="0"/>
              <a:t>functions</a:t>
            </a:r>
            <a:r>
              <a:rPr lang="en-US" dirty="0" smtClean="0"/>
              <a:t> (</a:t>
            </a:r>
            <a:r>
              <a:rPr lang="en-US" dirty="0" err="1" smtClean="0"/>
              <a:t>functors</a:t>
            </a:r>
            <a:r>
              <a:rPr lang="en-US" dirty="0" smtClean="0"/>
              <a:t>) (Poole 2003).</a:t>
            </a:r>
          </a:p>
          <a:p>
            <a:pPr lvl="1"/>
            <a:r>
              <a:rPr lang="en-US" dirty="0" smtClean="0"/>
              <a:t>Single table data : All functions take 1 argument </a:t>
            </a:r>
            <a:r>
              <a:rPr lang="en-US" sz="1800" dirty="0" smtClean="0"/>
              <a:t>(Nickel et al. 2015).</a:t>
            </a:r>
          </a:p>
          <a:p>
            <a:pPr lvl="1"/>
            <a:r>
              <a:rPr lang="en-US" dirty="0" smtClean="0"/>
              <a:t>Relational data: Some functions take &gt; 1 argument.</a:t>
            </a: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603251" y="5186501"/>
            <a:ext cx="8083550" cy="149019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Poole, D. (2003), First-order probabilistic inference, </a:t>
            </a:r>
            <a:r>
              <a:rPr lang="en-US" i="1" dirty="0" smtClean="0"/>
              <a:t>in 'IJCAI’.</a:t>
            </a:r>
            <a:br>
              <a:rPr lang="en-US" i="1" dirty="0" smtClean="0"/>
            </a:br>
            <a:r>
              <a:rPr lang="en-US" dirty="0" err="1" smtClean="0"/>
              <a:t>Getoor</a:t>
            </a:r>
            <a:r>
              <a:rPr lang="en-US" dirty="0" smtClean="0"/>
              <a:t>, L. &amp; Grant, J. (2006), 'PRL: A probabilistic relational language', </a:t>
            </a:r>
            <a:r>
              <a:rPr lang="en-US" i="1" dirty="0" smtClean="0"/>
              <a:t>Machine Learning </a:t>
            </a:r>
            <a:r>
              <a:rPr lang="en-US" b="1" i="1" dirty="0" smtClean="0"/>
              <a:t>62(1-2), 7-31.</a:t>
            </a:r>
          </a:p>
          <a:p>
            <a:r>
              <a:rPr lang="en-US" dirty="0" smtClean="0"/>
              <a:t>Russell, S. &amp; </a:t>
            </a:r>
            <a:r>
              <a:rPr lang="en-US" dirty="0" err="1" smtClean="0"/>
              <a:t>Norvig</a:t>
            </a:r>
            <a:r>
              <a:rPr lang="en-US" dirty="0" smtClean="0"/>
              <a:t>, P. (2010), </a:t>
            </a:r>
            <a:r>
              <a:rPr lang="en-US" i="1" dirty="0" smtClean="0"/>
              <a:t>Artificial Intelligence: A Modern Approach, Prentice Hall.</a:t>
            </a:r>
          </a:p>
          <a:p>
            <a:r>
              <a:rPr lang="en-US" dirty="0" err="1"/>
              <a:t>Ravkic</a:t>
            </a:r>
            <a:r>
              <a:rPr lang="en-US" dirty="0"/>
              <a:t>, I.; Ramon, J. &amp; Davis, J. (2015), 'Learning relational dependency networks in hybrid domains', </a:t>
            </a:r>
            <a:r>
              <a:rPr lang="en-US" i="1" dirty="0"/>
              <a:t>Machine Learning</a:t>
            </a:r>
            <a:r>
              <a:rPr lang="en-US" i="1" dirty="0" smtClean="0"/>
              <a:t>.</a:t>
            </a:r>
          </a:p>
          <a:p>
            <a:r>
              <a:rPr lang="en-US" dirty="0" err="1"/>
              <a:t>Dijskstra</a:t>
            </a:r>
            <a:r>
              <a:rPr lang="en-US" dirty="0"/>
              <a:t> &amp; </a:t>
            </a:r>
            <a:r>
              <a:rPr lang="en-US" dirty="0" err="1"/>
              <a:t>Scholten</a:t>
            </a:r>
            <a:r>
              <a:rPr lang="en-US" dirty="0"/>
              <a:t> (1990), </a:t>
            </a:r>
            <a:r>
              <a:rPr lang="en-US" i="1" dirty="0"/>
              <a:t>Predicate calculus and program semantics, Springer </a:t>
            </a:r>
            <a:r>
              <a:rPr lang="en-US" i="1" dirty="0" err="1"/>
              <a:t>Verlag</a:t>
            </a:r>
            <a:r>
              <a:rPr lang="en-US" i="1" dirty="0"/>
              <a:t>. </a:t>
            </a:r>
            <a:endParaRPr lang="en-US" i="1" dirty="0" smtClean="0"/>
          </a:p>
          <a:p>
            <a:endParaRPr lang="en-US" i="1" dirty="0" smtClean="0"/>
          </a:p>
        </p:txBody>
      </p:sp>
      <p:pic>
        <p:nvPicPr>
          <p:cNvPr id="7" name="Picture 6" descr="Edsger_Wybe_Dijkstr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51" y="274638"/>
            <a:ext cx="1716086" cy="2220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4503" y="570636"/>
            <a:ext cx="1552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Edsger</a:t>
            </a:r>
            <a:r>
              <a:rPr lang="en-US" i="1" dirty="0" smtClean="0"/>
              <a:t>  </a:t>
            </a:r>
            <a:r>
              <a:rPr lang="en-US" i="1" dirty="0" err="1" smtClean="0"/>
              <a:t>Dijkstra</a:t>
            </a:r>
            <a:endParaRPr lang="en-US" i="1" dirty="0" smtClean="0"/>
          </a:p>
          <a:p>
            <a:r>
              <a:rPr lang="en-US" i="1" dirty="0" smtClean="0"/>
              <a:t>by </a:t>
            </a:r>
            <a:r>
              <a:rPr lang="en-US" i="1" dirty="0"/>
              <a:t>Hamilton Richards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3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c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BasicPresentation.potx</Template>
  <TotalTime>2989</TotalTime>
  <Words>5871</Words>
  <Application>Microsoft Macintosh PowerPoint</Application>
  <PresentationFormat>On-screen Show (4:3)</PresentationFormat>
  <Paragraphs>1068</Paragraphs>
  <Slides>68</Slides>
  <Notes>44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BasicPresentation</vt:lpstr>
      <vt:lpstr>Equation</vt:lpstr>
      <vt:lpstr>From Relational Statistics to Degrees of Belief</vt:lpstr>
      <vt:lpstr>Overview</vt:lpstr>
      <vt:lpstr>Relational Data and Logic</vt:lpstr>
      <vt:lpstr>Database Management Systems</vt:lpstr>
      <vt:lpstr>The Relational Data Model</vt:lpstr>
      <vt:lpstr>Entity-Relationship Diagram IMDb</vt:lpstr>
      <vt:lpstr>PowerPoint Presentation</vt:lpstr>
      <vt:lpstr>Relational Data Formats</vt:lpstr>
      <vt:lpstr>Logical Representation</vt:lpstr>
      <vt:lpstr>Function Representation Example</vt:lpstr>
      <vt:lpstr>First-Order Logic</vt:lpstr>
      <vt:lpstr>First-Order Logic: Terms</vt:lpstr>
      <vt:lpstr>Formulas (Equational Logic)</vt:lpstr>
      <vt:lpstr>Two Kinds of Probability</vt:lpstr>
      <vt:lpstr>Frequencies/Proportions</vt:lpstr>
      <vt:lpstr>Probabilities for Single Events</vt:lpstr>
      <vt:lpstr>Classical Statistics: Two Kinds of Probabilities</vt:lpstr>
      <vt:lpstr>Two Kinds of Relational Probabilities</vt:lpstr>
      <vt:lpstr>Examples of the Instantiation Principle</vt:lpstr>
      <vt:lpstr>Previous SRL Work: Different Models for Different Probabilities</vt:lpstr>
      <vt:lpstr>Today: Unified Approach</vt:lpstr>
      <vt:lpstr>Relational Frequencies</vt:lpstr>
      <vt:lpstr>Applications of Relational Frequency Modelling</vt:lpstr>
      <vt:lpstr>Relational Frequencies</vt:lpstr>
      <vt:lpstr>The Grounding Table</vt:lpstr>
      <vt:lpstr>Random Selection Semantics (Terms)</vt:lpstr>
      <vt:lpstr>Random Selection Semantics</vt:lpstr>
      <vt:lpstr>Bayesian Networks for Relational Statistics</vt:lpstr>
      <vt:lpstr>Bayesian networks for relational data</vt:lpstr>
      <vt:lpstr>Random Selection Semantics for First-Order Bayesian Networks</vt:lpstr>
      <vt:lpstr>Bayesian Networks are Excellent Estimators of Relational Frequencies</vt:lpstr>
      <vt:lpstr>How to upgrade propositional Bayesian network learners to first-order logic</vt:lpstr>
      <vt:lpstr>How to upgrade single-table Bayesian network learners to multi-relational data </vt:lpstr>
      <vt:lpstr>General Structure Learning Schema</vt:lpstr>
      <vt:lpstr>Scoring Bayesian Networks for Relational Data </vt:lpstr>
      <vt:lpstr>The Random Selection Pseudo Likelihood Function</vt:lpstr>
      <vt:lpstr>Example</vt:lpstr>
      <vt:lpstr>Observed Frequencies Maximize Pseudo-Likelihood</vt:lpstr>
      <vt:lpstr>Equivalent Closed-Form Computation for Pseudo-Likelihood</vt:lpstr>
      <vt:lpstr>Parameter Learning</vt:lpstr>
      <vt:lpstr>Computing Parameter Estimates</vt:lpstr>
      <vt:lpstr>The Möbius Extension Theorem for negated relations</vt:lpstr>
      <vt:lpstr>The Fast Möbius Transform</vt:lpstr>
      <vt:lpstr>Using Presence and Absence of Relationships</vt:lpstr>
      <vt:lpstr>Parameter Learning Time</vt:lpstr>
      <vt:lpstr>Structure Learning: Lattice Search</vt:lpstr>
      <vt:lpstr>Learning a Bayesian Multi-Net</vt:lpstr>
      <vt:lpstr>Comparison With Luc’s advice</vt:lpstr>
      <vt:lpstr>Fast Structure Learning</vt:lpstr>
      <vt:lpstr>From Relational Statistics to Degrees of Belief</vt:lpstr>
      <vt:lpstr>Predicting Ground Facts</vt:lpstr>
      <vt:lpstr>Bayesian Network Relational Classification</vt:lpstr>
      <vt:lpstr>Example</vt:lpstr>
      <vt:lpstr>Dependency Networks</vt:lpstr>
      <vt:lpstr>Accuracy Comparison</vt:lpstr>
      <vt:lpstr>Model-Based Unsupervised Relational Outlier Detection</vt:lpstr>
      <vt:lpstr>Model-Based Outlier Detection for I.I.D. data</vt:lpstr>
      <vt:lpstr>Model-Based Outlier Detection for Relational Data</vt:lpstr>
      <vt:lpstr>Likelihood Ratio Variant</vt:lpstr>
      <vt:lpstr>Example Terms in Outlier Metrics</vt:lpstr>
      <vt:lpstr>Interpretable (and Accurate)</vt:lpstr>
      <vt:lpstr>Summary, Review, Open Problems</vt:lpstr>
      <vt:lpstr>Random Selection Semantics for First-Order Logic</vt:lpstr>
      <vt:lpstr>Applying random selection to log-linear models</vt:lpstr>
      <vt:lpstr>Log-linear Models With Proportions</vt:lpstr>
      <vt:lpstr>Learning results</vt:lpstr>
      <vt:lpstr>Open Problems</vt:lpstr>
      <vt:lpstr>Thank you!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340</cp:revision>
  <dcterms:created xsi:type="dcterms:W3CDTF">2011-12-30T19:23:42Z</dcterms:created>
  <dcterms:modified xsi:type="dcterms:W3CDTF">2015-12-01T10:38:31Z</dcterms:modified>
</cp:coreProperties>
</file>