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9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Override PartName="/ppt/notesSlides/notesSlide41.xml" ContentType="application/vnd.openxmlformats-officedocument.presentationml.notesSlide+xml"/>
  <Override PartName="/ppt/slideLayouts/slideLayout6.xml" ContentType="application/vnd.openxmlformats-officedocument.presentationml.slideLayout+xml"/>
  <Default Extension="xml" ContentType="application/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61.xml" ContentType="application/vnd.openxmlformats-officedocument.presentationml.notes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Default Extension="wmf" ContentType="image/x-wmf"/>
  <Override PartName="/ppt/slides/slide7.xml" ContentType="application/vnd.openxmlformats-officedocument.presentationml.slide+xml"/>
  <Override PartName="/ppt/slides/slide3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43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49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5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92" r:id="rId1"/>
  </p:sldMasterIdLst>
  <p:notesMasterIdLst>
    <p:notesMasterId r:id="rId68"/>
  </p:notesMasterIdLst>
  <p:sldIdLst>
    <p:sldId id="256" r:id="rId2"/>
    <p:sldId id="257" r:id="rId3"/>
    <p:sldId id="321" r:id="rId4"/>
    <p:sldId id="259" r:id="rId5"/>
    <p:sldId id="262" r:id="rId6"/>
    <p:sldId id="294" r:id="rId7"/>
    <p:sldId id="263" r:id="rId8"/>
    <p:sldId id="296" r:id="rId9"/>
    <p:sldId id="297" r:id="rId10"/>
    <p:sldId id="264" r:id="rId11"/>
    <p:sldId id="300" r:id="rId12"/>
    <p:sldId id="324" r:id="rId13"/>
    <p:sldId id="323" r:id="rId14"/>
    <p:sldId id="313" r:id="rId15"/>
    <p:sldId id="319" r:id="rId16"/>
    <p:sldId id="314" r:id="rId17"/>
    <p:sldId id="315" r:id="rId18"/>
    <p:sldId id="299" r:id="rId19"/>
    <p:sldId id="298" r:id="rId20"/>
    <p:sldId id="322" r:id="rId21"/>
    <p:sldId id="270" r:id="rId22"/>
    <p:sldId id="281" r:id="rId23"/>
    <p:sldId id="332" r:id="rId24"/>
    <p:sldId id="333" r:id="rId25"/>
    <p:sldId id="268" r:id="rId26"/>
    <p:sldId id="334" r:id="rId27"/>
    <p:sldId id="269" r:id="rId28"/>
    <p:sldId id="325" r:id="rId29"/>
    <p:sldId id="271" r:id="rId30"/>
    <p:sldId id="260" r:id="rId31"/>
    <p:sldId id="261" r:id="rId32"/>
    <p:sldId id="272" r:id="rId33"/>
    <p:sldId id="266" r:id="rId34"/>
    <p:sldId id="267" r:id="rId35"/>
    <p:sldId id="273" r:id="rId36"/>
    <p:sldId id="274" r:id="rId37"/>
    <p:sldId id="275" r:id="rId38"/>
    <p:sldId id="283" r:id="rId39"/>
    <p:sldId id="277" r:id="rId40"/>
    <p:sldId id="320" r:id="rId41"/>
    <p:sldId id="335" r:id="rId42"/>
    <p:sldId id="284" r:id="rId43"/>
    <p:sldId id="336" r:id="rId44"/>
    <p:sldId id="288" r:id="rId45"/>
    <p:sldId id="301" r:id="rId46"/>
    <p:sldId id="278" r:id="rId47"/>
    <p:sldId id="289" r:id="rId48"/>
    <p:sldId id="302" r:id="rId49"/>
    <p:sldId id="303" r:id="rId50"/>
    <p:sldId id="305" r:id="rId51"/>
    <p:sldId id="290" r:id="rId52"/>
    <p:sldId id="307" r:id="rId53"/>
    <p:sldId id="306" r:id="rId54"/>
    <p:sldId id="309" r:id="rId55"/>
    <p:sldId id="310" r:id="rId56"/>
    <p:sldId id="276" r:id="rId57"/>
    <p:sldId id="291" r:id="rId58"/>
    <p:sldId id="312" r:id="rId59"/>
    <p:sldId id="292" r:id="rId60"/>
    <p:sldId id="316" r:id="rId61"/>
    <p:sldId id="331" r:id="rId62"/>
    <p:sldId id="329" r:id="rId63"/>
    <p:sldId id="330" r:id="rId64"/>
    <p:sldId id="327" r:id="rId65"/>
    <p:sldId id="328" r:id="rId66"/>
    <p:sldId id="326" r:id="rId6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08000"/>
    <a:srgbClr val="80FF00"/>
    <a:srgbClr val="FF9900"/>
    <a:srgbClr val="F4F4F4"/>
    <a:srgbClr val="000000"/>
    <a:srgbClr val="CCFF66"/>
    <a:srgbClr val="E6E6E6"/>
    <a:srgbClr val="FF00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244" autoAdjust="0"/>
    <p:restoredTop sz="93671" autoAdjust="0"/>
  </p:normalViewPr>
  <p:slideViewPr>
    <p:cSldViewPr snapToGrid="0" snapToObjects="1">
      <p:cViewPr varScale="1">
        <p:scale>
          <a:sx n="204" d="100"/>
          <a:sy n="204" d="100"/>
        </p:scale>
        <p:origin x="-9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109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notesMaster" Target="notesMasters/notesMaster1.xml"/><Relationship Id="rId69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3B8C47A-B91C-5944-BCDF-DDBE9568BC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3039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E3736-8B86-5646-97D2-008A2043D30E}" type="slidenum">
              <a:rPr lang="en-US"/>
              <a:pPr/>
              <a:t>1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AEFA7B-22B2-8947-BA78-BB03A987C930}" type="slidenum">
              <a:rPr lang="en-US"/>
              <a:pPr/>
              <a:t>10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36D2B-1682-AB48-9D30-4443E6551DD1}" type="slidenum">
              <a:rPr lang="en-US"/>
              <a:pPr/>
              <a:t>11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E3736-8B86-5646-97D2-008A2043D30E}" type="slidenum">
              <a:rPr lang="en-US"/>
              <a:pPr/>
              <a:t>12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E7282A-43F4-9242-82AF-E60B05A0CC5C}" type="slidenum">
              <a:rPr lang="en-US"/>
              <a:pPr/>
              <a:t>13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F85E16-DC63-F347-942E-0DCFD248B669}" type="slidenum">
              <a:rPr lang="en-US"/>
              <a:pPr/>
              <a:t>14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7F8DE-B9ED-A948-9F01-887AF706B2DA}" type="slidenum">
              <a:rPr lang="en-US"/>
              <a:pPr/>
              <a:t>15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03A78-5E6B-E444-B90F-1E4A6BF75F63}" type="slidenum">
              <a:rPr lang="en-US"/>
              <a:pPr/>
              <a:t>16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BB8A3-B5B7-DA44-9847-0043FE312723}" type="slidenum">
              <a:rPr lang="en-US"/>
              <a:pPr/>
              <a:t>17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9340B-6DDE-9940-8967-A68ED0380368}" type="slidenum">
              <a:rPr lang="en-US"/>
              <a:pPr/>
              <a:t>18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2C137-9D6E-9140-BF34-900E722667DD}" type="slidenum">
              <a:rPr lang="en-US"/>
              <a:pPr/>
              <a:t>19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43C355-F292-494B-907C-A834AF36875C}" type="slidenum">
              <a:rPr lang="en-US"/>
              <a:pPr/>
              <a:t>2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-112" charset="0"/>
              </a:rPr>
              <a:t>Mention the “walls” of the text</a:t>
            </a:r>
          </a:p>
          <a:p>
            <a:pPr eaLnBrk="1" hangingPunct="1"/>
            <a:endParaRPr lang="en-US">
              <a:latin typeface="Arial" pitchFamily="-112" charset="0"/>
            </a:endParaRPr>
          </a:p>
          <a:p>
            <a:pPr eaLnBrk="1" hangingPunct="1"/>
            <a:r>
              <a:rPr lang="en-US">
                <a:latin typeface="Arial" pitchFamily="-112" charset="0"/>
              </a:rPr>
              <a:t>An ADT is a collection of data and a set of operations on that data, a specification of an interface with other modules</a:t>
            </a:r>
          </a:p>
          <a:p>
            <a:pPr eaLnBrk="1" hangingPunct="1"/>
            <a:r>
              <a:rPr lang="en-US">
                <a:latin typeface="Arial" pitchFamily="-112" charset="0"/>
              </a:rPr>
              <a:t>A data structure is a programming language construct that stores data, an implementation</a:t>
            </a:r>
          </a:p>
          <a:p>
            <a:pPr eaLnBrk="1" hangingPunct="1"/>
            <a:endParaRPr lang="en-US">
              <a:latin typeface="Arial" pitchFamily="-112" charset="0"/>
            </a:endParaRPr>
          </a:p>
          <a:p>
            <a:pPr eaLnBrk="1" hangingPunct="1"/>
            <a:r>
              <a:rPr lang="en-US">
                <a:latin typeface="Arial" pitchFamily="-112" charset="0"/>
              </a:rPr>
              <a:t>Mechanical examples (fridges, cars and so on)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E3736-8B86-5646-97D2-008A2043D30E}" type="slidenum">
              <a:rPr lang="en-US"/>
              <a:pPr/>
              <a:t>20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9BDD9-137A-484C-BEC5-D5018F36A068}" type="slidenum">
              <a:rPr lang="en-US"/>
              <a:pPr/>
              <a:t>21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DA9AEE-F810-4440-8E7C-A38B4EC75AB5}" type="slidenum">
              <a:rPr lang="en-US"/>
              <a:pPr/>
              <a:t>22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DA9AEE-F810-4440-8E7C-A38B4EC75AB5}" type="slidenum">
              <a:rPr lang="en-US"/>
              <a:pPr/>
              <a:t>24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78E0E7-46F3-2045-BD3E-165D79B0C253}" type="slidenum">
              <a:rPr lang="en-US"/>
              <a:pPr/>
              <a:t>25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DA9AEE-F810-4440-8E7C-A38B4EC75AB5}" type="slidenum">
              <a:rPr lang="en-US"/>
              <a:pPr/>
              <a:t>26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7C95D-274E-B346-8C57-B5B373008912}" type="slidenum">
              <a:rPr lang="en-US"/>
              <a:pPr/>
              <a:t>27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E3736-8B86-5646-97D2-008A2043D30E}" type="slidenum">
              <a:rPr lang="en-US"/>
              <a:pPr/>
              <a:t>28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C8C0B-485F-1C4F-AD86-3A36B9D727BB}" type="slidenum">
              <a:rPr lang="en-US"/>
              <a:pPr/>
              <a:t>29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817655-F7A4-BF45-B9B5-DC8FD4BACBAB}" type="slidenum">
              <a:rPr lang="en-US"/>
              <a:pPr/>
              <a:t>30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E3736-8B86-5646-97D2-008A2043D30E}" type="slidenum">
              <a:rPr lang="en-US"/>
              <a:pPr/>
              <a:t>3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D8F29-F902-774F-9AB4-CC38BCE04506}" type="slidenum">
              <a:rPr lang="en-US"/>
              <a:pPr/>
              <a:t>31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B2CDC-1C7D-3140-953F-A1833E087CB5}" type="slidenum">
              <a:rPr lang="en-US"/>
              <a:pPr/>
              <a:t>32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337CF0-02A9-5A4C-A32B-CE68FB8E15CC}" type="slidenum">
              <a:rPr lang="en-US"/>
              <a:pPr/>
              <a:t>33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6B2B3-7CBE-0C40-98DA-5FD96ACDC5B8}" type="slidenum">
              <a:rPr lang="en-US"/>
              <a:pPr/>
              <a:t>34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6A509-DC0A-0A45-A2D4-CFC76D67FF13}" type="slidenum">
              <a:rPr lang="en-US"/>
              <a:pPr/>
              <a:t>35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8F12A-0BA9-014B-ADBD-38EEDA05D799}" type="slidenum">
              <a:rPr lang="en-US"/>
              <a:pPr/>
              <a:t>36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FFEE2-CF87-4349-83F7-EF2C43290FFE}" type="slidenum">
              <a:rPr lang="en-US"/>
              <a:pPr/>
              <a:t>37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FD66D-775E-1B44-B9B0-DF6DF0A93D97}" type="slidenum">
              <a:rPr lang="en-US"/>
              <a:pPr/>
              <a:t>38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C99312-9F3B-EC41-9496-0A6F0823A28F}" type="slidenum">
              <a:rPr lang="en-US"/>
              <a:pPr/>
              <a:t>39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1E0841-59B6-2D41-A43B-DC2E0D6FBDD6}" type="slidenum">
              <a:rPr lang="en-US"/>
              <a:pPr/>
              <a:t>40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AB7C2B-AD6A-DA42-A5F6-071072257447}" type="slidenum">
              <a:rPr lang="en-US"/>
              <a:pPr/>
              <a:t>4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1E0841-59B6-2D41-A43B-DC2E0D6FBDD6}" type="slidenum">
              <a:rPr lang="en-US"/>
              <a:pPr/>
              <a:t>41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115EF-2E3C-D743-B8EF-6CEA03E6C578}" type="slidenum">
              <a:rPr lang="en-US"/>
              <a:pPr/>
              <a:t>42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1E0841-59B6-2D41-A43B-DC2E0D6FBDD6}" type="slidenum">
              <a:rPr lang="en-US"/>
              <a:pPr/>
              <a:t>43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E3581-9BE0-264E-8399-C89F5C49BFAA}" type="slidenum">
              <a:rPr lang="en-US"/>
              <a:pPr/>
              <a:t>44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325D4-6556-3541-942F-CBC15938C9C3}" type="slidenum">
              <a:rPr lang="en-US"/>
              <a:pPr/>
              <a:t>45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C25E9-E01D-6346-9BC9-4EAC86707024}" type="slidenum">
              <a:rPr lang="en-US"/>
              <a:pPr/>
              <a:t>46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208BCD-4D05-594C-A1EA-89102A3DF8C3}" type="slidenum">
              <a:rPr lang="en-US"/>
              <a:pPr/>
              <a:t>47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5009E-E949-534E-90E8-B53B72A2BEE4}" type="slidenum">
              <a:rPr lang="en-US"/>
              <a:pPr/>
              <a:t>48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6BACF0-9A20-9E45-AD6B-FF48172FCE1A}" type="slidenum">
              <a:rPr lang="en-US"/>
              <a:pPr/>
              <a:t>49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1E19B-384A-C14E-90B2-4173A41982A5}" type="slidenum">
              <a:rPr lang="en-US"/>
              <a:pPr/>
              <a:t>50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E7282A-43F4-9242-82AF-E60B05A0CC5C}" type="slidenum">
              <a:rPr lang="en-US"/>
              <a:pPr/>
              <a:t>5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E6D78B-25B5-7841-8C56-EDDF16D85164}" type="slidenum">
              <a:rPr lang="en-US"/>
              <a:pPr/>
              <a:t>51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F8551-BF50-4A4E-82DB-FFFE91355ECA}" type="slidenum">
              <a:rPr lang="en-US"/>
              <a:pPr/>
              <a:t>52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5B749-F515-E14D-9C35-3572D3EECAE1}" type="slidenum">
              <a:rPr lang="en-US"/>
              <a:pPr/>
              <a:t>53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1DB791-DE34-A543-AB03-8733005BF448}" type="slidenum">
              <a:rPr lang="en-US"/>
              <a:pPr/>
              <a:t>54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168AF3-703D-1F4E-A86E-FA0B4E489BB0}" type="slidenum">
              <a:rPr lang="en-US"/>
              <a:pPr/>
              <a:t>55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795D7D-3359-0B4D-B23F-68770F496B70}" type="slidenum">
              <a:rPr lang="en-US"/>
              <a:pPr/>
              <a:t>56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10DC99-F365-434B-A5F4-5A6E8E2DBD39}" type="slidenum">
              <a:rPr lang="en-US"/>
              <a:pPr/>
              <a:t>57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CC1098-F966-2147-AD09-345FFE1C6139}" type="slidenum">
              <a:rPr lang="en-US"/>
              <a:pPr/>
              <a:t>58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E99037-44EE-284B-AC13-CF186DAD6360}" type="slidenum">
              <a:rPr lang="en-US"/>
              <a:pPr/>
              <a:t>59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>
              <a:latin typeface="Arial" pitchFamily="-112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8C4EC4-7B74-8E49-A0EA-D8FC7DDB91CC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1C65B-77A7-E141-8409-FFADA79CA75F}" type="slidenum">
              <a:rPr lang="en-US"/>
              <a:pPr/>
              <a:t>6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E3736-8B86-5646-97D2-008A2043D30E}" type="slidenum">
              <a:rPr lang="en-US"/>
              <a:pPr/>
              <a:t>61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E3736-8B86-5646-97D2-008A2043D30E}" type="slidenum">
              <a:rPr lang="en-US"/>
              <a:pPr/>
              <a:t>64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B41C7D-FAC4-F94C-ABF4-BACFD3BFDA0A}" type="slidenum">
              <a:rPr lang="en-US"/>
              <a:pPr/>
              <a:t>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FA8F9-55BB-A24D-A1F0-C0CC0B9FBA0E}" type="slidenum">
              <a:rPr lang="en-US"/>
              <a:pPr/>
              <a:t>8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0D2D6F-4757-7C42-B091-DF83CF528A81}" type="slidenum">
              <a:rPr lang="en-US"/>
              <a:pPr/>
              <a:t>9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rtlCol="0" anchor="t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October 2004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John Edgar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209626-A3B0-0E4E-91F2-A83E9BA71DC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2713E-6C00-4545-9E7F-6EE8779954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10800000" algn="tl" rotWithShape="0">
              <a:srgbClr val="000000">
                <a:alpha val="5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2004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John Edgar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1D637-E24E-4347-9F62-C32192EE0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en-CA" noProof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2004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Edgar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885C3-F0DE-BA47-A419-50935577C3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41922-5E11-0E4E-8E68-F19419DBA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rtlCol="0" anchor="b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October 2004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John Edgar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E701F2-9EF0-7143-9E89-C3195AE32E52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Edgar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5D414-A466-7A49-9A38-3293791DE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2004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Edgar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76BF8-4447-F54F-8ADC-274569947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2004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67568-AC8D-5944-87C1-9616F8AB7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Edgar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7D0C8-8C20-834A-A071-5D4C47D5B2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rtlCol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2004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Edgar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F750D-FAD2-9A4D-AFE0-2CCCE8355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2004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/>
              <a:t>John Edgar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E52FC66-5C3F-6141-833E-46EF88D9B16C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3F3F3F"/>
                </a:solidFill>
              </a:defRPr>
            </a:lvl1pPr>
          </a:lstStyle>
          <a:p>
            <a:r>
              <a:rPr lang="en-US"/>
              <a:t>October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3F3F3F"/>
                </a:solidFill>
              </a:defRPr>
            </a:lvl1pPr>
          </a:lstStyle>
          <a:p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fld id="{8624D89C-6E82-3843-AB64-79FBD91E81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2" r:id="rId2"/>
    <p:sldLayoutId id="2147483718" r:id="rId3"/>
    <p:sldLayoutId id="2147483713" r:id="rId4"/>
    <p:sldLayoutId id="2147483714" r:id="rId5"/>
    <p:sldLayoutId id="2147483715" r:id="rId6"/>
    <p:sldLayoutId id="2147483719" r:id="rId7"/>
    <p:sldLayoutId id="2147483720" r:id="rId8"/>
    <p:sldLayoutId id="2147483721" r:id="rId9"/>
    <p:sldLayoutId id="2147483716" r:id="rId10"/>
    <p:sldLayoutId id="2147483722" r:id="rId11"/>
    <p:sldLayoutId id="2147483723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pitchFamily="-112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pitchFamily="-112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pitchFamily="-112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pitchFamily="-11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pitchFamily="-112" charset="0"/>
        </a:defRPr>
      </a:lvl9pPr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-112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-112" charset="2"/>
        <a:buChar char="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pitchFamily="-112" charset="0"/>
        <a:buChar char="▪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pitchFamily="-112" charset="0"/>
        <a:buChar char="▪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-112" charset="2"/>
        <a:buChar char=""/>
        <a:defRPr lang="en-US"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CMPT 225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en-US"/>
              <a:t>Binary Search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Measuring Trees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The </a:t>
            </a:r>
            <a:r>
              <a:rPr lang="en-US" sz="2800" b="1"/>
              <a:t>height</a:t>
            </a:r>
            <a:r>
              <a:rPr lang="en-US" sz="2800"/>
              <a:t> of a node </a:t>
            </a:r>
            <a:r>
              <a:rPr lang="en-US" sz="2800" b="1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v</a:t>
            </a:r>
            <a:r>
              <a:rPr lang="en-US" sz="2800"/>
              <a:t> is the length of the longest path from </a:t>
            </a:r>
            <a:r>
              <a:rPr lang="en-US" sz="2800" b="1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v</a:t>
            </a:r>
            <a:r>
              <a:rPr lang="en-US" sz="2800"/>
              <a:t> to a leaf</a:t>
            </a:r>
          </a:p>
          <a:p>
            <a:pPr lvl="1"/>
            <a:r>
              <a:rPr lang="en-US" sz="2300"/>
              <a:t>The height of the tree is the height of the root</a:t>
            </a:r>
          </a:p>
          <a:p>
            <a:r>
              <a:rPr lang="en-US" sz="2800"/>
              <a:t>The </a:t>
            </a:r>
            <a:r>
              <a:rPr lang="en-US" sz="2800" b="1"/>
              <a:t>depth</a:t>
            </a:r>
            <a:r>
              <a:rPr lang="en-US" sz="2800"/>
              <a:t> of a node </a:t>
            </a:r>
            <a:r>
              <a:rPr lang="en-US" sz="2800" b="1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v</a:t>
            </a:r>
            <a:r>
              <a:rPr lang="en-US" sz="2800"/>
              <a:t> is the length of the path from </a:t>
            </a:r>
            <a:r>
              <a:rPr lang="en-US" sz="2800" b="1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v</a:t>
            </a:r>
            <a:r>
              <a:rPr lang="en-US" sz="2800"/>
              <a:t> to the root</a:t>
            </a:r>
          </a:p>
          <a:p>
            <a:pPr lvl="1"/>
            <a:r>
              <a:rPr lang="en-US" sz="2300"/>
              <a:t>This is also referred to as the </a:t>
            </a:r>
            <a:r>
              <a:rPr lang="en-US" sz="2300" b="1"/>
              <a:t>level</a:t>
            </a:r>
            <a:r>
              <a:rPr lang="en-US" sz="2300"/>
              <a:t> of a node</a:t>
            </a:r>
          </a:p>
          <a:p>
            <a:r>
              <a:rPr lang="en-US" sz="2800"/>
              <a:t>Note that there is a slightly different formulation of the height of a tree</a:t>
            </a:r>
          </a:p>
          <a:p>
            <a:pPr lvl="1"/>
            <a:r>
              <a:rPr lang="en-US" sz="2300"/>
              <a:t>Where the height of a tree is said to be the number of different </a:t>
            </a:r>
            <a:r>
              <a:rPr lang="en-US" sz="2300" b="1"/>
              <a:t>levels</a:t>
            </a:r>
            <a:r>
              <a:rPr lang="en-US" sz="2300"/>
              <a:t> of nodes in the tree (including the root)</a:t>
            </a:r>
          </a:p>
        </p:txBody>
      </p:sp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F758-0060-5E4E-B6C7-23233F7A3A4C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Height of a Binary Tree</a:t>
            </a:r>
          </a:p>
        </p:txBody>
      </p:sp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EA34-61E4-3845-B1C0-444423C4FBF5}" type="slidenum">
              <a:rPr lang="en-US"/>
              <a:pPr/>
              <a:t>11</a:t>
            </a:fld>
            <a:endParaRPr lang="en-US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4235450" y="1727200"/>
            <a:ext cx="503238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4308475" y="18002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A</a:t>
            </a:r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3373438" y="2808288"/>
            <a:ext cx="503237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3444875" y="28813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B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5100638" y="2808288"/>
            <a:ext cx="503237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5172075" y="28813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C</a:t>
            </a:r>
          </a:p>
        </p:txBody>
      </p:sp>
      <p:sp>
        <p:nvSpPr>
          <p:cNvPr id="18444" name="Oval 11"/>
          <p:cNvSpPr>
            <a:spLocks noChangeArrowheads="1"/>
          </p:cNvSpPr>
          <p:nvPr/>
        </p:nvSpPr>
        <p:spPr bwMode="auto">
          <a:xfrm>
            <a:off x="5532438" y="3887788"/>
            <a:ext cx="503237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5603875" y="39608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G</a:t>
            </a:r>
          </a:p>
        </p:txBody>
      </p:sp>
      <p:sp>
        <p:nvSpPr>
          <p:cNvPr id="18446" name="Oval 13"/>
          <p:cNvSpPr>
            <a:spLocks noChangeArrowheads="1"/>
          </p:cNvSpPr>
          <p:nvPr/>
        </p:nvSpPr>
        <p:spPr bwMode="auto">
          <a:xfrm>
            <a:off x="2940050" y="3887788"/>
            <a:ext cx="503238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3011488" y="39608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D</a:t>
            </a:r>
          </a:p>
        </p:txBody>
      </p:sp>
      <p:sp>
        <p:nvSpPr>
          <p:cNvPr id="18448" name="Oval 15"/>
          <p:cNvSpPr>
            <a:spLocks noChangeArrowheads="1"/>
          </p:cNvSpPr>
          <p:nvPr/>
        </p:nvSpPr>
        <p:spPr bwMode="auto">
          <a:xfrm>
            <a:off x="3732213" y="3887788"/>
            <a:ext cx="503237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49" name="Text Box 16"/>
          <p:cNvSpPr txBox="1">
            <a:spLocks noChangeArrowheads="1"/>
          </p:cNvSpPr>
          <p:nvPr/>
        </p:nvSpPr>
        <p:spPr bwMode="auto">
          <a:xfrm>
            <a:off x="3803650" y="39608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E</a:t>
            </a:r>
          </a:p>
        </p:txBody>
      </p:sp>
      <p:sp>
        <p:nvSpPr>
          <p:cNvPr id="18450" name="Line 17"/>
          <p:cNvSpPr>
            <a:spLocks noChangeShapeType="1"/>
          </p:cNvSpPr>
          <p:nvPr/>
        </p:nvSpPr>
        <p:spPr bwMode="auto">
          <a:xfrm flipH="1">
            <a:off x="3732213" y="2159000"/>
            <a:ext cx="576262" cy="649288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1" name="Line 18"/>
          <p:cNvSpPr>
            <a:spLocks noChangeShapeType="1"/>
          </p:cNvSpPr>
          <p:nvPr/>
        </p:nvSpPr>
        <p:spPr bwMode="auto">
          <a:xfrm>
            <a:off x="4668838" y="2159000"/>
            <a:ext cx="576262" cy="649288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" name="Line 19"/>
          <p:cNvSpPr>
            <a:spLocks noChangeShapeType="1"/>
          </p:cNvSpPr>
          <p:nvPr/>
        </p:nvSpPr>
        <p:spPr bwMode="auto">
          <a:xfrm flipH="1">
            <a:off x="3228975" y="3311525"/>
            <a:ext cx="287338" cy="576263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3" name="Line 20"/>
          <p:cNvSpPr>
            <a:spLocks noChangeShapeType="1"/>
          </p:cNvSpPr>
          <p:nvPr/>
        </p:nvSpPr>
        <p:spPr bwMode="auto">
          <a:xfrm>
            <a:off x="3660775" y="3311525"/>
            <a:ext cx="287338" cy="576263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4" name="Line 21"/>
          <p:cNvSpPr>
            <a:spLocks noChangeShapeType="1"/>
          </p:cNvSpPr>
          <p:nvPr/>
        </p:nvSpPr>
        <p:spPr bwMode="auto">
          <a:xfrm>
            <a:off x="5461000" y="3311525"/>
            <a:ext cx="287338" cy="576263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2435225" y="4905375"/>
            <a:ext cx="503238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506663" y="49784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H</a:t>
            </a: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2724150" y="4329113"/>
            <a:ext cx="287338" cy="576262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8" name="Oval 26"/>
          <p:cNvSpPr>
            <a:spLocks noChangeArrowheads="1"/>
          </p:cNvSpPr>
          <p:nvPr/>
        </p:nvSpPr>
        <p:spPr bwMode="auto">
          <a:xfrm>
            <a:off x="5099050" y="4965700"/>
            <a:ext cx="503238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5170488" y="50387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I</a:t>
            </a:r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H="1">
            <a:off x="5387975" y="4389438"/>
            <a:ext cx="287338" cy="576262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1" name="Oval 29"/>
          <p:cNvSpPr>
            <a:spLocks noChangeArrowheads="1"/>
          </p:cNvSpPr>
          <p:nvPr/>
        </p:nvSpPr>
        <p:spPr bwMode="auto">
          <a:xfrm>
            <a:off x="5964238" y="4965700"/>
            <a:ext cx="503237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6035675" y="50387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J</a:t>
            </a:r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>
            <a:off x="5892800" y="4389438"/>
            <a:ext cx="287338" cy="576262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4" name="Oval 32"/>
          <p:cNvSpPr>
            <a:spLocks noChangeArrowheads="1"/>
          </p:cNvSpPr>
          <p:nvPr/>
        </p:nvSpPr>
        <p:spPr bwMode="auto">
          <a:xfrm>
            <a:off x="4594225" y="3854450"/>
            <a:ext cx="503238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4665663" y="39274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F</a:t>
            </a:r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 flipH="1">
            <a:off x="4883150" y="3278188"/>
            <a:ext cx="287338" cy="576262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4235450" y="1727200"/>
            <a:ext cx="503238" cy="504825"/>
            <a:chOff x="4074" y="975"/>
            <a:chExt cx="317" cy="318"/>
          </a:xfrm>
        </p:grpSpPr>
        <p:sp>
          <p:nvSpPr>
            <p:cNvPr id="18488" name="Oval 37"/>
            <p:cNvSpPr>
              <a:spLocks noChangeArrowheads="1"/>
            </p:cNvSpPr>
            <p:nvPr/>
          </p:nvSpPr>
          <p:spPr bwMode="auto">
            <a:xfrm>
              <a:off x="4074" y="975"/>
              <a:ext cx="317" cy="318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489" name="Text Box 38"/>
            <p:cNvSpPr txBox="1">
              <a:spLocks noChangeArrowheads="1"/>
            </p:cNvSpPr>
            <p:nvPr/>
          </p:nvSpPr>
          <p:spPr bwMode="auto">
            <a:xfrm>
              <a:off x="4120" y="102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A</a:t>
              </a:r>
            </a:p>
          </p:txBody>
        </p:sp>
      </p:grpSp>
      <p:sp>
        <p:nvSpPr>
          <p:cNvPr id="246826" name="Line 42"/>
          <p:cNvSpPr>
            <a:spLocks noChangeShapeType="1"/>
          </p:cNvSpPr>
          <p:nvPr/>
        </p:nvSpPr>
        <p:spPr bwMode="auto">
          <a:xfrm>
            <a:off x="4665663" y="2166938"/>
            <a:ext cx="576262" cy="649287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27" name="Line 43"/>
          <p:cNvSpPr>
            <a:spLocks noChangeShapeType="1"/>
          </p:cNvSpPr>
          <p:nvPr/>
        </p:nvSpPr>
        <p:spPr bwMode="auto">
          <a:xfrm>
            <a:off x="5461000" y="3313113"/>
            <a:ext cx="287338" cy="576262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33" name="Line 49"/>
          <p:cNvSpPr>
            <a:spLocks noChangeShapeType="1"/>
          </p:cNvSpPr>
          <p:nvPr/>
        </p:nvSpPr>
        <p:spPr bwMode="auto">
          <a:xfrm>
            <a:off x="5892800" y="4389438"/>
            <a:ext cx="287338" cy="576262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38" name="Oval 54"/>
          <p:cNvSpPr>
            <a:spLocks noChangeArrowheads="1"/>
          </p:cNvSpPr>
          <p:nvPr/>
        </p:nvSpPr>
        <p:spPr bwMode="auto">
          <a:xfrm>
            <a:off x="3371850" y="2808288"/>
            <a:ext cx="503238" cy="504825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72" name="Text Box 55"/>
          <p:cNvSpPr txBox="1">
            <a:spLocks noChangeArrowheads="1"/>
          </p:cNvSpPr>
          <p:nvPr/>
        </p:nvSpPr>
        <p:spPr bwMode="auto">
          <a:xfrm>
            <a:off x="3443288" y="28813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B</a:t>
            </a:r>
          </a:p>
        </p:txBody>
      </p:sp>
      <p:sp>
        <p:nvSpPr>
          <p:cNvPr id="246844" name="Line 60"/>
          <p:cNvSpPr>
            <a:spLocks noChangeShapeType="1"/>
          </p:cNvSpPr>
          <p:nvPr/>
        </p:nvSpPr>
        <p:spPr bwMode="auto">
          <a:xfrm flipH="1">
            <a:off x="3227388" y="3311525"/>
            <a:ext cx="287337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48" name="Line 64"/>
          <p:cNvSpPr>
            <a:spLocks noChangeShapeType="1"/>
          </p:cNvSpPr>
          <p:nvPr/>
        </p:nvSpPr>
        <p:spPr bwMode="auto">
          <a:xfrm flipH="1">
            <a:off x="2724150" y="4324350"/>
            <a:ext cx="287338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49" name="Oval 65"/>
          <p:cNvSpPr>
            <a:spLocks noChangeArrowheads="1"/>
          </p:cNvSpPr>
          <p:nvPr/>
        </p:nvSpPr>
        <p:spPr bwMode="auto">
          <a:xfrm>
            <a:off x="3733800" y="3884613"/>
            <a:ext cx="503238" cy="504825"/>
          </a:xfrm>
          <a:prstGeom prst="ellipse">
            <a:avLst/>
          </a:prstGeom>
          <a:solidFill>
            <a:srgbClr val="CC99FF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76" name="Text Box 66"/>
          <p:cNvSpPr txBox="1">
            <a:spLocks noChangeArrowheads="1"/>
          </p:cNvSpPr>
          <p:nvPr/>
        </p:nvSpPr>
        <p:spPr bwMode="auto">
          <a:xfrm>
            <a:off x="3805238" y="39576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E</a:t>
            </a:r>
          </a:p>
        </p:txBody>
      </p:sp>
      <p:sp>
        <p:nvSpPr>
          <p:cNvPr id="246851" name="Line 67"/>
          <p:cNvSpPr>
            <a:spLocks noChangeShapeType="1"/>
          </p:cNvSpPr>
          <p:nvPr/>
        </p:nvSpPr>
        <p:spPr bwMode="auto">
          <a:xfrm flipH="1">
            <a:off x="3733800" y="2155825"/>
            <a:ext cx="576263" cy="649288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52" name="Line 68"/>
          <p:cNvSpPr>
            <a:spLocks noChangeShapeType="1"/>
          </p:cNvSpPr>
          <p:nvPr/>
        </p:nvSpPr>
        <p:spPr bwMode="auto">
          <a:xfrm>
            <a:off x="3662363" y="3308350"/>
            <a:ext cx="287337" cy="576263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60" name="Text Box 76"/>
          <p:cNvSpPr txBox="1">
            <a:spLocks noChangeArrowheads="1"/>
          </p:cNvSpPr>
          <p:nvPr/>
        </p:nvSpPr>
        <p:spPr bwMode="auto">
          <a:xfrm>
            <a:off x="1031875" y="2879725"/>
            <a:ext cx="233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height of node B is</a:t>
            </a:r>
            <a:r>
              <a:rPr lang="en-US" dirty="0" smtClean="0">
                <a:solidFill>
                  <a:srgbClr val="FF0000"/>
                </a:solidFill>
              </a:rPr>
              <a:t>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6861" name="Text Box 77"/>
          <p:cNvSpPr txBox="1">
            <a:spLocks noChangeArrowheads="1"/>
          </p:cNvSpPr>
          <p:nvPr/>
        </p:nvSpPr>
        <p:spPr bwMode="auto">
          <a:xfrm>
            <a:off x="4722813" y="1792288"/>
            <a:ext cx="2339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9900"/>
                </a:solidFill>
              </a:rPr>
              <a:t>height of the tree is</a:t>
            </a:r>
            <a:r>
              <a:rPr lang="en-US" dirty="0" smtClean="0">
                <a:solidFill>
                  <a:srgbClr val="FF9900"/>
                </a:solidFill>
              </a:rPr>
              <a:t> ?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246862" name="Text Box 78"/>
          <p:cNvSpPr txBox="1">
            <a:spLocks noChangeArrowheads="1"/>
          </p:cNvSpPr>
          <p:nvPr/>
        </p:nvSpPr>
        <p:spPr bwMode="auto">
          <a:xfrm>
            <a:off x="3335338" y="4397375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folHlink"/>
                </a:solidFill>
              </a:rPr>
              <a:t>depth of node E is</a:t>
            </a:r>
            <a:r>
              <a:rPr lang="en-US" dirty="0" smtClean="0">
                <a:solidFill>
                  <a:schemeClr val="folHlink"/>
                </a:solidFill>
              </a:rPr>
              <a:t> ?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18482" name="Text Box 79"/>
          <p:cNvSpPr txBox="1">
            <a:spLocks noChangeArrowheads="1"/>
          </p:cNvSpPr>
          <p:nvPr/>
        </p:nvSpPr>
        <p:spPr bwMode="auto">
          <a:xfrm>
            <a:off x="7062788" y="2878138"/>
            <a:ext cx="847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level 1</a:t>
            </a:r>
          </a:p>
        </p:txBody>
      </p:sp>
      <p:sp>
        <p:nvSpPr>
          <p:cNvPr id="18483" name="Text Box 80"/>
          <p:cNvSpPr txBox="1">
            <a:spLocks noChangeArrowheads="1"/>
          </p:cNvSpPr>
          <p:nvPr/>
        </p:nvSpPr>
        <p:spPr bwMode="auto">
          <a:xfrm>
            <a:off x="7062788" y="3959225"/>
            <a:ext cx="847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level 2</a:t>
            </a:r>
          </a:p>
        </p:txBody>
      </p:sp>
      <p:sp>
        <p:nvSpPr>
          <p:cNvPr id="18484" name="Text Box 85"/>
          <p:cNvSpPr txBox="1">
            <a:spLocks noChangeArrowheads="1"/>
          </p:cNvSpPr>
          <p:nvPr/>
        </p:nvSpPr>
        <p:spPr bwMode="auto">
          <a:xfrm>
            <a:off x="7062788" y="5070475"/>
            <a:ext cx="847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level 3</a:t>
            </a:r>
          </a:p>
        </p:txBody>
      </p:sp>
      <p:sp>
        <p:nvSpPr>
          <p:cNvPr id="18485" name="Line 86"/>
          <p:cNvSpPr>
            <a:spLocks noChangeShapeType="1"/>
          </p:cNvSpPr>
          <p:nvPr/>
        </p:nvSpPr>
        <p:spPr bwMode="auto">
          <a:xfrm flipH="1">
            <a:off x="6573838" y="5254625"/>
            <a:ext cx="488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86" name="Line 87"/>
          <p:cNvSpPr>
            <a:spLocks noChangeShapeType="1"/>
          </p:cNvSpPr>
          <p:nvPr/>
        </p:nvSpPr>
        <p:spPr bwMode="auto">
          <a:xfrm flipH="1">
            <a:off x="6180138" y="4125913"/>
            <a:ext cx="882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87" name="Line 88"/>
          <p:cNvSpPr>
            <a:spLocks noChangeShapeType="1"/>
          </p:cNvSpPr>
          <p:nvPr/>
        </p:nvSpPr>
        <p:spPr bwMode="auto">
          <a:xfrm flipH="1">
            <a:off x="5748338" y="3054350"/>
            <a:ext cx="1314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Text Box 76"/>
          <p:cNvSpPr txBox="1">
            <a:spLocks noChangeArrowheads="1"/>
          </p:cNvSpPr>
          <p:nvPr/>
        </p:nvSpPr>
        <p:spPr bwMode="auto">
          <a:xfrm>
            <a:off x="1104900" y="3278188"/>
            <a:ext cx="233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" name="Text Box 77"/>
          <p:cNvSpPr txBox="1">
            <a:spLocks noChangeArrowheads="1"/>
          </p:cNvSpPr>
          <p:nvPr/>
        </p:nvSpPr>
        <p:spPr bwMode="auto">
          <a:xfrm>
            <a:off x="4883150" y="2232025"/>
            <a:ext cx="2339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9900"/>
                </a:solidFill>
              </a:rPr>
              <a:t>3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60" name="Text Box 78"/>
          <p:cNvSpPr txBox="1">
            <a:spLocks noChangeArrowheads="1"/>
          </p:cNvSpPr>
          <p:nvPr/>
        </p:nvSpPr>
        <p:spPr bwMode="auto">
          <a:xfrm>
            <a:off x="3371850" y="4905375"/>
            <a:ext cx="1403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folHlink"/>
                </a:solidFill>
              </a:rPr>
              <a:t>2</a:t>
            </a:r>
            <a:endParaRPr lang="en-US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46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4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4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4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4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4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26" grpId="0" animBg="1"/>
      <p:bldP spid="246827" grpId="0" animBg="1"/>
      <p:bldP spid="246833" grpId="0" animBg="1"/>
      <p:bldP spid="246838" grpId="0" animBg="1"/>
      <p:bldP spid="246844" grpId="0" animBg="1"/>
      <p:bldP spid="246848" grpId="0" animBg="1"/>
      <p:bldP spid="246849" grpId="0" animBg="1"/>
      <p:bldP spid="246851" grpId="0" animBg="1"/>
      <p:bldP spid="246852" grpId="0" animBg="1"/>
      <p:bldP spid="246860" grpId="0"/>
      <p:bldP spid="246861" grpId="0"/>
      <p:bldP spid="246862" grpId="0"/>
      <p:bldP spid="58" grpId="1"/>
      <p:bldP spid="59" grpId="1"/>
      <p:bldP spid="6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Beautiful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Is it a Tree (II)?</a:t>
            </a:r>
          </a:p>
        </p:txBody>
      </p:sp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1B6E-C2E7-8E4B-A447-78836018B535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5" name="Group 102"/>
          <p:cNvGrpSpPr>
            <a:grpSpLocks/>
          </p:cNvGrpSpPr>
          <p:nvPr/>
        </p:nvGrpSpPr>
        <p:grpSpPr bwMode="auto">
          <a:xfrm>
            <a:off x="685800" y="1676400"/>
            <a:ext cx="2286000" cy="2286000"/>
            <a:chOff x="2688" y="1536"/>
            <a:chExt cx="1440" cy="1440"/>
          </a:xfrm>
        </p:grpSpPr>
        <p:sp>
          <p:nvSpPr>
            <p:cNvPr id="12317" name="Oval 103"/>
            <p:cNvSpPr>
              <a:spLocks noChangeArrowheads="1"/>
            </p:cNvSpPr>
            <p:nvPr/>
          </p:nvSpPr>
          <p:spPr bwMode="auto">
            <a:xfrm>
              <a:off x="2928" y="1920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18" name="Oval 104"/>
            <p:cNvSpPr>
              <a:spLocks noChangeArrowheads="1"/>
            </p:cNvSpPr>
            <p:nvPr/>
          </p:nvSpPr>
          <p:spPr bwMode="auto">
            <a:xfrm>
              <a:off x="3312" y="1536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19" name="Oval 105"/>
            <p:cNvSpPr>
              <a:spLocks noChangeArrowheads="1"/>
            </p:cNvSpPr>
            <p:nvPr/>
          </p:nvSpPr>
          <p:spPr bwMode="auto">
            <a:xfrm>
              <a:off x="3696" y="1920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20" name="Line 106"/>
            <p:cNvSpPr>
              <a:spLocks noChangeShapeType="1"/>
            </p:cNvSpPr>
            <p:nvPr/>
          </p:nvSpPr>
          <p:spPr bwMode="auto">
            <a:xfrm flipH="1">
              <a:off x="3024" y="1728"/>
              <a:ext cx="336" cy="192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1" name="Line 107"/>
            <p:cNvSpPr>
              <a:spLocks noChangeShapeType="1"/>
            </p:cNvSpPr>
            <p:nvPr/>
          </p:nvSpPr>
          <p:spPr bwMode="auto">
            <a:xfrm>
              <a:off x="3456" y="1728"/>
              <a:ext cx="336" cy="192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2" name="Oval 108"/>
            <p:cNvSpPr>
              <a:spLocks noChangeArrowheads="1"/>
            </p:cNvSpPr>
            <p:nvPr/>
          </p:nvSpPr>
          <p:spPr bwMode="auto">
            <a:xfrm>
              <a:off x="2688" y="2352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24" name="Line 110"/>
            <p:cNvSpPr>
              <a:spLocks noChangeShapeType="1"/>
            </p:cNvSpPr>
            <p:nvPr/>
          </p:nvSpPr>
          <p:spPr bwMode="auto">
            <a:xfrm flipH="1">
              <a:off x="2832" y="2112"/>
              <a:ext cx="144" cy="240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6" name="Oval 112"/>
            <p:cNvSpPr>
              <a:spLocks noChangeArrowheads="1"/>
            </p:cNvSpPr>
            <p:nvPr/>
          </p:nvSpPr>
          <p:spPr bwMode="auto">
            <a:xfrm>
              <a:off x="3936" y="2352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27" name="Line 113"/>
            <p:cNvSpPr>
              <a:spLocks noChangeShapeType="1"/>
            </p:cNvSpPr>
            <p:nvPr/>
          </p:nvSpPr>
          <p:spPr bwMode="auto">
            <a:xfrm>
              <a:off x="3840" y="2112"/>
              <a:ext cx="144" cy="240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8" name="Oval 114"/>
            <p:cNvSpPr>
              <a:spLocks noChangeArrowheads="1"/>
            </p:cNvSpPr>
            <p:nvPr/>
          </p:nvSpPr>
          <p:spPr bwMode="auto">
            <a:xfrm>
              <a:off x="2928" y="2784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29" name="Line 115"/>
            <p:cNvSpPr>
              <a:spLocks noChangeShapeType="1"/>
            </p:cNvSpPr>
            <p:nvPr/>
          </p:nvSpPr>
          <p:spPr bwMode="auto">
            <a:xfrm>
              <a:off x="2832" y="2544"/>
              <a:ext cx="144" cy="240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23"/>
          <p:cNvGrpSpPr>
            <a:grpSpLocks/>
          </p:cNvGrpSpPr>
          <p:nvPr/>
        </p:nvGrpSpPr>
        <p:grpSpPr bwMode="auto">
          <a:xfrm>
            <a:off x="4876800" y="2179637"/>
            <a:ext cx="1524000" cy="2193925"/>
            <a:chOff x="3360" y="2362"/>
            <a:chExt cx="960" cy="1382"/>
          </a:xfrm>
        </p:grpSpPr>
        <p:sp>
          <p:nvSpPr>
            <p:cNvPr id="12304" name="Oval 39"/>
            <p:cNvSpPr>
              <a:spLocks noChangeArrowheads="1"/>
            </p:cNvSpPr>
            <p:nvPr/>
          </p:nvSpPr>
          <p:spPr bwMode="auto">
            <a:xfrm>
              <a:off x="3360" y="307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05" name="Oval 40"/>
            <p:cNvSpPr>
              <a:spLocks noChangeArrowheads="1"/>
            </p:cNvSpPr>
            <p:nvPr/>
          </p:nvSpPr>
          <p:spPr bwMode="auto">
            <a:xfrm>
              <a:off x="3744" y="331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06" name="Oval 41"/>
            <p:cNvSpPr>
              <a:spLocks noChangeArrowheads="1"/>
            </p:cNvSpPr>
            <p:nvPr/>
          </p:nvSpPr>
          <p:spPr bwMode="auto">
            <a:xfrm>
              <a:off x="4128" y="307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07" name="Line 43"/>
            <p:cNvSpPr>
              <a:spLocks noChangeShapeType="1"/>
            </p:cNvSpPr>
            <p:nvPr/>
          </p:nvSpPr>
          <p:spPr bwMode="auto">
            <a:xfrm flipH="1" flipV="1">
              <a:off x="3552" y="3216"/>
              <a:ext cx="192" cy="144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8" name="Line 44"/>
            <p:cNvSpPr>
              <a:spLocks noChangeShapeType="1"/>
            </p:cNvSpPr>
            <p:nvPr/>
          </p:nvSpPr>
          <p:spPr bwMode="auto">
            <a:xfrm flipV="1">
              <a:off x="3936" y="3216"/>
              <a:ext cx="192" cy="144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9" name="Oval 45"/>
            <p:cNvSpPr>
              <a:spLocks noChangeArrowheads="1"/>
            </p:cNvSpPr>
            <p:nvPr/>
          </p:nvSpPr>
          <p:spPr bwMode="auto">
            <a:xfrm>
              <a:off x="3744" y="355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10" name="Oval 46"/>
            <p:cNvSpPr>
              <a:spLocks noChangeArrowheads="1"/>
            </p:cNvSpPr>
            <p:nvPr/>
          </p:nvSpPr>
          <p:spPr bwMode="auto">
            <a:xfrm>
              <a:off x="3811" y="236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11" name="Line 47"/>
            <p:cNvSpPr>
              <a:spLocks noChangeShapeType="1"/>
            </p:cNvSpPr>
            <p:nvPr/>
          </p:nvSpPr>
          <p:spPr bwMode="auto">
            <a:xfrm flipH="1">
              <a:off x="3456" y="3264"/>
              <a:ext cx="0" cy="288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2" name="Line 48"/>
            <p:cNvSpPr>
              <a:spLocks noChangeShapeType="1"/>
            </p:cNvSpPr>
            <p:nvPr/>
          </p:nvSpPr>
          <p:spPr bwMode="auto">
            <a:xfrm flipH="1" flipV="1">
              <a:off x="3984" y="2496"/>
              <a:ext cx="240" cy="144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3" name="Oval 49"/>
            <p:cNvSpPr>
              <a:spLocks noChangeArrowheads="1"/>
            </p:cNvSpPr>
            <p:nvPr/>
          </p:nvSpPr>
          <p:spPr bwMode="auto">
            <a:xfrm>
              <a:off x="4128" y="2640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14" name="Line 50"/>
            <p:cNvSpPr>
              <a:spLocks noChangeShapeType="1"/>
            </p:cNvSpPr>
            <p:nvPr/>
          </p:nvSpPr>
          <p:spPr bwMode="auto">
            <a:xfrm>
              <a:off x="4224" y="2832"/>
              <a:ext cx="0" cy="240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5" name="Oval 51"/>
            <p:cNvSpPr>
              <a:spLocks noChangeArrowheads="1"/>
            </p:cNvSpPr>
            <p:nvPr/>
          </p:nvSpPr>
          <p:spPr bwMode="auto">
            <a:xfrm>
              <a:off x="3360" y="355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16" name="Line 116"/>
            <p:cNvSpPr>
              <a:spLocks noChangeShapeType="1"/>
            </p:cNvSpPr>
            <p:nvPr/>
          </p:nvSpPr>
          <p:spPr bwMode="auto">
            <a:xfrm>
              <a:off x="3552" y="3648"/>
              <a:ext cx="192" cy="0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054" name="Text Box 118"/>
          <p:cNvSpPr txBox="1">
            <a:spLocks noChangeArrowheads="1"/>
          </p:cNvSpPr>
          <p:nvPr/>
        </p:nvSpPr>
        <p:spPr bwMode="auto">
          <a:xfrm>
            <a:off x="1905000" y="3276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</a:rPr>
              <a:t>yes!</a:t>
            </a:r>
            <a:endParaRPr lang="en-US" sz="2400"/>
          </a:p>
        </p:txBody>
      </p:sp>
      <p:sp>
        <p:nvSpPr>
          <p:cNvPr id="168058" name="Text Box 122"/>
          <p:cNvSpPr txBox="1">
            <a:spLocks noChangeArrowheads="1"/>
          </p:cNvSpPr>
          <p:nvPr/>
        </p:nvSpPr>
        <p:spPr bwMode="auto">
          <a:xfrm>
            <a:off x="6400800" y="3657600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00FF00"/>
                </a:solidFill>
              </a:rPr>
              <a:t>yes!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371600" y="5020179"/>
            <a:ext cx="662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However, these trees are not “beautiful” (for some applications)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68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68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68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68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68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68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54" grpId="0"/>
      <p:bldP spid="168058" grpId="0"/>
      <p:bldP spid="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Perfect Binary Trees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721225" cy="4545013"/>
          </a:xfrm>
        </p:spPr>
        <p:txBody>
          <a:bodyPr/>
          <a:lstStyle/>
          <a:p>
            <a:r>
              <a:rPr lang="en-US" sz="2800" dirty="0"/>
              <a:t>A binary tree is </a:t>
            </a:r>
            <a:r>
              <a:rPr lang="en-US" sz="2800" b="1" dirty="0"/>
              <a:t>perfect</a:t>
            </a:r>
            <a:r>
              <a:rPr lang="en-US" sz="2800" dirty="0"/>
              <a:t>, if</a:t>
            </a:r>
          </a:p>
          <a:p>
            <a:pPr lvl="1"/>
            <a:r>
              <a:rPr lang="en-US" sz="2300" dirty="0"/>
              <a:t>No node has only one child</a:t>
            </a:r>
          </a:p>
          <a:p>
            <a:pPr lvl="1"/>
            <a:r>
              <a:rPr lang="en-US" sz="2300" dirty="0"/>
              <a:t>And all the leaves have the same depth</a:t>
            </a:r>
          </a:p>
          <a:p>
            <a:r>
              <a:rPr lang="en-US" sz="2900" dirty="0"/>
              <a:t>A perfect binary tree of height </a:t>
            </a:r>
            <a:r>
              <a:rPr lang="en-US" sz="2800" b="1" dirty="0" err="1"/>
              <a:t>h</a:t>
            </a:r>
            <a:r>
              <a:rPr lang="en-US" sz="2800" dirty="0"/>
              <a:t> has</a:t>
            </a:r>
            <a:r>
              <a:rPr lang="en-US" sz="2800" dirty="0" smtClean="0"/>
              <a:t> how many nodes?</a:t>
            </a:r>
          </a:p>
          <a:p>
            <a:pPr lvl="1"/>
            <a:r>
              <a:rPr lang="en-US" sz="2400" dirty="0"/>
              <a:t>2</a:t>
            </a:r>
            <a:r>
              <a:rPr lang="en-US" sz="2400" b="1" baseline="30000" dirty="0"/>
              <a:t>h</a:t>
            </a:r>
            <a:r>
              <a:rPr lang="en-US" sz="2400" baseline="30000" dirty="0"/>
              <a:t>+1</a:t>
            </a:r>
            <a:r>
              <a:rPr lang="en-US" sz="2400" dirty="0"/>
              <a:t> – 1 nodes, of which 2</a:t>
            </a:r>
            <a:r>
              <a:rPr lang="en-US" sz="2400" b="1" baseline="30000" dirty="0"/>
              <a:t>h</a:t>
            </a:r>
            <a:r>
              <a:rPr lang="en-US" sz="2400" dirty="0"/>
              <a:t> are </a:t>
            </a:r>
            <a:r>
              <a:rPr lang="en-US" sz="2400" dirty="0" smtClean="0"/>
              <a:t>leaves</a:t>
            </a:r>
            <a:endParaRPr lang="en-US" sz="2400" dirty="0"/>
          </a:p>
        </p:txBody>
      </p:sp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1F4B-FB68-254B-9A1C-717B74705439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19463" name="Group 4"/>
          <p:cNvGrpSpPr>
            <a:grpSpLocks/>
          </p:cNvGrpSpPr>
          <p:nvPr/>
        </p:nvGrpSpPr>
        <p:grpSpPr bwMode="auto">
          <a:xfrm>
            <a:off x="5591175" y="1976438"/>
            <a:ext cx="3095625" cy="2665412"/>
            <a:chOff x="692" y="1249"/>
            <a:chExt cx="1950" cy="1679"/>
          </a:xfrm>
        </p:grpSpPr>
        <p:sp>
          <p:nvSpPr>
            <p:cNvPr id="19464" name="Oval 5"/>
            <p:cNvSpPr>
              <a:spLocks noChangeArrowheads="1"/>
            </p:cNvSpPr>
            <p:nvPr/>
          </p:nvSpPr>
          <p:spPr bwMode="auto">
            <a:xfrm>
              <a:off x="1508" y="1249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465" name="Text Box 6"/>
            <p:cNvSpPr txBox="1">
              <a:spLocks noChangeArrowheads="1"/>
            </p:cNvSpPr>
            <p:nvPr/>
          </p:nvSpPr>
          <p:spPr bwMode="auto">
            <a:xfrm>
              <a:off x="1554" y="129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A</a:t>
              </a:r>
            </a:p>
          </p:txBody>
        </p:sp>
        <p:sp>
          <p:nvSpPr>
            <p:cNvPr id="19466" name="Oval 7"/>
            <p:cNvSpPr>
              <a:spLocks noChangeArrowheads="1"/>
            </p:cNvSpPr>
            <p:nvPr/>
          </p:nvSpPr>
          <p:spPr bwMode="auto">
            <a:xfrm>
              <a:off x="965" y="193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467" name="Text Box 8"/>
            <p:cNvSpPr txBox="1">
              <a:spLocks noChangeArrowheads="1"/>
            </p:cNvSpPr>
            <p:nvPr/>
          </p:nvSpPr>
          <p:spPr bwMode="auto">
            <a:xfrm>
              <a:off x="1010" y="197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B</a:t>
              </a:r>
            </a:p>
          </p:txBody>
        </p:sp>
        <p:sp>
          <p:nvSpPr>
            <p:cNvPr id="19468" name="Oval 9"/>
            <p:cNvSpPr>
              <a:spLocks noChangeArrowheads="1"/>
            </p:cNvSpPr>
            <p:nvPr/>
          </p:nvSpPr>
          <p:spPr bwMode="auto">
            <a:xfrm>
              <a:off x="2053" y="193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469" name="Text Box 10"/>
            <p:cNvSpPr txBox="1">
              <a:spLocks noChangeArrowheads="1"/>
            </p:cNvSpPr>
            <p:nvPr/>
          </p:nvSpPr>
          <p:spPr bwMode="auto">
            <a:xfrm>
              <a:off x="2098" y="197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C</a:t>
              </a:r>
            </a:p>
          </p:txBody>
        </p:sp>
        <p:sp>
          <p:nvSpPr>
            <p:cNvPr id="19470" name="Oval 11"/>
            <p:cNvSpPr>
              <a:spLocks noChangeArrowheads="1"/>
            </p:cNvSpPr>
            <p:nvPr/>
          </p:nvSpPr>
          <p:spPr bwMode="auto">
            <a:xfrm>
              <a:off x="2325" y="261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471" name="Text Box 12"/>
            <p:cNvSpPr txBox="1">
              <a:spLocks noChangeArrowheads="1"/>
            </p:cNvSpPr>
            <p:nvPr/>
          </p:nvSpPr>
          <p:spPr bwMode="auto">
            <a:xfrm>
              <a:off x="2370" y="265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G</a:t>
              </a:r>
            </a:p>
          </p:txBody>
        </p:sp>
        <p:sp>
          <p:nvSpPr>
            <p:cNvPr id="19472" name="Oval 13"/>
            <p:cNvSpPr>
              <a:spLocks noChangeArrowheads="1"/>
            </p:cNvSpPr>
            <p:nvPr/>
          </p:nvSpPr>
          <p:spPr bwMode="auto">
            <a:xfrm>
              <a:off x="692" y="261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473" name="Text Box 14"/>
            <p:cNvSpPr txBox="1">
              <a:spLocks noChangeArrowheads="1"/>
            </p:cNvSpPr>
            <p:nvPr/>
          </p:nvSpPr>
          <p:spPr bwMode="auto">
            <a:xfrm>
              <a:off x="737" y="265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D</a:t>
              </a:r>
            </a:p>
          </p:txBody>
        </p:sp>
        <p:sp>
          <p:nvSpPr>
            <p:cNvPr id="19474" name="Oval 15"/>
            <p:cNvSpPr>
              <a:spLocks noChangeArrowheads="1"/>
            </p:cNvSpPr>
            <p:nvPr/>
          </p:nvSpPr>
          <p:spPr bwMode="auto">
            <a:xfrm>
              <a:off x="1191" y="261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475" name="Text Box 16"/>
            <p:cNvSpPr txBox="1">
              <a:spLocks noChangeArrowheads="1"/>
            </p:cNvSpPr>
            <p:nvPr/>
          </p:nvSpPr>
          <p:spPr bwMode="auto">
            <a:xfrm>
              <a:off x="1236" y="265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E</a:t>
              </a:r>
            </a:p>
          </p:txBody>
        </p:sp>
        <p:sp>
          <p:nvSpPr>
            <p:cNvPr id="19476" name="Line 17"/>
            <p:cNvSpPr>
              <a:spLocks noChangeShapeType="1"/>
            </p:cNvSpPr>
            <p:nvPr/>
          </p:nvSpPr>
          <p:spPr bwMode="auto">
            <a:xfrm flipH="1">
              <a:off x="1191" y="1521"/>
              <a:ext cx="363" cy="409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7" name="Line 18"/>
            <p:cNvSpPr>
              <a:spLocks noChangeShapeType="1"/>
            </p:cNvSpPr>
            <p:nvPr/>
          </p:nvSpPr>
          <p:spPr bwMode="auto">
            <a:xfrm>
              <a:off x="1781" y="1521"/>
              <a:ext cx="363" cy="409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8" name="Line 19"/>
            <p:cNvSpPr>
              <a:spLocks noChangeShapeType="1"/>
            </p:cNvSpPr>
            <p:nvPr/>
          </p:nvSpPr>
          <p:spPr bwMode="auto">
            <a:xfrm flipH="1">
              <a:off x="874" y="2247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9" name="Line 20"/>
            <p:cNvSpPr>
              <a:spLocks noChangeShapeType="1"/>
            </p:cNvSpPr>
            <p:nvPr/>
          </p:nvSpPr>
          <p:spPr bwMode="auto">
            <a:xfrm>
              <a:off x="1146" y="2247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0" name="Line 21"/>
            <p:cNvSpPr>
              <a:spLocks noChangeShapeType="1"/>
            </p:cNvSpPr>
            <p:nvPr/>
          </p:nvSpPr>
          <p:spPr bwMode="auto">
            <a:xfrm>
              <a:off x="2280" y="2247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1" name="Oval 22"/>
            <p:cNvSpPr>
              <a:spLocks noChangeArrowheads="1"/>
            </p:cNvSpPr>
            <p:nvPr/>
          </p:nvSpPr>
          <p:spPr bwMode="auto">
            <a:xfrm>
              <a:off x="1778" y="2606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482" name="Text Box 23"/>
            <p:cNvSpPr txBox="1">
              <a:spLocks noChangeArrowheads="1"/>
            </p:cNvSpPr>
            <p:nvPr/>
          </p:nvSpPr>
          <p:spPr bwMode="auto">
            <a:xfrm>
              <a:off x="1823" y="265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F</a:t>
              </a:r>
            </a:p>
          </p:txBody>
        </p:sp>
        <p:sp>
          <p:nvSpPr>
            <p:cNvPr id="19483" name="Line 24"/>
            <p:cNvSpPr>
              <a:spLocks noChangeShapeType="1"/>
            </p:cNvSpPr>
            <p:nvPr/>
          </p:nvSpPr>
          <p:spPr bwMode="auto">
            <a:xfrm flipH="1">
              <a:off x="1960" y="2243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Height of a Perfect Tree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2C55-FF47-AF42-853B-38F47079BD4F}" type="slidenum">
              <a:rPr lang="en-US"/>
              <a:pPr/>
              <a:t>15</a:t>
            </a:fld>
            <a:endParaRPr lang="en-US"/>
          </a:p>
        </p:txBody>
      </p:sp>
      <p:grpSp>
        <p:nvGrpSpPr>
          <p:cNvPr id="20486" name="Group 97"/>
          <p:cNvGrpSpPr>
            <a:grpSpLocks/>
          </p:cNvGrpSpPr>
          <p:nvPr/>
        </p:nvGrpSpPr>
        <p:grpSpPr bwMode="auto">
          <a:xfrm>
            <a:off x="1692275" y="3213100"/>
            <a:ext cx="5761038" cy="3027363"/>
            <a:chOff x="1692275" y="1773238"/>
            <a:chExt cx="5761038" cy="3027362"/>
          </a:xfrm>
        </p:grpSpPr>
        <p:grpSp>
          <p:nvGrpSpPr>
            <p:cNvPr id="20490" name="Group 6"/>
            <p:cNvGrpSpPr>
              <a:grpSpLocks/>
            </p:cNvGrpSpPr>
            <p:nvPr/>
          </p:nvGrpSpPr>
          <p:grpSpPr bwMode="auto">
            <a:xfrm>
              <a:off x="5868988" y="2349500"/>
              <a:ext cx="431800" cy="433388"/>
              <a:chOff x="2472" y="1298"/>
              <a:chExt cx="272" cy="273"/>
            </a:xfrm>
          </p:grpSpPr>
          <p:sp>
            <p:nvSpPr>
              <p:cNvPr id="20547" name="Oval 7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0548" name="Text Box 8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Courier New" pitchFamily="-112" charset="0"/>
                  </a:rPr>
                  <a:t>12</a:t>
                </a:r>
              </a:p>
            </p:txBody>
          </p:sp>
        </p:grpSp>
        <p:grpSp>
          <p:nvGrpSpPr>
            <p:cNvPr id="20491" name="Group 15"/>
            <p:cNvGrpSpPr>
              <a:grpSpLocks/>
            </p:cNvGrpSpPr>
            <p:nvPr/>
          </p:nvGrpSpPr>
          <p:grpSpPr bwMode="auto">
            <a:xfrm>
              <a:off x="3563938" y="3284538"/>
              <a:ext cx="431800" cy="433387"/>
              <a:chOff x="2472" y="1298"/>
              <a:chExt cx="272" cy="273"/>
            </a:xfrm>
          </p:grpSpPr>
          <p:sp>
            <p:nvSpPr>
              <p:cNvPr id="20545" name="Oval 16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0546" name="Text Box 17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Courier New" pitchFamily="-112" charset="0"/>
                  </a:rPr>
                  <a:t>22</a:t>
                </a:r>
              </a:p>
            </p:txBody>
          </p:sp>
        </p:grpSp>
        <p:grpSp>
          <p:nvGrpSpPr>
            <p:cNvPr id="20492" name="Group 19"/>
            <p:cNvGrpSpPr>
              <a:grpSpLocks/>
            </p:cNvGrpSpPr>
            <p:nvPr/>
          </p:nvGrpSpPr>
          <p:grpSpPr bwMode="auto">
            <a:xfrm>
              <a:off x="1692275" y="4365625"/>
              <a:ext cx="431800" cy="433388"/>
              <a:chOff x="2472" y="1298"/>
              <a:chExt cx="272" cy="273"/>
            </a:xfrm>
          </p:grpSpPr>
          <p:sp>
            <p:nvSpPr>
              <p:cNvPr id="20543" name="Oval 20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0544" name="Text Box 21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Courier New" pitchFamily="-112" charset="0"/>
                  </a:rPr>
                  <a:t>31</a:t>
                </a:r>
              </a:p>
            </p:txBody>
          </p:sp>
        </p:grpSp>
        <p:sp>
          <p:nvSpPr>
            <p:cNvPr id="20493" name="Line 25"/>
            <p:cNvSpPr>
              <a:spLocks noChangeShapeType="1"/>
            </p:cNvSpPr>
            <p:nvPr/>
          </p:nvSpPr>
          <p:spPr bwMode="auto">
            <a:xfrm flipV="1">
              <a:off x="1908175" y="3716338"/>
              <a:ext cx="360363" cy="64928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4" name="Line 26"/>
            <p:cNvSpPr>
              <a:spLocks noChangeShapeType="1"/>
            </p:cNvSpPr>
            <p:nvPr/>
          </p:nvSpPr>
          <p:spPr bwMode="auto">
            <a:xfrm flipH="1" flipV="1">
              <a:off x="2411413" y="3716338"/>
              <a:ext cx="360362" cy="64928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5" name="Line 35"/>
            <p:cNvSpPr>
              <a:spLocks noChangeShapeType="1"/>
            </p:cNvSpPr>
            <p:nvPr/>
          </p:nvSpPr>
          <p:spPr bwMode="auto">
            <a:xfrm flipH="1">
              <a:off x="2411413" y="2781300"/>
              <a:ext cx="576262" cy="50323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6" name="Line 36"/>
            <p:cNvSpPr>
              <a:spLocks noChangeShapeType="1"/>
            </p:cNvSpPr>
            <p:nvPr/>
          </p:nvSpPr>
          <p:spPr bwMode="auto">
            <a:xfrm>
              <a:off x="3132138" y="2781300"/>
              <a:ext cx="576262" cy="50323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7" name="Line 37"/>
            <p:cNvSpPr>
              <a:spLocks noChangeShapeType="1"/>
            </p:cNvSpPr>
            <p:nvPr/>
          </p:nvSpPr>
          <p:spPr bwMode="auto">
            <a:xfrm flipH="1">
              <a:off x="3203575" y="2060575"/>
              <a:ext cx="1152525" cy="36036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8" name="Line 38"/>
            <p:cNvSpPr>
              <a:spLocks noChangeShapeType="1"/>
            </p:cNvSpPr>
            <p:nvPr/>
          </p:nvSpPr>
          <p:spPr bwMode="auto">
            <a:xfrm>
              <a:off x="4787900" y="2060575"/>
              <a:ext cx="1152525" cy="36036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499" name="Group 39"/>
            <p:cNvGrpSpPr>
              <a:grpSpLocks/>
            </p:cNvGrpSpPr>
            <p:nvPr/>
          </p:nvGrpSpPr>
          <p:grpSpPr bwMode="auto">
            <a:xfrm>
              <a:off x="5149850" y="3284538"/>
              <a:ext cx="431800" cy="433387"/>
              <a:chOff x="2472" y="1298"/>
              <a:chExt cx="272" cy="273"/>
            </a:xfrm>
          </p:grpSpPr>
          <p:sp>
            <p:nvSpPr>
              <p:cNvPr id="20541" name="Oval 40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0542" name="Text Box 41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Courier New" pitchFamily="-112" charset="0"/>
                  </a:rPr>
                  <a:t>23</a:t>
                </a:r>
              </a:p>
            </p:txBody>
          </p:sp>
        </p:grpSp>
        <p:grpSp>
          <p:nvGrpSpPr>
            <p:cNvPr id="20500" name="Group 42"/>
            <p:cNvGrpSpPr>
              <a:grpSpLocks/>
            </p:cNvGrpSpPr>
            <p:nvPr/>
          </p:nvGrpSpPr>
          <p:grpSpPr bwMode="auto">
            <a:xfrm>
              <a:off x="6589713" y="3284538"/>
              <a:ext cx="431800" cy="433387"/>
              <a:chOff x="2472" y="1298"/>
              <a:chExt cx="272" cy="273"/>
            </a:xfrm>
          </p:grpSpPr>
          <p:sp>
            <p:nvSpPr>
              <p:cNvPr id="20539" name="Oval 43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0540" name="Text Box 44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Courier New" pitchFamily="-112" charset="0"/>
                  </a:rPr>
                  <a:t>24</a:t>
                </a:r>
              </a:p>
            </p:txBody>
          </p:sp>
        </p:grpSp>
        <p:sp>
          <p:nvSpPr>
            <p:cNvPr id="20501" name="Line 45"/>
            <p:cNvSpPr>
              <a:spLocks noChangeShapeType="1"/>
            </p:cNvSpPr>
            <p:nvPr/>
          </p:nvSpPr>
          <p:spPr bwMode="auto">
            <a:xfrm flipH="1">
              <a:off x="5437188" y="2781300"/>
              <a:ext cx="576262" cy="50323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2" name="Line 46"/>
            <p:cNvSpPr>
              <a:spLocks noChangeShapeType="1"/>
            </p:cNvSpPr>
            <p:nvPr/>
          </p:nvSpPr>
          <p:spPr bwMode="auto">
            <a:xfrm>
              <a:off x="6157913" y="2781300"/>
              <a:ext cx="576262" cy="50323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503" name="Group 47"/>
            <p:cNvGrpSpPr>
              <a:grpSpLocks/>
            </p:cNvGrpSpPr>
            <p:nvPr/>
          </p:nvGrpSpPr>
          <p:grpSpPr bwMode="auto">
            <a:xfrm>
              <a:off x="3133725" y="4365625"/>
              <a:ext cx="431800" cy="433388"/>
              <a:chOff x="2472" y="1298"/>
              <a:chExt cx="272" cy="273"/>
            </a:xfrm>
          </p:grpSpPr>
          <p:sp>
            <p:nvSpPr>
              <p:cNvPr id="20537" name="Oval 48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0538" name="Text Box 49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Courier New" pitchFamily="-112" charset="0"/>
                  </a:rPr>
                  <a:t>33</a:t>
                </a:r>
              </a:p>
            </p:txBody>
          </p:sp>
        </p:grpSp>
        <p:grpSp>
          <p:nvGrpSpPr>
            <p:cNvPr id="20504" name="Group 50"/>
            <p:cNvGrpSpPr>
              <a:grpSpLocks/>
            </p:cNvGrpSpPr>
            <p:nvPr/>
          </p:nvGrpSpPr>
          <p:grpSpPr bwMode="auto">
            <a:xfrm>
              <a:off x="3997325" y="4365625"/>
              <a:ext cx="431800" cy="433388"/>
              <a:chOff x="2472" y="1298"/>
              <a:chExt cx="272" cy="273"/>
            </a:xfrm>
          </p:grpSpPr>
          <p:sp>
            <p:nvSpPr>
              <p:cNvPr id="20535" name="Oval 51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0536" name="Text Box 52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Courier New" pitchFamily="-112" charset="0"/>
                  </a:rPr>
                  <a:t>34</a:t>
                </a:r>
              </a:p>
            </p:txBody>
          </p:sp>
        </p:grpSp>
        <p:sp>
          <p:nvSpPr>
            <p:cNvPr id="20505" name="Line 53"/>
            <p:cNvSpPr>
              <a:spLocks noChangeShapeType="1"/>
            </p:cNvSpPr>
            <p:nvPr/>
          </p:nvSpPr>
          <p:spPr bwMode="auto">
            <a:xfrm flipV="1">
              <a:off x="3349625" y="3716338"/>
              <a:ext cx="360363" cy="64928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6" name="Line 54"/>
            <p:cNvSpPr>
              <a:spLocks noChangeShapeType="1"/>
            </p:cNvSpPr>
            <p:nvPr/>
          </p:nvSpPr>
          <p:spPr bwMode="auto">
            <a:xfrm flipH="1" flipV="1">
              <a:off x="3852863" y="3716338"/>
              <a:ext cx="360362" cy="64928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507" name="Group 55"/>
            <p:cNvGrpSpPr>
              <a:grpSpLocks/>
            </p:cNvGrpSpPr>
            <p:nvPr/>
          </p:nvGrpSpPr>
          <p:grpSpPr bwMode="auto">
            <a:xfrm>
              <a:off x="4718050" y="4365625"/>
              <a:ext cx="431800" cy="433388"/>
              <a:chOff x="2472" y="1298"/>
              <a:chExt cx="272" cy="273"/>
            </a:xfrm>
          </p:grpSpPr>
          <p:sp>
            <p:nvSpPr>
              <p:cNvPr id="20533" name="Oval 56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0534" name="Text Box 57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Courier New" pitchFamily="-112" charset="0"/>
                  </a:rPr>
                  <a:t>35</a:t>
                </a:r>
              </a:p>
            </p:txBody>
          </p:sp>
        </p:grpSp>
        <p:grpSp>
          <p:nvGrpSpPr>
            <p:cNvPr id="20508" name="Group 58"/>
            <p:cNvGrpSpPr>
              <a:grpSpLocks/>
            </p:cNvGrpSpPr>
            <p:nvPr/>
          </p:nvGrpSpPr>
          <p:grpSpPr bwMode="auto">
            <a:xfrm>
              <a:off x="5581650" y="4365625"/>
              <a:ext cx="431800" cy="433388"/>
              <a:chOff x="2472" y="1298"/>
              <a:chExt cx="272" cy="273"/>
            </a:xfrm>
          </p:grpSpPr>
          <p:sp>
            <p:nvSpPr>
              <p:cNvPr id="20531" name="Oval 59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0532" name="Text Box 60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Courier New" pitchFamily="-112" charset="0"/>
                  </a:rPr>
                  <a:t>36</a:t>
                </a:r>
              </a:p>
            </p:txBody>
          </p:sp>
        </p:grpSp>
        <p:sp>
          <p:nvSpPr>
            <p:cNvPr id="20509" name="Line 61"/>
            <p:cNvSpPr>
              <a:spLocks noChangeShapeType="1"/>
            </p:cNvSpPr>
            <p:nvPr/>
          </p:nvSpPr>
          <p:spPr bwMode="auto">
            <a:xfrm flipV="1">
              <a:off x="4933950" y="3716338"/>
              <a:ext cx="360363" cy="64928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0" name="Line 62"/>
            <p:cNvSpPr>
              <a:spLocks noChangeShapeType="1"/>
            </p:cNvSpPr>
            <p:nvPr/>
          </p:nvSpPr>
          <p:spPr bwMode="auto">
            <a:xfrm flipH="1" flipV="1">
              <a:off x="5437188" y="3716338"/>
              <a:ext cx="360362" cy="64928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511" name="Group 63"/>
            <p:cNvGrpSpPr>
              <a:grpSpLocks/>
            </p:cNvGrpSpPr>
            <p:nvPr/>
          </p:nvGrpSpPr>
          <p:grpSpPr bwMode="auto">
            <a:xfrm>
              <a:off x="7021513" y="4365625"/>
              <a:ext cx="431800" cy="433388"/>
              <a:chOff x="2472" y="1298"/>
              <a:chExt cx="272" cy="273"/>
            </a:xfrm>
          </p:grpSpPr>
          <p:sp>
            <p:nvSpPr>
              <p:cNvPr id="20529" name="Oval 64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0530" name="Text Box 65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Courier New" pitchFamily="-112" charset="0"/>
                  </a:rPr>
                  <a:t>38</a:t>
                </a:r>
              </a:p>
            </p:txBody>
          </p:sp>
        </p:grpSp>
        <p:sp>
          <p:nvSpPr>
            <p:cNvPr id="20512" name="Line 66"/>
            <p:cNvSpPr>
              <a:spLocks noChangeShapeType="1"/>
            </p:cNvSpPr>
            <p:nvPr/>
          </p:nvSpPr>
          <p:spPr bwMode="auto">
            <a:xfrm flipH="1" flipV="1">
              <a:off x="6877050" y="3716338"/>
              <a:ext cx="360363" cy="64928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513" name="Group 3"/>
            <p:cNvGrpSpPr>
              <a:grpSpLocks/>
            </p:cNvGrpSpPr>
            <p:nvPr/>
          </p:nvGrpSpPr>
          <p:grpSpPr bwMode="auto">
            <a:xfrm>
              <a:off x="4356100" y="1773238"/>
              <a:ext cx="431800" cy="433387"/>
              <a:chOff x="2472" y="1298"/>
              <a:chExt cx="272" cy="273"/>
            </a:xfrm>
          </p:grpSpPr>
          <p:sp>
            <p:nvSpPr>
              <p:cNvPr id="20527" name="Oval 4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0528" name="Text Box 5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Courier New" pitchFamily="-112" charset="0"/>
                  </a:rPr>
                  <a:t>01</a:t>
                </a:r>
              </a:p>
            </p:txBody>
          </p:sp>
        </p:grpSp>
        <p:grpSp>
          <p:nvGrpSpPr>
            <p:cNvPr id="20514" name="Group 9"/>
            <p:cNvGrpSpPr>
              <a:grpSpLocks/>
            </p:cNvGrpSpPr>
            <p:nvPr/>
          </p:nvGrpSpPr>
          <p:grpSpPr bwMode="auto">
            <a:xfrm>
              <a:off x="2843213" y="2349500"/>
              <a:ext cx="431800" cy="433388"/>
              <a:chOff x="2472" y="1298"/>
              <a:chExt cx="272" cy="273"/>
            </a:xfrm>
          </p:grpSpPr>
          <p:sp>
            <p:nvSpPr>
              <p:cNvPr id="20525" name="Oval 10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0526" name="Text Box 11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Courier New" pitchFamily="-112" charset="0"/>
                  </a:rPr>
                  <a:t>11</a:t>
                </a:r>
              </a:p>
            </p:txBody>
          </p:sp>
        </p:grpSp>
        <p:grpSp>
          <p:nvGrpSpPr>
            <p:cNvPr id="20515" name="Group 12"/>
            <p:cNvGrpSpPr>
              <a:grpSpLocks/>
            </p:cNvGrpSpPr>
            <p:nvPr/>
          </p:nvGrpSpPr>
          <p:grpSpPr bwMode="auto">
            <a:xfrm>
              <a:off x="2124075" y="3284538"/>
              <a:ext cx="431800" cy="433387"/>
              <a:chOff x="2472" y="1298"/>
              <a:chExt cx="272" cy="273"/>
            </a:xfrm>
          </p:grpSpPr>
          <p:sp>
            <p:nvSpPr>
              <p:cNvPr id="20523" name="Oval 13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0524" name="Text Box 14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Courier New" pitchFamily="-112" charset="0"/>
                  </a:rPr>
                  <a:t>21</a:t>
                </a:r>
              </a:p>
            </p:txBody>
          </p:sp>
        </p:grpSp>
        <p:grpSp>
          <p:nvGrpSpPr>
            <p:cNvPr id="20516" name="Group 22"/>
            <p:cNvGrpSpPr>
              <a:grpSpLocks/>
            </p:cNvGrpSpPr>
            <p:nvPr/>
          </p:nvGrpSpPr>
          <p:grpSpPr bwMode="auto">
            <a:xfrm>
              <a:off x="2555875" y="4365625"/>
              <a:ext cx="431800" cy="433388"/>
              <a:chOff x="2472" y="1298"/>
              <a:chExt cx="272" cy="273"/>
            </a:xfrm>
          </p:grpSpPr>
          <p:sp>
            <p:nvSpPr>
              <p:cNvPr id="20521" name="Oval 23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0522" name="Text Box 24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Courier New" pitchFamily="-112" charset="0"/>
                  </a:rPr>
                  <a:t>32</a:t>
                </a:r>
              </a:p>
            </p:txBody>
          </p:sp>
        </p:grpSp>
        <p:grpSp>
          <p:nvGrpSpPr>
            <p:cNvPr id="20517" name="Group 55"/>
            <p:cNvGrpSpPr>
              <a:grpSpLocks/>
            </p:cNvGrpSpPr>
            <p:nvPr/>
          </p:nvGrpSpPr>
          <p:grpSpPr bwMode="auto">
            <a:xfrm>
              <a:off x="6157913" y="4367212"/>
              <a:ext cx="431800" cy="433388"/>
              <a:chOff x="2472" y="1298"/>
              <a:chExt cx="272" cy="273"/>
            </a:xfrm>
          </p:grpSpPr>
          <p:sp>
            <p:nvSpPr>
              <p:cNvPr id="20519" name="Oval 56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0520" name="Text Box 57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Courier New" pitchFamily="-112" charset="0"/>
                  </a:rPr>
                  <a:t>37</a:t>
                </a:r>
              </a:p>
            </p:txBody>
          </p:sp>
        </p:grpSp>
        <p:sp>
          <p:nvSpPr>
            <p:cNvPr id="20518" name="Line 61"/>
            <p:cNvSpPr>
              <a:spLocks noChangeShapeType="1"/>
            </p:cNvSpPr>
            <p:nvPr/>
          </p:nvSpPr>
          <p:spPr bwMode="auto">
            <a:xfrm flipV="1">
              <a:off x="6373813" y="3717925"/>
              <a:ext cx="360363" cy="64928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9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075613" cy="22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-112" charset="2"/>
              <a:buChar char="l"/>
            </a:pPr>
            <a:r>
              <a:rPr lang="en-US" sz="2400"/>
              <a:t>Each level doubles the number of nodes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-112" charset="2"/>
              <a:buChar char="l"/>
            </a:pPr>
            <a:r>
              <a:rPr lang="en-US" sz="2000"/>
              <a:t>Level 1 has 2 nodes (2</a:t>
            </a:r>
            <a:r>
              <a:rPr lang="en-US" sz="2400" baseline="30000"/>
              <a:t>1</a:t>
            </a:r>
            <a:r>
              <a:rPr lang="en-US" sz="2000"/>
              <a:t>)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-112" charset="2"/>
              <a:buChar char="l"/>
            </a:pPr>
            <a:r>
              <a:rPr lang="en-US" sz="2000"/>
              <a:t>Level 2 has 4 nodes (2</a:t>
            </a:r>
            <a:r>
              <a:rPr lang="en-US" sz="2400" baseline="30000"/>
              <a:t>2</a:t>
            </a:r>
            <a:r>
              <a:rPr lang="en-US" sz="2000"/>
              <a:t>) or 2 times the number in Level 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-112" charset="2"/>
              <a:buChar char="l"/>
            </a:pPr>
            <a:r>
              <a:rPr lang="en-US" sz="2400"/>
              <a:t>Therefore a tree with h levels has 2</a:t>
            </a:r>
            <a:r>
              <a:rPr lang="en-US" sz="2400" baseline="30000"/>
              <a:t>h+1</a:t>
            </a:r>
            <a:r>
              <a:rPr lang="en-US" sz="2400"/>
              <a:t> - 1nodes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-112" charset="2"/>
              <a:buChar char="l"/>
            </a:pPr>
            <a:r>
              <a:rPr lang="en-US" sz="2000"/>
              <a:t>The root level has 1 node</a:t>
            </a:r>
          </a:p>
        </p:txBody>
      </p:sp>
      <p:sp>
        <p:nvSpPr>
          <p:cNvPr id="100" name="Text Box 122"/>
          <p:cNvSpPr txBox="1">
            <a:spLocks noChangeArrowheads="1"/>
          </p:cNvSpPr>
          <p:nvPr/>
        </p:nvSpPr>
        <p:spPr bwMode="auto">
          <a:xfrm>
            <a:off x="7021513" y="3319463"/>
            <a:ext cx="21336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785700"/>
                </a:solidFill>
              </a:rPr>
              <a:t>the bottom level has </a:t>
            </a:r>
            <a:r>
              <a:rPr lang="en-US"/>
              <a:t>2</a:t>
            </a:r>
            <a:r>
              <a:rPr lang="en-US" baseline="30000"/>
              <a:t>h</a:t>
            </a:r>
            <a:r>
              <a:rPr lang="en-US"/>
              <a:t> </a:t>
            </a:r>
            <a:r>
              <a:rPr lang="en-US">
                <a:solidFill>
                  <a:srgbClr val="785700"/>
                </a:solidFill>
              </a:rPr>
              <a:t>nodes, that is, just over ½ the nodes are leaves</a:t>
            </a:r>
          </a:p>
        </p:txBody>
      </p:sp>
      <p:sp>
        <p:nvSpPr>
          <p:cNvPr id="101" name="Freeform 100"/>
          <p:cNvSpPr/>
          <p:nvPr/>
        </p:nvSpPr>
        <p:spPr bwMode="auto">
          <a:xfrm>
            <a:off x="7534275" y="4637088"/>
            <a:ext cx="882650" cy="1287462"/>
          </a:xfrm>
          <a:custGeom>
            <a:avLst/>
            <a:gdLst>
              <a:gd name="connsiteX0" fmla="*/ 734096 w 882202"/>
              <a:gd name="connsiteY0" fmla="*/ 0 h 1287888"/>
              <a:gd name="connsiteX1" fmla="*/ 759853 w 882202"/>
              <a:gd name="connsiteY1" fmla="*/ 785612 h 1287888"/>
              <a:gd name="connsiteX2" fmla="*/ 0 w 882202"/>
              <a:gd name="connsiteY2" fmla="*/ 1287888 h 128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2202" h="1287888">
                <a:moveTo>
                  <a:pt x="734096" y="0"/>
                </a:moveTo>
                <a:cubicBezTo>
                  <a:pt x="808149" y="285482"/>
                  <a:pt x="882202" y="570964"/>
                  <a:pt x="759853" y="785612"/>
                </a:cubicBezTo>
                <a:cubicBezTo>
                  <a:pt x="637504" y="1000260"/>
                  <a:pt x="318752" y="1144074"/>
                  <a:pt x="0" y="1287888"/>
                </a:cubicBezTo>
              </a:path>
            </a:pathLst>
          </a:custGeom>
          <a:noFill/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Complete Binary Trees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006975" cy="4545013"/>
          </a:xfrm>
        </p:spPr>
        <p:txBody>
          <a:bodyPr/>
          <a:lstStyle/>
          <a:p>
            <a:r>
              <a:rPr lang="en-US" sz="2800" dirty="0"/>
              <a:t>A binary tree is </a:t>
            </a:r>
            <a:r>
              <a:rPr lang="en-US" sz="2800" b="1" dirty="0"/>
              <a:t>complete</a:t>
            </a:r>
            <a:r>
              <a:rPr lang="en-US" sz="2800" dirty="0"/>
              <a:t> if</a:t>
            </a:r>
          </a:p>
          <a:p>
            <a:pPr lvl="1"/>
            <a:r>
              <a:rPr lang="en-US" sz="2400" dirty="0"/>
              <a:t>The leaves are on at most two different levels,</a:t>
            </a:r>
          </a:p>
          <a:p>
            <a:pPr lvl="1"/>
            <a:r>
              <a:rPr lang="en-US" sz="2400" dirty="0"/>
              <a:t>The second to bottom level is completely filled </a:t>
            </a:r>
            <a:r>
              <a:rPr lang="en-US" sz="2400" dirty="0" smtClean="0"/>
              <a:t>in, </a:t>
            </a:r>
            <a:r>
              <a:rPr lang="en-US" sz="2400" dirty="0"/>
              <a:t>and</a:t>
            </a:r>
          </a:p>
          <a:p>
            <a:pPr lvl="1"/>
            <a:r>
              <a:rPr lang="en-US" sz="2400" dirty="0"/>
              <a:t>The leaves on the bottom level are as far to the left as </a:t>
            </a:r>
            <a:r>
              <a:rPr lang="en-US" sz="2400" dirty="0" smtClean="0"/>
              <a:t>possible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Perfect trees are also complete</a:t>
            </a:r>
          </a:p>
          <a:p>
            <a:endParaRPr lang="en-US" dirty="0"/>
          </a:p>
        </p:txBody>
      </p:sp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CC33F-1B07-BC44-8CEE-0275F1CE1283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21511" name="Group 4"/>
          <p:cNvGrpSpPr>
            <a:grpSpLocks/>
          </p:cNvGrpSpPr>
          <p:nvPr/>
        </p:nvGrpSpPr>
        <p:grpSpPr bwMode="auto">
          <a:xfrm>
            <a:off x="5564188" y="1973263"/>
            <a:ext cx="2663825" cy="2667000"/>
            <a:chOff x="3165" y="1244"/>
            <a:chExt cx="1678" cy="1680"/>
          </a:xfrm>
        </p:grpSpPr>
        <p:sp>
          <p:nvSpPr>
            <p:cNvPr id="21512" name="Oval 5"/>
            <p:cNvSpPr>
              <a:spLocks noChangeArrowheads="1"/>
            </p:cNvSpPr>
            <p:nvPr/>
          </p:nvSpPr>
          <p:spPr bwMode="auto">
            <a:xfrm>
              <a:off x="3981" y="1244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13" name="Text Box 6"/>
            <p:cNvSpPr txBox="1">
              <a:spLocks noChangeArrowheads="1"/>
            </p:cNvSpPr>
            <p:nvPr/>
          </p:nvSpPr>
          <p:spPr bwMode="auto">
            <a:xfrm>
              <a:off x="4027" y="129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A</a:t>
              </a:r>
            </a:p>
          </p:txBody>
        </p:sp>
        <p:sp>
          <p:nvSpPr>
            <p:cNvPr id="21514" name="Oval 7"/>
            <p:cNvSpPr>
              <a:spLocks noChangeArrowheads="1"/>
            </p:cNvSpPr>
            <p:nvPr/>
          </p:nvSpPr>
          <p:spPr bwMode="auto">
            <a:xfrm>
              <a:off x="3438" y="1925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15" name="Text Box 8"/>
            <p:cNvSpPr txBox="1">
              <a:spLocks noChangeArrowheads="1"/>
            </p:cNvSpPr>
            <p:nvPr/>
          </p:nvSpPr>
          <p:spPr bwMode="auto">
            <a:xfrm>
              <a:off x="3483" y="197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B</a:t>
              </a:r>
            </a:p>
          </p:txBody>
        </p:sp>
        <p:sp>
          <p:nvSpPr>
            <p:cNvPr id="21516" name="Oval 9"/>
            <p:cNvSpPr>
              <a:spLocks noChangeArrowheads="1"/>
            </p:cNvSpPr>
            <p:nvPr/>
          </p:nvSpPr>
          <p:spPr bwMode="auto">
            <a:xfrm>
              <a:off x="4526" y="1925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17" name="Text Box 10"/>
            <p:cNvSpPr txBox="1">
              <a:spLocks noChangeArrowheads="1"/>
            </p:cNvSpPr>
            <p:nvPr/>
          </p:nvSpPr>
          <p:spPr bwMode="auto">
            <a:xfrm>
              <a:off x="4571" y="197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C</a:t>
              </a:r>
            </a:p>
          </p:txBody>
        </p:sp>
        <p:sp>
          <p:nvSpPr>
            <p:cNvPr id="21518" name="Oval 11"/>
            <p:cNvSpPr>
              <a:spLocks noChangeArrowheads="1"/>
            </p:cNvSpPr>
            <p:nvPr/>
          </p:nvSpPr>
          <p:spPr bwMode="auto">
            <a:xfrm>
              <a:off x="3165" y="2605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19" name="Text Box 12"/>
            <p:cNvSpPr txBox="1">
              <a:spLocks noChangeArrowheads="1"/>
            </p:cNvSpPr>
            <p:nvPr/>
          </p:nvSpPr>
          <p:spPr bwMode="auto">
            <a:xfrm>
              <a:off x="3210" y="265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D</a:t>
              </a:r>
            </a:p>
          </p:txBody>
        </p:sp>
        <p:sp>
          <p:nvSpPr>
            <p:cNvPr id="21520" name="Oval 13"/>
            <p:cNvSpPr>
              <a:spLocks noChangeArrowheads="1"/>
            </p:cNvSpPr>
            <p:nvPr/>
          </p:nvSpPr>
          <p:spPr bwMode="auto">
            <a:xfrm>
              <a:off x="3664" y="2605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21" name="Text Box 14"/>
            <p:cNvSpPr txBox="1">
              <a:spLocks noChangeArrowheads="1"/>
            </p:cNvSpPr>
            <p:nvPr/>
          </p:nvSpPr>
          <p:spPr bwMode="auto">
            <a:xfrm>
              <a:off x="3709" y="265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E</a:t>
              </a:r>
            </a:p>
          </p:txBody>
        </p:sp>
        <p:sp>
          <p:nvSpPr>
            <p:cNvPr id="21522" name="Line 15"/>
            <p:cNvSpPr>
              <a:spLocks noChangeShapeType="1"/>
            </p:cNvSpPr>
            <p:nvPr/>
          </p:nvSpPr>
          <p:spPr bwMode="auto">
            <a:xfrm flipH="1">
              <a:off x="3664" y="1516"/>
              <a:ext cx="363" cy="409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3" name="Line 16"/>
            <p:cNvSpPr>
              <a:spLocks noChangeShapeType="1"/>
            </p:cNvSpPr>
            <p:nvPr/>
          </p:nvSpPr>
          <p:spPr bwMode="auto">
            <a:xfrm>
              <a:off x="4254" y="1516"/>
              <a:ext cx="363" cy="409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4" name="Line 17"/>
            <p:cNvSpPr>
              <a:spLocks noChangeShapeType="1"/>
            </p:cNvSpPr>
            <p:nvPr/>
          </p:nvSpPr>
          <p:spPr bwMode="auto">
            <a:xfrm flipH="1">
              <a:off x="3347" y="2242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5" name="Line 18"/>
            <p:cNvSpPr>
              <a:spLocks noChangeShapeType="1"/>
            </p:cNvSpPr>
            <p:nvPr/>
          </p:nvSpPr>
          <p:spPr bwMode="auto">
            <a:xfrm>
              <a:off x="3619" y="2242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6" name="Oval 19"/>
            <p:cNvSpPr>
              <a:spLocks noChangeArrowheads="1"/>
            </p:cNvSpPr>
            <p:nvPr/>
          </p:nvSpPr>
          <p:spPr bwMode="auto">
            <a:xfrm>
              <a:off x="4251" y="2606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27" name="Text Box 20"/>
            <p:cNvSpPr txBox="1">
              <a:spLocks noChangeArrowheads="1"/>
            </p:cNvSpPr>
            <p:nvPr/>
          </p:nvSpPr>
          <p:spPr bwMode="auto">
            <a:xfrm>
              <a:off x="4296" y="265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F</a:t>
              </a:r>
            </a:p>
          </p:txBody>
        </p:sp>
        <p:sp>
          <p:nvSpPr>
            <p:cNvPr id="21528" name="Line 21"/>
            <p:cNvSpPr>
              <a:spLocks noChangeShapeType="1"/>
            </p:cNvSpPr>
            <p:nvPr/>
          </p:nvSpPr>
          <p:spPr bwMode="auto">
            <a:xfrm flipH="1">
              <a:off x="4433" y="2243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Balanced Binary Trees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77175" cy="4500563"/>
          </a:xfrm>
        </p:spPr>
        <p:txBody>
          <a:bodyPr/>
          <a:lstStyle/>
          <a:p>
            <a:r>
              <a:rPr lang="en-US" sz="2800"/>
              <a:t>A binary tree is </a:t>
            </a:r>
            <a:r>
              <a:rPr lang="en-US" sz="2800" b="1"/>
              <a:t>balanced</a:t>
            </a:r>
            <a:r>
              <a:rPr lang="en-US" sz="2800"/>
              <a:t> if</a:t>
            </a:r>
          </a:p>
          <a:p>
            <a:pPr lvl="1"/>
            <a:r>
              <a:rPr lang="en-US" sz="2000"/>
              <a:t>Leaves are all about the same distance from the root</a:t>
            </a:r>
          </a:p>
          <a:p>
            <a:pPr lvl="1"/>
            <a:r>
              <a:rPr lang="en-US" sz="2000"/>
              <a:t>The exact specification varies</a:t>
            </a:r>
          </a:p>
          <a:p>
            <a:r>
              <a:rPr lang="en-US" sz="2800"/>
              <a:t>Sometimes trees are balanced by comparing the height of nodes</a:t>
            </a:r>
          </a:p>
          <a:p>
            <a:pPr lvl="1"/>
            <a:r>
              <a:rPr lang="en-US" sz="2400"/>
              <a:t>e.g. the height of a node’s right subtree is at most one different from the height of its left subtree</a:t>
            </a:r>
          </a:p>
          <a:p>
            <a:r>
              <a:rPr lang="en-US" sz="2800"/>
              <a:t>Sometimes a tree's height is compared to the number of nodes</a:t>
            </a:r>
          </a:p>
          <a:p>
            <a:pPr lvl="1"/>
            <a:r>
              <a:rPr lang="en-US" sz="2400"/>
              <a:t>e.g. red-black trees</a:t>
            </a:r>
          </a:p>
        </p:txBody>
      </p:sp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A8F4-818A-2D45-8B54-8CC5390712A6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Balanced Binary Trees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3B3-7BF2-754F-8F35-A2605C775898}" type="slidenum">
              <a:rPr lang="en-US"/>
              <a:pPr/>
              <a:t>18</a:t>
            </a:fld>
            <a:endParaRPr lang="en-US"/>
          </a:p>
        </p:txBody>
      </p:sp>
      <p:grpSp>
        <p:nvGrpSpPr>
          <p:cNvPr id="23558" name="Group 63"/>
          <p:cNvGrpSpPr>
            <a:grpSpLocks/>
          </p:cNvGrpSpPr>
          <p:nvPr/>
        </p:nvGrpSpPr>
        <p:grpSpPr bwMode="auto">
          <a:xfrm>
            <a:off x="812800" y="2062163"/>
            <a:ext cx="3095625" cy="2665412"/>
            <a:chOff x="512" y="1299"/>
            <a:chExt cx="1950" cy="1679"/>
          </a:xfrm>
        </p:grpSpPr>
        <p:sp>
          <p:nvSpPr>
            <p:cNvPr id="23580" name="Oval 4"/>
            <p:cNvSpPr>
              <a:spLocks noChangeArrowheads="1"/>
            </p:cNvSpPr>
            <p:nvPr/>
          </p:nvSpPr>
          <p:spPr bwMode="auto">
            <a:xfrm>
              <a:off x="1328" y="1299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81" name="Text Box 5"/>
            <p:cNvSpPr txBox="1">
              <a:spLocks noChangeArrowheads="1"/>
            </p:cNvSpPr>
            <p:nvPr/>
          </p:nvSpPr>
          <p:spPr bwMode="auto">
            <a:xfrm>
              <a:off x="1374" y="134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A</a:t>
              </a:r>
            </a:p>
          </p:txBody>
        </p:sp>
        <p:sp>
          <p:nvSpPr>
            <p:cNvPr id="23582" name="Oval 6"/>
            <p:cNvSpPr>
              <a:spLocks noChangeArrowheads="1"/>
            </p:cNvSpPr>
            <p:nvPr/>
          </p:nvSpPr>
          <p:spPr bwMode="auto">
            <a:xfrm>
              <a:off x="785" y="198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83" name="Text Box 7"/>
            <p:cNvSpPr txBox="1">
              <a:spLocks noChangeArrowheads="1"/>
            </p:cNvSpPr>
            <p:nvPr/>
          </p:nvSpPr>
          <p:spPr bwMode="auto">
            <a:xfrm>
              <a:off x="830" y="202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B</a:t>
              </a:r>
            </a:p>
          </p:txBody>
        </p:sp>
        <p:sp>
          <p:nvSpPr>
            <p:cNvPr id="23584" name="Oval 8"/>
            <p:cNvSpPr>
              <a:spLocks noChangeArrowheads="1"/>
            </p:cNvSpPr>
            <p:nvPr/>
          </p:nvSpPr>
          <p:spPr bwMode="auto">
            <a:xfrm>
              <a:off x="1873" y="198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85" name="Text Box 9"/>
            <p:cNvSpPr txBox="1">
              <a:spLocks noChangeArrowheads="1"/>
            </p:cNvSpPr>
            <p:nvPr/>
          </p:nvSpPr>
          <p:spPr bwMode="auto">
            <a:xfrm>
              <a:off x="1918" y="202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C</a:t>
              </a:r>
            </a:p>
          </p:txBody>
        </p:sp>
        <p:sp>
          <p:nvSpPr>
            <p:cNvPr id="23586" name="Oval 10"/>
            <p:cNvSpPr>
              <a:spLocks noChangeArrowheads="1"/>
            </p:cNvSpPr>
            <p:nvPr/>
          </p:nvSpPr>
          <p:spPr bwMode="auto">
            <a:xfrm>
              <a:off x="2145" y="266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87" name="Text Box 11"/>
            <p:cNvSpPr txBox="1">
              <a:spLocks noChangeArrowheads="1"/>
            </p:cNvSpPr>
            <p:nvPr/>
          </p:nvSpPr>
          <p:spPr bwMode="auto">
            <a:xfrm>
              <a:off x="2190" y="270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F</a:t>
              </a:r>
            </a:p>
          </p:txBody>
        </p:sp>
        <p:sp>
          <p:nvSpPr>
            <p:cNvPr id="23588" name="Oval 12"/>
            <p:cNvSpPr>
              <a:spLocks noChangeArrowheads="1"/>
            </p:cNvSpPr>
            <p:nvPr/>
          </p:nvSpPr>
          <p:spPr bwMode="auto">
            <a:xfrm>
              <a:off x="512" y="266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89" name="Text Box 13"/>
            <p:cNvSpPr txBox="1">
              <a:spLocks noChangeArrowheads="1"/>
            </p:cNvSpPr>
            <p:nvPr/>
          </p:nvSpPr>
          <p:spPr bwMode="auto">
            <a:xfrm>
              <a:off x="557" y="270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D</a:t>
              </a:r>
            </a:p>
          </p:txBody>
        </p:sp>
        <p:sp>
          <p:nvSpPr>
            <p:cNvPr id="23590" name="Line 14"/>
            <p:cNvSpPr>
              <a:spLocks noChangeShapeType="1"/>
            </p:cNvSpPr>
            <p:nvPr/>
          </p:nvSpPr>
          <p:spPr bwMode="auto">
            <a:xfrm flipH="1">
              <a:off x="1011" y="1571"/>
              <a:ext cx="363" cy="409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1" name="Line 15"/>
            <p:cNvSpPr>
              <a:spLocks noChangeShapeType="1"/>
            </p:cNvSpPr>
            <p:nvPr/>
          </p:nvSpPr>
          <p:spPr bwMode="auto">
            <a:xfrm>
              <a:off x="1601" y="1571"/>
              <a:ext cx="363" cy="409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2" name="Line 16"/>
            <p:cNvSpPr>
              <a:spLocks noChangeShapeType="1"/>
            </p:cNvSpPr>
            <p:nvPr/>
          </p:nvSpPr>
          <p:spPr bwMode="auto">
            <a:xfrm flipH="1">
              <a:off x="694" y="2297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3" name="Line 17"/>
            <p:cNvSpPr>
              <a:spLocks noChangeShapeType="1"/>
            </p:cNvSpPr>
            <p:nvPr/>
          </p:nvSpPr>
          <p:spPr bwMode="auto">
            <a:xfrm>
              <a:off x="2100" y="2297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4" name="Oval 18"/>
            <p:cNvSpPr>
              <a:spLocks noChangeArrowheads="1"/>
            </p:cNvSpPr>
            <p:nvPr/>
          </p:nvSpPr>
          <p:spPr bwMode="auto">
            <a:xfrm>
              <a:off x="1624" y="266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95" name="Text Box 19"/>
            <p:cNvSpPr txBox="1">
              <a:spLocks noChangeArrowheads="1"/>
            </p:cNvSpPr>
            <p:nvPr/>
          </p:nvSpPr>
          <p:spPr bwMode="auto">
            <a:xfrm>
              <a:off x="1669" y="270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E</a:t>
              </a:r>
            </a:p>
          </p:txBody>
        </p:sp>
        <p:sp>
          <p:nvSpPr>
            <p:cNvPr id="23596" name="Line 20"/>
            <p:cNvSpPr>
              <a:spLocks noChangeShapeType="1"/>
            </p:cNvSpPr>
            <p:nvPr/>
          </p:nvSpPr>
          <p:spPr bwMode="auto">
            <a:xfrm flipH="1">
              <a:off x="1806" y="2297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559" name="Group 64"/>
          <p:cNvGrpSpPr>
            <a:grpSpLocks/>
          </p:cNvGrpSpPr>
          <p:nvPr/>
        </p:nvGrpSpPr>
        <p:grpSpPr bwMode="auto">
          <a:xfrm>
            <a:off x="5170488" y="2009775"/>
            <a:ext cx="3095625" cy="3703638"/>
            <a:chOff x="3257" y="1266"/>
            <a:chExt cx="1950" cy="2333"/>
          </a:xfrm>
        </p:grpSpPr>
        <p:sp>
          <p:nvSpPr>
            <p:cNvPr id="23560" name="Oval 36"/>
            <p:cNvSpPr>
              <a:spLocks noChangeArrowheads="1"/>
            </p:cNvSpPr>
            <p:nvPr/>
          </p:nvSpPr>
          <p:spPr bwMode="auto">
            <a:xfrm>
              <a:off x="4073" y="1266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61" name="Text Box 37"/>
            <p:cNvSpPr txBox="1">
              <a:spLocks noChangeArrowheads="1"/>
            </p:cNvSpPr>
            <p:nvPr/>
          </p:nvSpPr>
          <p:spPr bwMode="auto">
            <a:xfrm>
              <a:off x="4119" y="131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A</a:t>
              </a:r>
            </a:p>
          </p:txBody>
        </p:sp>
        <p:sp>
          <p:nvSpPr>
            <p:cNvPr id="23562" name="Oval 38"/>
            <p:cNvSpPr>
              <a:spLocks noChangeArrowheads="1"/>
            </p:cNvSpPr>
            <p:nvPr/>
          </p:nvSpPr>
          <p:spPr bwMode="auto">
            <a:xfrm>
              <a:off x="3530" y="1947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63" name="Text Box 39"/>
            <p:cNvSpPr txBox="1">
              <a:spLocks noChangeArrowheads="1"/>
            </p:cNvSpPr>
            <p:nvPr/>
          </p:nvSpPr>
          <p:spPr bwMode="auto">
            <a:xfrm>
              <a:off x="3575" y="199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B</a:t>
              </a:r>
            </a:p>
          </p:txBody>
        </p:sp>
        <p:sp>
          <p:nvSpPr>
            <p:cNvPr id="23564" name="Oval 40"/>
            <p:cNvSpPr>
              <a:spLocks noChangeArrowheads="1"/>
            </p:cNvSpPr>
            <p:nvPr/>
          </p:nvSpPr>
          <p:spPr bwMode="auto">
            <a:xfrm>
              <a:off x="4618" y="1947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65" name="Text Box 41"/>
            <p:cNvSpPr txBox="1">
              <a:spLocks noChangeArrowheads="1"/>
            </p:cNvSpPr>
            <p:nvPr/>
          </p:nvSpPr>
          <p:spPr bwMode="auto">
            <a:xfrm>
              <a:off x="4663" y="199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C</a:t>
              </a:r>
            </a:p>
          </p:txBody>
        </p:sp>
        <p:sp>
          <p:nvSpPr>
            <p:cNvPr id="23566" name="Oval 42"/>
            <p:cNvSpPr>
              <a:spLocks noChangeArrowheads="1"/>
            </p:cNvSpPr>
            <p:nvPr/>
          </p:nvSpPr>
          <p:spPr bwMode="auto">
            <a:xfrm>
              <a:off x="4890" y="2627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67" name="Text Box 43"/>
            <p:cNvSpPr txBox="1">
              <a:spLocks noChangeArrowheads="1"/>
            </p:cNvSpPr>
            <p:nvPr/>
          </p:nvSpPr>
          <p:spPr bwMode="auto">
            <a:xfrm>
              <a:off x="4935" y="267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F</a:t>
              </a:r>
            </a:p>
          </p:txBody>
        </p:sp>
        <p:sp>
          <p:nvSpPr>
            <p:cNvPr id="23568" name="Oval 44"/>
            <p:cNvSpPr>
              <a:spLocks noChangeArrowheads="1"/>
            </p:cNvSpPr>
            <p:nvPr/>
          </p:nvSpPr>
          <p:spPr bwMode="auto">
            <a:xfrm>
              <a:off x="3257" y="2627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69" name="Text Box 45"/>
            <p:cNvSpPr txBox="1">
              <a:spLocks noChangeArrowheads="1"/>
            </p:cNvSpPr>
            <p:nvPr/>
          </p:nvSpPr>
          <p:spPr bwMode="auto">
            <a:xfrm>
              <a:off x="3302" y="267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D</a:t>
              </a:r>
            </a:p>
          </p:txBody>
        </p:sp>
        <p:sp>
          <p:nvSpPr>
            <p:cNvPr id="23570" name="Line 46"/>
            <p:cNvSpPr>
              <a:spLocks noChangeShapeType="1"/>
            </p:cNvSpPr>
            <p:nvPr/>
          </p:nvSpPr>
          <p:spPr bwMode="auto">
            <a:xfrm flipH="1">
              <a:off x="3756" y="1538"/>
              <a:ext cx="363" cy="409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1" name="Line 47"/>
            <p:cNvSpPr>
              <a:spLocks noChangeShapeType="1"/>
            </p:cNvSpPr>
            <p:nvPr/>
          </p:nvSpPr>
          <p:spPr bwMode="auto">
            <a:xfrm>
              <a:off x="4346" y="1538"/>
              <a:ext cx="363" cy="409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2" name="Line 48"/>
            <p:cNvSpPr>
              <a:spLocks noChangeShapeType="1"/>
            </p:cNvSpPr>
            <p:nvPr/>
          </p:nvSpPr>
          <p:spPr bwMode="auto">
            <a:xfrm flipH="1">
              <a:off x="3439" y="2264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3" name="Line 49"/>
            <p:cNvSpPr>
              <a:spLocks noChangeShapeType="1"/>
            </p:cNvSpPr>
            <p:nvPr/>
          </p:nvSpPr>
          <p:spPr bwMode="auto">
            <a:xfrm>
              <a:off x="4845" y="2264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4" name="Oval 50"/>
            <p:cNvSpPr>
              <a:spLocks noChangeArrowheads="1"/>
            </p:cNvSpPr>
            <p:nvPr/>
          </p:nvSpPr>
          <p:spPr bwMode="auto">
            <a:xfrm>
              <a:off x="4342" y="262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75" name="Text Box 51"/>
            <p:cNvSpPr txBox="1">
              <a:spLocks noChangeArrowheads="1"/>
            </p:cNvSpPr>
            <p:nvPr/>
          </p:nvSpPr>
          <p:spPr bwMode="auto">
            <a:xfrm>
              <a:off x="4387" y="266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E</a:t>
              </a:r>
            </a:p>
          </p:txBody>
        </p:sp>
        <p:sp>
          <p:nvSpPr>
            <p:cNvPr id="23576" name="Line 52"/>
            <p:cNvSpPr>
              <a:spLocks noChangeShapeType="1"/>
            </p:cNvSpPr>
            <p:nvPr/>
          </p:nvSpPr>
          <p:spPr bwMode="auto">
            <a:xfrm flipH="1">
              <a:off x="4524" y="2257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7" name="Oval 53"/>
            <p:cNvSpPr>
              <a:spLocks noChangeArrowheads="1"/>
            </p:cNvSpPr>
            <p:nvPr/>
          </p:nvSpPr>
          <p:spPr bwMode="auto">
            <a:xfrm>
              <a:off x="4613" y="3281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78" name="Text Box 54"/>
            <p:cNvSpPr txBox="1">
              <a:spLocks noChangeArrowheads="1"/>
            </p:cNvSpPr>
            <p:nvPr/>
          </p:nvSpPr>
          <p:spPr bwMode="auto">
            <a:xfrm>
              <a:off x="4658" y="332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G</a:t>
              </a:r>
            </a:p>
          </p:txBody>
        </p:sp>
        <p:sp>
          <p:nvSpPr>
            <p:cNvPr id="23579" name="Line 55"/>
            <p:cNvSpPr>
              <a:spLocks noChangeShapeType="1"/>
            </p:cNvSpPr>
            <p:nvPr/>
          </p:nvSpPr>
          <p:spPr bwMode="auto">
            <a:xfrm>
              <a:off x="4568" y="2918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Unbalanced Binary Trees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7FBF-85D4-3944-83C0-8D1DB08F1AEE}" type="slidenum">
              <a:rPr lang="en-US"/>
              <a:pPr/>
              <a:t>19</a:t>
            </a:fld>
            <a:endParaRPr lang="en-US"/>
          </a:p>
        </p:txBody>
      </p:sp>
      <p:grpSp>
        <p:nvGrpSpPr>
          <p:cNvPr id="24582" name="Group 67"/>
          <p:cNvGrpSpPr>
            <a:grpSpLocks/>
          </p:cNvGrpSpPr>
          <p:nvPr/>
        </p:nvGrpSpPr>
        <p:grpSpPr bwMode="auto">
          <a:xfrm>
            <a:off x="5602288" y="1968500"/>
            <a:ext cx="1798637" cy="2665413"/>
            <a:chOff x="4480" y="2251"/>
            <a:chExt cx="1133" cy="1679"/>
          </a:xfrm>
        </p:grpSpPr>
        <p:sp>
          <p:nvSpPr>
            <p:cNvPr id="24601" name="Oval 23"/>
            <p:cNvSpPr>
              <a:spLocks noChangeArrowheads="1"/>
            </p:cNvSpPr>
            <p:nvPr/>
          </p:nvSpPr>
          <p:spPr bwMode="auto">
            <a:xfrm>
              <a:off x="5296" y="2251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602" name="Text Box 24"/>
            <p:cNvSpPr txBox="1">
              <a:spLocks noChangeArrowheads="1"/>
            </p:cNvSpPr>
            <p:nvPr/>
          </p:nvSpPr>
          <p:spPr bwMode="auto">
            <a:xfrm>
              <a:off x="5342" y="229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A</a:t>
              </a:r>
            </a:p>
          </p:txBody>
        </p:sp>
        <p:sp>
          <p:nvSpPr>
            <p:cNvPr id="24603" name="Oval 25"/>
            <p:cNvSpPr>
              <a:spLocks noChangeArrowheads="1"/>
            </p:cNvSpPr>
            <p:nvPr/>
          </p:nvSpPr>
          <p:spPr bwMode="auto">
            <a:xfrm>
              <a:off x="4753" y="2932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604" name="Text Box 26"/>
            <p:cNvSpPr txBox="1">
              <a:spLocks noChangeArrowheads="1"/>
            </p:cNvSpPr>
            <p:nvPr/>
          </p:nvSpPr>
          <p:spPr bwMode="auto">
            <a:xfrm>
              <a:off x="4798" y="2978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B</a:t>
              </a:r>
            </a:p>
          </p:txBody>
        </p:sp>
        <p:sp>
          <p:nvSpPr>
            <p:cNvPr id="24605" name="Oval 29"/>
            <p:cNvSpPr>
              <a:spLocks noChangeArrowheads="1"/>
            </p:cNvSpPr>
            <p:nvPr/>
          </p:nvSpPr>
          <p:spPr bwMode="auto">
            <a:xfrm>
              <a:off x="4480" y="3612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606" name="Text Box 30"/>
            <p:cNvSpPr txBox="1">
              <a:spLocks noChangeArrowheads="1"/>
            </p:cNvSpPr>
            <p:nvPr/>
          </p:nvSpPr>
          <p:spPr bwMode="auto">
            <a:xfrm>
              <a:off x="4525" y="3658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C</a:t>
              </a:r>
            </a:p>
          </p:txBody>
        </p:sp>
        <p:sp>
          <p:nvSpPr>
            <p:cNvPr id="24607" name="Oval 31"/>
            <p:cNvSpPr>
              <a:spLocks noChangeArrowheads="1"/>
            </p:cNvSpPr>
            <p:nvPr/>
          </p:nvSpPr>
          <p:spPr bwMode="auto">
            <a:xfrm>
              <a:off x="4979" y="3612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608" name="Text Box 32"/>
            <p:cNvSpPr txBox="1">
              <a:spLocks noChangeArrowheads="1"/>
            </p:cNvSpPr>
            <p:nvPr/>
          </p:nvSpPr>
          <p:spPr bwMode="auto">
            <a:xfrm>
              <a:off x="5024" y="3658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D</a:t>
              </a:r>
            </a:p>
          </p:txBody>
        </p:sp>
        <p:sp>
          <p:nvSpPr>
            <p:cNvPr id="24609" name="Line 33"/>
            <p:cNvSpPr>
              <a:spLocks noChangeShapeType="1"/>
            </p:cNvSpPr>
            <p:nvPr/>
          </p:nvSpPr>
          <p:spPr bwMode="auto">
            <a:xfrm flipH="1">
              <a:off x="4979" y="2523"/>
              <a:ext cx="363" cy="409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0" name="Line 35"/>
            <p:cNvSpPr>
              <a:spLocks noChangeShapeType="1"/>
            </p:cNvSpPr>
            <p:nvPr/>
          </p:nvSpPr>
          <p:spPr bwMode="auto">
            <a:xfrm flipH="1">
              <a:off x="4662" y="3249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1" name="Line 36"/>
            <p:cNvSpPr>
              <a:spLocks noChangeShapeType="1"/>
            </p:cNvSpPr>
            <p:nvPr/>
          </p:nvSpPr>
          <p:spPr bwMode="auto">
            <a:xfrm>
              <a:off x="4934" y="3249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583" name="Group 74"/>
          <p:cNvGrpSpPr>
            <a:grpSpLocks/>
          </p:cNvGrpSpPr>
          <p:nvPr/>
        </p:nvGrpSpPr>
        <p:grpSpPr bwMode="auto">
          <a:xfrm>
            <a:off x="1425575" y="1968500"/>
            <a:ext cx="2662238" cy="3702050"/>
            <a:chOff x="898" y="1240"/>
            <a:chExt cx="1677" cy="2332"/>
          </a:xfrm>
        </p:grpSpPr>
        <p:sp>
          <p:nvSpPr>
            <p:cNvPr id="24584" name="Oval 43"/>
            <p:cNvSpPr>
              <a:spLocks noChangeArrowheads="1"/>
            </p:cNvSpPr>
            <p:nvPr/>
          </p:nvSpPr>
          <p:spPr bwMode="auto">
            <a:xfrm>
              <a:off x="1441" y="124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585" name="Text Box 44"/>
            <p:cNvSpPr txBox="1">
              <a:spLocks noChangeArrowheads="1"/>
            </p:cNvSpPr>
            <p:nvPr/>
          </p:nvSpPr>
          <p:spPr bwMode="auto">
            <a:xfrm>
              <a:off x="1487" y="128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A</a:t>
              </a:r>
            </a:p>
          </p:txBody>
        </p:sp>
        <p:sp>
          <p:nvSpPr>
            <p:cNvPr id="24586" name="Oval 45"/>
            <p:cNvSpPr>
              <a:spLocks noChangeArrowheads="1"/>
            </p:cNvSpPr>
            <p:nvPr/>
          </p:nvSpPr>
          <p:spPr bwMode="auto">
            <a:xfrm>
              <a:off x="898" y="1921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587" name="Text Box 46"/>
            <p:cNvSpPr txBox="1">
              <a:spLocks noChangeArrowheads="1"/>
            </p:cNvSpPr>
            <p:nvPr/>
          </p:nvSpPr>
          <p:spPr bwMode="auto">
            <a:xfrm>
              <a:off x="943" y="196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B</a:t>
              </a:r>
            </a:p>
          </p:txBody>
        </p:sp>
        <p:sp>
          <p:nvSpPr>
            <p:cNvPr id="24588" name="Oval 47"/>
            <p:cNvSpPr>
              <a:spLocks noChangeArrowheads="1"/>
            </p:cNvSpPr>
            <p:nvPr/>
          </p:nvSpPr>
          <p:spPr bwMode="auto">
            <a:xfrm>
              <a:off x="1986" y="1921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589" name="Text Box 48"/>
            <p:cNvSpPr txBox="1">
              <a:spLocks noChangeArrowheads="1"/>
            </p:cNvSpPr>
            <p:nvPr/>
          </p:nvSpPr>
          <p:spPr bwMode="auto">
            <a:xfrm>
              <a:off x="2031" y="196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C</a:t>
              </a:r>
            </a:p>
          </p:txBody>
        </p:sp>
        <p:sp>
          <p:nvSpPr>
            <p:cNvPr id="24590" name="Oval 49"/>
            <p:cNvSpPr>
              <a:spLocks noChangeArrowheads="1"/>
            </p:cNvSpPr>
            <p:nvPr/>
          </p:nvSpPr>
          <p:spPr bwMode="auto">
            <a:xfrm>
              <a:off x="2258" y="2601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591" name="Text Box 50"/>
            <p:cNvSpPr txBox="1">
              <a:spLocks noChangeArrowheads="1"/>
            </p:cNvSpPr>
            <p:nvPr/>
          </p:nvSpPr>
          <p:spPr bwMode="auto">
            <a:xfrm>
              <a:off x="2303" y="264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E</a:t>
              </a:r>
            </a:p>
          </p:txBody>
        </p:sp>
        <p:sp>
          <p:nvSpPr>
            <p:cNvPr id="24592" name="Line 53"/>
            <p:cNvSpPr>
              <a:spLocks noChangeShapeType="1"/>
            </p:cNvSpPr>
            <p:nvPr/>
          </p:nvSpPr>
          <p:spPr bwMode="auto">
            <a:xfrm flipH="1">
              <a:off x="1124" y="1512"/>
              <a:ext cx="363" cy="409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3" name="Line 54"/>
            <p:cNvSpPr>
              <a:spLocks noChangeShapeType="1"/>
            </p:cNvSpPr>
            <p:nvPr/>
          </p:nvSpPr>
          <p:spPr bwMode="auto">
            <a:xfrm>
              <a:off x="1714" y="1512"/>
              <a:ext cx="363" cy="409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4" name="Line 56"/>
            <p:cNvSpPr>
              <a:spLocks noChangeShapeType="1"/>
            </p:cNvSpPr>
            <p:nvPr/>
          </p:nvSpPr>
          <p:spPr bwMode="auto">
            <a:xfrm>
              <a:off x="2213" y="2238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5" name="Oval 57"/>
            <p:cNvSpPr>
              <a:spLocks noChangeArrowheads="1"/>
            </p:cNvSpPr>
            <p:nvPr/>
          </p:nvSpPr>
          <p:spPr bwMode="auto">
            <a:xfrm>
              <a:off x="1711" y="2602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596" name="Text Box 58"/>
            <p:cNvSpPr txBox="1">
              <a:spLocks noChangeArrowheads="1"/>
            </p:cNvSpPr>
            <p:nvPr/>
          </p:nvSpPr>
          <p:spPr bwMode="auto">
            <a:xfrm>
              <a:off x="1756" y="2648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D</a:t>
              </a:r>
            </a:p>
          </p:txBody>
        </p:sp>
        <p:sp>
          <p:nvSpPr>
            <p:cNvPr id="24597" name="Line 59"/>
            <p:cNvSpPr>
              <a:spLocks noChangeShapeType="1"/>
            </p:cNvSpPr>
            <p:nvPr/>
          </p:nvSpPr>
          <p:spPr bwMode="auto">
            <a:xfrm flipH="1">
              <a:off x="1893" y="2239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8" name="Oval 69"/>
            <p:cNvSpPr>
              <a:spLocks noChangeArrowheads="1"/>
            </p:cNvSpPr>
            <p:nvPr/>
          </p:nvSpPr>
          <p:spPr bwMode="auto">
            <a:xfrm>
              <a:off x="1985" y="3254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599" name="Text Box 70"/>
            <p:cNvSpPr txBox="1">
              <a:spLocks noChangeArrowheads="1"/>
            </p:cNvSpPr>
            <p:nvPr/>
          </p:nvSpPr>
          <p:spPr bwMode="auto">
            <a:xfrm>
              <a:off x="2030" y="330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F</a:t>
              </a:r>
            </a:p>
          </p:txBody>
        </p:sp>
        <p:sp>
          <p:nvSpPr>
            <p:cNvPr id="24600" name="Line 71"/>
            <p:cNvSpPr>
              <a:spLocks noChangeShapeType="1"/>
            </p:cNvSpPr>
            <p:nvPr/>
          </p:nvSpPr>
          <p:spPr bwMode="auto">
            <a:xfrm>
              <a:off x="1940" y="2891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Objectives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752975"/>
          </a:xfrm>
        </p:spPr>
        <p:txBody>
          <a:bodyPr/>
          <a:lstStyle/>
          <a:p>
            <a:r>
              <a:rPr lang="en-US"/>
              <a:t>Understand tree terminology</a:t>
            </a:r>
          </a:p>
          <a:p>
            <a:r>
              <a:rPr lang="en-US"/>
              <a:t>Understand and implement tree traversals</a:t>
            </a:r>
          </a:p>
          <a:p>
            <a:r>
              <a:rPr lang="en-US"/>
              <a:t>Define the binary search tree property</a:t>
            </a:r>
          </a:p>
          <a:p>
            <a:r>
              <a:rPr lang="en-US"/>
              <a:t>Implement binary search trees</a:t>
            </a:r>
          </a:p>
          <a:p>
            <a:r>
              <a:rPr lang="en-US"/>
              <a:t>Implement the TreeSort algorithm</a:t>
            </a:r>
          </a:p>
        </p:txBody>
      </p:sp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DE3A-9A6F-D143-B115-1C2838F7A6F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Tree Traversals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Binary Tree Traversals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059238"/>
          </a:xfrm>
        </p:spPr>
        <p:txBody>
          <a:bodyPr/>
          <a:lstStyle/>
          <a:p>
            <a:r>
              <a:rPr lang="en-US" sz="2800"/>
              <a:t>A traversal algorithm for a binary tree visits each node in the tree</a:t>
            </a:r>
          </a:p>
          <a:p>
            <a:pPr lvl="1"/>
            <a:r>
              <a:rPr lang="en-US" sz="2300"/>
              <a:t>Typically,  it will do something while visiting each node!</a:t>
            </a:r>
          </a:p>
          <a:p>
            <a:r>
              <a:rPr lang="en-US" sz="2800"/>
              <a:t>Traversal algorithms are naturally recursive</a:t>
            </a:r>
          </a:p>
          <a:p>
            <a:r>
              <a:rPr lang="en-US" sz="2800"/>
              <a:t>There are three traversal methods</a:t>
            </a:r>
          </a:p>
          <a:p>
            <a:pPr lvl="1"/>
            <a:r>
              <a:rPr lang="en-US" sz="2300"/>
              <a:t>Inorder</a:t>
            </a:r>
          </a:p>
          <a:p>
            <a:pPr lvl="1"/>
            <a:r>
              <a:rPr lang="en-US" sz="2300"/>
              <a:t>Preorder</a:t>
            </a:r>
          </a:p>
          <a:p>
            <a:pPr lvl="1"/>
            <a:r>
              <a:rPr lang="en-US" sz="2300"/>
              <a:t>Postorder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CFE9-3947-844D-AFEA-F2ACE27153AD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InOrder Traversal Algorithm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>
                <a:solidFill>
                  <a:srgbClr val="008000"/>
                </a:solidFill>
                <a:latin typeface="Courier New" pitchFamily="-112" charset="0"/>
              </a:rPr>
              <a:t>// </a:t>
            </a:r>
            <a:r>
              <a:rPr lang="en-US" b="1" dirty="0" err="1">
                <a:solidFill>
                  <a:srgbClr val="008000"/>
                </a:solidFill>
                <a:latin typeface="Courier New" pitchFamily="-112" charset="0"/>
              </a:rPr>
              <a:t>InOrder</a:t>
            </a:r>
            <a:r>
              <a:rPr lang="en-US" b="1" dirty="0">
                <a:solidFill>
                  <a:srgbClr val="008000"/>
                </a:solidFill>
                <a:latin typeface="Courier New" pitchFamily="-112" charset="0"/>
              </a:rPr>
              <a:t> traversal algorithm</a:t>
            </a:r>
            <a:endParaRPr lang="en-US" b="1" dirty="0" smtClean="0">
              <a:solidFill>
                <a:srgbClr val="008000"/>
              </a:solidFill>
              <a:latin typeface="Courier New" pitchFamily="-112" charset="0"/>
            </a:endParaRP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 smtClean="0">
                <a:latin typeface="Courier New" pitchFamily="-112" charset="0"/>
              </a:rPr>
              <a:t>void </a:t>
            </a:r>
            <a:r>
              <a:rPr lang="en-US" b="1" dirty="0" err="1" smtClean="0">
                <a:latin typeface="Courier New" pitchFamily="-112" charset="0"/>
              </a:rPr>
              <a:t>inOrder</a:t>
            </a:r>
            <a:r>
              <a:rPr lang="en-US" b="1" dirty="0" err="1">
                <a:latin typeface="Courier New" pitchFamily="-112" charset="0"/>
              </a:rPr>
              <a:t>(Node</a:t>
            </a:r>
            <a:r>
              <a:rPr lang="en-US" b="1" dirty="0" smtClean="0">
                <a:latin typeface="Courier New" pitchFamily="-112" charset="0"/>
              </a:rPr>
              <a:t> *</a:t>
            </a:r>
            <a:r>
              <a:rPr lang="en-US" b="1" dirty="0" err="1" smtClean="0">
                <a:latin typeface="Courier New" pitchFamily="-112" charset="0"/>
              </a:rPr>
              <a:t>n</a:t>
            </a:r>
            <a:r>
              <a:rPr lang="en-US" b="1" dirty="0">
                <a:latin typeface="Courier New" pitchFamily="-112" charset="0"/>
              </a:rPr>
              <a:t>) {</a:t>
            </a: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>
                <a:latin typeface="Courier New" pitchFamily="-112" charset="0"/>
              </a:rPr>
              <a:t>		if (</a:t>
            </a:r>
            <a:r>
              <a:rPr lang="en-US" b="1" dirty="0" err="1">
                <a:latin typeface="Courier New" pitchFamily="-112" charset="0"/>
              </a:rPr>
              <a:t>n</a:t>
            </a:r>
            <a:r>
              <a:rPr lang="en-US" b="1" dirty="0">
                <a:latin typeface="Courier New" pitchFamily="-112" charset="0"/>
              </a:rPr>
              <a:t> !=</a:t>
            </a:r>
            <a:r>
              <a:rPr lang="en-US" b="1" dirty="0" smtClean="0">
                <a:latin typeface="Courier New" pitchFamily="-112" charset="0"/>
              </a:rPr>
              <a:t> 0) </a:t>
            </a:r>
            <a:r>
              <a:rPr lang="en-US" b="1" dirty="0">
                <a:latin typeface="Courier New" pitchFamily="-112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>
                <a:latin typeface="Courier New" pitchFamily="-112" charset="0"/>
              </a:rPr>
              <a:t>			</a:t>
            </a:r>
            <a:r>
              <a:rPr lang="en-US" b="1" dirty="0" err="1">
                <a:latin typeface="Courier New" pitchFamily="-112" charset="0"/>
              </a:rPr>
              <a:t>inOrder(</a:t>
            </a:r>
            <a:r>
              <a:rPr lang="en-US" b="1" dirty="0" err="1" smtClean="0">
                <a:latin typeface="Courier New" pitchFamily="-112" charset="0"/>
              </a:rPr>
              <a:t>n</a:t>
            </a:r>
            <a:r>
              <a:rPr lang="en-US" b="1" dirty="0" smtClean="0">
                <a:latin typeface="Courier New" pitchFamily="-112" charset="0"/>
              </a:rPr>
              <a:t>-&gt;</a:t>
            </a:r>
            <a:r>
              <a:rPr lang="en-US" b="1" dirty="0" err="1" smtClean="0">
                <a:latin typeface="Courier New" pitchFamily="-112" charset="0"/>
              </a:rPr>
              <a:t>leftChild</a:t>
            </a:r>
            <a:r>
              <a:rPr lang="en-US" b="1" dirty="0">
                <a:latin typeface="Courier New" pitchFamily="-112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>
                <a:latin typeface="Courier New" pitchFamily="-112" charset="0"/>
              </a:rPr>
              <a:t>			</a:t>
            </a:r>
            <a:r>
              <a:rPr lang="en-US" b="1" dirty="0" err="1">
                <a:latin typeface="Courier New" pitchFamily="-112" charset="0"/>
              </a:rPr>
              <a:t>visit(n</a:t>
            </a:r>
            <a:r>
              <a:rPr lang="en-US" b="1" dirty="0">
                <a:latin typeface="Courier New" pitchFamily="-112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>
                <a:latin typeface="Courier New" pitchFamily="-112" charset="0"/>
              </a:rPr>
              <a:t>			</a:t>
            </a:r>
            <a:r>
              <a:rPr lang="en-US" b="1" dirty="0" err="1">
                <a:latin typeface="Courier New" pitchFamily="-112" charset="0"/>
              </a:rPr>
              <a:t>inOrder(</a:t>
            </a:r>
            <a:r>
              <a:rPr lang="en-US" b="1" dirty="0" err="1" smtClean="0">
                <a:latin typeface="Courier New" pitchFamily="-112" charset="0"/>
              </a:rPr>
              <a:t>n</a:t>
            </a:r>
            <a:r>
              <a:rPr lang="en-US" b="1" dirty="0" smtClean="0">
                <a:latin typeface="Courier New" pitchFamily="-112" charset="0"/>
              </a:rPr>
              <a:t>-&gt;</a:t>
            </a:r>
            <a:r>
              <a:rPr lang="en-US" b="1" dirty="0" err="1" smtClean="0">
                <a:latin typeface="Courier New" pitchFamily="-112" charset="0"/>
              </a:rPr>
              <a:t>rightChild</a:t>
            </a:r>
            <a:r>
              <a:rPr lang="en-US" b="1" dirty="0">
                <a:latin typeface="Courier New" pitchFamily="-112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>
                <a:latin typeface="Courier New" pitchFamily="-112" charset="0"/>
              </a:rPr>
              <a:t>		}</a:t>
            </a: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>
                <a:latin typeface="Courier New" pitchFamily="-112" charset="0"/>
              </a:rPr>
              <a:t>}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D7E0-4C15-3144-B054-29F3A4338FBB}" type="slidenum">
              <a:rPr lang="en-US"/>
              <a:pPr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56893" y="1590159"/>
            <a:ext cx="128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C++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InOrder</a:t>
            </a:r>
            <a:r>
              <a:rPr lang="en-US" dirty="0" smtClean="0"/>
              <a:t>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1922-5E11-0E4E-8E68-F19419DBA4ED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3117851" y="2493963"/>
            <a:ext cx="3095625" cy="2665412"/>
            <a:chOff x="512" y="1299"/>
            <a:chExt cx="1950" cy="1679"/>
          </a:xfrm>
        </p:grpSpPr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1328" y="1299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374" y="134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A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785" y="198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830" y="202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B</a:t>
              </a:r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873" y="198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918" y="202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C</a:t>
              </a:r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2145" y="266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190" y="270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F</a:t>
              </a:r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512" y="266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557" y="270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D</a:t>
              </a: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H="1">
              <a:off x="1011" y="1571"/>
              <a:ext cx="363" cy="409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1601" y="1571"/>
              <a:ext cx="363" cy="409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H="1">
              <a:off x="694" y="2297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2100" y="2297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1624" y="2660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1669" y="270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E</a:t>
              </a: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H="1">
              <a:off x="1806" y="2297"/>
              <a:ext cx="181" cy="363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PreOrder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Traversal Algorithm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>
                <a:solidFill>
                  <a:srgbClr val="008000"/>
                </a:solidFill>
                <a:latin typeface="Courier New" pitchFamily="-112" charset="0"/>
              </a:rPr>
              <a:t>//</a:t>
            </a:r>
            <a:r>
              <a:rPr lang="en-US" b="1" dirty="0" smtClean="0">
                <a:solidFill>
                  <a:srgbClr val="008000"/>
                </a:solidFill>
                <a:latin typeface="Courier New" pitchFamily="-112" charset="0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-112" charset="0"/>
              </a:rPr>
              <a:t>Pre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-112" charset="0"/>
              </a:rPr>
              <a:t>Order</a:t>
            </a:r>
            <a:r>
              <a:rPr lang="en-US" b="1" dirty="0" smtClean="0">
                <a:solidFill>
                  <a:srgbClr val="008000"/>
                </a:solidFill>
                <a:latin typeface="Courier New" pitchFamily="-112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itchFamily="-112" charset="0"/>
              </a:rPr>
              <a:t>traversal algorithm</a:t>
            </a:r>
            <a:endParaRPr lang="en-US" b="1" dirty="0" smtClean="0">
              <a:solidFill>
                <a:srgbClr val="008000"/>
              </a:solidFill>
              <a:latin typeface="Courier New" pitchFamily="-112" charset="0"/>
            </a:endParaRP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 smtClean="0">
                <a:latin typeface="Courier New" pitchFamily="-112" charset="0"/>
              </a:rPr>
              <a:t>void </a:t>
            </a:r>
            <a:r>
              <a:rPr lang="en-US" b="1" dirty="0" err="1" smtClean="0">
                <a:latin typeface="Courier New" pitchFamily="-112" charset="0"/>
              </a:rPr>
              <a:t>preOrder</a:t>
            </a:r>
            <a:r>
              <a:rPr lang="en-US" b="1" dirty="0" err="1">
                <a:latin typeface="Courier New" pitchFamily="-112" charset="0"/>
              </a:rPr>
              <a:t>(Node</a:t>
            </a:r>
            <a:r>
              <a:rPr lang="en-US" b="1" dirty="0" smtClean="0">
                <a:latin typeface="Courier New" pitchFamily="-112" charset="0"/>
              </a:rPr>
              <a:t> *</a:t>
            </a:r>
            <a:r>
              <a:rPr lang="en-US" b="1" dirty="0" err="1" smtClean="0">
                <a:latin typeface="Courier New" pitchFamily="-112" charset="0"/>
              </a:rPr>
              <a:t>n</a:t>
            </a:r>
            <a:r>
              <a:rPr lang="en-US" b="1" dirty="0">
                <a:latin typeface="Courier New" pitchFamily="-112" charset="0"/>
              </a:rPr>
              <a:t>) {</a:t>
            </a: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>
                <a:latin typeface="Courier New" pitchFamily="-112" charset="0"/>
              </a:rPr>
              <a:t>		if (</a:t>
            </a:r>
            <a:r>
              <a:rPr lang="en-US" b="1" dirty="0" err="1">
                <a:latin typeface="Courier New" pitchFamily="-112" charset="0"/>
              </a:rPr>
              <a:t>n</a:t>
            </a:r>
            <a:r>
              <a:rPr lang="en-US" b="1" dirty="0">
                <a:latin typeface="Courier New" pitchFamily="-112" charset="0"/>
              </a:rPr>
              <a:t> !=</a:t>
            </a:r>
            <a:r>
              <a:rPr lang="en-US" b="1" dirty="0" smtClean="0">
                <a:latin typeface="Courier New" pitchFamily="-112" charset="0"/>
              </a:rPr>
              <a:t> 0) </a:t>
            </a:r>
            <a:r>
              <a:rPr lang="en-US" b="1" dirty="0">
                <a:latin typeface="Courier New" pitchFamily="-112" charset="0"/>
              </a:rPr>
              <a:t>{</a:t>
            </a:r>
            <a:endParaRPr lang="en-US" b="1" dirty="0" smtClean="0">
              <a:latin typeface="Courier New" pitchFamily="-112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-112" charset="0"/>
              </a:rPr>
              <a:t>			</a:t>
            </a:r>
            <a:r>
              <a:rPr lang="en-US" b="1" dirty="0" err="1" smtClean="0">
                <a:latin typeface="Courier New" pitchFamily="-112" charset="0"/>
              </a:rPr>
              <a:t>visit(n</a:t>
            </a:r>
            <a:r>
              <a:rPr lang="en-US" b="1" dirty="0" smtClean="0">
                <a:latin typeface="Courier New" pitchFamily="-112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 smtClean="0">
                <a:latin typeface="Courier New" pitchFamily="-112" charset="0"/>
              </a:rPr>
              <a:t>	</a:t>
            </a:r>
            <a:r>
              <a:rPr lang="en-US" b="1" dirty="0">
                <a:latin typeface="Courier New" pitchFamily="-112" charset="0"/>
              </a:rPr>
              <a:t>	</a:t>
            </a:r>
            <a:r>
              <a:rPr lang="en-US" b="1" dirty="0" smtClean="0">
                <a:latin typeface="Courier New" pitchFamily="-112" charset="0"/>
              </a:rPr>
              <a:t>	</a:t>
            </a:r>
            <a:r>
              <a:rPr lang="en-US" b="1" dirty="0" err="1" smtClean="0">
                <a:latin typeface="Courier New" pitchFamily="-112" charset="0"/>
              </a:rPr>
              <a:t>pre</a:t>
            </a:r>
            <a:r>
              <a:rPr lang="en-US" b="1" dirty="0" err="1" smtClean="0">
                <a:latin typeface="Courier New" pitchFamily="-112" charset="0"/>
              </a:rPr>
              <a:t>Order</a:t>
            </a:r>
            <a:r>
              <a:rPr lang="en-US" b="1" dirty="0" err="1">
                <a:latin typeface="Courier New" pitchFamily="-112" charset="0"/>
              </a:rPr>
              <a:t>(</a:t>
            </a:r>
            <a:r>
              <a:rPr lang="en-US" b="1" dirty="0" err="1" smtClean="0">
                <a:latin typeface="Courier New" pitchFamily="-112" charset="0"/>
              </a:rPr>
              <a:t>n</a:t>
            </a:r>
            <a:r>
              <a:rPr lang="en-US" b="1" dirty="0" smtClean="0">
                <a:latin typeface="Courier New" pitchFamily="-112" charset="0"/>
              </a:rPr>
              <a:t>-&gt;</a:t>
            </a:r>
            <a:r>
              <a:rPr lang="en-US" b="1" dirty="0" err="1" smtClean="0">
                <a:latin typeface="Courier New" pitchFamily="-112" charset="0"/>
              </a:rPr>
              <a:t>leftChild</a:t>
            </a:r>
            <a:r>
              <a:rPr lang="en-US" b="1" dirty="0">
                <a:latin typeface="Courier New" pitchFamily="-112" charset="0"/>
              </a:rPr>
              <a:t>);</a:t>
            </a:r>
            <a:endParaRPr lang="en-US" b="1" dirty="0" smtClean="0">
              <a:latin typeface="Courier New" pitchFamily="-112" charset="0"/>
            </a:endParaRP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 smtClean="0">
                <a:latin typeface="Courier New" pitchFamily="-112" charset="0"/>
              </a:rPr>
              <a:t>	</a:t>
            </a:r>
            <a:r>
              <a:rPr lang="en-US" b="1" dirty="0">
                <a:latin typeface="Courier New" pitchFamily="-112" charset="0"/>
              </a:rPr>
              <a:t>	</a:t>
            </a:r>
            <a:r>
              <a:rPr lang="en-US" b="1" dirty="0" smtClean="0">
                <a:latin typeface="Courier New" pitchFamily="-112" charset="0"/>
              </a:rPr>
              <a:t>	</a:t>
            </a:r>
            <a:r>
              <a:rPr lang="en-US" b="1" dirty="0" err="1" smtClean="0">
                <a:latin typeface="Courier New" pitchFamily="-112" charset="0"/>
              </a:rPr>
              <a:t>pre</a:t>
            </a:r>
            <a:r>
              <a:rPr lang="en-US" b="1" dirty="0" err="1" smtClean="0">
                <a:latin typeface="Courier New" pitchFamily="-112" charset="0"/>
              </a:rPr>
              <a:t>Order</a:t>
            </a:r>
            <a:r>
              <a:rPr lang="en-US" b="1" dirty="0" err="1">
                <a:latin typeface="Courier New" pitchFamily="-112" charset="0"/>
              </a:rPr>
              <a:t>(</a:t>
            </a:r>
            <a:r>
              <a:rPr lang="en-US" b="1" dirty="0" err="1" smtClean="0">
                <a:latin typeface="Courier New" pitchFamily="-112" charset="0"/>
              </a:rPr>
              <a:t>n</a:t>
            </a:r>
            <a:r>
              <a:rPr lang="en-US" b="1" dirty="0" smtClean="0">
                <a:latin typeface="Courier New" pitchFamily="-112" charset="0"/>
              </a:rPr>
              <a:t>-&gt;</a:t>
            </a:r>
            <a:r>
              <a:rPr lang="en-US" b="1" dirty="0" err="1" smtClean="0">
                <a:latin typeface="Courier New" pitchFamily="-112" charset="0"/>
              </a:rPr>
              <a:t>rightChild</a:t>
            </a:r>
            <a:r>
              <a:rPr lang="en-US" b="1" dirty="0">
                <a:latin typeface="Courier New" pitchFamily="-112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>
                <a:latin typeface="Courier New" pitchFamily="-112" charset="0"/>
              </a:rPr>
              <a:t>		}</a:t>
            </a: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>
                <a:latin typeface="Courier New" pitchFamily="-112" charset="0"/>
              </a:rPr>
              <a:t>}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D7E0-4C15-3144-B054-29F3A4338FBB}" type="slidenum">
              <a:rPr lang="en-US"/>
              <a:pPr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56893" y="1590159"/>
            <a:ext cx="128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C++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7" name="Rectangle 10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PreOrder Traversal</a:t>
            </a:r>
          </a:p>
        </p:txBody>
      </p:sp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1EC9-D24A-DB44-88D5-A2FE90AD11AD}" type="slidenum">
              <a:rPr lang="en-US"/>
              <a:pPr/>
              <a:t>25</a:t>
            </a:fld>
            <a:endParaRPr lang="en-US"/>
          </a:p>
        </p:txBody>
      </p:sp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4387850" y="224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17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2863850" y="3159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13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6521450" y="3159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27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1873250" y="4149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9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7740650" y="4149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39</a:t>
            </a: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4083050" y="4149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16</a:t>
            </a: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2711450" y="5368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11</a:t>
            </a: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5530850" y="4149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20</a:t>
            </a:r>
          </a:p>
        </p:txBody>
      </p:sp>
      <p:sp>
        <p:nvSpPr>
          <p:cNvPr id="174091" name="Oval 11"/>
          <p:cNvSpPr>
            <a:spLocks noChangeArrowheads="1"/>
          </p:cNvSpPr>
          <p:nvPr/>
        </p:nvSpPr>
        <p:spPr bwMode="auto">
          <a:xfrm>
            <a:off x="2711450" y="3006725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4092" name="Oval 12"/>
          <p:cNvSpPr>
            <a:spLocks noChangeArrowheads="1"/>
          </p:cNvSpPr>
          <p:nvPr/>
        </p:nvSpPr>
        <p:spPr bwMode="auto">
          <a:xfrm>
            <a:off x="1568450" y="3997325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4093" name="Oval 13"/>
          <p:cNvSpPr>
            <a:spLocks noChangeArrowheads="1"/>
          </p:cNvSpPr>
          <p:nvPr/>
        </p:nvSpPr>
        <p:spPr bwMode="auto">
          <a:xfrm>
            <a:off x="3930650" y="3997325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4094" name="Oval 14"/>
          <p:cNvSpPr>
            <a:spLocks noChangeArrowheads="1"/>
          </p:cNvSpPr>
          <p:nvPr/>
        </p:nvSpPr>
        <p:spPr bwMode="auto">
          <a:xfrm>
            <a:off x="7588250" y="3997325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4095" name="Oval 15"/>
          <p:cNvSpPr>
            <a:spLocks noChangeArrowheads="1"/>
          </p:cNvSpPr>
          <p:nvPr/>
        </p:nvSpPr>
        <p:spPr bwMode="auto">
          <a:xfrm>
            <a:off x="2559050" y="5216525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7667" name="Line 16"/>
          <p:cNvSpPr>
            <a:spLocks noChangeShapeType="1"/>
          </p:cNvSpPr>
          <p:nvPr/>
        </p:nvSpPr>
        <p:spPr bwMode="auto">
          <a:xfrm flipH="1">
            <a:off x="3473450" y="2625725"/>
            <a:ext cx="762000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8" name="Line 17"/>
          <p:cNvSpPr>
            <a:spLocks noChangeShapeType="1"/>
          </p:cNvSpPr>
          <p:nvPr/>
        </p:nvSpPr>
        <p:spPr bwMode="auto">
          <a:xfrm flipH="1">
            <a:off x="2330450" y="3692525"/>
            <a:ext cx="5334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9" name="Line 18"/>
          <p:cNvSpPr>
            <a:spLocks noChangeShapeType="1"/>
          </p:cNvSpPr>
          <p:nvPr/>
        </p:nvSpPr>
        <p:spPr bwMode="auto">
          <a:xfrm flipH="1">
            <a:off x="5988050" y="3692525"/>
            <a:ext cx="5334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0" name="Line 19"/>
          <p:cNvSpPr>
            <a:spLocks noChangeShapeType="1"/>
          </p:cNvSpPr>
          <p:nvPr/>
        </p:nvSpPr>
        <p:spPr bwMode="auto">
          <a:xfrm>
            <a:off x="5149850" y="2549525"/>
            <a:ext cx="1143000" cy="6858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1" name="Line 20"/>
          <p:cNvSpPr>
            <a:spLocks noChangeShapeType="1"/>
          </p:cNvSpPr>
          <p:nvPr/>
        </p:nvSpPr>
        <p:spPr bwMode="auto">
          <a:xfrm>
            <a:off x="2178050" y="4759325"/>
            <a:ext cx="533400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2" name="Line 21"/>
          <p:cNvSpPr>
            <a:spLocks noChangeShapeType="1"/>
          </p:cNvSpPr>
          <p:nvPr/>
        </p:nvSpPr>
        <p:spPr bwMode="auto">
          <a:xfrm>
            <a:off x="7131050" y="3692525"/>
            <a:ext cx="5334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3" name="Line 22"/>
          <p:cNvSpPr>
            <a:spLocks noChangeShapeType="1"/>
          </p:cNvSpPr>
          <p:nvPr/>
        </p:nvSpPr>
        <p:spPr bwMode="auto">
          <a:xfrm>
            <a:off x="3473450" y="3692525"/>
            <a:ext cx="5334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03" name="Oval 23"/>
          <p:cNvSpPr>
            <a:spLocks noChangeArrowheads="1"/>
          </p:cNvSpPr>
          <p:nvPr/>
        </p:nvSpPr>
        <p:spPr bwMode="auto">
          <a:xfrm>
            <a:off x="4235450" y="2092325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4104" name="Oval 24"/>
          <p:cNvSpPr>
            <a:spLocks noChangeArrowheads="1"/>
          </p:cNvSpPr>
          <p:nvPr/>
        </p:nvSpPr>
        <p:spPr bwMode="auto">
          <a:xfrm>
            <a:off x="6369050" y="3006725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4105" name="Oval 25"/>
          <p:cNvSpPr>
            <a:spLocks noChangeArrowheads="1"/>
          </p:cNvSpPr>
          <p:nvPr/>
        </p:nvSpPr>
        <p:spPr bwMode="auto">
          <a:xfrm>
            <a:off x="5378450" y="3997325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4106" name="Text Box 26"/>
          <p:cNvSpPr txBox="1">
            <a:spLocks noChangeArrowheads="1"/>
          </p:cNvSpPr>
          <p:nvPr/>
        </p:nvSpPr>
        <p:spPr bwMode="auto">
          <a:xfrm>
            <a:off x="2327275" y="536892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4</a:t>
            </a:r>
          </a:p>
        </p:txBody>
      </p:sp>
      <p:sp>
        <p:nvSpPr>
          <p:cNvPr id="174107" name="Text Box 27"/>
          <p:cNvSpPr txBox="1">
            <a:spLocks noChangeArrowheads="1"/>
          </p:cNvSpPr>
          <p:nvPr/>
        </p:nvSpPr>
        <p:spPr bwMode="auto">
          <a:xfrm>
            <a:off x="1339850" y="407352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3</a:t>
            </a:r>
          </a:p>
        </p:txBody>
      </p:sp>
      <p:sp>
        <p:nvSpPr>
          <p:cNvPr id="174108" name="Text Box 28"/>
          <p:cNvSpPr txBox="1">
            <a:spLocks noChangeArrowheads="1"/>
          </p:cNvSpPr>
          <p:nvPr/>
        </p:nvSpPr>
        <p:spPr bwMode="auto">
          <a:xfrm>
            <a:off x="2482850" y="315912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2</a:t>
            </a:r>
          </a:p>
        </p:txBody>
      </p:sp>
      <p:sp>
        <p:nvSpPr>
          <p:cNvPr id="174109" name="Text Box 29"/>
          <p:cNvSpPr txBox="1">
            <a:spLocks noChangeArrowheads="1"/>
          </p:cNvSpPr>
          <p:nvPr/>
        </p:nvSpPr>
        <p:spPr bwMode="auto">
          <a:xfrm>
            <a:off x="3702050" y="414972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5</a:t>
            </a:r>
          </a:p>
        </p:txBody>
      </p:sp>
      <p:sp>
        <p:nvSpPr>
          <p:cNvPr id="174110" name="Text Box 30"/>
          <p:cNvSpPr txBox="1">
            <a:spLocks noChangeArrowheads="1"/>
          </p:cNvSpPr>
          <p:nvPr/>
        </p:nvSpPr>
        <p:spPr bwMode="auto">
          <a:xfrm>
            <a:off x="5149850" y="414972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7</a:t>
            </a:r>
          </a:p>
        </p:txBody>
      </p:sp>
      <p:sp>
        <p:nvSpPr>
          <p:cNvPr id="174111" name="Text Box 31"/>
          <p:cNvSpPr txBox="1">
            <a:spLocks noChangeArrowheads="1"/>
          </p:cNvSpPr>
          <p:nvPr/>
        </p:nvSpPr>
        <p:spPr bwMode="auto">
          <a:xfrm>
            <a:off x="4460875" y="1724025"/>
            <a:ext cx="2841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1</a:t>
            </a:r>
          </a:p>
        </p:txBody>
      </p:sp>
      <p:sp>
        <p:nvSpPr>
          <p:cNvPr id="174112" name="Text Box 32"/>
          <p:cNvSpPr txBox="1">
            <a:spLocks noChangeArrowheads="1"/>
          </p:cNvSpPr>
          <p:nvPr/>
        </p:nvSpPr>
        <p:spPr bwMode="auto">
          <a:xfrm>
            <a:off x="6137275" y="315912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6</a:t>
            </a:r>
          </a:p>
        </p:txBody>
      </p:sp>
      <p:sp>
        <p:nvSpPr>
          <p:cNvPr id="174113" name="Text Box 33"/>
          <p:cNvSpPr txBox="1">
            <a:spLocks noChangeArrowheads="1"/>
          </p:cNvSpPr>
          <p:nvPr/>
        </p:nvSpPr>
        <p:spPr bwMode="auto">
          <a:xfrm>
            <a:off x="7359650" y="414972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8</a:t>
            </a:r>
          </a:p>
        </p:txBody>
      </p:sp>
      <p:sp>
        <p:nvSpPr>
          <p:cNvPr id="174114" name="Text Box 34"/>
          <p:cNvSpPr txBox="1">
            <a:spLocks noChangeArrowheads="1"/>
          </p:cNvSpPr>
          <p:nvPr/>
        </p:nvSpPr>
        <p:spPr bwMode="auto">
          <a:xfrm>
            <a:off x="468313" y="162877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visit(n)</a:t>
            </a:r>
          </a:p>
        </p:txBody>
      </p:sp>
      <p:sp>
        <p:nvSpPr>
          <p:cNvPr id="174115" name="Text Box 35"/>
          <p:cNvSpPr txBox="1">
            <a:spLocks noChangeArrowheads="1"/>
          </p:cNvSpPr>
          <p:nvPr/>
        </p:nvSpPr>
        <p:spPr bwMode="auto">
          <a:xfrm>
            <a:off x="468312" y="1989138"/>
            <a:ext cx="3614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Courier New" pitchFamily="-112" charset="0"/>
              </a:rPr>
              <a:t>preOrder(</a:t>
            </a:r>
            <a:r>
              <a:rPr lang="en-US" b="1" dirty="0" err="1" smtClean="0">
                <a:latin typeface="Courier New" pitchFamily="-112" charset="0"/>
              </a:rPr>
              <a:t>n</a:t>
            </a:r>
            <a:r>
              <a:rPr lang="en-US" b="1" dirty="0" smtClean="0">
                <a:latin typeface="Courier New" pitchFamily="-112" charset="0"/>
              </a:rPr>
              <a:t>-&gt;</a:t>
            </a:r>
            <a:r>
              <a:rPr lang="en-US" b="1" dirty="0" err="1" smtClean="0">
                <a:latin typeface="Courier New" pitchFamily="-112" charset="0"/>
              </a:rPr>
              <a:t>leftChild</a:t>
            </a:r>
            <a:r>
              <a:rPr lang="en-US" b="1" dirty="0">
                <a:latin typeface="Courier New" pitchFamily="-112" charset="0"/>
              </a:rPr>
              <a:t>)</a:t>
            </a:r>
          </a:p>
        </p:txBody>
      </p:sp>
      <p:sp>
        <p:nvSpPr>
          <p:cNvPr id="174116" name="Text Box 36"/>
          <p:cNvSpPr txBox="1">
            <a:spLocks noChangeArrowheads="1"/>
          </p:cNvSpPr>
          <p:nvPr/>
        </p:nvSpPr>
        <p:spPr bwMode="auto">
          <a:xfrm>
            <a:off x="468313" y="2349500"/>
            <a:ext cx="3614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Courier New" pitchFamily="-112" charset="0"/>
              </a:rPr>
              <a:t>preOrder(</a:t>
            </a:r>
            <a:r>
              <a:rPr lang="en-US" b="1" dirty="0" err="1" smtClean="0">
                <a:latin typeface="Courier New" pitchFamily="-112" charset="0"/>
              </a:rPr>
              <a:t>n</a:t>
            </a:r>
            <a:r>
              <a:rPr lang="en-US" b="1" dirty="0" smtClean="0">
                <a:latin typeface="Courier New" pitchFamily="-112" charset="0"/>
              </a:rPr>
              <a:t>-&gt;</a:t>
            </a:r>
            <a:r>
              <a:rPr lang="en-US" b="1" dirty="0" err="1" smtClean="0">
                <a:latin typeface="Courier New" pitchFamily="-112" charset="0"/>
              </a:rPr>
              <a:t>rightChild</a:t>
            </a:r>
            <a:r>
              <a:rPr lang="en-US" b="1" dirty="0">
                <a:latin typeface="Courier New" pitchFamily="-112" charset="0"/>
              </a:rPr>
              <a:t>)</a:t>
            </a:r>
          </a:p>
        </p:txBody>
      </p:sp>
      <p:sp>
        <p:nvSpPr>
          <p:cNvPr id="174117" name="Text Box 37"/>
          <p:cNvSpPr txBox="1">
            <a:spLocks noChangeArrowheads="1"/>
          </p:cNvSpPr>
          <p:nvPr/>
        </p:nvSpPr>
        <p:spPr bwMode="auto">
          <a:xfrm>
            <a:off x="3549650" y="3082925"/>
            <a:ext cx="119538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preOrder(l)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preOrder(r)</a:t>
            </a:r>
          </a:p>
        </p:txBody>
      </p:sp>
      <p:sp>
        <p:nvSpPr>
          <p:cNvPr id="174118" name="Text Box 38"/>
          <p:cNvSpPr txBox="1">
            <a:spLocks noChangeArrowheads="1"/>
          </p:cNvSpPr>
          <p:nvPr/>
        </p:nvSpPr>
        <p:spPr bwMode="auto">
          <a:xfrm>
            <a:off x="2327275" y="4149725"/>
            <a:ext cx="119538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preOrder(l)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preOrder(r)</a:t>
            </a:r>
          </a:p>
        </p:txBody>
      </p:sp>
      <p:sp>
        <p:nvSpPr>
          <p:cNvPr id="174120" name="Text Box 40"/>
          <p:cNvSpPr txBox="1">
            <a:spLocks noChangeArrowheads="1"/>
          </p:cNvSpPr>
          <p:nvPr/>
        </p:nvSpPr>
        <p:spPr bwMode="auto">
          <a:xfrm>
            <a:off x="3268663" y="5702300"/>
            <a:ext cx="1195387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preOrder(l)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preOrder(r)</a:t>
            </a:r>
          </a:p>
        </p:txBody>
      </p:sp>
      <p:sp>
        <p:nvSpPr>
          <p:cNvPr id="174121" name="Text Box 41"/>
          <p:cNvSpPr txBox="1">
            <a:spLocks noChangeArrowheads="1"/>
          </p:cNvSpPr>
          <p:nvPr/>
        </p:nvSpPr>
        <p:spPr bwMode="auto">
          <a:xfrm>
            <a:off x="4006850" y="4759325"/>
            <a:ext cx="119538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preOrder(l)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preOrder(r)</a:t>
            </a:r>
          </a:p>
        </p:txBody>
      </p:sp>
      <p:sp>
        <p:nvSpPr>
          <p:cNvPr id="174122" name="Text Box 42"/>
          <p:cNvSpPr txBox="1">
            <a:spLocks noChangeArrowheads="1"/>
          </p:cNvSpPr>
          <p:nvPr/>
        </p:nvSpPr>
        <p:spPr bwMode="auto">
          <a:xfrm>
            <a:off x="7151688" y="3063875"/>
            <a:ext cx="1195387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preOrder(l)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preOrder(r)</a:t>
            </a:r>
          </a:p>
        </p:txBody>
      </p:sp>
      <p:sp>
        <p:nvSpPr>
          <p:cNvPr id="174123" name="Text Box 43"/>
          <p:cNvSpPr txBox="1">
            <a:spLocks noChangeArrowheads="1"/>
          </p:cNvSpPr>
          <p:nvPr/>
        </p:nvSpPr>
        <p:spPr bwMode="auto">
          <a:xfrm>
            <a:off x="5530850" y="4759325"/>
            <a:ext cx="119538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preOrder(l)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preOrder(r)</a:t>
            </a:r>
          </a:p>
        </p:txBody>
      </p:sp>
      <p:sp>
        <p:nvSpPr>
          <p:cNvPr id="174124" name="Text Box 44"/>
          <p:cNvSpPr txBox="1">
            <a:spLocks noChangeArrowheads="1"/>
          </p:cNvSpPr>
          <p:nvPr/>
        </p:nvSpPr>
        <p:spPr bwMode="auto">
          <a:xfrm>
            <a:off x="7740650" y="4759325"/>
            <a:ext cx="119538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preOrder(l)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preOrder(r)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17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7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7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7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74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74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74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7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7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7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74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74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74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74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74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74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7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7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7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17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7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7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7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17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17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17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74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74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74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17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17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17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3" dur="indefinite"/>
                                        <p:tgtEl>
                                          <p:spTgt spid="17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7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17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17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17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17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17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17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17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17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17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174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174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174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8" dur="indefinite"/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9" dur="indefinite"/>
                                        <p:tgtEl>
                                          <p:spTgt spid="17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7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174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174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174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80"/>
                                        <p:tgtEl>
                                          <p:spTgt spid="17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80"/>
                                        <p:tgtEl>
                                          <p:spTgt spid="17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80"/>
                                        <p:tgtEl>
                                          <p:spTgt spid="17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1" dur="indefinite"/>
                                        <p:tgtEl>
                                          <p:spTgt spid="17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7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174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174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174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174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174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174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3" dur="80"/>
                                        <p:tgtEl>
                                          <p:spTgt spid="174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4" dur="80"/>
                                        <p:tgtEl>
                                          <p:spTgt spid="174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80"/>
                                        <p:tgtEl>
                                          <p:spTgt spid="174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0" dur="80"/>
                                        <p:tgtEl>
                                          <p:spTgt spid="17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1" dur="80"/>
                                        <p:tgtEl>
                                          <p:spTgt spid="17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80"/>
                                        <p:tgtEl>
                                          <p:spTgt spid="17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6" dur="indefinite"/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7" dur="indefinite"/>
                                        <p:tgtEl>
                                          <p:spTgt spid="17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7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5" dur="80"/>
                                        <p:tgtEl>
                                          <p:spTgt spid="174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6" dur="80"/>
                                        <p:tgtEl>
                                          <p:spTgt spid="174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80"/>
                                        <p:tgtEl>
                                          <p:spTgt spid="174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2" dur="80"/>
                                        <p:tgtEl>
                                          <p:spTgt spid="174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3" dur="80"/>
                                        <p:tgtEl>
                                          <p:spTgt spid="174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80"/>
                                        <p:tgtEl>
                                          <p:spTgt spid="174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1" grpId="0" animBg="1"/>
      <p:bldP spid="174092" grpId="0" animBg="1"/>
      <p:bldP spid="174093" grpId="0" animBg="1"/>
      <p:bldP spid="174094" grpId="0" animBg="1"/>
      <p:bldP spid="174095" grpId="0" animBg="1"/>
      <p:bldP spid="174103" grpId="0" animBg="1"/>
      <p:bldP spid="174104" grpId="0" animBg="1"/>
      <p:bldP spid="174105" grpId="0" animBg="1"/>
      <p:bldP spid="174106" grpId="0"/>
      <p:bldP spid="174107" grpId="0"/>
      <p:bldP spid="174108" grpId="0"/>
      <p:bldP spid="174109" grpId="0"/>
      <p:bldP spid="174110" grpId="0"/>
      <p:bldP spid="174111" grpId="0"/>
      <p:bldP spid="174112" grpId="0"/>
      <p:bldP spid="1741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PostOrder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Traversal Algorithm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>
                <a:solidFill>
                  <a:srgbClr val="008000"/>
                </a:solidFill>
                <a:latin typeface="Courier New" pitchFamily="-112" charset="0"/>
              </a:rPr>
              <a:t>//</a:t>
            </a:r>
            <a:r>
              <a:rPr lang="en-US" b="1" dirty="0" smtClean="0">
                <a:solidFill>
                  <a:srgbClr val="008000"/>
                </a:solidFill>
                <a:latin typeface="Courier New" pitchFamily="-112" charset="0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-112" charset="0"/>
              </a:rPr>
              <a:t>Post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-112" charset="0"/>
              </a:rPr>
              <a:t>Order</a:t>
            </a:r>
            <a:r>
              <a:rPr lang="en-US" b="1" dirty="0" smtClean="0">
                <a:solidFill>
                  <a:srgbClr val="008000"/>
                </a:solidFill>
                <a:latin typeface="Courier New" pitchFamily="-112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itchFamily="-112" charset="0"/>
              </a:rPr>
              <a:t>traversal algorithm</a:t>
            </a:r>
            <a:endParaRPr lang="en-US" b="1" dirty="0" smtClean="0">
              <a:solidFill>
                <a:srgbClr val="008000"/>
              </a:solidFill>
              <a:latin typeface="Courier New" pitchFamily="-112" charset="0"/>
            </a:endParaRP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 smtClean="0">
                <a:latin typeface="Courier New" pitchFamily="-112" charset="0"/>
              </a:rPr>
              <a:t>void </a:t>
            </a:r>
            <a:r>
              <a:rPr lang="en-US" b="1" dirty="0" err="1" smtClean="0">
                <a:latin typeface="Courier New" pitchFamily="-112" charset="0"/>
              </a:rPr>
              <a:t>postOrder</a:t>
            </a:r>
            <a:r>
              <a:rPr lang="en-US" b="1" dirty="0" err="1">
                <a:latin typeface="Courier New" pitchFamily="-112" charset="0"/>
              </a:rPr>
              <a:t>(Node</a:t>
            </a:r>
            <a:r>
              <a:rPr lang="en-US" b="1" dirty="0" smtClean="0">
                <a:latin typeface="Courier New" pitchFamily="-112" charset="0"/>
              </a:rPr>
              <a:t> *</a:t>
            </a:r>
            <a:r>
              <a:rPr lang="en-US" b="1" dirty="0" err="1" smtClean="0">
                <a:latin typeface="Courier New" pitchFamily="-112" charset="0"/>
              </a:rPr>
              <a:t>n</a:t>
            </a:r>
            <a:r>
              <a:rPr lang="en-US" b="1" dirty="0">
                <a:latin typeface="Courier New" pitchFamily="-112" charset="0"/>
              </a:rPr>
              <a:t>) {</a:t>
            </a: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>
                <a:latin typeface="Courier New" pitchFamily="-112" charset="0"/>
              </a:rPr>
              <a:t>		if (</a:t>
            </a:r>
            <a:r>
              <a:rPr lang="en-US" b="1" dirty="0" err="1">
                <a:latin typeface="Courier New" pitchFamily="-112" charset="0"/>
              </a:rPr>
              <a:t>n</a:t>
            </a:r>
            <a:r>
              <a:rPr lang="en-US" b="1" dirty="0">
                <a:latin typeface="Courier New" pitchFamily="-112" charset="0"/>
              </a:rPr>
              <a:t> !=</a:t>
            </a:r>
            <a:r>
              <a:rPr lang="en-US" b="1" dirty="0" smtClean="0">
                <a:latin typeface="Courier New" pitchFamily="-112" charset="0"/>
              </a:rPr>
              <a:t> 0) </a:t>
            </a:r>
            <a:r>
              <a:rPr lang="en-US" b="1" dirty="0">
                <a:latin typeface="Courier New" pitchFamily="-112" charset="0"/>
              </a:rPr>
              <a:t>{</a:t>
            </a:r>
            <a:endParaRPr lang="en-US" b="1" dirty="0" smtClean="0">
              <a:latin typeface="Courier New" pitchFamily="-112" charset="0"/>
            </a:endParaRP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 smtClean="0">
                <a:latin typeface="Courier New" pitchFamily="-112" charset="0"/>
              </a:rPr>
              <a:t>	</a:t>
            </a:r>
            <a:r>
              <a:rPr lang="en-US" b="1" dirty="0">
                <a:latin typeface="Courier New" pitchFamily="-112" charset="0"/>
              </a:rPr>
              <a:t>	</a:t>
            </a:r>
            <a:r>
              <a:rPr lang="en-US" b="1" dirty="0" smtClean="0">
                <a:latin typeface="Courier New" pitchFamily="-112" charset="0"/>
              </a:rPr>
              <a:t>	</a:t>
            </a:r>
            <a:r>
              <a:rPr lang="en-US" b="1" dirty="0" err="1" smtClean="0">
                <a:latin typeface="Courier New" pitchFamily="-112" charset="0"/>
              </a:rPr>
              <a:t>post</a:t>
            </a:r>
            <a:r>
              <a:rPr lang="en-US" b="1" dirty="0" err="1" smtClean="0">
                <a:latin typeface="Courier New" pitchFamily="-112" charset="0"/>
              </a:rPr>
              <a:t>Order</a:t>
            </a:r>
            <a:r>
              <a:rPr lang="en-US" b="1" dirty="0" err="1">
                <a:latin typeface="Courier New" pitchFamily="-112" charset="0"/>
              </a:rPr>
              <a:t>(</a:t>
            </a:r>
            <a:r>
              <a:rPr lang="en-US" b="1" dirty="0" err="1" smtClean="0">
                <a:latin typeface="Courier New" pitchFamily="-112" charset="0"/>
              </a:rPr>
              <a:t>n</a:t>
            </a:r>
            <a:r>
              <a:rPr lang="en-US" b="1" dirty="0" smtClean="0">
                <a:latin typeface="Courier New" pitchFamily="-112" charset="0"/>
              </a:rPr>
              <a:t>-&gt;</a:t>
            </a:r>
            <a:r>
              <a:rPr lang="en-US" b="1" dirty="0" err="1" smtClean="0">
                <a:latin typeface="Courier New" pitchFamily="-112" charset="0"/>
              </a:rPr>
              <a:t>leftChild</a:t>
            </a:r>
            <a:r>
              <a:rPr lang="en-US" b="1" dirty="0">
                <a:latin typeface="Courier New" pitchFamily="-112" charset="0"/>
              </a:rPr>
              <a:t>);</a:t>
            </a:r>
            <a:endParaRPr lang="en-US" b="1" dirty="0" smtClean="0">
              <a:latin typeface="Courier New" pitchFamily="-112" charset="0"/>
            </a:endParaRP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 smtClean="0">
                <a:latin typeface="Courier New" pitchFamily="-112" charset="0"/>
              </a:rPr>
              <a:t>	</a:t>
            </a:r>
            <a:r>
              <a:rPr lang="en-US" b="1" dirty="0">
                <a:latin typeface="Courier New" pitchFamily="-112" charset="0"/>
              </a:rPr>
              <a:t>	</a:t>
            </a:r>
            <a:r>
              <a:rPr lang="en-US" b="1" dirty="0" smtClean="0">
                <a:latin typeface="Courier New" pitchFamily="-112" charset="0"/>
              </a:rPr>
              <a:t>	</a:t>
            </a:r>
            <a:r>
              <a:rPr lang="en-US" b="1" dirty="0" err="1" smtClean="0">
                <a:latin typeface="Courier New" pitchFamily="-112" charset="0"/>
              </a:rPr>
              <a:t>post</a:t>
            </a:r>
            <a:r>
              <a:rPr lang="en-US" b="1" dirty="0" err="1" smtClean="0">
                <a:latin typeface="Courier New" pitchFamily="-112" charset="0"/>
              </a:rPr>
              <a:t>Order</a:t>
            </a:r>
            <a:r>
              <a:rPr lang="en-US" b="1" dirty="0" err="1">
                <a:latin typeface="Courier New" pitchFamily="-112" charset="0"/>
              </a:rPr>
              <a:t>(</a:t>
            </a:r>
            <a:r>
              <a:rPr lang="en-US" b="1" dirty="0" err="1" smtClean="0">
                <a:latin typeface="Courier New" pitchFamily="-112" charset="0"/>
              </a:rPr>
              <a:t>n</a:t>
            </a:r>
            <a:r>
              <a:rPr lang="en-US" b="1" dirty="0" smtClean="0">
                <a:latin typeface="Courier New" pitchFamily="-112" charset="0"/>
              </a:rPr>
              <a:t>-&gt;</a:t>
            </a:r>
            <a:r>
              <a:rPr lang="en-US" b="1" dirty="0" err="1" smtClean="0">
                <a:latin typeface="Courier New" pitchFamily="-112" charset="0"/>
              </a:rPr>
              <a:t>rightChild</a:t>
            </a:r>
            <a:r>
              <a:rPr lang="en-US" b="1" dirty="0">
                <a:latin typeface="Courier New" pitchFamily="-112" charset="0"/>
              </a:rPr>
              <a:t>);</a:t>
            </a:r>
            <a:endParaRPr lang="en-US" b="1" dirty="0" smtClean="0">
              <a:latin typeface="Courier New" pitchFamily="-112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-112" charset="0"/>
              </a:rPr>
              <a:t>			</a:t>
            </a:r>
            <a:r>
              <a:rPr lang="en-US" b="1" dirty="0" err="1" smtClean="0">
                <a:latin typeface="Courier New" pitchFamily="-112" charset="0"/>
              </a:rPr>
              <a:t>visit(n</a:t>
            </a:r>
            <a:r>
              <a:rPr lang="en-US" b="1" dirty="0" smtClean="0">
                <a:latin typeface="Courier New" pitchFamily="-112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 smtClean="0">
                <a:latin typeface="Courier New" pitchFamily="-112" charset="0"/>
              </a:rPr>
              <a:t>	</a:t>
            </a:r>
            <a:r>
              <a:rPr lang="en-US" b="1" dirty="0">
                <a:latin typeface="Courier New" pitchFamily="-112" charset="0"/>
              </a:rPr>
              <a:t>	}</a:t>
            </a:r>
          </a:p>
          <a:p>
            <a:pPr>
              <a:lnSpc>
                <a:spcPct val="90000"/>
              </a:lnSpc>
              <a:buFont typeface="Wingdings" pitchFamily="-112" charset="2"/>
              <a:buNone/>
            </a:pPr>
            <a:r>
              <a:rPr lang="en-US" b="1" dirty="0">
                <a:latin typeface="Courier New" pitchFamily="-112" charset="0"/>
              </a:rPr>
              <a:t>}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D7E0-4C15-3144-B054-29F3A4338FBB}" type="slidenum">
              <a:rPr lang="en-US"/>
              <a:pPr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56893" y="1590159"/>
            <a:ext cx="128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C++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1" name="Rectangle 10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PostOrder Traversal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E36F-FAF2-9F4E-9CE0-8B2C73986281}" type="slidenum">
              <a:rPr lang="en-US"/>
              <a:pPr/>
              <a:t>27</a:t>
            </a:fld>
            <a:endParaRPr lang="en-US"/>
          </a:p>
        </p:txBody>
      </p:sp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4365625" y="224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17</a:t>
            </a:r>
          </a:p>
        </p:txBody>
      </p:sp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2841625" y="3159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13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6499225" y="3159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27</a:t>
            </a: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1851025" y="4149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9</a:t>
            </a: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7718425" y="4149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39</a:t>
            </a:r>
          </a:p>
        </p:txBody>
      </p:sp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4060825" y="4149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16</a:t>
            </a:r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2689225" y="5368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11</a:t>
            </a:r>
          </a:p>
        </p:txBody>
      </p:sp>
      <p:sp>
        <p:nvSpPr>
          <p:cNvPr id="175113" name="Text Box 9"/>
          <p:cNvSpPr txBox="1">
            <a:spLocks noChangeArrowheads="1"/>
          </p:cNvSpPr>
          <p:nvPr/>
        </p:nvSpPr>
        <p:spPr bwMode="auto">
          <a:xfrm>
            <a:off x="5508625" y="4149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20</a:t>
            </a:r>
          </a:p>
        </p:txBody>
      </p:sp>
      <p:sp>
        <p:nvSpPr>
          <p:cNvPr id="175115" name="Oval 11"/>
          <p:cNvSpPr>
            <a:spLocks noChangeArrowheads="1"/>
          </p:cNvSpPr>
          <p:nvPr/>
        </p:nvSpPr>
        <p:spPr bwMode="auto">
          <a:xfrm>
            <a:off x="2689225" y="3006725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5116" name="Oval 12"/>
          <p:cNvSpPr>
            <a:spLocks noChangeArrowheads="1"/>
          </p:cNvSpPr>
          <p:nvPr/>
        </p:nvSpPr>
        <p:spPr bwMode="auto">
          <a:xfrm>
            <a:off x="1546225" y="3997325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5117" name="Oval 13"/>
          <p:cNvSpPr>
            <a:spLocks noChangeArrowheads="1"/>
          </p:cNvSpPr>
          <p:nvPr/>
        </p:nvSpPr>
        <p:spPr bwMode="auto">
          <a:xfrm>
            <a:off x="3908425" y="3997325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5118" name="Oval 14"/>
          <p:cNvSpPr>
            <a:spLocks noChangeArrowheads="1"/>
          </p:cNvSpPr>
          <p:nvPr/>
        </p:nvSpPr>
        <p:spPr bwMode="auto">
          <a:xfrm>
            <a:off x="7566025" y="3997325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5119" name="Oval 15"/>
          <p:cNvSpPr>
            <a:spLocks noChangeArrowheads="1"/>
          </p:cNvSpPr>
          <p:nvPr/>
        </p:nvSpPr>
        <p:spPr bwMode="auto">
          <a:xfrm>
            <a:off x="2536825" y="5216525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8691" name="Line 16"/>
          <p:cNvSpPr>
            <a:spLocks noChangeShapeType="1"/>
          </p:cNvSpPr>
          <p:nvPr/>
        </p:nvSpPr>
        <p:spPr bwMode="auto">
          <a:xfrm flipH="1">
            <a:off x="3451225" y="2625725"/>
            <a:ext cx="762000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2" name="Line 17"/>
          <p:cNvSpPr>
            <a:spLocks noChangeShapeType="1"/>
          </p:cNvSpPr>
          <p:nvPr/>
        </p:nvSpPr>
        <p:spPr bwMode="auto">
          <a:xfrm flipH="1">
            <a:off x="2308225" y="3692525"/>
            <a:ext cx="5334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3" name="Line 18"/>
          <p:cNvSpPr>
            <a:spLocks noChangeShapeType="1"/>
          </p:cNvSpPr>
          <p:nvPr/>
        </p:nvSpPr>
        <p:spPr bwMode="auto">
          <a:xfrm flipH="1">
            <a:off x="5965825" y="3692525"/>
            <a:ext cx="5334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Line 19"/>
          <p:cNvSpPr>
            <a:spLocks noChangeShapeType="1"/>
          </p:cNvSpPr>
          <p:nvPr/>
        </p:nvSpPr>
        <p:spPr bwMode="auto">
          <a:xfrm>
            <a:off x="5127625" y="2549525"/>
            <a:ext cx="1143000" cy="6858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5" name="Line 20"/>
          <p:cNvSpPr>
            <a:spLocks noChangeShapeType="1"/>
          </p:cNvSpPr>
          <p:nvPr/>
        </p:nvSpPr>
        <p:spPr bwMode="auto">
          <a:xfrm>
            <a:off x="2155825" y="4759325"/>
            <a:ext cx="533400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6" name="Line 21"/>
          <p:cNvSpPr>
            <a:spLocks noChangeShapeType="1"/>
          </p:cNvSpPr>
          <p:nvPr/>
        </p:nvSpPr>
        <p:spPr bwMode="auto">
          <a:xfrm>
            <a:off x="7108825" y="3692525"/>
            <a:ext cx="5334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7" name="Line 22"/>
          <p:cNvSpPr>
            <a:spLocks noChangeShapeType="1"/>
          </p:cNvSpPr>
          <p:nvPr/>
        </p:nvSpPr>
        <p:spPr bwMode="auto">
          <a:xfrm>
            <a:off x="3451225" y="3692525"/>
            <a:ext cx="5334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127" name="Oval 23"/>
          <p:cNvSpPr>
            <a:spLocks noChangeArrowheads="1"/>
          </p:cNvSpPr>
          <p:nvPr/>
        </p:nvSpPr>
        <p:spPr bwMode="auto">
          <a:xfrm>
            <a:off x="4213225" y="2092325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5128" name="Oval 24"/>
          <p:cNvSpPr>
            <a:spLocks noChangeArrowheads="1"/>
          </p:cNvSpPr>
          <p:nvPr/>
        </p:nvSpPr>
        <p:spPr bwMode="auto">
          <a:xfrm>
            <a:off x="6346825" y="3006725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5129" name="Oval 25"/>
          <p:cNvSpPr>
            <a:spLocks noChangeArrowheads="1"/>
          </p:cNvSpPr>
          <p:nvPr/>
        </p:nvSpPr>
        <p:spPr bwMode="auto">
          <a:xfrm>
            <a:off x="5356225" y="3997325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5130" name="Text Box 26"/>
          <p:cNvSpPr txBox="1">
            <a:spLocks noChangeArrowheads="1"/>
          </p:cNvSpPr>
          <p:nvPr/>
        </p:nvSpPr>
        <p:spPr bwMode="auto">
          <a:xfrm>
            <a:off x="2305050" y="536892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1</a:t>
            </a:r>
          </a:p>
        </p:txBody>
      </p:sp>
      <p:sp>
        <p:nvSpPr>
          <p:cNvPr id="175131" name="Text Box 27"/>
          <p:cNvSpPr txBox="1">
            <a:spLocks noChangeArrowheads="1"/>
          </p:cNvSpPr>
          <p:nvPr/>
        </p:nvSpPr>
        <p:spPr bwMode="auto">
          <a:xfrm>
            <a:off x="1317625" y="414972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2</a:t>
            </a:r>
          </a:p>
        </p:txBody>
      </p:sp>
      <p:sp>
        <p:nvSpPr>
          <p:cNvPr id="175132" name="Text Box 28"/>
          <p:cNvSpPr txBox="1">
            <a:spLocks noChangeArrowheads="1"/>
          </p:cNvSpPr>
          <p:nvPr/>
        </p:nvSpPr>
        <p:spPr bwMode="auto">
          <a:xfrm>
            <a:off x="2460625" y="315912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4</a:t>
            </a:r>
          </a:p>
        </p:txBody>
      </p:sp>
      <p:sp>
        <p:nvSpPr>
          <p:cNvPr id="175133" name="Text Box 29"/>
          <p:cNvSpPr txBox="1">
            <a:spLocks noChangeArrowheads="1"/>
          </p:cNvSpPr>
          <p:nvPr/>
        </p:nvSpPr>
        <p:spPr bwMode="auto">
          <a:xfrm>
            <a:off x="3679825" y="414972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3</a:t>
            </a:r>
          </a:p>
        </p:txBody>
      </p:sp>
      <p:sp>
        <p:nvSpPr>
          <p:cNvPr id="175134" name="Text Box 30"/>
          <p:cNvSpPr txBox="1">
            <a:spLocks noChangeArrowheads="1"/>
          </p:cNvSpPr>
          <p:nvPr/>
        </p:nvSpPr>
        <p:spPr bwMode="auto">
          <a:xfrm>
            <a:off x="5127625" y="414972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5</a:t>
            </a:r>
          </a:p>
        </p:txBody>
      </p:sp>
      <p:sp>
        <p:nvSpPr>
          <p:cNvPr id="175135" name="Text Box 31"/>
          <p:cNvSpPr txBox="1">
            <a:spLocks noChangeArrowheads="1"/>
          </p:cNvSpPr>
          <p:nvPr/>
        </p:nvSpPr>
        <p:spPr bwMode="auto">
          <a:xfrm>
            <a:off x="4438650" y="172402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8</a:t>
            </a:r>
          </a:p>
        </p:txBody>
      </p:sp>
      <p:sp>
        <p:nvSpPr>
          <p:cNvPr id="175136" name="Text Box 32"/>
          <p:cNvSpPr txBox="1">
            <a:spLocks noChangeArrowheads="1"/>
          </p:cNvSpPr>
          <p:nvPr/>
        </p:nvSpPr>
        <p:spPr bwMode="auto">
          <a:xfrm>
            <a:off x="6118225" y="315912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7</a:t>
            </a:r>
          </a:p>
        </p:txBody>
      </p:sp>
      <p:sp>
        <p:nvSpPr>
          <p:cNvPr id="175137" name="Text Box 33"/>
          <p:cNvSpPr txBox="1">
            <a:spLocks noChangeArrowheads="1"/>
          </p:cNvSpPr>
          <p:nvPr/>
        </p:nvSpPr>
        <p:spPr bwMode="auto">
          <a:xfrm>
            <a:off x="7337425" y="414972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6</a:t>
            </a:r>
          </a:p>
        </p:txBody>
      </p:sp>
      <p:sp>
        <p:nvSpPr>
          <p:cNvPr id="175138" name="Text Box 34"/>
          <p:cNvSpPr txBox="1">
            <a:spLocks noChangeArrowheads="1"/>
          </p:cNvSpPr>
          <p:nvPr/>
        </p:nvSpPr>
        <p:spPr bwMode="auto">
          <a:xfrm>
            <a:off x="468313" y="1628775"/>
            <a:ext cx="338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Courier New" pitchFamily="-112" charset="0"/>
              </a:rPr>
              <a:t>postOrder(</a:t>
            </a:r>
            <a:r>
              <a:rPr lang="en-US" b="1" dirty="0" err="1" smtClean="0">
                <a:latin typeface="Courier New" pitchFamily="-112" charset="0"/>
              </a:rPr>
              <a:t>n</a:t>
            </a:r>
            <a:r>
              <a:rPr lang="en-US" b="1" dirty="0" smtClean="0">
                <a:latin typeface="Courier New" pitchFamily="-112" charset="0"/>
              </a:rPr>
              <a:t>-&gt;</a:t>
            </a:r>
            <a:r>
              <a:rPr lang="en-US" b="1" dirty="0" err="1" smtClean="0">
                <a:latin typeface="Courier New" pitchFamily="-112" charset="0"/>
              </a:rPr>
              <a:t>leftChild</a:t>
            </a:r>
            <a:r>
              <a:rPr lang="en-US" b="1" dirty="0">
                <a:latin typeface="Courier New" pitchFamily="-112" charset="0"/>
              </a:rPr>
              <a:t>)</a:t>
            </a:r>
          </a:p>
        </p:txBody>
      </p:sp>
      <p:sp>
        <p:nvSpPr>
          <p:cNvPr id="175139" name="Text Box 35"/>
          <p:cNvSpPr txBox="1">
            <a:spLocks noChangeArrowheads="1"/>
          </p:cNvSpPr>
          <p:nvPr/>
        </p:nvSpPr>
        <p:spPr bwMode="auto">
          <a:xfrm>
            <a:off x="468313" y="1989138"/>
            <a:ext cx="3744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Courier New" pitchFamily="-112" charset="0"/>
              </a:rPr>
              <a:t>postOrder(</a:t>
            </a:r>
            <a:r>
              <a:rPr lang="en-US" b="1" dirty="0" err="1" smtClean="0">
                <a:latin typeface="Courier New" pitchFamily="-112" charset="0"/>
              </a:rPr>
              <a:t>n</a:t>
            </a:r>
            <a:r>
              <a:rPr lang="en-US" b="1" dirty="0" smtClean="0">
                <a:latin typeface="Courier New" pitchFamily="-112" charset="0"/>
              </a:rPr>
              <a:t>-&gt;</a:t>
            </a:r>
            <a:r>
              <a:rPr lang="en-US" b="1" dirty="0" err="1" smtClean="0">
                <a:latin typeface="Courier New" pitchFamily="-112" charset="0"/>
              </a:rPr>
              <a:t>rightChild</a:t>
            </a:r>
            <a:r>
              <a:rPr lang="en-US" b="1" dirty="0">
                <a:latin typeface="Courier New" pitchFamily="-112" charset="0"/>
              </a:rPr>
              <a:t>)</a:t>
            </a:r>
          </a:p>
        </p:txBody>
      </p:sp>
      <p:sp>
        <p:nvSpPr>
          <p:cNvPr id="175140" name="Text Box 36"/>
          <p:cNvSpPr txBox="1">
            <a:spLocks noChangeArrowheads="1"/>
          </p:cNvSpPr>
          <p:nvPr/>
        </p:nvSpPr>
        <p:spPr bwMode="auto">
          <a:xfrm>
            <a:off x="468313" y="2349500"/>
            <a:ext cx="3167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visit(n)</a:t>
            </a:r>
          </a:p>
        </p:txBody>
      </p:sp>
      <p:sp>
        <p:nvSpPr>
          <p:cNvPr id="175141" name="Text Box 37"/>
          <p:cNvSpPr txBox="1">
            <a:spLocks noChangeArrowheads="1"/>
          </p:cNvSpPr>
          <p:nvPr/>
        </p:nvSpPr>
        <p:spPr bwMode="auto">
          <a:xfrm>
            <a:off x="3451225" y="3140075"/>
            <a:ext cx="12985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postOrder(l)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postOrder(r)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</p:txBody>
      </p:sp>
      <p:sp>
        <p:nvSpPr>
          <p:cNvPr id="175143" name="Text Box 39"/>
          <p:cNvSpPr txBox="1">
            <a:spLocks noChangeArrowheads="1"/>
          </p:cNvSpPr>
          <p:nvPr/>
        </p:nvSpPr>
        <p:spPr bwMode="auto">
          <a:xfrm>
            <a:off x="2305050" y="4149725"/>
            <a:ext cx="12985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postOrder(l)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postOrder(r)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</p:txBody>
      </p:sp>
      <p:sp>
        <p:nvSpPr>
          <p:cNvPr id="175144" name="Text Box 40"/>
          <p:cNvSpPr txBox="1">
            <a:spLocks noChangeArrowheads="1"/>
          </p:cNvSpPr>
          <p:nvPr/>
        </p:nvSpPr>
        <p:spPr bwMode="auto">
          <a:xfrm>
            <a:off x="3201988" y="5826125"/>
            <a:ext cx="12985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postOrder(l)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postOrder(r)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</p:txBody>
      </p:sp>
      <p:sp>
        <p:nvSpPr>
          <p:cNvPr id="175145" name="Text Box 41"/>
          <p:cNvSpPr txBox="1">
            <a:spLocks noChangeArrowheads="1"/>
          </p:cNvSpPr>
          <p:nvPr/>
        </p:nvSpPr>
        <p:spPr bwMode="auto">
          <a:xfrm>
            <a:off x="3752850" y="4759325"/>
            <a:ext cx="12985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postOrder(l)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postOrder(r)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</p:txBody>
      </p:sp>
      <p:sp>
        <p:nvSpPr>
          <p:cNvPr id="175146" name="Text Box 42"/>
          <p:cNvSpPr txBox="1">
            <a:spLocks noChangeArrowheads="1"/>
          </p:cNvSpPr>
          <p:nvPr/>
        </p:nvSpPr>
        <p:spPr bwMode="auto">
          <a:xfrm>
            <a:off x="7145338" y="3140075"/>
            <a:ext cx="12985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postOrder(l)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postOrder(r)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</p:txBody>
      </p:sp>
      <p:sp>
        <p:nvSpPr>
          <p:cNvPr id="175147" name="Text Box 43"/>
          <p:cNvSpPr txBox="1">
            <a:spLocks noChangeArrowheads="1"/>
          </p:cNvSpPr>
          <p:nvPr/>
        </p:nvSpPr>
        <p:spPr bwMode="auto">
          <a:xfrm>
            <a:off x="5200650" y="4759325"/>
            <a:ext cx="12985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postOrder(l)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postOrder(r)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</p:txBody>
      </p:sp>
      <p:sp>
        <p:nvSpPr>
          <p:cNvPr id="175148" name="Text Box 44"/>
          <p:cNvSpPr txBox="1">
            <a:spLocks noChangeArrowheads="1"/>
          </p:cNvSpPr>
          <p:nvPr/>
        </p:nvSpPr>
        <p:spPr bwMode="auto">
          <a:xfrm>
            <a:off x="7388225" y="4759325"/>
            <a:ext cx="12985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postOrder(l)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postOrder(r)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5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5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5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75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75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75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75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75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75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75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75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75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17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75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75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75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17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75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75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75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17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17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17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175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175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175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175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175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175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7" dur="indefinite"/>
                                        <p:tgtEl>
                                          <p:spTgt spid="17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7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75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75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75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2" dur="indefinite"/>
                                        <p:tgtEl>
                                          <p:spTgt spid="17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7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1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1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1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17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17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17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7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7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7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175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175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175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175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175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175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4" dur="indefinite"/>
                                        <p:tgtEl>
                                          <p:spTgt spid="175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5" dur="indefinite"/>
                                        <p:tgtEl>
                                          <p:spTgt spid="17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7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3" dur="80"/>
                                        <p:tgtEl>
                                          <p:spTgt spid="175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4" dur="80"/>
                                        <p:tgtEl>
                                          <p:spTgt spid="175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80"/>
                                        <p:tgtEl>
                                          <p:spTgt spid="175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7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7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7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175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175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175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175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175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175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0" dur="indefinite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1" dur="indefinite"/>
                                        <p:tgtEl>
                                          <p:spTgt spid="17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7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9" dur="80"/>
                                        <p:tgtEl>
                                          <p:spTgt spid="175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0" dur="80"/>
                                        <p:tgtEl>
                                          <p:spTgt spid="175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80"/>
                                        <p:tgtEl>
                                          <p:spTgt spid="175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5" dur="indefinite"/>
                                        <p:tgtEl>
                                          <p:spTgt spid="175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6" dur="indefinite"/>
                                        <p:tgtEl>
                                          <p:spTgt spid="17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7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17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17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17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0" dur="indefinite"/>
                                        <p:tgtEl>
                                          <p:spTgt spid="175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1" dur="indefinite"/>
                                        <p:tgtEl>
                                          <p:spTgt spid="17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17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5" grpId="0" animBg="1"/>
      <p:bldP spid="175116" grpId="0" animBg="1"/>
      <p:bldP spid="175117" grpId="0" animBg="1"/>
      <p:bldP spid="175118" grpId="0" animBg="1"/>
      <p:bldP spid="175119" grpId="0" animBg="1"/>
      <p:bldP spid="175127" grpId="0" animBg="1"/>
      <p:bldP spid="175128" grpId="0" animBg="1"/>
      <p:bldP spid="175129" grpId="0" animBg="1"/>
      <p:bldP spid="175130" grpId="0"/>
      <p:bldP spid="175131" grpId="0"/>
      <p:bldP spid="175132" grpId="0"/>
      <p:bldP spid="175133" grpId="0"/>
      <p:bldP spid="175134" grpId="0"/>
      <p:bldP spid="175135" grpId="0"/>
      <p:bldP spid="175136" grpId="0"/>
      <p:bldP spid="17513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Binary Tree Implementation and Binary Search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Binary Tree Implementation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r>
              <a:rPr lang="en-US" dirty="0"/>
              <a:t>The binary tree</a:t>
            </a:r>
            <a:r>
              <a:rPr lang="en-US" dirty="0" smtClean="0"/>
              <a:t> can </a:t>
            </a:r>
            <a:r>
              <a:rPr lang="en-US" dirty="0"/>
              <a:t>be implemented using a number of data structures</a:t>
            </a:r>
          </a:p>
          <a:p>
            <a:pPr lvl="1"/>
            <a:r>
              <a:rPr lang="en-US" dirty="0"/>
              <a:t>Reference structures (similar to linked lists)</a:t>
            </a:r>
          </a:p>
          <a:p>
            <a:pPr lvl="1"/>
            <a:r>
              <a:rPr lang="en-US" dirty="0"/>
              <a:t>Arrays</a:t>
            </a:r>
          </a:p>
          <a:p>
            <a:r>
              <a:rPr lang="en-US" dirty="0"/>
              <a:t>We will look at three implementations</a:t>
            </a:r>
          </a:p>
          <a:p>
            <a:pPr lvl="1"/>
            <a:r>
              <a:rPr lang="en-US" dirty="0"/>
              <a:t>Binary search </a:t>
            </a:r>
            <a:r>
              <a:rPr lang="en-US" dirty="0" smtClean="0"/>
              <a:t>trees (reference / pointers)</a:t>
            </a:r>
          </a:p>
          <a:p>
            <a:pPr lvl="1"/>
            <a:r>
              <a:rPr lang="en-US" dirty="0"/>
              <a:t>Red – black </a:t>
            </a:r>
            <a:r>
              <a:rPr lang="en-US" dirty="0" smtClean="0"/>
              <a:t>trees (reference / pointers)</a:t>
            </a:r>
            <a:endParaRPr lang="en-US" dirty="0" smtClean="0"/>
          </a:p>
          <a:p>
            <a:pPr lvl="1"/>
            <a:r>
              <a:rPr lang="en-US" dirty="0"/>
              <a:t>Heap (arrays)</a:t>
            </a:r>
          </a:p>
        </p:txBody>
      </p:sp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D419-5C73-1C4F-8ADF-CC8FF102F978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Problem: Accessing Sorted Data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Consider maintaining data in some order</a:t>
            </a:r>
          </a:p>
          <a:p>
            <a:pPr lvl="1"/>
            <a:r>
              <a:rPr lang="en-US" sz="2400" dirty="0"/>
              <a:t>The data is to be frequently searched on the sort key e.g. a dictionary</a:t>
            </a:r>
          </a:p>
          <a:p>
            <a:r>
              <a:rPr lang="en-US" sz="2800" dirty="0"/>
              <a:t>Possible solutions might be:</a:t>
            </a:r>
          </a:p>
          <a:p>
            <a:pPr lvl="1"/>
            <a:r>
              <a:rPr lang="en-US" sz="2400" dirty="0"/>
              <a:t>A sorted array</a:t>
            </a:r>
          </a:p>
          <a:p>
            <a:pPr lvl="2"/>
            <a:r>
              <a:rPr lang="en-US" sz="2000" dirty="0"/>
              <a:t>Access in </a:t>
            </a:r>
            <a:r>
              <a:rPr lang="en-US" sz="2000" dirty="0" err="1"/>
              <a:t>O(log</a:t>
            </a:r>
            <a:r>
              <a:rPr lang="en-US" sz="2000" b="1" dirty="0" err="1"/>
              <a:t>n</a:t>
            </a:r>
            <a:r>
              <a:rPr lang="en-US" sz="2000" dirty="0"/>
              <a:t>) using binary search</a:t>
            </a:r>
          </a:p>
          <a:p>
            <a:pPr lvl="2"/>
            <a:r>
              <a:rPr lang="en-US" sz="2000" dirty="0"/>
              <a:t>Insertion and deletion in linear time</a:t>
            </a:r>
          </a:p>
          <a:p>
            <a:pPr lvl="1"/>
            <a:r>
              <a:rPr lang="en-US" sz="2400" dirty="0"/>
              <a:t>An ordered linked list</a:t>
            </a:r>
          </a:p>
          <a:p>
            <a:pPr lvl="2"/>
            <a:r>
              <a:rPr lang="en-US" sz="2000" dirty="0"/>
              <a:t>Access, insertion and deletion in linear </a:t>
            </a:r>
            <a:r>
              <a:rPr lang="en-US" sz="2000" dirty="0" smtClean="0"/>
              <a:t>time</a:t>
            </a:r>
          </a:p>
          <a:p>
            <a:pPr lvl="1"/>
            <a:r>
              <a:rPr lang="en-US" sz="2400" dirty="0" smtClean="0"/>
              <a:t>Neither of these is efficient</a:t>
            </a:r>
            <a:endParaRPr lang="en-US" sz="2400" dirty="0"/>
          </a:p>
        </p:txBody>
      </p:sp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5775-1AC6-2B46-895D-B72A23281C6B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Dictionary Operations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721100"/>
          </a:xfrm>
        </p:spPr>
        <p:txBody>
          <a:bodyPr/>
          <a:lstStyle/>
          <a:p>
            <a:r>
              <a:rPr lang="en-US" sz="2800"/>
              <a:t>The data structure should be able to perform all these operations efficiently</a:t>
            </a:r>
          </a:p>
          <a:p>
            <a:pPr lvl="1"/>
            <a:r>
              <a:rPr lang="en-US" sz="2300"/>
              <a:t>Create an empty dictionary</a:t>
            </a:r>
          </a:p>
          <a:p>
            <a:pPr lvl="1"/>
            <a:r>
              <a:rPr lang="en-US" sz="2300"/>
              <a:t>Insert</a:t>
            </a:r>
          </a:p>
          <a:p>
            <a:pPr lvl="1"/>
            <a:r>
              <a:rPr lang="en-US" sz="2300"/>
              <a:t>Delete</a:t>
            </a:r>
          </a:p>
          <a:p>
            <a:pPr lvl="1"/>
            <a:r>
              <a:rPr lang="en-US" sz="2300"/>
              <a:t>Look up</a:t>
            </a:r>
          </a:p>
          <a:p>
            <a:r>
              <a:rPr lang="en-US" sz="2800"/>
              <a:t>The insert, delete and look up operations should be performed in at most O(log</a:t>
            </a:r>
            <a:r>
              <a:rPr lang="en-US" sz="2800" b="1"/>
              <a:t>n</a:t>
            </a:r>
            <a:r>
              <a:rPr lang="en-US" sz="2800"/>
              <a:t>) time</a:t>
            </a:r>
          </a:p>
        </p:txBody>
      </p:sp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5E10-F1E4-9C43-87B2-731D5C6CED20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Binary Search Tree Property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search </a:t>
            </a:r>
            <a:r>
              <a:rPr lang="en-US" dirty="0" smtClean="0"/>
              <a:t>tree (BST) </a:t>
            </a:r>
            <a:r>
              <a:rPr lang="en-US" dirty="0"/>
              <a:t>is a binary tree with a special property</a:t>
            </a:r>
          </a:p>
          <a:p>
            <a:pPr lvl="1"/>
            <a:r>
              <a:rPr lang="en-US" dirty="0"/>
              <a:t>For all nodes in the tree:</a:t>
            </a:r>
          </a:p>
          <a:p>
            <a:pPr lvl="2"/>
            <a:r>
              <a:rPr lang="en-US" dirty="0"/>
              <a:t>All nodes in a left </a:t>
            </a:r>
            <a:r>
              <a:rPr lang="en-US" dirty="0" err="1" smtClean="0"/>
              <a:t>subtree</a:t>
            </a:r>
            <a:r>
              <a:rPr lang="en-US" dirty="0" smtClean="0"/>
              <a:t> have </a:t>
            </a:r>
            <a:r>
              <a:rPr lang="en-US" dirty="0"/>
              <a:t>labels </a:t>
            </a:r>
            <a:r>
              <a:rPr lang="en-US" b="1" dirty="0"/>
              <a:t>less</a:t>
            </a:r>
            <a:r>
              <a:rPr lang="en-US" dirty="0"/>
              <a:t> than the label of </a:t>
            </a:r>
            <a:r>
              <a:rPr lang="en-US" dirty="0" smtClean="0"/>
              <a:t>the node</a:t>
            </a:r>
          </a:p>
          <a:p>
            <a:pPr lvl="2"/>
            <a:r>
              <a:rPr lang="en-US" dirty="0"/>
              <a:t>All nodes in </a:t>
            </a:r>
            <a:r>
              <a:rPr lang="en-US" dirty="0" smtClean="0"/>
              <a:t>a right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dirty="0"/>
              <a:t>have labels </a:t>
            </a:r>
            <a:r>
              <a:rPr lang="en-US" b="1" dirty="0"/>
              <a:t>greater</a:t>
            </a:r>
            <a:r>
              <a:rPr lang="en-US" dirty="0"/>
              <a:t> than or equal to the label of the</a:t>
            </a:r>
            <a:r>
              <a:rPr lang="en-US" dirty="0" smtClean="0"/>
              <a:t> node</a:t>
            </a:r>
            <a:endParaRPr lang="en-US" b="1" dirty="0" smtClean="0"/>
          </a:p>
          <a:p>
            <a:r>
              <a:rPr lang="en-US" dirty="0"/>
              <a:t>Binary search trees are fully ordered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91D9-B188-E849-B055-F9E2AC933954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Rectangle 10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Example</a:t>
            </a:r>
          </a:p>
        </p:txBody>
      </p:sp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3E868-4708-354B-B6E9-02A7F144C025}" type="slidenum">
              <a:rPr lang="en-US"/>
              <a:pPr/>
              <a:t>33</a:t>
            </a:fld>
            <a:endParaRPr lang="en-US"/>
          </a:p>
        </p:txBody>
      </p:sp>
      <p:sp>
        <p:nvSpPr>
          <p:cNvPr id="172034" name="Text Box 2"/>
          <p:cNvSpPr txBox="1">
            <a:spLocks noChangeArrowheads="1"/>
          </p:cNvSpPr>
          <p:nvPr/>
        </p:nvSpPr>
        <p:spPr bwMode="auto">
          <a:xfrm>
            <a:off x="4267200" y="2209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17</a:t>
            </a:r>
          </a:p>
        </p:txBody>
      </p:sp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2743200" y="3124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13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6400800" y="3124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27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1752600" y="411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9</a:t>
            </a: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7620000" y="411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39</a:t>
            </a:r>
          </a:p>
        </p:txBody>
      </p:sp>
      <p:sp>
        <p:nvSpPr>
          <p:cNvPr id="172039" name="Text Box 7"/>
          <p:cNvSpPr txBox="1">
            <a:spLocks noChangeArrowheads="1"/>
          </p:cNvSpPr>
          <p:nvPr/>
        </p:nvSpPr>
        <p:spPr bwMode="auto">
          <a:xfrm>
            <a:off x="3962400" y="411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16</a:t>
            </a: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2590800" y="533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11</a:t>
            </a:r>
          </a:p>
        </p:txBody>
      </p:sp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5410200" y="411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20</a:t>
            </a:r>
          </a:p>
        </p:txBody>
      </p:sp>
      <p:sp>
        <p:nvSpPr>
          <p:cNvPr id="33806" name="Oval 11"/>
          <p:cNvSpPr>
            <a:spLocks noChangeArrowheads="1"/>
          </p:cNvSpPr>
          <p:nvPr/>
        </p:nvSpPr>
        <p:spPr bwMode="auto">
          <a:xfrm>
            <a:off x="2590800" y="2971800"/>
            <a:ext cx="758825" cy="762000"/>
          </a:xfrm>
          <a:prstGeom prst="ellipse">
            <a:avLst/>
          </a:prstGeom>
          <a:solidFill>
            <a:srgbClr val="99CCFF">
              <a:alpha val="25098"/>
            </a:srgbClr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807" name="Oval 12"/>
          <p:cNvSpPr>
            <a:spLocks noChangeArrowheads="1"/>
          </p:cNvSpPr>
          <p:nvPr/>
        </p:nvSpPr>
        <p:spPr bwMode="auto">
          <a:xfrm>
            <a:off x="1447800" y="3962400"/>
            <a:ext cx="758825" cy="762000"/>
          </a:xfrm>
          <a:prstGeom prst="ellipse">
            <a:avLst/>
          </a:prstGeom>
          <a:solidFill>
            <a:srgbClr val="99CCFF">
              <a:alpha val="25098"/>
            </a:srgbClr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808" name="Oval 13"/>
          <p:cNvSpPr>
            <a:spLocks noChangeArrowheads="1"/>
          </p:cNvSpPr>
          <p:nvPr/>
        </p:nvSpPr>
        <p:spPr bwMode="auto">
          <a:xfrm>
            <a:off x="3810000" y="3962400"/>
            <a:ext cx="758825" cy="762000"/>
          </a:xfrm>
          <a:prstGeom prst="ellipse">
            <a:avLst/>
          </a:prstGeom>
          <a:solidFill>
            <a:srgbClr val="99CCFF">
              <a:alpha val="25098"/>
            </a:srgbClr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809" name="Oval 14"/>
          <p:cNvSpPr>
            <a:spLocks noChangeArrowheads="1"/>
          </p:cNvSpPr>
          <p:nvPr/>
        </p:nvSpPr>
        <p:spPr bwMode="auto">
          <a:xfrm>
            <a:off x="7467600" y="3962400"/>
            <a:ext cx="758825" cy="762000"/>
          </a:xfrm>
          <a:prstGeom prst="ellipse">
            <a:avLst/>
          </a:prstGeom>
          <a:solidFill>
            <a:srgbClr val="99CCFF">
              <a:alpha val="25098"/>
            </a:srgbClr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810" name="Oval 15"/>
          <p:cNvSpPr>
            <a:spLocks noChangeArrowheads="1"/>
          </p:cNvSpPr>
          <p:nvPr/>
        </p:nvSpPr>
        <p:spPr bwMode="auto">
          <a:xfrm>
            <a:off x="2438400" y="5181600"/>
            <a:ext cx="758825" cy="762000"/>
          </a:xfrm>
          <a:prstGeom prst="ellipse">
            <a:avLst/>
          </a:prstGeom>
          <a:solidFill>
            <a:srgbClr val="99CCFF">
              <a:alpha val="25098"/>
            </a:srgbClr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811" name="Line 16"/>
          <p:cNvSpPr>
            <a:spLocks noChangeShapeType="1"/>
          </p:cNvSpPr>
          <p:nvPr/>
        </p:nvSpPr>
        <p:spPr bwMode="auto">
          <a:xfrm flipH="1">
            <a:off x="3352800" y="2590800"/>
            <a:ext cx="762000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17"/>
          <p:cNvSpPr>
            <a:spLocks noChangeShapeType="1"/>
          </p:cNvSpPr>
          <p:nvPr/>
        </p:nvSpPr>
        <p:spPr bwMode="auto">
          <a:xfrm flipH="1">
            <a:off x="2209800" y="3657600"/>
            <a:ext cx="5334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18"/>
          <p:cNvSpPr>
            <a:spLocks noChangeShapeType="1"/>
          </p:cNvSpPr>
          <p:nvPr/>
        </p:nvSpPr>
        <p:spPr bwMode="auto">
          <a:xfrm flipH="1">
            <a:off x="5867400" y="3657600"/>
            <a:ext cx="5334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19"/>
          <p:cNvSpPr>
            <a:spLocks noChangeShapeType="1"/>
          </p:cNvSpPr>
          <p:nvPr/>
        </p:nvSpPr>
        <p:spPr bwMode="auto">
          <a:xfrm>
            <a:off x="5029200" y="2514600"/>
            <a:ext cx="1143000" cy="6858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0"/>
          <p:cNvSpPr>
            <a:spLocks noChangeShapeType="1"/>
          </p:cNvSpPr>
          <p:nvPr/>
        </p:nvSpPr>
        <p:spPr bwMode="auto">
          <a:xfrm>
            <a:off x="2057400" y="4724400"/>
            <a:ext cx="533400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1"/>
          <p:cNvSpPr>
            <a:spLocks noChangeShapeType="1"/>
          </p:cNvSpPr>
          <p:nvPr/>
        </p:nvSpPr>
        <p:spPr bwMode="auto">
          <a:xfrm>
            <a:off x="7010400" y="3657600"/>
            <a:ext cx="5334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2"/>
          <p:cNvSpPr>
            <a:spLocks noChangeShapeType="1"/>
          </p:cNvSpPr>
          <p:nvPr/>
        </p:nvSpPr>
        <p:spPr bwMode="auto">
          <a:xfrm>
            <a:off x="3352800" y="3657600"/>
            <a:ext cx="5334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Oval 24"/>
          <p:cNvSpPr>
            <a:spLocks noChangeArrowheads="1"/>
          </p:cNvSpPr>
          <p:nvPr/>
        </p:nvSpPr>
        <p:spPr bwMode="auto">
          <a:xfrm>
            <a:off x="6248400" y="2971800"/>
            <a:ext cx="758825" cy="762000"/>
          </a:xfrm>
          <a:prstGeom prst="ellipse">
            <a:avLst/>
          </a:prstGeom>
          <a:solidFill>
            <a:srgbClr val="99CCFF">
              <a:alpha val="25098"/>
            </a:srgbClr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819" name="Oval 25"/>
          <p:cNvSpPr>
            <a:spLocks noChangeArrowheads="1"/>
          </p:cNvSpPr>
          <p:nvPr/>
        </p:nvSpPr>
        <p:spPr bwMode="auto">
          <a:xfrm>
            <a:off x="5257800" y="3962400"/>
            <a:ext cx="758825" cy="762000"/>
          </a:xfrm>
          <a:prstGeom prst="ellipse">
            <a:avLst/>
          </a:prstGeom>
          <a:solidFill>
            <a:srgbClr val="99CCFF">
              <a:alpha val="25098"/>
            </a:srgbClr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820" name="Oval 23"/>
          <p:cNvSpPr>
            <a:spLocks noChangeArrowheads="1"/>
          </p:cNvSpPr>
          <p:nvPr/>
        </p:nvSpPr>
        <p:spPr bwMode="auto">
          <a:xfrm>
            <a:off x="4114800" y="2057400"/>
            <a:ext cx="758825" cy="762000"/>
          </a:xfrm>
          <a:prstGeom prst="ellipse">
            <a:avLst/>
          </a:prstGeom>
          <a:solidFill>
            <a:srgbClr val="99CCFF">
              <a:alpha val="0"/>
            </a:srgbClr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5" name="Rectangle 10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InOrder Traversal</a:t>
            </a:r>
          </a:p>
        </p:txBody>
      </p:sp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00B4-DE24-5E4C-B3EF-159F89CBC52D}" type="slidenum">
              <a:rPr lang="en-US"/>
              <a:pPr/>
              <a:t>34</a:t>
            </a:fld>
            <a:endParaRPr lang="en-US"/>
          </a:p>
        </p:txBody>
      </p:sp>
      <p:sp>
        <p:nvSpPr>
          <p:cNvPr id="173058" name="Text Box 2"/>
          <p:cNvSpPr txBox="1">
            <a:spLocks noChangeArrowheads="1"/>
          </p:cNvSpPr>
          <p:nvPr/>
        </p:nvSpPr>
        <p:spPr bwMode="auto">
          <a:xfrm>
            <a:off x="4406900" y="22272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17</a:t>
            </a:r>
          </a:p>
        </p:txBody>
      </p:sp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2882900" y="31416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13</a:t>
            </a: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6540500" y="31416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27</a:t>
            </a: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1892300" y="41322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9</a:t>
            </a: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7759700" y="41322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39</a:t>
            </a: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4102100" y="41322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16</a:t>
            </a:r>
          </a:p>
        </p:txBody>
      </p:sp>
      <p:sp>
        <p:nvSpPr>
          <p:cNvPr id="173064" name="Text Box 8"/>
          <p:cNvSpPr txBox="1">
            <a:spLocks noChangeArrowheads="1"/>
          </p:cNvSpPr>
          <p:nvPr/>
        </p:nvSpPr>
        <p:spPr bwMode="auto">
          <a:xfrm>
            <a:off x="2730500" y="53514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11</a:t>
            </a:r>
          </a:p>
        </p:txBody>
      </p: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5549900" y="41322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pitchFamily="-112" charset="0"/>
              </a:rPr>
              <a:t>20</a:t>
            </a:r>
          </a:p>
        </p:txBody>
      </p:sp>
      <p:sp>
        <p:nvSpPr>
          <p:cNvPr id="173067" name="Oval 11"/>
          <p:cNvSpPr>
            <a:spLocks noChangeArrowheads="1"/>
          </p:cNvSpPr>
          <p:nvPr/>
        </p:nvSpPr>
        <p:spPr bwMode="auto">
          <a:xfrm>
            <a:off x="2730500" y="2989263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3068" name="Oval 12"/>
          <p:cNvSpPr>
            <a:spLocks noChangeArrowheads="1"/>
          </p:cNvSpPr>
          <p:nvPr/>
        </p:nvSpPr>
        <p:spPr bwMode="auto">
          <a:xfrm>
            <a:off x="1587500" y="3979863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3069" name="Oval 13"/>
          <p:cNvSpPr>
            <a:spLocks noChangeArrowheads="1"/>
          </p:cNvSpPr>
          <p:nvPr/>
        </p:nvSpPr>
        <p:spPr bwMode="auto">
          <a:xfrm>
            <a:off x="3949700" y="3979863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3070" name="Oval 14"/>
          <p:cNvSpPr>
            <a:spLocks noChangeArrowheads="1"/>
          </p:cNvSpPr>
          <p:nvPr/>
        </p:nvSpPr>
        <p:spPr bwMode="auto">
          <a:xfrm>
            <a:off x="7607300" y="3979863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3071" name="Oval 15"/>
          <p:cNvSpPr>
            <a:spLocks noChangeArrowheads="1"/>
          </p:cNvSpPr>
          <p:nvPr/>
        </p:nvSpPr>
        <p:spPr bwMode="auto">
          <a:xfrm>
            <a:off x="2578100" y="5199063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4835" name="Line 16"/>
          <p:cNvSpPr>
            <a:spLocks noChangeShapeType="1"/>
          </p:cNvSpPr>
          <p:nvPr/>
        </p:nvSpPr>
        <p:spPr bwMode="auto">
          <a:xfrm flipH="1">
            <a:off x="3492500" y="2608263"/>
            <a:ext cx="762000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6" name="Line 17"/>
          <p:cNvSpPr>
            <a:spLocks noChangeShapeType="1"/>
          </p:cNvSpPr>
          <p:nvPr/>
        </p:nvSpPr>
        <p:spPr bwMode="auto">
          <a:xfrm flipH="1">
            <a:off x="2349500" y="3675063"/>
            <a:ext cx="5334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7" name="Line 18"/>
          <p:cNvSpPr>
            <a:spLocks noChangeShapeType="1"/>
          </p:cNvSpPr>
          <p:nvPr/>
        </p:nvSpPr>
        <p:spPr bwMode="auto">
          <a:xfrm flipH="1">
            <a:off x="6007100" y="3675063"/>
            <a:ext cx="5334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8" name="Line 19"/>
          <p:cNvSpPr>
            <a:spLocks noChangeShapeType="1"/>
          </p:cNvSpPr>
          <p:nvPr/>
        </p:nvSpPr>
        <p:spPr bwMode="auto">
          <a:xfrm>
            <a:off x="5168900" y="2532063"/>
            <a:ext cx="1143000" cy="6858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9" name="Line 20"/>
          <p:cNvSpPr>
            <a:spLocks noChangeShapeType="1"/>
          </p:cNvSpPr>
          <p:nvPr/>
        </p:nvSpPr>
        <p:spPr bwMode="auto">
          <a:xfrm>
            <a:off x="2197100" y="4741863"/>
            <a:ext cx="533400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21"/>
          <p:cNvSpPr>
            <a:spLocks noChangeShapeType="1"/>
          </p:cNvSpPr>
          <p:nvPr/>
        </p:nvSpPr>
        <p:spPr bwMode="auto">
          <a:xfrm>
            <a:off x="7150100" y="3675063"/>
            <a:ext cx="5334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1" name="Line 22"/>
          <p:cNvSpPr>
            <a:spLocks noChangeShapeType="1"/>
          </p:cNvSpPr>
          <p:nvPr/>
        </p:nvSpPr>
        <p:spPr bwMode="auto">
          <a:xfrm>
            <a:off x="3492500" y="3675063"/>
            <a:ext cx="5334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079" name="Oval 23"/>
          <p:cNvSpPr>
            <a:spLocks noChangeArrowheads="1"/>
          </p:cNvSpPr>
          <p:nvPr/>
        </p:nvSpPr>
        <p:spPr bwMode="auto">
          <a:xfrm>
            <a:off x="4254500" y="2074863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3080" name="Oval 24"/>
          <p:cNvSpPr>
            <a:spLocks noChangeArrowheads="1"/>
          </p:cNvSpPr>
          <p:nvPr/>
        </p:nvSpPr>
        <p:spPr bwMode="auto">
          <a:xfrm>
            <a:off x="6388100" y="2989263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3081" name="Oval 25"/>
          <p:cNvSpPr>
            <a:spLocks noChangeArrowheads="1"/>
          </p:cNvSpPr>
          <p:nvPr/>
        </p:nvSpPr>
        <p:spPr bwMode="auto">
          <a:xfrm>
            <a:off x="5397500" y="3979863"/>
            <a:ext cx="758825" cy="762000"/>
          </a:xfrm>
          <a:prstGeom prst="ellipse">
            <a:avLst/>
          </a:prstGeom>
          <a:solidFill>
            <a:srgbClr val="99CCFF"/>
          </a:solidFill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3082" name="Text Box 26"/>
          <p:cNvSpPr txBox="1">
            <a:spLocks noChangeArrowheads="1"/>
          </p:cNvSpPr>
          <p:nvPr/>
        </p:nvSpPr>
        <p:spPr bwMode="auto">
          <a:xfrm>
            <a:off x="2273300" y="5351463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2</a:t>
            </a:r>
          </a:p>
        </p:txBody>
      </p:sp>
      <p:sp>
        <p:nvSpPr>
          <p:cNvPr id="173083" name="Text Box 27"/>
          <p:cNvSpPr txBox="1">
            <a:spLocks noChangeArrowheads="1"/>
          </p:cNvSpPr>
          <p:nvPr/>
        </p:nvSpPr>
        <p:spPr bwMode="auto">
          <a:xfrm>
            <a:off x="1358900" y="4132263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1</a:t>
            </a:r>
          </a:p>
        </p:txBody>
      </p:sp>
      <p:sp>
        <p:nvSpPr>
          <p:cNvPr id="173084" name="Text Box 28"/>
          <p:cNvSpPr txBox="1">
            <a:spLocks noChangeArrowheads="1"/>
          </p:cNvSpPr>
          <p:nvPr/>
        </p:nvSpPr>
        <p:spPr bwMode="auto">
          <a:xfrm>
            <a:off x="2501900" y="3141663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3</a:t>
            </a:r>
          </a:p>
        </p:txBody>
      </p:sp>
      <p:sp>
        <p:nvSpPr>
          <p:cNvPr id="173085" name="Text Box 29"/>
          <p:cNvSpPr txBox="1">
            <a:spLocks noChangeArrowheads="1"/>
          </p:cNvSpPr>
          <p:nvPr/>
        </p:nvSpPr>
        <p:spPr bwMode="auto">
          <a:xfrm>
            <a:off x="3721100" y="4132263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4</a:t>
            </a:r>
          </a:p>
        </p:txBody>
      </p:sp>
      <p:sp>
        <p:nvSpPr>
          <p:cNvPr id="173086" name="Text Box 30"/>
          <p:cNvSpPr txBox="1">
            <a:spLocks noChangeArrowheads="1"/>
          </p:cNvSpPr>
          <p:nvPr/>
        </p:nvSpPr>
        <p:spPr bwMode="auto">
          <a:xfrm>
            <a:off x="5168900" y="4132263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6</a:t>
            </a:r>
          </a:p>
        </p:txBody>
      </p:sp>
      <p:sp>
        <p:nvSpPr>
          <p:cNvPr id="173087" name="Text Box 31"/>
          <p:cNvSpPr txBox="1">
            <a:spLocks noChangeArrowheads="1"/>
          </p:cNvSpPr>
          <p:nvPr/>
        </p:nvSpPr>
        <p:spPr bwMode="auto">
          <a:xfrm>
            <a:off x="4483100" y="1706563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5</a:t>
            </a:r>
          </a:p>
        </p:txBody>
      </p:sp>
      <p:sp>
        <p:nvSpPr>
          <p:cNvPr id="173088" name="Text Box 32"/>
          <p:cNvSpPr txBox="1">
            <a:spLocks noChangeArrowheads="1"/>
          </p:cNvSpPr>
          <p:nvPr/>
        </p:nvSpPr>
        <p:spPr bwMode="auto">
          <a:xfrm>
            <a:off x="6156325" y="3141663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7</a:t>
            </a:r>
          </a:p>
        </p:txBody>
      </p:sp>
      <p:sp>
        <p:nvSpPr>
          <p:cNvPr id="173089" name="Text Box 33"/>
          <p:cNvSpPr txBox="1">
            <a:spLocks noChangeArrowheads="1"/>
          </p:cNvSpPr>
          <p:nvPr/>
        </p:nvSpPr>
        <p:spPr bwMode="auto">
          <a:xfrm>
            <a:off x="7378700" y="4132263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112" charset="0"/>
              </a:rPr>
              <a:t>8</a:t>
            </a:r>
          </a:p>
        </p:txBody>
      </p:sp>
      <p:sp>
        <p:nvSpPr>
          <p:cNvPr id="173090" name="Text Box 34"/>
          <p:cNvSpPr txBox="1">
            <a:spLocks noChangeArrowheads="1"/>
          </p:cNvSpPr>
          <p:nvPr/>
        </p:nvSpPr>
        <p:spPr bwMode="auto">
          <a:xfrm>
            <a:off x="468313" y="1628775"/>
            <a:ext cx="3475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Courier New" pitchFamily="-112" charset="0"/>
              </a:rPr>
              <a:t>inOrder(</a:t>
            </a:r>
            <a:r>
              <a:rPr lang="en-US" b="1" dirty="0" err="1" smtClean="0">
                <a:latin typeface="Courier New" pitchFamily="-112" charset="0"/>
              </a:rPr>
              <a:t>n</a:t>
            </a:r>
            <a:r>
              <a:rPr lang="en-US" b="1" dirty="0" smtClean="0">
                <a:latin typeface="Courier New" pitchFamily="-112" charset="0"/>
              </a:rPr>
              <a:t>-&gt;</a:t>
            </a:r>
            <a:r>
              <a:rPr lang="en-US" b="1" dirty="0" err="1" smtClean="0">
                <a:latin typeface="Courier New" pitchFamily="-112" charset="0"/>
              </a:rPr>
              <a:t>leftChild</a:t>
            </a:r>
            <a:r>
              <a:rPr lang="en-US" b="1" dirty="0">
                <a:latin typeface="Courier New" pitchFamily="-112" charset="0"/>
              </a:rPr>
              <a:t>)</a:t>
            </a:r>
          </a:p>
        </p:txBody>
      </p:sp>
      <p:sp>
        <p:nvSpPr>
          <p:cNvPr id="173091" name="Text Box 35"/>
          <p:cNvSpPr txBox="1">
            <a:spLocks noChangeArrowheads="1"/>
          </p:cNvSpPr>
          <p:nvPr/>
        </p:nvSpPr>
        <p:spPr bwMode="auto">
          <a:xfrm>
            <a:off x="468313" y="1989138"/>
            <a:ext cx="2735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visit(n)</a:t>
            </a:r>
          </a:p>
        </p:txBody>
      </p:sp>
      <p:sp>
        <p:nvSpPr>
          <p:cNvPr id="173092" name="Text Box 36"/>
          <p:cNvSpPr txBox="1">
            <a:spLocks noChangeArrowheads="1"/>
          </p:cNvSpPr>
          <p:nvPr/>
        </p:nvSpPr>
        <p:spPr bwMode="auto">
          <a:xfrm>
            <a:off x="468312" y="2349500"/>
            <a:ext cx="36337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Courier New" pitchFamily="-112" charset="0"/>
              </a:rPr>
              <a:t>inOrder(</a:t>
            </a:r>
            <a:r>
              <a:rPr lang="en-US" b="1" dirty="0" err="1" smtClean="0">
                <a:latin typeface="Courier New" pitchFamily="-112" charset="0"/>
              </a:rPr>
              <a:t>n</a:t>
            </a:r>
            <a:r>
              <a:rPr lang="en-US" b="1" dirty="0" smtClean="0">
                <a:latin typeface="Courier New" pitchFamily="-112" charset="0"/>
              </a:rPr>
              <a:t>-&gt;</a:t>
            </a:r>
            <a:r>
              <a:rPr lang="en-US" b="1" dirty="0" err="1" smtClean="0">
                <a:latin typeface="Courier New" pitchFamily="-112" charset="0"/>
              </a:rPr>
              <a:t>rightChild</a:t>
            </a:r>
            <a:r>
              <a:rPr lang="en-US" b="1" dirty="0">
                <a:latin typeface="Courier New" pitchFamily="-112" charset="0"/>
              </a:rPr>
              <a:t>)</a:t>
            </a:r>
          </a:p>
        </p:txBody>
      </p:sp>
      <p:sp>
        <p:nvSpPr>
          <p:cNvPr id="173093" name="Text Box 37"/>
          <p:cNvSpPr txBox="1">
            <a:spLocks noChangeArrowheads="1"/>
          </p:cNvSpPr>
          <p:nvPr/>
        </p:nvSpPr>
        <p:spPr bwMode="auto">
          <a:xfrm>
            <a:off x="3489325" y="3122613"/>
            <a:ext cx="1069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inOrder(l)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inOrder(r)</a:t>
            </a:r>
          </a:p>
        </p:txBody>
      </p:sp>
      <p:sp>
        <p:nvSpPr>
          <p:cNvPr id="173094" name="Text Box 38"/>
          <p:cNvSpPr txBox="1">
            <a:spLocks noChangeArrowheads="1"/>
          </p:cNvSpPr>
          <p:nvPr/>
        </p:nvSpPr>
        <p:spPr bwMode="auto">
          <a:xfrm>
            <a:off x="2346325" y="4132263"/>
            <a:ext cx="1069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inOrder(l)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inOrder(r)</a:t>
            </a:r>
          </a:p>
        </p:txBody>
      </p:sp>
      <p:sp>
        <p:nvSpPr>
          <p:cNvPr id="173095" name="Text Box 39"/>
          <p:cNvSpPr txBox="1">
            <a:spLocks noChangeArrowheads="1"/>
          </p:cNvSpPr>
          <p:nvPr/>
        </p:nvSpPr>
        <p:spPr bwMode="auto">
          <a:xfrm>
            <a:off x="3336925" y="5719763"/>
            <a:ext cx="1069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inOrder(l)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inOrder(r)</a:t>
            </a:r>
          </a:p>
        </p:txBody>
      </p:sp>
      <p:sp>
        <p:nvSpPr>
          <p:cNvPr id="173096" name="Text Box 40"/>
          <p:cNvSpPr txBox="1">
            <a:spLocks noChangeArrowheads="1"/>
          </p:cNvSpPr>
          <p:nvPr/>
        </p:nvSpPr>
        <p:spPr bwMode="auto">
          <a:xfrm>
            <a:off x="3943350" y="4741863"/>
            <a:ext cx="1069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inOrder(l)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inOrder(r)</a:t>
            </a:r>
          </a:p>
        </p:txBody>
      </p:sp>
      <p:sp>
        <p:nvSpPr>
          <p:cNvPr id="173097" name="Text Box 41"/>
          <p:cNvSpPr txBox="1">
            <a:spLocks noChangeArrowheads="1"/>
          </p:cNvSpPr>
          <p:nvPr/>
        </p:nvSpPr>
        <p:spPr bwMode="auto">
          <a:xfrm>
            <a:off x="7150100" y="3046413"/>
            <a:ext cx="1069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inOrder(l)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inOrder(r)</a:t>
            </a:r>
          </a:p>
        </p:txBody>
      </p:sp>
      <p:sp>
        <p:nvSpPr>
          <p:cNvPr id="173098" name="Text Box 42"/>
          <p:cNvSpPr txBox="1">
            <a:spLocks noChangeArrowheads="1"/>
          </p:cNvSpPr>
          <p:nvPr/>
        </p:nvSpPr>
        <p:spPr bwMode="auto">
          <a:xfrm>
            <a:off x="5397500" y="4741863"/>
            <a:ext cx="1069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inOrder(l)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inOrder(r)</a:t>
            </a:r>
          </a:p>
        </p:txBody>
      </p:sp>
      <p:sp>
        <p:nvSpPr>
          <p:cNvPr id="173099" name="Text Box 43"/>
          <p:cNvSpPr txBox="1">
            <a:spLocks noChangeArrowheads="1"/>
          </p:cNvSpPr>
          <p:nvPr/>
        </p:nvSpPr>
        <p:spPr bwMode="auto">
          <a:xfrm>
            <a:off x="7607300" y="4741863"/>
            <a:ext cx="1069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inOrder(l)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visit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Courier New" pitchFamily="-112" charset="0"/>
              </a:rPr>
              <a:t>inOrder(r)</a:t>
            </a:r>
          </a:p>
        </p:txBody>
      </p:sp>
      <p:sp>
        <p:nvSpPr>
          <p:cNvPr id="173100" name="Text Box 44"/>
          <p:cNvSpPr txBox="1">
            <a:spLocks noChangeArrowheads="1"/>
          </p:cNvSpPr>
          <p:nvPr/>
        </p:nvSpPr>
        <p:spPr bwMode="auto">
          <a:xfrm>
            <a:off x="5867400" y="1890713"/>
            <a:ext cx="327660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An inorder traversal retrieves the data in sorted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3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3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3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173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73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73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73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7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7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7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73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73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73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730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17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17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17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17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7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7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7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6" dur="indefinite"/>
                                        <p:tgtEl>
                                          <p:spTgt spid="17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73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73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73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7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7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7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173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173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173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5" dur="indefinite"/>
                                        <p:tgtEl>
                                          <p:spTgt spid="17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7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173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173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173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1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1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1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1730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7" dur="indefinite"/>
                                        <p:tgtEl>
                                          <p:spTgt spid="17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7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17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17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17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17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17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17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17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17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17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80"/>
                                        <p:tgtEl>
                                          <p:spTgt spid="173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80"/>
                                        <p:tgtEl>
                                          <p:spTgt spid="173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80"/>
                                        <p:tgtEl>
                                          <p:spTgt spid="173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3" dur="indefinite"/>
                                        <p:tgtEl>
                                          <p:spTgt spid="17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7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80"/>
                                        <p:tgtEl>
                                          <p:spTgt spid="173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80"/>
                                        <p:tgtEl>
                                          <p:spTgt spid="173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80"/>
                                        <p:tgtEl>
                                          <p:spTgt spid="173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173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173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173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4" dur="indefinite"/>
                                        <p:tgtEl>
                                          <p:spTgt spid="1730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5" dur="indefinite"/>
                                        <p:tgtEl>
                                          <p:spTgt spid="17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17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3" dur="80"/>
                                        <p:tgtEl>
                                          <p:spTgt spid="173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4" dur="80"/>
                                        <p:tgtEl>
                                          <p:spTgt spid="173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80"/>
                                        <p:tgtEl>
                                          <p:spTgt spid="173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0" dur="80"/>
                                        <p:tgtEl>
                                          <p:spTgt spid="17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1" dur="80"/>
                                        <p:tgtEl>
                                          <p:spTgt spid="17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80"/>
                                        <p:tgtEl>
                                          <p:spTgt spid="17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17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17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17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3" dur="indefinite"/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4" dur="indefinite"/>
                                        <p:tgtEl>
                                          <p:spTgt spid="173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7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2" dur="80"/>
                                        <p:tgtEl>
                                          <p:spTgt spid="17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3" dur="80"/>
                                        <p:tgtEl>
                                          <p:spTgt spid="17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80"/>
                                        <p:tgtEl>
                                          <p:spTgt spid="17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17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7" grpId="0" animBg="1"/>
      <p:bldP spid="173068" grpId="0" animBg="1"/>
      <p:bldP spid="173069" grpId="0" animBg="1"/>
      <p:bldP spid="173070" grpId="0" animBg="1"/>
      <p:bldP spid="173071" grpId="0" animBg="1"/>
      <p:bldP spid="173079" grpId="0" animBg="1"/>
      <p:bldP spid="173080" grpId="0" animBg="1"/>
      <p:bldP spid="173081" grpId="0" animBg="1"/>
      <p:bldP spid="173082" grpId="0"/>
      <p:bldP spid="173083" grpId="0"/>
      <p:bldP spid="173084" grpId="0"/>
      <p:bldP spid="173085" grpId="0"/>
      <p:bldP spid="173088" grpId="0"/>
      <p:bldP spid="173089" grpId="0"/>
      <p:bldP spid="17310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Implementation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884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Binary search trees can be implemented using a reference structure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Tree nodes contain data and two</a:t>
            </a:r>
            <a:r>
              <a:rPr lang="en-US" sz="2800" dirty="0" smtClean="0"/>
              <a:t> pointers to </a:t>
            </a:r>
            <a:r>
              <a:rPr lang="en-US" sz="2800" dirty="0"/>
              <a:t>nodes</a:t>
            </a:r>
          </a:p>
        </p:txBody>
      </p:sp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95DC-A997-F245-B55A-1B5BA5019952}" type="slidenum">
              <a:rPr lang="en-US"/>
              <a:pPr/>
              <a:t>35</a:t>
            </a:fld>
            <a:endParaRPr lang="en-US"/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754063" y="3722688"/>
            <a:ext cx="2519362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Courier New" pitchFamily="-112" charset="0"/>
              </a:rPr>
              <a:t>Node</a:t>
            </a:r>
            <a:r>
              <a:rPr lang="en-US" b="1" dirty="0" smtClean="0">
                <a:latin typeface="Courier New" pitchFamily="-112" charset="0"/>
              </a:rPr>
              <a:t> *</a:t>
            </a:r>
            <a:r>
              <a:rPr lang="en-US" b="1" dirty="0" err="1" smtClean="0">
                <a:latin typeface="Courier New" pitchFamily="-112" charset="0"/>
              </a:rPr>
              <a:t>leftChild</a:t>
            </a:r>
            <a:endParaRPr lang="en-US" b="1" dirty="0">
              <a:latin typeface="Courier New" pitchFamily="-112" charset="0"/>
            </a:endParaRPr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5507038" y="3722688"/>
            <a:ext cx="2519362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Courier New" pitchFamily="-112" charset="0"/>
              </a:rPr>
              <a:t>Node</a:t>
            </a:r>
            <a:r>
              <a:rPr lang="en-US" b="1" dirty="0" smtClean="0">
                <a:latin typeface="Courier New" pitchFamily="-112" charset="0"/>
              </a:rPr>
              <a:t> *</a:t>
            </a:r>
            <a:r>
              <a:rPr lang="en-US" b="1" dirty="0" err="1" smtClean="0">
                <a:latin typeface="Courier New" pitchFamily="-112" charset="0"/>
              </a:rPr>
              <a:t>rightChild</a:t>
            </a:r>
            <a:endParaRPr lang="en-US" b="1" dirty="0">
              <a:latin typeface="Courier New" pitchFamily="-112" charset="0"/>
            </a:endParaRPr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3275013" y="3722688"/>
            <a:ext cx="22320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ourier New" pitchFamily="-112" charset="0"/>
              </a:rPr>
              <a:t>data</a:t>
            </a:r>
            <a:endParaRPr lang="en-US" b="1" dirty="0">
              <a:latin typeface="Courier New" pitchFamily="-112" charset="0"/>
            </a:endParaRPr>
          </a:p>
        </p:txBody>
      </p:sp>
      <p:sp>
        <p:nvSpPr>
          <p:cNvPr id="35850" name="Text Box 8"/>
          <p:cNvSpPr txBox="1">
            <a:spLocks noChangeArrowheads="1"/>
          </p:cNvSpPr>
          <p:nvPr/>
        </p:nvSpPr>
        <p:spPr bwMode="auto">
          <a:xfrm>
            <a:off x="3063875" y="5226050"/>
            <a:ext cx="3394075" cy="369332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/>
              <a:t>pointers </a:t>
            </a:r>
            <a:r>
              <a:rPr lang="en-US" dirty="0"/>
              <a:t>to Nodes</a:t>
            </a:r>
          </a:p>
        </p:txBody>
      </p:sp>
      <p:sp>
        <p:nvSpPr>
          <p:cNvPr id="35851" name="Line 9"/>
          <p:cNvSpPr>
            <a:spLocks noChangeShapeType="1"/>
          </p:cNvSpPr>
          <p:nvPr/>
        </p:nvSpPr>
        <p:spPr bwMode="auto">
          <a:xfrm flipH="1" flipV="1">
            <a:off x="2090738" y="4189413"/>
            <a:ext cx="973137" cy="1036637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2" name="Line 10"/>
          <p:cNvSpPr>
            <a:spLocks noChangeShapeType="1"/>
          </p:cNvSpPr>
          <p:nvPr/>
        </p:nvSpPr>
        <p:spPr bwMode="auto">
          <a:xfrm flipV="1">
            <a:off x="6457950" y="4189413"/>
            <a:ext cx="722313" cy="1036637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3" name="Text Box 11"/>
          <p:cNvSpPr txBox="1">
            <a:spLocks noChangeArrowheads="1"/>
          </p:cNvSpPr>
          <p:nvPr/>
        </p:nvSpPr>
        <p:spPr bwMode="auto">
          <a:xfrm>
            <a:off x="3511550" y="4386263"/>
            <a:ext cx="1995488" cy="6508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data to be stored in the tree</a:t>
            </a:r>
          </a:p>
        </p:txBody>
      </p:sp>
      <p:sp>
        <p:nvSpPr>
          <p:cNvPr id="35854" name="Line 12"/>
          <p:cNvSpPr>
            <a:spLocks noChangeShapeType="1"/>
          </p:cNvSpPr>
          <p:nvPr/>
        </p:nvSpPr>
        <p:spPr bwMode="auto">
          <a:xfrm flipV="1">
            <a:off x="4497388" y="4098925"/>
            <a:ext cx="0" cy="287338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Search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r>
              <a:rPr lang="en-US" sz="2800" dirty="0"/>
              <a:t>To find a value in a BST search from the root node:</a:t>
            </a:r>
          </a:p>
          <a:p>
            <a:pPr lvl="1"/>
            <a:r>
              <a:rPr lang="en-US" sz="2300" dirty="0"/>
              <a:t>If the target is less than the value in the node search its left </a:t>
            </a:r>
            <a:r>
              <a:rPr lang="en-US" sz="2300" dirty="0" err="1"/>
              <a:t>subtree</a:t>
            </a:r>
            <a:endParaRPr lang="en-US" sz="2300" dirty="0"/>
          </a:p>
          <a:p>
            <a:pPr lvl="1"/>
            <a:r>
              <a:rPr lang="en-US" sz="2300" dirty="0"/>
              <a:t>If the target is greater than the value in the node search its right </a:t>
            </a:r>
            <a:r>
              <a:rPr lang="en-US" sz="2300" dirty="0" err="1"/>
              <a:t>subtree</a:t>
            </a:r>
            <a:endParaRPr lang="en-US" sz="2300" dirty="0"/>
          </a:p>
          <a:p>
            <a:pPr lvl="1"/>
            <a:r>
              <a:rPr lang="en-US" sz="2300" dirty="0"/>
              <a:t>Otherwise return true, or return data, etc.</a:t>
            </a:r>
          </a:p>
          <a:p>
            <a:r>
              <a:rPr lang="en-US" sz="2800" dirty="0"/>
              <a:t>How many comparisons?</a:t>
            </a:r>
          </a:p>
          <a:p>
            <a:pPr lvl="1"/>
            <a:r>
              <a:rPr lang="en-US" sz="2300" dirty="0"/>
              <a:t>One for each node on the path</a:t>
            </a:r>
          </a:p>
          <a:p>
            <a:pPr lvl="1"/>
            <a:r>
              <a:rPr lang="en-US" sz="2300" dirty="0"/>
              <a:t>Worst case: height of the tree + 1</a:t>
            </a:r>
          </a:p>
        </p:txBody>
      </p:sp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5439-5D12-8C4C-AF17-B80C801F654A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Insertion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33888"/>
          </a:xfrm>
        </p:spPr>
        <p:txBody>
          <a:bodyPr/>
          <a:lstStyle/>
          <a:p>
            <a:r>
              <a:rPr lang="en-US" sz="2800"/>
              <a:t>The BST property must hold after insertion</a:t>
            </a:r>
          </a:p>
          <a:p>
            <a:r>
              <a:rPr lang="en-US" sz="2800"/>
              <a:t>Therefore the new node must be inserted in the correct position</a:t>
            </a:r>
          </a:p>
          <a:p>
            <a:pPr lvl="1"/>
            <a:r>
              <a:rPr lang="en-US" sz="2400"/>
              <a:t>This position is found by performing a search</a:t>
            </a:r>
          </a:p>
          <a:p>
            <a:pPr lvl="1"/>
            <a:r>
              <a:rPr lang="en-US" sz="2400"/>
              <a:t>If the search ends at the (null) left child of a node make its left child refer to the new node</a:t>
            </a:r>
          </a:p>
          <a:p>
            <a:pPr lvl="1"/>
            <a:r>
              <a:rPr lang="en-US" sz="2400"/>
              <a:t>If the search ends at the right child of a node make its right child refer to the new node</a:t>
            </a:r>
          </a:p>
          <a:p>
            <a:r>
              <a:rPr lang="en-US" sz="2800"/>
              <a:t>The cost is about the same as the cost for the search algorithm, O(</a:t>
            </a:r>
            <a:r>
              <a:rPr lang="en-US" sz="2800" b="1"/>
              <a:t>height</a:t>
            </a:r>
            <a:r>
              <a:rPr lang="en-US" sz="2800"/>
              <a:t>)</a:t>
            </a:r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2991-1330-6E4A-A035-E7DC36E3D331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Insertion Example</a:t>
            </a:r>
          </a:p>
        </p:txBody>
      </p:sp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2A27-3FC2-0142-9590-8F81B77ED498}" type="slidenum">
              <a:rPr lang="en-US"/>
              <a:pPr/>
              <a:t>38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075238" y="1773238"/>
            <a:ext cx="431800" cy="433387"/>
            <a:chOff x="2472" y="1298"/>
            <a:chExt cx="272" cy="273"/>
          </a:xfrm>
        </p:grpSpPr>
        <p:sp>
          <p:nvSpPr>
            <p:cNvPr id="40027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028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47</a:t>
              </a:r>
            </a:p>
          </p:txBody>
        </p:sp>
      </p:grpSp>
      <p:grpSp>
        <p:nvGrpSpPr>
          <p:cNvPr id="39943" name="Group 6"/>
          <p:cNvGrpSpPr>
            <a:grpSpLocks/>
          </p:cNvGrpSpPr>
          <p:nvPr/>
        </p:nvGrpSpPr>
        <p:grpSpPr bwMode="auto">
          <a:xfrm>
            <a:off x="6588125" y="2349500"/>
            <a:ext cx="431800" cy="433388"/>
            <a:chOff x="2472" y="1298"/>
            <a:chExt cx="272" cy="273"/>
          </a:xfrm>
        </p:grpSpPr>
        <p:sp>
          <p:nvSpPr>
            <p:cNvPr id="40025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026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63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2350" y="2349500"/>
            <a:ext cx="431800" cy="433388"/>
            <a:chOff x="2472" y="1298"/>
            <a:chExt cx="272" cy="273"/>
          </a:xfrm>
        </p:grpSpPr>
        <p:sp>
          <p:nvSpPr>
            <p:cNvPr id="40023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024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32</a:t>
              </a:r>
            </a:p>
          </p:txBody>
        </p:sp>
      </p:grpSp>
      <p:grpSp>
        <p:nvGrpSpPr>
          <p:cNvPr id="39945" name="Group 12"/>
          <p:cNvGrpSpPr>
            <a:grpSpLocks/>
          </p:cNvGrpSpPr>
          <p:nvPr/>
        </p:nvGrpSpPr>
        <p:grpSpPr bwMode="auto">
          <a:xfrm>
            <a:off x="2843213" y="3284538"/>
            <a:ext cx="431800" cy="433387"/>
            <a:chOff x="2472" y="1298"/>
            <a:chExt cx="272" cy="273"/>
          </a:xfrm>
        </p:grpSpPr>
        <p:sp>
          <p:nvSpPr>
            <p:cNvPr id="40021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022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19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283075" y="3284538"/>
            <a:ext cx="431800" cy="433387"/>
            <a:chOff x="2472" y="1298"/>
            <a:chExt cx="272" cy="273"/>
          </a:xfrm>
        </p:grpSpPr>
        <p:sp>
          <p:nvSpPr>
            <p:cNvPr id="40019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020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41</a:t>
              </a:r>
            </a:p>
          </p:txBody>
        </p:sp>
      </p:grpSp>
      <p:grpSp>
        <p:nvGrpSpPr>
          <p:cNvPr id="39947" name="Group 19"/>
          <p:cNvGrpSpPr>
            <a:grpSpLocks/>
          </p:cNvGrpSpPr>
          <p:nvPr/>
        </p:nvGrpSpPr>
        <p:grpSpPr bwMode="auto">
          <a:xfrm>
            <a:off x="2411413" y="4365625"/>
            <a:ext cx="431800" cy="433388"/>
            <a:chOff x="2472" y="1298"/>
            <a:chExt cx="272" cy="273"/>
          </a:xfrm>
        </p:grpSpPr>
        <p:sp>
          <p:nvSpPr>
            <p:cNvPr id="40017" name="Oval 2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018" name="Text Box 2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10</a:t>
              </a:r>
            </a:p>
          </p:txBody>
        </p:sp>
      </p:grpSp>
      <p:grpSp>
        <p:nvGrpSpPr>
          <p:cNvPr id="39948" name="Group 22"/>
          <p:cNvGrpSpPr>
            <a:grpSpLocks/>
          </p:cNvGrpSpPr>
          <p:nvPr/>
        </p:nvGrpSpPr>
        <p:grpSpPr bwMode="auto">
          <a:xfrm>
            <a:off x="3275013" y="4365625"/>
            <a:ext cx="431800" cy="433388"/>
            <a:chOff x="2472" y="1298"/>
            <a:chExt cx="272" cy="273"/>
          </a:xfrm>
        </p:grpSpPr>
        <p:sp>
          <p:nvSpPr>
            <p:cNvPr id="40015" name="Oval 2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016" name="Text Box 2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23</a:t>
              </a:r>
            </a:p>
          </p:txBody>
        </p:sp>
      </p:grpSp>
      <p:sp>
        <p:nvSpPr>
          <p:cNvPr id="39949" name="Line 25"/>
          <p:cNvSpPr>
            <a:spLocks noChangeShapeType="1"/>
          </p:cNvSpPr>
          <p:nvPr/>
        </p:nvSpPr>
        <p:spPr bwMode="auto">
          <a:xfrm flipV="1">
            <a:off x="262731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Line 26"/>
          <p:cNvSpPr>
            <a:spLocks noChangeShapeType="1"/>
          </p:cNvSpPr>
          <p:nvPr/>
        </p:nvSpPr>
        <p:spPr bwMode="auto">
          <a:xfrm flipH="1" flipV="1">
            <a:off x="31305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9951" name="Group 27"/>
          <p:cNvGrpSpPr>
            <a:grpSpLocks/>
          </p:cNvGrpSpPr>
          <p:nvPr/>
        </p:nvGrpSpPr>
        <p:grpSpPr bwMode="auto">
          <a:xfrm>
            <a:off x="2122488" y="5445125"/>
            <a:ext cx="431800" cy="433388"/>
            <a:chOff x="2472" y="1298"/>
            <a:chExt cx="272" cy="273"/>
          </a:xfrm>
        </p:grpSpPr>
        <p:sp>
          <p:nvSpPr>
            <p:cNvPr id="40013" name="Oval 2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014" name="Text Box 2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</a:t>
              </a:r>
            </a:p>
          </p:txBody>
        </p:sp>
      </p:grpSp>
      <p:grpSp>
        <p:nvGrpSpPr>
          <p:cNvPr id="39952" name="Group 30"/>
          <p:cNvGrpSpPr>
            <a:grpSpLocks/>
          </p:cNvGrpSpPr>
          <p:nvPr/>
        </p:nvGrpSpPr>
        <p:grpSpPr bwMode="auto">
          <a:xfrm>
            <a:off x="2698750" y="5445125"/>
            <a:ext cx="431800" cy="433388"/>
            <a:chOff x="2472" y="1298"/>
            <a:chExt cx="272" cy="273"/>
          </a:xfrm>
        </p:grpSpPr>
        <p:sp>
          <p:nvSpPr>
            <p:cNvPr id="40011" name="Oval 3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012" name="Text Box 3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12</a:t>
              </a:r>
            </a:p>
          </p:txBody>
        </p:sp>
      </p:grpSp>
      <p:sp>
        <p:nvSpPr>
          <p:cNvPr id="39953" name="Line 33"/>
          <p:cNvSpPr>
            <a:spLocks noChangeShapeType="1"/>
          </p:cNvSpPr>
          <p:nvPr/>
        </p:nvSpPr>
        <p:spPr bwMode="auto">
          <a:xfrm flipV="1">
            <a:off x="2338388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Line 34"/>
          <p:cNvSpPr>
            <a:spLocks noChangeShapeType="1"/>
          </p:cNvSpPr>
          <p:nvPr/>
        </p:nvSpPr>
        <p:spPr bwMode="auto">
          <a:xfrm flipH="1" flipV="1">
            <a:off x="26987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5" name="Line 35"/>
          <p:cNvSpPr>
            <a:spLocks noChangeShapeType="1"/>
          </p:cNvSpPr>
          <p:nvPr/>
        </p:nvSpPr>
        <p:spPr bwMode="auto">
          <a:xfrm flipH="1">
            <a:off x="3130550" y="2781300"/>
            <a:ext cx="576263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Line 36"/>
          <p:cNvSpPr>
            <a:spLocks noChangeShapeType="1"/>
          </p:cNvSpPr>
          <p:nvPr/>
        </p:nvSpPr>
        <p:spPr bwMode="auto">
          <a:xfrm>
            <a:off x="3851275" y="2781300"/>
            <a:ext cx="576263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7" name="Line 37"/>
          <p:cNvSpPr>
            <a:spLocks noChangeShapeType="1"/>
          </p:cNvSpPr>
          <p:nvPr/>
        </p:nvSpPr>
        <p:spPr bwMode="auto">
          <a:xfrm flipH="1">
            <a:off x="3922713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Line 38"/>
          <p:cNvSpPr>
            <a:spLocks noChangeShapeType="1"/>
          </p:cNvSpPr>
          <p:nvPr/>
        </p:nvSpPr>
        <p:spPr bwMode="auto">
          <a:xfrm>
            <a:off x="5507038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9959" name="Group 39"/>
          <p:cNvGrpSpPr>
            <a:grpSpLocks/>
          </p:cNvGrpSpPr>
          <p:nvPr/>
        </p:nvGrpSpPr>
        <p:grpSpPr bwMode="auto">
          <a:xfrm>
            <a:off x="5868988" y="3284538"/>
            <a:ext cx="431800" cy="433387"/>
            <a:chOff x="2472" y="1298"/>
            <a:chExt cx="272" cy="273"/>
          </a:xfrm>
        </p:grpSpPr>
        <p:sp>
          <p:nvSpPr>
            <p:cNvPr id="40009" name="Oval 4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010" name="Text Box 4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54</a:t>
              </a:r>
            </a:p>
          </p:txBody>
        </p:sp>
      </p:grpSp>
      <p:grpSp>
        <p:nvGrpSpPr>
          <p:cNvPr id="39960" name="Group 42"/>
          <p:cNvGrpSpPr>
            <a:grpSpLocks/>
          </p:cNvGrpSpPr>
          <p:nvPr/>
        </p:nvGrpSpPr>
        <p:grpSpPr bwMode="auto">
          <a:xfrm>
            <a:off x="7308850" y="3284538"/>
            <a:ext cx="431800" cy="433387"/>
            <a:chOff x="2472" y="1298"/>
            <a:chExt cx="272" cy="273"/>
          </a:xfrm>
        </p:grpSpPr>
        <p:sp>
          <p:nvSpPr>
            <p:cNvPr id="40007" name="Oval 4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008" name="Text Box 4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79</a:t>
              </a:r>
            </a:p>
          </p:txBody>
        </p:sp>
      </p:grpSp>
      <p:sp>
        <p:nvSpPr>
          <p:cNvPr id="39961" name="Line 45"/>
          <p:cNvSpPr>
            <a:spLocks noChangeShapeType="1"/>
          </p:cNvSpPr>
          <p:nvPr/>
        </p:nvSpPr>
        <p:spPr bwMode="auto">
          <a:xfrm flipH="1">
            <a:off x="6156325" y="2781300"/>
            <a:ext cx="576263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2" name="Line 46"/>
          <p:cNvSpPr>
            <a:spLocks noChangeShapeType="1"/>
          </p:cNvSpPr>
          <p:nvPr/>
        </p:nvSpPr>
        <p:spPr bwMode="auto">
          <a:xfrm>
            <a:off x="6877050" y="2781300"/>
            <a:ext cx="576263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9963" name="Group 47"/>
          <p:cNvGrpSpPr>
            <a:grpSpLocks/>
          </p:cNvGrpSpPr>
          <p:nvPr/>
        </p:nvGrpSpPr>
        <p:grpSpPr bwMode="auto">
          <a:xfrm>
            <a:off x="3852863" y="4365625"/>
            <a:ext cx="431800" cy="433388"/>
            <a:chOff x="2472" y="1298"/>
            <a:chExt cx="272" cy="273"/>
          </a:xfrm>
        </p:grpSpPr>
        <p:sp>
          <p:nvSpPr>
            <p:cNvPr id="40005" name="Oval 4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006" name="Text Box 4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37</a:t>
              </a:r>
            </a:p>
          </p:txBody>
        </p:sp>
      </p:grpSp>
      <p:grpSp>
        <p:nvGrpSpPr>
          <p:cNvPr id="14" name="Group 50"/>
          <p:cNvGrpSpPr>
            <a:grpSpLocks/>
          </p:cNvGrpSpPr>
          <p:nvPr/>
        </p:nvGrpSpPr>
        <p:grpSpPr bwMode="auto">
          <a:xfrm>
            <a:off x="4716463" y="4365625"/>
            <a:ext cx="431800" cy="433388"/>
            <a:chOff x="2472" y="1298"/>
            <a:chExt cx="272" cy="273"/>
          </a:xfrm>
        </p:grpSpPr>
        <p:sp>
          <p:nvSpPr>
            <p:cNvPr id="40003" name="Oval 5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004" name="Text Box 5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44</a:t>
              </a:r>
            </a:p>
          </p:txBody>
        </p:sp>
      </p:grpSp>
      <p:sp>
        <p:nvSpPr>
          <p:cNvPr id="39965" name="Line 53"/>
          <p:cNvSpPr>
            <a:spLocks noChangeShapeType="1"/>
          </p:cNvSpPr>
          <p:nvPr/>
        </p:nvSpPr>
        <p:spPr bwMode="auto">
          <a:xfrm flipV="1">
            <a:off x="406876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6" name="Line 54"/>
          <p:cNvSpPr>
            <a:spLocks noChangeShapeType="1"/>
          </p:cNvSpPr>
          <p:nvPr/>
        </p:nvSpPr>
        <p:spPr bwMode="auto">
          <a:xfrm flipH="1" flipV="1">
            <a:off x="457200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9967" name="Group 55"/>
          <p:cNvGrpSpPr>
            <a:grpSpLocks/>
          </p:cNvGrpSpPr>
          <p:nvPr/>
        </p:nvGrpSpPr>
        <p:grpSpPr bwMode="auto">
          <a:xfrm>
            <a:off x="5437188" y="4365625"/>
            <a:ext cx="431800" cy="433388"/>
            <a:chOff x="2472" y="1298"/>
            <a:chExt cx="272" cy="273"/>
          </a:xfrm>
        </p:grpSpPr>
        <p:sp>
          <p:nvSpPr>
            <p:cNvPr id="40001" name="Oval 5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002" name="Text Box 5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53</a:t>
              </a:r>
            </a:p>
          </p:txBody>
        </p:sp>
      </p:grpSp>
      <p:grpSp>
        <p:nvGrpSpPr>
          <p:cNvPr id="39968" name="Group 58"/>
          <p:cNvGrpSpPr>
            <a:grpSpLocks/>
          </p:cNvGrpSpPr>
          <p:nvPr/>
        </p:nvGrpSpPr>
        <p:grpSpPr bwMode="auto">
          <a:xfrm>
            <a:off x="6300788" y="4365625"/>
            <a:ext cx="431800" cy="433388"/>
            <a:chOff x="2472" y="1298"/>
            <a:chExt cx="272" cy="273"/>
          </a:xfrm>
        </p:grpSpPr>
        <p:sp>
          <p:nvSpPr>
            <p:cNvPr id="39999" name="Oval 5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000" name="Text Box 6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59</a:t>
              </a:r>
            </a:p>
          </p:txBody>
        </p:sp>
      </p:grpSp>
      <p:sp>
        <p:nvSpPr>
          <p:cNvPr id="39969" name="Line 61"/>
          <p:cNvSpPr>
            <a:spLocks noChangeShapeType="1"/>
          </p:cNvSpPr>
          <p:nvPr/>
        </p:nvSpPr>
        <p:spPr bwMode="auto">
          <a:xfrm flipV="1">
            <a:off x="5653088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0" name="Line 62"/>
          <p:cNvSpPr>
            <a:spLocks noChangeShapeType="1"/>
          </p:cNvSpPr>
          <p:nvPr/>
        </p:nvSpPr>
        <p:spPr bwMode="auto">
          <a:xfrm flipH="1" flipV="1">
            <a:off x="615632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9971" name="Group 63"/>
          <p:cNvGrpSpPr>
            <a:grpSpLocks/>
          </p:cNvGrpSpPr>
          <p:nvPr/>
        </p:nvGrpSpPr>
        <p:grpSpPr bwMode="auto">
          <a:xfrm>
            <a:off x="7740650" y="4365625"/>
            <a:ext cx="431800" cy="433388"/>
            <a:chOff x="2472" y="1298"/>
            <a:chExt cx="272" cy="273"/>
          </a:xfrm>
        </p:grpSpPr>
        <p:sp>
          <p:nvSpPr>
            <p:cNvPr id="39997" name="Oval 6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98" name="Text Box 6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96</a:t>
              </a:r>
            </a:p>
          </p:txBody>
        </p:sp>
      </p:grpSp>
      <p:sp>
        <p:nvSpPr>
          <p:cNvPr id="39972" name="Line 66"/>
          <p:cNvSpPr>
            <a:spLocks noChangeShapeType="1"/>
          </p:cNvSpPr>
          <p:nvPr/>
        </p:nvSpPr>
        <p:spPr bwMode="auto">
          <a:xfrm flipH="1" flipV="1">
            <a:off x="7596188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9973" name="Group 67"/>
          <p:cNvGrpSpPr>
            <a:grpSpLocks/>
          </p:cNvGrpSpPr>
          <p:nvPr/>
        </p:nvGrpSpPr>
        <p:grpSpPr bwMode="auto">
          <a:xfrm>
            <a:off x="3562350" y="5445125"/>
            <a:ext cx="431800" cy="433388"/>
            <a:chOff x="2472" y="1298"/>
            <a:chExt cx="272" cy="273"/>
          </a:xfrm>
        </p:grpSpPr>
        <p:sp>
          <p:nvSpPr>
            <p:cNvPr id="39995" name="Oval 6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96" name="Text Box 6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30</a:t>
              </a:r>
            </a:p>
          </p:txBody>
        </p:sp>
      </p:grpSp>
      <p:sp>
        <p:nvSpPr>
          <p:cNvPr id="39974" name="Line 70"/>
          <p:cNvSpPr>
            <a:spLocks noChangeShapeType="1"/>
          </p:cNvSpPr>
          <p:nvPr/>
        </p:nvSpPr>
        <p:spPr bwMode="auto">
          <a:xfrm flipH="1" flipV="1">
            <a:off x="35623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9975" name="Group 71"/>
          <p:cNvGrpSpPr>
            <a:grpSpLocks/>
          </p:cNvGrpSpPr>
          <p:nvPr/>
        </p:nvGrpSpPr>
        <p:grpSpPr bwMode="auto">
          <a:xfrm>
            <a:off x="6011863" y="5445125"/>
            <a:ext cx="431800" cy="433388"/>
            <a:chOff x="2472" y="1298"/>
            <a:chExt cx="272" cy="273"/>
          </a:xfrm>
        </p:grpSpPr>
        <p:sp>
          <p:nvSpPr>
            <p:cNvPr id="39993" name="Oval 7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94" name="Text Box 7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57</a:t>
              </a:r>
            </a:p>
          </p:txBody>
        </p:sp>
      </p:grpSp>
      <p:sp>
        <p:nvSpPr>
          <p:cNvPr id="39976" name="Line 74"/>
          <p:cNvSpPr>
            <a:spLocks noChangeShapeType="1"/>
          </p:cNvSpPr>
          <p:nvPr/>
        </p:nvSpPr>
        <p:spPr bwMode="auto">
          <a:xfrm flipV="1">
            <a:off x="622776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9977" name="Group 75"/>
          <p:cNvGrpSpPr>
            <a:grpSpLocks/>
          </p:cNvGrpSpPr>
          <p:nvPr/>
        </p:nvGrpSpPr>
        <p:grpSpPr bwMode="auto">
          <a:xfrm>
            <a:off x="7451725" y="5445125"/>
            <a:ext cx="431800" cy="433388"/>
            <a:chOff x="2472" y="1298"/>
            <a:chExt cx="272" cy="273"/>
          </a:xfrm>
        </p:grpSpPr>
        <p:sp>
          <p:nvSpPr>
            <p:cNvPr id="39991" name="Oval 7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92" name="Text Box 7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91</a:t>
              </a:r>
            </a:p>
          </p:txBody>
        </p:sp>
      </p:grpSp>
      <p:grpSp>
        <p:nvGrpSpPr>
          <p:cNvPr id="39978" name="Group 78"/>
          <p:cNvGrpSpPr>
            <a:grpSpLocks/>
          </p:cNvGrpSpPr>
          <p:nvPr/>
        </p:nvGrpSpPr>
        <p:grpSpPr bwMode="auto">
          <a:xfrm>
            <a:off x="8027988" y="5445125"/>
            <a:ext cx="431800" cy="433388"/>
            <a:chOff x="2472" y="1298"/>
            <a:chExt cx="272" cy="273"/>
          </a:xfrm>
        </p:grpSpPr>
        <p:sp>
          <p:nvSpPr>
            <p:cNvPr id="39989" name="Oval 7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90" name="Text Box 8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97</a:t>
              </a:r>
            </a:p>
          </p:txBody>
        </p:sp>
      </p:grpSp>
      <p:sp>
        <p:nvSpPr>
          <p:cNvPr id="39979" name="Line 81"/>
          <p:cNvSpPr>
            <a:spLocks noChangeShapeType="1"/>
          </p:cNvSpPr>
          <p:nvPr/>
        </p:nvSpPr>
        <p:spPr bwMode="auto">
          <a:xfrm flipV="1">
            <a:off x="7667625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80" name="Line 82"/>
          <p:cNvSpPr>
            <a:spLocks noChangeShapeType="1"/>
          </p:cNvSpPr>
          <p:nvPr/>
        </p:nvSpPr>
        <p:spPr bwMode="auto">
          <a:xfrm flipH="1" flipV="1">
            <a:off x="8027988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81" name="Text Box 83"/>
          <p:cNvSpPr txBox="1">
            <a:spLocks noChangeArrowheads="1"/>
          </p:cNvSpPr>
          <p:nvPr/>
        </p:nvSpPr>
        <p:spPr bwMode="auto">
          <a:xfrm>
            <a:off x="468313" y="1484313"/>
            <a:ext cx="25193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u="sng">
                <a:latin typeface="Courier New" pitchFamily="-112" charset="0"/>
              </a:rPr>
              <a:t>insert 43</a:t>
            </a:r>
          </a:p>
          <a:p>
            <a:r>
              <a:rPr lang="en-US" b="1">
                <a:latin typeface="Courier New" pitchFamily="-112" charset="0"/>
              </a:rPr>
              <a:t>create new node</a:t>
            </a:r>
          </a:p>
          <a:p>
            <a:r>
              <a:rPr lang="en-US" b="1">
                <a:latin typeface="Courier New" pitchFamily="-112" charset="0"/>
              </a:rPr>
              <a:t>find position</a:t>
            </a:r>
          </a:p>
          <a:p>
            <a:r>
              <a:rPr lang="en-US" b="1">
                <a:latin typeface="Courier New" pitchFamily="-112" charset="0"/>
              </a:rPr>
              <a:t>insert new node</a:t>
            </a:r>
          </a:p>
        </p:txBody>
      </p:sp>
      <p:grpSp>
        <p:nvGrpSpPr>
          <p:cNvPr id="22" name="Group 89"/>
          <p:cNvGrpSpPr>
            <a:grpSpLocks/>
          </p:cNvGrpSpPr>
          <p:nvPr/>
        </p:nvGrpSpPr>
        <p:grpSpPr bwMode="auto">
          <a:xfrm>
            <a:off x="1258888" y="3500438"/>
            <a:ext cx="431800" cy="433387"/>
            <a:chOff x="793" y="2205"/>
            <a:chExt cx="272" cy="273"/>
          </a:xfrm>
        </p:grpSpPr>
        <p:sp>
          <p:nvSpPr>
            <p:cNvPr id="39987" name="Oval 87"/>
            <p:cNvSpPr>
              <a:spLocks noChangeArrowheads="1"/>
            </p:cNvSpPr>
            <p:nvPr/>
          </p:nvSpPr>
          <p:spPr bwMode="auto">
            <a:xfrm>
              <a:off x="793" y="2205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88" name="Text Box 88"/>
            <p:cNvSpPr txBox="1">
              <a:spLocks noChangeArrowheads="1"/>
            </p:cNvSpPr>
            <p:nvPr/>
          </p:nvSpPr>
          <p:spPr bwMode="auto">
            <a:xfrm>
              <a:off x="793" y="225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43</a:t>
              </a:r>
            </a:p>
          </p:txBody>
        </p:sp>
      </p:grpSp>
      <p:sp>
        <p:nvSpPr>
          <p:cNvPr id="190554" name="Line 90"/>
          <p:cNvSpPr>
            <a:spLocks noChangeShapeType="1"/>
          </p:cNvSpPr>
          <p:nvPr/>
        </p:nvSpPr>
        <p:spPr bwMode="auto">
          <a:xfrm flipV="1">
            <a:off x="4500563" y="4797425"/>
            <a:ext cx="360362" cy="6492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91"/>
          <p:cNvGrpSpPr>
            <a:grpSpLocks/>
          </p:cNvGrpSpPr>
          <p:nvPr/>
        </p:nvGrpSpPr>
        <p:grpSpPr bwMode="auto">
          <a:xfrm>
            <a:off x="4211638" y="5445125"/>
            <a:ext cx="431800" cy="433388"/>
            <a:chOff x="793" y="2205"/>
            <a:chExt cx="272" cy="273"/>
          </a:xfrm>
        </p:grpSpPr>
        <p:sp>
          <p:nvSpPr>
            <p:cNvPr id="39985" name="Oval 92"/>
            <p:cNvSpPr>
              <a:spLocks noChangeArrowheads="1"/>
            </p:cNvSpPr>
            <p:nvPr/>
          </p:nvSpPr>
          <p:spPr bwMode="auto">
            <a:xfrm>
              <a:off x="793" y="2205"/>
              <a:ext cx="272" cy="27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86" name="Text Box 93"/>
            <p:cNvSpPr txBox="1">
              <a:spLocks noChangeArrowheads="1"/>
            </p:cNvSpPr>
            <p:nvPr/>
          </p:nvSpPr>
          <p:spPr bwMode="auto">
            <a:xfrm>
              <a:off x="793" y="225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55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Deletion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646488"/>
          </a:xfrm>
        </p:spPr>
        <p:txBody>
          <a:bodyPr/>
          <a:lstStyle/>
          <a:p>
            <a:r>
              <a:rPr lang="en-US" sz="2800"/>
              <a:t>After deletion the BST property must hold</a:t>
            </a:r>
          </a:p>
          <a:p>
            <a:r>
              <a:rPr lang="en-US" sz="2800"/>
              <a:t>Deletion is not as straightforward as search or insertion</a:t>
            </a:r>
          </a:p>
          <a:p>
            <a:pPr lvl="1"/>
            <a:r>
              <a:rPr lang="en-US" sz="2400"/>
              <a:t>So much so that sometimes it is not even implemented!</a:t>
            </a:r>
          </a:p>
          <a:p>
            <a:pPr lvl="1"/>
            <a:r>
              <a:rPr lang="en-US" sz="2400"/>
              <a:t>Deleted nodes are marked as deleted in some way</a:t>
            </a:r>
          </a:p>
          <a:p>
            <a:r>
              <a:rPr lang="en-US" sz="2800"/>
              <a:t>There are a number of different cases that must be considered</a:t>
            </a:r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E1EC-A418-CF43-8DB7-F251ED8822AF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Trees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402138" cy="4454525"/>
          </a:xfrm>
        </p:spPr>
        <p:txBody>
          <a:bodyPr/>
          <a:lstStyle/>
          <a:p>
            <a:r>
              <a:rPr lang="en-US" sz="2400" dirty="0"/>
              <a:t>A set of nodes (or vertices) with a single starting point</a:t>
            </a:r>
          </a:p>
          <a:p>
            <a:pPr lvl="1"/>
            <a:r>
              <a:rPr lang="en-US" sz="2100" dirty="0"/>
              <a:t>called the </a:t>
            </a:r>
            <a:r>
              <a:rPr lang="en-US" sz="2100" b="1" dirty="0"/>
              <a:t>root</a:t>
            </a:r>
            <a:endParaRPr lang="en-US" sz="2100" dirty="0"/>
          </a:p>
          <a:p>
            <a:r>
              <a:rPr lang="en-US" sz="2400" dirty="0"/>
              <a:t>Each node is connected by an </a:t>
            </a:r>
            <a:r>
              <a:rPr lang="en-US" sz="2400" b="1" dirty="0"/>
              <a:t>edge</a:t>
            </a:r>
            <a:r>
              <a:rPr lang="en-US" sz="2400" dirty="0"/>
              <a:t> to another node</a:t>
            </a:r>
          </a:p>
          <a:p>
            <a:r>
              <a:rPr lang="en-US" sz="2400" dirty="0"/>
              <a:t>A tree is a connected graph</a:t>
            </a:r>
          </a:p>
          <a:p>
            <a:pPr lvl="1"/>
            <a:r>
              <a:rPr lang="en-US" sz="2100" dirty="0"/>
              <a:t>There is a path to every node in the tree</a:t>
            </a:r>
          </a:p>
          <a:p>
            <a:pPr lvl="1"/>
            <a:r>
              <a:rPr lang="en-US" sz="2100" dirty="0"/>
              <a:t>A tree has one</a:t>
            </a:r>
            <a:r>
              <a:rPr lang="en-US" sz="2100" dirty="0" smtClean="0"/>
              <a:t> fewer edges </a:t>
            </a:r>
            <a:r>
              <a:rPr lang="en-US" sz="2100" dirty="0"/>
              <a:t>than the number of nodes</a:t>
            </a:r>
          </a:p>
        </p:txBody>
      </p:sp>
      <p:pic>
        <p:nvPicPr>
          <p:cNvPr id="11268" name="Picture 7" descr="j019482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37138" y="1600200"/>
            <a:ext cx="3260725" cy="4530725"/>
          </a:xfrm>
        </p:spPr>
      </p:pic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1BC7-559D-E249-91A2-FB978118BCE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BST Deletion Cases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490913"/>
          </a:xfrm>
        </p:spPr>
        <p:txBody>
          <a:bodyPr/>
          <a:lstStyle/>
          <a:p>
            <a:r>
              <a:rPr lang="en-US" sz="2800" dirty="0"/>
              <a:t>The node to be deleted has no children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node to be deleted has one child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node to be deleted has two </a:t>
            </a:r>
            <a:r>
              <a:rPr lang="en-US" sz="2800" dirty="0" smtClean="0"/>
              <a:t>children</a:t>
            </a:r>
            <a:endParaRPr lang="en-US" sz="2800" dirty="0"/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7B9B-9E25-8A48-9372-3355459287E7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BST Deletion Cases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490913"/>
          </a:xfrm>
        </p:spPr>
        <p:txBody>
          <a:bodyPr/>
          <a:lstStyle/>
          <a:p>
            <a:r>
              <a:rPr lang="en-US" sz="2800" dirty="0"/>
              <a:t>The node to be deleted has no children</a:t>
            </a:r>
          </a:p>
          <a:p>
            <a:pPr lvl="1"/>
            <a:r>
              <a:rPr lang="en-US" sz="2400" dirty="0"/>
              <a:t>Remove it (assigning null to its parent’s reference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7B9B-9E25-8A48-9372-3355459287E7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Deletion – target is a leaf</a:t>
            </a:r>
          </a:p>
        </p:txBody>
      </p:sp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75DEF-9B2E-C245-B641-1E5067BC8CC3}" type="slidenum">
              <a:rPr lang="en-US"/>
              <a:pPr/>
              <a:t>42</a:t>
            </a:fld>
            <a:endParaRPr lang="en-US"/>
          </a:p>
        </p:txBody>
      </p:sp>
      <p:grpSp>
        <p:nvGrpSpPr>
          <p:cNvPr id="44038" name="Group 6"/>
          <p:cNvGrpSpPr>
            <a:grpSpLocks/>
          </p:cNvGrpSpPr>
          <p:nvPr/>
        </p:nvGrpSpPr>
        <p:grpSpPr bwMode="auto">
          <a:xfrm>
            <a:off x="5868988" y="2349500"/>
            <a:ext cx="431800" cy="433388"/>
            <a:chOff x="2472" y="1298"/>
            <a:chExt cx="272" cy="273"/>
          </a:xfrm>
        </p:grpSpPr>
        <p:sp>
          <p:nvSpPr>
            <p:cNvPr id="44116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117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63</a:t>
              </a:r>
            </a:p>
          </p:txBody>
        </p:sp>
      </p:grpSp>
      <p:grpSp>
        <p:nvGrpSpPr>
          <p:cNvPr id="44039" name="Group 15"/>
          <p:cNvGrpSpPr>
            <a:grpSpLocks/>
          </p:cNvGrpSpPr>
          <p:nvPr/>
        </p:nvGrpSpPr>
        <p:grpSpPr bwMode="auto">
          <a:xfrm>
            <a:off x="3563938" y="3284538"/>
            <a:ext cx="431800" cy="433387"/>
            <a:chOff x="2472" y="1298"/>
            <a:chExt cx="272" cy="273"/>
          </a:xfrm>
        </p:grpSpPr>
        <p:sp>
          <p:nvSpPr>
            <p:cNvPr id="44114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115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41</a:t>
              </a:r>
            </a:p>
          </p:txBody>
        </p:sp>
      </p:grpSp>
      <p:grpSp>
        <p:nvGrpSpPr>
          <p:cNvPr id="44040" name="Group 19"/>
          <p:cNvGrpSpPr>
            <a:grpSpLocks/>
          </p:cNvGrpSpPr>
          <p:nvPr/>
        </p:nvGrpSpPr>
        <p:grpSpPr bwMode="auto">
          <a:xfrm>
            <a:off x="1692275" y="4365625"/>
            <a:ext cx="431800" cy="433388"/>
            <a:chOff x="2472" y="1298"/>
            <a:chExt cx="272" cy="273"/>
          </a:xfrm>
        </p:grpSpPr>
        <p:sp>
          <p:nvSpPr>
            <p:cNvPr id="44112" name="Oval 2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113" name="Text Box 2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10</a:t>
              </a:r>
            </a:p>
          </p:txBody>
        </p:sp>
      </p:grpSp>
      <p:sp>
        <p:nvSpPr>
          <p:cNvPr id="44041" name="Line 25"/>
          <p:cNvSpPr>
            <a:spLocks noChangeShapeType="1"/>
          </p:cNvSpPr>
          <p:nvPr/>
        </p:nvSpPr>
        <p:spPr bwMode="auto">
          <a:xfrm flipV="1">
            <a:off x="190817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Line 26"/>
          <p:cNvSpPr>
            <a:spLocks noChangeShapeType="1"/>
          </p:cNvSpPr>
          <p:nvPr/>
        </p:nvSpPr>
        <p:spPr bwMode="auto">
          <a:xfrm flipH="1" flipV="1">
            <a:off x="241141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043" name="Group 27"/>
          <p:cNvGrpSpPr>
            <a:grpSpLocks/>
          </p:cNvGrpSpPr>
          <p:nvPr/>
        </p:nvGrpSpPr>
        <p:grpSpPr bwMode="auto">
          <a:xfrm>
            <a:off x="1403350" y="5445125"/>
            <a:ext cx="431800" cy="433388"/>
            <a:chOff x="2472" y="1298"/>
            <a:chExt cx="272" cy="273"/>
          </a:xfrm>
        </p:grpSpPr>
        <p:sp>
          <p:nvSpPr>
            <p:cNvPr id="44110" name="Oval 2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111" name="Text Box 2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</a:t>
              </a:r>
            </a:p>
          </p:txBody>
        </p:sp>
      </p:grpSp>
      <p:grpSp>
        <p:nvGrpSpPr>
          <p:cNvPr id="44044" name="Group 30"/>
          <p:cNvGrpSpPr>
            <a:grpSpLocks/>
          </p:cNvGrpSpPr>
          <p:nvPr/>
        </p:nvGrpSpPr>
        <p:grpSpPr bwMode="auto">
          <a:xfrm>
            <a:off x="1979613" y="5445125"/>
            <a:ext cx="431800" cy="433388"/>
            <a:chOff x="2472" y="1298"/>
            <a:chExt cx="272" cy="273"/>
          </a:xfrm>
        </p:grpSpPr>
        <p:sp>
          <p:nvSpPr>
            <p:cNvPr id="44108" name="Oval 3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109" name="Text Box 3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12</a:t>
              </a:r>
            </a:p>
          </p:txBody>
        </p:sp>
      </p:grpSp>
      <p:sp>
        <p:nvSpPr>
          <p:cNvPr id="44045" name="Line 33"/>
          <p:cNvSpPr>
            <a:spLocks noChangeShapeType="1"/>
          </p:cNvSpPr>
          <p:nvPr/>
        </p:nvSpPr>
        <p:spPr bwMode="auto">
          <a:xfrm flipV="1">
            <a:off x="16192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6" name="Line 34"/>
          <p:cNvSpPr>
            <a:spLocks noChangeShapeType="1"/>
          </p:cNvSpPr>
          <p:nvPr/>
        </p:nvSpPr>
        <p:spPr bwMode="auto">
          <a:xfrm flipH="1" flipV="1">
            <a:off x="19796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7" name="Line 35"/>
          <p:cNvSpPr>
            <a:spLocks noChangeShapeType="1"/>
          </p:cNvSpPr>
          <p:nvPr/>
        </p:nvSpPr>
        <p:spPr bwMode="auto">
          <a:xfrm flipH="1">
            <a:off x="24114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8" name="Line 36"/>
          <p:cNvSpPr>
            <a:spLocks noChangeShapeType="1"/>
          </p:cNvSpPr>
          <p:nvPr/>
        </p:nvSpPr>
        <p:spPr bwMode="auto">
          <a:xfrm>
            <a:off x="313213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9" name="Line 37"/>
          <p:cNvSpPr>
            <a:spLocks noChangeShapeType="1"/>
          </p:cNvSpPr>
          <p:nvPr/>
        </p:nvSpPr>
        <p:spPr bwMode="auto">
          <a:xfrm flipH="1">
            <a:off x="3203575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Line 38"/>
          <p:cNvSpPr>
            <a:spLocks noChangeShapeType="1"/>
          </p:cNvSpPr>
          <p:nvPr/>
        </p:nvSpPr>
        <p:spPr bwMode="auto">
          <a:xfrm>
            <a:off x="4787900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051" name="Group 39"/>
          <p:cNvGrpSpPr>
            <a:grpSpLocks/>
          </p:cNvGrpSpPr>
          <p:nvPr/>
        </p:nvGrpSpPr>
        <p:grpSpPr bwMode="auto">
          <a:xfrm>
            <a:off x="5149850" y="3284538"/>
            <a:ext cx="431800" cy="433387"/>
            <a:chOff x="2472" y="1298"/>
            <a:chExt cx="272" cy="273"/>
          </a:xfrm>
        </p:grpSpPr>
        <p:sp>
          <p:nvSpPr>
            <p:cNvPr id="44106" name="Oval 4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107" name="Text Box 4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54</a:t>
              </a:r>
            </a:p>
          </p:txBody>
        </p:sp>
      </p:grpSp>
      <p:grpSp>
        <p:nvGrpSpPr>
          <p:cNvPr id="44052" name="Group 42"/>
          <p:cNvGrpSpPr>
            <a:grpSpLocks/>
          </p:cNvGrpSpPr>
          <p:nvPr/>
        </p:nvGrpSpPr>
        <p:grpSpPr bwMode="auto">
          <a:xfrm>
            <a:off x="6589713" y="3284538"/>
            <a:ext cx="431800" cy="433387"/>
            <a:chOff x="2472" y="1298"/>
            <a:chExt cx="272" cy="273"/>
          </a:xfrm>
        </p:grpSpPr>
        <p:sp>
          <p:nvSpPr>
            <p:cNvPr id="44104" name="Oval 4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105" name="Text Box 4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79</a:t>
              </a:r>
            </a:p>
          </p:txBody>
        </p:sp>
      </p:grpSp>
      <p:sp>
        <p:nvSpPr>
          <p:cNvPr id="44053" name="Line 45"/>
          <p:cNvSpPr>
            <a:spLocks noChangeShapeType="1"/>
          </p:cNvSpPr>
          <p:nvPr/>
        </p:nvSpPr>
        <p:spPr bwMode="auto">
          <a:xfrm flipH="1">
            <a:off x="543718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4" name="Line 46"/>
          <p:cNvSpPr>
            <a:spLocks noChangeShapeType="1"/>
          </p:cNvSpPr>
          <p:nvPr/>
        </p:nvSpPr>
        <p:spPr bwMode="auto">
          <a:xfrm>
            <a:off x="61579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055" name="Group 47"/>
          <p:cNvGrpSpPr>
            <a:grpSpLocks/>
          </p:cNvGrpSpPr>
          <p:nvPr/>
        </p:nvGrpSpPr>
        <p:grpSpPr bwMode="auto">
          <a:xfrm>
            <a:off x="3133725" y="4365625"/>
            <a:ext cx="431800" cy="433388"/>
            <a:chOff x="2472" y="1298"/>
            <a:chExt cx="272" cy="273"/>
          </a:xfrm>
        </p:grpSpPr>
        <p:sp>
          <p:nvSpPr>
            <p:cNvPr id="44102" name="Oval 4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103" name="Text Box 4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37</a:t>
              </a:r>
            </a:p>
          </p:txBody>
        </p:sp>
      </p:grpSp>
      <p:grpSp>
        <p:nvGrpSpPr>
          <p:cNvPr id="44056" name="Group 50"/>
          <p:cNvGrpSpPr>
            <a:grpSpLocks/>
          </p:cNvGrpSpPr>
          <p:nvPr/>
        </p:nvGrpSpPr>
        <p:grpSpPr bwMode="auto">
          <a:xfrm>
            <a:off x="3997325" y="4365625"/>
            <a:ext cx="431800" cy="433388"/>
            <a:chOff x="2472" y="1298"/>
            <a:chExt cx="272" cy="273"/>
          </a:xfrm>
        </p:grpSpPr>
        <p:sp>
          <p:nvSpPr>
            <p:cNvPr id="44100" name="Oval 5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101" name="Text Box 5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44</a:t>
              </a:r>
            </a:p>
          </p:txBody>
        </p:sp>
      </p:grpSp>
      <p:sp>
        <p:nvSpPr>
          <p:cNvPr id="44057" name="Line 53"/>
          <p:cNvSpPr>
            <a:spLocks noChangeShapeType="1"/>
          </p:cNvSpPr>
          <p:nvPr/>
        </p:nvSpPr>
        <p:spPr bwMode="auto">
          <a:xfrm flipV="1">
            <a:off x="334962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8" name="Line 54"/>
          <p:cNvSpPr>
            <a:spLocks noChangeShapeType="1"/>
          </p:cNvSpPr>
          <p:nvPr/>
        </p:nvSpPr>
        <p:spPr bwMode="auto">
          <a:xfrm flipH="1" flipV="1">
            <a:off x="385286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059" name="Group 55"/>
          <p:cNvGrpSpPr>
            <a:grpSpLocks/>
          </p:cNvGrpSpPr>
          <p:nvPr/>
        </p:nvGrpSpPr>
        <p:grpSpPr bwMode="auto">
          <a:xfrm>
            <a:off x="4718050" y="4365625"/>
            <a:ext cx="431800" cy="433388"/>
            <a:chOff x="2472" y="1298"/>
            <a:chExt cx="272" cy="273"/>
          </a:xfrm>
        </p:grpSpPr>
        <p:sp>
          <p:nvSpPr>
            <p:cNvPr id="44098" name="Oval 5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099" name="Text Box 5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53</a:t>
              </a:r>
            </a:p>
          </p:txBody>
        </p:sp>
      </p:grpSp>
      <p:grpSp>
        <p:nvGrpSpPr>
          <p:cNvPr id="44060" name="Group 58"/>
          <p:cNvGrpSpPr>
            <a:grpSpLocks/>
          </p:cNvGrpSpPr>
          <p:nvPr/>
        </p:nvGrpSpPr>
        <p:grpSpPr bwMode="auto">
          <a:xfrm>
            <a:off x="5581650" y="4365625"/>
            <a:ext cx="431800" cy="433388"/>
            <a:chOff x="2472" y="1298"/>
            <a:chExt cx="272" cy="273"/>
          </a:xfrm>
        </p:grpSpPr>
        <p:sp>
          <p:nvSpPr>
            <p:cNvPr id="44096" name="Oval 5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097" name="Text Box 6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59</a:t>
              </a:r>
            </a:p>
          </p:txBody>
        </p:sp>
      </p:grpSp>
      <p:sp>
        <p:nvSpPr>
          <p:cNvPr id="44061" name="Line 61"/>
          <p:cNvSpPr>
            <a:spLocks noChangeShapeType="1"/>
          </p:cNvSpPr>
          <p:nvPr/>
        </p:nvSpPr>
        <p:spPr bwMode="auto">
          <a:xfrm flipV="1">
            <a:off x="49339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2" name="Line 62"/>
          <p:cNvSpPr>
            <a:spLocks noChangeShapeType="1"/>
          </p:cNvSpPr>
          <p:nvPr/>
        </p:nvSpPr>
        <p:spPr bwMode="auto">
          <a:xfrm flipH="1" flipV="1">
            <a:off x="5437188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063" name="Group 63"/>
          <p:cNvGrpSpPr>
            <a:grpSpLocks/>
          </p:cNvGrpSpPr>
          <p:nvPr/>
        </p:nvGrpSpPr>
        <p:grpSpPr bwMode="auto">
          <a:xfrm>
            <a:off x="7021513" y="4365625"/>
            <a:ext cx="431800" cy="433388"/>
            <a:chOff x="2472" y="1298"/>
            <a:chExt cx="272" cy="273"/>
          </a:xfrm>
        </p:grpSpPr>
        <p:sp>
          <p:nvSpPr>
            <p:cNvPr id="44094" name="Oval 6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095" name="Text Box 6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96</a:t>
              </a:r>
            </a:p>
          </p:txBody>
        </p:sp>
      </p:grpSp>
      <p:sp>
        <p:nvSpPr>
          <p:cNvPr id="44064" name="Line 66"/>
          <p:cNvSpPr>
            <a:spLocks noChangeShapeType="1"/>
          </p:cNvSpPr>
          <p:nvPr/>
        </p:nvSpPr>
        <p:spPr bwMode="auto">
          <a:xfrm flipH="1" flipV="1">
            <a:off x="68770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58" name="Line 70"/>
          <p:cNvSpPr>
            <a:spLocks noChangeShapeType="1"/>
          </p:cNvSpPr>
          <p:nvPr/>
        </p:nvSpPr>
        <p:spPr bwMode="auto">
          <a:xfrm flipH="1" flipV="1">
            <a:off x="28432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066" name="Group 71"/>
          <p:cNvGrpSpPr>
            <a:grpSpLocks/>
          </p:cNvGrpSpPr>
          <p:nvPr/>
        </p:nvGrpSpPr>
        <p:grpSpPr bwMode="auto">
          <a:xfrm>
            <a:off x="5292725" y="5445125"/>
            <a:ext cx="431800" cy="433388"/>
            <a:chOff x="2472" y="1298"/>
            <a:chExt cx="272" cy="273"/>
          </a:xfrm>
        </p:grpSpPr>
        <p:sp>
          <p:nvSpPr>
            <p:cNvPr id="44092" name="Oval 7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093" name="Text Box 7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57</a:t>
              </a:r>
            </a:p>
          </p:txBody>
        </p:sp>
      </p:grpSp>
      <p:sp>
        <p:nvSpPr>
          <p:cNvPr id="44067" name="Line 74"/>
          <p:cNvSpPr>
            <a:spLocks noChangeShapeType="1"/>
          </p:cNvSpPr>
          <p:nvPr/>
        </p:nvSpPr>
        <p:spPr bwMode="auto">
          <a:xfrm flipV="1">
            <a:off x="5508625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068" name="Group 75"/>
          <p:cNvGrpSpPr>
            <a:grpSpLocks/>
          </p:cNvGrpSpPr>
          <p:nvPr/>
        </p:nvGrpSpPr>
        <p:grpSpPr bwMode="auto">
          <a:xfrm>
            <a:off x="6732588" y="5445125"/>
            <a:ext cx="431800" cy="433388"/>
            <a:chOff x="2472" y="1298"/>
            <a:chExt cx="272" cy="273"/>
          </a:xfrm>
        </p:grpSpPr>
        <p:sp>
          <p:nvSpPr>
            <p:cNvPr id="44090" name="Oval 7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091" name="Text Box 7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91</a:t>
              </a:r>
            </a:p>
          </p:txBody>
        </p:sp>
      </p:grpSp>
      <p:grpSp>
        <p:nvGrpSpPr>
          <p:cNvPr id="44069" name="Group 78"/>
          <p:cNvGrpSpPr>
            <a:grpSpLocks/>
          </p:cNvGrpSpPr>
          <p:nvPr/>
        </p:nvGrpSpPr>
        <p:grpSpPr bwMode="auto">
          <a:xfrm>
            <a:off x="7308850" y="5445125"/>
            <a:ext cx="431800" cy="433388"/>
            <a:chOff x="2472" y="1298"/>
            <a:chExt cx="272" cy="273"/>
          </a:xfrm>
        </p:grpSpPr>
        <p:sp>
          <p:nvSpPr>
            <p:cNvPr id="44088" name="Oval 7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089" name="Text Box 8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97</a:t>
              </a:r>
            </a:p>
          </p:txBody>
        </p:sp>
      </p:grpSp>
      <p:sp>
        <p:nvSpPr>
          <p:cNvPr id="44070" name="Line 81"/>
          <p:cNvSpPr>
            <a:spLocks noChangeShapeType="1"/>
          </p:cNvSpPr>
          <p:nvPr/>
        </p:nvSpPr>
        <p:spPr bwMode="auto">
          <a:xfrm flipV="1">
            <a:off x="6948488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1" name="Line 82"/>
          <p:cNvSpPr>
            <a:spLocks noChangeShapeType="1"/>
          </p:cNvSpPr>
          <p:nvPr/>
        </p:nvSpPr>
        <p:spPr bwMode="auto">
          <a:xfrm flipH="1" flipV="1">
            <a:off x="73088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2" name="Text Box 83"/>
          <p:cNvSpPr txBox="1">
            <a:spLocks noChangeArrowheads="1"/>
          </p:cNvSpPr>
          <p:nvPr/>
        </p:nvSpPr>
        <p:spPr bwMode="auto">
          <a:xfrm>
            <a:off x="468313" y="1484313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u="sng">
                <a:latin typeface="Courier New" pitchFamily="-112" charset="0"/>
              </a:rPr>
              <a:t>delete 30</a:t>
            </a:r>
            <a:endParaRPr lang="en-US" b="1">
              <a:latin typeface="Courier New" pitchFamily="-112" charset="0"/>
            </a:endParaRPr>
          </a:p>
        </p:txBody>
      </p: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4356100" y="1773238"/>
            <a:ext cx="431800" cy="433387"/>
            <a:chOff x="2472" y="1298"/>
            <a:chExt cx="272" cy="273"/>
          </a:xfrm>
        </p:grpSpPr>
        <p:sp>
          <p:nvSpPr>
            <p:cNvPr id="44086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087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47</a:t>
              </a:r>
            </a:p>
          </p:txBody>
        </p:sp>
      </p:grp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2843213" y="2349500"/>
            <a:ext cx="431800" cy="433388"/>
            <a:chOff x="2472" y="1298"/>
            <a:chExt cx="272" cy="273"/>
          </a:xfrm>
        </p:grpSpPr>
        <p:sp>
          <p:nvSpPr>
            <p:cNvPr id="44084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085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32</a:t>
              </a:r>
            </a:p>
          </p:txBody>
        </p:sp>
      </p:grpSp>
      <p:grpSp>
        <p:nvGrpSpPr>
          <p:cNvPr id="19" name="Group 12"/>
          <p:cNvGrpSpPr>
            <a:grpSpLocks/>
          </p:cNvGrpSpPr>
          <p:nvPr/>
        </p:nvGrpSpPr>
        <p:grpSpPr bwMode="auto">
          <a:xfrm>
            <a:off x="2124075" y="3284538"/>
            <a:ext cx="431800" cy="433387"/>
            <a:chOff x="2472" y="1298"/>
            <a:chExt cx="272" cy="273"/>
          </a:xfrm>
        </p:grpSpPr>
        <p:sp>
          <p:nvSpPr>
            <p:cNvPr id="44082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083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19</a:t>
              </a:r>
            </a:p>
          </p:txBody>
        </p:sp>
      </p:grpSp>
      <p:grpSp>
        <p:nvGrpSpPr>
          <p:cNvPr id="20" name="Group 22"/>
          <p:cNvGrpSpPr>
            <a:grpSpLocks/>
          </p:cNvGrpSpPr>
          <p:nvPr/>
        </p:nvGrpSpPr>
        <p:grpSpPr bwMode="auto">
          <a:xfrm>
            <a:off x="2555875" y="4365625"/>
            <a:ext cx="431800" cy="433388"/>
            <a:chOff x="2472" y="1298"/>
            <a:chExt cx="272" cy="273"/>
          </a:xfrm>
        </p:grpSpPr>
        <p:sp>
          <p:nvSpPr>
            <p:cNvPr id="44080" name="Oval 2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081" name="Text Box 2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23</a:t>
              </a:r>
            </a:p>
          </p:txBody>
        </p:sp>
      </p:grpSp>
      <p:grpSp>
        <p:nvGrpSpPr>
          <p:cNvPr id="21" name="Group 67"/>
          <p:cNvGrpSpPr>
            <a:grpSpLocks/>
          </p:cNvGrpSpPr>
          <p:nvPr/>
        </p:nvGrpSpPr>
        <p:grpSpPr bwMode="auto">
          <a:xfrm>
            <a:off x="2843213" y="5445125"/>
            <a:ext cx="431800" cy="433388"/>
            <a:chOff x="2472" y="1298"/>
            <a:chExt cx="272" cy="273"/>
          </a:xfrm>
        </p:grpSpPr>
        <p:sp>
          <p:nvSpPr>
            <p:cNvPr id="44078" name="Oval 6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079" name="Text Box 6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91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5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BST Deletion Cases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490913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node to be deleted has one child</a:t>
            </a:r>
          </a:p>
          <a:p>
            <a:pPr lvl="1"/>
            <a:r>
              <a:rPr lang="en-US" sz="2400" dirty="0"/>
              <a:t>Replace the node with its </a:t>
            </a:r>
            <a:r>
              <a:rPr lang="en-US" sz="2400" dirty="0" err="1" smtClean="0"/>
              <a:t>subtree</a:t>
            </a:r>
            <a:endParaRPr lang="en-US" sz="2400" dirty="0"/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7B9B-9E25-8A48-9372-3355459287E7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Deletion – target has one child</a:t>
            </a:r>
          </a:p>
        </p:txBody>
      </p:sp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9506-AF9F-7A43-95B4-6CAA6B3EE17E}" type="slidenum">
              <a:rPr lang="en-US"/>
              <a:pPr/>
              <a:t>44</a:t>
            </a:fld>
            <a:endParaRPr lang="en-US"/>
          </a:p>
        </p:txBody>
      </p:sp>
      <p:grpSp>
        <p:nvGrpSpPr>
          <p:cNvPr id="45062" name="Group 3"/>
          <p:cNvGrpSpPr>
            <a:grpSpLocks/>
          </p:cNvGrpSpPr>
          <p:nvPr/>
        </p:nvGrpSpPr>
        <p:grpSpPr bwMode="auto">
          <a:xfrm>
            <a:off x="4356100" y="1773238"/>
            <a:ext cx="431800" cy="433387"/>
            <a:chOff x="2472" y="1298"/>
            <a:chExt cx="272" cy="273"/>
          </a:xfrm>
        </p:grpSpPr>
        <p:sp>
          <p:nvSpPr>
            <p:cNvPr id="45141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42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47</a:t>
              </a:r>
            </a:p>
          </p:txBody>
        </p:sp>
      </p:grpSp>
      <p:grpSp>
        <p:nvGrpSpPr>
          <p:cNvPr id="45063" name="Group 6"/>
          <p:cNvGrpSpPr>
            <a:grpSpLocks/>
          </p:cNvGrpSpPr>
          <p:nvPr/>
        </p:nvGrpSpPr>
        <p:grpSpPr bwMode="auto">
          <a:xfrm>
            <a:off x="5868988" y="2349500"/>
            <a:ext cx="431800" cy="433388"/>
            <a:chOff x="2472" y="1298"/>
            <a:chExt cx="272" cy="273"/>
          </a:xfrm>
        </p:grpSpPr>
        <p:sp>
          <p:nvSpPr>
            <p:cNvPr id="45139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40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63</a:t>
              </a:r>
            </a:p>
          </p:txBody>
        </p:sp>
      </p:grpSp>
      <p:grpSp>
        <p:nvGrpSpPr>
          <p:cNvPr id="45064" name="Group 9"/>
          <p:cNvGrpSpPr>
            <a:grpSpLocks/>
          </p:cNvGrpSpPr>
          <p:nvPr/>
        </p:nvGrpSpPr>
        <p:grpSpPr bwMode="auto">
          <a:xfrm>
            <a:off x="2843213" y="2349500"/>
            <a:ext cx="431800" cy="433388"/>
            <a:chOff x="2472" y="1298"/>
            <a:chExt cx="272" cy="273"/>
          </a:xfrm>
        </p:grpSpPr>
        <p:sp>
          <p:nvSpPr>
            <p:cNvPr id="45137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38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32</a:t>
              </a:r>
            </a:p>
          </p:txBody>
        </p:sp>
      </p:grpSp>
      <p:grpSp>
        <p:nvGrpSpPr>
          <p:cNvPr id="45065" name="Group 12"/>
          <p:cNvGrpSpPr>
            <a:grpSpLocks/>
          </p:cNvGrpSpPr>
          <p:nvPr/>
        </p:nvGrpSpPr>
        <p:grpSpPr bwMode="auto">
          <a:xfrm>
            <a:off x="2124075" y="3284538"/>
            <a:ext cx="431800" cy="433387"/>
            <a:chOff x="2472" y="1298"/>
            <a:chExt cx="272" cy="273"/>
          </a:xfrm>
        </p:grpSpPr>
        <p:sp>
          <p:nvSpPr>
            <p:cNvPr id="45135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36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19</a:t>
              </a:r>
            </a:p>
          </p:txBody>
        </p:sp>
      </p:grpSp>
      <p:grpSp>
        <p:nvGrpSpPr>
          <p:cNvPr id="45066" name="Group 15"/>
          <p:cNvGrpSpPr>
            <a:grpSpLocks/>
          </p:cNvGrpSpPr>
          <p:nvPr/>
        </p:nvGrpSpPr>
        <p:grpSpPr bwMode="auto">
          <a:xfrm>
            <a:off x="3563938" y="3284538"/>
            <a:ext cx="431800" cy="433387"/>
            <a:chOff x="2472" y="1298"/>
            <a:chExt cx="272" cy="273"/>
          </a:xfrm>
        </p:grpSpPr>
        <p:sp>
          <p:nvSpPr>
            <p:cNvPr id="45133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34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41</a:t>
              </a:r>
            </a:p>
          </p:txBody>
        </p:sp>
      </p:grpSp>
      <p:grpSp>
        <p:nvGrpSpPr>
          <p:cNvPr id="45067" name="Group 18"/>
          <p:cNvGrpSpPr>
            <a:grpSpLocks/>
          </p:cNvGrpSpPr>
          <p:nvPr/>
        </p:nvGrpSpPr>
        <p:grpSpPr bwMode="auto">
          <a:xfrm>
            <a:off x="1692275" y="4365625"/>
            <a:ext cx="431800" cy="433388"/>
            <a:chOff x="2472" y="1298"/>
            <a:chExt cx="272" cy="273"/>
          </a:xfrm>
        </p:grpSpPr>
        <p:sp>
          <p:nvSpPr>
            <p:cNvPr id="45131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32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10</a:t>
              </a:r>
            </a:p>
          </p:txBody>
        </p:sp>
      </p:grpSp>
      <p:grpSp>
        <p:nvGrpSpPr>
          <p:cNvPr id="45068" name="Group 21"/>
          <p:cNvGrpSpPr>
            <a:grpSpLocks/>
          </p:cNvGrpSpPr>
          <p:nvPr/>
        </p:nvGrpSpPr>
        <p:grpSpPr bwMode="auto">
          <a:xfrm>
            <a:off x="2555875" y="4365625"/>
            <a:ext cx="431800" cy="433388"/>
            <a:chOff x="2472" y="1298"/>
            <a:chExt cx="272" cy="273"/>
          </a:xfrm>
        </p:grpSpPr>
        <p:sp>
          <p:nvSpPr>
            <p:cNvPr id="45129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30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23</a:t>
              </a:r>
            </a:p>
          </p:txBody>
        </p:sp>
      </p:grpSp>
      <p:sp>
        <p:nvSpPr>
          <p:cNvPr id="45069" name="Line 24"/>
          <p:cNvSpPr>
            <a:spLocks noChangeShapeType="1"/>
          </p:cNvSpPr>
          <p:nvPr/>
        </p:nvSpPr>
        <p:spPr bwMode="auto">
          <a:xfrm flipV="1">
            <a:off x="190817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Line 25"/>
          <p:cNvSpPr>
            <a:spLocks noChangeShapeType="1"/>
          </p:cNvSpPr>
          <p:nvPr/>
        </p:nvSpPr>
        <p:spPr bwMode="auto">
          <a:xfrm flipH="1" flipV="1">
            <a:off x="241141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5071" name="Group 26"/>
          <p:cNvGrpSpPr>
            <a:grpSpLocks/>
          </p:cNvGrpSpPr>
          <p:nvPr/>
        </p:nvGrpSpPr>
        <p:grpSpPr bwMode="auto">
          <a:xfrm>
            <a:off x="1403350" y="5445125"/>
            <a:ext cx="431800" cy="433388"/>
            <a:chOff x="2472" y="1298"/>
            <a:chExt cx="272" cy="273"/>
          </a:xfrm>
        </p:grpSpPr>
        <p:sp>
          <p:nvSpPr>
            <p:cNvPr id="45127" name="Oval 2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28" name="Text Box 2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</a:t>
              </a:r>
            </a:p>
          </p:txBody>
        </p:sp>
      </p:grpSp>
      <p:grpSp>
        <p:nvGrpSpPr>
          <p:cNvPr id="45072" name="Group 29"/>
          <p:cNvGrpSpPr>
            <a:grpSpLocks/>
          </p:cNvGrpSpPr>
          <p:nvPr/>
        </p:nvGrpSpPr>
        <p:grpSpPr bwMode="auto">
          <a:xfrm>
            <a:off x="1979613" y="5445125"/>
            <a:ext cx="431800" cy="433388"/>
            <a:chOff x="2472" y="1298"/>
            <a:chExt cx="272" cy="273"/>
          </a:xfrm>
        </p:grpSpPr>
        <p:sp>
          <p:nvSpPr>
            <p:cNvPr id="45125" name="Oval 3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26" name="Text Box 3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12</a:t>
              </a:r>
            </a:p>
          </p:txBody>
        </p:sp>
      </p:grpSp>
      <p:sp>
        <p:nvSpPr>
          <p:cNvPr id="45073" name="Line 32"/>
          <p:cNvSpPr>
            <a:spLocks noChangeShapeType="1"/>
          </p:cNvSpPr>
          <p:nvPr/>
        </p:nvSpPr>
        <p:spPr bwMode="auto">
          <a:xfrm flipV="1">
            <a:off x="16192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4" name="Line 33"/>
          <p:cNvSpPr>
            <a:spLocks noChangeShapeType="1"/>
          </p:cNvSpPr>
          <p:nvPr/>
        </p:nvSpPr>
        <p:spPr bwMode="auto">
          <a:xfrm flipH="1" flipV="1">
            <a:off x="19796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5" name="Line 34"/>
          <p:cNvSpPr>
            <a:spLocks noChangeShapeType="1"/>
          </p:cNvSpPr>
          <p:nvPr/>
        </p:nvSpPr>
        <p:spPr bwMode="auto">
          <a:xfrm flipH="1">
            <a:off x="24114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6" name="Line 35"/>
          <p:cNvSpPr>
            <a:spLocks noChangeShapeType="1"/>
          </p:cNvSpPr>
          <p:nvPr/>
        </p:nvSpPr>
        <p:spPr bwMode="auto">
          <a:xfrm>
            <a:off x="313213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7" name="Line 36"/>
          <p:cNvSpPr>
            <a:spLocks noChangeShapeType="1"/>
          </p:cNvSpPr>
          <p:nvPr/>
        </p:nvSpPr>
        <p:spPr bwMode="auto">
          <a:xfrm flipH="1">
            <a:off x="3203575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8" name="Line 37"/>
          <p:cNvSpPr>
            <a:spLocks noChangeShapeType="1"/>
          </p:cNvSpPr>
          <p:nvPr/>
        </p:nvSpPr>
        <p:spPr bwMode="auto">
          <a:xfrm>
            <a:off x="4787900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5079" name="Group 38"/>
          <p:cNvGrpSpPr>
            <a:grpSpLocks/>
          </p:cNvGrpSpPr>
          <p:nvPr/>
        </p:nvGrpSpPr>
        <p:grpSpPr bwMode="auto">
          <a:xfrm>
            <a:off x="5149850" y="3284538"/>
            <a:ext cx="431800" cy="433387"/>
            <a:chOff x="2472" y="1298"/>
            <a:chExt cx="272" cy="273"/>
          </a:xfrm>
        </p:grpSpPr>
        <p:sp>
          <p:nvSpPr>
            <p:cNvPr id="45123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24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54</a:t>
              </a:r>
            </a:p>
          </p:txBody>
        </p: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6589713" y="3284538"/>
            <a:ext cx="431800" cy="433387"/>
            <a:chOff x="2472" y="1298"/>
            <a:chExt cx="272" cy="273"/>
          </a:xfrm>
        </p:grpSpPr>
        <p:sp>
          <p:nvSpPr>
            <p:cNvPr id="45121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22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79</a:t>
              </a:r>
            </a:p>
          </p:txBody>
        </p:sp>
      </p:grpSp>
      <p:sp>
        <p:nvSpPr>
          <p:cNvPr id="45081" name="Line 44"/>
          <p:cNvSpPr>
            <a:spLocks noChangeShapeType="1"/>
          </p:cNvSpPr>
          <p:nvPr/>
        </p:nvSpPr>
        <p:spPr bwMode="auto">
          <a:xfrm flipH="1">
            <a:off x="543718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653" name="Line 45"/>
          <p:cNvSpPr>
            <a:spLocks noChangeShapeType="1"/>
          </p:cNvSpPr>
          <p:nvPr/>
        </p:nvSpPr>
        <p:spPr bwMode="auto">
          <a:xfrm>
            <a:off x="61579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5083" name="Group 46"/>
          <p:cNvGrpSpPr>
            <a:grpSpLocks/>
          </p:cNvGrpSpPr>
          <p:nvPr/>
        </p:nvGrpSpPr>
        <p:grpSpPr bwMode="auto">
          <a:xfrm>
            <a:off x="3133725" y="4365625"/>
            <a:ext cx="431800" cy="433388"/>
            <a:chOff x="2472" y="1298"/>
            <a:chExt cx="272" cy="273"/>
          </a:xfrm>
        </p:grpSpPr>
        <p:sp>
          <p:nvSpPr>
            <p:cNvPr id="45119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20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37</a:t>
              </a:r>
            </a:p>
          </p:txBody>
        </p:sp>
      </p:grpSp>
      <p:grpSp>
        <p:nvGrpSpPr>
          <p:cNvPr id="45084" name="Group 49"/>
          <p:cNvGrpSpPr>
            <a:grpSpLocks/>
          </p:cNvGrpSpPr>
          <p:nvPr/>
        </p:nvGrpSpPr>
        <p:grpSpPr bwMode="auto">
          <a:xfrm>
            <a:off x="3997325" y="4365625"/>
            <a:ext cx="431800" cy="433388"/>
            <a:chOff x="2472" y="1298"/>
            <a:chExt cx="272" cy="273"/>
          </a:xfrm>
        </p:grpSpPr>
        <p:sp>
          <p:nvSpPr>
            <p:cNvPr id="45117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18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44</a:t>
              </a:r>
            </a:p>
          </p:txBody>
        </p:sp>
      </p:grpSp>
      <p:sp>
        <p:nvSpPr>
          <p:cNvPr id="45085" name="Line 52"/>
          <p:cNvSpPr>
            <a:spLocks noChangeShapeType="1"/>
          </p:cNvSpPr>
          <p:nvPr/>
        </p:nvSpPr>
        <p:spPr bwMode="auto">
          <a:xfrm flipV="1">
            <a:off x="334962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6" name="Line 53"/>
          <p:cNvSpPr>
            <a:spLocks noChangeShapeType="1"/>
          </p:cNvSpPr>
          <p:nvPr/>
        </p:nvSpPr>
        <p:spPr bwMode="auto">
          <a:xfrm flipH="1" flipV="1">
            <a:off x="385286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5087" name="Group 54"/>
          <p:cNvGrpSpPr>
            <a:grpSpLocks/>
          </p:cNvGrpSpPr>
          <p:nvPr/>
        </p:nvGrpSpPr>
        <p:grpSpPr bwMode="auto">
          <a:xfrm>
            <a:off x="4718050" y="4365625"/>
            <a:ext cx="431800" cy="433388"/>
            <a:chOff x="2472" y="1298"/>
            <a:chExt cx="272" cy="273"/>
          </a:xfrm>
        </p:grpSpPr>
        <p:sp>
          <p:nvSpPr>
            <p:cNvPr id="45115" name="Oval 5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16" name="Text Box 5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53</a:t>
              </a:r>
            </a:p>
          </p:txBody>
        </p:sp>
      </p:grpSp>
      <p:grpSp>
        <p:nvGrpSpPr>
          <p:cNvPr id="45088" name="Group 57"/>
          <p:cNvGrpSpPr>
            <a:grpSpLocks/>
          </p:cNvGrpSpPr>
          <p:nvPr/>
        </p:nvGrpSpPr>
        <p:grpSpPr bwMode="auto">
          <a:xfrm>
            <a:off x="5581650" y="4365625"/>
            <a:ext cx="431800" cy="433388"/>
            <a:chOff x="2472" y="1298"/>
            <a:chExt cx="272" cy="273"/>
          </a:xfrm>
        </p:grpSpPr>
        <p:sp>
          <p:nvSpPr>
            <p:cNvPr id="45113" name="Oval 5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14" name="Text Box 5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59</a:t>
              </a:r>
            </a:p>
          </p:txBody>
        </p:sp>
      </p:grpSp>
      <p:sp>
        <p:nvSpPr>
          <p:cNvPr id="45089" name="Line 60"/>
          <p:cNvSpPr>
            <a:spLocks noChangeShapeType="1"/>
          </p:cNvSpPr>
          <p:nvPr/>
        </p:nvSpPr>
        <p:spPr bwMode="auto">
          <a:xfrm flipV="1">
            <a:off x="49339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0" name="Line 61"/>
          <p:cNvSpPr>
            <a:spLocks noChangeShapeType="1"/>
          </p:cNvSpPr>
          <p:nvPr/>
        </p:nvSpPr>
        <p:spPr bwMode="auto">
          <a:xfrm flipH="1" flipV="1">
            <a:off x="5437188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5091" name="Group 62"/>
          <p:cNvGrpSpPr>
            <a:grpSpLocks/>
          </p:cNvGrpSpPr>
          <p:nvPr/>
        </p:nvGrpSpPr>
        <p:grpSpPr bwMode="auto">
          <a:xfrm>
            <a:off x="7021513" y="4365625"/>
            <a:ext cx="431800" cy="433388"/>
            <a:chOff x="2472" y="1298"/>
            <a:chExt cx="272" cy="273"/>
          </a:xfrm>
        </p:grpSpPr>
        <p:sp>
          <p:nvSpPr>
            <p:cNvPr id="45111" name="Oval 6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12" name="Text Box 6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96</a:t>
              </a:r>
            </a:p>
          </p:txBody>
        </p:sp>
      </p:grpSp>
      <p:sp>
        <p:nvSpPr>
          <p:cNvPr id="196673" name="Line 65"/>
          <p:cNvSpPr>
            <a:spLocks noChangeShapeType="1"/>
          </p:cNvSpPr>
          <p:nvPr/>
        </p:nvSpPr>
        <p:spPr bwMode="auto">
          <a:xfrm flipH="1" flipV="1">
            <a:off x="68770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5093" name="Group 66"/>
          <p:cNvGrpSpPr>
            <a:grpSpLocks/>
          </p:cNvGrpSpPr>
          <p:nvPr/>
        </p:nvGrpSpPr>
        <p:grpSpPr bwMode="auto">
          <a:xfrm>
            <a:off x="2843213" y="5445125"/>
            <a:ext cx="431800" cy="433388"/>
            <a:chOff x="2472" y="1298"/>
            <a:chExt cx="272" cy="273"/>
          </a:xfrm>
        </p:grpSpPr>
        <p:sp>
          <p:nvSpPr>
            <p:cNvPr id="45109" name="Oval 6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10" name="Text Box 6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30</a:t>
              </a:r>
            </a:p>
          </p:txBody>
        </p:sp>
      </p:grpSp>
      <p:sp>
        <p:nvSpPr>
          <p:cNvPr id="45094" name="Line 69"/>
          <p:cNvSpPr>
            <a:spLocks noChangeShapeType="1"/>
          </p:cNvSpPr>
          <p:nvPr/>
        </p:nvSpPr>
        <p:spPr bwMode="auto">
          <a:xfrm flipH="1" flipV="1">
            <a:off x="28432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5095" name="Group 70"/>
          <p:cNvGrpSpPr>
            <a:grpSpLocks/>
          </p:cNvGrpSpPr>
          <p:nvPr/>
        </p:nvGrpSpPr>
        <p:grpSpPr bwMode="auto">
          <a:xfrm>
            <a:off x="5292725" y="5445125"/>
            <a:ext cx="431800" cy="433388"/>
            <a:chOff x="2472" y="1298"/>
            <a:chExt cx="272" cy="273"/>
          </a:xfrm>
        </p:grpSpPr>
        <p:sp>
          <p:nvSpPr>
            <p:cNvPr id="45107" name="Oval 7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08" name="Text Box 7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57</a:t>
              </a:r>
            </a:p>
          </p:txBody>
        </p:sp>
      </p:grpSp>
      <p:sp>
        <p:nvSpPr>
          <p:cNvPr id="45096" name="Line 73"/>
          <p:cNvSpPr>
            <a:spLocks noChangeShapeType="1"/>
          </p:cNvSpPr>
          <p:nvPr/>
        </p:nvSpPr>
        <p:spPr bwMode="auto">
          <a:xfrm flipV="1">
            <a:off x="5508625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5097" name="Group 74"/>
          <p:cNvGrpSpPr>
            <a:grpSpLocks/>
          </p:cNvGrpSpPr>
          <p:nvPr/>
        </p:nvGrpSpPr>
        <p:grpSpPr bwMode="auto">
          <a:xfrm>
            <a:off x="6732588" y="5445125"/>
            <a:ext cx="431800" cy="433388"/>
            <a:chOff x="2472" y="1298"/>
            <a:chExt cx="272" cy="273"/>
          </a:xfrm>
        </p:grpSpPr>
        <p:sp>
          <p:nvSpPr>
            <p:cNvPr id="45105" name="Oval 7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06" name="Text Box 7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91</a:t>
              </a:r>
            </a:p>
          </p:txBody>
        </p:sp>
      </p:grpSp>
      <p:grpSp>
        <p:nvGrpSpPr>
          <p:cNvPr id="45098" name="Group 77"/>
          <p:cNvGrpSpPr>
            <a:grpSpLocks/>
          </p:cNvGrpSpPr>
          <p:nvPr/>
        </p:nvGrpSpPr>
        <p:grpSpPr bwMode="auto">
          <a:xfrm>
            <a:off x="7308850" y="5445125"/>
            <a:ext cx="431800" cy="433388"/>
            <a:chOff x="2472" y="1298"/>
            <a:chExt cx="272" cy="273"/>
          </a:xfrm>
        </p:grpSpPr>
        <p:sp>
          <p:nvSpPr>
            <p:cNvPr id="45103" name="Oval 7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104" name="Text Box 7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97</a:t>
              </a:r>
            </a:p>
          </p:txBody>
        </p:sp>
      </p:grpSp>
      <p:sp>
        <p:nvSpPr>
          <p:cNvPr id="45099" name="Line 80"/>
          <p:cNvSpPr>
            <a:spLocks noChangeShapeType="1"/>
          </p:cNvSpPr>
          <p:nvPr/>
        </p:nvSpPr>
        <p:spPr bwMode="auto">
          <a:xfrm flipV="1">
            <a:off x="6948488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0" name="Line 81"/>
          <p:cNvSpPr>
            <a:spLocks noChangeShapeType="1"/>
          </p:cNvSpPr>
          <p:nvPr/>
        </p:nvSpPr>
        <p:spPr bwMode="auto">
          <a:xfrm flipH="1" flipV="1">
            <a:off x="73088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1" name="Text Box 82"/>
          <p:cNvSpPr txBox="1">
            <a:spLocks noChangeArrowheads="1"/>
          </p:cNvSpPr>
          <p:nvPr/>
        </p:nvSpPr>
        <p:spPr bwMode="auto">
          <a:xfrm>
            <a:off x="468313" y="1484313"/>
            <a:ext cx="3887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u="sng">
                <a:latin typeface="Courier New" pitchFamily="-112" charset="0"/>
              </a:rPr>
              <a:t>delete 79</a:t>
            </a:r>
          </a:p>
          <a:p>
            <a:r>
              <a:rPr lang="en-US" b="1">
                <a:latin typeface="Courier New" pitchFamily="-112" charset="0"/>
              </a:rPr>
              <a:t>replace with subtree</a:t>
            </a:r>
          </a:p>
        </p:txBody>
      </p:sp>
      <p:sp>
        <p:nvSpPr>
          <p:cNvPr id="196691" name="Line 83"/>
          <p:cNvSpPr>
            <a:spLocks noChangeShapeType="1"/>
          </p:cNvSpPr>
          <p:nvPr/>
        </p:nvSpPr>
        <p:spPr bwMode="auto">
          <a:xfrm>
            <a:off x="6156325" y="2781300"/>
            <a:ext cx="1008063" cy="15843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96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9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96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53" grpId="0" animBg="1"/>
      <p:bldP spid="196673" grpId="0" animBg="1"/>
      <p:bldP spid="19669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Deletion – target has one child</a:t>
            </a:r>
          </a:p>
        </p:txBody>
      </p:sp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59A8-2B12-2649-AB2A-41DF0CE8FE70}" type="slidenum">
              <a:rPr lang="en-US"/>
              <a:pPr/>
              <a:t>45</a:t>
            </a:fld>
            <a:endParaRPr lang="en-US"/>
          </a:p>
        </p:txBody>
      </p:sp>
      <p:grpSp>
        <p:nvGrpSpPr>
          <p:cNvPr id="46086" name="Group 3"/>
          <p:cNvGrpSpPr>
            <a:grpSpLocks/>
          </p:cNvGrpSpPr>
          <p:nvPr/>
        </p:nvGrpSpPr>
        <p:grpSpPr bwMode="auto">
          <a:xfrm>
            <a:off x="4356100" y="1773238"/>
            <a:ext cx="431800" cy="433387"/>
            <a:chOff x="2472" y="1298"/>
            <a:chExt cx="272" cy="273"/>
          </a:xfrm>
        </p:grpSpPr>
        <p:sp>
          <p:nvSpPr>
            <p:cNvPr id="46160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61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47</a:t>
              </a:r>
            </a:p>
          </p:txBody>
        </p:sp>
      </p:grpSp>
      <p:grpSp>
        <p:nvGrpSpPr>
          <p:cNvPr id="46087" name="Group 6"/>
          <p:cNvGrpSpPr>
            <a:grpSpLocks/>
          </p:cNvGrpSpPr>
          <p:nvPr/>
        </p:nvGrpSpPr>
        <p:grpSpPr bwMode="auto">
          <a:xfrm>
            <a:off x="5868988" y="2349500"/>
            <a:ext cx="431800" cy="433388"/>
            <a:chOff x="2472" y="1298"/>
            <a:chExt cx="272" cy="273"/>
          </a:xfrm>
        </p:grpSpPr>
        <p:sp>
          <p:nvSpPr>
            <p:cNvPr id="46158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59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63</a:t>
              </a:r>
            </a:p>
          </p:txBody>
        </p:sp>
      </p:grpSp>
      <p:grpSp>
        <p:nvGrpSpPr>
          <p:cNvPr id="46088" name="Group 9"/>
          <p:cNvGrpSpPr>
            <a:grpSpLocks/>
          </p:cNvGrpSpPr>
          <p:nvPr/>
        </p:nvGrpSpPr>
        <p:grpSpPr bwMode="auto">
          <a:xfrm>
            <a:off x="2843213" y="2349500"/>
            <a:ext cx="431800" cy="433388"/>
            <a:chOff x="2472" y="1298"/>
            <a:chExt cx="272" cy="273"/>
          </a:xfrm>
        </p:grpSpPr>
        <p:sp>
          <p:nvSpPr>
            <p:cNvPr id="46156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57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32</a:t>
              </a:r>
            </a:p>
          </p:txBody>
        </p:sp>
      </p:grpSp>
      <p:grpSp>
        <p:nvGrpSpPr>
          <p:cNvPr id="46089" name="Group 12"/>
          <p:cNvGrpSpPr>
            <a:grpSpLocks/>
          </p:cNvGrpSpPr>
          <p:nvPr/>
        </p:nvGrpSpPr>
        <p:grpSpPr bwMode="auto">
          <a:xfrm>
            <a:off x="2124075" y="3284538"/>
            <a:ext cx="431800" cy="433387"/>
            <a:chOff x="2472" y="1298"/>
            <a:chExt cx="272" cy="273"/>
          </a:xfrm>
        </p:grpSpPr>
        <p:sp>
          <p:nvSpPr>
            <p:cNvPr id="46154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55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19</a:t>
              </a:r>
            </a:p>
          </p:txBody>
        </p:sp>
      </p:grpSp>
      <p:grpSp>
        <p:nvGrpSpPr>
          <p:cNvPr id="46090" name="Group 15"/>
          <p:cNvGrpSpPr>
            <a:grpSpLocks/>
          </p:cNvGrpSpPr>
          <p:nvPr/>
        </p:nvGrpSpPr>
        <p:grpSpPr bwMode="auto">
          <a:xfrm>
            <a:off x="3563938" y="3284538"/>
            <a:ext cx="431800" cy="433387"/>
            <a:chOff x="2472" y="1298"/>
            <a:chExt cx="272" cy="273"/>
          </a:xfrm>
        </p:grpSpPr>
        <p:sp>
          <p:nvSpPr>
            <p:cNvPr id="46152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53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41</a:t>
              </a:r>
            </a:p>
          </p:txBody>
        </p:sp>
      </p:grpSp>
      <p:grpSp>
        <p:nvGrpSpPr>
          <p:cNvPr id="46091" name="Group 18"/>
          <p:cNvGrpSpPr>
            <a:grpSpLocks/>
          </p:cNvGrpSpPr>
          <p:nvPr/>
        </p:nvGrpSpPr>
        <p:grpSpPr bwMode="auto">
          <a:xfrm>
            <a:off x="1692275" y="4365625"/>
            <a:ext cx="431800" cy="433388"/>
            <a:chOff x="2472" y="1298"/>
            <a:chExt cx="272" cy="273"/>
          </a:xfrm>
        </p:grpSpPr>
        <p:sp>
          <p:nvSpPr>
            <p:cNvPr id="46150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51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10</a:t>
              </a:r>
            </a:p>
          </p:txBody>
        </p:sp>
      </p:grpSp>
      <p:grpSp>
        <p:nvGrpSpPr>
          <p:cNvPr id="46092" name="Group 21"/>
          <p:cNvGrpSpPr>
            <a:grpSpLocks/>
          </p:cNvGrpSpPr>
          <p:nvPr/>
        </p:nvGrpSpPr>
        <p:grpSpPr bwMode="auto">
          <a:xfrm>
            <a:off x="2555875" y="4365625"/>
            <a:ext cx="431800" cy="433388"/>
            <a:chOff x="2472" y="1298"/>
            <a:chExt cx="272" cy="273"/>
          </a:xfrm>
        </p:grpSpPr>
        <p:sp>
          <p:nvSpPr>
            <p:cNvPr id="46148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49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23</a:t>
              </a:r>
            </a:p>
          </p:txBody>
        </p:sp>
      </p:grpSp>
      <p:sp>
        <p:nvSpPr>
          <p:cNvPr id="46093" name="Line 24"/>
          <p:cNvSpPr>
            <a:spLocks noChangeShapeType="1"/>
          </p:cNvSpPr>
          <p:nvPr/>
        </p:nvSpPr>
        <p:spPr bwMode="auto">
          <a:xfrm flipV="1">
            <a:off x="190817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94" name="Line 25"/>
          <p:cNvSpPr>
            <a:spLocks noChangeShapeType="1"/>
          </p:cNvSpPr>
          <p:nvPr/>
        </p:nvSpPr>
        <p:spPr bwMode="auto">
          <a:xfrm flipH="1" flipV="1">
            <a:off x="241141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095" name="Group 26"/>
          <p:cNvGrpSpPr>
            <a:grpSpLocks/>
          </p:cNvGrpSpPr>
          <p:nvPr/>
        </p:nvGrpSpPr>
        <p:grpSpPr bwMode="auto">
          <a:xfrm>
            <a:off x="1403350" y="5445125"/>
            <a:ext cx="431800" cy="433388"/>
            <a:chOff x="2472" y="1298"/>
            <a:chExt cx="272" cy="273"/>
          </a:xfrm>
        </p:grpSpPr>
        <p:sp>
          <p:nvSpPr>
            <p:cNvPr id="46146" name="Oval 2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47" name="Text Box 2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</a:t>
              </a:r>
            </a:p>
          </p:txBody>
        </p:sp>
      </p:grpSp>
      <p:grpSp>
        <p:nvGrpSpPr>
          <p:cNvPr id="46096" name="Group 29"/>
          <p:cNvGrpSpPr>
            <a:grpSpLocks/>
          </p:cNvGrpSpPr>
          <p:nvPr/>
        </p:nvGrpSpPr>
        <p:grpSpPr bwMode="auto">
          <a:xfrm>
            <a:off x="1979613" y="5445125"/>
            <a:ext cx="431800" cy="433388"/>
            <a:chOff x="2472" y="1298"/>
            <a:chExt cx="272" cy="273"/>
          </a:xfrm>
        </p:grpSpPr>
        <p:sp>
          <p:nvSpPr>
            <p:cNvPr id="46144" name="Oval 3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45" name="Text Box 3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12</a:t>
              </a:r>
            </a:p>
          </p:txBody>
        </p:sp>
      </p:grpSp>
      <p:sp>
        <p:nvSpPr>
          <p:cNvPr id="46097" name="Line 32"/>
          <p:cNvSpPr>
            <a:spLocks noChangeShapeType="1"/>
          </p:cNvSpPr>
          <p:nvPr/>
        </p:nvSpPr>
        <p:spPr bwMode="auto">
          <a:xfrm flipV="1">
            <a:off x="16192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98" name="Line 33"/>
          <p:cNvSpPr>
            <a:spLocks noChangeShapeType="1"/>
          </p:cNvSpPr>
          <p:nvPr/>
        </p:nvSpPr>
        <p:spPr bwMode="auto">
          <a:xfrm flipH="1" flipV="1">
            <a:off x="19796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99" name="Line 34"/>
          <p:cNvSpPr>
            <a:spLocks noChangeShapeType="1"/>
          </p:cNvSpPr>
          <p:nvPr/>
        </p:nvSpPr>
        <p:spPr bwMode="auto">
          <a:xfrm flipH="1">
            <a:off x="24114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0" name="Line 35"/>
          <p:cNvSpPr>
            <a:spLocks noChangeShapeType="1"/>
          </p:cNvSpPr>
          <p:nvPr/>
        </p:nvSpPr>
        <p:spPr bwMode="auto">
          <a:xfrm>
            <a:off x="313213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1" name="Line 36"/>
          <p:cNvSpPr>
            <a:spLocks noChangeShapeType="1"/>
          </p:cNvSpPr>
          <p:nvPr/>
        </p:nvSpPr>
        <p:spPr bwMode="auto">
          <a:xfrm flipH="1">
            <a:off x="3203575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2" name="Line 37"/>
          <p:cNvSpPr>
            <a:spLocks noChangeShapeType="1"/>
          </p:cNvSpPr>
          <p:nvPr/>
        </p:nvSpPr>
        <p:spPr bwMode="auto">
          <a:xfrm>
            <a:off x="4787900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103" name="Group 38"/>
          <p:cNvGrpSpPr>
            <a:grpSpLocks/>
          </p:cNvGrpSpPr>
          <p:nvPr/>
        </p:nvGrpSpPr>
        <p:grpSpPr bwMode="auto">
          <a:xfrm>
            <a:off x="5149850" y="3284538"/>
            <a:ext cx="431800" cy="433387"/>
            <a:chOff x="2472" y="1298"/>
            <a:chExt cx="272" cy="273"/>
          </a:xfrm>
        </p:grpSpPr>
        <p:sp>
          <p:nvSpPr>
            <p:cNvPr id="46142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43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54</a:t>
              </a:r>
            </a:p>
          </p:txBody>
        </p:sp>
      </p:grpSp>
      <p:sp>
        <p:nvSpPr>
          <p:cNvPr id="46104" name="Line 44"/>
          <p:cNvSpPr>
            <a:spLocks noChangeShapeType="1"/>
          </p:cNvSpPr>
          <p:nvPr/>
        </p:nvSpPr>
        <p:spPr bwMode="auto">
          <a:xfrm flipH="1">
            <a:off x="543718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105" name="Group 46"/>
          <p:cNvGrpSpPr>
            <a:grpSpLocks/>
          </p:cNvGrpSpPr>
          <p:nvPr/>
        </p:nvGrpSpPr>
        <p:grpSpPr bwMode="auto">
          <a:xfrm>
            <a:off x="3133725" y="4365625"/>
            <a:ext cx="431800" cy="433388"/>
            <a:chOff x="2472" y="1298"/>
            <a:chExt cx="272" cy="273"/>
          </a:xfrm>
        </p:grpSpPr>
        <p:sp>
          <p:nvSpPr>
            <p:cNvPr id="46140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41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37</a:t>
              </a:r>
            </a:p>
          </p:txBody>
        </p:sp>
      </p:grpSp>
      <p:grpSp>
        <p:nvGrpSpPr>
          <p:cNvPr id="46106" name="Group 49"/>
          <p:cNvGrpSpPr>
            <a:grpSpLocks/>
          </p:cNvGrpSpPr>
          <p:nvPr/>
        </p:nvGrpSpPr>
        <p:grpSpPr bwMode="auto">
          <a:xfrm>
            <a:off x="3997325" y="4365625"/>
            <a:ext cx="431800" cy="433388"/>
            <a:chOff x="2472" y="1298"/>
            <a:chExt cx="272" cy="273"/>
          </a:xfrm>
        </p:grpSpPr>
        <p:sp>
          <p:nvSpPr>
            <p:cNvPr id="46138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39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44</a:t>
              </a:r>
            </a:p>
          </p:txBody>
        </p:sp>
      </p:grpSp>
      <p:sp>
        <p:nvSpPr>
          <p:cNvPr id="46107" name="Line 52"/>
          <p:cNvSpPr>
            <a:spLocks noChangeShapeType="1"/>
          </p:cNvSpPr>
          <p:nvPr/>
        </p:nvSpPr>
        <p:spPr bwMode="auto">
          <a:xfrm flipV="1">
            <a:off x="334962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8" name="Line 53"/>
          <p:cNvSpPr>
            <a:spLocks noChangeShapeType="1"/>
          </p:cNvSpPr>
          <p:nvPr/>
        </p:nvSpPr>
        <p:spPr bwMode="auto">
          <a:xfrm flipH="1" flipV="1">
            <a:off x="385286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109" name="Group 54"/>
          <p:cNvGrpSpPr>
            <a:grpSpLocks/>
          </p:cNvGrpSpPr>
          <p:nvPr/>
        </p:nvGrpSpPr>
        <p:grpSpPr bwMode="auto">
          <a:xfrm>
            <a:off x="4718050" y="4365625"/>
            <a:ext cx="431800" cy="433388"/>
            <a:chOff x="2472" y="1298"/>
            <a:chExt cx="272" cy="273"/>
          </a:xfrm>
        </p:grpSpPr>
        <p:sp>
          <p:nvSpPr>
            <p:cNvPr id="46136" name="Oval 5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37" name="Text Box 5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53</a:t>
              </a:r>
            </a:p>
          </p:txBody>
        </p:sp>
      </p:grpSp>
      <p:grpSp>
        <p:nvGrpSpPr>
          <p:cNvPr id="46110" name="Group 57"/>
          <p:cNvGrpSpPr>
            <a:grpSpLocks/>
          </p:cNvGrpSpPr>
          <p:nvPr/>
        </p:nvGrpSpPr>
        <p:grpSpPr bwMode="auto">
          <a:xfrm>
            <a:off x="5581650" y="4365625"/>
            <a:ext cx="431800" cy="433388"/>
            <a:chOff x="2472" y="1298"/>
            <a:chExt cx="272" cy="273"/>
          </a:xfrm>
        </p:grpSpPr>
        <p:sp>
          <p:nvSpPr>
            <p:cNvPr id="46134" name="Oval 5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35" name="Text Box 5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59</a:t>
              </a:r>
            </a:p>
          </p:txBody>
        </p:sp>
      </p:grpSp>
      <p:sp>
        <p:nvSpPr>
          <p:cNvPr id="46111" name="Line 60"/>
          <p:cNvSpPr>
            <a:spLocks noChangeShapeType="1"/>
          </p:cNvSpPr>
          <p:nvPr/>
        </p:nvSpPr>
        <p:spPr bwMode="auto">
          <a:xfrm flipV="1">
            <a:off x="49339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12" name="Line 61"/>
          <p:cNvSpPr>
            <a:spLocks noChangeShapeType="1"/>
          </p:cNvSpPr>
          <p:nvPr/>
        </p:nvSpPr>
        <p:spPr bwMode="auto">
          <a:xfrm flipH="1" flipV="1">
            <a:off x="5437188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113" name="Group 62"/>
          <p:cNvGrpSpPr>
            <a:grpSpLocks/>
          </p:cNvGrpSpPr>
          <p:nvPr/>
        </p:nvGrpSpPr>
        <p:grpSpPr bwMode="auto">
          <a:xfrm>
            <a:off x="7021513" y="4365625"/>
            <a:ext cx="431800" cy="433388"/>
            <a:chOff x="2472" y="1298"/>
            <a:chExt cx="272" cy="273"/>
          </a:xfrm>
        </p:grpSpPr>
        <p:sp>
          <p:nvSpPr>
            <p:cNvPr id="46132" name="Oval 6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33" name="Text Box 6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96</a:t>
              </a:r>
            </a:p>
          </p:txBody>
        </p:sp>
      </p:grpSp>
      <p:grpSp>
        <p:nvGrpSpPr>
          <p:cNvPr id="46114" name="Group 66"/>
          <p:cNvGrpSpPr>
            <a:grpSpLocks/>
          </p:cNvGrpSpPr>
          <p:nvPr/>
        </p:nvGrpSpPr>
        <p:grpSpPr bwMode="auto">
          <a:xfrm>
            <a:off x="2843213" y="5445125"/>
            <a:ext cx="431800" cy="433388"/>
            <a:chOff x="2472" y="1298"/>
            <a:chExt cx="272" cy="273"/>
          </a:xfrm>
        </p:grpSpPr>
        <p:sp>
          <p:nvSpPr>
            <p:cNvPr id="46130" name="Oval 6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31" name="Text Box 6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30</a:t>
              </a:r>
            </a:p>
          </p:txBody>
        </p:sp>
      </p:grpSp>
      <p:sp>
        <p:nvSpPr>
          <p:cNvPr id="46115" name="Line 69"/>
          <p:cNvSpPr>
            <a:spLocks noChangeShapeType="1"/>
          </p:cNvSpPr>
          <p:nvPr/>
        </p:nvSpPr>
        <p:spPr bwMode="auto">
          <a:xfrm flipH="1" flipV="1">
            <a:off x="28432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116" name="Group 70"/>
          <p:cNvGrpSpPr>
            <a:grpSpLocks/>
          </p:cNvGrpSpPr>
          <p:nvPr/>
        </p:nvGrpSpPr>
        <p:grpSpPr bwMode="auto">
          <a:xfrm>
            <a:off x="5292725" y="5445125"/>
            <a:ext cx="431800" cy="433388"/>
            <a:chOff x="2472" y="1298"/>
            <a:chExt cx="272" cy="273"/>
          </a:xfrm>
        </p:grpSpPr>
        <p:sp>
          <p:nvSpPr>
            <p:cNvPr id="46128" name="Oval 7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29" name="Text Box 7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57</a:t>
              </a:r>
            </a:p>
          </p:txBody>
        </p:sp>
      </p:grpSp>
      <p:sp>
        <p:nvSpPr>
          <p:cNvPr id="46117" name="Line 73"/>
          <p:cNvSpPr>
            <a:spLocks noChangeShapeType="1"/>
          </p:cNvSpPr>
          <p:nvPr/>
        </p:nvSpPr>
        <p:spPr bwMode="auto">
          <a:xfrm flipV="1">
            <a:off x="5508625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118" name="Group 74"/>
          <p:cNvGrpSpPr>
            <a:grpSpLocks/>
          </p:cNvGrpSpPr>
          <p:nvPr/>
        </p:nvGrpSpPr>
        <p:grpSpPr bwMode="auto">
          <a:xfrm>
            <a:off x="6732588" y="5445125"/>
            <a:ext cx="431800" cy="433388"/>
            <a:chOff x="2472" y="1298"/>
            <a:chExt cx="272" cy="273"/>
          </a:xfrm>
        </p:grpSpPr>
        <p:sp>
          <p:nvSpPr>
            <p:cNvPr id="46126" name="Oval 7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27" name="Text Box 7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91</a:t>
              </a:r>
            </a:p>
          </p:txBody>
        </p:sp>
      </p:grpSp>
      <p:grpSp>
        <p:nvGrpSpPr>
          <p:cNvPr id="46119" name="Group 77"/>
          <p:cNvGrpSpPr>
            <a:grpSpLocks/>
          </p:cNvGrpSpPr>
          <p:nvPr/>
        </p:nvGrpSpPr>
        <p:grpSpPr bwMode="auto">
          <a:xfrm>
            <a:off x="7308850" y="5445125"/>
            <a:ext cx="431800" cy="433388"/>
            <a:chOff x="2472" y="1298"/>
            <a:chExt cx="272" cy="273"/>
          </a:xfrm>
        </p:grpSpPr>
        <p:sp>
          <p:nvSpPr>
            <p:cNvPr id="46124" name="Oval 7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125" name="Text Box 7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97</a:t>
              </a:r>
            </a:p>
          </p:txBody>
        </p:sp>
      </p:grpSp>
      <p:sp>
        <p:nvSpPr>
          <p:cNvPr id="46120" name="Line 80"/>
          <p:cNvSpPr>
            <a:spLocks noChangeShapeType="1"/>
          </p:cNvSpPr>
          <p:nvPr/>
        </p:nvSpPr>
        <p:spPr bwMode="auto">
          <a:xfrm flipV="1">
            <a:off x="6948488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21" name="Line 81"/>
          <p:cNvSpPr>
            <a:spLocks noChangeShapeType="1"/>
          </p:cNvSpPr>
          <p:nvPr/>
        </p:nvSpPr>
        <p:spPr bwMode="auto">
          <a:xfrm flipH="1" flipV="1">
            <a:off x="73088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22" name="Text Box 82"/>
          <p:cNvSpPr txBox="1">
            <a:spLocks noChangeArrowheads="1"/>
          </p:cNvSpPr>
          <p:nvPr/>
        </p:nvSpPr>
        <p:spPr bwMode="auto">
          <a:xfrm>
            <a:off x="468313" y="1484313"/>
            <a:ext cx="2519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u="sng">
                <a:latin typeface="Courier New" pitchFamily="-112" charset="0"/>
              </a:rPr>
              <a:t>delete 79</a:t>
            </a:r>
          </a:p>
          <a:p>
            <a:r>
              <a:rPr lang="en-US" b="1">
                <a:latin typeface="Courier New" pitchFamily="-112" charset="0"/>
              </a:rPr>
              <a:t>after deletion</a:t>
            </a:r>
          </a:p>
        </p:txBody>
      </p:sp>
      <p:sp>
        <p:nvSpPr>
          <p:cNvPr id="46123" name="Line 83"/>
          <p:cNvSpPr>
            <a:spLocks noChangeShapeType="1"/>
          </p:cNvSpPr>
          <p:nvPr/>
        </p:nvSpPr>
        <p:spPr bwMode="auto">
          <a:xfrm>
            <a:off x="6156325" y="2781300"/>
            <a:ext cx="1008063" cy="15843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Deletion Cases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9788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node to be deleted has two children</a:t>
            </a:r>
          </a:p>
          <a:p>
            <a:pPr lvl="1"/>
            <a:r>
              <a:rPr lang="en-US" sz="2400" dirty="0"/>
              <a:t>Replace the node with its</a:t>
            </a:r>
            <a:r>
              <a:rPr lang="en-US" sz="2400" dirty="0" smtClean="0"/>
              <a:t> </a:t>
            </a:r>
            <a:r>
              <a:rPr lang="en-US" sz="2400" b="1" dirty="0" smtClean="0"/>
              <a:t>successor</a:t>
            </a:r>
            <a:r>
              <a:rPr lang="en-US" sz="2400" dirty="0"/>
              <a:t>, the</a:t>
            </a:r>
            <a:r>
              <a:rPr lang="en-US" sz="2400" dirty="0" smtClean="0"/>
              <a:t> </a:t>
            </a:r>
            <a:r>
              <a:rPr lang="en-US" sz="2400" b="1" dirty="0" smtClean="0"/>
              <a:t>left </a:t>
            </a:r>
            <a:r>
              <a:rPr lang="en-US" sz="2400" b="1" dirty="0"/>
              <a:t>most node</a:t>
            </a:r>
            <a:r>
              <a:rPr lang="en-US" sz="2400" dirty="0"/>
              <a:t> of its</a:t>
            </a:r>
            <a:r>
              <a:rPr lang="en-US" sz="2400" dirty="0" smtClean="0"/>
              <a:t> </a:t>
            </a:r>
            <a:r>
              <a:rPr lang="en-US" sz="2400" b="1" dirty="0" smtClean="0"/>
              <a:t>right</a:t>
            </a:r>
            <a:r>
              <a:rPr lang="en-US" sz="2400" b="1" dirty="0" smtClean="0"/>
              <a:t> </a:t>
            </a:r>
            <a:r>
              <a:rPr lang="en-US" sz="2400" b="1" dirty="0" err="1"/>
              <a:t>subtree</a:t>
            </a:r>
            <a:r>
              <a:rPr lang="en-US" sz="2400" dirty="0"/>
              <a:t> </a:t>
            </a:r>
          </a:p>
          <a:p>
            <a:pPr lvl="2"/>
            <a:r>
              <a:rPr lang="en-US" sz="2000" dirty="0"/>
              <a:t>It is also possible to replace the node with its</a:t>
            </a:r>
            <a:r>
              <a:rPr lang="en-US" sz="2000" dirty="0" smtClean="0"/>
              <a:t> </a:t>
            </a:r>
            <a:r>
              <a:rPr lang="en-US" sz="2000" b="1" dirty="0" smtClean="0"/>
              <a:t>prede</a:t>
            </a:r>
            <a:r>
              <a:rPr lang="en-US" sz="2000" b="1" dirty="0" smtClean="0"/>
              <a:t>cessor</a:t>
            </a:r>
            <a:r>
              <a:rPr lang="en-US" sz="2000" dirty="0"/>
              <a:t>, the</a:t>
            </a:r>
            <a:r>
              <a:rPr lang="en-US" sz="2000" dirty="0" smtClean="0"/>
              <a:t> </a:t>
            </a:r>
            <a:r>
              <a:rPr lang="en-US" sz="2000" b="1" dirty="0" smtClean="0"/>
              <a:t>righ</a:t>
            </a:r>
            <a:r>
              <a:rPr lang="en-US" sz="2000" b="1" dirty="0" smtClean="0"/>
              <a:t>t </a:t>
            </a:r>
            <a:r>
              <a:rPr lang="en-US" sz="2000" b="1" dirty="0"/>
              <a:t>most node</a:t>
            </a:r>
            <a:r>
              <a:rPr lang="en-US" sz="2000" dirty="0"/>
              <a:t> of its</a:t>
            </a:r>
            <a:r>
              <a:rPr lang="en-US" sz="2000" dirty="0" smtClean="0"/>
              <a:t> </a:t>
            </a:r>
            <a:r>
              <a:rPr lang="en-US" sz="2000" b="1" dirty="0" smtClean="0"/>
              <a:t>left</a:t>
            </a:r>
            <a:r>
              <a:rPr lang="en-US" sz="2000" dirty="0" smtClean="0"/>
              <a:t> </a:t>
            </a:r>
            <a:r>
              <a:rPr lang="en-US" sz="2000" dirty="0" err="1"/>
              <a:t>subtree</a:t>
            </a:r>
            <a:endParaRPr lang="en-US" sz="2000" dirty="0"/>
          </a:p>
          <a:p>
            <a:pPr lvl="1"/>
            <a:r>
              <a:rPr lang="en-US" sz="2400" dirty="0"/>
              <a:t>If that node has a child (and it can have at most one child) attach it to the node’s parent</a:t>
            </a:r>
          </a:p>
          <a:p>
            <a:pPr lvl="2"/>
            <a:r>
              <a:rPr lang="en-US" sz="2000" dirty="0"/>
              <a:t>Why can a predecessor or successor have at most one child?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BFA-7E13-7E40-AB9D-E176FB79D99E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Deletion – target has 2 children</a:t>
            </a:r>
          </a:p>
        </p:txBody>
      </p:sp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0D8C-C44C-2647-A79F-C895F611B072}" type="slidenum">
              <a:rPr lang="en-US"/>
              <a:pPr/>
              <a:t>47</a:t>
            </a:fld>
            <a:endParaRPr lang="en-US"/>
          </a:p>
        </p:txBody>
      </p:sp>
      <p:grpSp>
        <p:nvGrpSpPr>
          <p:cNvPr id="47110" name="Group 3"/>
          <p:cNvGrpSpPr>
            <a:grpSpLocks/>
          </p:cNvGrpSpPr>
          <p:nvPr/>
        </p:nvGrpSpPr>
        <p:grpSpPr bwMode="auto">
          <a:xfrm>
            <a:off x="4356100" y="1773238"/>
            <a:ext cx="431800" cy="433387"/>
            <a:chOff x="2472" y="1298"/>
            <a:chExt cx="272" cy="273"/>
          </a:xfrm>
        </p:grpSpPr>
        <p:sp>
          <p:nvSpPr>
            <p:cNvPr id="47192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93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47</a:t>
              </a:r>
            </a:p>
          </p:txBody>
        </p:sp>
      </p:grpSp>
      <p:grpSp>
        <p:nvGrpSpPr>
          <p:cNvPr id="47111" name="Group 6"/>
          <p:cNvGrpSpPr>
            <a:grpSpLocks/>
          </p:cNvGrpSpPr>
          <p:nvPr/>
        </p:nvGrpSpPr>
        <p:grpSpPr bwMode="auto">
          <a:xfrm>
            <a:off x="5868988" y="2349500"/>
            <a:ext cx="431800" cy="433388"/>
            <a:chOff x="2472" y="1298"/>
            <a:chExt cx="272" cy="273"/>
          </a:xfrm>
        </p:grpSpPr>
        <p:sp>
          <p:nvSpPr>
            <p:cNvPr id="47190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91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63</a:t>
              </a:r>
            </a:p>
          </p:txBody>
        </p:sp>
      </p:grpSp>
      <p:grpSp>
        <p:nvGrpSpPr>
          <p:cNvPr id="47112" name="Group 9"/>
          <p:cNvGrpSpPr>
            <a:grpSpLocks/>
          </p:cNvGrpSpPr>
          <p:nvPr/>
        </p:nvGrpSpPr>
        <p:grpSpPr bwMode="auto">
          <a:xfrm>
            <a:off x="2843213" y="2349500"/>
            <a:ext cx="431800" cy="433388"/>
            <a:chOff x="2472" y="1298"/>
            <a:chExt cx="272" cy="273"/>
          </a:xfrm>
        </p:grpSpPr>
        <p:sp>
          <p:nvSpPr>
            <p:cNvPr id="47188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89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32</a:t>
              </a:r>
            </a:p>
          </p:txBody>
        </p:sp>
      </p:grpSp>
      <p:grpSp>
        <p:nvGrpSpPr>
          <p:cNvPr id="47113" name="Group 12"/>
          <p:cNvGrpSpPr>
            <a:grpSpLocks/>
          </p:cNvGrpSpPr>
          <p:nvPr/>
        </p:nvGrpSpPr>
        <p:grpSpPr bwMode="auto">
          <a:xfrm>
            <a:off x="2124075" y="3284538"/>
            <a:ext cx="431800" cy="433387"/>
            <a:chOff x="2472" y="1298"/>
            <a:chExt cx="272" cy="273"/>
          </a:xfrm>
        </p:grpSpPr>
        <p:sp>
          <p:nvSpPr>
            <p:cNvPr id="47186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87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19</a:t>
              </a:r>
            </a:p>
          </p:txBody>
        </p:sp>
      </p:grpSp>
      <p:grpSp>
        <p:nvGrpSpPr>
          <p:cNvPr id="47114" name="Group 15"/>
          <p:cNvGrpSpPr>
            <a:grpSpLocks/>
          </p:cNvGrpSpPr>
          <p:nvPr/>
        </p:nvGrpSpPr>
        <p:grpSpPr bwMode="auto">
          <a:xfrm>
            <a:off x="3563938" y="3284538"/>
            <a:ext cx="431800" cy="433387"/>
            <a:chOff x="2472" y="1298"/>
            <a:chExt cx="272" cy="273"/>
          </a:xfrm>
        </p:grpSpPr>
        <p:sp>
          <p:nvSpPr>
            <p:cNvPr id="47184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85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41</a:t>
              </a:r>
            </a:p>
          </p:txBody>
        </p:sp>
      </p:grpSp>
      <p:grpSp>
        <p:nvGrpSpPr>
          <p:cNvPr id="47115" name="Group 18"/>
          <p:cNvGrpSpPr>
            <a:grpSpLocks/>
          </p:cNvGrpSpPr>
          <p:nvPr/>
        </p:nvGrpSpPr>
        <p:grpSpPr bwMode="auto">
          <a:xfrm>
            <a:off x="1692275" y="4365625"/>
            <a:ext cx="431800" cy="433388"/>
            <a:chOff x="2472" y="1298"/>
            <a:chExt cx="272" cy="273"/>
          </a:xfrm>
        </p:grpSpPr>
        <p:sp>
          <p:nvSpPr>
            <p:cNvPr id="47182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83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10</a:t>
              </a:r>
            </a:p>
          </p:txBody>
        </p:sp>
      </p:grpSp>
      <p:grpSp>
        <p:nvGrpSpPr>
          <p:cNvPr id="47116" name="Group 21"/>
          <p:cNvGrpSpPr>
            <a:grpSpLocks/>
          </p:cNvGrpSpPr>
          <p:nvPr/>
        </p:nvGrpSpPr>
        <p:grpSpPr bwMode="auto">
          <a:xfrm>
            <a:off x="2555875" y="4365625"/>
            <a:ext cx="431800" cy="433388"/>
            <a:chOff x="2472" y="1298"/>
            <a:chExt cx="272" cy="273"/>
          </a:xfrm>
        </p:grpSpPr>
        <p:sp>
          <p:nvSpPr>
            <p:cNvPr id="47180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81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23</a:t>
              </a:r>
            </a:p>
          </p:txBody>
        </p:sp>
      </p:grpSp>
      <p:sp>
        <p:nvSpPr>
          <p:cNvPr id="47117" name="Line 24"/>
          <p:cNvSpPr>
            <a:spLocks noChangeShapeType="1"/>
          </p:cNvSpPr>
          <p:nvPr/>
        </p:nvSpPr>
        <p:spPr bwMode="auto">
          <a:xfrm flipV="1">
            <a:off x="190817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8" name="Line 25"/>
          <p:cNvSpPr>
            <a:spLocks noChangeShapeType="1"/>
          </p:cNvSpPr>
          <p:nvPr/>
        </p:nvSpPr>
        <p:spPr bwMode="auto">
          <a:xfrm flipH="1" flipV="1">
            <a:off x="241141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7119" name="Group 26"/>
          <p:cNvGrpSpPr>
            <a:grpSpLocks/>
          </p:cNvGrpSpPr>
          <p:nvPr/>
        </p:nvGrpSpPr>
        <p:grpSpPr bwMode="auto">
          <a:xfrm>
            <a:off x="1403350" y="5445125"/>
            <a:ext cx="431800" cy="433388"/>
            <a:chOff x="2472" y="1298"/>
            <a:chExt cx="272" cy="273"/>
          </a:xfrm>
        </p:grpSpPr>
        <p:sp>
          <p:nvSpPr>
            <p:cNvPr id="47178" name="Oval 2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79" name="Text Box 2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</a:t>
              </a:r>
            </a:p>
          </p:txBody>
        </p:sp>
      </p:grpSp>
      <p:grpSp>
        <p:nvGrpSpPr>
          <p:cNvPr id="47120" name="Group 29"/>
          <p:cNvGrpSpPr>
            <a:grpSpLocks/>
          </p:cNvGrpSpPr>
          <p:nvPr/>
        </p:nvGrpSpPr>
        <p:grpSpPr bwMode="auto">
          <a:xfrm>
            <a:off x="1979613" y="5445125"/>
            <a:ext cx="431800" cy="433388"/>
            <a:chOff x="2472" y="1298"/>
            <a:chExt cx="272" cy="273"/>
          </a:xfrm>
        </p:grpSpPr>
        <p:sp>
          <p:nvSpPr>
            <p:cNvPr id="47176" name="Oval 3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77" name="Text Box 3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12</a:t>
              </a:r>
            </a:p>
          </p:txBody>
        </p:sp>
      </p:grpSp>
      <p:sp>
        <p:nvSpPr>
          <p:cNvPr id="47121" name="Line 32"/>
          <p:cNvSpPr>
            <a:spLocks noChangeShapeType="1"/>
          </p:cNvSpPr>
          <p:nvPr/>
        </p:nvSpPr>
        <p:spPr bwMode="auto">
          <a:xfrm flipV="1">
            <a:off x="16192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2" name="Line 33"/>
          <p:cNvSpPr>
            <a:spLocks noChangeShapeType="1"/>
          </p:cNvSpPr>
          <p:nvPr/>
        </p:nvSpPr>
        <p:spPr bwMode="auto">
          <a:xfrm flipH="1" flipV="1">
            <a:off x="19796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3" name="Line 34"/>
          <p:cNvSpPr>
            <a:spLocks noChangeShapeType="1"/>
          </p:cNvSpPr>
          <p:nvPr/>
        </p:nvSpPr>
        <p:spPr bwMode="auto">
          <a:xfrm flipH="1">
            <a:off x="24114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4" name="Line 35"/>
          <p:cNvSpPr>
            <a:spLocks noChangeShapeType="1"/>
          </p:cNvSpPr>
          <p:nvPr/>
        </p:nvSpPr>
        <p:spPr bwMode="auto">
          <a:xfrm>
            <a:off x="313213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5" name="Line 36"/>
          <p:cNvSpPr>
            <a:spLocks noChangeShapeType="1"/>
          </p:cNvSpPr>
          <p:nvPr/>
        </p:nvSpPr>
        <p:spPr bwMode="auto">
          <a:xfrm flipH="1">
            <a:off x="3203575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6" name="Line 37"/>
          <p:cNvSpPr>
            <a:spLocks noChangeShapeType="1"/>
          </p:cNvSpPr>
          <p:nvPr/>
        </p:nvSpPr>
        <p:spPr bwMode="auto">
          <a:xfrm>
            <a:off x="4787900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7127" name="Group 38"/>
          <p:cNvGrpSpPr>
            <a:grpSpLocks/>
          </p:cNvGrpSpPr>
          <p:nvPr/>
        </p:nvGrpSpPr>
        <p:grpSpPr bwMode="auto">
          <a:xfrm>
            <a:off x="5149850" y="3284538"/>
            <a:ext cx="431800" cy="433387"/>
            <a:chOff x="2472" y="1298"/>
            <a:chExt cx="272" cy="273"/>
          </a:xfrm>
        </p:grpSpPr>
        <p:sp>
          <p:nvSpPr>
            <p:cNvPr id="47174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75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54</a:t>
              </a:r>
            </a:p>
          </p:txBody>
        </p:sp>
      </p:grpSp>
      <p:grpSp>
        <p:nvGrpSpPr>
          <p:cNvPr id="47128" name="Group 41"/>
          <p:cNvGrpSpPr>
            <a:grpSpLocks/>
          </p:cNvGrpSpPr>
          <p:nvPr/>
        </p:nvGrpSpPr>
        <p:grpSpPr bwMode="auto">
          <a:xfrm>
            <a:off x="6589713" y="3284538"/>
            <a:ext cx="431800" cy="433387"/>
            <a:chOff x="2472" y="1298"/>
            <a:chExt cx="272" cy="273"/>
          </a:xfrm>
        </p:grpSpPr>
        <p:sp>
          <p:nvSpPr>
            <p:cNvPr id="47172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73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79</a:t>
              </a:r>
            </a:p>
          </p:txBody>
        </p:sp>
      </p:grpSp>
      <p:sp>
        <p:nvSpPr>
          <p:cNvPr id="47129" name="Line 44"/>
          <p:cNvSpPr>
            <a:spLocks noChangeShapeType="1"/>
          </p:cNvSpPr>
          <p:nvPr/>
        </p:nvSpPr>
        <p:spPr bwMode="auto">
          <a:xfrm flipH="1">
            <a:off x="543718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30" name="Line 45"/>
          <p:cNvSpPr>
            <a:spLocks noChangeShapeType="1"/>
          </p:cNvSpPr>
          <p:nvPr/>
        </p:nvSpPr>
        <p:spPr bwMode="auto">
          <a:xfrm>
            <a:off x="61579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7131" name="Group 46"/>
          <p:cNvGrpSpPr>
            <a:grpSpLocks/>
          </p:cNvGrpSpPr>
          <p:nvPr/>
        </p:nvGrpSpPr>
        <p:grpSpPr bwMode="auto">
          <a:xfrm>
            <a:off x="3133725" y="4365625"/>
            <a:ext cx="431800" cy="433388"/>
            <a:chOff x="2472" y="1298"/>
            <a:chExt cx="272" cy="273"/>
          </a:xfrm>
        </p:grpSpPr>
        <p:sp>
          <p:nvSpPr>
            <p:cNvPr id="47170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71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37</a:t>
              </a:r>
            </a:p>
          </p:txBody>
        </p:sp>
      </p:grpSp>
      <p:grpSp>
        <p:nvGrpSpPr>
          <p:cNvPr id="47132" name="Group 49"/>
          <p:cNvGrpSpPr>
            <a:grpSpLocks/>
          </p:cNvGrpSpPr>
          <p:nvPr/>
        </p:nvGrpSpPr>
        <p:grpSpPr bwMode="auto">
          <a:xfrm>
            <a:off x="3997325" y="4365625"/>
            <a:ext cx="431800" cy="433388"/>
            <a:chOff x="2472" y="1298"/>
            <a:chExt cx="272" cy="273"/>
          </a:xfrm>
        </p:grpSpPr>
        <p:sp>
          <p:nvSpPr>
            <p:cNvPr id="47168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69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44</a:t>
              </a:r>
            </a:p>
          </p:txBody>
        </p:sp>
      </p:grpSp>
      <p:sp>
        <p:nvSpPr>
          <p:cNvPr id="197684" name="Line 52"/>
          <p:cNvSpPr>
            <a:spLocks noChangeShapeType="1"/>
          </p:cNvSpPr>
          <p:nvPr/>
        </p:nvSpPr>
        <p:spPr bwMode="auto">
          <a:xfrm flipV="1">
            <a:off x="334962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34" name="Line 53"/>
          <p:cNvSpPr>
            <a:spLocks noChangeShapeType="1"/>
          </p:cNvSpPr>
          <p:nvPr/>
        </p:nvSpPr>
        <p:spPr bwMode="auto">
          <a:xfrm flipH="1" flipV="1">
            <a:off x="385286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7135" name="Group 54"/>
          <p:cNvGrpSpPr>
            <a:grpSpLocks/>
          </p:cNvGrpSpPr>
          <p:nvPr/>
        </p:nvGrpSpPr>
        <p:grpSpPr bwMode="auto">
          <a:xfrm>
            <a:off x="4718050" y="4365625"/>
            <a:ext cx="431800" cy="433388"/>
            <a:chOff x="2472" y="1298"/>
            <a:chExt cx="272" cy="273"/>
          </a:xfrm>
        </p:grpSpPr>
        <p:sp>
          <p:nvSpPr>
            <p:cNvPr id="47166" name="Oval 5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67" name="Text Box 5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53</a:t>
              </a:r>
            </a:p>
          </p:txBody>
        </p:sp>
      </p:grpSp>
      <p:grpSp>
        <p:nvGrpSpPr>
          <p:cNvPr id="47136" name="Group 57"/>
          <p:cNvGrpSpPr>
            <a:grpSpLocks/>
          </p:cNvGrpSpPr>
          <p:nvPr/>
        </p:nvGrpSpPr>
        <p:grpSpPr bwMode="auto">
          <a:xfrm>
            <a:off x="5581650" y="4365625"/>
            <a:ext cx="431800" cy="433388"/>
            <a:chOff x="2472" y="1298"/>
            <a:chExt cx="272" cy="273"/>
          </a:xfrm>
        </p:grpSpPr>
        <p:sp>
          <p:nvSpPr>
            <p:cNvPr id="47164" name="Oval 5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65" name="Text Box 5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59</a:t>
              </a:r>
            </a:p>
          </p:txBody>
        </p:sp>
      </p:grpSp>
      <p:sp>
        <p:nvSpPr>
          <p:cNvPr id="47137" name="Line 60"/>
          <p:cNvSpPr>
            <a:spLocks noChangeShapeType="1"/>
          </p:cNvSpPr>
          <p:nvPr/>
        </p:nvSpPr>
        <p:spPr bwMode="auto">
          <a:xfrm flipV="1">
            <a:off x="49339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38" name="Line 61"/>
          <p:cNvSpPr>
            <a:spLocks noChangeShapeType="1"/>
          </p:cNvSpPr>
          <p:nvPr/>
        </p:nvSpPr>
        <p:spPr bwMode="auto">
          <a:xfrm flipH="1" flipV="1">
            <a:off x="5437188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7139" name="Group 62"/>
          <p:cNvGrpSpPr>
            <a:grpSpLocks/>
          </p:cNvGrpSpPr>
          <p:nvPr/>
        </p:nvGrpSpPr>
        <p:grpSpPr bwMode="auto">
          <a:xfrm>
            <a:off x="7021513" y="4365625"/>
            <a:ext cx="431800" cy="433388"/>
            <a:chOff x="2472" y="1298"/>
            <a:chExt cx="272" cy="273"/>
          </a:xfrm>
        </p:grpSpPr>
        <p:sp>
          <p:nvSpPr>
            <p:cNvPr id="47162" name="Oval 6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63" name="Text Box 6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96</a:t>
              </a:r>
            </a:p>
          </p:txBody>
        </p:sp>
      </p:grpSp>
      <p:sp>
        <p:nvSpPr>
          <p:cNvPr id="47140" name="Line 65"/>
          <p:cNvSpPr>
            <a:spLocks noChangeShapeType="1"/>
          </p:cNvSpPr>
          <p:nvPr/>
        </p:nvSpPr>
        <p:spPr bwMode="auto">
          <a:xfrm flipH="1" flipV="1">
            <a:off x="68770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7141" name="Group 66"/>
          <p:cNvGrpSpPr>
            <a:grpSpLocks/>
          </p:cNvGrpSpPr>
          <p:nvPr/>
        </p:nvGrpSpPr>
        <p:grpSpPr bwMode="auto">
          <a:xfrm>
            <a:off x="2843213" y="5445125"/>
            <a:ext cx="431800" cy="433388"/>
            <a:chOff x="2472" y="1298"/>
            <a:chExt cx="272" cy="273"/>
          </a:xfrm>
        </p:grpSpPr>
        <p:sp>
          <p:nvSpPr>
            <p:cNvPr id="47160" name="Oval 6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61" name="Text Box 6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30</a:t>
              </a:r>
            </a:p>
          </p:txBody>
        </p:sp>
      </p:grpSp>
      <p:sp>
        <p:nvSpPr>
          <p:cNvPr id="47142" name="Line 69"/>
          <p:cNvSpPr>
            <a:spLocks noChangeShapeType="1"/>
          </p:cNvSpPr>
          <p:nvPr/>
        </p:nvSpPr>
        <p:spPr bwMode="auto">
          <a:xfrm flipH="1" flipV="1">
            <a:off x="28432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7143" name="Group 70"/>
          <p:cNvGrpSpPr>
            <a:grpSpLocks/>
          </p:cNvGrpSpPr>
          <p:nvPr/>
        </p:nvGrpSpPr>
        <p:grpSpPr bwMode="auto">
          <a:xfrm>
            <a:off x="5292725" y="5445125"/>
            <a:ext cx="431800" cy="433388"/>
            <a:chOff x="2472" y="1298"/>
            <a:chExt cx="272" cy="273"/>
          </a:xfrm>
        </p:grpSpPr>
        <p:sp>
          <p:nvSpPr>
            <p:cNvPr id="47158" name="Oval 7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59" name="Text Box 7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57</a:t>
              </a:r>
            </a:p>
          </p:txBody>
        </p:sp>
      </p:grpSp>
      <p:sp>
        <p:nvSpPr>
          <p:cNvPr id="47144" name="Line 73"/>
          <p:cNvSpPr>
            <a:spLocks noChangeShapeType="1"/>
          </p:cNvSpPr>
          <p:nvPr/>
        </p:nvSpPr>
        <p:spPr bwMode="auto">
          <a:xfrm flipV="1">
            <a:off x="5508625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7145" name="Group 74"/>
          <p:cNvGrpSpPr>
            <a:grpSpLocks/>
          </p:cNvGrpSpPr>
          <p:nvPr/>
        </p:nvGrpSpPr>
        <p:grpSpPr bwMode="auto">
          <a:xfrm>
            <a:off x="6732588" y="5445125"/>
            <a:ext cx="431800" cy="433388"/>
            <a:chOff x="2472" y="1298"/>
            <a:chExt cx="272" cy="273"/>
          </a:xfrm>
        </p:grpSpPr>
        <p:sp>
          <p:nvSpPr>
            <p:cNvPr id="47156" name="Oval 7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57" name="Text Box 7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91</a:t>
              </a:r>
            </a:p>
          </p:txBody>
        </p:sp>
      </p:grpSp>
      <p:grpSp>
        <p:nvGrpSpPr>
          <p:cNvPr id="47146" name="Group 77"/>
          <p:cNvGrpSpPr>
            <a:grpSpLocks/>
          </p:cNvGrpSpPr>
          <p:nvPr/>
        </p:nvGrpSpPr>
        <p:grpSpPr bwMode="auto">
          <a:xfrm>
            <a:off x="7308850" y="5445125"/>
            <a:ext cx="431800" cy="433388"/>
            <a:chOff x="2472" y="1298"/>
            <a:chExt cx="272" cy="273"/>
          </a:xfrm>
        </p:grpSpPr>
        <p:sp>
          <p:nvSpPr>
            <p:cNvPr id="47154" name="Oval 7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155" name="Text Box 7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97</a:t>
              </a:r>
            </a:p>
          </p:txBody>
        </p:sp>
      </p:grpSp>
      <p:sp>
        <p:nvSpPr>
          <p:cNvPr id="47147" name="Line 80"/>
          <p:cNvSpPr>
            <a:spLocks noChangeShapeType="1"/>
          </p:cNvSpPr>
          <p:nvPr/>
        </p:nvSpPr>
        <p:spPr bwMode="auto">
          <a:xfrm flipV="1">
            <a:off x="6948488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8" name="Line 81"/>
          <p:cNvSpPr>
            <a:spLocks noChangeShapeType="1"/>
          </p:cNvSpPr>
          <p:nvPr/>
        </p:nvSpPr>
        <p:spPr bwMode="auto">
          <a:xfrm flipH="1" flipV="1">
            <a:off x="73088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9" name="Text Box 82"/>
          <p:cNvSpPr txBox="1">
            <a:spLocks noChangeArrowheads="1"/>
          </p:cNvSpPr>
          <p:nvPr/>
        </p:nvSpPr>
        <p:spPr bwMode="auto">
          <a:xfrm>
            <a:off x="468313" y="1484313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u="sng">
                <a:latin typeface="Courier New" pitchFamily="-112" charset="0"/>
              </a:rPr>
              <a:t>delete 32</a:t>
            </a:r>
            <a:endParaRPr lang="en-US" b="1">
              <a:latin typeface="Courier New" pitchFamily="-112" charset="0"/>
            </a:endParaRPr>
          </a:p>
        </p:txBody>
      </p:sp>
      <p:grpSp>
        <p:nvGrpSpPr>
          <p:cNvPr id="22" name="Group 92"/>
          <p:cNvGrpSpPr>
            <a:grpSpLocks/>
          </p:cNvGrpSpPr>
          <p:nvPr/>
        </p:nvGrpSpPr>
        <p:grpSpPr bwMode="auto">
          <a:xfrm>
            <a:off x="3492500" y="4868863"/>
            <a:ext cx="935038" cy="439737"/>
            <a:chOff x="2200" y="3067"/>
            <a:chExt cx="589" cy="277"/>
          </a:xfrm>
        </p:grpSpPr>
        <p:sp>
          <p:nvSpPr>
            <p:cNvPr id="47152" name="Text Box 90"/>
            <p:cNvSpPr txBox="1">
              <a:spLocks noChangeArrowheads="1"/>
            </p:cNvSpPr>
            <p:nvPr/>
          </p:nvSpPr>
          <p:spPr bwMode="auto">
            <a:xfrm>
              <a:off x="2290" y="3113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temp</a:t>
              </a:r>
            </a:p>
          </p:txBody>
        </p:sp>
        <p:sp>
          <p:nvSpPr>
            <p:cNvPr id="47153" name="Line 91"/>
            <p:cNvSpPr>
              <a:spLocks noChangeShapeType="1"/>
            </p:cNvSpPr>
            <p:nvPr/>
          </p:nvSpPr>
          <p:spPr bwMode="auto">
            <a:xfrm flipH="1" flipV="1">
              <a:off x="2200" y="3067"/>
              <a:ext cx="136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7728" name="Text Box 96"/>
          <p:cNvSpPr txBox="1">
            <a:spLocks noChangeArrowheads="1"/>
          </p:cNvSpPr>
          <p:nvPr/>
        </p:nvSpPr>
        <p:spPr bwMode="auto">
          <a:xfrm>
            <a:off x="457200" y="1754188"/>
            <a:ext cx="3756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find successor and detach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77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77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77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97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84" grpId="0" animBg="1"/>
      <p:bldP spid="19772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Deletion – target has 2 children</a:t>
            </a:r>
          </a:p>
        </p:txBody>
      </p:sp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C067-281A-1246-B0BC-CFCB8A984656}" type="slidenum">
              <a:rPr lang="en-US"/>
              <a:pPr/>
              <a:t>48</a:t>
            </a:fld>
            <a:endParaRPr lang="en-US"/>
          </a:p>
        </p:txBody>
      </p:sp>
      <p:grpSp>
        <p:nvGrpSpPr>
          <p:cNvPr id="48134" name="Group 3"/>
          <p:cNvGrpSpPr>
            <a:grpSpLocks/>
          </p:cNvGrpSpPr>
          <p:nvPr/>
        </p:nvGrpSpPr>
        <p:grpSpPr bwMode="auto">
          <a:xfrm>
            <a:off x="4356100" y="1773238"/>
            <a:ext cx="431800" cy="433387"/>
            <a:chOff x="2472" y="1298"/>
            <a:chExt cx="272" cy="273"/>
          </a:xfrm>
        </p:grpSpPr>
        <p:sp>
          <p:nvSpPr>
            <p:cNvPr id="48224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225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47</a:t>
              </a:r>
            </a:p>
          </p:txBody>
        </p:sp>
      </p:grpSp>
      <p:grpSp>
        <p:nvGrpSpPr>
          <p:cNvPr id="48135" name="Group 6"/>
          <p:cNvGrpSpPr>
            <a:grpSpLocks/>
          </p:cNvGrpSpPr>
          <p:nvPr/>
        </p:nvGrpSpPr>
        <p:grpSpPr bwMode="auto">
          <a:xfrm>
            <a:off x="5868988" y="2349500"/>
            <a:ext cx="431800" cy="433388"/>
            <a:chOff x="2472" y="1298"/>
            <a:chExt cx="272" cy="273"/>
          </a:xfrm>
        </p:grpSpPr>
        <p:sp>
          <p:nvSpPr>
            <p:cNvPr id="48222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223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63</a:t>
              </a:r>
            </a:p>
          </p:txBody>
        </p:sp>
      </p:grpSp>
      <p:grpSp>
        <p:nvGrpSpPr>
          <p:cNvPr id="48136" name="Group 9"/>
          <p:cNvGrpSpPr>
            <a:grpSpLocks/>
          </p:cNvGrpSpPr>
          <p:nvPr/>
        </p:nvGrpSpPr>
        <p:grpSpPr bwMode="auto">
          <a:xfrm>
            <a:off x="2843213" y="2349500"/>
            <a:ext cx="431800" cy="433388"/>
            <a:chOff x="2472" y="1298"/>
            <a:chExt cx="272" cy="273"/>
          </a:xfrm>
        </p:grpSpPr>
        <p:sp>
          <p:nvSpPr>
            <p:cNvPr id="48220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221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32</a:t>
              </a:r>
            </a:p>
          </p:txBody>
        </p:sp>
      </p:grpSp>
      <p:grpSp>
        <p:nvGrpSpPr>
          <p:cNvPr id="48137" name="Group 12"/>
          <p:cNvGrpSpPr>
            <a:grpSpLocks/>
          </p:cNvGrpSpPr>
          <p:nvPr/>
        </p:nvGrpSpPr>
        <p:grpSpPr bwMode="auto">
          <a:xfrm>
            <a:off x="2124075" y="3284538"/>
            <a:ext cx="431800" cy="433387"/>
            <a:chOff x="2472" y="1298"/>
            <a:chExt cx="272" cy="273"/>
          </a:xfrm>
        </p:grpSpPr>
        <p:sp>
          <p:nvSpPr>
            <p:cNvPr id="48218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219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19</a:t>
              </a:r>
            </a:p>
          </p:txBody>
        </p:sp>
      </p:grpSp>
      <p:grpSp>
        <p:nvGrpSpPr>
          <p:cNvPr id="48138" name="Group 15"/>
          <p:cNvGrpSpPr>
            <a:grpSpLocks/>
          </p:cNvGrpSpPr>
          <p:nvPr/>
        </p:nvGrpSpPr>
        <p:grpSpPr bwMode="auto">
          <a:xfrm>
            <a:off x="3563938" y="3284538"/>
            <a:ext cx="431800" cy="433387"/>
            <a:chOff x="2472" y="1298"/>
            <a:chExt cx="272" cy="273"/>
          </a:xfrm>
        </p:grpSpPr>
        <p:sp>
          <p:nvSpPr>
            <p:cNvPr id="48216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217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41</a:t>
              </a:r>
            </a:p>
          </p:txBody>
        </p:sp>
      </p:grpSp>
      <p:grpSp>
        <p:nvGrpSpPr>
          <p:cNvPr id="48139" name="Group 18"/>
          <p:cNvGrpSpPr>
            <a:grpSpLocks/>
          </p:cNvGrpSpPr>
          <p:nvPr/>
        </p:nvGrpSpPr>
        <p:grpSpPr bwMode="auto">
          <a:xfrm>
            <a:off x="1692275" y="4365625"/>
            <a:ext cx="431800" cy="433388"/>
            <a:chOff x="2472" y="1298"/>
            <a:chExt cx="272" cy="273"/>
          </a:xfrm>
        </p:grpSpPr>
        <p:sp>
          <p:nvSpPr>
            <p:cNvPr id="48214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215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10</a:t>
              </a:r>
            </a:p>
          </p:txBody>
        </p:sp>
      </p:grpSp>
      <p:grpSp>
        <p:nvGrpSpPr>
          <p:cNvPr id="48140" name="Group 21"/>
          <p:cNvGrpSpPr>
            <a:grpSpLocks/>
          </p:cNvGrpSpPr>
          <p:nvPr/>
        </p:nvGrpSpPr>
        <p:grpSpPr bwMode="auto">
          <a:xfrm>
            <a:off x="2555875" y="4365625"/>
            <a:ext cx="431800" cy="433388"/>
            <a:chOff x="2472" y="1298"/>
            <a:chExt cx="272" cy="273"/>
          </a:xfrm>
        </p:grpSpPr>
        <p:sp>
          <p:nvSpPr>
            <p:cNvPr id="48212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213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23</a:t>
              </a:r>
            </a:p>
          </p:txBody>
        </p:sp>
      </p:grpSp>
      <p:sp>
        <p:nvSpPr>
          <p:cNvPr id="48141" name="Line 24"/>
          <p:cNvSpPr>
            <a:spLocks noChangeShapeType="1"/>
          </p:cNvSpPr>
          <p:nvPr/>
        </p:nvSpPr>
        <p:spPr bwMode="auto">
          <a:xfrm flipV="1">
            <a:off x="190817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2" name="Line 25"/>
          <p:cNvSpPr>
            <a:spLocks noChangeShapeType="1"/>
          </p:cNvSpPr>
          <p:nvPr/>
        </p:nvSpPr>
        <p:spPr bwMode="auto">
          <a:xfrm flipH="1" flipV="1">
            <a:off x="241141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8143" name="Group 26"/>
          <p:cNvGrpSpPr>
            <a:grpSpLocks/>
          </p:cNvGrpSpPr>
          <p:nvPr/>
        </p:nvGrpSpPr>
        <p:grpSpPr bwMode="auto">
          <a:xfrm>
            <a:off x="1403350" y="5445125"/>
            <a:ext cx="431800" cy="433388"/>
            <a:chOff x="2472" y="1298"/>
            <a:chExt cx="272" cy="273"/>
          </a:xfrm>
        </p:grpSpPr>
        <p:sp>
          <p:nvSpPr>
            <p:cNvPr id="48210" name="Oval 2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211" name="Text Box 2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</a:t>
              </a:r>
            </a:p>
          </p:txBody>
        </p:sp>
      </p:grpSp>
      <p:grpSp>
        <p:nvGrpSpPr>
          <p:cNvPr id="48144" name="Group 29"/>
          <p:cNvGrpSpPr>
            <a:grpSpLocks/>
          </p:cNvGrpSpPr>
          <p:nvPr/>
        </p:nvGrpSpPr>
        <p:grpSpPr bwMode="auto">
          <a:xfrm>
            <a:off x="1979613" y="5445125"/>
            <a:ext cx="431800" cy="433388"/>
            <a:chOff x="2472" y="1298"/>
            <a:chExt cx="272" cy="273"/>
          </a:xfrm>
        </p:grpSpPr>
        <p:sp>
          <p:nvSpPr>
            <p:cNvPr id="48208" name="Oval 3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209" name="Text Box 3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12</a:t>
              </a:r>
            </a:p>
          </p:txBody>
        </p:sp>
      </p:grpSp>
      <p:sp>
        <p:nvSpPr>
          <p:cNvPr id="48145" name="Line 32"/>
          <p:cNvSpPr>
            <a:spLocks noChangeShapeType="1"/>
          </p:cNvSpPr>
          <p:nvPr/>
        </p:nvSpPr>
        <p:spPr bwMode="auto">
          <a:xfrm flipV="1">
            <a:off x="16192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6" name="Line 33"/>
          <p:cNvSpPr>
            <a:spLocks noChangeShapeType="1"/>
          </p:cNvSpPr>
          <p:nvPr/>
        </p:nvSpPr>
        <p:spPr bwMode="auto">
          <a:xfrm flipH="1" flipV="1">
            <a:off x="19796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7" name="Line 34"/>
          <p:cNvSpPr>
            <a:spLocks noChangeShapeType="1"/>
          </p:cNvSpPr>
          <p:nvPr/>
        </p:nvSpPr>
        <p:spPr bwMode="auto">
          <a:xfrm flipH="1">
            <a:off x="24114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8" name="Line 35"/>
          <p:cNvSpPr>
            <a:spLocks noChangeShapeType="1"/>
          </p:cNvSpPr>
          <p:nvPr/>
        </p:nvSpPr>
        <p:spPr bwMode="auto">
          <a:xfrm>
            <a:off x="313213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9" name="Line 36"/>
          <p:cNvSpPr>
            <a:spLocks noChangeShapeType="1"/>
          </p:cNvSpPr>
          <p:nvPr/>
        </p:nvSpPr>
        <p:spPr bwMode="auto">
          <a:xfrm flipH="1">
            <a:off x="3203575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0" name="Line 37"/>
          <p:cNvSpPr>
            <a:spLocks noChangeShapeType="1"/>
          </p:cNvSpPr>
          <p:nvPr/>
        </p:nvSpPr>
        <p:spPr bwMode="auto">
          <a:xfrm>
            <a:off x="4787900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8151" name="Group 38"/>
          <p:cNvGrpSpPr>
            <a:grpSpLocks/>
          </p:cNvGrpSpPr>
          <p:nvPr/>
        </p:nvGrpSpPr>
        <p:grpSpPr bwMode="auto">
          <a:xfrm>
            <a:off x="5149850" y="3284538"/>
            <a:ext cx="431800" cy="433387"/>
            <a:chOff x="2472" y="1298"/>
            <a:chExt cx="272" cy="273"/>
          </a:xfrm>
        </p:grpSpPr>
        <p:sp>
          <p:nvSpPr>
            <p:cNvPr id="48206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207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54</a:t>
              </a:r>
            </a:p>
          </p:txBody>
        </p:sp>
      </p:grpSp>
      <p:grpSp>
        <p:nvGrpSpPr>
          <p:cNvPr id="48152" name="Group 41"/>
          <p:cNvGrpSpPr>
            <a:grpSpLocks/>
          </p:cNvGrpSpPr>
          <p:nvPr/>
        </p:nvGrpSpPr>
        <p:grpSpPr bwMode="auto">
          <a:xfrm>
            <a:off x="6589713" y="3284538"/>
            <a:ext cx="431800" cy="433387"/>
            <a:chOff x="2472" y="1298"/>
            <a:chExt cx="272" cy="273"/>
          </a:xfrm>
        </p:grpSpPr>
        <p:sp>
          <p:nvSpPr>
            <p:cNvPr id="48204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205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79</a:t>
              </a:r>
            </a:p>
          </p:txBody>
        </p:sp>
      </p:grpSp>
      <p:sp>
        <p:nvSpPr>
          <p:cNvPr id="48153" name="Line 44"/>
          <p:cNvSpPr>
            <a:spLocks noChangeShapeType="1"/>
          </p:cNvSpPr>
          <p:nvPr/>
        </p:nvSpPr>
        <p:spPr bwMode="auto">
          <a:xfrm flipH="1">
            <a:off x="543718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4" name="Line 45"/>
          <p:cNvSpPr>
            <a:spLocks noChangeShapeType="1"/>
          </p:cNvSpPr>
          <p:nvPr/>
        </p:nvSpPr>
        <p:spPr bwMode="auto">
          <a:xfrm>
            <a:off x="61579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3133725" y="4365625"/>
            <a:ext cx="431800" cy="433388"/>
            <a:chOff x="2472" y="1298"/>
            <a:chExt cx="272" cy="273"/>
          </a:xfrm>
        </p:grpSpPr>
        <p:sp>
          <p:nvSpPr>
            <p:cNvPr id="48202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203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37</a:t>
              </a:r>
            </a:p>
          </p:txBody>
        </p:sp>
      </p:grpSp>
      <p:grpSp>
        <p:nvGrpSpPr>
          <p:cNvPr id="48156" name="Group 49"/>
          <p:cNvGrpSpPr>
            <a:grpSpLocks/>
          </p:cNvGrpSpPr>
          <p:nvPr/>
        </p:nvGrpSpPr>
        <p:grpSpPr bwMode="auto">
          <a:xfrm>
            <a:off x="3997325" y="4365625"/>
            <a:ext cx="431800" cy="433388"/>
            <a:chOff x="2472" y="1298"/>
            <a:chExt cx="272" cy="273"/>
          </a:xfrm>
        </p:grpSpPr>
        <p:sp>
          <p:nvSpPr>
            <p:cNvPr id="48200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201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44</a:t>
              </a:r>
            </a:p>
          </p:txBody>
        </p:sp>
      </p:grpSp>
      <p:sp>
        <p:nvSpPr>
          <p:cNvPr id="48157" name="Line 53"/>
          <p:cNvSpPr>
            <a:spLocks noChangeShapeType="1"/>
          </p:cNvSpPr>
          <p:nvPr/>
        </p:nvSpPr>
        <p:spPr bwMode="auto">
          <a:xfrm flipH="1" flipV="1">
            <a:off x="385286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8158" name="Group 54"/>
          <p:cNvGrpSpPr>
            <a:grpSpLocks/>
          </p:cNvGrpSpPr>
          <p:nvPr/>
        </p:nvGrpSpPr>
        <p:grpSpPr bwMode="auto">
          <a:xfrm>
            <a:off x="4718050" y="4365625"/>
            <a:ext cx="431800" cy="433388"/>
            <a:chOff x="2472" y="1298"/>
            <a:chExt cx="272" cy="273"/>
          </a:xfrm>
        </p:grpSpPr>
        <p:sp>
          <p:nvSpPr>
            <p:cNvPr id="48198" name="Oval 5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199" name="Text Box 5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53</a:t>
              </a:r>
            </a:p>
          </p:txBody>
        </p:sp>
      </p:grpSp>
      <p:grpSp>
        <p:nvGrpSpPr>
          <p:cNvPr id="48159" name="Group 57"/>
          <p:cNvGrpSpPr>
            <a:grpSpLocks/>
          </p:cNvGrpSpPr>
          <p:nvPr/>
        </p:nvGrpSpPr>
        <p:grpSpPr bwMode="auto">
          <a:xfrm>
            <a:off x="5581650" y="4365625"/>
            <a:ext cx="431800" cy="433388"/>
            <a:chOff x="2472" y="1298"/>
            <a:chExt cx="272" cy="273"/>
          </a:xfrm>
        </p:grpSpPr>
        <p:sp>
          <p:nvSpPr>
            <p:cNvPr id="48196" name="Oval 5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197" name="Text Box 5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59</a:t>
              </a:r>
            </a:p>
          </p:txBody>
        </p:sp>
      </p:grpSp>
      <p:sp>
        <p:nvSpPr>
          <p:cNvPr id="48160" name="Line 60"/>
          <p:cNvSpPr>
            <a:spLocks noChangeShapeType="1"/>
          </p:cNvSpPr>
          <p:nvPr/>
        </p:nvSpPr>
        <p:spPr bwMode="auto">
          <a:xfrm flipV="1">
            <a:off x="49339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1" name="Line 61"/>
          <p:cNvSpPr>
            <a:spLocks noChangeShapeType="1"/>
          </p:cNvSpPr>
          <p:nvPr/>
        </p:nvSpPr>
        <p:spPr bwMode="auto">
          <a:xfrm flipH="1" flipV="1">
            <a:off x="5437188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8162" name="Group 62"/>
          <p:cNvGrpSpPr>
            <a:grpSpLocks/>
          </p:cNvGrpSpPr>
          <p:nvPr/>
        </p:nvGrpSpPr>
        <p:grpSpPr bwMode="auto">
          <a:xfrm>
            <a:off x="7021513" y="4365625"/>
            <a:ext cx="431800" cy="433388"/>
            <a:chOff x="2472" y="1298"/>
            <a:chExt cx="272" cy="273"/>
          </a:xfrm>
        </p:grpSpPr>
        <p:sp>
          <p:nvSpPr>
            <p:cNvPr id="48194" name="Oval 6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195" name="Text Box 6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96</a:t>
              </a:r>
            </a:p>
          </p:txBody>
        </p:sp>
      </p:grpSp>
      <p:sp>
        <p:nvSpPr>
          <p:cNvPr id="48163" name="Line 65"/>
          <p:cNvSpPr>
            <a:spLocks noChangeShapeType="1"/>
          </p:cNvSpPr>
          <p:nvPr/>
        </p:nvSpPr>
        <p:spPr bwMode="auto">
          <a:xfrm flipH="1" flipV="1">
            <a:off x="68770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8164" name="Group 66"/>
          <p:cNvGrpSpPr>
            <a:grpSpLocks/>
          </p:cNvGrpSpPr>
          <p:nvPr/>
        </p:nvGrpSpPr>
        <p:grpSpPr bwMode="auto">
          <a:xfrm>
            <a:off x="2843213" y="5445125"/>
            <a:ext cx="431800" cy="433388"/>
            <a:chOff x="2472" y="1298"/>
            <a:chExt cx="272" cy="273"/>
          </a:xfrm>
        </p:grpSpPr>
        <p:sp>
          <p:nvSpPr>
            <p:cNvPr id="48192" name="Oval 6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193" name="Text Box 6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30</a:t>
              </a:r>
            </a:p>
          </p:txBody>
        </p:sp>
      </p:grpSp>
      <p:sp>
        <p:nvSpPr>
          <p:cNvPr id="48165" name="Line 69"/>
          <p:cNvSpPr>
            <a:spLocks noChangeShapeType="1"/>
          </p:cNvSpPr>
          <p:nvPr/>
        </p:nvSpPr>
        <p:spPr bwMode="auto">
          <a:xfrm flipH="1" flipV="1">
            <a:off x="28432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8166" name="Group 70"/>
          <p:cNvGrpSpPr>
            <a:grpSpLocks/>
          </p:cNvGrpSpPr>
          <p:nvPr/>
        </p:nvGrpSpPr>
        <p:grpSpPr bwMode="auto">
          <a:xfrm>
            <a:off x="5292725" y="5445125"/>
            <a:ext cx="431800" cy="433388"/>
            <a:chOff x="2472" y="1298"/>
            <a:chExt cx="272" cy="273"/>
          </a:xfrm>
        </p:grpSpPr>
        <p:sp>
          <p:nvSpPr>
            <p:cNvPr id="48190" name="Oval 7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191" name="Text Box 7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57</a:t>
              </a:r>
            </a:p>
          </p:txBody>
        </p:sp>
      </p:grpSp>
      <p:sp>
        <p:nvSpPr>
          <p:cNvPr id="48167" name="Line 73"/>
          <p:cNvSpPr>
            <a:spLocks noChangeShapeType="1"/>
          </p:cNvSpPr>
          <p:nvPr/>
        </p:nvSpPr>
        <p:spPr bwMode="auto">
          <a:xfrm flipV="1">
            <a:off x="5508625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8168" name="Group 74"/>
          <p:cNvGrpSpPr>
            <a:grpSpLocks/>
          </p:cNvGrpSpPr>
          <p:nvPr/>
        </p:nvGrpSpPr>
        <p:grpSpPr bwMode="auto">
          <a:xfrm>
            <a:off x="6732588" y="5445125"/>
            <a:ext cx="431800" cy="433388"/>
            <a:chOff x="2472" y="1298"/>
            <a:chExt cx="272" cy="273"/>
          </a:xfrm>
        </p:grpSpPr>
        <p:sp>
          <p:nvSpPr>
            <p:cNvPr id="48188" name="Oval 7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189" name="Text Box 7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91</a:t>
              </a:r>
            </a:p>
          </p:txBody>
        </p:sp>
      </p:grpSp>
      <p:grpSp>
        <p:nvGrpSpPr>
          <p:cNvPr id="48169" name="Group 77"/>
          <p:cNvGrpSpPr>
            <a:grpSpLocks/>
          </p:cNvGrpSpPr>
          <p:nvPr/>
        </p:nvGrpSpPr>
        <p:grpSpPr bwMode="auto">
          <a:xfrm>
            <a:off x="7308850" y="5445125"/>
            <a:ext cx="431800" cy="433388"/>
            <a:chOff x="2472" y="1298"/>
            <a:chExt cx="272" cy="273"/>
          </a:xfrm>
        </p:grpSpPr>
        <p:sp>
          <p:nvSpPr>
            <p:cNvPr id="48186" name="Oval 7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187" name="Text Box 7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97</a:t>
              </a:r>
            </a:p>
          </p:txBody>
        </p:sp>
      </p:grpSp>
      <p:sp>
        <p:nvSpPr>
          <p:cNvPr id="48170" name="Line 80"/>
          <p:cNvSpPr>
            <a:spLocks noChangeShapeType="1"/>
          </p:cNvSpPr>
          <p:nvPr/>
        </p:nvSpPr>
        <p:spPr bwMode="auto">
          <a:xfrm flipV="1">
            <a:off x="6948488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1" name="Line 81"/>
          <p:cNvSpPr>
            <a:spLocks noChangeShapeType="1"/>
          </p:cNvSpPr>
          <p:nvPr/>
        </p:nvSpPr>
        <p:spPr bwMode="auto">
          <a:xfrm flipH="1" flipV="1">
            <a:off x="73088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2" name="Text Box 82"/>
          <p:cNvSpPr txBox="1">
            <a:spLocks noChangeArrowheads="1"/>
          </p:cNvSpPr>
          <p:nvPr/>
        </p:nvSpPr>
        <p:spPr bwMode="auto">
          <a:xfrm>
            <a:off x="468313" y="1484313"/>
            <a:ext cx="2519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u="sng">
                <a:latin typeface="Courier New" pitchFamily="-112" charset="0"/>
              </a:rPr>
              <a:t>delete 32</a:t>
            </a:r>
          </a:p>
          <a:p>
            <a:endParaRPr lang="en-US" b="1">
              <a:latin typeface="Courier New" pitchFamily="-112" charset="0"/>
            </a:endParaRPr>
          </a:p>
        </p:txBody>
      </p:sp>
      <p:grpSp>
        <p:nvGrpSpPr>
          <p:cNvPr id="22" name="Group 83"/>
          <p:cNvGrpSpPr>
            <a:grpSpLocks/>
          </p:cNvGrpSpPr>
          <p:nvPr/>
        </p:nvGrpSpPr>
        <p:grpSpPr bwMode="auto">
          <a:xfrm>
            <a:off x="3348038" y="2349500"/>
            <a:ext cx="431800" cy="433388"/>
            <a:chOff x="2472" y="1298"/>
            <a:chExt cx="272" cy="273"/>
          </a:xfrm>
        </p:grpSpPr>
        <p:sp>
          <p:nvSpPr>
            <p:cNvPr id="48184" name="Oval 8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185" name="Text Box 8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37</a:t>
              </a:r>
            </a:p>
          </p:txBody>
        </p:sp>
      </p:grpSp>
      <p:sp>
        <p:nvSpPr>
          <p:cNvPr id="250966" name="Line 86"/>
          <p:cNvSpPr>
            <a:spLocks noChangeShapeType="1"/>
          </p:cNvSpPr>
          <p:nvPr/>
        </p:nvSpPr>
        <p:spPr bwMode="auto">
          <a:xfrm flipH="1">
            <a:off x="2484438" y="2708275"/>
            <a:ext cx="935037" cy="6492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967" name="Line 87"/>
          <p:cNvSpPr>
            <a:spLocks noChangeShapeType="1"/>
          </p:cNvSpPr>
          <p:nvPr/>
        </p:nvSpPr>
        <p:spPr bwMode="auto">
          <a:xfrm>
            <a:off x="3635375" y="2781300"/>
            <a:ext cx="144463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89"/>
          <p:cNvGrpSpPr>
            <a:grpSpLocks/>
          </p:cNvGrpSpPr>
          <p:nvPr/>
        </p:nvGrpSpPr>
        <p:grpSpPr bwMode="auto">
          <a:xfrm>
            <a:off x="3492500" y="4868863"/>
            <a:ext cx="935038" cy="439737"/>
            <a:chOff x="2200" y="3067"/>
            <a:chExt cx="589" cy="277"/>
          </a:xfrm>
        </p:grpSpPr>
        <p:sp>
          <p:nvSpPr>
            <p:cNvPr id="48182" name="Text Box 90"/>
            <p:cNvSpPr txBox="1">
              <a:spLocks noChangeArrowheads="1"/>
            </p:cNvSpPr>
            <p:nvPr/>
          </p:nvSpPr>
          <p:spPr bwMode="auto">
            <a:xfrm>
              <a:off x="2290" y="3113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temp</a:t>
              </a:r>
            </a:p>
          </p:txBody>
        </p:sp>
        <p:sp>
          <p:nvSpPr>
            <p:cNvPr id="48183" name="Line 91"/>
            <p:cNvSpPr>
              <a:spLocks noChangeShapeType="1"/>
            </p:cNvSpPr>
            <p:nvPr/>
          </p:nvSpPr>
          <p:spPr bwMode="auto">
            <a:xfrm flipH="1" flipV="1">
              <a:off x="2200" y="3067"/>
              <a:ext cx="136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92"/>
          <p:cNvGrpSpPr>
            <a:grpSpLocks/>
          </p:cNvGrpSpPr>
          <p:nvPr/>
        </p:nvGrpSpPr>
        <p:grpSpPr bwMode="auto">
          <a:xfrm>
            <a:off x="3779838" y="2708275"/>
            <a:ext cx="935037" cy="439738"/>
            <a:chOff x="2200" y="3067"/>
            <a:chExt cx="589" cy="277"/>
          </a:xfrm>
        </p:grpSpPr>
        <p:sp>
          <p:nvSpPr>
            <p:cNvPr id="48180" name="Text Box 93"/>
            <p:cNvSpPr txBox="1">
              <a:spLocks noChangeArrowheads="1"/>
            </p:cNvSpPr>
            <p:nvPr/>
          </p:nvSpPr>
          <p:spPr bwMode="auto">
            <a:xfrm>
              <a:off x="2290" y="3113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temp</a:t>
              </a:r>
            </a:p>
          </p:txBody>
        </p:sp>
        <p:sp>
          <p:nvSpPr>
            <p:cNvPr id="48181" name="Line 94"/>
            <p:cNvSpPr>
              <a:spLocks noChangeShapeType="1"/>
            </p:cNvSpPr>
            <p:nvPr/>
          </p:nvSpPr>
          <p:spPr bwMode="auto">
            <a:xfrm flipH="1" flipV="1">
              <a:off x="2200" y="3067"/>
              <a:ext cx="136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78" name="Text Box 95"/>
          <p:cNvSpPr txBox="1">
            <a:spLocks noChangeArrowheads="1"/>
          </p:cNvSpPr>
          <p:nvPr/>
        </p:nvSpPr>
        <p:spPr bwMode="auto">
          <a:xfrm>
            <a:off x="457200" y="1754188"/>
            <a:ext cx="2519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bg2"/>
                </a:solidFill>
                <a:latin typeface="Courier New" pitchFamily="-112" charset="0"/>
              </a:rPr>
              <a:t>find successor</a:t>
            </a:r>
          </a:p>
        </p:txBody>
      </p:sp>
      <p:sp>
        <p:nvSpPr>
          <p:cNvPr id="250976" name="Text Box 96"/>
          <p:cNvSpPr txBox="1">
            <a:spLocks noChangeArrowheads="1"/>
          </p:cNvSpPr>
          <p:nvPr/>
        </p:nvSpPr>
        <p:spPr bwMode="auto">
          <a:xfrm>
            <a:off x="457200" y="1982788"/>
            <a:ext cx="29622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attach target node’s</a:t>
            </a:r>
          </a:p>
          <a:p>
            <a:r>
              <a:rPr lang="en-US" b="1">
                <a:latin typeface="Courier New" pitchFamily="-112" charset="0"/>
              </a:rPr>
              <a:t>  children to </a:t>
            </a:r>
          </a:p>
          <a:p>
            <a:r>
              <a:rPr lang="en-US" b="1">
                <a:latin typeface="Courier New" pitchFamily="-112" charset="0"/>
              </a:rPr>
              <a:t>  successor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509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509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509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5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5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966" grpId="0" animBg="1"/>
      <p:bldP spid="250967" grpId="0" animBg="1"/>
      <p:bldP spid="25097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Deletion – target has 2 children</a:t>
            </a:r>
          </a:p>
        </p:txBody>
      </p:sp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63D-4B24-5E49-A6C6-2FD8CE56F8DA}" type="slidenum">
              <a:rPr lang="en-US"/>
              <a:pPr/>
              <a:t>49</a:t>
            </a:fld>
            <a:endParaRPr lang="en-US"/>
          </a:p>
        </p:txBody>
      </p:sp>
      <p:grpSp>
        <p:nvGrpSpPr>
          <p:cNvPr id="49158" name="Group 3"/>
          <p:cNvGrpSpPr>
            <a:grpSpLocks/>
          </p:cNvGrpSpPr>
          <p:nvPr/>
        </p:nvGrpSpPr>
        <p:grpSpPr bwMode="auto">
          <a:xfrm>
            <a:off x="4356100" y="1773238"/>
            <a:ext cx="431800" cy="433387"/>
            <a:chOff x="2472" y="1298"/>
            <a:chExt cx="272" cy="273"/>
          </a:xfrm>
        </p:grpSpPr>
        <p:sp>
          <p:nvSpPr>
            <p:cNvPr id="49244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45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47</a:t>
              </a:r>
            </a:p>
          </p:txBody>
        </p:sp>
      </p:grpSp>
      <p:grpSp>
        <p:nvGrpSpPr>
          <p:cNvPr id="49159" name="Group 6"/>
          <p:cNvGrpSpPr>
            <a:grpSpLocks/>
          </p:cNvGrpSpPr>
          <p:nvPr/>
        </p:nvGrpSpPr>
        <p:grpSpPr bwMode="auto">
          <a:xfrm>
            <a:off x="5868988" y="2349500"/>
            <a:ext cx="431800" cy="433388"/>
            <a:chOff x="2472" y="1298"/>
            <a:chExt cx="272" cy="273"/>
          </a:xfrm>
        </p:grpSpPr>
        <p:sp>
          <p:nvSpPr>
            <p:cNvPr id="49242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43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63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843213" y="2349500"/>
            <a:ext cx="431800" cy="433388"/>
            <a:chOff x="2472" y="1298"/>
            <a:chExt cx="272" cy="273"/>
          </a:xfrm>
        </p:grpSpPr>
        <p:sp>
          <p:nvSpPr>
            <p:cNvPr id="49240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41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32</a:t>
              </a:r>
            </a:p>
          </p:txBody>
        </p:sp>
      </p:grpSp>
      <p:grpSp>
        <p:nvGrpSpPr>
          <p:cNvPr id="49161" name="Group 12"/>
          <p:cNvGrpSpPr>
            <a:grpSpLocks/>
          </p:cNvGrpSpPr>
          <p:nvPr/>
        </p:nvGrpSpPr>
        <p:grpSpPr bwMode="auto">
          <a:xfrm>
            <a:off x="2124075" y="3284538"/>
            <a:ext cx="431800" cy="433387"/>
            <a:chOff x="2472" y="1298"/>
            <a:chExt cx="272" cy="273"/>
          </a:xfrm>
        </p:grpSpPr>
        <p:sp>
          <p:nvSpPr>
            <p:cNvPr id="49238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39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19</a:t>
              </a:r>
            </a:p>
          </p:txBody>
        </p:sp>
      </p:grpSp>
      <p:grpSp>
        <p:nvGrpSpPr>
          <p:cNvPr id="49162" name="Group 15"/>
          <p:cNvGrpSpPr>
            <a:grpSpLocks/>
          </p:cNvGrpSpPr>
          <p:nvPr/>
        </p:nvGrpSpPr>
        <p:grpSpPr bwMode="auto">
          <a:xfrm>
            <a:off x="3563938" y="3284538"/>
            <a:ext cx="431800" cy="433387"/>
            <a:chOff x="2472" y="1298"/>
            <a:chExt cx="272" cy="273"/>
          </a:xfrm>
        </p:grpSpPr>
        <p:sp>
          <p:nvSpPr>
            <p:cNvPr id="49236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37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41</a:t>
              </a:r>
            </a:p>
          </p:txBody>
        </p:sp>
      </p:grpSp>
      <p:grpSp>
        <p:nvGrpSpPr>
          <p:cNvPr id="49163" name="Group 18"/>
          <p:cNvGrpSpPr>
            <a:grpSpLocks/>
          </p:cNvGrpSpPr>
          <p:nvPr/>
        </p:nvGrpSpPr>
        <p:grpSpPr bwMode="auto">
          <a:xfrm>
            <a:off x="1692275" y="4365625"/>
            <a:ext cx="431800" cy="433388"/>
            <a:chOff x="2472" y="1298"/>
            <a:chExt cx="272" cy="273"/>
          </a:xfrm>
        </p:grpSpPr>
        <p:sp>
          <p:nvSpPr>
            <p:cNvPr id="49234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35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10</a:t>
              </a:r>
            </a:p>
          </p:txBody>
        </p:sp>
      </p:grpSp>
      <p:grpSp>
        <p:nvGrpSpPr>
          <p:cNvPr id="49164" name="Group 21"/>
          <p:cNvGrpSpPr>
            <a:grpSpLocks/>
          </p:cNvGrpSpPr>
          <p:nvPr/>
        </p:nvGrpSpPr>
        <p:grpSpPr bwMode="auto">
          <a:xfrm>
            <a:off x="2555875" y="4365625"/>
            <a:ext cx="431800" cy="433388"/>
            <a:chOff x="2472" y="1298"/>
            <a:chExt cx="272" cy="273"/>
          </a:xfrm>
        </p:grpSpPr>
        <p:sp>
          <p:nvSpPr>
            <p:cNvPr id="49232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33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23</a:t>
              </a:r>
            </a:p>
          </p:txBody>
        </p:sp>
      </p:grpSp>
      <p:sp>
        <p:nvSpPr>
          <p:cNvPr id="49165" name="Line 24"/>
          <p:cNvSpPr>
            <a:spLocks noChangeShapeType="1"/>
          </p:cNvSpPr>
          <p:nvPr/>
        </p:nvSpPr>
        <p:spPr bwMode="auto">
          <a:xfrm flipV="1">
            <a:off x="190817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6" name="Line 25"/>
          <p:cNvSpPr>
            <a:spLocks noChangeShapeType="1"/>
          </p:cNvSpPr>
          <p:nvPr/>
        </p:nvSpPr>
        <p:spPr bwMode="auto">
          <a:xfrm flipH="1" flipV="1">
            <a:off x="241141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167" name="Group 26"/>
          <p:cNvGrpSpPr>
            <a:grpSpLocks/>
          </p:cNvGrpSpPr>
          <p:nvPr/>
        </p:nvGrpSpPr>
        <p:grpSpPr bwMode="auto">
          <a:xfrm>
            <a:off x="1403350" y="5445125"/>
            <a:ext cx="431800" cy="433388"/>
            <a:chOff x="2472" y="1298"/>
            <a:chExt cx="272" cy="273"/>
          </a:xfrm>
        </p:grpSpPr>
        <p:sp>
          <p:nvSpPr>
            <p:cNvPr id="49230" name="Oval 2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31" name="Text Box 2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</a:t>
              </a:r>
            </a:p>
          </p:txBody>
        </p:sp>
      </p:grpSp>
      <p:grpSp>
        <p:nvGrpSpPr>
          <p:cNvPr id="49168" name="Group 29"/>
          <p:cNvGrpSpPr>
            <a:grpSpLocks/>
          </p:cNvGrpSpPr>
          <p:nvPr/>
        </p:nvGrpSpPr>
        <p:grpSpPr bwMode="auto">
          <a:xfrm>
            <a:off x="1979613" y="5445125"/>
            <a:ext cx="431800" cy="433388"/>
            <a:chOff x="2472" y="1298"/>
            <a:chExt cx="272" cy="273"/>
          </a:xfrm>
        </p:grpSpPr>
        <p:sp>
          <p:nvSpPr>
            <p:cNvPr id="49228" name="Oval 3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29" name="Text Box 3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12</a:t>
              </a:r>
            </a:p>
          </p:txBody>
        </p:sp>
      </p:grpSp>
      <p:sp>
        <p:nvSpPr>
          <p:cNvPr id="49169" name="Line 32"/>
          <p:cNvSpPr>
            <a:spLocks noChangeShapeType="1"/>
          </p:cNvSpPr>
          <p:nvPr/>
        </p:nvSpPr>
        <p:spPr bwMode="auto">
          <a:xfrm flipV="1">
            <a:off x="16192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0" name="Line 33"/>
          <p:cNvSpPr>
            <a:spLocks noChangeShapeType="1"/>
          </p:cNvSpPr>
          <p:nvPr/>
        </p:nvSpPr>
        <p:spPr bwMode="auto">
          <a:xfrm flipH="1" flipV="1">
            <a:off x="19796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5010" name="Line 34"/>
          <p:cNvSpPr>
            <a:spLocks noChangeShapeType="1"/>
          </p:cNvSpPr>
          <p:nvPr/>
        </p:nvSpPr>
        <p:spPr bwMode="auto">
          <a:xfrm flipH="1">
            <a:off x="24114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5011" name="Line 35"/>
          <p:cNvSpPr>
            <a:spLocks noChangeShapeType="1"/>
          </p:cNvSpPr>
          <p:nvPr/>
        </p:nvSpPr>
        <p:spPr bwMode="auto">
          <a:xfrm>
            <a:off x="313213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5012" name="Line 36"/>
          <p:cNvSpPr>
            <a:spLocks noChangeShapeType="1"/>
          </p:cNvSpPr>
          <p:nvPr/>
        </p:nvSpPr>
        <p:spPr bwMode="auto">
          <a:xfrm flipH="1">
            <a:off x="3203575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4" name="Line 37"/>
          <p:cNvSpPr>
            <a:spLocks noChangeShapeType="1"/>
          </p:cNvSpPr>
          <p:nvPr/>
        </p:nvSpPr>
        <p:spPr bwMode="auto">
          <a:xfrm>
            <a:off x="4787900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175" name="Group 38"/>
          <p:cNvGrpSpPr>
            <a:grpSpLocks/>
          </p:cNvGrpSpPr>
          <p:nvPr/>
        </p:nvGrpSpPr>
        <p:grpSpPr bwMode="auto">
          <a:xfrm>
            <a:off x="5149850" y="3284538"/>
            <a:ext cx="431800" cy="433387"/>
            <a:chOff x="2472" y="1298"/>
            <a:chExt cx="272" cy="273"/>
          </a:xfrm>
        </p:grpSpPr>
        <p:sp>
          <p:nvSpPr>
            <p:cNvPr id="49226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27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54</a:t>
              </a:r>
            </a:p>
          </p:txBody>
        </p:sp>
      </p:grpSp>
      <p:grpSp>
        <p:nvGrpSpPr>
          <p:cNvPr id="49176" name="Group 41"/>
          <p:cNvGrpSpPr>
            <a:grpSpLocks/>
          </p:cNvGrpSpPr>
          <p:nvPr/>
        </p:nvGrpSpPr>
        <p:grpSpPr bwMode="auto">
          <a:xfrm>
            <a:off x="6589713" y="3284538"/>
            <a:ext cx="431800" cy="433387"/>
            <a:chOff x="2472" y="1298"/>
            <a:chExt cx="272" cy="273"/>
          </a:xfrm>
        </p:grpSpPr>
        <p:sp>
          <p:nvSpPr>
            <p:cNvPr id="49224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25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79</a:t>
              </a:r>
            </a:p>
          </p:txBody>
        </p:sp>
      </p:grpSp>
      <p:sp>
        <p:nvSpPr>
          <p:cNvPr id="49177" name="Line 44"/>
          <p:cNvSpPr>
            <a:spLocks noChangeShapeType="1"/>
          </p:cNvSpPr>
          <p:nvPr/>
        </p:nvSpPr>
        <p:spPr bwMode="auto">
          <a:xfrm flipH="1">
            <a:off x="543718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8" name="Line 45"/>
          <p:cNvSpPr>
            <a:spLocks noChangeShapeType="1"/>
          </p:cNvSpPr>
          <p:nvPr/>
        </p:nvSpPr>
        <p:spPr bwMode="auto">
          <a:xfrm>
            <a:off x="61579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179" name="Group 49"/>
          <p:cNvGrpSpPr>
            <a:grpSpLocks/>
          </p:cNvGrpSpPr>
          <p:nvPr/>
        </p:nvGrpSpPr>
        <p:grpSpPr bwMode="auto">
          <a:xfrm>
            <a:off x="3997325" y="4365625"/>
            <a:ext cx="431800" cy="433388"/>
            <a:chOff x="2472" y="1298"/>
            <a:chExt cx="272" cy="273"/>
          </a:xfrm>
        </p:grpSpPr>
        <p:sp>
          <p:nvSpPr>
            <p:cNvPr id="49222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23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44</a:t>
              </a:r>
            </a:p>
          </p:txBody>
        </p:sp>
      </p:grpSp>
      <p:sp>
        <p:nvSpPr>
          <p:cNvPr id="49180" name="Line 52"/>
          <p:cNvSpPr>
            <a:spLocks noChangeShapeType="1"/>
          </p:cNvSpPr>
          <p:nvPr/>
        </p:nvSpPr>
        <p:spPr bwMode="auto">
          <a:xfrm flipH="1" flipV="1">
            <a:off x="385286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181" name="Group 53"/>
          <p:cNvGrpSpPr>
            <a:grpSpLocks/>
          </p:cNvGrpSpPr>
          <p:nvPr/>
        </p:nvGrpSpPr>
        <p:grpSpPr bwMode="auto">
          <a:xfrm>
            <a:off x="4718050" y="4365625"/>
            <a:ext cx="431800" cy="433388"/>
            <a:chOff x="2472" y="1298"/>
            <a:chExt cx="272" cy="273"/>
          </a:xfrm>
        </p:grpSpPr>
        <p:sp>
          <p:nvSpPr>
            <p:cNvPr id="49220" name="Oval 5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21" name="Text Box 5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53</a:t>
              </a:r>
            </a:p>
          </p:txBody>
        </p:sp>
      </p:grpSp>
      <p:grpSp>
        <p:nvGrpSpPr>
          <p:cNvPr id="49182" name="Group 56"/>
          <p:cNvGrpSpPr>
            <a:grpSpLocks/>
          </p:cNvGrpSpPr>
          <p:nvPr/>
        </p:nvGrpSpPr>
        <p:grpSpPr bwMode="auto">
          <a:xfrm>
            <a:off x="5581650" y="4365625"/>
            <a:ext cx="431800" cy="433388"/>
            <a:chOff x="2472" y="1298"/>
            <a:chExt cx="272" cy="273"/>
          </a:xfrm>
        </p:grpSpPr>
        <p:sp>
          <p:nvSpPr>
            <p:cNvPr id="49218" name="Oval 5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19" name="Text Box 5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59</a:t>
              </a:r>
            </a:p>
          </p:txBody>
        </p:sp>
      </p:grpSp>
      <p:sp>
        <p:nvSpPr>
          <p:cNvPr id="49183" name="Line 59"/>
          <p:cNvSpPr>
            <a:spLocks noChangeShapeType="1"/>
          </p:cNvSpPr>
          <p:nvPr/>
        </p:nvSpPr>
        <p:spPr bwMode="auto">
          <a:xfrm flipV="1">
            <a:off x="49339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4" name="Line 60"/>
          <p:cNvSpPr>
            <a:spLocks noChangeShapeType="1"/>
          </p:cNvSpPr>
          <p:nvPr/>
        </p:nvSpPr>
        <p:spPr bwMode="auto">
          <a:xfrm flipH="1" flipV="1">
            <a:off x="5437188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185" name="Group 61"/>
          <p:cNvGrpSpPr>
            <a:grpSpLocks/>
          </p:cNvGrpSpPr>
          <p:nvPr/>
        </p:nvGrpSpPr>
        <p:grpSpPr bwMode="auto">
          <a:xfrm>
            <a:off x="7021513" y="4365625"/>
            <a:ext cx="431800" cy="433388"/>
            <a:chOff x="2472" y="1298"/>
            <a:chExt cx="272" cy="273"/>
          </a:xfrm>
        </p:grpSpPr>
        <p:sp>
          <p:nvSpPr>
            <p:cNvPr id="49216" name="Oval 6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17" name="Text Box 6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96</a:t>
              </a:r>
            </a:p>
          </p:txBody>
        </p:sp>
      </p:grpSp>
      <p:sp>
        <p:nvSpPr>
          <p:cNvPr id="49186" name="Line 64"/>
          <p:cNvSpPr>
            <a:spLocks noChangeShapeType="1"/>
          </p:cNvSpPr>
          <p:nvPr/>
        </p:nvSpPr>
        <p:spPr bwMode="auto">
          <a:xfrm flipH="1" flipV="1">
            <a:off x="68770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187" name="Group 65"/>
          <p:cNvGrpSpPr>
            <a:grpSpLocks/>
          </p:cNvGrpSpPr>
          <p:nvPr/>
        </p:nvGrpSpPr>
        <p:grpSpPr bwMode="auto">
          <a:xfrm>
            <a:off x="2843213" y="5445125"/>
            <a:ext cx="431800" cy="433388"/>
            <a:chOff x="2472" y="1298"/>
            <a:chExt cx="272" cy="273"/>
          </a:xfrm>
        </p:grpSpPr>
        <p:sp>
          <p:nvSpPr>
            <p:cNvPr id="49214" name="Oval 6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15" name="Text Box 6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30</a:t>
              </a:r>
            </a:p>
          </p:txBody>
        </p:sp>
      </p:grpSp>
      <p:sp>
        <p:nvSpPr>
          <p:cNvPr id="49188" name="Line 68"/>
          <p:cNvSpPr>
            <a:spLocks noChangeShapeType="1"/>
          </p:cNvSpPr>
          <p:nvPr/>
        </p:nvSpPr>
        <p:spPr bwMode="auto">
          <a:xfrm flipH="1" flipV="1">
            <a:off x="28432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189" name="Group 69"/>
          <p:cNvGrpSpPr>
            <a:grpSpLocks/>
          </p:cNvGrpSpPr>
          <p:nvPr/>
        </p:nvGrpSpPr>
        <p:grpSpPr bwMode="auto">
          <a:xfrm>
            <a:off x="5292725" y="5445125"/>
            <a:ext cx="431800" cy="433388"/>
            <a:chOff x="2472" y="1298"/>
            <a:chExt cx="272" cy="273"/>
          </a:xfrm>
        </p:grpSpPr>
        <p:sp>
          <p:nvSpPr>
            <p:cNvPr id="49212" name="Oval 7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13" name="Text Box 7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57</a:t>
              </a:r>
            </a:p>
          </p:txBody>
        </p:sp>
      </p:grpSp>
      <p:sp>
        <p:nvSpPr>
          <p:cNvPr id="49190" name="Line 72"/>
          <p:cNvSpPr>
            <a:spLocks noChangeShapeType="1"/>
          </p:cNvSpPr>
          <p:nvPr/>
        </p:nvSpPr>
        <p:spPr bwMode="auto">
          <a:xfrm flipV="1">
            <a:off x="5508625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191" name="Group 73"/>
          <p:cNvGrpSpPr>
            <a:grpSpLocks/>
          </p:cNvGrpSpPr>
          <p:nvPr/>
        </p:nvGrpSpPr>
        <p:grpSpPr bwMode="auto">
          <a:xfrm>
            <a:off x="6732588" y="5445125"/>
            <a:ext cx="431800" cy="433388"/>
            <a:chOff x="2472" y="1298"/>
            <a:chExt cx="272" cy="273"/>
          </a:xfrm>
        </p:grpSpPr>
        <p:sp>
          <p:nvSpPr>
            <p:cNvPr id="49210" name="Oval 7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11" name="Text Box 7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91</a:t>
              </a:r>
            </a:p>
          </p:txBody>
        </p:sp>
      </p:grpSp>
      <p:grpSp>
        <p:nvGrpSpPr>
          <p:cNvPr id="49192" name="Group 76"/>
          <p:cNvGrpSpPr>
            <a:grpSpLocks/>
          </p:cNvGrpSpPr>
          <p:nvPr/>
        </p:nvGrpSpPr>
        <p:grpSpPr bwMode="auto">
          <a:xfrm>
            <a:off x="7308850" y="5445125"/>
            <a:ext cx="431800" cy="433388"/>
            <a:chOff x="2472" y="1298"/>
            <a:chExt cx="272" cy="273"/>
          </a:xfrm>
        </p:grpSpPr>
        <p:sp>
          <p:nvSpPr>
            <p:cNvPr id="49208" name="Oval 7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09" name="Text Box 7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97</a:t>
              </a:r>
            </a:p>
          </p:txBody>
        </p:sp>
      </p:grpSp>
      <p:sp>
        <p:nvSpPr>
          <p:cNvPr id="49193" name="Line 79"/>
          <p:cNvSpPr>
            <a:spLocks noChangeShapeType="1"/>
          </p:cNvSpPr>
          <p:nvPr/>
        </p:nvSpPr>
        <p:spPr bwMode="auto">
          <a:xfrm flipV="1">
            <a:off x="6948488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94" name="Line 80"/>
          <p:cNvSpPr>
            <a:spLocks noChangeShapeType="1"/>
          </p:cNvSpPr>
          <p:nvPr/>
        </p:nvSpPr>
        <p:spPr bwMode="auto">
          <a:xfrm flipH="1" flipV="1">
            <a:off x="73088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95" name="Text Box 81"/>
          <p:cNvSpPr txBox="1">
            <a:spLocks noChangeArrowheads="1"/>
          </p:cNvSpPr>
          <p:nvPr/>
        </p:nvSpPr>
        <p:spPr bwMode="auto">
          <a:xfrm>
            <a:off x="468313" y="1484313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u="sng">
                <a:latin typeface="Courier New" pitchFamily="-112" charset="0"/>
              </a:rPr>
              <a:t>delete 32</a:t>
            </a:r>
            <a:endParaRPr lang="en-US" b="1">
              <a:latin typeface="Courier New" pitchFamily="-112" charset="0"/>
            </a:endParaRPr>
          </a:p>
        </p:txBody>
      </p:sp>
      <p:grpSp>
        <p:nvGrpSpPr>
          <p:cNvPr id="49196" name="Group 82"/>
          <p:cNvGrpSpPr>
            <a:grpSpLocks/>
          </p:cNvGrpSpPr>
          <p:nvPr/>
        </p:nvGrpSpPr>
        <p:grpSpPr bwMode="auto">
          <a:xfrm>
            <a:off x="3348038" y="2349500"/>
            <a:ext cx="431800" cy="433388"/>
            <a:chOff x="2472" y="1298"/>
            <a:chExt cx="272" cy="273"/>
          </a:xfrm>
        </p:grpSpPr>
        <p:sp>
          <p:nvSpPr>
            <p:cNvPr id="49206" name="Oval 8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207" name="Text Box 8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37</a:t>
              </a:r>
            </a:p>
          </p:txBody>
        </p:sp>
      </p:grpSp>
      <p:sp>
        <p:nvSpPr>
          <p:cNvPr id="49197" name="Line 85"/>
          <p:cNvSpPr>
            <a:spLocks noChangeShapeType="1"/>
          </p:cNvSpPr>
          <p:nvPr/>
        </p:nvSpPr>
        <p:spPr bwMode="auto">
          <a:xfrm flipH="1">
            <a:off x="2484438" y="2708275"/>
            <a:ext cx="935037" cy="6492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98" name="Line 86"/>
          <p:cNvSpPr>
            <a:spLocks noChangeShapeType="1"/>
          </p:cNvSpPr>
          <p:nvPr/>
        </p:nvSpPr>
        <p:spPr bwMode="auto">
          <a:xfrm>
            <a:off x="3635375" y="2781300"/>
            <a:ext cx="144463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5063" name="Line 87"/>
          <p:cNvSpPr>
            <a:spLocks noChangeShapeType="1"/>
          </p:cNvSpPr>
          <p:nvPr/>
        </p:nvSpPr>
        <p:spPr bwMode="auto">
          <a:xfrm flipH="1">
            <a:off x="3779838" y="2133600"/>
            <a:ext cx="647700" cy="3587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200" name="Group 91"/>
          <p:cNvGrpSpPr>
            <a:grpSpLocks/>
          </p:cNvGrpSpPr>
          <p:nvPr/>
        </p:nvGrpSpPr>
        <p:grpSpPr bwMode="auto">
          <a:xfrm>
            <a:off x="3779838" y="2708275"/>
            <a:ext cx="935037" cy="439738"/>
            <a:chOff x="2200" y="3067"/>
            <a:chExt cx="589" cy="277"/>
          </a:xfrm>
        </p:grpSpPr>
        <p:sp>
          <p:nvSpPr>
            <p:cNvPr id="49204" name="Text Box 92"/>
            <p:cNvSpPr txBox="1">
              <a:spLocks noChangeArrowheads="1"/>
            </p:cNvSpPr>
            <p:nvPr/>
          </p:nvSpPr>
          <p:spPr bwMode="auto">
            <a:xfrm>
              <a:off x="2290" y="3113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temp</a:t>
              </a:r>
            </a:p>
          </p:txBody>
        </p:sp>
        <p:sp>
          <p:nvSpPr>
            <p:cNvPr id="49205" name="Line 93"/>
            <p:cNvSpPr>
              <a:spLocks noChangeShapeType="1"/>
            </p:cNvSpPr>
            <p:nvPr/>
          </p:nvSpPr>
          <p:spPr bwMode="auto">
            <a:xfrm flipH="1" flipV="1">
              <a:off x="2200" y="3067"/>
              <a:ext cx="136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201" name="Text Box 94"/>
          <p:cNvSpPr txBox="1">
            <a:spLocks noChangeArrowheads="1"/>
          </p:cNvSpPr>
          <p:nvPr/>
        </p:nvSpPr>
        <p:spPr bwMode="auto">
          <a:xfrm>
            <a:off x="457200" y="1754188"/>
            <a:ext cx="2519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bg2"/>
                </a:solidFill>
                <a:latin typeface="Courier New" pitchFamily="-112" charset="0"/>
              </a:rPr>
              <a:t>- find successor</a:t>
            </a:r>
          </a:p>
        </p:txBody>
      </p:sp>
      <p:sp>
        <p:nvSpPr>
          <p:cNvPr id="49202" name="Text Box 95"/>
          <p:cNvSpPr txBox="1">
            <a:spLocks noChangeArrowheads="1"/>
          </p:cNvSpPr>
          <p:nvPr/>
        </p:nvSpPr>
        <p:spPr bwMode="auto">
          <a:xfrm>
            <a:off x="457200" y="1982788"/>
            <a:ext cx="29622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bg2"/>
                </a:solidFill>
                <a:latin typeface="Courier New" pitchFamily="-112" charset="0"/>
              </a:rPr>
              <a:t>- attach target’s</a:t>
            </a:r>
          </a:p>
          <a:p>
            <a:r>
              <a:rPr lang="en-US" b="1">
                <a:solidFill>
                  <a:schemeClr val="bg2"/>
                </a:solidFill>
                <a:latin typeface="Courier New" pitchFamily="-112" charset="0"/>
              </a:rPr>
              <a:t>  children to </a:t>
            </a:r>
          </a:p>
          <a:p>
            <a:r>
              <a:rPr lang="en-US" b="1">
                <a:solidFill>
                  <a:schemeClr val="bg2"/>
                </a:solidFill>
                <a:latin typeface="Courier New" pitchFamily="-112" charset="0"/>
              </a:rPr>
              <a:t>  successor</a:t>
            </a:r>
          </a:p>
        </p:txBody>
      </p:sp>
      <p:sp>
        <p:nvSpPr>
          <p:cNvPr id="255072" name="Text Box 96"/>
          <p:cNvSpPr txBox="1">
            <a:spLocks noChangeArrowheads="1"/>
          </p:cNvSpPr>
          <p:nvPr/>
        </p:nvSpPr>
        <p:spPr bwMode="auto">
          <a:xfrm>
            <a:off x="457200" y="2782888"/>
            <a:ext cx="25193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- make successor</a:t>
            </a:r>
          </a:p>
          <a:p>
            <a:r>
              <a:rPr lang="en-US" b="1">
                <a:latin typeface="Courier New" pitchFamily="-112" charset="0"/>
              </a:rPr>
              <a:t>  child of</a:t>
            </a:r>
          </a:p>
          <a:p>
            <a:r>
              <a:rPr lang="en-US" b="1">
                <a:latin typeface="Courier New" pitchFamily="-112" charset="0"/>
              </a:rPr>
              <a:t>  target’s</a:t>
            </a:r>
          </a:p>
          <a:p>
            <a:r>
              <a:rPr lang="en-US" b="1">
                <a:latin typeface="Courier New" pitchFamily="-112" charset="0"/>
              </a:rPr>
              <a:t>  parent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50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5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5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5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55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55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55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010" grpId="0" animBg="1"/>
      <p:bldP spid="255011" grpId="0" animBg="1"/>
      <p:bldP spid="255012" grpId="0" animBg="1"/>
      <p:bldP spid="255063" grpId="0" animBg="1"/>
      <p:bldP spid="2550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Is it a Tree?</a:t>
            </a:r>
          </a:p>
        </p:txBody>
      </p:sp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1B6E-C2E7-8E4B-A447-78836018B535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3581400" y="1676400"/>
            <a:ext cx="2286000" cy="2286000"/>
            <a:chOff x="3504" y="1632"/>
            <a:chExt cx="1440" cy="1440"/>
          </a:xfrm>
        </p:grpSpPr>
        <p:sp>
          <p:nvSpPr>
            <p:cNvPr id="12355" name="Oval 55"/>
            <p:cNvSpPr>
              <a:spLocks noChangeArrowheads="1"/>
            </p:cNvSpPr>
            <p:nvPr/>
          </p:nvSpPr>
          <p:spPr bwMode="auto">
            <a:xfrm>
              <a:off x="3744" y="2016"/>
              <a:ext cx="192" cy="192"/>
            </a:xfrm>
            <a:prstGeom prst="ellipse">
              <a:avLst/>
            </a:prstGeom>
            <a:solidFill>
              <a:srgbClr val="FF6FCF"/>
            </a:solidFill>
            <a:ln w="9525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56" name="Oval 56"/>
            <p:cNvSpPr>
              <a:spLocks noChangeArrowheads="1"/>
            </p:cNvSpPr>
            <p:nvPr/>
          </p:nvSpPr>
          <p:spPr bwMode="auto">
            <a:xfrm>
              <a:off x="4128" y="1632"/>
              <a:ext cx="192" cy="192"/>
            </a:xfrm>
            <a:prstGeom prst="ellipse">
              <a:avLst/>
            </a:prstGeom>
            <a:solidFill>
              <a:srgbClr val="FF6FCF"/>
            </a:solidFill>
            <a:ln w="9525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57" name="Oval 57"/>
            <p:cNvSpPr>
              <a:spLocks noChangeArrowheads="1"/>
            </p:cNvSpPr>
            <p:nvPr/>
          </p:nvSpPr>
          <p:spPr bwMode="auto">
            <a:xfrm>
              <a:off x="4512" y="2016"/>
              <a:ext cx="192" cy="192"/>
            </a:xfrm>
            <a:prstGeom prst="ellipse">
              <a:avLst/>
            </a:prstGeom>
            <a:solidFill>
              <a:srgbClr val="FF6FCF"/>
            </a:solidFill>
            <a:ln w="9525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58" name="Line 58"/>
            <p:cNvSpPr>
              <a:spLocks noChangeShapeType="1"/>
            </p:cNvSpPr>
            <p:nvPr/>
          </p:nvSpPr>
          <p:spPr bwMode="auto">
            <a:xfrm flipH="1">
              <a:off x="3840" y="1824"/>
              <a:ext cx="336" cy="192"/>
            </a:xfrm>
            <a:prstGeom prst="line">
              <a:avLst/>
            </a:prstGeom>
            <a:noFill/>
            <a:ln w="12700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59" name="Line 59"/>
            <p:cNvSpPr>
              <a:spLocks noChangeShapeType="1"/>
            </p:cNvSpPr>
            <p:nvPr/>
          </p:nvSpPr>
          <p:spPr bwMode="auto">
            <a:xfrm>
              <a:off x="4272" y="1824"/>
              <a:ext cx="336" cy="192"/>
            </a:xfrm>
            <a:prstGeom prst="line">
              <a:avLst/>
            </a:prstGeom>
            <a:noFill/>
            <a:ln w="12700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60" name="Oval 60"/>
            <p:cNvSpPr>
              <a:spLocks noChangeArrowheads="1"/>
            </p:cNvSpPr>
            <p:nvPr/>
          </p:nvSpPr>
          <p:spPr bwMode="auto">
            <a:xfrm>
              <a:off x="3504" y="2448"/>
              <a:ext cx="192" cy="192"/>
            </a:xfrm>
            <a:prstGeom prst="ellipse">
              <a:avLst/>
            </a:prstGeom>
            <a:solidFill>
              <a:srgbClr val="FF6FCF"/>
            </a:solidFill>
            <a:ln w="9525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61" name="Oval 61"/>
            <p:cNvSpPr>
              <a:spLocks noChangeArrowheads="1"/>
            </p:cNvSpPr>
            <p:nvPr/>
          </p:nvSpPr>
          <p:spPr bwMode="auto">
            <a:xfrm>
              <a:off x="3984" y="2448"/>
              <a:ext cx="192" cy="192"/>
            </a:xfrm>
            <a:prstGeom prst="ellipse">
              <a:avLst/>
            </a:prstGeom>
            <a:solidFill>
              <a:srgbClr val="FF6FCF"/>
            </a:solidFill>
            <a:ln w="9525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62" name="Line 62"/>
            <p:cNvSpPr>
              <a:spLocks noChangeShapeType="1"/>
            </p:cNvSpPr>
            <p:nvPr/>
          </p:nvSpPr>
          <p:spPr bwMode="auto">
            <a:xfrm flipH="1">
              <a:off x="3648" y="2208"/>
              <a:ext cx="144" cy="240"/>
            </a:xfrm>
            <a:prstGeom prst="line">
              <a:avLst/>
            </a:prstGeom>
            <a:noFill/>
            <a:ln w="12700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63" name="Oval 64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ellipse">
              <a:avLst/>
            </a:prstGeom>
            <a:solidFill>
              <a:srgbClr val="FF6FCF"/>
            </a:solidFill>
            <a:ln w="9525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64" name="Line 65"/>
            <p:cNvSpPr>
              <a:spLocks noChangeShapeType="1"/>
            </p:cNvSpPr>
            <p:nvPr/>
          </p:nvSpPr>
          <p:spPr bwMode="auto">
            <a:xfrm>
              <a:off x="4656" y="2208"/>
              <a:ext cx="144" cy="240"/>
            </a:xfrm>
            <a:prstGeom prst="line">
              <a:avLst/>
            </a:prstGeom>
            <a:noFill/>
            <a:ln w="12700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65" name="Oval 66"/>
            <p:cNvSpPr>
              <a:spLocks noChangeArrowheads="1"/>
            </p:cNvSpPr>
            <p:nvPr/>
          </p:nvSpPr>
          <p:spPr bwMode="auto">
            <a:xfrm>
              <a:off x="3744" y="2880"/>
              <a:ext cx="192" cy="192"/>
            </a:xfrm>
            <a:prstGeom prst="ellipse">
              <a:avLst/>
            </a:prstGeom>
            <a:solidFill>
              <a:srgbClr val="FF6FCF"/>
            </a:solidFill>
            <a:ln w="9525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66" name="Line 67"/>
            <p:cNvSpPr>
              <a:spLocks noChangeShapeType="1"/>
            </p:cNvSpPr>
            <p:nvPr/>
          </p:nvSpPr>
          <p:spPr bwMode="auto">
            <a:xfrm>
              <a:off x="3648" y="2640"/>
              <a:ext cx="144" cy="240"/>
            </a:xfrm>
            <a:prstGeom prst="line">
              <a:avLst/>
            </a:prstGeom>
            <a:noFill/>
            <a:ln w="12700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295400" y="4267200"/>
            <a:ext cx="1905000" cy="1600200"/>
            <a:chOff x="2160" y="1056"/>
            <a:chExt cx="1200" cy="1008"/>
          </a:xfrm>
        </p:grpSpPr>
        <p:sp>
          <p:nvSpPr>
            <p:cNvPr id="12345" name="Oval 70"/>
            <p:cNvSpPr>
              <a:spLocks noChangeArrowheads="1"/>
            </p:cNvSpPr>
            <p:nvPr/>
          </p:nvSpPr>
          <p:spPr bwMode="auto">
            <a:xfrm>
              <a:off x="2400" y="1440"/>
              <a:ext cx="192" cy="192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46" name="Oval 71"/>
            <p:cNvSpPr>
              <a:spLocks noChangeArrowheads="1"/>
            </p:cNvSpPr>
            <p:nvPr/>
          </p:nvSpPr>
          <p:spPr bwMode="auto">
            <a:xfrm>
              <a:off x="2784" y="1056"/>
              <a:ext cx="192" cy="192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47" name="Oval 72"/>
            <p:cNvSpPr>
              <a:spLocks noChangeArrowheads="1"/>
            </p:cNvSpPr>
            <p:nvPr/>
          </p:nvSpPr>
          <p:spPr bwMode="auto">
            <a:xfrm>
              <a:off x="3168" y="1440"/>
              <a:ext cx="192" cy="192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48" name="Line 73"/>
            <p:cNvSpPr>
              <a:spLocks noChangeShapeType="1"/>
            </p:cNvSpPr>
            <p:nvPr/>
          </p:nvSpPr>
          <p:spPr bwMode="auto">
            <a:xfrm flipH="1">
              <a:off x="2496" y="1248"/>
              <a:ext cx="336" cy="192"/>
            </a:xfrm>
            <a:prstGeom prst="line">
              <a:avLst/>
            </a:prstGeom>
            <a:noFill/>
            <a:ln w="12700">
              <a:solidFill>
                <a:srgbClr val="804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9" name="Line 74"/>
            <p:cNvSpPr>
              <a:spLocks noChangeShapeType="1"/>
            </p:cNvSpPr>
            <p:nvPr/>
          </p:nvSpPr>
          <p:spPr bwMode="auto">
            <a:xfrm>
              <a:off x="2928" y="1248"/>
              <a:ext cx="336" cy="192"/>
            </a:xfrm>
            <a:prstGeom prst="line">
              <a:avLst/>
            </a:prstGeom>
            <a:noFill/>
            <a:ln w="12700">
              <a:solidFill>
                <a:srgbClr val="804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50" name="Oval 75"/>
            <p:cNvSpPr>
              <a:spLocks noChangeArrowheads="1"/>
            </p:cNvSpPr>
            <p:nvPr/>
          </p:nvSpPr>
          <p:spPr bwMode="auto">
            <a:xfrm>
              <a:off x="2160" y="1872"/>
              <a:ext cx="192" cy="192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51" name="Oval 76"/>
            <p:cNvSpPr>
              <a:spLocks noChangeArrowheads="1"/>
            </p:cNvSpPr>
            <p:nvPr/>
          </p:nvSpPr>
          <p:spPr bwMode="auto">
            <a:xfrm>
              <a:off x="2640" y="1872"/>
              <a:ext cx="192" cy="192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52" name="Line 77"/>
            <p:cNvSpPr>
              <a:spLocks noChangeShapeType="1"/>
            </p:cNvSpPr>
            <p:nvPr/>
          </p:nvSpPr>
          <p:spPr bwMode="auto">
            <a:xfrm flipH="1">
              <a:off x="2304" y="1632"/>
              <a:ext cx="144" cy="240"/>
            </a:xfrm>
            <a:prstGeom prst="line">
              <a:avLst/>
            </a:prstGeom>
            <a:noFill/>
            <a:ln w="12700">
              <a:solidFill>
                <a:srgbClr val="804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53" name="Line 78"/>
            <p:cNvSpPr>
              <a:spLocks noChangeShapeType="1"/>
            </p:cNvSpPr>
            <p:nvPr/>
          </p:nvSpPr>
          <p:spPr bwMode="auto">
            <a:xfrm>
              <a:off x="2544" y="1632"/>
              <a:ext cx="144" cy="240"/>
            </a:xfrm>
            <a:prstGeom prst="line">
              <a:avLst/>
            </a:prstGeom>
            <a:noFill/>
            <a:ln w="12700">
              <a:solidFill>
                <a:srgbClr val="804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54" name="Line 83"/>
            <p:cNvSpPr>
              <a:spLocks noChangeShapeType="1"/>
            </p:cNvSpPr>
            <p:nvPr/>
          </p:nvSpPr>
          <p:spPr bwMode="auto">
            <a:xfrm flipH="1">
              <a:off x="2784" y="1632"/>
              <a:ext cx="432" cy="240"/>
            </a:xfrm>
            <a:prstGeom prst="line">
              <a:avLst/>
            </a:prstGeom>
            <a:noFill/>
            <a:ln w="12700">
              <a:solidFill>
                <a:srgbClr val="804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6553200" y="1676400"/>
            <a:ext cx="1905000" cy="1600200"/>
            <a:chOff x="1920" y="2352"/>
            <a:chExt cx="1200" cy="1008"/>
          </a:xfrm>
        </p:grpSpPr>
        <p:sp>
          <p:nvSpPr>
            <p:cNvPr id="12330" name="Oval 86"/>
            <p:cNvSpPr>
              <a:spLocks noChangeArrowheads="1"/>
            </p:cNvSpPr>
            <p:nvPr/>
          </p:nvSpPr>
          <p:spPr bwMode="auto">
            <a:xfrm>
              <a:off x="2160" y="2736"/>
              <a:ext cx="192" cy="192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31" name="Oval 87"/>
            <p:cNvSpPr>
              <a:spLocks noChangeArrowheads="1"/>
            </p:cNvSpPr>
            <p:nvPr/>
          </p:nvSpPr>
          <p:spPr bwMode="auto">
            <a:xfrm>
              <a:off x="2544" y="2352"/>
              <a:ext cx="192" cy="192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32" name="Oval 88"/>
            <p:cNvSpPr>
              <a:spLocks noChangeArrowheads="1"/>
            </p:cNvSpPr>
            <p:nvPr/>
          </p:nvSpPr>
          <p:spPr bwMode="auto">
            <a:xfrm>
              <a:off x="2928" y="2736"/>
              <a:ext cx="192" cy="192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33" name="Line 89"/>
            <p:cNvSpPr>
              <a:spLocks noChangeShapeType="1"/>
            </p:cNvSpPr>
            <p:nvPr/>
          </p:nvSpPr>
          <p:spPr bwMode="auto">
            <a:xfrm flipH="1">
              <a:off x="2256" y="2544"/>
              <a:ext cx="336" cy="192"/>
            </a:xfrm>
            <a:prstGeom prst="line">
              <a:avLst/>
            </a:prstGeom>
            <a:noFill/>
            <a:ln w="12700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4" name="Line 90"/>
            <p:cNvSpPr>
              <a:spLocks noChangeShapeType="1"/>
            </p:cNvSpPr>
            <p:nvPr/>
          </p:nvSpPr>
          <p:spPr bwMode="auto">
            <a:xfrm>
              <a:off x="2688" y="2544"/>
              <a:ext cx="336" cy="192"/>
            </a:xfrm>
            <a:prstGeom prst="line">
              <a:avLst/>
            </a:prstGeom>
            <a:noFill/>
            <a:ln w="12700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5" name="Oval 91"/>
            <p:cNvSpPr>
              <a:spLocks noChangeArrowheads="1"/>
            </p:cNvSpPr>
            <p:nvPr/>
          </p:nvSpPr>
          <p:spPr bwMode="auto">
            <a:xfrm>
              <a:off x="1920" y="3168"/>
              <a:ext cx="192" cy="192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36" name="Oval 92"/>
            <p:cNvSpPr>
              <a:spLocks noChangeArrowheads="1"/>
            </p:cNvSpPr>
            <p:nvPr/>
          </p:nvSpPr>
          <p:spPr bwMode="auto">
            <a:xfrm>
              <a:off x="2400" y="3168"/>
              <a:ext cx="192" cy="192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37" name="Line 93"/>
            <p:cNvSpPr>
              <a:spLocks noChangeShapeType="1"/>
            </p:cNvSpPr>
            <p:nvPr/>
          </p:nvSpPr>
          <p:spPr bwMode="auto">
            <a:xfrm flipH="1">
              <a:off x="2064" y="2928"/>
              <a:ext cx="144" cy="240"/>
            </a:xfrm>
            <a:prstGeom prst="line">
              <a:avLst/>
            </a:prstGeom>
            <a:noFill/>
            <a:ln w="12700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8" name="Line 94"/>
            <p:cNvSpPr>
              <a:spLocks noChangeShapeType="1"/>
            </p:cNvSpPr>
            <p:nvPr/>
          </p:nvSpPr>
          <p:spPr bwMode="auto">
            <a:xfrm>
              <a:off x="2304" y="2928"/>
              <a:ext cx="144" cy="240"/>
            </a:xfrm>
            <a:prstGeom prst="line">
              <a:avLst/>
            </a:prstGeom>
            <a:noFill/>
            <a:ln w="12700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9" name="Oval 95"/>
            <p:cNvSpPr>
              <a:spLocks noChangeArrowheads="1"/>
            </p:cNvSpPr>
            <p:nvPr/>
          </p:nvSpPr>
          <p:spPr bwMode="auto">
            <a:xfrm>
              <a:off x="2928" y="3168"/>
              <a:ext cx="192" cy="192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40" name="Line 96"/>
            <p:cNvSpPr>
              <a:spLocks noChangeShapeType="1"/>
            </p:cNvSpPr>
            <p:nvPr/>
          </p:nvSpPr>
          <p:spPr bwMode="auto">
            <a:xfrm>
              <a:off x="3024" y="2928"/>
              <a:ext cx="0" cy="240"/>
            </a:xfrm>
            <a:prstGeom prst="line">
              <a:avLst/>
            </a:prstGeom>
            <a:noFill/>
            <a:ln w="12700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1" name="Oval 97"/>
            <p:cNvSpPr>
              <a:spLocks noChangeArrowheads="1"/>
            </p:cNvSpPr>
            <p:nvPr/>
          </p:nvSpPr>
          <p:spPr bwMode="auto">
            <a:xfrm>
              <a:off x="2160" y="3168"/>
              <a:ext cx="192" cy="192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42" name="Line 98"/>
            <p:cNvSpPr>
              <a:spLocks noChangeShapeType="1"/>
            </p:cNvSpPr>
            <p:nvPr/>
          </p:nvSpPr>
          <p:spPr bwMode="auto">
            <a:xfrm>
              <a:off x="2256" y="2928"/>
              <a:ext cx="0" cy="240"/>
            </a:xfrm>
            <a:prstGeom prst="line">
              <a:avLst/>
            </a:prstGeom>
            <a:noFill/>
            <a:ln w="12700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3" name="Oval 99"/>
            <p:cNvSpPr>
              <a:spLocks noChangeArrowheads="1"/>
            </p:cNvSpPr>
            <p:nvPr/>
          </p:nvSpPr>
          <p:spPr bwMode="auto">
            <a:xfrm>
              <a:off x="2544" y="2736"/>
              <a:ext cx="192" cy="192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44" name="Line 100"/>
            <p:cNvSpPr>
              <a:spLocks noChangeShapeType="1"/>
            </p:cNvSpPr>
            <p:nvPr/>
          </p:nvSpPr>
          <p:spPr bwMode="auto">
            <a:xfrm flipH="1">
              <a:off x="2640" y="2544"/>
              <a:ext cx="0" cy="192"/>
            </a:xfrm>
            <a:prstGeom prst="line">
              <a:avLst/>
            </a:prstGeom>
            <a:noFill/>
            <a:ln w="12700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02"/>
          <p:cNvGrpSpPr>
            <a:grpSpLocks/>
          </p:cNvGrpSpPr>
          <p:nvPr/>
        </p:nvGrpSpPr>
        <p:grpSpPr bwMode="auto">
          <a:xfrm>
            <a:off x="685800" y="1676400"/>
            <a:ext cx="2286000" cy="2286000"/>
            <a:chOff x="2688" y="1536"/>
            <a:chExt cx="1440" cy="1440"/>
          </a:xfrm>
        </p:grpSpPr>
        <p:sp>
          <p:nvSpPr>
            <p:cNvPr id="12317" name="Oval 103"/>
            <p:cNvSpPr>
              <a:spLocks noChangeArrowheads="1"/>
            </p:cNvSpPr>
            <p:nvPr/>
          </p:nvSpPr>
          <p:spPr bwMode="auto">
            <a:xfrm>
              <a:off x="2928" y="1920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18" name="Oval 104"/>
            <p:cNvSpPr>
              <a:spLocks noChangeArrowheads="1"/>
            </p:cNvSpPr>
            <p:nvPr/>
          </p:nvSpPr>
          <p:spPr bwMode="auto">
            <a:xfrm>
              <a:off x="3312" y="1536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19" name="Oval 105"/>
            <p:cNvSpPr>
              <a:spLocks noChangeArrowheads="1"/>
            </p:cNvSpPr>
            <p:nvPr/>
          </p:nvSpPr>
          <p:spPr bwMode="auto">
            <a:xfrm>
              <a:off x="3696" y="1920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20" name="Line 106"/>
            <p:cNvSpPr>
              <a:spLocks noChangeShapeType="1"/>
            </p:cNvSpPr>
            <p:nvPr/>
          </p:nvSpPr>
          <p:spPr bwMode="auto">
            <a:xfrm flipH="1">
              <a:off x="3024" y="1728"/>
              <a:ext cx="336" cy="192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1" name="Line 107"/>
            <p:cNvSpPr>
              <a:spLocks noChangeShapeType="1"/>
            </p:cNvSpPr>
            <p:nvPr/>
          </p:nvSpPr>
          <p:spPr bwMode="auto">
            <a:xfrm>
              <a:off x="3456" y="1728"/>
              <a:ext cx="336" cy="192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2" name="Oval 108"/>
            <p:cNvSpPr>
              <a:spLocks noChangeArrowheads="1"/>
            </p:cNvSpPr>
            <p:nvPr/>
          </p:nvSpPr>
          <p:spPr bwMode="auto">
            <a:xfrm>
              <a:off x="2688" y="2352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23" name="Oval 109"/>
            <p:cNvSpPr>
              <a:spLocks noChangeArrowheads="1"/>
            </p:cNvSpPr>
            <p:nvPr/>
          </p:nvSpPr>
          <p:spPr bwMode="auto">
            <a:xfrm>
              <a:off x="3168" y="2352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24" name="Line 110"/>
            <p:cNvSpPr>
              <a:spLocks noChangeShapeType="1"/>
            </p:cNvSpPr>
            <p:nvPr/>
          </p:nvSpPr>
          <p:spPr bwMode="auto">
            <a:xfrm flipH="1">
              <a:off x="2832" y="2112"/>
              <a:ext cx="144" cy="240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5" name="Line 111"/>
            <p:cNvSpPr>
              <a:spLocks noChangeShapeType="1"/>
            </p:cNvSpPr>
            <p:nvPr/>
          </p:nvSpPr>
          <p:spPr bwMode="auto">
            <a:xfrm>
              <a:off x="3072" y="2112"/>
              <a:ext cx="144" cy="240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6" name="Oval 112"/>
            <p:cNvSpPr>
              <a:spLocks noChangeArrowheads="1"/>
            </p:cNvSpPr>
            <p:nvPr/>
          </p:nvSpPr>
          <p:spPr bwMode="auto">
            <a:xfrm>
              <a:off x="3936" y="2352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27" name="Line 113"/>
            <p:cNvSpPr>
              <a:spLocks noChangeShapeType="1"/>
            </p:cNvSpPr>
            <p:nvPr/>
          </p:nvSpPr>
          <p:spPr bwMode="auto">
            <a:xfrm>
              <a:off x="3840" y="2112"/>
              <a:ext cx="144" cy="240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8" name="Oval 114"/>
            <p:cNvSpPr>
              <a:spLocks noChangeArrowheads="1"/>
            </p:cNvSpPr>
            <p:nvPr/>
          </p:nvSpPr>
          <p:spPr bwMode="auto">
            <a:xfrm>
              <a:off x="2928" y="2784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29" name="Line 115"/>
            <p:cNvSpPr>
              <a:spLocks noChangeShapeType="1"/>
            </p:cNvSpPr>
            <p:nvPr/>
          </p:nvSpPr>
          <p:spPr bwMode="auto">
            <a:xfrm>
              <a:off x="2832" y="2544"/>
              <a:ext cx="144" cy="240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23"/>
          <p:cNvGrpSpPr>
            <a:grpSpLocks/>
          </p:cNvGrpSpPr>
          <p:nvPr/>
        </p:nvGrpSpPr>
        <p:grpSpPr bwMode="auto">
          <a:xfrm>
            <a:off x="5334000" y="4191000"/>
            <a:ext cx="1524000" cy="1752600"/>
            <a:chOff x="3360" y="2640"/>
            <a:chExt cx="960" cy="1104"/>
          </a:xfrm>
        </p:grpSpPr>
        <p:sp>
          <p:nvSpPr>
            <p:cNvPr id="12304" name="Oval 39"/>
            <p:cNvSpPr>
              <a:spLocks noChangeArrowheads="1"/>
            </p:cNvSpPr>
            <p:nvPr/>
          </p:nvSpPr>
          <p:spPr bwMode="auto">
            <a:xfrm>
              <a:off x="3360" y="307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05" name="Oval 40"/>
            <p:cNvSpPr>
              <a:spLocks noChangeArrowheads="1"/>
            </p:cNvSpPr>
            <p:nvPr/>
          </p:nvSpPr>
          <p:spPr bwMode="auto">
            <a:xfrm>
              <a:off x="3744" y="331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06" name="Oval 41"/>
            <p:cNvSpPr>
              <a:spLocks noChangeArrowheads="1"/>
            </p:cNvSpPr>
            <p:nvPr/>
          </p:nvSpPr>
          <p:spPr bwMode="auto">
            <a:xfrm>
              <a:off x="4128" y="307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07" name="Line 43"/>
            <p:cNvSpPr>
              <a:spLocks noChangeShapeType="1"/>
            </p:cNvSpPr>
            <p:nvPr/>
          </p:nvSpPr>
          <p:spPr bwMode="auto">
            <a:xfrm flipH="1" flipV="1">
              <a:off x="3552" y="3216"/>
              <a:ext cx="192" cy="144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8" name="Line 44"/>
            <p:cNvSpPr>
              <a:spLocks noChangeShapeType="1"/>
            </p:cNvSpPr>
            <p:nvPr/>
          </p:nvSpPr>
          <p:spPr bwMode="auto">
            <a:xfrm flipV="1">
              <a:off x="3936" y="3216"/>
              <a:ext cx="192" cy="144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9" name="Oval 45"/>
            <p:cNvSpPr>
              <a:spLocks noChangeArrowheads="1"/>
            </p:cNvSpPr>
            <p:nvPr/>
          </p:nvSpPr>
          <p:spPr bwMode="auto">
            <a:xfrm>
              <a:off x="3744" y="355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10" name="Oval 46"/>
            <p:cNvSpPr>
              <a:spLocks noChangeArrowheads="1"/>
            </p:cNvSpPr>
            <p:nvPr/>
          </p:nvSpPr>
          <p:spPr bwMode="auto">
            <a:xfrm>
              <a:off x="3744" y="307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11" name="Line 47"/>
            <p:cNvSpPr>
              <a:spLocks noChangeShapeType="1"/>
            </p:cNvSpPr>
            <p:nvPr/>
          </p:nvSpPr>
          <p:spPr bwMode="auto">
            <a:xfrm flipH="1">
              <a:off x="3456" y="3264"/>
              <a:ext cx="0" cy="288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2" name="Line 48"/>
            <p:cNvSpPr>
              <a:spLocks noChangeShapeType="1"/>
            </p:cNvSpPr>
            <p:nvPr/>
          </p:nvSpPr>
          <p:spPr bwMode="auto">
            <a:xfrm>
              <a:off x="3552" y="3168"/>
              <a:ext cx="192" cy="0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3" name="Oval 49"/>
            <p:cNvSpPr>
              <a:spLocks noChangeArrowheads="1"/>
            </p:cNvSpPr>
            <p:nvPr/>
          </p:nvSpPr>
          <p:spPr bwMode="auto">
            <a:xfrm>
              <a:off x="4128" y="2640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14" name="Line 50"/>
            <p:cNvSpPr>
              <a:spLocks noChangeShapeType="1"/>
            </p:cNvSpPr>
            <p:nvPr/>
          </p:nvSpPr>
          <p:spPr bwMode="auto">
            <a:xfrm>
              <a:off x="4224" y="2832"/>
              <a:ext cx="0" cy="240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5" name="Oval 51"/>
            <p:cNvSpPr>
              <a:spLocks noChangeArrowheads="1"/>
            </p:cNvSpPr>
            <p:nvPr/>
          </p:nvSpPr>
          <p:spPr bwMode="auto">
            <a:xfrm>
              <a:off x="3360" y="355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16" name="Line 116"/>
            <p:cNvSpPr>
              <a:spLocks noChangeShapeType="1"/>
            </p:cNvSpPr>
            <p:nvPr/>
          </p:nvSpPr>
          <p:spPr bwMode="auto">
            <a:xfrm>
              <a:off x="3552" y="3648"/>
              <a:ext cx="192" cy="0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054" name="Text Box 118"/>
          <p:cNvSpPr txBox="1">
            <a:spLocks noChangeArrowheads="1"/>
          </p:cNvSpPr>
          <p:nvPr/>
        </p:nvSpPr>
        <p:spPr bwMode="auto">
          <a:xfrm>
            <a:off x="1905000" y="3276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</a:rPr>
              <a:t>yes!</a:t>
            </a:r>
            <a:endParaRPr lang="en-US" sz="2400"/>
          </a:p>
        </p:txBody>
      </p:sp>
      <p:sp>
        <p:nvSpPr>
          <p:cNvPr id="168055" name="Text Box 119"/>
          <p:cNvSpPr txBox="1">
            <a:spLocks noChangeArrowheads="1"/>
          </p:cNvSpPr>
          <p:nvPr/>
        </p:nvSpPr>
        <p:spPr bwMode="auto">
          <a:xfrm>
            <a:off x="4114800" y="2819400"/>
            <a:ext cx="19812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NO!</a:t>
            </a:r>
            <a:endParaRPr lang="en-US" sz="240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/>
              <a:t>All the nodes are not connected</a:t>
            </a:r>
          </a:p>
        </p:txBody>
      </p:sp>
      <p:sp>
        <p:nvSpPr>
          <p:cNvPr id="168056" name="Text Box 120"/>
          <p:cNvSpPr txBox="1">
            <a:spLocks noChangeArrowheads="1"/>
          </p:cNvSpPr>
          <p:nvPr/>
        </p:nvSpPr>
        <p:spPr bwMode="auto">
          <a:xfrm>
            <a:off x="2590800" y="4800600"/>
            <a:ext cx="19812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NO!</a:t>
            </a:r>
            <a:endParaRPr lang="en-US" sz="240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/>
              <a:t>There is an extra edge (5 nodes and 5 edges)</a:t>
            </a:r>
          </a:p>
        </p:txBody>
      </p:sp>
      <p:sp>
        <p:nvSpPr>
          <p:cNvPr id="168057" name="Text Box 121"/>
          <p:cNvSpPr txBox="1">
            <a:spLocks noChangeArrowheads="1"/>
          </p:cNvSpPr>
          <p:nvPr/>
        </p:nvSpPr>
        <p:spPr bwMode="auto">
          <a:xfrm>
            <a:off x="6858000" y="3200400"/>
            <a:ext cx="1752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</a:rPr>
              <a:t>yes!</a:t>
            </a:r>
            <a:r>
              <a:rPr lang="en-US"/>
              <a:t> (but not a binary tree)</a:t>
            </a:r>
          </a:p>
        </p:txBody>
      </p:sp>
      <p:sp>
        <p:nvSpPr>
          <p:cNvPr id="168058" name="Text Box 122"/>
          <p:cNvSpPr txBox="1">
            <a:spLocks noChangeArrowheads="1"/>
          </p:cNvSpPr>
          <p:nvPr/>
        </p:nvSpPr>
        <p:spPr bwMode="auto">
          <a:xfrm>
            <a:off x="6324600" y="5181600"/>
            <a:ext cx="2133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</a:rPr>
              <a:t>yes!</a:t>
            </a:r>
            <a:r>
              <a:rPr lang="en-US"/>
              <a:t> (it’s actually the same graph as the blue 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68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68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68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680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68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68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68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68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68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68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68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68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68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68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68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54" grpId="0"/>
      <p:bldP spid="168055" grpId="0"/>
      <p:bldP spid="168056" grpId="0"/>
      <p:bldP spid="168057" grpId="0"/>
      <p:bldP spid="16805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Deletion – target has 2 children</a:t>
            </a:r>
          </a:p>
        </p:txBody>
      </p:sp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26DD-F1D2-AF48-BE4D-8B3022EB3767}" type="slidenum">
              <a:rPr lang="en-US"/>
              <a:pPr/>
              <a:t>50</a:t>
            </a:fld>
            <a:endParaRPr lang="en-US"/>
          </a:p>
        </p:txBody>
      </p:sp>
      <p:grpSp>
        <p:nvGrpSpPr>
          <p:cNvPr id="50182" name="Group 3"/>
          <p:cNvGrpSpPr>
            <a:grpSpLocks/>
          </p:cNvGrpSpPr>
          <p:nvPr/>
        </p:nvGrpSpPr>
        <p:grpSpPr bwMode="auto">
          <a:xfrm>
            <a:off x="4356100" y="1773238"/>
            <a:ext cx="431800" cy="433387"/>
            <a:chOff x="2472" y="1298"/>
            <a:chExt cx="272" cy="273"/>
          </a:xfrm>
        </p:grpSpPr>
        <p:sp>
          <p:nvSpPr>
            <p:cNvPr id="50260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61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47</a:t>
              </a:r>
            </a:p>
          </p:txBody>
        </p:sp>
      </p:grpSp>
      <p:grpSp>
        <p:nvGrpSpPr>
          <p:cNvPr id="50183" name="Group 6"/>
          <p:cNvGrpSpPr>
            <a:grpSpLocks/>
          </p:cNvGrpSpPr>
          <p:nvPr/>
        </p:nvGrpSpPr>
        <p:grpSpPr bwMode="auto">
          <a:xfrm>
            <a:off x="5868988" y="2349500"/>
            <a:ext cx="431800" cy="433388"/>
            <a:chOff x="2472" y="1298"/>
            <a:chExt cx="272" cy="273"/>
          </a:xfrm>
        </p:grpSpPr>
        <p:sp>
          <p:nvSpPr>
            <p:cNvPr id="50258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59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63</a:t>
              </a:r>
            </a:p>
          </p:txBody>
        </p:sp>
      </p:grpSp>
      <p:grpSp>
        <p:nvGrpSpPr>
          <p:cNvPr id="50184" name="Group 12"/>
          <p:cNvGrpSpPr>
            <a:grpSpLocks/>
          </p:cNvGrpSpPr>
          <p:nvPr/>
        </p:nvGrpSpPr>
        <p:grpSpPr bwMode="auto">
          <a:xfrm>
            <a:off x="2124075" y="3284538"/>
            <a:ext cx="431800" cy="433387"/>
            <a:chOff x="2472" y="1298"/>
            <a:chExt cx="272" cy="273"/>
          </a:xfrm>
        </p:grpSpPr>
        <p:sp>
          <p:nvSpPr>
            <p:cNvPr id="50256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57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19</a:t>
              </a:r>
            </a:p>
          </p:txBody>
        </p:sp>
      </p:grpSp>
      <p:grpSp>
        <p:nvGrpSpPr>
          <p:cNvPr id="50185" name="Group 15"/>
          <p:cNvGrpSpPr>
            <a:grpSpLocks/>
          </p:cNvGrpSpPr>
          <p:nvPr/>
        </p:nvGrpSpPr>
        <p:grpSpPr bwMode="auto">
          <a:xfrm>
            <a:off x="3563938" y="3284538"/>
            <a:ext cx="431800" cy="433387"/>
            <a:chOff x="2472" y="1298"/>
            <a:chExt cx="272" cy="273"/>
          </a:xfrm>
        </p:grpSpPr>
        <p:sp>
          <p:nvSpPr>
            <p:cNvPr id="50254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55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41</a:t>
              </a:r>
            </a:p>
          </p:txBody>
        </p:sp>
      </p:grpSp>
      <p:grpSp>
        <p:nvGrpSpPr>
          <p:cNvPr id="50186" name="Group 18"/>
          <p:cNvGrpSpPr>
            <a:grpSpLocks/>
          </p:cNvGrpSpPr>
          <p:nvPr/>
        </p:nvGrpSpPr>
        <p:grpSpPr bwMode="auto">
          <a:xfrm>
            <a:off x="1692275" y="4365625"/>
            <a:ext cx="431800" cy="433388"/>
            <a:chOff x="2472" y="1298"/>
            <a:chExt cx="272" cy="273"/>
          </a:xfrm>
        </p:grpSpPr>
        <p:sp>
          <p:nvSpPr>
            <p:cNvPr id="50252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53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10</a:t>
              </a:r>
            </a:p>
          </p:txBody>
        </p:sp>
      </p:grpSp>
      <p:grpSp>
        <p:nvGrpSpPr>
          <p:cNvPr id="50187" name="Group 21"/>
          <p:cNvGrpSpPr>
            <a:grpSpLocks/>
          </p:cNvGrpSpPr>
          <p:nvPr/>
        </p:nvGrpSpPr>
        <p:grpSpPr bwMode="auto">
          <a:xfrm>
            <a:off x="2555875" y="4365625"/>
            <a:ext cx="431800" cy="433388"/>
            <a:chOff x="2472" y="1298"/>
            <a:chExt cx="272" cy="273"/>
          </a:xfrm>
        </p:grpSpPr>
        <p:sp>
          <p:nvSpPr>
            <p:cNvPr id="50250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51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23</a:t>
              </a:r>
            </a:p>
          </p:txBody>
        </p:sp>
      </p:grpSp>
      <p:sp>
        <p:nvSpPr>
          <p:cNvPr id="50188" name="Line 24"/>
          <p:cNvSpPr>
            <a:spLocks noChangeShapeType="1"/>
          </p:cNvSpPr>
          <p:nvPr/>
        </p:nvSpPr>
        <p:spPr bwMode="auto">
          <a:xfrm flipV="1">
            <a:off x="190817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9" name="Line 25"/>
          <p:cNvSpPr>
            <a:spLocks noChangeShapeType="1"/>
          </p:cNvSpPr>
          <p:nvPr/>
        </p:nvSpPr>
        <p:spPr bwMode="auto">
          <a:xfrm flipH="1" flipV="1">
            <a:off x="241141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0190" name="Group 26"/>
          <p:cNvGrpSpPr>
            <a:grpSpLocks/>
          </p:cNvGrpSpPr>
          <p:nvPr/>
        </p:nvGrpSpPr>
        <p:grpSpPr bwMode="auto">
          <a:xfrm>
            <a:off x="1403350" y="5445125"/>
            <a:ext cx="431800" cy="433388"/>
            <a:chOff x="2472" y="1298"/>
            <a:chExt cx="272" cy="273"/>
          </a:xfrm>
        </p:grpSpPr>
        <p:sp>
          <p:nvSpPr>
            <p:cNvPr id="50248" name="Oval 2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49" name="Text Box 2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</a:t>
              </a:r>
            </a:p>
          </p:txBody>
        </p:sp>
      </p:grpSp>
      <p:grpSp>
        <p:nvGrpSpPr>
          <p:cNvPr id="50191" name="Group 29"/>
          <p:cNvGrpSpPr>
            <a:grpSpLocks/>
          </p:cNvGrpSpPr>
          <p:nvPr/>
        </p:nvGrpSpPr>
        <p:grpSpPr bwMode="auto">
          <a:xfrm>
            <a:off x="1979613" y="5445125"/>
            <a:ext cx="431800" cy="433388"/>
            <a:chOff x="2472" y="1298"/>
            <a:chExt cx="272" cy="273"/>
          </a:xfrm>
        </p:grpSpPr>
        <p:sp>
          <p:nvSpPr>
            <p:cNvPr id="50246" name="Oval 3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47" name="Text Box 3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12</a:t>
              </a:r>
            </a:p>
          </p:txBody>
        </p:sp>
      </p:grpSp>
      <p:sp>
        <p:nvSpPr>
          <p:cNvPr id="50192" name="Line 32"/>
          <p:cNvSpPr>
            <a:spLocks noChangeShapeType="1"/>
          </p:cNvSpPr>
          <p:nvPr/>
        </p:nvSpPr>
        <p:spPr bwMode="auto">
          <a:xfrm flipV="1">
            <a:off x="16192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3" name="Line 33"/>
          <p:cNvSpPr>
            <a:spLocks noChangeShapeType="1"/>
          </p:cNvSpPr>
          <p:nvPr/>
        </p:nvSpPr>
        <p:spPr bwMode="auto">
          <a:xfrm flipH="1" flipV="1">
            <a:off x="19796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4" name="Line 37"/>
          <p:cNvSpPr>
            <a:spLocks noChangeShapeType="1"/>
          </p:cNvSpPr>
          <p:nvPr/>
        </p:nvSpPr>
        <p:spPr bwMode="auto">
          <a:xfrm>
            <a:off x="4787900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0195" name="Group 38"/>
          <p:cNvGrpSpPr>
            <a:grpSpLocks/>
          </p:cNvGrpSpPr>
          <p:nvPr/>
        </p:nvGrpSpPr>
        <p:grpSpPr bwMode="auto">
          <a:xfrm>
            <a:off x="5149850" y="3284538"/>
            <a:ext cx="431800" cy="433387"/>
            <a:chOff x="2472" y="1298"/>
            <a:chExt cx="272" cy="273"/>
          </a:xfrm>
        </p:grpSpPr>
        <p:sp>
          <p:nvSpPr>
            <p:cNvPr id="50244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45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54</a:t>
              </a:r>
            </a:p>
          </p:txBody>
        </p:sp>
      </p:grpSp>
      <p:grpSp>
        <p:nvGrpSpPr>
          <p:cNvPr id="50196" name="Group 41"/>
          <p:cNvGrpSpPr>
            <a:grpSpLocks/>
          </p:cNvGrpSpPr>
          <p:nvPr/>
        </p:nvGrpSpPr>
        <p:grpSpPr bwMode="auto">
          <a:xfrm>
            <a:off x="6589713" y="3284538"/>
            <a:ext cx="431800" cy="433387"/>
            <a:chOff x="2472" y="1298"/>
            <a:chExt cx="272" cy="273"/>
          </a:xfrm>
        </p:grpSpPr>
        <p:sp>
          <p:nvSpPr>
            <p:cNvPr id="50242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43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79</a:t>
              </a:r>
            </a:p>
          </p:txBody>
        </p:sp>
      </p:grpSp>
      <p:sp>
        <p:nvSpPr>
          <p:cNvPr id="50197" name="Line 44"/>
          <p:cNvSpPr>
            <a:spLocks noChangeShapeType="1"/>
          </p:cNvSpPr>
          <p:nvPr/>
        </p:nvSpPr>
        <p:spPr bwMode="auto">
          <a:xfrm flipH="1">
            <a:off x="543718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8" name="Line 45"/>
          <p:cNvSpPr>
            <a:spLocks noChangeShapeType="1"/>
          </p:cNvSpPr>
          <p:nvPr/>
        </p:nvSpPr>
        <p:spPr bwMode="auto">
          <a:xfrm>
            <a:off x="61579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0199" name="Group 46"/>
          <p:cNvGrpSpPr>
            <a:grpSpLocks/>
          </p:cNvGrpSpPr>
          <p:nvPr/>
        </p:nvGrpSpPr>
        <p:grpSpPr bwMode="auto">
          <a:xfrm>
            <a:off x="3997325" y="4365625"/>
            <a:ext cx="431800" cy="433388"/>
            <a:chOff x="2472" y="1298"/>
            <a:chExt cx="272" cy="273"/>
          </a:xfrm>
        </p:grpSpPr>
        <p:sp>
          <p:nvSpPr>
            <p:cNvPr id="50240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41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44</a:t>
              </a:r>
            </a:p>
          </p:txBody>
        </p:sp>
      </p:grpSp>
      <p:sp>
        <p:nvSpPr>
          <p:cNvPr id="50200" name="Line 49"/>
          <p:cNvSpPr>
            <a:spLocks noChangeShapeType="1"/>
          </p:cNvSpPr>
          <p:nvPr/>
        </p:nvSpPr>
        <p:spPr bwMode="auto">
          <a:xfrm flipH="1" flipV="1">
            <a:off x="385286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0201" name="Group 50"/>
          <p:cNvGrpSpPr>
            <a:grpSpLocks/>
          </p:cNvGrpSpPr>
          <p:nvPr/>
        </p:nvGrpSpPr>
        <p:grpSpPr bwMode="auto">
          <a:xfrm>
            <a:off x="4718050" y="4365625"/>
            <a:ext cx="431800" cy="433388"/>
            <a:chOff x="2472" y="1298"/>
            <a:chExt cx="272" cy="273"/>
          </a:xfrm>
        </p:grpSpPr>
        <p:sp>
          <p:nvSpPr>
            <p:cNvPr id="50238" name="Oval 5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39" name="Text Box 5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53</a:t>
              </a:r>
            </a:p>
          </p:txBody>
        </p:sp>
      </p:grpSp>
      <p:grpSp>
        <p:nvGrpSpPr>
          <p:cNvPr id="50202" name="Group 53"/>
          <p:cNvGrpSpPr>
            <a:grpSpLocks/>
          </p:cNvGrpSpPr>
          <p:nvPr/>
        </p:nvGrpSpPr>
        <p:grpSpPr bwMode="auto">
          <a:xfrm>
            <a:off x="5581650" y="4365625"/>
            <a:ext cx="431800" cy="433388"/>
            <a:chOff x="2472" y="1298"/>
            <a:chExt cx="272" cy="273"/>
          </a:xfrm>
        </p:grpSpPr>
        <p:sp>
          <p:nvSpPr>
            <p:cNvPr id="50236" name="Oval 5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37" name="Text Box 5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59</a:t>
              </a:r>
            </a:p>
          </p:txBody>
        </p:sp>
      </p:grpSp>
      <p:sp>
        <p:nvSpPr>
          <p:cNvPr id="50203" name="Line 56"/>
          <p:cNvSpPr>
            <a:spLocks noChangeShapeType="1"/>
          </p:cNvSpPr>
          <p:nvPr/>
        </p:nvSpPr>
        <p:spPr bwMode="auto">
          <a:xfrm flipV="1">
            <a:off x="49339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4" name="Line 57"/>
          <p:cNvSpPr>
            <a:spLocks noChangeShapeType="1"/>
          </p:cNvSpPr>
          <p:nvPr/>
        </p:nvSpPr>
        <p:spPr bwMode="auto">
          <a:xfrm flipH="1" flipV="1">
            <a:off x="5437188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0205" name="Group 58"/>
          <p:cNvGrpSpPr>
            <a:grpSpLocks/>
          </p:cNvGrpSpPr>
          <p:nvPr/>
        </p:nvGrpSpPr>
        <p:grpSpPr bwMode="auto">
          <a:xfrm>
            <a:off x="7021513" y="4365625"/>
            <a:ext cx="431800" cy="433388"/>
            <a:chOff x="2472" y="1298"/>
            <a:chExt cx="272" cy="273"/>
          </a:xfrm>
        </p:grpSpPr>
        <p:sp>
          <p:nvSpPr>
            <p:cNvPr id="50234" name="Oval 5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35" name="Text Box 6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96</a:t>
              </a:r>
            </a:p>
          </p:txBody>
        </p:sp>
      </p:grpSp>
      <p:sp>
        <p:nvSpPr>
          <p:cNvPr id="50206" name="Line 61"/>
          <p:cNvSpPr>
            <a:spLocks noChangeShapeType="1"/>
          </p:cNvSpPr>
          <p:nvPr/>
        </p:nvSpPr>
        <p:spPr bwMode="auto">
          <a:xfrm flipH="1" flipV="1">
            <a:off x="68770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0207" name="Group 62"/>
          <p:cNvGrpSpPr>
            <a:grpSpLocks/>
          </p:cNvGrpSpPr>
          <p:nvPr/>
        </p:nvGrpSpPr>
        <p:grpSpPr bwMode="auto">
          <a:xfrm>
            <a:off x="2843213" y="5445125"/>
            <a:ext cx="431800" cy="433388"/>
            <a:chOff x="2472" y="1298"/>
            <a:chExt cx="272" cy="273"/>
          </a:xfrm>
        </p:grpSpPr>
        <p:sp>
          <p:nvSpPr>
            <p:cNvPr id="50232" name="Oval 6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33" name="Text Box 6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30</a:t>
              </a:r>
            </a:p>
          </p:txBody>
        </p:sp>
      </p:grpSp>
      <p:sp>
        <p:nvSpPr>
          <p:cNvPr id="50208" name="Line 65"/>
          <p:cNvSpPr>
            <a:spLocks noChangeShapeType="1"/>
          </p:cNvSpPr>
          <p:nvPr/>
        </p:nvSpPr>
        <p:spPr bwMode="auto">
          <a:xfrm flipH="1" flipV="1">
            <a:off x="28432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0209" name="Group 66"/>
          <p:cNvGrpSpPr>
            <a:grpSpLocks/>
          </p:cNvGrpSpPr>
          <p:nvPr/>
        </p:nvGrpSpPr>
        <p:grpSpPr bwMode="auto">
          <a:xfrm>
            <a:off x="5292725" y="5445125"/>
            <a:ext cx="431800" cy="433388"/>
            <a:chOff x="2472" y="1298"/>
            <a:chExt cx="272" cy="273"/>
          </a:xfrm>
        </p:grpSpPr>
        <p:sp>
          <p:nvSpPr>
            <p:cNvPr id="50230" name="Oval 6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31" name="Text Box 6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57</a:t>
              </a:r>
            </a:p>
          </p:txBody>
        </p:sp>
      </p:grpSp>
      <p:sp>
        <p:nvSpPr>
          <p:cNvPr id="50210" name="Line 69"/>
          <p:cNvSpPr>
            <a:spLocks noChangeShapeType="1"/>
          </p:cNvSpPr>
          <p:nvPr/>
        </p:nvSpPr>
        <p:spPr bwMode="auto">
          <a:xfrm flipV="1">
            <a:off x="5508625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0211" name="Group 70"/>
          <p:cNvGrpSpPr>
            <a:grpSpLocks/>
          </p:cNvGrpSpPr>
          <p:nvPr/>
        </p:nvGrpSpPr>
        <p:grpSpPr bwMode="auto">
          <a:xfrm>
            <a:off x="6732588" y="5445125"/>
            <a:ext cx="431800" cy="433388"/>
            <a:chOff x="2472" y="1298"/>
            <a:chExt cx="272" cy="273"/>
          </a:xfrm>
        </p:grpSpPr>
        <p:sp>
          <p:nvSpPr>
            <p:cNvPr id="50228" name="Oval 7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29" name="Text Box 7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91</a:t>
              </a:r>
            </a:p>
          </p:txBody>
        </p:sp>
      </p:grpSp>
      <p:grpSp>
        <p:nvGrpSpPr>
          <p:cNvPr id="50212" name="Group 73"/>
          <p:cNvGrpSpPr>
            <a:grpSpLocks/>
          </p:cNvGrpSpPr>
          <p:nvPr/>
        </p:nvGrpSpPr>
        <p:grpSpPr bwMode="auto">
          <a:xfrm>
            <a:off x="7308850" y="5445125"/>
            <a:ext cx="431800" cy="433388"/>
            <a:chOff x="2472" y="1298"/>
            <a:chExt cx="272" cy="273"/>
          </a:xfrm>
        </p:grpSpPr>
        <p:sp>
          <p:nvSpPr>
            <p:cNvPr id="50226" name="Oval 7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27" name="Text Box 7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97</a:t>
              </a:r>
            </a:p>
          </p:txBody>
        </p:sp>
      </p:grpSp>
      <p:sp>
        <p:nvSpPr>
          <p:cNvPr id="50213" name="Line 76"/>
          <p:cNvSpPr>
            <a:spLocks noChangeShapeType="1"/>
          </p:cNvSpPr>
          <p:nvPr/>
        </p:nvSpPr>
        <p:spPr bwMode="auto">
          <a:xfrm flipV="1">
            <a:off x="6948488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4" name="Line 77"/>
          <p:cNvSpPr>
            <a:spLocks noChangeShapeType="1"/>
          </p:cNvSpPr>
          <p:nvPr/>
        </p:nvSpPr>
        <p:spPr bwMode="auto">
          <a:xfrm flipH="1" flipV="1">
            <a:off x="73088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5" name="Text Box 78"/>
          <p:cNvSpPr txBox="1">
            <a:spLocks noChangeArrowheads="1"/>
          </p:cNvSpPr>
          <p:nvPr/>
        </p:nvSpPr>
        <p:spPr bwMode="auto">
          <a:xfrm>
            <a:off x="468313" y="1484313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u="sng">
                <a:latin typeface="Courier New" pitchFamily="-112" charset="0"/>
              </a:rPr>
              <a:t>delete 32</a:t>
            </a:r>
            <a:endParaRPr lang="en-US" b="1">
              <a:latin typeface="Courier New" pitchFamily="-112" charset="0"/>
            </a:endParaRPr>
          </a:p>
        </p:txBody>
      </p:sp>
      <p:grpSp>
        <p:nvGrpSpPr>
          <p:cNvPr id="50216" name="Group 79"/>
          <p:cNvGrpSpPr>
            <a:grpSpLocks/>
          </p:cNvGrpSpPr>
          <p:nvPr/>
        </p:nvGrpSpPr>
        <p:grpSpPr bwMode="auto">
          <a:xfrm>
            <a:off x="3348038" y="2349500"/>
            <a:ext cx="431800" cy="433388"/>
            <a:chOff x="2472" y="1298"/>
            <a:chExt cx="272" cy="273"/>
          </a:xfrm>
        </p:grpSpPr>
        <p:sp>
          <p:nvSpPr>
            <p:cNvPr id="50224" name="Oval 8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225" name="Text Box 8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37</a:t>
              </a:r>
            </a:p>
          </p:txBody>
        </p:sp>
      </p:grpSp>
      <p:sp>
        <p:nvSpPr>
          <p:cNvPr id="50217" name="Line 82"/>
          <p:cNvSpPr>
            <a:spLocks noChangeShapeType="1"/>
          </p:cNvSpPr>
          <p:nvPr/>
        </p:nvSpPr>
        <p:spPr bwMode="auto">
          <a:xfrm flipH="1">
            <a:off x="2484438" y="2708275"/>
            <a:ext cx="935037" cy="6492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8" name="Line 83"/>
          <p:cNvSpPr>
            <a:spLocks noChangeShapeType="1"/>
          </p:cNvSpPr>
          <p:nvPr/>
        </p:nvSpPr>
        <p:spPr bwMode="auto">
          <a:xfrm>
            <a:off x="3635375" y="2781300"/>
            <a:ext cx="144463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9" name="Line 84"/>
          <p:cNvSpPr>
            <a:spLocks noChangeShapeType="1"/>
          </p:cNvSpPr>
          <p:nvPr/>
        </p:nvSpPr>
        <p:spPr bwMode="auto">
          <a:xfrm flipH="1">
            <a:off x="3779838" y="2133600"/>
            <a:ext cx="647700" cy="3587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" name="Group 85"/>
          <p:cNvGrpSpPr>
            <a:grpSpLocks/>
          </p:cNvGrpSpPr>
          <p:nvPr/>
        </p:nvGrpSpPr>
        <p:grpSpPr bwMode="auto">
          <a:xfrm>
            <a:off x="3779838" y="2708275"/>
            <a:ext cx="935037" cy="439738"/>
            <a:chOff x="2200" y="3067"/>
            <a:chExt cx="589" cy="277"/>
          </a:xfrm>
        </p:grpSpPr>
        <p:sp>
          <p:nvSpPr>
            <p:cNvPr id="50222" name="Text Box 86"/>
            <p:cNvSpPr txBox="1">
              <a:spLocks noChangeArrowheads="1"/>
            </p:cNvSpPr>
            <p:nvPr/>
          </p:nvSpPr>
          <p:spPr bwMode="auto">
            <a:xfrm>
              <a:off x="2290" y="3113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temp</a:t>
              </a:r>
            </a:p>
          </p:txBody>
        </p:sp>
        <p:sp>
          <p:nvSpPr>
            <p:cNvPr id="50223" name="Line 87"/>
            <p:cNvSpPr>
              <a:spLocks noChangeShapeType="1"/>
            </p:cNvSpPr>
            <p:nvPr/>
          </p:nvSpPr>
          <p:spPr bwMode="auto">
            <a:xfrm flipH="1" flipV="1">
              <a:off x="2200" y="3067"/>
              <a:ext cx="136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9160" name="Text Box 88"/>
          <p:cNvSpPr txBox="1">
            <a:spLocks noChangeArrowheads="1"/>
          </p:cNvSpPr>
          <p:nvPr/>
        </p:nvSpPr>
        <p:spPr bwMode="auto">
          <a:xfrm>
            <a:off x="468313" y="1708150"/>
            <a:ext cx="2519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note: successor had no subtree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59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59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59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16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Deletion – target has 2 children</a:t>
            </a:r>
          </a:p>
        </p:txBody>
      </p:sp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B883-0010-A94B-8F1B-3D8149546255}" type="slidenum">
              <a:rPr lang="en-US"/>
              <a:pPr/>
              <a:t>51</a:t>
            </a:fld>
            <a:endParaRPr lang="en-US"/>
          </a:p>
        </p:txBody>
      </p:sp>
      <p:grpSp>
        <p:nvGrpSpPr>
          <p:cNvPr id="51206" name="Group 3"/>
          <p:cNvGrpSpPr>
            <a:grpSpLocks/>
          </p:cNvGrpSpPr>
          <p:nvPr/>
        </p:nvGrpSpPr>
        <p:grpSpPr bwMode="auto">
          <a:xfrm>
            <a:off x="4356100" y="1773238"/>
            <a:ext cx="431800" cy="433387"/>
            <a:chOff x="2472" y="1298"/>
            <a:chExt cx="272" cy="273"/>
          </a:xfrm>
        </p:grpSpPr>
        <p:sp>
          <p:nvSpPr>
            <p:cNvPr id="51289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90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47</a:t>
              </a:r>
            </a:p>
          </p:txBody>
        </p:sp>
      </p:grpSp>
      <p:grpSp>
        <p:nvGrpSpPr>
          <p:cNvPr id="51207" name="Group 6"/>
          <p:cNvGrpSpPr>
            <a:grpSpLocks/>
          </p:cNvGrpSpPr>
          <p:nvPr/>
        </p:nvGrpSpPr>
        <p:grpSpPr bwMode="auto">
          <a:xfrm>
            <a:off x="5868988" y="2349500"/>
            <a:ext cx="431800" cy="433388"/>
            <a:chOff x="2472" y="1298"/>
            <a:chExt cx="272" cy="273"/>
          </a:xfrm>
        </p:grpSpPr>
        <p:sp>
          <p:nvSpPr>
            <p:cNvPr id="51287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88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63</a:t>
              </a:r>
            </a:p>
          </p:txBody>
        </p:sp>
      </p:grpSp>
      <p:grpSp>
        <p:nvGrpSpPr>
          <p:cNvPr id="51208" name="Group 9"/>
          <p:cNvGrpSpPr>
            <a:grpSpLocks/>
          </p:cNvGrpSpPr>
          <p:nvPr/>
        </p:nvGrpSpPr>
        <p:grpSpPr bwMode="auto">
          <a:xfrm>
            <a:off x="2843213" y="2349500"/>
            <a:ext cx="431800" cy="433388"/>
            <a:chOff x="2472" y="1298"/>
            <a:chExt cx="272" cy="273"/>
          </a:xfrm>
        </p:grpSpPr>
        <p:sp>
          <p:nvSpPr>
            <p:cNvPr id="51285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86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32</a:t>
              </a:r>
            </a:p>
          </p:txBody>
        </p:sp>
      </p:grpSp>
      <p:grpSp>
        <p:nvGrpSpPr>
          <p:cNvPr id="51209" name="Group 12"/>
          <p:cNvGrpSpPr>
            <a:grpSpLocks/>
          </p:cNvGrpSpPr>
          <p:nvPr/>
        </p:nvGrpSpPr>
        <p:grpSpPr bwMode="auto">
          <a:xfrm>
            <a:off x="2124075" y="3284538"/>
            <a:ext cx="431800" cy="433387"/>
            <a:chOff x="2472" y="1298"/>
            <a:chExt cx="272" cy="273"/>
          </a:xfrm>
        </p:grpSpPr>
        <p:sp>
          <p:nvSpPr>
            <p:cNvPr id="51283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84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19</a:t>
              </a:r>
            </a:p>
          </p:txBody>
        </p:sp>
      </p:grpSp>
      <p:grpSp>
        <p:nvGrpSpPr>
          <p:cNvPr id="51210" name="Group 15"/>
          <p:cNvGrpSpPr>
            <a:grpSpLocks/>
          </p:cNvGrpSpPr>
          <p:nvPr/>
        </p:nvGrpSpPr>
        <p:grpSpPr bwMode="auto">
          <a:xfrm>
            <a:off x="3563938" y="3284538"/>
            <a:ext cx="431800" cy="433387"/>
            <a:chOff x="2472" y="1298"/>
            <a:chExt cx="272" cy="273"/>
          </a:xfrm>
        </p:grpSpPr>
        <p:sp>
          <p:nvSpPr>
            <p:cNvPr id="51281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82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41</a:t>
              </a:r>
            </a:p>
          </p:txBody>
        </p:sp>
      </p:grpSp>
      <p:grpSp>
        <p:nvGrpSpPr>
          <p:cNvPr id="51211" name="Group 18"/>
          <p:cNvGrpSpPr>
            <a:grpSpLocks/>
          </p:cNvGrpSpPr>
          <p:nvPr/>
        </p:nvGrpSpPr>
        <p:grpSpPr bwMode="auto">
          <a:xfrm>
            <a:off x="1692275" y="4365625"/>
            <a:ext cx="431800" cy="433388"/>
            <a:chOff x="2472" y="1298"/>
            <a:chExt cx="272" cy="273"/>
          </a:xfrm>
        </p:grpSpPr>
        <p:sp>
          <p:nvSpPr>
            <p:cNvPr id="51279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80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10</a:t>
              </a:r>
            </a:p>
          </p:txBody>
        </p:sp>
      </p:grpSp>
      <p:grpSp>
        <p:nvGrpSpPr>
          <p:cNvPr id="51212" name="Group 21"/>
          <p:cNvGrpSpPr>
            <a:grpSpLocks/>
          </p:cNvGrpSpPr>
          <p:nvPr/>
        </p:nvGrpSpPr>
        <p:grpSpPr bwMode="auto">
          <a:xfrm>
            <a:off x="2555875" y="4365625"/>
            <a:ext cx="431800" cy="433388"/>
            <a:chOff x="2472" y="1298"/>
            <a:chExt cx="272" cy="273"/>
          </a:xfrm>
        </p:grpSpPr>
        <p:sp>
          <p:nvSpPr>
            <p:cNvPr id="51277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78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23</a:t>
              </a:r>
            </a:p>
          </p:txBody>
        </p:sp>
      </p:grpSp>
      <p:sp>
        <p:nvSpPr>
          <p:cNvPr id="51213" name="Line 24"/>
          <p:cNvSpPr>
            <a:spLocks noChangeShapeType="1"/>
          </p:cNvSpPr>
          <p:nvPr/>
        </p:nvSpPr>
        <p:spPr bwMode="auto">
          <a:xfrm flipV="1">
            <a:off x="190817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4" name="Line 25"/>
          <p:cNvSpPr>
            <a:spLocks noChangeShapeType="1"/>
          </p:cNvSpPr>
          <p:nvPr/>
        </p:nvSpPr>
        <p:spPr bwMode="auto">
          <a:xfrm flipH="1" flipV="1">
            <a:off x="241141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215" name="Group 26"/>
          <p:cNvGrpSpPr>
            <a:grpSpLocks/>
          </p:cNvGrpSpPr>
          <p:nvPr/>
        </p:nvGrpSpPr>
        <p:grpSpPr bwMode="auto">
          <a:xfrm>
            <a:off x="1403350" y="5445125"/>
            <a:ext cx="431800" cy="433388"/>
            <a:chOff x="2472" y="1298"/>
            <a:chExt cx="272" cy="273"/>
          </a:xfrm>
        </p:grpSpPr>
        <p:sp>
          <p:nvSpPr>
            <p:cNvPr id="51275" name="Oval 2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76" name="Text Box 2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</a:t>
              </a:r>
            </a:p>
          </p:txBody>
        </p:sp>
      </p:grpSp>
      <p:grpSp>
        <p:nvGrpSpPr>
          <p:cNvPr id="51216" name="Group 29"/>
          <p:cNvGrpSpPr>
            <a:grpSpLocks/>
          </p:cNvGrpSpPr>
          <p:nvPr/>
        </p:nvGrpSpPr>
        <p:grpSpPr bwMode="auto">
          <a:xfrm>
            <a:off x="1979613" y="5445125"/>
            <a:ext cx="431800" cy="433388"/>
            <a:chOff x="2472" y="1298"/>
            <a:chExt cx="272" cy="273"/>
          </a:xfrm>
        </p:grpSpPr>
        <p:sp>
          <p:nvSpPr>
            <p:cNvPr id="51273" name="Oval 3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74" name="Text Box 3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12</a:t>
              </a:r>
            </a:p>
          </p:txBody>
        </p:sp>
      </p:grpSp>
      <p:sp>
        <p:nvSpPr>
          <p:cNvPr id="51217" name="Line 32"/>
          <p:cNvSpPr>
            <a:spLocks noChangeShapeType="1"/>
          </p:cNvSpPr>
          <p:nvPr/>
        </p:nvSpPr>
        <p:spPr bwMode="auto">
          <a:xfrm flipV="1">
            <a:off x="16192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8" name="Line 33"/>
          <p:cNvSpPr>
            <a:spLocks noChangeShapeType="1"/>
          </p:cNvSpPr>
          <p:nvPr/>
        </p:nvSpPr>
        <p:spPr bwMode="auto">
          <a:xfrm flipH="1" flipV="1">
            <a:off x="19796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9" name="Line 34"/>
          <p:cNvSpPr>
            <a:spLocks noChangeShapeType="1"/>
          </p:cNvSpPr>
          <p:nvPr/>
        </p:nvSpPr>
        <p:spPr bwMode="auto">
          <a:xfrm flipH="1">
            <a:off x="24114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0" name="Line 35"/>
          <p:cNvSpPr>
            <a:spLocks noChangeShapeType="1"/>
          </p:cNvSpPr>
          <p:nvPr/>
        </p:nvSpPr>
        <p:spPr bwMode="auto">
          <a:xfrm>
            <a:off x="313213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1" name="Line 36"/>
          <p:cNvSpPr>
            <a:spLocks noChangeShapeType="1"/>
          </p:cNvSpPr>
          <p:nvPr/>
        </p:nvSpPr>
        <p:spPr bwMode="auto">
          <a:xfrm flipH="1">
            <a:off x="3203575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2" name="Line 37"/>
          <p:cNvSpPr>
            <a:spLocks noChangeShapeType="1"/>
          </p:cNvSpPr>
          <p:nvPr/>
        </p:nvSpPr>
        <p:spPr bwMode="auto">
          <a:xfrm>
            <a:off x="4787900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223" name="Group 38"/>
          <p:cNvGrpSpPr>
            <a:grpSpLocks/>
          </p:cNvGrpSpPr>
          <p:nvPr/>
        </p:nvGrpSpPr>
        <p:grpSpPr bwMode="auto">
          <a:xfrm>
            <a:off x="5149850" y="3284538"/>
            <a:ext cx="431800" cy="433387"/>
            <a:chOff x="2472" y="1298"/>
            <a:chExt cx="272" cy="273"/>
          </a:xfrm>
        </p:grpSpPr>
        <p:sp>
          <p:nvSpPr>
            <p:cNvPr id="51271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72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54</a:t>
              </a:r>
            </a:p>
          </p:txBody>
        </p:sp>
      </p:grpSp>
      <p:grpSp>
        <p:nvGrpSpPr>
          <p:cNvPr id="51224" name="Group 41"/>
          <p:cNvGrpSpPr>
            <a:grpSpLocks/>
          </p:cNvGrpSpPr>
          <p:nvPr/>
        </p:nvGrpSpPr>
        <p:grpSpPr bwMode="auto">
          <a:xfrm>
            <a:off x="6589713" y="3284538"/>
            <a:ext cx="431800" cy="433387"/>
            <a:chOff x="2472" y="1298"/>
            <a:chExt cx="272" cy="273"/>
          </a:xfrm>
        </p:grpSpPr>
        <p:sp>
          <p:nvSpPr>
            <p:cNvPr id="51269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70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79</a:t>
              </a:r>
            </a:p>
          </p:txBody>
        </p:sp>
      </p:grpSp>
      <p:sp>
        <p:nvSpPr>
          <p:cNvPr id="51225" name="Line 44"/>
          <p:cNvSpPr>
            <a:spLocks noChangeShapeType="1"/>
          </p:cNvSpPr>
          <p:nvPr/>
        </p:nvSpPr>
        <p:spPr bwMode="auto">
          <a:xfrm flipH="1">
            <a:off x="543718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6" name="Line 45"/>
          <p:cNvSpPr>
            <a:spLocks noChangeShapeType="1"/>
          </p:cNvSpPr>
          <p:nvPr/>
        </p:nvSpPr>
        <p:spPr bwMode="auto">
          <a:xfrm>
            <a:off x="61579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227" name="Group 46"/>
          <p:cNvGrpSpPr>
            <a:grpSpLocks/>
          </p:cNvGrpSpPr>
          <p:nvPr/>
        </p:nvGrpSpPr>
        <p:grpSpPr bwMode="auto">
          <a:xfrm>
            <a:off x="3133725" y="4365625"/>
            <a:ext cx="431800" cy="433388"/>
            <a:chOff x="2472" y="1298"/>
            <a:chExt cx="272" cy="273"/>
          </a:xfrm>
        </p:grpSpPr>
        <p:sp>
          <p:nvSpPr>
            <p:cNvPr id="51267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68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37</a:t>
              </a:r>
            </a:p>
          </p:txBody>
        </p:sp>
      </p:grpSp>
      <p:grpSp>
        <p:nvGrpSpPr>
          <p:cNvPr id="51228" name="Group 49"/>
          <p:cNvGrpSpPr>
            <a:grpSpLocks/>
          </p:cNvGrpSpPr>
          <p:nvPr/>
        </p:nvGrpSpPr>
        <p:grpSpPr bwMode="auto">
          <a:xfrm>
            <a:off x="3997325" y="4365625"/>
            <a:ext cx="431800" cy="433388"/>
            <a:chOff x="2472" y="1298"/>
            <a:chExt cx="272" cy="273"/>
          </a:xfrm>
        </p:grpSpPr>
        <p:sp>
          <p:nvSpPr>
            <p:cNvPr id="51265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66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44</a:t>
              </a:r>
            </a:p>
          </p:txBody>
        </p:sp>
      </p:grpSp>
      <p:sp>
        <p:nvSpPr>
          <p:cNvPr id="51229" name="Line 52"/>
          <p:cNvSpPr>
            <a:spLocks noChangeShapeType="1"/>
          </p:cNvSpPr>
          <p:nvPr/>
        </p:nvSpPr>
        <p:spPr bwMode="auto">
          <a:xfrm flipV="1">
            <a:off x="334962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0" name="Line 53"/>
          <p:cNvSpPr>
            <a:spLocks noChangeShapeType="1"/>
          </p:cNvSpPr>
          <p:nvPr/>
        </p:nvSpPr>
        <p:spPr bwMode="auto">
          <a:xfrm flipH="1" flipV="1">
            <a:off x="385286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231" name="Group 54"/>
          <p:cNvGrpSpPr>
            <a:grpSpLocks/>
          </p:cNvGrpSpPr>
          <p:nvPr/>
        </p:nvGrpSpPr>
        <p:grpSpPr bwMode="auto">
          <a:xfrm>
            <a:off x="4718050" y="4365625"/>
            <a:ext cx="431800" cy="433388"/>
            <a:chOff x="2472" y="1298"/>
            <a:chExt cx="272" cy="273"/>
          </a:xfrm>
        </p:grpSpPr>
        <p:sp>
          <p:nvSpPr>
            <p:cNvPr id="51263" name="Oval 5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64" name="Text Box 5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53</a:t>
              </a:r>
            </a:p>
          </p:txBody>
        </p:sp>
      </p:grpSp>
      <p:grpSp>
        <p:nvGrpSpPr>
          <p:cNvPr id="51232" name="Group 57"/>
          <p:cNvGrpSpPr>
            <a:grpSpLocks/>
          </p:cNvGrpSpPr>
          <p:nvPr/>
        </p:nvGrpSpPr>
        <p:grpSpPr bwMode="auto">
          <a:xfrm>
            <a:off x="5581650" y="4365625"/>
            <a:ext cx="431800" cy="433388"/>
            <a:chOff x="2472" y="1298"/>
            <a:chExt cx="272" cy="273"/>
          </a:xfrm>
        </p:grpSpPr>
        <p:sp>
          <p:nvSpPr>
            <p:cNvPr id="51261" name="Oval 5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62" name="Text Box 5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59</a:t>
              </a:r>
            </a:p>
          </p:txBody>
        </p:sp>
      </p:grpSp>
      <p:sp>
        <p:nvSpPr>
          <p:cNvPr id="51233" name="Line 60"/>
          <p:cNvSpPr>
            <a:spLocks noChangeShapeType="1"/>
          </p:cNvSpPr>
          <p:nvPr/>
        </p:nvSpPr>
        <p:spPr bwMode="auto">
          <a:xfrm flipV="1">
            <a:off x="49339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4" name="Line 61"/>
          <p:cNvSpPr>
            <a:spLocks noChangeShapeType="1"/>
          </p:cNvSpPr>
          <p:nvPr/>
        </p:nvSpPr>
        <p:spPr bwMode="auto">
          <a:xfrm flipH="1" flipV="1">
            <a:off x="5437188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235" name="Group 62"/>
          <p:cNvGrpSpPr>
            <a:grpSpLocks/>
          </p:cNvGrpSpPr>
          <p:nvPr/>
        </p:nvGrpSpPr>
        <p:grpSpPr bwMode="auto">
          <a:xfrm>
            <a:off x="7021513" y="4365625"/>
            <a:ext cx="431800" cy="433388"/>
            <a:chOff x="2472" y="1298"/>
            <a:chExt cx="272" cy="273"/>
          </a:xfrm>
        </p:grpSpPr>
        <p:sp>
          <p:nvSpPr>
            <p:cNvPr id="51259" name="Oval 6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60" name="Text Box 6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96</a:t>
              </a:r>
            </a:p>
          </p:txBody>
        </p:sp>
      </p:grpSp>
      <p:sp>
        <p:nvSpPr>
          <p:cNvPr id="51236" name="Line 65"/>
          <p:cNvSpPr>
            <a:spLocks noChangeShapeType="1"/>
          </p:cNvSpPr>
          <p:nvPr/>
        </p:nvSpPr>
        <p:spPr bwMode="auto">
          <a:xfrm flipH="1" flipV="1">
            <a:off x="68770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237" name="Group 66"/>
          <p:cNvGrpSpPr>
            <a:grpSpLocks/>
          </p:cNvGrpSpPr>
          <p:nvPr/>
        </p:nvGrpSpPr>
        <p:grpSpPr bwMode="auto">
          <a:xfrm>
            <a:off x="2843213" y="5445125"/>
            <a:ext cx="431800" cy="433388"/>
            <a:chOff x="2472" y="1298"/>
            <a:chExt cx="272" cy="273"/>
          </a:xfrm>
        </p:grpSpPr>
        <p:sp>
          <p:nvSpPr>
            <p:cNvPr id="51257" name="Oval 6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58" name="Text Box 6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30</a:t>
              </a:r>
            </a:p>
          </p:txBody>
        </p:sp>
      </p:grpSp>
      <p:sp>
        <p:nvSpPr>
          <p:cNvPr id="51238" name="Line 69"/>
          <p:cNvSpPr>
            <a:spLocks noChangeShapeType="1"/>
          </p:cNvSpPr>
          <p:nvPr/>
        </p:nvSpPr>
        <p:spPr bwMode="auto">
          <a:xfrm flipH="1" flipV="1">
            <a:off x="28432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239" name="Group 70"/>
          <p:cNvGrpSpPr>
            <a:grpSpLocks/>
          </p:cNvGrpSpPr>
          <p:nvPr/>
        </p:nvGrpSpPr>
        <p:grpSpPr bwMode="auto">
          <a:xfrm>
            <a:off x="5292725" y="5445125"/>
            <a:ext cx="431800" cy="433388"/>
            <a:chOff x="2472" y="1298"/>
            <a:chExt cx="272" cy="273"/>
          </a:xfrm>
        </p:grpSpPr>
        <p:sp>
          <p:nvSpPr>
            <p:cNvPr id="51255" name="Oval 7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56" name="Text Box 7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57</a:t>
              </a:r>
            </a:p>
          </p:txBody>
        </p:sp>
      </p:grpSp>
      <p:sp>
        <p:nvSpPr>
          <p:cNvPr id="51240" name="Line 73"/>
          <p:cNvSpPr>
            <a:spLocks noChangeShapeType="1"/>
          </p:cNvSpPr>
          <p:nvPr/>
        </p:nvSpPr>
        <p:spPr bwMode="auto">
          <a:xfrm flipV="1">
            <a:off x="5508625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241" name="Group 74"/>
          <p:cNvGrpSpPr>
            <a:grpSpLocks/>
          </p:cNvGrpSpPr>
          <p:nvPr/>
        </p:nvGrpSpPr>
        <p:grpSpPr bwMode="auto">
          <a:xfrm>
            <a:off x="6732588" y="5445125"/>
            <a:ext cx="431800" cy="433388"/>
            <a:chOff x="2472" y="1298"/>
            <a:chExt cx="272" cy="273"/>
          </a:xfrm>
        </p:grpSpPr>
        <p:sp>
          <p:nvSpPr>
            <p:cNvPr id="51253" name="Oval 7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54" name="Text Box 7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91</a:t>
              </a:r>
            </a:p>
          </p:txBody>
        </p:sp>
      </p:grpSp>
      <p:grpSp>
        <p:nvGrpSpPr>
          <p:cNvPr id="51242" name="Group 77"/>
          <p:cNvGrpSpPr>
            <a:grpSpLocks/>
          </p:cNvGrpSpPr>
          <p:nvPr/>
        </p:nvGrpSpPr>
        <p:grpSpPr bwMode="auto">
          <a:xfrm>
            <a:off x="7308850" y="5445125"/>
            <a:ext cx="431800" cy="433388"/>
            <a:chOff x="2472" y="1298"/>
            <a:chExt cx="272" cy="273"/>
          </a:xfrm>
        </p:grpSpPr>
        <p:sp>
          <p:nvSpPr>
            <p:cNvPr id="51251" name="Oval 7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52" name="Text Box 7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97</a:t>
              </a:r>
            </a:p>
          </p:txBody>
        </p:sp>
      </p:grpSp>
      <p:sp>
        <p:nvSpPr>
          <p:cNvPr id="51243" name="Line 80"/>
          <p:cNvSpPr>
            <a:spLocks noChangeShapeType="1"/>
          </p:cNvSpPr>
          <p:nvPr/>
        </p:nvSpPr>
        <p:spPr bwMode="auto">
          <a:xfrm flipV="1">
            <a:off x="6948488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4" name="Line 81"/>
          <p:cNvSpPr>
            <a:spLocks noChangeShapeType="1"/>
          </p:cNvSpPr>
          <p:nvPr/>
        </p:nvSpPr>
        <p:spPr bwMode="auto">
          <a:xfrm flipH="1" flipV="1">
            <a:off x="73088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5" name="Text Box 82"/>
          <p:cNvSpPr txBox="1">
            <a:spLocks noChangeArrowheads="1"/>
          </p:cNvSpPr>
          <p:nvPr/>
        </p:nvSpPr>
        <p:spPr bwMode="auto">
          <a:xfrm>
            <a:off x="468313" y="1484313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u="sng">
                <a:latin typeface="Courier New" pitchFamily="-112" charset="0"/>
              </a:rPr>
              <a:t>delete 63</a:t>
            </a:r>
            <a:endParaRPr lang="en-US" b="1">
              <a:latin typeface="Courier New" pitchFamily="-112" charset="0"/>
            </a:endParaRPr>
          </a:p>
        </p:txBody>
      </p:sp>
      <p:grpSp>
        <p:nvGrpSpPr>
          <p:cNvPr id="22" name="Group 92"/>
          <p:cNvGrpSpPr>
            <a:grpSpLocks/>
          </p:cNvGrpSpPr>
          <p:nvPr/>
        </p:nvGrpSpPr>
        <p:grpSpPr bwMode="auto">
          <a:xfrm>
            <a:off x="5940425" y="3933825"/>
            <a:ext cx="1008063" cy="431800"/>
            <a:chOff x="3742" y="2478"/>
            <a:chExt cx="635" cy="272"/>
          </a:xfrm>
        </p:grpSpPr>
        <p:sp>
          <p:nvSpPr>
            <p:cNvPr id="51249" name="Text Box 90"/>
            <p:cNvSpPr txBox="1">
              <a:spLocks noChangeArrowheads="1"/>
            </p:cNvSpPr>
            <p:nvPr/>
          </p:nvSpPr>
          <p:spPr bwMode="auto">
            <a:xfrm>
              <a:off x="3878" y="2478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temp</a:t>
              </a:r>
            </a:p>
          </p:txBody>
        </p:sp>
        <p:sp>
          <p:nvSpPr>
            <p:cNvPr id="51250" name="Line 91"/>
            <p:cNvSpPr>
              <a:spLocks noChangeShapeType="1"/>
            </p:cNvSpPr>
            <p:nvPr/>
          </p:nvSpPr>
          <p:spPr bwMode="auto">
            <a:xfrm flipH="1">
              <a:off x="3742" y="2614"/>
              <a:ext cx="181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752" name="Text Box 96"/>
          <p:cNvSpPr txBox="1">
            <a:spLocks noChangeArrowheads="1"/>
          </p:cNvSpPr>
          <p:nvPr/>
        </p:nvSpPr>
        <p:spPr bwMode="auto">
          <a:xfrm>
            <a:off x="457200" y="1754188"/>
            <a:ext cx="3633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- find predecessor</a:t>
            </a:r>
            <a:r>
              <a:rPr lang="en-US" b="1">
                <a:solidFill>
                  <a:srgbClr val="FF0000"/>
                </a:solidFill>
                <a:latin typeface="Courier New" pitchFamily="-112" charset="0"/>
              </a:rPr>
              <a:t>*</a:t>
            </a:r>
            <a:r>
              <a:rPr lang="en-US" b="1">
                <a:latin typeface="Courier New" pitchFamily="-112" charset="0"/>
              </a:rPr>
              <a:t>: note</a:t>
            </a:r>
          </a:p>
          <a:p>
            <a:r>
              <a:rPr lang="en-US" b="1">
                <a:latin typeface="Courier New" pitchFamily="-112" charset="0"/>
              </a:rPr>
              <a:t>  it has a subtree</a:t>
            </a:r>
          </a:p>
        </p:txBody>
      </p:sp>
      <p:sp>
        <p:nvSpPr>
          <p:cNvPr id="51248" name="Text Box 97"/>
          <p:cNvSpPr txBox="1">
            <a:spLocks noChangeArrowheads="1"/>
          </p:cNvSpPr>
          <p:nvPr/>
        </p:nvSpPr>
        <p:spPr bwMode="auto">
          <a:xfrm>
            <a:off x="6467475" y="1549400"/>
            <a:ext cx="2676525" cy="1314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*</a:t>
            </a:r>
            <a:r>
              <a:rPr lang="en-US" sz="1600"/>
              <a:t>predecessor used instead of successor to show its location - an implementation would have to pick one or the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87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8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8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5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Deletion – target has 2 children</a:t>
            </a:r>
          </a:p>
        </p:txBody>
      </p:sp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A1E-44A7-A647-BD6D-3CECAF97ECD5}" type="slidenum">
              <a:rPr lang="en-US"/>
              <a:pPr/>
              <a:t>52</a:t>
            </a:fld>
            <a:endParaRPr lang="en-US"/>
          </a:p>
        </p:txBody>
      </p:sp>
      <p:grpSp>
        <p:nvGrpSpPr>
          <p:cNvPr id="52230" name="Group 3"/>
          <p:cNvGrpSpPr>
            <a:grpSpLocks/>
          </p:cNvGrpSpPr>
          <p:nvPr/>
        </p:nvGrpSpPr>
        <p:grpSpPr bwMode="auto">
          <a:xfrm>
            <a:off x="4356100" y="1773238"/>
            <a:ext cx="431800" cy="433387"/>
            <a:chOff x="2472" y="1298"/>
            <a:chExt cx="272" cy="273"/>
          </a:xfrm>
        </p:grpSpPr>
        <p:sp>
          <p:nvSpPr>
            <p:cNvPr id="52314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315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47</a:t>
              </a:r>
            </a:p>
          </p:txBody>
        </p:sp>
      </p:grpSp>
      <p:grpSp>
        <p:nvGrpSpPr>
          <p:cNvPr id="52231" name="Group 6"/>
          <p:cNvGrpSpPr>
            <a:grpSpLocks/>
          </p:cNvGrpSpPr>
          <p:nvPr/>
        </p:nvGrpSpPr>
        <p:grpSpPr bwMode="auto">
          <a:xfrm>
            <a:off x="5868988" y="2349500"/>
            <a:ext cx="431800" cy="433388"/>
            <a:chOff x="2472" y="1298"/>
            <a:chExt cx="272" cy="273"/>
          </a:xfrm>
        </p:grpSpPr>
        <p:sp>
          <p:nvSpPr>
            <p:cNvPr id="52312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313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63</a:t>
              </a:r>
            </a:p>
          </p:txBody>
        </p:sp>
      </p:grpSp>
      <p:grpSp>
        <p:nvGrpSpPr>
          <p:cNvPr id="52232" name="Group 9"/>
          <p:cNvGrpSpPr>
            <a:grpSpLocks/>
          </p:cNvGrpSpPr>
          <p:nvPr/>
        </p:nvGrpSpPr>
        <p:grpSpPr bwMode="auto">
          <a:xfrm>
            <a:off x="2843213" y="2349500"/>
            <a:ext cx="431800" cy="433388"/>
            <a:chOff x="2472" y="1298"/>
            <a:chExt cx="272" cy="273"/>
          </a:xfrm>
        </p:grpSpPr>
        <p:sp>
          <p:nvSpPr>
            <p:cNvPr id="52310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311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32</a:t>
              </a:r>
            </a:p>
          </p:txBody>
        </p:sp>
      </p:grpSp>
      <p:grpSp>
        <p:nvGrpSpPr>
          <p:cNvPr id="52233" name="Group 12"/>
          <p:cNvGrpSpPr>
            <a:grpSpLocks/>
          </p:cNvGrpSpPr>
          <p:nvPr/>
        </p:nvGrpSpPr>
        <p:grpSpPr bwMode="auto">
          <a:xfrm>
            <a:off x="2124075" y="3284538"/>
            <a:ext cx="431800" cy="433387"/>
            <a:chOff x="2472" y="1298"/>
            <a:chExt cx="272" cy="273"/>
          </a:xfrm>
        </p:grpSpPr>
        <p:sp>
          <p:nvSpPr>
            <p:cNvPr id="52308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309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19</a:t>
              </a:r>
            </a:p>
          </p:txBody>
        </p:sp>
      </p:grpSp>
      <p:grpSp>
        <p:nvGrpSpPr>
          <p:cNvPr id="52234" name="Group 15"/>
          <p:cNvGrpSpPr>
            <a:grpSpLocks/>
          </p:cNvGrpSpPr>
          <p:nvPr/>
        </p:nvGrpSpPr>
        <p:grpSpPr bwMode="auto">
          <a:xfrm>
            <a:off x="3563938" y="3284538"/>
            <a:ext cx="431800" cy="433387"/>
            <a:chOff x="2472" y="1298"/>
            <a:chExt cx="272" cy="273"/>
          </a:xfrm>
        </p:grpSpPr>
        <p:sp>
          <p:nvSpPr>
            <p:cNvPr id="52306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307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41</a:t>
              </a:r>
            </a:p>
          </p:txBody>
        </p:sp>
      </p:grpSp>
      <p:grpSp>
        <p:nvGrpSpPr>
          <p:cNvPr id="52235" name="Group 18"/>
          <p:cNvGrpSpPr>
            <a:grpSpLocks/>
          </p:cNvGrpSpPr>
          <p:nvPr/>
        </p:nvGrpSpPr>
        <p:grpSpPr bwMode="auto">
          <a:xfrm>
            <a:off x="1692275" y="4365625"/>
            <a:ext cx="431800" cy="433388"/>
            <a:chOff x="2472" y="1298"/>
            <a:chExt cx="272" cy="273"/>
          </a:xfrm>
        </p:grpSpPr>
        <p:sp>
          <p:nvSpPr>
            <p:cNvPr id="52304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305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10</a:t>
              </a:r>
            </a:p>
          </p:txBody>
        </p:sp>
      </p:grpSp>
      <p:grpSp>
        <p:nvGrpSpPr>
          <p:cNvPr id="52236" name="Group 21"/>
          <p:cNvGrpSpPr>
            <a:grpSpLocks/>
          </p:cNvGrpSpPr>
          <p:nvPr/>
        </p:nvGrpSpPr>
        <p:grpSpPr bwMode="auto">
          <a:xfrm>
            <a:off x="2555875" y="4365625"/>
            <a:ext cx="431800" cy="433388"/>
            <a:chOff x="2472" y="1298"/>
            <a:chExt cx="272" cy="273"/>
          </a:xfrm>
        </p:grpSpPr>
        <p:sp>
          <p:nvSpPr>
            <p:cNvPr id="52302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303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23</a:t>
              </a:r>
            </a:p>
          </p:txBody>
        </p:sp>
      </p:grpSp>
      <p:sp>
        <p:nvSpPr>
          <p:cNvPr id="52237" name="Line 24"/>
          <p:cNvSpPr>
            <a:spLocks noChangeShapeType="1"/>
          </p:cNvSpPr>
          <p:nvPr/>
        </p:nvSpPr>
        <p:spPr bwMode="auto">
          <a:xfrm flipV="1">
            <a:off x="190817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8" name="Line 25"/>
          <p:cNvSpPr>
            <a:spLocks noChangeShapeType="1"/>
          </p:cNvSpPr>
          <p:nvPr/>
        </p:nvSpPr>
        <p:spPr bwMode="auto">
          <a:xfrm flipH="1" flipV="1">
            <a:off x="241141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2239" name="Group 26"/>
          <p:cNvGrpSpPr>
            <a:grpSpLocks/>
          </p:cNvGrpSpPr>
          <p:nvPr/>
        </p:nvGrpSpPr>
        <p:grpSpPr bwMode="auto">
          <a:xfrm>
            <a:off x="1403350" y="5445125"/>
            <a:ext cx="431800" cy="433388"/>
            <a:chOff x="2472" y="1298"/>
            <a:chExt cx="272" cy="273"/>
          </a:xfrm>
        </p:grpSpPr>
        <p:sp>
          <p:nvSpPr>
            <p:cNvPr id="52300" name="Oval 2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301" name="Text Box 2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</a:t>
              </a:r>
            </a:p>
          </p:txBody>
        </p:sp>
      </p:grpSp>
      <p:grpSp>
        <p:nvGrpSpPr>
          <p:cNvPr id="52240" name="Group 29"/>
          <p:cNvGrpSpPr>
            <a:grpSpLocks/>
          </p:cNvGrpSpPr>
          <p:nvPr/>
        </p:nvGrpSpPr>
        <p:grpSpPr bwMode="auto">
          <a:xfrm>
            <a:off x="1979613" y="5445125"/>
            <a:ext cx="431800" cy="433388"/>
            <a:chOff x="2472" y="1298"/>
            <a:chExt cx="272" cy="273"/>
          </a:xfrm>
        </p:grpSpPr>
        <p:sp>
          <p:nvSpPr>
            <p:cNvPr id="52298" name="Oval 3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299" name="Text Box 3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12</a:t>
              </a:r>
            </a:p>
          </p:txBody>
        </p:sp>
      </p:grpSp>
      <p:sp>
        <p:nvSpPr>
          <p:cNvPr id="52241" name="Line 32"/>
          <p:cNvSpPr>
            <a:spLocks noChangeShapeType="1"/>
          </p:cNvSpPr>
          <p:nvPr/>
        </p:nvSpPr>
        <p:spPr bwMode="auto">
          <a:xfrm flipV="1">
            <a:off x="16192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2" name="Line 33"/>
          <p:cNvSpPr>
            <a:spLocks noChangeShapeType="1"/>
          </p:cNvSpPr>
          <p:nvPr/>
        </p:nvSpPr>
        <p:spPr bwMode="auto">
          <a:xfrm flipH="1" flipV="1">
            <a:off x="19796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3" name="Line 34"/>
          <p:cNvSpPr>
            <a:spLocks noChangeShapeType="1"/>
          </p:cNvSpPr>
          <p:nvPr/>
        </p:nvSpPr>
        <p:spPr bwMode="auto">
          <a:xfrm flipH="1">
            <a:off x="24114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4" name="Line 35"/>
          <p:cNvSpPr>
            <a:spLocks noChangeShapeType="1"/>
          </p:cNvSpPr>
          <p:nvPr/>
        </p:nvSpPr>
        <p:spPr bwMode="auto">
          <a:xfrm>
            <a:off x="313213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5" name="Line 36"/>
          <p:cNvSpPr>
            <a:spLocks noChangeShapeType="1"/>
          </p:cNvSpPr>
          <p:nvPr/>
        </p:nvSpPr>
        <p:spPr bwMode="auto">
          <a:xfrm flipH="1">
            <a:off x="3203575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6" name="Line 37"/>
          <p:cNvSpPr>
            <a:spLocks noChangeShapeType="1"/>
          </p:cNvSpPr>
          <p:nvPr/>
        </p:nvSpPr>
        <p:spPr bwMode="auto">
          <a:xfrm>
            <a:off x="4787900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2247" name="Group 38"/>
          <p:cNvGrpSpPr>
            <a:grpSpLocks/>
          </p:cNvGrpSpPr>
          <p:nvPr/>
        </p:nvGrpSpPr>
        <p:grpSpPr bwMode="auto">
          <a:xfrm>
            <a:off x="5149850" y="3284538"/>
            <a:ext cx="431800" cy="433387"/>
            <a:chOff x="2472" y="1298"/>
            <a:chExt cx="272" cy="273"/>
          </a:xfrm>
        </p:grpSpPr>
        <p:sp>
          <p:nvSpPr>
            <p:cNvPr id="52296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297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54</a:t>
              </a:r>
            </a:p>
          </p:txBody>
        </p:sp>
      </p:grpSp>
      <p:grpSp>
        <p:nvGrpSpPr>
          <p:cNvPr id="52248" name="Group 41"/>
          <p:cNvGrpSpPr>
            <a:grpSpLocks/>
          </p:cNvGrpSpPr>
          <p:nvPr/>
        </p:nvGrpSpPr>
        <p:grpSpPr bwMode="auto">
          <a:xfrm>
            <a:off x="6589713" y="3284538"/>
            <a:ext cx="431800" cy="433387"/>
            <a:chOff x="2472" y="1298"/>
            <a:chExt cx="272" cy="273"/>
          </a:xfrm>
        </p:grpSpPr>
        <p:sp>
          <p:nvSpPr>
            <p:cNvPr id="52294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295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79</a:t>
              </a:r>
            </a:p>
          </p:txBody>
        </p:sp>
      </p:grpSp>
      <p:sp>
        <p:nvSpPr>
          <p:cNvPr id="52249" name="Line 44"/>
          <p:cNvSpPr>
            <a:spLocks noChangeShapeType="1"/>
          </p:cNvSpPr>
          <p:nvPr/>
        </p:nvSpPr>
        <p:spPr bwMode="auto">
          <a:xfrm flipH="1">
            <a:off x="543718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0" name="Line 45"/>
          <p:cNvSpPr>
            <a:spLocks noChangeShapeType="1"/>
          </p:cNvSpPr>
          <p:nvPr/>
        </p:nvSpPr>
        <p:spPr bwMode="auto">
          <a:xfrm>
            <a:off x="61579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2251" name="Group 46"/>
          <p:cNvGrpSpPr>
            <a:grpSpLocks/>
          </p:cNvGrpSpPr>
          <p:nvPr/>
        </p:nvGrpSpPr>
        <p:grpSpPr bwMode="auto">
          <a:xfrm>
            <a:off x="3133725" y="4365625"/>
            <a:ext cx="431800" cy="433388"/>
            <a:chOff x="2472" y="1298"/>
            <a:chExt cx="272" cy="273"/>
          </a:xfrm>
        </p:grpSpPr>
        <p:sp>
          <p:nvSpPr>
            <p:cNvPr id="52292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293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37</a:t>
              </a:r>
            </a:p>
          </p:txBody>
        </p:sp>
      </p:grpSp>
      <p:grpSp>
        <p:nvGrpSpPr>
          <p:cNvPr id="52252" name="Group 49"/>
          <p:cNvGrpSpPr>
            <a:grpSpLocks/>
          </p:cNvGrpSpPr>
          <p:nvPr/>
        </p:nvGrpSpPr>
        <p:grpSpPr bwMode="auto">
          <a:xfrm>
            <a:off x="3997325" y="4365625"/>
            <a:ext cx="431800" cy="433388"/>
            <a:chOff x="2472" y="1298"/>
            <a:chExt cx="272" cy="273"/>
          </a:xfrm>
        </p:grpSpPr>
        <p:sp>
          <p:nvSpPr>
            <p:cNvPr id="52290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291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44</a:t>
              </a:r>
            </a:p>
          </p:txBody>
        </p:sp>
      </p:grpSp>
      <p:sp>
        <p:nvSpPr>
          <p:cNvPr id="52253" name="Line 52"/>
          <p:cNvSpPr>
            <a:spLocks noChangeShapeType="1"/>
          </p:cNvSpPr>
          <p:nvPr/>
        </p:nvSpPr>
        <p:spPr bwMode="auto">
          <a:xfrm flipV="1">
            <a:off x="334962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4" name="Line 53"/>
          <p:cNvSpPr>
            <a:spLocks noChangeShapeType="1"/>
          </p:cNvSpPr>
          <p:nvPr/>
        </p:nvSpPr>
        <p:spPr bwMode="auto">
          <a:xfrm flipH="1" flipV="1">
            <a:off x="385286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2255" name="Group 54"/>
          <p:cNvGrpSpPr>
            <a:grpSpLocks/>
          </p:cNvGrpSpPr>
          <p:nvPr/>
        </p:nvGrpSpPr>
        <p:grpSpPr bwMode="auto">
          <a:xfrm>
            <a:off x="4718050" y="4365625"/>
            <a:ext cx="431800" cy="433388"/>
            <a:chOff x="2472" y="1298"/>
            <a:chExt cx="272" cy="273"/>
          </a:xfrm>
        </p:grpSpPr>
        <p:sp>
          <p:nvSpPr>
            <p:cNvPr id="52288" name="Oval 5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289" name="Text Box 5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53</a:t>
              </a:r>
            </a:p>
          </p:txBody>
        </p:sp>
      </p:grpSp>
      <p:grpSp>
        <p:nvGrpSpPr>
          <p:cNvPr id="52256" name="Group 57"/>
          <p:cNvGrpSpPr>
            <a:grpSpLocks/>
          </p:cNvGrpSpPr>
          <p:nvPr/>
        </p:nvGrpSpPr>
        <p:grpSpPr bwMode="auto">
          <a:xfrm>
            <a:off x="5581650" y="4365625"/>
            <a:ext cx="431800" cy="433388"/>
            <a:chOff x="2472" y="1298"/>
            <a:chExt cx="272" cy="273"/>
          </a:xfrm>
        </p:grpSpPr>
        <p:sp>
          <p:nvSpPr>
            <p:cNvPr id="52286" name="Oval 5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287" name="Text Box 5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59</a:t>
              </a:r>
            </a:p>
          </p:txBody>
        </p:sp>
      </p:grpSp>
      <p:sp>
        <p:nvSpPr>
          <p:cNvPr id="52257" name="Line 60"/>
          <p:cNvSpPr>
            <a:spLocks noChangeShapeType="1"/>
          </p:cNvSpPr>
          <p:nvPr/>
        </p:nvSpPr>
        <p:spPr bwMode="auto">
          <a:xfrm flipV="1">
            <a:off x="49339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229" name="Line 61"/>
          <p:cNvSpPr>
            <a:spLocks noChangeShapeType="1"/>
          </p:cNvSpPr>
          <p:nvPr/>
        </p:nvSpPr>
        <p:spPr bwMode="auto">
          <a:xfrm flipH="1" flipV="1">
            <a:off x="5437188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2259" name="Group 62"/>
          <p:cNvGrpSpPr>
            <a:grpSpLocks/>
          </p:cNvGrpSpPr>
          <p:nvPr/>
        </p:nvGrpSpPr>
        <p:grpSpPr bwMode="auto">
          <a:xfrm>
            <a:off x="7021513" y="4365625"/>
            <a:ext cx="431800" cy="433388"/>
            <a:chOff x="2472" y="1298"/>
            <a:chExt cx="272" cy="273"/>
          </a:xfrm>
        </p:grpSpPr>
        <p:sp>
          <p:nvSpPr>
            <p:cNvPr id="52284" name="Oval 6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285" name="Text Box 6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96</a:t>
              </a:r>
            </a:p>
          </p:txBody>
        </p:sp>
      </p:grpSp>
      <p:sp>
        <p:nvSpPr>
          <p:cNvPr id="52260" name="Line 65"/>
          <p:cNvSpPr>
            <a:spLocks noChangeShapeType="1"/>
          </p:cNvSpPr>
          <p:nvPr/>
        </p:nvSpPr>
        <p:spPr bwMode="auto">
          <a:xfrm flipH="1" flipV="1">
            <a:off x="68770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2261" name="Group 66"/>
          <p:cNvGrpSpPr>
            <a:grpSpLocks/>
          </p:cNvGrpSpPr>
          <p:nvPr/>
        </p:nvGrpSpPr>
        <p:grpSpPr bwMode="auto">
          <a:xfrm>
            <a:off x="2843213" y="5445125"/>
            <a:ext cx="431800" cy="433388"/>
            <a:chOff x="2472" y="1298"/>
            <a:chExt cx="272" cy="273"/>
          </a:xfrm>
        </p:grpSpPr>
        <p:sp>
          <p:nvSpPr>
            <p:cNvPr id="52282" name="Oval 6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283" name="Text Box 6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30</a:t>
              </a:r>
            </a:p>
          </p:txBody>
        </p:sp>
      </p:grpSp>
      <p:sp>
        <p:nvSpPr>
          <p:cNvPr id="52262" name="Line 69"/>
          <p:cNvSpPr>
            <a:spLocks noChangeShapeType="1"/>
          </p:cNvSpPr>
          <p:nvPr/>
        </p:nvSpPr>
        <p:spPr bwMode="auto">
          <a:xfrm flipH="1" flipV="1">
            <a:off x="28432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2263" name="Group 70"/>
          <p:cNvGrpSpPr>
            <a:grpSpLocks/>
          </p:cNvGrpSpPr>
          <p:nvPr/>
        </p:nvGrpSpPr>
        <p:grpSpPr bwMode="auto">
          <a:xfrm>
            <a:off x="5292725" y="5445125"/>
            <a:ext cx="431800" cy="433388"/>
            <a:chOff x="2472" y="1298"/>
            <a:chExt cx="272" cy="273"/>
          </a:xfrm>
        </p:grpSpPr>
        <p:sp>
          <p:nvSpPr>
            <p:cNvPr id="52280" name="Oval 7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281" name="Text Box 7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57</a:t>
              </a:r>
            </a:p>
          </p:txBody>
        </p:sp>
      </p:grpSp>
      <p:sp>
        <p:nvSpPr>
          <p:cNvPr id="263241" name="Line 73"/>
          <p:cNvSpPr>
            <a:spLocks noChangeShapeType="1"/>
          </p:cNvSpPr>
          <p:nvPr/>
        </p:nvSpPr>
        <p:spPr bwMode="auto">
          <a:xfrm flipV="1">
            <a:off x="5508625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2265" name="Group 74"/>
          <p:cNvGrpSpPr>
            <a:grpSpLocks/>
          </p:cNvGrpSpPr>
          <p:nvPr/>
        </p:nvGrpSpPr>
        <p:grpSpPr bwMode="auto">
          <a:xfrm>
            <a:off x="6732588" y="5445125"/>
            <a:ext cx="431800" cy="433388"/>
            <a:chOff x="2472" y="1298"/>
            <a:chExt cx="272" cy="273"/>
          </a:xfrm>
        </p:grpSpPr>
        <p:sp>
          <p:nvSpPr>
            <p:cNvPr id="52278" name="Oval 7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279" name="Text Box 7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91</a:t>
              </a:r>
            </a:p>
          </p:txBody>
        </p:sp>
      </p:grpSp>
      <p:grpSp>
        <p:nvGrpSpPr>
          <p:cNvPr id="52266" name="Group 77"/>
          <p:cNvGrpSpPr>
            <a:grpSpLocks/>
          </p:cNvGrpSpPr>
          <p:nvPr/>
        </p:nvGrpSpPr>
        <p:grpSpPr bwMode="auto">
          <a:xfrm>
            <a:off x="7308850" y="5445125"/>
            <a:ext cx="431800" cy="433388"/>
            <a:chOff x="2472" y="1298"/>
            <a:chExt cx="272" cy="273"/>
          </a:xfrm>
        </p:grpSpPr>
        <p:sp>
          <p:nvSpPr>
            <p:cNvPr id="52276" name="Oval 7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277" name="Text Box 7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97</a:t>
              </a:r>
            </a:p>
          </p:txBody>
        </p:sp>
      </p:grpSp>
      <p:sp>
        <p:nvSpPr>
          <p:cNvPr id="52267" name="Line 80"/>
          <p:cNvSpPr>
            <a:spLocks noChangeShapeType="1"/>
          </p:cNvSpPr>
          <p:nvPr/>
        </p:nvSpPr>
        <p:spPr bwMode="auto">
          <a:xfrm flipV="1">
            <a:off x="6948488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68" name="Line 81"/>
          <p:cNvSpPr>
            <a:spLocks noChangeShapeType="1"/>
          </p:cNvSpPr>
          <p:nvPr/>
        </p:nvSpPr>
        <p:spPr bwMode="auto">
          <a:xfrm flipH="1" flipV="1">
            <a:off x="73088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69" name="Text Box 82"/>
          <p:cNvSpPr txBox="1">
            <a:spLocks noChangeArrowheads="1"/>
          </p:cNvSpPr>
          <p:nvPr/>
        </p:nvSpPr>
        <p:spPr bwMode="auto">
          <a:xfrm>
            <a:off x="468313" y="1484313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u="sng">
                <a:latin typeface="Courier New" pitchFamily="-112" charset="0"/>
              </a:rPr>
              <a:t>delete 63</a:t>
            </a:r>
            <a:endParaRPr lang="en-US" b="1">
              <a:latin typeface="Courier New" pitchFamily="-112" charset="0"/>
            </a:endParaRPr>
          </a:p>
        </p:txBody>
      </p:sp>
      <p:sp>
        <p:nvSpPr>
          <p:cNvPr id="263251" name="Line 83"/>
          <p:cNvSpPr>
            <a:spLocks noChangeShapeType="1"/>
          </p:cNvSpPr>
          <p:nvPr/>
        </p:nvSpPr>
        <p:spPr bwMode="auto">
          <a:xfrm>
            <a:off x="5435600" y="3716338"/>
            <a:ext cx="73025" cy="17287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2271" name="Group 84"/>
          <p:cNvGrpSpPr>
            <a:grpSpLocks/>
          </p:cNvGrpSpPr>
          <p:nvPr/>
        </p:nvGrpSpPr>
        <p:grpSpPr bwMode="auto">
          <a:xfrm>
            <a:off x="5940425" y="3933825"/>
            <a:ext cx="1008063" cy="431800"/>
            <a:chOff x="3742" y="2478"/>
            <a:chExt cx="635" cy="272"/>
          </a:xfrm>
        </p:grpSpPr>
        <p:sp>
          <p:nvSpPr>
            <p:cNvPr id="52274" name="Text Box 85"/>
            <p:cNvSpPr txBox="1">
              <a:spLocks noChangeArrowheads="1"/>
            </p:cNvSpPr>
            <p:nvPr/>
          </p:nvSpPr>
          <p:spPr bwMode="auto">
            <a:xfrm>
              <a:off x="3878" y="2478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temp</a:t>
              </a:r>
            </a:p>
          </p:txBody>
        </p:sp>
        <p:sp>
          <p:nvSpPr>
            <p:cNvPr id="52275" name="Line 86"/>
            <p:cNvSpPr>
              <a:spLocks noChangeShapeType="1"/>
            </p:cNvSpPr>
            <p:nvPr/>
          </p:nvSpPr>
          <p:spPr bwMode="auto">
            <a:xfrm flipH="1">
              <a:off x="3742" y="2614"/>
              <a:ext cx="181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2272" name="Text Box 87"/>
          <p:cNvSpPr txBox="1">
            <a:spLocks noChangeArrowheads="1"/>
          </p:cNvSpPr>
          <p:nvPr/>
        </p:nvSpPr>
        <p:spPr bwMode="auto">
          <a:xfrm>
            <a:off x="457200" y="1754188"/>
            <a:ext cx="2817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bg2"/>
                </a:solidFill>
                <a:latin typeface="Courier New" pitchFamily="-112" charset="0"/>
              </a:rPr>
              <a:t>- find predecessor</a:t>
            </a:r>
          </a:p>
        </p:txBody>
      </p:sp>
      <p:sp>
        <p:nvSpPr>
          <p:cNvPr id="263256" name="Text Box 88"/>
          <p:cNvSpPr txBox="1">
            <a:spLocks noChangeArrowheads="1"/>
          </p:cNvSpPr>
          <p:nvPr/>
        </p:nvSpPr>
        <p:spPr bwMode="auto">
          <a:xfrm>
            <a:off x="457200" y="1982788"/>
            <a:ext cx="3251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- attach predecessor’s</a:t>
            </a:r>
          </a:p>
          <a:p>
            <a:r>
              <a:rPr lang="en-US" b="1">
                <a:latin typeface="Courier New" pitchFamily="-112" charset="0"/>
              </a:rPr>
              <a:t>  subtree to its</a:t>
            </a:r>
          </a:p>
          <a:p>
            <a:r>
              <a:rPr lang="en-US" b="1">
                <a:latin typeface="Courier New" pitchFamily="-112" charset="0"/>
              </a:rPr>
              <a:t>  parent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3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3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3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6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63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63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229" grpId="0" animBg="1"/>
      <p:bldP spid="263241" grpId="0" animBg="1"/>
      <p:bldP spid="263251" grpId="0" animBg="1"/>
      <p:bldP spid="26325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Deletion – target has 2 children</a:t>
            </a:r>
          </a:p>
        </p:txBody>
      </p:sp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17E3-926C-4B4E-80A1-9137C727F20E}" type="slidenum">
              <a:rPr lang="en-US"/>
              <a:pPr/>
              <a:t>53</a:t>
            </a:fld>
            <a:endParaRPr lang="en-US"/>
          </a:p>
        </p:txBody>
      </p:sp>
      <p:grpSp>
        <p:nvGrpSpPr>
          <p:cNvPr id="53254" name="Group 3"/>
          <p:cNvGrpSpPr>
            <a:grpSpLocks/>
          </p:cNvGrpSpPr>
          <p:nvPr/>
        </p:nvGrpSpPr>
        <p:grpSpPr bwMode="auto">
          <a:xfrm>
            <a:off x="4356100" y="1773238"/>
            <a:ext cx="431800" cy="433387"/>
            <a:chOff x="2472" y="1298"/>
            <a:chExt cx="272" cy="273"/>
          </a:xfrm>
        </p:grpSpPr>
        <p:sp>
          <p:nvSpPr>
            <p:cNvPr id="53345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46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47</a:t>
              </a:r>
            </a:p>
          </p:txBody>
        </p:sp>
      </p:grpSp>
      <p:grpSp>
        <p:nvGrpSpPr>
          <p:cNvPr id="53255" name="Group 6"/>
          <p:cNvGrpSpPr>
            <a:grpSpLocks/>
          </p:cNvGrpSpPr>
          <p:nvPr/>
        </p:nvGrpSpPr>
        <p:grpSpPr bwMode="auto">
          <a:xfrm>
            <a:off x="5868988" y="2349500"/>
            <a:ext cx="431800" cy="433388"/>
            <a:chOff x="2472" y="1298"/>
            <a:chExt cx="272" cy="273"/>
          </a:xfrm>
        </p:grpSpPr>
        <p:sp>
          <p:nvSpPr>
            <p:cNvPr id="53343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44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63</a:t>
              </a:r>
            </a:p>
          </p:txBody>
        </p:sp>
      </p:grpSp>
      <p:grpSp>
        <p:nvGrpSpPr>
          <p:cNvPr id="53256" name="Group 9"/>
          <p:cNvGrpSpPr>
            <a:grpSpLocks/>
          </p:cNvGrpSpPr>
          <p:nvPr/>
        </p:nvGrpSpPr>
        <p:grpSpPr bwMode="auto">
          <a:xfrm>
            <a:off x="2843213" y="2349500"/>
            <a:ext cx="431800" cy="433388"/>
            <a:chOff x="2472" y="1298"/>
            <a:chExt cx="272" cy="273"/>
          </a:xfrm>
        </p:grpSpPr>
        <p:sp>
          <p:nvSpPr>
            <p:cNvPr id="53341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42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32</a:t>
              </a:r>
            </a:p>
          </p:txBody>
        </p:sp>
      </p:grpSp>
      <p:grpSp>
        <p:nvGrpSpPr>
          <p:cNvPr id="53257" name="Group 12"/>
          <p:cNvGrpSpPr>
            <a:grpSpLocks/>
          </p:cNvGrpSpPr>
          <p:nvPr/>
        </p:nvGrpSpPr>
        <p:grpSpPr bwMode="auto">
          <a:xfrm>
            <a:off x="2124075" y="3284538"/>
            <a:ext cx="431800" cy="433387"/>
            <a:chOff x="2472" y="1298"/>
            <a:chExt cx="272" cy="273"/>
          </a:xfrm>
        </p:grpSpPr>
        <p:sp>
          <p:nvSpPr>
            <p:cNvPr id="53339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40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19</a:t>
              </a:r>
            </a:p>
          </p:txBody>
        </p:sp>
      </p:grpSp>
      <p:grpSp>
        <p:nvGrpSpPr>
          <p:cNvPr id="53258" name="Group 15"/>
          <p:cNvGrpSpPr>
            <a:grpSpLocks/>
          </p:cNvGrpSpPr>
          <p:nvPr/>
        </p:nvGrpSpPr>
        <p:grpSpPr bwMode="auto">
          <a:xfrm>
            <a:off x="3563938" y="3284538"/>
            <a:ext cx="431800" cy="433387"/>
            <a:chOff x="2472" y="1298"/>
            <a:chExt cx="272" cy="273"/>
          </a:xfrm>
        </p:grpSpPr>
        <p:sp>
          <p:nvSpPr>
            <p:cNvPr id="53337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38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41</a:t>
              </a:r>
            </a:p>
          </p:txBody>
        </p:sp>
      </p:grpSp>
      <p:grpSp>
        <p:nvGrpSpPr>
          <p:cNvPr id="53259" name="Group 18"/>
          <p:cNvGrpSpPr>
            <a:grpSpLocks/>
          </p:cNvGrpSpPr>
          <p:nvPr/>
        </p:nvGrpSpPr>
        <p:grpSpPr bwMode="auto">
          <a:xfrm>
            <a:off x="1692275" y="4365625"/>
            <a:ext cx="431800" cy="433388"/>
            <a:chOff x="2472" y="1298"/>
            <a:chExt cx="272" cy="273"/>
          </a:xfrm>
        </p:grpSpPr>
        <p:sp>
          <p:nvSpPr>
            <p:cNvPr id="53335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36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10</a:t>
              </a:r>
            </a:p>
          </p:txBody>
        </p:sp>
      </p:grpSp>
      <p:grpSp>
        <p:nvGrpSpPr>
          <p:cNvPr id="53260" name="Group 21"/>
          <p:cNvGrpSpPr>
            <a:grpSpLocks/>
          </p:cNvGrpSpPr>
          <p:nvPr/>
        </p:nvGrpSpPr>
        <p:grpSpPr bwMode="auto">
          <a:xfrm>
            <a:off x="2555875" y="4365625"/>
            <a:ext cx="431800" cy="433388"/>
            <a:chOff x="2472" y="1298"/>
            <a:chExt cx="272" cy="273"/>
          </a:xfrm>
        </p:grpSpPr>
        <p:sp>
          <p:nvSpPr>
            <p:cNvPr id="53333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34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23</a:t>
              </a:r>
            </a:p>
          </p:txBody>
        </p:sp>
      </p:grpSp>
      <p:sp>
        <p:nvSpPr>
          <p:cNvPr id="53261" name="Line 24"/>
          <p:cNvSpPr>
            <a:spLocks noChangeShapeType="1"/>
          </p:cNvSpPr>
          <p:nvPr/>
        </p:nvSpPr>
        <p:spPr bwMode="auto">
          <a:xfrm flipV="1">
            <a:off x="190817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2" name="Line 25"/>
          <p:cNvSpPr>
            <a:spLocks noChangeShapeType="1"/>
          </p:cNvSpPr>
          <p:nvPr/>
        </p:nvSpPr>
        <p:spPr bwMode="auto">
          <a:xfrm flipH="1" flipV="1">
            <a:off x="241141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263" name="Group 26"/>
          <p:cNvGrpSpPr>
            <a:grpSpLocks/>
          </p:cNvGrpSpPr>
          <p:nvPr/>
        </p:nvGrpSpPr>
        <p:grpSpPr bwMode="auto">
          <a:xfrm>
            <a:off x="1403350" y="5445125"/>
            <a:ext cx="431800" cy="433388"/>
            <a:chOff x="2472" y="1298"/>
            <a:chExt cx="272" cy="273"/>
          </a:xfrm>
        </p:grpSpPr>
        <p:sp>
          <p:nvSpPr>
            <p:cNvPr id="53331" name="Oval 2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32" name="Text Box 2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</a:t>
              </a:r>
            </a:p>
          </p:txBody>
        </p:sp>
      </p:grpSp>
      <p:grpSp>
        <p:nvGrpSpPr>
          <p:cNvPr id="53264" name="Group 29"/>
          <p:cNvGrpSpPr>
            <a:grpSpLocks/>
          </p:cNvGrpSpPr>
          <p:nvPr/>
        </p:nvGrpSpPr>
        <p:grpSpPr bwMode="auto">
          <a:xfrm>
            <a:off x="1979613" y="5445125"/>
            <a:ext cx="431800" cy="433388"/>
            <a:chOff x="2472" y="1298"/>
            <a:chExt cx="272" cy="273"/>
          </a:xfrm>
        </p:grpSpPr>
        <p:sp>
          <p:nvSpPr>
            <p:cNvPr id="53329" name="Oval 3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30" name="Text Box 3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12</a:t>
              </a:r>
            </a:p>
          </p:txBody>
        </p:sp>
      </p:grpSp>
      <p:sp>
        <p:nvSpPr>
          <p:cNvPr id="53265" name="Line 32"/>
          <p:cNvSpPr>
            <a:spLocks noChangeShapeType="1"/>
          </p:cNvSpPr>
          <p:nvPr/>
        </p:nvSpPr>
        <p:spPr bwMode="auto">
          <a:xfrm flipV="1">
            <a:off x="16192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6" name="Line 33"/>
          <p:cNvSpPr>
            <a:spLocks noChangeShapeType="1"/>
          </p:cNvSpPr>
          <p:nvPr/>
        </p:nvSpPr>
        <p:spPr bwMode="auto">
          <a:xfrm flipH="1" flipV="1">
            <a:off x="19796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7" name="Line 34"/>
          <p:cNvSpPr>
            <a:spLocks noChangeShapeType="1"/>
          </p:cNvSpPr>
          <p:nvPr/>
        </p:nvSpPr>
        <p:spPr bwMode="auto">
          <a:xfrm flipH="1">
            <a:off x="24114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8" name="Line 35"/>
          <p:cNvSpPr>
            <a:spLocks noChangeShapeType="1"/>
          </p:cNvSpPr>
          <p:nvPr/>
        </p:nvSpPr>
        <p:spPr bwMode="auto">
          <a:xfrm>
            <a:off x="313213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9" name="Line 36"/>
          <p:cNvSpPr>
            <a:spLocks noChangeShapeType="1"/>
          </p:cNvSpPr>
          <p:nvPr/>
        </p:nvSpPr>
        <p:spPr bwMode="auto">
          <a:xfrm flipH="1">
            <a:off x="3203575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70" name="Line 37"/>
          <p:cNvSpPr>
            <a:spLocks noChangeShapeType="1"/>
          </p:cNvSpPr>
          <p:nvPr/>
        </p:nvSpPr>
        <p:spPr bwMode="auto">
          <a:xfrm>
            <a:off x="4787900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271" name="Group 38"/>
          <p:cNvGrpSpPr>
            <a:grpSpLocks/>
          </p:cNvGrpSpPr>
          <p:nvPr/>
        </p:nvGrpSpPr>
        <p:grpSpPr bwMode="auto">
          <a:xfrm>
            <a:off x="5149850" y="3284538"/>
            <a:ext cx="431800" cy="433387"/>
            <a:chOff x="2472" y="1298"/>
            <a:chExt cx="272" cy="273"/>
          </a:xfrm>
        </p:grpSpPr>
        <p:sp>
          <p:nvSpPr>
            <p:cNvPr id="53327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28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54</a:t>
              </a:r>
            </a:p>
          </p:txBody>
        </p:sp>
      </p:grpSp>
      <p:grpSp>
        <p:nvGrpSpPr>
          <p:cNvPr id="53272" name="Group 41"/>
          <p:cNvGrpSpPr>
            <a:grpSpLocks/>
          </p:cNvGrpSpPr>
          <p:nvPr/>
        </p:nvGrpSpPr>
        <p:grpSpPr bwMode="auto">
          <a:xfrm>
            <a:off x="6589713" y="3284538"/>
            <a:ext cx="431800" cy="433387"/>
            <a:chOff x="2472" y="1298"/>
            <a:chExt cx="272" cy="273"/>
          </a:xfrm>
        </p:grpSpPr>
        <p:sp>
          <p:nvSpPr>
            <p:cNvPr id="53325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26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79</a:t>
              </a:r>
            </a:p>
          </p:txBody>
        </p:sp>
      </p:grpSp>
      <p:sp>
        <p:nvSpPr>
          <p:cNvPr id="53273" name="Line 44"/>
          <p:cNvSpPr>
            <a:spLocks noChangeShapeType="1"/>
          </p:cNvSpPr>
          <p:nvPr/>
        </p:nvSpPr>
        <p:spPr bwMode="auto">
          <a:xfrm flipH="1">
            <a:off x="543718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74" name="Line 45"/>
          <p:cNvSpPr>
            <a:spLocks noChangeShapeType="1"/>
          </p:cNvSpPr>
          <p:nvPr/>
        </p:nvSpPr>
        <p:spPr bwMode="auto">
          <a:xfrm>
            <a:off x="61579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275" name="Group 46"/>
          <p:cNvGrpSpPr>
            <a:grpSpLocks/>
          </p:cNvGrpSpPr>
          <p:nvPr/>
        </p:nvGrpSpPr>
        <p:grpSpPr bwMode="auto">
          <a:xfrm>
            <a:off x="3133725" y="4365625"/>
            <a:ext cx="431800" cy="433388"/>
            <a:chOff x="2472" y="1298"/>
            <a:chExt cx="272" cy="273"/>
          </a:xfrm>
        </p:grpSpPr>
        <p:sp>
          <p:nvSpPr>
            <p:cNvPr id="53323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24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37</a:t>
              </a:r>
            </a:p>
          </p:txBody>
        </p:sp>
      </p:grpSp>
      <p:grpSp>
        <p:nvGrpSpPr>
          <p:cNvPr id="53276" name="Group 49"/>
          <p:cNvGrpSpPr>
            <a:grpSpLocks/>
          </p:cNvGrpSpPr>
          <p:nvPr/>
        </p:nvGrpSpPr>
        <p:grpSpPr bwMode="auto">
          <a:xfrm>
            <a:off x="3997325" y="4365625"/>
            <a:ext cx="431800" cy="433388"/>
            <a:chOff x="2472" y="1298"/>
            <a:chExt cx="272" cy="273"/>
          </a:xfrm>
        </p:grpSpPr>
        <p:sp>
          <p:nvSpPr>
            <p:cNvPr id="53321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22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44</a:t>
              </a:r>
            </a:p>
          </p:txBody>
        </p:sp>
      </p:grpSp>
      <p:sp>
        <p:nvSpPr>
          <p:cNvPr id="53277" name="Line 52"/>
          <p:cNvSpPr>
            <a:spLocks noChangeShapeType="1"/>
          </p:cNvSpPr>
          <p:nvPr/>
        </p:nvSpPr>
        <p:spPr bwMode="auto">
          <a:xfrm flipV="1">
            <a:off x="334962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78" name="Line 53"/>
          <p:cNvSpPr>
            <a:spLocks noChangeShapeType="1"/>
          </p:cNvSpPr>
          <p:nvPr/>
        </p:nvSpPr>
        <p:spPr bwMode="auto">
          <a:xfrm flipH="1" flipV="1">
            <a:off x="385286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279" name="Group 54"/>
          <p:cNvGrpSpPr>
            <a:grpSpLocks/>
          </p:cNvGrpSpPr>
          <p:nvPr/>
        </p:nvGrpSpPr>
        <p:grpSpPr bwMode="auto">
          <a:xfrm>
            <a:off x="4718050" y="4365625"/>
            <a:ext cx="431800" cy="433388"/>
            <a:chOff x="2472" y="1298"/>
            <a:chExt cx="272" cy="273"/>
          </a:xfrm>
        </p:grpSpPr>
        <p:sp>
          <p:nvSpPr>
            <p:cNvPr id="53319" name="Oval 5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20" name="Text Box 5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53</a:t>
              </a:r>
            </a:p>
          </p:txBody>
        </p:sp>
      </p:grpSp>
      <p:grpSp>
        <p:nvGrpSpPr>
          <p:cNvPr id="16" name="Group 57"/>
          <p:cNvGrpSpPr>
            <a:grpSpLocks/>
          </p:cNvGrpSpPr>
          <p:nvPr/>
        </p:nvGrpSpPr>
        <p:grpSpPr bwMode="auto">
          <a:xfrm>
            <a:off x="5581650" y="4365625"/>
            <a:ext cx="431800" cy="433388"/>
            <a:chOff x="2472" y="1298"/>
            <a:chExt cx="272" cy="273"/>
          </a:xfrm>
        </p:grpSpPr>
        <p:sp>
          <p:nvSpPr>
            <p:cNvPr id="53317" name="Oval 5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18" name="Text Box 5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59</a:t>
              </a:r>
            </a:p>
          </p:txBody>
        </p:sp>
      </p:grpSp>
      <p:sp>
        <p:nvSpPr>
          <p:cNvPr id="53281" name="Line 60"/>
          <p:cNvSpPr>
            <a:spLocks noChangeShapeType="1"/>
          </p:cNvSpPr>
          <p:nvPr/>
        </p:nvSpPr>
        <p:spPr bwMode="auto">
          <a:xfrm flipV="1">
            <a:off x="49339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282" name="Group 62"/>
          <p:cNvGrpSpPr>
            <a:grpSpLocks/>
          </p:cNvGrpSpPr>
          <p:nvPr/>
        </p:nvGrpSpPr>
        <p:grpSpPr bwMode="auto">
          <a:xfrm>
            <a:off x="7021513" y="4365625"/>
            <a:ext cx="431800" cy="433388"/>
            <a:chOff x="2472" y="1298"/>
            <a:chExt cx="272" cy="273"/>
          </a:xfrm>
        </p:grpSpPr>
        <p:sp>
          <p:nvSpPr>
            <p:cNvPr id="53315" name="Oval 6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16" name="Text Box 6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96</a:t>
              </a:r>
            </a:p>
          </p:txBody>
        </p:sp>
      </p:grpSp>
      <p:sp>
        <p:nvSpPr>
          <p:cNvPr id="53283" name="Line 65"/>
          <p:cNvSpPr>
            <a:spLocks noChangeShapeType="1"/>
          </p:cNvSpPr>
          <p:nvPr/>
        </p:nvSpPr>
        <p:spPr bwMode="auto">
          <a:xfrm flipH="1" flipV="1">
            <a:off x="68770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284" name="Group 66"/>
          <p:cNvGrpSpPr>
            <a:grpSpLocks/>
          </p:cNvGrpSpPr>
          <p:nvPr/>
        </p:nvGrpSpPr>
        <p:grpSpPr bwMode="auto">
          <a:xfrm>
            <a:off x="2843213" y="5445125"/>
            <a:ext cx="431800" cy="433388"/>
            <a:chOff x="2472" y="1298"/>
            <a:chExt cx="272" cy="273"/>
          </a:xfrm>
        </p:grpSpPr>
        <p:sp>
          <p:nvSpPr>
            <p:cNvPr id="53313" name="Oval 6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14" name="Text Box 6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30</a:t>
              </a:r>
            </a:p>
          </p:txBody>
        </p:sp>
      </p:grpSp>
      <p:sp>
        <p:nvSpPr>
          <p:cNvPr id="53285" name="Line 69"/>
          <p:cNvSpPr>
            <a:spLocks noChangeShapeType="1"/>
          </p:cNvSpPr>
          <p:nvPr/>
        </p:nvSpPr>
        <p:spPr bwMode="auto">
          <a:xfrm flipH="1" flipV="1">
            <a:off x="28432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286" name="Group 70"/>
          <p:cNvGrpSpPr>
            <a:grpSpLocks/>
          </p:cNvGrpSpPr>
          <p:nvPr/>
        </p:nvGrpSpPr>
        <p:grpSpPr bwMode="auto">
          <a:xfrm>
            <a:off x="5292725" y="5445125"/>
            <a:ext cx="431800" cy="433388"/>
            <a:chOff x="2472" y="1298"/>
            <a:chExt cx="272" cy="273"/>
          </a:xfrm>
        </p:grpSpPr>
        <p:sp>
          <p:nvSpPr>
            <p:cNvPr id="53311" name="Oval 7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12" name="Text Box 7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57</a:t>
              </a:r>
            </a:p>
          </p:txBody>
        </p:sp>
      </p:grpSp>
      <p:grpSp>
        <p:nvGrpSpPr>
          <p:cNvPr id="53287" name="Group 74"/>
          <p:cNvGrpSpPr>
            <a:grpSpLocks/>
          </p:cNvGrpSpPr>
          <p:nvPr/>
        </p:nvGrpSpPr>
        <p:grpSpPr bwMode="auto">
          <a:xfrm>
            <a:off x="6732588" y="5445125"/>
            <a:ext cx="431800" cy="433388"/>
            <a:chOff x="2472" y="1298"/>
            <a:chExt cx="272" cy="273"/>
          </a:xfrm>
        </p:grpSpPr>
        <p:sp>
          <p:nvSpPr>
            <p:cNvPr id="53309" name="Oval 7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10" name="Text Box 7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91</a:t>
              </a:r>
            </a:p>
          </p:txBody>
        </p:sp>
      </p:grpSp>
      <p:grpSp>
        <p:nvGrpSpPr>
          <p:cNvPr id="53288" name="Group 77"/>
          <p:cNvGrpSpPr>
            <a:grpSpLocks/>
          </p:cNvGrpSpPr>
          <p:nvPr/>
        </p:nvGrpSpPr>
        <p:grpSpPr bwMode="auto">
          <a:xfrm>
            <a:off x="7308850" y="5445125"/>
            <a:ext cx="431800" cy="433388"/>
            <a:chOff x="2472" y="1298"/>
            <a:chExt cx="272" cy="273"/>
          </a:xfrm>
        </p:grpSpPr>
        <p:sp>
          <p:nvSpPr>
            <p:cNvPr id="53307" name="Oval 7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08" name="Text Box 7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97</a:t>
              </a:r>
            </a:p>
          </p:txBody>
        </p:sp>
      </p:grpSp>
      <p:sp>
        <p:nvSpPr>
          <p:cNvPr id="53289" name="Line 80"/>
          <p:cNvSpPr>
            <a:spLocks noChangeShapeType="1"/>
          </p:cNvSpPr>
          <p:nvPr/>
        </p:nvSpPr>
        <p:spPr bwMode="auto">
          <a:xfrm flipV="1">
            <a:off x="6948488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90" name="Line 81"/>
          <p:cNvSpPr>
            <a:spLocks noChangeShapeType="1"/>
          </p:cNvSpPr>
          <p:nvPr/>
        </p:nvSpPr>
        <p:spPr bwMode="auto">
          <a:xfrm flipH="1" flipV="1">
            <a:off x="73088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91" name="Text Box 82"/>
          <p:cNvSpPr txBox="1">
            <a:spLocks noChangeArrowheads="1"/>
          </p:cNvSpPr>
          <p:nvPr/>
        </p:nvSpPr>
        <p:spPr bwMode="auto">
          <a:xfrm>
            <a:off x="468313" y="1484313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u="sng">
                <a:latin typeface="Courier New" pitchFamily="-112" charset="0"/>
              </a:rPr>
              <a:t>delete 63</a:t>
            </a:r>
            <a:endParaRPr lang="en-US" b="1">
              <a:latin typeface="Courier New" pitchFamily="-112" charset="0"/>
            </a:endParaRPr>
          </a:p>
        </p:txBody>
      </p:sp>
      <p:sp>
        <p:nvSpPr>
          <p:cNvPr id="53292" name="Line 83"/>
          <p:cNvSpPr>
            <a:spLocks noChangeShapeType="1"/>
          </p:cNvSpPr>
          <p:nvPr/>
        </p:nvSpPr>
        <p:spPr bwMode="auto">
          <a:xfrm>
            <a:off x="5435600" y="3716338"/>
            <a:ext cx="73025" cy="17287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84"/>
          <p:cNvGrpSpPr>
            <a:grpSpLocks/>
          </p:cNvGrpSpPr>
          <p:nvPr/>
        </p:nvGrpSpPr>
        <p:grpSpPr bwMode="auto">
          <a:xfrm>
            <a:off x="6372225" y="2349500"/>
            <a:ext cx="431800" cy="433388"/>
            <a:chOff x="2472" y="1298"/>
            <a:chExt cx="272" cy="273"/>
          </a:xfrm>
        </p:grpSpPr>
        <p:sp>
          <p:nvSpPr>
            <p:cNvPr id="53305" name="Oval 8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306" name="Text Box 8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59</a:t>
              </a:r>
            </a:p>
          </p:txBody>
        </p:sp>
      </p:grpSp>
      <p:sp>
        <p:nvSpPr>
          <p:cNvPr id="261207" name="Line 87"/>
          <p:cNvSpPr>
            <a:spLocks noChangeShapeType="1"/>
          </p:cNvSpPr>
          <p:nvPr/>
        </p:nvSpPr>
        <p:spPr bwMode="auto">
          <a:xfrm flipH="1">
            <a:off x="5508625" y="2708275"/>
            <a:ext cx="935038" cy="6492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1208" name="Line 88"/>
          <p:cNvSpPr>
            <a:spLocks noChangeShapeType="1"/>
          </p:cNvSpPr>
          <p:nvPr/>
        </p:nvSpPr>
        <p:spPr bwMode="auto">
          <a:xfrm>
            <a:off x="6659563" y="2781300"/>
            <a:ext cx="1444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90"/>
          <p:cNvGrpSpPr>
            <a:grpSpLocks/>
          </p:cNvGrpSpPr>
          <p:nvPr/>
        </p:nvGrpSpPr>
        <p:grpSpPr bwMode="auto">
          <a:xfrm>
            <a:off x="5940425" y="3933825"/>
            <a:ext cx="1008063" cy="431800"/>
            <a:chOff x="3742" y="2478"/>
            <a:chExt cx="635" cy="272"/>
          </a:xfrm>
        </p:grpSpPr>
        <p:sp>
          <p:nvSpPr>
            <p:cNvPr id="53303" name="Text Box 91"/>
            <p:cNvSpPr txBox="1">
              <a:spLocks noChangeArrowheads="1"/>
            </p:cNvSpPr>
            <p:nvPr/>
          </p:nvSpPr>
          <p:spPr bwMode="auto">
            <a:xfrm>
              <a:off x="3878" y="2478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temp</a:t>
              </a:r>
            </a:p>
          </p:txBody>
        </p:sp>
        <p:sp>
          <p:nvSpPr>
            <p:cNvPr id="53304" name="Line 92"/>
            <p:cNvSpPr>
              <a:spLocks noChangeShapeType="1"/>
            </p:cNvSpPr>
            <p:nvPr/>
          </p:nvSpPr>
          <p:spPr bwMode="auto">
            <a:xfrm flipH="1">
              <a:off x="3742" y="2614"/>
              <a:ext cx="181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93"/>
          <p:cNvGrpSpPr>
            <a:grpSpLocks/>
          </p:cNvGrpSpPr>
          <p:nvPr/>
        </p:nvGrpSpPr>
        <p:grpSpPr bwMode="auto">
          <a:xfrm>
            <a:off x="6804025" y="1989138"/>
            <a:ext cx="1008063" cy="431800"/>
            <a:chOff x="3742" y="2478"/>
            <a:chExt cx="635" cy="272"/>
          </a:xfrm>
        </p:grpSpPr>
        <p:sp>
          <p:nvSpPr>
            <p:cNvPr id="53301" name="Text Box 94"/>
            <p:cNvSpPr txBox="1">
              <a:spLocks noChangeArrowheads="1"/>
            </p:cNvSpPr>
            <p:nvPr/>
          </p:nvSpPr>
          <p:spPr bwMode="auto">
            <a:xfrm>
              <a:off x="3878" y="2478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temp</a:t>
              </a:r>
            </a:p>
          </p:txBody>
        </p:sp>
        <p:sp>
          <p:nvSpPr>
            <p:cNvPr id="53302" name="Line 95"/>
            <p:cNvSpPr>
              <a:spLocks noChangeShapeType="1"/>
            </p:cNvSpPr>
            <p:nvPr/>
          </p:nvSpPr>
          <p:spPr bwMode="auto">
            <a:xfrm flipH="1">
              <a:off x="3742" y="2614"/>
              <a:ext cx="181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298" name="Text Box 96"/>
          <p:cNvSpPr txBox="1">
            <a:spLocks noChangeArrowheads="1"/>
          </p:cNvSpPr>
          <p:nvPr/>
        </p:nvSpPr>
        <p:spPr bwMode="auto">
          <a:xfrm>
            <a:off x="457200" y="1754188"/>
            <a:ext cx="2746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bg2"/>
                </a:solidFill>
                <a:latin typeface="Courier New" pitchFamily="-112" charset="0"/>
              </a:rPr>
              <a:t>- find predecessor</a:t>
            </a:r>
          </a:p>
        </p:txBody>
      </p:sp>
      <p:sp>
        <p:nvSpPr>
          <p:cNvPr id="53299" name="Text Box 97"/>
          <p:cNvSpPr txBox="1">
            <a:spLocks noChangeArrowheads="1"/>
          </p:cNvSpPr>
          <p:nvPr/>
        </p:nvSpPr>
        <p:spPr bwMode="auto">
          <a:xfrm>
            <a:off x="457200" y="1982788"/>
            <a:ext cx="2674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bg2"/>
                </a:solidFill>
                <a:latin typeface="Courier New" pitchFamily="-112" charset="0"/>
              </a:rPr>
              <a:t>- attach subtree</a:t>
            </a:r>
          </a:p>
        </p:txBody>
      </p:sp>
      <p:sp>
        <p:nvSpPr>
          <p:cNvPr id="261218" name="Text Box 98"/>
          <p:cNvSpPr txBox="1">
            <a:spLocks noChangeArrowheads="1"/>
          </p:cNvSpPr>
          <p:nvPr/>
        </p:nvSpPr>
        <p:spPr bwMode="auto">
          <a:xfrm>
            <a:off x="457200" y="2236788"/>
            <a:ext cx="25304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- attach target’s</a:t>
            </a:r>
          </a:p>
          <a:p>
            <a:r>
              <a:rPr lang="en-US" b="1">
                <a:latin typeface="Courier New" pitchFamily="-112" charset="0"/>
              </a:rPr>
              <a:t>  children to</a:t>
            </a:r>
          </a:p>
          <a:p>
            <a:r>
              <a:rPr lang="en-US" b="1">
                <a:latin typeface="Courier New" pitchFamily="-112" charset="0"/>
              </a:rPr>
              <a:t>  predecessor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1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1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1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6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6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207" grpId="0" animBg="1"/>
      <p:bldP spid="261208" grpId="0" animBg="1"/>
      <p:bldP spid="26121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Deletion – target has 2 children</a:t>
            </a:r>
          </a:p>
        </p:txBody>
      </p:sp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1991-134A-D24B-B7B5-6CACFD51122B}" type="slidenum">
              <a:rPr lang="en-US"/>
              <a:pPr/>
              <a:t>54</a:t>
            </a:fld>
            <a:endParaRPr lang="en-US"/>
          </a:p>
        </p:txBody>
      </p:sp>
      <p:grpSp>
        <p:nvGrpSpPr>
          <p:cNvPr id="54278" name="Group 3"/>
          <p:cNvGrpSpPr>
            <a:grpSpLocks/>
          </p:cNvGrpSpPr>
          <p:nvPr/>
        </p:nvGrpSpPr>
        <p:grpSpPr bwMode="auto">
          <a:xfrm>
            <a:off x="4356100" y="1773238"/>
            <a:ext cx="431800" cy="433387"/>
            <a:chOff x="2472" y="1298"/>
            <a:chExt cx="272" cy="273"/>
          </a:xfrm>
        </p:grpSpPr>
        <p:sp>
          <p:nvSpPr>
            <p:cNvPr id="54365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66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47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868988" y="2349500"/>
            <a:ext cx="431800" cy="433388"/>
            <a:chOff x="2472" y="1298"/>
            <a:chExt cx="272" cy="273"/>
          </a:xfrm>
        </p:grpSpPr>
        <p:sp>
          <p:nvSpPr>
            <p:cNvPr id="54363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64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63</a:t>
              </a:r>
            </a:p>
          </p:txBody>
        </p:sp>
      </p:grpSp>
      <p:grpSp>
        <p:nvGrpSpPr>
          <p:cNvPr id="54280" name="Group 9"/>
          <p:cNvGrpSpPr>
            <a:grpSpLocks/>
          </p:cNvGrpSpPr>
          <p:nvPr/>
        </p:nvGrpSpPr>
        <p:grpSpPr bwMode="auto">
          <a:xfrm>
            <a:off x="2843213" y="2349500"/>
            <a:ext cx="431800" cy="433388"/>
            <a:chOff x="2472" y="1298"/>
            <a:chExt cx="272" cy="273"/>
          </a:xfrm>
        </p:grpSpPr>
        <p:sp>
          <p:nvSpPr>
            <p:cNvPr id="54361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62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32</a:t>
              </a:r>
            </a:p>
          </p:txBody>
        </p:sp>
      </p:grpSp>
      <p:grpSp>
        <p:nvGrpSpPr>
          <p:cNvPr id="54281" name="Group 12"/>
          <p:cNvGrpSpPr>
            <a:grpSpLocks/>
          </p:cNvGrpSpPr>
          <p:nvPr/>
        </p:nvGrpSpPr>
        <p:grpSpPr bwMode="auto">
          <a:xfrm>
            <a:off x="2124075" y="3284538"/>
            <a:ext cx="431800" cy="433387"/>
            <a:chOff x="2472" y="1298"/>
            <a:chExt cx="272" cy="273"/>
          </a:xfrm>
        </p:grpSpPr>
        <p:sp>
          <p:nvSpPr>
            <p:cNvPr id="54359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60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19</a:t>
              </a:r>
            </a:p>
          </p:txBody>
        </p:sp>
      </p:grpSp>
      <p:grpSp>
        <p:nvGrpSpPr>
          <p:cNvPr id="54282" name="Group 15"/>
          <p:cNvGrpSpPr>
            <a:grpSpLocks/>
          </p:cNvGrpSpPr>
          <p:nvPr/>
        </p:nvGrpSpPr>
        <p:grpSpPr bwMode="auto">
          <a:xfrm>
            <a:off x="3563938" y="3284538"/>
            <a:ext cx="431800" cy="433387"/>
            <a:chOff x="2472" y="1298"/>
            <a:chExt cx="272" cy="273"/>
          </a:xfrm>
        </p:grpSpPr>
        <p:sp>
          <p:nvSpPr>
            <p:cNvPr id="54357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58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41</a:t>
              </a:r>
            </a:p>
          </p:txBody>
        </p:sp>
      </p:grpSp>
      <p:grpSp>
        <p:nvGrpSpPr>
          <p:cNvPr id="54283" name="Group 18"/>
          <p:cNvGrpSpPr>
            <a:grpSpLocks/>
          </p:cNvGrpSpPr>
          <p:nvPr/>
        </p:nvGrpSpPr>
        <p:grpSpPr bwMode="auto">
          <a:xfrm>
            <a:off x="1692275" y="4365625"/>
            <a:ext cx="431800" cy="433388"/>
            <a:chOff x="2472" y="1298"/>
            <a:chExt cx="272" cy="273"/>
          </a:xfrm>
        </p:grpSpPr>
        <p:sp>
          <p:nvSpPr>
            <p:cNvPr id="54355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56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10</a:t>
              </a:r>
            </a:p>
          </p:txBody>
        </p:sp>
      </p:grpSp>
      <p:grpSp>
        <p:nvGrpSpPr>
          <p:cNvPr id="54284" name="Group 21"/>
          <p:cNvGrpSpPr>
            <a:grpSpLocks/>
          </p:cNvGrpSpPr>
          <p:nvPr/>
        </p:nvGrpSpPr>
        <p:grpSpPr bwMode="auto">
          <a:xfrm>
            <a:off x="2555875" y="4365625"/>
            <a:ext cx="431800" cy="433388"/>
            <a:chOff x="2472" y="1298"/>
            <a:chExt cx="272" cy="273"/>
          </a:xfrm>
        </p:grpSpPr>
        <p:sp>
          <p:nvSpPr>
            <p:cNvPr id="54353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54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23</a:t>
              </a:r>
            </a:p>
          </p:txBody>
        </p:sp>
      </p:grpSp>
      <p:sp>
        <p:nvSpPr>
          <p:cNvPr id="54285" name="Line 24"/>
          <p:cNvSpPr>
            <a:spLocks noChangeShapeType="1"/>
          </p:cNvSpPr>
          <p:nvPr/>
        </p:nvSpPr>
        <p:spPr bwMode="auto">
          <a:xfrm flipV="1">
            <a:off x="190817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6" name="Line 25"/>
          <p:cNvSpPr>
            <a:spLocks noChangeShapeType="1"/>
          </p:cNvSpPr>
          <p:nvPr/>
        </p:nvSpPr>
        <p:spPr bwMode="auto">
          <a:xfrm flipH="1" flipV="1">
            <a:off x="241141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4287" name="Group 26"/>
          <p:cNvGrpSpPr>
            <a:grpSpLocks/>
          </p:cNvGrpSpPr>
          <p:nvPr/>
        </p:nvGrpSpPr>
        <p:grpSpPr bwMode="auto">
          <a:xfrm>
            <a:off x="1403350" y="5445125"/>
            <a:ext cx="431800" cy="433388"/>
            <a:chOff x="2472" y="1298"/>
            <a:chExt cx="272" cy="273"/>
          </a:xfrm>
        </p:grpSpPr>
        <p:sp>
          <p:nvSpPr>
            <p:cNvPr id="54351" name="Oval 2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52" name="Text Box 2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</a:t>
              </a:r>
            </a:p>
          </p:txBody>
        </p:sp>
      </p:grpSp>
      <p:grpSp>
        <p:nvGrpSpPr>
          <p:cNvPr id="54288" name="Group 29"/>
          <p:cNvGrpSpPr>
            <a:grpSpLocks/>
          </p:cNvGrpSpPr>
          <p:nvPr/>
        </p:nvGrpSpPr>
        <p:grpSpPr bwMode="auto">
          <a:xfrm>
            <a:off x="1979613" y="5445125"/>
            <a:ext cx="431800" cy="433388"/>
            <a:chOff x="2472" y="1298"/>
            <a:chExt cx="272" cy="273"/>
          </a:xfrm>
        </p:grpSpPr>
        <p:sp>
          <p:nvSpPr>
            <p:cNvPr id="54349" name="Oval 3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50" name="Text Box 3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12</a:t>
              </a:r>
            </a:p>
          </p:txBody>
        </p:sp>
      </p:grpSp>
      <p:sp>
        <p:nvSpPr>
          <p:cNvPr id="54289" name="Line 32"/>
          <p:cNvSpPr>
            <a:spLocks noChangeShapeType="1"/>
          </p:cNvSpPr>
          <p:nvPr/>
        </p:nvSpPr>
        <p:spPr bwMode="auto">
          <a:xfrm flipV="1">
            <a:off x="16192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0" name="Line 33"/>
          <p:cNvSpPr>
            <a:spLocks noChangeShapeType="1"/>
          </p:cNvSpPr>
          <p:nvPr/>
        </p:nvSpPr>
        <p:spPr bwMode="auto">
          <a:xfrm flipH="1" flipV="1">
            <a:off x="19796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1" name="Line 34"/>
          <p:cNvSpPr>
            <a:spLocks noChangeShapeType="1"/>
          </p:cNvSpPr>
          <p:nvPr/>
        </p:nvSpPr>
        <p:spPr bwMode="auto">
          <a:xfrm flipH="1">
            <a:off x="24114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2" name="Line 35"/>
          <p:cNvSpPr>
            <a:spLocks noChangeShapeType="1"/>
          </p:cNvSpPr>
          <p:nvPr/>
        </p:nvSpPr>
        <p:spPr bwMode="auto">
          <a:xfrm>
            <a:off x="313213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3" name="Line 36"/>
          <p:cNvSpPr>
            <a:spLocks noChangeShapeType="1"/>
          </p:cNvSpPr>
          <p:nvPr/>
        </p:nvSpPr>
        <p:spPr bwMode="auto">
          <a:xfrm flipH="1">
            <a:off x="3203575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01" name="Line 37"/>
          <p:cNvSpPr>
            <a:spLocks noChangeShapeType="1"/>
          </p:cNvSpPr>
          <p:nvPr/>
        </p:nvSpPr>
        <p:spPr bwMode="auto">
          <a:xfrm>
            <a:off x="4787900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4295" name="Group 38"/>
          <p:cNvGrpSpPr>
            <a:grpSpLocks/>
          </p:cNvGrpSpPr>
          <p:nvPr/>
        </p:nvGrpSpPr>
        <p:grpSpPr bwMode="auto">
          <a:xfrm>
            <a:off x="5149850" y="3284538"/>
            <a:ext cx="431800" cy="433387"/>
            <a:chOff x="2472" y="1298"/>
            <a:chExt cx="272" cy="273"/>
          </a:xfrm>
        </p:grpSpPr>
        <p:sp>
          <p:nvSpPr>
            <p:cNvPr id="54347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48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54</a:t>
              </a:r>
            </a:p>
          </p:txBody>
        </p:sp>
      </p:grpSp>
      <p:grpSp>
        <p:nvGrpSpPr>
          <p:cNvPr id="54296" name="Group 41"/>
          <p:cNvGrpSpPr>
            <a:grpSpLocks/>
          </p:cNvGrpSpPr>
          <p:nvPr/>
        </p:nvGrpSpPr>
        <p:grpSpPr bwMode="auto">
          <a:xfrm>
            <a:off x="6589713" y="3284538"/>
            <a:ext cx="431800" cy="433387"/>
            <a:chOff x="2472" y="1298"/>
            <a:chExt cx="272" cy="273"/>
          </a:xfrm>
        </p:grpSpPr>
        <p:sp>
          <p:nvSpPr>
            <p:cNvPr id="54345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46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79</a:t>
              </a:r>
            </a:p>
          </p:txBody>
        </p:sp>
      </p:grpSp>
      <p:sp>
        <p:nvSpPr>
          <p:cNvPr id="267308" name="Line 44"/>
          <p:cNvSpPr>
            <a:spLocks noChangeShapeType="1"/>
          </p:cNvSpPr>
          <p:nvPr/>
        </p:nvSpPr>
        <p:spPr bwMode="auto">
          <a:xfrm flipH="1">
            <a:off x="543718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09" name="Line 45"/>
          <p:cNvSpPr>
            <a:spLocks noChangeShapeType="1"/>
          </p:cNvSpPr>
          <p:nvPr/>
        </p:nvSpPr>
        <p:spPr bwMode="auto">
          <a:xfrm>
            <a:off x="61579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4299" name="Group 46"/>
          <p:cNvGrpSpPr>
            <a:grpSpLocks/>
          </p:cNvGrpSpPr>
          <p:nvPr/>
        </p:nvGrpSpPr>
        <p:grpSpPr bwMode="auto">
          <a:xfrm>
            <a:off x="3133725" y="4365625"/>
            <a:ext cx="431800" cy="433388"/>
            <a:chOff x="2472" y="1298"/>
            <a:chExt cx="272" cy="273"/>
          </a:xfrm>
        </p:grpSpPr>
        <p:sp>
          <p:nvSpPr>
            <p:cNvPr id="54343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44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37</a:t>
              </a:r>
            </a:p>
          </p:txBody>
        </p:sp>
      </p:grpSp>
      <p:grpSp>
        <p:nvGrpSpPr>
          <p:cNvPr id="54300" name="Group 49"/>
          <p:cNvGrpSpPr>
            <a:grpSpLocks/>
          </p:cNvGrpSpPr>
          <p:nvPr/>
        </p:nvGrpSpPr>
        <p:grpSpPr bwMode="auto">
          <a:xfrm>
            <a:off x="3997325" y="4365625"/>
            <a:ext cx="431800" cy="433388"/>
            <a:chOff x="2472" y="1298"/>
            <a:chExt cx="272" cy="273"/>
          </a:xfrm>
        </p:grpSpPr>
        <p:sp>
          <p:nvSpPr>
            <p:cNvPr id="54341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42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44</a:t>
              </a:r>
            </a:p>
          </p:txBody>
        </p:sp>
      </p:grpSp>
      <p:sp>
        <p:nvSpPr>
          <p:cNvPr id="54301" name="Line 52"/>
          <p:cNvSpPr>
            <a:spLocks noChangeShapeType="1"/>
          </p:cNvSpPr>
          <p:nvPr/>
        </p:nvSpPr>
        <p:spPr bwMode="auto">
          <a:xfrm flipV="1">
            <a:off x="334962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2" name="Line 53"/>
          <p:cNvSpPr>
            <a:spLocks noChangeShapeType="1"/>
          </p:cNvSpPr>
          <p:nvPr/>
        </p:nvSpPr>
        <p:spPr bwMode="auto">
          <a:xfrm flipH="1" flipV="1">
            <a:off x="385286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4303" name="Group 54"/>
          <p:cNvGrpSpPr>
            <a:grpSpLocks/>
          </p:cNvGrpSpPr>
          <p:nvPr/>
        </p:nvGrpSpPr>
        <p:grpSpPr bwMode="auto">
          <a:xfrm>
            <a:off x="4718050" y="4365625"/>
            <a:ext cx="431800" cy="433388"/>
            <a:chOff x="2472" y="1298"/>
            <a:chExt cx="272" cy="273"/>
          </a:xfrm>
        </p:grpSpPr>
        <p:sp>
          <p:nvSpPr>
            <p:cNvPr id="54339" name="Oval 5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40" name="Text Box 5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53</a:t>
              </a:r>
            </a:p>
          </p:txBody>
        </p:sp>
      </p:grpSp>
      <p:sp>
        <p:nvSpPr>
          <p:cNvPr id="54304" name="Line 60"/>
          <p:cNvSpPr>
            <a:spLocks noChangeShapeType="1"/>
          </p:cNvSpPr>
          <p:nvPr/>
        </p:nvSpPr>
        <p:spPr bwMode="auto">
          <a:xfrm flipV="1">
            <a:off x="49339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4305" name="Group 61"/>
          <p:cNvGrpSpPr>
            <a:grpSpLocks/>
          </p:cNvGrpSpPr>
          <p:nvPr/>
        </p:nvGrpSpPr>
        <p:grpSpPr bwMode="auto">
          <a:xfrm>
            <a:off x="7021513" y="4365625"/>
            <a:ext cx="431800" cy="433388"/>
            <a:chOff x="2472" y="1298"/>
            <a:chExt cx="272" cy="273"/>
          </a:xfrm>
        </p:grpSpPr>
        <p:sp>
          <p:nvSpPr>
            <p:cNvPr id="54337" name="Oval 6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38" name="Text Box 6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96</a:t>
              </a:r>
            </a:p>
          </p:txBody>
        </p:sp>
      </p:grpSp>
      <p:sp>
        <p:nvSpPr>
          <p:cNvPr id="54306" name="Line 64"/>
          <p:cNvSpPr>
            <a:spLocks noChangeShapeType="1"/>
          </p:cNvSpPr>
          <p:nvPr/>
        </p:nvSpPr>
        <p:spPr bwMode="auto">
          <a:xfrm flipH="1" flipV="1">
            <a:off x="68770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4307" name="Group 65"/>
          <p:cNvGrpSpPr>
            <a:grpSpLocks/>
          </p:cNvGrpSpPr>
          <p:nvPr/>
        </p:nvGrpSpPr>
        <p:grpSpPr bwMode="auto">
          <a:xfrm>
            <a:off x="2843213" y="5445125"/>
            <a:ext cx="431800" cy="433388"/>
            <a:chOff x="2472" y="1298"/>
            <a:chExt cx="272" cy="273"/>
          </a:xfrm>
        </p:grpSpPr>
        <p:sp>
          <p:nvSpPr>
            <p:cNvPr id="54335" name="Oval 6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36" name="Text Box 6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30</a:t>
              </a:r>
            </a:p>
          </p:txBody>
        </p:sp>
      </p:grpSp>
      <p:sp>
        <p:nvSpPr>
          <p:cNvPr id="54308" name="Line 68"/>
          <p:cNvSpPr>
            <a:spLocks noChangeShapeType="1"/>
          </p:cNvSpPr>
          <p:nvPr/>
        </p:nvSpPr>
        <p:spPr bwMode="auto">
          <a:xfrm flipH="1" flipV="1">
            <a:off x="28432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4309" name="Group 69"/>
          <p:cNvGrpSpPr>
            <a:grpSpLocks/>
          </p:cNvGrpSpPr>
          <p:nvPr/>
        </p:nvGrpSpPr>
        <p:grpSpPr bwMode="auto">
          <a:xfrm>
            <a:off x="5292725" y="5445125"/>
            <a:ext cx="431800" cy="433388"/>
            <a:chOff x="2472" y="1298"/>
            <a:chExt cx="272" cy="273"/>
          </a:xfrm>
        </p:grpSpPr>
        <p:sp>
          <p:nvSpPr>
            <p:cNvPr id="54333" name="Oval 7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34" name="Text Box 7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57</a:t>
              </a:r>
            </a:p>
          </p:txBody>
        </p:sp>
      </p:grpSp>
      <p:grpSp>
        <p:nvGrpSpPr>
          <p:cNvPr id="54310" name="Group 72"/>
          <p:cNvGrpSpPr>
            <a:grpSpLocks/>
          </p:cNvGrpSpPr>
          <p:nvPr/>
        </p:nvGrpSpPr>
        <p:grpSpPr bwMode="auto">
          <a:xfrm>
            <a:off x="6732588" y="5445125"/>
            <a:ext cx="431800" cy="433388"/>
            <a:chOff x="2472" y="1298"/>
            <a:chExt cx="272" cy="273"/>
          </a:xfrm>
        </p:grpSpPr>
        <p:sp>
          <p:nvSpPr>
            <p:cNvPr id="54331" name="Oval 7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32" name="Text Box 7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91</a:t>
              </a:r>
            </a:p>
          </p:txBody>
        </p:sp>
      </p:grpSp>
      <p:grpSp>
        <p:nvGrpSpPr>
          <p:cNvPr id="54311" name="Group 75"/>
          <p:cNvGrpSpPr>
            <a:grpSpLocks/>
          </p:cNvGrpSpPr>
          <p:nvPr/>
        </p:nvGrpSpPr>
        <p:grpSpPr bwMode="auto">
          <a:xfrm>
            <a:off x="7308850" y="5445125"/>
            <a:ext cx="431800" cy="433388"/>
            <a:chOff x="2472" y="1298"/>
            <a:chExt cx="272" cy="273"/>
          </a:xfrm>
        </p:grpSpPr>
        <p:sp>
          <p:nvSpPr>
            <p:cNvPr id="54329" name="Oval 7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30" name="Text Box 7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97</a:t>
              </a:r>
            </a:p>
          </p:txBody>
        </p:sp>
      </p:grpSp>
      <p:sp>
        <p:nvSpPr>
          <p:cNvPr id="54312" name="Line 78"/>
          <p:cNvSpPr>
            <a:spLocks noChangeShapeType="1"/>
          </p:cNvSpPr>
          <p:nvPr/>
        </p:nvSpPr>
        <p:spPr bwMode="auto">
          <a:xfrm flipV="1">
            <a:off x="6948488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13" name="Line 79"/>
          <p:cNvSpPr>
            <a:spLocks noChangeShapeType="1"/>
          </p:cNvSpPr>
          <p:nvPr/>
        </p:nvSpPr>
        <p:spPr bwMode="auto">
          <a:xfrm flipH="1" flipV="1">
            <a:off x="73088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14" name="Text Box 80"/>
          <p:cNvSpPr txBox="1">
            <a:spLocks noChangeArrowheads="1"/>
          </p:cNvSpPr>
          <p:nvPr/>
        </p:nvSpPr>
        <p:spPr bwMode="auto">
          <a:xfrm>
            <a:off x="468313" y="1484313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u="sng">
                <a:latin typeface="Courier New" pitchFamily="-112" charset="0"/>
              </a:rPr>
              <a:t>delete 63</a:t>
            </a:r>
            <a:endParaRPr lang="en-US" b="1">
              <a:latin typeface="Courier New" pitchFamily="-112" charset="0"/>
            </a:endParaRPr>
          </a:p>
        </p:txBody>
      </p:sp>
      <p:sp>
        <p:nvSpPr>
          <p:cNvPr id="54315" name="Line 81"/>
          <p:cNvSpPr>
            <a:spLocks noChangeShapeType="1"/>
          </p:cNvSpPr>
          <p:nvPr/>
        </p:nvSpPr>
        <p:spPr bwMode="auto">
          <a:xfrm>
            <a:off x="5435600" y="3716338"/>
            <a:ext cx="73025" cy="17287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4316" name="Group 82"/>
          <p:cNvGrpSpPr>
            <a:grpSpLocks/>
          </p:cNvGrpSpPr>
          <p:nvPr/>
        </p:nvGrpSpPr>
        <p:grpSpPr bwMode="auto">
          <a:xfrm>
            <a:off x="6372225" y="2349500"/>
            <a:ext cx="431800" cy="433388"/>
            <a:chOff x="2472" y="1298"/>
            <a:chExt cx="272" cy="273"/>
          </a:xfrm>
        </p:grpSpPr>
        <p:sp>
          <p:nvSpPr>
            <p:cNvPr id="54327" name="Oval 8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328" name="Text Box 8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59</a:t>
              </a:r>
            </a:p>
          </p:txBody>
        </p:sp>
      </p:grpSp>
      <p:sp>
        <p:nvSpPr>
          <p:cNvPr id="54317" name="Line 85"/>
          <p:cNvSpPr>
            <a:spLocks noChangeShapeType="1"/>
          </p:cNvSpPr>
          <p:nvPr/>
        </p:nvSpPr>
        <p:spPr bwMode="auto">
          <a:xfrm flipH="1">
            <a:off x="5508625" y="2708275"/>
            <a:ext cx="935038" cy="6492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18" name="Line 86"/>
          <p:cNvSpPr>
            <a:spLocks noChangeShapeType="1"/>
          </p:cNvSpPr>
          <p:nvPr/>
        </p:nvSpPr>
        <p:spPr bwMode="auto">
          <a:xfrm>
            <a:off x="6659563" y="2781300"/>
            <a:ext cx="1444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51" name="Line 87"/>
          <p:cNvSpPr>
            <a:spLocks noChangeShapeType="1"/>
          </p:cNvSpPr>
          <p:nvPr/>
        </p:nvSpPr>
        <p:spPr bwMode="auto">
          <a:xfrm>
            <a:off x="4787900" y="1916113"/>
            <a:ext cx="1655763" cy="5048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4320" name="Group 91"/>
          <p:cNvGrpSpPr>
            <a:grpSpLocks/>
          </p:cNvGrpSpPr>
          <p:nvPr/>
        </p:nvGrpSpPr>
        <p:grpSpPr bwMode="auto">
          <a:xfrm>
            <a:off x="6804025" y="1989138"/>
            <a:ext cx="1008063" cy="431800"/>
            <a:chOff x="3742" y="2478"/>
            <a:chExt cx="635" cy="272"/>
          </a:xfrm>
        </p:grpSpPr>
        <p:sp>
          <p:nvSpPr>
            <p:cNvPr id="54325" name="Text Box 92"/>
            <p:cNvSpPr txBox="1">
              <a:spLocks noChangeArrowheads="1"/>
            </p:cNvSpPr>
            <p:nvPr/>
          </p:nvSpPr>
          <p:spPr bwMode="auto">
            <a:xfrm>
              <a:off x="3878" y="2478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temp</a:t>
              </a:r>
            </a:p>
          </p:txBody>
        </p:sp>
        <p:sp>
          <p:nvSpPr>
            <p:cNvPr id="54326" name="Line 93"/>
            <p:cNvSpPr>
              <a:spLocks noChangeShapeType="1"/>
            </p:cNvSpPr>
            <p:nvPr/>
          </p:nvSpPr>
          <p:spPr bwMode="auto">
            <a:xfrm flipH="1">
              <a:off x="3742" y="2614"/>
              <a:ext cx="181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321" name="Text Box 94"/>
          <p:cNvSpPr txBox="1">
            <a:spLocks noChangeArrowheads="1"/>
          </p:cNvSpPr>
          <p:nvPr/>
        </p:nvSpPr>
        <p:spPr bwMode="auto">
          <a:xfrm>
            <a:off x="457200" y="1754188"/>
            <a:ext cx="2674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bg2"/>
                </a:solidFill>
                <a:latin typeface="Courier New" pitchFamily="-112" charset="0"/>
              </a:rPr>
              <a:t>- find predecessor</a:t>
            </a:r>
          </a:p>
        </p:txBody>
      </p:sp>
      <p:sp>
        <p:nvSpPr>
          <p:cNvPr id="54322" name="Text Box 95"/>
          <p:cNvSpPr txBox="1">
            <a:spLocks noChangeArrowheads="1"/>
          </p:cNvSpPr>
          <p:nvPr/>
        </p:nvSpPr>
        <p:spPr bwMode="auto">
          <a:xfrm>
            <a:off x="457200" y="1982788"/>
            <a:ext cx="2674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bg2"/>
                </a:solidFill>
                <a:latin typeface="Courier New" pitchFamily="-112" charset="0"/>
              </a:rPr>
              <a:t>- attach subtree</a:t>
            </a:r>
          </a:p>
        </p:txBody>
      </p:sp>
      <p:sp>
        <p:nvSpPr>
          <p:cNvPr id="54323" name="Text Box 96"/>
          <p:cNvSpPr txBox="1">
            <a:spLocks noChangeArrowheads="1"/>
          </p:cNvSpPr>
          <p:nvPr/>
        </p:nvSpPr>
        <p:spPr bwMode="auto">
          <a:xfrm>
            <a:off x="457200" y="2236788"/>
            <a:ext cx="2530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bg2"/>
                </a:solidFill>
                <a:latin typeface="Courier New" pitchFamily="-112" charset="0"/>
              </a:rPr>
              <a:t>- attach children</a:t>
            </a:r>
          </a:p>
        </p:txBody>
      </p:sp>
      <p:sp>
        <p:nvSpPr>
          <p:cNvPr id="267361" name="Text Box 97"/>
          <p:cNvSpPr txBox="1">
            <a:spLocks noChangeArrowheads="1"/>
          </p:cNvSpPr>
          <p:nvPr/>
        </p:nvSpPr>
        <p:spPr bwMode="auto">
          <a:xfrm>
            <a:off x="449263" y="2468563"/>
            <a:ext cx="30114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- attach pre.</a:t>
            </a:r>
          </a:p>
          <a:p>
            <a:r>
              <a:rPr lang="en-US" b="1">
                <a:latin typeface="Courier New" pitchFamily="-112" charset="0"/>
              </a:rPr>
              <a:t>  to target’s</a:t>
            </a:r>
          </a:p>
          <a:p>
            <a:r>
              <a:rPr lang="en-US" b="1">
                <a:latin typeface="Courier New" pitchFamily="-112" charset="0"/>
              </a:rPr>
              <a:t>  parent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73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7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7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6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67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67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67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01" grpId="0" animBg="1"/>
      <p:bldP spid="267308" grpId="0" animBg="1"/>
      <p:bldP spid="267309" grpId="0" animBg="1"/>
      <p:bldP spid="267351" grpId="0" animBg="1"/>
      <p:bldP spid="26736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Deletion – target has 2 children</a:t>
            </a:r>
          </a:p>
        </p:txBody>
      </p:sp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C3A0-D624-C243-852D-71E526EF7F20}" type="slidenum">
              <a:rPr lang="en-US"/>
              <a:pPr/>
              <a:t>55</a:t>
            </a:fld>
            <a:endParaRPr lang="en-US"/>
          </a:p>
        </p:txBody>
      </p:sp>
      <p:grpSp>
        <p:nvGrpSpPr>
          <p:cNvPr id="55302" name="Group 3"/>
          <p:cNvGrpSpPr>
            <a:grpSpLocks/>
          </p:cNvGrpSpPr>
          <p:nvPr/>
        </p:nvGrpSpPr>
        <p:grpSpPr bwMode="auto">
          <a:xfrm>
            <a:off x="4356100" y="1773238"/>
            <a:ext cx="431800" cy="433387"/>
            <a:chOff x="2472" y="1298"/>
            <a:chExt cx="272" cy="273"/>
          </a:xfrm>
        </p:grpSpPr>
        <p:sp>
          <p:nvSpPr>
            <p:cNvPr id="55376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77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47</a:t>
              </a:r>
            </a:p>
          </p:txBody>
        </p:sp>
      </p:grpSp>
      <p:grpSp>
        <p:nvGrpSpPr>
          <p:cNvPr id="55303" name="Group 9"/>
          <p:cNvGrpSpPr>
            <a:grpSpLocks/>
          </p:cNvGrpSpPr>
          <p:nvPr/>
        </p:nvGrpSpPr>
        <p:grpSpPr bwMode="auto">
          <a:xfrm>
            <a:off x="2843213" y="2349500"/>
            <a:ext cx="431800" cy="433388"/>
            <a:chOff x="2472" y="1298"/>
            <a:chExt cx="272" cy="273"/>
          </a:xfrm>
        </p:grpSpPr>
        <p:sp>
          <p:nvSpPr>
            <p:cNvPr id="55374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75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32</a:t>
              </a:r>
            </a:p>
          </p:txBody>
        </p:sp>
      </p:grpSp>
      <p:grpSp>
        <p:nvGrpSpPr>
          <p:cNvPr id="55304" name="Group 12"/>
          <p:cNvGrpSpPr>
            <a:grpSpLocks/>
          </p:cNvGrpSpPr>
          <p:nvPr/>
        </p:nvGrpSpPr>
        <p:grpSpPr bwMode="auto">
          <a:xfrm>
            <a:off x="2124075" y="3284538"/>
            <a:ext cx="431800" cy="433387"/>
            <a:chOff x="2472" y="1298"/>
            <a:chExt cx="272" cy="273"/>
          </a:xfrm>
        </p:grpSpPr>
        <p:sp>
          <p:nvSpPr>
            <p:cNvPr id="55372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73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19</a:t>
              </a:r>
            </a:p>
          </p:txBody>
        </p:sp>
      </p:grpSp>
      <p:grpSp>
        <p:nvGrpSpPr>
          <p:cNvPr id="55305" name="Group 15"/>
          <p:cNvGrpSpPr>
            <a:grpSpLocks/>
          </p:cNvGrpSpPr>
          <p:nvPr/>
        </p:nvGrpSpPr>
        <p:grpSpPr bwMode="auto">
          <a:xfrm>
            <a:off x="3563938" y="3284538"/>
            <a:ext cx="431800" cy="433387"/>
            <a:chOff x="2472" y="1298"/>
            <a:chExt cx="272" cy="273"/>
          </a:xfrm>
        </p:grpSpPr>
        <p:sp>
          <p:nvSpPr>
            <p:cNvPr id="55370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71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41</a:t>
              </a:r>
            </a:p>
          </p:txBody>
        </p:sp>
      </p:grpSp>
      <p:grpSp>
        <p:nvGrpSpPr>
          <p:cNvPr id="55306" name="Group 18"/>
          <p:cNvGrpSpPr>
            <a:grpSpLocks/>
          </p:cNvGrpSpPr>
          <p:nvPr/>
        </p:nvGrpSpPr>
        <p:grpSpPr bwMode="auto">
          <a:xfrm>
            <a:off x="1692275" y="4365625"/>
            <a:ext cx="431800" cy="433388"/>
            <a:chOff x="2472" y="1298"/>
            <a:chExt cx="272" cy="273"/>
          </a:xfrm>
        </p:grpSpPr>
        <p:sp>
          <p:nvSpPr>
            <p:cNvPr id="55368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69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10</a:t>
              </a:r>
            </a:p>
          </p:txBody>
        </p:sp>
      </p:grpSp>
      <p:grpSp>
        <p:nvGrpSpPr>
          <p:cNvPr id="55307" name="Group 21"/>
          <p:cNvGrpSpPr>
            <a:grpSpLocks/>
          </p:cNvGrpSpPr>
          <p:nvPr/>
        </p:nvGrpSpPr>
        <p:grpSpPr bwMode="auto">
          <a:xfrm>
            <a:off x="2555875" y="4365625"/>
            <a:ext cx="431800" cy="433388"/>
            <a:chOff x="2472" y="1298"/>
            <a:chExt cx="272" cy="273"/>
          </a:xfrm>
        </p:grpSpPr>
        <p:sp>
          <p:nvSpPr>
            <p:cNvPr id="55366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67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23</a:t>
              </a:r>
            </a:p>
          </p:txBody>
        </p:sp>
      </p:grpSp>
      <p:sp>
        <p:nvSpPr>
          <p:cNvPr id="55308" name="Line 24"/>
          <p:cNvSpPr>
            <a:spLocks noChangeShapeType="1"/>
          </p:cNvSpPr>
          <p:nvPr/>
        </p:nvSpPr>
        <p:spPr bwMode="auto">
          <a:xfrm flipV="1">
            <a:off x="190817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9" name="Line 25"/>
          <p:cNvSpPr>
            <a:spLocks noChangeShapeType="1"/>
          </p:cNvSpPr>
          <p:nvPr/>
        </p:nvSpPr>
        <p:spPr bwMode="auto">
          <a:xfrm flipH="1" flipV="1">
            <a:off x="241141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5310" name="Group 26"/>
          <p:cNvGrpSpPr>
            <a:grpSpLocks/>
          </p:cNvGrpSpPr>
          <p:nvPr/>
        </p:nvGrpSpPr>
        <p:grpSpPr bwMode="auto">
          <a:xfrm>
            <a:off x="1403350" y="5445125"/>
            <a:ext cx="431800" cy="433388"/>
            <a:chOff x="2472" y="1298"/>
            <a:chExt cx="272" cy="273"/>
          </a:xfrm>
        </p:grpSpPr>
        <p:sp>
          <p:nvSpPr>
            <p:cNvPr id="55364" name="Oval 2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65" name="Text Box 2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</a:t>
              </a:r>
            </a:p>
          </p:txBody>
        </p:sp>
      </p:grpSp>
      <p:grpSp>
        <p:nvGrpSpPr>
          <p:cNvPr id="55311" name="Group 29"/>
          <p:cNvGrpSpPr>
            <a:grpSpLocks/>
          </p:cNvGrpSpPr>
          <p:nvPr/>
        </p:nvGrpSpPr>
        <p:grpSpPr bwMode="auto">
          <a:xfrm>
            <a:off x="1979613" y="5445125"/>
            <a:ext cx="431800" cy="433388"/>
            <a:chOff x="2472" y="1298"/>
            <a:chExt cx="272" cy="273"/>
          </a:xfrm>
        </p:grpSpPr>
        <p:sp>
          <p:nvSpPr>
            <p:cNvPr id="55362" name="Oval 3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63" name="Text Box 3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12</a:t>
              </a:r>
            </a:p>
          </p:txBody>
        </p:sp>
      </p:grpSp>
      <p:sp>
        <p:nvSpPr>
          <p:cNvPr id="55312" name="Line 32"/>
          <p:cNvSpPr>
            <a:spLocks noChangeShapeType="1"/>
          </p:cNvSpPr>
          <p:nvPr/>
        </p:nvSpPr>
        <p:spPr bwMode="auto">
          <a:xfrm flipV="1">
            <a:off x="16192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13" name="Line 33"/>
          <p:cNvSpPr>
            <a:spLocks noChangeShapeType="1"/>
          </p:cNvSpPr>
          <p:nvPr/>
        </p:nvSpPr>
        <p:spPr bwMode="auto">
          <a:xfrm flipH="1" flipV="1">
            <a:off x="19796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14" name="Line 34"/>
          <p:cNvSpPr>
            <a:spLocks noChangeShapeType="1"/>
          </p:cNvSpPr>
          <p:nvPr/>
        </p:nvSpPr>
        <p:spPr bwMode="auto">
          <a:xfrm flipH="1">
            <a:off x="2411413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15" name="Line 35"/>
          <p:cNvSpPr>
            <a:spLocks noChangeShapeType="1"/>
          </p:cNvSpPr>
          <p:nvPr/>
        </p:nvSpPr>
        <p:spPr bwMode="auto">
          <a:xfrm>
            <a:off x="3132138" y="2781300"/>
            <a:ext cx="5762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16" name="Line 36"/>
          <p:cNvSpPr>
            <a:spLocks noChangeShapeType="1"/>
          </p:cNvSpPr>
          <p:nvPr/>
        </p:nvSpPr>
        <p:spPr bwMode="auto">
          <a:xfrm flipH="1">
            <a:off x="3203575" y="2060575"/>
            <a:ext cx="1152525" cy="3603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5317" name="Group 38"/>
          <p:cNvGrpSpPr>
            <a:grpSpLocks/>
          </p:cNvGrpSpPr>
          <p:nvPr/>
        </p:nvGrpSpPr>
        <p:grpSpPr bwMode="auto">
          <a:xfrm>
            <a:off x="5149850" y="3284538"/>
            <a:ext cx="431800" cy="433387"/>
            <a:chOff x="2472" y="1298"/>
            <a:chExt cx="272" cy="273"/>
          </a:xfrm>
        </p:grpSpPr>
        <p:sp>
          <p:nvSpPr>
            <p:cNvPr id="55360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61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54</a:t>
              </a:r>
            </a:p>
          </p:txBody>
        </p:sp>
      </p:grpSp>
      <p:grpSp>
        <p:nvGrpSpPr>
          <p:cNvPr id="55318" name="Group 41"/>
          <p:cNvGrpSpPr>
            <a:grpSpLocks/>
          </p:cNvGrpSpPr>
          <p:nvPr/>
        </p:nvGrpSpPr>
        <p:grpSpPr bwMode="auto">
          <a:xfrm>
            <a:off x="6589713" y="3284538"/>
            <a:ext cx="431800" cy="433387"/>
            <a:chOff x="2472" y="1298"/>
            <a:chExt cx="272" cy="273"/>
          </a:xfrm>
        </p:grpSpPr>
        <p:sp>
          <p:nvSpPr>
            <p:cNvPr id="55358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59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79</a:t>
              </a:r>
            </a:p>
          </p:txBody>
        </p:sp>
      </p:grpSp>
      <p:grpSp>
        <p:nvGrpSpPr>
          <p:cNvPr id="55319" name="Group 46"/>
          <p:cNvGrpSpPr>
            <a:grpSpLocks/>
          </p:cNvGrpSpPr>
          <p:nvPr/>
        </p:nvGrpSpPr>
        <p:grpSpPr bwMode="auto">
          <a:xfrm>
            <a:off x="3133725" y="4365625"/>
            <a:ext cx="431800" cy="433388"/>
            <a:chOff x="2472" y="1298"/>
            <a:chExt cx="272" cy="273"/>
          </a:xfrm>
        </p:grpSpPr>
        <p:sp>
          <p:nvSpPr>
            <p:cNvPr id="55356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57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37</a:t>
              </a:r>
            </a:p>
          </p:txBody>
        </p:sp>
      </p:grpSp>
      <p:grpSp>
        <p:nvGrpSpPr>
          <p:cNvPr id="55320" name="Group 49"/>
          <p:cNvGrpSpPr>
            <a:grpSpLocks/>
          </p:cNvGrpSpPr>
          <p:nvPr/>
        </p:nvGrpSpPr>
        <p:grpSpPr bwMode="auto">
          <a:xfrm>
            <a:off x="3997325" y="4365625"/>
            <a:ext cx="431800" cy="433388"/>
            <a:chOff x="2472" y="1298"/>
            <a:chExt cx="272" cy="273"/>
          </a:xfrm>
        </p:grpSpPr>
        <p:sp>
          <p:nvSpPr>
            <p:cNvPr id="55354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55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44</a:t>
              </a:r>
            </a:p>
          </p:txBody>
        </p:sp>
      </p:grpSp>
      <p:sp>
        <p:nvSpPr>
          <p:cNvPr id="55321" name="Line 52"/>
          <p:cNvSpPr>
            <a:spLocks noChangeShapeType="1"/>
          </p:cNvSpPr>
          <p:nvPr/>
        </p:nvSpPr>
        <p:spPr bwMode="auto">
          <a:xfrm flipV="1">
            <a:off x="3349625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22" name="Line 53"/>
          <p:cNvSpPr>
            <a:spLocks noChangeShapeType="1"/>
          </p:cNvSpPr>
          <p:nvPr/>
        </p:nvSpPr>
        <p:spPr bwMode="auto">
          <a:xfrm flipH="1" flipV="1">
            <a:off x="3852863" y="3716338"/>
            <a:ext cx="360362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5323" name="Group 54"/>
          <p:cNvGrpSpPr>
            <a:grpSpLocks/>
          </p:cNvGrpSpPr>
          <p:nvPr/>
        </p:nvGrpSpPr>
        <p:grpSpPr bwMode="auto">
          <a:xfrm>
            <a:off x="4718050" y="4365625"/>
            <a:ext cx="431800" cy="433388"/>
            <a:chOff x="2472" y="1298"/>
            <a:chExt cx="272" cy="273"/>
          </a:xfrm>
        </p:grpSpPr>
        <p:sp>
          <p:nvSpPr>
            <p:cNvPr id="55352" name="Oval 5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53" name="Text Box 5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53</a:t>
              </a:r>
            </a:p>
          </p:txBody>
        </p:sp>
      </p:grpSp>
      <p:sp>
        <p:nvSpPr>
          <p:cNvPr id="55324" name="Line 57"/>
          <p:cNvSpPr>
            <a:spLocks noChangeShapeType="1"/>
          </p:cNvSpPr>
          <p:nvPr/>
        </p:nvSpPr>
        <p:spPr bwMode="auto">
          <a:xfrm flipV="1">
            <a:off x="49339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5325" name="Group 58"/>
          <p:cNvGrpSpPr>
            <a:grpSpLocks/>
          </p:cNvGrpSpPr>
          <p:nvPr/>
        </p:nvGrpSpPr>
        <p:grpSpPr bwMode="auto">
          <a:xfrm>
            <a:off x="7021513" y="4365625"/>
            <a:ext cx="431800" cy="433388"/>
            <a:chOff x="2472" y="1298"/>
            <a:chExt cx="272" cy="273"/>
          </a:xfrm>
        </p:grpSpPr>
        <p:sp>
          <p:nvSpPr>
            <p:cNvPr id="55350" name="Oval 5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51" name="Text Box 6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96</a:t>
              </a:r>
            </a:p>
          </p:txBody>
        </p:sp>
      </p:grpSp>
      <p:sp>
        <p:nvSpPr>
          <p:cNvPr id="55326" name="Line 61"/>
          <p:cNvSpPr>
            <a:spLocks noChangeShapeType="1"/>
          </p:cNvSpPr>
          <p:nvPr/>
        </p:nvSpPr>
        <p:spPr bwMode="auto">
          <a:xfrm flipH="1" flipV="1">
            <a:off x="6877050" y="3716338"/>
            <a:ext cx="3603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5327" name="Group 62"/>
          <p:cNvGrpSpPr>
            <a:grpSpLocks/>
          </p:cNvGrpSpPr>
          <p:nvPr/>
        </p:nvGrpSpPr>
        <p:grpSpPr bwMode="auto">
          <a:xfrm>
            <a:off x="2843213" y="5445125"/>
            <a:ext cx="431800" cy="433388"/>
            <a:chOff x="2472" y="1298"/>
            <a:chExt cx="272" cy="273"/>
          </a:xfrm>
        </p:grpSpPr>
        <p:sp>
          <p:nvSpPr>
            <p:cNvPr id="55348" name="Oval 6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49" name="Text Box 6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30</a:t>
              </a:r>
            </a:p>
          </p:txBody>
        </p:sp>
      </p:grpSp>
      <p:sp>
        <p:nvSpPr>
          <p:cNvPr id="55328" name="Line 65"/>
          <p:cNvSpPr>
            <a:spLocks noChangeShapeType="1"/>
          </p:cNvSpPr>
          <p:nvPr/>
        </p:nvSpPr>
        <p:spPr bwMode="auto">
          <a:xfrm flipH="1" flipV="1">
            <a:off x="2843213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5329" name="Group 66"/>
          <p:cNvGrpSpPr>
            <a:grpSpLocks/>
          </p:cNvGrpSpPr>
          <p:nvPr/>
        </p:nvGrpSpPr>
        <p:grpSpPr bwMode="auto">
          <a:xfrm>
            <a:off x="5292725" y="5445125"/>
            <a:ext cx="431800" cy="433388"/>
            <a:chOff x="2472" y="1298"/>
            <a:chExt cx="272" cy="273"/>
          </a:xfrm>
        </p:grpSpPr>
        <p:sp>
          <p:nvSpPr>
            <p:cNvPr id="55346" name="Oval 6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47" name="Text Box 6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57</a:t>
              </a:r>
            </a:p>
          </p:txBody>
        </p:sp>
      </p:grpSp>
      <p:grpSp>
        <p:nvGrpSpPr>
          <p:cNvPr id="55330" name="Group 69"/>
          <p:cNvGrpSpPr>
            <a:grpSpLocks/>
          </p:cNvGrpSpPr>
          <p:nvPr/>
        </p:nvGrpSpPr>
        <p:grpSpPr bwMode="auto">
          <a:xfrm>
            <a:off x="6732588" y="5445125"/>
            <a:ext cx="431800" cy="433388"/>
            <a:chOff x="2472" y="1298"/>
            <a:chExt cx="272" cy="273"/>
          </a:xfrm>
        </p:grpSpPr>
        <p:sp>
          <p:nvSpPr>
            <p:cNvPr id="55344" name="Oval 7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45" name="Text Box 7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91</a:t>
              </a:r>
            </a:p>
          </p:txBody>
        </p:sp>
      </p:grpSp>
      <p:grpSp>
        <p:nvGrpSpPr>
          <p:cNvPr id="55331" name="Group 72"/>
          <p:cNvGrpSpPr>
            <a:grpSpLocks/>
          </p:cNvGrpSpPr>
          <p:nvPr/>
        </p:nvGrpSpPr>
        <p:grpSpPr bwMode="auto">
          <a:xfrm>
            <a:off x="7308850" y="5445125"/>
            <a:ext cx="431800" cy="433388"/>
            <a:chOff x="2472" y="1298"/>
            <a:chExt cx="272" cy="273"/>
          </a:xfrm>
        </p:grpSpPr>
        <p:sp>
          <p:nvSpPr>
            <p:cNvPr id="55342" name="Oval 7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43" name="Text Box 7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97</a:t>
              </a:r>
            </a:p>
          </p:txBody>
        </p:sp>
      </p:grpSp>
      <p:sp>
        <p:nvSpPr>
          <p:cNvPr id="55332" name="Line 75"/>
          <p:cNvSpPr>
            <a:spLocks noChangeShapeType="1"/>
          </p:cNvSpPr>
          <p:nvPr/>
        </p:nvSpPr>
        <p:spPr bwMode="auto">
          <a:xfrm flipV="1">
            <a:off x="6948488" y="4797425"/>
            <a:ext cx="217487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3" name="Line 76"/>
          <p:cNvSpPr>
            <a:spLocks noChangeShapeType="1"/>
          </p:cNvSpPr>
          <p:nvPr/>
        </p:nvSpPr>
        <p:spPr bwMode="auto">
          <a:xfrm flipH="1" flipV="1">
            <a:off x="7308850" y="4797425"/>
            <a:ext cx="21748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4" name="Text Box 77"/>
          <p:cNvSpPr txBox="1">
            <a:spLocks noChangeArrowheads="1"/>
          </p:cNvSpPr>
          <p:nvPr/>
        </p:nvSpPr>
        <p:spPr bwMode="auto">
          <a:xfrm>
            <a:off x="468313" y="1484313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u="sng">
                <a:latin typeface="Courier New" pitchFamily="-112" charset="0"/>
              </a:rPr>
              <a:t>delete 63</a:t>
            </a:r>
            <a:endParaRPr lang="en-US" b="1">
              <a:latin typeface="Courier New" pitchFamily="-112" charset="0"/>
            </a:endParaRPr>
          </a:p>
        </p:txBody>
      </p:sp>
      <p:sp>
        <p:nvSpPr>
          <p:cNvPr id="55335" name="Line 78"/>
          <p:cNvSpPr>
            <a:spLocks noChangeShapeType="1"/>
          </p:cNvSpPr>
          <p:nvPr/>
        </p:nvSpPr>
        <p:spPr bwMode="auto">
          <a:xfrm>
            <a:off x="5435600" y="3716338"/>
            <a:ext cx="73025" cy="17287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5336" name="Group 79"/>
          <p:cNvGrpSpPr>
            <a:grpSpLocks/>
          </p:cNvGrpSpPr>
          <p:nvPr/>
        </p:nvGrpSpPr>
        <p:grpSpPr bwMode="auto">
          <a:xfrm>
            <a:off x="6372225" y="2349500"/>
            <a:ext cx="431800" cy="433388"/>
            <a:chOff x="2472" y="1298"/>
            <a:chExt cx="272" cy="273"/>
          </a:xfrm>
        </p:grpSpPr>
        <p:sp>
          <p:nvSpPr>
            <p:cNvPr id="55340" name="Oval 8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341" name="Text Box 8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59</a:t>
              </a:r>
            </a:p>
          </p:txBody>
        </p:sp>
      </p:grpSp>
      <p:sp>
        <p:nvSpPr>
          <p:cNvPr id="55337" name="Line 82"/>
          <p:cNvSpPr>
            <a:spLocks noChangeShapeType="1"/>
          </p:cNvSpPr>
          <p:nvPr/>
        </p:nvSpPr>
        <p:spPr bwMode="auto">
          <a:xfrm flipH="1">
            <a:off x="5508625" y="2708275"/>
            <a:ext cx="935038" cy="6492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8" name="Line 83"/>
          <p:cNvSpPr>
            <a:spLocks noChangeShapeType="1"/>
          </p:cNvSpPr>
          <p:nvPr/>
        </p:nvSpPr>
        <p:spPr bwMode="auto">
          <a:xfrm>
            <a:off x="6659563" y="2781300"/>
            <a:ext cx="144462" cy="5032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9" name="Line 84"/>
          <p:cNvSpPr>
            <a:spLocks noChangeShapeType="1"/>
          </p:cNvSpPr>
          <p:nvPr/>
        </p:nvSpPr>
        <p:spPr bwMode="auto">
          <a:xfrm>
            <a:off x="4787900" y="1916113"/>
            <a:ext cx="1655763" cy="5048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BST Efficiency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The efficiency of BST operations depends on the </a:t>
            </a:r>
            <a:r>
              <a:rPr lang="en-US" sz="2800" b="1"/>
              <a:t>height</a:t>
            </a:r>
            <a:r>
              <a:rPr lang="en-US" sz="2800"/>
              <a:t> of the tree</a:t>
            </a:r>
          </a:p>
          <a:p>
            <a:r>
              <a:rPr lang="en-US" sz="2800"/>
              <a:t>All three operations (search, insert and delete) are O(</a:t>
            </a:r>
            <a:r>
              <a:rPr lang="en-US" sz="2800" b="1"/>
              <a:t>height</a:t>
            </a:r>
            <a:r>
              <a:rPr lang="en-US" sz="2800"/>
              <a:t>)</a:t>
            </a:r>
          </a:p>
          <a:p>
            <a:r>
              <a:rPr lang="en-US" sz="2800"/>
              <a:t>If the tree is complete the height is </a:t>
            </a:r>
            <a:r>
              <a:rPr lang="en-US" sz="2800">
                <a:sym typeface="Symbol" pitchFamily="-112" charset="2"/>
              </a:rPr>
              <a:t></a:t>
            </a:r>
            <a:r>
              <a:rPr lang="en-US" sz="2800"/>
              <a:t>log(</a:t>
            </a:r>
            <a:r>
              <a:rPr lang="en-US" sz="2800" b="1"/>
              <a:t>n</a:t>
            </a:r>
            <a:r>
              <a:rPr lang="en-US" sz="2800"/>
              <a:t>)</a:t>
            </a:r>
            <a:r>
              <a:rPr lang="en-US" sz="2800">
                <a:sym typeface="Symbol" pitchFamily="-112" charset="2"/>
              </a:rPr>
              <a:t></a:t>
            </a:r>
          </a:p>
          <a:p>
            <a:r>
              <a:rPr lang="en-US" sz="2800">
                <a:sym typeface="Symbol" pitchFamily="-112" charset="2"/>
              </a:rPr>
              <a:t>What if it isn’t complete?</a:t>
            </a:r>
          </a:p>
        </p:txBody>
      </p:sp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575A-7D87-1C4C-A5AA-22242CF735DF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Height of a BST</a:t>
            </a:r>
          </a:p>
        </p:txBody>
      </p:sp>
      <p:sp>
        <p:nvSpPr>
          <p:cNvPr id="199733" name="Rectangle 53"/>
          <p:cNvSpPr>
            <a:spLocks noGrp="1" noChangeArrowheads="1"/>
          </p:cNvSpPr>
          <p:nvPr>
            <p:ph idx="1"/>
          </p:nvPr>
        </p:nvSpPr>
        <p:spPr>
          <a:xfrm>
            <a:off x="457200" y="1771650"/>
            <a:ext cx="4189413" cy="4530725"/>
          </a:xfrm>
        </p:spPr>
        <p:txBody>
          <a:bodyPr/>
          <a:lstStyle/>
          <a:p>
            <a:r>
              <a:rPr lang="en-US" sz="2800"/>
              <a:t>Insert 7</a:t>
            </a:r>
          </a:p>
          <a:p>
            <a:r>
              <a:rPr lang="en-US" sz="2800"/>
              <a:t>Insert 4</a:t>
            </a:r>
          </a:p>
          <a:p>
            <a:r>
              <a:rPr lang="en-US" sz="2800"/>
              <a:t>Insert 1</a:t>
            </a:r>
          </a:p>
          <a:p>
            <a:r>
              <a:rPr lang="en-US" sz="2800"/>
              <a:t>Insert 9</a:t>
            </a:r>
          </a:p>
          <a:p>
            <a:r>
              <a:rPr lang="en-US" sz="2800"/>
              <a:t>Insert 5</a:t>
            </a:r>
          </a:p>
          <a:p>
            <a:r>
              <a:rPr lang="en-US" sz="2800">
                <a:solidFill>
                  <a:srgbClr val="008000"/>
                </a:solidFill>
              </a:rPr>
              <a:t>It’s a complete tree!</a:t>
            </a:r>
            <a:endParaRPr lang="en-US" sz="2800">
              <a:solidFill>
                <a:srgbClr val="008000"/>
              </a:solidFill>
              <a:sym typeface="Symbol" pitchFamily="-112" charset="2"/>
            </a:endParaRPr>
          </a:p>
        </p:txBody>
      </p:sp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1D25-1362-8C4A-A3FC-8C6D6BC1813F}" type="slidenum">
              <a:rPr lang="en-US"/>
              <a:pPr/>
              <a:t>57</a:t>
            </a:fld>
            <a:endParaRPr 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5514975" y="1951038"/>
            <a:ext cx="503238" cy="504825"/>
            <a:chOff x="1293" y="1434"/>
            <a:chExt cx="317" cy="318"/>
          </a:xfrm>
        </p:grpSpPr>
        <p:sp>
          <p:nvSpPr>
            <p:cNvPr id="57369" name="Oval 5"/>
            <p:cNvSpPr>
              <a:spLocks noChangeArrowheads="1"/>
            </p:cNvSpPr>
            <p:nvPr/>
          </p:nvSpPr>
          <p:spPr bwMode="auto">
            <a:xfrm>
              <a:off x="1293" y="1434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370" name="Text Box 6"/>
            <p:cNvSpPr txBox="1">
              <a:spLocks noChangeArrowheads="1"/>
            </p:cNvSpPr>
            <p:nvPr/>
          </p:nvSpPr>
          <p:spPr bwMode="auto">
            <a:xfrm>
              <a:off x="1338" y="148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</a:t>
              </a:r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4651375" y="3032125"/>
            <a:ext cx="503238" cy="504825"/>
            <a:chOff x="749" y="2115"/>
            <a:chExt cx="317" cy="318"/>
          </a:xfrm>
        </p:grpSpPr>
        <p:sp>
          <p:nvSpPr>
            <p:cNvPr id="57367" name="Oval 7"/>
            <p:cNvSpPr>
              <a:spLocks noChangeArrowheads="1"/>
            </p:cNvSpPr>
            <p:nvPr/>
          </p:nvSpPr>
          <p:spPr bwMode="auto">
            <a:xfrm>
              <a:off x="749" y="211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368" name="Text Box 8"/>
            <p:cNvSpPr txBox="1">
              <a:spLocks noChangeArrowheads="1"/>
            </p:cNvSpPr>
            <p:nvPr/>
          </p:nvSpPr>
          <p:spPr bwMode="auto">
            <a:xfrm>
              <a:off x="794" y="216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6378575" y="3032125"/>
            <a:ext cx="503238" cy="504825"/>
            <a:chOff x="1837" y="2115"/>
            <a:chExt cx="317" cy="318"/>
          </a:xfrm>
        </p:grpSpPr>
        <p:sp>
          <p:nvSpPr>
            <p:cNvPr id="57365" name="Oval 11"/>
            <p:cNvSpPr>
              <a:spLocks noChangeArrowheads="1"/>
            </p:cNvSpPr>
            <p:nvPr/>
          </p:nvSpPr>
          <p:spPr bwMode="auto">
            <a:xfrm>
              <a:off x="1837" y="211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366" name="Text Box 12"/>
            <p:cNvSpPr txBox="1">
              <a:spLocks noChangeArrowheads="1"/>
            </p:cNvSpPr>
            <p:nvPr/>
          </p:nvSpPr>
          <p:spPr bwMode="auto">
            <a:xfrm>
              <a:off x="1882" y="216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</a:t>
              </a: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4217988" y="4111625"/>
            <a:ext cx="503237" cy="504825"/>
            <a:chOff x="476" y="2795"/>
            <a:chExt cx="317" cy="318"/>
          </a:xfrm>
        </p:grpSpPr>
        <p:sp>
          <p:nvSpPr>
            <p:cNvPr id="57363" name="Oval 15"/>
            <p:cNvSpPr>
              <a:spLocks noChangeArrowheads="1"/>
            </p:cNvSpPr>
            <p:nvPr/>
          </p:nvSpPr>
          <p:spPr bwMode="auto">
            <a:xfrm>
              <a:off x="476" y="279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364" name="Text Box 16"/>
            <p:cNvSpPr txBox="1">
              <a:spLocks noChangeArrowheads="1"/>
            </p:cNvSpPr>
            <p:nvPr/>
          </p:nvSpPr>
          <p:spPr bwMode="auto">
            <a:xfrm>
              <a:off x="521" y="284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</a:t>
              </a: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010150" y="4111625"/>
            <a:ext cx="503238" cy="504825"/>
            <a:chOff x="975" y="2795"/>
            <a:chExt cx="317" cy="318"/>
          </a:xfrm>
        </p:grpSpPr>
        <p:sp>
          <p:nvSpPr>
            <p:cNvPr id="57361" name="Oval 17"/>
            <p:cNvSpPr>
              <a:spLocks noChangeArrowheads="1"/>
            </p:cNvSpPr>
            <p:nvPr/>
          </p:nvSpPr>
          <p:spPr bwMode="auto">
            <a:xfrm>
              <a:off x="975" y="279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362" name="Text Box 18"/>
            <p:cNvSpPr txBox="1">
              <a:spLocks noChangeArrowheads="1"/>
            </p:cNvSpPr>
            <p:nvPr/>
          </p:nvSpPr>
          <p:spPr bwMode="auto">
            <a:xfrm>
              <a:off x="1020" y="284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</a:t>
              </a:r>
            </a:p>
          </p:txBody>
        </p:sp>
      </p:grpSp>
      <p:sp>
        <p:nvSpPr>
          <p:cNvPr id="199699" name="Line 19"/>
          <p:cNvSpPr>
            <a:spLocks noChangeShapeType="1"/>
          </p:cNvSpPr>
          <p:nvPr/>
        </p:nvSpPr>
        <p:spPr bwMode="auto">
          <a:xfrm flipH="1">
            <a:off x="5010150" y="2382838"/>
            <a:ext cx="5762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00" name="Line 20"/>
          <p:cNvSpPr>
            <a:spLocks noChangeShapeType="1"/>
          </p:cNvSpPr>
          <p:nvPr/>
        </p:nvSpPr>
        <p:spPr bwMode="auto">
          <a:xfrm>
            <a:off x="5946775" y="2382838"/>
            <a:ext cx="576263" cy="6492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01" name="Line 21"/>
          <p:cNvSpPr>
            <a:spLocks noChangeShapeType="1"/>
          </p:cNvSpPr>
          <p:nvPr/>
        </p:nvSpPr>
        <p:spPr bwMode="auto">
          <a:xfrm flipH="1">
            <a:off x="4506913" y="3535363"/>
            <a:ext cx="287337" cy="576262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02" name="Line 22"/>
          <p:cNvSpPr>
            <a:spLocks noChangeShapeType="1"/>
          </p:cNvSpPr>
          <p:nvPr/>
        </p:nvSpPr>
        <p:spPr bwMode="auto">
          <a:xfrm>
            <a:off x="4938713" y="3535363"/>
            <a:ext cx="287337" cy="576262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05" name="Text Box 25"/>
          <p:cNvSpPr txBox="1">
            <a:spLocks noChangeArrowheads="1"/>
          </p:cNvSpPr>
          <p:nvPr/>
        </p:nvSpPr>
        <p:spPr bwMode="auto">
          <a:xfrm>
            <a:off x="5703888" y="3751263"/>
            <a:ext cx="307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height = </a:t>
            </a:r>
            <a:r>
              <a:rPr lang="en-US" sz="2400">
                <a:solidFill>
                  <a:schemeClr val="folHlink"/>
                </a:solidFill>
                <a:sym typeface="Symbol" pitchFamily="-112" charset="2"/>
              </a:rPr>
              <a:t></a:t>
            </a:r>
            <a:r>
              <a:rPr lang="en-US" sz="2400">
                <a:solidFill>
                  <a:schemeClr val="folHlink"/>
                </a:solidFill>
              </a:rPr>
              <a:t>log(5)</a:t>
            </a:r>
            <a:r>
              <a:rPr lang="en-US" sz="2400">
                <a:solidFill>
                  <a:schemeClr val="folHlink"/>
                </a:solidFill>
                <a:sym typeface="Symbol" pitchFamily="-112" charset="2"/>
              </a:rPr>
              <a:t> = 2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99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99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99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99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99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99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9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99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99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99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9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99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99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99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9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99" grpId="0" animBg="1"/>
      <p:bldP spid="199700" grpId="0" animBg="1"/>
      <p:bldP spid="199701" grpId="0" animBg="1"/>
      <p:bldP spid="199702" grpId="0" animBg="1"/>
      <p:bldP spid="19970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3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Height of a BST</a:t>
            </a:r>
          </a:p>
        </p:txBody>
      </p:sp>
      <p:sp>
        <p:nvSpPr>
          <p:cNvPr id="2734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71650"/>
            <a:ext cx="4437063" cy="4530725"/>
          </a:xfrm>
        </p:spPr>
        <p:txBody>
          <a:bodyPr/>
          <a:lstStyle/>
          <a:p>
            <a:r>
              <a:rPr lang="en-US" sz="2800"/>
              <a:t>Insert 9</a:t>
            </a:r>
          </a:p>
          <a:p>
            <a:r>
              <a:rPr lang="en-US" sz="2800"/>
              <a:t>Insert 1</a:t>
            </a:r>
          </a:p>
          <a:p>
            <a:r>
              <a:rPr lang="en-US" sz="2800"/>
              <a:t>Insert 7</a:t>
            </a:r>
          </a:p>
          <a:p>
            <a:r>
              <a:rPr lang="en-US" sz="2800"/>
              <a:t>Insert 4</a:t>
            </a:r>
          </a:p>
          <a:p>
            <a:r>
              <a:rPr lang="en-US" sz="2800"/>
              <a:t>Insert 5</a:t>
            </a:r>
          </a:p>
          <a:p>
            <a:r>
              <a:rPr lang="en-US" sz="2800">
                <a:solidFill>
                  <a:srgbClr val="FF0000"/>
                </a:solidFill>
              </a:rPr>
              <a:t>It’s a linked list with a lot of extra pointers!</a:t>
            </a:r>
            <a:endParaRPr lang="en-US" sz="2800">
              <a:solidFill>
                <a:srgbClr val="FF0000"/>
              </a:solidFill>
              <a:sym typeface="Symbol" pitchFamily="-112" charset="2"/>
            </a:endParaRPr>
          </a:p>
        </p:txBody>
      </p:sp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3C20-B281-814C-96EC-66A050547DE0}" type="slidenum">
              <a:rPr lang="en-US"/>
              <a:pPr/>
              <a:t>58</a:t>
            </a:fld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649913" y="3176588"/>
            <a:ext cx="503237" cy="504825"/>
            <a:chOff x="3016" y="1434"/>
            <a:chExt cx="317" cy="318"/>
          </a:xfrm>
        </p:grpSpPr>
        <p:sp>
          <p:nvSpPr>
            <p:cNvPr id="58393" name="Oval 25"/>
            <p:cNvSpPr>
              <a:spLocks noChangeArrowheads="1"/>
            </p:cNvSpPr>
            <p:nvPr/>
          </p:nvSpPr>
          <p:spPr bwMode="auto">
            <a:xfrm>
              <a:off x="3016" y="1434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394" name="Text Box 26"/>
            <p:cNvSpPr txBox="1">
              <a:spLocks noChangeArrowheads="1"/>
            </p:cNvSpPr>
            <p:nvPr/>
          </p:nvSpPr>
          <p:spPr bwMode="auto">
            <a:xfrm>
              <a:off x="3061" y="148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7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894263" y="2317750"/>
            <a:ext cx="503237" cy="504825"/>
            <a:chOff x="2472" y="2115"/>
            <a:chExt cx="317" cy="318"/>
          </a:xfrm>
        </p:grpSpPr>
        <p:sp>
          <p:nvSpPr>
            <p:cNvPr id="58391" name="Oval 28"/>
            <p:cNvSpPr>
              <a:spLocks noChangeArrowheads="1"/>
            </p:cNvSpPr>
            <p:nvPr/>
          </p:nvSpPr>
          <p:spPr bwMode="auto">
            <a:xfrm>
              <a:off x="2472" y="211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392" name="Text Box 29"/>
            <p:cNvSpPr txBox="1">
              <a:spLocks noChangeArrowheads="1"/>
            </p:cNvSpPr>
            <p:nvPr/>
          </p:nvSpPr>
          <p:spPr bwMode="auto">
            <a:xfrm>
              <a:off x="2517" y="216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1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5961063" y="1668463"/>
            <a:ext cx="503237" cy="504825"/>
            <a:chOff x="3560" y="2115"/>
            <a:chExt cx="317" cy="318"/>
          </a:xfrm>
        </p:grpSpPr>
        <p:sp>
          <p:nvSpPr>
            <p:cNvPr id="58389" name="Oval 31"/>
            <p:cNvSpPr>
              <a:spLocks noChangeArrowheads="1"/>
            </p:cNvSpPr>
            <p:nvPr/>
          </p:nvSpPr>
          <p:spPr bwMode="auto">
            <a:xfrm>
              <a:off x="3560" y="211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390" name="Text Box 32"/>
            <p:cNvSpPr txBox="1">
              <a:spLocks noChangeArrowheads="1"/>
            </p:cNvSpPr>
            <p:nvPr/>
          </p:nvSpPr>
          <p:spPr bwMode="auto">
            <a:xfrm>
              <a:off x="3605" y="216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9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5507038" y="5356225"/>
            <a:ext cx="503237" cy="504825"/>
            <a:chOff x="2199" y="2795"/>
            <a:chExt cx="317" cy="318"/>
          </a:xfrm>
        </p:grpSpPr>
        <p:sp>
          <p:nvSpPr>
            <p:cNvPr id="58387" name="Oval 34"/>
            <p:cNvSpPr>
              <a:spLocks noChangeArrowheads="1"/>
            </p:cNvSpPr>
            <p:nvPr/>
          </p:nvSpPr>
          <p:spPr bwMode="auto">
            <a:xfrm>
              <a:off x="2199" y="279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388" name="Text Box 35"/>
            <p:cNvSpPr txBox="1">
              <a:spLocks noChangeArrowheads="1"/>
            </p:cNvSpPr>
            <p:nvPr/>
          </p:nvSpPr>
          <p:spPr bwMode="auto">
            <a:xfrm>
              <a:off x="2244" y="284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5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5145088" y="4252913"/>
            <a:ext cx="503237" cy="504825"/>
            <a:chOff x="2698" y="2795"/>
            <a:chExt cx="317" cy="318"/>
          </a:xfrm>
        </p:grpSpPr>
        <p:sp>
          <p:nvSpPr>
            <p:cNvPr id="58385" name="Oval 37"/>
            <p:cNvSpPr>
              <a:spLocks noChangeArrowheads="1"/>
            </p:cNvSpPr>
            <p:nvPr/>
          </p:nvSpPr>
          <p:spPr bwMode="auto">
            <a:xfrm>
              <a:off x="2698" y="279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386" name="Text Box 38"/>
            <p:cNvSpPr txBox="1">
              <a:spLocks noChangeArrowheads="1"/>
            </p:cNvSpPr>
            <p:nvPr/>
          </p:nvSpPr>
          <p:spPr bwMode="auto">
            <a:xfrm>
              <a:off x="2743" y="284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4</a:t>
              </a:r>
            </a:p>
          </p:txBody>
        </p:sp>
      </p:grpSp>
      <p:sp>
        <p:nvSpPr>
          <p:cNvPr id="273447" name="Line 39"/>
          <p:cNvSpPr>
            <a:spLocks noChangeShapeType="1"/>
          </p:cNvSpPr>
          <p:nvPr/>
        </p:nvSpPr>
        <p:spPr bwMode="auto">
          <a:xfrm flipH="1">
            <a:off x="5362575" y="2070100"/>
            <a:ext cx="647700" cy="35401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49" name="Text Box 41"/>
          <p:cNvSpPr txBox="1">
            <a:spLocks noChangeArrowheads="1"/>
          </p:cNvSpPr>
          <p:nvPr/>
        </p:nvSpPr>
        <p:spPr bwMode="auto">
          <a:xfrm>
            <a:off x="5961063" y="4160838"/>
            <a:ext cx="23971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height =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sym typeface="Symbol" pitchFamily="-112" charset="2"/>
              </a:rPr>
              <a:t>n – 1 = 4 = O(</a:t>
            </a:r>
            <a:r>
              <a:rPr lang="en-US" sz="2400" b="1">
                <a:solidFill>
                  <a:schemeClr val="folHlink"/>
                </a:solidFill>
                <a:sym typeface="Symbol" pitchFamily="-112" charset="2"/>
              </a:rPr>
              <a:t>n</a:t>
            </a:r>
            <a:r>
              <a:rPr lang="en-US" sz="2400">
                <a:solidFill>
                  <a:schemeClr val="folHlink"/>
                </a:solidFill>
                <a:sym typeface="Symbol" pitchFamily="-112" charset="2"/>
              </a:rPr>
              <a:t>)</a:t>
            </a:r>
            <a:r>
              <a:rPr lang="en-US"/>
              <a:t> </a:t>
            </a:r>
          </a:p>
        </p:txBody>
      </p:sp>
      <p:sp>
        <p:nvSpPr>
          <p:cNvPr id="273450" name="Line 42"/>
          <p:cNvSpPr>
            <a:spLocks noChangeShapeType="1"/>
          </p:cNvSpPr>
          <p:nvPr/>
        </p:nvSpPr>
        <p:spPr bwMode="auto">
          <a:xfrm flipH="1">
            <a:off x="5505450" y="3681413"/>
            <a:ext cx="287338" cy="5715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51" name="Line 43"/>
          <p:cNvSpPr>
            <a:spLocks noChangeShapeType="1"/>
          </p:cNvSpPr>
          <p:nvPr/>
        </p:nvSpPr>
        <p:spPr bwMode="auto">
          <a:xfrm>
            <a:off x="5505450" y="4757738"/>
            <a:ext cx="215900" cy="5984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53" name="Line 45"/>
          <p:cNvSpPr>
            <a:spLocks noChangeShapeType="1"/>
          </p:cNvSpPr>
          <p:nvPr/>
        </p:nvSpPr>
        <p:spPr bwMode="auto">
          <a:xfrm>
            <a:off x="5326063" y="2757488"/>
            <a:ext cx="395287" cy="4921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3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3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3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7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7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7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7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7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7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7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73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73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73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7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73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73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73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7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273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273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273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7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47" grpId="0" animBg="1"/>
      <p:bldP spid="273449" grpId="0"/>
      <p:bldP spid="273450" grpId="0" animBg="1"/>
      <p:bldP spid="273451" grpId="0" animBg="1"/>
      <p:bldP spid="273453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Balanced BSTs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 would be ideal if a BST was always close to complete</a:t>
            </a:r>
          </a:p>
          <a:p>
            <a:pPr lvl="1"/>
            <a:r>
              <a:rPr lang="en-US"/>
              <a:t>i.e. balanced</a:t>
            </a:r>
          </a:p>
          <a:p>
            <a:r>
              <a:rPr lang="en-US"/>
              <a:t>How do we guarantee a balanced BST?</a:t>
            </a:r>
          </a:p>
          <a:p>
            <a:pPr lvl="1"/>
            <a:r>
              <a:rPr lang="en-US"/>
              <a:t>We have to make the insertion and deletion algorithms more complex</a:t>
            </a:r>
          </a:p>
          <a:p>
            <a:pPr lvl="2"/>
            <a:r>
              <a:rPr lang="en-US"/>
              <a:t>e.g. </a:t>
            </a:r>
            <a:r>
              <a:rPr lang="en-US" b="1">
                <a:solidFill>
                  <a:srgbClr val="FF0000"/>
                </a:solidFill>
                <a:latin typeface="Courier New" pitchFamily="-112" charset="0"/>
              </a:rPr>
              <a:t>red</a:t>
            </a:r>
            <a:r>
              <a:rPr lang="en-US" b="1">
                <a:latin typeface="Courier New" pitchFamily="-112" charset="0"/>
              </a:rPr>
              <a:t> – black</a:t>
            </a:r>
            <a:r>
              <a:rPr lang="en-US"/>
              <a:t> trees.</a:t>
            </a:r>
          </a:p>
        </p:txBody>
      </p:sp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3100-FEF0-DF45-A844-83F9E432D844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60"/>
          <p:cNvSpPr>
            <a:spLocks noChangeArrowheads="1"/>
          </p:cNvSpPr>
          <p:nvPr/>
        </p:nvSpPr>
        <p:spPr bwMode="auto">
          <a:xfrm>
            <a:off x="6083300" y="3357563"/>
            <a:ext cx="2232025" cy="504825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Rectangle 60"/>
          <p:cNvSpPr>
            <a:spLocks noChangeArrowheads="1"/>
          </p:cNvSpPr>
          <p:nvPr/>
        </p:nvSpPr>
        <p:spPr bwMode="auto">
          <a:xfrm>
            <a:off x="5651500" y="4437063"/>
            <a:ext cx="1295400" cy="546100"/>
          </a:xfrm>
          <a:prstGeom prst="rect">
            <a:avLst/>
          </a:prstGeom>
          <a:solidFill>
            <a:srgbClr val="408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4" name="Rectangle 68"/>
          <p:cNvSpPr>
            <a:spLocks noChangeArrowheads="1"/>
          </p:cNvSpPr>
          <p:nvPr/>
        </p:nvSpPr>
        <p:spPr bwMode="auto">
          <a:xfrm>
            <a:off x="6945313" y="2276475"/>
            <a:ext cx="1730375" cy="646113"/>
          </a:xfrm>
          <a:prstGeom prst="rect">
            <a:avLst/>
          </a:prstGeom>
          <a:solidFill>
            <a:srgbClr val="FFCC66">
              <a:alpha val="74901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317" name="Group 4"/>
          <p:cNvGrpSpPr>
            <a:grpSpLocks/>
          </p:cNvGrpSpPr>
          <p:nvPr/>
        </p:nvGrpSpPr>
        <p:grpSpPr bwMode="auto">
          <a:xfrm>
            <a:off x="5651500" y="2276475"/>
            <a:ext cx="3095625" cy="2665413"/>
            <a:chOff x="3560" y="1434"/>
            <a:chExt cx="1950" cy="1679"/>
          </a:xfrm>
        </p:grpSpPr>
        <p:sp>
          <p:nvSpPr>
            <p:cNvPr id="13330" name="Oval 5"/>
            <p:cNvSpPr>
              <a:spLocks noChangeArrowheads="1"/>
            </p:cNvSpPr>
            <p:nvPr/>
          </p:nvSpPr>
          <p:spPr bwMode="auto">
            <a:xfrm>
              <a:off x="4377" y="1434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31" name="Text Box 6"/>
            <p:cNvSpPr txBox="1">
              <a:spLocks noChangeArrowheads="1"/>
            </p:cNvSpPr>
            <p:nvPr/>
          </p:nvSpPr>
          <p:spPr bwMode="auto">
            <a:xfrm>
              <a:off x="4422" y="148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A</a:t>
              </a:r>
            </a:p>
          </p:txBody>
        </p:sp>
        <p:sp>
          <p:nvSpPr>
            <p:cNvPr id="13332" name="Oval 7"/>
            <p:cNvSpPr>
              <a:spLocks noChangeArrowheads="1"/>
            </p:cNvSpPr>
            <p:nvPr/>
          </p:nvSpPr>
          <p:spPr bwMode="auto">
            <a:xfrm>
              <a:off x="3833" y="211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33" name="Text Box 8"/>
            <p:cNvSpPr txBox="1">
              <a:spLocks noChangeArrowheads="1"/>
            </p:cNvSpPr>
            <p:nvPr/>
          </p:nvSpPr>
          <p:spPr bwMode="auto">
            <a:xfrm>
              <a:off x="3878" y="216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B</a:t>
              </a:r>
            </a:p>
          </p:txBody>
        </p:sp>
        <p:sp>
          <p:nvSpPr>
            <p:cNvPr id="13334" name="Oval 9"/>
            <p:cNvSpPr>
              <a:spLocks noChangeArrowheads="1"/>
            </p:cNvSpPr>
            <p:nvPr/>
          </p:nvSpPr>
          <p:spPr bwMode="auto">
            <a:xfrm>
              <a:off x="4377" y="211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35" name="Text Box 10"/>
            <p:cNvSpPr txBox="1">
              <a:spLocks noChangeArrowheads="1"/>
            </p:cNvSpPr>
            <p:nvPr/>
          </p:nvSpPr>
          <p:spPr bwMode="auto">
            <a:xfrm>
              <a:off x="4422" y="216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C</a:t>
              </a:r>
            </a:p>
          </p:txBody>
        </p:sp>
        <p:sp>
          <p:nvSpPr>
            <p:cNvPr id="13336" name="Oval 11"/>
            <p:cNvSpPr>
              <a:spLocks noChangeArrowheads="1"/>
            </p:cNvSpPr>
            <p:nvPr/>
          </p:nvSpPr>
          <p:spPr bwMode="auto">
            <a:xfrm>
              <a:off x="4921" y="211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37" name="Text Box 12"/>
            <p:cNvSpPr txBox="1">
              <a:spLocks noChangeArrowheads="1"/>
            </p:cNvSpPr>
            <p:nvPr/>
          </p:nvSpPr>
          <p:spPr bwMode="auto">
            <a:xfrm>
              <a:off x="4966" y="216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D</a:t>
              </a:r>
            </a:p>
          </p:txBody>
        </p:sp>
        <p:sp>
          <p:nvSpPr>
            <p:cNvPr id="13338" name="Oval 13"/>
            <p:cNvSpPr>
              <a:spLocks noChangeArrowheads="1"/>
            </p:cNvSpPr>
            <p:nvPr/>
          </p:nvSpPr>
          <p:spPr bwMode="auto">
            <a:xfrm>
              <a:off x="5193" y="279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39" name="Text Box 14"/>
            <p:cNvSpPr txBox="1">
              <a:spLocks noChangeArrowheads="1"/>
            </p:cNvSpPr>
            <p:nvPr/>
          </p:nvSpPr>
          <p:spPr bwMode="auto">
            <a:xfrm>
              <a:off x="5238" y="284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G</a:t>
              </a:r>
            </a:p>
          </p:txBody>
        </p:sp>
        <p:sp>
          <p:nvSpPr>
            <p:cNvPr id="13340" name="Oval 15"/>
            <p:cNvSpPr>
              <a:spLocks noChangeArrowheads="1"/>
            </p:cNvSpPr>
            <p:nvPr/>
          </p:nvSpPr>
          <p:spPr bwMode="auto">
            <a:xfrm>
              <a:off x="3560" y="279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41" name="Text Box 16"/>
            <p:cNvSpPr txBox="1">
              <a:spLocks noChangeArrowheads="1"/>
            </p:cNvSpPr>
            <p:nvPr/>
          </p:nvSpPr>
          <p:spPr bwMode="auto">
            <a:xfrm>
              <a:off x="3605" y="284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E</a:t>
              </a:r>
            </a:p>
          </p:txBody>
        </p:sp>
        <p:sp>
          <p:nvSpPr>
            <p:cNvPr id="13342" name="Oval 17"/>
            <p:cNvSpPr>
              <a:spLocks noChangeArrowheads="1"/>
            </p:cNvSpPr>
            <p:nvPr/>
          </p:nvSpPr>
          <p:spPr bwMode="auto">
            <a:xfrm>
              <a:off x="4059" y="279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43" name="Text Box 18"/>
            <p:cNvSpPr txBox="1">
              <a:spLocks noChangeArrowheads="1"/>
            </p:cNvSpPr>
            <p:nvPr/>
          </p:nvSpPr>
          <p:spPr bwMode="auto">
            <a:xfrm>
              <a:off x="4104" y="284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F</a:t>
              </a:r>
            </a:p>
          </p:txBody>
        </p:sp>
        <p:sp>
          <p:nvSpPr>
            <p:cNvPr id="13344" name="Line 19"/>
            <p:cNvSpPr>
              <a:spLocks noChangeShapeType="1"/>
            </p:cNvSpPr>
            <p:nvPr/>
          </p:nvSpPr>
          <p:spPr bwMode="auto">
            <a:xfrm flipH="1">
              <a:off x="4059" y="1706"/>
              <a:ext cx="363" cy="409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5" name="Line 20"/>
            <p:cNvSpPr>
              <a:spLocks noChangeShapeType="1"/>
            </p:cNvSpPr>
            <p:nvPr/>
          </p:nvSpPr>
          <p:spPr bwMode="auto">
            <a:xfrm>
              <a:off x="4649" y="1706"/>
              <a:ext cx="363" cy="409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6" name="Line 21"/>
            <p:cNvSpPr>
              <a:spLocks noChangeShapeType="1"/>
            </p:cNvSpPr>
            <p:nvPr/>
          </p:nvSpPr>
          <p:spPr bwMode="auto">
            <a:xfrm flipH="1">
              <a:off x="3742" y="2432"/>
              <a:ext cx="181" cy="36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7" name="Line 22"/>
            <p:cNvSpPr>
              <a:spLocks noChangeShapeType="1"/>
            </p:cNvSpPr>
            <p:nvPr/>
          </p:nvSpPr>
          <p:spPr bwMode="auto">
            <a:xfrm>
              <a:off x="4014" y="2432"/>
              <a:ext cx="181" cy="36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8" name="Line 23"/>
            <p:cNvSpPr>
              <a:spLocks noChangeShapeType="1"/>
            </p:cNvSpPr>
            <p:nvPr/>
          </p:nvSpPr>
          <p:spPr bwMode="auto">
            <a:xfrm>
              <a:off x="5148" y="2432"/>
              <a:ext cx="181" cy="36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9" name="Line 24"/>
            <p:cNvSpPr>
              <a:spLocks noChangeShapeType="1"/>
            </p:cNvSpPr>
            <p:nvPr/>
          </p:nvSpPr>
          <p:spPr bwMode="auto">
            <a:xfrm>
              <a:off x="4513" y="1752"/>
              <a:ext cx="0" cy="36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7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Tree Relationships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616450" cy="4530725"/>
          </a:xfrm>
        </p:spPr>
        <p:txBody>
          <a:bodyPr/>
          <a:lstStyle/>
          <a:p>
            <a:r>
              <a:rPr lang="en-US" sz="2400"/>
              <a:t>Node </a:t>
            </a:r>
            <a:r>
              <a:rPr lang="en-US" sz="2400" b="1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v</a:t>
            </a:r>
            <a:r>
              <a:rPr lang="en-US" sz="2400"/>
              <a:t> is said to be a </a:t>
            </a:r>
            <a:r>
              <a:rPr lang="en-US" sz="2400" b="1"/>
              <a:t>child</a:t>
            </a:r>
            <a:r>
              <a:rPr lang="en-US" sz="2400"/>
              <a:t> of </a:t>
            </a:r>
            <a:r>
              <a:rPr lang="en-US" sz="2400" b="1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u</a:t>
            </a:r>
            <a:r>
              <a:rPr lang="en-US" sz="2400" i="1"/>
              <a:t>,</a:t>
            </a:r>
            <a:r>
              <a:rPr lang="en-US" sz="2400"/>
              <a:t> and </a:t>
            </a:r>
            <a:r>
              <a:rPr lang="en-US" sz="2400" b="1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u</a:t>
            </a:r>
            <a:r>
              <a:rPr lang="en-US" sz="2400"/>
              <a:t> the </a:t>
            </a:r>
            <a:r>
              <a:rPr lang="en-US" sz="2400" b="1"/>
              <a:t>parent</a:t>
            </a:r>
            <a:r>
              <a:rPr lang="en-US" sz="2400"/>
              <a:t> of </a:t>
            </a:r>
            <a:r>
              <a:rPr lang="en-US" sz="2400" b="1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v</a:t>
            </a:r>
            <a:r>
              <a:rPr lang="en-US" sz="2400" b="1"/>
              <a:t> </a:t>
            </a:r>
            <a:r>
              <a:rPr lang="en-US" sz="2400"/>
              <a:t>if</a:t>
            </a:r>
          </a:p>
          <a:p>
            <a:pPr lvl="1"/>
            <a:r>
              <a:rPr lang="en-US" sz="1900"/>
              <a:t>There is an edge between the nodes </a:t>
            </a:r>
            <a:r>
              <a:rPr lang="en-US" sz="1900" b="1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u</a:t>
            </a:r>
            <a:r>
              <a:rPr lang="en-US" sz="1900"/>
              <a:t> and </a:t>
            </a:r>
            <a:r>
              <a:rPr lang="en-US" sz="1900" b="1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v</a:t>
            </a:r>
            <a:r>
              <a:rPr lang="en-US" sz="1900"/>
              <a:t>, and </a:t>
            </a:r>
          </a:p>
          <a:p>
            <a:pPr lvl="1"/>
            <a:r>
              <a:rPr lang="en-US" sz="1900" b="1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u</a:t>
            </a:r>
            <a:r>
              <a:rPr lang="en-US" sz="1900"/>
              <a:t> is above </a:t>
            </a:r>
            <a:r>
              <a:rPr lang="en-US" sz="1900" b="1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v</a:t>
            </a:r>
            <a:r>
              <a:rPr lang="en-US" sz="1900"/>
              <a:t> in the tree, </a:t>
            </a:r>
            <a:endParaRPr lang="en-US" sz="1900" b="1"/>
          </a:p>
          <a:p>
            <a:r>
              <a:rPr lang="en-US" sz="2400"/>
              <a:t>This relationship can be generalized</a:t>
            </a:r>
          </a:p>
          <a:p>
            <a:pPr lvl="1"/>
            <a:r>
              <a:rPr lang="en-US" sz="2100">
                <a:solidFill>
                  <a:srgbClr val="408000"/>
                </a:solidFill>
              </a:rPr>
              <a:t>E and F are </a:t>
            </a:r>
            <a:r>
              <a:rPr lang="en-US" sz="2100" b="1">
                <a:solidFill>
                  <a:srgbClr val="408000"/>
                </a:solidFill>
              </a:rPr>
              <a:t>descendants</a:t>
            </a:r>
            <a:r>
              <a:rPr lang="en-US" sz="2100">
                <a:solidFill>
                  <a:srgbClr val="408000"/>
                </a:solidFill>
              </a:rPr>
              <a:t> of A</a:t>
            </a:r>
          </a:p>
          <a:p>
            <a:pPr lvl="1"/>
            <a:r>
              <a:rPr lang="en-US" sz="2100">
                <a:solidFill>
                  <a:srgbClr val="7030A0"/>
                </a:solidFill>
              </a:rPr>
              <a:t>D and A are </a:t>
            </a:r>
            <a:r>
              <a:rPr lang="en-US" sz="2100" b="1">
                <a:solidFill>
                  <a:srgbClr val="7030A0"/>
                </a:solidFill>
              </a:rPr>
              <a:t>ancestors</a:t>
            </a:r>
            <a:r>
              <a:rPr lang="en-US" sz="2100">
                <a:solidFill>
                  <a:srgbClr val="7030A0"/>
                </a:solidFill>
              </a:rPr>
              <a:t> of G</a:t>
            </a:r>
          </a:p>
          <a:p>
            <a:pPr lvl="1"/>
            <a:r>
              <a:rPr lang="en-US" sz="2100">
                <a:solidFill>
                  <a:srgbClr val="00B0F0"/>
                </a:solidFill>
              </a:rPr>
              <a:t>B, C and D are </a:t>
            </a:r>
            <a:r>
              <a:rPr lang="en-US" sz="2100" b="1">
                <a:solidFill>
                  <a:srgbClr val="00B0F0"/>
                </a:solidFill>
              </a:rPr>
              <a:t>siblings</a:t>
            </a:r>
          </a:p>
          <a:p>
            <a:pPr lvl="1"/>
            <a:r>
              <a:rPr lang="en-US" sz="2100"/>
              <a:t>F and G are?</a:t>
            </a:r>
          </a:p>
        </p:txBody>
      </p:sp>
      <p:sp>
        <p:nvSpPr>
          <p:cNvPr id="71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71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71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DD-3C9B-6241-A776-3C42E198805A}" type="slidenum">
              <a:rPr lang="en-US"/>
              <a:pPr/>
              <a:t>6</a:t>
            </a:fld>
            <a:endParaRPr lang="en-US"/>
          </a:p>
        </p:txBody>
      </p:sp>
      <p:sp>
        <p:nvSpPr>
          <p:cNvPr id="13323" name="Line 26"/>
          <p:cNvSpPr>
            <a:spLocks noChangeShapeType="1"/>
          </p:cNvSpPr>
          <p:nvPr/>
        </p:nvSpPr>
        <p:spPr bwMode="auto">
          <a:xfrm>
            <a:off x="6516688" y="1963738"/>
            <a:ext cx="431800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4" name="Line 27"/>
          <p:cNvSpPr>
            <a:spLocks noChangeShapeType="1"/>
          </p:cNvSpPr>
          <p:nvPr/>
        </p:nvSpPr>
        <p:spPr bwMode="auto">
          <a:xfrm>
            <a:off x="5940425" y="29305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5" name="Text Box 28"/>
          <p:cNvSpPr txBox="1">
            <a:spLocks noChangeArrowheads="1"/>
          </p:cNvSpPr>
          <p:nvPr/>
        </p:nvSpPr>
        <p:spPr bwMode="auto">
          <a:xfrm>
            <a:off x="5940425" y="1695450"/>
            <a:ext cx="57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root</a:t>
            </a:r>
          </a:p>
        </p:txBody>
      </p:sp>
      <p:sp>
        <p:nvSpPr>
          <p:cNvPr id="13326" name="Text Box 29"/>
          <p:cNvSpPr txBox="1">
            <a:spLocks noChangeArrowheads="1"/>
          </p:cNvSpPr>
          <p:nvPr/>
        </p:nvSpPr>
        <p:spPr bwMode="auto">
          <a:xfrm>
            <a:off x="5216525" y="2716213"/>
            <a:ext cx="72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edge</a:t>
            </a: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7451725" y="2276475"/>
            <a:ext cx="1223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parent of B, C, D</a:t>
            </a:r>
          </a:p>
        </p:txBody>
      </p:sp>
      <p:sp>
        <p:nvSpPr>
          <p:cNvPr id="38" name="Oval 11"/>
          <p:cNvSpPr>
            <a:spLocks noChangeArrowheads="1"/>
          </p:cNvSpPr>
          <p:nvPr/>
        </p:nvSpPr>
        <p:spPr bwMode="auto">
          <a:xfrm>
            <a:off x="7812088" y="3357563"/>
            <a:ext cx="503237" cy="504825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948488" y="2276475"/>
            <a:ext cx="503237" cy="504825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0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0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0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4" grpId="0" animBg="1"/>
      <p:bldP spid="32" grpId="0"/>
      <p:bldP spid="38" grpId="0" animBg="1"/>
      <p:bldP spid="3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Sorting and Binary Search Trees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It is possible to sort an array using a binary search tree</a:t>
            </a:r>
          </a:p>
          <a:p>
            <a:pPr lvl="1"/>
            <a:r>
              <a:rPr lang="en-US" sz="2300" dirty="0"/>
              <a:t>Insert the array items into an empty tree</a:t>
            </a:r>
          </a:p>
          <a:p>
            <a:pPr lvl="1"/>
            <a:r>
              <a:rPr lang="en-US" sz="2300" dirty="0"/>
              <a:t>Write the data from the tree back into the array using an </a:t>
            </a:r>
            <a:r>
              <a:rPr lang="en-US" sz="2300" dirty="0" err="1"/>
              <a:t>InOrder</a:t>
            </a:r>
            <a:r>
              <a:rPr lang="en-US" sz="2300" dirty="0"/>
              <a:t> traversal</a:t>
            </a:r>
          </a:p>
          <a:p>
            <a:r>
              <a:rPr lang="en-US" sz="2800" dirty="0"/>
              <a:t>Running time = </a:t>
            </a:r>
            <a:r>
              <a:rPr lang="en-US" sz="2800" b="1" dirty="0" err="1"/>
              <a:t>n</a:t>
            </a:r>
            <a:r>
              <a:rPr lang="en-US" sz="2800" dirty="0"/>
              <a:t>*(insertion cost) + traversal</a:t>
            </a:r>
          </a:p>
          <a:p>
            <a:pPr lvl="1"/>
            <a:r>
              <a:rPr lang="en-US" sz="2300" dirty="0"/>
              <a:t>Insertion cost is </a:t>
            </a:r>
            <a:r>
              <a:rPr lang="en-US" sz="2300" dirty="0" err="1"/>
              <a:t>O(</a:t>
            </a:r>
            <a:r>
              <a:rPr lang="en-US" sz="2300" b="1" dirty="0" err="1"/>
              <a:t>h</a:t>
            </a:r>
            <a:r>
              <a:rPr lang="en-US" sz="2300" dirty="0"/>
              <a:t>)</a:t>
            </a:r>
          </a:p>
          <a:p>
            <a:pPr lvl="1"/>
            <a:r>
              <a:rPr lang="en-US" sz="2300" dirty="0"/>
              <a:t>Traversal is </a:t>
            </a:r>
            <a:r>
              <a:rPr lang="en-US" sz="2300" dirty="0" err="1"/>
              <a:t>O(</a:t>
            </a:r>
            <a:r>
              <a:rPr lang="en-US" sz="2300" b="1" dirty="0" err="1"/>
              <a:t>n</a:t>
            </a:r>
            <a:r>
              <a:rPr lang="en-US" sz="2300" dirty="0"/>
              <a:t>)</a:t>
            </a:r>
          </a:p>
          <a:p>
            <a:pPr lvl="1"/>
            <a:r>
              <a:rPr lang="en-US" sz="2300" dirty="0"/>
              <a:t>Total = </a:t>
            </a:r>
            <a:r>
              <a:rPr lang="en-US" sz="2300" dirty="0" err="1"/>
              <a:t>O(</a:t>
            </a:r>
            <a:r>
              <a:rPr lang="en-US" sz="2300" b="1" dirty="0" err="1"/>
              <a:t>n</a:t>
            </a:r>
            <a:r>
              <a:rPr lang="en-US" sz="2300" dirty="0"/>
              <a:t>) * </a:t>
            </a:r>
            <a:r>
              <a:rPr lang="en-US" sz="2300" dirty="0" err="1"/>
              <a:t>O(</a:t>
            </a:r>
            <a:r>
              <a:rPr lang="en-US" sz="2300" b="1" dirty="0" err="1"/>
              <a:t>h</a:t>
            </a:r>
            <a:r>
              <a:rPr lang="en-US" sz="2300" dirty="0"/>
              <a:t>) + </a:t>
            </a:r>
            <a:r>
              <a:rPr lang="en-US" sz="2300" dirty="0" err="1"/>
              <a:t>O(</a:t>
            </a:r>
            <a:r>
              <a:rPr lang="en-US" sz="2300" b="1" dirty="0" err="1"/>
              <a:t>n</a:t>
            </a:r>
            <a:r>
              <a:rPr lang="en-US" sz="2300" dirty="0"/>
              <a:t>), i.e. </a:t>
            </a:r>
            <a:r>
              <a:rPr lang="en-US" sz="2300" dirty="0" err="1"/>
              <a:t>O(</a:t>
            </a:r>
            <a:r>
              <a:rPr lang="en-US" sz="2300" b="1" dirty="0" err="1"/>
              <a:t>n</a:t>
            </a:r>
            <a:r>
              <a:rPr lang="en-US" sz="2300" dirty="0"/>
              <a:t> * </a:t>
            </a:r>
            <a:r>
              <a:rPr lang="en-US" sz="2300" b="1" dirty="0" err="1"/>
              <a:t>h</a:t>
            </a:r>
            <a:r>
              <a:rPr lang="en-US" sz="2300" dirty="0"/>
              <a:t>)</a:t>
            </a:r>
          </a:p>
          <a:p>
            <a:pPr lvl="1"/>
            <a:r>
              <a:rPr lang="en-US" sz="2300" dirty="0"/>
              <a:t>If the tree is balanced = </a:t>
            </a:r>
            <a:r>
              <a:rPr lang="en-US" sz="2300" dirty="0" err="1"/>
              <a:t>O(</a:t>
            </a:r>
            <a:r>
              <a:rPr lang="en-US" sz="2300" b="1" dirty="0" err="1"/>
              <a:t>n</a:t>
            </a:r>
            <a:r>
              <a:rPr lang="en-US" sz="2300" dirty="0"/>
              <a:t> * </a:t>
            </a:r>
            <a:r>
              <a:rPr lang="en-US" sz="2300" dirty="0" err="1"/>
              <a:t>log(</a:t>
            </a:r>
            <a:r>
              <a:rPr lang="en-US" sz="2300" b="1" dirty="0" err="1"/>
              <a:t>n</a:t>
            </a:r>
            <a:r>
              <a:rPr lang="en-US" sz="2300" dirty="0"/>
              <a:t>))</a:t>
            </a:r>
          </a:p>
        </p:txBody>
      </p:sp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1C0E-68C9-4C42-A1C4-27A064450D1D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Tree 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Quiz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recursive function to print the items in a BST in </a:t>
            </a:r>
            <a:r>
              <a:rPr lang="en-US" i="1" dirty="0" smtClean="0"/>
              <a:t>descending</a:t>
            </a:r>
            <a:r>
              <a:rPr lang="en-US" dirty="0" smtClean="0"/>
              <a:t> 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1922-5E11-0E4E-8E68-F19419DBA4ED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3219431"/>
            <a:ext cx="8229600" cy="3333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-11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-112" charset="0"/>
                <a:ea typeface="+mn-ea"/>
                <a:cs typeface="+mn-cs"/>
              </a:rPr>
              <a:t>class Node {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-112" charset="2"/>
              <a:buNone/>
              <a:tabLst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pitchFamily="-112" charset="0"/>
              </a:rPr>
              <a:t>	public: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-11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-112" charset="0"/>
                <a:ea typeface="+mn-ea"/>
                <a:cs typeface="+mn-cs"/>
              </a:rPr>
              <a:t>		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-112" charset="0"/>
                <a:ea typeface="+mn-ea"/>
                <a:cs typeface="+mn-cs"/>
              </a:rPr>
              <a:t>int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-112" charset="0"/>
                <a:ea typeface="+mn-ea"/>
                <a:cs typeface="+mn-cs"/>
              </a:rPr>
              <a:t> data;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-112" charset="2"/>
              <a:buNone/>
              <a:tabLst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pitchFamily="-112" charset="0"/>
              </a:rPr>
              <a:t>		Node *</a:t>
            </a:r>
            <a:r>
              <a:rPr lang="en-US" sz="2400" b="1" dirty="0" err="1" smtClean="0">
                <a:solidFill>
                  <a:srgbClr val="008000"/>
                </a:solidFill>
                <a:latin typeface="Courier New" pitchFamily="-112" charset="0"/>
              </a:rPr>
              <a:t>leftc</a:t>
            </a:r>
            <a:r>
              <a:rPr lang="en-US" sz="2400" b="1" dirty="0" smtClean="0">
                <a:solidFill>
                  <a:srgbClr val="008000"/>
                </a:solidFill>
                <a:latin typeface="Courier New" pitchFamily="-112" charset="0"/>
              </a:rPr>
              <a:t>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-11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-112" charset="0"/>
                <a:ea typeface="+mn-ea"/>
                <a:cs typeface="+mn-cs"/>
              </a:rPr>
              <a:t>		Node *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-112" charset="0"/>
                <a:ea typeface="+mn-ea"/>
                <a:cs typeface="+mn-cs"/>
              </a:rPr>
              <a:t>rightc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-112" charset="0"/>
                <a:ea typeface="+mn-ea"/>
                <a:cs typeface="+mn-cs"/>
              </a:rPr>
              <a:t>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-112" charset="2"/>
              <a:buNone/>
              <a:tabLst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pitchFamily="-112" charset="0"/>
              </a:rPr>
              <a:t>};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11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Quiz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recursive function to </a:t>
            </a:r>
            <a:r>
              <a:rPr lang="en-US" b="1" dirty="0" smtClean="0"/>
              <a:t>delete</a:t>
            </a:r>
            <a:r>
              <a:rPr lang="en-US" dirty="0" smtClean="0"/>
              <a:t> a BST stored in dynamic memory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1922-5E11-0E4E-8E68-F19419DBA4ED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3219431"/>
            <a:ext cx="8229600" cy="3333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-11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-112" charset="0"/>
                <a:ea typeface="+mn-ea"/>
                <a:cs typeface="+mn-cs"/>
              </a:rPr>
              <a:t>class Node {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-112" charset="2"/>
              <a:buNone/>
              <a:tabLst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pitchFamily="-112" charset="0"/>
              </a:rPr>
              <a:t>	public: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-11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-112" charset="0"/>
                <a:ea typeface="+mn-ea"/>
                <a:cs typeface="+mn-cs"/>
              </a:rPr>
              <a:t>		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-112" charset="0"/>
                <a:ea typeface="+mn-ea"/>
                <a:cs typeface="+mn-cs"/>
              </a:rPr>
              <a:t>int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-112" charset="0"/>
                <a:ea typeface="+mn-ea"/>
                <a:cs typeface="+mn-cs"/>
              </a:rPr>
              <a:t> data;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-112" charset="2"/>
              <a:buNone/>
              <a:tabLst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pitchFamily="-112" charset="0"/>
              </a:rPr>
              <a:t>		Node *</a:t>
            </a:r>
            <a:r>
              <a:rPr lang="en-US" sz="2400" b="1" dirty="0" err="1" smtClean="0">
                <a:solidFill>
                  <a:srgbClr val="008000"/>
                </a:solidFill>
                <a:latin typeface="Courier New" pitchFamily="-112" charset="0"/>
              </a:rPr>
              <a:t>leftc</a:t>
            </a:r>
            <a:r>
              <a:rPr lang="en-US" sz="2400" b="1" dirty="0" smtClean="0">
                <a:solidFill>
                  <a:srgbClr val="008000"/>
                </a:solidFill>
                <a:latin typeface="Courier New" pitchFamily="-112" charset="0"/>
              </a:rPr>
              <a:t>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-11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-112" charset="0"/>
                <a:ea typeface="+mn-ea"/>
                <a:cs typeface="+mn-cs"/>
              </a:rPr>
              <a:t>		Node *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-112" charset="0"/>
                <a:ea typeface="+mn-ea"/>
                <a:cs typeface="+mn-cs"/>
              </a:rPr>
              <a:t>rightc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-112" charset="0"/>
                <a:ea typeface="+mn-ea"/>
                <a:cs typeface="+mn-cs"/>
              </a:rPr>
              <a:t>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-112" charset="2"/>
              <a:buNone/>
              <a:tabLst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pitchFamily="-112" charset="0"/>
              </a:rPr>
              <a:t>};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11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Trees</a:t>
            </a:r>
          </a:p>
          <a:p>
            <a:pPr lvl="1"/>
            <a:r>
              <a:rPr lang="en-US" sz="2400" dirty="0" smtClean="0"/>
              <a:t>Terminology: paths, height, node relationships, …</a:t>
            </a:r>
          </a:p>
          <a:p>
            <a:r>
              <a:rPr lang="en-US" sz="2800" dirty="0" smtClean="0"/>
              <a:t>Binary search trees</a:t>
            </a:r>
          </a:p>
          <a:p>
            <a:pPr lvl="1"/>
            <a:r>
              <a:rPr lang="en-US" sz="2400" dirty="0" smtClean="0"/>
              <a:t>Traversal</a:t>
            </a:r>
          </a:p>
          <a:p>
            <a:pPr lvl="2"/>
            <a:r>
              <a:rPr lang="en-US" sz="2000" dirty="0" smtClean="0"/>
              <a:t>Post-order, pre-order, in-order</a:t>
            </a:r>
          </a:p>
          <a:p>
            <a:pPr lvl="1"/>
            <a:r>
              <a:rPr lang="en-US" sz="2400" dirty="0" smtClean="0"/>
              <a:t>Operations</a:t>
            </a:r>
          </a:p>
          <a:p>
            <a:pPr lvl="2"/>
            <a:r>
              <a:rPr lang="en-US" sz="2000" dirty="0" smtClean="0"/>
              <a:t>Insert, delete, search</a:t>
            </a:r>
          </a:p>
          <a:p>
            <a:r>
              <a:rPr lang="en-US" sz="2800" dirty="0" smtClean="0"/>
              <a:t>Balanced trees</a:t>
            </a:r>
          </a:p>
          <a:p>
            <a:pPr lvl="1"/>
            <a:r>
              <a:rPr lang="en-US" sz="2400" dirty="0" smtClean="0"/>
              <a:t>Binary search tree operations are efficient for balanced trees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1922-5E11-0E4E-8E68-F19419DBA4ED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Carrano</a:t>
            </a:r>
            <a:r>
              <a:rPr lang="en-US" dirty="0" smtClean="0"/>
              <a:t> Ch. 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1922-5E11-0E4E-8E68-F19419DBA4ED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More Tree Terminology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30688"/>
          </a:xfrm>
        </p:spPr>
        <p:txBody>
          <a:bodyPr/>
          <a:lstStyle/>
          <a:p>
            <a:r>
              <a:rPr lang="en-US" sz="2800" dirty="0"/>
              <a:t>A </a:t>
            </a:r>
            <a:r>
              <a:rPr lang="en-US" sz="2800" b="1" dirty="0"/>
              <a:t>leaf</a:t>
            </a:r>
            <a:r>
              <a:rPr lang="en-US" sz="2800" dirty="0"/>
              <a:t> is a node with no children</a:t>
            </a:r>
          </a:p>
          <a:p>
            <a:r>
              <a:rPr lang="en-US" sz="2800" dirty="0"/>
              <a:t>A </a:t>
            </a:r>
            <a:r>
              <a:rPr lang="en-US" sz="2800" b="1" dirty="0"/>
              <a:t>path</a:t>
            </a:r>
            <a:r>
              <a:rPr lang="en-US" sz="2800" dirty="0"/>
              <a:t> is a sequence of nodes </a:t>
            </a:r>
            <a:r>
              <a:rPr lang="en-US" sz="2800" b="1" dirty="0"/>
              <a:t>v</a:t>
            </a:r>
            <a:r>
              <a:rPr lang="en-US" sz="2800" baseline="-25000" dirty="0"/>
              <a:t>1</a:t>
            </a:r>
            <a:r>
              <a:rPr lang="en-US" sz="2800" dirty="0"/>
              <a:t> … </a:t>
            </a:r>
            <a:r>
              <a:rPr lang="en-US" sz="2800" b="1" dirty="0" err="1"/>
              <a:t>v</a:t>
            </a:r>
            <a:r>
              <a:rPr lang="en-US" sz="2800" b="1" baseline="-25000" dirty="0" err="1"/>
              <a:t>n</a:t>
            </a:r>
            <a:endParaRPr lang="en-US" sz="2800" b="1" baseline="-25000" dirty="0"/>
          </a:p>
          <a:p>
            <a:pPr lvl="1"/>
            <a:r>
              <a:rPr lang="en-US" sz="2300" dirty="0"/>
              <a:t>where </a:t>
            </a:r>
            <a:r>
              <a:rPr lang="en-US" sz="2300" b="1" dirty="0"/>
              <a:t>v</a:t>
            </a:r>
            <a:r>
              <a:rPr lang="en-US" sz="2300" i="1" baseline="-25000" dirty="0"/>
              <a:t>i</a:t>
            </a:r>
            <a:r>
              <a:rPr lang="en-US" sz="2300" dirty="0"/>
              <a:t> is a parent of </a:t>
            </a:r>
            <a:r>
              <a:rPr lang="en-US" sz="2300" b="1" dirty="0"/>
              <a:t>v</a:t>
            </a:r>
            <a:r>
              <a:rPr lang="en-US" sz="2300" b="1" baseline="-25000" dirty="0"/>
              <a:t>i</a:t>
            </a:r>
            <a:r>
              <a:rPr lang="en-US" sz="2300" baseline="-25000" dirty="0"/>
              <a:t>+1</a:t>
            </a:r>
            <a:r>
              <a:rPr lang="en-US" sz="2300" dirty="0"/>
              <a:t> (1 </a:t>
            </a:r>
            <a:r>
              <a:rPr lang="en-US" sz="2300" dirty="0" err="1">
                <a:sym typeface="Symbol" pitchFamily="-112" charset="2"/>
              </a:rPr>
              <a:t></a:t>
            </a:r>
            <a:r>
              <a:rPr lang="en-US" sz="2300" dirty="0">
                <a:sym typeface="Symbol" pitchFamily="-112" charset="2"/>
              </a:rPr>
              <a:t> </a:t>
            </a:r>
            <a:r>
              <a:rPr lang="en-US" sz="2300" b="1" dirty="0" err="1">
                <a:sym typeface="Symbol" pitchFamily="-112" charset="2"/>
              </a:rPr>
              <a:t>i</a:t>
            </a:r>
            <a:r>
              <a:rPr lang="en-US" sz="2300" i="1" dirty="0">
                <a:sym typeface="Symbol" pitchFamily="-112" charset="2"/>
              </a:rPr>
              <a:t> </a:t>
            </a:r>
            <a:r>
              <a:rPr lang="en-US" sz="2300" dirty="0" err="1">
                <a:sym typeface="Symbol" pitchFamily="-112" charset="2"/>
              </a:rPr>
              <a:t></a:t>
            </a:r>
            <a:r>
              <a:rPr lang="en-US" sz="2300" dirty="0">
                <a:sym typeface="Symbol" pitchFamily="-112" charset="2"/>
              </a:rPr>
              <a:t> </a:t>
            </a:r>
            <a:r>
              <a:rPr lang="en-US" sz="2300" b="1" dirty="0" smtClean="0">
                <a:sym typeface="Symbol" pitchFamily="-112" charset="2"/>
              </a:rPr>
              <a:t>n-1</a:t>
            </a:r>
            <a:r>
              <a:rPr lang="en-US" sz="2300" dirty="0" smtClean="0">
                <a:sym typeface="Symbol" pitchFamily="-112" charset="2"/>
              </a:rPr>
              <a:t>)</a:t>
            </a:r>
            <a:endParaRPr lang="en-US" sz="2300" dirty="0">
              <a:sym typeface="Symbol" pitchFamily="-112" charset="2"/>
            </a:endParaRPr>
          </a:p>
          <a:p>
            <a:r>
              <a:rPr lang="en-US" sz="2800" dirty="0">
                <a:sym typeface="Symbol" pitchFamily="-112" charset="2"/>
              </a:rPr>
              <a:t>A </a:t>
            </a:r>
            <a:r>
              <a:rPr lang="en-US" sz="2800" b="1" dirty="0" err="1">
                <a:sym typeface="Symbol" pitchFamily="-112" charset="2"/>
              </a:rPr>
              <a:t>subtree</a:t>
            </a:r>
            <a:r>
              <a:rPr lang="en-US" sz="2800" dirty="0">
                <a:sym typeface="Symbol" pitchFamily="-112" charset="2"/>
              </a:rPr>
              <a:t> is any node in the tree along with all of its descendants</a:t>
            </a:r>
          </a:p>
          <a:p>
            <a:r>
              <a:rPr lang="en-US" sz="2800" dirty="0">
                <a:sym typeface="Symbol" pitchFamily="-112" charset="2"/>
              </a:rPr>
              <a:t>A </a:t>
            </a:r>
            <a:r>
              <a:rPr lang="en-US" sz="2800" b="1" dirty="0">
                <a:sym typeface="Symbol" pitchFamily="-112" charset="2"/>
              </a:rPr>
              <a:t>binary tree</a:t>
            </a:r>
            <a:r>
              <a:rPr lang="en-US" sz="2800" dirty="0">
                <a:sym typeface="Symbol" pitchFamily="-112" charset="2"/>
              </a:rPr>
              <a:t> is a tree with at most two children per node</a:t>
            </a:r>
          </a:p>
          <a:p>
            <a:pPr lvl="1"/>
            <a:r>
              <a:rPr lang="en-US" sz="2300" dirty="0"/>
              <a:t>The children are referred to as </a:t>
            </a:r>
            <a:r>
              <a:rPr lang="en-US" sz="2300" b="1" dirty="0"/>
              <a:t>left</a:t>
            </a:r>
            <a:r>
              <a:rPr lang="en-US" sz="2300" dirty="0"/>
              <a:t> and </a:t>
            </a:r>
            <a:r>
              <a:rPr lang="en-US" sz="2300" b="1" dirty="0"/>
              <a:t>right</a:t>
            </a:r>
          </a:p>
          <a:p>
            <a:pPr lvl="1"/>
            <a:r>
              <a:rPr lang="en-US" sz="2300" dirty="0"/>
              <a:t>We can also refer to left and right </a:t>
            </a:r>
            <a:r>
              <a:rPr lang="en-US" sz="2300" dirty="0" err="1"/>
              <a:t>subtrees</a:t>
            </a:r>
            <a:endParaRPr lang="en-US" sz="2300" dirty="0"/>
          </a:p>
        </p:txBody>
      </p:sp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563B-259F-9B47-BEE2-676FECC23FE9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Tree Terminology Example</a:t>
            </a:r>
          </a:p>
        </p:txBody>
      </p:sp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7474-445C-E045-89BA-54930A1D0350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15366" name="Group 74"/>
          <p:cNvGrpSpPr>
            <a:grpSpLocks/>
          </p:cNvGrpSpPr>
          <p:nvPr/>
        </p:nvGrpSpPr>
        <p:grpSpPr bwMode="auto">
          <a:xfrm>
            <a:off x="4524375" y="3311525"/>
            <a:ext cx="503238" cy="504825"/>
            <a:chOff x="2850" y="2092"/>
            <a:chExt cx="317" cy="318"/>
          </a:xfrm>
        </p:grpSpPr>
        <p:sp>
          <p:nvSpPr>
            <p:cNvPr id="15412" name="Oval 72"/>
            <p:cNvSpPr>
              <a:spLocks noChangeArrowheads="1"/>
            </p:cNvSpPr>
            <p:nvPr/>
          </p:nvSpPr>
          <p:spPr bwMode="auto">
            <a:xfrm>
              <a:off x="2850" y="2092"/>
              <a:ext cx="317" cy="318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13" name="Text Box 73"/>
            <p:cNvSpPr txBox="1">
              <a:spLocks noChangeArrowheads="1"/>
            </p:cNvSpPr>
            <p:nvPr/>
          </p:nvSpPr>
          <p:spPr bwMode="auto">
            <a:xfrm>
              <a:off x="2895" y="2138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C</a:t>
              </a:r>
            </a:p>
          </p:txBody>
        </p:sp>
      </p:grpSp>
      <p:sp>
        <p:nvSpPr>
          <p:cNvPr id="237636" name="Rectangle 68"/>
          <p:cNvSpPr>
            <a:spLocks noChangeArrowheads="1"/>
          </p:cNvSpPr>
          <p:nvPr/>
        </p:nvSpPr>
        <p:spPr bwMode="auto">
          <a:xfrm>
            <a:off x="3225800" y="3313113"/>
            <a:ext cx="1296988" cy="1584325"/>
          </a:xfrm>
          <a:prstGeom prst="rect">
            <a:avLst/>
          </a:prstGeom>
          <a:solidFill>
            <a:srgbClr val="FFCC66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368" name="Oval 4"/>
          <p:cNvSpPr>
            <a:spLocks noChangeArrowheads="1"/>
          </p:cNvSpPr>
          <p:nvPr/>
        </p:nvSpPr>
        <p:spPr bwMode="auto">
          <a:xfrm>
            <a:off x="4522788" y="2232025"/>
            <a:ext cx="503237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369" name="Text Box 5"/>
          <p:cNvSpPr txBox="1">
            <a:spLocks noChangeArrowheads="1"/>
          </p:cNvSpPr>
          <p:nvPr/>
        </p:nvSpPr>
        <p:spPr bwMode="auto">
          <a:xfrm>
            <a:off x="4595813" y="23050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A</a:t>
            </a:r>
          </a:p>
        </p:txBody>
      </p:sp>
      <p:sp>
        <p:nvSpPr>
          <p:cNvPr id="15370" name="Oval 6"/>
          <p:cNvSpPr>
            <a:spLocks noChangeArrowheads="1"/>
          </p:cNvSpPr>
          <p:nvPr/>
        </p:nvSpPr>
        <p:spPr bwMode="auto">
          <a:xfrm>
            <a:off x="3660775" y="3313113"/>
            <a:ext cx="503238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371" name="Text Box 7"/>
          <p:cNvSpPr txBox="1">
            <a:spLocks noChangeArrowheads="1"/>
          </p:cNvSpPr>
          <p:nvPr/>
        </p:nvSpPr>
        <p:spPr bwMode="auto">
          <a:xfrm>
            <a:off x="3732213" y="33861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B</a:t>
            </a:r>
          </a:p>
        </p:txBody>
      </p: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4524375" y="3313113"/>
            <a:ext cx="503238" cy="504825"/>
            <a:chOff x="2850" y="2087"/>
            <a:chExt cx="317" cy="318"/>
          </a:xfrm>
        </p:grpSpPr>
        <p:sp>
          <p:nvSpPr>
            <p:cNvPr id="15410" name="Oval 8"/>
            <p:cNvSpPr>
              <a:spLocks noChangeArrowheads="1"/>
            </p:cNvSpPr>
            <p:nvPr/>
          </p:nvSpPr>
          <p:spPr bwMode="auto">
            <a:xfrm>
              <a:off x="2850" y="2087"/>
              <a:ext cx="317" cy="318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11" name="Text Box 9"/>
            <p:cNvSpPr txBox="1">
              <a:spLocks noChangeArrowheads="1"/>
            </p:cNvSpPr>
            <p:nvPr/>
          </p:nvSpPr>
          <p:spPr bwMode="auto">
            <a:xfrm>
              <a:off x="2895" y="213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C</a:t>
              </a:r>
            </a:p>
          </p:txBody>
        </p:sp>
      </p:grpSp>
      <p:sp>
        <p:nvSpPr>
          <p:cNvPr id="15373" name="Oval 10"/>
          <p:cNvSpPr>
            <a:spLocks noChangeArrowheads="1"/>
          </p:cNvSpPr>
          <p:nvPr/>
        </p:nvSpPr>
        <p:spPr bwMode="auto">
          <a:xfrm>
            <a:off x="5387975" y="3313113"/>
            <a:ext cx="503238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374" name="Text Box 11"/>
          <p:cNvSpPr txBox="1">
            <a:spLocks noChangeArrowheads="1"/>
          </p:cNvSpPr>
          <p:nvPr/>
        </p:nvSpPr>
        <p:spPr bwMode="auto">
          <a:xfrm>
            <a:off x="5459413" y="33861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D</a:t>
            </a:r>
          </a:p>
        </p:txBody>
      </p:sp>
      <p:sp>
        <p:nvSpPr>
          <p:cNvPr id="15375" name="Oval 12"/>
          <p:cNvSpPr>
            <a:spLocks noChangeArrowheads="1"/>
          </p:cNvSpPr>
          <p:nvPr/>
        </p:nvSpPr>
        <p:spPr bwMode="auto">
          <a:xfrm>
            <a:off x="5819775" y="4392613"/>
            <a:ext cx="503238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376" name="Text Box 13"/>
          <p:cNvSpPr txBox="1">
            <a:spLocks noChangeArrowheads="1"/>
          </p:cNvSpPr>
          <p:nvPr/>
        </p:nvSpPr>
        <p:spPr bwMode="auto">
          <a:xfrm>
            <a:off x="5891213" y="44656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G</a:t>
            </a:r>
          </a:p>
        </p:txBody>
      </p:sp>
      <p:sp>
        <p:nvSpPr>
          <p:cNvPr id="15377" name="Oval 14"/>
          <p:cNvSpPr>
            <a:spLocks noChangeArrowheads="1"/>
          </p:cNvSpPr>
          <p:nvPr/>
        </p:nvSpPr>
        <p:spPr bwMode="auto">
          <a:xfrm>
            <a:off x="3227388" y="4392613"/>
            <a:ext cx="503237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378" name="Text Box 15"/>
          <p:cNvSpPr txBox="1">
            <a:spLocks noChangeArrowheads="1"/>
          </p:cNvSpPr>
          <p:nvPr/>
        </p:nvSpPr>
        <p:spPr bwMode="auto">
          <a:xfrm>
            <a:off x="3298825" y="44656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E</a:t>
            </a:r>
          </a:p>
        </p:txBody>
      </p:sp>
      <p:sp>
        <p:nvSpPr>
          <p:cNvPr id="15379" name="Oval 16"/>
          <p:cNvSpPr>
            <a:spLocks noChangeArrowheads="1"/>
          </p:cNvSpPr>
          <p:nvPr/>
        </p:nvSpPr>
        <p:spPr bwMode="auto">
          <a:xfrm>
            <a:off x="4019550" y="4392613"/>
            <a:ext cx="503238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380" name="Text Box 17"/>
          <p:cNvSpPr txBox="1">
            <a:spLocks noChangeArrowheads="1"/>
          </p:cNvSpPr>
          <p:nvPr/>
        </p:nvSpPr>
        <p:spPr bwMode="auto">
          <a:xfrm>
            <a:off x="4090988" y="44656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F</a:t>
            </a:r>
          </a:p>
        </p:txBody>
      </p:sp>
      <p:sp>
        <p:nvSpPr>
          <p:cNvPr id="15381" name="Line 18"/>
          <p:cNvSpPr>
            <a:spLocks noChangeShapeType="1"/>
          </p:cNvSpPr>
          <p:nvPr/>
        </p:nvSpPr>
        <p:spPr bwMode="auto">
          <a:xfrm flipH="1">
            <a:off x="4019550" y="2663825"/>
            <a:ext cx="576263" cy="649288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2" name="Line 19"/>
          <p:cNvSpPr>
            <a:spLocks noChangeShapeType="1"/>
          </p:cNvSpPr>
          <p:nvPr/>
        </p:nvSpPr>
        <p:spPr bwMode="auto">
          <a:xfrm>
            <a:off x="4956175" y="2663825"/>
            <a:ext cx="576263" cy="649288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3" name="Line 20"/>
          <p:cNvSpPr>
            <a:spLocks noChangeShapeType="1"/>
          </p:cNvSpPr>
          <p:nvPr/>
        </p:nvSpPr>
        <p:spPr bwMode="auto">
          <a:xfrm flipH="1">
            <a:off x="3516313" y="3816350"/>
            <a:ext cx="287337" cy="576263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4" name="Line 21"/>
          <p:cNvSpPr>
            <a:spLocks noChangeShapeType="1"/>
          </p:cNvSpPr>
          <p:nvPr/>
        </p:nvSpPr>
        <p:spPr bwMode="auto">
          <a:xfrm>
            <a:off x="3948113" y="3816350"/>
            <a:ext cx="287337" cy="576263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5" name="Line 22"/>
          <p:cNvSpPr>
            <a:spLocks noChangeShapeType="1"/>
          </p:cNvSpPr>
          <p:nvPr/>
        </p:nvSpPr>
        <p:spPr bwMode="auto">
          <a:xfrm>
            <a:off x="5748338" y="3816350"/>
            <a:ext cx="287337" cy="576263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6" name="Line 23"/>
          <p:cNvSpPr>
            <a:spLocks noChangeShapeType="1"/>
          </p:cNvSpPr>
          <p:nvPr/>
        </p:nvSpPr>
        <p:spPr bwMode="auto">
          <a:xfrm>
            <a:off x="4740275" y="2736850"/>
            <a:ext cx="0" cy="576263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3227388" y="4392613"/>
            <a:ext cx="503237" cy="504825"/>
            <a:chOff x="800" y="3355"/>
            <a:chExt cx="317" cy="318"/>
          </a:xfrm>
        </p:grpSpPr>
        <p:sp>
          <p:nvSpPr>
            <p:cNvPr id="15408" name="Oval 47"/>
            <p:cNvSpPr>
              <a:spLocks noChangeArrowheads="1"/>
            </p:cNvSpPr>
            <p:nvPr/>
          </p:nvSpPr>
          <p:spPr bwMode="auto">
            <a:xfrm>
              <a:off x="800" y="3355"/>
              <a:ext cx="317" cy="318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09" name="Text Box 48"/>
            <p:cNvSpPr txBox="1">
              <a:spLocks noChangeArrowheads="1"/>
            </p:cNvSpPr>
            <p:nvPr/>
          </p:nvSpPr>
          <p:spPr bwMode="auto">
            <a:xfrm>
              <a:off x="845" y="340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E</a:t>
              </a: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4019550" y="4392613"/>
            <a:ext cx="503238" cy="504825"/>
            <a:chOff x="1373" y="3329"/>
            <a:chExt cx="317" cy="318"/>
          </a:xfrm>
        </p:grpSpPr>
        <p:sp>
          <p:nvSpPr>
            <p:cNvPr id="15406" name="Oval 50"/>
            <p:cNvSpPr>
              <a:spLocks noChangeArrowheads="1"/>
            </p:cNvSpPr>
            <p:nvPr/>
          </p:nvSpPr>
          <p:spPr bwMode="auto">
            <a:xfrm>
              <a:off x="1373" y="3329"/>
              <a:ext cx="317" cy="318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07" name="Text Box 51"/>
            <p:cNvSpPr txBox="1">
              <a:spLocks noChangeArrowheads="1"/>
            </p:cNvSpPr>
            <p:nvPr/>
          </p:nvSpPr>
          <p:spPr bwMode="auto">
            <a:xfrm>
              <a:off x="1418" y="337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F</a:t>
              </a:r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5819775" y="4389438"/>
            <a:ext cx="503238" cy="504825"/>
            <a:chOff x="2005" y="3361"/>
            <a:chExt cx="317" cy="318"/>
          </a:xfrm>
        </p:grpSpPr>
        <p:sp>
          <p:nvSpPr>
            <p:cNvPr id="15404" name="Oval 53"/>
            <p:cNvSpPr>
              <a:spLocks noChangeArrowheads="1"/>
            </p:cNvSpPr>
            <p:nvPr/>
          </p:nvSpPr>
          <p:spPr bwMode="auto">
            <a:xfrm>
              <a:off x="2005" y="3361"/>
              <a:ext cx="317" cy="318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05" name="Text Box 54"/>
            <p:cNvSpPr txBox="1">
              <a:spLocks noChangeArrowheads="1"/>
            </p:cNvSpPr>
            <p:nvPr/>
          </p:nvSpPr>
          <p:spPr bwMode="auto">
            <a:xfrm>
              <a:off x="2050" y="340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G</a:t>
              </a:r>
            </a:p>
          </p:txBody>
        </p:sp>
      </p:grpSp>
      <p:sp>
        <p:nvSpPr>
          <p:cNvPr id="237623" name="Line 55"/>
          <p:cNvSpPr>
            <a:spLocks noChangeShapeType="1"/>
          </p:cNvSpPr>
          <p:nvPr/>
        </p:nvSpPr>
        <p:spPr bwMode="auto">
          <a:xfrm>
            <a:off x="4956175" y="2671763"/>
            <a:ext cx="576263" cy="6492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624" name="Line 56"/>
          <p:cNvSpPr>
            <a:spLocks noChangeShapeType="1"/>
          </p:cNvSpPr>
          <p:nvPr/>
        </p:nvSpPr>
        <p:spPr bwMode="auto">
          <a:xfrm>
            <a:off x="5746750" y="3817938"/>
            <a:ext cx="287338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5387975" y="3313113"/>
            <a:ext cx="503238" cy="504825"/>
            <a:chOff x="3192" y="3637"/>
            <a:chExt cx="317" cy="318"/>
          </a:xfrm>
        </p:grpSpPr>
        <p:sp>
          <p:nvSpPr>
            <p:cNvPr id="15402" name="Oval 57"/>
            <p:cNvSpPr>
              <a:spLocks noChangeArrowheads="1"/>
            </p:cNvSpPr>
            <p:nvPr/>
          </p:nvSpPr>
          <p:spPr bwMode="auto">
            <a:xfrm>
              <a:off x="3192" y="3637"/>
              <a:ext cx="317" cy="318"/>
            </a:xfrm>
            <a:prstGeom prst="ellipse">
              <a:avLst/>
            </a:prstGeom>
            <a:solidFill>
              <a:srgbClr val="66CCFF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03" name="Text Box 58"/>
            <p:cNvSpPr txBox="1">
              <a:spLocks noChangeArrowheads="1"/>
            </p:cNvSpPr>
            <p:nvPr/>
          </p:nvSpPr>
          <p:spPr bwMode="auto">
            <a:xfrm>
              <a:off x="3237" y="368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D</a:t>
              </a:r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5819775" y="4389438"/>
            <a:ext cx="503238" cy="504825"/>
            <a:chOff x="4002" y="3622"/>
            <a:chExt cx="317" cy="318"/>
          </a:xfrm>
        </p:grpSpPr>
        <p:sp>
          <p:nvSpPr>
            <p:cNvPr id="15400" name="Oval 59"/>
            <p:cNvSpPr>
              <a:spLocks noChangeArrowheads="1"/>
            </p:cNvSpPr>
            <p:nvPr/>
          </p:nvSpPr>
          <p:spPr bwMode="auto">
            <a:xfrm>
              <a:off x="4002" y="3622"/>
              <a:ext cx="317" cy="318"/>
            </a:xfrm>
            <a:prstGeom prst="ellipse">
              <a:avLst/>
            </a:prstGeom>
            <a:solidFill>
              <a:srgbClr val="CCFF66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01" name="Text Box 60"/>
            <p:cNvSpPr txBox="1">
              <a:spLocks noChangeArrowheads="1"/>
            </p:cNvSpPr>
            <p:nvPr/>
          </p:nvSpPr>
          <p:spPr bwMode="auto">
            <a:xfrm>
              <a:off x="4047" y="3668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G</a:t>
              </a:r>
            </a:p>
          </p:txBody>
        </p:sp>
      </p:grpSp>
      <p:grpSp>
        <p:nvGrpSpPr>
          <p:cNvPr id="9" name="Group 64"/>
          <p:cNvGrpSpPr>
            <a:grpSpLocks/>
          </p:cNvGrpSpPr>
          <p:nvPr/>
        </p:nvGrpSpPr>
        <p:grpSpPr bwMode="auto">
          <a:xfrm>
            <a:off x="4522788" y="2232025"/>
            <a:ext cx="503237" cy="504825"/>
            <a:chOff x="3786" y="3150"/>
            <a:chExt cx="317" cy="318"/>
          </a:xfrm>
        </p:grpSpPr>
        <p:sp>
          <p:nvSpPr>
            <p:cNvPr id="15398" name="Oval 61"/>
            <p:cNvSpPr>
              <a:spLocks noChangeArrowheads="1"/>
            </p:cNvSpPr>
            <p:nvPr/>
          </p:nvSpPr>
          <p:spPr bwMode="auto">
            <a:xfrm>
              <a:off x="3786" y="3150"/>
              <a:ext cx="317" cy="318"/>
            </a:xfrm>
            <a:prstGeom prst="ellipse">
              <a:avLst/>
            </a:prstGeom>
            <a:solidFill>
              <a:srgbClr val="66CCFF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99" name="Text Box 62"/>
            <p:cNvSpPr txBox="1">
              <a:spLocks noChangeArrowheads="1"/>
            </p:cNvSpPr>
            <p:nvPr/>
          </p:nvSpPr>
          <p:spPr bwMode="auto">
            <a:xfrm>
              <a:off x="3832" y="319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urier New" pitchFamily="-112" charset="0"/>
                </a:rPr>
                <a:t>A</a:t>
              </a:r>
            </a:p>
          </p:txBody>
        </p:sp>
      </p:grpSp>
      <p:sp>
        <p:nvSpPr>
          <p:cNvPr id="237631" name="Text Box 63"/>
          <p:cNvSpPr txBox="1">
            <a:spLocks noChangeArrowheads="1"/>
          </p:cNvSpPr>
          <p:nvPr/>
        </p:nvSpPr>
        <p:spPr bwMode="auto">
          <a:xfrm>
            <a:off x="4668838" y="4075113"/>
            <a:ext cx="10795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408000"/>
                </a:solidFill>
              </a:rPr>
              <a:t>leaves</a:t>
            </a:r>
            <a:r>
              <a:rPr lang="en-US">
                <a:solidFill>
                  <a:srgbClr val="408000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408000"/>
                </a:solidFill>
              </a:rPr>
              <a:t>C,E,F,G</a:t>
            </a:r>
            <a:endParaRPr lang="en-US"/>
          </a:p>
        </p:txBody>
      </p:sp>
      <p:sp>
        <p:nvSpPr>
          <p:cNvPr id="237635" name="Text Box 67"/>
          <p:cNvSpPr txBox="1">
            <a:spLocks noChangeArrowheads="1"/>
          </p:cNvSpPr>
          <p:nvPr/>
        </p:nvSpPr>
        <p:spPr bwMode="auto">
          <a:xfrm>
            <a:off x="5578475" y="2552700"/>
            <a:ext cx="134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path</a:t>
            </a:r>
            <a:r>
              <a:rPr lang="en-US">
                <a:solidFill>
                  <a:srgbClr val="FF0000"/>
                </a:solidFill>
              </a:rPr>
              <a:t> from A to D to G</a:t>
            </a:r>
          </a:p>
        </p:txBody>
      </p:sp>
      <p:sp>
        <p:nvSpPr>
          <p:cNvPr id="237637" name="Text Box 69"/>
          <p:cNvSpPr txBox="1">
            <a:spLocks noChangeArrowheads="1"/>
          </p:cNvSpPr>
          <p:nvPr/>
        </p:nvSpPr>
        <p:spPr bwMode="auto">
          <a:xfrm>
            <a:off x="1881188" y="3748088"/>
            <a:ext cx="134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8000"/>
                </a:solidFill>
              </a:rPr>
              <a:t>subtree</a:t>
            </a:r>
            <a:r>
              <a:rPr lang="en-US">
                <a:solidFill>
                  <a:srgbClr val="FF8000"/>
                </a:solidFill>
              </a:rPr>
              <a:t> rooted at B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376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37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37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3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3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376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37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37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3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376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37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37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636" grpId="0" animBg="1"/>
      <p:bldP spid="237623" grpId="0" animBg="1"/>
      <p:bldP spid="237624" grpId="0" animBg="1"/>
      <p:bldP spid="237631" grpId="0"/>
      <p:bldP spid="237635" grpId="0"/>
      <p:bldP spid="2376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3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Binary Tree Terminology</a:t>
            </a:r>
          </a:p>
        </p:txBody>
      </p:sp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October 2004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9F197-6C48-CC44-A0BE-E35E859EED81}" type="slidenum">
              <a:rPr lang="en-US"/>
              <a:pPr/>
              <a:t>9</a:t>
            </a:fld>
            <a:endParaRPr lang="en-US"/>
          </a:p>
        </p:txBody>
      </p:sp>
      <p:sp>
        <p:nvSpPr>
          <p:cNvPr id="240700" name="Rectangle 60"/>
          <p:cNvSpPr>
            <a:spLocks noChangeArrowheads="1"/>
          </p:cNvSpPr>
          <p:nvPr/>
        </p:nvSpPr>
        <p:spPr bwMode="auto">
          <a:xfrm>
            <a:off x="5099050" y="3887788"/>
            <a:ext cx="1368425" cy="1582737"/>
          </a:xfrm>
          <a:prstGeom prst="rect">
            <a:avLst/>
          </a:prstGeom>
          <a:solidFill>
            <a:srgbClr val="CCFF66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2435225" y="2808288"/>
            <a:ext cx="1800225" cy="2597150"/>
          </a:xfrm>
          <a:prstGeom prst="rect">
            <a:avLst/>
          </a:prstGeom>
          <a:solidFill>
            <a:srgbClr val="FFCC66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92" name="Oval 5"/>
          <p:cNvSpPr>
            <a:spLocks noChangeArrowheads="1"/>
          </p:cNvSpPr>
          <p:nvPr/>
        </p:nvSpPr>
        <p:spPr bwMode="auto">
          <a:xfrm>
            <a:off x="4235450" y="1727200"/>
            <a:ext cx="503238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93" name="Text Box 6"/>
          <p:cNvSpPr txBox="1">
            <a:spLocks noChangeArrowheads="1"/>
          </p:cNvSpPr>
          <p:nvPr/>
        </p:nvSpPr>
        <p:spPr bwMode="auto">
          <a:xfrm>
            <a:off x="4308475" y="18002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A</a:t>
            </a:r>
          </a:p>
        </p:txBody>
      </p:sp>
      <p:sp>
        <p:nvSpPr>
          <p:cNvPr id="16394" name="Oval 7"/>
          <p:cNvSpPr>
            <a:spLocks noChangeArrowheads="1"/>
          </p:cNvSpPr>
          <p:nvPr/>
        </p:nvSpPr>
        <p:spPr bwMode="auto">
          <a:xfrm>
            <a:off x="3373438" y="2808288"/>
            <a:ext cx="503237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95" name="Text Box 8"/>
          <p:cNvSpPr txBox="1">
            <a:spLocks noChangeArrowheads="1"/>
          </p:cNvSpPr>
          <p:nvPr/>
        </p:nvSpPr>
        <p:spPr bwMode="auto">
          <a:xfrm>
            <a:off x="3444875" y="28813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B</a:t>
            </a:r>
          </a:p>
        </p:txBody>
      </p:sp>
      <p:sp>
        <p:nvSpPr>
          <p:cNvPr id="16396" name="Oval 11"/>
          <p:cNvSpPr>
            <a:spLocks noChangeArrowheads="1"/>
          </p:cNvSpPr>
          <p:nvPr/>
        </p:nvSpPr>
        <p:spPr bwMode="auto">
          <a:xfrm>
            <a:off x="5100638" y="2808288"/>
            <a:ext cx="503237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5172075" y="28813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C</a:t>
            </a:r>
          </a:p>
        </p:txBody>
      </p:sp>
      <p:sp>
        <p:nvSpPr>
          <p:cNvPr id="16398" name="Oval 13"/>
          <p:cNvSpPr>
            <a:spLocks noChangeArrowheads="1"/>
          </p:cNvSpPr>
          <p:nvPr/>
        </p:nvSpPr>
        <p:spPr bwMode="auto">
          <a:xfrm>
            <a:off x="5532438" y="3887788"/>
            <a:ext cx="503237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5603875" y="39608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G</a:t>
            </a:r>
          </a:p>
        </p:txBody>
      </p:sp>
      <p:sp>
        <p:nvSpPr>
          <p:cNvPr id="16400" name="Oval 15"/>
          <p:cNvSpPr>
            <a:spLocks noChangeArrowheads="1"/>
          </p:cNvSpPr>
          <p:nvPr/>
        </p:nvSpPr>
        <p:spPr bwMode="auto">
          <a:xfrm>
            <a:off x="2940050" y="3887788"/>
            <a:ext cx="503238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01" name="Text Box 16"/>
          <p:cNvSpPr txBox="1">
            <a:spLocks noChangeArrowheads="1"/>
          </p:cNvSpPr>
          <p:nvPr/>
        </p:nvSpPr>
        <p:spPr bwMode="auto">
          <a:xfrm>
            <a:off x="3011488" y="39608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D</a:t>
            </a:r>
          </a:p>
        </p:txBody>
      </p:sp>
      <p:sp>
        <p:nvSpPr>
          <p:cNvPr id="16402" name="Oval 17"/>
          <p:cNvSpPr>
            <a:spLocks noChangeArrowheads="1"/>
          </p:cNvSpPr>
          <p:nvPr/>
        </p:nvSpPr>
        <p:spPr bwMode="auto">
          <a:xfrm>
            <a:off x="3732213" y="3887788"/>
            <a:ext cx="503237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03" name="Text Box 18"/>
          <p:cNvSpPr txBox="1">
            <a:spLocks noChangeArrowheads="1"/>
          </p:cNvSpPr>
          <p:nvPr/>
        </p:nvSpPr>
        <p:spPr bwMode="auto">
          <a:xfrm>
            <a:off x="3803650" y="39608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E</a:t>
            </a:r>
          </a:p>
        </p:txBody>
      </p:sp>
      <p:sp>
        <p:nvSpPr>
          <p:cNvPr id="16404" name="Line 19"/>
          <p:cNvSpPr>
            <a:spLocks noChangeShapeType="1"/>
          </p:cNvSpPr>
          <p:nvPr/>
        </p:nvSpPr>
        <p:spPr bwMode="auto">
          <a:xfrm flipH="1">
            <a:off x="3732213" y="2159000"/>
            <a:ext cx="576262" cy="649288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5" name="Line 20"/>
          <p:cNvSpPr>
            <a:spLocks noChangeShapeType="1"/>
          </p:cNvSpPr>
          <p:nvPr/>
        </p:nvSpPr>
        <p:spPr bwMode="auto">
          <a:xfrm>
            <a:off x="4668838" y="2159000"/>
            <a:ext cx="576262" cy="649288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6" name="Line 21"/>
          <p:cNvSpPr>
            <a:spLocks noChangeShapeType="1"/>
          </p:cNvSpPr>
          <p:nvPr/>
        </p:nvSpPr>
        <p:spPr bwMode="auto">
          <a:xfrm flipH="1">
            <a:off x="3228975" y="3311525"/>
            <a:ext cx="287338" cy="576263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7" name="Line 22"/>
          <p:cNvSpPr>
            <a:spLocks noChangeShapeType="1"/>
          </p:cNvSpPr>
          <p:nvPr/>
        </p:nvSpPr>
        <p:spPr bwMode="auto">
          <a:xfrm>
            <a:off x="3660775" y="3311525"/>
            <a:ext cx="287338" cy="576263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8" name="Line 23"/>
          <p:cNvSpPr>
            <a:spLocks noChangeShapeType="1"/>
          </p:cNvSpPr>
          <p:nvPr/>
        </p:nvSpPr>
        <p:spPr bwMode="auto">
          <a:xfrm>
            <a:off x="5461000" y="3311525"/>
            <a:ext cx="287338" cy="576263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87" name="Text Box 47"/>
          <p:cNvSpPr txBox="1">
            <a:spLocks noChangeArrowheads="1"/>
          </p:cNvSpPr>
          <p:nvPr/>
        </p:nvSpPr>
        <p:spPr bwMode="auto">
          <a:xfrm>
            <a:off x="989013" y="3567113"/>
            <a:ext cx="14462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FF8000"/>
                </a:solidFill>
              </a:rPr>
              <a:t>left subtree of A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410" name="Oval 48"/>
          <p:cNvSpPr>
            <a:spLocks noChangeArrowheads="1"/>
          </p:cNvSpPr>
          <p:nvPr/>
        </p:nvSpPr>
        <p:spPr bwMode="auto">
          <a:xfrm>
            <a:off x="2435225" y="4905375"/>
            <a:ext cx="503238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11" name="Text Box 49"/>
          <p:cNvSpPr txBox="1">
            <a:spLocks noChangeArrowheads="1"/>
          </p:cNvSpPr>
          <p:nvPr/>
        </p:nvSpPr>
        <p:spPr bwMode="auto">
          <a:xfrm>
            <a:off x="2506663" y="49784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H</a:t>
            </a:r>
          </a:p>
        </p:txBody>
      </p:sp>
      <p:sp>
        <p:nvSpPr>
          <p:cNvPr id="16412" name="Line 50"/>
          <p:cNvSpPr>
            <a:spLocks noChangeShapeType="1"/>
          </p:cNvSpPr>
          <p:nvPr/>
        </p:nvSpPr>
        <p:spPr bwMode="auto">
          <a:xfrm flipH="1">
            <a:off x="2724150" y="4329113"/>
            <a:ext cx="287338" cy="576262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3" name="Oval 51"/>
          <p:cNvSpPr>
            <a:spLocks noChangeArrowheads="1"/>
          </p:cNvSpPr>
          <p:nvPr/>
        </p:nvSpPr>
        <p:spPr bwMode="auto">
          <a:xfrm>
            <a:off x="5099050" y="4965700"/>
            <a:ext cx="503238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14" name="Text Box 52"/>
          <p:cNvSpPr txBox="1">
            <a:spLocks noChangeArrowheads="1"/>
          </p:cNvSpPr>
          <p:nvPr/>
        </p:nvSpPr>
        <p:spPr bwMode="auto">
          <a:xfrm>
            <a:off x="5170488" y="50387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I</a:t>
            </a:r>
          </a:p>
        </p:txBody>
      </p:sp>
      <p:sp>
        <p:nvSpPr>
          <p:cNvPr id="16415" name="Line 53"/>
          <p:cNvSpPr>
            <a:spLocks noChangeShapeType="1"/>
          </p:cNvSpPr>
          <p:nvPr/>
        </p:nvSpPr>
        <p:spPr bwMode="auto">
          <a:xfrm flipH="1">
            <a:off x="5387975" y="4389438"/>
            <a:ext cx="287338" cy="576262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6" name="Oval 57"/>
          <p:cNvSpPr>
            <a:spLocks noChangeArrowheads="1"/>
          </p:cNvSpPr>
          <p:nvPr/>
        </p:nvSpPr>
        <p:spPr bwMode="auto">
          <a:xfrm>
            <a:off x="5964238" y="4965700"/>
            <a:ext cx="503237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17" name="Text Box 58"/>
          <p:cNvSpPr txBox="1">
            <a:spLocks noChangeArrowheads="1"/>
          </p:cNvSpPr>
          <p:nvPr/>
        </p:nvSpPr>
        <p:spPr bwMode="auto">
          <a:xfrm>
            <a:off x="6035675" y="50387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J</a:t>
            </a:r>
          </a:p>
        </p:txBody>
      </p:sp>
      <p:sp>
        <p:nvSpPr>
          <p:cNvPr id="16418" name="Line 59"/>
          <p:cNvSpPr>
            <a:spLocks noChangeShapeType="1"/>
          </p:cNvSpPr>
          <p:nvPr/>
        </p:nvSpPr>
        <p:spPr bwMode="auto">
          <a:xfrm>
            <a:off x="5892800" y="4389438"/>
            <a:ext cx="287338" cy="576262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9" name="Oval 61"/>
          <p:cNvSpPr>
            <a:spLocks noChangeArrowheads="1"/>
          </p:cNvSpPr>
          <p:nvPr/>
        </p:nvSpPr>
        <p:spPr bwMode="auto">
          <a:xfrm>
            <a:off x="4594225" y="3854450"/>
            <a:ext cx="503238" cy="504825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4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20" name="Text Box 62"/>
          <p:cNvSpPr txBox="1">
            <a:spLocks noChangeArrowheads="1"/>
          </p:cNvSpPr>
          <p:nvPr/>
        </p:nvSpPr>
        <p:spPr bwMode="auto">
          <a:xfrm>
            <a:off x="4665663" y="39274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F</a:t>
            </a:r>
          </a:p>
        </p:txBody>
      </p:sp>
      <p:sp>
        <p:nvSpPr>
          <p:cNvPr id="16421" name="Line 63"/>
          <p:cNvSpPr>
            <a:spLocks noChangeShapeType="1"/>
          </p:cNvSpPr>
          <p:nvPr/>
        </p:nvSpPr>
        <p:spPr bwMode="auto">
          <a:xfrm flipH="1">
            <a:off x="4883150" y="3278188"/>
            <a:ext cx="287338" cy="576262"/>
          </a:xfrm>
          <a:prstGeom prst="line">
            <a:avLst/>
          </a:prstGeom>
          <a:noFill/>
          <a:ln w="12700">
            <a:solidFill>
              <a:srgbClr val="004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704" name="Text Box 64"/>
          <p:cNvSpPr txBox="1">
            <a:spLocks noChangeArrowheads="1"/>
          </p:cNvSpPr>
          <p:nvPr/>
        </p:nvSpPr>
        <p:spPr bwMode="auto">
          <a:xfrm>
            <a:off x="6467475" y="4324350"/>
            <a:ext cx="1446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FF00"/>
                </a:solidFill>
              </a:rPr>
              <a:t>right subtree of C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40705" name="Text Box 65"/>
          <p:cNvSpPr txBox="1">
            <a:spLocks noChangeArrowheads="1"/>
          </p:cNvSpPr>
          <p:nvPr/>
        </p:nvSpPr>
        <p:spPr bwMode="auto">
          <a:xfrm>
            <a:off x="5538788" y="2881313"/>
            <a:ext cx="1855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FF00"/>
                </a:solidFill>
              </a:rPr>
              <a:t>right child of A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0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07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07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40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40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40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0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407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40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40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700" grpId="0" animBg="1"/>
      <p:bldP spid="240642" grpId="0" animBg="1"/>
      <p:bldP spid="240687" grpId="0"/>
      <p:bldP spid="240704" grpId="0"/>
      <p:bldP spid="24070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5406</TotalTime>
  <Words>3347</Words>
  <Application>Microsoft Macintosh PowerPoint</Application>
  <PresentationFormat>On-screen Show (4:3)</PresentationFormat>
  <Paragraphs>1111</Paragraphs>
  <Slides>66</Slides>
  <Notes>61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Module</vt:lpstr>
      <vt:lpstr>CMPT 225</vt:lpstr>
      <vt:lpstr>Objectives</vt:lpstr>
      <vt:lpstr>Trees</vt:lpstr>
      <vt:lpstr>Trees</vt:lpstr>
      <vt:lpstr>Is it a Tree?</vt:lpstr>
      <vt:lpstr>Tree Relationships</vt:lpstr>
      <vt:lpstr>More Tree Terminology</vt:lpstr>
      <vt:lpstr>Tree Terminology Example</vt:lpstr>
      <vt:lpstr>Binary Tree Terminology</vt:lpstr>
      <vt:lpstr>Measuring Trees</vt:lpstr>
      <vt:lpstr>Height of a Binary Tree</vt:lpstr>
      <vt:lpstr>Beautiful Trees</vt:lpstr>
      <vt:lpstr>Is it a Tree (II)?</vt:lpstr>
      <vt:lpstr>Perfect Binary Trees</vt:lpstr>
      <vt:lpstr>Height of a Perfect Tree</vt:lpstr>
      <vt:lpstr>Complete Binary Trees</vt:lpstr>
      <vt:lpstr>Balanced Binary Trees</vt:lpstr>
      <vt:lpstr>Balanced Binary Trees</vt:lpstr>
      <vt:lpstr>Unbalanced Binary Trees</vt:lpstr>
      <vt:lpstr>Tree Traversals</vt:lpstr>
      <vt:lpstr>Binary Tree Traversals</vt:lpstr>
      <vt:lpstr>InOrder Traversal Algorithm</vt:lpstr>
      <vt:lpstr>InOrder Traversal</vt:lpstr>
      <vt:lpstr>PreOrder Traversal Algorithm</vt:lpstr>
      <vt:lpstr>PreOrder Traversal</vt:lpstr>
      <vt:lpstr>PostOrder Traversal Algorithm</vt:lpstr>
      <vt:lpstr>PostOrder Traversal</vt:lpstr>
      <vt:lpstr>Binary Tree Implementation and Binary Search Trees</vt:lpstr>
      <vt:lpstr>Binary Tree Implementation</vt:lpstr>
      <vt:lpstr>Problem: Accessing Sorted Data</vt:lpstr>
      <vt:lpstr>Dictionary Operations</vt:lpstr>
      <vt:lpstr>Binary Search Tree Property</vt:lpstr>
      <vt:lpstr>BST Example</vt:lpstr>
      <vt:lpstr>BST InOrder Traversal</vt:lpstr>
      <vt:lpstr>BST Implementation</vt:lpstr>
      <vt:lpstr>BST Search</vt:lpstr>
      <vt:lpstr>BST Insertion</vt:lpstr>
      <vt:lpstr>BST Insertion Example</vt:lpstr>
      <vt:lpstr>BST Deletion</vt:lpstr>
      <vt:lpstr>BST Deletion Cases</vt:lpstr>
      <vt:lpstr>BST Deletion Cases</vt:lpstr>
      <vt:lpstr>BST Deletion – target is a leaf</vt:lpstr>
      <vt:lpstr>BST Deletion Cases</vt:lpstr>
      <vt:lpstr>BST Deletion – target has one child</vt:lpstr>
      <vt:lpstr>BST Deletion – target has one child</vt:lpstr>
      <vt:lpstr>BST Deletion Cases</vt:lpstr>
      <vt:lpstr>BST Deletion – target has 2 children</vt:lpstr>
      <vt:lpstr>BST Deletion – target has 2 children</vt:lpstr>
      <vt:lpstr>BST Deletion – target has 2 children</vt:lpstr>
      <vt:lpstr>BST Deletion – target has 2 children</vt:lpstr>
      <vt:lpstr>BST Deletion – target has 2 children</vt:lpstr>
      <vt:lpstr>BST Deletion – target has 2 children</vt:lpstr>
      <vt:lpstr>BST Deletion – target has 2 children</vt:lpstr>
      <vt:lpstr>BST Deletion – target has 2 children</vt:lpstr>
      <vt:lpstr>BST Deletion – target has 2 children</vt:lpstr>
      <vt:lpstr>BST Efficiency</vt:lpstr>
      <vt:lpstr>Height of a BST</vt:lpstr>
      <vt:lpstr>Height of a BST</vt:lpstr>
      <vt:lpstr>Balanced BSTs</vt:lpstr>
      <vt:lpstr>Sorting and Binary Search Trees</vt:lpstr>
      <vt:lpstr>Tree Quiz</vt:lpstr>
      <vt:lpstr>Tree Quiz I</vt:lpstr>
      <vt:lpstr>Tree Quiz II</vt:lpstr>
      <vt:lpstr>Summary</vt:lpstr>
      <vt:lpstr>Summary</vt:lpstr>
      <vt:lpstr>Readings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Edgar</dc:creator>
  <cp:lastModifiedBy>Greg Mori</cp:lastModifiedBy>
  <cp:revision>290</cp:revision>
  <dcterms:created xsi:type="dcterms:W3CDTF">2013-02-25T21:59:59Z</dcterms:created>
  <dcterms:modified xsi:type="dcterms:W3CDTF">2013-02-25T22:13:37Z</dcterms:modified>
</cp:coreProperties>
</file>