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7" r:id="rId1"/>
  </p:sldMasterIdLst>
  <p:notesMasterIdLst>
    <p:notesMasterId r:id="rId32"/>
  </p:notesMasterIdLst>
  <p:sldIdLst>
    <p:sldId id="256" r:id="rId2"/>
    <p:sldId id="257" r:id="rId3"/>
    <p:sldId id="341" r:id="rId4"/>
    <p:sldId id="340" r:id="rId5"/>
    <p:sldId id="339" r:id="rId6"/>
    <p:sldId id="277" r:id="rId7"/>
    <p:sldId id="304" r:id="rId8"/>
    <p:sldId id="279" r:id="rId9"/>
    <p:sldId id="258" r:id="rId10"/>
    <p:sldId id="259" r:id="rId11"/>
    <p:sldId id="303" r:id="rId12"/>
    <p:sldId id="291" r:id="rId13"/>
    <p:sldId id="292" r:id="rId14"/>
    <p:sldId id="293" r:id="rId15"/>
    <p:sldId id="295" r:id="rId16"/>
    <p:sldId id="296" r:id="rId17"/>
    <p:sldId id="311" r:id="rId18"/>
    <p:sldId id="330" r:id="rId19"/>
    <p:sldId id="321" r:id="rId20"/>
    <p:sldId id="331" r:id="rId21"/>
    <p:sldId id="332" r:id="rId22"/>
    <p:sldId id="317" r:id="rId23"/>
    <p:sldId id="320" r:id="rId24"/>
    <p:sldId id="335" r:id="rId25"/>
    <p:sldId id="344" r:id="rId26"/>
    <p:sldId id="342" r:id="rId27"/>
    <p:sldId id="343" r:id="rId28"/>
    <p:sldId id="336" r:id="rId29"/>
    <p:sldId id="338" r:id="rId30"/>
    <p:sldId id="337" r:id="rId3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-112" charset="2"/>
      <a:buChar char="•"/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-112" charset="2"/>
      <a:buChar char="•"/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-112" charset="2"/>
      <a:buChar char="•"/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-112" charset="2"/>
      <a:buChar char="•"/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-112" charset="2"/>
      <a:buChar char="•"/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8000"/>
    <a:srgbClr val="A50021"/>
    <a:srgbClr val="FF8000"/>
    <a:srgbClr val="808080"/>
    <a:srgbClr val="8080C0"/>
    <a:srgbClr val="80805C"/>
    <a:srgbClr val="CC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/>
            </a:lvl1pPr>
          </a:lstStyle>
          <a:p>
            <a:pPr>
              <a:defRPr/>
            </a:pPr>
            <a:fld id="{0D499AFE-62EE-AE47-A9A7-6EC92C81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532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3A1D9-E316-7946-B85A-8D0C0154469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A3346-4294-0F4D-8E2A-6CB7BEA45AF5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F45ED-6A38-5441-817E-5105A1A58C60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0BE2-A8D4-4D45-8205-B20D11AD7D91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B3913-5A30-B043-89E0-E5F5D127C693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59D9F-E7B6-5C4F-9DD3-164F5B9802C9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3998D-6E44-A040-92F0-27E6CB0F3764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44FDB-A605-DD42-94EF-231A8DA72361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EA198-16B0-A34B-ADE2-EE2BACA8E4A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>
              <a:latin typeface="Arial" pitchFamily="-112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71CA5-939F-A44F-96C2-5380BD3A964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01F48-BCA9-674F-AFBC-6A0904669E3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9E31A-25FB-B045-8CEF-1C7FFA81791C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-112" charset="0"/>
              </a:rPr>
              <a:t>Mention the “walls” of the text</a:t>
            </a:r>
            <a:endParaRPr lang="en-US" dirty="0" smtClean="0">
              <a:latin typeface="Arial" pitchFamily="-112" charset="0"/>
            </a:endParaRPr>
          </a:p>
          <a:p>
            <a:pPr eaLnBrk="1" hangingPunct="1"/>
            <a:endParaRPr lang="en-US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482D0-E931-1744-9EFD-868205F42C4D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DFAC9-888A-5F47-A5A1-1F222CF6CBE1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1D28FE-6C89-C148-ACAD-30506820301E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469A1-67EF-624B-B9F3-84838C080E1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>
              <a:latin typeface="Arial" pitchFamily="-112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43B25-2266-344A-8436-9520C2E9414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7D193-A122-E345-AF84-76A52172220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>
              <a:latin typeface="Arial" pitchFamily="-112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BF775-17A5-A545-9D0F-3A21E628D00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9E31A-25FB-B045-8CEF-1C7FFA81791C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-112" charset="0"/>
              </a:rPr>
              <a:t>Mention the “walls” of the text</a:t>
            </a:r>
            <a:endParaRPr lang="en-US" dirty="0" smtClean="0">
              <a:latin typeface="Arial" pitchFamily="-112" charset="0"/>
            </a:endParaRPr>
          </a:p>
          <a:p>
            <a:pPr eaLnBrk="1" hangingPunct="1"/>
            <a:endParaRPr lang="en-US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-112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40652-7E05-D34B-8B50-C280B26B4BE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9E31A-25FB-B045-8CEF-1C7FFA81791C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-112" charset="0"/>
              </a:rPr>
              <a:t>Mention the “walls” of the text</a:t>
            </a:r>
            <a:endParaRPr lang="en-US" dirty="0" smtClean="0">
              <a:latin typeface="Arial" pitchFamily="-112" charset="0"/>
            </a:endParaRPr>
          </a:p>
          <a:p>
            <a:pPr eaLnBrk="1" hangingPunct="1"/>
            <a:endParaRPr lang="en-US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08BF5-E43C-CE41-9A40-88304704FF26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D18CC-CAF3-9A46-8A7B-E0F0002B969B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C607-1AC6-964F-B4D5-7C8D5E945D6C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E7C0A-8575-2F4B-BEEA-B6CD0CAE4AA4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0E2607-1876-AE4A-9410-ED0BE8582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106B-AE54-214D-925E-D9179AC3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6C3B-B6CF-7C40-9B1D-147373C35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0C0C5-616B-E543-BD5C-87D09EE0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A2AF9E-E635-E240-9D0F-9CEE0313F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45CEA-E623-2E49-AA0B-57341302B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CF94-1300-4144-AD90-3EF00BAFF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3B7A-8391-4445-9CAA-32B7CF841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C13C-7683-E442-8B0B-82158E1CE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015E-E644-F34B-B695-F5AF03B5B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A5C55-EE81-C440-888C-63CEB9F9A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1A456F3B-00B0-CB46-9A22-9A7A43C71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7" r:id="rId2"/>
    <p:sldLayoutId id="2147483803" r:id="rId3"/>
    <p:sldLayoutId id="2147483798" r:id="rId4"/>
    <p:sldLayoutId id="2147483799" r:id="rId5"/>
    <p:sldLayoutId id="2147483800" r:id="rId6"/>
    <p:sldLayoutId id="2147483804" r:id="rId7"/>
    <p:sldLayoutId id="2147483805" r:id="rId8"/>
    <p:sldLayoutId id="2147483806" r:id="rId9"/>
    <p:sldLayoutId id="2147483801" r:id="rId10"/>
    <p:sldLayoutId id="214748380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-112" charset="2"/>
        <a:buChar char="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112" charset="2"/>
        <a:buChar char="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-112" charset="0"/>
        <a:buChar char="▪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-112" charset="0"/>
        <a:buChar char="▪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-112" charset="2"/>
        <a:buChar char=""/>
        <a:defRPr lang="en-US"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CMPT 225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/>
              <a:t>Object Oriented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Classes and Objects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/>
            <a:r>
              <a:rPr lang="en-US" sz="2800"/>
              <a:t>The class describes the data and operation</a:t>
            </a:r>
            <a:r>
              <a:rPr lang="en-US" sz="2600"/>
              <a:t>s</a:t>
            </a:r>
          </a:p>
          <a:p>
            <a:pPr lvl="1" eaLnBrk="1" hangingPunct="1"/>
            <a:r>
              <a:rPr lang="en-US" sz="2400"/>
              <a:t>For colours these include:</a:t>
            </a:r>
          </a:p>
          <a:p>
            <a:pPr lvl="2" eaLnBrk="1" hangingPunct="1"/>
            <a:r>
              <a:rPr lang="en-US" sz="2000"/>
              <a:t>Attributes for red, green and blue</a:t>
            </a:r>
          </a:p>
          <a:p>
            <a:pPr lvl="2" eaLnBrk="1" hangingPunct="1"/>
            <a:r>
              <a:rPr lang="en-US" sz="2000"/>
              <a:t>Methods to access and change and create colours</a:t>
            </a:r>
          </a:p>
          <a:p>
            <a:pPr eaLnBrk="1" hangingPunct="1"/>
            <a:r>
              <a:rPr lang="en-US" sz="2800"/>
              <a:t>An individual object is an </a:t>
            </a:r>
            <a:r>
              <a:rPr lang="en-US" sz="2800" i="1"/>
              <a:t>instance</a:t>
            </a:r>
            <a:r>
              <a:rPr lang="en-US" sz="2800"/>
              <a:t> of a class</a:t>
            </a:r>
          </a:p>
          <a:p>
            <a:pPr lvl="1" eaLnBrk="1" hangingPunct="1"/>
            <a:r>
              <a:rPr lang="en-US" sz="2400"/>
              <a:t>Similar to the way that a variable is of a type</a:t>
            </a:r>
          </a:p>
          <a:p>
            <a:pPr lvl="1" eaLnBrk="1" hangingPunct="1"/>
            <a:r>
              <a:rPr lang="en-US" sz="2400"/>
              <a:t>Each object has its own space in memory, and therefore each object has its own state</a:t>
            </a:r>
          </a:p>
          <a:p>
            <a:pPr lvl="2" eaLnBrk="1" hangingPunct="1"/>
            <a:r>
              <a:rPr lang="en-US" sz="2000"/>
              <a:t>Individual Color objects represent individual colours, each with their own values for red, green and blue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940252-2C57-DC43-A1CE-E17A0E6D740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Information Hiding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/>
            <a:r>
              <a:rPr lang="en-US" sz="2800"/>
              <a:t>To achieve loose coupling, classes are only allowed to communicate through their interfaces</a:t>
            </a:r>
          </a:p>
          <a:p>
            <a:pPr lvl="1" eaLnBrk="1" hangingPunct="1"/>
            <a:r>
              <a:rPr lang="en-US" sz="2400"/>
              <a:t>Thereby hiding their implementations details</a:t>
            </a:r>
          </a:p>
          <a:p>
            <a:pPr eaLnBrk="1" hangingPunct="1"/>
            <a:r>
              <a:rPr lang="en-US" sz="2800"/>
              <a:t>Loose coupling is desirable as it:</a:t>
            </a:r>
          </a:p>
          <a:p>
            <a:pPr lvl="1" eaLnBrk="1" hangingPunct="1"/>
            <a:r>
              <a:rPr lang="en-US" sz="2400"/>
              <a:t>Decreases the chance that changing one module's implementation causes changes to other modules</a:t>
            </a:r>
          </a:p>
          <a:p>
            <a:pPr lvl="1" eaLnBrk="1" hangingPunct="1"/>
            <a:r>
              <a:rPr lang="en-US" sz="2400"/>
              <a:t>Prevents other modules from assigning invalid values to attributes</a:t>
            </a:r>
          </a:p>
          <a:p>
            <a:pPr eaLnBrk="1" hangingPunct="1"/>
            <a:r>
              <a:rPr lang="en-US" sz="2800"/>
              <a:t>Information hiding is relatively easy to achieve using object oriented programming 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E7309E-35F4-F74C-8A7A-A6743B00D42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Designing a Class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/>
            <a:r>
              <a:rPr lang="en-US" sz="2800"/>
              <a:t>There are many ways to design classes, as the purpose of classes differs widely</a:t>
            </a:r>
          </a:p>
          <a:p>
            <a:pPr lvl="1" eaLnBrk="1" hangingPunct="1"/>
            <a:r>
              <a:rPr lang="en-US" sz="2400"/>
              <a:t>Classes may store data and require operations to support this, or</a:t>
            </a:r>
          </a:p>
          <a:p>
            <a:pPr lvl="1" eaLnBrk="1" hangingPunct="1"/>
            <a:r>
              <a:rPr lang="en-US" sz="2400"/>
              <a:t>May implement an algorithm, or</a:t>
            </a:r>
          </a:p>
          <a:p>
            <a:pPr lvl="1" eaLnBrk="1" hangingPunct="1"/>
            <a:r>
              <a:rPr lang="en-US" sz="2400"/>
              <a:t>Combine both data and operations</a:t>
            </a:r>
          </a:p>
          <a:p>
            <a:pPr eaLnBrk="1" hangingPunct="1"/>
            <a:r>
              <a:rPr lang="en-US" sz="2800"/>
              <a:t>The initial focus may either be on a class's variables or its methods</a:t>
            </a:r>
          </a:p>
          <a:p>
            <a:pPr eaLnBrk="1" hangingPunct="1"/>
            <a:r>
              <a:rPr lang="en-US" sz="2800"/>
              <a:t>There are, however, some general principles of good design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A8CB2F-1C5A-1A4E-AFFA-5A2616F9214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Design: Make Variables Private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Variables should generally be made directly inaccessible from outside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This is achieved by making them </a:t>
            </a:r>
            <a:r>
              <a:rPr lang="en-US" sz="2600" b="1"/>
              <a:t>private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The values of variables can be accessed using </a:t>
            </a:r>
            <a:r>
              <a:rPr lang="en-US" sz="3000" b="1"/>
              <a:t>getter</a:t>
            </a:r>
            <a:r>
              <a:rPr lang="en-US" sz="3000"/>
              <a:t> methods (or </a:t>
            </a:r>
            <a:r>
              <a:rPr lang="en-US" sz="3000" b="1"/>
              <a:t>accessor</a:t>
            </a:r>
            <a:r>
              <a:rPr lang="en-US" sz="3000"/>
              <a:t>s)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New values can be assigned to variables using </a:t>
            </a:r>
            <a:r>
              <a:rPr lang="en-US" sz="3000" b="1"/>
              <a:t>setter</a:t>
            </a:r>
            <a:r>
              <a:rPr lang="en-US" sz="3000"/>
              <a:t> methods (or </a:t>
            </a:r>
            <a:r>
              <a:rPr lang="en-US" sz="3000" b="1"/>
              <a:t>mutator</a:t>
            </a:r>
            <a:r>
              <a:rPr lang="en-US" sz="3000"/>
              <a:t>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A setter method assigns the value passed to its parameter to a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While protecting any class invariants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3EA530-2296-E54D-B759-566D884B7E6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Design: Write Constructors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sz="2800"/>
              <a:t>Constructors should initialize all of the variables in an object</a:t>
            </a:r>
          </a:p>
          <a:p>
            <a:pPr eaLnBrk="1" hangingPunct="1"/>
            <a:r>
              <a:rPr lang="en-US" sz="2800"/>
              <a:t>It is often necessary to write more than one constructor</a:t>
            </a:r>
          </a:p>
          <a:p>
            <a:pPr lvl="1" eaLnBrk="1" hangingPunct="1"/>
            <a:r>
              <a:rPr lang="en-US" sz="2400"/>
              <a:t>Default constructor, with no parameters that assigns default values to variables</a:t>
            </a:r>
          </a:p>
          <a:p>
            <a:pPr lvl="1" eaLnBrk="1" hangingPunct="1"/>
            <a:r>
              <a:rPr lang="en-US" sz="2400"/>
              <a:t>Constructor with parameters for each variable, that assigns the parameter values to those variables</a:t>
            </a:r>
          </a:p>
          <a:p>
            <a:pPr lvl="1" eaLnBrk="1" hangingPunct="1"/>
            <a:r>
              <a:rPr lang="en-US" sz="2400"/>
              <a:t>Copy constructor that takes an object of the same class and creates a copy of it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9D2FF9-C583-7748-A13F-7F27AEDB3AC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Design: Make Helper Methods Private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/>
              <a:t>Helper methods are methods that assist class methods in performing their tasks</a:t>
            </a:r>
          </a:p>
          <a:p>
            <a:pPr lvl="1" eaLnBrk="1" hangingPunct="1"/>
            <a:r>
              <a:rPr lang="en-US" sz="2400"/>
              <a:t>Helper methods are often created to implement part of a complex task or to</a:t>
            </a:r>
          </a:p>
          <a:p>
            <a:pPr lvl="1" eaLnBrk="1" hangingPunct="1"/>
            <a:r>
              <a:rPr lang="en-US" sz="2400"/>
              <a:t>Perform sub-tasks that are required by more than one class methods</a:t>
            </a:r>
          </a:p>
          <a:p>
            <a:pPr eaLnBrk="1" hangingPunct="1"/>
            <a:r>
              <a:rPr lang="en-US" sz="2800"/>
              <a:t>They are therefore only useful to the class and should not be visible outside the class</a:t>
            </a:r>
          </a:p>
          <a:p>
            <a:pPr lvl="1" eaLnBrk="1" hangingPunct="1"/>
            <a:r>
              <a:rPr lang="en-US" sz="2400"/>
              <a:t>Helper methods only relate to the implementation of a class, and should not be made part of the interface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E132C8-B4AD-B04D-BAF7-9B42F722203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Design: Setters Only When Needed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/>
              <a:t>Class variables are made private</a:t>
            </a:r>
          </a:p>
          <a:p>
            <a:pPr lvl="1" eaLnBrk="1" hangingPunct="1"/>
            <a:r>
              <a:rPr lang="en-US" sz="2400"/>
              <a:t>To prevent them from being assigned inappropriate values, and</a:t>
            </a:r>
          </a:p>
          <a:p>
            <a:pPr lvl="1" eaLnBrk="1" hangingPunct="1"/>
            <a:r>
              <a:rPr lang="en-US" sz="2400"/>
              <a:t>To prevent classes from depending on each others' implementations and</a:t>
            </a:r>
          </a:p>
          <a:p>
            <a:pPr eaLnBrk="1" hangingPunct="1"/>
            <a:r>
              <a:rPr lang="en-US" sz="2800"/>
              <a:t>Consider whether or not each variable requires a setter method</a:t>
            </a:r>
          </a:p>
          <a:p>
            <a:pPr lvl="1" eaLnBrk="1" hangingPunct="1"/>
            <a:r>
              <a:rPr lang="en-US" sz="2400"/>
              <a:t>Is it more appropriate to create a new object rather than changing an existing object's variables?</a:t>
            </a:r>
          </a:p>
          <a:p>
            <a:pPr lvl="1" eaLnBrk="1" hangingPunct="1"/>
            <a:r>
              <a:rPr lang="en-US" sz="2400"/>
              <a:t>Setters should always respect class invariants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9731FA-5130-3147-BDFF-F6B909ADBC4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C++ Classes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en-CA" dirty="0" smtClean="0">
                <a:ea typeface="+mj-ea"/>
                <a:cs typeface="+mj-cs"/>
              </a:rPr>
              <a:t>Basic C++ Classes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Every C++ class should be divided into header and implementation files</a:t>
            </a:r>
          </a:p>
          <a:p>
            <a:r>
              <a:rPr lang="en-US" sz="2800"/>
              <a:t>The header file contains the class definition</a:t>
            </a:r>
          </a:p>
          <a:p>
            <a:r>
              <a:rPr lang="en-US" sz="2800"/>
              <a:t>The implementation file contains the definiton of class methods</a:t>
            </a:r>
          </a:p>
          <a:p>
            <a:pPr lvl="1"/>
            <a:r>
              <a:rPr lang="en-US" sz="2400"/>
              <a:t>The implementation file has a .cpp extension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And should contain the definition of each method declared in the header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Each method name must be preceded by the class name and “</a:t>
            </a:r>
            <a:r>
              <a:rPr lang="en-US" sz="2400" b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::</a:t>
            </a:r>
            <a:r>
              <a:rPr lang="en-US" sz="2400"/>
              <a:t>”</a:t>
            </a:r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962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962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0D34BC-7B75-E240-8BD7-4D1956C0A18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C++ Header Files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The header file has a .h extension and contains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Class definition (</a:t>
            </a:r>
            <a:r>
              <a:rPr lang="en-US" sz="2400">
                <a:latin typeface="Courier New" pitchFamily="-112" charset="0"/>
              </a:rPr>
              <a:t>class</a:t>
            </a:r>
            <a:r>
              <a:rPr lang="en-US" sz="2400"/>
              <a:t> keyword and class name)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Class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Method declarations (not definitions) for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Constructors, a destructor, getters and setters as necessary, and any other methods that are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The class should be divided into public and private sections as necessary</a:t>
            </a:r>
          </a:p>
        </p:txBody>
      </p:sp>
      <p:sp>
        <p:nvSpPr>
          <p:cNvPr id="983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983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983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E886BD-08C3-BF4A-BE4B-D17399775E5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52975"/>
          </a:xfrm>
        </p:spPr>
        <p:txBody>
          <a:bodyPr/>
          <a:lstStyle/>
          <a:p>
            <a:pPr eaLnBrk="1" hangingPunct="1"/>
            <a:r>
              <a:rPr lang="en-US" dirty="0" smtClean="0"/>
              <a:t>OOP Basic Principles</a:t>
            </a:r>
          </a:p>
          <a:p>
            <a:pPr eaLnBrk="1" hangingPunct="1"/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DD943-0503-2045-8279-18374E6ED59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637088"/>
          </a:xfrm>
        </p:spPr>
        <p:txBody>
          <a:bodyPr/>
          <a:lstStyle/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00B050"/>
                </a:solidFill>
                <a:latin typeface="Courier New" pitchFamily="-112" charset="0"/>
              </a:rPr>
              <a:t>//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-112" charset="0"/>
              </a:rPr>
              <a:t>Thing.h</a:t>
            </a:r>
            <a:endParaRPr lang="en-US" sz="2000" b="1" dirty="0">
              <a:solidFill>
                <a:srgbClr val="00B050"/>
              </a:solidFill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-112" charset="0"/>
              </a:rPr>
              <a:t>class</a:t>
            </a:r>
            <a:r>
              <a:rPr lang="en-US" sz="2000" b="1" dirty="0">
                <a:solidFill>
                  <a:srgbClr val="A50021"/>
                </a:solidFill>
                <a:latin typeface="Courier New" pitchFamily="-112" charset="0"/>
              </a:rPr>
              <a:t> </a:t>
            </a:r>
            <a:r>
              <a:rPr lang="en-US" sz="2000" b="1" dirty="0">
                <a:latin typeface="Courier New" pitchFamily="-112" charset="0"/>
              </a:rPr>
              <a:t>Thing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{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-112" charset="0"/>
              </a:rPr>
              <a:t>public</a:t>
            </a:r>
            <a:r>
              <a:rPr lang="en-US" sz="2000" b="1" dirty="0">
                <a:latin typeface="Courier New" pitchFamily="-112" charset="0"/>
              </a:rPr>
              <a:t>: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	Thing();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	</a:t>
            </a:r>
            <a:r>
              <a:rPr lang="en-US" sz="2000" b="1" dirty="0" err="1">
                <a:latin typeface="Courier New" pitchFamily="-112" charset="0"/>
              </a:rPr>
              <a:t>Thing(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-112" charset="0"/>
              </a:rPr>
              <a:t>int</a:t>
            </a:r>
            <a:r>
              <a:rPr lang="en-US" sz="2000" b="1" dirty="0">
                <a:latin typeface="Courier New" pitchFamily="-112" charset="0"/>
              </a:rPr>
              <a:t> </a:t>
            </a:r>
            <a:r>
              <a:rPr lang="en-US" sz="2000" b="1" dirty="0" err="1">
                <a:latin typeface="Courier New" pitchFamily="-112" charset="0"/>
              </a:rPr>
              <a:t>startAge</a:t>
            </a:r>
            <a:r>
              <a:rPr lang="en-US" sz="2000" b="1" dirty="0">
                <a:latin typeface="Courier New" pitchFamily="-112" charset="0"/>
              </a:rPr>
              <a:t>);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 pitchFamily="-112" charset="0"/>
              </a:rPr>
              <a:t>//copy constructor and destructor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itchFamily="-112" charset="0"/>
              </a:rPr>
              <a:t>	// made by the compiler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A50021"/>
                </a:solidFill>
                <a:latin typeface="Courier New" pitchFamily="-112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-112" charset="0"/>
              </a:rPr>
              <a:t> void </a:t>
            </a:r>
            <a:r>
              <a:rPr lang="en-US" sz="2000" b="1" dirty="0">
                <a:latin typeface="Courier New" pitchFamily="-112" charset="0"/>
              </a:rPr>
              <a:t>display();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 dirty="0">
              <a:solidFill>
                <a:srgbClr val="008000"/>
              </a:solidFill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-112" charset="0"/>
              </a:rPr>
              <a:t>private</a:t>
            </a:r>
            <a:r>
              <a:rPr lang="en-US" sz="2000" b="1" dirty="0">
                <a:solidFill>
                  <a:srgbClr val="008000"/>
                </a:solidFill>
                <a:latin typeface="Courier New" pitchFamily="-112" charset="0"/>
              </a:rPr>
              <a:t>:	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 pitchFamily="-112" charset="0"/>
              </a:rPr>
              <a:t>int</a:t>
            </a:r>
            <a:r>
              <a:rPr lang="en-US" sz="2000" b="1" dirty="0">
                <a:latin typeface="Courier New" pitchFamily="-112" charset="0"/>
              </a:rPr>
              <a:t> age; </a:t>
            </a:r>
            <a:r>
              <a:rPr lang="en-US" sz="2000" b="1" dirty="0">
                <a:solidFill>
                  <a:srgbClr val="008000"/>
                </a:solidFill>
                <a:latin typeface="Courier New" pitchFamily="-112" charset="0"/>
              </a:rPr>
              <a:t>//the one and only attribute</a:t>
            </a:r>
            <a:endParaRPr lang="en-US" sz="2000" b="1" dirty="0"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 dirty="0">
                <a:latin typeface="Courier New" pitchFamily="-112" charset="0"/>
              </a:rPr>
              <a:t>};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ea typeface="+mj-ea"/>
                <a:cs typeface="+mj-cs"/>
              </a:rPr>
              <a:t>Basic C++ Classes, .h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03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003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C57311-D855-C142-974D-589CEBA93D99}" type="slidenum">
              <a:rPr lang="en-US"/>
              <a:pPr/>
              <a:t>20</a:t>
            </a:fld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257800" y="1676400"/>
            <a:ext cx="3505200" cy="534988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the file is divided into public and private sections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257800" y="2438400"/>
            <a:ext cx="3505200" cy="757238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constructors have the same name as the class and do not have a return type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334000" y="3581400"/>
            <a:ext cx="3505200" cy="314325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note the semi-colons </a:t>
            </a:r>
          </a:p>
        </p:txBody>
      </p:sp>
      <p:cxnSp>
        <p:nvCxnSpPr>
          <p:cNvPr id="14" name="Straight Arrow Connector 13"/>
          <p:cNvCxnSpPr>
            <a:stCxn id="25" idx="1"/>
          </p:cNvCxnSpPr>
          <p:nvPr/>
        </p:nvCxnSpPr>
        <p:spPr>
          <a:xfrm rot="10800000" flipV="1">
            <a:off x="3505200" y="3738563"/>
            <a:ext cx="1828800" cy="604837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838200" y="4267200"/>
            <a:ext cx="7073900" cy="1477963"/>
          </a:xfrm>
          <a:custGeom>
            <a:avLst/>
            <a:gdLst>
              <a:gd name="connsiteX0" fmla="*/ 6231987 w 7073705"/>
              <a:gd name="connsiteY0" fmla="*/ 0 h 1477107"/>
              <a:gd name="connsiteX1" fmla="*/ 6035040 w 7073705"/>
              <a:gd name="connsiteY1" fmla="*/ 1266092 h 1477107"/>
              <a:gd name="connsiteX2" fmla="*/ 0 w 7073705"/>
              <a:gd name="connsiteY2" fmla="*/ 1266092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3705" h="1477107">
                <a:moveTo>
                  <a:pt x="6231987" y="0"/>
                </a:moveTo>
                <a:cubicBezTo>
                  <a:pt x="6652846" y="527538"/>
                  <a:pt x="7073705" y="1055077"/>
                  <a:pt x="6035040" y="1266092"/>
                </a:cubicBezTo>
                <a:cubicBezTo>
                  <a:pt x="4996376" y="1477107"/>
                  <a:pt x="2498188" y="1371599"/>
                  <a:pt x="0" y="1266092"/>
                </a:cubicBezTo>
              </a:path>
            </a:pathLst>
          </a:cu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5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637088"/>
          </a:xfrm>
        </p:spPr>
        <p:txBody>
          <a:bodyPr/>
          <a:lstStyle/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solidFill>
                  <a:srgbClr val="00B050"/>
                </a:solidFill>
                <a:latin typeface="Courier New" pitchFamily="-112" charset="0"/>
              </a:rPr>
              <a:t>// Thing.cpp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-112" charset="0"/>
              </a:rPr>
              <a:t>#include</a:t>
            </a:r>
            <a:r>
              <a:rPr lang="en-US" sz="2000" b="1">
                <a:solidFill>
                  <a:srgbClr val="00B050"/>
                </a:solidFill>
                <a:latin typeface="Courier New" pitchFamily="-112" charset="0"/>
              </a:rPr>
              <a:t> </a:t>
            </a:r>
            <a:r>
              <a:rPr lang="en-US" sz="2000" b="1">
                <a:solidFill>
                  <a:srgbClr val="0D0D0D"/>
                </a:solidFill>
                <a:latin typeface="Courier New" pitchFamily="-112" charset="0"/>
              </a:rPr>
              <a:t>"thing.h"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-112" charset="0"/>
              </a:rPr>
              <a:t>#include</a:t>
            </a:r>
            <a:r>
              <a:rPr lang="en-US" sz="2000" b="1">
                <a:solidFill>
                  <a:srgbClr val="0D0D0D"/>
                </a:solidFill>
                <a:latin typeface="Courier New" pitchFamily="-112" charset="0"/>
              </a:rPr>
              <a:t> &lt;iostream&gt;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-112" charset="0"/>
              </a:rPr>
              <a:t>using namespace</a:t>
            </a:r>
            <a:r>
              <a:rPr lang="en-US" sz="2000" b="1">
                <a:solidFill>
                  <a:srgbClr val="0D0D0D"/>
                </a:solidFill>
                <a:latin typeface="Courier New" pitchFamily="-112" charset="0"/>
              </a:rPr>
              <a:t> std;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>
              <a:solidFill>
                <a:srgbClr val="0000FF"/>
              </a:solidFill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Thing::Thing(){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	age = 0;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}</a:t>
            </a:r>
            <a:r>
              <a:rPr lang="en-US" sz="2000" b="1">
                <a:solidFill>
                  <a:srgbClr val="00B050"/>
                </a:solidFill>
                <a:latin typeface="Courier New" pitchFamily="-112" charset="0"/>
              </a:rPr>
              <a:t>//default constructor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Thing::Thing(</a:t>
            </a:r>
            <a:r>
              <a:rPr lang="en-US" sz="2000" b="1">
                <a:solidFill>
                  <a:srgbClr val="0000FF"/>
                </a:solidFill>
                <a:latin typeface="Courier New" pitchFamily="-112" charset="0"/>
              </a:rPr>
              <a:t>int</a:t>
            </a:r>
            <a:r>
              <a:rPr lang="en-US" sz="2000" b="1">
                <a:latin typeface="Courier New" pitchFamily="-112" charset="0"/>
              </a:rPr>
              <a:t> startAge){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	age = startAge;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}</a:t>
            </a:r>
            <a:r>
              <a:rPr lang="en-US" sz="2000" b="1">
                <a:solidFill>
                  <a:srgbClr val="00B050"/>
                </a:solidFill>
                <a:latin typeface="Courier New" pitchFamily="-112" charset="0"/>
              </a:rPr>
              <a:t>//constructor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-112" charset="0"/>
              </a:rPr>
              <a:t>void</a:t>
            </a:r>
            <a:r>
              <a:rPr lang="en-US" sz="2000" b="1">
                <a:latin typeface="Courier New" pitchFamily="-112" charset="0"/>
              </a:rPr>
              <a:t> Thing::display(){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	cout &lt;&lt; age &lt;&lt; endl;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r>
              <a:rPr lang="en-US" sz="2000" b="1">
                <a:latin typeface="Courier New" pitchFamily="-112" charset="0"/>
              </a:rPr>
              <a:t>}</a:t>
            </a:r>
            <a:r>
              <a:rPr lang="en-US" sz="2000" b="1">
                <a:solidFill>
                  <a:srgbClr val="00B050"/>
                </a:solidFill>
                <a:latin typeface="Courier New" pitchFamily="-112" charset="0"/>
              </a:rPr>
              <a:t>//display</a:t>
            </a: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>
              <a:latin typeface="Courier New" pitchFamily="-112" charset="0"/>
            </a:endParaRPr>
          </a:p>
          <a:p>
            <a:pPr marL="0" indent="0" defTabSz="517525" eaLnBrk="1" hangingPunct="1">
              <a:buFont typeface="Wingdings" pitchFamily="-112" charset="2"/>
              <a:buNone/>
            </a:pPr>
            <a:endParaRPr lang="en-US" sz="2000" b="1">
              <a:solidFill>
                <a:srgbClr val="008000"/>
              </a:solidFill>
              <a:latin typeface="Courier New" pitchFamily="-112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ea typeface="+mj-ea"/>
                <a:cs typeface="+mj-cs"/>
              </a:rPr>
              <a:t>Basic C++ Classes, .</a:t>
            </a:r>
            <a:r>
              <a:rPr lang="en-CA" dirty="0" err="1" smtClean="0">
                <a:ea typeface="+mj-ea"/>
                <a:cs typeface="+mj-cs"/>
              </a:rPr>
              <a:t>cpp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024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CA525D-42C2-2244-9B37-39D259C491CC}" type="slidenum">
              <a:rPr lang="en-US"/>
              <a:pPr/>
              <a:t>21</a:t>
            </a:fld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257800" y="2057400"/>
            <a:ext cx="3505200" cy="534988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the file contains method definitions for each method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257800" y="3352800"/>
            <a:ext cx="3505200" cy="757238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If a method is not preceded by the class name and :: it is not an implementation of a class method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7800" y="4876800"/>
            <a:ext cx="3505200" cy="766364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-112" charset="0"/>
              </a:rPr>
              <a:t>omitting Thing:: from a method name may not result in a compiler</a:t>
            </a:r>
            <a:r>
              <a:rPr lang="en-US" dirty="0" smtClean="0">
                <a:solidFill>
                  <a:srgbClr val="FFFFFF"/>
                </a:solidFill>
                <a:latin typeface="Times New Roman" pitchFamily="-112" charset="0"/>
              </a:rPr>
              <a:t> error</a:t>
            </a:r>
            <a:endParaRPr lang="en-US" dirty="0">
              <a:solidFill>
                <a:srgbClr val="FFFFFF"/>
              </a:solidFill>
              <a:latin typeface="Times New Roman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C++ Constructors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800"/>
              <a:t>If no constructor exists for a class the C++ compiler creates a default constructor</a:t>
            </a:r>
          </a:p>
          <a:p>
            <a:pPr lvl="1" eaLnBrk="1" hangingPunct="1"/>
            <a:r>
              <a:rPr lang="en-US" sz="2400"/>
              <a:t>Creating </a:t>
            </a:r>
            <a:r>
              <a:rPr lang="en-US" sz="2400" b="1"/>
              <a:t>any</a:t>
            </a:r>
            <a:r>
              <a:rPr lang="en-US" sz="2400"/>
              <a:t> constructor prevents this default from being created</a:t>
            </a:r>
          </a:p>
          <a:p>
            <a:pPr eaLnBrk="1" hangingPunct="1"/>
            <a:r>
              <a:rPr lang="en-US" sz="2800"/>
              <a:t>If no copy constructor exists C++ creates one</a:t>
            </a:r>
          </a:p>
          <a:p>
            <a:pPr lvl="1" eaLnBrk="1" hangingPunct="1"/>
            <a:r>
              <a:rPr lang="en-US" sz="2400"/>
              <a:t>This copy constructor makes a </a:t>
            </a:r>
            <a:r>
              <a:rPr lang="en-US" sz="2400" b="1"/>
              <a:t>shallow copy</a:t>
            </a:r>
            <a:endParaRPr lang="en-US" sz="2400"/>
          </a:p>
          <a:p>
            <a:pPr lvl="2" eaLnBrk="1" hangingPunct="1"/>
            <a:r>
              <a:rPr lang="en-US" sz="1800"/>
              <a:t>I</a:t>
            </a:r>
            <a:r>
              <a:rPr lang="en-US" sz="2000"/>
              <a:t>t only copies the values of data members; which, for pointers, are addresses, and not the dynamically allocated data</a:t>
            </a:r>
          </a:p>
          <a:p>
            <a:pPr lvl="2" eaLnBrk="1" hangingPunct="1"/>
            <a:r>
              <a:rPr lang="en-US" sz="2000"/>
              <a:t>If the class uses dynamically allocated memory a copy constructor that performs a </a:t>
            </a:r>
            <a:r>
              <a:rPr lang="en-US" sz="2000" b="1"/>
              <a:t>deep copy</a:t>
            </a:r>
            <a:r>
              <a:rPr lang="en-US" sz="2000"/>
              <a:t> must be written</a:t>
            </a:r>
          </a:p>
        </p:txBody>
      </p:sp>
      <p:sp>
        <p:nvSpPr>
          <p:cNvPr id="1044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044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044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0514A1-7C01-DB40-9B8B-00B3AE306A9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C++ Destructors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Every C++ class must have a </a:t>
            </a:r>
            <a:r>
              <a:rPr lang="en-US" sz="2800" b="1"/>
              <a:t>destructor</a:t>
            </a:r>
            <a:r>
              <a:rPr lang="en-US" sz="2800"/>
              <a:t> which is responsible for destroying a class instance</a:t>
            </a:r>
          </a:p>
          <a:p>
            <a:pPr lvl="1" eaLnBrk="1" hangingPunct="1"/>
            <a:r>
              <a:rPr lang="en-US" sz="2400">
                <a:latin typeface="Courier New" pitchFamily="-112" charset="0"/>
              </a:rPr>
              <a:t>~Thing(); </a:t>
            </a:r>
            <a:r>
              <a:rPr lang="en-US" sz="2400">
                <a:solidFill>
                  <a:srgbClr val="008000"/>
                </a:solidFill>
                <a:latin typeface="Courier New" pitchFamily="-112" charset="0"/>
              </a:rPr>
              <a:t>//tilde specifies destructor</a:t>
            </a:r>
            <a:r>
              <a:rPr lang="en-US" sz="2400">
                <a:latin typeface="Courier New" pitchFamily="-112" charset="0"/>
              </a:rPr>
              <a:t> </a:t>
            </a:r>
          </a:p>
          <a:p>
            <a:pPr lvl="1" eaLnBrk="1" hangingPunct="1"/>
            <a:r>
              <a:rPr lang="en-US" sz="2400"/>
              <a:t>A class can have only one destructor</a:t>
            </a:r>
          </a:p>
          <a:p>
            <a:pPr eaLnBrk="1" hangingPunct="1"/>
            <a:r>
              <a:rPr lang="en-US" sz="2800"/>
              <a:t>C++ automatically creates a destructor for a class if one has not been written</a:t>
            </a:r>
          </a:p>
          <a:p>
            <a:pPr lvl="1" eaLnBrk="1" hangingPunct="1"/>
            <a:r>
              <a:rPr lang="en-US" sz="2400"/>
              <a:t>If a class does not use dynamically allocated memory it can depend on the compiler generated destructor</a:t>
            </a:r>
          </a:p>
          <a:p>
            <a:pPr lvl="1" eaLnBrk="1" hangingPunct="1"/>
            <a:r>
              <a:rPr lang="en-US" sz="2400"/>
              <a:t>Otherwise a destructor must be written to deallocate any dynamically allocated memory, using delete</a:t>
            </a:r>
          </a:p>
        </p:txBody>
      </p:sp>
      <p:sp>
        <p:nvSpPr>
          <p:cNvPr id="1065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065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065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878822-7280-B042-B900-59832E66CC6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en-CA" dirty="0" smtClean="0">
                <a:ea typeface="+mj-ea"/>
                <a:cs typeface="+mj-cs"/>
              </a:rPr>
              <a:t>Objects in Stack (Static) Memory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Unlike Java C++ objects do not have to be created in dynamic memory</a:t>
            </a:r>
          </a:p>
          <a:p>
            <a:pPr lvl="1"/>
            <a:r>
              <a:rPr lang="en-CA" b="1" dirty="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Thing </a:t>
            </a:r>
            <a:r>
              <a:rPr lang="en-CA" b="1" dirty="0" err="1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</a:t>
            </a:r>
            <a:r>
              <a:rPr lang="en-CA" b="1" dirty="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r>
              <a:rPr lang="en-CA" dirty="0"/>
              <a:t> creates a new Thing object in </a:t>
            </a:r>
            <a:r>
              <a:rPr lang="en-CA" dirty="0" smtClean="0"/>
              <a:t>stack </a:t>
            </a:r>
            <a:r>
              <a:rPr lang="en-CA" dirty="0"/>
              <a:t>memory</a:t>
            </a:r>
          </a:p>
          <a:p>
            <a:pPr lvl="2"/>
            <a:r>
              <a:rPr lang="en-CA" dirty="0"/>
              <a:t>And calls the default constructor</a:t>
            </a:r>
          </a:p>
          <a:p>
            <a:pPr lvl="2"/>
            <a:r>
              <a:rPr lang="en-CA" b="1" dirty="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Thing th(3);</a:t>
            </a:r>
            <a:r>
              <a:rPr lang="en-CA" dirty="0"/>
              <a:t> would call the second constructor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1146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146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146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801DE3-DD78-BB41-BAD6-1BBBC8A0128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6"/>
          <p:cNvSpPr>
            <a:spLocks noGrp="1"/>
          </p:cNvSpPr>
          <p:nvPr>
            <p:ph type="title"/>
          </p:nvPr>
        </p:nvSpPr>
        <p:spPr>
          <a:xfrm>
            <a:off x="749300" y="119063"/>
            <a:ext cx="8013700" cy="1636712"/>
          </a:xfrm>
        </p:spPr>
        <p:txBody>
          <a:bodyPr/>
          <a:lstStyle/>
          <a:p>
            <a:r>
              <a:rPr lang="en-US" dirty="0" smtClean="0"/>
              <a:t>Copying Objects</a:t>
            </a:r>
          </a:p>
        </p:txBody>
      </p:sp>
      <p:sp>
        <p:nvSpPr>
          <p:cNvPr id="118787" name="Text Placeholder 7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2004</a:t>
            </a: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John Edgar</a:t>
            </a:r>
          </a:p>
        </p:txBody>
      </p:sp>
      <p:sp>
        <p:nvSpPr>
          <p:cNvPr id="1187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469503-A404-B946-B268-9A5D8A52CD81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5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Shallow Copies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Consider a copy constructor for a Linked List</a:t>
            </a:r>
            <a:endParaRPr lang="en-US" sz="2800" dirty="0" smtClean="0"/>
          </a:p>
          <a:p>
            <a:pPr lvl="1" eaLnBrk="1" hangingPunct="1">
              <a:buFont typeface="Wingdings" pitchFamily="-112" charset="2"/>
              <a:buNone/>
            </a:pPr>
            <a:r>
              <a:rPr lang="en-US" sz="2400" b="1" dirty="0" err="1" smtClean="0">
                <a:latin typeface="Courier New" pitchFamily="-112" charset="0"/>
              </a:rPr>
              <a:t>LinkedList::LinkedList</a:t>
            </a:r>
            <a:r>
              <a:rPr lang="en-US" sz="2400" b="1" dirty="0" err="1">
                <a:latin typeface="Courier New" pitchFamily="-112" charset="0"/>
              </a:rPr>
              <a:t>(</a:t>
            </a:r>
            <a:r>
              <a:rPr lang="en-US" sz="2400" b="1" dirty="0" err="1" smtClean="0">
                <a:latin typeface="Courier New" pitchFamily="-112" charset="0"/>
              </a:rPr>
              <a:t>LinkedList</a:t>
            </a:r>
            <a:r>
              <a:rPr lang="en-US" sz="2400" b="1" dirty="0" smtClean="0">
                <a:latin typeface="Courier New" pitchFamily="-112" charset="0"/>
              </a:rPr>
              <a:t>&amp; </a:t>
            </a:r>
            <a:r>
              <a:rPr lang="en-US" sz="2400" b="1" dirty="0" err="1">
                <a:latin typeface="Courier New" pitchFamily="-112" charset="0"/>
              </a:rPr>
              <a:t>ll</a:t>
            </a:r>
            <a:r>
              <a:rPr lang="en-US" sz="2400" b="1" dirty="0">
                <a:latin typeface="Courier New" pitchFamily="-112" charset="0"/>
              </a:rPr>
              <a:t>){</a:t>
            </a:r>
            <a:endParaRPr lang="en-US" sz="2400" b="1" dirty="0" smtClean="0">
              <a:latin typeface="Courier New" pitchFamily="-112" charset="0"/>
            </a:endParaRPr>
          </a:p>
          <a:p>
            <a:pPr lvl="2" eaLnBrk="1" hangingPunct="1">
              <a:buFont typeface="Wingdings" pitchFamily="-112" charset="2"/>
              <a:buNone/>
            </a:pPr>
            <a:r>
              <a:rPr lang="en-US" b="1" dirty="0" smtClean="0">
                <a:latin typeface="Courier New" pitchFamily="-112" charset="0"/>
              </a:rPr>
              <a:t>head </a:t>
            </a:r>
            <a:r>
              <a:rPr lang="en-US" b="1" dirty="0">
                <a:latin typeface="Courier New" pitchFamily="-112" charset="0"/>
              </a:rPr>
              <a:t>= </a:t>
            </a:r>
            <a:r>
              <a:rPr lang="en-US" b="1" dirty="0" err="1">
                <a:latin typeface="Courier New" pitchFamily="-112" charset="0"/>
              </a:rPr>
              <a:t>ll.head</a:t>
            </a:r>
            <a:r>
              <a:rPr lang="en-US" b="1" dirty="0">
                <a:latin typeface="Courier New" pitchFamily="-112" charset="0"/>
              </a:rPr>
              <a:t>;</a:t>
            </a:r>
          </a:p>
          <a:p>
            <a:pPr lvl="1" eaLnBrk="1" hangingPunct="1">
              <a:buFont typeface="Wingdings" pitchFamily="-112" charset="2"/>
              <a:buNone/>
            </a:pPr>
            <a:r>
              <a:rPr lang="en-US" sz="2400" b="1" dirty="0">
                <a:latin typeface="Courier New" pitchFamily="-112" charset="0"/>
              </a:rPr>
              <a:t>}</a:t>
            </a:r>
          </a:p>
          <a:p>
            <a:pPr eaLnBrk="1" hangingPunct="1"/>
            <a:r>
              <a:rPr lang="en-US" sz="2800" dirty="0"/>
              <a:t>This constructor has not created a new list, it has just created a new pointer to the existing list</a:t>
            </a:r>
          </a:p>
          <a:p>
            <a:pPr lvl="1" eaLnBrk="1" hangingPunct="1"/>
            <a:r>
              <a:rPr lang="en-US" sz="2400" dirty="0"/>
              <a:t>There is still only one list</a:t>
            </a:r>
          </a:p>
          <a:p>
            <a:pPr eaLnBrk="1" hangingPunct="1"/>
            <a:r>
              <a:rPr lang="en-US" sz="2800" dirty="0"/>
              <a:t>This is an example of a </a:t>
            </a:r>
            <a:r>
              <a:rPr lang="en-US" sz="2800" b="1" dirty="0"/>
              <a:t>shallow copy</a:t>
            </a:r>
          </a:p>
          <a:p>
            <a:pPr lvl="1" eaLnBrk="1" hangingPunct="1"/>
            <a:r>
              <a:rPr lang="en-US" dirty="0"/>
              <a:t>Where only the references are copied, and not the underlying data in dynamic memory</a:t>
            </a: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6376A5-6A54-AD41-9934-10956BD18E0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43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en-CA" dirty="0" smtClean="0">
                <a:ea typeface="+mj-ea"/>
                <a:cs typeface="+mj-cs"/>
              </a:rPr>
              <a:t>Deep Copies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A deep copy creates a copy of an object's data and not just its</a:t>
            </a:r>
            <a:r>
              <a:rPr lang="en-CA" sz="2800" dirty="0" smtClean="0"/>
              <a:t> pointers</a:t>
            </a:r>
            <a:endParaRPr lang="en-CA" sz="2800" dirty="0"/>
          </a:p>
          <a:p>
            <a:pPr lvl="1"/>
            <a:r>
              <a:rPr lang="en-CA" sz="2400" dirty="0"/>
              <a:t>By creating a new object in dynamic memory for each such object in the original</a:t>
            </a:r>
          </a:p>
          <a:p>
            <a:pPr lvl="1"/>
            <a:r>
              <a:rPr lang="en-CA" sz="2400" dirty="0"/>
              <a:t>For a linked list this would mean traversing the list making a new node for each original node</a:t>
            </a:r>
          </a:p>
          <a:p>
            <a:r>
              <a:rPr lang="en-CA" sz="2800" dirty="0"/>
              <a:t>Deep copies are required whenever a class allocates space in dynamic memory</a:t>
            </a:r>
          </a:p>
          <a:p>
            <a:pPr lvl="1"/>
            <a:r>
              <a:rPr lang="en-CA" sz="2400" dirty="0"/>
              <a:t>That is, creates objects using </a:t>
            </a:r>
            <a:r>
              <a:rPr lang="en-CA" sz="2400" dirty="0" smtClean="0"/>
              <a:t>new</a:t>
            </a:r>
          </a:p>
          <a:p>
            <a:pPr lvl="1"/>
            <a:endParaRPr lang="en-CA" sz="2400" dirty="0"/>
          </a:p>
          <a:p>
            <a:r>
              <a:rPr lang="en-CA" dirty="0" smtClean="0">
                <a:solidFill>
                  <a:srgbClr val="FF0000"/>
                </a:solidFill>
              </a:rPr>
              <a:t>Lab 3 will demonstrate this concept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B4CB7-6A2B-9440-896E-8B245ADE71C7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59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6"/>
          <p:cNvSpPr>
            <a:spLocks noGrp="1"/>
          </p:cNvSpPr>
          <p:nvPr>
            <p:ph type="title"/>
          </p:nvPr>
        </p:nvSpPr>
        <p:spPr>
          <a:xfrm>
            <a:off x="749300" y="119063"/>
            <a:ext cx="8013700" cy="1636712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18787" name="Text Placeholder 7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2004</a:t>
            </a: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John Edgar</a:t>
            </a:r>
          </a:p>
        </p:txBody>
      </p:sp>
      <p:sp>
        <p:nvSpPr>
          <p:cNvPr id="1187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469503-A404-B946-B268-9A5D8A52CD8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Object-oriented programming</a:t>
            </a:r>
          </a:p>
          <a:p>
            <a:pPr lvl="1"/>
            <a:r>
              <a:rPr lang="en-US" sz="2400" dirty="0" smtClean="0"/>
              <a:t>Encapsulation, information hiding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C++ classes</a:t>
            </a:r>
          </a:p>
          <a:p>
            <a:pPr lvl="1"/>
            <a:r>
              <a:rPr lang="en-US" sz="2400" dirty="0" smtClean="0"/>
              <a:t>.</a:t>
            </a:r>
            <a:r>
              <a:rPr lang="en-US" sz="2400" dirty="0" err="1" smtClean="0"/>
              <a:t>h</a:t>
            </a:r>
            <a:r>
              <a:rPr lang="en-US" sz="2400" dirty="0" smtClean="0"/>
              <a:t> file to specify methods/variables, .</a:t>
            </a:r>
            <a:r>
              <a:rPr lang="en-US" sz="2400" dirty="0" err="1" smtClean="0"/>
              <a:t>cpp</a:t>
            </a:r>
            <a:r>
              <a:rPr lang="en-US" sz="2400" dirty="0" smtClean="0"/>
              <a:t> for details</a:t>
            </a:r>
          </a:p>
          <a:p>
            <a:pPr lvl="1"/>
            <a:r>
              <a:rPr lang="en-US" sz="2400" dirty="0" smtClean="0"/>
              <a:t>Objects can be created in heap (dynamic) or stack (</a:t>
            </a:r>
            <a:r>
              <a:rPr lang="en-US" sz="2400" smtClean="0"/>
              <a:t>static) memory</a:t>
            </a: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0C0C5-616B-E543-BD5C-87D09EE05CD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52975"/>
          </a:xfrm>
        </p:spPr>
        <p:txBody>
          <a:bodyPr/>
          <a:lstStyle/>
          <a:p>
            <a:pPr eaLnBrk="1" hangingPunct="1"/>
            <a:r>
              <a:rPr lang="en-US" dirty="0" err="1" smtClean="0"/>
              <a:t>Colours</a:t>
            </a:r>
            <a:endParaRPr lang="en-US" dirty="0" smtClean="0"/>
          </a:p>
          <a:p>
            <a:pPr lvl="1" eaLnBrk="1" hangingPunct="1"/>
            <a:r>
              <a:rPr lang="en-US" dirty="0" smtClean="0"/>
              <a:t>How should we work with </a:t>
            </a:r>
            <a:r>
              <a:rPr lang="en-US" dirty="0" err="1" smtClean="0"/>
              <a:t>colours</a:t>
            </a:r>
            <a:r>
              <a:rPr lang="en-US" dirty="0" smtClean="0"/>
              <a:t>?</a:t>
            </a:r>
          </a:p>
          <a:p>
            <a:pPr lvl="2" eaLnBrk="1" hangingPunct="1"/>
            <a:r>
              <a:rPr lang="en-US" dirty="0" smtClean="0"/>
              <a:t>How should we store them?</a:t>
            </a:r>
          </a:p>
          <a:p>
            <a:pPr lvl="2" eaLnBrk="1" hangingPunct="1"/>
            <a:r>
              <a:rPr lang="en-US" dirty="0" smtClean="0"/>
              <a:t>How should we modify or operate on them?</a:t>
            </a:r>
          </a:p>
          <a:p>
            <a:pPr eaLnBrk="1" hangingPunct="1"/>
            <a:r>
              <a:rPr lang="en-US" dirty="0" smtClean="0"/>
              <a:t>Linked lists</a:t>
            </a:r>
          </a:p>
          <a:p>
            <a:pPr lvl="1" eaLnBrk="1" hangingPunct="1"/>
            <a:r>
              <a:rPr lang="en-US" dirty="0" smtClean="0"/>
              <a:t>How should we provide the functionality of a linked list?</a:t>
            </a:r>
          </a:p>
          <a:p>
            <a:pPr eaLnBrk="1" hangingPunct="1"/>
            <a:r>
              <a:rPr lang="en-US" dirty="0" smtClean="0"/>
              <a:t>Shapes</a:t>
            </a:r>
          </a:p>
          <a:p>
            <a:pPr lvl="1" eaLnBrk="1" hangingPunct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DD943-0503-2045-8279-18374E6ED59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r>
              <a:rPr lang="en-US" smtClean="0"/>
              <a:t>Readings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Carrano</a:t>
            </a:r>
            <a:endParaRPr lang="en-US" dirty="0" smtClean="0"/>
          </a:p>
          <a:p>
            <a:pPr lvl="1"/>
            <a:r>
              <a:rPr lang="en-US" dirty="0" smtClean="0"/>
              <a:t>Ch. 8</a:t>
            </a:r>
          </a:p>
        </p:txBody>
      </p:sp>
      <p:sp>
        <p:nvSpPr>
          <p:cNvPr id="1198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2004</a:t>
            </a:r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John Edgar</a:t>
            </a:r>
          </a:p>
        </p:txBody>
      </p:sp>
      <p:sp>
        <p:nvSpPr>
          <p:cNvPr id="1198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1D08FF-BD27-C448-B6FB-67FB8A4739FC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OOP Principles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OOP Principles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52975"/>
          </a:xfrm>
        </p:spPr>
        <p:txBody>
          <a:bodyPr/>
          <a:lstStyle/>
          <a:p>
            <a:pPr eaLnBrk="1" hangingPunct="1"/>
            <a:r>
              <a:rPr lang="en-US" dirty="0"/>
              <a:t>Encapsulation</a:t>
            </a:r>
          </a:p>
          <a:p>
            <a:pPr lvl="1" eaLnBrk="1" hangingPunct="1"/>
            <a:r>
              <a:rPr lang="en-US" dirty="0"/>
              <a:t>Color Class</a:t>
            </a:r>
          </a:p>
          <a:p>
            <a:pPr lvl="1" eaLnBrk="1" hangingPunct="1"/>
            <a:r>
              <a:rPr lang="en-US" dirty="0"/>
              <a:t>Designing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DD943-0503-2045-8279-18374E6ED59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Representing Colour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/>
              <a:t>Let's say we need to represent colours </a:t>
            </a:r>
          </a:p>
          <a:p>
            <a:pPr lvl="1" eaLnBrk="1" hangingPunct="1"/>
            <a:r>
              <a:rPr lang="en-US" sz="2400"/>
              <a:t>There are many different  colour models</a:t>
            </a:r>
          </a:p>
          <a:p>
            <a:pPr lvl="1" eaLnBrk="1" hangingPunct="1"/>
            <a:r>
              <a:rPr lang="en-US" sz="2400"/>
              <a:t>One such is the RGB (red green blue) model</a:t>
            </a:r>
          </a:p>
          <a:p>
            <a:pPr eaLnBrk="1" hangingPunct="1"/>
            <a:r>
              <a:rPr lang="en-US" sz="2800"/>
              <a:t>RGB colours</a:t>
            </a:r>
          </a:p>
          <a:p>
            <a:pPr lvl="1" eaLnBrk="1" hangingPunct="1"/>
            <a:r>
              <a:rPr lang="en-US" sz="2400"/>
              <a:t>A colour is represented by three numbers, which represent the amount of red, green and blue</a:t>
            </a:r>
          </a:p>
          <a:p>
            <a:pPr lvl="1" eaLnBrk="1" hangingPunct="1"/>
            <a:r>
              <a:rPr lang="en-US" sz="2400"/>
              <a:t>These values are sometimes recorded as doubles (between 0.0 and 1.0) or sometimes as</a:t>
            </a:r>
          </a:p>
          <a:p>
            <a:pPr lvl="1" eaLnBrk="1" hangingPunct="1"/>
            <a:r>
              <a:rPr lang="en-US" sz="2400"/>
              <a:t>Integers, between 0 and 255 (or some other number)</a:t>
            </a:r>
          </a:p>
          <a:p>
            <a:pPr lvl="2" eaLnBrk="1" hangingPunct="1"/>
            <a:r>
              <a:rPr lang="en-US" sz="2000"/>
              <a:t>How many colours can be represented?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62B757-465A-0848-BE93-8588CE31857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02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Colours and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ea typeface="+mj-ea"/>
                <a:cs typeface="+mj-cs"/>
              </a:rPr>
              <a:t>r</a:t>
            </a:r>
            <a:r>
              <a:rPr lang="en-US" smtClean="0">
                <a:solidFill>
                  <a:srgbClr val="00FF00"/>
                </a:solidFill>
                <a:latin typeface="Courier New" pitchFamily="49" charset="0"/>
                <a:ea typeface="+mj-ea"/>
                <a:cs typeface="+mj-cs"/>
              </a:rPr>
              <a:t>g</a:t>
            </a:r>
            <a:r>
              <a:rPr lang="en-US" smtClean="0">
                <a:solidFill>
                  <a:srgbClr val="0000FF"/>
                </a:solidFill>
                <a:latin typeface="Courier New" pitchFamily="49" charset="0"/>
                <a:ea typeface="+mj-ea"/>
                <a:cs typeface="+mj-cs"/>
              </a:rPr>
              <a:t>b</a:t>
            </a: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Values</a:t>
            </a:r>
          </a:p>
        </p:txBody>
      </p:sp>
      <p:pic>
        <p:nvPicPr>
          <p:cNvPr id="20483" name="Picture 104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1484313"/>
            <a:ext cx="5903912" cy="4313237"/>
          </a:xfrm>
          <a:noFill/>
        </p:spPr>
      </p:pic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EA3A8B-FABF-284B-B406-9EADFEA97657}" type="slidenum">
              <a:rPr lang="en-US"/>
              <a:pPr/>
              <a:t>7</a:t>
            </a:fld>
            <a:endParaRPr lang="en-US"/>
          </a:p>
        </p:txBody>
      </p:sp>
      <p:sp>
        <p:nvSpPr>
          <p:cNvPr id="20487" name="AutoShape 1051"/>
          <p:cNvSpPr>
            <a:spLocks/>
          </p:cNvSpPr>
          <p:nvPr/>
        </p:nvSpPr>
        <p:spPr bwMode="auto">
          <a:xfrm>
            <a:off x="539750" y="2276475"/>
            <a:ext cx="914400" cy="360363"/>
          </a:xfrm>
          <a:prstGeom prst="accentBorderCallout1">
            <a:avLst>
              <a:gd name="adj1" fmla="val 31718"/>
              <a:gd name="adj2" fmla="val 108333"/>
              <a:gd name="adj3" fmla="val 85023"/>
              <a:gd name="adj4" fmla="val 255208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255,0,0</a:t>
            </a:r>
          </a:p>
        </p:txBody>
      </p:sp>
      <p:sp>
        <p:nvSpPr>
          <p:cNvPr id="20488" name="AutoShape 1052"/>
          <p:cNvSpPr>
            <a:spLocks/>
          </p:cNvSpPr>
          <p:nvPr/>
        </p:nvSpPr>
        <p:spPr bwMode="auto">
          <a:xfrm>
            <a:off x="539750" y="4292600"/>
            <a:ext cx="914400" cy="360363"/>
          </a:xfrm>
          <a:prstGeom prst="accentBorderCallout1">
            <a:avLst>
              <a:gd name="adj1" fmla="val 31718"/>
              <a:gd name="adj2" fmla="val 108333"/>
              <a:gd name="adj3" fmla="val -306167"/>
              <a:gd name="adj4" fmla="val 398611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0,0,255</a:t>
            </a:r>
          </a:p>
        </p:txBody>
      </p:sp>
      <p:sp>
        <p:nvSpPr>
          <p:cNvPr id="20489" name="AutoShape 1053"/>
          <p:cNvSpPr>
            <a:spLocks/>
          </p:cNvSpPr>
          <p:nvPr/>
        </p:nvSpPr>
        <p:spPr bwMode="auto">
          <a:xfrm>
            <a:off x="539750" y="3284538"/>
            <a:ext cx="914400" cy="360362"/>
          </a:xfrm>
          <a:prstGeom prst="accentBorderCallout1">
            <a:avLst>
              <a:gd name="adj1" fmla="val 31718"/>
              <a:gd name="adj2" fmla="val 108333"/>
              <a:gd name="adj3" fmla="val -114537"/>
              <a:gd name="adj4" fmla="val 327431"/>
            </a:avLst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0,255,0</a:t>
            </a:r>
          </a:p>
        </p:txBody>
      </p:sp>
      <p:sp>
        <p:nvSpPr>
          <p:cNvPr id="20490" name="AutoShape 1054"/>
          <p:cNvSpPr>
            <a:spLocks/>
          </p:cNvSpPr>
          <p:nvPr/>
        </p:nvSpPr>
        <p:spPr bwMode="auto">
          <a:xfrm>
            <a:off x="2971800" y="5867400"/>
            <a:ext cx="914400" cy="360363"/>
          </a:xfrm>
          <a:prstGeom prst="accentBorderCallout1">
            <a:avLst>
              <a:gd name="adj1" fmla="val 31718"/>
              <a:gd name="adj2" fmla="val -8333"/>
              <a:gd name="adj3" fmla="val -602644"/>
              <a:gd name="adj4" fmla="val -902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0,0,0</a:t>
            </a:r>
          </a:p>
        </p:txBody>
      </p:sp>
      <p:sp>
        <p:nvSpPr>
          <p:cNvPr id="20491" name="AutoShape 1055"/>
          <p:cNvSpPr>
            <a:spLocks/>
          </p:cNvSpPr>
          <p:nvPr/>
        </p:nvSpPr>
        <p:spPr bwMode="auto">
          <a:xfrm>
            <a:off x="539750" y="3789363"/>
            <a:ext cx="1152525" cy="360362"/>
          </a:xfrm>
          <a:prstGeom prst="accentBorderCallout1">
            <a:avLst>
              <a:gd name="adj1" fmla="val 31718"/>
              <a:gd name="adj2" fmla="val 106611"/>
              <a:gd name="adj3" fmla="val -177093"/>
              <a:gd name="adj4" fmla="val 235676"/>
            </a:avLst>
          </a:prstGeom>
          <a:noFill/>
          <a:ln w="25400">
            <a:solidFill>
              <a:srgbClr val="FF8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255,128,0</a:t>
            </a:r>
          </a:p>
        </p:txBody>
      </p:sp>
      <p:sp>
        <p:nvSpPr>
          <p:cNvPr id="20492" name="AutoShape 1056"/>
          <p:cNvSpPr>
            <a:spLocks/>
          </p:cNvSpPr>
          <p:nvPr/>
        </p:nvSpPr>
        <p:spPr bwMode="auto">
          <a:xfrm>
            <a:off x="5715000" y="5867400"/>
            <a:ext cx="1368425" cy="360363"/>
          </a:xfrm>
          <a:prstGeom prst="accentBorderCallout1">
            <a:avLst>
              <a:gd name="adj1" fmla="val 31718"/>
              <a:gd name="adj2" fmla="val -5569"/>
              <a:gd name="adj3" fmla="val -586343"/>
              <a:gd name="adj4" fmla="val -37704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255,255,255</a:t>
            </a:r>
          </a:p>
        </p:txBody>
      </p:sp>
      <p:sp>
        <p:nvSpPr>
          <p:cNvPr id="20493" name="AutoShape 1057"/>
          <p:cNvSpPr>
            <a:spLocks/>
          </p:cNvSpPr>
          <p:nvPr/>
        </p:nvSpPr>
        <p:spPr bwMode="auto">
          <a:xfrm>
            <a:off x="4114800" y="5867400"/>
            <a:ext cx="1368425" cy="360363"/>
          </a:xfrm>
          <a:prstGeom prst="accentBorderCallout1">
            <a:avLst>
              <a:gd name="adj1" fmla="val 31718"/>
              <a:gd name="adj2" fmla="val -5569"/>
              <a:gd name="adj3" fmla="val -593833"/>
              <a:gd name="adj4" fmla="val -19259"/>
            </a:avLst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128,128,128</a:t>
            </a:r>
          </a:p>
        </p:txBody>
      </p:sp>
      <p:sp>
        <p:nvSpPr>
          <p:cNvPr id="20494" name="AutoShape 1058"/>
          <p:cNvSpPr>
            <a:spLocks/>
          </p:cNvSpPr>
          <p:nvPr/>
        </p:nvSpPr>
        <p:spPr bwMode="auto">
          <a:xfrm>
            <a:off x="539750" y="2781300"/>
            <a:ext cx="1366838" cy="360363"/>
          </a:xfrm>
          <a:prstGeom prst="accentBorderCallout1">
            <a:avLst>
              <a:gd name="adj1" fmla="val 31718"/>
              <a:gd name="adj2" fmla="val 105574"/>
              <a:gd name="adj3" fmla="val -56829"/>
              <a:gd name="adj4" fmla="val 318468"/>
            </a:avLst>
          </a:prstGeom>
          <a:noFill/>
          <a:ln w="25400">
            <a:solidFill>
              <a:srgbClr val="8080C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/>
              <a:t>128,128,192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Storing Colour Data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/>
            <a:r>
              <a:rPr lang="en-US" sz="2800" dirty="0"/>
              <a:t>We need three variables to represent one </a:t>
            </a:r>
            <a:r>
              <a:rPr lang="en-US" sz="2800" dirty="0" err="1"/>
              <a:t>colour</a:t>
            </a:r>
            <a:endParaRPr lang="en-US" sz="2800" dirty="0"/>
          </a:p>
          <a:p>
            <a:pPr eaLnBrk="1" hangingPunct="1"/>
            <a:r>
              <a:rPr lang="en-US" sz="2800" dirty="0"/>
              <a:t>It would be convenient to refer to </a:t>
            </a:r>
            <a:r>
              <a:rPr lang="en-US" sz="2800" dirty="0" err="1"/>
              <a:t>colours</a:t>
            </a:r>
            <a:r>
              <a:rPr lang="en-US" sz="2800" dirty="0"/>
              <a:t> in the same way we refer to primitive types</a:t>
            </a:r>
          </a:p>
          <a:p>
            <a:pPr eaLnBrk="1" hangingPunct="1"/>
            <a:r>
              <a:rPr lang="en-US" sz="2800" dirty="0"/>
              <a:t>Object Oriented Programming (OOP) organizes programs to collect variables and methods</a:t>
            </a:r>
          </a:p>
          <a:p>
            <a:pPr lvl="1" eaLnBrk="1" hangingPunct="1"/>
            <a:r>
              <a:rPr lang="en-US" sz="2400" dirty="0"/>
              <a:t>A </a:t>
            </a:r>
            <a:r>
              <a:rPr lang="en-US" sz="2400" b="1" dirty="0"/>
              <a:t>class</a:t>
            </a:r>
            <a:r>
              <a:rPr lang="en-US" sz="2400" dirty="0"/>
              <a:t> is a factory (or blueprint) for creating objects of a particular type</a:t>
            </a:r>
          </a:p>
          <a:p>
            <a:pPr lvl="1" eaLnBrk="1" hangingPunct="1"/>
            <a:r>
              <a:rPr lang="en-US" sz="2400" dirty="0"/>
              <a:t>An </a:t>
            </a:r>
            <a:r>
              <a:rPr lang="en-US" sz="2400" b="1" dirty="0"/>
              <a:t>object</a:t>
            </a:r>
            <a:r>
              <a:rPr lang="en-US" sz="2400" dirty="0"/>
              <a:t> is a collection of variables and methods, and is an </a:t>
            </a:r>
            <a:r>
              <a:rPr lang="en-US" sz="2400" b="1" dirty="0"/>
              <a:t>instantiation</a:t>
            </a:r>
            <a:r>
              <a:rPr lang="en-US" sz="2400" dirty="0"/>
              <a:t> of a class</a:t>
            </a:r>
          </a:p>
          <a:p>
            <a:pPr lvl="2" eaLnBrk="1" hangingPunct="1"/>
            <a:r>
              <a:rPr lang="en-US" sz="2000" b="1" dirty="0">
                <a:latin typeface="Courier New" pitchFamily="-112" charset="0"/>
              </a:rPr>
              <a:t>Color</a:t>
            </a:r>
            <a:r>
              <a:rPr lang="en-US" sz="2000" b="1" dirty="0" smtClean="0">
                <a:latin typeface="Courier New" pitchFamily="-112" charset="0"/>
              </a:rPr>
              <a:t> * </a:t>
            </a:r>
            <a:r>
              <a:rPr lang="en-US" sz="2000" b="1" dirty="0" err="1" smtClean="0">
                <a:latin typeface="Courier New" pitchFamily="-112" charset="0"/>
              </a:rPr>
              <a:t>c</a:t>
            </a:r>
            <a:r>
              <a:rPr lang="en-US" sz="2000" b="1" dirty="0" smtClean="0">
                <a:latin typeface="Courier New" pitchFamily="-112" charset="0"/>
              </a:rPr>
              <a:t> </a:t>
            </a:r>
            <a:r>
              <a:rPr lang="en-US" sz="2000" b="1" dirty="0">
                <a:latin typeface="Courier New" pitchFamily="-112" charset="0"/>
              </a:rPr>
              <a:t>= </a:t>
            </a:r>
            <a:r>
              <a:rPr lang="en-US" sz="2000" b="1" dirty="0">
                <a:solidFill>
                  <a:srgbClr val="A50021"/>
                </a:solidFill>
                <a:latin typeface="Courier New" pitchFamily="-112" charset="0"/>
              </a:rPr>
              <a:t>new</a:t>
            </a:r>
            <a:r>
              <a:rPr lang="en-US" sz="2000" b="1" dirty="0">
                <a:latin typeface="Courier New" pitchFamily="-112" charset="0"/>
              </a:rPr>
              <a:t> Color();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3D92A3-CB2A-1C4A-8375-A65DE5DA045B}" type="slidenum">
              <a:rPr lang="en-US"/>
              <a:pPr/>
              <a:t>8</a:t>
            </a:fld>
            <a:endParaRPr lang="en-US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685800" cy="311150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>
                <a:solidFill>
                  <a:srgbClr val="FFFFFF"/>
                </a:solidFill>
                <a:latin typeface="Times New Roman" pitchFamily="-112" charset="0"/>
              </a:rPr>
              <a:t>class</a:t>
            </a:r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 flipV="1">
            <a:off x="1752600" y="5791200"/>
            <a:ext cx="2286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2209800" y="6172200"/>
            <a:ext cx="1676400" cy="544765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 smtClean="0">
                <a:solidFill>
                  <a:srgbClr val="FFFFFF"/>
                </a:solidFill>
                <a:latin typeface="Times New Roman" pitchFamily="-112" charset="0"/>
              </a:rPr>
              <a:t>pointer to </a:t>
            </a:r>
            <a:r>
              <a:rPr lang="en-US" dirty="0" smtClean="0">
                <a:solidFill>
                  <a:srgbClr val="FFFFFF"/>
                </a:solidFill>
                <a:latin typeface="Times New Roman" pitchFamily="-112" charset="0"/>
              </a:rPr>
              <a:t>object</a:t>
            </a:r>
            <a:endParaRPr lang="en-US" dirty="0">
              <a:solidFill>
                <a:srgbClr val="FFFFFF"/>
              </a:solidFill>
              <a:latin typeface="Times New Roman" pitchFamily="-112" charset="0"/>
            </a:endParaRPr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 flipV="1">
            <a:off x="2743200" y="5791200"/>
            <a:ext cx="762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4114800" y="6172200"/>
            <a:ext cx="1371600" cy="311150"/>
          </a:xfrm>
          <a:prstGeom prst="rect">
            <a:avLst/>
          </a:prstGeom>
          <a:gradFill rotWithShape="1">
            <a:gsLst>
              <a:gs pos="0">
                <a:srgbClr val="CC8900"/>
              </a:gs>
              <a:gs pos="55000">
                <a:srgbClr val="F1A300"/>
              </a:gs>
              <a:gs pos="100000">
                <a:srgbClr val="FFBF00"/>
              </a:gs>
            </a:gsLst>
            <a:lin ang="162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7999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Wingdings" pitchFamily="-112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-112" charset="0"/>
              </a:rPr>
              <a:t>constructor</a:t>
            </a:r>
          </a:p>
        </p:txBody>
      </p:sp>
      <p:sp>
        <p:nvSpPr>
          <p:cNvPr id="192528" name="Line 16"/>
          <p:cNvSpPr>
            <a:spLocks noChangeShapeType="1"/>
          </p:cNvSpPr>
          <p:nvPr/>
        </p:nvSpPr>
        <p:spPr bwMode="auto">
          <a:xfrm flipH="1" flipV="1">
            <a:off x="4191000" y="5791200"/>
            <a:ext cx="2286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9" name="Line 17"/>
          <p:cNvSpPr>
            <a:spLocks noChangeShapeType="1"/>
          </p:cNvSpPr>
          <p:nvPr/>
        </p:nvSpPr>
        <p:spPr bwMode="auto">
          <a:xfrm>
            <a:off x="3657600" y="5791200"/>
            <a:ext cx="914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3" grpId="0" animBg="1"/>
      <p:bldP spid="192524" grpId="0" animBg="1"/>
      <p:bldP spid="192525" grpId="0" animBg="1"/>
      <p:bldP spid="192526" grpId="0" animBg="1"/>
      <p:bldP spid="192527" grpId="0" animBg="1"/>
      <p:bldP spid="192528" grpId="0" animBg="1"/>
      <p:bldP spid="1925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Encapsulation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z="2400"/>
              <a:t>An object combines both variables and methods in the same construct</a:t>
            </a:r>
            <a:endParaRPr lang="en-US" sz="2000"/>
          </a:p>
          <a:p>
            <a:pPr lvl="1" eaLnBrk="1" hangingPunct="1"/>
            <a:r>
              <a:rPr lang="en-US" sz="2000"/>
              <a:t>Variables give the structure of an object</a:t>
            </a:r>
          </a:p>
          <a:p>
            <a:pPr lvl="1" eaLnBrk="1" hangingPunct="1"/>
            <a:r>
              <a:rPr lang="en-US" sz="2000"/>
              <a:t>Methods dictate its behaviour</a:t>
            </a:r>
          </a:p>
          <a:p>
            <a:pPr lvl="1" eaLnBrk="1" hangingPunct="1"/>
            <a:r>
              <a:rPr lang="en-US" sz="2000"/>
              <a:t>A class should be a cohesive construct that performs one task (or set of related tasks) well</a:t>
            </a:r>
          </a:p>
          <a:p>
            <a:pPr lvl="1" eaLnBrk="1" hangingPunct="1"/>
            <a:r>
              <a:rPr lang="en-US" sz="2000"/>
              <a:t>Objects can be used as if they were primitive types</a:t>
            </a:r>
          </a:p>
          <a:p>
            <a:pPr eaLnBrk="1" hangingPunct="1"/>
            <a:r>
              <a:rPr lang="en-US" sz="2400"/>
              <a:t>To encapsulate means to encase or enclose</a:t>
            </a:r>
            <a:endParaRPr lang="en-US" sz="2000"/>
          </a:p>
          <a:p>
            <a:pPr lvl="1" eaLnBrk="1" hangingPunct="1"/>
            <a:r>
              <a:rPr lang="en-US" sz="2000"/>
              <a:t>Each object should protect and manage its own information, hiding the inner details</a:t>
            </a:r>
          </a:p>
          <a:p>
            <a:pPr lvl="1" eaLnBrk="1" hangingPunct="1"/>
            <a:r>
              <a:rPr lang="en-US" sz="2000"/>
              <a:t>Objects should interact with the rest of the system only through a specific set of methods (its public interface)</a:t>
            </a:r>
            <a:endParaRPr lang="en-US" sz="180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2004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John Edgar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205460-1920-9543-9403-46102870412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9548</TotalTime>
  <Words>1787</Words>
  <Application>Microsoft Macintosh PowerPoint</Application>
  <PresentationFormat>On-screen Show (4:3)</PresentationFormat>
  <Paragraphs>314</Paragraphs>
  <Slides>30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CMPT 225</vt:lpstr>
      <vt:lpstr>Outline</vt:lpstr>
      <vt:lpstr>Examples</vt:lpstr>
      <vt:lpstr>OOP Principles</vt:lpstr>
      <vt:lpstr>OOP Principles</vt:lpstr>
      <vt:lpstr>Representing Colour</vt:lpstr>
      <vt:lpstr>Colours and rgb Values</vt:lpstr>
      <vt:lpstr>Storing Colour Data</vt:lpstr>
      <vt:lpstr>Encapsulation</vt:lpstr>
      <vt:lpstr>Classes and Objects</vt:lpstr>
      <vt:lpstr>Information Hiding</vt:lpstr>
      <vt:lpstr>Designing a Class</vt:lpstr>
      <vt:lpstr>Design: Make Variables Private</vt:lpstr>
      <vt:lpstr>Design: Write Constructors</vt:lpstr>
      <vt:lpstr>Design: Make Helper Methods Private</vt:lpstr>
      <vt:lpstr>Design: Setters Only When Needed </vt:lpstr>
      <vt:lpstr>C++ Classes</vt:lpstr>
      <vt:lpstr>Basic C++ Classes</vt:lpstr>
      <vt:lpstr>C++ Header Files</vt:lpstr>
      <vt:lpstr>Basic C++ Classes, .h</vt:lpstr>
      <vt:lpstr>Basic C++ Classes, .cpp</vt:lpstr>
      <vt:lpstr>C++ Constructors</vt:lpstr>
      <vt:lpstr>C++ Destructors</vt:lpstr>
      <vt:lpstr>Objects in Stack (Static) Memory</vt:lpstr>
      <vt:lpstr>Copying Objects</vt:lpstr>
      <vt:lpstr>Shallow Copies</vt:lpstr>
      <vt:lpstr>Deep Copies</vt:lpstr>
      <vt:lpstr>Summary</vt:lpstr>
      <vt:lpstr>Summary</vt:lpstr>
      <vt:lpstr>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223</cp:revision>
  <dcterms:created xsi:type="dcterms:W3CDTF">2013-01-23T21:59:49Z</dcterms:created>
  <dcterms:modified xsi:type="dcterms:W3CDTF">2013-01-23T22:07:50Z</dcterms:modified>
</cp:coreProperties>
</file>