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722" r:id="rId1"/>
  </p:sldMasterIdLst>
  <p:notesMasterIdLst>
    <p:notesMasterId r:id="rId21"/>
  </p:notesMasterIdLst>
  <p:sldIdLst>
    <p:sldId id="256" r:id="rId2"/>
    <p:sldId id="309" r:id="rId3"/>
    <p:sldId id="299" r:id="rId4"/>
    <p:sldId id="300" r:id="rId5"/>
    <p:sldId id="305" r:id="rId6"/>
    <p:sldId id="306" r:id="rId7"/>
    <p:sldId id="307" r:id="rId8"/>
    <p:sldId id="308" r:id="rId9"/>
    <p:sldId id="310" r:id="rId10"/>
    <p:sldId id="311" r:id="rId11"/>
    <p:sldId id="318" r:id="rId12"/>
    <p:sldId id="316" r:id="rId13"/>
    <p:sldId id="284" r:id="rId14"/>
    <p:sldId id="312" r:id="rId15"/>
    <p:sldId id="314" r:id="rId16"/>
    <p:sldId id="317" r:id="rId17"/>
    <p:sldId id="315" r:id="rId18"/>
    <p:sldId id="313" r:id="rId19"/>
    <p:sldId id="31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1660" autoAdjust="0"/>
  </p:normalViewPr>
  <p:slideViewPr>
    <p:cSldViewPr>
      <p:cViewPr varScale="1">
        <p:scale>
          <a:sx n="156" d="100"/>
          <a:sy n="156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2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236D69E-1012-42E4-B14B-8E3EBD8113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D69E-1012-42E4-B14B-8E3EBD8113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D69E-1012-42E4-B14B-8E3EBD8113A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D69E-1012-42E4-B14B-8E3EBD8113A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D69E-1012-42E4-B14B-8E3EBD8113A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D69E-1012-42E4-B14B-8E3EBD8113A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D69E-1012-42E4-B14B-8E3EBD8113A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D69E-1012-42E4-B14B-8E3EBD8113A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D69E-1012-42E4-B14B-8E3EBD8113A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D69E-1012-42E4-B14B-8E3EBD8113A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60A2-50FB-48D1-A6ED-0600FCB85A48}" type="datetime1">
              <a:rPr lang="en-US" smtClean="0"/>
              <a:pPr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72FC-8F40-413D-BE74-ED4F3AF506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5BA6-D9EE-4411-8B57-464BCD63EF0C}" type="datetime1">
              <a:rPr lang="en-US" smtClean="0"/>
              <a:pPr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19C3-12FE-43C7-A8F9-9B393F150A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49BE-56E5-4B7B-8373-B565E8C5B85F}" type="datetime1">
              <a:rPr lang="en-US" smtClean="0"/>
              <a:pPr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AFA-CE3D-4377-9CA4-6F61C3D58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719F-8800-43ED-92D0-6E53F2C5B2EA}" type="datetime1">
              <a:rPr lang="en-US" smtClean="0"/>
              <a:pPr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943F-9888-4893-AFB8-4C9338640EB5}" type="datetime1">
              <a:rPr lang="en-US" smtClean="0"/>
              <a:pPr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56C-0837-414B-9EFB-79D23FFB9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7C9C-4725-41CD-8A57-9978F612AB78}" type="datetime1">
              <a:rPr lang="en-US" smtClean="0"/>
              <a:pPr/>
              <a:t>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4BB2-37E0-4B88-B103-E6A275A9B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674D-8A22-400C-93E2-A215E53CDEEB}" type="datetime1">
              <a:rPr lang="en-US" smtClean="0"/>
              <a:pPr/>
              <a:t>1/4/13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8F15-9E25-4A66-A664-B4DAA9DDF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F03C-F5C8-4B4B-9578-6E79A9CA5304}" type="datetime1">
              <a:rPr lang="en-US" smtClean="0"/>
              <a:pPr/>
              <a:t>1/4/13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F300-7118-4A22-B33E-41AD4F3C3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92B1-2CBE-4E95-B8C0-69C9710F7995}" type="datetime1">
              <a:rPr lang="en-US" smtClean="0"/>
              <a:pPr/>
              <a:t>1/4/13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2AB1-250F-4A1B-A9A4-B81A322BF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B6D8-2199-4643-A225-EF5CC4B17418}" type="datetime1">
              <a:rPr lang="en-US" smtClean="0"/>
              <a:pPr/>
              <a:t>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979F-81DC-48FA-9E75-BD9FC62DE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3B1C20C-98D3-4297-8B11-A039F16CBD6C}" type="datetime1">
              <a:rPr lang="en-US" smtClean="0"/>
              <a:pPr/>
              <a:t>1/4/13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3C5BD39-625F-4D78-88FB-DB9264991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6DD35CA2-762F-445B-A6D2-6B7562A67433}" type="datetime1">
              <a:rPr lang="en-US" smtClean="0"/>
              <a:pPr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43D4455-B57E-4524-A0F8-237F7A788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fu.ca/~mori/courses/cmpt225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CMPT </a:t>
            </a:r>
            <a:r>
              <a:rPr lang="en-US" dirty="0" smtClean="0"/>
              <a:t>225</a:t>
            </a:r>
            <a:br>
              <a:rPr lang="en-US" dirty="0" smtClean="0"/>
            </a:br>
            <a:r>
              <a:rPr lang="en-US" dirty="0" smtClean="0"/>
              <a:t>Greg Mori – Spring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Data Structures and Programming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CMPT 125/126/128 and MACM 101</a:t>
            </a:r>
          </a:p>
          <a:p>
            <a:pPr lvl="1"/>
            <a:r>
              <a:rPr lang="en-US" dirty="0" smtClean="0"/>
              <a:t>Familiarity with algorithms</a:t>
            </a:r>
          </a:p>
          <a:p>
            <a:pPr lvl="2"/>
            <a:r>
              <a:rPr lang="en-US" dirty="0" smtClean="0"/>
              <a:t>E.g. searching, sorting</a:t>
            </a:r>
          </a:p>
          <a:p>
            <a:pPr lvl="2"/>
            <a:r>
              <a:rPr lang="en-US" dirty="0" smtClean="0"/>
              <a:t>Some running time analysis, recursion</a:t>
            </a:r>
          </a:p>
          <a:p>
            <a:pPr lvl="1"/>
            <a:r>
              <a:rPr lang="en-US" dirty="0" smtClean="0"/>
              <a:t>Knowledge/use of fundamental data types</a:t>
            </a:r>
          </a:p>
          <a:p>
            <a:pPr lvl="2"/>
            <a:r>
              <a:rPr lang="en-US" dirty="0" smtClean="0"/>
              <a:t>E.g. numbers, characters, </a:t>
            </a:r>
            <a:r>
              <a:rPr lang="en-US" dirty="0" err="1" smtClean="0"/>
              <a:t>booleans</a:t>
            </a:r>
            <a:endParaRPr lang="en-US" dirty="0" smtClean="0"/>
          </a:p>
          <a:p>
            <a:pPr lvl="1"/>
            <a:r>
              <a:rPr lang="en-US" dirty="0" smtClean="0"/>
              <a:t>Basic programming skills</a:t>
            </a:r>
          </a:p>
          <a:p>
            <a:pPr lvl="2"/>
            <a:r>
              <a:rPr lang="en-US" dirty="0" smtClean="0"/>
              <a:t>E.g. Loops, ifs, I/O</a:t>
            </a:r>
          </a:p>
          <a:p>
            <a:pPr lvl="1"/>
            <a:r>
              <a:rPr lang="en-US" dirty="0" smtClean="0"/>
              <a:t>Java or C++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120409"/>
          </a:xfrm>
        </p:spPr>
        <p:txBody>
          <a:bodyPr/>
          <a:lstStyle/>
          <a:p>
            <a:r>
              <a:rPr lang="en-US" dirty="0" smtClean="0"/>
              <a:t>What does this do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3200400"/>
            <a:ext cx="59436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nums</a:t>
            </a:r>
            <a:r>
              <a:rPr lang="en-US" dirty="0" smtClean="0">
                <a:latin typeface="Courier"/>
                <a:cs typeface="Courier"/>
              </a:rPr>
              <a:t>[] = {4,20,19,3,-1,42,22,18};</a:t>
            </a:r>
          </a:p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&lt;8;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 {</a:t>
            </a:r>
          </a:p>
          <a:p>
            <a:r>
              <a:rPr lang="en-US" dirty="0" smtClean="0">
                <a:latin typeface="Courier"/>
                <a:cs typeface="Courier"/>
              </a:rPr>
              <a:t>  for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j</a:t>
            </a:r>
            <a:r>
              <a:rPr lang="en-US" dirty="0" smtClean="0">
                <a:latin typeface="Courier"/>
                <a:cs typeface="Courier"/>
              </a:rPr>
              <a:t>=i+1; </a:t>
            </a:r>
            <a:r>
              <a:rPr lang="en-US" dirty="0" err="1" smtClean="0">
                <a:latin typeface="Courier"/>
                <a:cs typeface="Courier"/>
              </a:rPr>
              <a:t>j</a:t>
            </a:r>
            <a:r>
              <a:rPr lang="en-US" dirty="0" smtClean="0">
                <a:latin typeface="Courier"/>
                <a:cs typeface="Courier"/>
              </a:rPr>
              <a:t>&lt;8; </a:t>
            </a:r>
            <a:r>
              <a:rPr lang="en-US" dirty="0" err="1" smtClean="0">
                <a:latin typeface="Courier"/>
                <a:cs typeface="Courier"/>
              </a:rPr>
              <a:t>j</a:t>
            </a:r>
            <a:r>
              <a:rPr lang="en-US" dirty="0" smtClean="0">
                <a:latin typeface="Courier"/>
                <a:cs typeface="Courier"/>
              </a:rPr>
              <a:t>++) {</a:t>
            </a:r>
          </a:p>
          <a:p>
            <a:r>
              <a:rPr lang="en-US" dirty="0" smtClean="0">
                <a:latin typeface="Courier"/>
                <a:cs typeface="Courier"/>
              </a:rPr>
              <a:t>    if (</a:t>
            </a:r>
            <a:r>
              <a:rPr lang="en-US" dirty="0" err="1" smtClean="0">
                <a:latin typeface="Courier"/>
                <a:cs typeface="Courier"/>
              </a:rPr>
              <a:t>nums[i</a:t>
            </a:r>
            <a:r>
              <a:rPr lang="en-US" dirty="0" smtClean="0">
                <a:latin typeface="Courier"/>
                <a:cs typeface="Courier"/>
              </a:rPr>
              <a:t>] &lt; </a:t>
            </a:r>
            <a:r>
              <a:rPr lang="en-US" dirty="0" err="1" smtClean="0">
                <a:latin typeface="Courier"/>
                <a:cs typeface="Courier"/>
              </a:rPr>
              <a:t>nums[j</a:t>
            </a:r>
            <a:r>
              <a:rPr lang="en-US" dirty="0" smtClean="0">
                <a:latin typeface="Courier"/>
                <a:cs typeface="Courier"/>
              </a:rPr>
              <a:t>]) {</a:t>
            </a:r>
          </a:p>
          <a:p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nums[j</a:t>
            </a:r>
            <a:r>
              <a:rPr lang="en-US" dirty="0" smtClean="0">
                <a:latin typeface="Courier"/>
                <a:cs typeface="Courier"/>
              </a:rPr>
              <a:t>];</a:t>
            </a:r>
          </a:p>
          <a:p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 smtClean="0">
                <a:latin typeface="Courier"/>
                <a:cs typeface="Courier"/>
              </a:rPr>
              <a:t>nums[j</a:t>
            </a:r>
            <a:r>
              <a:rPr lang="en-US" dirty="0" smtClean="0">
                <a:latin typeface="Courier"/>
                <a:cs typeface="Courier"/>
              </a:rPr>
              <a:t>] = </a:t>
            </a:r>
            <a:r>
              <a:rPr lang="en-US" dirty="0" err="1" smtClean="0">
                <a:latin typeface="Courier"/>
                <a:cs typeface="Courier"/>
              </a:rPr>
              <a:t>nums[i</a:t>
            </a:r>
            <a:r>
              <a:rPr lang="en-US" dirty="0" smtClean="0">
                <a:latin typeface="Courier"/>
                <a:cs typeface="Courier"/>
              </a:rPr>
              <a:t>];</a:t>
            </a:r>
          </a:p>
          <a:p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 smtClean="0">
                <a:latin typeface="Courier"/>
                <a:cs typeface="Courier"/>
              </a:rPr>
              <a:t>nums[i</a:t>
            </a:r>
            <a:r>
              <a:rPr lang="en-US" dirty="0" smtClean="0">
                <a:latin typeface="Courier"/>
                <a:cs typeface="Courier"/>
              </a:rPr>
              <a:t>] = </a:t>
            </a:r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latin typeface="Courier"/>
                <a:cs typeface="Courier"/>
              </a:rPr>
              <a:t>    }</a:t>
            </a:r>
          </a:p>
          <a:p>
            <a:r>
              <a:rPr lang="en-US" dirty="0" smtClean="0">
                <a:latin typeface="Courier"/>
                <a:cs typeface="Courier"/>
              </a:rPr>
              <a:t>  }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syllabus for list of </a:t>
            </a:r>
            <a:r>
              <a:rPr lang="en-US" dirty="0" smtClean="0"/>
              <a:t>topics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Assignments </a:t>
            </a:r>
            <a:r>
              <a:rPr lang="en-US" sz="2800" dirty="0"/>
              <a:t>–</a:t>
            </a:r>
            <a:r>
              <a:rPr lang="en-US" sz="2800" dirty="0" smtClean="0"/>
              <a:t> 12%</a:t>
            </a:r>
            <a:endParaRPr lang="en-US" sz="2800" dirty="0" smtClean="0"/>
          </a:p>
          <a:p>
            <a:r>
              <a:rPr lang="en-US" sz="2800" dirty="0" smtClean="0"/>
              <a:t>Labs –</a:t>
            </a:r>
            <a:r>
              <a:rPr lang="en-US" sz="2800" dirty="0" smtClean="0"/>
              <a:t> 8%</a:t>
            </a:r>
          </a:p>
          <a:p>
            <a:r>
              <a:rPr lang="en-US" sz="2800" dirty="0" smtClean="0"/>
              <a:t>Written midterm </a:t>
            </a:r>
            <a:r>
              <a:rPr lang="en-US" sz="2800" dirty="0"/>
              <a:t>exam in class –</a:t>
            </a:r>
            <a:r>
              <a:rPr lang="en-US" sz="2800" dirty="0" smtClean="0"/>
              <a:t> 15%</a:t>
            </a:r>
          </a:p>
          <a:p>
            <a:r>
              <a:rPr lang="en-US" sz="2800" dirty="0" smtClean="0"/>
              <a:t>Programming exams in CSIL – 20%</a:t>
            </a:r>
            <a:endParaRPr lang="en-US" sz="2800" dirty="0" smtClean="0"/>
          </a:p>
          <a:p>
            <a:r>
              <a:rPr lang="en-US" sz="2800" dirty="0"/>
              <a:t>Final exam</a:t>
            </a:r>
            <a:r>
              <a:rPr lang="en-US" sz="2800" dirty="0" smtClean="0"/>
              <a:t> – </a:t>
            </a:r>
            <a:r>
              <a:rPr lang="en-US" sz="2800" dirty="0"/>
              <a:t>45</a:t>
            </a:r>
            <a:r>
              <a:rPr lang="en-US" sz="2800" dirty="0" smtClean="0"/>
              <a:t>%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Grades will be recorded in</a:t>
            </a:r>
            <a:r>
              <a:rPr lang="en-US" sz="2800" dirty="0" smtClean="0"/>
              <a:t> </a:t>
            </a:r>
            <a:r>
              <a:rPr lang="en-US" sz="2800" dirty="0" err="1" smtClean="0"/>
              <a:t>CourSys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088F-C676-4A47-A8DD-1FC2D1C73EF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Individual programming assignments</a:t>
            </a:r>
          </a:p>
          <a:p>
            <a:pPr lvl="1"/>
            <a:r>
              <a:rPr lang="en-US" dirty="0" smtClean="0"/>
              <a:t>Dates on syllabus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</a:t>
            </a:r>
            <a:r>
              <a:rPr lang="en-US" dirty="0" smtClean="0"/>
              <a:t>late policy</a:t>
            </a:r>
          </a:p>
          <a:p>
            <a:pPr lvl="1"/>
            <a:r>
              <a:rPr lang="en-US" dirty="0" smtClean="0"/>
              <a:t>4 “grace days” for the trimester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Academic </a:t>
            </a:r>
            <a:r>
              <a:rPr lang="en-US" dirty="0" smtClean="0"/>
              <a:t>Honesty (cheating)</a:t>
            </a:r>
          </a:p>
          <a:p>
            <a:pPr lvl="1"/>
            <a:r>
              <a:rPr lang="en-US" dirty="0" smtClean="0"/>
              <a:t>We’re very serious about </a:t>
            </a:r>
            <a:r>
              <a:rPr lang="en-US" dirty="0" smtClean="0"/>
              <a:t>it</a:t>
            </a:r>
          </a:p>
          <a:p>
            <a:pPr lvl="2"/>
            <a:r>
              <a:rPr lang="en-US" dirty="0" smtClean="0"/>
              <a:t>17 cheating cases last time I taught this course</a:t>
            </a:r>
            <a:endParaRPr lang="en-US" dirty="0" smtClean="0"/>
          </a:p>
          <a:p>
            <a:pPr lvl="1"/>
            <a:r>
              <a:rPr lang="en-US" dirty="0" smtClean="0"/>
              <a:t>See syllabus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Tuesdays in CSIL ASB 9840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NONE TOMORROW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nstruction </a:t>
            </a:r>
            <a:r>
              <a:rPr lang="en-US" dirty="0" smtClean="0"/>
              <a:t>from </a:t>
            </a:r>
            <a:r>
              <a:rPr lang="en-US" dirty="0" smtClean="0"/>
              <a:t>TAs </a:t>
            </a:r>
            <a:r>
              <a:rPr lang="en-US" dirty="0" smtClean="0"/>
              <a:t>and fellow </a:t>
            </a:r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Released in advance (Lab 0 available now)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dirty="0" smtClean="0"/>
              <a:t>% each</a:t>
            </a:r>
          </a:p>
          <a:p>
            <a:pPr lvl="2"/>
            <a:r>
              <a:rPr lang="en-US" dirty="0" smtClean="0"/>
              <a:t>½ credit if late, but DON’T fall behind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programming assignments in C++</a:t>
            </a:r>
          </a:p>
          <a:p>
            <a:r>
              <a:rPr lang="en-US" dirty="0" smtClean="0"/>
              <a:t>Labs </a:t>
            </a:r>
            <a:r>
              <a:rPr lang="en-US" dirty="0" smtClean="0"/>
              <a:t>will use</a:t>
            </a:r>
            <a:endParaRPr lang="en-US" dirty="0" smtClean="0"/>
          </a:p>
          <a:p>
            <a:pPr lvl="1"/>
            <a:r>
              <a:rPr lang="en-US" dirty="0" smtClean="0"/>
              <a:t>Linux, command-line interface</a:t>
            </a:r>
          </a:p>
          <a:p>
            <a:pPr lvl="1"/>
            <a:r>
              <a:rPr lang="en-US" dirty="0" smtClean="0"/>
              <a:t>Programming midterm will be in lab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you’ve never used Linux, go to the lab </a:t>
            </a:r>
            <a:r>
              <a:rPr lang="en-US" dirty="0" smtClean="0"/>
              <a:t>this week (starting today is a good idea)</a:t>
            </a:r>
          </a:p>
          <a:p>
            <a:pPr lvl="1"/>
            <a:r>
              <a:rPr lang="en-US" dirty="0" smtClean="0"/>
              <a:t>Do Lab 0</a:t>
            </a:r>
          </a:p>
          <a:p>
            <a:pPr lvl="1"/>
            <a:r>
              <a:rPr lang="en-US" dirty="0" smtClean="0"/>
              <a:t>Do a Linux command-line interface tutorial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Midterm exam in class March</a:t>
            </a:r>
            <a:r>
              <a:rPr lang="en-US" dirty="0" smtClean="0"/>
              <a:t> 11</a:t>
            </a:r>
          </a:p>
          <a:p>
            <a:r>
              <a:rPr lang="en-US" dirty="0" smtClean="0"/>
              <a:t>Programming exams in CSIL in final 2 lab slots</a:t>
            </a:r>
            <a:endParaRPr lang="en-US" dirty="0" smtClean="0"/>
          </a:p>
          <a:p>
            <a:r>
              <a:rPr lang="en-US" dirty="0" smtClean="0"/>
              <a:t>Final exam</a:t>
            </a:r>
            <a:r>
              <a:rPr lang="en-US" dirty="0" smtClean="0"/>
              <a:t> Saturday April </a:t>
            </a:r>
            <a:r>
              <a:rPr lang="en-US" dirty="0" smtClean="0"/>
              <a:t>20</a:t>
            </a:r>
            <a:r>
              <a:rPr lang="en-US" dirty="0" smtClean="0"/>
              <a:t> 8:30-11:30 </a:t>
            </a:r>
            <a:r>
              <a:rPr lang="en-US" dirty="0" smtClean="0"/>
              <a:t>location TBA</a:t>
            </a:r>
          </a:p>
          <a:p>
            <a:pPr lvl="1"/>
            <a:r>
              <a:rPr lang="en-US" dirty="0" smtClean="0"/>
              <a:t>Comprehensive, covers whole course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exams are closed-book</a:t>
            </a:r>
          </a:p>
          <a:p>
            <a:r>
              <a:rPr lang="en-US" dirty="0" smtClean="0"/>
              <a:t>See syllabus regarding medical </a:t>
            </a:r>
            <a:r>
              <a:rPr lang="en-US" dirty="0" smtClean="0"/>
              <a:t>factors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“required” books</a:t>
            </a:r>
          </a:p>
          <a:p>
            <a:pPr lvl="1"/>
            <a:r>
              <a:rPr lang="en-US" dirty="0" smtClean="0"/>
              <a:t>I.e. no homework questions, etc. from books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Reading </a:t>
            </a:r>
            <a:r>
              <a:rPr lang="en-US" dirty="0" smtClean="0"/>
              <a:t>alternative descriptions before/after lecture highly recommended</a:t>
            </a:r>
          </a:p>
          <a:p>
            <a:r>
              <a:rPr lang="en-US" dirty="0" smtClean="0"/>
              <a:t>C++ language help</a:t>
            </a:r>
          </a:p>
          <a:p>
            <a:pPr lvl="1"/>
            <a:r>
              <a:rPr lang="en-US" dirty="0" smtClean="0"/>
              <a:t>Reference books, online resources listed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 on to the course…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Today:</a:t>
            </a:r>
            <a:endParaRPr lang="en-US" dirty="0" smtClean="0"/>
          </a:p>
          <a:p>
            <a:pPr lvl="1"/>
            <a:r>
              <a:rPr lang="en-US" dirty="0" err="1" smtClean="0"/>
              <a:t>Administrivia</a:t>
            </a:r>
            <a:endParaRPr lang="en-US" dirty="0" smtClean="0"/>
          </a:p>
          <a:p>
            <a:pPr lvl="1"/>
            <a:r>
              <a:rPr lang="en-US" dirty="0" smtClean="0"/>
              <a:t>Introduction </a:t>
            </a:r>
            <a:r>
              <a:rPr lang="en-US" dirty="0" smtClean="0"/>
              <a:t>to </a:t>
            </a:r>
            <a:r>
              <a:rPr lang="en-US" dirty="0" smtClean="0"/>
              <a:t>225, Stacks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Course website:</a:t>
            </a:r>
          </a:p>
          <a:p>
            <a:pPr lvl="1"/>
            <a:r>
              <a:rPr lang="en-US" dirty="0" smtClean="0">
                <a:hlinkClick r:id="rId2"/>
              </a:rPr>
              <a:t>http://www.cs.sfu.ca/~mori/courses/cmpt225/</a:t>
            </a:r>
            <a:endParaRPr lang="en-US" dirty="0" smtClean="0"/>
          </a:p>
          <a:p>
            <a:pPr lvl="1"/>
            <a:r>
              <a:rPr lang="en-US" dirty="0" smtClean="0"/>
              <a:t>All slides available before lecture on website</a:t>
            </a:r>
          </a:p>
          <a:p>
            <a:pPr lvl="1"/>
            <a:r>
              <a:rPr lang="en-US" dirty="0" smtClean="0"/>
              <a:t>Acknowledgement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2438400" y="60198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CMPT 225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</a:p>
          <a:p>
            <a:r>
              <a:rPr lang="en-US" dirty="0" smtClean="0"/>
              <a:t>Algorithms</a:t>
            </a:r>
            <a:endParaRPr lang="en-US" dirty="0" smtClean="0"/>
          </a:p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CMPT 225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 and Abstract Data Types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Stacks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Queues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Priority Queues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Trees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Graphs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Hash Tables</a:t>
            </a:r>
          </a:p>
          <a:p>
            <a:r>
              <a:rPr lang="en-US" dirty="0" smtClean="0"/>
              <a:t>Algorithms</a:t>
            </a:r>
            <a:endParaRPr lang="en-US" dirty="0" smtClean="0"/>
          </a:p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CMPT 225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</a:p>
          <a:p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Tools – Recursion</a:t>
            </a:r>
          </a:p>
          <a:p>
            <a:pPr lvl="1"/>
            <a:r>
              <a:rPr lang="en-US" dirty="0" smtClean="0"/>
              <a:t>Efficiency – O Notation</a:t>
            </a:r>
          </a:p>
          <a:p>
            <a:pPr lvl="1"/>
            <a:r>
              <a:rPr lang="en-US" dirty="0" smtClean="0"/>
              <a:t>Algorithms to support data structures</a:t>
            </a:r>
          </a:p>
          <a:p>
            <a:pPr lvl="1"/>
            <a:r>
              <a:rPr lang="en-US" dirty="0" smtClean="0"/>
              <a:t>Sorting</a:t>
            </a:r>
            <a:endParaRPr lang="en-US" dirty="0" smtClean="0"/>
          </a:p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CMPT 225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</a:p>
          <a:p>
            <a:r>
              <a:rPr lang="en-US" dirty="0" smtClean="0"/>
              <a:t>Algorithms</a:t>
            </a:r>
            <a:endParaRPr lang="en-US" dirty="0" smtClean="0"/>
          </a:p>
          <a:p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++ coding </a:t>
            </a:r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Memory management, pointers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Objectives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problem solving </a:t>
            </a:r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To take a problem statement</a:t>
            </a:r>
          </a:p>
          <a:p>
            <a:pPr lvl="1"/>
            <a:r>
              <a:rPr lang="en-US" dirty="0" smtClean="0"/>
              <a:t>And develop a computer program to solve the problem</a:t>
            </a:r>
          </a:p>
          <a:p>
            <a:r>
              <a:rPr lang="en-US" dirty="0" smtClean="0"/>
              <a:t>A solution consists of two components</a:t>
            </a:r>
          </a:p>
          <a:p>
            <a:pPr lvl="1"/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Data storage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0CCA-A822-42D4-99AC-8416B388F08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</a:t>
            </a:r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  <a:p>
            <a:pPr lvl="1"/>
            <a:r>
              <a:rPr lang="en-US" dirty="0"/>
              <a:t>Use abstraction to design solutions</a:t>
            </a:r>
          </a:p>
          <a:p>
            <a:pPr lvl="1"/>
            <a:r>
              <a:rPr lang="en-US" dirty="0"/>
              <a:t>Design modular programs</a:t>
            </a:r>
          </a:p>
          <a:p>
            <a:pPr lvl="1"/>
            <a:r>
              <a:rPr lang="en-US" dirty="0"/>
              <a:t>Use recursion as a problem-solving strategy</a:t>
            </a:r>
          </a:p>
          <a:p>
            <a:r>
              <a:rPr lang="en-US" dirty="0"/>
              <a:t>Provide tools for the management of data</a:t>
            </a:r>
          </a:p>
          <a:p>
            <a:pPr lvl="1"/>
            <a:r>
              <a:rPr lang="en-US" dirty="0"/>
              <a:t>Identify abstract data types (ADTs)</a:t>
            </a:r>
          </a:p>
          <a:p>
            <a:pPr lvl="1"/>
            <a:r>
              <a:rPr lang="en-US" dirty="0"/>
              <a:t>Examine applications that use the ADTs</a:t>
            </a:r>
          </a:p>
          <a:p>
            <a:pPr lvl="1"/>
            <a:r>
              <a:rPr lang="en-US" dirty="0"/>
              <a:t>Construct implementations of the ADTs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0CCA-A822-42D4-99AC-8416B388F08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Instructor: Greg Mori</a:t>
            </a:r>
          </a:p>
          <a:p>
            <a:pPr lvl="1"/>
            <a:r>
              <a:rPr lang="en-US" dirty="0" smtClean="0"/>
              <a:t>Office hours:</a:t>
            </a:r>
            <a:endParaRPr lang="en-US" dirty="0" smtClean="0"/>
          </a:p>
          <a:p>
            <a:pPr lvl="2"/>
            <a:r>
              <a:rPr lang="en-US" dirty="0" smtClean="0"/>
              <a:t>Tues  </a:t>
            </a:r>
            <a:r>
              <a:rPr lang="en-US" dirty="0" smtClean="0"/>
              <a:t>14</a:t>
            </a:r>
            <a:r>
              <a:rPr lang="en-US" dirty="0" smtClean="0"/>
              <a:t>:30</a:t>
            </a:r>
            <a:r>
              <a:rPr lang="en-US" dirty="0" smtClean="0"/>
              <a:t>-15</a:t>
            </a:r>
            <a:r>
              <a:rPr lang="en-US" dirty="0" smtClean="0"/>
              <a:t>:30, Wed 15:30-16:30 </a:t>
            </a:r>
            <a:r>
              <a:rPr lang="en-US" dirty="0" smtClean="0"/>
              <a:t>in TASC1 8007</a:t>
            </a:r>
            <a:endParaRPr lang="en-US" dirty="0" smtClean="0"/>
          </a:p>
          <a:p>
            <a:r>
              <a:rPr lang="en-US" dirty="0" smtClean="0"/>
              <a:t>TAs: </a:t>
            </a:r>
            <a:r>
              <a:rPr lang="en-US" dirty="0" err="1" smtClean="0"/>
              <a:t>Hossein</a:t>
            </a:r>
            <a:r>
              <a:rPr lang="en-US" dirty="0" smtClean="0"/>
              <a:t>, </a:t>
            </a:r>
            <a:r>
              <a:rPr lang="en-US" dirty="0" err="1" smtClean="0"/>
              <a:t>Jinling</a:t>
            </a:r>
            <a:r>
              <a:rPr lang="en-US" dirty="0" smtClean="0"/>
              <a:t>, </a:t>
            </a:r>
            <a:r>
              <a:rPr lang="en-US" dirty="0" err="1" smtClean="0"/>
              <a:t>Yasaman</a:t>
            </a:r>
            <a:endParaRPr lang="en-US" dirty="0" smtClean="0"/>
          </a:p>
          <a:p>
            <a:pPr lvl="1"/>
            <a:r>
              <a:rPr lang="en-US" dirty="0" smtClean="0"/>
              <a:t>Office hours:</a:t>
            </a:r>
            <a:endParaRPr lang="en-US" dirty="0" smtClean="0"/>
          </a:p>
          <a:p>
            <a:pPr lvl="2"/>
            <a:r>
              <a:rPr lang="en-US" dirty="0" smtClean="0"/>
              <a:t>Thurs 11:00-13:00, Fri 11:00-12:00 in CSIL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8B4-CC30-4F07-B7A8-0CC7B1FC4E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3762</TotalTime>
  <Words>713</Words>
  <Application>Microsoft Macintosh PowerPoint</Application>
  <PresentationFormat>On-screen Show (4:3)</PresentationFormat>
  <Paragraphs>183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Bradley Hand ITC</vt:lpstr>
      <vt:lpstr>Module</vt:lpstr>
      <vt:lpstr>CMPT 225 Greg Mori – Spring 2013</vt:lpstr>
      <vt:lpstr>Outline</vt:lpstr>
      <vt:lpstr>CMPT 225 Topics</vt:lpstr>
      <vt:lpstr>CMPT 225 Topics</vt:lpstr>
      <vt:lpstr>CMPT 225 Topics</vt:lpstr>
      <vt:lpstr>CMPT 225 Topics</vt:lpstr>
      <vt:lpstr>Course Objectives</vt:lpstr>
      <vt:lpstr>Course Focus</vt:lpstr>
      <vt:lpstr>People</vt:lpstr>
      <vt:lpstr>Prerequisites</vt:lpstr>
      <vt:lpstr>Prerequisite Quiz</vt:lpstr>
      <vt:lpstr>Schedule</vt:lpstr>
      <vt:lpstr>Assessment</vt:lpstr>
      <vt:lpstr>Assignments</vt:lpstr>
      <vt:lpstr>Labs</vt:lpstr>
      <vt:lpstr>Software</vt:lpstr>
      <vt:lpstr>Exams</vt:lpstr>
      <vt:lpstr>Textbook</vt:lpstr>
      <vt:lpstr>And on to the course…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Edgar</dc:creator>
  <cp:lastModifiedBy>Greg Mori</cp:lastModifiedBy>
  <cp:revision>206</cp:revision>
  <dcterms:created xsi:type="dcterms:W3CDTF">2013-01-04T19:38:34Z</dcterms:created>
  <dcterms:modified xsi:type="dcterms:W3CDTF">2013-01-04T23:27:37Z</dcterms:modified>
</cp:coreProperties>
</file>