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theme/theme2.xml" ContentType="application/vnd.openxmlformats-officedocument.them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81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81" r:id="rId4"/>
    <p:sldId id="417" r:id="rId5"/>
    <p:sldId id="380" r:id="rId6"/>
    <p:sldId id="377" r:id="rId7"/>
    <p:sldId id="385" r:id="rId8"/>
    <p:sldId id="386" r:id="rId9"/>
    <p:sldId id="396" r:id="rId10"/>
    <p:sldId id="395" r:id="rId11"/>
    <p:sldId id="397" r:id="rId12"/>
    <p:sldId id="387" r:id="rId13"/>
    <p:sldId id="398" r:id="rId14"/>
    <p:sldId id="413" r:id="rId15"/>
    <p:sldId id="388" r:id="rId16"/>
    <p:sldId id="399" r:id="rId17"/>
    <p:sldId id="400" r:id="rId18"/>
    <p:sldId id="391" r:id="rId19"/>
    <p:sldId id="401" r:id="rId20"/>
    <p:sldId id="402" r:id="rId21"/>
    <p:sldId id="403" r:id="rId22"/>
    <p:sldId id="404" r:id="rId23"/>
    <p:sldId id="389" r:id="rId24"/>
    <p:sldId id="405" r:id="rId25"/>
    <p:sldId id="406" r:id="rId26"/>
    <p:sldId id="390" r:id="rId27"/>
    <p:sldId id="407" r:id="rId28"/>
    <p:sldId id="408" r:id="rId29"/>
    <p:sldId id="409" r:id="rId30"/>
    <p:sldId id="393" r:id="rId31"/>
    <p:sldId id="410" r:id="rId32"/>
    <p:sldId id="411" r:id="rId33"/>
    <p:sldId id="414" r:id="rId34"/>
    <p:sldId id="412" r:id="rId35"/>
    <p:sldId id="418" r:id="rId36"/>
    <p:sldId id="372" r:id="rId37"/>
    <p:sldId id="373" r:id="rId38"/>
    <p:sldId id="415" r:id="rId39"/>
    <p:sldId id="416" r:id="rId40"/>
    <p:sldId id="374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00CC00"/>
    <a:srgbClr val="008000"/>
    <a:srgbClr val="A50021"/>
    <a:srgbClr val="CC00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755" autoAdjust="0"/>
    <p:restoredTop sz="80926" autoAdjust="0"/>
  </p:normalViewPr>
  <p:slideViewPr>
    <p:cSldViewPr>
      <p:cViewPr varScale="1">
        <p:scale>
          <a:sx n="168" d="100"/>
          <a:sy n="168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092" y="-84"/>
      </p:cViewPr>
      <p:guideLst>
        <p:guide orient="horz" pos="2880"/>
        <p:guide pos="2160"/>
      </p:guideLst>
    </p:cSldViewPr>
  </p:notesViewPr>
  <p:gridSpacing cx="73971150" cy="7397115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3DDF4-83F7-0D4F-86B2-6DEB4EA6DD20}" type="datetimeFigureOut">
              <a:rPr lang="en-US" smtClean="0"/>
              <a:pPr/>
              <a:t>1/23/13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54FFE-CA73-9046-AF1F-F22C329B8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050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9C641-2520-493D-B10B-18FC5E768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40740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126EE-D122-4130-A9A4-2891511D76E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</a:t>
            </a:r>
            <a:r>
              <a:rPr lang="en-CA" dirty="0" err="1" smtClean="0"/>
              <a:t>odify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</a:t>
            </a:r>
            <a:r>
              <a:rPr lang="en-CA" baseline="0" dirty="0" smtClean="0"/>
              <a:t>, no affect on </a:t>
            </a:r>
            <a:r>
              <a:rPr lang="en-CA" baseline="0" dirty="0" err="1" smtClean="0"/>
              <a:t>n</a:t>
            </a:r>
            <a:endParaRPr lang="en-CA" baseline="0" dirty="0" smtClean="0"/>
          </a:p>
          <a:p>
            <a:pPr eaLnBrk="1" hangingPunct="1"/>
            <a:r>
              <a:rPr lang="en-CA" baseline="0" dirty="0" smtClean="0"/>
              <a:t>Modify </a:t>
            </a:r>
            <a:r>
              <a:rPr lang="en-CA" baseline="0" dirty="0" err="1" smtClean="0"/>
              <a:t>mObj</a:t>
            </a:r>
            <a:r>
              <a:rPr lang="en-CA" baseline="0" dirty="0" smtClean="0"/>
              <a:t>, affect </a:t>
            </a:r>
            <a:r>
              <a:rPr lang="en-CA" baseline="0" dirty="0" err="1" smtClean="0"/>
              <a:t>nObj</a:t>
            </a:r>
            <a:endParaRPr lang="en-CA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AC02F-6BF4-432E-AD2E-363985B5653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</a:t>
            </a:r>
            <a:r>
              <a:rPr lang="en-CA" dirty="0" err="1" smtClean="0"/>
              <a:t>odify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</a:t>
            </a:r>
            <a:r>
              <a:rPr lang="en-CA" baseline="0" dirty="0" smtClean="0"/>
              <a:t>, no affect on </a:t>
            </a:r>
            <a:r>
              <a:rPr lang="en-CA" baseline="0" dirty="0" err="1" smtClean="0"/>
              <a:t>n</a:t>
            </a:r>
            <a:endParaRPr lang="en-CA" baseline="0" dirty="0" smtClean="0"/>
          </a:p>
          <a:p>
            <a:pPr eaLnBrk="1" hangingPunct="1"/>
            <a:r>
              <a:rPr lang="en-CA" baseline="0" dirty="0" smtClean="0"/>
              <a:t>Modify </a:t>
            </a:r>
            <a:r>
              <a:rPr lang="en-CA" baseline="0" dirty="0" err="1" smtClean="0"/>
              <a:t>mObj</a:t>
            </a:r>
            <a:r>
              <a:rPr lang="en-CA" baseline="0" dirty="0" smtClean="0"/>
              <a:t>, affect </a:t>
            </a:r>
            <a:r>
              <a:rPr lang="en-CA" baseline="0" dirty="0" err="1" smtClean="0"/>
              <a:t>nObj</a:t>
            </a:r>
            <a:endParaRPr lang="en-CA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</a:t>
            </a:r>
            <a:r>
              <a:rPr lang="en-CA" dirty="0" err="1" smtClean="0"/>
              <a:t>odify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</a:t>
            </a:r>
            <a:r>
              <a:rPr lang="en-CA" baseline="0" dirty="0" smtClean="0"/>
              <a:t>, no affect on </a:t>
            </a:r>
            <a:r>
              <a:rPr lang="en-CA" baseline="0" dirty="0" err="1" smtClean="0"/>
              <a:t>n</a:t>
            </a:r>
            <a:endParaRPr lang="en-CA" baseline="0" dirty="0" smtClean="0"/>
          </a:p>
          <a:p>
            <a:pPr eaLnBrk="1" hangingPunct="1"/>
            <a:r>
              <a:rPr lang="en-CA" baseline="0" dirty="0" smtClean="0"/>
              <a:t>Modify </a:t>
            </a:r>
            <a:r>
              <a:rPr lang="en-CA" baseline="0" dirty="0" err="1" smtClean="0"/>
              <a:t>mObj</a:t>
            </a:r>
            <a:r>
              <a:rPr lang="en-CA" baseline="0" dirty="0" smtClean="0"/>
              <a:t>, affect </a:t>
            </a:r>
            <a:r>
              <a:rPr lang="en-CA" baseline="0" dirty="0" err="1" smtClean="0"/>
              <a:t>nObj</a:t>
            </a:r>
            <a:endParaRPr lang="en-CA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</a:t>
            </a:r>
            <a:r>
              <a:rPr lang="en-CA" dirty="0" err="1" smtClean="0"/>
              <a:t>odify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</a:t>
            </a:r>
            <a:r>
              <a:rPr lang="en-CA" baseline="0" dirty="0" smtClean="0"/>
              <a:t>, no affect on </a:t>
            </a:r>
            <a:r>
              <a:rPr lang="en-CA" baseline="0" dirty="0" err="1" smtClean="0"/>
              <a:t>n</a:t>
            </a:r>
            <a:endParaRPr lang="en-CA" baseline="0" dirty="0" smtClean="0"/>
          </a:p>
          <a:p>
            <a:pPr eaLnBrk="1" hangingPunct="1"/>
            <a:r>
              <a:rPr lang="en-CA" baseline="0" dirty="0" smtClean="0"/>
              <a:t>Modify </a:t>
            </a:r>
            <a:r>
              <a:rPr lang="en-CA" baseline="0" dirty="0" err="1" smtClean="0"/>
              <a:t>mObj</a:t>
            </a:r>
            <a:r>
              <a:rPr lang="en-CA" baseline="0" dirty="0" smtClean="0"/>
              <a:t>, affect </a:t>
            </a:r>
            <a:r>
              <a:rPr lang="en-CA" baseline="0" dirty="0" err="1" smtClean="0"/>
              <a:t>nObj</a:t>
            </a:r>
            <a:endParaRPr lang="en-CA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</a:t>
            </a:r>
            <a:r>
              <a:rPr lang="en-CA" dirty="0" err="1" smtClean="0"/>
              <a:t>odify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</a:t>
            </a:r>
            <a:r>
              <a:rPr lang="en-CA" baseline="0" dirty="0" smtClean="0"/>
              <a:t>, no affect on </a:t>
            </a:r>
            <a:r>
              <a:rPr lang="en-CA" baseline="0" dirty="0" err="1" smtClean="0"/>
              <a:t>n</a:t>
            </a:r>
            <a:endParaRPr lang="en-CA" baseline="0" dirty="0" smtClean="0"/>
          </a:p>
          <a:p>
            <a:pPr eaLnBrk="1" hangingPunct="1"/>
            <a:r>
              <a:rPr lang="en-CA" baseline="0" dirty="0" smtClean="0"/>
              <a:t>Modify </a:t>
            </a:r>
            <a:r>
              <a:rPr lang="en-CA" baseline="0" dirty="0" err="1" smtClean="0"/>
              <a:t>mObj</a:t>
            </a:r>
            <a:r>
              <a:rPr lang="en-CA" baseline="0" dirty="0" smtClean="0"/>
              <a:t>, affect </a:t>
            </a:r>
            <a:r>
              <a:rPr lang="en-CA" baseline="0" dirty="0" err="1" smtClean="0"/>
              <a:t>nObj</a:t>
            </a:r>
            <a:endParaRPr lang="en-CA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</a:t>
            </a:r>
            <a:r>
              <a:rPr lang="en-CA" dirty="0" err="1" smtClean="0"/>
              <a:t>odify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</a:t>
            </a:r>
            <a:r>
              <a:rPr lang="en-CA" baseline="0" dirty="0" smtClean="0"/>
              <a:t>, no affect on </a:t>
            </a:r>
            <a:r>
              <a:rPr lang="en-CA" baseline="0" dirty="0" err="1" smtClean="0"/>
              <a:t>n</a:t>
            </a:r>
            <a:endParaRPr lang="en-CA" baseline="0" dirty="0" smtClean="0"/>
          </a:p>
          <a:p>
            <a:pPr eaLnBrk="1" hangingPunct="1"/>
            <a:r>
              <a:rPr lang="en-CA" baseline="0" dirty="0" smtClean="0"/>
              <a:t>Modify </a:t>
            </a:r>
            <a:r>
              <a:rPr lang="en-CA" baseline="0" dirty="0" err="1" smtClean="0"/>
              <a:t>mObj</a:t>
            </a:r>
            <a:r>
              <a:rPr lang="en-CA" baseline="0" dirty="0" smtClean="0"/>
              <a:t>, affect </a:t>
            </a:r>
            <a:r>
              <a:rPr lang="en-CA" baseline="0" dirty="0" err="1" smtClean="0"/>
              <a:t>nObj</a:t>
            </a:r>
            <a:endParaRPr lang="en-CA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0B77-0D05-4BA4-92FA-8C7E63E7275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BD00-58E0-4E11-91B3-73235F67E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7F952-A28F-482D-B8F2-9A5B0CD80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462B1-0374-4E0D-905E-B37055EC4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8CC5C-462D-4183-90A0-D3326740D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0034-6B0D-47DC-A8D5-3FEE3CCAE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80A25-8CF0-4E07-BE12-0E314D23D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4064-2836-4748-9A31-1042C0369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A413-3C75-4170-83BC-970AF2D97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4C43-51EA-413C-8CC3-2F2958535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2E15-4A30-47F1-9D30-FBEAE1307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 smtClean="0"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3CAA5-867E-403E-A033-923D4703A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Greg Mori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fld id="{A0808A94-E5E6-4434-9BF6-E3AD1689A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3" r:id="rId2"/>
    <p:sldLayoutId id="2147483709" r:id="rId3"/>
    <p:sldLayoutId id="2147483704" r:id="rId4"/>
    <p:sldLayoutId id="2147483705" r:id="rId5"/>
    <p:sldLayoutId id="2147483706" r:id="rId6"/>
    <p:sldLayoutId id="2147483710" r:id="rId7"/>
    <p:sldLayoutId id="2147483711" r:id="rId8"/>
    <p:sldLayoutId id="2147483712" r:id="rId9"/>
    <p:sldLayoutId id="2147483707" r:id="rId10"/>
    <p:sldLayoutId id="214748371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9pPr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CMPT 225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dirty="0" smtClean="0"/>
              <a:t>Memory and C++ Pointers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Heap vs. Stack Variables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r>
              <a:rPr lang="en-US" sz="2800" dirty="0" smtClean="0"/>
              <a:t>In C++, you can do the same with primitive types, e.g.: </a:t>
            </a:r>
            <a:r>
              <a:rPr lang="en-US" sz="2800" dirty="0" err="1" smtClean="0"/>
              <a:t>int</a:t>
            </a: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486400"/>
            <a:ext cx="7239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1600" y="35052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an integer variable, in stack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pointer to an integer variable, in stack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new creates an integer variable, in heap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Primitives on Stack/Heap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438400" y="4875213"/>
            <a:ext cx="4572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latin typeface="Courier New" pitchFamily="49" charset="0"/>
              </a:rPr>
              <a:t>i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8956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ip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6858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stack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heap</a:t>
            </a: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58036" y="4875284"/>
            <a:ext cx="1380364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067554" y="4553811"/>
            <a:ext cx="1370846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2438400" y="4572000"/>
            <a:ext cx="4572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200400" y="4648200"/>
            <a:ext cx="1981200" cy="307778"/>
            <a:chOff x="3200400" y="4648200"/>
            <a:chExt cx="1981200" cy="307778"/>
          </a:xfrm>
        </p:grpSpPr>
        <p:sp>
          <p:nvSpPr>
            <p:cNvPr id="33826" name="Line 34"/>
            <p:cNvSpPr>
              <a:spLocks noChangeShapeType="1"/>
            </p:cNvSpPr>
            <p:nvPr/>
          </p:nvSpPr>
          <p:spPr bwMode="auto">
            <a:xfrm>
              <a:off x="3200400" y="4724400"/>
              <a:ext cx="1752600" cy="76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oval" w="med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4953000" y="4648200"/>
              <a:ext cx="228600" cy="3077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ourier New" pitchFamily="49" charset="0"/>
                </a:rPr>
                <a:t>?</a:t>
              </a:r>
              <a:endParaRPr lang="en-US" sz="1400" b="1" dirty="0">
                <a:latin typeface="Courier New" pitchFamily="49" charset="0"/>
              </a:endParaRPr>
            </a:p>
          </p:txBody>
        </p:sp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an integer variable, in stack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pointer to an integer variable, in stack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new creates an integer variable, in heap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Following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access the contents of the thing a pointer points to?</a:t>
            </a:r>
          </a:p>
          <a:p>
            <a:pPr lvl="1"/>
            <a:r>
              <a:rPr lang="en-US" dirty="0" smtClean="0"/>
              <a:t>This is called “dereferencing” a pointer</a:t>
            </a:r>
          </a:p>
          <a:p>
            <a:pPr lvl="2"/>
            <a:r>
              <a:rPr lang="en-US" dirty="0" smtClean="0"/>
              <a:t>The * notation is used again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19200" y="35814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pointer to an integer variable, in stack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new creates an integer variable, in heap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*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the contents of the new integer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5;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Following Pointers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438400" y="4875213"/>
            <a:ext cx="4572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latin typeface="Courier New" pitchFamily="49" charset="0"/>
              </a:rPr>
              <a:t>i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8956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ip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6858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stack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heap</a:t>
            </a: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58036" y="4875284"/>
            <a:ext cx="1380364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067554" y="4553811"/>
            <a:ext cx="1370846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2438400" y="4572000"/>
            <a:ext cx="4572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200400" y="4648200"/>
            <a:ext cx="1981200" cy="307778"/>
            <a:chOff x="3200400" y="4648200"/>
            <a:chExt cx="1981200" cy="307778"/>
          </a:xfrm>
        </p:grpSpPr>
        <p:sp>
          <p:nvSpPr>
            <p:cNvPr id="33826" name="Line 34"/>
            <p:cNvSpPr>
              <a:spLocks noChangeShapeType="1"/>
            </p:cNvSpPr>
            <p:nvPr/>
          </p:nvSpPr>
          <p:spPr bwMode="auto">
            <a:xfrm>
              <a:off x="3200400" y="4724400"/>
              <a:ext cx="1752600" cy="76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oval" w="med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4953000" y="4648200"/>
              <a:ext cx="228600" cy="3077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ourier New" pitchFamily="49" charset="0"/>
                </a:rPr>
                <a:t>?</a:t>
              </a:r>
              <a:endParaRPr lang="en-US" sz="1400" b="1" dirty="0">
                <a:latin typeface="Courier New" pitchFamily="49" charset="0"/>
              </a:endParaRPr>
            </a:p>
          </p:txBody>
        </p:sp>
      </p:grp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pointer to an integer variable, in stack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new creates an integer variable, in heap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*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the contents of the new integer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5;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4953000" y="4648200"/>
            <a:ext cx="22860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5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438400" y="4572000"/>
            <a:ext cx="4572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5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allAtOnce"/>
      <p:bldP spid="23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C++ Following Pointers: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shorthand for following pointers and accessing object methods / variables</a:t>
            </a:r>
          </a:p>
          <a:p>
            <a:pPr lvl="1"/>
            <a:r>
              <a:rPr lang="en-US" dirty="0" smtClean="0"/>
              <a:t>Uses the -&gt; characters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3505200"/>
            <a:ext cx="769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pointer to a Node variable,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in stack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new creates a Node object, in heap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points to this object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new Node(5);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both of these run the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getData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method on the Node object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(*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np).getData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np</a:t>
            </a:r>
            <a:r>
              <a:rPr lang="en-US" sz="1600" b="1" dirty="0" smtClean="0">
                <a:latin typeface="Courier New" pitchFamily="49" charset="0"/>
              </a:rPr>
              <a:t> -&gt; </a:t>
            </a:r>
            <a:r>
              <a:rPr lang="en-US" sz="1600" b="1" dirty="0" err="1" smtClean="0">
                <a:latin typeface="Courier New" pitchFamily="49" charset="0"/>
              </a:rPr>
              <a:t>getData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Obtaining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allows one to obtain the address of an existing object / variable</a:t>
            </a:r>
          </a:p>
          <a:p>
            <a:pPr lvl="1"/>
            <a:r>
              <a:rPr lang="en-US" dirty="0" smtClean="0"/>
              <a:t>This is called “referencing”</a:t>
            </a:r>
          </a:p>
          <a:p>
            <a:pPr lvl="2"/>
            <a:r>
              <a:rPr lang="en-US" dirty="0" smtClean="0"/>
              <a:t>Uses the &amp; operator (“address of”)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19200" y="35814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an integer variable, in stack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lvl="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pointer to an integer variable, in stack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refers to the memory where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resides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&amp;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Obtaining Addresses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438400" y="4875213"/>
            <a:ext cx="4572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latin typeface="Courier New" pitchFamily="49" charset="0"/>
              </a:rPr>
              <a:t>i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8956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ip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6858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stack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heap</a:t>
            </a: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58036" y="4875284"/>
            <a:ext cx="1380364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067554" y="4553811"/>
            <a:ext cx="1370846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2438400" y="4572000"/>
            <a:ext cx="4572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438400" y="4572000"/>
            <a:ext cx="4572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5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an integer variable, in stack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lvl="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pointer to an integer variable, in stack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refers to the memory where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resides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&amp;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5;</a:t>
            </a:r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H="1" flipV="1">
            <a:off x="2778050" y="4678680"/>
            <a:ext cx="422348" cy="457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uiExpand="1" build="allAtOnce"/>
      <p:bldP spid="2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Memory Pitfalls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Out the Trash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Java does Garbage Collection for you</a:t>
            </a:r>
          </a:p>
          <a:p>
            <a:r>
              <a:rPr lang="en-US" sz="2800" dirty="0" smtClean="0"/>
              <a:t>C++ you need to do it yourself</a:t>
            </a:r>
          </a:p>
          <a:p>
            <a:pPr lvl="1"/>
            <a:r>
              <a:rPr lang="en-US" sz="2400" dirty="0" smtClean="0"/>
              <a:t>If you don’t want an object any longer, call delete</a:t>
            </a:r>
          </a:p>
          <a:p>
            <a:pPr lvl="2"/>
            <a:r>
              <a:rPr lang="en-US" sz="2000" dirty="0" smtClean="0"/>
              <a:t>If it’s an array, call delete [ ], which calls delete on all array elements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r>
              <a:rPr lang="en-US" sz="2800" dirty="0" smtClean="0"/>
              <a:t>Bugs result if mistakes are made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Delete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8956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np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6858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stack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heap</a:t>
            </a: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58036" y="4875284"/>
            <a:ext cx="1837564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067554" y="4553811"/>
            <a:ext cx="1828046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07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pointer to a Node variable,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in stack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new creates a Node object, in heap,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points to this object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new Node();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delete frees the heap memory referred to by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delete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3200400" y="4724400"/>
            <a:ext cx="17526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953000" y="4648200"/>
            <a:ext cx="14478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Node object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allAtOnce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Outline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objects and memory</a:t>
            </a:r>
          </a:p>
          <a:p>
            <a:r>
              <a:rPr lang="en-US" dirty="0" smtClean="0"/>
              <a:t>C++ primitive types and memory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Note: “primitive types” = </a:t>
            </a:r>
            <a:r>
              <a:rPr lang="en-US" dirty="0" err="1" smtClean="0"/>
              <a:t>int</a:t>
            </a:r>
            <a:r>
              <a:rPr lang="en-US" dirty="0" smtClean="0"/>
              <a:t>, long, float, double, char, …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D13CC-1405-4FA4-A505-55CE3BBD57C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 objects can be in stack memory (unlike Java)</a:t>
            </a:r>
          </a:p>
          <a:p>
            <a:r>
              <a:rPr lang="en-US" dirty="0" smtClean="0"/>
              <a:t>Delete is automatically called on them when a method returns</a:t>
            </a:r>
          </a:p>
          <a:p>
            <a:pPr lvl="1"/>
            <a:r>
              <a:rPr lang="en-US" dirty="0" smtClean="0"/>
              <a:t>Don’t manually delete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Stack Objects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276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in function, f 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</a:t>
            </a: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g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…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295400" y="4876800"/>
            <a:ext cx="12192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ourier New" pitchFamily="49" charset="0"/>
              </a:rPr>
              <a:t>…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514600" y="4875213"/>
            <a:ext cx="990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n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9144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1295400" y="4572000"/>
            <a:ext cx="12192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stack (static)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733800" y="1828800"/>
            <a:ext cx="5181600" cy="1905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</a:rPr>
              <a:t>g</a:t>
            </a:r>
            <a:r>
              <a:rPr lang="en-US" sz="1600" b="1" dirty="0" smtClean="0">
                <a:latin typeface="Courier New" pitchFamily="49" charset="0"/>
              </a:rPr>
              <a:t> ()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	Node </a:t>
            </a:r>
            <a:r>
              <a:rPr lang="en-US" sz="1600" b="1" dirty="0" err="1" smtClean="0">
                <a:latin typeface="Courier New" pitchFamily="49" charset="0"/>
              </a:rPr>
              <a:t>m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	Node </a:t>
            </a:r>
            <a:r>
              <a:rPr lang="en-US" sz="1600" b="1" dirty="0" err="1" smtClean="0">
                <a:latin typeface="Courier New" pitchFamily="49" charset="0"/>
              </a:rPr>
              <a:t>r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heap (dynamic)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514600" y="4560888"/>
            <a:ext cx="990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latin typeface="Courier New" pitchFamily="49" charset="0"/>
              </a:rPr>
              <a:t>nodeObj</a:t>
            </a:r>
            <a:endParaRPr lang="en-US" sz="1400" b="1" dirty="0">
              <a:latin typeface="Courier New" pitchFamily="49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81001" y="3962400"/>
            <a:ext cx="3124199" cy="598488"/>
            <a:chOff x="381001" y="3962400"/>
            <a:chExt cx="3124199" cy="598488"/>
          </a:xfrm>
        </p:grpSpPr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2514600" y="4276725"/>
              <a:ext cx="990600" cy="2841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err="1" smtClean="0">
                  <a:solidFill>
                    <a:schemeClr val="tx2"/>
                  </a:solidFill>
                  <a:latin typeface="Courier New" pitchFamily="49" charset="0"/>
                </a:rPr>
                <a:t>m</a:t>
              </a:r>
              <a:endParaRPr lang="en-US" sz="1200" b="1" dirty="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381001" y="3962400"/>
              <a:ext cx="914399" cy="598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urier New" pitchFamily="49" charset="0"/>
                </a:rPr>
                <a:t>g</a:t>
              </a: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514600" y="3962400"/>
              <a:ext cx="9906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urier New" pitchFamily="49" charset="0"/>
                </a:rPr>
                <a:t>nodeObj</a:t>
              </a: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1600200" y="4267200"/>
              <a:ext cx="914400" cy="284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err="1" smtClean="0">
                  <a:solidFill>
                    <a:schemeClr val="tx2"/>
                  </a:solidFill>
                  <a:latin typeface="Courier New" pitchFamily="49" charset="0"/>
                </a:rPr>
                <a:t>r</a:t>
              </a:r>
              <a:endParaRPr lang="en-US" sz="1200" b="1" dirty="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1600200" y="3962400"/>
              <a:ext cx="914400" cy="307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urier New" pitchFamily="49" charset="0"/>
                </a:rPr>
                <a:t>nodeObj</a:t>
              </a: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295400" y="4267200"/>
              <a:ext cx="304800" cy="284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…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1295400" y="3962400"/>
              <a:ext cx="3048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…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905000" y="3048000"/>
            <a:ext cx="48006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delete is called on </a:t>
            </a:r>
            <a:r>
              <a:rPr lang="en-US" sz="2800" dirty="0" err="1" smtClean="0"/>
              <a:t>m</a:t>
            </a:r>
            <a:r>
              <a:rPr lang="en-US" sz="2800" dirty="0" smtClean="0"/>
              <a:t> and </a:t>
            </a:r>
            <a:r>
              <a:rPr lang="en-US" sz="2800" dirty="0" err="1" smtClean="0"/>
              <a:t>r</a:t>
            </a:r>
            <a:endParaRPr lang="en-US" sz="2800" dirty="0"/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38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38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38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allAtOnce"/>
      <p:bldP spid="33812" grpId="0" autoUpdateAnimBg="0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major bug types can result if mistakes are made</a:t>
            </a:r>
          </a:p>
          <a:p>
            <a:pPr lvl="1"/>
            <a:r>
              <a:rPr lang="en-US" sz="2400" dirty="0" smtClean="0"/>
              <a:t>Memory leaks</a:t>
            </a:r>
          </a:p>
          <a:p>
            <a:pPr lvl="1"/>
            <a:r>
              <a:rPr lang="en-US" sz="2400" dirty="0" smtClean="0"/>
              <a:t>Dangling pointers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Memory leaks occur if there is heap memory which is not pointed to by </a:t>
            </a:r>
            <a:r>
              <a:rPr lang="en-US" sz="2800" i="1" dirty="0" smtClean="0"/>
              <a:t>any</a:t>
            </a:r>
            <a:r>
              <a:rPr lang="en-US" sz="2800" dirty="0" smtClean="0"/>
              <a:t> variable (at any scope)</a:t>
            </a:r>
          </a:p>
          <a:p>
            <a:pPr lvl="1"/>
            <a:r>
              <a:rPr lang="en-US" sz="2400" dirty="0" smtClean="0"/>
              <a:t>No pointers to the memory in the current method nor any below it on the stack</a:t>
            </a:r>
          </a:p>
          <a:p>
            <a:pPr lvl="2"/>
            <a:r>
              <a:rPr lang="en-US" sz="2000" dirty="0" smtClean="0"/>
              <a:t>Including global variables</a:t>
            </a:r>
          </a:p>
          <a:p>
            <a:r>
              <a:rPr lang="en-US" sz="2800" dirty="0" smtClean="0"/>
              <a:t>There is no way to access the memory</a:t>
            </a:r>
          </a:p>
          <a:p>
            <a:r>
              <a:rPr lang="en-US" sz="2800" dirty="0" smtClean="0"/>
              <a:t>The system will not use the memory for another object/variable</a:t>
            </a:r>
          </a:p>
          <a:p>
            <a:r>
              <a:rPr lang="en-US" sz="2800" dirty="0" smtClean="0"/>
              <a:t>Eventually, you might run out of memory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Memory Leak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276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in function, f 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g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…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295400" y="4876800"/>
            <a:ext cx="22098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ourier New" pitchFamily="49" charset="0"/>
              </a:rPr>
              <a:t>…</a:t>
            </a: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9144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1295400" y="4572000"/>
            <a:ext cx="2209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stack (static)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733800" y="1828800"/>
            <a:ext cx="5181600" cy="1905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</a:rPr>
              <a:t>g</a:t>
            </a:r>
            <a:r>
              <a:rPr lang="en-US" sz="1600" b="1" dirty="0" smtClean="0">
                <a:latin typeface="Courier New" pitchFamily="49" charset="0"/>
              </a:rPr>
              <a:t> ()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	Node *</a:t>
            </a:r>
            <a:r>
              <a:rPr lang="en-US" sz="1600" b="1" dirty="0" err="1" smtClean="0">
                <a:latin typeface="Courier New" pitchFamily="49" charset="0"/>
              </a:rPr>
              <a:t>m</a:t>
            </a:r>
            <a:r>
              <a:rPr lang="en-US" sz="1600" b="1" dirty="0" smtClean="0">
                <a:latin typeface="Courier New" pitchFamily="49" charset="0"/>
              </a:rPr>
              <a:t> = new Node();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heap (dynamic)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7" name="Group 26"/>
          <p:cNvGrpSpPr/>
          <p:nvPr/>
        </p:nvGrpSpPr>
        <p:grpSpPr>
          <a:xfrm>
            <a:off x="381001" y="3962400"/>
            <a:ext cx="3124199" cy="598488"/>
            <a:chOff x="381001" y="3962400"/>
            <a:chExt cx="3124199" cy="598488"/>
          </a:xfrm>
        </p:grpSpPr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2971800" y="4276725"/>
              <a:ext cx="533400" cy="2841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err="1" smtClean="0">
                  <a:solidFill>
                    <a:schemeClr val="tx2"/>
                  </a:solidFill>
                  <a:latin typeface="Courier New" pitchFamily="49" charset="0"/>
                </a:rPr>
                <a:t>m</a:t>
              </a:r>
              <a:endParaRPr lang="en-US" sz="1200" b="1" dirty="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381001" y="3962400"/>
              <a:ext cx="914399" cy="598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urier New" pitchFamily="49" charset="0"/>
                </a:rPr>
                <a:t>g</a:t>
              </a: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971800" y="396240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295400" y="4267200"/>
              <a:ext cx="1676400" cy="284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…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1295400" y="3962400"/>
              <a:ext cx="16764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…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905000" y="3048000"/>
            <a:ext cx="54102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memory is not accessible</a:t>
            </a:r>
            <a:endParaRPr lang="en-US" sz="2800" dirty="0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3200400" y="4114800"/>
            <a:ext cx="17526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953000" y="4648200"/>
            <a:ext cx="14478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Node object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4038600" y="3657600"/>
            <a:ext cx="914400" cy="914400"/>
          </a:xfrm>
          <a:prstGeom prst="line">
            <a:avLst/>
          </a:prstGeom>
          <a:noFill/>
          <a:ln w="66675">
            <a:solidFill>
              <a:schemeClr val="accent1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allAtOnce"/>
      <p:bldP spid="33812" grpId="0" build="allAtOnce" autoUpdateAnimBg="0"/>
      <p:bldP spid="36" grpId="0" animBg="1"/>
      <p:bldP spid="25" grpId="0" animBg="1"/>
      <p:bldP spid="25" grpId="1" animBg="1"/>
      <p:bldP spid="26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Memory Leak?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276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in function, f 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Node *</a:t>
            </a: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g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…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295400" y="4876800"/>
            <a:ext cx="16764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ourier New" pitchFamily="49" charset="0"/>
              </a:rPr>
              <a:t>…</a:t>
            </a: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9144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1295400" y="4572000"/>
            <a:ext cx="1676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stack (static)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733800" y="1828800"/>
            <a:ext cx="5181600" cy="1905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* </a:t>
            </a:r>
            <a:r>
              <a:rPr lang="en-US" sz="1600" b="1" dirty="0" err="1" smtClean="0">
                <a:latin typeface="Courier New" pitchFamily="49" charset="0"/>
              </a:rPr>
              <a:t>g</a:t>
            </a:r>
            <a:r>
              <a:rPr lang="en-US" sz="1600" b="1" dirty="0" smtClean="0">
                <a:latin typeface="Courier New" pitchFamily="49" charset="0"/>
              </a:rPr>
              <a:t> ()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	Node *</a:t>
            </a:r>
            <a:r>
              <a:rPr lang="en-US" sz="1600" b="1" dirty="0" err="1" smtClean="0">
                <a:latin typeface="Courier New" pitchFamily="49" charset="0"/>
              </a:rPr>
              <a:t>m</a:t>
            </a:r>
            <a:r>
              <a:rPr lang="en-US" sz="1600" b="1" dirty="0" smtClean="0">
                <a:latin typeface="Courier New" pitchFamily="49" charset="0"/>
              </a:rPr>
              <a:t> = new Node();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	return </a:t>
            </a:r>
            <a:r>
              <a:rPr lang="en-US" sz="1600" b="1" dirty="0" err="1" smtClean="0">
                <a:latin typeface="Courier New" pitchFamily="49" charset="0"/>
              </a:rPr>
              <a:t>m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heap (dynamic)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4" name="Group 23"/>
          <p:cNvGrpSpPr/>
          <p:nvPr/>
        </p:nvGrpSpPr>
        <p:grpSpPr>
          <a:xfrm>
            <a:off x="381001" y="3962400"/>
            <a:ext cx="3124199" cy="598488"/>
            <a:chOff x="381001" y="3962400"/>
            <a:chExt cx="3124199" cy="598488"/>
          </a:xfrm>
        </p:grpSpPr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2971800" y="4276725"/>
              <a:ext cx="533400" cy="2841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err="1" smtClean="0">
                  <a:solidFill>
                    <a:schemeClr val="tx2"/>
                  </a:solidFill>
                  <a:latin typeface="Courier New" pitchFamily="49" charset="0"/>
                </a:rPr>
                <a:t>m</a:t>
              </a:r>
              <a:endParaRPr lang="en-US" sz="1200" b="1" dirty="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381001" y="3962400"/>
              <a:ext cx="914399" cy="598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urier New" pitchFamily="49" charset="0"/>
                </a:rPr>
                <a:t>g</a:t>
              </a: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971800" y="396240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295400" y="4267200"/>
              <a:ext cx="1676400" cy="284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…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1295400" y="3962400"/>
              <a:ext cx="16764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…</a:t>
              </a:r>
            </a:p>
          </p:txBody>
        </p:sp>
      </p:grp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3200400" y="4114800"/>
            <a:ext cx="17526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953000" y="4648200"/>
            <a:ext cx="14478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Node object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971800" y="4876800"/>
            <a:ext cx="5334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n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971800" y="4562475"/>
            <a:ext cx="533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>
            <a:off x="3276600" y="4724400"/>
            <a:ext cx="16764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allAtOnce"/>
      <p:bldP spid="33812" grpId="0" build="allAtOnce" autoUpdateAnimBg="0"/>
      <p:bldP spid="25" grpId="0" animBg="1"/>
      <p:bldP spid="25" grpId="1" animBg="1"/>
      <p:bldP spid="26" grpId="0" animBg="1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call delete, or a method returns, memory is gone</a:t>
            </a:r>
          </a:p>
          <a:p>
            <a:r>
              <a:rPr lang="en-US" dirty="0" smtClean="0"/>
              <a:t>If you try to refer to this memory you will get an error*</a:t>
            </a:r>
          </a:p>
          <a:p>
            <a:pPr lvl="1"/>
            <a:r>
              <a:rPr lang="en-US" dirty="0" smtClean="0"/>
              <a:t>If it is being used by something else</a:t>
            </a:r>
          </a:p>
          <a:p>
            <a:pPr lvl="2"/>
            <a:r>
              <a:rPr lang="en-US" dirty="0" smtClean="0"/>
              <a:t>Which will likely happen, but the error symptoms can be confusing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Dangling Pointer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2766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in function, f 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*</a:t>
            </a:r>
            <a:r>
              <a:rPr lang="en-US" sz="1600" b="1" dirty="0" err="1" smtClean="0">
                <a:latin typeface="Courier New" pitchFamily="49" charset="0"/>
              </a:rPr>
              <a:t>ip</a:t>
            </a:r>
            <a:r>
              <a:rPr lang="en-US" sz="1600" b="1" dirty="0" smtClean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*</a:t>
            </a:r>
            <a:r>
              <a:rPr lang="en-US" sz="1600" b="1" dirty="0" err="1" smtClean="0">
                <a:latin typeface="Courier New" pitchFamily="49" charset="0"/>
              </a:rPr>
              <a:t>jp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ip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*</a:t>
            </a:r>
            <a:r>
              <a:rPr lang="en-US" sz="1600" b="1" dirty="0" err="1" smtClean="0">
                <a:latin typeface="Courier New" pitchFamily="49" charset="0"/>
              </a:rPr>
              <a:t>ip</a:t>
            </a:r>
            <a:r>
              <a:rPr lang="en-US" sz="1600" b="1" dirty="0" smtClean="0">
                <a:latin typeface="Courier New" pitchFamily="49" charset="0"/>
              </a:rPr>
              <a:t> = 5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delete </a:t>
            </a:r>
            <a:r>
              <a:rPr lang="en-US" sz="1600" b="1" dirty="0" err="1" smtClean="0">
                <a:latin typeface="Courier New" pitchFamily="49" charset="0"/>
              </a:rPr>
              <a:t>ip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*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jp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6;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295400" y="4876800"/>
            <a:ext cx="11430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ourier New" pitchFamily="49" charset="0"/>
              </a:rPr>
              <a:t>…</a:t>
            </a: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9144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1295400" y="4572000"/>
            <a:ext cx="11430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stack (static)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heap (dynamic)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TextBox 35"/>
          <p:cNvSpPr txBox="1"/>
          <p:nvPr/>
        </p:nvSpPr>
        <p:spPr>
          <a:xfrm>
            <a:off x="1905000" y="3048000"/>
            <a:ext cx="54102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memory is not available</a:t>
            </a:r>
            <a:endParaRPr lang="en-US" sz="2800" dirty="0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3276600" y="4724400"/>
            <a:ext cx="16764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4953000" y="4648200"/>
            <a:ext cx="30480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5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4038600" y="3657600"/>
            <a:ext cx="914400" cy="914400"/>
          </a:xfrm>
          <a:prstGeom prst="line">
            <a:avLst/>
          </a:prstGeom>
          <a:noFill/>
          <a:ln w="66675">
            <a:solidFill>
              <a:schemeClr val="accent1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5334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latin typeface="Courier New" pitchFamily="49" charset="0"/>
              </a:rPr>
              <a:t>ip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438400" y="4876800"/>
            <a:ext cx="5334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latin typeface="Courier New" pitchFamily="49" charset="0"/>
              </a:rPr>
              <a:t>jp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438400" y="4572000"/>
            <a:ext cx="5334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971800" y="4572000"/>
            <a:ext cx="5334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>
            <a:off x="2743200" y="4724400"/>
            <a:ext cx="22098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allAtOnce"/>
      <p:bldP spid="36" grpId="0" animBg="1"/>
      <p:bldP spid="25" grpId="0" animBg="1"/>
      <p:bldP spid="26" grpId="0" animBg="1"/>
      <p:bldP spid="26" grpId="1" animBg="1"/>
      <p:bldP spid="28" grpId="0" animBg="1"/>
      <p:bldP spid="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Dangling Pointer?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276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in function, f 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Node *</a:t>
            </a: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g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…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295400" y="4876800"/>
            <a:ext cx="16764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ourier New" pitchFamily="49" charset="0"/>
              </a:rPr>
              <a:t>…</a:t>
            </a: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9144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1295400" y="4572000"/>
            <a:ext cx="1676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stack (static)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733800" y="1828800"/>
            <a:ext cx="5181600" cy="1905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* </a:t>
            </a:r>
            <a:r>
              <a:rPr lang="en-US" sz="1600" b="1" dirty="0" err="1" smtClean="0">
                <a:latin typeface="Courier New" pitchFamily="49" charset="0"/>
              </a:rPr>
              <a:t>g</a:t>
            </a:r>
            <a:r>
              <a:rPr lang="en-US" sz="1600" b="1" dirty="0" smtClean="0">
                <a:latin typeface="Courier New" pitchFamily="49" charset="0"/>
              </a:rPr>
              <a:t> ()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	Node </a:t>
            </a:r>
            <a:r>
              <a:rPr lang="en-US" sz="1600" b="1" dirty="0" err="1" smtClean="0">
                <a:latin typeface="Courier New" pitchFamily="49" charset="0"/>
              </a:rPr>
              <a:t>m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	return &amp;</a:t>
            </a:r>
            <a:r>
              <a:rPr lang="en-US" sz="1600" b="1" dirty="0" err="1" smtClean="0">
                <a:latin typeface="Courier New" pitchFamily="49" charset="0"/>
              </a:rPr>
              <a:t>m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heap (dynamic)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4" name="Group 23"/>
          <p:cNvGrpSpPr/>
          <p:nvPr/>
        </p:nvGrpSpPr>
        <p:grpSpPr>
          <a:xfrm>
            <a:off x="381001" y="3962400"/>
            <a:ext cx="3124199" cy="598488"/>
            <a:chOff x="381001" y="3962400"/>
            <a:chExt cx="3124199" cy="598488"/>
          </a:xfrm>
        </p:grpSpPr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2514600" y="4276725"/>
              <a:ext cx="990600" cy="2841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err="1" smtClean="0">
                  <a:solidFill>
                    <a:schemeClr val="tx2"/>
                  </a:solidFill>
                  <a:latin typeface="Courier New" pitchFamily="49" charset="0"/>
                </a:rPr>
                <a:t>m</a:t>
              </a:r>
              <a:endParaRPr lang="en-US" sz="1200" b="1" dirty="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381001" y="3962400"/>
              <a:ext cx="914399" cy="598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urier New" pitchFamily="49" charset="0"/>
                </a:rPr>
                <a:t>g</a:t>
              </a: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514600" y="3962400"/>
              <a:ext cx="9906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urier New" pitchFamily="49" charset="0"/>
                </a:rPr>
                <a:t>nodeObj</a:t>
              </a:r>
              <a:endParaRPr lang="en-US" sz="1400" b="1" dirty="0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295400" y="4267200"/>
              <a:ext cx="1219200" cy="284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…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1295400" y="3962400"/>
              <a:ext cx="1219200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…</a:t>
              </a:r>
            </a:p>
          </p:txBody>
        </p:sp>
      </p:grp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971800" y="4876800"/>
            <a:ext cx="5334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n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971800" y="4562475"/>
            <a:ext cx="5334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 flipV="1">
            <a:off x="3048000" y="4114800"/>
            <a:ext cx="2286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05000" y="3048000"/>
            <a:ext cx="54102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memory is not available</a:t>
            </a:r>
            <a:endParaRPr lang="en-US" sz="2800" dirty="0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 flipH="1">
            <a:off x="2971800" y="3657600"/>
            <a:ext cx="1066800" cy="457200"/>
          </a:xfrm>
          <a:prstGeom prst="line">
            <a:avLst/>
          </a:prstGeom>
          <a:noFill/>
          <a:ln w="66675">
            <a:solidFill>
              <a:schemeClr val="accent1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812" grpId="0" build="allAtOnce" autoUpdateAnimBg="0"/>
      <p:bldP spid="28" grpId="0" animBg="1"/>
      <p:bldP spid="29" grpId="0" animBg="1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References, the other way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Dynamic Memory </a:t>
            </a: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Example </a:t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(from cmpt225_2stack, Java)</a:t>
            </a:r>
            <a:endParaRPr lang="en-US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276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smtClean="0">
                <a:solidFill>
                  <a:srgbClr val="00CC00"/>
                </a:solidFill>
                <a:latin typeface="Courier New" pitchFamily="49" charset="0"/>
              </a:rPr>
              <a:t>Java code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in function,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f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[];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getOrdArray</a:t>
            </a:r>
            <a:r>
              <a:rPr lang="en-US" sz="1600" b="1" dirty="0" smtClean="0">
                <a:latin typeface="Courier New" pitchFamily="49" charset="0"/>
              </a:rPr>
              <a:t>(5);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…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2860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ourier New" pitchFamily="49" charset="0"/>
              </a:rPr>
              <a:t>…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8956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arr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19050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22860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895600" y="4276725"/>
            <a:ext cx="609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tx2"/>
                </a:solidFill>
                <a:latin typeface="Courier New" pitchFamily="49" charset="0"/>
              </a:rPr>
              <a:t>n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81001" y="3962400"/>
            <a:ext cx="1904999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 dirty="0" err="1">
                <a:latin typeface="Courier New" pitchFamily="49" charset="0"/>
              </a:rPr>
              <a:t>getOrdArray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895600" y="3962400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5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stack (static)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733800" y="1828800"/>
            <a:ext cx="5181600" cy="1905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public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[] </a:t>
            </a:r>
            <a:r>
              <a:rPr lang="en-US" sz="1600" b="1" dirty="0" err="1">
                <a:latin typeface="Courier New" pitchFamily="49" charset="0"/>
              </a:rPr>
              <a:t>getOrdArray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n){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</a:rPr>
              <a:t>[] = new 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[n];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</a:rPr>
              <a:t> (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 </a:t>
            </a:r>
            <a:r>
              <a:rPr lang="en-US" sz="1600" b="1" dirty="0" err="1">
                <a:latin typeface="Courier New" pitchFamily="49" charset="0"/>
              </a:rPr>
              <a:t>arr.length</a:t>
            </a:r>
            <a:r>
              <a:rPr lang="en-US" sz="1600" b="1" dirty="0">
                <a:latin typeface="Courier New" pitchFamily="49" charset="0"/>
              </a:rPr>
              <a:t>; ++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){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err="1">
                <a:latin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 =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* 2 + 1;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heap (dynamic)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953000" y="4648200"/>
            <a:ext cx="1143000" cy="304800"/>
            <a:chOff x="3120" y="2784"/>
            <a:chExt cx="720" cy="192"/>
          </a:xfrm>
        </p:grpSpPr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3120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3264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3408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3552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3696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49530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1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1816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3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54102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5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56388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7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58674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9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3200400" y="4724400"/>
            <a:ext cx="17526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286000" y="4276725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arr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2286000" y="3962400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2590800" y="4114800"/>
            <a:ext cx="23622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9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/>
      <p:bldP spid="33807" grpId="1" animBg="1"/>
      <p:bldP spid="33808" grpId="0" animBg="1"/>
      <p:bldP spid="33808" grpId="1" animBg="1"/>
      <p:bldP spid="33809" grpId="0" animBg="1"/>
      <p:bldP spid="33809" grpId="1" animBg="1"/>
      <p:bldP spid="33827" grpId="0" animBg="1"/>
      <p:bldP spid="33828" grpId="0" animBg="1"/>
      <p:bldP spid="33829" grpId="0" animBg="1"/>
      <p:bldP spid="33830" grpId="0" animBg="1"/>
      <p:bldP spid="33831" grpId="0" animBg="1"/>
      <p:bldP spid="33835" grpId="0" animBg="1"/>
      <p:bldP spid="33826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ways to do refer to things in C++:</a:t>
            </a:r>
          </a:p>
          <a:p>
            <a:pPr lvl="1"/>
            <a:r>
              <a:rPr lang="en-US" dirty="0" smtClean="0"/>
              <a:t>Pointers</a:t>
            </a:r>
          </a:p>
          <a:p>
            <a:pPr lvl="2"/>
            <a:r>
              <a:rPr lang="en-US" dirty="0" smtClean="0"/>
              <a:t>Which we just did</a:t>
            </a:r>
          </a:p>
          <a:p>
            <a:pPr lvl="1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also has </a:t>
            </a:r>
            <a:r>
              <a:rPr lang="en-US" i="1" dirty="0" smtClean="0"/>
              <a:t>references </a:t>
            </a:r>
            <a:r>
              <a:rPr lang="en-US" dirty="0" smtClean="0"/>
              <a:t>in addition to </a:t>
            </a:r>
            <a:r>
              <a:rPr lang="en-US" i="1" dirty="0" smtClean="0"/>
              <a:t>pointers</a:t>
            </a:r>
            <a:endParaRPr lang="en-US" dirty="0" smtClean="0"/>
          </a:p>
          <a:p>
            <a:r>
              <a:rPr lang="en-US" dirty="0" smtClean="0"/>
              <a:t>References can be thought of as a restricted form of pointer</a:t>
            </a:r>
          </a:p>
          <a:p>
            <a:pPr lvl="1"/>
            <a:r>
              <a:rPr lang="en-US" dirty="0" smtClean="0"/>
              <a:t>A few differences, key ones:</a:t>
            </a:r>
          </a:p>
          <a:p>
            <a:pPr lvl="2"/>
            <a:r>
              <a:rPr lang="en-US" dirty="0" smtClean="0"/>
              <a:t>References cannot be NULL, pointers can</a:t>
            </a:r>
          </a:p>
          <a:p>
            <a:pPr lvl="2"/>
            <a:r>
              <a:rPr lang="en-US" dirty="0" smtClean="0"/>
              <a:t>References cannot be reassigned, pointers can</a:t>
            </a:r>
          </a:p>
          <a:p>
            <a:pPr lvl="3"/>
            <a:r>
              <a:rPr lang="en-US" dirty="0" smtClean="0"/>
              <a:t>This means they must be assigned at declaration time</a:t>
            </a:r>
          </a:p>
          <a:p>
            <a:pPr lvl="2"/>
            <a:r>
              <a:rPr lang="en-US" dirty="0" smtClean="0"/>
              <a:t>Different syntax for access</a:t>
            </a:r>
          </a:p>
          <a:p>
            <a:pPr lvl="3"/>
            <a:r>
              <a:rPr lang="en-US" dirty="0" smtClean="0"/>
              <a:t>Leads to cleaner code (but perhaps harder to understand)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References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&amp; character is used to denote references</a:t>
            </a:r>
          </a:p>
          <a:p>
            <a:pPr lvl="2"/>
            <a:r>
              <a:rPr lang="en-US" sz="2000" dirty="0" smtClean="0"/>
              <a:t>Yes, the same character as address-of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9718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Node object, in stack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Node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nr is a reference to a Node object, in stack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nr refers to the object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&amp;nr =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Objects on Stack/Heap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447800" y="4875213"/>
            <a:ext cx="14478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latin typeface="Courier New" pitchFamily="49" charset="0"/>
              </a:rPr>
              <a:t>n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8956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solidFill>
                  <a:schemeClr val="tx2"/>
                </a:solidFill>
                <a:latin typeface="Courier New" pitchFamily="49" charset="0"/>
              </a:rPr>
              <a:t>nr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6858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stack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heap</a:t>
            </a: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58036" y="4875284"/>
            <a:ext cx="389764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067554" y="4553811"/>
            <a:ext cx="380246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1447800" y="4572000"/>
            <a:ext cx="14478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Node object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H="1">
            <a:off x="2743200" y="4724400"/>
            <a:ext cx="457200" cy="457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81000" y="17526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Node object, in stack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Node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nr is a reference to a Node object, in stack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nr refers to the object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&amp;nr =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References Syntax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References are used with same syntax as Java</a:t>
            </a:r>
          </a:p>
          <a:p>
            <a:pPr lvl="1"/>
            <a:r>
              <a:rPr lang="en-US" sz="1600" dirty="0" smtClean="0"/>
              <a:t>Use the . character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971800"/>
            <a:ext cx="7391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Node object, in stack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Node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nr is a reference to a Node object, in stack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nr refers to the object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&amp;nr =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both of these call the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getData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() method on the Node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n.getData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();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nr.getData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();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references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975"/>
          </a:xfrm>
        </p:spPr>
        <p:txBody>
          <a:bodyPr/>
          <a:lstStyle/>
          <a:p>
            <a:r>
              <a:rPr lang="en-US" dirty="0" smtClean="0"/>
              <a:t>Often used for function / method parameters</a:t>
            </a:r>
          </a:p>
          <a:p>
            <a:pPr lvl="1"/>
            <a:r>
              <a:rPr lang="en-US" dirty="0" smtClean="0"/>
              <a:t>“Pass by reference” vs. “Pass by value”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35052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void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foo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x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) {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x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=2;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}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main (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) {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y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4;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foo(y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);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cout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&lt;&lt;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y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return 0;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}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95800" y="35052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void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foo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&amp;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x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) {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x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=2;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}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main (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) {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y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4;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foo(y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);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cout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&lt;&lt;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y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	return 0;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}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variables go?</a:t>
            </a:r>
          </a:p>
          <a:p>
            <a:pPr lvl="1"/>
            <a:r>
              <a:rPr lang="en-US" dirty="0" smtClean="0"/>
              <a:t>C++</a:t>
            </a:r>
          </a:p>
          <a:p>
            <a:pPr lvl="2"/>
            <a:r>
              <a:rPr lang="en-US" dirty="0" smtClean="0"/>
              <a:t>If it’s a variable declaration, in stack</a:t>
            </a:r>
          </a:p>
          <a:p>
            <a:pPr lvl="2"/>
            <a:r>
              <a:rPr lang="en-US" dirty="0" smtClean="0"/>
              <a:t>If it’s a </a:t>
            </a:r>
            <a:r>
              <a:rPr lang="en-US" i="1" dirty="0" smtClean="0"/>
              <a:t>new</a:t>
            </a:r>
            <a:r>
              <a:rPr lang="en-US" dirty="0" smtClean="0"/>
              <a:t> statement, in heap</a:t>
            </a:r>
          </a:p>
          <a:p>
            <a:pPr lvl="3"/>
            <a:r>
              <a:rPr lang="en-US" dirty="0" smtClean="0"/>
              <a:t>In C++, both primitive types and objects can go in either stack or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30775"/>
          </a:xfrm>
        </p:spPr>
        <p:txBody>
          <a:bodyPr/>
          <a:lstStyle/>
          <a:p>
            <a:r>
              <a:rPr lang="en-US" dirty="0" smtClean="0"/>
              <a:t>How do I refer to variables?</a:t>
            </a:r>
          </a:p>
          <a:p>
            <a:pPr lvl="1"/>
            <a:r>
              <a:rPr lang="en-US" dirty="0" smtClean="0"/>
              <a:t>C++</a:t>
            </a:r>
          </a:p>
          <a:p>
            <a:pPr lvl="2"/>
            <a:r>
              <a:rPr lang="en-US" dirty="0" smtClean="0"/>
              <a:t>Pointers</a:t>
            </a:r>
          </a:p>
          <a:p>
            <a:pPr lvl="3"/>
            <a:r>
              <a:rPr lang="en-US" dirty="0" smtClean="0"/>
              <a:t>* notation</a:t>
            </a:r>
          </a:p>
          <a:p>
            <a:pPr lvl="4"/>
            <a:r>
              <a:rPr dirty="0" smtClean="0"/>
              <a:t>* in type to denote "it's a pointer to a"</a:t>
            </a:r>
          </a:p>
          <a:p>
            <a:pPr lvl="4"/>
            <a:r>
              <a:rPr dirty="0" smtClean="0"/>
              <a:t>* in usage to denote "follow this pointer to"</a:t>
            </a:r>
            <a:endParaRPr lang="en-US" dirty="0" smtClean="0"/>
          </a:p>
          <a:p>
            <a:pPr lvl="2"/>
            <a:r>
              <a:rPr lang="en-US" dirty="0" smtClean="0"/>
              <a:t>References</a:t>
            </a:r>
          </a:p>
          <a:p>
            <a:pPr lvl="3"/>
            <a:r>
              <a:rPr lang="en-US" dirty="0" smtClean="0"/>
              <a:t>&amp; notation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manage memory?</a:t>
            </a:r>
          </a:p>
          <a:p>
            <a:pPr lvl="1"/>
            <a:r>
              <a:rPr lang="en-US" dirty="0" smtClean="0"/>
              <a:t>C++</a:t>
            </a:r>
          </a:p>
          <a:p>
            <a:pPr lvl="2"/>
            <a:r>
              <a:rPr lang="en-US" dirty="0" smtClean="0"/>
              <a:t>Call delete manually (or delete [ ] for arrays)</a:t>
            </a:r>
          </a:p>
          <a:p>
            <a:pPr lvl="3"/>
            <a:r>
              <a:rPr lang="en-US" dirty="0" smtClean="0"/>
              <a:t>Watch out for bugs</a:t>
            </a:r>
          </a:p>
          <a:p>
            <a:pPr lvl="4"/>
            <a:r>
              <a:rPr dirty="0" smtClean="0"/>
              <a:t>Memory leaks (forgot to delete)</a:t>
            </a:r>
          </a:p>
          <a:p>
            <a:pPr lvl="4"/>
            <a:r>
              <a:rPr dirty="0" smtClean="0"/>
              <a:t>Dangling pointers/references (deleted when you shouldn't have)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Dynamic Memory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</a:rPr>
              <a:t>(from cmpt225_2stack, C++)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3276600" cy="1905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in function,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f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…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C++ code</a:t>
            </a:r>
          </a:p>
          <a:p>
            <a:pPr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*</a:t>
            </a:r>
            <a:r>
              <a:rPr lang="en-US" sz="1600" b="1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getOrdArray</a:t>
            </a:r>
            <a:r>
              <a:rPr lang="en-US" sz="1600" b="1" dirty="0" smtClean="0">
                <a:latin typeface="Courier New" pitchFamily="49" charset="0"/>
              </a:rPr>
              <a:t>(5);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…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2860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ourier New" pitchFamily="49" charset="0"/>
              </a:rPr>
              <a:t>…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8956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arr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19050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22860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895600" y="4276725"/>
            <a:ext cx="609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tx2"/>
                </a:solidFill>
                <a:latin typeface="Courier New" pitchFamily="49" charset="0"/>
              </a:rPr>
              <a:t>n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81001" y="3962400"/>
            <a:ext cx="1904999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 dirty="0" err="1">
                <a:latin typeface="Courier New" pitchFamily="49" charset="0"/>
              </a:rPr>
              <a:t>getOrdArray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895600" y="3962400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5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stack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733800" y="1828800"/>
            <a:ext cx="5181600" cy="1905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* </a:t>
            </a:r>
            <a:r>
              <a:rPr lang="en-US" sz="1600" b="1" dirty="0" err="1">
                <a:latin typeface="Courier New" pitchFamily="49" charset="0"/>
              </a:rPr>
              <a:t>getOrdArray(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n)</a:t>
            </a: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*</a:t>
            </a:r>
            <a:r>
              <a:rPr lang="en-US" sz="1600" b="1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new 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err="1">
                <a:latin typeface="Courier New" pitchFamily="49" charset="0"/>
              </a:rPr>
              <a:t>[n</a:t>
            </a:r>
            <a:r>
              <a:rPr lang="en-US" sz="1600" b="1" dirty="0">
                <a:latin typeface="Courier New" pitchFamily="49" charset="0"/>
              </a:rPr>
              <a:t>];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</a:rPr>
              <a:t> (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</a:rPr>
              <a:t>++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){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 err="1">
                <a:latin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 =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* 2 + 1;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heap</a:t>
            </a: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953000" y="4648200"/>
            <a:ext cx="1143000" cy="304800"/>
            <a:chOff x="3120" y="2784"/>
            <a:chExt cx="720" cy="192"/>
          </a:xfrm>
        </p:grpSpPr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3120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3264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3408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3552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3696" y="2784"/>
              <a:ext cx="144" cy="19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49530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1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1816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3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54102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5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56388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7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5867400" y="4648200"/>
            <a:ext cx="2286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ourier New" pitchFamily="49" charset="0"/>
              </a:rPr>
              <a:t>9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3200400" y="4724400"/>
            <a:ext cx="17526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286000" y="4276725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>
                <a:solidFill>
                  <a:schemeClr val="tx2"/>
                </a:solidFill>
                <a:latin typeface="Courier New" pitchFamily="49" charset="0"/>
              </a:rPr>
              <a:t>arr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2286000" y="3962400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2590800" y="4114800"/>
            <a:ext cx="23622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9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/>
      <p:bldP spid="33807" grpId="1" animBg="1"/>
      <p:bldP spid="33808" grpId="0" animBg="1"/>
      <p:bldP spid="33808" grpId="1" animBg="1"/>
      <p:bldP spid="33809" grpId="0" animBg="1"/>
      <p:bldP spid="33809" grpId="1" animBg="1"/>
      <p:bldP spid="33827" grpId="0" animBg="1"/>
      <p:bldP spid="33828" grpId="0" animBg="1"/>
      <p:bldP spid="33829" grpId="0" animBg="1"/>
      <p:bldP spid="33830" grpId="0" animBg="1"/>
      <p:bldP spid="33831" grpId="0" animBg="1"/>
      <p:bldP spid="33835" grpId="0" animBg="1"/>
      <p:bldP spid="33826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Carrano</a:t>
            </a:r>
          </a:p>
          <a:p>
            <a:pPr lvl="1"/>
            <a:r>
              <a:rPr lang="en-US" dirty="0" smtClean="0"/>
              <a:t>Ch. 4.1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C++:</a:t>
            </a:r>
          </a:p>
          <a:p>
            <a:pPr lvl="1"/>
            <a:r>
              <a:rPr lang="en-US" dirty="0" smtClean="0"/>
              <a:t>Both primitive types and objects can be allocated either on the stack or on the heap</a:t>
            </a:r>
          </a:p>
          <a:p>
            <a:pPr lvl="1"/>
            <a:r>
              <a:rPr lang="en-US" dirty="0" smtClean="0"/>
              <a:t>Both primitive type and object </a:t>
            </a:r>
            <a:r>
              <a:rPr lang="en-US" i="1" dirty="0" smtClean="0"/>
              <a:t>value</a:t>
            </a:r>
            <a:r>
              <a:rPr lang="en-US" dirty="0" smtClean="0"/>
              <a:t> and </a:t>
            </a:r>
            <a:r>
              <a:rPr lang="en-US" i="1" dirty="0" smtClean="0"/>
              <a:t>reference</a:t>
            </a:r>
            <a:r>
              <a:rPr lang="en-US" dirty="0" smtClean="0"/>
              <a:t> variables are allowed</a:t>
            </a:r>
          </a:p>
          <a:p>
            <a:pPr lvl="2"/>
            <a:r>
              <a:rPr lang="en-US" dirty="0" smtClean="0"/>
              <a:t>Hence, there needs to be C++ notation to distinguish between the two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Referring to things in C++: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are two ways to refer to things in </a:t>
            </a:r>
          </a:p>
          <a:p>
            <a:pPr>
              <a:buNone/>
            </a:pPr>
            <a:r>
              <a:rPr lang="en-US" sz="2800" dirty="0" smtClean="0"/>
              <a:t>   C++</a:t>
            </a:r>
          </a:p>
          <a:p>
            <a:pPr lvl="1"/>
            <a:r>
              <a:rPr lang="en-US" sz="2400" dirty="0" smtClean="0"/>
              <a:t>The first is </a:t>
            </a:r>
            <a:r>
              <a:rPr lang="en-US" sz="2400" i="1" dirty="0" smtClean="0"/>
              <a:t>pointers</a:t>
            </a:r>
          </a:p>
          <a:p>
            <a:pPr lvl="1"/>
            <a:r>
              <a:rPr lang="en-US" sz="2400" dirty="0" smtClean="0"/>
              <a:t>The * character is used to denote a pointer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3733800"/>
            <a:ext cx="5410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Node object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Node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pointer to a Node object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an integer variable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pointer to an integer variable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105400"/>
            <a:ext cx="7239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Heap vs. Stack Variables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r>
              <a:rPr lang="en-US" sz="2800" dirty="0" smtClean="0"/>
              <a:t>Variables in methods are allocated in stack memory</a:t>
            </a:r>
          </a:p>
          <a:p>
            <a:r>
              <a:rPr lang="en-US" sz="2800" dirty="0" smtClean="0"/>
              <a:t>C++ uses the keyword </a:t>
            </a:r>
            <a:r>
              <a:rPr lang="en-US" sz="2800" b="1" dirty="0" smtClean="0"/>
              <a:t>new</a:t>
            </a:r>
            <a:r>
              <a:rPr lang="en-US" sz="2800" dirty="0" smtClean="0"/>
              <a:t> to allocate space in the heap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6172200"/>
            <a:ext cx="7239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1600" y="34290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Node object, in stack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Node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pointer to a Node variable,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in stack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new creates a Node object, in heap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points to this object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new Node();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C++ Objects on Stack/Heap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447800" y="4875213"/>
            <a:ext cx="14478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latin typeface="Courier New" pitchFamily="49" charset="0"/>
              </a:rPr>
              <a:t>n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895600" y="4875213"/>
            <a:ext cx="6096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np</a:t>
            </a:r>
            <a:endParaRPr lang="en-US" sz="12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81000" y="4560888"/>
            <a:ext cx="68580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f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null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381001" y="5159375"/>
            <a:ext cx="312420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…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838200" y="58102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stack</a:t>
            </a:r>
          </a:p>
        </p:txBody>
      </p:sp>
      <p:sp>
        <p:nvSpPr>
          <p:cNvPr id="22543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heap</a:t>
            </a:r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114800" y="3962400"/>
            <a:ext cx="4191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895600" y="4560888"/>
            <a:ext cx="609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58036" y="4875284"/>
            <a:ext cx="389764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067554" y="4553811"/>
            <a:ext cx="380246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1447800" y="4572000"/>
            <a:ext cx="1447800" cy="3077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</a:rPr>
              <a:t>Node object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678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Node object, in stack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Node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a pointer to a Node variable,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is in stack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Node *</a:t>
            </a: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;</a:t>
            </a: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lang="en-US" sz="1600" b="1" dirty="0" smtClean="0">
              <a:solidFill>
                <a:srgbClr val="00CC00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new creates a Node object, in heap</a:t>
            </a: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CC00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00CC00"/>
                </a:solidFill>
                <a:latin typeface="Courier New" pitchFamily="49" charset="0"/>
              </a:rPr>
              <a:t> points to this object</a:t>
            </a:r>
            <a:endParaRPr lang="en-US" sz="1600" b="1" dirty="0" smtClean="0">
              <a:solidFill>
                <a:srgbClr val="A50021"/>
              </a:solidFill>
              <a:latin typeface="Courier New" pitchFamily="49" charset="0"/>
            </a:endParaRPr>
          </a:p>
          <a:p>
            <a:pPr marL="438150" indent="-319088" eaLnBrk="1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1600" b="1" dirty="0" err="1" smtClean="0">
                <a:solidFill>
                  <a:srgbClr val="A50021"/>
                </a:solidFill>
                <a:latin typeface="Courier New" pitchFamily="49" charset="0"/>
              </a:rPr>
              <a:t>np</a:t>
            </a:r>
            <a:r>
              <a:rPr lang="en-US" sz="1600" b="1" dirty="0" smtClean="0">
                <a:solidFill>
                  <a:srgbClr val="A50021"/>
                </a:solidFill>
                <a:latin typeface="Courier New" pitchFamily="49" charset="0"/>
              </a:rPr>
              <a:t> = new Node();</a:t>
            </a:r>
          </a:p>
          <a:p>
            <a:pPr marL="438150" marR="0" lvl="0" indent="-319088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00400" y="4648200"/>
            <a:ext cx="3200400" cy="307778"/>
            <a:chOff x="3200400" y="4648200"/>
            <a:chExt cx="3200400" cy="307778"/>
          </a:xfrm>
        </p:grpSpPr>
        <p:sp>
          <p:nvSpPr>
            <p:cNvPr id="33826" name="Line 34"/>
            <p:cNvSpPr>
              <a:spLocks noChangeShapeType="1"/>
            </p:cNvSpPr>
            <p:nvPr/>
          </p:nvSpPr>
          <p:spPr bwMode="auto">
            <a:xfrm>
              <a:off x="3200400" y="4724400"/>
              <a:ext cx="1752600" cy="76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oval" w="med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4953000" y="4648200"/>
              <a:ext cx="1447800" cy="3077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ourier New" pitchFamily="49" charset="0"/>
                </a:rPr>
                <a:t>Node object</a:t>
              </a:r>
              <a:endParaRPr lang="en-US" sz="1400" b="1" dirty="0">
                <a:latin typeface="Courier New" pitchFamily="49" charset="0"/>
              </a:endParaRPr>
            </a:p>
          </p:txBody>
        </p: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Greg Mori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6710</TotalTime>
  <Words>2509</Words>
  <Application>Microsoft Macintosh PowerPoint</Application>
  <PresentationFormat>On-screen Show (4:3)</PresentationFormat>
  <Paragraphs>604</Paragraphs>
  <Slides>40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Module</vt:lpstr>
      <vt:lpstr>CMPT 225</vt:lpstr>
      <vt:lpstr>Outline</vt:lpstr>
      <vt:lpstr>Dynamic Memory Example  (from cmpt225_2stack, Java)</vt:lpstr>
      <vt:lpstr>Dynamic Memory Example (from cmpt225_2stack, C++)</vt:lpstr>
      <vt:lpstr>C++</vt:lpstr>
      <vt:lpstr>C++ and Memory</vt:lpstr>
      <vt:lpstr>Referring to things in C++: Pointers</vt:lpstr>
      <vt:lpstr>Heap vs. Stack Variables in C++</vt:lpstr>
      <vt:lpstr>C++ Objects on Stack/Heap</vt:lpstr>
      <vt:lpstr>Heap vs. Stack Variables in C++</vt:lpstr>
      <vt:lpstr>C++ Primitives on Stack/Heap</vt:lpstr>
      <vt:lpstr>C++ Following Pointers</vt:lpstr>
      <vt:lpstr>C++ Following Pointers</vt:lpstr>
      <vt:lpstr>C++ Following Pointers: Objects</vt:lpstr>
      <vt:lpstr>C++ Obtaining Addresses</vt:lpstr>
      <vt:lpstr>C++ Obtaining Addresses</vt:lpstr>
      <vt:lpstr>C++ Memory Pitfalls</vt:lpstr>
      <vt:lpstr>Taking Out the Trash in C++</vt:lpstr>
      <vt:lpstr>C++ Delete</vt:lpstr>
      <vt:lpstr>Stack Objects?</vt:lpstr>
      <vt:lpstr>C++ Stack Objects</vt:lpstr>
      <vt:lpstr>Memory Pitfalls</vt:lpstr>
      <vt:lpstr>Memory Leaks</vt:lpstr>
      <vt:lpstr>C++ Memory Leak</vt:lpstr>
      <vt:lpstr>C++ Memory Leak?</vt:lpstr>
      <vt:lpstr>Dangling Pointers</vt:lpstr>
      <vt:lpstr>C++ Dangling Pointer</vt:lpstr>
      <vt:lpstr>C++ Dangling Pointer?</vt:lpstr>
      <vt:lpstr>References, the other way</vt:lpstr>
      <vt:lpstr>C++ References</vt:lpstr>
      <vt:lpstr>C++ References</vt:lpstr>
      <vt:lpstr>C++ References Syntax</vt:lpstr>
      <vt:lpstr>C++ Objects on Stack/Heap</vt:lpstr>
      <vt:lpstr>C++ References Syntax cont.</vt:lpstr>
      <vt:lpstr>What are references for?</vt:lpstr>
      <vt:lpstr>Summary</vt:lpstr>
      <vt:lpstr>Summary</vt:lpstr>
      <vt:lpstr>Summary</vt:lpstr>
      <vt:lpstr>Summary</vt:lpstr>
      <vt:lpstr>Readings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Edgar</dc:creator>
  <cp:lastModifiedBy>Greg Mori</cp:lastModifiedBy>
  <cp:revision>350</cp:revision>
  <dcterms:created xsi:type="dcterms:W3CDTF">2013-01-23T21:52:07Z</dcterms:created>
  <dcterms:modified xsi:type="dcterms:W3CDTF">2013-01-23T21:58:34Z</dcterms:modified>
</cp:coreProperties>
</file>