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68.xml" ContentType="application/vnd.openxmlformats-officedocument.presentationml.slide+xml"/>
  <Override PartName="/ppt/slides/slide33.xml" ContentType="application/vnd.openxmlformats-officedocument.presentationml.slide+xml"/>
  <Override PartName="/ppt/slides/slide87.xml" ContentType="application/vnd.openxmlformats-officedocument.presentationml.slide+xml"/>
  <Default Extension="bin" ContentType="application/vnd.openxmlformats-officedocument.presentationml.printerSettings"/>
  <Override PartName="/ppt/slides/slide9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slides/slide75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slides/slide80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65.xml" ContentType="application/vnd.openxmlformats-officedocument.presentationml.slide+xml"/>
  <Override PartName="/ppt/slides/slide84.xml" ContentType="application/vnd.openxmlformats-officedocument.presentationml.slide+xml"/>
  <Override PartName="/ppt/slides/slide46.xml" ContentType="application/vnd.openxmlformats-officedocument.presentationml.slide+xml"/>
  <Override PartName="/ppt/slides/slide70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slides/slide69.xml" ContentType="application/vnd.openxmlformats-officedocument.presentationml.slide+xml"/>
  <Override PartName="/ppt/slides/slide88.xml" ContentType="application/vnd.openxmlformats-officedocument.presentationml.slide+xml"/>
  <Override PartName="/ppt/slides/slide72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slides/slide81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Default Extension="jpeg" ContentType="image/jpeg"/>
  <Override PartName="/ppt/slides/slide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12.xml" ContentType="application/vnd.openxmlformats-officedocument.presentationml.slide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66.xml" ContentType="application/vnd.openxmlformats-officedocument.presentationml.slide+xml"/>
  <Override PartName="/ppt/slides/slide85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slides/slide71.xml" ContentType="application/vnd.openxmlformats-officedocument.presentationml.slide+xml"/>
  <Override PartName="/ppt/slides/slide90.xml" ContentType="application/vnd.openxmlformats-officedocument.presentationml.slide+xml"/>
  <Default Extension="rels" ContentType="application/vnd.openxmlformats-package.relationships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73.xml" ContentType="application/vnd.openxmlformats-officedocument.presentationml.slide+xml"/>
  <Override PartName="/ppt/slides/slide1.xml" ContentType="application/vnd.openxmlformats-officedocument.presentationml.slide+xml"/>
  <Override PartName="/ppt/slides/slide89.xml" ContentType="application/vnd.openxmlformats-officedocument.presentationml.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slides/slide7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slides/slide63.xml" ContentType="application/vnd.openxmlformats-officedocument.presentationml.slide+xml"/>
  <Override PartName="/ppt/slides/slide82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67.xml" ContentType="application/vnd.openxmlformats-officedocument.presentationml.slide+xml"/>
  <Override PartName="/ppt/slides/slide48.xml" ContentType="application/vnd.openxmlformats-officedocument.presentationml.slide+xml"/>
  <Override PartName="/ppt/slides/slide32.xml" ContentType="application/vnd.openxmlformats-officedocument.presentationml.slide+xml"/>
  <Override PartName="/ppt/slideLayouts/slideLayout7.xml" ContentType="application/vnd.openxmlformats-officedocument.presentationml.slideLayout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slides/slide86.xml" ContentType="application/vnd.openxmlformats-officedocument.presentationml.slide+xml"/>
  <Override PartName="/docProps/app.xml" ContentType="application/vnd.openxmlformats-officedocument.extended-properties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slides/slide74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59.xml" ContentType="application/vnd.openxmlformats-officedocument.presentationml.slide+xml"/>
  <Override PartName="/ppt/slides/slide78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4.xml" ContentType="application/vnd.openxmlformats-officedocument.presentationml.slide+xml"/>
  <Override PartName="/ppt/slides/slide83.xml" ContentType="application/vnd.openxmlformats-officedocument.presentationml.slide+xml"/>
  <Default Extension="pdf" ContentType="application/pdf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741" r:id="rId1"/>
  </p:sldMasterIdLst>
  <p:notesMasterIdLst>
    <p:notesMasterId r:id="rId94"/>
  </p:notesMasterIdLst>
  <p:sldIdLst>
    <p:sldId id="256" r:id="rId2"/>
    <p:sldId id="263" r:id="rId3"/>
    <p:sldId id="264" r:id="rId4"/>
    <p:sldId id="265" r:id="rId5"/>
    <p:sldId id="284" r:id="rId6"/>
    <p:sldId id="285" r:id="rId7"/>
    <p:sldId id="266" r:id="rId8"/>
    <p:sldId id="290" r:id="rId9"/>
    <p:sldId id="291" r:id="rId10"/>
    <p:sldId id="292" r:id="rId11"/>
    <p:sldId id="360" r:id="rId12"/>
    <p:sldId id="286" r:id="rId13"/>
    <p:sldId id="267" r:id="rId14"/>
    <p:sldId id="268" r:id="rId15"/>
    <p:sldId id="269" r:id="rId16"/>
    <p:sldId id="270" r:id="rId17"/>
    <p:sldId id="293" r:id="rId18"/>
    <p:sldId id="271" r:id="rId19"/>
    <p:sldId id="272" r:id="rId20"/>
    <p:sldId id="294" r:id="rId21"/>
    <p:sldId id="273" r:id="rId22"/>
    <p:sldId id="296" r:id="rId23"/>
    <p:sldId id="297" r:id="rId24"/>
    <p:sldId id="298" r:id="rId25"/>
    <p:sldId id="299" r:id="rId26"/>
    <p:sldId id="276" r:id="rId27"/>
    <p:sldId id="300" r:id="rId28"/>
    <p:sldId id="277" r:id="rId29"/>
    <p:sldId id="278" r:id="rId30"/>
    <p:sldId id="279" r:id="rId31"/>
    <p:sldId id="301" r:id="rId32"/>
    <p:sldId id="280" r:id="rId33"/>
    <p:sldId id="282" r:id="rId34"/>
    <p:sldId id="332" r:id="rId35"/>
    <p:sldId id="333" r:id="rId36"/>
    <p:sldId id="334" r:id="rId37"/>
    <p:sldId id="335" r:id="rId38"/>
    <p:sldId id="336" r:id="rId39"/>
    <p:sldId id="337" r:id="rId40"/>
    <p:sldId id="338" r:id="rId41"/>
    <p:sldId id="339" r:id="rId42"/>
    <p:sldId id="340" r:id="rId43"/>
    <p:sldId id="341" r:id="rId44"/>
    <p:sldId id="342" r:id="rId45"/>
    <p:sldId id="343" r:id="rId46"/>
    <p:sldId id="344" r:id="rId47"/>
    <p:sldId id="345" r:id="rId48"/>
    <p:sldId id="346" r:id="rId49"/>
    <p:sldId id="348" r:id="rId50"/>
    <p:sldId id="302" r:id="rId51"/>
    <p:sldId id="303" r:id="rId52"/>
    <p:sldId id="304" r:id="rId53"/>
    <p:sldId id="305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  <p:sldId id="349" r:id="rId76"/>
    <p:sldId id="328" r:id="rId77"/>
    <p:sldId id="329" r:id="rId78"/>
    <p:sldId id="330" r:id="rId79"/>
    <p:sldId id="331" r:id="rId80"/>
    <p:sldId id="281" r:id="rId81"/>
    <p:sldId id="350" r:id="rId82"/>
    <p:sldId id="354" r:id="rId83"/>
    <p:sldId id="355" r:id="rId84"/>
    <p:sldId id="352" r:id="rId85"/>
    <p:sldId id="356" r:id="rId86"/>
    <p:sldId id="353" r:id="rId87"/>
    <p:sldId id="357" r:id="rId88"/>
    <p:sldId id="358" r:id="rId89"/>
    <p:sldId id="359" r:id="rId90"/>
    <p:sldId id="287" r:id="rId91"/>
    <p:sldId id="288" r:id="rId92"/>
    <p:sldId id="289" r:id="rId9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0033"/>
    <a:srgbClr val="8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32" autoAdjust="0"/>
    <p:restoredTop sz="84942" autoAdjust="0"/>
  </p:normalViewPr>
  <p:slideViewPr>
    <p:cSldViewPr>
      <p:cViewPr varScale="1">
        <p:scale>
          <a:sx n="103" d="100"/>
          <a:sy n="103" d="100"/>
        </p:scale>
        <p:origin x="-10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notesMaster" Target="notesMasters/notesMaster1.xml"/><Relationship Id="rId95" Type="http://schemas.openxmlformats.org/officeDocument/2006/relationships/printerSettings" Target="printerSettings/printerSettings1.bin"/><Relationship Id="rId96" Type="http://schemas.openxmlformats.org/officeDocument/2006/relationships/presProps" Target="presProps.xml"/><Relationship Id="rId97" Type="http://schemas.openxmlformats.org/officeDocument/2006/relationships/viewProps" Target="viewProps.xml"/><Relationship Id="rId98" Type="http://schemas.openxmlformats.org/officeDocument/2006/relationships/theme" Target="theme/theme1.xml"/><Relationship Id="rId9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ABE33B-53F9-4708-B8EE-B1473BE84A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0A3BE-EC12-4919-957A-05F0AB14333F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02A24-8DBE-2A47-A1E9-1FA02C5EF14C}" type="slidenum">
              <a:rPr lang="en-US"/>
              <a:pPr/>
              <a:t>7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kumimoji="0" lang="en-US" i="1" dirty="0"/>
              <a:t>Accessing data stored in a file kept on the hard disk is extremely slow …</a:t>
            </a:r>
          </a:p>
          <a:p>
            <a:endParaRPr lang="en-US" dirty="0"/>
          </a:p>
          <a:p>
            <a:r>
              <a:rPr lang="en-US" dirty="0"/>
              <a:t>	Access time = seek time +rotational delay (latency) + transfer time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0A3BE-EC12-4919-957A-05F0AB14333F}" type="slidenum">
              <a:rPr lang="en-US"/>
              <a:pPr/>
              <a:t>33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0A3BE-EC12-4919-957A-05F0AB14333F}" type="slidenum">
              <a:rPr lang="en-US"/>
              <a:pPr/>
              <a:t>49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0A3BE-EC12-4919-957A-05F0AB14333F}" type="slidenum">
              <a:rPr lang="en-US"/>
              <a:pPr/>
              <a:t>80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0A3BE-EC12-4919-957A-05F0AB14333F}" type="slidenum">
              <a:rPr lang="en-US"/>
              <a:pPr/>
              <a:t>90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9432-5219-4C66-986F-A92924E973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BE29-8800-4F03-90A3-B136D5B84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2E508-AF17-44B7-803F-0B5893790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36588" y="254000"/>
            <a:ext cx="7854950" cy="584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DFFF-3ADB-4AF6-A44E-3B41C220C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E91-CF91-4D73-9ADA-CB179A41A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73F0-0008-4232-BC09-D37074255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6BDF-7309-48D3-8ECE-572118DCB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183F-73FE-4BF8-A07C-C480752E64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D142-2F81-4B16-94AA-1E85F5BA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B7A8-9E4A-4D81-B2EC-D8BC9F7AA7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295F31A-42A7-4490-BAB8-59B390087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8D4B34CE-E60E-4A80-A0BC-AC0C17957C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External Storage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not-so-average hard drive</a:t>
            </a:r>
            <a:endParaRPr lang="en-US" dirty="0"/>
          </a:p>
        </p:txBody>
      </p:sp>
      <p:pic>
        <p:nvPicPr>
          <p:cNvPr id="4" name="Content Placeholder 3" descr="toshiba2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7670" b="-7670"/>
              <a:stretch>
                <a:fillRect/>
              </a:stretch>
            </p:blipFill>
          </mc:Choice>
          <mc:Fallback>
            <p:blipFill>
              <a:blip r:embed="rId3"/>
              <a:srcRect t="-7670" b="-7670"/>
              <a:stretch>
                <a:fillRect/>
              </a:stretch>
            </p:blipFill>
          </mc:Fallback>
        </mc:AlternateContent>
        <p:spPr/>
      </p:pic>
      <p:sp>
        <p:nvSpPr>
          <p:cNvPr id="5" name="Rectangle 4"/>
          <p:cNvSpPr/>
          <p:nvPr/>
        </p:nvSpPr>
        <p:spPr>
          <a:xfrm>
            <a:off x="4267200" y="5334000"/>
            <a:ext cx="1828800" cy="152400"/>
          </a:xfrm>
          <a:prstGeom prst="rect">
            <a:avLst/>
          </a:prstGeom>
          <a:noFill/>
          <a:ln w="508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 State Drives (SSD) can be much faster than spinning disks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nd much more expensive</a:t>
            </a:r>
          </a:p>
          <a:p>
            <a:endParaRPr lang="en-US" dirty="0" smtClean="0"/>
          </a:p>
          <a:p>
            <a:r>
              <a:rPr lang="en-US" dirty="0" smtClean="0"/>
              <a:t>However, still large latency compared to RAM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Sanity Check: Is that Slow?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those numbers mean?</a:t>
            </a:r>
          </a:p>
          <a:p>
            <a:pPr lvl="1"/>
            <a:r>
              <a:rPr lang="en-US" dirty="0" smtClean="0"/>
              <a:t>Search in a red-black tree with 35 million records?</a:t>
            </a:r>
          </a:p>
          <a:p>
            <a:pPr lvl="1"/>
            <a:r>
              <a:rPr lang="en-US" dirty="0" smtClean="0"/>
              <a:t>log </a:t>
            </a:r>
            <a:r>
              <a:rPr lang="en-US" dirty="0" err="1" smtClean="0"/>
              <a:t>n</a:t>
            </a:r>
            <a:r>
              <a:rPr lang="en-US" dirty="0" smtClean="0"/>
              <a:t> = 25</a:t>
            </a:r>
          </a:p>
          <a:p>
            <a:r>
              <a:rPr lang="en-US" dirty="0" smtClean="0"/>
              <a:t>If dataset fits in memory</a:t>
            </a:r>
          </a:p>
          <a:p>
            <a:pPr lvl="1"/>
            <a:r>
              <a:rPr lang="en-US" dirty="0" smtClean="0"/>
              <a:t>Hundreds of nanoseconds per search</a:t>
            </a:r>
          </a:p>
          <a:p>
            <a:pPr lvl="2"/>
            <a:r>
              <a:rPr lang="en-US" dirty="0" smtClean="0"/>
              <a:t>Can handle thousands of searches per second</a:t>
            </a:r>
          </a:p>
          <a:p>
            <a:r>
              <a:rPr lang="en-US" dirty="0" smtClean="0"/>
              <a:t>If dataset doesn’t</a:t>
            </a:r>
          </a:p>
          <a:p>
            <a:pPr lvl="1"/>
            <a:r>
              <a:rPr lang="en-US" dirty="0" smtClean="0"/>
              <a:t>Hundreds of milliseconds per search</a:t>
            </a:r>
          </a:p>
          <a:p>
            <a:pPr lvl="2"/>
            <a:r>
              <a:rPr lang="en-US" dirty="0" smtClean="0"/>
              <a:t>Can handle only a few searches per second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 Access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time consuming operation when elements stored in external storage (disk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Compared to 10 milliseconds, compute time is irrelevant</a:t>
            </a:r>
          </a:p>
          <a:p>
            <a:pPr lvl="2"/>
            <a:r>
              <a:rPr lang="en-US" dirty="0" smtClean="0"/>
              <a:t>How many operations can a CPU do in 10 milliseconds?</a:t>
            </a:r>
          </a:p>
          <a:p>
            <a:pPr lvl="2"/>
            <a:r>
              <a:rPr lang="en-US" dirty="0" smtClean="0"/>
              <a:t>@3GHz, a lot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Block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Basic unit written to/read from external storage (disk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you’re going to read don’t just read 1 bit</a:t>
            </a:r>
          </a:p>
          <a:p>
            <a:pPr lvl="1"/>
            <a:r>
              <a:rPr lang="en-US" dirty="0" smtClean="0"/>
              <a:t>Block size varies on each system</a:t>
            </a:r>
          </a:p>
          <a:p>
            <a:pPr lvl="2"/>
            <a:r>
              <a:rPr lang="en-US" dirty="0" smtClean="0"/>
              <a:t>E.g. could be 8KB, could be 1MB</a:t>
            </a: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9400" y="3733800"/>
            <a:ext cx="3784600" cy="2702204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blocks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298700" y="2016125"/>
            <a:ext cx="4289425" cy="3467100"/>
            <a:chOff x="858" y="1404"/>
            <a:chExt cx="3888" cy="2178"/>
          </a:xfrm>
        </p:grpSpPr>
        <p:sp>
          <p:nvSpPr>
            <p:cNvPr id="360452" name="Oval 4"/>
            <p:cNvSpPr>
              <a:spLocks noChangeArrowheads="1"/>
            </p:cNvSpPr>
            <p:nvPr/>
          </p:nvSpPr>
          <p:spPr bwMode="auto">
            <a:xfrm>
              <a:off x="2592" y="1404"/>
              <a:ext cx="480" cy="3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53" name="Oval 5"/>
            <p:cNvSpPr>
              <a:spLocks noChangeArrowheads="1"/>
            </p:cNvSpPr>
            <p:nvPr/>
          </p:nvSpPr>
          <p:spPr bwMode="auto">
            <a:xfrm>
              <a:off x="1734" y="2010"/>
              <a:ext cx="480" cy="3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54" name="Oval 6"/>
            <p:cNvSpPr>
              <a:spLocks noChangeArrowheads="1"/>
            </p:cNvSpPr>
            <p:nvPr/>
          </p:nvSpPr>
          <p:spPr bwMode="auto">
            <a:xfrm>
              <a:off x="3456" y="2010"/>
              <a:ext cx="480" cy="3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55" name="Oval 7"/>
            <p:cNvSpPr>
              <a:spLocks noChangeArrowheads="1"/>
            </p:cNvSpPr>
            <p:nvPr/>
          </p:nvSpPr>
          <p:spPr bwMode="auto">
            <a:xfrm>
              <a:off x="2838" y="2622"/>
              <a:ext cx="480" cy="3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56" name="Oval 8"/>
            <p:cNvSpPr>
              <a:spLocks noChangeArrowheads="1"/>
            </p:cNvSpPr>
            <p:nvPr/>
          </p:nvSpPr>
          <p:spPr bwMode="auto">
            <a:xfrm>
              <a:off x="2280" y="2622"/>
              <a:ext cx="480" cy="3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57" name="Oval 9"/>
            <p:cNvSpPr>
              <a:spLocks noChangeArrowheads="1"/>
            </p:cNvSpPr>
            <p:nvPr/>
          </p:nvSpPr>
          <p:spPr bwMode="auto">
            <a:xfrm>
              <a:off x="4266" y="2622"/>
              <a:ext cx="480" cy="3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58" name="Oval 10"/>
            <p:cNvSpPr>
              <a:spLocks noChangeArrowheads="1"/>
            </p:cNvSpPr>
            <p:nvPr/>
          </p:nvSpPr>
          <p:spPr bwMode="auto">
            <a:xfrm>
              <a:off x="858" y="2622"/>
              <a:ext cx="480" cy="3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59" name="Line 11"/>
            <p:cNvSpPr>
              <a:spLocks noChangeShapeType="1"/>
            </p:cNvSpPr>
            <p:nvPr/>
          </p:nvSpPr>
          <p:spPr bwMode="auto">
            <a:xfrm flipH="1">
              <a:off x="2196" y="1698"/>
              <a:ext cx="384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60" name="Line 12"/>
            <p:cNvSpPr>
              <a:spLocks noChangeShapeType="1"/>
            </p:cNvSpPr>
            <p:nvPr/>
          </p:nvSpPr>
          <p:spPr bwMode="auto">
            <a:xfrm flipH="1">
              <a:off x="1326" y="2322"/>
              <a:ext cx="384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61" name="Line 13"/>
            <p:cNvSpPr>
              <a:spLocks noChangeShapeType="1"/>
            </p:cNvSpPr>
            <p:nvPr/>
          </p:nvSpPr>
          <p:spPr bwMode="auto">
            <a:xfrm>
              <a:off x="3102" y="1704"/>
              <a:ext cx="384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62" name="Line 14"/>
            <p:cNvSpPr>
              <a:spLocks noChangeShapeType="1"/>
            </p:cNvSpPr>
            <p:nvPr/>
          </p:nvSpPr>
          <p:spPr bwMode="auto">
            <a:xfrm>
              <a:off x="3972" y="2328"/>
              <a:ext cx="384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63" name="Line 15"/>
            <p:cNvSpPr>
              <a:spLocks noChangeShapeType="1"/>
            </p:cNvSpPr>
            <p:nvPr/>
          </p:nvSpPr>
          <p:spPr bwMode="auto">
            <a:xfrm>
              <a:off x="2208" y="2322"/>
              <a:ext cx="294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64" name="Line 16"/>
            <p:cNvSpPr>
              <a:spLocks noChangeShapeType="1"/>
            </p:cNvSpPr>
            <p:nvPr/>
          </p:nvSpPr>
          <p:spPr bwMode="auto">
            <a:xfrm flipH="1">
              <a:off x="3120" y="2322"/>
              <a:ext cx="294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65" name="Oval 17"/>
            <p:cNvSpPr>
              <a:spLocks noChangeArrowheads="1"/>
            </p:cNvSpPr>
            <p:nvPr/>
          </p:nvSpPr>
          <p:spPr bwMode="auto">
            <a:xfrm>
              <a:off x="3726" y="3258"/>
              <a:ext cx="480" cy="3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466" name="Line 18"/>
            <p:cNvSpPr>
              <a:spLocks noChangeShapeType="1"/>
            </p:cNvSpPr>
            <p:nvPr/>
          </p:nvSpPr>
          <p:spPr bwMode="auto">
            <a:xfrm flipH="1">
              <a:off x="4026" y="2940"/>
              <a:ext cx="282" cy="2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0469" name="Rectangle 21"/>
          <p:cNvSpPr>
            <a:spLocks noChangeArrowheads="1"/>
          </p:cNvSpPr>
          <p:nvPr/>
        </p:nvSpPr>
        <p:spPr bwMode="auto">
          <a:xfrm>
            <a:off x="3216275" y="1949450"/>
            <a:ext cx="2528888" cy="161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1893888" y="3897313"/>
            <a:ext cx="2528887" cy="161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0471" name="Rectangle 23"/>
          <p:cNvSpPr>
            <a:spLocks noChangeArrowheads="1"/>
          </p:cNvSpPr>
          <p:nvPr/>
        </p:nvSpPr>
        <p:spPr bwMode="auto">
          <a:xfrm>
            <a:off x="4454525" y="3898900"/>
            <a:ext cx="2528888" cy="161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0472" name="Text Box 24"/>
          <p:cNvSpPr txBox="1">
            <a:spLocks noChangeArrowheads="1"/>
          </p:cNvSpPr>
          <p:nvPr/>
        </p:nvSpPr>
        <p:spPr bwMode="auto">
          <a:xfrm>
            <a:off x="1368425" y="5791200"/>
            <a:ext cx="6254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0"/>
              <a:t>Nodes of a binary tree can be located in different blocks on a disk.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Access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7820025" cy="4243388"/>
          </a:xfrm>
        </p:spPr>
        <p:txBody>
          <a:bodyPr/>
          <a:lstStyle/>
          <a:p>
            <a:r>
              <a:rPr lang="en-US" dirty="0"/>
              <a:t>Random access file</a:t>
            </a:r>
          </a:p>
          <a:p>
            <a:pPr lvl="1"/>
            <a:r>
              <a:rPr lang="en-US" dirty="0"/>
              <a:t>Linear data collection (like an array)</a:t>
            </a:r>
          </a:p>
          <a:p>
            <a:endParaRPr lang="en-US" dirty="0"/>
          </a:p>
          <a:p>
            <a:r>
              <a:rPr lang="en-US" dirty="0"/>
              <a:t>Sequential access file</a:t>
            </a:r>
          </a:p>
          <a:p>
            <a:pPr lvl="1"/>
            <a:r>
              <a:rPr lang="en-US" dirty="0"/>
              <a:t>Linear data collection (like a linked list</a:t>
            </a:r>
            <a:r>
              <a:rPr lang="en-US" dirty="0" smtClean="0"/>
              <a:t>)</a:t>
            </a:r>
          </a:p>
          <a:p>
            <a:pPr lvl="1"/>
            <a:endParaRPr kumimoji="0" lang="en-US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400" dirty="0" smtClean="0"/>
              <a:t>Go to </a:t>
            </a:r>
            <a:r>
              <a:rPr lang="en-US" sz="2400" dirty="0" err="1" smtClean="0"/>
              <a:t>external_reading</a:t>
            </a:r>
            <a:r>
              <a:rPr lang="en-US" sz="2400" dirty="0" smtClean="0"/>
              <a:t> example</a:t>
            </a:r>
            <a:endParaRPr lang="en-US" sz="24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our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records for ~30M Canadians</a:t>
            </a:r>
          </a:p>
          <a:p>
            <a:pPr lvl="1"/>
            <a:r>
              <a:rPr lang="en-US" dirty="0" smtClean="0"/>
              <a:t>Assume we can’t store them in memory</a:t>
            </a:r>
          </a:p>
          <a:p>
            <a:pPr lvl="2"/>
            <a:r>
              <a:rPr lang="en-US" dirty="0" smtClean="0"/>
              <a:t>So we keep them on disk</a:t>
            </a:r>
          </a:p>
          <a:p>
            <a:pPr lvl="1"/>
            <a:r>
              <a:rPr lang="en-US" dirty="0" smtClean="0"/>
              <a:t>Now we want to search for one Canadian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should we do it?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- Take #1 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8472487" cy="4114800"/>
          </a:xfrm>
        </p:spPr>
        <p:txBody>
          <a:bodyPr/>
          <a:lstStyle/>
          <a:p>
            <a:r>
              <a:rPr kumimoji="0" lang="en-US" dirty="0">
                <a:solidFill>
                  <a:schemeClr val="tx1"/>
                </a:solidFill>
              </a:rPr>
              <a:t>We could store our 30M Canadian records in a disk file which we access </a:t>
            </a:r>
            <a:r>
              <a:rPr kumimoji="0" lang="en-US" dirty="0" smtClean="0">
                <a:solidFill>
                  <a:schemeClr val="tx1"/>
                </a:solidFill>
              </a:rPr>
              <a:t>randomly</a:t>
            </a:r>
          </a:p>
          <a:p>
            <a:pPr lvl="1"/>
            <a:r>
              <a:rPr kumimoji="0" lang="en-US" dirty="0">
                <a:solidFill>
                  <a:schemeClr val="tx1"/>
                </a:solidFill>
              </a:rPr>
              <a:t>Assume each block on disk contains only 1 record</a:t>
            </a:r>
          </a:p>
          <a:p>
            <a:r>
              <a:rPr kumimoji="0" lang="en-US" dirty="0">
                <a:solidFill>
                  <a:schemeClr val="tx1"/>
                </a:solidFill>
              </a:rPr>
              <a:t>Time efficiency to search for that </a:t>
            </a:r>
            <a:r>
              <a:rPr kumimoji="0" lang="en-US" dirty="0" smtClean="0">
                <a:solidFill>
                  <a:schemeClr val="tx1"/>
                </a:solidFill>
              </a:rPr>
              <a:t>Canadian?</a:t>
            </a:r>
          </a:p>
          <a:p>
            <a:pPr lvl="1"/>
            <a:r>
              <a:rPr kumimoji="0" lang="en-US" dirty="0">
                <a:solidFill>
                  <a:schemeClr val="tx1"/>
                </a:solidFill>
              </a:rPr>
              <a:t>If our records are not sorted: linear search -&gt; </a:t>
            </a:r>
            <a:r>
              <a:rPr kumimoji="0" lang="en-US" dirty="0" err="1">
                <a:solidFill>
                  <a:schemeClr val="tx1"/>
                </a:solidFill>
              </a:rPr>
              <a:t>O(n</a:t>
            </a:r>
            <a:r>
              <a:rPr kumimoji="0" 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 smtClean="0"/>
              <a:t>How fast is this in seconds?</a:t>
            </a:r>
          </a:p>
          <a:p>
            <a:pPr lvl="2"/>
            <a:r>
              <a:rPr kumimoji="0" lang="en-US" dirty="0" smtClean="0">
                <a:solidFill>
                  <a:schemeClr val="tx1"/>
                </a:solidFill>
              </a:rPr>
              <a:t>30M * milliseconds = seconds</a:t>
            </a:r>
          </a:p>
          <a:p>
            <a:pPr>
              <a:buFontTx/>
              <a:buNone/>
            </a:pPr>
            <a:endParaRPr kumimoji="0"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- Take #2 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8472487" cy="4876800"/>
          </a:xfrm>
        </p:spPr>
        <p:txBody>
          <a:bodyPr>
            <a:normAutofit/>
          </a:bodyPr>
          <a:lstStyle/>
          <a:p>
            <a:r>
              <a:rPr kumimoji="0" lang="en-US" dirty="0">
                <a:solidFill>
                  <a:schemeClr val="tx1"/>
                </a:solidFill>
              </a:rPr>
              <a:t>We could store our 30M Canadian records in a disk file which we access randomly.</a:t>
            </a:r>
          </a:p>
          <a:p>
            <a:pPr lvl="1"/>
            <a:r>
              <a:rPr kumimoji="0" lang="en-US" dirty="0">
                <a:solidFill>
                  <a:schemeClr val="tx1"/>
                </a:solidFill>
              </a:rPr>
              <a:t>Assume each block on disk contains only 1 </a:t>
            </a:r>
            <a:r>
              <a:rPr kumimoji="0" lang="en-US" dirty="0" smtClean="0">
                <a:solidFill>
                  <a:schemeClr val="tx1"/>
                </a:solidFill>
              </a:rPr>
              <a:t>record</a:t>
            </a:r>
          </a:p>
          <a:p>
            <a:pPr lvl="1"/>
            <a:r>
              <a:rPr lang="en-US" dirty="0" smtClean="0"/>
              <a:t>Sort the records within the disk file (A. Aaronson at beginning of file, Z. </a:t>
            </a:r>
            <a:r>
              <a:rPr lang="en-US" dirty="0" err="1" smtClean="0"/>
              <a:t>Zygmund</a:t>
            </a:r>
            <a:r>
              <a:rPr lang="en-US" dirty="0" smtClean="0"/>
              <a:t> at end)</a:t>
            </a:r>
            <a:endParaRPr kumimoji="0" lang="en-US" dirty="0" smtClean="0">
              <a:solidFill>
                <a:schemeClr val="tx1"/>
              </a:solidFill>
            </a:endParaRPr>
          </a:p>
          <a:p>
            <a:r>
              <a:rPr kumimoji="0" lang="en-US" dirty="0">
                <a:solidFill>
                  <a:schemeClr val="tx1"/>
                </a:solidFill>
              </a:rPr>
              <a:t>Time efficiency to search for that Canadian</a:t>
            </a:r>
          </a:p>
          <a:p>
            <a:pPr lvl="1"/>
            <a:r>
              <a:rPr kumimoji="0" lang="en-US" dirty="0">
                <a:solidFill>
                  <a:schemeClr val="tx1"/>
                </a:solidFill>
              </a:rPr>
              <a:t>If our records are sorted: binary search -&gt; O(log</a:t>
            </a:r>
            <a:r>
              <a:rPr kumimoji="0" lang="en-US" baseline="-25000" dirty="0">
                <a:solidFill>
                  <a:schemeClr val="tx1"/>
                </a:solidFill>
              </a:rPr>
              <a:t>2</a:t>
            </a:r>
            <a:r>
              <a:rPr kumimoji="0" lang="en-US" dirty="0">
                <a:solidFill>
                  <a:schemeClr val="tx1"/>
                </a:solidFill>
              </a:rPr>
              <a:t> </a:t>
            </a:r>
            <a:r>
              <a:rPr kumimoji="0" lang="en-US" dirty="0" err="1">
                <a:solidFill>
                  <a:schemeClr val="tx1"/>
                </a:solidFill>
              </a:rPr>
              <a:t>n</a:t>
            </a:r>
            <a:r>
              <a:rPr kumimoji="0" 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 smtClean="0"/>
              <a:t>How fast is this in seconds?</a:t>
            </a:r>
          </a:p>
          <a:p>
            <a:pPr lvl="2"/>
            <a:r>
              <a:rPr lang="en-US" dirty="0" smtClean="0"/>
              <a:t>log (30M) * milliseconds = hundreds of milliseconds</a:t>
            </a:r>
          </a:p>
          <a:p>
            <a:pPr lvl="1"/>
            <a:endParaRPr kumimoji="0" lang="en-US" dirty="0" smtClean="0">
              <a:solidFill>
                <a:schemeClr val="tx1"/>
              </a:solidFill>
            </a:endParaRPr>
          </a:p>
          <a:p>
            <a:pPr lvl="1"/>
            <a:endParaRPr kumimoji="0" lang="en-US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kumimoji="0"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far …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>
                <a:solidFill>
                  <a:schemeClr val="tx1"/>
                </a:solidFill>
              </a:rPr>
              <a:t>… we have been assuming that the data collections we have been manipulating were entirely stored in memory.  </a:t>
            </a:r>
          </a:p>
          <a:p>
            <a:pPr>
              <a:buFontTx/>
              <a:buNone/>
            </a:pPr>
            <a:endParaRPr kumimoji="0" lang="en-US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Better, but still not so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need to do many disk accesses</a:t>
            </a:r>
          </a:p>
          <a:p>
            <a:pPr lvl="1"/>
            <a:r>
              <a:rPr lang="en-US" dirty="0" smtClean="0"/>
              <a:t>Array is sorted, so </a:t>
            </a:r>
            <a:r>
              <a:rPr lang="en-US" dirty="0" err="1" smtClean="0"/>
              <a:t>log(n</a:t>
            </a:r>
            <a:r>
              <a:rPr lang="en-US" dirty="0" smtClean="0"/>
              <a:t>) disk accesses</a:t>
            </a:r>
          </a:p>
          <a:p>
            <a:r>
              <a:rPr lang="en-US" dirty="0" smtClean="0"/>
              <a:t>Disk accesses are </a:t>
            </a:r>
            <a:r>
              <a:rPr lang="en-US" b="1" dirty="0" smtClean="0"/>
              <a:t>really</a:t>
            </a:r>
            <a:r>
              <a:rPr lang="en-US" dirty="0" smtClean="0"/>
              <a:t> slow</a:t>
            </a:r>
          </a:p>
          <a:p>
            <a:pPr lvl="1"/>
            <a:r>
              <a:rPr lang="en-US" dirty="0" smtClean="0"/>
              <a:t>Let’s try to reduce them even further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36588" y="287338"/>
            <a:ext cx="7772400" cy="1143000"/>
          </a:xfrm>
        </p:spPr>
        <p:txBody>
          <a:bodyPr/>
          <a:lstStyle/>
          <a:p>
            <a:r>
              <a:rPr lang="en-US"/>
              <a:t>Search - Take #3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8272462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Main idea: split data into two files on disk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DATA file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Holds all information about all Canadians (our 70GB of data)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INDEX file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A smaller file that tells me where to find data about each Canadian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Remember the </a:t>
            </a:r>
            <a:r>
              <a:rPr lang="en-US" dirty="0" err="1" smtClean="0"/>
              <a:t>seekg</a:t>
            </a:r>
            <a:r>
              <a:rPr lang="en-US" dirty="0" smtClean="0"/>
              <a:t> command, random access to </a:t>
            </a:r>
            <a:r>
              <a:rPr lang="en-US" b="1" dirty="0" smtClean="0"/>
              <a:t>DATA file</a:t>
            </a:r>
            <a:endParaRPr lang="en-US" dirty="0" smtClean="0"/>
          </a:p>
          <a:p>
            <a:pPr>
              <a:lnSpc>
                <a:spcPct val="90000"/>
              </a:lnSpc>
            </a:pPr>
            <a:endParaRPr kumimoji="0"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INDEX file</a:t>
            </a:r>
            <a:r>
              <a:rPr lang="en-US" dirty="0" smtClean="0"/>
              <a:t> should hold entries </a:t>
            </a:r>
            <a:r>
              <a:rPr lang="en-US" sz="2800" dirty="0" smtClean="0"/>
              <a:t>&lt;</a:t>
            </a:r>
            <a:r>
              <a:rPr lang="en-US" sz="2800" i="1" dirty="0" smtClean="0"/>
              <a:t>key, file byte</a:t>
            </a:r>
            <a:r>
              <a:rPr lang="en-US" sz="2800" dirty="0" smtClean="0"/>
              <a:t>&gt;</a:t>
            </a:r>
          </a:p>
          <a:p>
            <a:pPr lvl="1"/>
            <a:r>
              <a:rPr lang="en-US" i="1" dirty="0" smtClean="0"/>
              <a:t>key</a:t>
            </a:r>
            <a:r>
              <a:rPr lang="en-US" dirty="0" smtClean="0"/>
              <a:t> is name of Canadian (or SIN)</a:t>
            </a:r>
          </a:p>
          <a:p>
            <a:pPr lvl="1"/>
            <a:r>
              <a:rPr lang="en-US" i="1" dirty="0" smtClean="0"/>
              <a:t>file byte</a:t>
            </a:r>
            <a:r>
              <a:rPr lang="en-US" dirty="0" smtClean="0"/>
              <a:t> is offset into </a:t>
            </a:r>
            <a:r>
              <a:rPr lang="en-US" b="1" dirty="0" smtClean="0"/>
              <a:t>DATA file</a:t>
            </a:r>
            <a:r>
              <a:rPr lang="en-US" dirty="0" smtClean="0"/>
              <a:t> of where the record for this Canadian starts</a:t>
            </a:r>
            <a:endParaRPr lang="en-US" dirty="0"/>
          </a:p>
        </p:txBody>
      </p:sp>
      <p:graphicFrame>
        <p:nvGraphicFramePr>
          <p:cNvPr id="4" name="Group 127"/>
          <p:cNvGraphicFramePr>
            <a:graphicFrameLocks/>
          </p:cNvGraphicFramePr>
          <p:nvPr/>
        </p:nvGraphicFramePr>
        <p:xfrm>
          <a:off x="3581400" y="5257800"/>
          <a:ext cx="5264150" cy="731520"/>
        </p:xfrm>
        <a:graphic>
          <a:graphicData uri="http://schemas.openxmlformats.org/drawingml/2006/table">
            <a:tbl>
              <a:tblPr/>
              <a:tblGrid>
                <a:gridCol w="659113"/>
                <a:gridCol w="656924"/>
                <a:gridCol w="656924"/>
                <a:gridCol w="659114"/>
                <a:gridCol w="659113"/>
                <a:gridCol w="656924"/>
                <a:gridCol w="656924"/>
                <a:gridCol w="659114"/>
              </a:tblGrid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500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962400"/>
            <a:ext cx="3048000" cy="175432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&lt;G Mori, 504&gt;</a:t>
            </a:r>
          </a:p>
          <a:p>
            <a:r>
              <a:rPr lang="en-US" dirty="0" smtClean="0"/>
              <a:t>&lt;H Mori, 206&gt;</a:t>
            </a:r>
          </a:p>
          <a:p>
            <a:r>
              <a:rPr lang="en-US" dirty="0" smtClean="0"/>
              <a:t>&lt;G Jensen, 7&gt;</a:t>
            </a:r>
          </a:p>
          <a:p>
            <a:r>
              <a:rPr lang="en-US" dirty="0" smtClean="0"/>
              <a:t>&lt;R Henderson, 1083&gt;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6019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INDEX file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6248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file</a:t>
            </a:r>
            <a:endParaRPr lang="en-US" b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of Index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 file will be smaller than data file</a:t>
            </a:r>
          </a:p>
          <a:p>
            <a:r>
              <a:rPr lang="en-US" dirty="0" smtClean="0"/>
              <a:t>File size will be?</a:t>
            </a:r>
          </a:p>
          <a:p>
            <a:pPr lvl="1"/>
            <a:r>
              <a:rPr lang="en-US" dirty="0" smtClean="0"/>
              <a:t># Canadians * key size * file byte size</a:t>
            </a:r>
          </a:p>
          <a:p>
            <a:pPr lvl="1"/>
            <a:r>
              <a:rPr lang="en-US" dirty="0" smtClean="0"/>
              <a:t>Much smaller than data file if record for each Canadian is large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Index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105400" cy="4625609"/>
          </a:xfrm>
        </p:spPr>
        <p:txBody>
          <a:bodyPr/>
          <a:lstStyle/>
          <a:p>
            <a:r>
              <a:rPr lang="en-US" dirty="0" smtClean="0"/>
              <a:t>In order to find data about an individual, need to find his entry in index file</a:t>
            </a:r>
          </a:p>
          <a:p>
            <a:r>
              <a:rPr lang="en-US" dirty="0" smtClean="0"/>
              <a:t>So what should we do to the index file?</a:t>
            </a:r>
          </a:p>
          <a:p>
            <a:pPr lvl="1"/>
            <a:r>
              <a:rPr lang="en-US" dirty="0" smtClean="0"/>
              <a:t>Sort it, e.g. into a tree data structure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1981200"/>
            <a:ext cx="3048000" cy="175432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&lt;G Mori, 504&gt;</a:t>
            </a:r>
          </a:p>
          <a:p>
            <a:r>
              <a:rPr lang="en-US" dirty="0" smtClean="0"/>
              <a:t>&lt;H Mori, 206&gt;</a:t>
            </a:r>
          </a:p>
          <a:p>
            <a:r>
              <a:rPr lang="en-US" dirty="0" smtClean="0"/>
              <a:t>&lt;G Jensen, 7&gt;</a:t>
            </a:r>
          </a:p>
          <a:p>
            <a:r>
              <a:rPr lang="en-US" dirty="0" smtClean="0"/>
              <a:t>&lt;R Henderson, 1083&gt;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3886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INDEX file</a:t>
            </a:r>
            <a:endParaRPr lang="en-US" b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– Take #3 </a:t>
            </a:r>
            <a:r>
              <a:rPr lang="en-US" dirty="0" err="1" smtClean="0"/>
              <a:t>Flavour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assume 30 million * key size * file byte size is not “too big”</a:t>
            </a:r>
          </a:p>
          <a:p>
            <a:pPr lvl="1"/>
            <a:r>
              <a:rPr lang="en-US" dirty="0" smtClean="0"/>
              <a:t>I.e. it fits in memory</a:t>
            </a:r>
          </a:p>
          <a:p>
            <a:r>
              <a:rPr lang="en-US" dirty="0" smtClean="0"/>
              <a:t>Build a tree structure to store the contents of the index file in memory</a:t>
            </a:r>
          </a:p>
          <a:p>
            <a:pPr lvl="1"/>
            <a:r>
              <a:rPr lang="en-US" dirty="0" smtClean="0"/>
              <a:t>Can build it / read it from disk when the program starts</a:t>
            </a:r>
          </a:p>
          <a:p>
            <a:pPr lvl="1"/>
            <a:r>
              <a:rPr lang="en-US" dirty="0" smtClean="0"/>
              <a:t>Make it a balanced tree (e.g. red-black)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36588" y="287338"/>
            <a:ext cx="7772400" cy="1143000"/>
          </a:xfrm>
        </p:spPr>
        <p:txBody>
          <a:bodyPr/>
          <a:lstStyle/>
          <a:p>
            <a:r>
              <a:rPr lang="en-US"/>
              <a:t>Search - Take #3 – Flavour 1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8605837" cy="4394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kumimoji="0" lang="en-US" dirty="0">
                <a:solidFill>
                  <a:schemeClr val="tx1"/>
                </a:solidFill>
              </a:rPr>
              <a:t>Time efficiency to search for a record will be: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kumimoji="0" lang="en-US" dirty="0">
                <a:solidFill>
                  <a:schemeClr val="tx1"/>
                </a:solidFill>
              </a:rPr>
              <a:t>   O(log</a:t>
            </a:r>
            <a:r>
              <a:rPr kumimoji="0" lang="en-US" baseline="-25000" dirty="0">
                <a:solidFill>
                  <a:schemeClr val="tx1"/>
                </a:solidFill>
              </a:rPr>
              <a:t>2</a:t>
            </a:r>
            <a:r>
              <a:rPr kumimoji="0" lang="en-US" dirty="0">
                <a:solidFill>
                  <a:schemeClr val="tx1"/>
                </a:solidFill>
              </a:rPr>
              <a:t> </a:t>
            </a:r>
            <a:r>
              <a:rPr kumimoji="0" lang="en-US" dirty="0" err="1">
                <a:solidFill>
                  <a:schemeClr val="tx1"/>
                </a:solidFill>
              </a:rPr>
              <a:t>n</a:t>
            </a:r>
            <a:r>
              <a:rPr kumimoji="0" lang="en-US" dirty="0">
                <a:solidFill>
                  <a:schemeClr val="tx1"/>
                </a:solidFill>
              </a:rPr>
              <a:t>) comparisons (worst case) </a:t>
            </a:r>
            <a:br>
              <a:rPr kumimoji="0" lang="en-US" dirty="0">
                <a:solidFill>
                  <a:schemeClr val="tx1"/>
                </a:solidFill>
              </a:rPr>
            </a:br>
            <a:r>
              <a:rPr kumimoji="0" lang="en-US" sz="2000" dirty="0">
                <a:solidFill>
                  <a:schemeClr val="tx1"/>
                </a:solidFill>
              </a:rPr>
              <a:t>(for searching the</a:t>
            </a:r>
            <a:r>
              <a:rPr kumimoji="0" lang="en-US" sz="2000" dirty="0" smtClean="0">
                <a:solidFill>
                  <a:schemeClr val="tx1"/>
                </a:solidFill>
              </a:rPr>
              <a:t> index tree and </a:t>
            </a:r>
            <a:r>
              <a:rPr kumimoji="0" lang="en-US" sz="2000" dirty="0">
                <a:solidFill>
                  <a:schemeClr val="tx1"/>
                </a:solidFill>
              </a:rPr>
              <a:t>finding the desired key, hence block #)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kumimoji="0" lang="en-US" dirty="0">
                <a:solidFill>
                  <a:schemeClr val="tx1"/>
                </a:solidFill>
              </a:rPr>
              <a:t>+ 1 disk access to fetch the block, in the data file, that contains the desired record </a:t>
            </a:r>
            <a:r>
              <a:rPr kumimoji="0" lang="en-US" sz="2000" dirty="0">
                <a:solidFill>
                  <a:schemeClr val="tx1"/>
                </a:solidFill>
              </a:rPr>
              <a:t>(using block # found above)</a:t>
            </a:r>
            <a:endParaRPr kumimoji="0" 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kumimoji="0" lang="en-US" dirty="0" smtClean="0">
                <a:solidFill>
                  <a:schemeClr val="tx1"/>
                </a:solidFill>
              </a:rPr>
              <a:t>Time </a:t>
            </a:r>
            <a:r>
              <a:rPr kumimoji="0" lang="en-US" dirty="0">
                <a:solidFill>
                  <a:schemeClr val="tx1"/>
                </a:solidFill>
              </a:rPr>
              <a:t>efficiency to search for a particular Canadian will be: </a:t>
            </a:r>
            <a:br>
              <a:rPr kumimoji="0" lang="en-US" dirty="0">
                <a:solidFill>
                  <a:schemeClr val="tx1"/>
                </a:solidFill>
              </a:rPr>
            </a:br>
            <a:r>
              <a:rPr kumimoji="0" lang="en-US" dirty="0">
                <a:solidFill>
                  <a:schemeClr val="tx1"/>
                </a:solidFill>
              </a:rPr>
              <a:t>	</a:t>
            </a:r>
            <a:r>
              <a:rPr kumimoji="0" lang="en-US" sz="2400" dirty="0">
                <a:solidFill>
                  <a:schemeClr val="tx1"/>
                </a:solidFill>
              </a:rPr>
              <a:t>about 25 comparisons + 1 disk </a:t>
            </a:r>
            <a:r>
              <a:rPr kumimoji="0" lang="en-US" sz="2400" dirty="0" smtClean="0">
                <a:solidFill>
                  <a:schemeClr val="tx1"/>
                </a:solidFill>
              </a:rPr>
              <a:t>access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Just a few milliseconds</a:t>
            </a:r>
            <a:endParaRPr kumimoji="0" 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kumimoji="0" lang="en-US" sz="20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kumimoji="0"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Isn’t that Index File Pretty Big?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 a minute, 30 million * key size * file byte size isn’t </a:t>
            </a:r>
            <a:r>
              <a:rPr lang="en-US" i="1" dirty="0" smtClean="0"/>
              <a:t>that</a:t>
            </a:r>
            <a:r>
              <a:rPr lang="en-US" dirty="0" smtClean="0"/>
              <a:t> much smaller than the data file!!</a:t>
            </a:r>
          </a:p>
          <a:p>
            <a:endParaRPr lang="en-US" dirty="0" smtClean="0"/>
          </a:p>
          <a:p>
            <a:r>
              <a:rPr lang="en-US" dirty="0" smtClean="0"/>
              <a:t>Hmm… we can use a similar trick on the index file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36588" y="287338"/>
            <a:ext cx="7772400" cy="1143000"/>
          </a:xfrm>
        </p:spPr>
        <p:txBody>
          <a:bodyPr/>
          <a:lstStyle/>
          <a:p>
            <a:r>
              <a:rPr lang="en-US"/>
              <a:t>Search - Take #3 – Flavour 2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8272462" cy="4876800"/>
          </a:xfrm>
        </p:spPr>
        <p:txBody>
          <a:bodyPr>
            <a:normAutofit/>
          </a:bodyPr>
          <a:lstStyle/>
          <a:p>
            <a:r>
              <a:rPr kumimoji="0" lang="en-US" dirty="0">
                <a:solidFill>
                  <a:schemeClr val="tx1"/>
                </a:solidFill>
              </a:rPr>
              <a:t>If the entire</a:t>
            </a:r>
            <a:r>
              <a:rPr kumimoji="0" lang="en-US" dirty="0" smtClean="0">
                <a:solidFill>
                  <a:schemeClr val="tx1"/>
                </a:solidFill>
              </a:rPr>
              <a:t> tree </a:t>
            </a:r>
            <a:r>
              <a:rPr kumimoji="0" lang="en-US" dirty="0">
                <a:solidFill>
                  <a:schemeClr val="tx1"/>
                </a:solidFill>
              </a:rPr>
              <a:t>stored in the </a:t>
            </a:r>
            <a:r>
              <a:rPr kumimoji="0" lang="en-US" b="1" dirty="0">
                <a:solidFill>
                  <a:schemeClr val="tx1"/>
                </a:solidFill>
              </a:rPr>
              <a:t>Index file</a:t>
            </a:r>
            <a:r>
              <a:rPr kumimoji="0" lang="en-US" dirty="0">
                <a:solidFill>
                  <a:schemeClr val="tx1"/>
                </a:solidFill>
              </a:rPr>
              <a:t> </a:t>
            </a:r>
            <a:r>
              <a:rPr kumimoji="0" lang="en-US" u="sng" dirty="0">
                <a:solidFill>
                  <a:schemeClr val="tx1"/>
                </a:solidFill>
              </a:rPr>
              <a:t>cannot</a:t>
            </a:r>
            <a:r>
              <a:rPr kumimoji="0" lang="en-US" dirty="0">
                <a:solidFill>
                  <a:schemeClr val="tx1"/>
                </a:solidFill>
              </a:rPr>
              <a:t> be loaded into main </a:t>
            </a:r>
            <a:r>
              <a:rPr kumimoji="0" lang="en-US" dirty="0" smtClean="0">
                <a:solidFill>
                  <a:schemeClr val="tx1"/>
                </a:solidFill>
              </a:rPr>
              <a:t>memory:</a:t>
            </a:r>
          </a:p>
          <a:p>
            <a:r>
              <a:rPr kumimoji="0" lang="en-US" dirty="0" smtClean="0">
                <a:solidFill>
                  <a:schemeClr val="tx1"/>
                </a:solidFill>
              </a:rPr>
              <a:t>Each </a:t>
            </a:r>
            <a:r>
              <a:rPr kumimoji="0" lang="en-US" dirty="0">
                <a:solidFill>
                  <a:schemeClr val="tx1"/>
                </a:solidFill>
              </a:rPr>
              <a:t>of its nodes, stored in a block, will contain as the “location of this</a:t>
            </a:r>
            <a:r>
              <a:rPr kumimoji="0" lang="en-US" dirty="0" smtClean="0">
                <a:solidFill>
                  <a:schemeClr val="tx1"/>
                </a:solidFill>
              </a:rPr>
              <a:t> node’s </a:t>
            </a:r>
            <a:r>
              <a:rPr kumimoji="0" lang="en-US" dirty="0">
                <a:solidFill>
                  <a:schemeClr val="tx1"/>
                </a:solidFill>
              </a:rPr>
              <a:t>left and right </a:t>
            </a:r>
            <a:r>
              <a:rPr kumimoji="0" lang="en-US" dirty="0" err="1">
                <a:solidFill>
                  <a:schemeClr val="tx1"/>
                </a:solidFill>
              </a:rPr>
              <a:t>subtrees</a:t>
            </a:r>
            <a:r>
              <a:rPr kumimoji="0" lang="en-US" dirty="0">
                <a:solidFill>
                  <a:schemeClr val="tx1"/>
                </a:solidFill>
              </a:rPr>
              <a:t>” the block # of the block in the Index file containing the root of the left/right </a:t>
            </a:r>
            <a:r>
              <a:rPr kumimoji="0" lang="en-US" dirty="0" err="1">
                <a:solidFill>
                  <a:schemeClr val="tx1"/>
                </a:solidFill>
              </a:rPr>
              <a:t>subtree</a:t>
            </a:r>
            <a:r>
              <a:rPr kumimoji="0" lang="en-US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dirty="0" smtClean="0"/>
              <a:t>I.e. instead of a tree in memory with child pointers, a tree in the file with child block #</a:t>
            </a:r>
            <a:r>
              <a:rPr lang="en-US" dirty="0" err="1" smtClean="0"/>
              <a:t>s</a:t>
            </a:r>
            <a:endParaRPr kumimoji="0" lang="en-US" dirty="0" smtClean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kumimoji="0"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36588" y="287338"/>
            <a:ext cx="7772400" cy="1143000"/>
          </a:xfrm>
        </p:spPr>
        <p:txBody>
          <a:bodyPr/>
          <a:lstStyle/>
          <a:p>
            <a:r>
              <a:rPr lang="en-US"/>
              <a:t>Search - Take #3 – Flavour 2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722438"/>
            <a:ext cx="8343900" cy="4899025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kumimoji="0" lang="en-US" dirty="0">
                <a:solidFill>
                  <a:schemeClr val="tx1"/>
                </a:solidFill>
              </a:rPr>
              <a:t>To perform a search:</a:t>
            </a:r>
          </a:p>
          <a:p>
            <a:pPr lvl="1">
              <a:lnSpc>
                <a:spcPct val="90000"/>
              </a:lnSpc>
            </a:pPr>
            <a:r>
              <a:rPr kumimoji="0" lang="en-US" dirty="0">
                <a:solidFill>
                  <a:schemeClr val="tx1"/>
                </a:solidFill>
              </a:rPr>
              <a:t>the block containing the root of the</a:t>
            </a:r>
            <a:r>
              <a:rPr kumimoji="0" lang="en-US" dirty="0" smtClean="0">
                <a:solidFill>
                  <a:schemeClr val="tx1"/>
                </a:solidFill>
              </a:rPr>
              <a:t> tree is </a:t>
            </a:r>
            <a:r>
              <a:rPr kumimoji="0" lang="en-US" dirty="0">
                <a:solidFill>
                  <a:schemeClr val="tx1"/>
                </a:solidFill>
              </a:rPr>
              <a:t>first accessed from the Index file</a:t>
            </a:r>
            <a:endParaRPr kumimoji="0" lang="en-US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Tree</a:t>
            </a:r>
            <a:r>
              <a:rPr kumimoji="0" lang="en-US" dirty="0" smtClean="0">
                <a:solidFill>
                  <a:schemeClr val="tx1"/>
                </a:solidFill>
              </a:rPr>
              <a:t> </a:t>
            </a:r>
            <a:r>
              <a:rPr kumimoji="0" lang="en-US" dirty="0">
                <a:solidFill>
                  <a:schemeClr val="tx1"/>
                </a:solidFill>
              </a:rPr>
              <a:t>search algorithm is performed on node contained in that block</a:t>
            </a:r>
          </a:p>
          <a:p>
            <a:pPr lvl="1">
              <a:lnSpc>
                <a:spcPct val="90000"/>
              </a:lnSpc>
            </a:pPr>
            <a:r>
              <a:rPr kumimoji="0" lang="en-US" dirty="0">
                <a:solidFill>
                  <a:schemeClr val="tx1"/>
                </a:solidFill>
              </a:rPr>
              <a:t>the block # of the next</a:t>
            </a:r>
            <a:r>
              <a:rPr kumimoji="0"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tree</a:t>
            </a:r>
            <a:r>
              <a:rPr kumimoji="0" lang="en-US" dirty="0" smtClean="0">
                <a:solidFill>
                  <a:schemeClr val="tx1"/>
                </a:solidFill>
              </a:rPr>
              <a:t> </a:t>
            </a:r>
            <a:r>
              <a:rPr kumimoji="0" lang="en-US" dirty="0">
                <a:solidFill>
                  <a:schemeClr val="tx1"/>
                </a:solidFill>
              </a:rPr>
              <a:t>node (block in Index file) is determined and the block containing that node is accessed </a:t>
            </a:r>
          </a:p>
          <a:p>
            <a:pPr lvl="1">
              <a:lnSpc>
                <a:spcPct val="90000"/>
              </a:lnSpc>
            </a:pPr>
            <a:r>
              <a:rPr kumimoji="0" lang="en-US" dirty="0">
                <a:solidFill>
                  <a:schemeClr val="tx1"/>
                </a:solidFill>
              </a:rPr>
              <a:t>above two steps are repeated until the desired key is found or bottom </a:t>
            </a:r>
            <a:r>
              <a:rPr kumimoji="0" lang="en-US" dirty="0" smtClean="0">
                <a:solidFill>
                  <a:schemeClr val="tx1"/>
                </a:solidFill>
              </a:rPr>
              <a:t>of</a:t>
            </a:r>
            <a:r>
              <a:rPr lang="en-US" dirty="0" smtClean="0"/>
              <a:t> tree</a:t>
            </a:r>
            <a:r>
              <a:rPr kumimoji="0" lang="en-US" dirty="0" smtClean="0">
                <a:solidFill>
                  <a:schemeClr val="tx1"/>
                </a:solidFill>
              </a:rPr>
              <a:t> </a:t>
            </a:r>
            <a:r>
              <a:rPr kumimoji="0" lang="en-US" dirty="0">
                <a:solidFill>
                  <a:schemeClr val="tx1"/>
                </a:solidFill>
              </a:rPr>
              <a:t>is reached </a:t>
            </a:r>
            <a:r>
              <a:rPr kumimoji="0" lang="en-US" sz="2000" dirty="0">
                <a:solidFill>
                  <a:schemeClr val="tx1"/>
                </a:solidFill>
              </a:rPr>
              <a:t>(i.e., key not found)</a:t>
            </a:r>
          </a:p>
          <a:p>
            <a:pPr lvl="1">
              <a:lnSpc>
                <a:spcPct val="90000"/>
              </a:lnSpc>
            </a:pPr>
            <a:r>
              <a:rPr kumimoji="0" lang="en-US" dirty="0">
                <a:solidFill>
                  <a:schemeClr val="tx1"/>
                </a:solidFill>
              </a:rPr>
              <a:t>if key found, the data file block containing the matching record is accessed using the block # of pair</a:t>
            </a:r>
          </a:p>
          <a:p>
            <a:pPr lvl="1">
              <a:lnSpc>
                <a:spcPct val="90000"/>
              </a:lnSpc>
            </a:pPr>
            <a:endParaRPr kumimoji="0"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Datasets</a:t>
            </a:r>
            <a:endParaRPr lang="en-US" dirty="0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kumimoji="0" lang="en-US" sz="2800" dirty="0">
                <a:solidFill>
                  <a:schemeClr val="tx1"/>
                </a:solidFill>
              </a:rPr>
              <a:t>… In practice, this is not always a reasonable assumption.</a:t>
            </a:r>
          </a:p>
          <a:p>
            <a:pPr lvl="1">
              <a:lnSpc>
                <a:spcPct val="90000"/>
              </a:lnSpc>
            </a:pPr>
            <a:r>
              <a:rPr kumimoji="0" lang="en-US" sz="2400" dirty="0">
                <a:solidFill>
                  <a:schemeClr val="tx1"/>
                </a:solidFill>
              </a:rPr>
              <a:t>What if we were asked to search records of all Canadians for a particular Canadian (search key -&gt; </a:t>
            </a:r>
            <a:r>
              <a:rPr kumimoji="0" lang="en-US" sz="2400" dirty="0" err="1">
                <a:solidFill>
                  <a:schemeClr val="tx1"/>
                </a:solidFill>
              </a:rPr>
              <a:t>lastname</a:t>
            </a:r>
            <a:r>
              <a:rPr kumimoji="0" lang="en-US" sz="2400" dirty="0">
                <a:solidFill>
                  <a:schemeClr val="tx1"/>
                </a:solidFill>
              </a:rPr>
              <a:t>)?</a:t>
            </a:r>
          </a:p>
          <a:p>
            <a:pPr lvl="2">
              <a:lnSpc>
                <a:spcPct val="90000"/>
              </a:lnSpc>
            </a:pPr>
            <a:r>
              <a:rPr kumimoji="0" lang="en-US" dirty="0">
                <a:solidFill>
                  <a:schemeClr val="tx1"/>
                </a:solidFill>
              </a:rPr>
              <a:t>How many records?</a:t>
            </a:r>
          </a:p>
          <a:p>
            <a:pPr lvl="2">
              <a:lnSpc>
                <a:spcPct val="90000"/>
              </a:lnSpc>
            </a:pPr>
            <a:r>
              <a:rPr kumimoji="0" lang="en-US" dirty="0">
                <a:solidFill>
                  <a:schemeClr val="tx1"/>
                </a:solidFill>
              </a:rPr>
              <a:t>Problem?</a:t>
            </a:r>
            <a:endParaRPr kumimoji="0"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kumimoji="0"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36588" y="287338"/>
            <a:ext cx="7772400" cy="1143000"/>
          </a:xfrm>
        </p:spPr>
        <p:txBody>
          <a:bodyPr/>
          <a:lstStyle/>
          <a:p>
            <a:r>
              <a:rPr lang="en-US"/>
              <a:t>Search - Take #3 – Flavour 2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8605837" cy="4394200"/>
          </a:xfrm>
        </p:spPr>
        <p:txBody>
          <a:bodyPr>
            <a:normAutofit/>
          </a:bodyPr>
          <a:lstStyle/>
          <a:p>
            <a:r>
              <a:rPr kumimoji="0" lang="en-US" dirty="0">
                <a:solidFill>
                  <a:schemeClr val="tx1"/>
                </a:solidFill>
              </a:rPr>
              <a:t>Time efficiency to search for a record will be:</a:t>
            </a:r>
          </a:p>
          <a:p>
            <a:pPr lvl="1">
              <a:buFontTx/>
              <a:buNone/>
            </a:pPr>
            <a:r>
              <a:rPr kumimoji="0" lang="en-US" dirty="0">
                <a:solidFill>
                  <a:schemeClr val="tx1"/>
                </a:solidFill>
              </a:rPr>
              <a:t>   O(log</a:t>
            </a:r>
            <a:r>
              <a:rPr kumimoji="0" lang="en-US" baseline="-25000" dirty="0">
                <a:solidFill>
                  <a:schemeClr val="tx1"/>
                </a:solidFill>
              </a:rPr>
              <a:t>2</a:t>
            </a:r>
            <a:r>
              <a:rPr kumimoji="0" lang="en-US" dirty="0">
                <a:solidFill>
                  <a:schemeClr val="tx1"/>
                </a:solidFill>
              </a:rPr>
              <a:t> </a:t>
            </a:r>
            <a:r>
              <a:rPr kumimoji="0" lang="en-US" dirty="0" err="1">
                <a:solidFill>
                  <a:schemeClr val="tx1"/>
                </a:solidFill>
              </a:rPr>
              <a:t>n</a:t>
            </a:r>
            <a:r>
              <a:rPr kumimoji="0" lang="en-US" dirty="0">
                <a:solidFill>
                  <a:schemeClr val="tx1"/>
                </a:solidFill>
              </a:rPr>
              <a:t>) disk accesses (worst case) </a:t>
            </a:r>
          </a:p>
          <a:p>
            <a:pPr lvl="1">
              <a:buFontTx/>
              <a:buNone/>
            </a:pPr>
            <a:r>
              <a:rPr kumimoji="0" lang="en-US" dirty="0">
                <a:solidFill>
                  <a:schemeClr val="tx1"/>
                </a:solidFill>
              </a:rPr>
              <a:t>+ 1 disk access to fetch the block, in the data file, that contains the desired record</a:t>
            </a:r>
            <a:endParaRPr kumimoji="0" lang="en-US" sz="2000" dirty="0" smtClean="0">
              <a:solidFill>
                <a:schemeClr val="tx1"/>
              </a:solidFill>
            </a:endParaRPr>
          </a:p>
          <a:p>
            <a:r>
              <a:rPr kumimoji="0" lang="en-US" dirty="0" smtClean="0">
                <a:solidFill>
                  <a:schemeClr val="tx1"/>
                </a:solidFill>
              </a:rPr>
              <a:t>Time </a:t>
            </a:r>
            <a:r>
              <a:rPr kumimoji="0" lang="en-US" dirty="0">
                <a:solidFill>
                  <a:schemeClr val="tx1"/>
                </a:solidFill>
              </a:rPr>
              <a:t>efficiency to search for a particular Canadian will be: </a:t>
            </a:r>
            <a:br>
              <a:rPr kumimoji="0" lang="en-US" dirty="0">
                <a:solidFill>
                  <a:schemeClr val="tx1"/>
                </a:solidFill>
              </a:rPr>
            </a:br>
            <a:r>
              <a:rPr kumimoji="0" lang="en-US" dirty="0">
                <a:solidFill>
                  <a:schemeClr val="tx1"/>
                </a:solidFill>
              </a:rPr>
              <a:t>   </a:t>
            </a:r>
            <a:r>
              <a:rPr kumimoji="0" lang="en-US" sz="2400" dirty="0">
                <a:solidFill>
                  <a:schemeClr val="tx1"/>
                </a:solidFill>
              </a:rPr>
              <a:t>about 25 disk accesses + 1 disk </a:t>
            </a:r>
            <a:r>
              <a:rPr kumimoji="0" lang="en-US" sz="2400" dirty="0" smtClean="0">
                <a:solidFill>
                  <a:schemeClr val="tx1"/>
                </a:solidFill>
              </a:rPr>
              <a:t>access</a:t>
            </a:r>
            <a:endParaRPr kumimoji="0"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so good (again)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Wait, 25 disk accesses sounds familiar</a:t>
            </a:r>
          </a:p>
          <a:p>
            <a:r>
              <a:rPr lang="en-US" dirty="0" smtClean="0"/>
              <a:t>That was the case for good old binary search on the data file</a:t>
            </a:r>
          </a:p>
          <a:p>
            <a:endParaRPr lang="en-US" dirty="0" smtClean="0"/>
          </a:p>
          <a:p>
            <a:r>
              <a:rPr lang="en-US" dirty="0" smtClean="0"/>
              <a:t>Let’s (again) try to do better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- Take #4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 dirty="0">
                <a:solidFill>
                  <a:schemeClr val="tx1"/>
                </a:solidFill>
              </a:rPr>
              <a:t>How can we improve search performance?</a:t>
            </a:r>
          </a:p>
          <a:p>
            <a:pPr>
              <a:lnSpc>
                <a:spcPct val="90000"/>
              </a:lnSpc>
            </a:pPr>
            <a:r>
              <a:rPr kumimoji="0" lang="en-US" dirty="0">
                <a:solidFill>
                  <a:schemeClr val="tx1"/>
                </a:solidFill>
              </a:rPr>
              <a:t>In order to minimize the number of disk accesses, we need to minimize the number of levels in our search tree, i.e., we need to flatten our tree.</a:t>
            </a:r>
          </a:p>
          <a:p>
            <a:pPr>
              <a:lnSpc>
                <a:spcPct val="90000"/>
              </a:lnSpc>
            </a:pPr>
            <a:r>
              <a:rPr kumimoji="0" lang="en-US" dirty="0">
                <a:solidFill>
                  <a:schemeClr val="tx1"/>
                </a:solidFill>
              </a:rPr>
              <a:t>This can be achieved by increasing the number of records each node of our search tree can deal with. </a:t>
            </a:r>
          </a:p>
          <a:p>
            <a:pPr>
              <a:lnSpc>
                <a:spcPct val="90000"/>
              </a:lnSpc>
            </a:pPr>
            <a:r>
              <a:rPr kumimoji="0" lang="en-US" dirty="0">
                <a:solidFill>
                  <a:schemeClr val="tx1"/>
                </a:solidFill>
              </a:rPr>
              <a:t>A </a:t>
            </a:r>
            <a:r>
              <a:rPr kumimoji="0" lang="en-US" b="1" dirty="0">
                <a:solidFill>
                  <a:schemeClr val="tx1"/>
                </a:solidFill>
              </a:rPr>
              <a:t>B Tree</a:t>
            </a:r>
            <a:r>
              <a:rPr kumimoji="0" lang="en-US" dirty="0">
                <a:solidFill>
                  <a:schemeClr val="tx1"/>
                </a:solidFill>
              </a:rPr>
              <a:t> can help …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Trees (M-way, B)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36588" y="-112713"/>
            <a:ext cx="8159750" cy="1497013"/>
          </a:xfrm>
        </p:spPr>
        <p:txBody>
          <a:bodyPr/>
          <a:lstStyle/>
          <a:p>
            <a:r>
              <a:rPr lang="en-US"/>
              <a:t>M-Way Search Tree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 sz="2400">
                <a:solidFill>
                  <a:schemeClr val="tx1"/>
                </a:solidFill>
              </a:rPr>
              <a:t>Definition</a:t>
            </a:r>
            <a:r>
              <a:rPr kumimoji="0" lang="en-US" sz="2400" b="1">
                <a:solidFill>
                  <a:schemeClr val="tx1"/>
                </a:solidFill>
              </a:rPr>
              <a:t>:</a:t>
            </a:r>
            <a:r>
              <a:rPr kumimoji="0" lang="en-US" sz="2400">
                <a:solidFill>
                  <a:schemeClr val="tx1"/>
                </a:solidFill>
              </a:rPr>
              <a:t>  m-way search tree T is a tree of order </a:t>
            </a:r>
            <a:r>
              <a:rPr kumimoji="0" lang="en-US" sz="2400" i="1">
                <a:solidFill>
                  <a:schemeClr val="tx1"/>
                </a:solidFill>
              </a:rPr>
              <a:t>m</a:t>
            </a:r>
            <a:r>
              <a:rPr kumimoji="0" lang="en-US" sz="2400">
                <a:solidFill>
                  <a:schemeClr val="tx1"/>
                </a:solidFill>
              </a:rPr>
              <a:t>, in which each node can have at most </a:t>
            </a:r>
            <a:r>
              <a:rPr kumimoji="0" lang="en-US" sz="2400" i="1">
                <a:solidFill>
                  <a:schemeClr val="tx1"/>
                </a:solidFill>
              </a:rPr>
              <a:t>m</a:t>
            </a:r>
            <a:r>
              <a:rPr kumimoji="0" lang="en-US" sz="2400">
                <a:solidFill>
                  <a:schemeClr val="tx1"/>
                </a:solidFill>
              </a:rPr>
              <a:t> children</a:t>
            </a:r>
            <a:endParaRPr kumimoji="0" lang="en-CA" sz="240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kumimoji="0" lang="en-CA" sz="2400">
                <a:solidFill>
                  <a:schemeClr val="tx1"/>
                </a:solidFill>
              </a:rPr>
              <a:t>Binary search trees generalize directly to m-way search trees</a:t>
            </a:r>
          </a:p>
          <a:p>
            <a:pPr>
              <a:lnSpc>
                <a:spcPct val="90000"/>
              </a:lnSpc>
            </a:pPr>
            <a:r>
              <a:rPr kumimoji="0" lang="en-CA" sz="2400">
                <a:solidFill>
                  <a:schemeClr val="tx1"/>
                </a:solidFill>
              </a:rPr>
              <a:t>Purpose of m-way search tree: Efficient search (hence retrieval) </a:t>
            </a:r>
            <a:endParaRPr kumimoji="0" lang="en-US" sz="240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kumimoji="0" lang="en-CA" sz="2400">
                <a:solidFill>
                  <a:schemeClr val="tx1"/>
                </a:solidFill>
              </a:rPr>
              <a:t>Other names given to m-way search trees are </a:t>
            </a:r>
          </a:p>
          <a:p>
            <a:pPr lvl="1">
              <a:lnSpc>
                <a:spcPct val="90000"/>
              </a:lnSpc>
            </a:pPr>
            <a:r>
              <a:rPr kumimoji="0" lang="en-CA" sz="2000">
                <a:solidFill>
                  <a:schemeClr val="tx1"/>
                </a:solidFill>
              </a:rPr>
              <a:t>m-ary search trees</a:t>
            </a:r>
          </a:p>
          <a:p>
            <a:pPr lvl="1">
              <a:lnSpc>
                <a:spcPct val="90000"/>
              </a:lnSpc>
            </a:pPr>
            <a:r>
              <a:rPr kumimoji="0" lang="en-CA" sz="2000">
                <a:solidFill>
                  <a:schemeClr val="tx1"/>
                </a:solidFill>
              </a:rPr>
              <a:t>multiway search trees</a:t>
            </a:r>
          </a:p>
          <a:p>
            <a:pPr lvl="1">
              <a:lnSpc>
                <a:spcPct val="90000"/>
              </a:lnSpc>
            </a:pPr>
            <a:r>
              <a:rPr kumimoji="0" lang="en-CA" sz="2000">
                <a:solidFill>
                  <a:schemeClr val="tx1"/>
                </a:solidFill>
              </a:rPr>
              <a:t>n-way search trees</a:t>
            </a:r>
          </a:p>
          <a:p>
            <a:pPr lvl="1">
              <a:lnSpc>
                <a:spcPct val="90000"/>
              </a:lnSpc>
            </a:pPr>
            <a:r>
              <a:rPr kumimoji="0" lang="en-CA" sz="2000">
                <a:solidFill>
                  <a:schemeClr val="tx1"/>
                </a:solidFill>
              </a:rPr>
              <a:t>n-ary search trees</a:t>
            </a:r>
            <a:endParaRPr kumimoji="0" 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36588" y="-112713"/>
            <a:ext cx="8159750" cy="1497013"/>
          </a:xfrm>
        </p:spPr>
        <p:txBody>
          <a:bodyPr/>
          <a:lstStyle/>
          <a:p>
            <a:r>
              <a:rPr lang="en-US"/>
              <a:t>M-Way Search Tree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843088"/>
            <a:ext cx="7820025" cy="4706937"/>
          </a:xfrm>
        </p:spPr>
        <p:txBody>
          <a:bodyPr/>
          <a:lstStyle/>
          <a:p>
            <a:r>
              <a:rPr kumimoji="0" lang="en-US" sz="2400" dirty="0">
                <a:solidFill>
                  <a:schemeClr val="tx1"/>
                </a:solidFill>
              </a:rPr>
              <a:t>Definition</a:t>
            </a:r>
            <a:r>
              <a:rPr kumimoji="0" lang="en-US" sz="2400" b="1" dirty="0">
                <a:solidFill>
                  <a:schemeClr val="tx1"/>
                </a:solidFill>
              </a:rPr>
              <a:t>:</a:t>
            </a:r>
            <a:r>
              <a:rPr kumimoji="0" lang="en-US" sz="2400" dirty="0">
                <a:solidFill>
                  <a:schemeClr val="tx1"/>
                </a:solidFill>
              </a:rPr>
              <a:t> An </a:t>
            </a:r>
            <a:r>
              <a:rPr kumimoji="0" lang="en-US" sz="2400" dirty="0" err="1">
                <a:solidFill>
                  <a:schemeClr val="tx1"/>
                </a:solidFill>
              </a:rPr>
              <a:t>m</a:t>
            </a:r>
            <a:r>
              <a:rPr lang="en-US" sz="2400" dirty="0"/>
              <a:t>-way search tree T</a:t>
            </a:r>
            <a:r>
              <a:rPr kumimoji="0" lang="en-US" sz="2400" dirty="0">
                <a:solidFill>
                  <a:schemeClr val="tx1"/>
                </a:solidFill>
              </a:rPr>
              <a:t> is an </a:t>
            </a:r>
            <a:r>
              <a:rPr kumimoji="0" lang="en-US" sz="2400" i="1" dirty="0" err="1">
                <a:solidFill>
                  <a:schemeClr val="tx1"/>
                </a:solidFill>
              </a:rPr>
              <a:t>m</a:t>
            </a:r>
            <a:r>
              <a:rPr kumimoji="0" lang="en-US" sz="2400" dirty="0">
                <a:solidFill>
                  <a:schemeClr val="tx1"/>
                </a:solidFill>
              </a:rPr>
              <a:t>-way</a:t>
            </a:r>
            <a:r>
              <a:rPr kumimoji="0" lang="en-US" sz="2400" dirty="0" smtClean="0">
                <a:solidFill>
                  <a:schemeClr val="tx1"/>
                </a:solidFill>
              </a:rPr>
              <a:t> tree </a:t>
            </a:r>
            <a:r>
              <a:rPr kumimoji="0" lang="en-US" sz="2400" dirty="0">
                <a:solidFill>
                  <a:schemeClr val="tx1"/>
                </a:solidFill>
              </a:rPr>
              <a:t>(a tree of order </a:t>
            </a:r>
            <a:r>
              <a:rPr kumimoji="0" lang="en-US" sz="2400" dirty="0" err="1">
                <a:solidFill>
                  <a:schemeClr val="tx1"/>
                </a:solidFill>
              </a:rPr>
              <a:t>m</a:t>
            </a:r>
            <a:r>
              <a:rPr kumimoji="0" lang="en-US" sz="2400" dirty="0">
                <a:solidFill>
                  <a:schemeClr val="tx1"/>
                </a:solidFill>
              </a:rPr>
              <a:t>) such that:</a:t>
            </a:r>
          </a:p>
          <a:p>
            <a:pPr lvl="1"/>
            <a:r>
              <a:rPr kumimoji="0" lang="en-US" sz="2000" dirty="0">
                <a:solidFill>
                  <a:schemeClr val="tx1"/>
                </a:solidFill>
              </a:rPr>
              <a:t>T is either empty or</a:t>
            </a:r>
          </a:p>
          <a:p>
            <a:pPr lvl="1"/>
            <a:r>
              <a:rPr kumimoji="0" lang="en-US" sz="2000" dirty="0">
                <a:solidFill>
                  <a:schemeClr val="tx1"/>
                </a:solidFill>
              </a:rPr>
              <a:t>each non-leaf node of T has at most </a:t>
            </a:r>
            <a:r>
              <a:rPr kumimoji="0" lang="en-US" sz="2000" i="1" dirty="0" err="1">
                <a:solidFill>
                  <a:schemeClr val="tx1"/>
                </a:solidFill>
              </a:rPr>
              <a:t>m</a:t>
            </a:r>
            <a:r>
              <a:rPr kumimoji="0" lang="en-US" sz="2000" dirty="0">
                <a:solidFill>
                  <a:schemeClr val="tx1"/>
                </a:solidFill>
              </a:rPr>
              <a:t> children (</a:t>
            </a:r>
            <a:r>
              <a:rPr kumimoji="0" lang="en-US" sz="2000" dirty="0" err="1">
                <a:solidFill>
                  <a:schemeClr val="tx1"/>
                </a:solidFill>
              </a:rPr>
              <a:t>subtrees</a:t>
            </a:r>
            <a:r>
              <a:rPr kumimoji="0" lang="en-US" sz="2000" dirty="0">
                <a:solidFill>
                  <a:schemeClr val="tx1"/>
                </a:solidFill>
              </a:rPr>
              <a:t>):</a:t>
            </a:r>
          </a:p>
          <a:p>
            <a:pPr lvl="1" algn="ctr">
              <a:buFontTx/>
              <a:buNone/>
            </a:pPr>
            <a:r>
              <a:rPr kumimoji="0" lang="en-US" sz="2000" dirty="0">
                <a:solidFill>
                  <a:schemeClr val="tx1"/>
                </a:solidFill>
              </a:rPr>
              <a:t>T</a:t>
            </a:r>
            <a:r>
              <a:rPr kumimoji="0" lang="en-US" sz="2000" baseline="-25000" dirty="0">
                <a:solidFill>
                  <a:schemeClr val="tx1"/>
                </a:solidFill>
              </a:rPr>
              <a:t>0</a:t>
            </a:r>
            <a:r>
              <a:rPr kumimoji="0" lang="en-US" sz="2000" dirty="0">
                <a:solidFill>
                  <a:schemeClr val="tx1"/>
                </a:solidFill>
              </a:rPr>
              <a:t>, T</a:t>
            </a:r>
            <a:r>
              <a:rPr kumimoji="0" lang="en-US" sz="2000" baseline="-25000" dirty="0">
                <a:solidFill>
                  <a:schemeClr val="tx1"/>
                </a:solidFill>
              </a:rPr>
              <a:t>1</a:t>
            </a:r>
            <a:r>
              <a:rPr kumimoji="0" lang="en-US" sz="2000" dirty="0">
                <a:solidFill>
                  <a:schemeClr val="tx1"/>
                </a:solidFill>
              </a:rPr>
              <a:t>, …, T</a:t>
            </a:r>
            <a:r>
              <a:rPr kumimoji="0" lang="en-US" sz="2000" baseline="-25000" dirty="0">
                <a:solidFill>
                  <a:schemeClr val="tx1"/>
                </a:solidFill>
              </a:rPr>
              <a:t>m-1</a:t>
            </a:r>
            <a:r>
              <a:rPr kumimoji="0" lang="en-US" sz="2000" dirty="0">
                <a:solidFill>
                  <a:schemeClr val="tx1"/>
                </a:solidFill>
              </a:rPr>
              <a:t>  </a:t>
            </a:r>
          </a:p>
          <a:p>
            <a:pPr lvl="1">
              <a:buFontTx/>
              <a:buNone/>
            </a:pPr>
            <a:r>
              <a:rPr kumimoji="0" lang="en-US" sz="2000" dirty="0">
                <a:solidFill>
                  <a:schemeClr val="tx1"/>
                </a:solidFill>
              </a:rPr>
              <a:t>	and </a:t>
            </a:r>
            <a:r>
              <a:rPr kumimoji="0" lang="en-US" sz="2000" i="1" dirty="0" err="1">
                <a:solidFill>
                  <a:schemeClr val="tx1"/>
                </a:solidFill>
              </a:rPr>
              <a:t>m</a:t>
            </a:r>
            <a:r>
              <a:rPr kumimoji="0" lang="en-US" sz="2000" dirty="0">
                <a:solidFill>
                  <a:schemeClr val="tx1"/>
                </a:solidFill>
              </a:rPr>
              <a:t> – 1 key values in ascending order: </a:t>
            </a:r>
          </a:p>
          <a:p>
            <a:pPr lvl="1" algn="ctr">
              <a:buFontTx/>
              <a:buNone/>
            </a:pPr>
            <a:r>
              <a:rPr kumimoji="0" lang="en-US" sz="2000" dirty="0">
                <a:solidFill>
                  <a:schemeClr val="tx1"/>
                </a:solidFill>
              </a:rPr>
              <a:t>K</a:t>
            </a:r>
            <a:r>
              <a:rPr kumimoji="0" lang="en-US" sz="2000" baseline="-25000" dirty="0">
                <a:solidFill>
                  <a:schemeClr val="tx1"/>
                </a:solidFill>
              </a:rPr>
              <a:t>1 </a:t>
            </a:r>
            <a:r>
              <a:rPr kumimoji="0" lang="en-US" sz="2000" dirty="0">
                <a:solidFill>
                  <a:schemeClr val="tx1"/>
                </a:solidFill>
              </a:rPr>
              <a:t>&lt; K</a:t>
            </a:r>
            <a:r>
              <a:rPr kumimoji="0" lang="en-US" sz="2000" baseline="-25000" dirty="0">
                <a:solidFill>
                  <a:schemeClr val="tx1"/>
                </a:solidFill>
              </a:rPr>
              <a:t>2</a:t>
            </a:r>
            <a:r>
              <a:rPr kumimoji="0" lang="en-US" sz="2000" dirty="0">
                <a:solidFill>
                  <a:schemeClr val="tx1"/>
                </a:solidFill>
              </a:rPr>
              <a:t> &lt; … &lt; K</a:t>
            </a:r>
            <a:r>
              <a:rPr kumimoji="0" lang="en-US" sz="2000" baseline="-25000" dirty="0">
                <a:solidFill>
                  <a:schemeClr val="tx1"/>
                </a:solidFill>
              </a:rPr>
              <a:t>m-1</a:t>
            </a:r>
          </a:p>
          <a:p>
            <a:pPr lvl="1"/>
            <a:r>
              <a:rPr kumimoji="0" lang="en-US" sz="2000" dirty="0">
                <a:solidFill>
                  <a:schemeClr val="tx1"/>
                </a:solidFill>
              </a:rPr>
              <a:t>for every key value V in </a:t>
            </a:r>
            <a:r>
              <a:rPr kumimoji="0" lang="en-US" sz="2000" dirty="0" err="1">
                <a:solidFill>
                  <a:schemeClr val="tx1"/>
                </a:solidFill>
              </a:rPr>
              <a:t>subtree</a:t>
            </a:r>
            <a:r>
              <a:rPr kumimoji="0" lang="en-US" sz="2000" dirty="0">
                <a:solidFill>
                  <a:schemeClr val="tx1"/>
                </a:solidFill>
              </a:rPr>
              <a:t> T</a:t>
            </a:r>
            <a:r>
              <a:rPr kumimoji="0" lang="en-US" sz="2000" baseline="-25000" dirty="0">
                <a:solidFill>
                  <a:schemeClr val="tx1"/>
                </a:solidFill>
              </a:rPr>
              <a:t>i</a:t>
            </a:r>
            <a:r>
              <a:rPr kumimoji="0" lang="en-US" sz="2000" dirty="0">
                <a:solidFill>
                  <a:schemeClr val="tx1"/>
                </a:solidFill>
              </a:rPr>
              <a:t>:   </a:t>
            </a:r>
            <a:r>
              <a:rPr kumimoji="0" lang="en-US" sz="1800" dirty="0">
                <a:solidFill>
                  <a:schemeClr val="tx1"/>
                </a:solidFill>
              </a:rPr>
              <a:t>(</a:t>
            </a:r>
            <a:r>
              <a:rPr lang="en-US" sz="1800" b="1" dirty="0"/>
              <a:t>rules of construction</a:t>
            </a:r>
            <a:r>
              <a:rPr lang="en-US" sz="1800" dirty="0"/>
              <a:t>)</a:t>
            </a:r>
          </a:p>
          <a:p>
            <a:pPr lvl="1">
              <a:buFontTx/>
              <a:buNone/>
            </a:pPr>
            <a:r>
              <a:rPr kumimoji="0" lang="en-US" sz="2000" dirty="0">
                <a:solidFill>
                  <a:schemeClr val="tx1"/>
                </a:solidFill>
              </a:rPr>
              <a:t> 		     V &lt; K</a:t>
            </a:r>
            <a:r>
              <a:rPr kumimoji="0" lang="en-US" sz="2000" baseline="-25000" dirty="0">
                <a:solidFill>
                  <a:schemeClr val="tx1"/>
                </a:solidFill>
              </a:rPr>
              <a:t>1</a:t>
            </a:r>
            <a:r>
              <a:rPr kumimoji="0" lang="en-US" sz="2000" dirty="0">
                <a:solidFill>
                  <a:schemeClr val="tx1"/>
                </a:solidFill>
              </a:rPr>
              <a:t>,               </a:t>
            </a:r>
            <a:r>
              <a:rPr kumimoji="0" lang="en-US" sz="2000" dirty="0" err="1">
                <a:solidFill>
                  <a:schemeClr val="tx1"/>
                </a:solidFill>
              </a:rPr>
              <a:t>i</a:t>
            </a:r>
            <a:r>
              <a:rPr kumimoji="0" lang="en-US" sz="2000" dirty="0">
                <a:solidFill>
                  <a:schemeClr val="tx1"/>
                </a:solidFill>
              </a:rPr>
              <a:t> = 0 </a:t>
            </a:r>
            <a:br>
              <a:rPr kumimoji="0" lang="en-US" sz="2000" dirty="0">
                <a:solidFill>
                  <a:schemeClr val="tx1"/>
                </a:solidFill>
              </a:rPr>
            </a:br>
            <a:r>
              <a:rPr kumimoji="0" lang="en-US" sz="2000" dirty="0">
                <a:solidFill>
                  <a:schemeClr val="tx1"/>
                </a:solidFill>
              </a:rPr>
              <a:t>       </a:t>
            </a:r>
            <a:r>
              <a:rPr kumimoji="0" lang="en-US" sz="2000" dirty="0" err="1">
                <a:solidFill>
                  <a:schemeClr val="tx1"/>
                </a:solidFill>
              </a:rPr>
              <a:t>K</a:t>
            </a:r>
            <a:r>
              <a:rPr kumimoji="0" lang="en-US" sz="2000" baseline="-25000" dirty="0" err="1">
                <a:solidFill>
                  <a:schemeClr val="tx1"/>
                </a:solidFill>
              </a:rPr>
              <a:t>i</a:t>
            </a:r>
            <a:r>
              <a:rPr kumimoji="0" lang="en-US" sz="2000" dirty="0">
                <a:solidFill>
                  <a:schemeClr val="tx1"/>
                </a:solidFill>
              </a:rPr>
              <a:t> &lt; V &lt; K</a:t>
            </a:r>
            <a:r>
              <a:rPr kumimoji="0" lang="en-US" sz="2000" baseline="-25000" dirty="0">
                <a:solidFill>
                  <a:schemeClr val="tx1"/>
                </a:solidFill>
              </a:rPr>
              <a:t>i+1</a:t>
            </a:r>
            <a:r>
              <a:rPr kumimoji="0" lang="en-US" sz="2000" dirty="0">
                <a:solidFill>
                  <a:schemeClr val="tx1"/>
                </a:solidFill>
              </a:rPr>
              <a:t>,      1 &lt;= </a:t>
            </a:r>
            <a:r>
              <a:rPr kumimoji="0" lang="en-US" sz="2000" dirty="0" err="1">
                <a:solidFill>
                  <a:schemeClr val="tx1"/>
                </a:solidFill>
              </a:rPr>
              <a:t>i</a:t>
            </a:r>
            <a:r>
              <a:rPr kumimoji="0" lang="en-US" sz="2000" dirty="0">
                <a:solidFill>
                  <a:schemeClr val="tx1"/>
                </a:solidFill>
              </a:rPr>
              <a:t> &lt;= m-2</a:t>
            </a:r>
            <a:br>
              <a:rPr kumimoji="0" lang="en-US" sz="2000" dirty="0">
                <a:solidFill>
                  <a:schemeClr val="tx1"/>
                </a:solidFill>
              </a:rPr>
            </a:br>
            <a:r>
              <a:rPr kumimoji="0" lang="en-US" sz="2000" dirty="0">
                <a:solidFill>
                  <a:schemeClr val="tx1"/>
                </a:solidFill>
              </a:rPr>
              <a:t>       V &gt; K</a:t>
            </a:r>
            <a:r>
              <a:rPr kumimoji="0" lang="en-US" sz="2000" baseline="-25000" dirty="0">
                <a:solidFill>
                  <a:schemeClr val="tx1"/>
                </a:solidFill>
              </a:rPr>
              <a:t>m-1</a:t>
            </a:r>
            <a:r>
              <a:rPr kumimoji="0" lang="en-US" sz="2000" dirty="0">
                <a:solidFill>
                  <a:schemeClr val="tx1"/>
                </a:solidFill>
              </a:rPr>
              <a:t>,             </a:t>
            </a:r>
            <a:r>
              <a:rPr kumimoji="0" lang="en-US" sz="2000" dirty="0" err="1">
                <a:solidFill>
                  <a:schemeClr val="tx1"/>
                </a:solidFill>
              </a:rPr>
              <a:t>i</a:t>
            </a:r>
            <a:r>
              <a:rPr kumimoji="0" lang="en-US" sz="2000" dirty="0">
                <a:solidFill>
                  <a:schemeClr val="tx1"/>
                </a:solidFill>
              </a:rPr>
              <a:t> = m-1</a:t>
            </a:r>
          </a:p>
          <a:p>
            <a:pPr lvl="1"/>
            <a:r>
              <a:rPr kumimoji="0" lang="en-US" sz="2000" dirty="0">
                <a:solidFill>
                  <a:schemeClr val="tx1"/>
                </a:solidFill>
              </a:rPr>
              <a:t>every </a:t>
            </a:r>
            <a:r>
              <a:rPr kumimoji="0" lang="en-US" sz="2000" dirty="0" err="1">
                <a:solidFill>
                  <a:schemeClr val="tx1"/>
                </a:solidFill>
              </a:rPr>
              <a:t>subtree</a:t>
            </a:r>
            <a:r>
              <a:rPr kumimoji="0" lang="en-US" sz="2000" dirty="0">
                <a:solidFill>
                  <a:schemeClr val="tx1"/>
                </a:solidFill>
              </a:rPr>
              <a:t> T</a:t>
            </a:r>
            <a:r>
              <a:rPr kumimoji="0" lang="en-US" sz="2000" baseline="-25000" dirty="0">
                <a:solidFill>
                  <a:schemeClr val="tx1"/>
                </a:solidFill>
              </a:rPr>
              <a:t>i</a:t>
            </a:r>
            <a:r>
              <a:rPr kumimoji="0" lang="en-US" sz="2000" dirty="0">
                <a:solidFill>
                  <a:schemeClr val="tx1"/>
                </a:solidFill>
              </a:rPr>
              <a:t> is also an </a:t>
            </a:r>
            <a:r>
              <a:rPr kumimoji="0" lang="en-US" sz="2000" i="1" dirty="0" err="1">
                <a:solidFill>
                  <a:schemeClr val="tx1"/>
                </a:solidFill>
              </a:rPr>
              <a:t>m</a:t>
            </a:r>
            <a:r>
              <a:rPr kumimoji="0" lang="en-US" sz="2000" dirty="0">
                <a:solidFill>
                  <a:schemeClr val="tx1"/>
                </a:solidFill>
              </a:rPr>
              <a:t>-way search tree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0388" y="754063"/>
            <a:ext cx="8304212" cy="5341937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kumimoji="0" lang="en-US" b="1" dirty="0">
                <a:solidFill>
                  <a:srgbClr val="FF0000"/>
                </a:solidFill>
              </a:rPr>
              <a:t>Example:</a:t>
            </a:r>
            <a:r>
              <a:rPr kumimoji="0" lang="en-US" dirty="0">
                <a:solidFill>
                  <a:srgbClr val="FF0000"/>
                </a:solidFill>
              </a:rPr>
              <a:t>  The following is </a:t>
            </a:r>
            <a:r>
              <a:rPr kumimoji="0" lang="en-US" dirty="0" smtClean="0">
                <a:solidFill>
                  <a:srgbClr val="FF0000"/>
                </a:solidFill>
              </a:rPr>
              <a:t>a </a:t>
            </a:r>
            <a:r>
              <a:rPr kumimoji="0" lang="en-US" dirty="0">
                <a:solidFill>
                  <a:srgbClr val="FF0000"/>
                </a:solidFill>
              </a:rPr>
              <a:t>3-way search tree:</a:t>
            </a:r>
            <a:endParaRPr kumimoji="0" lang="en-US" b="1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8165" name="Text Box 5"/>
          <p:cNvSpPr txBox="1">
            <a:spLocks noChangeArrowheads="1"/>
          </p:cNvSpPr>
          <p:nvPr/>
        </p:nvSpPr>
        <p:spPr bwMode="auto">
          <a:xfrm>
            <a:off x="3695700" y="16811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 dirty="0"/>
              <a:t>16</a:t>
            </a:r>
            <a:endParaRPr lang="en-US" sz="2400" b="0" dirty="0"/>
          </a:p>
        </p:txBody>
      </p:sp>
      <p:sp>
        <p:nvSpPr>
          <p:cNvPr id="348166" name="Text Box 6"/>
          <p:cNvSpPr txBox="1">
            <a:spLocks noChangeArrowheads="1"/>
          </p:cNvSpPr>
          <p:nvPr/>
        </p:nvSpPr>
        <p:spPr bwMode="auto">
          <a:xfrm>
            <a:off x="4216400" y="16811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/>
              <a:t>18</a:t>
            </a:r>
          </a:p>
        </p:txBody>
      </p:sp>
      <p:sp>
        <p:nvSpPr>
          <p:cNvPr id="348169" name="Text Box 9"/>
          <p:cNvSpPr txBox="1">
            <a:spLocks noChangeArrowheads="1"/>
          </p:cNvSpPr>
          <p:nvPr/>
        </p:nvSpPr>
        <p:spPr bwMode="auto">
          <a:xfrm>
            <a:off x="1447800" y="35861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4</a:t>
            </a:r>
            <a:endParaRPr lang="en-US" sz="2400" b="0"/>
          </a:p>
        </p:txBody>
      </p:sp>
      <p:sp>
        <p:nvSpPr>
          <p:cNvPr id="348170" name="Text Box 10"/>
          <p:cNvSpPr txBox="1">
            <a:spLocks noChangeArrowheads="1"/>
          </p:cNvSpPr>
          <p:nvPr/>
        </p:nvSpPr>
        <p:spPr bwMode="auto">
          <a:xfrm>
            <a:off x="1968500" y="35861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6</a:t>
            </a:r>
            <a:endParaRPr lang="en-US" sz="2400" b="0"/>
          </a:p>
        </p:txBody>
      </p:sp>
      <p:sp>
        <p:nvSpPr>
          <p:cNvPr id="348173" name="Text Box 13"/>
          <p:cNvSpPr txBox="1">
            <a:spLocks noChangeArrowheads="1"/>
          </p:cNvSpPr>
          <p:nvPr/>
        </p:nvSpPr>
        <p:spPr bwMode="auto">
          <a:xfrm>
            <a:off x="3708400" y="35988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 dirty="0" smtClean="0"/>
              <a:t>17</a:t>
            </a:r>
            <a:endParaRPr lang="en-US" sz="2400" b="0" dirty="0"/>
          </a:p>
        </p:txBody>
      </p:sp>
      <p:sp>
        <p:nvSpPr>
          <p:cNvPr id="348174" name="Text Box 14"/>
          <p:cNvSpPr txBox="1">
            <a:spLocks noChangeArrowheads="1"/>
          </p:cNvSpPr>
          <p:nvPr/>
        </p:nvSpPr>
        <p:spPr bwMode="auto">
          <a:xfrm>
            <a:off x="4229100" y="35988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48177" name="Text Box 17"/>
          <p:cNvSpPr txBox="1">
            <a:spLocks noChangeArrowheads="1"/>
          </p:cNvSpPr>
          <p:nvPr/>
        </p:nvSpPr>
        <p:spPr bwMode="auto">
          <a:xfrm>
            <a:off x="5861050" y="35988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48178" name="Text Box 18"/>
          <p:cNvSpPr txBox="1">
            <a:spLocks noChangeArrowheads="1"/>
          </p:cNvSpPr>
          <p:nvPr/>
        </p:nvSpPr>
        <p:spPr bwMode="auto">
          <a:xfrm>
            <a:off x="6381750" y="35988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/>
              <a:t>26</a:t>
            </a:r>
          </a:p>
        </p:txBody>
      </p:sp>
      <p:sp>
        <p:nvSpPr>
          <p:cNvPr id="348193" name="Text Box 33"/>
          <p:cNvSpPr txBox="1">
            <a:spLocks noChangeArrowheads="1"/>
          </p:cNvSpPr>
          <p:nvPr/>
        </p:nvSpPr>
        <p:spPr bwMode="auto">
          <a:xfrm>
            <a:off x="4876800" y="56911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/>
              <a:t>20</a:t>
            </a:r>
          </a:p>
        </p:txBody>
      </p:sp>
      <p:sp>
        <p:nvSpPr>
          <p:cNvPr id="348194" name="Text Box 34"/>
          <p:cNvSpPr txBox="1">
            <a:spLocks noChangeArrowheads="1"/>
          </p:cNvSpPr>
          <p:nvPr/>
        </p:nvSpPr>
        <p:spPr bwMode="auto">
          <a:xfrm>
            <a:off x="5397500" y="56911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48197" name="Text Box 37"/>
          <p:cNvSpPr txBox="1">
            <a:spLocks noChangeArrowheads="1"/>
          </p:cNvSpPr>
          <p:nvPr/>
        </p:nvSpPr>
        <p:spPr bwMode="auto">
          <a:xfrm>
            <a:off x="7429500" y="57023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/>
              <a:t>28</a:t>
            </a:r>
          </a:p>
        </p:txBody>
      </p:sp>
      <p:sp>
        <p:nvSpPr>
          <p:cNvPr id="348198" name="Text Box 38"/>
          <p:cNvSpPr txBox="1">
            <a:spLocks noChangeArrowheads="1"/>
          </p:cNvSpPr>
          <p:nvPr/>
        </p:nvSpPr>
        <p:spPr bwMode="auto">
          <a:xfrm>
            <a:off x="7950200" y="57023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30</a:t>
            </a:r>
            <a:endParaRPr lang="en-US" sz="2400" b="0"/>
          </a:p>
        </p:txBody>
      </p:sp>
      <p:sp>
        <p:nvSpPr>
          <p:cNvPr id="348200" name="Line 40"/>
          <p:cNvSpPr>
            <a:spLocks noChangeShapeType="1"/>
          </p:cNvSpPr>
          <p:nvPr/>
        </p:nvSpPr>
        <p:spPr bwMode="auto">
          <a:xfrm flipH="1">
            <a:off x="2235200" y="2151063"/>
            <a:ext cx="1460500" cy="143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04" name="Line 44"/>
          <p:cNvSpPr>
            <a:spLocks noChangeShapeType="1"/>
          </p:cNvSpPr>
          <p:nvPr/>
        </p:nvSpPr>
        <p:spPr bwMode="auto">
          <a:xfrm flipH="1">
            <a:off x="5424488" y="4049713"/>
            <a:ext cx="439737" cy="163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05" name="Line 45"/>
          <p:cNvSpPr>
            <a:spLocks noChangeShapeType="1"/>
          </p:cNvSpPr>
          <p:nvPr/>
        </p:nvSpPr>
        <p:spPr bwMode="auto">
          <a:xfrm>
            <a:off x="6891338" y="4060825"/>
            <a:ext cx="931862" cy="164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06" name="Line 46"/>
          <p:cNvSpPr>
            <a:spLocks noChangeShapeType="1"/>
          </p:cNvSpPr>
          <p:nvPr/>
        </p:nvSpPr>
        <p:spPr bwMode="auto">
          <a:xfrm>
            <a:off x="4216400" y="2151063"/>
            <a:ext cx="7938" cy="142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07" name="Line 47"/>
          <p:cNvSpPr>
            <a:spLocks noChangeShapeType="1"/>
          </p:cNvSpPr>
          <p:nvPr/>
        </p:nvSpPr>
        <p:spPr bwMode="auto">
          <a:xfrm>
            <a:off x="4735513" y="2151063"/>
            <a:ext cx="1762125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14" name="Text Box 54"/>
          <p:cNvSpPr txBox="1">
            <a:spLocks noChangeArrowheads="1"/>
          </p:cNvSpPr>
          <p:nvPr/>
        </p:nvSpPr>
        <p:spPr bwMode="auto">
          <a:xfrm>
            <a:off x="6134100" y="56975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/>
              <a:t>24</a:t>
            </a:r>
          </a:p>
        </p:txBody>
      </p:sp>
      <p:sp>
        <p:nvSpPr>
          <p:cNvPr id="348215" name="Text Box 55"/>
          <p:cNvSpPr txBox="1">
            <a:spLocks noChangeArrowheads="1"/>
          </p:cNvSpPr>
          <p:nvPr/>
        </p:nvSpPr>
        <p:spPr bwMode="auto">
          <a:xfrm>
            <a:off x="6654800" y="56975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48221" name="Line 61"/>
          <p:cNvSpPr>
            <a:spLocks noChangeShapeType="1"/>
          </p:cNvSpPr>
          <p:nvPr/>
        </p:nvSpPr>
        <p:spPr bwMode="auto">
          <a:xfrm>
            <a:off x="6403975" y="4078288"/>
            <a:ext cx="176213" cy="161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Insertion into m-way Search Tree</a:t>
            </a:r>
            <a:endParaRPr lang="en-US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Search for the spot where the new element is to be inserted (using its search key) until you reach an empty subtree</a:t>
            </a:r>
          </a:p>
          <a:p>
            <a:r>
              <a:rPr lang="en-US"/>
              <a:t>Insert the new element into the parent of the empty subtree, if there is room in the node. </a:t>
            </a:r>
          </a:p>
          <a:p>
            <a:r>
              <a:rPr lang="en-US"/>
              <a:t>Insert the new element into the subtree, if there is no room in its parent.  </a:t>
            </a:r>
          </a:p>
          <a:p>
            <a:pPr lvl="1"/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</p:spPr>
        <p:txBody>
          <a:bodyPr/>
          <a:lstStyle/>
          <a:p>
            <a:r>
              <a:rPr lang="en-CA" sz="3600" dirty="0">
                <a:solidFill>
                  <a:schemeClr val="accent1"/>
                </a:solidFill>
              </a:rPr>
              <a:t>Insertion into an </a:t>
            </a:r>
            <a:r>
              <a:rPr kumimoji="0" lang="en-US" sz="3600" dirty="0" err="1">
                <a:solidFill>
                  <a:schemeClr val="accent1"/>
                </a:solidFill>
              </a:rPr>
              <a:t>m</a:t>
            </a:r>
            <a:r>
              <a:rPr kumimoji="0" lang="en-US" sz="3600" dirty="0">
                <a:solidFill>
                  <a:schemeClr val="accent1"/>
                </a:solidFill>
              </a:rPr>
              <a:t>-way Search Tree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7820025" cy="36306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z="2400"/>
              <a:t>Let’s construct the m-way search tree shown on the previous slide where m=3</a:t>
            </a:r>
          </a:p>
          <a:p>
            <a:pPr>
              <a:lnSpc>
                <a:spcPct val="90000"/>
              </a:lnSpc>
            </a:pPr>
            <a:r>
              <a:rPr lang="en-CA" sz="2400"/>
              <a:t>To do so, we shall insert the following search keys: </a:t>
            </a:r>
            <a:r>
              <a:rPr lang="en-CA" sz="2000"/>
              <a:t>18, 16, 6, 22, 26, 4, 28, 24, 20, 30, 17 </a:t>
            </a:r>
          </a:p>
          <a:p>
            <a:pPr>
              <a:lnSpc>
                <a:spcPct val="90000"/>
              </a:lnSpc>
            </a:pPr>
            <a:r>
              <a:rPr lang="en-CA" sz="2400"/>
              <a:t>Remember: the search keys (and their associated elements) are inserted in ascending sorting order in a node</a:t>
            </a:r>
          </a:p>
          <a:p>
            <a:pPr>
              <a:lnSpc>
                <a:spcPct val="90000"/>
              </a:lnSpc>
            </a:pPr>
            <a:r>
              <a:rPr lang="en-CA" sz="2400"/>
              <a:t>Let’s begin by inserting 18:</a:t>
            </a:r>
          </a:p>
          <a:p>
            <a:pPr lvl="2">
              <a:lnSpc>
                <a:spcPct val="90000"/>
              </a:lnSpc>
            </a:pPr>
            <a:r>
              <a:rPr lang="en-CA" sz="2000"/>
              <a:t>since the m-way tree is empty, we create the first node i.e., the root and insert 18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381957" name="Text Box 5"/>
          <p:cNvSpPr txBox="1">
            <a:spLocks noChangeArrowheads="1"/>
          </p:cNvSpPr>
          <p:nvPr/>
        </p:nvSpPr>
        <p:spPr bwMode="auto">
          <a:xfrm>
            <a:off x="3357563" y="568325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81958" name="Text Box 6"/>
          <p:cNvSpPr txBox="1">
            <a:spLocks noChangeArrowheads="1"/>
          </p:cNvSpPr>
          <p:nvPr/>
        </p:nvSpPr>
        <p:spPr bwMode="auto">
          <a:xfrm>
            <a:off x="3878263" y="568325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</p:spPr>
        <p:txBody>
          <a:bodyPr/>
          <a:lstStyle/>
          <a:p>
            <a:r>
              <a:rPr lang="en-CA" sz="3600" dirty="0">
                <a:solidFill>
                  <a:srgbClr val="F0AD00"/>
                </a:solidFill>
              </a:rPr>
              <a:t>Insertion into an </a:t>
            </a:r>
            <a:r>
              <a:rPr kumimoji="0" lang="en-US" sz="3600" dirty="0" err="1">
                <a:solidFill>
                  <a:srgbClr val="F0AD00"/>
                </a:solidFill>
              </a:rPr>
              <a:t>m</a:t>
            </a:r>
            <a:r>
              <a:rPr kumimoji="0" lang="en-US" sz="3600" dirty="0">
                <a:solidFill>
                  <a:srgbClr val="F0AD00"/>
                </a:solidFill>
              </a:rPr>
              <a:t>-way Search Tree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7820025" cy="2103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/>
              <a:t>Let’s insert 16:</a:t>
            </a:r>
            <a:endParaRPr lang="en-CA" sz="2400"/>
          </a:p>
          <a:p>
            <a:pPr lvl="1">
              <a:lnSpc>
                <a:spcPct val="90000"/>
              </a:lnSpc>
            </a:pPr>
            <a:r>
              <a:rPr lang="en-US" sz="2000"/>
              <a:t>Search for the spot where the new element is to be inserted using its search key until you reach an empty subtree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Insert the new element into the parent of the empty subtree, in the proper sorted order, if there is room in the parent node.</a:t>
            </a:r>
            <a:r>
              <a:rPr lang="en-US"/>
              <a:t> </a:t>
            </a:r>
          </a:p>
        </p:txBody>
      </p:sp>
      <p:sp>
        <p:nvSpPr>
          <p:cNvPr id="384004" name="Text Box 4"/>
          <p:cNvSpPr txBox="1">
            <a:spLocks noChangeArrowheads="1"/>
          </p:cNvSpPr>
          <p:nvPr/>
        </p:nvSpPr>
        <p:spPr bwMode="auto">
          <a:xfrm>
            <a:off x="2511425" y="46069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84005" name="Text Box 5"/>
          <p:cNvSpPr txBox="1">
            <a:spLocks noChangeArrowheads="1"/>
          </p:cNvSpPr>
          <p:nvPr/>
        </p:nvSpPr>
        <p:spPr bwMode="auto">
          <a:xfrm>
            <a:off x="3032125" y="46069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84006" name="Text Box 6"/>
          <p:cNvSpPr txBox="1">
            <a:spLocks noChangeArrowheads="1"/>
          </p:cNvSpPr>
          <p:nvPr/>
        </p:nvSpPr>
        <p:spPr bwMode="auto">
          <a:xfrm>
            <a:off x="4114800" y="467995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CA" b="0"/>
              <a:t>becomes</a:t>
            </a:r>
            <a:endParaRPr lang="en-US" b="0"/>
          </a:p>
        </p:txBody>
      </p:sp>
      <p:sp>
        <p:nvSpPr>
          <p:cNvPr id="384007" name="Text Box 7"/>
          <p:cNvSpPr txBox="1">
            <a:spLocks noChangeArrowheads="1"/>
          </p:cNvSpPr>
          <p:nvPr/>
        </p:nvSpPr>
        <p:spPr bwMode="auto">
          <a:xfrm>
            <a:off x="5699125" y="46069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16</a:t>
            </a:r>
            <a:endParaRPr lang="en-US" sz="2400" b="0"/>
          </a:p>
        </p:txBody>
      </p:sp>
      <p:sp>
        <p:nvSpPr>
          <p:cNvPr id="384008" name="Text Box 8"/>
          <p:cNvSpPr txBox="1">
            <a:spLocks noChangeArrowheads="1"/>
          </p:cNvSpPr>
          <p:nvPr/>
        </p:nvSpPr>
        <p:spPr bwMode="auto">
          <a:xfrm>
            <a:off x="6219825" y="46069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Record for a Canadian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538" y="2076450"/>
            <a:ext cx="7820025" cy="4295775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dirty="0"/>
              <a:t>class Canadian</a:t>
            </a:r>
          </a:p>
          <a:p>
            <a:pPr>
              <a:buFontTx/>
              <a:buNone/>
            </a:pPr>
            <a:r>
              <a:rPr lang="en-US" dirty="0"/>
              <a:t>{</a:t>
            </a:r>
          </a:p>
          <a:p>
            <a:pPr>
              <a:buFontTx/>
              <a:buNone/>
            </a:pPr>
            <a:r>
              <a:rPr lang="en-US" dirty="0"/>
              <a:t>    </a:t>
            </a:r>
            <a:r>
              <a:rPr lang="en-US" dirty="0" smtClean="0"/>
              <a:t>private:</a:t>
            </a:r>
          </a:p>
          <a:p>
            <a:pPr>
              <a:buFontTx/>
              <a:buNone/>
            </a:pPr>
            <a:r>
              <a:rPr lang="en-US" dirty="0" smtClean="0"/>
              <a:t> 		string </a:t>
            </a:r>
            <a:r>
              <a:rPr lang="en-US" dirty="0" err="1"/>
              <a:t>lastName</a:t>
            </a:r>
            <a:r>
              <a:rPr lang="en-US" dirty="0"/>
              <a:t>;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	string </a:t>
            </a:r>
            <a:r>
              <a:rPr lang="en-US" dirty="0" err="1"/>
              <a:t>firstName</a:t>
            </a:r>
            <a:r>
              <a:rPr lang="en-US" dirty="0"/>
              <a:t>;</a:t>
            </a:r>
          </a:p>
          <a:p>
            <a:pPr>
              <a:buFontTx/>
              <a:buNone/>
            </a:pPr>
            <a:r>
              <a:rPr lang="en-US" dirty="0"/>
              <a:t>   </a:t>
            </a:r>
            <a:r>
              <a:rPr lang="en-US" dirty="0" smtClean="0"/>
              <a:t> 	string </a:t>
            </a:r>
            <a:r>
              <a:rPr lang="en-US" dirty="0" err="1"/>
              <a:t>middleName</a:t>
            </a:r>
            <a:r>
              <a:rPr lang="en-US" dirty="0"/>
              <a:t>;</a:t>
            </a:r>
          </a:p>
          <a:p>
            <a:pPr>
              <a:buFontTx/>
              <a:buNone/>
            </a:pPr>
            <a:r>
              <a:rPr lang="en-US" dirty="0"/>
              <a:t>   </a:t>
            </a:r>
            <a:r>
              <a:rPr lang="en-US" dirty="0" smtClean="0"/>
              <a:t> 	string </a:t>
            </a:r>
            <a:r>
              <a:rPr lang="en-US" dirty="0"/>
              <a:t>SIN;</a:t>
            </a:r>
          </a:p>
          <a:p>
            <a:pPr>
              <a:buFontTx/>
              <a:buNone/>
            </a:pPr>
            <a:r>
              <a:rPr lang="en-US" dirty="0"/>
              <a:t>    …</a:t>
            </a:r>
          </a:p>
          <a:p>
            <a:pPr>
              <a:buFontTx/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</p:spPr>
        <p:txBody>
          <a:bodyPr/>
          <a:lstStyle/>
          <a:p>
            <a:r>
              <a:rPr lang="en-CA" sz="3600" dirty="0">
                <a:solidFill>
                  <a:srgbClr val="F0AD00"/>
                </a:solidFill>
              </a:rPr>
              <a:t>Insertion into an </a:t>
            </a:r>
            <a:r>
              <a:rPr kumimoji="0" lang="en-US" sz="3600" dirty="0" err="1">
                <a:solidFill>
                  <a:srgbClr val="F0AD00"/>
                </a:solidFill>
              </a:rPr>
              <a:t>m</a:t>
            </a:r>
            <a:r>
              <a:rPr kumimoji="0" lang="en-US" sz="3600" dirty="0">
                <a:solidFill>
                  <a:srgbClr val="F0AD00"/>
                </a:solidFill>
              </a:rPr>
              <a:t>-way Search Tree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7820025" cy="19732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/>
              <a:t>Let’s insert 6:</a:t>
            </a:r>
            <a:endParaRPr lang="en-CA" sz="2400"/>
          </a:p>
          <a:p>
            <a:pPr lvl="1">
              <a:lnSpc>
                <a:spcPct val="90000"/>
              </a:lnSpc>
            </a:pPr>
            <a:r>
              <a:rPr lang="en-US" sz="2000"/>
              <a:t>Search for the spot where the new element is to be inserted using its search key until you reach an empty subtree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Insert the new element into the empty subtree, if there is no room in its parent node.  </a:t>
            </a:r>
          </a:p>
        </p:txBody>
      </p:sp>
      <p:sp>
        <p:nvSpPr>
          <p:cNvPr id="386054" name="Text Box 6"/>
          <p:cNvSpPr txBox="1">
            <a:spLocks noChangeArrowheads="1"/>
          </p:cNvSpPr>
          <p:nvPr/>
        </p:nvSpPr>
        <p:spPr bwMode="auto">
          <a:xfrm>
            <a:off x="4114800" y="467995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CA" b="0"/>
              <a:t>becomes</a:t>
            </a:r>
            <a:endParaRPr lang="en-US" b="0"/>
          </a:p>
        </p:txBody>
      </p:sp>
      <p:sp>
        <p:nvSpPr>
          <p:cNvPr id="386055" name="Text Box 7"/>
          <p:cNvSpPr txBox="1">
            <a:spLocks noChangeArrowheads="1"/>
          </p:cNvSpPr>
          <p:nvPr/>
        </p:nvSpPr>
        <p:spPr bwMode="auto">
          <a:xfrm>
            <a:off x="5699125" y="46069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16</a:t>
            </a:r>
            <a:endParaRPr lang="en-US" sz="2400" b="0"/>
          </a:p>
        </p:txBody>
      </p:sp>
      <p:sp>
        <p:nvSpPr>
          <p:cNvPr id="386056" name="Text Box 8"/>
          <p:cNvSpPr txBox="1">
            <a:spLocks noChangeArrowheads="1"/>
          </p:cNvSpPr>
          <p:nvPr/>
        </p:nvSpPr>
        <p:spPr bwMode="auto">
          <a:xfrm>
            <a:off x="6219825" y="46069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86057" name="Text Box 9"/>
          <p:cNvSpPr txBox="1">
            <a:spLocks noChangeArrowheads="1"/>
          </p:cNvSpPr>
          <p:nvPr/>
        </p:nvSpPr>
        <p:spPr bwMode="auto">
          <a:xfrm>
            <a:off x="2301875" y="46069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16</a:t>
            </a:r>
            <a:endParaRPr lang="en-US" sz="2400" b="0"/>
          </a:p>
        </p:txBody>
      </p:sp>
      <p:sp>
        <p:nvSpPr>
          <p:cNvPr id="386058" name="Text Box 10"/>
          <p:cNvSpPr txBox="1">
            <a:spLocks noChangeArrowheads="1"/>
          </p:cNvSpPr>
          <p:nvPr/>
        </p:nvSpPr>
        <p:spPr bwMode="auto">
          <a:xfrm>
            <a:off x="2822575" y="46069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86060" name="Text Box 12"/>
          <p:cNvSpPr txBox="1">
            <a:spLocks noChangeArrowheads="1"/>
          </p:cNvSpPr>
          <p:nvPr/>
        </p:nvSpPr>
        <p:spPr bwMode="auto">
          <a:xfrm>
            <a:off x="4810125" y="55880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6</a:t>
            </a:r>
            <a:endParaRPr lang="en-US" sz="2400" b="0"/>
          </a:p>
        </p:txBody>
      </p:sp>
      <p:sp>
        <p:nvSpPr>
          <p:cNvPr id="386061" name="Text Box 13"/>
          <p:cNvSpPr txBox="1">
            <a:spLocks noChangeArrowheads="1"/>
          </p:cNvSpPr>
          <p:nvPr/>
        </p:nvSpPr>
        <p:spPr bwMode="auto">
          <a:xfrm>
            <a:off x="5330825" y="55880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86062" name="Line 14"/>
          <p:cNvSpPr>
            <a:spLocks noChangeShapeType="1"/>
          </p:cNvSpPr>
          <p:nvPr/>
        </p:nvSpPr>
        <p:spPr bwMode="auto">
          <a:xfrm flipH="1">
            <a:off x="5421313" y="5076825"/>
            <a:ext cx="441325" cy="506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</p:spPr>
        <p:txBody>
          <a:bodyPr/>
          <a:lstStyle/>
          <a:p>
            <a:r>
              <a:rPr lang="en-CA" sz="3600" dirty="0">
                <a:solidFill>
                  <a:srgbClr val="F0AD00"/>
                </a:solidFill>
              </a:rPr>
              <a:t>Insertion into an </a:t>
            </a:r>
            <a:r>
              <a:rPr kumimoji="0" lang="en-US" sz="3600" dirty="0" err="1">
                <a:solidFill>
                  <a:srgbClr val="F0AD00"/>
                </a:solidFill>
              </a:rPr>
              <a:t>m</a:t>
            </a:r>
            <a:r>
              <a:rPr kumimoji="0" lang="en-US" sz="3600" dirty="0">
                <a:solidFill>
                  <a:srgbClr val="F0AD00"/>
                </a:solidFill>
              </a:rPr>
              <a:t>-way Search Tree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7820025" cy="19732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/>
              <a:t>Let’s insert 22:</a:t>
            </a:r>
            <a:endParaRPr lang="en-CA" sz="2400"/>
          </a:p>
          <a:p>
            <a:pPr lvl="1">
              <a:lnSpc>
                <a:spcPct val="90000"/>
              </a:lnSpc>
            </a:pPr>
            <a:r>
              <a:rPr lang="en-US" sz="2000"/>
              <a:t>Search for the spot where the new element is to be inserted using its search key until you reach an empty subtree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Insert the new element into the empty subtree, if there is no room in its parent node.  </a:t>
            </a:r>
          </a:p>
        </p:txBody>
      </p:sp>
      <p:sp>
        <p:nvSpPr>
          <p:cNvPr id="387076" name="Text Box 4"/>
          <p:cNvSpPr txBox="1">
            <a:spLocks noChangeArrowheads="1"/>
          </p:cNvSpPr>
          <p:nvPr/>
        </p:nvSpPr>
        <p:spPr bwMode="auto">
          <a:xfrm>
            <a:off x="4114800" y="467995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CA" b="0"/>
              <a:t>becomes</a:t>
            </a:r>
            <a:endParaRPr lang="en-US" b="0"/>
          </a:p>
        </p:txBody>
      </p:sp>
      <p:sp>
        <p:nvSpPr>
          <p:cNvPr id="387077" name="Text Box 5"/>
          <p:cNvSpPr txBox="1">
            <a:spLocks noChangeArrowheads="1"/>
          </p:cNvSpPr>
          <p:nvPr/>
        </p:nvSpPr>
        <p:spPr bwMode="auto">
          <a:xfrm>
            <a:off x="2500313" y="46069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16</a:t>
            </a:r>
            <a:endParaRPr lang="en-US" sz="2400" b="0"/>
          </a:p>
        </p:txBody>
      </p:sp>
      <p:sp>
        <p:nvSpPr>
          <p:cNvPr id="387078" name="Text Box 6"/>
          <p:cNvSpPr txBox="1">
            <a:spLocks noChangeArrowheads="1"/>
          </p:cNvSpPr>
          <p:nvPr/>
        </p:nvSpPr>
        <p:spPr bwMode="auto">
          <a:xfrm>
            <a:off x="3021013" y="46069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87081" name="Text Box 9"/>
          <p:cNvSpPr txBox="1">
            <a:spLocks noChangeArrowheads="1"/>
          </p:cNvSpPr>
          <p:nvPr/>
        </p:nvSpPr>
        <p:spPr bwMode="auto">
          <a:xfrm>
            <a:off x="1611313" y="55880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6</a:t>
            </a:r>
            <a:endParaRPr lang="en-US" sz="2400" b="0"/>
          </a:p>
        </p:txBody>
      </p:sp>
      <p:sp>
        <p:nvSpPr>
          <p:cNvPr id="387082" name="Text Box 10"/>
          <p:cNvSpPr txBox="1">
            <a:spLocks noChangeArrowheads="1"/>
          </p:cNvSpPr>
          <p:nvPr/>
        </p:nvSpPr>
        <p:spPr bwMode="auto">
          <a:xfrm>
            <a:off x="2132013" y="55880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87083" name="Line 11"/>
          <p:cNvSpPr>
            <a:spLocks noChangeShapeType="1"/>
          </p:cNvSpPr>
          <p:nvPr/>
        </p:nvSpPr>
        <p:spPr bwMode="auto">
          <a:xfrm flipH="1">
            <a:off x="2222500" y="5076825"/>
            <a:ext cx="441325" cy="506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7084" name="Text Box 12"/>
          <p:cNvSpPr txBox="1">
            <a:spLocks noChangeArrowheads="1"/>
          </p:cNvSpPr>
          <p:nvPr/>
        </p:nvSpPr>
        <p:spPr bwMode="auto">
          <a:xfrm>
            <a:off x="5699125" y="46069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16</a:t>
            </a:r>
            <a:endParaRPr lang="en-US" sz="2400" b="0"/>
          </a:p>
        </p:txBody>
      </p:sp>
      <p:sp>
        <p:nvSpPr>
          <p:cNvPr id="387085" name="Text Box 13"/>
          <p:cNvSpPr txBox="1">
            <a:spLocks noChangeArrowheads="1"/>
          </p:cNvSpPr>
          <p:nvPr/>
        </p:nvSpPr>
        <p:spPr bwMode="auto">
          <a:xfrm>
            <a:off x="6219825" y="46069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87086" name="Text Box 14"/>
          <p:cNvSpPr txBox="1">
            <a:spLocks noChangeArrowheads="1"/>
          </p:cNvSpPr>
          <p:nvPr/>
        </p:nvSpPr>
        <p:spPr bwMode="auto">
          <a:xfrm>
            <a:off x="4810125" y="55880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6</a:t>
            </a:r>
            <a:endParaRPr lang="en-US" sz="2400" b="0"/>
          </a:p>
        </p:txBody>
      </p:sp>
      <p:sp>
        <p:nvSpPr>
          <p:cNvPr id="387087" name="Text Box 15"/>
          <p:cNvSpPr txBox="1">
            <a:spLocks noChangeArrowheads="1"/>
          </p:cNvSpPr>
          <p:nvPr/>
        </p:nvSpPr>
        <p:spPr bwMode="auto">
          <a:xfrm>
            <a:off x="5330825" y="55880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87088" name="Line 16"/>
          <p:cNvSpPr>
            <a:spLocks noChangeShapeType="1"/>
          </p:cNvSpPr>
          <p:nvPr/>
        </p:nvSpPr>
        <p:spPr bwMode="auto">
          <a:xfrm flipH="1">
            <a:off x="5421313" y="5076825"/>
            <a:ext cx="441325" cy="506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7089" name="Text Box 17"/>
          <p:cNvSpPr txBox="1">
            <a:spLocks noChangeArrowheads="1"/>
          </p:cNvSpPr>
          <p:nvPr/>
        </p:nvSpPr>
        <p:spPr bwMode="auto">
          <a:xfrm>
            <a:off x="6643688" y="55911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87090" name="Text Box 18"/>
          <p:cNvSpPr txBox="1">
            <a:spLocks noChangeArrowheads="1"/>
          </p:cNvSpPr>
          <p:nvPr/>
        </p:nvSpPr>
        <p:spPr bwMode="auto">
          <a:xfrm>
            <a:off x="7164388" y="55911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87091" name="Line 19"/>
          <p:cNvSpPr>
            <a:spLocks noChangeShapeType="1"/>
          </p:cNvSpPr>
          <p:nvPr/>
        </p:nvSpPr>
        <p:spPr bwMode="auto">
          <a:xfrm>
            <a:off x="6597650" y="5070475"/>
            <a:ext cx="495300" cy="51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</p:spPr>
        <p:txBody>
          <a:bodyPr/>
          <a:lstStyle/>
          <a:p>
            <a:r>
              <a:rPr lang="en-CA" sz="3600" dirty="0">
                <a:solidFill>
                  <a:srgbClr val="F0AD00"/>
                </a:solidFill>
              </a:rPr>
              <a:t>Insertion into an </a:t>
            </a:r>
            <a:r>
              <a:rPr kumimoji="0" lang="en-US" sz="3600" dirty="0" err="1">
                <a:solidFill>
                  <a:srgbClr val="F0AD00"/>
                </a:solidFill>
              </a:rPr>
              <a:t>m</a:t>
            </a:r>
            <a:r>
              <a:rPr kumimoji="0" lang="en-US" sz="3600" dirty="0">
                <a:solidFill>
                  <a:srgbClr val="F0AD00"/>
                </a:solidFill>
              </a:rPr>
              <a:t>-way Search Tree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8078787" cy="19732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/>
              <a:t>Let’s insert 26:</a:t>
            </a:r>
            <a:endParaRPr lang="en-CA" sz="2400"/>
          </a:p>
          <a:p>
            <a:pPr lvl="1">
              <a:lnSpc>
                <a:spcPct val="90000"/>
              </a:lnSpc>
            </a:pPr>
            <a:r>
              <a:rPr lang="en-US" sz="2000"/>
              <a:t>Search for the spot where the new element is to be inserted using its search key until you reach an empty subtree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Insert the new element into the parent of the empty subtree, in the proper sorted order, if there is room in the parent node.</a:t>
            </a:r>
          </a:p>
        </p:txBody>
      </p:sp>
      <p:sp>
        <p:nvSpPr>
          <p:cNvPr id="388100" name="Text Box 4"/>
          <p:cNvSpPr txBox="1">
            <a:spLocks noChangeArrowheads="1"/>
          </p:cNvSpPr>
          <p:nvPr/>
        </p:nvSpPr>
        <p:spPr bwMode="auto">
          <a:xfrm>
            <a:off x="4114800" y="467995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CA" b="0"/>
              <a:t>becomes</a:t>
            </a:r>
            <a:endParaRPr lang="en-US" b="0"/>
          </a:p>
        </p:txBody>
      </p:sp>
      <p:sp>
        <p:nvSpPr>
          <p:cNvPr id="388106" name="Text Box 10"/>
          <p:cNvSpPr txBox="1">
            <a:spLocks noChangeArrowheads="1"/>
          </p:cNvSpPr>
          <p:nvPr/>
        </p:nvSpPr>
        <p:spPr bwMode="auto">
          <a:xfrm>
            <a:off x="5699125" y="46069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16</a:t>
            </a:r>
            <a:endParaRPr lang="en-US" sz="2400" b="0"/>
          </a:p>
        </p:txBody>
      </p:sp>
      <p:sp>
        <p:nvSpPr>
          <p:cNvPr id="388107" name="Text Box 11"/>
          <p:cNvSpPr txBox="1">
            <a:spLocks noChangeArrowheads="1"/>
          </p:cNvSpPr>
          <p:nvPr/>
        </p:nvSpPr>
        <p:spPr bwMode="auto">
          <a:xfrm>
            <a:off x="6219825" y="46069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88108" name="Text Box 12"/>
          <p:cNvSpPr txBox="1">
            <a:spLocks noChangeArrowheads="1"/>
          </p:cNvSpPr>
          <p:nvPr/>
        </p:nvSpPr>
        <p:spPr bwMode="auto">
          <a:xfrm>
            <a:off x="4810125" y="55880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6</a:t>
            </a:r>
            <a:endParaRPr lang="en-US" sz="2400" b="0"/>
          </a:p>
        </p:txBody>
      </p:sp>
      <p:sp>
        <p:nvSpPr>
          <p:cNvPr id="388109" name="Text Box 13"/>
          <p:cNvSpPr txBox="1">
            <a:spLocks noChangeArrowheads="1"/>
          </p:cNvSpPr>
          <p:nvPr/>
        </p:nvSpPr>
        <p:spPr bwMode="auto">
          <a:xfrm>
            <a:off x="5330825" y="55880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88110" name="Line 14"/>
          <p:cNvSpPr>
            <a:spLocks noChangeShapeType="1"/>
          </p:cNvSpPr>
          <p:nvPr/>
        </p:nvSpPr>
        <p:spPr bwMode="auto">
          <a:xfrm flipH="1">
            <a:off x="5421313" y="5076825"/>
            <a:ext cx="441325" cy="506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8111" name="Text Box 15"/>
          <p:cNvSpPr txBox="1">
            <a:spLocks noChangeArrowheads="1"/>
          </p:cNvSpPr>
          <p:nvPr/>
        </p:nvSpPr>
        <p:spPr bwMode="auto">
          <a:xfrm>
            <a:off x="6643688" y="55911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88112" name="Text Box 16"/>
          <p:cNvSpPr txBox="1">
            <a:spLocks noChangeArrowheads="1"/>
          </p:cNvSpPr>
          <p:nvPr/>
        </p:nvSpPr>
        <p:spPr bwMode="auto">
          <a:xfrm>
            <a:off x="7164388" y="55911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26</a:t>
            </a:r>
            <a:endParaRPr lang="en-US" sz="2400" b="0"/>
          </a:p>
        </p:txBody>
      </p:sp>
      <p:sp>
        <p:nvSpPr>
          <p:cNvPr id="388113" name="Line 17"/>
          <p:cNvSpPr>
            <a:spLocks noChangeShapeType="1"/>
          </p:cNvSpPr>
          <p:nvPr/>
        </p:nvSpPr>
        <p:spPr bwMode="auto">
          <a:xfrm>
            <a:off x="6597650" y="5070475"/>
            <a:ext cx="495300" cy="51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8114" name="Text Box 18"/>
          <p:cNvSpPr txBox="1">
            <a:spLocks noChangeArrowheads="1"/>
          </p:cNvSpPr>
          <p:nvPr/>
        </p:nvSpPr>
        <p:spPr bwMode="auto">
          <a:xfrm>
            <a:off x="2351088" y="46148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16</a:t>
            </a:r>
            <a:endParaRPr lang="en-US" sz="2400" b="0"/>
          </a:p>
        </p:txBody>
      </p:sp>
      <p:sp>
        <p:nvSpPr>
          <p:cNvPr id="388115" name="Text Box 19"/>
          <p:cNvSpPr txBox="1">
            <a:spLocks noChangeArrowheads="1"/>
          </p:cNvSpPr>
          <p:nvPr/>
        </p:nvSpPr>
        <p:spPr bwMode="auto">
          <a:xfrm>
            <a:off x="2871788" y="46148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88116" name="Text Box 20"/>
          <p:cNvSpPr txBox="1">
            <a:spLocks noChangeArrowheads="1"/>
          </p:cNvSpPr>
          <p:nvPr/>
        </p:nvSpPr>
        <p:spPr bwMode="auto">
          <a:xfrm>
            <a:off x="1462088" y="55959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6</a:t>
            </a:r>
            <a:endParaRPr lang="en-US" sz="2400" b="0"/>
          </a:p>
        </p:txBody>
      </p:sp>
      <p:sp>
        <p:nvSpPr>
          <p:cNvPr id="388117" name="Text Box 21"/>
          <p:cNvSpPr txBox="1">
            <a:spLocks noChangeArrowheads="1"/>
          </p:cNvSpPr>
          <p:nvPr/>
        </p:nvSpPr>
        <p:spPr bwMode="auto">
          <a:xfrm>
            <a:off x="1982788" y="55959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88118" name="Line 22"/>
          <p:cNvSpPr>
            <a:spLocks noChangeShapeType="1"/>
          </p:cNvSpPr>
          <p:nvPr/>
        </p:nvSpPr>
        <p:spPr bwMode="auto">
          <a:xfrm flipH="1">
            <a:off x="2073275" y="5084763"/>
            <a:ext cx="441325" cy="506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8119" name="Text Box 23"/>
          <p:cNvSpPr txBox="1">
            <a:spLocks noChangeArrowheads="1"/>
          </p:cNvSpPr>
          <p:nvPr/>
        </p:nvSpPr>
        <p:spPr bwMode="auto">
          <a:xfrm>
            <a:off x="3295650" y="55991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88120" name="Text Box 24"/>
          <p:cNvSpPr txBox="1">
            <a:spLocks noChangeArrowheads="1"/>
          </p:cNvSpPr>
          <p:nvPr/>
        </p:nvSpPr>
        <p:spPr bwMode="auto">
          <a:xfrm>
            <a:off x="3816350" y="55991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88121" name="Line 25"/>
          <p:cNvSpPr>
            <a:spLocks noChangeShapeType="1"/>
          </p:cNvSpPr>
          <p:nvPr/>
        </p:nvSpPr>
        <p:spPr bwMode="auto">
          <a:xfrm>
            <a:off x="3249613" y="5078413"/>
            <a:ext cx="495300" cy="515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</p:spPr>
        <p:txBody>
          <a:bodyPr/>
          <a:lstStyle/>
          <a:p>
            <a:r>
              <a:rPr lang="en-CA" sz="3600" dirty="0">
                <a:solidFill>
                  <a:srgbClr val="F0AD00"/>
                </a:solidFill>
              </a:rPr>
              <a:t>Insertion into an </a:t>
            </a:r>
            <a:r>
              <a:rPr kumimoji="0" lang="en-US" sz="3600" dirty="0" err="1">
                <a:solidFill>
                  <a:srgbClr val="F0AD00"/>
                </a:solidFill>
              </a:rPr>
              <a:t>m</a:t>
            </a:r>
            <a:r>
              <a:rPr kumimoji="0" lang="en-US" sz="3600" dirty="0">
                <a:solidFill>
                  <a:srgbClr val="F0AD00"/>
                </a:solidFill>
              </a:rPr>
              <a:t>-way Search Tree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8056562" cy="19732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/>
              <a:t>Let’s insert 4:</a:t>
            </a:r>
            <a:endParaRPr lang="en-CA" sz="2400"/>
          </a:p>
          <a:p>
            <a:pPr lvl="1">
              <a:lnSpc>
                <a:spcPct val="90000"/>
              </a:lnSpc>
            </a:pPr>
            <a:r>
              <a:rPr lang="en-US" sz="2000"/>
              <a:t>Search for the spot where the new element is to be inserted using its search key until you reach an empty subtree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Insert the new element into the parent of the empty subtree, in the proper sorted order, if there is room in the parent node. </a:t>
            </a:r>
          </a:p>
        </p:txBody>
      </p:sp>
      <p:sp>
        <p:nvSpPr>
          <p:cNvPr id="389124" name="Text Box 4"/>
          <p:cNvSpPr txBox="1">
            <a:spLocks noChangeArrowheads="1"/>
          </p:cNvSpPr>
          <p:nvPr/>
        </p:nvSpPr>
        <p:spPr bwMode="auto">
          <a:xfrm>
            <a:off x="4114800" y="467995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CA" b="0"/>
              <a:t>becomes</a:t>
            </a:r>
            <a:endParaRPr lang="en-US" b="0"/>
          </a:p>
        </p:txBody>
      </p:sp>
      <p:sp>
        <p:nvSpPr>
          <p:cNvPr id="389125" name="Text Box 5"/>
          <p:cNvSpPr txBox="1">
            <a:spLocks noChangeArrowheads="1"/>
          </p:cNvSpPr>
          <p:nvPr/>
        </p:nvSpPr>
        <p:spPr bwMode="auto">
          <a:xfrm>
            <a:off x="5699125" y="46069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16</a:t>
            </a:r>
            <a:endParaRPr lang="en-US" sz="2400" b="0"/>
          </a:p>
        </p:txBody>
      </p:sp>
      <p:sp>
        <p:nvSpPr>
          <p:cNvPr id="389126" name="Text Box 6"/>
          <p:cNvSpPr txBox="1">
            <a:spLocks noChangeArrowheads="1"/>
          </p:cNvSpPr>
          <p:nvPr/>
        </p:nvSpPr>
        <p:spPr bwMode="auto">
          <a:xfrm>
            <a:off x="6219825" y="46069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89127" name="Text Box 7"/>
          <p:cNvSpPr txBox="1">
            <a:spLocks noChangeArrowheads="1"/>
          </p:cNvSpPr>
          <p:nvPr/>
        </p:nvSpPr>
        <p:spPr bwMode="auto">
          <a:xfrm>
            <a:off x="4810125" y="55880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4</a:t>
            </a:r>
            <a:endParaRPr lang="en-US" sz="2400" b="0"/>
          </a:p>
        </p:txBody>
      </p:sp>
      <p:sp>
        <p:nvSpPr>
          <p:cNvPr id="389128" name="Text Box 8"/>
          <p:cNvSpPr txBox="1">
            <a:spLocks noChangeArrowheads="1"/>
          </p:cNvSpPr>
          <p:nvPr/>
        </p:nvSpPr>
        <p:spPr bwMode="auto">
          <a:xfrm>
            <a:off x="5330825" y="55880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6</a:t>
            </a:r>
            <a:endParaRPr lang="en-US" sz="2400" b="0"/>
          </a:p>
        </p:txBody>
      </p:sp>
      <p:sp>
        <p:nvSpPr>
          <p:cNvPr id="389129" name="Line 9"/>
          <p:cNvSpPr>
            <a:spLocks noChangeShapeType="1"/>
          </p:cNvSpPr>
          <p:nvPr/>
        </p:nvSpPr>
        <p:spPr bwMode="auto">
          <a:xfrm flipH="1">
            <a:off x="5421313" y="5076825"/>
            <a:ext cx="441325" cy="506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30" name="Text Box 10"/>
          <p:cNvSpPr txBox="1">
            <a:spLocks noChangeArrowheads="1"/>
          </p:cNvSpPr>
          <p:nvPr/>
        </p:nvSpPr>
        <p:spPr bwMode="auto">
          <a:xfrm>
            <a:off x="6643688" y="55911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89131" name="Text Box 11"/>
          <p:cNvSpPr txBox="1">
            <a:spLocks noChangeArrowheads="1"/>
          </p:cNvSpPr>
          <p:nvPr/>
        </p:nvSpPr>
        <p:spPr bwMode="auto">
          <a:xfrm>
            <a:off x="7164388" y="55911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26</a:t>
            </a:r>
            <a:endParaRPr lang="en-US" sz="2400" b="0"/>
          </a:p>
        </p:txBody>
      </p:sp>
      <p:sp>
        <p:nvSpPr>
          <p:cNvPr id="389132" name="Line 12"/>
          <p:cNvSpPr>
            <a:spLocks noChangeShapeType="1"/>
          </p:cNvSpPr>
          <p:nvPr/>
        </p:nvSpPr>
        <p:spPr bwMode="auto">
          <a:xfrm>
            <a:off x="6597650" y="5070475"/>
            <a:ext cx="495300" cy="51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33" name="Text Box 13"/>
          <p:cNvSpPr txBox="1">
            <a:spLocks noChangeArrowheads="1"/>
          </p:cNvSpPr>
          <p:nvPr/>
        </p:nvSpPr>
        <p:spPr bwMode="auto">
          <a:xfrm>
            <a:off x="2351088" y="46148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16</a:t>
            </a:r>
            <a:endParaRPr lang="en-US" sz="2400" b="0"/>
          </a:p>
        </p:txBody>
      </p:sp>
      <p:sp>
        <p:nvSpPr>
          <p:cNvPr id="389134" name="Text Box 14"/>
          <p:cNvSpPr txBox="1">
            <a:spLocks noChangeArrowheads="1"/>
          </p:cNvSpPr>
          <p:nvPr/>
        </p:nvSpPr>
        <p:spPr bwMode="auto">
          <a:xfrm>
            <a:off x="2871788" y="46148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89135" name="Text Box 15"/>
          <p:cNvSpPr txBox="1">
            <a:spLocks noChangeArrowheads="1"/>
          </p:cNvSpPr>
          <p:nvPr/>
        </p:nvSpPr>
        <p:spPr bwMode="auto">
          <a:xfrm>
            <a:off x="1462088" y="55959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6</a:t>
            </a:r>
            <a:endParaRPr lang="en-US" sz="2400" b="0"/>
          </a:p>
        </p:txBody>
      </p:sp>
      <p:sp>
        <p:nvSpPr>
          <p:cNvPr id="389136" name="Text Box 16"/>
          <p:cNvSpPr txBox="1">
            <a:spLocks noChangeArrowheads="1"/>
          </p:cNvSpPr>
          <p:nvPr/>
        </p:nvSpPr>
        <p:spPr bwMode="auto">
          <a:xfrm>
            <a:off x="1982788" y="55959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89137" name="Line 17"/>
          <p:cNvSpPr>
            <a:spLocks noChangeShapeType="1"/>
          </p:cNvSpPr>
          <p:nvPr/>
        </p:nvSpPr>
        <p:spPr bwMode="auto">
          <a:xfrm flipH="1">
            <a:off x="2073275" y="5084763"/>
            <a:ext cx="441325" cy="506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38" name="Text Box 18"/>
          <p:cNvSpPr txBox="1">
            <a:spLocks noChangeArrowheads="1"/>
          </p:cNvSpPr>
          <p:nvPr/>
        </p:nvSpPr>
        <p:spPr bwMode="auto">
          <a:xfrm>
            <a:off x="3295650" y="55991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89139" name="Text Box 19"/>
          <p:cNvSpPr txBox="1">
            <a:spLocks noChangeArrowheads="1"/>
          </p:cNvSpPr>
          <p:nvPr/>
        </p:nvSpPr>
        <p:spPr bwMode="auto">
          <a:xfrm>
            <a:off x="3816350" y="55991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26</a:t>
            </a:r>
            <a:endParaRPr lang="en-US" sz="2400" b="0"/>
          </a:p>
        </p:txBody>
      </p:sp>
      <p:sp>
        <p:nvSpPr>
          <p:cNvPr id="389140" name="Line 20"/>
          <p:cNvSpPr>
            <a:spLocks noChangeShapeType="1"/>
          </p:cNvSpPr>
          <p:nvPr/>
        </p:nvSpPr>
        <p:spPr bwMode="auto">
          <a:xfrm>
            <a:off x="3249613" y="5078413"/>
            <a:ext cx="495300" cy="515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</p:spPr>
        <p:txBody>
          <a:bodyPr/>
          <a:lstStyle/>
          <a:p>
            <a:r>
              <a:rPr lang="en-CA" sz="3600" dirty="0">
                <a:solidFill>
                  <a:srgbClr val="F0AD00"/>
                </a:solidFill>
              </a:rPr>
              <a:t>Insertion into an </a:t>
            </a:r>
            <a:r>
              <a:rPr kumimoji="0" lang="en-US" sz="3600" dirty="0" err="1">
                <a:solidFill>
                  <a:srgbClr val="F0AD00"/>
                </a:solidFill>
              </a:rPr>
              <a:t>m</a:t>
            </a:r>
            <a:r>
              <a:rPr kumimoji="0" lang="en-US" sz="3600" dirty="0">
                <a:solidFill>
                  <a:srgbClr val="F0AD00"/>
                </a:solidFill>
              </a:rPr>
              <a:t>-way Search Tree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8056562" cy="19732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/>
              <a:t>Let’s insert 28:</a:t>
            </a:r>
            <a:endParaRPr lang="en-CA" sz="2400"/>
          </a:p>
          <a:p>
            <a:pPr lvl="1">
              <a:lnSpc>
                <a:spcPct val="90000"/>
              </a:lnSpc>
            </a:pPr>
            <a:r>
              <a:rPr lang="en-US" sz="2000"/>
              <a:t>Search for the spot where the new element is to be inserted using its search key until you reach an empty subtree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Insert the new element into the empty subtree, if there is no room in its parent node.</a:t>
            </a:r>
          </a:p>
        </p:txBody>
      </p:sp>
      <p:sp>
        <p:nvSpPr>
          <p:cNvPr id="390148" name="Text Box 4"/>
          <p:cNvSpPr txBox="1">
            <a:spLocks noChangeArrowheads="1"/>
          </p:cNvSpPr>
          <p:nvPr/>
        </p:nvSpPr>
        <p:spPr bwMode="auto">
          <a:xfrm>
            <a:off x="4114800" y="4124325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CA" b="0"/>
              <a:t>becomes</a:t>
            </a:r>
            <a:endParaRPr lang="en-US" b="0"/>
          </a:p>
        </p:txBody>
      </p:sp>
      <p:sp>
        <p:nvSpPr>
          <p:cNvPr id="390149" name="Text Box 5"/>
          <p:cNvSpPr txBox="1">
            <a:spLocks noChangeArrowheads="1"/>
          </p:cNvSpPr>
          <p:nvPr/>
        </p:nvSpPr>
        <p:spPr bwMode="auto">
          <a:xfrm>
            <a:off x="5699125" y="40513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16</a:t>
            </a:r>
            <a:endParaRPr lang="en-US" sz="2400" b="0"/>
          </a:p>
        </p:txBody>
      </p:sp>
      <p:sp>
        <p:nvSpPr>
          <p:cNvPr id="390150" name="Text Box 6"/>
          <p:cNvSpPr txBox="1">
            <a:spLocks noChangeArrowheads="1"/>
          </p:cNvSpPr>
          <p:nvPr/>
        </p:nvSpPr>
        <p:spPr bwMode="auto">
          <a:xfrm>
            <a:off x="6219825" y="40513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90151" name="Text Box 7"/>
          <p:cNvSpPr txBox="1">
            <a:spLocks noChangeArrowheads="1"/>
          </p:cNvSpPr>
          <p:nvPr/>
        </p:nvSpPr>
        <p:spPr bwMode="auto">
          <a:xfrm>
            <a:off x="4810125" y="50323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4</a:t>
            </a:r>
            <a:endParaRPr lang="en-US" sz="2400" b="0"/>
          </a:p>
        </p:txBody>
      </p:sp>
      <p:sp>
        <p:nvSpPr>
          <p:cNvPr id="390152" name="Text Box 8"/>
          <p:cNvSpPr txBox="1">
            <a:spLocks noChangeArrowheads="1"/>
          </p:cNvSpPr>
          <p:nvPr/>
        </p:nvSpPr>
        <p:spPr bwMode="auto">
          <a:xfrm>
            <a:off x="5330825" y="50323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6</a:t>
            </a:r>
            <a:endParaRPr lang="en-US" sz="2400" b="0"/>
          </a:p>
        </p:txBody>
      </p:sp>
      <p:sp>
        <p:nvSpPr>
          <p:cNvPr id="390153" name="Line 9"/>
          <p:cNvSpPr>
            <a:spLocks noChangeShapeType="1"/>
          </p:cNvSpPr>
          <p:nvPr/>
        </p:nvSpPr>
        <p:spPr bwMode="auto">
          <a:xfrm flipH="1">
            <a:off x="5421313" y="4521200"/>
            <a:ext cx="441325" cy="506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0154" name="Text Box 10"/>
          <p:cNvSpPr txBox="1">
            <a:spLocks noChangeArrowheads="1"/>
          </p:cNvSpPr>
          <p:nvPr/>
        </p:nvSpPr>
        <p:spPr bwMode="auto">
          <a:xfrm>
            <a:off x="6643688" y="503555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90155" name="Text Box 11"/>
          <p:cNvSpPr txBox="1">
            <a:spLocks noChangeArrowheads="1"/>
          </p:cNvSpPr>
          <p:nvPr/>
        </p:nvSpPr>
        <p:spPr bwMode="auto">
          <a:xfrm>
            <a:off x="7164388" y="503555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26</a:t>
            </a:r>
            <a:endParaRPr lang="en-US" sz="2400" b="0"/>
          </a:p>
        </p:txBody>
      </p:sp>
      <p:sp>
        <p:nvSpPr>
          <p:cNvPr id="390156" name="Line 12"/>
          <p:cNvSpPr>
            <a:spLocks noChangeShapeType="1"/>
          </p:cNvSpPr>
          <p:nvPr/>
        </p:nvSpPr>
        <p:spPr bwMode="auto">
          <a:xfrm>
            <a:off x="6597650" y="4514850"/>
            <a:ext cx="495300" cy="51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0157" name="Text Box 13"/>
          <p:cNvSpPr txBox="1">
            <a:spLocks noChangeArrowheads="1"/>
          </p:cNvSpPr>
          <p:nvPr/>
        </p:nvSpPr>
        <p:spPr bwMode="auto">
          <a:xfrm>
            <a:off x="2351088" y="40592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16</a:t>
            </a:r>
            <a:endParaRPr lang="en-US" sz="2400" b="0"/>
          </a:p>
        </p:txBody>
      </p:sp>
      <p:sp>
        <p:nvSpPr>
          <p:cNvPr id="390158" name="Text Box 14"/>
          <p:cNvSpPr txBox="1">
            <a:spLocks noChangeArrowheads="1"/>
          </p:cNvSpPr>
          <p:nvPr/>
        </p:nvSpPr>
        <p:spPr bwMode="auto">
          <a:xfrm>
            <a:off x="2871788" y="40592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90159" name="Text Box 15"/>
          <p:cNvSpPr txBox="1">
            <a:spLocks noChangeArrowheads="1"/>
          </p:cNvSpPr>
          <p:nvPr/>
        </p:nvSpPr>
        <p:spPr bwMode="auto">
          <a:xfrm>
            <a:off x="1462088" y="50403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4</a:t>
            </a:r>
            <a:endParaRPr lang="en-US" sz="2400" b="0"/>
          </a:p>
        </p:txBody>
      </p:sp>
      <p:sp>
        <p:nvSpPr>
          <p:cNvPr id="390160" name="Text Box 16"/>
          <p:cNvSpPr txBox="1">
            <a:spLocks noChangeArrowheads="1"/>
          </p:cNvSpPr>
          <p:nvPr/>
        </p:nvSpPr>
        <p:spPr bwMode="auto">
          <a:xfrm>
            <a:off x="1982788" y="50403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6</a:t>
            </a:r>
            <a:endParaRPr lang="en-US" sz="2400" b="0"/>
          </a:p>
        </p:txBody>
      </p:sp>
      <p:sp>
        <p:nvSpPr>
          <p:cNvPr id="390161" name="Line 17"/>
          <p:cNvSpPr>
            <a:spLocks noChangeShapeType="1"/>
          </p:cNvSpPr>
          <p:nvPr/>
        </p:nvSpPr>
        <p:spPr bwMode="auto">
          <a:xfrm flipH="1">
            <a:off x="2073275" y="4529138"/>
            <a:ext cx="441325" cy="506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0162" name="Text Box 18"/>
          <p:cNvSpPr txBox="1">
            <a:spLocks noChangeArrowheads="1"/>
          </p:cNvSpPr>
          <p:nvPr/>
        </p:nvSpPr>
        <p:spPr bwMode="auto">
          <a:xfrm>
            <a:off x="3295650" y="50434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90163" name="Text Box 19"/>
          <p:cNvSpPr txBox="1">
            <a:spLocks noChangeArrowheads="1"/>
          </p:cNvSpPr>
          <p:nvPr/>
        </p:nvSpPr>
        <p:spPr bwMode="auto">
          <a:xfrm>
            <a:off x="3816350" y="50434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26</a:t>
            </a:r>
            <a:endParaRPr lang="en-US" sz="2400" b="0"/>
          </a:p>
        </p:txBody>
      </p:sp>
      <p:sp>
        <p:nvSpPr>
          <p:cNvPr id="390164" name="Line 20"/>
          <p:cNvSpPr>
            <a:spLocks noChangeShapeType="1"/>
          </p:cNvSpPr>
          <p:nvPr/>
        </p:nvSpPr>
        <p:spPr bwMode="auto">
          <a:xfrm>
            <a:off x="3249613" y="4522788"/>
            <a:ext cx="495300" cy="515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0165" name="Text Box 21"/>
          <p:cNvSpPr txBox="1">
            <a:spLocks noChangeArrowheads="1"/>
          </p:cNvSpPr>
          <p:nvPr/>
        </p:nvSpPr>
        <p:spPr bwMode="auto">
          <a:xfrm>
            <a:off x="7521575" y="60579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28</a:t>
            </a:r>
            <a:endParaRPr lang="en-US" sz="2400" b="0"/>
          </a:p>
        </p:txBody>
      </p:sp>
      <p:sp>
        <p:nvSpPr>
          <p:cNvPr id="390166" name="Text Box 22"/>
          <p:cNvSpPr txBox="1">
            <a:spLocks noChangeArrowheads="1"/>
          </p:cNvSpPr>
          <p:nvPr/>
        </p:nvSpPr>
        <p:spPr bwMode="auto">
          <a:xfrm>
            <a:off x="8042275" y="60579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0167" name="Line 23"/>
          <p:cNvSpPr>
            <a:spLocks noChangeShapeType="1"/>
          </p:cNvSpPr>
          <p:nvPr/>
        </p:nvSpPr>
        <p:spPr bwMode="auto">
          <a:xfrm>
            <a:off x="7485063" y="5505450"/>
            <a:ext cx="485775" cy="547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</p:spPr>
        <p:txBody>
          <a:bodyPr/>
          <a:lstStyle/>
          <a:p>
            <a:r>
              <a:rPr lang="en-CA" sz="3600" dirty="0">
                <a:solidFill>
                  <a:srgbClr val="F0AD00"/>
                </a:solidFill>
              </a:rPr>
              <a:t>Insertion into an </a:t>
            </a:r>
            <a:r>
              <a:rPr kumimoji="0" lang="en-US" sz="3600" dirty="0" err="1">
                <a:solidFill>
                  <a:srgbClr val="F0AD00"/>
                </a:solidFill>
              </a:rPr>
              <a:t>m</a:t>
            </a:r>
            <a:r>
              <a:rPr kumimoji="0" lang="en-US" sz="3600" dirty="0">
                <a:solidFill>
                  <a:srgbClr val="F0AD00"/>
                </a:solidFill>
              </a:rPr>
              <a:t>-way Search Tree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70088"/>
            <a:ext cx="7810500" cy="19732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/>
              <a:t>Let’s insert 24:</a:t>
            </a:r>
            <a:endParaRPr lang="en-CA" sz="2400"/>
          </a:p>
          <a:p>
            <a:pPr lvl="1">
              <a:lnSpc>
                <a:spcPct val="90000"/>
              </a:lnSpc>
            </a:pPr>
            <a:r>
              <a:rPr lang="en-US" sz="2000"/>
              <a:t>Search for the spot where the new element is to be inserted using its search key until you reach an empty subtree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Insert the new element into the empty subtree, if there is no room in its parent node.</a:t>
            </a:r>
          </a:p>
        </p:txBody>
      </p:sp>
      <p:sp>
        <p:nvSpPr>
          <p:cNvPr id="391172" name="Text Box 4"/>
          <p:cNvSpPr txBox="1">
            <a:spLocks noChangeArrowheads="1"/>
          </p:cNvSpPr>
          <p:nvPr/>
        </p:nvSpPr>
        <p:spPr bwMode="auto">
          <a:xfrm>
            <a:off x="4114800" y="4213225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CA" b="0"/>
              <a:t>becomes</a:t>
            </a:r>
            <a:endParaRPr lang="en-US" b="0"/>
          </a:p>
        </p:txBody>
      </p:sp>
      <p:sp>
        <p:nvSpPr>
          <p:cNvPr id="391189" name="Text Box 21"/>
          <p:cNvSpPr txBox="1">
            <a:spLocks noChangeArrowheads="1"/>
          </p:cNvSpPr>
          <p:nvPr/>
        </p:nvSpPr>
        <p:spPr bwMode="auto">
          <a:xfrm>
            <a:off x="6653213" y="61166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24</a:t>
            </a:r>
            <a:endParaRPr lang="en-US" sz="2400" b="0"/>
          </a:p>
        </p:txBody>
      </p:sp>
      <p:sp>
        <p:nvSpPr>
          <p:cNvPr id="391190" name="Text Box 22"/>
          <p:cNvSpPr txBox="1">
            <a:spLocks noChangeArrowheads="1"/>
          </p:cNvSpPr>
          <p:nvPr/>
        </p:nvSpPr>
        <p:spPr bwMode="auto">
          <a:xfrm>
            <a:off x="7173913" y="61166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1191" name="Line 23"/>
          <p:cNvSpPr>
            <a:spLocks noChangeShapeType="1"/>
          </p:cNvSpPr>
          <p:nvPr/>
        </p:nvSpPr>
        <p:spPr bwMode="auto">
          <a:xfrm flipH="1">
            <a:off x="7032625" y="5549900"/>
            <a:ext cx="365125" cy="549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1192" name="Text Box 24"/>
          <p:cNvSpPr txBox="1">
            <a:spLocks noChangeArrowheads="1"/>
          </p:cNvSpPr>
          <p:nvPr/>
        </p:nvSpPr>
        <p:spPr bwMode="auto">
          <a:xfrm>
            <a:off x="1970088" y="41052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16</a:t>
            </a:r>
            <a:endParaRPr lang="en-US" sz="2400" b="0"/>
          </a:p>
        </p:txBody>
      </p:sp>
      <p:sp>
        <p:nvSpPr>
          <p:cNvPr id="391193" name="Text Box 25"/>
          <p:cNvSpPr txBox="1">
            <a:spLocks noChangeArrowheads="1"/>
          </p:cNvSpPr>
          <p:nvPr/>
        </p:nvSpPr>
        <p:spPr bwMode="auto">
          <a:xfrm>
            <a:off x="2490788" y="41052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91194" name="Text Box 26"/>
          <p:cNvSpPr txBox="1">
            <a:spLocks noChangeArrowheads="1"/>
          </p:cNvSpPr>
          <p:nvPr/>
        </p:nvSpPr>
        <p:spPr bwMode="auto">
          <a:xfrm>
            <a:off x="1081088" y="508635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4</a:t>
            </a:r>
            <a:endParaRPr lang="en-US" sz="2400" b="0"/>
          </a:p>
        </p:txBody>
      </p:sp>
      <p:sp>
        <p:nvSpPr>
          <p:cNvPr id="391195" name="Text Box 27"/>
          <p:cNvSpPr txBox="1">
            <a:spLocks noChangeArrowheads="1"/>
          </p:cNvSpPr>
          <p:nvPr/>
        </p:nvSpPr>
        <p:spPr bwMode="auto">
          <a:xfrm>
            <a:off x="1601788" y="508635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6</a:t>
            </a:r>
            <a:endParaRPr lang="en-US" sz="2400" b="0"/>
          </a:p>
        </p:txBody>
      </p:sp>
      <p:sp>
        <p:nvSpPr>
          <p:cNvPr id="391196" name="Line 28"/>
          <p:cNvSpPr>
            <a:spLocks noChangeShapeType="1"/>
          </p:cNvSpPr>
          <p:nvPr/>
        </p:nvSpPr>
        <p:spPr bwMode="auto">
          <a:xfrm flipH="1">
            <a:off x="1692275" y="4575175"/>
            <a:ext cx="441325" cy="506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1197" name="Text Box 29"/>
          <p:cNvSpPr txBox="1">
            <a:spLocks noChangeArrowheads="1"/>
          </p:cNvSpPr>
          <p:nvPr/>
        </p:nvSpPr>
        <p:spPr bwMode="auto">
          <a:xfrm>
            <a:off x="2914650" y="50895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91198" name="Text Box 30"/>
          <p:cNvSpPr txBox="1">
            <a:spLocks noChangeArrowheads="1"/>
          </p:cNvSpPr>
          <p:nvPr/>
        </p:nvSpPr>
        <p:spPr bwMode="auto">
          <a:xfrm>
            <a:off x="3435350" y="50895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26</a:t>
            </a:r>
            <a:endParaRPr lang="en-US" sz="2400" b="0"/>
          </a:p>
        </p:txBody>
      </p:sp>
      <p:sp>
        <p:nvSpPr>
          <p:cNvPr id="391199" name="Line 31"/>
          <p:cNvSpPr>
            <a:spLocks noChangeShapeType="1"/>
          </p:cNvSpPr>
          <p:nvPr/>
        </p:nvSpPr>
        <p:spPr bwMode="auto">
          <a:xfrm>
            <a:off x="2868613" y="4568825"/>
            <a:ext cx="495300" cy="51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1200" name="Text Box 32"/>
          <p:cNvSpPr txBox="1">
            <a:spLocks noChangeArrowheads="1"/>
          </p:cNvSpPr>
          <p:nvPr/>
        </p:nvSpPr>
        <p:spPr bwMode="auto">
          <a:xfrm>
            <a:off x="3792538" y="61118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28</a:t>
            </a:r>
            <a:endParaRPr lang="en-US" sz="2400" b="0"/>
          </a:p>
        </p:txBody>
      </p:sp>
      <p:sp>
        <p:nvSpPr>
          <p:cNvPr id="391201" name="Text Box 33"/>
          <p:cNvSpPr txBox="1">
            <a:spLocks noChangeArrowheads="1"/>
          </p:cNvSpPr>
          <p:nvPr/>
        </p:nvSpPr>
        <p:spPr bwMode="auto">
          <a:xfrm>
            <a:off x="4313238" y="61118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1202" name="Line 34"/>
          <p:cNvSpPr>
            <a:spLocks noChangeShapeType="1"/>
          </p:cNvSpPr>
          <p:nvPr/>
        </p:nvSpPr>
        <p:spPr bwMode="auto">
          <a:xfrm>
            <a:off x="3756025" y="5559425"/>
            <a:ext cx="485775" cy="547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1203" name="Text Box 35"/>
          <p:cNvSpPr txBox="1">
            <a:spLocks noChangeArrowheads="1"/>
          </p:cNvSpPr>
          <p:nvPr/>
        </p:nvSpPr>
        <p:spPr bwMode="auto">
          <a:xfrm>
            <a:off x="6021388" y="41068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16</a:t>
            </a:r>
            <a:endParaRPr lang="en-US" sz="2400" b="0"/>
          </a:p>
        </p:txBody>
      </p:sp>
      <p:sp>
        <p:nvSpPr>
          <p:cNvPr id="391204" name="Text Box 36"/>
          <p:cNvSpPr txBox="1">
            <a:spLocks noChangeArrowheads="1"/>
          </p:cNvSpPr>
          <p:nvPr/>
        </p:nvSpPr>
        <p:spPr bwMode="auto">
          <a:xfrm>
            <a:off x="6542088" y="41068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91205" name="Text Box 37"/>
          <p:cNvSpPr txBox="1">
            <a:spLocks noChangeArrowheads="1"/>
          </p:cNvSpPr>
          <p:nvPr/>
        </p:nvSpPr>
        <p:spPr bwMode="auto">
          <a:xfrm>
            <a:off x="5132388" y="50879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4</a:t>
            </a:r>
            <a:endParaRPr lang="en-US" sz="2400" b="0"/>
          </a:p>
        </p:txBody>
      </p:sp>
      <p:sp>
        <p:nvSpPr>
          <p:cNvPr id="391206" name="Text Box 38"/>
          <p:cNvSpPr txBox="1">
            <a:spLocks noChangeArrowheads="1"/>
          </p:cNvSpPr>
          <p:nvPr/>
        </p:nvSpPr>
        <p:spPr bwMode="auto">
          <a:xfrm>
            <a:off x="5653088" y="50879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6</a:t>
            </a:r>
            <a:endParaRPr lang="en-US" sz="2400" b="0"/>
          </a:p>
        </p:txBody>
      </p:sp>
      <p:sp>
        <p:nvSpPr>
          <p:cNvPr id="391207" name="Line 39"/>
          <p:cNvSpPr>
            <a:spLocks noChangeShapeType="1"/>
          </p:cNvSpPr>
          <p:nvPr/>
        </p:nvSpPr>
        <p:spPr bwMode="auto">
          <a:xfrm flipH="1">
            <a:off x="5743575" y="4576763"/>
            <a:ext cx="441325" cy="506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1208" name="Text Box 40"/>
          <p:cNvSpPr txBox="1">
            <a:spLocks noChangeArrowheads="1"/>
          </p:cNvSpPr>
          <p:nvPr/>
        </p:nvSpPr>
        <p:spPr bwMode="auto">
          <a:xfrm>
            <a:off x="6965950" y="50911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91209" name="Text Box 41"/>
          <p:cNvSpPr txBox="1">
            <a:spLocks noChangeArrowheads="1"/>
          </p:cNvSpPr>
          <p:nvPr/>
        </p:nvSpPr>
        <p:spPr bwMode="auto">
          <a:xfrm>
            <a:off x="7486650" y="50911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26</a:t>
            </a:r>
            <a:endParaRPr lang="en-US" sz="2400" b="0"/>
          </a:p>
        </p:txBody>
      </p:sp>
      <p:sp>
        <p:nvSpPr>
          <p:cNvPr id="391210" name="Line 42"/>
          <p:cNvSpPr>
            <a:spLocks noChangeShapeType="1"/>
          </p:cNvSpPr>
          <p:nvPr/>
        </p:nvSpPr>
        <p:spPr bwMode="auto">
          <a:xfrm>
            <a:off x="6919913" y="4570413"/>
            <a:ext cx="495300" cy="515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1211" name="Text Box 43"/>
          <p:cNvSpPr txBox="1">
            <a:spLocks noChangeArrowheads="1"/>
          </p:cNvSpPr>
          <p:nvPr/>
        </p:nvSpPr>
        <p:spPr bwMode="auto">
          <a:xfrm>
            <a:off x="7843838" y="61134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28</a:t>
            </a:r>
            <a:endParaRPr lang="en-US" sz="2400" b="0"/>
          </a:p>
        </p:txBody>
      </p:sp>
      <p:sp>
        <p:nvSpPr>
          <p:cNvPr id="391212" name="Text Box 44"/>
          <p:cNvSpPr txBox="1">
            <a:spLocks noChangeArrowheads="1"/>
          </p:cNvSpPr>
          <p:nvPr/>
        </p:nvSpPr>
        <p:spPr bwMode="auto">
          <a:xfrm>
            <a:off x="8364538" y="61134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1213" name="Line 45"/>
          <p:cNvSpPr>
            <a:spLocks noChangeShapeType="1"/>
          </p:cNvSpPr>
          <p:nvPr/>
        </p:nvSpPr>
        <p:spPr bwMode="auto">
          <a:xfrm>
            <a:off x="7807325" y="5561013"/>
            <a:ext cx="485775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</p:spPr>
        <p:txBody>
          <a:bodyPr/>
          <a:lstStyle/>
          <a:p>
            <a:r>
              <a:rPr lang="en-CA" sz="3600" dirty="0">
                <a:solidFill>
                  <a:srgbClr val="F0AD00"/>
                </a:solidFill>
              </a:rPr>
              <a:t>Insertion into an </a:t>
            </a:r>
            <a:r>
              <a:rPr kumimoji="0" lang="en-US" sz="3600" dirty="0" err="1">
                <a:solidFill>
                  <a:srgbClr val="F0AD00"/>
                </a:solidFill>
              </a:rPr>
              <a:t>m</a:t>
            </a:r>
            <a:r>
              <a:rPr kumimoji="0" lang="en-US" sz="3600" dirty="0">
                <a:solidFill>
                  <a:srgbClr val="F0AD00"/>
                </a:solidFill>
              </a:rPr>
              <a:t>-way Search Tree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70088"/>
            <a:ext cx="8056562" cy="19732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/>
              <a:t>Let’s insert 20:</a:t>
            </a:r>
            <a:endParaRPr lang="en-CA" sz="2400"/>
          </a:p>
          <a:p>
            <a:pPr lvl="1">
              <a:lnSpc>
                <a:spcPct val="90000"/>
              </a:lnSpc>
            </a:pPr>
            <a:r>
              <a:rPr lang="en-US" sz="2000"/>
              <a:t>Search for the spot where the new element is to be inserted using its search key until you reach an empty subtree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Insert the new element into the empty subtree, if there is no room in its parent node.</a:t>
            </a:r>
          </a:p>
        </p:txBody>
      </p:sp>
      <p:sp>
        <p:nvSpPr>
          <p:cNvPr id="392196" name="Text Box 4"/>
          <p:cNvSpPr txBox="1">
            <a:spLocks noChangeArrowheads="1"/>
          </p:cNvSpPr>
          <p:nvPr/>
        </p:nvSpPr>
        <p:spPr bwMode="auto">
          <a:xfrm>
            <a:off x="4114800" y="4213225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CA" b="0"/>
              <a:t>becomes</a:t>
            </a:r>
            <a:endParaRPr lang="en-US" b="0"/>
          </a:p>
        </p:txBody>
      </p:sp>
      <p:sp>
        <p:nvSpPr>
          <p:cNvPr id="392197" name="Text Box 5"/>
          <p:cNvSpPr txBox="1">
            <a:spLocks noChangeArrowheads="1"/>
          </p:cNvSpPr>
          <p:nvPr/>
        </p:nvSpPr>
        <p:spPr bwMode="auto">
          <a:xfrm>
            <a:off x="6653213" y="61166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24</a:t>
            </a:r>
            <a:endParaRPr lang="en-US" sz="2400" b="0"/>
          </a:p>
        </p:txBody>
      </p:sp>
      <p:sp>
        <p:nvSpPr>
          <p:cNvPr id="392198" name="Text Box 6"/>
          <p:cNvSpPr txBox="1">
            <a:spLocks noChangeArrowheads="1"/>
          </p:cNvSpPr>
          <p:nvPr/>
        </p:nvSpPr>
        <p:spPr bwMode="auto">
          <a:xfrm>
            <a:off x="7173913" y="61166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2199" name="Line 7"/>
          <p:cNvSpPr>
            <a:spLocks noChangeShapeType="1"/>
          </p:cNvSpPr>
          <p:nvPr/>
        </p:nvSpPr>
        <p:spPr bwMode="auto">
          <a:xfrm flipH="1">
            <a:off x="7032625" y="5549900"/>
            <a:ext cx="365125" cy="549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2200" name="Text Box 8"/>
          <p:cNvSpPr txBox="1">
            <a:spLocks noChangeArrowheads="1"/>
          </p:cNvSpPr>
          <p:nvPr/>
        </p:nvSpPr>
        <p:spPr bwMode="auto">
          <a:xfrm>
            <a:off x="1970088" y="41052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16</a:t>
            </a:r>
            <a:endParaRPr lang="en-US" sz="2400" b="0"/>
          </a:p>
        </p:txBody>
      </p:sp>
      <p:sp>
        <p:nvSpPr>
          <p:cNvPr id="392201" name="Text Box 9"/>
          <p:cNvSpPr txBox="1">
            <a:spLocks noChangeArrowheads="1"/>
          </p:cNvSpPr>
          <p:nvPr/>
        </p:nvSpPr>
        <p:spPr bwMode="auto">
          <a:xfrm>
            <a:off x="2490788" y="41052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92202" name="Text Box 10"/>
          <p:cNvSpPr txBox="1">
            <a:spLocks noChangeArrowheads="1"/>
          </p:cNvSpPr>
          <p:nvPr/>
        </p:nvSpPr>
        <p:spPr bwMode="auto">
          <a:xfrm>
            <a:off x="1081088" y="508635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4</a:t>
            </a:r>
            <a:endParaRPr lang="en-US" sz="2400" b="0"/>
          </a:p>
        </p:txBody>
      </p:sp>
      <p:sp>
        <p:nvSpPr>
          <p:cNvPr id="392203" name="Text Box 11"/>
          <p:cNvSpPr txBox="1">
            <a:spLocks noChangeArrowheads="1"/>
          </p:cNvSpPr>
          <p:nvPr/>
        </p:nvSpPr>
        <p:spPr bwMode="auto">
          <a:xfrm>
            <a:off x="1601788" y="508635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6</a:t>
            </a:r>
            <a:endParaRPr lang="en-US" sz="2400" b="0"/>
          </a:p>
        </p:txBody>
      </p:sp>
      <p:sp>
        <p:nvSpPr>
          <p:cNvPr id="392204" name="Line 12"/>
          <p:cNvSpPr>
            <a:spLocks noChangeShapeType="1"/>
          </p:cNvSpPr>
          <p:nvPr/>
        </p:nvSpPr>
        <p:spPr bwMode="auto">
          <a:xfrm flipH="1">
            <a:off x="1692275" y="4575175"/>
            <a:ext cx="441325" cy="506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2205" name="Text Box 13"/>
          <p:cNvSpPr txBox="1">
            <a:spLocks noChangeArrowheads="1"/>
          </p:cNvSpPr>
          <p:nvPr/>
        </p:nvSpPr>
        <p:spPr bwMode="auto">
          <a:xfrm>
            <a:off x="2914650" y="50895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92206" name="Text Box 14"/>
          <p:cNvSpPr txBox="1">
            <a:spLocks noChangeArrowheads="1"/>
          </p:cNvSpPr>
          <p:nvPr/>
        </p:nvSpPr>
        <p:spPr bwMode="auto">
          <a:xfrm>
            <a:off x="3435350" y="50895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26</a:t>
            </a:r>
            <a:endParaRPr lang="en-US" sz="2400" b="0"/>
          </a:p>
        </p:txBody>
      </p:sp>
      <p:sp>
        <p:nvSpPr>
          <p:cNvPr id="392207" name="Line 15"/>
          <p:cNvSpPr>
            <a:spLocks noChangeShapeType="1"/>
          </p:cNvSpPr>
          <p:nvPr/>
        </p:nvSpPr>
        <p:spPr bwMode="auto">
          <a:xfrm>
            <a:off x="2868613" y="4568825"/>
            <a:ext cx="495300" cy="51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2208" name="Text Box 16"/>
          <p:cNvSpPr txBox="1">
            <a:spLocks noChangeArrowheads="1"/>
          </p:cNvSpPr>
          <p:nvPr/>
        </p:nvSpPr>
        <p:spPr bwMode="auto">
          <a:xfrm>
            <a:off x="3792538" y="61118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28</a:t>
            </a:r>
            <a:endParaRPr lang="en-US" sz="2400" b="0"/>
          </a:p>
        </p:txBody>
      </p:sp>
      <p:sp>
        <p:nvSpPr>
          <p:cNvPr id="392209" name="Text Box 17"/>
          <p:cNvSpPr txBox="1">
            <a:spLocks noChangeArrowheads="1"/>
          </p:cNvSpPr>
          <p:nvPr/>
        </p:nvSpPr>
        <p:spPr bwMode="auto">
          <a:xfrm>
            <a:off x="4313238" y="61118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2210" name="Line 18"/>
          <p:cNvSpPr>
            <a:spLocks noChangeShapeType="1"/>
          </p:cNvSpPr>
          <p:nvPr/>
        </p:nvSpPr>
        <p:spPr bwMode="auto">
          <a:xfrm>
            <a:off x="3756025" y="5559425"/>
            <a:ext cx="485775" cy="547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2211" name="Text Box 19"/>
          <p:cNvSpPr txBox="1">
            <a:spLocks noChangeArrowheads="1"/>
          </p:cNvSpPr>
          <p:nvPr/>
        </p:nvSpPr>
        <p:spPr bwMode="auto">
          <a:xfrm>
            <a:off x="6021388" y="41068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16</a:t>
            </a:r>
            <a:endParaRPr lang="en-US" sz="2400" b="0"/>
          </a:p>
        </p:txBody>
      </p:sp>
      <p:sp>
        <p:nvSpPr>
          <p:cNvPr id="392212" name="Text Box 20"/>
          <p:cNvSpPr txBox="1">
            <a:spLocks noChangeArrowheads="1"/>
          </p:cNvSpPr>
          <p:nvPr/>
        </p:nvSpPr>
        <p:spPr bwMode="auto">
          <a:xfrm>
            <a:off x="6542088" y="41068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92213" name="Text Box 21"/>
          <p:cNvSpPr txBox="1">
            <a:spLocks noChangeArrowheads="1"/>
          </p:cNvSpPr>
          <p:nvPr/>
        </p:nvSpPr>
        <p:spPr bwMode="auto">
          <a:xfrm>
            <a:off x="5132388" y="50879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4</a:t>
            </a:r>
            <a:endParaRPr lang="en-US" sz="2400" b="0"/>
          </a:p>
        </p:txBody>
      </p:sp>
      <p:sp>
        <p:nvSpPr>
          <p:cNvPr id="392214" name="Text Box 22"/>
          <p:cNvSpPr txBox="1">
            <a:spLocks noChangeArrowheads="1"/>
          </p:cNvSpPr>
          <p:nvPr/>
        </p:nvSpPr>
        <p:spPr bwMode="auto">
          <a:xfrm>
            <a:off x="5653088" y="50879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6</a:t>
            </a:r>
            <a:endParaRPr lang="en-US" sz="2400" b="0"/>
          </a:p>
        </p:txBody>
      </p:sp>
      <p:sp>
        <p:nvSpPr>
          <p:cNvPr id="392215" name="Line 23"/>
          <p:cNvSpPr>
            <a:spLocks noChangeShapeType="1"/>
          </p:cNvSpPr>
          <p:nvPr/>
        </p:nvSpPr>
        <p:spPr bwMode="auto">
          <a:xfrm flipH="1">
            <a:off x="5743575" y="4576763"/>
            <a:ext cx="441325" cy="506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2216" name="Text Box 24"/>
          <p:cNvSpPr txBox="1">
            <a:spLocks noChangeArrowheads="1"/>
          </p:cNvSpPr>
          <p:nvPr/>
        </p:nvSpPr>
        <p:spPr bwMode="auto">
          <a:xfrm>
            <a:off x="6965950" y="50911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92217" name="Text Box 25"/>
          <p:cNvSpPr txBox="1">
            <a:spLocks noChangeArrowheads="1"/>
          </p:cNvSpPr>
          <p:nvPr/>
        </p:nvSpPr>
        <p:spPr bwMode="auto">
          <a:xfrm>
            <a:off x="7486650" y="50911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26</a:t>
            </a:r>
            <a:endParaRPr lang="en-US" sz="2400" b="0"/>
          </a:p>
        </p:txBody>
      </p:sp>
      <p:sp>
        <p:nvSpPr>
          <p:cNvPr id="392218" name="Line 26"/>
          <p:cNvSpPr>
            <a:spLocks noChangeShapeType="1"/>
          </p:cNvSpPr>
          <p:nvPr/>
        </p:nvSpPr>
        <p:spPr bwMode="auto">
          <a:xfrm>
            <a:off x="6919913" y="4570413"/>
            <a:ext cx="495300" cy="515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2219" name="Text Box 27"/>
          <p:cNvSpPr txBox="1">
            <a:spLocks noChangeArrowheads="1"/>
          </p:cNvSpPr>
          <p:nvPr/>
        </p:nvSpPr>
        <p:spPr bwMode="auto">
          <a:xfrm>
            <a:off x="7843838" y="61134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28</a:t>
            </a:r>
            <a:endParaRPr lang="en-US" sz="2400" b="0"/>
          </a:p>
        </p:txBody>
      </p:sp>
      <p:sp>
        <p:nvSpPr>
          <p:cNvPr id="392220" name="Text Box 28"/>
          <p:cNvSpPr txBox="1">
            <a:spLocks noChangeArrowheads="1"/>
          </p:cNvSpPr>
          <p:nvPr/>
        </p:nvSpPr>
        <p:spPr bwMode="auto">
          <a:xfrm>
            <a:off x="8364538" y="61134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2221" name="Line 29"/>
          <p:cNvSpPr>
            <a:spLocks noChangeShapeType="1"/>
          </p:cNvSpPr>
          <p:nvPr/>
        </p:nvSpPr>
        <p:spPr bwMode="auto">
          <a:xfrm>
            <a:off x="7807325" y="5561013"/>
            <a:ext cx="485775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2222" name="Text Box 30"/>
          <p:cNvSpPr txBox="1">
            <a:spLocks noChangeArrowheads="1"/>
          </p:cNvSpPr>
          <p:nvPr/>
        </p:nvSpPr>
        <p:spPr bwMode="auto">
          <a:xfrm>
            <a:off x="2586038" y="61071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24</a:t>
            </a:r>
            <a:endParaRPr lang="en-US" sz="2400" b="0"/>
          </a:p>
        </p:txBody>
      </p:sp>
      <p:sp>
        <p:nvSpPr>
          <p:cNvPr id="392223" name="Text Box 31"/>
          <p:cNvSpPr txBox="1">
            <a:spLocks noChangeArrowheads="1"/>
          </p:cNvSpPr>
          <p:nvPr/>
        </p:nvSpPr>
        <p:spPr bwMode="auto">
          <a:xfrm>
            <a:off x="3106738" y="61071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2224" name="Line 32"/>
          <p:cNvSpPr>
            <a:spLocks noChangeShapeType="1"/>
          </p:cNvSpPr>
          <p:nvPr/>
        </p:nvSpPr>
        <p:spPr bwMode="auto">
          <a:xfrm flipH="1">
            <a:off x="2965450" y="5562600"/>
            <a:ext cx="396875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2225" name="Text Box 33"/>
          <p:cNvSpPr txBox="1">
            <a:spLocks noChangeArrowheads="1"/>
          </p:cNvSpPr>
          <p:nvPr/>
        </p:nvSpPr>
        <p:spPr bwMode="auto">
          <a:xfrm>
            <a:off x="1335088" y="61071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20</a:t>
            </a:r>
            <a:endParaRPr lang="en-US" sz="2400" b="0"/>
          </a:p>
        </p:txBody>
      </p:sp>
      <p:sp>
        <p:nvSpPr>
          <p:cNvPr id="392226" name="Text Box 34"/>
          <p:cNvSpPr txBox="1">
            <a:spLocks noChangeArrowheads="1"/>
          </p:cNvSpPr>
          <p:nvPr/>
        </p:nvSpPr>
        <p:spPr bwMode="auto">
          <a:xfrm>
            <a:off x="1855788" y="61071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2227" name="Line 35"/>
          <p:cNvSpPr>
            <a:spLocks noChangeShapeType="1"/>
          </p:cNvSpPr>
          <p:nvPr/>
        </p:nvSpPr>
        <p:spPr bwMode="auto">
          <a:xfrm flipH="1">
            <a:off x="1714500" y="5562600"/>
            <a:ext cx="1290638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</p:spPr>
        <p:txBody>
          <a:bodyPr/>
          <a:lstStyle/>
          <a:p>
            <a:r>
              <a:rPr lang="en-CA" sz="3600" dirty="0">
                <a:solidFill>
                  <a:srgbClr val="F0AD00"/>
                </a:solidFill>
              </a:rPr>
              <a:t>Insertion into an </a:t>
            </a:r>
            <a:r>
              <a:rPr kumimoji="0" lang="en-US" sz="3600" dirty="0" err="1">
                <a:solidFill>
                  <a:srgbClr val="F0AD00"/>
                </a:solidFill>
              </a:rPr>
              <a:t>m</a:t>
            </a:r>
            <a:r>
              <a:rPr kumimoji="0" lang="en-US" sz="3600" dirty="0">
                <a:solidFill>
                  <a:srgbClr val="F0AD00"/>
                </a:solidFill>
              </a:rPr>
              <a:t>-way Search Tree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70088"/>
            <a:ext cx="8056562" cy="19732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/>
              <a:t>Let’s insert 30:</a:t>
            </a:r>
            <a:endParaRPr lang="en-CA" sz="2400"/>
          </a:p>
          <a:p>
            <a:pPr lvl="1">
              <a:lnSpc>
                <a:spcPct val="90000"/>
              </a:lnSpc>
            </a:pPr>
            <a:r>
              <a:rPr lang="en-US" sz="2000"/>
              <a:t>Search for the spot where the new element is to be inserted using its search key until you reach an empty subtree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Insert the new element into the parent of the empty subtree, in the proper sorted order, if there is room in the parent node. </a:t>
            </a:r>
          </a:p>
        </p:txBody>
      </p:sp>
      <p:sp>
        <p:nvSpPr>
          <p:cNvPr id="393220" name="Text Box 4"/>
          <p:cNvSpPr txBox="1">
            <a:spLocks noChangeArrowheads="1"/>
          </p:cNvSpPr>
          <p:nvPr/>
        </p:nvSpPr>
        <p:spPr bwMode="auto">
          <a:xfrm>
            <a:off x="4114800" y="4213225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CA" b="0"/>
              <a:t>becomes</a:t>
            </a:r>
            <a:endParaRPr lang="en-US" b="0"/>
          </a:p>
        </p:txBody>
      </p:sp>
      <p:sp>
        <p:nvSpPr>
          <p:cNvPr id="393224" name="Text Box 8"/>
          <p:cNvSpPr txBox="1">
            <a:spLocks noChangeArrowheads="1"/>
          </p:cNvSpPr>
          <p:nvPr/>
        </p:nvSpPr>
        <p:spPr bwMode="auto">
          <a:xfrm>
            <a:off x="1970088" y="41052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16</a:t>
            </a:r>
            <a:endParaRPr lang="en-US" sz="2400" b="0"/>
          </a:p>
        </p:txBody>
      </p:sp>
      <p:sp>
        <p:nvSpPr>
          <p:cNvPr id="393225" name="Text Box 9"/>
          <p:cNvSpPr txBox="1">
            <a:spLocks noChangeArrowheads="1"/>
          </p:cNvSpPr>
          <p:nvPr/>
        </p:nvSpPr>
        <p:spPr bwMode="auto">
          <a:xfrm>
            <a:off x="2490788" y="41052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93226" name="Text Box 10"/>
          <p:cNvSpPr txBox="1">
            <a:spLocks noChangeArrowheads="1"/>
          </p:cNvSpPr>
          <p:nvPr/>
        </p:nvSpPr>
        <p:spPr bwMode="auto">
          <a:xfrm>
            <a:off x="1081088" y="508635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4</a:t>
            </a:r>
            <a:endParaRPr lang="en-US" sz="2400" b="0"/>
          </a:p>
        </p:txBody>
      </p:sp>
      <p:sp>
        <p:nvSpPr>
          <p:cNvPr id="393227" name="Text Box 11"/>
          <p:cNvSpPr txBox="1">
            <a:spLocks noChangeArrowheads="1"/>
          </p:cNvSpPr>
          <p:nvPr/>
        </p:nvSpPr>
        <p:spPr bwMode="auto">
          <a:xfrm>
            <a:off x="1601788" y="508635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6</a:t>
            </a:r>
            <a:endParaRPr lang="en-US" sz="2400" b="0"/>
          </a:p>
        </p:txBody>
      </p:sp>
      <p:sp>
        <p:nvSpPr>
          <p:cNvPr id="393228" name="Line 12"/>
          <p:cNvSpPr>
            <a:spLocks noChangeShapeType="1"/>
          </p:cNvSpPr>
          <p:nvPr/>
        </p:nvSpPr>
        <p:spPr bwMode="auto">
          <a:xfrm flipH="1">
            <a:off x="1692275" y="4575175"/>
            <a:ext cx="441325" cy="506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3229" name="Text Box 13"/>
          <p:cNvSpPr txBox="1">
            <a:spLocks noChangeArrowheads="1"/>
          </p:cNvSpPr>
          <p:nvPr/>
        </p:nvSpPr>
        <p:spPr bwMode="auto">
          <a:xfrm>
            <a:off x="2914650" y="50895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93230" name="Text Box 14"/>
          <p:cNvSpPr txBox="1">
            <a:spLocks noChangeArrowheads="1"/>
          </p:cNvSpPr>
          <p:nvPr/>
        </p:nvSpPr>
        <p:spPr bwMode="auto">
          <a:xfrm>
            <a:off x="3435350" y="50895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26</a:t>
            </a:r>
            <a:endParaRPr lang="en-US" sz="2400" b="0"/>
          </a:p>
        </p:txBody>
      </p:sp>
      <p:sp>
        <p:nvSpPr>
          <p:cNvPr id="393231" name="Line 15"/>
          <p:cNvSpPr>
            <a:spLocks noChangeShapeType="1"/>
          </p:cNvSpPr>
          <p:nvPr/>
        </p:nvSpPr>
        <p:spPr bwMode="auto">
          <a:xfrm>
            <a:off x="2868613" y="4568825"/>
            <a:ext cx="495300" cy="51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3232" name="Text Box 16"/>
          <p:cNvSpPr txBox="1">
            <a:spLocks noChangeArrowheads="1"/>
          </p:cNvSpPr>
          <p:nvPr/>
        </p:nvSpPr>
        <p:spPr bwMode="auto">
          <a:xfrm>
            <a:off x="3792538" y="61118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28</a:t>
            </a:r>
            <a:endParaRPr lang="en-US" sz="2400" b="0"/>
          </a:p>
        </p:txBody>
      </p:sp>
      <p:sp>
        <p:nvSpPr>
          <p:cNvPr id="393233" name="Text Box 17"/>
          <p:cNvSpPr txBox="1">
            <a:spLocks noChangeArrowheads="1"/>
          </p:cNvSpPr>
          <p:nvPr/>
        </p:nvSpPr>
        <p:spPr bwMode="auto">
          <a:xfrm>
            <a:off x="4313238" y="61118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3234" name="Line 18"/>
          <p:cNvSpPr>
            <a:spLocks noChangeShapeType="1"/>
          </p:cNvSpPr>
          <p:nvPr/>
        </p:nvSpPr>
        <p:spPr bwMode="auto">
          <a:xfrm>
            <a:off x="3756025" y="5559425"/>
            <a:ext cx="485775" cy="547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3235" name="Text Box 19"/>
          <p:cNvSpPr txBox="1">
            <a:spLocks noChangeArrowheads="1"/>
          </p:cNvSpPr>
          <p:nvPr/>
        </p:nvSpPr>
        <p:spPr bwMode="auto">
          <a:xfrm>
            <a:off x="6021388" y="41068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16</a:t>
            </a:r>
            <a:endParaRPr lang="en-US" sz="2400" b="0"/>
          </a:p>
        </p:txBody>
      </p:sp>
      <p:sp>
        <p:nvSpPr>
          <p:cNvPr id="393236" name="Text Box 20"/>
          <p:cNvSpPr txBox="1">
            <a:spLocks noChangeArrowheads="1"/>
          </p:cNvSpPr>
          <p:nvPr/>
        </p:nvSpPr>
        <p:spPr bwMode="auto">
          <a:xfrm>
            <a:off x="6542088" y="41068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93237" name="Text Box 21"/>
          <p:cNvSpPr txBox="1">
            <a:spLocks noChangeArrowheads="1"/>
          </p:cNvSpPr>
          <p:nvPr/>
        </p:nvSpPr>
        <p:spPr bwMode="auto">
          <a:xfrm>
            <a:off x="5132388" y="50879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4</a:t>
            </a:r>
            <a:endParaRPr lang="en-US" sz="2400" b="0"/>
          </a:p>
        </p:txBody>
      </p:sp>
      <p:sp>
        <p:nvSpPr>
          <p:cNvPr id="393238" name="Text Box 22"/>
          <p:cNvSpPr txBox="1">
            <a:spLocks noChangeArrowheads="1"/>
          </p:cNvSpPr>
          <p:nvPr/>
        </p:nvSpPr>
        <p:spPr bwMode="auto">
          <a:xfrm>
            <a:off x="5653088" y="50879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6</a:t>
            </a:r>
            <a:endParaRPr lang="en-US" sz="2400" b="0"/>
          </a:p>
        </p:txBody>
      </p:sp>
      <p:sp>
        <p:nvSpPr>
          <p:cNvPr id="393239" name="Line 23"/>
          <p:cNvSpPr>
            <a:spLocks noChangeShapeType="1"/>
          </p:cNvSpPr>
          <p:nvPr/>
        </p:nvSpPr>
        <p:spPr bwMode="auto">
          <a:xfrm flipH="1">
            <a:off x="5743575" y="4576763"/>
            <a:ext cx="441325" cy="506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3240" name="Text Box 24"/>
          <p:cNvSpPr txBox="1">
            <a:spLocks noChangeArrowheads="1"/>
          </p:cNvSpPr>
          <p:nvPr/>
        </p:nvSpPr>
        <p:spPr bwMode="auto">
          <a:xfrm>
            <a:off x="6965950" y="50911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93241" name="Text Box 25"/>
          <p:cNvSpPr txBox="1">
            <a:spLocks noChangeArrowheads="1"/>
          </p:cNvSpPr>
          <p:nvPr/>
        </p:nvSpPr>
        <p:spPr bwMode="auto">
          <a:xfrm>
            <a:off x="7486650" y="50911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26</a:t>
            </a:r>
            <a:endParaRPr lang="en-US" sz="2400" b="0"/>
          </a:p>
        </p:txBody>
      </p:sp>
      <p:sp>
        <p:nvSpPr>
          <p:cNvPr id="393242" name="Line 26"/>
          <p:cNvSpPr>
            <a:spLocks noChangeShapeType="1"/>
          </p:cNvSpPr>
          <p:nvPr/>
        </p:nvSpPr>
        <p:spPr bwMode="auto">
          <a:xfrm>
            <a:off x="6919913" y="4570413"/>
            <a:ext cx="495300" cy="515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3246" name="Text Box 30"/>
          <p:cNvSpPr txBox="1">
            <a:spLocks noChangeArrowheads="1"/>
          </p:cNvSpPr>
          <p:nvPr/>
        </p:nvSpPr>
        <p:spPr bwMode="auto">
          <a:xfrm>
            <a:off x="2586038" y="61071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24</a:t>
            </a:r>
            <a:endParaRPr lang="en-US" sz="2400" b="0"/>
          </a:p>
        </p:txBody>
      </p:sp>
      <p:sp>
        <p:nvSpPr>
          <p:cNvPr id="393247" name="Text Box 31"/>
          <p:cNvSpPr txBox="1">
            <a:spLocks noChangeArrowheads="1"/>
          </p:cNvSpPr>
          <p:nvPr/>
        </p:nvSpPr>
        <p:spPr bwMode="auto">
          <a:xfrm>
            <a:off x="3106738" y="61071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3248" name="Line 32"/>
          <p:cNvSpPr>
            <a:spLocks noChangeShapeType="1"/>
          </p:cNvSpPr>
          <p:nvPr/>
        </p:nvSpPr>
        <p:spPr bwMode="auto">
          <a:xfrm flipH="1">
            <a:off x="2965450" y="5562600"/>
            <a:ext cx="396875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3249" name="Text Box 33"/>
          <p:cNvSpPr txBox="1">
            <a:spLocks noChangeArrowheads="1"/>
          </p:cNvSpPr>
          <p:nvPr/>
        </p:nvSpPr>
        <p:spPr bwMode="auto">
          <a:xfrm>
            <a:off x="1335088" y="61071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20</a:t>
            </a:r>
            <a:endParaRPr lang="en-US" sz="2400" b="0"/>
          </a:p>
        </p:txBody>
      </p:sp>
      <p:sp>
        <p:nvSpPr>
          <p:cNvPr id="393250" name="Text Box 34"/>
          <p:cNvSpPr txBox="1">
            <a:spLocks noChangeArrowheads="1"/>
          </p:cNvSpPr>
          <p:nvPr/>
        </p:nvSpPr>
        <p:spPr bwMode="auto">
          <a:xfrm>
            <a:off x="1855788" y="61071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3251" name="Line 35"/>
          <p:cNvSpPr>
            <a:spLocks noChangeShapeType="1"/>
          </p:cNvSpPr>
          <p:nvPr/>
        </p:nvSpPr>
        <p:spPr bwMode="auto">
          <a:xfrm flipH="1">
            <a:off x="1714500" y="5562600"/>
            <a:ext cx="1290638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3252" name="Text Box 36"/>
          <p:cNvSpPr txBox="1">
            <a:spLocks noChangeArrowheads="1"/>
          </p:cNvSpPr>
          <p:nvPr/>
        </p:nvSpPr>
        <p:spPr bwMode="auto">
          <a:xfrm>
            <a:off x="7853363" y="61134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28</a:t>
            </a:r>
            <a:endParaRPr lang="en-US" sz="2400" b="0"/>
          </a:p>
        </p:txBody>
      </p:sp>
      <p:sp>
        <p:nvSpPr>
          <p:cNvPr id="393253" name="Text Box 37"/>
          <p:cNvSpPr txBox="1">
            <a:spLocks noChangeArrowheads="1"/>
          </p:cNvSpPr>
          <p:nvPr/>
        </p:nvSpPr>
        <p:spPr bwMode="auto">
          <a:xfrm>
            <a:off x="8374063" y="61134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30</a:t>
            </a:r>
            <a:endParaRPr lang="en-US" sz="2400" b="0"/>
          </a:p>
        </p:txBody>
      </p:sp>
      <p:sp>
        <p:nvSpPr>
          <p:cNvPr id="393254" name="Line 38"/>
          <p:cNvSpPr>
            <a:spLocks noChangeShapeType="1"/>
          </p:cNvSpPr>
          <p:nvPr/>
        </p:nvSpPr>
        <p:spPr bwMode="auto">
          <a:xfrm>
            <a:off x="7816850" y="5561013"/>
            <a:ext cx="485775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3255" name="Text Box 39"/>
          <p:cNvSpPr txBox="1">
            <a:spLocks noChangeArrowheads="1"/>
          </p:cNvSpPr>
          <p:nvPr/>
        </p:nvSpPr>
        <p:spPr bwMode="auto">
          <a:xfrm>
            <a:off x="6646863" y="61087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24</a:t>
            </a:r>
            <a:endParaRPr lang="en-US" sz="2400" b="0"/>
          </a:p>
        </p:txBody>
      </p:sp>
      <p:sp>
        <p:nvSpPr>
          <p:cNvPr id="393256" name="Text Box 40"/>
          <p:cNvSpPr txBox="1">
            <a:spLocks noChangeArrowheads="1"/>
          </p:cNvSpPr>
          <p:nvPr/>
        </p:nvSpPr>
        <p:spPr bwMode="auto">
          <a:xfrm>
            <a:off x="7167563" y="61087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3257" name="Line 41"/>
          <p:cNvSpPr>
            <a:spLocks noChangeShapeType="1"/>
          </p:cNvSpPr>
          <p:nvPr/>
        </p:nvSpPr>
        <p:spPr bwMode="auto">
          <a:xfrm flipH="1">
            <a:off x="7026275" y="5564188"/>
            <a:ext cx="396875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3258" name="Text Box 42"/>
          <p:cNvSpPr txBox="1">
            <a:spLocks noChangeArrowheads="1"/>
          </p:cNvSpPr>
          <p:nvPr/>
        </p:nvSpPr>
        <p:spPr bwMode="auto">
          <a:xfrm>
            <a:off x="5395913" y="61087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20</a:t>
            </a:r>
            <a:endParaRPr lang="en-US" sz="2400" b="0"/>
          </a:p>
        </p:txBody>
      </p:sp>
      <p:sp>
        <p:nvSpPr>
          <p:cNvPr id="393259" name="Text Box 43"/>
          <p:cNvSpPr txBox="1">
            <a:spLocks noChangeArrowheads="1"/>
          </p:cNvSpPr>
          <p:nvPr/>
        </p:nvSpPr>
        <p:spPr bwMode="auto">
          <a:xfrm>
            <a:off x="5916613" y="61087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3260" name="Line 44"/>
          <p:cNvSpPr>
            <a:spLocks noChangeShapeType="1"/>
          </p:cNvSpPr>
          <p:nvPr/>
        </p:nvSpPr>
        <p:spPr bwMode="auto">
          <a:xfrm flipH="1">
            <a:off x="5775325" y="5564188"/>
            <a:ext cx="1290638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</p:spPr>
        <p:txBody>
          <a:bodyPr/>
          <a:lstStyle/>
          <a:p>
            <a:r>
              <a:rPr lang="en-CA" sz="3600" dirty="0">
                <a:solidFill>
                  <a:srgbClr val="F0AD00"/>
                </a:solidFill>
              </a:rPr>
              <a:t>Insertion into an </a:t>
            </a:r>
            <a:r>
              <a:rPr kumimoji="0" lang="en-US" sz="3600" dirty="0" err="1">
                <a:solidFill>
                  <a:srgbClr val="F0AD00"/>
                </a:solidFill>
              </a:rPr>
              <a:t>m</a:t>
            </a:r>
            <a:r>
              <a:rPr kumimoji="0" lang="en-US" sz="3600" dirty="0">
                <a:solidFill>
                  <a:srgbClr val="F0AD00"/>
                </a:solidFill>
              </a:rPr>
              <a:t>-way Search Tree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70088"/>
            <a:ext cx="8056562" cy="19732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/>
              <a:t>Let’s insert 17:</a:t>
            </a:r>
            <a:endParaRPr lang="en-CA" sz="2400"/>
          </a:p>
          <a:p>
            <a:pPr lvl="1">
              <a:lnSpc>
                <a:spcPct val="90000"/>
              </a:lnSpc>
            </a:pPr>
            <a:r>
              <a:rPr lang="en-US" sz="2000"/>
              <a:t>Search for the spot where the new element is to be inserted using its search key until you reach an empty subtree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Insert the new element into the empty subtree, if there is no room in its parent node.</a:t>
            </a:r>
          </a:p>
        </p:txBody>
      </p:sp>
      <p:sp>
        <p:nvSpPr>
          <p:cNvPr id="394256" name="Text Box 16"/>
          <p:cNvSpPr txBox="1">
            <a:spLocks noChangeArrowheads="1"/>
          </p:cNvSpPr>
          <p:nvPr/>
        </p:nvSpPr>
        <p:spPr bwMode="auto">
          <a:xfrm>
            <a:off x="1643063" y="38369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16</a:t>
            </a:r>
            <a:endParaRPr lang="en-US" sz="2400" b="0"/>
          </a:p>
        </p:txBody>
      </p:sp>
      <p:sp>
        <p:nvSpPr>
          <p:cNvPr id="394257" name="Text Box 17"/>
          <p:cNvSpPr txBox="1">
            <a:spLocks noChangeArrowheads="1"/>
          </p:cNvSpPr>
          <p:nvPr/>
        </p:nvSpPr>
        <p:spPr bwMode="auto">
          <a:xfrm>
            <a:off x="2163763" y="38369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94258" name="Text Box 18"/>
          <p:cNvSpPr txBox="1">
            <a:spLocks noChangeArrowheads="1"/>
          </p:cNvSpPr>
          <p:nvPr/>
        </p:nvSpPr>
        <p:spPr bwMode="auto">
          <a:xfrm>
            <a:off x="754063" y="48180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4</a:t>
            </a:r>
            <a:endParaRPr lang="en-US" sz="2400" b="0"/>
          </a:p>
        </p:txBody>
      </p:sp>
      <p:sp>
        <p:nvSpPr>
          <p:cNvPr id="394259" name="Text Box 19"/>
          <p:cNvSpPr txBox="1">
            <a:spLocks noChangeArrowheads="1"/>
          </p:cNvSpPr>
          <p:nvPr/>
        </p:nvSpPr>
        <p:spPr bwMode="auto">
          <a:xfrm>
            <a:off x="1274763" y="48180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6</a:t>
            </a:r>
            <a:endParaRPr lang="en-US" sz="2400" b="0"/>
          </a:p>
        </p:txBody>
      </p:sp>
      <p:sp>
        <p:nvSpPr>
          <p:cNvPr id="394260" name="Line 20"/>
          <p:cNvSpPr>
            <a:spLocks noChangeShapeType="1"/>
          </p:cNvSpPr>
          <p:nvPr/>
        </p:nvSpPr>
        <p:spPr bwMode="auto">
          <a:xfrm flipH="1">
            <a:off x="1365250" y="4306888"/>
            <a:ext cx="441325" cy="506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261" name="Text Box 21"/>
          <p:cNvSpPr txBox="1">
            <a:spLocks noChangeArrowheads="1"/>
          </p:cNvSpPr>
          <p:nvPr/>
        </p:nvSpPr>
        <p:spPr bwMode="auto">
          <a:xfrm>
            <a:off x="2587625" y="48212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94262" name="Text Box 22"/>
          <p:cNvSpPr txBox="1">
            <a:spLocks noChangeArrowheads="1"/>
          </p:cNvSpPr>
          <p:nvPr/>
        </p:nvSpPr>
        <p:spPr bwMode="auto">
          <a:xfrm>
            <a:off x="3108325" y="48212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26</a:t>
            </a:r>
            <a:endParaRPr lang="en-US" sz="2400" b="0"/>
          </a:p>
        </p:txBody>
      </p:sp>
      <p:sp>
        <p:nvSpPr>
          <p:cNvPr id="394263" name="Line 23"/>
          <p:cNvSpPr>
            <a:spLocks noChangeShapeType="1"/>
          </p:cNvSpPr>
          <p:nvPr/>
        </p:nvSpPr>
        <p:spPr bwMode="auto">
          <a:xfrm>
            <a:off x="2541588" y="4300538"/>
            <a:ext cx="495300" cy="515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270" name="Text Box 30"/>
          <p:cNvSpPr txBox="1">
            <a:spLocks noChangeArrowheads="1"/>
          </p:cNvSpPr>
          <p:nvPr/>
        </p:nvSpPr>
        <p:spPr bwMode="auto">
          <a:xfrm>
            <a:off x="3475038" y="58435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28</a:t>
            </a:r>
            <a:endParaRPr lang="en-US" sz="2400" b="0"/>
          </a:p>
        </p:txBody>
      </p:sp>
      <p:sp>
        <p:nvSpPr>
          <p:cNvPr id="394271" name="Text Box 31"/>
          <p:cNvSpPr txBox="1">
            <a:spLocks noChangeArrowheads="1"/>
          </p:cNvSpPr>
          <p:nvPr/>
        </p:nvSpPr>
        <p:spPr bwMode="auto">
          <a:xfrm>
            <a:off x="3995738" y="58435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30</a:t>
            </a:r>
            <a:endParaRPr lang="en-US" sz="2400" b="0"/>
          </a:p>
        </p:txBody>
      </p:sp>
      <p:sp>
        <p:nvSpPr>
          <p:cNvPr id="394272" name="Line 32"/>
          <p:cNvSpPr>
            <a:spLocks noChangeShapeType="1"/>
          </p:cNvSpPr>
          <p:nvPr/>
        </p:nvSpPr>
        <p:spPr bwMode="auto">
          <a:xfrm>
            <a:off x="3438525" y="5291138"/>
            <a:ext cx="485775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273" name="Text Box 33"/>
          <p:cNvSpPr txBox="1">
            <a:spLocks noChangeArrowheads="1"/>
          </p:cNvSpPr>
          <p:nvPr/>
        </p:nvSpPr>
        <p:spPr bwMode="auto">
          <a:xfrm>
            <a:off x="2268538" y="58388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24</a:t>
            </a:r>
            <a:endParaRPr lang="en-US" sz="2400" b="0"/>
          </a:p>
        </p:txBody>
      </p:sp>
      <p:sp>
        <p:nvSpPr>
          <p:cNvPr id="394274" name="Text Box 34"/>
          <p:cNvSpPr txBox="1">
            <a:spLocks noChangeArrowheads="1"/>
          </p:cNvSpPr>
          <p:nvPr/>
        </p:nvSpPr>
        <p:spPr bwMode="auto">
          <a:xfrm>
            <a:off x="2789238" y="58388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4275" name="Line 35"/>
          <p:cNvSpPr>
            <a:spLocks noChangeShapeType="1"/>
          </p:cNvSpPr>
          <p:nvPr/>
        </p:nvSpPr>
        <p:spPr bwMode="auto">
          <a:xfrm flipH="1">
            <a:off x="2647950" y="5294313"/>
            <a:ext cx="396875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276" name="Text Box 36"/>
          <p:cNvSpPr txBox="1">
            <a:spLocks noChangeArrowheads="1"/>
          </p:cNvSpPr>
          <p:nvPr/>
        </p:nvSpPr>
        <p:spPr bwMode="auto">
          <a:xfrm>
            <a:off x="1017588" y="58388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20</a:t>
            </a:r>
            <a:endParaRPr lang="en-US" sz="2400" b="0"/>
          </a:p>
        </p:txBody>
      </p:sp>
      <p:sp>
        <p:nvSpPr>
          <p:cNvPr id="394277" name="Text Box 37"/>
          <p:cNvSpPr txBox="1">
            <a:spLocks noChangeArrowheads="1"/>
          </p:cNvSpPr>
          <p:nvPr/>
        </p:nvSpPr>
        <p:spPr bwMode="auto">
          <a:xfrm>
            <a:off x="1538288" y="58388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4278" name="Line 38"/>
          <p:cNvSpPr>
            <a:spLocks noChangeShapeType="1"/>
          </p:cNvSpPr>
          <p:nvPr/>
        </p:nvSpPr>
        <p:spPr bwMode="auto">
          <a:xfrm flipH="1">
            <a:off x="1397000" y="5294313"/>
            <a:ext cx="1290638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279" name="Text Box 39"/>
          <p:cNvSpPr txBox="1">
            <a:spLocks noChangeArrowheads="1"/>
          </p:cNvSpPr>
          <p:nvPr/>
        </p:nvSpPr>
        <p:spPr bwMode="auto">
          <a:xfrm>
            <a:off x="3867150" y="3868738"/>
            <a:ext cx="98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CA" b="0"/>
              <a:t>becomes</a:t>
            </a:r>
            <a:endParaRPr lang="en-US" b="0"/>
          </a:p>
        </p:txBody>
      </p:sp>
      <p:sp>
        <p:nvSpPr>
          <p:cNvPr id="394280" name="Text Box 40"/>
          <p:cNvSpPr txBox="1">
            <a:spLocks noChangeArrowheads="1"/>
          </p:cNvSpPr>
          <p:nvPr/>
        </p:nvSpPr>
        <p:spPr bwMode="auto">
          <a:xfrm>
            <a:off x="5969000" y="35258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16</a:t>
            </a:r>
            <a:endParaRPr lang="en-US" sz="2400" b="0"/>
          </a:p>
        </p:txBody>
      </p:sp>
      <p:sp>
        <p:nvSpPr>
          <p:cNvPr id="394281" name="Text Box 41"/>
          <p:cNvSpPr txBox="1">
            <a:spLocks noChangeArrowheads="1"/>
          </p:cNvSpPr>
          <p:nvPr/>
        </p:nvSpPr>
        <p:spPr bwMode="auto">
          <a:xfrm>
            <a:off x="6489700" y="35258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94282" name="Text Box 42"/>
          <p:cNvSpPr txBox="1">
            <a:spLocks noChangeArrowheads="1"/>
          </p:cNvSpPr>
          <p:nvPr/>
        </p:nvSpPr>
        <p:spPr bwMode="auto">
          <a:xfrm>
            <a:off x="4379913" y="45069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4</a:t>
            </a:r>
            <a:endParaRPr lang="en-US" sz="2400" b="0"/>
          </a:p>
        </p:txBody>
      </p:sp>
      <p:sp>
        <p:nvSpPr>
          <p:cNvPr id="394283" name="Text Box 43"/>
          <p:cNvSpPr txBox="1">
            <a:spLocks noChangeArrowheads="1"/>
          </p:cNvSpPr>
          <p:nvPr/>
        </p:nvSpPr>
        <p:spPr bwMode="auto">
          <a:xfrm>
            <a:off x="4900613" y="45069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6</a:t>
            </a:r>
            <a:endParaRPr lang="en-US" sz="2400" b="0"/>
          </a:p>
        </p:txBody>
      </p:sp>
      <p:sp>
        <p:nvSpPr>
          <p:cNvPr id="394284" name="Line 44"/>
          <p:cNvSpPr>
            <a:spLocks noChangeShapeType="1"/>
          </p:cNvSpPr>
          <p:nvPr/>
        </p:nvSpPr>
        <p:spPr bwMode="auto">
          <a:xfrm flipH="1">
            <a:off x="4991100" y="3995738"/>
            <a:ext cx="1033463" cy="506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285" name="Text Box 45"/>
          <p:cNvSpPr txBox="1">
            <a:spLocks noChangeArrowheads="1"/>
          </p:cNvSpPr>
          <p:nvPr/>
        </p:nvSpPr>
        <p:spPr bwMode="auto">
          <a:xfrm>
            <a:off x="6913563" y="45100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94286" name="Text Box 46"/>
          <p:cNvSpPr txBox="1">
            <a:spLocks noChangeArrowheads="1"/>
          </p:cNvSpPr>
          <p:nvPr/>
        </p:nvSpPr>
        <p:spPr bwMode="auto">
          <a:xfrm>
            <a:off x="7434263" y="45100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26</a:t>
            </a:r>
            <a:endParaRPr lang="en-US" sz="2400" b="0"/>
          </a:p>
        </p:txBody>
      </p:sp>
      <p:sp>
        <p:nvSpPr>
          <p:cNvPr id="394287" name="Line 47"/>
          <p:cNvSpPr>
            <a:spLocks noChangeShapeType="1"/>
          </p:cNvSpPr>
          <p:nvPr/>
        </p:nvSpPr>
        <p:spPr bwMode="auto">
          <a:xfrm>
            <a:off x="6867525" y="3989388"/>
            <a:ext cx="495300" cy="515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288" name="Text Box 48"/>
          <p:cNvSpPr txBox="1">
            <a:spLocks noChangeArrowheads="1"/>
          </p:cNvSpPr>
          <p:nvPr/>
        </p:nvSpPr>
        <p:spPr bwMode="auto">
          <a:xfrm>
            <a:off x="7800975" y="55324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28</a:t>
            </a:r>
            <a:endParaRPr lang="en-US" sz="2400" b="0"/>
          </a:p>
        </p:txBody>
      </p:sp>
      <p:sp>
        <p:nvSpPr>
          <p:cNvPr id="394289" name="Text Box 49"/>
          <p:cNvSpPr txBox="1">
            <a:spLocks noChangeArrowheads="1"/>
          </p:cNvSpPr>
          <p:nvPr/>
        </p:nvSpPr>
        <p:spPr bwMode="auto">
          <a:xfrm>
            <a:off x="8321675" y="55324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30</a:t>
            </a:r>
            <a:endParaRPr lang="en-US" sz="2400" b="0"/>
          </a:p>
        </p:txBody>
      </p:sp>
      <p:sp>
        <p:nvSpPr>
          <p:cNvPr id="394290" name="Line 50"/>
          <p:cNvSpPr>
            <a:spLocks noChangeShapeType="1"/>
          </p:cNvSpPr>
          <p:nvPr/>
        </p:nvSpPr>
        <p:spPr bwMode="auto">
          <a:xfrm>
            <a:off x="7764463" y="4979988"/>
            <a:ext cx="485775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291" name="Text Box 51"/>
          <p:cNvSpPr txBox="1">
            <a:spLocks noChangeArrowheads="1"/>
          </p:cNvSpPr>
          <p:nvPr/>
        </p:nvSpPr>
        <p:spPr bwMode="auto">
          <a:xfrm>
            <a:off x="6594475" y="55276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24</a:t>
            </a:r>
            <a:endParaRPr lang="en-US" sz="2400" b="0"/>
          </a:p>
        </p:txBody>
      </p:sp>
      <p:sp>
        <p:nvSpPr>
          <p:cNvPr id="394292" name="Text Box 52"/>
          <p:cNvSpPr txBox="1">
            <a:spLocks noChangeArrowheads="1"/>
          </p:cNvSpPr>
          <p:nvPr/>
        </p:nvSpPr>
        <p:spPr bwMode="auto">
          <a:xfrm>
            <a:off x="7115175" y="55276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4293" name="Line 53"/>
          <p:cNvSpPr>
            <a:spLocks noChangeShapeType="1"/>
          </p:cNvSpPr>
          <p:nvPr/>
        </p:nvSpPr>
        <p:spPr bwMode="auto">
          <a:xfrm flipH="1">
            <a:off x="6973888" y="4983163"/>
            <a:ext cx="396875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294" name="Text Box 54"/>
          <p:cNvSpPr txBox="1">
            <a:spLocks noChangeArrowheads="1"/>
          </p:cNvSpPr>
          <p:nvPr/>
        </p:nvSpPr>
        <p:spPr bwMode="auto">
          <a:xfrm>
            <a:off x="5343525" y="55276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20</a:t>
            </a:r>
            <a:endParaRPr lang="en-US" sz="2400" b="0"/>
          </a:p>
        </p:txBody>
      </p:sp>
      <p:sp>
        <p:nvSpPr>
          <p:cNvPr id="394295" name="Text Box 55"/>
          <p:cNvSpPr txBox="1">
            <a:spLocks noChangeArrowheads="1"/>
          </p:cNvSpPr>
          <p:nvPr/>
        </p:nvSpPr>
        <p:spPr bwMode="auto">
          <a:xfrm>
            <a:off x="5864225" y="55276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4296" name="Line 56"/>
          <p:cNvSpPr>
            <a:spLocks noChangeShapeType="1"/>
          </p:cNvSpPr>
          <p:nvPr/>
        </p:nvSpPr>
        <p:spPr bwMode="auto">
          <a:xfrm flipH="1">
            <a:off x="5722938" y="4983163"/>
            <a:ext cx="1290637" cy="527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314" name="Text Box 74"/>
          <p:cNvSpPr txBox="1">
            <a:spLocks noChangeArrowheads="1"/>
          </p:cNvSpPr>
          <p:nvPr/>
        </p:nvSpPr>
        <p:spPr bwMode="auto">
          <a:xfrm>
            <a:off x="5640388" y="45085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17</a:t>
            </a:r>
            <a:endParaRPr lang="en-US" sz="2400" b="0"/>
          </a:p>
        </p:txBody>
      </p:sp>
      <p:sp>
        <p:nvSpPr>
          <p:cNvPr id="394315" name="Text Box 75"/>
          <p:cNvSpPr txBox="1">
            <a:spLocks noChangeArrowheads="1"/>
          </p:cNvSpPr>
          <p:nvPr/>
        </p:nvSpPr>
        <p:spPr bwMode="auto">
          <a:xfrm>
            <a:off x="6161088" y="45085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4316" name="Line 76"/>
          <p:cNvSpPr>
            <a:spLocks noChangeShapeType="1"/>
          </p:cNvSpPr>
          <p:nvPr/>
        </p:nvSpPr>
        <p:spPr bwMode="auto">
          <a:xfrm flipH="1">
            <a:off x="6208713" y="3987800"/>
            <a:ext cx="215900" cy="538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 Trees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Datasets</a:t>
            </a:r>
            <a:endParaRPr lang="en-US" dirty="0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kumimoji="0" lang="en-US" dirty="0" smtClean="0">
                <a:solidFill>
                  <a:schemeClr val="tx1"/>
                </a:solidFill>
              </a:rPr>
              <a:t>What </a:t>
            </a:r>
            <a:r>
              <a:rPr kumimoji="0" lang="en-US" dirty="0">
                <a:solidFill>
                  <a:schemeClr val="tx1"/>
                </a:solidFill>
              </a:rPr>
              <a:t>if we were asked to search records of all Canadians for a particular Canadian (search key -&gt; </a:t>
            </a:r>
            <a:r>
              <a:rPr kumimoji="0" lang="en-US" dirty="0" err="1">
                <a:solidFill>
                  <a:schemeClr val="tx1"/>
                </a:solidFill>
              </a:rPr>
              <a:t>lastname</a:t>
            </a:r>
            <a:r>
              <a:rPr kumimoji="0" lang="en-US" dirty="0">
                <a:solidFill>
                  <a:schemeClr val="tx1"/>
                </a:solidFill>
              </a:rPr>
              <a:t>)?</a:t>
            </a:r>
          </a:p>
          <a:p>
            <a:pPr lvl="2">
              <a:lnSpc>
                <a:spcPct val="90000"/>
              </a:lnSpc>
            </a:pPr>
            <a:r>
              <a:rPr kumimoji="0" lang="en-US" dirty="0">
                <a:solidFill>
                  <a:schemeClr val="tx1"/>
                </a:solidFill>
              </a:rPr>
              <a:t>How many records?</a:t>
            </a:r>
            <a:endParaRPr kumimoji="0" lang="en-US" dirty="0" smtClean="0">
              <a:solidFill>
                <a:schemeClr val="tx1"/>
              </a:solidFill>
            </a:endParaRPr>
          </a:p>
          <a:p>
            <a:pPr lvl="2">
              <a:lnSpc>
                <a:spcPct val="90000"/>
              </a:lnSpc>
            </a:pPr>
            <a:r>
              <a:rPr kumimoji="0" lang="en-US" dirty="0" smtClean="0">
                <a:solidFill>
                  <a:schemeClr val="tx1"/>
                </a:solidFill>
              </a:rPr>
              <a:t>How much space?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35 million * 20 bytes / string * 100 strings(?) = approx 70GB</a:t>
            </a:r>
            <a:endParaRPr kumimoji="0"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kumimoji="0" lang="en-US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kumimoji="0" lang="en-US" sz="2800" dirty="0">
                <a:solidFill>
                  <a:schemeClr val="tx1"/>
                </a:solidFill>
              </a:rPr>
              <a:t>Some large databases, in which records are kept in files stored on external storage such as hard disk, cannot be read entirely into main memory.  </a:t>
            </a:r>
          </a:p>
          <a:p>
            <a:pPr lvl="1">
              <a:lnSpc>
                <a:spcPct val="90000"/>
              </a:lnSpc>
            </a:pPr>
            <a:r>
              <a:rPr kumimoji="0" lang="en-US" sz="2400" dirty="0">
                <a:solidFill>
                  <a:schemeClr val="tx1"/>
                </a:solidFill>
              </a:rPr>
              <a:t>We refer to such data as </a:t>
            </a:r>
            <a:r>
              <a:rPr kumimoji="0" lang="en-US" sz="2400" b="1" dirty="0">
                <a:solidFill>
                  <a:schemeClr val="tx1"/>
                </a:solidFill>
              </a:rPr>
              <a:t>disk-bound data</a:t>
            </a:r>
            <a:r>
              <a:rPr kumimoji="0" lang="en-US" sz="2400" dirty="0">
                <a:solidFill>
                  <a:schemeClr val="tx1"/>
                </a:solidFill>
              </a:rPr>
              <a:t>. 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36588" y="-112713"/>
            <a:ext cx="8159750" cy="1497013"/>
          </a:xfrm>
        </p:spPr>
        <p:txBody>
          <a:bodyPr/>
          <a:lstStyle/>
          <a:p>
            <a:r>
              <a:rPr lang="en-US" dirty="0"/>
              <a:t>B Tree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>
                <a:solidFill>
                  <a:schemeClr val="tx1"/>
                </a:solidFill>
              </a:rPr>
              <a:t>Definition</a:t>
            </a:r>
            <a:r>
              <a:rPr kumimoji="0" lang="en-US" b="1">
                <a:solidFill>
                  <a:schemeClr val="tx1"/>
                </a:solidFill>
              </a:rPr>
              <a:t>:</a:t>
            </a:r>
            <a:r>
              <a:rPr kumimoji="0" lang="en-US">
                <a:solidFill>
                  <a:schemeClr val="tx1"/>
                </a:solidFill>
              </a:rPr>
              <a:t>  A </a:t>
            </a:r>
            <a:r>
              <a:rPr kumimoji="0" lang="en-US" b="1">
                <a:solidFill>
                  <a:schemeClr val="tx1"/>
                </a:solidFill>
              </a:rPr>
              <a:t>B Tree</a:t>
            </a:r>
            <a:r>
              <a:rPr kumimoji="0" lang="en-US">
                <a:solidFill>
                  <a:schemeClr val="tx1"/>
                </a:solidFill>
              </a:rPr>
              <a:t> is a data collection that organizes its blocks (</a:t>
            </a:r>
            <a:r>
              <a:rPr kumimoji="0" lang="en-US" b="1">
                <a:solidFill>
                  <a:schemeClr val="tx1"/>
                </a:solidFill>
              </a:rPr>
              <a:t>B</a:t>
            </a:r>
            <a:r>
              <a:rPr kumimoji="0" lang="en-US">
                <a:solidFill>
                  <a:schemeClr val="tx1"/>
                </a:solidFill>
              </a:rPr>
              <a:t>) into an </a:t>
            </a:r>
            <a:r>
              <a:rPr kumimoji="0" lang="en-US" i="1">
                <a:solidFill>
                  <a:schemeClr val="tx1"/>
                </a:solidFill>
              </a:rPr>
              <a:t>m</a:t>
            </a:r>
            <a:r>
              <a:rPr kumimoji="0" lang="en-US">
                <a:solidFill>
                  <a:schemeClr val="tx1"/>
                </a:solidFill>
              </a:rPr>
              <a:t>-way search tree, and in addition </a:t>
            </a:r>
          </a:p>
          <a:p>
            <a:pPr lvl="1"/>
            <a:r>
              <a:rPr kumimoji="0" lang="en-US">
                <a:solidFill>
                  <a:schemeClr val="tx1"/>
                </a:solidFill>
              </a:rPr>
              <a:t>the root of a </a:t>
            </a:r>
            <a:r>
              <a:rPr kumimoji="0" lang="en-US" b="1">
                <a:solidFill>
                  <a:schemeClr val="tx1"/>
                </a:solidFill>
              </a:rPr>
              <a:t>B Tree</a:t>
            </a:r>
            <a:r>
              <a:rPr kumimoji="0" lang="en-US">
                <a:solidFill>
                  <a:schemeClr val="tx1"/>
                </a:solidFill>
              </a:rPr>
              <a:t> has at least 2 children (unless it is a leaf node) </a:t>
            </a:r>
          </a:p>
          <a:p>
            <a:pPr lvl="1"/>
            <a:r>
              <a:rPr kumimoji="0" lang="en-US">
                <a:solidFill>
                  <a:schemeClr val="tx1"/>
                </a:solidFill>
              </a:rPr>
              <a:t>and its other non-leaf nodes have at least  m / 2  children.  </a:t>
            </a:r>
          </a:p>
          <a:p>
            <a:pPr lvl="1"/>
            <a:endParaRPr kumimoji="0" lang="en-US">
              <a:solidFill>
                <a:schemeClr val="tx1"/>
              </a:solidFill>
            </a:endParaRPr>
          </a:p>
          <a:p>
            <a:pPr lvl="1"/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315200" y="4419600"/>
            <a:ext cx="890587" cy="384175"/>
            <a:chOff x="848" y="2296"/>
            <a:chExt cx="472" cy="192"/>
          </a:xfrm>
        </p:grpSpPr>
        <p:sp>
          <p:nvSpPr>
            <p:cNvPr id="302087" name="Line 7"/>
            <p:cNvSpPr>
              <a:spLocks noChangeShapeType="1"/>
            </p:cNvSpPr>
            <p:nvPr/>
          </p:nvSpPr>
          <p:spPr bwMode="auto">
            <a:xfrm flipV="1">
              <a:off x="848" y="2304"/>
              <a:ext cx="0" cy="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088" name="Line 8"/>
            <p:cNvSpPr>
              <a:spLocks noChangeShapeType="1"/>
            </p:cNvSpPr>
            <p:nvPr/>
          </p:nvSpPr>
          <p:spPr bwMode="auto">
            <a:xfrm>
              <a:off x="848" y="230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089" name="Line 9"/>
            <p:cNvSpPr>
              <a:spLocks noChangeShapeType="1"/>
            </p:cNvSpPr>
            <p:nvPr/>
          </p:nvSpPr>
          <p:spPr bwMode="auto">
            <a:xfrm flipV="1">
              <a:off x="1320" y="2296"/>
              <a:ext cx="0" cy="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090" name="Line 10"/>
            <p:cNvSpPr>
              <a:spLocks noChangeShapeType="1"/>
            </p:cNvSpPr>
            <p:nvPr/>
          </p:nvSpPr>
          <p:spPr bwMode="auto">
            <a:xfrm flipH="1">
              <a:off x="1248" y="2296"/>
              <a:ext cx="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dirty="0">
                <a:solidFill>
                  <a:schemeClr val="tx1"/>
                </a:solidFill>
              </a:rPr>
              <a:t>A </a:t>
            </a:r>
            <a:r>
              <a:rPr kumimoji="0" lang="en-US" b="1" dirty="0">
                <a:solidFill>
                  <a:schemeClr val="tx1"/>
                </a:solidFill>
              </a:rPr>
              <a:t>B Tree</a:t>
            </a:r>
            <a:r>
              <a:rPr kumimoji="0" lang="en-US" dirty="0">
                <a:solidFill>
                  <a:schemeClr val="tx1"/>
                </a:solidFill>
              </a:rPr>
              <a:t> is built from the leaves up, rather than from the root down, and so all leaf nodes in a </a:t>
            </a:r>
            <a:r>
              <a:rPr kumimoji="0" lang="en-US" b="1" dirty="0">
                <a:solidFill>
                  <a:schemeClr val="tx1"/>
                </a:solidFill>
              </a:rPr>
              <a:t>B Tree</a:t>
            </a:r>
            <a:r>
              <a:rPr kumimoji="0" lang="en-US" dirty="0">
                <a:solidFill>
                  <a:schemeClr val="tx1"/>
                </a:solidFill>
              </a:rPr>
              <a:t> are on the same level.</a:t>
            </a:r>
          </a:p>
          <a:p>
            <a:pPr lvl="1"/>
            <a:r>
              <a:rPr kumimoji="0" lang="en-US" dirty="0">
                <a:solidFill>
                  <a:schemeClr val="tx1"/>
                </a:solidFill>
              </a:rPr>
              <a:t>Hence, B Tree is a balanced </a:t>
            </a:r>
            <a:r>
              <a:rPr kumimoji="0" lang="en-US" dirty="0" err="1">
                <a:solidFill>
                  <a:schemeClr val="tx1"/>
                </a:solidFill>
              </a:rPr>
              <a:t>m</a:t>
            </a:r>
            <a:r>
              <a:rPr kumimoji="0" lang="en-US" dirty="0">
                <a:solidFill>
                  <a:schemeClr val="tx1"/>
                </a:solidFill>
              </a:rPr>
              <a:t>-way tree, </a:t>
            </a:r>
            <a:r>
              <a:rPr kumimoji="0" lang="en-US" dirty="0" err="1">
                <a:solidFill>
                  <a:schemeClr val="tx1"/>
                </a:solidFill>
              </a:rPr>
              <a:t>j</a:t>
            </a:r>
            <a:r>
              <a:rPr lang="en-CA" dirty="0" err="1"/>
              <a:t>ust</a:t>
            </a:r>
            <a:r>
              <a:rPr lang="en-CA" dirty="0"/>
              <a:t> as</a:t>
            </a:r>
            <a:r>
              <a:rPr lang="en-CA" dirty="0" smtClean="0"/>
              <a:t> Red-black trees </a:t>
            </a:r>
            <a:r>
              <a:rPr lang="en-CA" dirty="0"/>
              <a:t>are balanced binary search trees</a:t>
            </a:r>
            <a:endParaRPr lang="en-US" dirty="0"/>
          </a:p>
          <a:p>
            <a:endParaRPr lang="en-US" dirty="0"/>
          </a:p>
        </p:txBody>
      </p:sp>
      <p:sp>
        <p:nvSpPr>
          <p:cNvPr id="323588" name="Rectangle 4"/>
          <p:cNvSpPr>
            <a:spLocks noGrp="1" noChangeArrowheads="1"/>
          </p:cNvSpPr>
          <p:nvPr>
            <p:ph type="title"/>
          </p:nvPr>
        </p:nvSpPr>
        <p:spPr>
          <a:xfrm>
            <a:off x="636588" y="-112713"/>
            <a:ext cx="8159750" cy="1497013"/>
          </a:xfrm>
          <a:noFill/>
          <a:ln/>
        </p:spPr>
        <p:txBody>
          <a:bodyPr/>
          <a:lstStyle/>
          <a:p>
            <a:r>
              <a:rPr lang="en-US"/>
              <a:t>B Tree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B-Tree Structure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block contains a tree node</a:t>
            </a:r>
          </a:p>
          <a:p>
            <a:r>
              <a:rPr lang="en-US" i="1" dirty="0"/>
              <a:t>m-1</a:t>
            </a:r>
            <a:r>
              <a:rPr lang="en-US" dirty="0"/>
              <a:t> &lt;</a:t>
            </a:r>
            <a:r>
              <a:rPr lang="en-US" dirty="0" smtClean="0"/>
              <a:t>key, </a:t>
            </a:r>
            <a:r>
              <a:rPr lang="en-US" dirty="0"/>
              <a:t>data file block #&gt; pairs in a node + index file block # as links to children/</a:t>
            </a:r>
            <a:r>
              <a:rPr lang="en-US" dirty="0" err="1"/>
              <a:t>subtrees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156" name="Picture 52" descr="B_Tree_m_5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25425" y="1944688"/>
            <a:ext cx="8655050" cy="4325937"/>
          </a:xfrm>
          <a:noFill/>
          <a:ln/>
        </p:spPr>
      </p:pic>
      <p:sp>
        <p:nvSpPr>
          <p:cNvPr id="303158" name="Rectangle 54"/>
          <p:cNvSpPr>
            <a:spLocks noChangeArrowheads="1"/>
          </p:cNvSpPr>
          <p:nvPr/>
        </p:nvSpPr>
        <p:spPr bwMode="auto">
          <a:xfrm>
            <a:off x="700088" y="1384300"/>
            <a:ext cx="81010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kumimoji="1" lang="en-US" b="0">
                <a:solidFill>
                  <a:srgbClr val="000000"/>
                </a:solidFill>
              </a:rPr>
              <a:t>B-Tree of order 5 ( m = 5 ) in which every node (except the root and the leaves) has</a:t>
            </a:r>
          </a:p>
          <a:p>
            <a:pPr>
              <a:buFontTx/>
              <a:buChar char="•"/>
            </a:pPr>
            <a:r>
              <a:rPr kumimoji="1" lang="en-US" b="0">
                <a:solidFill>
                  <a:srgbClr val="000000"/>
                </a:solidFill>
              </a:rPr>
              <a:t> at least   5 / 2   =  3 children, and</a:t>
            </a:r>
          </a:p>
          <a:p>
            <a:pPr>
              <a:buFontTx/>
              <a:buChar char="•"/>
            </a:pPr>
            <a:r>
              <a:rPr kumimoji="1" lang="en-US" b="0">
                <a:solidFill>
                  <a:srgbClr val="000000"/>
                </a:solidFill>
              </a:rPr>
              <a:t> no more than 5 children</a:t>
            </a:r>
          </a:p>
        </p:txBody>
      </p:sp>
      <p:sp>
        <p:nvSpPr>
          <p:cNvPr id="303159" name="Rectangle 55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ctr"/>
            <a:r>
              <a:rPr kumimoji="1" lang="en-US" sz="4400" b="0" dirty="0">
                <a:solidFill>
                  <a:srgbClr val="F0AD00"/>
                </a:solidFill>
                <a:latin typeface="+mj-lt"/>
              </a:rPr>
              <a:t>Example of B </a:t>
            </a:r>
            <a:r>
              <a:rPr kumimoji="1" lang="en-US" sz="4400" b="0" dirty="0" smtClean="0">
                <a:solidFill>
                  <a:srgbClr val="F0AD00"/>
                </a:solidFill>
                <a:latin typeface="+mj-lt"/>
              </a:rPr>
              <a:t>Tree</a:t>
            </a:r>
            <a:endParaRPr kumimoji="1" lang="en-US" sz="4400" b="0" dirty="0">
              <a:solidFill>
                <a:srgbClr val="F0AD00"/>
              </a:solidFill>
              <a:latin typeface="+mj-lt"/>
            </a:endParaRP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651000" y="1682750"/>
            <a:ext cx="590550" cy="330200"/>
            <a:chOff x="848" y="2296"/>
            <a:chExt cx="472" cy="192"/>
          </a:xfrm>
        </p:grpSpPr>
        <p:sp>
          <p:nvSpPr>
            <p:cNvPr id="303161" name="Line 57"/>
            <p:cNvSpPr>
              <a:spLocks noChangeShapeType="1"/>
            </p:cNvSpPr>
            <p:nvPr/>
          </p:nvSpPr>
          <p:spPr bwMode="auto">
            <a:xfrm flipV="1">
              <a:off x="848" y="2304"/>
              <a:ext cx="0" cy="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162" name="Line 58"/>
            <p:cNvSpPr>
              <a:spLocks noChangeShapeType="1"/>
            </p:cNvSpPr>
            <p:nvPr/>
          </p:nvSpPr>
          <p:spPr bwMode="auto">
            <a:xfrm>
              <a:off x="848" y="2304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163" name="Line 59"/>
            <p:cNvSpPr>
              <a:spLocks noChangeShapeType="1"/>
            </p:cNvSpPr>
            <p:nvPr/>
          </p:nvSpPr>
          <p:spPr bwMode="auto">
            <a:xfrm flipV="1">
              <a:off x="1320" y="2296"/>
              <a:ext cx="0" cy="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164" name="Line 60"/>
            <p:cNvSpPr>
              <a:spLocks noChangeShapeType="1"/>
            </p:cNvSpPr>
            <p:nvPr/>
          </p:nvSpPr>
          <p:spPr bwMode="auto">
            <a:xfrm flipH="1">
              <a:off x="1248" y="2296"/>
              <a:ext cx="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3165" name="Text Box 61"/>
          <p:cNvSpPr txBox="1">
            <a:spLocks noChangeArrowheads="1"/>
          </p:cNvSpPr>
          <p:nvPr/>
        </p:nvSpPr>
        <p:spPr bwMode="auto">
          <a:xfrm>
            <a:off x="6262688" y="2578100"/>
            <a:ext cx="220345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>
                <a:latin typeface="Tahoma" pitchFamily="-112" charset="0"/>
              </a:rPr>
              <a:t>&lt;Key, block #&gt; pair</a:t>
            </a:r>
          </a:p>
        </p:txBody>
      </p:sp>
      <p:sp>
        <p:nvSpPr>
          <p:cNvPr id="303166" name="Text Box 62"/>
          <p:cNvSpPr txBox="1">
            <a:spLocks noChangeArrowheads="1"/>
          </p:cNvSpPr>
          <p:nvPr/>
        </p:nvSpPr>
        <p:spPr bwMode="auto">
          <a:xfrm>
            <a:off x="6281738" y="2879725"/>
            <a:ext cx="268605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>
                <a:latin typeface="Tahoma" pitchFamily="-112" charset="0"/>
              </a:rPr>
              <a:t>Children: block # in index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"/>
            <a:ext cx="8304212" cy="5341937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b="1" dirty="0">
                <a:solidFill>
                  <a:srgbClr val="F0AD00"/>
                </a:solidFill>
              </a:rPr>
              <a:t>Example:</a:t>
            </a:r>
            <a:r>
              <a:rPr kumimoji="0" lang="en-US" dirty="0">
                <a:solidFill>
                  <a:srgbClr val="F0AD00"/>
                </a:solidFill>
              </a:rPr>
              <a:t>  The following is a B Tree with </a:t>
            </a:r>
            <a:r>
              <a:rPr kumimoji="0" lang="en-US" dirty="0" err="1">
                <a:solidFill>
                  <a:srgbClr val="F0AD00"/>
                </a:solidFill>
              </a:rPr>
              <a:t>m</a:t>
            </a:r>
            <a:r>
              <a:rPr kumimoji="0" lang="en-US" dirty="0">
                <a:solidFill>
                  <a:srgbClr val="F0AD00"/>
                </a:solidFill>
              </a:rPr>
              <a:t>=4</a:t>
            </a:r>
            <a:r>
              <a:rPr kumimoji="0" lang="en-US" sz="2000" dirty="0">
                <a:solidFill>
                  <a:srgbClr val="F0AD00"/>
                </a:solidFill>
              </a:rPr>
              <a:t/>
            </a:r>
            <a:br>
              <a:rPr kumimoji="0" lang="en-US" sz="2000" dirty="0">
                <a:solidFill>
                  <a:srgbClr val="F0AD00"/>
                </a:solidFill>
              </a:rPr>
            </a:br>
            <a:r>
              <a:rPr kumimoji="0" lang="en-US" sz="2000" dirty="0">
                <a:solidFill>
                  <a:srgbClr val="F0AD00"/>
                </a:solidFill>
              </a:rPr>
              <a:t>                       (such B Trees are called 2-3-4 search trees)</a:t>
            </a:r>
            <a:endParaRPr kumimoji="0" lang="en-US" sz="2000" b="1" dirty="0">
              <a:solidFill>
                <a:srgbClr val="F0AD00"/>
              </a:solidFill>
            </a:endParaRPr>
          </a:p>
          <a:p>
            <a:endParaRPr lang="en-US" sz="2000" dirty="0">
              <a:solidFill>
                <a:srgbClr val="F0AD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695700" y="1681163"/>
            <a:ext cx="1562100" cy="466725"/>
            <a:chOff x="1648" y="712"/>
            <a:chExt cx="984" cy="294"/>
          </a:xfrm>
        </p:grpSpPr>
        <p:sp>
          <p:nvSpPr>
            <p:cNvPr id="377860" name="Text Box 4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7</a:t>
              </a:r>
            </a:p>
          </p:txBody>
        </p:sp>
        <p:sp>
          <p:nvSpPr>
            <p:cNvPr id="377861" name="Text Box 5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12</a:t>
              </a:r>
            </a:p>
          </p:txBody>
        </p:sp>
        <p:sp>
          <p:nvSpPr>
            <p:cNvPr id="377862" name="Text Box 6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47800" y="3586163"/>
            <a:ext cx="1562100" cy="466725"/>
            <a:chOff x="1648" y="712"/>
            <a:chExt cx="984" cy="294"/>
          </a:xfrm>
        </p:grpSpPr>
        <p:sp>
          <p:nvSpPr>
            <p:cNvPr id="377864" name="Text Box 8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5</a:t>
              </a:r>
              <a:endParaRPr lang="en-US" sz="2400" b="0"/>
            </a:p>
          </p:txBody>
        </p:sp>
        <p:sp>
          <p:nvSpPr>
            <p:cNvPr id="377865" name="Text Box 9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77866" name="Text Box 10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708400" y="3598863"/>
            <a:ext cx="1562100" cy="466725"/>
            <a:chOff x="1648" y="712"/>
            <a:chExt cx="984" cy="294"/>
          </a:xfrm>
        </p:grpSpPr>
        <p:sp>
          <p:nvSpPr>
            <p:cNvPr id="377868" name="Text Box 12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9</a:t>
              </a:r>
              <a:endParaRPr lang="en-US" sz="2400" b="0"/>
            </a:p>
          </p:txBody>
        </p:sp>
        <p:sp>
          <p:nvSpPr>
            <p:cNvPr id="377869" name="Text Box 13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77870" name="Text Box 14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438900" y="3598863"/>
            <a:ext cx="1562100" cy="466725"/>
            <a:chOff x="1648" y="712"/>
            <a:chExt cx="984" cy="294"/>
          </a:xfrm>
        </p:grpSpPr>
        <p:sp>
          <p:nvSpPr>
            <p:cNvPr id="377872" name="Text Box 16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17</a:t>
              </a:r>
            </a:p>
          </p:txBody>
        </p:sp>
        <p:sp>
          <p:nvSpPr>
            <p:cNvPr id="377873" name="Text Box 17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20</a:t>
              </a:r>
            </a:p>
          </p:txBody>
        </p:sp>
        <p:sp>
          <p:nvSpPr>
            <p:cNvPr id="377874" name="Text Box 18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165100" y="5668963"/>
            <a:ext cx="1562100" cy="466725"/>
            <a:chOff x="1648" y="712"/>
            <a:chExt cx="984" cy="294"/>
          </a:xfrm>
        </p:grpSpPr>
        <p:sp>
          <p:nvSpPr>
            <p:cNvPr id="377876" name="Text Box 20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1</a:t>
              </a:r>
            </a:p>
          </p:txBody>
        </p:sp>
        <p:sp>
          <p:nvSpPr>
            <p:cNvPr id="377877" name="Text Box 21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3</a:t>
              </a:r>
            </a:p>
          </p:txBody>
        </p:sp>
        <p:sp>
          <p:nvSpPr>
            <p:cNvPr id="377878" name="Text Box 22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4</a:t>
              </a:r>
              <a:endParaRPr lang="en-US" sz="2400" b="0"/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1216025" y="6221413"/>
            <a:ext cx="1562100" cy="466725"/>
            <a:chOff x="1648" y="712"/>
            <a:chExt cx="984" cy="294"/>
          </a:xfrm>
        </p:grpSpPr>
        <p:sp>
          <p:nvSpPr>
            <p:cNvPr id="377880" name="Text Box 24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6</a:t>
              </a:r>
            </a:p>
          </p:txBody>
        </p:sp>
        <p:sp>
          <p:nvSpPr>
            <p:cNvPr id="377881" name="Text Box 25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77882" name="Text Box 26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2679700" y="5668963"/>
            <a:ext cx="1562100" cy="466725"/>
            <a:chOff x="1648" y="712"/>
            <a:chExt cx="984" cy="294"/>
          </a:xfrm>
        </p:grpSpPr>
        <p:sp>
          <p:nvSpPr>
            <p:cNvPr id="377884" name="Text Box 28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8</a:t>
              </a:r>
              <a:endParaRPr lang="en-US" sz="2400" b="0"/>
            </a:p>
          </p:txBody>
        </p:sp>
        <p:sp>
          <p:nvSpPr>
            <p:cNvPr id="377885" name="Text Box 29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77886" name="Text Box 30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5387975" y="5668963"/>
            <a:ext cx="1562100" cy="466725"/>
            <a:chOff x="1648" y="712"/>
            <a:chExt cx="984" cy="294"/>
          </a:xfrm>
        </p:grpSpPr>
        <p:sp>
          <p:nvSpPr>
            <p:cNvPr id="377888" name="Text Box 32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15</a:t>
              </a:r>
            </a:p>
          </p:txBody>
        </p:sp>
        <p:sp>
          <p:nvSpPr>
            <p:cNvPr id="377889" name="Text Box 33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16</a:t>
              </a:r>
            </a:p>
          </p:txBody>
        </p:sp>
        <p:sp>
          <p:nvSpPr>
            <p:cNvPr id="377890" name="Text Box 34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7473950" y="5668963"/>
            <a:ext cx="1562100" cy="466725"/>
            <a:chOff x="1648" y="712"/>
            <a:chExt cx="984" cy="294"/>
          </a:xfrm>
        </p:grpSpPr>
        <p:sp>
          <p:nvSpPr>
            <p:cNvPr id="377892" name="Text Box 36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22</a:t>
              </a:r>
            </a:p>
          </p:txBody>
        </p:sp>
        <p:sp>
          <p:nvSpPr>
            <p:cNvPr id="377893" name="Text Box 37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23</a:t>
              </a:r>
            </a:p>
          </p:txBody>
        </p:sp>
        <p:sp>
          <p:nvSpPr>
            <p:cNvPr id="377894" name="Text Box 38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77895" name="Line 39"/>
          <p:cNvSpPr>
            <a:spLocks noChangeShapeType="1"/>
          </p:cNvSpPr>
          <p:nvPr/>
        </p:nvSpPr>
        <p:spPr bwMode="auto">
          <a:xfrm flipH="1">
            <a:off x="2235200" y="2151063"/>
            <a:ext cx="1460500" cy="143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96" name="Line 40"/>
          <p:cNvSpPr>
            <a:spLocks noChangeShapeType="1"/>
          </p:cNvSpPr>
          <p:nvPr/>
        </p:nvSpPr>
        <p:spPr bwMode="auto">
          <a:xfrm flipH="1">
            <a:off x="965200" y="4030663"/>
            <a:ext cx="469900" cy="163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97" name="Line 41"/>
          <p:cNvSpPr>
            <a:spLocks noChangeShapeType="1"/>
          </p:cNvSpPr>
          <p:nvPr/>
        </p:nvSpPr>
        <p:spPr bwMode="auto">
          <a:xfrm>
            <a:off x="1955800" y="4068763"/>
            <a:ext cx="111125" cy="2147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98" name="Line 42"/>
          <p:cNvSpPr>
            <a:spLocks noChangeShapeType="1"/>
          </p:cNvSpPr>
          <p:nvPr/>
        </p:nvSpPr>
        <p:spPr bwMode="auto">
          <a:xfrm flipH="1">
            <a:off x="3438525" y="4081463"/>
            <a:ext cx="266700" cy="158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899" name="Line 43"/>
          <p:cNvSpPr>
            <a:spLocks noChangeShapeType="1"/>
          </p:cNvSpPr>
          <p:nvPr/>
        </p:nvSpPr>
        <p:spPr bwMode="auto">
          <a:xfrm flipH="1">
            <a:off x="6203950" y="4081463"/>
            <a:ext cx="234950" cy="1589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900" name="Line 44"/>
          <p:cNvSpPr>
            <a:spLocks noChangeShapeType="1"/>
          </p:cNvSpPr>
          <p:nvPr/>
        </p:nvSpPr>
        <p:spPr bwMode="auto">
          <a:xfrm>
            <a:off x="7493000" y="4081463"/>
            <a:ext cx="469900" cy="1587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901" name="Line 45"/>
          <p:cNvSpPr>
            <a:spLocks noChangeShapeType="1"/>
          </p:cNvSpPr>
          <p:nvPr/>
        </p:nvSpPr>
        <p:spPr bwMode="auto">
          <a:xfrm>
            <a:off x="4216400" y="2151063"/>
            <a:ext cx="266700" cy="142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7902" name="Line 46"/>
          <p:cNvSpPr>
            <a:spLocks noChangeShapeType="1"/>
          </p:cNvSpPr>
          <p:nvPr/>
        </p:nvSpPr>
        <p:spPr bwMode="auto">
          <a:xfrm>
            <a:off x="5257800" y="2151063"/>
            <a:ext cx="1955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47"/>
          <p:cNvGrpSpPr>
            <a:grpSpLocks/>
          </p:cNvGrpSpPr>
          <p:nvPr/>
        </p:nvGrpSpPr>
        <p:grpSpPr bwMode="auto">
          <a:xfrm>
            <a:off x="3708400" y="6181725"/>
            <a:ext cx="1562100" cy="466725"/>
            <a:chOff x="1648" y="712"/>
            <a:chExt cx="984" cy="294"/>
          </a:xfrm>
        </p:grpSpPr>
        <p:sp>
          <p:nvSpPr>
            <p:cNvPr id="377904" name="Text Box 48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10</a:t>
              </a:r>
              <a:endParaRPr lang="en-US" sz="2400" b="0"/>
            </a:p>
          </p:txBody>
        </p:sp>
        <p:sp>
          <p:nvSpPr>
            <p:cNvPr id="377905" name="Text Box 49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11</a:t>
              </a:r>
              <a:endParaRPr lang="en-US" sz="2400" b="0"/>
            </a:p>
          </p:txBody>
        </p:sp>
        <p:sp>
          <p:nvSpPr>
            <p:cNvPr id="377906" name="Text Box 50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77907" name="Line 51"/>
          <p:cNvSpPr>
            <a:spLocks noChangeShapeType="1"/>
          </p:cNvSpPr>
          <p:nvPr/>
        </p:nvSpPr>
        <p:spPr bwMode="auto">
          <a:xfrm>
            <a:off x="4221163" y="4078288"/>
            <a:ext cx="395287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" name="Group 52"/>
          <p:cNvGrpSpPr>
            <a:grpSpLocks/>
          </p:cNvGrpSpPr>
          <p:nvPr/>
        </p:nvGrpSpPr>
        <p:grpSpPr bwMode="auto">
          <a:xfrm>
            <a:off x="6445250" y="6181725"/>
            <a:ext cx="1562100" cy="466725"/>
            <a:chOff x="1648" y="712"/>
            <a:chExt cx="984" cy="294"/>
          </a:xfrm>
        </p:grpSpPr>
        <p:sp>
          <p:nvSpPr>
            <p:cNvPr id="377909" name="Text Box 53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18</a:t>
              </a:r>
            </a:p>
          </p:txBody>
        </p:sp>
        <p:sp>
          <p:nvSpPr>
            <p:cNvPr id="377910" name="Text Box 54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77911" name="Text Box 55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77912" name="Line 56"/>
          <p:cNvSpPr>
            <a:spLocks noChangeShapeType="1"/>
          </p:cNvSpPr>
          <p:nvPr/>
        </p:nvSpPr>
        <p:spPr bwMode="auto">
          <a:xfrm>
            <a:off x="6951663" y="4067175"/>
            <a:ext cx="273050" cy="2106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</p:spPr>
        <p:txBody>
          <a:bodyPr/>
          <a:lstStyle/>
          <a:p>
            <a:r>
              <a:rPr lang="en-CA" dirty="0">
                <a:solidFill>
                  <a:srgbClr val="F0AD00"/>
                </a:solidFill>
              </a:rPr>
              <a:t>Insertion into </a:t>
            </a:r>
            <a:r>
              <a:rPr lang="en-CA" dirty="0" smtClean="0">
                <a:solidFill>
                  <a:srgbClr val="F0AD00"/>
                </a:solidFill>
              </a:rPr>
              <a:t>a </a:t>
            </a:r>
            <a:r>
              <a:rPr kumimoji="0" lang="en-US" dirty="0">
                <a:solidFill>
                  <a:srgbClr val="F0AD00"/>
                </a:solidFill>
              </a:rPr>
              <a:t>B Tree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7820025" cy="36306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2400"/>
              <a:t>Let’s construct the B Tree shown on the previous slide where m=4</a:t>
            </a:r>
          </a:p>
          <a:p>
            <a:pPr lvl="1">
              <a:lnSpc>
                <a:spcPct val="80000"/>
              </a:lnSpc>
            </a:pPr>
            <a:r>
              <a:rPr lang="en-CA" sz="2000"/>
              <a:t>Actually, that B Tree is an example of a 2-3-4 search tree</a:t>
            </a:r>
          </a:p>
          <a:p>
            <a:pPr>
              <a:lnSpc>
                <a:spcPct val="80000"/>
              </a:lnSpc>
            </a:pPr>
            <a:r>
              <a:rPr lang="en-CA" sz="2400"/>
              <a:t>To do so, we shall insert the following search keys: </a:t>
            </a:r>
            <a:r>
              <a:rPr lang="en-CA" sz="2000"/>
              <a:t>12, 1, 7, 23, 20, 6, 18, 5, 4, 22, 10, 15, 8, 3 , 9, 17, 11, 16</a:t>
            </a:r>
          </a:p>
          <a:p>
            <a:pPr>
              <a:lnSpc>
                <a:spcPct val="80000"/>
              </a:lnSpc>
            </a:pPr>
            <a:r>
              <a:rPr lang="en-CA" sz="2400"/>
              <a:t>Remember: the search keys (and their associated elements) are inserted in ascending sorting order in a node</a:t>
            </a:r>
          </a:p>
          <a:p>
            <a:pPr>
              <a:lnSpc>
                <a:spcPct val="80000"/>
              </a:lnSpc>
            </a:pPr>
            <a:r>
              <a:rPr lang="en-CA" sz="2400"/>
              <a:t>Let’s begin by inserting 12:</a:t>
            </a:r>
          </a:p>
          <a:p>
            <a:pPr lvl="2">
              <a:lnSpc>
                <a:spcPct val="80000"/>
              </a:lnSpc>
            </a:pPr>
            <a:r>
              <a:rPr lang="en-CA" sz="2000"/>
              <a:t>since the m-way tree is empty, we create the first node i.e., the root and insert 12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57563" y="5683250"/>
            <a:ext cx="1562100" cy="466725"/>
            <a:chOff x="1648" y="712"/>
            <a:chExt cx="984" cy="294"/>
          </a:xfrm>
        </p:grpSpPr>
        <p:sp>
          <p:nvSpPr>
            <p:cNvPr id="378885" name="Text Box 5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12</a:t>
              </a:r>
              <a:endParaRPr lang="en-US" sz="2400" b="0"/>
            </a:p>
          </p:txBody>
        </p:sp>
        <p:sp>
          <p:nvSpPr>
            <p:cNvPr id="378886" name="Text Box 6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78887" name="Text Box 7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7820025" cy="4479925"/>
          </a:xfrm>
        </p:spPr>
        <p:txBody>
          <a:bodyPr>
            <a:normAutofit lnSpcReduction="10000"/>
          </a:bodyPr>
          <a:lstStyle/>
          <a:p>
            <a:r>
              <a:rPr lang="en-CA" dirty="0"/>
              <a:t>Insert 1:</a:t>
            </a:r>
          </a:p>
          <a:p>
            <a:pPr lvl="1"/>
            <a:r>
              <a:rPr lang="en-CA" dirty="0"/>
              <a:t>compare each key found in the root with the key 1 and since 1 &lt; 12, move 12 over, then insert 1</a:t>
            </a:r>
          </a:p>
          <a:p>
            <a:pPr lvl="1"/>
            <a:endParaRPr lang="en-CA" dirty="0"/>
          </a:p>
          <a:p>
            <a:endParaRPr lang="en-CA" dirty="0"/>
          </a:p>
          <a:p>
            <a:r>
              <a:rPr lang="en-CA" dirty="0"/>
              <a:t>Insert 7:</a:t>
            </a:r>
          </a:p>
          <a:p>
            <a:pPr lvl="1"/>
            <a:r>
              <a:rPr lang="en-CA" dirty="0"/>
              <a:t>compare each key found in the root with the key 7 and since 1 &lt; 7 &lt; 12, move 12 over, then insert 7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>
              <a:buFontTx/>
              <a:buNone/>
            </a:pPr>
            <a:endParaRPr lang="en-CA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55975" y="3917950"/>
            <a:ext cx="1562100" cy="466725"/>
            <a:chOff x="1648" y="712"/>
            <a:chExt cx="984" cy="294"/>
          </a:xfrm>
        </p:grpSpPr>
        <p:sp>
          <p:nvSpPr>
            <p:cNvPr id="379908" name="Text Box 4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</a:t>
              </a:r>
              <a:endParaRPr lang="en-US" sz="2400" b="0"/>
            </a:p>
          </p:txBody>
        </p:sp>
        <p:sp>
          <p:nvSpPr>
            <p:cNvPr id="379909" name="Text Box 5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12</a:t>
              </a:r>
              <a:endParaRPr lang="en-US" sz="2400" b="0"/>
            </a:p>
          </p:txBody>
        </p:sp>
        <p:sp>
          <p:nvSpPr>
            <p:cNvPr id="379910" name="Text Box 6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352800" y="6019800"/>
            <a:ext cx="1562100" cy="466725"/>
            <a:chOff x="1648" y="712"/>
            <a:chExt cx="984" cy="294"/>
          </a:xfrm>
        </p:grpSpPr>
        <p:sp>
          <p:nvSpPr>
            <p:cNvPr id="379912" name="Text Box 8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</a:t>
              </a:r>
              <a:endParaRPr lang="en-US" sz="2400" b="0"/>
            </a:p>
          </p:txBody>
        </p:sp>
        <p:sp>
          <p:nvSpPr>
            <p:cNvPr id="379913" name="Text Box 9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7</a:t>
              </a:r>
              <a:endParaRPr lang="en-US" sz="2400" b="0"/>
            </a:p>
          </p:txBody>
        </p:sp>
        <p:sp>
          <p:nvSpPr>
            <p:cNvPr id="379914" name="Text Box 10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12</a:t>
              </a:r>
              <a:endParaRPr lang="en-US" sz="2400" b="0"/>
            </a:p>
          </p:txBody>
        </p:sp>
      </p:grpSp>
      <p:sp>
        <p:nvSpPr>
          <p:cNvPr id="379917" name="Rectangle 13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  <a:noFill/>
          <a:ln/>
        </p:spPr>
        <p:txBody>
          <a:bodyPr/>
          <a:lstStyle/>
          <a:p>
            <a:r>
              <a:rPr lang="en-CA" dirty="0"/>
              <a:t>Insertion into </a:t>
            </a:r>
            <a:r>
              <a:rPr lang="en-CA" dirty="0" smtClean="0"/>
              <a:t>a </a:t>
            </a:r>
            <a:r>
              <a:rPr kumimoji="0" lang="en-US" dirty="0"/>
              <a:t>B Tree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6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8239125" cy="28225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CA" dirty="0"/>
              <a:t>Insert 23:</a:t>
            </a:r>
          </a:p>
          <a:p>
            <a:pPr lvl="1">
              <a:lnSpc>
                <a:spcPct val="90000"/>
              </a:lnSpc>
            </a:pPr>
            <a:r>
              <a:rPr lang="en-CA" dirty="0"/>
              <a:t>starting at the root, right away we encounter a full node</a:t>
            </a:r>
            <a:r>
              <a:rPr lang="en-CA" dirty="0" smtClean="0"/>
              <a:t> so </a:t>
            </a:r>
            <a:r>
              <a:rPr lang="en-CA" dirty="0"/>
              <a:t>we split it as follows:</a:t>
            </a:r>
          </a:p>
          <a:p>
            <a:pPr lvl="2">
              <a:lnSpc>
                <a:spcPct val="90000"/>
              </a:lnSpc>
            </a:pPr>
            <a:r>
              <a:rPr lang="en-CA" dirty="0"/>
              <a:t>create a new node (parent) and move the middle key into it  </a:t>
            </a:r>
          </a:p>
          <a:p>
            <a:pPr lvl="2">
              <a:lnSpc>
                <a:spcPct val="90000"/>
              </a:lnSpc>
            </a:pPr>
            <a:r>
              <a:rPr lang="en-CA" dirty="0"/>
              <a:t>create a sibling and move the key &gt; 7 into it</a:t>
            </a:r>
          </a:p>
          <a:p>
            <a:pPr lvl="2">
              <a:lnSpc>
                <a:spcPct val="90000"/>
              </a:lnSpc>
            </a:pPr>
            <a:r>
              <a:rPr lang="en-CA" dirty="0"/>
              <a:t>link the </a:t>
            </a:r>
            <a:r>
              <a:rPr lang="en-CA" dirty="0" err="1"/>
              <a:t>subtrees</a:t>
            </a:r>
            <a:r>
              <a:rPr lang="en-CA" dirty="0"/>
              <a:t> to the newly formed parent node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CA" dirty="0"/>
          </a:p>
          <a:p>
            <a:pPr lvl="1">
              <a:lnSpc>
                <a:spcPct val="90000"/>
              </a:lnSpc>
              <a:buFontTx/>
              <a:buNone/>
            </a:pPr>
            <a:endParaRPr lang="en-CA" dirty="0"/>
          </a:p>
        </p:txBody>
      </p:sp>
      <p:grpSp>
        <p:nvGrpSpPr>
          <p:cNvPr id="22" name="Group 21"/>
          <p:cNvGrpSpPr/>
          <p:nvPr/>
        </p:nvGrpSpPr>
        <p:grpSpPr>
          <a:xfrm>
            <a:off x="2549525" y="5008563"/>
            <a:ext cx="3694113" cy="1390650"/>
            <a:chOff x="2549525" y="5008563"/>
            <a:chExt cx="3694113" cy="1390650"/>
          </a:xfrm>
        </p:grpSpPr>
        <p:grpSp>
          <p:nvGrpSpPr>
            <p:cNvPr id="2" name="Group 3"/>
            <p:cNvGrpSpPr>
              <a:grpSpLocks/>
            </p:cNvGrpSpPr>
            <p:nvPr/>
          </p:nvGrpSpPr>
          <p:grpSpPr bwMode="auto">
            <a:xfrm>
              <a:off x="3614738" y="5008563"/>
              <a:ext cx="1562100" cy="466725"/>
              <a:chOff x="1648" y="712"/>
              <a:chExt cx="984" cy="294"/>
            </a:xfrm>
          </p:grpSpPr>
          <p:sp>
            <p:nvSpPr>
              <p:cNvPr id="380932" name="Text Box 4"/>
              <p:cNvSpPr txBox="1">
                <a:spLocks noChangeArrowheads="1"/>
              </p:cNvSpPr>
              <p:nvPr/>
            </p:nvSpPr>
            <p:spPr bwMode="auto">
              <a:xfrm>
                <a:off x="1648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7</a:t>
                </a:r>
                <a:endParaRPr lang="en-US" sz="2400" b="0"/>
              </a:p>
            </p:txBody>
          </p:sp>
          <p:sp>
            <p:nvSpPr>
              <p:cNvPr id="380933" name="Text Box 5"/>
              <p:cNvSpPr txBox="1">
                <a:spLocks noChangeArrowheads="1"/>
              </p:cNvSpPr>
              <p:nvPr/>
            </p:nvSpPr>
            <p:spPr bwMode="auto">
              <a:xfrm>
                <a:off x="1976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  <p:sp>
            <p:nvSpPr>
              <p:cNvPr id="380934" name="Text Box 6"/>
              <p:cNvSpPr txBox="1">
                <a:spLocks noChangeArrowheads="1"/>
              </p:cNvSpPr>
              <p:nvPr/>
            </p:nvSpPr>
            <p:spPr bwMode="auto">
              <a:xfrm>
                <a:off x="2304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</p:grp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549525" y="5932488"/>
              <a:ext cx="1562100" cy="466725"/>
              <a:chOff x="1648" y="712"/>
              <a:chExt cx="984" cy="294"/>
            </a:xfrm>
          </p:grpSpPr>
          <p:sp>
            <p:nvSpPr>
              <p:cNvPr id="380936" name="Text Box 8"/>
              <p:cNvSpPr txBox="1">
                <a:spLocks noChangeArrowheads="1"/>
              </p:cNvSpPr>
              <p:nvPr/>
            </p:nvSpPr>
            <p:spPr bwMode="auto">
              <a:xfrm>
                <a:off x="1648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1</a:t>
                </a:r>
                <a:endParaRPr lang="en-US" sz="2400" b="0"/>
              </a:p>
            </p:txBody>
          </p:sp>
          <p:sp>
            <p:nvSpPr>
              <p:cNvPr id="380937" name="Text Box 9"/>
              <p:cNvSpPr txBox="1">
                <a:spLocks noChangeArrowheads="1"/>
              </p:cNvSpPr>
              <p:nvPr/>
            </p:nvSpPr>
            <p:spPr bwMode="auto">
              <a:xfrm>
                <a:off x="1976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  <p:sp>
            <p:nvSpPr>
              <p:cNvPr id="380938" name="Text Box 10"/>
              <p:cNvSpPr txBox="1">
                <a:spLocks noChangeArrowheads="1"/>
              </p:cNvSpPr>
              <p:nvPr/>
            </p:nvSpPr>
            <p:spPr bwMode="auto">
              <a:xfrm>
                <a:off x="2304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4681538" y="5924550"/>
              <a:ext cx="1562100" cy="466725"/>
              <a:chOff x="1648" y="712"/>
              <a:chExt cx="984" cy="294"/>
            </a:xfrm>
          </p:grpSpPr>
          <p:sp>
            <p:nvSpPr>
              <p:cNvPr id="380940" name="Text Box 12"/>
              <p:cNvSpPr txBox="1">
                <a:spLocks noChangeArrowheads="1"/>
              </p:cNvSpPr>
              <p:nvPr/>
            </p:nvSpPr>
            <p:spPr bwMode="auto">
              <a:xfrm>
                <a:off x="1648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12</a:t>
                </a:r>
                <a:endParaRPr lang="en-US" sz="2400" b="0"/>
              </a:p>
            </p:txBody>
          </p:sp>
          <p:sp>
            <p:nvSpPr>
              <p:cNvPr id="380941" name="Text Box 13"/>
              <p:cNvSpPr txBox="1">
                <a:spLocks noChangeArrowheads="1"/>
              </p:cNvSpPr>
              <p:nvPr/>
            </p:nvSpPr>
            <p:spPr bwMode="auto">
              <a:xfrm>
                <a:off x="1976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  <p:sp>
            <p:nvSpPr>
              <p:cNvPr id="380942" name="Text Box 14"/>
              <p:cNvSpPr txBox="1">
                <a:spLocks noChangeArrowheads="1"/>
              </p:cNvSpPr>
              <p:nvPr/>
            </p:nvSpPr>
            <p:spPr bwMode="auto">
              <a:xfrm>
                <a:off x="2304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</p:grpSp>
        <p:sp>
          <p:nvSpPr>
            <p:cNvPr id="380943" name="Line 15"/>
            <p:cNvSpPr>
              <a:spLocks noChangeShapeType="1"/>
            </p:cNvSpPr>
            <p:nvPr/>
          </p:nvSpPr>
          <p:spPr bwMode="auto">
            <a:xfrm flipH="1">
              <a:off x="3409950" y="5484813"/>
              <a:ext cx="204788" cy="452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944" name="Line 16"/>
            <p:cNvSpPr>
              <a:spLocks noChangeShapeType="1"/>
            </p:cNvSpPr>
            <p:nvPr/>
          </p:nvSpPr>
          <p:spPr bwMode="auto">
            <a:xfrm>
              <a:off x="4119563" y="5475288"/>
              <a:ext cx="581025" cy="439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3009900" y="2057400"/>
            <a:ext cx="1562100" cy="466725"/>
            <a:chOff x="1648" y="712"/>
            <a:chExt cx="984" cy="294"/>
          </a:xfrm>
        </p:grpSpPr>
        <p:sp>
          <p:nvSpPr>
            <p:cNvPr id="380946" name="Text Box 18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</a:t>
              </a:r>
              <a:endParaRPr lang="en-US" sz="2400" b="0"/>
            </a:p>
          </p:txBody>
        </p:sp>
        <p:sp>
          <p:nvSpPr>
            <p:cNvPr id="380947" name="Text Box 19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7</a:t>
              </a:r>
              <a:endParaRPr lang="en-US" sz="2400" b="0"/>
            </a:p>
          </p:txBody>
        </p:sp>
        <p:sp>
          <p:nvSpPr>
            <p:cNvPr id="380948" name="Text Box 20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 dirty="0"/>
                <a:t>12</a:t>
              </a:r>
              <a:endParaRPr lang="en-US" sz="2400" b="0" dirty="0"/>
            </a:p>
          </p:txBody>
        </p:sp>
      </p:grpSp>
      <p:sp>
        <p:nvSpPr>
          <p:cNvPr id="380951" name="Rectangle 23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  <a:noFill/>
          <a:ln/>
        </p:spPr>
        <p:txBody>
          <a:bodyPr/>
          <a:lstStyle/>
          <a:p>
            <a:r>
              <a:rPr lang="en-CA" dirty="0"/>
              <a:t>Insertion into </a:t>
            </a:r>
            <a:r>
              <a:rPr lang="en-CA" dirty="0" smtClean="0"/>
              <a:t>a </a:t>
            </a:r>
            <a:r>
              <a:rPr kumimoji="0" lang="en-US" dirty="0"/>
              <a:t>B Tree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0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8239125" cy="4479925"/>
          </a:xfrm>
        </p:spPr>
        <p:txBody>
          <a:bodyPr/>
          <a:lstStyle/>
          <a:p>
            <a:r>
              <a:rPr lang="en-CA" dirty="0"/>
              <a:t>Insert 23 (cont’d):</a:t>
            </a:r>
          </a:p>
          <a:p>
            <a:pPr lvl="1"/>
            <a:r>
              <a:rPr lang="en-CA" dirty="0"/>
              <a:t>starting at the root, since 7 &lt; 23, 23 is inserted into its right </a:t>
            </a:r>
            <a:r>
              <a:rPr lang="en-CA" dirty="0" err="1"/>
              <a:t>subtree</a:t>
            </a:r>
            <a:endParaRPr lang="en-CA" dirty="0"/>
          </a:p>
          <a:p>
            <a:pPr lvl="1"/>
            <a:r>
              <a:rPr lang="en-CA" dirty="0"/>
              <a:t>considering the root of its right </a:t>
            </a:r>
            <a:r>
              <a:rPr lang="en-CA" dirty="0" err="1"/>
              <a:t>subtree</a:t>
            </a:r>
            <a:r>
              <a:rPr lang="en-CA" dirty="0"/>
              <a:t>, since its only key 12 &lt; 23, insert 23 after 12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516187" y="4724400"/>
            <a:ext cx="3694113" cy="1390650"/>
            <a:chOff x="2516187" y="4724400"/>
            <a:chExt cx="3694113" cy="1390650"/>
          </a:xfrm>
        </p:grpSpPr>
        <p:grpSp>
          <p:nvGrpSpPr>
            <p:cNvPr id="2" name="Group 3"/>
            <p:cNvGrpSpPr>
              <a:grpSpLocks/>
            </p:cNvGrpSpPr>
            <p:nvPr/>
          </p:nvGrpSpPr>
          <p:grpSpPr bwMode="auto">
            <a:xfrm>
              <a:off x="3581400" y="4724400"/>
              <a:ext cx="1562100" cy="466725"/>
              <a:chOff x="1648" y="712"/>
              <a:chExt cx="984" cy="294"/>
            </a:xfrm>
          </p:grpSpPr>
          <p:sp>
            <p:nvSpPr>
              <p:cNvPr id="381956" name="Text Box 4"/>
              <p:cNvSpPr txBox="1">
                <a:spLocks noChangeArrowheads="1"/>
              </p:cNvSpPr>
              <p:nvPr/>
            </p:nvSpPr>
            <p:spPr bwMode="auto">
              <a:xfrm>
                <a:off x="1648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 dirty="0"/>
                  <a:t>7</a:t>
                </a:r>
                <a:endParaRPr lang="en-US" sz="2400" b="0" dirty="0"/>
              </a:p>
            </p:txBody>
          </p:sp>
          <p:sp>
            <p:nvSpPr>
              <p:cNvPr id="381957" name="Text Box 5"/>
              <p:cNvSpPr txBox="1">
                <a:spLocks noChangeArrowheads="1"/>
              </p:cNvSpPr>
              <p:nvPr/>
            </p:nvSpPr>
            <p:spPr bwMode="auto">
              <a:xfrm>
                <a:off x="1976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  <p:sp>
            <p:nvSpPr>
              <p:cNvPr id="381958" name="Text Box 6"/>
              <p:cNvSpPr txBox="1">
                <a:spLocks noChangeArrowheads="1"/>
              </p:cNvSpPr>
              <p:nvPr/>
            </p:nvSpPr>
            <p:spPr bwMode="auto">
              <a:xfrm>
                <a:off x="2304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</p:grp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516187" y="5648325"/>
              <a:ext cx="1562100" cy="466725"/>
              <a:chOff x="1648" y="712"/>
              <a:chExt cx="984" cy="294"/>
            </a:xfrm>
          </p:grpSpPr>
          <p:sp>
            <p:nvSpPr>
              <p:cNvPr id="381960" name="Text Box 8"/>
              <p:cNvSpPr txBox="1">
                <a:spLocks noChangeArrowheads="1"/>
              </p:cNvSpPr>
              <p:nvPr/>
            </p:nvSpPr>
            <p:spPr bwMode="auto">
              <a:xfrm>
                <a:off x="1648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1</a:t>
                </a:r>
                <a:endParaRPr lang="en-US" sz="2400" b="0"/>
              </a:p>
            </p:txBody>
          </p:sp>
          <p:sp>
            <p:nvSpPr>
              <p:cNvPr id="381961" name="Text Box 9"/>
              <p:cNvSpPr txBox="1">
                <a:spLocks noChangeArrowheads="1"/>
              </p:cNvSpPr>
              <p:nvPr/>
            </p:nvSpPr>
            <p:spPr bwMode="auto">
              <a:xfrm>
                <a:off x="1976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  <p:sp>
            <p:nvSpPr>
              <p:cNvPr id="381962" name="Text Box 10"/>
              <p:cNvSpPr txBox="1">
                <a:spLocks noChangeArrowheads="1"/>
              </p:cNvSpPr>
              <p:nvPr/>
            </p:nvSpPr>
            <p:spPr bwMode="auto">
              <a:xfrm>
                <a:off x="2304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</p:grpSp>
        <p:sp>
          <p:nvSpPr>
            <p:cNvPr id="381963" name="Text Box 11"/>
            <p:cNvSpPr txBox="1">
              <a:spLocks noChangeArrowheads="1"/>
            </p:cNvSpPr>
            <p:nvPr/>
          </p:nvSpPr>
          <p:spPr bwMode="auto">
            <a:xfrm>
              <a:off x="4648200" y="5640387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12</a:t>
              </a:r>
              <a:endParaRPr lang="en-US" sz="2400" b="0"/>
            </a:p>
          </p:txBody>
        </p:sp>
        <p:sp>
          <p:nvSpPr>
            <p:cNvPr id="381964" name="Text Box 12"/>
            <p:cNvSpPr txBox="1">
              <a:spLocks noChangeArrowheads="1"/>
            </p:cNvSpPr>
            <p:nvPr/>
          </p:nvSpPr>
          <p:spPr bwMode="auto">
            <a:xfrm>
              <a:off x="5168900" y="5640387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23</a:t>
              </a:r>
              <a:endParaRPr lang="en-US" sz="2400" b="0"/>
            </a:p>
          </p:txBody>
        </p:sp>
        <p:sp>
          <p:nvSpPr>
            <p:cNvPr id="381965" name="Text Box 13"/>
            <p:cNvSpPr txBox="1">
              <a:spLocks noChangeArrowheads="1"/>
            </p:cNvSpPr>
            <p:nvPr/>
          </p:nvSpPr>
          <p:spPr bwMode="auto">
            <a:xfrm>
              <a:off x="5689600" y="5640387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1966" name="Line 14"/>
            <p:cNvSpPr>
              <a:spLocks noChangeShapeType="1"/>
            </p:cNvSpPr>
            <p:nvPr/>
          </p:nvSpPr>
          <p:spPr bwMode="auto">
            <a:xfrm flipH="1">
              <a:off x="3376612" y="5200650"/>
              <a:ext cx="204788" cy="452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967" name="Line 15"/>
            <p:cNvSpPr>
              <a:spLocks noChangeShapeType="1"/>
            </p:cNvSpPr>
            <p:nvPr/>
          </p:nvSpPr>
          <p:spPr bwMode="auto">
            <a:xfrm>
              <a:off x="4086225" y="5191125"/>
              <a:ext cx="581025" cy="439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1970" name="Rectangle 18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  <a:noFill/>
          <a:ln/>
        </p:spPr>
        <p:txBody>
          <a:bodyPr/>
          <a:lstStyle/>
          <a:p>
            <a:r>
              <a:rPr lang="en-CA" dirty="0"/>
              <a:t>Insertion into </a:t>
            </a:r>
            <a:r>
              <a:rPr lang="en-CA" dirty="0" smtClean="0"/>
              <a:t>a </a:t>
            </a:r>
            <a:r>
              <a:rPr kumimoji="0" lang="en-US" dirty="0"/>
              <a:t>B Tree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8239125" cy="4479925"/>
          </a:xfrm>
        </p:spPr>
        <p:txBody>
          <a:bodyPr/>
          <a:lstStyle/>
          <a:p>
            <a:r>
              <a:rPr lang="en-CA" dirty="0"/>
              <a:t>Insert 20</a:t>
            </a:r>
            <a:r>
              <a:rPr lang="en-CA" dirty="0" smtClean="0"/>
              <a:t>: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starting </a:t>
            </a:r>
            <a:r>
              <a:rPr lang="en-CA" dirty="0"/>
              <a:t>at the root, since 7 &lt; 20, 20 is inserted into its right </a:t>
            </a:r>
            <a:r>
              <a:rPr lang="en-CA" dirty="0" err="1"/>
              <a:t>subtree</a:t>
            </a:r>
            <a:endParaRPr lang="en-CA" dirty="0"/>
          </a:p>
          <a:p>
            <a:pPr lvl="1"/>
            <a:r>
              <a:rPr lang="en-CA" dirty="0"/>
              <a:t>moving on to the root of its right </a:t>
            </a:r>
            <a:r>
              <a:rPr lang="en-CA" dirty="0" err="1"/>
              <a:t>subtree</a:t>
            </a:r>
            <a:r>
              <a:rPr lang="en-CA" dirty="0"/>
              <a:t>, since 12 &lt; 20 &lt; 23, move 23 over, then insert 20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2724943" y="5181600"/>
            <a:ext cx="3694113" cy="1390650"/>
            <a:chOff x="2701925" y="4516438"/>
            <a:chExt cx="3694113" cy="1390650"/>
          </a:xfrm>
        </p:grpSpPr>
        <p:grpSp>
          <p:nvGrpSpPr>
            <p:cNvPr id="2" name="Group 3"/>
            <p:cNvGrpSpPr>
              <a:grpSpLocks/>
            </p:cNvGrpSpPr>
            <p:nvPr/>
          </p:nvGrpSpPr>
          <p:grpSpPr bwMode="auto">
            <a:xfrm>
              <a:off x="3767138" y="4516438"/>
              <a:ext cx="1562100" cy="466725"/>
              <a:chOff x="1648" y="712"/>
              <a:chExt cx="984" cy="294"/>
            </a:xfrm>
          </p:grpSpPr>
          <p:sp>
            <p:nvSpPr>
              <p:cNvPr id="382980" name="Text Box 4"/>
              <p:cNvSpPr txBox="1">
                <a:spLocks noChangeArrowheads="1"/>
              </p:cNvSpPr>
              <p:nvPr/>
            </p:nvSpPr>
            <p:spPr bwMode="auto">
              <a:xfrm>
                <a:off x="1648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7</a:t>
                </a:r>
                <a:endParaRPr lang="en-US" sz="2400" b="0"/>
              </a:p>
            </p:txBody>
          </p:sp>
          <p:sp>
            <p:nvSpPr>
              <p:cNvPr id="382981" name="Text Box 5"/>
              <p:cNvSpPr txBox="1">
                <a:spLocks noChangeArrowheads="1"/>
              </p:cNvSpPr>
              <p:nvPr/>
            </p:nvSpPr>
            <p:spPr bwMode="auto">
              <a:xfrm>
                <a:off x="1976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  <p:sp>
            <p:nvSpPr>
              <p:cNvPr id="382982" name="Text Box 6"/>
              <p:cNvSpPr txBox="1">
                <a:spLocks noChangeArrowheads="1"/>
              </p:cNvSpPr>
              <p:nvPr/>
            </p:nvSpPr>
            <p:spPr bwMode="auto">
              <a:xfrm>
                <a:off x="2304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</p:grp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701925" y="5440363"/>
              <a:ext cx="1562100" cy="466725"/>
              <a:chOff x="1648" y="712"/>
              <a:chExt cx="984" cy="294"/>
            </a:xfrm>
          </p:grpSpPr>
          <p:sp>
            <p:nvSpPr>
              <p:cNvPr id="382984" name="Text Box 8"/>
              <p:cNvSpPr txBox="1">
                <a:spLocks noChangeArrowheads="1"/>
              </p:cNvSpPr>
              <p:nvPr/>
            </p:nvSpPr>
            <p:spPr bwMode="auto">
              <a:xfrm>
                <a:off x="1648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1</a:t>
                </a:r>
                <a:endParaRPr lang="en-US" sz="2400" b="0"/>
              </a:p>
            </p:txBody>
          </p:sp>
          <p:sp>
            <p:nvSpPr>
              <p:cNvPr id="382985" name="Text Box 9"/>
              <p:cNvSpPr txBox="1">
                <a:spLocks noChangeArrowheads="1"/>
              </p:cNvSpPr>
              <p:nvPr/>
            </p:nvSpPr>
            <p:spPr bwMode="auto">
              <a:xfrm>
                <a:off x="1976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  <p:sp>
            <p:nvSpPr>
              <p:cNvPr id="382986" name="Text Box 10"/>
              <p:cNvSpPr txBox="1">
                <a:spLocks noChangeArrowheads="1"/>
              </p:cNvSpPr>
              <p:nvPr/>
            </p:nvSpPr>
            <p:spPr bwMode="auto">
              <a:xfrm>
                <a:off x="2304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</p:grpSp>
        <p:sp>
          <p:nvSpPr>
            <p:cNvPr id="382987" name="Text Box 11"/>
            <p:cNvSpPr txBox="1">
              <a:spLocks noChangeArrowheads="1"/>
            </p:cNvSpPr>
            <p:nvPr/>
          </p:nvSpPr>
          <p:spPr bwMode="auto">
            <a:xfrm>
              <a:off x="4833938" y="543242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12</a:t>
              </a:r>
              <a:endParaRPr lang="en-US" sz="2400" b="0"/>
            </a:p>
          </p:txBody>
        </p:sp>
        <p:sp>
          <p:nvSpPr>
            <p:cNvPr id="382988" name="Text Box 12"/>
            <p:cNvSpPr txBox="1">
              <a:spLocks noChangeArrowheads="1"/>
            </p:cNvSpPr>
            <p:nvPr/>
          </p:nvSpPr>
          <p:spPr bwMode="auto">
            <a:xfrm>
              <a:off x="5354638" y="543242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20</a:t>
              </a:r>
              <a:endParaRPr lang="en-US" sz="2400" b="0"/>
            </a:p>
          </p:txBody>
        </p:sp>
        <p:sp>
          <p:nvSpPr>
            <p:cNvPr id="382989" name="Text Box 13"/>
            <p:cNvSpPr txBox="1">
              <a:spLocks noChangeArrowheads="1"/>
            </p:cNvSpPr>
            <p:nvPr/>
          </p:nvSpPr>
          <p:spPr bwMode="auto">
            <a:xfrm>
              <a:off x="5875338" y="543242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23</a:t>
              </a:r>
              <a:endParaRPr lang="en-US" sz="2400" b="0"/>
            </a:p>
          </p:txBody>
        </p:sp>
        <p:sp>
          <p:nvSpPr>
            <p:cNvPr id="382990" name="Line 14"/>
            <p:cNvSpPr>
              <a:spLocks noChangeShapeType="1"/>
            </p:cNvSpPr>
            <p:nvPr/>
          </p:nvSpPr>
          <p:spPr bwMode="auto">
            <a:xfrm flipH="1">
              <a:off x="3562350" y="4992688"/>
              <a:ext cx="204788" cy="452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991" name="Line 15"/>
            <p:cNvSpPr>
              <a:spLocks noChangeShapeType="1"/>
            </p:cNvSpPr>
            <p:nvPr/>
          </p:nvSpPr>
          <p:spPr bwMode="auto">
            <a:xfrm>
              <a:off x="4271963" y="4983163"/>
              <a:ext cx="581025" cy="439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2994" name="Rectangle 18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  <a:noFill/>
          <a:ln/>
        </p:spPr>
        <p:txBody>
          <a:bodyPr/>
          <a:lstStyle/>
          <a:p>
            <a:r>
              <a:rPr lang="en-CA" dirty="0"/>
              <a:t>Insertion into </a:t>
            </a:r>
            <a:r>
              <a:rPr lang="en-CA" dirty="0" smtClean="0"/>
              <a:t>a </a:t>
            </a:r>
            <a:r>
              <a:rPr kumimoji="0" lang="en-US" dirty="0"/>
              <a:t>B Tree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200400" y="1600200"/>
            <a:ext cx="3733800" cy="1143000"/>
            <a:chOff x="2516187" y="4724400"/>
            <a:chExt cx="3694113" cy="1390650"/>
          </a:xfrm>
        </p:grpSpPr>
        <p:grpSp>
          <p:nvGrpSpPr>
            <p:cNvPr id="18" name="Group 3"/>
            <p:cNvGrpSpPr>
              <a:grpSpLocks/>
            </p:cNvGrpSpPr>
            <p:nvPr/>
          </p:nvGrpSpPr>
          <p:grpSpPr bwMode="auto">
            <a:xfrm>
              <a:off x="3581400" y="4724400"/>
              <a:ext cx="1562100" cy="466725"/>
              <a:chOff x="1648" y="712"/>
              <a:chExt cx="984" cy="294"/>
            </a:xfrm>
          </p:grpSpPr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1648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 dirty="0"/>
                  <a:t>7</a:t>
                </a:r>
                <a:endParaRPr lang="en-US" sz="2400" b="0" dirty="0"/>
              </a:p>
            </p:txBody>
          </p:sp>
          <p:sp>
            <p:nvSpPr>
              <p:cNvPr id="29" name="Text Box 5"/>
              <p:cNvSpPr txBox="1">
                <a:spLocks noChangeArrowheads="1"/>
              </p:cNvSpPr>
              <p:nvPr/>
            </p:nvSpPr>
            <p:spPr bwMode="auto">
              <a:xfrm>
                <a:off x="1976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  <p:sp>
            <p:nvSpPr>
              <p:cNvPr id="30" name="Text Box 6"/>
              <p:cNvSpPr txBox="1">
                <a:spLocks noChangeArrowheads="1"/>
              </p:cNvSpPr>
              <p:nvPr/>
            </p:nvSpPr>
            <p:spPr bwMode="auto">
              <a:xfrm>
                <a:off x="2304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</p:grpSp>
        <p:grpSp>
          <p:nvGrpSpPr>
            <p:cNvPr id="19" name="Group 7"/>
            <p:cNvGrpSpPr>
              <a:grpSpLocks/>
            </p:cNvGrpSpPr>
            <p:nvPr/>
          </p:nvGrpSpPr>
          <p:grpSpPr bwMode="auto">
            <a:xfrm>
              <a:off x="2516187" y="5648325"/>
              <a:ext cx="1562100" cy="466725"/>
              <a:chOff x="1648" y="712"/>
              <a:chExt cx="984" cy="294"/>
            </a:xfrm>
          </p:grpSpPr>
          <p:sp>
            <p:nvSpPr>
              <p:cNvPr id="25" name="Text Box 8"/>
              <p:cNvSpPr txBox="1">
                <a:spLocks noChangeArrowheads="1"/>
              </p:cNvSpPr>
              <p:nvPr/>
            </p:nvSpPr>
            <p:spPr bwMode="auto">
              <a:xfrm>
                <a:off x="1648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1</a:t>
                </a:r>
                <a:endParaRPr lang="en-US" sz="2400" b="0"/>
              </a:p>
            </p:txBody>
          </p:sp>
          <p:sp>
            <p:nvSpPr>
              <p:cNvPr id="26" name="Text Box 9"/>
              <p:cNvSpPr txBox="1">
                <a:spLocks noChangeArrowheads="1"/>
              </p:cNvSpPr>
              <p:nvPr/>
            </p:nvSpPr>
            <p:spPr bwMode="auto">
              <a:xfrm>
                <a:off x="1976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  <p:sp>
            <p:nvSpPr>
              <p:cNvPr id="27" name="Text Box 10"/>
              <p:cNvSpPr txBox="1">
                <a:spLocks noChangeArrowheads="1"/>
              </p:cNvSpPr>
              <p:nvPr/>
            </p:nvSpPr>
            <p:spPr bwMode="auto">
              <a:xfrm>
                <a:off x="2304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</p:grpSp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>
              <a:off x="4648200" y="5640387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12</a:t>
              </a:r>
              <a:endParaRPr lang="en-US" sz="2400" b="0"/>
            </a:p>
          </p:txBody>
        </p:sp>
        <p:sp>
          <p:nvSpPr>
            <p:cNvPr id="21" name="Text Box 12"/>
            <p:cNvSpPr txBox="1">
              <a:spLocks noChangeArrowheads="1"/>
            </p:cNvSpPr>
            <p:nvPr/>
          </p:nvSpPr>
          <p:spPr bwMode="auto">
            <a:xfrm>
              <a:off x="5168900" y="5640387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23</a:t>
              </a:r>
              <a:endParaRPr lang="en-US" sz="2400" b="0"/>
            </a:p>
          </p:txBody>
        </p:sp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5689600" y="5640387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 flipH="1">
              <a:off x="3376612" y="5200650"/>
              <a:ext cx="204788" cy="452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4086225" y="5191125"/>
              <a:ext cx="581025" cy="439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Datasets Stay on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Hence, big datasets cannot fit in memory</a:t>
            </a:r>
          </a:p>
          <a:p>
            <a:pPr lvl="1"/>
            <a:r>
              <a:rPr lang="en-US" dirty="0" smtClean="0"/>
              <a:t>Need to keep them on hard disk (“on disk”)</a:t>
            </a:r>
          </a:p>
          <a:p>
            <a:pPr lvl="1"/>
            <a:r>
              <a:rPr lang="en-US" dirty="0" smtClean="0"/>
              <a:t>Just read what we need at one time into memory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Challenge: memory and disk access are not created equal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8239125" cy="4479925"/>
          </a:xfrm>
        </p:spPr>
        <p:txBody>
          <a:bodyPr/>
          <a:lstStyle/>
          <a:p>
            <a:r>
              <a:rPr lang="en-CA" dirty="0"/>
              <a:t>Let’s pick up the pace now…</a:t>
            </a:r>
          </a:p>
          <a:p>
            <a:r>
              <a:rPr lang="en-CA" dirty="0"/>
              <a:t>Insert 6:</a:t>
            </a:r>
          </a:p>
          <a:p>
            <a:pPr>
              <a:buFontTx/>
              <a:buNone/>
            </a:pPr>
            <a:endParaRPr lang="en-CA" dirty="0"/>
          </a:p>
        </p:txBody>
      </p:sp>
      <p:grpSp>
        <p:nvGrpSpPr>
          <p:cNvPr id="30" name="Group 29"/>
          <p:cNvGrpSpPr/>
          <p:nvPr/>
        </p:nvGrpSpPr>
        <p:grpSpPr>
          <a:xfrm>
            <a:off x="5257800" y="3429000"/>
            <a:ext cx="3694112" cy="1390650"/>
            <a:chOff x="2538413" y="3055938"/>
            <a:chExt cx="3694112" cy="1390650"/>
          </a:xfrm>
        </p:grpSpPr>
        <p:grpSp>
          <p:nvGrpSpPr>
            <p:cNvPr id="2" name="Group 3"/>
            <p:cNvGrpSpPr>
              <a:grpSpLocks/>
            </p:cNvGrpSpPr>
            <p:nvPr/>
          </p:nvGrpSpPr>
          <p:grpSpPr bwMode="auto">
            <a:xfrm>
              <a:off x="3603625" y="3055938"/>
              <a:ext cx="1562100" cy="466725"/>
              <a:chOff x="1648" y="712"/>
              <a:chExt cx="984" cy="294"/>
            </a:xfrm>
          </p:grpSpPr>
          <p:sp>
            <p:nvSpPr>
              <p:cNvPr id="384004" name="Text Box 4"/>
              <p:cNvSpPr txBox="1">
                <a:spLocks noChangeArrowheads="1"/>
              </p:cNvSpPr>
              <p:nvPr/>
            </p:nvSpPr>
            <p:spPr bwMode="auto">
              <a:xfrm>
                <a:off x="1648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7</a:t>
                </a:r>
                <a:endParaRPr lang="en-US" sz="2400" b="0"/>
              </a:p>
            </p:txBody>
          </p:sp>
          <p:sp>
            <p:nvSpPr>
              <p:cNvPr id="384005" name="Text Box 5"/>
              <p:cNvSpPr txBox="1">
                <a:spLocks noChangeArrowheads="1"/>
              </p:cNvSpPr>
              <p:nvPr/>
            </p:nvSpPr>
            <p:spPr bwMode="auto">
              <a:xfrm>
                <a:off x="1976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  <p:sp>
            <p:nvSpPr>
              <p:cNvPr id="384006" name="Text Box 6"/>
              <p:cNvSpPr txBox="1">
                <a:spLocks noChangeArrowheads="1"/>
              </p:cNvSpPr>
              <p:nvPr/>
            </p:nvSpPr>
            <p:spPr bwMode="auto">
              <a:xfrm>
                <a:off x="2304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</p:grpSp>
        <p:sp>
          <p:nvSpPr>
            <p:cNvPr id="384007" name="Text Box 7"/>
            <p:cNvSpPr txBox="1">
              <a:spLocks noChangeArrowheads="1"/>
            </p:cNvSpPr>
            <p:nvPr/>
          </p:nvSpPr>
          <p:spPr bwMode="auto">
            <a:xfrm>
              <a:off x="2538413" y="397986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</a:t>
              </a:r>
              <a:endParaRPr lang="en-US" sz="2400" b="0"/>
            </a:p>
          </p:txBody>
        </p:sp>
        <p:sp>
          <p:nvSpPr>
            <p:cNvPr id="384008" name="Text Box 8"/>
            <p:cNvSpPr txBox="1">
              <a:spLocks noChangeArrowheads="1"/>
            </p:cNvSpPr>
            <p:nvPr/>
          </p:nvSpPr>
          <p:spPr bwMode="auto">
            <a:xfrm>
              <a:off x="3059113" y="397986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6</a:t>
              </a:r>
              <a:endParaRPr lang="en-US" sz="2400" b="0"/>
            </a:p>
          </p:txBody>
        </p:sp>
        <p:sp>
          <p:nvSpPr>
            <p:cNvPr id="384009" name="Text Box 9"/>
            <p:cNvSpPr txBox="1">
              <a:spLocks noChangeArrowheads="1"/>
            </p:cNvSpPr>
            <p:nvPr/>
          </p:nvSpPr>
          <p:spPr bwMode="auto">
            <a:xfrm>
              <a:off x="3579813" y="397986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4010" name="Text Box 10"/>
            <p:cNvSpPr txBox="1">
              <a:spLocks noChangeArrowheads="1"/>
            </p:cNvSpPr>
            <p:nvPr/>
          </p:nvSpPr>
          <p:spPr bwMode="auto">
            <a:xfrm>
              <a:off x="4670425" y="397192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12</a:t>
              </a:r>
              <a:endParaRPr lang="en-US" sz="2400" b="0"/>
            </a:p>
          </p:txBody>
        </p:sp>
        <p:sp>
          <p:nvSpPr>
            <p:cNvPr id="384011" name="Text Box 11"/>
            <p:cNvSpPr txBox="1">
              <a:spLocks noChangeArrowheads="1"/>
            </p:cNvSpPr>
            <p:nvPr/>
          </p:nvSpPr>
          <p:spPr bwMode="auto">
            <a:xfrm>
              <a:off x="5191125" y="397192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20</a:t>
              </a:r>
              <a:endParaRPr lang="en-US" sz="2400" b="0"/>
            </a:p>
          </p:txBody>
        </p:sp>
        <p:sp>
          <p:nvSpPr>
            <p:cNvPr id="384012" name="Text Box 12"/>
            <p:cNvSpPr txBox="1">
              <a:spLocks noChangeArrowheads="1"/>
            </p:cNvSpPr>
            <p:nvPr/>
          </p:nvSpPr>
          <p:spPr bwMode="auto">
            <a:xfrm>
              <a:off x="5711825" y="397192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23</a:t>
              </a:r>
              <a:endParaRPr lang="en-US" sz="2400" b="0"/>
            </a:p>
          </p:txBody>
        </p:sp>
        <p:sp>
          <p:nvSpPr>
            <p:cNvPr id="384013" name="Line 13"/>
            <p:cNvSpPr>
              <a:spLocks noChangeShapeType="1"/>
            </p:cNvSpPr>
            <p:nvPr/>
          </p:nvSpPr>
          <p:spPr bwMode="auto">
            <a:xfrm flipH="1">
              <a:off x="3398838" y="3532188"/>
              <a:ext cx="204787" cy="452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014" name="Line 14"/>
            <p:cNvSpPr>
              <a:spLocks noChangeShapeType="1"/>
            </p:cNvSpPr>
            <p:nvPr/>
          </p:nvSpPr>
          <p:spPr bwMode="auto">
            <a:xfrm>
              <a:off x="4108450" y="3522663"/>
              <a:ext cx="581025" cy="439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4017" name="Rectangle 17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  <a:noFill/>
          <a:ln/>
        </p:spPr>
        <p:txBody>
          <a:bodyPr/>
          <a:lstStyle/>
          <a:p>
            <a:r>
              <a:rPr lang="en-CA" dirty="0"/>
              <a:t>Insertion into </a:t>
            </a:r>
            <a:r>
              <a:rPr lang="en-CA" dirty="0" smtClean="0"/>
              <a:t>a </a:t>
            </a:r>
            <a:r>
              <a:rPr kumimoji="0" lang="en-US" dirty="0"/>
              <a:t>B Tree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990600" y="3429000"/>
            <a:ext cx="3694113" cy="1390650"/>
            <a:chOff x="2701925" y="4516438"/>
            <a:chExt cx="3694113" cy="1390650"/>
          </a:xfrm>
        </p:grpSpPr>
        <p:grpSp>
          <p:nvGrpSpPr>
            <p:cNvPr id="17" name="Group 3"/>
            <p:cNvGrpSpPr>
              <a:grpSpLocks/>
            </p:cNvGrpSpPr>
            <p:nvPr/>
          </p:nvGrpSpPr>
          <p:grpSpPr bwMode="auto">
            <a:xfrm>
              <a:off x="3767138" y="4516438"/>
              <a:ext cx="1562100" cy="466725"/>
              <a:chOff x="1648" y="712"/>
              <a:chExt cx="984" cy="294"/>
            </a:xfrm>
          </p:grpSpPr>
          <p:sp>
            <p:nvSpPr>
              <p:cNvPr id="27" name="Text Box 4"/>
              <p:cNvSpPr txBox="1">
                <a:spLocks noChangeArrowheads="1"/>
              </p:cNvSpPr>
              <p:nvPr/>
            </p:nvSpPr>
            <p:spPr bwMode="auto">
              <a:xfrm>
                <a:off x="1648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7</a:t>
                </a:r>
                <a:endParaRPr lang="en-US" sz="2400" b="0"/>
              </a:p>
            </p:txBody>
          </p:sp>
          <p:sp>
            <p:nvSpPr>
              <p:cNvPr id="28" name="Text Box 5"/>
              <p:cNvSpPr txBox="1">
                <a:spLocks noChangeArrowheads="1"/>
              </p:cNvSpPr>
              <p:nvPr/>
            </p:nvSpPr>
            <p:spPr bwMode="auto">
              <a:xfrm>
                <a:off x="1976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2304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</p:grpSp>
        <p:grpSp>
          <p:nvGrpSpPr>
            <p:cNvPr id="18" name="Group 7"/>
            <p:cNvGrpSpPr>
              <a:grpSpLocks/>
            </p:cNvGrpSpPr>
            <p:nvPr/>
          </p:nvGrpSpPr>
          <p:grpSpPr bwMode="auto">
            <a:xfrm>
              <a:off x="2701925" y="5440363"/>
              <a:ext cx="1562100" cy="466725"/>
              <a:chOff x="1648" y="712"/>
              <a:chExt cx="984" cy="294"/>
            </a:xfrm>
          </p:grpSpPr>
          <p:sp>
            <p:nvSpPr>
              <p:cNvPr id="24" name="Text Box 8"/>
              <p:cNvSpPr txBox="1">
                <a:spLocks noChangeArrowheads="1"/>
              </p:cNvSpPr>
              <p:nvPr/>
            </p:nvSpPr>
            <p:spPr bwMode="auto">
              <a:xfrm>
                <a:off x="1648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1</a:t>
                </a:r>
                <a:endParaRPr lang="en-US" sz="2400" b="0"/>
              </a:p>
            </p:txBody>
          </p:sp>
          <p:sp>
            <p:nvSpPr>
              <p:cNvPr id="25" name="Text Box 9"/>
              <p:cNvSpPr txBox="1">
                <a:spLocks noChangeArrowheads="1"/>
              </p:cNvSpPr>
              <p:nvPr/>
            </p:nvSpPr>
            <p:spPr bwMode="auto">
              <a:xfrm>
                <a:off x="1976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  <p:sp>
            <p:nvSpPr>
              <p:cNvPr id="26" name="Text Box 10"/>
              <p:cNvSpPr txBox="1">
                <a:spLocks noChangeArrowheads="1"/>
              </p:cNvSpPr>
              <p:nvPr/>
            </p:nvSpPr>
            <p:spPr bwMode="auto">
              <a:xfrm>
                <a:off x="2304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</p:grpSp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4833938" y="543242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12</a:t>
              </a:r>
              <a:endParaRPr lang="en-US" sz="2400" b="0"/>
            </a:p>
          </p:txBody>
        </p:sp>
        <p:sp>
          <p:nvSpPr>
            <p:cNvPr id="20" name="Text Box 12"/>
            <p:cNvSpPr txBox="1">
              <a:spLocks noChangeArrowheads="1"/>
            </p:cNvSpPr>
            <p:nvPr/>
          </p:nvSpPr>
          <p:spPr bwMode="auto">
            <a:xfrm>
              <a:off x="5354638" y="543242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20</a:t>
              </a:r>
              <a:endParaRPr lang="en-US" sz="2400" b="0"/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5875338" y="543242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23</a:t>
              </a:r>
              <a:endParaRPr lang="en-US" sz="2400" b="0"/>
            </a:p>
          </p:txBody>
        </p:sp>
        <p:sp>
          <p:nvSpPr>
            <p:cNvPr id="22" name="Line 14"/>
            <p:cNvSpPr>
              <a:spLocks noChangeShapeType="1"/>
            </p:cNvSpPr>
            <p:nvPr/>
          </p:nvSpPr>
          <p:spPr bwMode="auto">
            <a:xfrm flipH="1">
              <a:off x="3562350" y="4992688"/>
              <a:ext cx="204788" cy="452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5"/>
            <p:cNvSpPr>
              <a:spLocks noChangeShapeType="1"/>
            </p:cNvSpPr>
            <p:nvPr/>
          </p:nvSpPr>
          <p:spPr bwMode="auto">
            <a:xfrm>
              <a:off x="4271963" y="4983163"/>
              <a:ext cx="581025" cy="439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513" y="1752600"/>
            <a:ext cx="8239125" cy="4708525"/>
          </a:xfrm>
        </p:spPr>
        <p:txBody>
          <a:bodyPr/>
          <a:lstStyle/>
          <a:p>
            <a:r>
              <a:rPr lang="en-CA" dirty="0"/>
              <a:t>Insert 18:</a:t>
            </a:r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on </a:t>
            </a:r>
            <a:r>
              <a:rPr lang="en-CA" dirty="0"/>
              <a:t>our way to insert 18 we encounter </a:t>
            </a:r>
            <a:br>
              <a:rPr lang="en-CA" dirty="0"/>
            </a:br>
            <a:r>
              <a:rPr lang="en-CA" dirty="0"/>
              <a:t>a full </a:t>
            </a:r>
            <a:r>
              <a:rPr lang="en-CA" dirty="0" smtClean="0"/>
              <a:t>node so </a:t>
            </a:r>
            <a:r>
              <a:rPr lang="en-CA" dirty="0"/>
              <a:t>we split it first:</a:t>
            </a:r>
          </a:p>
          <a:p>
            <a:pPr lvl="2"/>
            <a:r>
              <a:rPr lang="en-CA" dirty="0"/>
              <a:t>we move its middle key into the parent node</a:t>
            </a:r>
          </a:p>
          <a:p>
            <a:pPr lvl="2"/>
            <a:r>
              <a:rPr lang="en-CA" dirty="0"/>
              <a:t>we create a sibling and move the key &gt; 20 into it</a:t>
            </a:r>
          </a:p>
          <a:p>
            <a:pPr lvl="2"/>
            <a:r>
              <a:rPr lang="en-CA" dirty="0"/>
              <a:t>link the newly formed rightmost </a:t>
            </a:r>
            <a:r>
              <a:rPr lang="en-CA" dirty="0" err="1"/>
              <a:t>subtree</a:t>
            </a:r>
            <a:r>
              <a:rPr lang="en-CA" dirty="0"/>
              <a:t> to the parent node</a:t>
            </a:r>
          </a:p>
          <a:p>
            <a:pPr lvl="2">
              <a:buFontTx/>
              <a:buNone/>
            </a:pPr>
            <a:endParaRPr lang="en-CA" dirty="0"/>
          </a:p>
          <a:p>
            <a:pPr lvl="2">
              <a:buFontTx/>
              <a:buNone/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grpSp>
        <p:nvGrpSpPr>
          <p:cNvPr id="36" name="Group 35"/>
          <p:cNvGrpSpPr/>
          <p:nvPr/>
        </p:nvGrpSpPr>
        <p:grpSpPr>
          <a:xfrm>
            <a:off x="2438400" y="5334000"/>
            <a:ext cx="5721350" cy="1390650"/>
            <a:chOff x="2565400" y="4827588"/>
            <a:chExt cx="5721350" cy="1390650"/>
          </a:xfrm>
        </p:grpSpPr>
        <p:sp>
          <p:nvSpPr>
            <p:cNvPr id="385027" name="Text Box 3"/>
            <p:cNvSpPr txBox="1">
              <a:spLocks noChangeArrowheads="1"/>
            </p:cNvSpPr>
            <p:nvPr/>
          </p:nvSpPr>
          <p:spPr bwMode="auto">
            <a:xfrm>
              <a:off x="6724650" y="5740400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23</a:t>
              </a:r>
              <a:endParaRPr lang="en-US" sz="2400" b="0"/>
            </a:p>
          </p:txBody>
        </p:sp>
        <p:sp>
          <p:nvSpPr>
            <p:cNvPr id="385028" name="Text Box 4"/>
            <p:cNvSpPr txBox="1">
              <a:spLocks noChangeArrowheads="1"/>
            </p:cNvSpPr>
            <p:nvPr/>
          </p:nvSpPr>
          <p:spPr bwMode="auto">
            <a:xfrm>
              <a:off x="7245350" y="5740400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5029" name="Text Box 5"/>
            <p:cNvSpPr txBox="1">
              <a:spLocks noChangeArrowheads="1"/>
            </p:cNvSpPr>
            <p:nvPr/>
          </p:nvSpPr>
          <p:spPr bwMode="auto">
            <a:xfrm>
              <a:off x="7766050" y="5740400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5030" name="Text Box 6"/>
            <p:cNvSpPr txBox="1">
              <a:spLocks noChangeArrowheads="1"/>
            </p:cNvSpPr>
            <p:nvPr/>
          </p:nvSpPr>
          <p:spPr bwMode="auto">
            <a:xfrm>
              <a:off x="3630613" y="4827588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7</a:t>
              </a:r>
              <a:endParaRPr lang="en-US" sz="2400" b="0"/>
            </a:p>
          </p:txBody>
        </p:sp>
        <p:sp>
          <p:nvSpPr>
            <p:cNvPr id="385031" name="Text Box 7"/>
            <p:cNvSpPr txBox="1">
              <a:spLocks noChangeArrowheads="1"/>
            </p:cNvSpPr>
            <p:nvPr/>
          </p:nvSpPr>
          <p:spPr bwMode="auto">
            <a:xfrm>
              <a:off x="4151313" y="4827588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20</a:t>
              </a:r>
              <a:endParaRPr lang="en-US" sz="2400" b="0"/>
            </a:p>
          </p:txBody>
        </p:sp>
        <p:sp>
          <p:nvSpPr>
            <p:cNvPr id="385032" name="Text Box 8"/>
            <p:cNvSpPr txBox="1">
              <a:spLocks noChangeArrowheads="1"/>
            </p:cNvSpPr>
            <p:nvPr/>
          </p:nvSpPr>
          <p:spPr bwMode="auto">
            <a:xfrm>
              <a:off x="4672013" y="4827588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5033" name="Text Box 9"/>
            <p:cNvSpPr txBox="1">
              <a:spLocks noChangeArrowheads="1"/>
            </p:cNvSpPr>
            <p:nvPr/>
          </p:nvSpPr>
          <p:spPr bwMode="auto">
            <a:xfrm>
              <a:off x="2565400" y="575151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</a:t>
              </a:r>
              <a:endParaRPr lang="en-US" sz="2400" b="0"/>
            </a:p>
          </p:txBody>
        </p:sp>
        <p:sp>
          <p:nvSpPr>
            <p:cNvPr id="385034" name="Text Box 10"/>
            <p:cNvSpPr txBox="1">
              <a:spLocks noChangeArrowheads="1"/>
            </p:cNvSpPr>
            <p:nvPr/>
          </p:nvSpPr>
          <p:spPr bwMode="auto">
            <a:xfrm>
              <a:off x="3086100" y="575151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6</a:t>
              </a:r>
              <a:endParaRPr lang="en-US" sz="2400" b="0"/>
            </a:p>
          </p:txBody>
        </p:sp>
        <p:sp>
          <p:nvSpPr>
            <p:cNvPr id="385035" name="Text Box 11"/>
            <p:cNvSpPr txBox="1">
              <a:spLocks noChangeArrowheads="1"/>
            </p:cNvSpPr>
            <p:nvPr/>
          </p:nvSpPr>
          <p:spPr bwMode="auto">
            <a:xfrm>
              <a:off x="3606800" y="575151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5036" name="Text Box 12"/>
            <p:cNvSpPr txBox="1">
              <a:spLocks noChangeArrowheads="1"/>
            </p:cNvSpPr>
            <p:nvPr/>
          </p:nvSpPr>
          <p:spPr bwMode="auto">
            <a:xfrm>
              <a:off x="4697413" y="574357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12</a:t>
              </a:r>
              <a:endParaRPr lang="en-US" sz="2400" b="0"/>
            </a:p>
          </p:txBody>
        </p:sp>
        <p:sp>
          <p:nvSpPr>
            <p:cNvPr id="385037" name="Text Box 13"/>
            <p:cNvSpPr txBox="1">
              <a:spLocks noChangeArrowheads="1"/>
            </p:cNvSpPr>
            <p:nvPr/>
          </p:nvSpPr>
          <p:spPr bwMode="auto">
            <a:xfrm>
              <a:off x="5218113" y="574357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5038" name="Text Box 14"/>
            <p:cNvSpPr txBox="1">
              <a:spLocks noChangeArrowheads="1"/>
            </p:cNvSpPr>
            <p:nvPr/>
          </p:nvSpPr>
          <p:spPr bwMode="auto">
            <a:xfrm>
              <a:off x="5738813" y="574357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5039" name="Line 15"/>
            <p:cNvSpPr>
              <a:spLocks noChangeShapeType="1"/>
            </p:cNvSpPr>
            <p:nvPr/>
          </p:nvSpPr>
          <p:spPr bwMode="auto">
            <a:xfrm flipH="1">
              <a:off x="3425825" y="5303838"/>
              <a:ext cx="204788" cy="452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040" name="Line 16"/>
            <p:cNvSpPr>
              <a:spLocks noChangeShapeType="1"/>
            </p:cNvSpPr>
            <p:nvPr/>
          </p:nvSpPr>
          <p:spPr bwMode="auto">
            <a:xfrm>
              <a:off x="4135438" y="5294313"/>
              <a:ext cx="581025" cy="439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041" name="Line 17"/>
            <p:cNvSpPr>
              <a:spLocks noChangeShapeType="1"/>
            </p:cNvSpPr>
            <p:nvPr/>
          </p:nvSpPr>
          <p:spPr bwMode="auto">
            <a:xfrm>
              <a:off x="4684713" y="5297488"/>
              <a:ext cx="2333625" cy="428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5047" name="Rectangle 23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  <a:noFill/>
          <a:ln/>
        </p:spPr>
        <p:txBody>
          <a:bodyPr/>
          <a:lstStyle/>
          <a:p>
            <a:r>
              <a:rPr lang="en-CA" dirty="0"/>
              <a:t>Insertion into </a:t>
            </a:r>
            <a:r>
              <a:rPr lang="en-CA" dirty="0" smtClean="0"/>
              <a:t>a </a:t>
            </a:r>
            <a:r>
              <a:rPr kumimoji="0" lang="en-US" dirty="0"/>
              <a:t>B Tree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048000" y="1600200"/>
            <a:ext cx="3694112" cy="1295400"/>
            <a:chOff x="2538413" y="3055938"/>
            <a:chExt cx="3694112" cy="1390650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3603625" y="3055938"/>
              <a:ext cx="1562100" cy="466725"/>
              <a:chOff x="1648" y="712"/>
              <a:chExt cx="984" cy="294"/>
            </a:xfrm>
          </p:grpSpPr>
          <p:sp>
            <p:nvSpPr>
              <p:cNvPr id="33" name="Text Box 4"/>
              <p:cNvSpPr txBox="1">
                <a:spLocks noChangeArrowheads="1"/>
              </p:cNvSpPr>
              <p:nvPr/>
            </p:nvSpPr>
            <p:spPr bwMode="auto">
              <a:xfrm>
                <a:off x="1648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7</a:t>
                </a:r>
                <a:endParaRPr lang="en-US" sz="2400" b="0"/>
              </a:p>
            </p:txBody>
          </p:sp>
          <p:sp>
            <p:nvSpPr>
              <p:cNvPr id="34" name="Text Box 5"/>
              <p:cNvSpPr txBox="1">
                <a:spLocks noChangeArrowheads="1"/>
              </p:cNvSpPr>
              <p:nvPr/>
            </p:nvSpPr>
            <p:spPr bwMode="auto">
              <a:xfrm>
                <a:off x="1976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  <p:sp>
            <p:nvSpPr>
              <p:cNvPr id="35" name="Text Box 6"/>
              <p:cNvSpPr txBox="1">
                <a:spLocks noChangeArrowheads="1"/>
              </p:cNvSpPr>
              <p:nvPr/>
            </p:nvSpPr>
            <p:spPr bwMode="auto">
              <a:xfrm>
                <a:off x="2304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</p:grpSp>
        <p:sp>
          <p:nvSpPr>
            <p:cNvPr id="25" name="Text Box 7"/>
            <p:cNvSpPr txBox="1">
              <a:spLocks noChangeArrowheads="1"/>
            </p:cNvSpPr>
            <p:nvPr/>
          </p:nvSpPr>
          <p:spPr bwMode="auto">
            <a:xfrm>
              <a:off x="2538413" y="397986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</a:t>
              </a:r>
              <a:endParaRPr lang="en-US" sz="2400" b="0"/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3059113" y="397986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6</a:t>
              </a:r>
              <a:endParaRPr lang="en-US" sz="2400" b="0"/>
            </a:p>
          </p:txBody>
        </p:sp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3579813" y="397986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28" name="Text Box 10"/>
            <p:cNvSpPr txBox="1">
              <a:spLocks noChangeArrowheads="1"/>
            </p:cNvSpPr>
            <p:nvPr/>
          </p:nvSpPr>
          <p:spPr bwMode="auto">
            <a:xfrm>
              <a:off x="4670425" y="397192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12</a:t>
              </a:r>
              <a:endParaRPr lang="en-US" sz="2400" b="0"/>
            </a:p>
          </p:txBody>
        </p:sp>
        <p:sp>
          <p:nvSpPr>
            <p:cNvPr id="29" name="Text Box 11"/>
            <p:cNvSpPr txBox="1">
              <a:spLocks noChangeArrowheads="1"/>
            </p:cNvSpPr>
            <p:nvPr/>
          </p:nvSpPr>
          <p:spPr bwMode="auto">
            <a:xfrm>
              <a:off x="5191125" y="397192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20</a:t>
              </a:r>
              <a:endParaRPr lang="en-US" sz="2400" b="0"/>
            </a:p>
          </p:txBody>
        </p:sp>
        <p:sp>
          <p:nvSpPr>
            <p:cNvPr id="30" name="Text Box 12"/>
            <p:cNvSpPr txBox="1">
              <a:spLocks noChangeArrowheads="1"/>
            </p:cNvSpPr>
            <p:nvPr/>
          </p:nvSpPr>
          <p:spPr bwMode="auto">
            <a:xfrm>
              <a:off x="5711825" y="397192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23</a:t>
              </a:r>
              <a:endParaRPr lang="en-US" sz="2400" b="0"/>
            </a:p>
          </p:txBody>
        </p:sp>
        <p:sp>
          <p:nvSpPr>
            <p:cNvPr id="31" name="Line 13"/>
            <p:cNvSpPr>
              <a:spLocks noChangeShapeType="1"/>
            </p:cNvSpPr>
            <p:nvPr/>
          </p:nvSpPr>
          <p:spPr bwMode="auto">
            <a:xfrm flipH="1">
              <a:off x="3398838" y="3532188"/>
              <a:ext cx="204787" cy="452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14"/>
            <p:cNvSpPr>
              <a:spLocks noChangeShapeType="1"/>
            </p:cNvSpPr>
            <p:nvPr/>
          </p:nvSpPr>
          <p:spPr bwMode="auto">
            <a:xfrm>
              <a:off x="4108450" y="3522663"/>
              <a:ext cx="581025" cy="439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6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8239125" cy="3297238"/>
          </a:xfrm>
        </p:spPr>
        <p:txBody>
          <a:bodyPr/>
          <a:lstStyle/>
          <a:p>
            <a:r>
              <a:rPr lang="en-CA" dirty="0"/>
              <a:t>Insert 18 (cont’d):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Insert 5: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386051" name="Text Box 3"/>
          <p:cNvSpPr txBox="1">
            <a:spLocks noChangeArrowheads="1"/>
          </p:cNvSpPr>
          <p:nvPr/>
        </p:nvSpPr>
        <p:spPr bwMode="auto">
          <a:xfrm>
            <a:off x="6727825" y="356235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23</a:t>
            </a:r>
            <a:endParaRPr lang="en-US" sz="2400" b="0"/>
          </a:p>
        </p:txBody>
      </p:sp>
      <p:sp>
        <p:nvSpPr>
          <p:cNvPr id="386052" name="Text Box 4"/>
          <p:cNvSpPr txBox="1">
            <a:spLocks noChangeArrowheads="1"/>
          </p:cNvSpPr>
          <p:nvPr/>
        </p:nvSpPr>
        <p:spPr bwMode="auto">
          <a:xfrm>
            <a:off x="7248525" y="356235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86053" name="Text Box 5"/>
          <p:cNvSpPr txBox="1">
            <a:spLocks noChangeArrowheads="1"/>
          </p:cNvSpPr>
          <p:nvPr/>
        </p:nvSpPr>
        <p:spPr bwMode="auto">
          <a:xfrm>
            <a:off x="7769225" y="356235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86054" name="Text Box 6"/>
          <p:cNvSpPr txBox="1">
            <a:spLocks noChangeArrowheads="1"/>
          </p:cNvSpPr>
          <p:nvPr/>
        </p:nvSpPr>
        <p:spPr bwMode="auto">
          <a:xfrm>
            <a:off x="3633788" y="26495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7</a:t>
            </a:r>
            <a:endParaRPr lang="en-US" sz="2400" b="0"/>
          </a:p>
        </p:txBody>
      </p:sp>
      <p:sp>
        <p:nvSpPr>
          <p:cNvPr id="386055" name="Text Box 7"/>
          <p:cNvSpPr txBox="1">
            <a:spLocks noChangeArrowheads="1"/>
          </p:cNvSpPr>
          <p:nvPr/>
        </p:nvSpPr>
        <p:spPr bwMode="auto">
          <a:xfrm>
            <a:off x="4154488" y="26495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20</a:t>
            </a:r>
            <a:endParaRPr lang="en-US" sz="2400" b="0"/>
          </a:p>
        </p:txBody>
      </p:sp>
      <p:sp>
        <p:nvSpPr>
          <p:cNvPr id="386056" name="Text Box 8"/>
          <p:cNvSpPr txBox="1">
            <a:spLocks noChangeArrowheads="1"/>
          </p:cNvSpPr>
          <p:nvPr/>
        </p:nvSpPr>
        <p:spPr bwMode="auto">
          <a:xfrm>
            <a:off x="4675188" y="26495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86057" name="Text Box 9"/>
          <p:cNvSpPr txBox="1">
            <a:spLocks noChangeArrowheads="1"/>
          </p:cNvSpPr>
          <p:nvPr/>
        </p:nvSpPr>
        <p:spPr bwMode="auto">
          <a:xfrm>
            <a:off x="2568575" y="35734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</a:t>
            </a:r>
            <a:endParaRPr lang="en-US" sz="2400" b="0"/>
          </a:p>
        </p:txBody>
      </p:sp>
      <p:sp>
        <p:nvSpPr>
          <p:cNvPr id="386058" name="Text Box 10"/>
          <p:cNvSpPr txBox="1">
            <a:spLocks noChangeArrowheads="1"/>
          </p:cNvSpPr>
          <p:nvPr/>
        </p:nvSpPr>
        <p:spPr bwMode="auto">
          <a:xfrm>
            <a:off x="3089275" y="35734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6</a:t>
            </a:r>
            <a:endParaRPr lang="en-US" sz="2400" b="0"/>
          </a:p>
        </p:txBody>
      </p:sp>
      <p:sp>
        <p:nvSpPr>
          <p:cNvPr id="386059" name="Text Box 11"/>
          <p:cNvSpPr txBox="1">
            <a:spLocks noChangeArrowheads="1"/>
          </p:cNvSpPr>
          <p:nvPr/>
        </p:nvSpPr>
        <p:spPr bwMode="auto">
          <a:xfrm>
            <a:off x="3609975" y="35734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86060" name="Text Box 12"/>
          <p:cNvSpPr txBox="1">
            <a:spLocks noChangeArrowheads="1"/>
          </p:cNvSpPr>
          <p:nvPr/>
        </p:nvSpPr>
        <p:spPr bwMode="auto">
          <a:xfrm>
            <a:off x="4700588" y="35655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12</a:t>
            </a:r>
            <a:endParaRPr lang="en-US" sz="2400" b="0"/>
          </a:p>
        </p:txBody>
      </p:sp>
      <p:sp>
        <p:nvSpPr>
          <p:cNvPr id="386061" name="Text Box 13"/>
          <p:cNvSpPr txBox="1">
            <a:spLocks noChangeArrowheads="1"/>
          </p:cNvSpPr>
          <p:nvPr/>
        </p:nvSpPr>
        <p:spPr bwMode="auto">
          <a:xfrm>
            <a:off x="5221288" y="35655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86062" name="Text Box 14"/>
          <p:cNvSpPr txBox="1">
            <a:spLocks noChangeArrowheads="1"/>
          </p:cNvSpPr>
          <p:nvPr/>
        </p:nvSpPr>
        <p:spPr bwMode="auto">
          <a:xfrm>
            <a:off x="5741988" y="35655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86063" name="Line 15"/>
          <p:cNvSpPr>
            <a:spLocks noChangeShapeType="1"/>
          </p:cNvSpPr>
          <p:nvPr/>
        </p:nvSpPr>
        <p:spPr bwMode="auto">
          <a:xfrm flipH="1">
            <a:off x="3429000" y="3125788"/>
            <a:ext cx="204788" cy="452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064" name="Line 16"/>
          <p:cNvSpPr>
            <a:spLocks noChangeShapeType="1"/>
          </p:cNvSpPr>
          <p:nvPr/>
        </p:nvSpPr>
        <p:spPr bwMode="auto">
          <a:xfrm>
            <a:off x="4138613" y="3116263"/>
            <a:ext cx="581025" cy="439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065" name="Line 17"/>
          <p:cNvSpPr>
            <a:spLocks noChangeShapeType="1"/>
          </p:cNvSpPr>
          <p:nvPr/>
        </p:nvSpPr>
        <p:spPr bwMode="auto">
          <a:xfrm>
            <a:off x="4697413" y="3122613"/>
            <a:ext cx="23336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2581275" y="4630738"/>
            <a:ext cx="5721350" cy="1390650"/>
            <a:chOff x="2581275" y="4630738"/>
            <a:chExt cx="5721350" cy="1390650"/>
          </a:xfrm>
        </p:grpSpPr>
        <p:sp>
          <p:nvSpPr>
            <p:cNvPr id="386066" name="Text Box 18"/>
            <p:cNvSpPr txBox="1">
              <a:spLocks noChangeArrowheads="1"/>
            </p:cNvSpPr>
            <p:nvPr/>
          </p:nvSpPr>
          <p:spPr bwMode="auto">
            <a:xfrm>
              <a:off x="6740525" y="5543550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23</a:t>
              </a:r>
              <a:endParaRPr lang="en-US" sz="2400" b="0"/>
            </a:p>
          </p:txBody>
        </p:sp>
        <p:sp>
          <p:nvSpPr>
            <p:cNvPr id="386067" name="Text Box 19"/>
            <p:cNvSpPr txBox="1">
              <a:spLocks noChangeArrowheads="1"/>
            </p:cNvSpPr>
            <p:nvPr/>
          </p:nvSpPr>
          <p:spPr bwMode="auto">
            <a:xfrm>
              <a:off x="7261225" y="5543550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6068" name="Text Box 20"/>
            <p:cNvSpPr txBox="1">
              <a:spLocks noChangeArrowheads="1"/>
            </p:cNvSpPr>
            <p:nvPr/>
          </p:nvSpPr>
          <p:spPr bwMode="auto">
            <a:xfrm>
              <a:off x="7781925" y="5543550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6069" name="Text Box 21"/>
            <p:cNvSpPr txBox="1">
              <a:spLocks noChangeArrowheads="1"/>
            </p:cNvSpPr>
            <p:nvPr/>
          </p:nvSpPr>
          <p:spPr bwMode="auto">
            <a:xfrm>
              <a:off x="3646488" y="4630738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7</a:t>
              </a:r>
              <a:endParaRPr lang="en-US" sz="2400" b="0"/>
            </a:p>
          </p:txBody>
        </p:sp>
        <p:sp>
          <p:nvSpPr>
            <p:cNvPr id="386070" name="Text Box 22"/>
            <p:cNvSpPr txBox="1">
              <a:spLocks noChangeArrowheads="1"/>
            </p:cNvSpPr>
            <p:nvPr/>
          </p:nvSpPr>
          <p:spPr bwMode="auto">
            <a:xfrm>
              <a:off x="4167188" y="4630738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20</a:t>
              </a:r>
              <a:endParaRPr lang="en-US" sz="2400" b="0"/>
            </a:p>
          </p:txBody>
        </p:sp>
        <p:sp>
          <p:nvSpPr>
            <p:cNvPr id="386071" name="Text Box 23"/>
            <p:cNvSpPr txBox="1">
              <a:spLocks noChangeArrowheads="1"/>
            </p:cNvSpPr>
            <p:nvPr/>
          </p:nvSpPr>
          <p:spPr bwMode="auto">
            <a:xfrm>
              <a:off x="4687888" y="4630738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6072" name="Text Box 24"/>
            <p:cNvSpPr txBox="1">
              <a:spLocks noChangeArrowheads="1"/>
            </p:cNvSpPr>
            <p:nvPr/>
          </p:nvSpPr>
          <p:spPr bwMode="auto">
            <a:xfrm>
              <a:off x="2581275" y="555466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</a:t>
              </a:r>
              <a:endParaRPr lang="en-US" sz="2400" b="0"/>
            </a:p>
          </p:txBody>
        </p:sp>
        <p:sp>
          <p:nvSpPr>
            <p:cNvPr id="386073" name="Text Box 25"/>
            <p:cNvSpPr txBox="1">
              <a:spLocks noChangeArrowheads="1"/>
            </p:cNvSpPr>
            <p:nvPr/>
          </p:nvSpPr>
          <p:spPr bwMode="auto">
            <a:xfrm>
              <a:off x="3101975" y="555466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 dirty="0"/>
                <a:t>5</a:t>
              </a:r>
              <a:endParaRPr lang="en-US" sz="2400" b="0" dirty="0"/>
            </a:p>
          </p:txBody>
        </p:sp>
        <p:sp>
          <p:nvSpPr>
            <p:cNvPr id="386074" name="Text Box 26"/>
            <p:cNvSpPr txBox="1">
              <a:spLocks noChangeArrowheads="1"/>
            </p:cNvSpPr>
            <p:nvPr/>
          </p:nvSpPr>
          <p:spPr bwMode="auto">
            <a:xfrm>
              <a:off x="3622675" y="555466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6</a:t>
              </a:r>
              <a:endParaRPr lang="en-US" sz="2400" b="0"/>
            </a:p>
          </p:txBody>
        </p:sp>
        <p:sp>
          <p:nvSpPr>
            <p:cNvPr id="386075" name="Text Box 27"/>
            <p:cNvSpPr txBox="1">
              <a:spLocks noChangeArrowheads="1"/>
            </p:cNvSpPr>
            <p:nvPr/>
          </p:nvSpPr>
          <p:spPr bwMode="auto">
            <a:xfrm>
              <a:off x="4713288" y="554672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12</a:t>
              </a:r>
              <a:endParaRPr lang="en-US" sz="2400" b="0"/>
            </a:p>
          </p:txBody>
        </p:sp>
        <p:sp>
          <p:nvSpPr>
            <p:cNvPr id="386076" name="Text Box 28"/>
            <p:cNvSpPr txBox="1">
              <a:spLocks noChangeArrowheads="1"/>
            </p:cNvSpPr>
            <p:nvPr/>
          </p:nvSpPr>
          <p:spPr bwMode="auto">
            <a:xfrm>
              <a:off x="5233988" y="554672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18</a:t>
              </a:r>
              <a:endParaRPr lang="en-US" sz="2400" b="0"/>
            </a:p>
          </p:txBody>
        </p:sp>
        <p:sp>
          <p:nvSpPr>
            <p:cNvPr id="386077" name="Text Box 29"/>
            <p:cNvSpPr txBox="1">
              <a:spLocks noChangeArrowheads="1"/>
            </p:cNvSpPr>
            <p:nvPr/>
          </p:nvSpPr>
          <p:spPr bwMode="auto">
            <a:xfrm>
              <a:off x="5754688" y="554672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6078" name="Line 30"/>
            <p:cNvSpPr>
              <a:spLocks noChangeShapeType="1"/>
            </p:cNvSpPr>
            <p:nvPr/>
          </p:nvSpPr>
          <p:spPr bwMode="auto">
            <a:xfrm flipH="1">
              <a:off x="3441700" y="5106988"/>
              <a:ext cx="204788" cy="452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079" name="Line 31"/>
            <p:cNvSpPr>
              <a:spLocks noChangeShapeType="1"/>
            </p:cNvSpPr>
            <p:nvPr/>
          </p:nvSpPr>
          <p:spPr bwMode="auto">
            <a:xfrm>
              <a:off x="4151313" y="5097463"/>
              <a:ext cx="581025" cy="439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080" name="Line 32"/>
            <p:cNvSpPr>
              <a:spLocks noChangeShapeType="1"/>
            </p:cNvSpPr>
            <p:nvPr/>
          </p:nvSpPr>
          <p:spPr bwMode="auto">
            <a:xfrm>
              <a:off x="4700588" y="5100638"/>
              <a:ext cx="2333625" cy="428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6083" name="Rectangle 35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  <a:noFill/>
          <a:ln/>
        </p:spPr>
        <p:txBody>
          <a:bodyPr/>
          <a:lstStyle/>
          <a:p>
            <a:r>
              <a:rPr lang="en-CA" dirty="0"/>
              <a:t>Insertion into </a:t>
            </a:r>
            <a:r>
              <a:rPr lang="en-CA" dirty="0" smtClean="0"/>
              <a:t>a </a:t>
            </a:r>
            <a:r>
              <a:rPr kumimoji="0" lang="en-US" dirty="0"/>
              <a:t>B Tree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8650" y="1447801"/>
            <a:ext cx="8239125" cy="4959350"/>
          </a:xfrm>
        </p:spPr>
        <p:txBody>
          <a:bodyPr/>
          <a:lstStyle/>
          <a:p>
            <a:r>
              <a:rPr lang="en-CA" dirty="0"/>
              <a:t>Insert 4:</a:t>
            </a:r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on </a:t>
            </a:r>
            <a:r>
              <a:rPr lang="en-CA" dirty="0"/>
              <a:t>our way to insert 4 we encounter a full node, so we split it first</a:t>
            </a:r>
          </a:p>
          <a:p>
            <a:pPr lvl="1"/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/>
            <a:r>
              <a:rPr lang="en-CA" dirty="0"/>
              <a:t>then insert 4</a:t>
            </a:r>
          </a:p>
          <a:p>
            <a:pPr>
              <a:buFontTx/>
              <a:buNone/>
            </a:pPr>
            <a:endParaRPr lang="en-CA" dirty="0"/>
          </a:p>
          <a:p>
            <a:endParaRPr lang="en-CA" dirty="0"/>
          </a:p>
        </p:txBody>
      </p:sp>
      <p:grpSp>
        <p:nvGrpSpPr>
          <p:cNvPr id="62" name="Group 61"/>
          <p:cNvGrpSpPr/>
          <p:nvPr/>
        </p:nvGrpSpPr>
        <p:grpSpPr>
          <a:xfrm>
            <a:off x="1524000" y="3657600"/>
            <a:ext cx="7202487" cy="1392238"/>
            <a:chOff x="1109663" y="3092450"/>
            <a:chExt cx="7202487" cy="1392238"/>
          </a:xfrm>
        </p:grpSpPr>
        <p:sp>
          <p:nvSpPr>
            <p:cNvPr id="387075" name="Text Box 3"/>
            <p:cNvSpPr txBox="1">
              <a:spLocks noChangeArrowheads="1"/>
            </p:cNvSpPr>
            <p:nvPr/>
          </p:nvSpPr>
          <p:spPr bwMode="auto">
            <a:xfrm>
              <a:off x="6750050" y="400526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23</a:t>
              </a:r>
              <a:endParaRPr lang="en-US" sz="2400" b="0"/>
            </a:p>
          </p:txBody>
        </p:sp>
        <p:sp>
          <p:nvSpPr>
            <p:cNvPr id="387076" name="Text Box 4"/>
            <p:cNvSpPr txBox="1">
              <a:spLocks noChangeArrowheads="1"/>
            </p:cNvSpPr>
            <p:nvPr/>
          </p:nvSpPr>
          <p:spPr bwMode="auto">
            <a:xfrm>
              <a:off x="7270750" y="400526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7077" name="Text Box 5"/>
            <p:cNvSpPr txBox="1">
              <a:spLocks noChangeArrowheads="1"/>
            </p:cNvSpPr>
            <p:nvPr/>
          </p:nvSpPr>
          <p:spPr bwMode="auto">
            <a:xfrm>
              <a:off x="7791450" y="400526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7078" name="Text Box 6"/>
            <p:cNvSpPr txBox="1">
              <a:spLocks noChangeArrowheads="1"/>
            </p:cNvSpPr>
            <p:nvPr/>
          </p:nvSpPr>
          <p:spPr bwMode="auto">
            <a:xfrm>
              <a:off x="3656013" y="3092450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5</a:t>
              </a:r>
              <a:endParaRPr lang="en-US" sz="2400" b="0"/>
            </a:p>
          </p:txBody>
        </p:sp>
        <p:sp>
          <p:nvSpPr>
            <p:cNvPr id="387079" name="Text Box 7"/>
            <p:cNvSpPr txBox="1">
              <a:spLocks noChangeArrowheads="1"/>
            </p:cNvSpPr>
            <p:nvPr/>
          </p:nvSpPr>
          <p:spPr bwMode="auto">
            <a:xfrm>
              <a:off x="4176713" y="3092450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7</a:t>
              </a:r>
              <a:endParaRPr lang="en-US" sz="2400" b="0"/>
            </a:p>
          </p:txBody>
        </p:sp>
        <p:sp>
          <p:nvSpPr>
            <p:cNvPr id="387080" name="Text Box 8"/>
            <p:cNvSpPr txBox="1">
              <a:spLocks noChangeArrowheads="1"/>
            </p:cNvSpPr>
            <p:nvPr/>
          </p:nvSpPr>
          <p:spPr bwMode="auto">
            <a:xfrm>
              <a:off x="4697413" y="3092450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20</a:t>
              </a:r>
              <a:endParaRPr lang="en-US" sz="2400" b="0"/>
            </a:p>
          </p:txBody>
        </p:sp>
        <p:grpSp>
          <p:nvGrpSpPr>
            <p:cNvPr id="2" name="Group 9"/>
            <p:cNvGrpSpPr>
              <a:grpSpLocks/>
            </p:cNvGrpSpPr>
            <p:nvPr/>
          </p:nvGrpSpPr>
          <p:grpSpPr bwMode="auto">
            <a:xfrm>
              <a:off x="1109663" y="4016375"/>
              <a:ext cx="1562100" cy="466725"/>
              <a:chOff x="1648" y="712"/>
              <a:chExt cx="984" cy="294"/>
            </a:xfrm>
          </p:grpSpPr>
          <p:sp>
            <p:nvSpPr>
              <p:cNvPr id="387082" name="Text Box 10"/>
              <p:cNvSpPr txBox="1">
                <a:spLocks noChangeArrowheads="1"/>
              </p:cNvSpPr>
              <p:nvPr/>
            </p:nvSpPr>
            <p:spPr bwMode="auto">
              <a:xfrm>
                <a:off x="1648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1</a:t>
                </a:r>
                <a:endParaRPr lang="en-US" sz="2400" b="0"/>
              </a:p>
            </p:txBody>
          </p:sp>
          <p:sp>
            <p:nvSpPr>
              <p:cNvPr id="387083" name="Text Box 11"/>
              <p:cNvSpPr txBox="1">
                <a:spLocks noChangeArrowheads="1"/>
              </p:cNvSpPr>
              <p:nvPr/>
            </p:nvSpPr>
            <p:spPr bwMode="auto">
              <a:xfrm>
                <a:off x="1976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  <p:sp>
            <p:nvSpPr>
              <p:cNvPr id="387084" name="Text Box 12"/>
              <p:cNvSpPr txBox="1">
                <a:spLocks noChangeArrowheads="1"/>
              </p:cNvSpPr>
              <p:nvPr/>
            </p:nvSpPr>
            <p:spPr bwMode="auto">
              <a:xfrm>
                <a:off x="2304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</p:grpSp>
        <p:sp>
          <p:nvSpPr>
            <p:cNvPr id="387085" name="Text Box 13"/>
            <p:cNvSpPr txBox="1">
              <a:spLocks noChangeArrowheads="1"/>
            </p:cNvSpPr>
            <p:nvPr/>
          </p:nvSpPr>
          <p:spPr bwMode="auto">
            <a:xfrm>
              <a:off x="4722813" y="4008438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12</a:t>
              </a:r>
              <a:endParaRPr lang="en-US" sz="2400" b="0"/>
            </a:p>
          </p:txBody>
        </p:sp>
        <p:sp>
          <p:nvSpPr>
            <p:cNvPr id="387086" name="Text Box 14"/>
            <p:cNvSpPr txBox="1">
              <a:spLocks noChangeArrowheads="1"/>
            </p:cNvSpPr>
            <p:nvPr/>
          </p:nvSpPr>
          <p:spPr bwMode="auto">
            <a:xfrm>
              <a:off x="5243513" y="4008438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18</a:t>
              </a:r>
              <a:endParaRPr lang="en-US" sz="2400" b="0"/>
            </a:p>
          </p:txBody>
        </p:sp>
        <p:sp>
          <p:nvSpPr>
            <p:cNvPr id="387087" name="Text Box 15"/>
            <p:cNvSpPr txBox="1">
              <a:spLocks noChangeArrowheads="1"/>
            </p:cNvSpPr>
            <p:nvPr/>
          </p:nvSpPr>
          <p:spPr bwMode="auto">
            <a:xfrm>
              <a:off x="5764213" y="4008438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7088" name="Line 16"/>
            <p:cNvSpPr>
              <a:spLocks noChangeShapeType="1"/>
            </p:cNvSpPr>
            <p:nvPr/>
          </p:nvSpPr>
          <p:spPr bwMode="auto">
            <a:xfrm flipH="1">
              <a:off x="3962400" y="3568700"/>
              <a:ext cx="204788" cy="452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089" name="Line 17"/>
            <p:cNvSpPr>
              <a:spLocks noChangeShapeType="1"/>
            </p:cNvSpPr>
            <p:nvPr/>
          </p:nvSpPr>
          <p:spPr bwMode="auto">
            <a:xfrm>
              <a:off x="4649788" y="3559175"/>
              <a:ext cx="581025" cy="439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090" name="Line 18"/>
            <p:cNvSpPr>
              <a:spLocks noChangeShapeType="1"/>
            </p:cNvSpPr>
            <p:nvPr/>
          </p:nvSpPr>
          <p:spPr bwMode="auto">
            <a:xfrm>
              <a:off x="5170488" y="3544888"/>
              <a:ext cx="1882775" cy="449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2897188" y="4017963"/>
              <a:ext cx="1562100" cy="466725"/>
              <a:chOff x="1648" y="712"/>
              <a:chExt cx="984" cy="294"/>
            </a:xfrm>
          </p:grpSpPr>
          <p:sp>
            <p:nvSpPr>
              <p:cNvPr id="387092" name="Text Box 20"/>
              <p:cNvSpPr txBox="1">
                <a:spLocks noChangeArrowheads="1"/>
              </p:cNvSpPr>
              <p:nvPr/>
            </p:nvSpPr>
            <p:spPr bwMode="auto">
              <a:xfrm>
                <a:off x="1648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6</a:t>
                </a:r>
                <a:endParaRPr lang="en-US" sz="2400" b="0"/>
              </a:p>
            </p:txBody>
          </p:sp>
          <p:sp>
            <p:nvSpPr>
              <p:cNvPr id="387093" name="Text Box 21"/>
              <p:cNvSpPr txBox="1">
                <a:spLocks noChangeArrowheads="1"/>
              </p:cNvSpPr>
              <p:nvPr/>
            </p:nvSpPr>
            <p:spPr bwMode="auto">
              <a:xfrm>
                <a:off x="1976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  <p:sp>
            <p:nvSpPr>
              <p:cNvPr id="387094" name="Text Box 22"/>
              <p:cNvSpPr txBox="1">
                <a:spLocks noChangeArrowheads="1"/>
              </p:cNvSpPr>
              <p:nvPr/>
            </p:nvSpPr>
            <p:spPr bwMode="auto">
              <a:xfrm>
                <a:off x="2304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</p:grpSp>
        <p:sp>
          <p:nvSpPr>
            <p:cNvPr id="387095" name="Line 23"/>
            <p:cNvSpPr>
              <a:spLocks noChangeShapeType="1"/>
            </p:cNvSpPr>
            <p:nvPr/>
          </p:nvSpPr>
          <p:spPr bwMode="auto">
            <a:xfrm flipH="1">
              <a:off x="2200275" y="3559175"/>
              <a:ext cx="1452563" cy="452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143000" y="5334000"/>
            <a:ext cx="7202488" cy="1392238"/>
            <a:chOff x="1143000" y="4762500"/>
            <a:chExt cx="7202488" cy="1392238"/>
          </a:xfrm>
        </p:grpSpPr>
        <p:sp>
          <p:nvSpPr>
            <p:cNvPr id="387096" name="Text Box 24"/>
            <p:cNvSpPr txBox="1">
              <a:spLocks noChangeArrowheads="1"/>
            </p:cNvSpPr>
            <p:nvPr/>
          </p:nvSpPr>
          <p:spPr bwMode="auto">
            <a:xfrm>
              <a:off x="6783388" y="567531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23</a:t>
              </a:r>
              <a:endParaRPr lang="en-US" sz="2400" b="0"/>
            </a:p>
          </p:txBody>
        </p:sp>
        <p:sp>
          <p:nvSpPr>
            <p:cNvPr id="387097" name="Text Box 25"/>
            <p:cNvSpPr txBox="1">
              <a:spLocks noChangeArrowheads="1"/>
            </p:cNvSpPr>
            <p:nvPr/>
          </p:nvSpPr>
          <p:spPr bwMode="auto">
            <a:xfrm>
              <a:off x="7304088" y="567531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7098" name="Text Box 26"/>
            <p:cNvSpPr txBox="1">
              <a:spLocks noChangeArrowheads="1"/>
            </p:cNvSpPr>
            <p:nvPr/>
          </p:nvSpPr>
          <p:spPr bwMode="auto">
            <a:xfrm>
              <a:off x="7824788" y="567531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7099" name="Text Box 27"/>
            <p:cNvSpPr txBox="1">
              <a:spLocks noChangeArrowheads="1"/>
            </p:cNvSpPr>
            <p:nvPr/>
          </p:nvSpPr>
          <p:spPr bwMode="auto">
            <a:xfrm>
              <a:off x="3689350" y="4762500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5</a:t>
              </a:r>
              <a:endParaRPr lang="en-US" sz="2400" b="0"/>
            </a:p>
          </p:txBody>
        </p:sp>
        <p:sp>
          <p:nvSpPr>
            <p:cNvPr id="387100" name="Text Box 28"/>
            <p:cNvSpPr txBox="1">
              <a:spLocks noChangeArrowheads="1"/>
            </p:cNvSpPr>
            <p:nvPr/>
          </p:nvSpPr>
          <p:spPr bwMode="auto">
            <a:xfrm>
              <a:off x="4210050" y="4762500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7</a:t>
              </a:r>
              <a:endParaRPr lang="en-US" sz="2400" b="0"/>
            </a:p>
          </p:txBody>
        </p:sp>
        <p:sp>
          <p:nvSpPr>
            <p:cNvPr id="387101" name="Text Box 29"/>
            <p:cNvSpPr txBox="1">
              <a:spLocks noChangeArrowheads="1"/>
            </p:cNvSpPr>
            <p:nvPr/>
          </p:nvSpPr>
          <p:spPr bwMode="auto">
            <a:xfrm>
              <a:off x="4730750" y="4762500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20</a:t>
              </a:r>
              <a:endParaRPr lang="en-US" sz="2400" b="0"/>
            </a:p>
          </p:txBody>
        </p:sp>
        <p:grpSp>
          <p:nvGrpSpPr>
            <p:cNvPr id="4" name="Group 30"/>
            <p:cNvGrpSpPr>
              <a:grpSpLocks/>
            </p:cNvGrpSpPr>
            <p:nvPr/>
          </p:nvGrpSpPr>
          <p:grpSpPr bwMode="auto">
            <a:xfrm>
              <a:off x="1143000" y="5686425"/>
              <a:ext cx="1562100" cy="466725"/>
              <a:chOff x="1648" y="712"/>
              <a:chExt cx="984" cy="294"/>
            </a:xfrm>
          </p:grpSpPr>
          <p:sp>
            <p:nvSpPr>
              <p:cNvPr id="387103" name="Text Box 31"/>
              <p:cNvSpPr txBox="1">
                <a:spLocks noChangeArrowheads="1"/>
              </p:cNvSpPr>
              <p:nvPr/>
            </p:nvSpPr>
            <p:spPr bwMode="auto">
              <a:xfrm>
                <a:off x="1648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1</a:t>
                </a:r>
                <a:endParaRPr lang="en-US" sz="2400" b="0"/>
              </a:p>
            </p:txBody>
          </p:sp>
          <p:sp>
            <p:nvSpPr>
              <p:cNvPr id="387104" name="Text Box 32"/>
              <p:cNvSpPr txBox="1">
                <a:spLocks noChangeArrowheads="1"/>
              </p:cNvSpPr>
              <p:nvPr/>
            </p:nvSpPr>
            <p:spPr bwMode="auto">
              <a:xfrm>
                <a:off x="1976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4</a:t>
                </a:r>
                <a:endParaRPr lang="en-US" sz="2400" b="0"/>
              </a:p>
            </p:txBody>
          </p:sp>
          <p:sp>
            <p:nvSpPr>
              <p:cNvPr id="387105" name="Text Box 33"/>
              <p:cNvSpPr txBox="1">
                <a:spLocks noChangeArrowheads="1"/>
              </p:cNvSpPr>
              <p:nvPr/>
            </p:nvSpPr>
            <p:spPr bwMode="auto">
              <a:xfrm>
                <a:off x="2304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</p:grpSp>
        <p:sp>
          <p:nvSpPr>
            <p:cNvPr id="387106" name="Text Box 34"/>
            <p:cNvSpPr txBox="1">
              <a:spLocks noChangeArrowheads="1"/>
            </p:cNvSpPr>
            <p:nvPr/>
          </p:nvSpPr>
          <p:spPr bwMode="auto">
            <a:xfrm>
              <a:off x="4756150" y="5678488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12</a:t>
              </a:r>
              <a:endParaRPr lang="en-US" sz="2400" b="0"/>
            </a:p>
          </p:txBody>
        </p:sp>
        <p:sp>
          <p:nvSpPr>
            <p:cNvPr id="387107" name="Text Box 35"/>
            <p:cNvSpPr txBox="1">
              <a:spLocks noChangeArrowheads="1"/>
            </p:cNvSpPr>
            <p:nvPr/>
          </p:nvSpPr>
          <p:spPr bwMode="auto">
            <a:xfrm>
              <a:off x="5276850" y="5678488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18</a:t>
              </a:r>
              <a:endParaRPr lang="en-US" sz="2400" b="0"/>
            </a:p>
          </p:txBody>
        </p:sp>
        <p:sp>
          <p:nvSpPr>
            <p:cNvPr id="387108" name="Text Box 36"/>
            <p:cNvSpPr txBox="1">
              <a:spLocks noChangeArrowheads="1"/>
            </p:cNvSpPr>
            <p:nvPr/>
          </p:nvSpPr>
          <p:spPr bwMode="auto">
            <a:xfrm>
              <a:off x="5797550" y="5678488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7109" name="Line 37"/>
            <p:cNvSpPr>
              <a:spLocks noChangeShapeType="1"/>
            </p:cNvSpPr>
            <p:nvPr/>
          </p:nvSpPr>
          <p:spPr bwMode="auto">
            <a:xfrm flipH="1">
              <a:off x="3995738" y="5238750"/>
              <a:ext cx="204787" cy="452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110" name="Line 38"/>
            <p:cNvSpPr>
              <a:spLocks noChangeShapeType="1"/>
            </p:cNvSpPr>
            <p:nvPr/>
          </p:nvSpPr>
          <p:spPr bwMode="auto">
            <a:xfrm>
              <a:off x="4683125" y="5229225"/>
              <a:ext cx="581025" cy="439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111" name="Line 39"/>
            <p:cNvSpPr>
              <a:spLocks noChangeShapeType="1"/>
            </p:cNvSpPr>
            <p:nvPr/>
          </p:nvSpPr>
          <p:spPr bwMode="auto">
            <a:xfrm>
              <a:off x="5203825" y="5214938"/>
              <a:ext cx="1882775" cy="449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40"/>
            <p:cNvGrpSpPr>
              <a:grpSpLocks/>
            </p:cNvGrpSpPr>
            <p:nvPr/>
          </p:nvGrpSpPr>
          <p:grpSpPr bwMode="auto">
            <a:xfrm>
              <a:off x="2930525" y="5688013"/>
              <a:ext cx="1562100" cy="466725"/>
              <a:chOff x="1648" y="712"/>
              <a:chExt cx="984" cy="294"/>
            </a:xfrm>
          </p:grpSpPr>
          <p:sp>
            <p:nvSpPr>
              <p:cNvPr id="387113" name="Text Box 41"/>
              <p:cNvSpPr txBox="1">
                <a:spLocks noChangeArrowheads="1"/>
              </p:cNvSpPr>
              <p:nvPr/>
            </p:nvSpPr>
            <p:spPr bwMode="auto">
              <a:xfrm>
                <a:off x="1648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6</a:t>
                </a:r>
                <a:endParaRPr lang="en-US" sz="2400" b="0"/>
              </a:p>
            </p:txBody>
          </p:sp>
          <p:sp>
            <p:nvSpPr>
              <p:cNvPr id="387114" name="Text Box 42"/>
              <p:cNvSpPr txBox="1">
                <a:spLocks noChangeArrowheads="1"/>
              </p:cNvSpPr>
              <p:nvPr/>
            </p:nvSpPr>
            <p:spPr bwMode="auto">
              <a:xfrm>
                <a:off x="1976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  <p:sp>
            <p:nvSpPr>
              <p:cNvPr id="387115" name="Text Box 43"/>
              <p:cNvSpPr txBox="1">
                <a:spLocks noChangeArrowheads="1"/>
              </p:cNvSpPr>
              <p:nvPr/>
            </p:nvSpPr>
            <p:spPr bwMode="auto">
              <a:xfrm>
                <a:off x="2304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</p:grpSp>
        <p:sp>
          <p:nvSpPr>
            <p:cNvPr id="387116" name="Line 44"/>
            <p:cNvSpPr>
              <a:spLocks noChangeShapeType="1"/>
            </p:cNvSpPr>
            <p:nvPr/>
          </p:nvSpPr>
          <p:spPr bwMode="auto">
            <a:xfrm flipH="1">
              <a:off x="2233613" y="5229225"/>
              <a:ext cx="1452562" cy="452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7119" name="Rectangle 47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  <a:noFill/>
          <a:ln/>
        </p:spPr>
        <p:txBody>
          <a:bodyPr/>
          <a:lstStyle/>
          <a:p>
            <a:r>
              <a:rPr lang="en-CA" dirty="0"/>
              <a:t>Insertion into </a:t>
            </a:r>
            <a:r>
              <a:rPr lang="en-CA" dirty="0" smtClean="0"/>
              <a:t>a </a:t>
            </a:r>
            <a:r>
              <a:rPr kumimoji="0" lang="en-US" dirty="0"/>
              <a:t>B Tree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2362200" y="1600200"/>
            <a:ext cx="5721350" cy="1295400"/>
            <a:chOff x="2581275" y="4630738"/>
            <a:chExt cx="5721350" cy="1390650"/>
          </a:xfrm>
        </p:grpSpPr>
        <p:sp>
          <p:nvSpPr>
            <p:cNvPr id="47" name="Text Box 18"/>
            <p:cNvSpPr txBox="1">
              <a:spLocks noChangeArrowheads="1"/>
            </p:cNvSpPr>
            <p:nvPr/>
          </p:nvSpPr>
          <p:spPr bwMode="auto">
            <a:xfrm>
              <a:off x="6740525" y="5543550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23</a:t>
              </a:r>
              <a:endParaRPr lang="en-US" sz="2400" b="0"/>
            </a:p>
          </p:txBody>
        </p:sp>
        <p:sp>
          <p:nvSpPr>
            <p:cNvPr id="48" name="Text Box 19"/>
            <p:cNvSpPr txBox="1">
              <a:spLocks noChangeArrowheads="1"/>
            </p:cNvSpPr>
            <p:nvPr/>
          </p:nvSpPr>
          <p:spPr bwMode="auto">
            <a:xfrm>
              <a:off x="7261225" y="5543550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49" name="Text Box 20"/>
            <p:cNvSpPr txBox="1">
              <a:spLocks noChangeArrowheads="1"/>
            </p:cNvSpPr>
            <p:nvPr/>
          </p:nvSpPr>
          <p:spPr bwMode="auto">
            <a:xfrm>
              <a:off x="7781925" y="5543550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50" name="Text Box 21"/>
            <p:cNvSpPr txBox="1">
              <a:spLocks noChangeArrowheads="1"/>
            </p:cNvSpPr>
            <p:nvPr/>
          </p:nvSpPr>
          <p:spPr bwMode="auto">
            <a:xfrm>
              <a:off x="3646488" y="4630738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7</a:t>
              </a:r>
              <a:endParaRPr lang="en-US" sz="2400" b="0"/>
            </a:p>
          </p:txBody>
        </p:sp>
        <p:sp>
          <p:nvSpPr>
            <p:cNvPr id="51" name="Text Box 22"/>
            <p:cNvSpPr txBox="1">
              <a:spLocks noChangeArrowheads="1"/>
            </p:cNvSpPr>
            <p:nvPr/>
          </p:nvSpPr>
          <p:spPr bwMode="auto">
            <a:xfrm>
              <a:off x="4167188" y="4630738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20</a:t>
              </a:r>
              <a:endParaRPr lang="en-US" sz="2400" b="0"/>
            </a:p>
          </p:txBody>
        </p:sp>
        <p:sp>
          <p:nvSpPr>
            <p:cNvPr id="52" name="Text Box 23"/>
            <p:cNvSpPr txBox="1">
              <a:spLocks noChangeArrowheads="1"/>
            </p:cNvSpPr>
            <p:nvPr/>
          </p:nvSpPr>
          <p:spPr bwMode="auto">
            <a:xfrm>
              <a:off x="4687888" y="4630738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2581275" y="555466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</a:t>
              </a:r>
              <a:endParaRPr lang="en-US" sz="2400" b="0"/>
            </a:p>
          </p:txBody>
        </p:sp>
        <p:sp>
          <p:nvSpPr>
            <p:cNvPr id="54" name="Text Box 25"/>
            <p:cNvSpPr txBox="1">
              <a:spLocks noChangeArrowheads="1"/>
            </p:cNvSpPr>
            <p:nvPr/>
          </p:nvSpPr>
          <p:spPr bwMode="auto">
            <a:xfrm>
              <a:off x="3101975" y="555466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 dirty="0"/>
                <a:t>5</a:t>
              </a:r>
              <a:endParaRPr lang="en-US" sz="2400" b="0" dirty="0"/>
            </a:p>
          </p:txBody>
        </p:sp>
        <p:sp>
          <p:nvSpPr>
            <p:cNvPr id="55" name="Text Box 26"/>
            <p:cNvSpPr txBox="1">
              <a:spLocks noChangeArrowheads="1"/>
            </p:cNvSpPr>
            <p:nvPr/>
          </p:nvSpPr>
          <p:spPr bwMode="auto">
            <a:xfrm>
              <a:off x="3622675" y="555466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6</a:t>
              </a:r>
              <a:endParaRPr lang="en-US" sz="2400" b="0"/>
            </a:p>
          </p:txBody>
        </p:sp>
        <p:sp>
          <p:nvSpPr>
            <p:cNvPr id="56" name="Text Box 27"/>
            <p:cNvSpPr txBox="1">
              <a:spLocks noChangeArrowheads="1"/>
            </p:cNvSpPr>
            <p:nvPr/>
          </p:nvSpPr>
          <p:spPr bwMode="auto">
            <a:xfrm>
              <a:off x="4713288" y="554672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12</a:t>
              </a:r>
              <a:endParaRPr lang="en-US" sz="2400" b="0"/>
            </a:p>
          </p:txBody>
        </p:sp>
        <p:sp>
          <p:nvSpPr>
            <p:cNvPr id="57" name="Text Box 28"/>
            <p:cNvSpPr txBox="1">
              <a:spLocks noChangeArrowheads="1"/>
            </p:cNvSpPr>
            <p:nvPr/>
          </p:nvSpPr>
          <p:spPr bwMode="auto">
            <a:xfrm>
              <a:off x="5233988" y="554672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18</a:t>
              </a:r>
              <a:endParaRPr lang="en-US" sz="2400" b="0"/>
            </a:p>
          </p:txBody>
        </p:sp>
        <p:sp>
          <p:nvSpPr>
            <p:cNvPr id="58" name="Text Box 29"/>
            <p:cNvSpPr txBox="1">
              <a:spLocks noChangeArrowheads="1"/>
            </p:cNvSpPr>
            <p:nvPr/>
          </p:nvSpPr>
          <p:spPr bwMode="auto">
            <a:xfrm>
              <a:off x="5754688" y="554672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59" name="Line 30"/>
            <p:cNvSpPr>
              <a:spLocks noChangeShapeType="1"/>
            </p:cNvSpPr>
            <p:nvPr/>
          </p:nvSpPr>
          <p:spPr bwMode="auto">
            <a:xfrm flipH="1">
              <a:off x="3441700" y="5106988"/>
              <a:ext cx="204788" cy="452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31"/>
            <p:cNvSpPr>
              <a:spLocks noChangeShapeType="1"/>
            </p:cNvSpPr>
            <p:nvPr/>
          </p:nvSpPr>
          <p:spPr bwMode="auto">
            <a:xfrm>
              <a:off x="4151313" y="5097463"/>
              <a:ext cx="581025" cy="439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32"/>
            <p:cNvSpPr>
              <a:spLocks noChangeShapeType="1"/>
            </p:cNvSpPr>
            <p:nvPr/>
          </p:nvSpPr>
          <p:spPr bwMode="auto">
            <a:xfrm>
              <a:off x="4700588" y="5100638"/>
              <a:ext cx="2333625" cy="428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4" grpId="0" uiExpand="1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2437" y="1600200"/>
            <a:ext cx="8239125" cy="4784725"/>
          </a:xfrm>
        </p:spPr>
        <p:txBody>
          <a:bodyPr/>
          <a:lstStyle/>
          <a:p>
            <a:r>
              <a:rPr lang="en-CA" dirty="0"/>
              <a:t>Insert 22:</a:t>
            </a:r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on </a:t>
            </a:r>
            <a:r>
              <a:rPr lang="en-CA" dirty="0"/>
              <a:t>our way to insert 22, right away we encounter a full </a:t>
            </a:r>
            <a:r>
              <a:rPr lang="en-CA" dirty="0" smtClean="0"/>
              <a:t>node so </a:t>
            </a:r>
            <a:r>
              <a:rPr lang="en-CA" dirty="0"/>
              <a:t>we split it first hence creating another level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endParaRPr lang="en-CA" dirty="0"/>
          </a:p>
        </p:txBody>
      </p:sp>
      <p:grpSp>
        <p:nvGrpSpPr>
          <p:cNvPr id="39" name="Group 38"/>
          <p:cNvGrpSpPr/>
          <p:nvPr/>
        </p:nvGrpSpPr>
        <p:grpSpPr>
          <a:xfrm>
            <a:off x="1143000" y="4343400"/>
            <a:ext cx="7202487" cy="2381250"/>
            <a:chOff x="1109663" y="3470275"/>
            <a:chExt cx="7202487" cy="2381250"/>
          </a:xfrm>
        </p:grpSpPr>
        <p:sp>
          <p:nvSpPr>
            <p:cNvPr id="388099" name="Text Box 3"/>
            <p:cNvSpPr txBox="1">
              <a:spLocks noChangeArrowheads="1"/>
            </p:cNvSpPr>
            <p:nvPr/>
          </p:nvSpPr>
          <p:spPr bwMode="auto">
            <a:xfrm>
              <a:off x="6750050" y="5372100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23</a:t>
              </a:r>
              <a:endParaRPr lang="en-US" sz="2400" b="0"/>
            </a:p>
          </p:txBody>
        </p:sp>
        <p:sp>
          <p:nvSpPr>
            <p:cNvPr id="388100" name="Text Box 4"/>
            <p:cNvSpPr txBox="1">
              <a:spLocks noChangeArrowheads="1"/>
            </p:cNvSpPr>
            <p:nvPr/>
          </p:nvSpPr>
          <p:spPr bwMode="auto">
            <a:xfrm>
              <a:off x="7270750" y="5372100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8101" name="Text Box 5"/>
            <p:cNvSpPr txBox="1">
              <a:spLocks noChangeArrowheads="1"/>
            </p:cNvSpPr>
            <p:nvPr/>
          </p:nvSpPr>
          <p:spPr bwMode="auto">
            <a:xfrm>
              <a:off x="7791450" y="5372100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8102" name="Text Box 6"/>
            <p:cNvSpPr txBox="1">
              <a:spLocks noChangeArrowheads="1"/>
            </p:cNvSpPr>
            <p:nvPr/>
          </p:nvSpPr>
          <p:spPr bwMode="auto">
            <a:xfrm>
              <a:off x="2789238" y="4459288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5</a:t>
              </a:r>
              <a:endParaRPr lang="en-US" sz="2400" b="0"/>
            </a:p>
          </p:txBody>
        </p:sp>
        <p:sp>
          <p:nvSpPr>
            <p:cNvPr id="388103" name="Text Box 7"/>
            <p:cNvSpPr txBox="1">
              <a:spLocks noChangeArrowheads="1"/>
            </p:cNvSpPr>
            <p:nvPr/>
          </p:nvSpPr>
          <p:spPr bwMode="auto">
            <a:xfrm>
              <a:off x="3309938" y="4459288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8104" name="Text Box 8"/>
            <p:cNvSpPr txBox="1">
              <a:spLocks noChangeArrowheads="1"/>
            </p:cNvSpPr>
            <p:nvPr/>
          </p:nvSpPr>
          <p:spPr bwMode="auto">
            <a:xfrm>
              <a:off x="3830638" y="4459288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grpSp>
          <p:nvGrpSpPr>
            <p:cNvPr id="2" name="Group 9"/>
            <p:cNvGrpSpPr>
              <a:grpSpLocks/>
            </p:cNvGrpSpPr>
            <p:nvPr/>
          </p:nvGrpSpPr>
          <p:grpSpPr bwMode="auto">
            <a:xfrm>
              <a:off x="1109663" y="5383213"/>
              <a:ext cx="1562100" cy="466725"/>
              <a:chOff x="1648" y="712"/>
              <a:chExt cx="984" cy="294"/>
            </a:xfrm>
          </p:grpSpPr>
          <p:sp>
            <p:nvSpPr>
              <p:cNvPr id="388106" name="Text Box 10"/>
              <p:cNvSpPr txBox="1">
                <a:spLocks noChangeArrowheads="1"/>
              </p:cNvSpPr>
              <p:nvPr/>
            </p:nvSpPr>
            <p:spPr bwMode="auto">
              <a:xfrm>
                <a:off x="1648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1</a:t>
                </a:r>
                <a:endParaRPr lang="en-US" sz="2400" b="0"/>
              </a:p>
            </p:txBody>
          </p:sp>
          <p:sp>
            <p:nvSpPr>
              <p:cNvPr id="388107" name="Text Box 11"/>
              <p:cNvSpPr txBox="1">
                <a:spLocks noChangeArrowheads="1"/>
              </p:cNvSpPr>
              <p:nvPr/>
            </p:nvSpPr>
            <p:spPr bwMode="auto">
              <a:xfrm>
                <a:off x="1976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4</a:t>
                </a:r>
                <a:endParaRPr lang="en-US" sz="2400" b="0"/>
              </a:p>
            </p:txBody>
          </p:sp>
          <p:sp>
            <p:nvSpPr>
              <p:cNvPr id="388108" name="Text Box 12"/>
              <p:cNvSpPr txBox="1">
                <a:spLocks noChangeArrowheads="1"/>
              </p:cNvSpPr>
              <p:nvPr/>
            </p:nvSpPr>
            <p:spPr bwMode="auto">
              <a:xfrm>
                <a:off x="2304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</p:grpSp>
        <p:sp>
          <p:nvSpPr>
            <p:cNvPr id="388109" name="Text Box 13"/>
            <p:cNvSpPr txBox="1">
              <a:spLocks noChangeArrowheads="1"/>
            </p:cNvSpPr>
            <p:nvPr/>
          </p:nvSpPr>
          <p:spPr bwMode="auto">
            <a:xfrm>
              <a:off x="4722813" y="537527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12</a:t>
              </a:r>
              <a:endParaRPr lang="en-US" sz="2400" b="0"/>
            </a:p>
          </p:txBody>
        </p:sp>
        <p:sp>
          <p:nvSpPr>
            <p:cNvPr id="388110" name="Text Box 14"/>
            <p:cNvSpPr txBox="1">
              <a:spLocks noChangeArrowheads="1"/>
            </p:cNvSpPr>
            <p:nvPr/>
          </p:nvSpPr>
          <p:spPr bwMode="auto">
            <a:xfrm>
              <a:off x="5243513" y="537527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18</a:t>
              </a:r>
              <a:endParaRPr lang="en-US" sz="2400" b="0"/>
            </a:p>
          </p:txBody>
        </p:sp>
        <p:sp>
          <p:nvSpPr>
            <p:cNvPr id="388111" name="Text Box 15"/>
            <p:cNvSpPr txBox="1">
              <a:spLocks noChangeArrowheads="1"/>
            </p:cNvSpPr>
            <p:nvPr/>
          </p:nvSpPr>
          <p:spPr bwMode="auto">
            <a:xfrm>
              <a:off x="5764213" y="5375275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8112" name="Line 16"/>
            <p:cNvSpPr>
              <a:spLocks noChangeShapeType="1"/>
            </p:cNvSpPr>
            <p:nvPr/>
          </p:nvSpPr>
          <p:spPr bwMode="auto">
            <a:xfrm flipH="1">
              <a:off x="3095625" y="4935538"/>
              <a:ext cx="204788" cy="452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113" name="Line 17"/>
            <p:cNvSpPr>
              <a:spLocks noChangeShapeType="1"/>
            </p:cNvSpPr>
            <p:nvPr/>
          </p:nvSpPr>
          <p:spPr bwMode="auto">
            <a:xfrm flipH="1">
              <a:off x="5068888" y="4914900"/>
              <a:ext cx="193675" cy="450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114" name="Line 18"/>
            <p:cNvSpPr>
              <a:spLocks noChangeShapeType="1"/>
            </p:cNvSpPr>
            <p:nvPr/>
          </p:nvSpPr>
          <p:spPr bwMode="auto">
            <a:xfrm>
              <a:off x="5740400" y="4922838"/>
              <a:ext cx="1312863" cy="438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2897188" y="5384800"/>
              <a:ext cx="1562100" cy="466725"/>
              <a:chOff x="1648" y="712"/>
              <a:chExt cx="984" cy="294"/>
            </a:xfrm>
          </p:grpSpPr>
          <p:sp>
            <p:nvSpPr>
              <p:cNvPr id="388116" name="Text Box 20"/>
              <p:cNvSpPr txBox="1">
                <a:spLocks noChangeArrowheads="1"/>
              </p:cNvSpPr>
              <p:nvPr/>
            </p:nvSpPr>
            <p:spPr bwMode="auto">
              <a:xfrm>
                <a:off x="1648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6</a:t>
                </a:r>
                <a:endParaRPr lang="en-US" sz="2400" b="0"/>
              </a:p>
            </p:txBody>
          </p:sp>
          <p:sp>
            <p:nvSpPr>
              <p:cNvPr id="388117" name="Text Box 21"/>
              <p:cNvSpPr txBox="1">
                <a:spLocks noChangeArrowheads="1"/>
              </p:cNvSpPr>
              <p:nvPr/>
            </p:nvSpPr>
            <p:spPr bwMode="auto">
              <a:xfrm>
                <a:off x="1976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  <p:sp>
            <p:nvSpPr>
              <p:cNvPr id="388118" name="Text Box 22"/>
              <p:cNvSpPr txBox="1">
                <a:spLocks noChangeArrowheads="1"/>
              </p:cNvSpPr>
              <p:nvPr/>
            </p:nvSpPr>
            <p:spPr bwMode="auto">
              <a:xfrm>
                <a:off x="2304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</p:grpSp>
        <p:sp>
          <p:nvSpPr>
            <p:cNvPr id="388119" name="Line 23"/>
            <p:cNvSpPr>
              <a:spLocks noChangeShapeType="1"/>
            </p:cNvSpPr>
            <p:nvPr/>
          </p:nvSpPr>
          <p:spPr bwMode="auto">
            <a:xfrm flipH="1">
              <a:off x="2200275" y="4914900"/>
              <a:ext cx="592138" cy="463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5241925" y="4449763"/>
              <a:ext cx="1562100" cy="466725"/>
              <a:chOff x="1648" y="712"/>
              <a:chExt cx="984" cy="294"/>
            </a:xfrm>
          </p:grpSpPr>
          <p:sp>
            <p:nvSpPr>
              <p:cNvPr id="388121" name="Text Box 25"/>
              <p:cNvSpPr txBox="1">
                <a:spLocks noChangeArrowheads="1"/>
              </p:cNvSpPr>
              <p:nvPr/>
            </p:nvSpPr>
            <p:spPr bwMode="auto">
              <a:xfrm>
                <a:off x="1648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20</a:t>
                </a:r>
                <a:endParaRPr lang="en-US" sz="2400" b="0"/>
              </a:p>
            </p:txBody>
          </p:sp>
          <p:sp>
            <p:nvSpPr>
              <p:cNvPr id="388122" name="Text Box 26"/>
              <p:cNvSpPr txBox="1">
                <a:spLocks noChangeArrowheads="1"/>
              </p:cNvSpPr>
              <p:nvPr/>
            </p:nvSpPr>
            <p:spPr bwMode="auto">
              <a:xfrm>
                <a:off x="1976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  <p:sp>
            <p:nvSpPr>
              <p:cNvPr id="388123" name="Text Box 27"/>
              <p:cNvSpPr txBox="1">
                <a:spLocks noChangeArrowheads="1"/>
              </p:cNvSpPr>
              <p:nvPr/>
            </p:nvSpPr>
            <p:spPr bwMode="auto">
              <a:xfrm>
                <a:off x="2304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</p:grpSp>
        <p:grpSp>
          <p:nvGrpSpPr>
            <p:cNvPr id="5" name="Group 28"/>
            <p:cNvGrpSpPr>
              <a:grpSpLocks/>
            </p:cNvGrpSpPr>
            <p:nvPr/>
          </p:nvGrpSpPr>
          <p:grpSpPr bwMode="auto">
            <a:xfrm>
              <a:off x="3887788" y="3470275"/>
              <a:ext cx="1562100" cy="466725"/>
              <a:chOff x="1648" y="712"/>
              <a:chExt cx="984" cy="294"/>
            </a:xfrm>
          </p:grpSpPr>
          <p:sp>
            <p:nvSpPr>
              <p:cNvPr id="388125" name="Text Box 29"/>
              <p:cNvSpPr txBox="1">
                <a:spLocks noChangeArrowheads="1"/>
              </p:cNvSpPr>
              <p:nvPr/>
            </p:nvSpPr>
            <p:spPr bwMode="auto">
              <a:xfrm>
                <a:off x="1648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7</a:t>
                </a:r>
                <a:endParaRPr lang="en-US" sz="2400" b="0"/>
              </a:p>
            </p:txBody>
          </p:sp>
          <p:sp>
            <p:nvSpPr>
              <p:cNvPr id="388126" name="Text Box 30"/>
              <p:cNvSpPr txBox="1">
                <a:spLocks noChangeArrowheads="1"/>
              </p:cNvSpPr>
              <p:nvPr/>
            </p:nvSpPr>
            <p:spPr bwMode="auto">
              <a:xfrm>
                <a:off x="1976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  <p:sp>
            <p:nvSpPr>
              <p:cNvPr id="388127" name="Text Box 31"/>
              <p:cNvSpPr txBox="1">
                <a:spLocks noChangeArrowheads="1"/>
              </p:cNvSpPr>
              <p:nvPr/>
            </p:nvSpPr>
            <p:spPr bwMode="auto">
              <a:xfrm>
                <a:off x="2304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</p:grpSp>
        <p:sp>
          <p:nvSpPr>
            <p:cNvPr id="388128" name="Line 32"/>
            <p:cNvSpPr>
              <a:spLocks noChangeShapeType="1"/>
            </p:cNvSpPr>
            <p:nvPr/>
          </p:nvSpPr>
          <p:spPr bwMode="auto">
            <a:xfrm flipH="1">
              <a:off x="3567113" y="3937000"/>
              <a:ext cx="323850" cy="5064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129" name="Line 33"/>
            <p:cNvSpPr>
              <a:spLocks noChangeShapeType="1"/>
            </p:cNvSpPr>
            <p:nvPr/>
          </p:nvSpPr>
          <p:spPr bwMode="auto">
            <a:xfrm>
              <a:off x="4397375" y="3938588"/>
              <a:ext cx="849313" cy="484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8133" name="Rectangle 37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  <a:noFill/>
          <a:ln/>
        </p:spPr>
        <p:txBody>
          <a:bodyPr>
            <a:normAutofit/>
          </a:bodyPr>
          <a:lstStyle/>
          <a:p>
            <a:r>
              <a:rPr lang="en-CA" dirty="0"/>
              <a:t>Insertion </a:t>
            </a:r>
            <a:r>
              <a:rPr lang="en-CA" dirty="0" smtClean="0"/>
              <a:t>into</a:t>
            </a:r>
            <a:r>
              <a:rPr lang="en-US" dirty="0" smtClean="0"/>
              <a:t> a B </a:t>
            </a:r>
            <a:r>
              <a:rPr kumimoji="0" lang="en-US" dirty="0" smtClean="0"/>
              <a:t>Tree</a:t>
            </a:r>
            <a:endParaRPr kumimoji="0"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1752600" y="1600200"/>
            <a:ext cx="7202488" cy="1392238"/>
            <a:chOff x="1143000" y="4762500"/>
            <a:chExt cx="7202488" cy="1392238"/>
          </a:xfrm>
        </p:grpSpPr>
        <p:sp>
          <p:nvSpPr>
            <p:cNvPr id="41" name="Text Box 24"/>
            <p:cNvSpPr txBox="1">
              <a:spLocks noChangeArrowheads="1"/>
            </p:cNvSpPr>
            <p:nvPr/>
          </p:nvSpPr>
          <p:spPr bwMode="auto">
            <a:xfrm>
              <a:off x="6783388" y="567531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23</a:t>
              </a:r>
              <a:endParaRPr lang="en-US" sz="2400" b="0"/>
            </a:p>
          </p:txBody>
        </p:sp>
        <p:sp>
          <p:nvSpPr>
            <p:cNvPr id="42" name="Text Box 25"/>
            <p:cNvSpPr txBox="1">
              <a:spLocks noChangeArrowheads="1"/>
            </p:cNvSpPr>
            <p:nvPr/>
          </p:nvSpPr>
          <p:spPr bwMode="auto">
            <a:xfrm>
              <a:off x="7304088" y="567531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43" name="Text Box 26"/>
            <p:cNvSpPr txBox="1">
              <a:spLocks noChangeArrowheads="1"/>
            </p:cNvSpPr>
            <p:nvPr/>
          </p:nvSpPr>
          <p:spPr bwMode="auto">
            <a:xfrm>
              <a:off x="7824788" y="5675313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44" name="Text Box 27"/>
            <p:cNvSpPr txBox="1">
              <a:spLocks noChangeArrowheads="1"/>
            </p:cNvSpPr>
            <p:nvPr/>
          </p:nvSpPr>
          <p:spPr bwMode="auto">
            <a:xfrm>
              <a:off x="3689350" y="4762500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5</a:t>
              </a:r>
              <a:endParaRPr lang="en-US" sz="2400" b="0"/>
            </a:p>
          </p:txBody>
        </p:sp>
        <p:sp>
          <p:nvSpPr>
            <p:cNvPr id="45" name="Text Box 28"/>
            <p:cNvSpPr txBox="1">
              <a:spLocks noChangeArrowheads="1"/>
            </p:cNvSpPr>
            <p:nvPr/>
          </p:nvSpPr>
          <p:spPr bwMode="auto">
            <a:xfrm>
              <a:off x="4210050" y="4762500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7</a:t>
              </a:r>
              <a:endParaRPr lang="en-US" sz="2400" b="0"/>
            </a:p>
          </p:txBody>
        </p:sp>
        <p:sp>
          <p:nvSpPr>
            <p:cNvPr id="46" name="Text Box 29"/>
            <p:cNvSpPr txBox="1">
              <a:spLocks noChangeArrowheads="1"/>
            </p:cNvSpPr>
            <p:nvPr/>
          </p:nvSpPr>
          <p:spPr bwMode="auto">
            <a:xfrm>
              <a:off x="4730750" y="4762500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20</a:t>
              </a:r>
              <a:endParaRPr lang="en-US" sz="2400" b="0"/>
            </a:p>
          </p:txBody>
        </p:sp>
        <p:grpSp>
          <p:nvGrpSpPr>
            <p:cNvPr id="47" name="Group 30"/>
            <p:cNvGrpSpPr>
              <a:grpSpLocks/>
            </p:cNvGrpSpPr>
            <p:nvPr/>
          </p:nvGrpSpPr>
          <p:grpSpPr bwMode="auto">
            <a:xfrm>
              <a:off x="1143000" y="5686425"/>
              <a:ext cx="1562100" cy="466725"/>
              <a:chOff x="1648" y="712"/>
              <a:chExt cx="984" cy="294"/>
            </a:xfrm>
          </p:grpSpPr>
          <p:sp>
            <p:nvSpPr>
              <p:cNvPr id="59" name="Text Box 31"/>
              <p:cNvSpPr txBox="1">
                <a:spLocks noChangeArrowheads="1"/>
              </p:cNvSpPr>
              <p:nvPr/>
            </p:nvSpPr>
            <p:spPr bwMode="auto">
              <a:xfrm>
                <a:off x="1648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1</a:t>
                </a:r>
                <a:endParaRPr lang="en-US" sz="2400" b="0"/>
              </a:p>
            </p:txBody>
          </p:sp>
          <p:sp>
            <p:nvSpPr>
              <p:cNvPr id="60" name="Text Box 32"/>
              <p:cNvSpPr txBox="1">
                <a:spLocks noChangeArrowheads="1"/>
              </p:cNvSpPr>
              <p:nvPr/>
            </p:nvSpPr>
            <p:spPr bwMode="auto">
              <a:xfrm>
                <a:off x="1976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4</a:t>
                </a:r>
                <a:endParaRPr lang="en-US" sz="2400" b="0"/>
              </a:p>
            </p:txBody>
          </p:sp>
          <p:sp>
            <p:nvSpPr>
              <p:cNvPr id="61" name="Text Box 33"/>
              <p:cNvSpPr txBox="1">
                <a:spLocks noChangeArrowheads="1"/>
              </p:cNvSpPr>
              <p:nvPr/>
            </p:nvSpPr>
            <p:spPr bwMode="auto">
              <a:xfrm>
                <a:off x="2304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</p:grpSp>
        <p:sp>
          <p:nvSpPr>
            <p:cNvPr id="48" name="Text Box 34"/>
            <p:cNvSpPr txBox="1">
              <a:spLocks noChangeArrowheads="1"/>
            </p:cNvSpPr>
            <p:nvPr/>
          </p:nvSpPr>
          <p:spPr bwMode="auto">
            <a:xfrm>
              <a:off x="4756150" y="5678488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12</a:t>
              </a:r>
              <a:endParaRPr lang="en-US" sz="2400" b="0"/>
            </a:p>
          </p:txBody>
        </p:sp>
        <p:sp>
          <p:nvSpPr>
            <p:cNvPr id="49" name="Text Box 35"/>
            <p:cNvSpPr txBox="1">
              <a:spLocks noChangeArrowheads="1"/>
            </p:cNvSpPr>
            <p:nvPr/>
          </p:nvSpPr>
          <p:spPr bwMode="auto">
            <a:xfrm>
              <a:off x="5276850" y="5678488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18</a:t>
              </a:r>
              <a:endParaRPr lang="en-US" sz="2400" b="0"/>
            </a:p>
          </p:txBody>
        </p:sp>
        <p:sp>
          <p:nvSpPr>
            <p:cNvPr id="50" name="Text Box 36"/>
            <p:cNvSpPr txBox="1">
              <a:spLocks noChangeArrowheads="1"/>
            </p:cNvSpPr>
            <p:nvPr/>
          </p:nvSpPr>
          <p:spPr bwMode="auto">
            <a:xfrm>
              <a:off x="5797550" y="5678488"/>
              <a:ext cx="5207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51" name="Line 37"/>
            <p:cNvSpPr>
              <a:spLocks noChangeShapeType="1"/>
            </p:cNvSpPr>
            <p:nvPr/>
          </p:nvSpPr>
          <p:spPr bwMode="auto">
            <a:xfrm flipH="1">
              <a:off x="3995738" y="5238750"/>
              <a:ext cx="204787" cy="452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38"/>
            <p:cNvSpPr>
              <a:spLocks noChangeShapeType="1"/>
            </p:cNvSpPr>
            <p:nvPr/>
          </p:nvSpPr>
          <p:spPr bwMode="auto">
            <a:xfrm>
              <a:off x="4683125" y="5229225"/>
              <a:ext cx="581025" cy="439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39"/>
            <p:cNvSpPr>
              <a:spLocks noChangeShapeType="1"/>
            </p:cNvSpPr>
            <p:nvPr/>
          </p:nvSpPr>
          <p:spPr bwMode="auto">
            <a:xfrm>
              <a:off x="5203825" y="5214938"/>
              <a:ext cx="1882775" cy="449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4" name="Group 40"/>
            <p:cNvGrpSpPr>
              <a:grpSpLocks/>
            </p:cNvGrpSpPr>
            <p:nvPr/>
          </p:nvGrpSpPr>
          <p:grpSpPr bwMode="auto">
            <a:xfrm>
              <a:off x="2930525" y="5688013"/>
              <a:ext cx="1562100" cy="466725"/>
              <a:chOff x="1648" y="712"/>
              <a:chExt cx="984" cy="294"/>
            </a:xfrm>
          </p:grpSpPr>
          <p:sp>
            <p:nvSpPr>
              <p:cNvPr id="56" name="Text Box 41"/>
              <p:cNvSpPr txBox="1">
                <a:spLocks noChangeArrowheads="1"/>
              </p:cNvSpPr>
              <p:nvPr/>
            </p:nvSpPr>
            <p:spPr bwMode="auto">
              <a:xfrm>
                <a:off x="1648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CA" sz="2400" b="0"/>
                  <a:t>6</a:t>
                </a:r>
                <a:endParaRPr lang="en-US" sz="2400" b="0"/>
              </a:p>
            </p:txBody>
          </p:sp>
          <p:sp>
            <p:nvSpPr>
              <p:cNvPr id="57" name="Text Box 42"/>
              <p:cNvSpPr txBox="1">
                <a:spLocks noChangeArrowheads="1"/>
              </p:cNvSpPr>
              <p:nvPr/>
            </p:nvSpPr>
            <p:spPr bwMode="auto">
              <a:xfrm>
                <a:off x="1976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  <p:sp>
            <p:nvSpPr>
              <p:cNvPr id="58" name="Text Box 43"/>
              <p:cNvSpPr txBox="1">
                <a:spLocks noChangeArrowheads="1"/>
              </p:cNvSpPr>
              <p:nvPr/>
            </p:nvSpPr>
            <p:spPr bwMode="auto">
              <a:xfrm>
                <a:off x="2304" y="712"/>
                <a:ext cx="328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endParaRPr lang="en-US" sz="2400" b="0"/>
              </a:p>
            </p:txBody>
          </p:sp>
        </p:grpSp>
        <p:sp>
          <p:nvSpPr>
            <p:cNvPr id="55" name="Line 44"/>
            <p:cNvSpPr>
              <a:spLocks noChangeShapeType="1"/>
            </p:cNvSpPr>
            <p:nvPr/>
          </p:nvSpPr>
          <p:spPr bwMode="auto">
            <a:xfrm flipH="1">
              <a:off x="2233613" y="5229225"/>
              <a:ext cx="1452562" cy="452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8" grpId="0" uiExpand="1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8650" y="1927225"/>
            <a:ext cx="8239125" cy="4479925"/>
          </a:xfrm>
        </p:spPr>
        <p:txBody>
          <a:bodyPr/>
          <a:lstStyle/>
          <a:p>
            <a:r>
              <a:rPr lang="en-CA"/>
              <a:t>Insert 22 (cont’d):</a:t>
            </a:r>
          </a:p>
          <a:p>
            <a:pPr lvl="1"/>
            <a:r>
              <a:rPr lang="en-CA"/>
              <a:t>then insert 22:</a:t>
            </a:r>
          </a:p>
          <a:p>
            <a:pPr lvl="1"/>
            <a:endParaRPr lang="en-CA"/>
          </a:p>
          <a:p>
            <a:pPr lvl="1"/>
            <a:endParaRPr lang="en-CA"/>
          </a:p>
          <a:p>
            <a:pPr lvl="1"/>
            <a:endParaRPr lang="en-CA"/>
          </a:p>
          <a:p>
            <a:endParaRPr lang="en-CA"/>
          </a:p>
        </p:txBody>
      </p:sp>
      <p:sp>
        <p:nvSpPr>
          <p:cNvPr id="389123" name="Text Box 3"/>
          <p:cNvSpPr txBox="1">
            <a:spLocks noChangeArrowheads="1"/>
          </p:cNvSpPr>
          <p:nvPr/>
        </p:nvSpPr>
        <p:spPr bwMode="auto">
          <a:xfrm>
            <a:off x="6750050" y="49831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89124" name="Text Box 4"/>
          <p:cNvSpPr txBox="1">
            <a:spLocks noChangeArrowheads="1"/>
          </p:cNvSpPr>
          <p:nvPr/>
        </p:nvSpPr>
        <p:spPr bwMode="auto">
          <a:xfrm>
            <a:off x="7270750" y="49831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23</a:t>
            </a:r>
            <a:endParaRPr lang="en-US" sz="2400" b="0"/>
          </a:p>
        </p:txBody>
      </p:sp>
      <p:sp>
        <p:nvSpPr>
          <p:cNvPr id="389125" name="Text Box 5"/>
          <p:cNvSpPr txBox="1">
            <a:spLocks noChangeArrowheads="1"/>
          </p:cNvSpPr>
          <p:nvPr/>
        </p:nvSpPr>
        <p:spPr bwMode="auto">
          <a:xfrm>
            <a:off x="7791450" y="49831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89126" name="Text Box 6"/>
          <p:cNvSpPr txBox="1">
            <a:spLocks noChangeArrowheads="1"/>
          </p:cNvSpPr>
          <p:nvPr/>
        </p:nvSpPr>
        <p:spPr bwMode="auto">
          <a:xfrm>
            <a:off x="2789238" y="407035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5</a:t>
            </a:r>
            <a:endParaRPr lang="en-US" sz="2400" b="0"/>
          </a:p>
        </p:txBody>
      </p:sp>
      <p:sp>
        <p:nvSpPr>
          <p:cNvPr id="389127" name="Text Box 7"/>
          <p:cNvSpPr txBox="1">
            <a:spLocks noChangeArrowheads="1"/>
          </p:cNvSpPr>
          <p:nvPr/>
        </p:nvSpPr>
        <p:spPr bwMode="auto">
          <a:xfrm>
            <a:off x="3309938" y="407035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89128" name="Text Box 8"/>
          <p:cNvSpPr txBox="1">
            <a:spLocks noChangeArrowheads="1"/>
          </p:cNvSpPr>
          <p:nvPr/>
        </p:nvSpPr>
        <p:spPr bwMode="auto">
          <a:xfrm>
            <a:off x="3830638" y="407035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109663" y="4994275"/>
            <a:ext cx="1562100" cy="466725"/>
            <a:chOff x="1648" y="712"/>
            <a:chExt cx="984" cy="294"/>
          </a:xfrm>
        </p:grpSpPr>
        <p:sp>
          <p:nvSpPr>
            <p:cNvPr id="389130" name="Text Box 10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</a:t>
              </a:r>
              <a:endParaRPr lang="en-US" sz="2400" b="0"/>
            </a:p>
          </p:txBody>
        </p:sp>
        <p:sp>
          <p:nvSpPr>
            <p:cNvPr id="389131" name="Text Box 11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4</a:t>
              </a:r>
              <a:endParaRPr lang="en-US" sz="2400" b="0"/>
            </a:p>
          </p:txBody>
        </p:sp>
        <p:sp>
          <p:nvSpPr>
            <p:cNvPr id="389132" name="Text Box 12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89133" name="Text Box 13"/>
          <p:cNvSpPr txBox="1">
            <a:spLocks noChangeArrowheads="1"/>
          </p:cNvSpPr>
          <p:nvPr/>
        </p:nvSpPr>
        <p:spPr bwMode="auto">
          <a:xfrm>
            <a:off x="4722813" y="49863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12</a:t>
            </a:r>
            <a:endParaRPr lang="en-US" sz="2400" b="0"/>
          </a:p>
        </p:txBody>
      </p:sp>
      <p:sp>
        <p:nvSpPr>
          <p:cNvPr id="389134" name="Text Box 14"/>
          <p:cNvSpPr txBox="1">
            <a:spLocks noChangeArrowheads="1"/>
          </p:cNvSpPr>
          <p:nvPr/>
        </p:nvSpPr>
        <p:spPr bwMode="auto">
          <a:xfrm>
            <a:off x="5243513" y="49863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89135" name="Text Box 15"/>
          <p:cNvSpPr txBox="1">
            <a:spLocks noChangeArrowheads="1"/>
          </p:cNvSpPr>
          <p:nvPr/>
        </p:nvSpPr>
        <p:spPr bwMode="auto">
          <a:xfrm>
            <a:off x="5764213" y="498633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89136" name="Line 16"/>
          <p:cNvSpPr>
            <a:spLocks noChangeShapeType="1"/>
          </p:cNvSpPr>
          <p:nvPr/>
        </p:nvSpPr>
        <p:spPr bwMode="auto">
          <a:xfrm flipH="1">
            <a:off x="3095625" y="4546600"/>
            <a:ext cx="204788" cy="452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37" name="Line 17"/>
          <p:cNvSpPr>
            <a:spLocks noChangeShapeType="1"/>
          </p:cNvSpPr>
          <p:nvPr/>
        </p:nvSpPr>
        <p:spPr bwMode="auto">
          <a:xfrm flipH="1">
            <a:off x="5068888" y="4525963"/>
            <a:ext cx="193675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38" name="Line 18"/>
          <p:cNvSpPr>
            <a:spLocks noChangeShapeType="1"/>
          </p:cNvSpPr>
          <p:nvPr/>
        </p:nvSpPr>
        <p:spPr bwMode="auto">
          <a:xfrm>
            <a:off x="5740400" y="4533900"/>
            <a:ext cx="1312863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897188" y="4995863"/>
            <a:ext cx="1562100" cy="466725"/>
            <a:chOff x="1648" y="712"/>
            <a:chExt cx="984" cy="294"/>
          </a:xfrm>
        </p:grpSpPr>
        <p:sp>
          <p:nvSpPr>
            <p:cNvPr id="389140" name="Text Box 20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6</a:t>
              </a:r>
              <a:endParaRPr lang="en-US" sz="2400" b="0"/>
            </a:p>
          </p:txBody>
        </p:sp>
        <p:sp>
          <p:nvSpPr>
            <p:cNvPr id="389141" name="Text Box 21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9142" name="Text Box 22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89143" name="Line 23"/>
          <p:cNvSpPr>
            <a:spLocks noChangeShapeType="1"/>
          </p:cNvSpPr>
          <p:nvPr/>
        </p:nvSpPr>
        <p:spPr bwMode="auto">
          <a:xfrm flipH="1">
            <a:off x="2200275" y="4525963"/>
            <a:ext cx="592138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241925" y="4060825"/>
            <a:ext cx="1562100" cy="466725"/>
            <a:chOff x="1648" y="712"/>
            <a:chExt cx="984" cy="294"/>
          </a:xfrm>
        </p:grpSpPr>
        <p:sp>
          <p:nvSpPr>
            <p:cNvPr id="389145" name="Text Box 25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20</a:t>
              </a:r>
              <a:endParaRPr lang="en-US" sz="2400" b="0"/>
            </a:p>
          </p:txBody>
        </p:sp>
        <p:sp>
          <p:nvSpPr>
            <p:cNvPr id="389146" name="Text Box 26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9147" name="Text Box 27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887788" y="3081338"/>
            <a:ext cx="1562100" cy="466725"/>
            <a:chOff x="1648" y="712"/>
            <a:chExt cx="984" cy="294"/>
          </a:xfrm>
        </p:grpSpPr>
        <p:sp>
          <p:nvSpPr>
            <p:cNvPr id="389149" name="Text Box 29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7</a:t>
              </a:r>
              <a:endParaRPr lang="en-US" sz="2400" b="0"/>
            </a:p>
          </p:txBody>
        </p:sp>
        <p:sp>
          <p:nvSpPr>
            <p:cNvPr id="389150" name="Text Box 30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89151" name="Text Box 31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89152" name="Line 32"/>
          <p:cNvSpPr>
            <a:spLocks noChangeShapeType="1"/>
          </p:cNvSpPr>
          <p:nvPr/>
        </p:nvSpPr>
        <p:spPr bwMode="auto">
          <a:xfrm flipH="1">
            <a:off x="3567113" y="3548063"/>
            <a:ext cx="323850" cy="506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53" name="Line 33"/>
          <p:cNvSpPr>
            <a:spLocks noChangeShapeType="1"/>
          </p:cNvSpPr>
          <p:nvPr/>
        </p:nvSpPr>
        <p:spPr bwMode="auto">
          <a:xfrm>
            <a:off x="4397375" y="3549650"/>
            <a:ext cx="849313" cy="48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56" name="Rectangle 36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  <a:noFill/>
          <a:ln/>
        </p:spPr>
        <p:txBody>
          <a:bodyPr/>
          <a:lstStyle/>
          <a:p>
            <a:r>
              <a:rPr lang="en-CA" dirty="0"/>
              <a:t>Insertion into </a:t>
            </a:r>
            <a:r>
              <a:rPr lang="en-CA" dirty="0" smtClean="0"/>
              <a:t>a </a:t>
            </a:r>
            <a:r>
              <a:rPr kumimoji="0" lang="en-US" dirty="0"/>
              <a:t>B Tree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8650" y="1927225"/>
            <a:ext cx="8239125" cy="4479925"/>
          </a:xfrm>
        </p:spPr>
        <p:txBody>
          <a:bodyPr/>
          <a:lstStyle/>
          <a:p>
            <a:r>
              <a:rPr lang="en-CA"/>
              <a:t>Insert 10:</a:t>
            </a:r>
          </a:p>
          <a:p>
            <a:pPr lvl="1"/>
            <a:endParaRPr lang="en-CA"/>
          </a:p>
          <a:p>
            <a:endParaRPr lang="en-CA"/>
          </a:p>
        </p:txBody>
      </p:sp>
      <p:sp>
        <p:nvSpPr>
          <p:cNvPr id="390147" name="Text Box 3"/>
          <p:cNvSpPr txBox="1">
            <a:spLocks noChangeArrowheads="1"/>
          </p:cNvSpPr>
          <p:nvPr/>
        </p:nvSpPr>
        <p:spPr bwMode="auto">
          <a:xfrm>
            <a:off x="6750050" y="44164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90148" name="Text Box 4"/>
          <p:cNvSpPr txBox="1">
            <a:spLocks noChangeArrowheads="1"/>
          </p:cNvSpPr>
          <p:nvPr/>
        </p:nvSpPr>
        <p:spPr bwMode="auto">
          <a:xfrm>
            <a:off x="7270750" y="44164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23</a:t>
            </a:r>
            <a:endParaRPr lang="en-US" sz="2400" b="0"/>
          </a:p>
        </p:txBody>
      </p:sp>
      <p:sp>
        <p:nvSpPr>
          <p:cNvPr id="390149" name="Text Box 5"/>
          <p:cNvSpPr txBox="1">
            <a:spLocks noChangeArrowheads="1"/>
          </p:cNvSpPr>
          <p:nvPr/>
        </p:nvSpPr>
        <p:spPr bwMode="auto">
          <a:xfrm>
            <a:off x="7791450" y="44164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0150" name="Text Box 6"/>
          <p:cNvSpPr txBox="1">
            <a:spLocks noChangeArrowheads="1"/>
          </p:cNvSpPr>
          <p:nvPr/>
        </p:nvSpPr>
        <p:spPr bwMode="auto">
          <a:xfrm>
            <a:off x="2789238" y="35036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5</a:t>
            </a:r>
            <a:endParaRPr lang="en-US" sz="2400" b="0"/>
          </a:p>
        </p:txBody>
      </p:sp>
      <p:sp>
        <p:nvSpPr>
          <p:cNvPr id="390151" name="Text Box 7"/>
          <p:cNvSpPr txBox="1">
            <a:spLocks noChangeArrowheads="1"/>
          </p:cNvSpPr>
          <p:nvPr/>
        </p:nvSpPr>
        <p:spPr bwMode="auto">
          <a:xfrm>
            <a:off x="3309938" y="35036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0152" name="Text Box 8"/>
          <p:cNvSpPr txBox="1">
            <a:spLocks noChangeArrowheads="1"/>
          </p:cNvSpPr>
          <p:nvPr/>
        </p:nvSpPr>
        <p:spPr bwMode="auto">
          <a:xfrm>
            <a:off x="3830638" y="35036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109663" y="4427538"/>
            <a:ext cx="1562100" cy="466725"/>
            <a:chOff x="1648" y="712"/>
            <a:chExt cx="984" cy="294"/>
          </a:xfrm>
        </p:grpSpPr>
        <p:sp>
          <p:nvSpPr>
            <p:cNvPr id="390154" name="Text Box 10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</a:t>
              </a:r>
              <a:endParaRPr lang="en-US" sz="2400" b="0"/>
            </a:p>
          </p:txBody>
        </p:sp>
        <p:sp>
          <p:nvSpPr>
            <p:cNvPr id="390155" name="Text Box 11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4</a:t>
              </a:r>
              <a:endParaRPr lang="en-US" sz="2400" b="0"/>
            </a:p>
          </p:txBody>
        </p:sp>
        <p:sp>
          <p:nvSpPr>
            <p:cNvPr id="390156" name="Text Box 12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0157" name="Text Box 13"/>
          <p:cNvSpPr txBox="1">
            <a:spLocks noChangeArrowheads="1"/>
          </p:cNvSpPr>
          <p:nvPr/>
        </p:nvSpPr>
        <p:spPr bwMode="auto">
          <a:xfrm>
            <a:off x="4722813" y="44196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10</a:t>
            </a:r>
            <a:endParaRPr lang="en-US" sz="2400" b="0"/>
          </a:p>
        </p:txBody>
      </p:sp>
      <p:sp>
        <p:nvSpPr>
          <p:cNvPr id="390158" name="Text Box 14"/>
          <p:cNvSpPr txBox="1">
            <a:spLocks noChangeArrowheads="1"/>
          </p:cNvSpPr>
          <p:nvPr/>
        </p:nvSpPr>
        <p:spPr bwMode="auto">
          <a:xfrm>
            <a:off x="5243513" y="44196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12</a:t>
            </a:r>
            <a:endParaRPr lang="en-US" sz="2400" b="0"/>
          </a:p>
        </p:txBody>
      </p:sp>
      <p:sp>
        <p:nvSpPr>
          <p:cNvPr id="390159" name="Text Box 15"/>
          <p:cNvSpPr txBox="1">
            <a:spLocks noChangeArrowheads="1"/>
          </p:cNvSpPr>
          <p:nvPr/>
        </p:nvSpPr>
        <p:spPr bwMode="auto">
          <a:xfrm>
            <a:off x="5764213" y="44196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90160" name="Line 16"/>
          <p:cNvSpPr>
            <a:spLocks noChangeShapeType="1"/>
          </p:cNvSpPr>
          <p:nvPr/>
        </p:nvSpPr>
        <p:spPr bwMode="auto">
          <a:xfrm flipH="1">
            <a:off x="3095625" y="3979863"/>
            <a:ext cx="204788" cy="452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0161" name="Line 17"/>
          <p:cNvSpPr>
            <a:spLocks noChangeShapeType="1"/>
          </p:cNvSpPr>
          <p:nvPr/>
        </p:nvSpPr>
        <p:spPr bwMode="auto">
          <a:xfrm flipH="1">
            <a:off x="5068888" y="3959225"/>
            <a:ext cx="193675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0162" name="Line 18"/>
          <p:cNvSpPr>
            <a:spLocks noChangeShapeType="1"/>
          </p:cNvSpPr>
          <p:nvPr/>
        </p:nvSpPr>
        <p:spPr bwMode="auto">
          <a:xfrm>
            <a:off x="5740400" y="3967163"/>
            <a:ext cx="1312863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897188" y="4429125"/>
            <a:ext cx="1562100" cy="466725"/>
            <a:chOff x="1648" y="712"/>
            <a:chExt cx="984" cy="294"/>
          </a:xfrm>
        </p:grpSpPr>
        <p:sp>
          <p:nvSpPr>
            <p:cNvPr id="390164" name="Text Box 20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6</a:t>
              </a:r>
              <a:endParaRPr lang="en-US" sz="2400" b="0"/>
            </a:p>
          </p:txBody>
        </p:sp>
        <p:sp>
          <p:nvSpPr>
            <p:cNvPr id="390165" name="Text Box 21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90166" name="Text Box 22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0167" name="Line 23"/>
          <p:cNvSpPr>
            <a:spLocks noChangeShapeType="1"/>
          </p:cNvSpPr>
          <p:nvPr/>
        </p:nvSpPr>
        <p:spPr bwMode="auto">
          <a:xfrm flipH="1">
            <a:off x="2200275" y="3959225"/>
            <a:ext cx="592138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241925" y="3494088"/>
            <a:ext cx="1562100" cy="466725"/>
            <a:chOff x="1648" y="712"/>
            <a:chExt cx="984" cy="294"/>
          </a:xfrm>
        </p:grpSpPr>
        <p:sp>
          <p:nvSpPr>
            <p:cNvPr id="390169" name="Text Box 25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20</a:t>
              </a:r>
              <a:endParaRPr lang="en-US" sz="2400" b="0"/>
            </a:p>
          </p:txBody>
        </p:sp>
        <p:sp>
          <p:nvSpPr>
            <p:cNvPr id="390170" name="Text Box 26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90171" name="Text Box 27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887788" y="2514600"/>
            <a:ext cx="1562100" cy="466725"/>
            <a:chOff x="1648" y="712"/>
            <a:chExt cx="984" cy="294"/>
          </a:xfrm>
        </p:grpSpPr>
        <p:sp>
          <p:nvSpPr>
            <p:cNvPr id="390173" name="Text Box 29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7</a:t>
              </a:r>
              <a:endParaRPr lang="en-US" sz="2400" b="0"/>
            </a:p>
          </p:txBody>
        </p:sp>
        <p:sp>
          <p:nvSpPr>
            <p:cNvPr id="390174" name="Text Box 30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90175" name="Text Box 31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0176" name="Line 32"/>
          <p:cNvSpPr>
            <a:spLocks noChangeShapeType="1"/>
          </p:cNvSpPr>
          <p:nvPr/>
        </p:nvSpPr>
        <p:spPr bwMode="auto">
          <a:xfrm flipH="1">
            <a:off x="3567113" y="2981325"/>
            <a:ext cx="323850" cy="506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0177" name="Line 33"/>
          <p:cNvSpPr>
            <a:spLocks noChangeShapeType="1"/>
          </p:cNvSpPr>
          <p:nvPr/>
        </p:nvSpPr>
        <p:spPr bwMode="auto">
          <a:xfrm>
            <a:off x="4397375" y="2982913"/>
            <a:ext cx="849313" cy="48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0180" name="Rectangle 36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  <a:noFill/>
          <a:ln/>
        </p:spPr>
        <p:txBody>
          <a:bodyPr/>
          <a:lstStyle/>
          <a:p>
            <a:r>
              <a:rPr lang="en-CA" dirty="0"/>
              <a:t>Insertion into </a:t>
            </a:r>
            <a:r>
              <a:rPr lang="en-CA" dirty="0" smtClean="0"/>
              <a:t>a </a:t>
            </a:r>
            <a:r>
              <a:rPr kumimoji="0" lang="en-US" dirty="0"/>
              <a:t>B Tree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8650" y="1927225"/>
            <a:ext cx="8239125" cy="4479925"/>
          </a:xfrm>
        </p:spPr>
        <p:txBody>
          <a:bodyPr/>
          <a:lstStyle/>
          <a:p>
            <a:r>
              <a:rPr lang="en-CA" dirty="0"/>
              <a:t>Insert 15:</a:t>
            </a:r>
          </a:p>
          <a:p>
            <a:pPr lvl="1"/>
            <a:r>
              <a:rPr lang="en-CA" dirty="0"/>
              <a:t>on our way to insert 15, we encounter a full node, so we split it first</a:t>
            </a:r>
          </a:p>
          <a:p>
            <a:pPr lvl="1"/>
            <a:endParaRPr lang="en-CA" dirty="0"/>
          </a:p>
          <a:p>
            <a:endParaRPr lang="en-CA" dirty="0"/>
          </a:p>
        </p:txBody>
      </p:sp>
      <p:sp>
        <p:nvSpPr>
          <p:cNvPr id="391171" name="Text Box 3"/>
          <p:cNvSpPr txBox="1">
            <a:spLocks noChangeArrowheads="1"/>
          </p:cNvSpPr>
          <p:nvPr/>
        </p:nvSpPr>
        <p:spPr bwMode="auto">
          <a:xfrm>
            <a:off x="7294563" y="52943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91172" name="Text Box 4"/>
          <p:cNvSpPr txBox="1">
            <a:spLocks noChangeArrowheads="1"/>
          </p:cNvSpPr>
          <p:nvPr/>
        </p:nvSpPr>
        <p:spPr bwMode="auto">
          <a:xfrm>
            <a:off x="7815263" y="52943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23</a:t>
            </a:r>
            <a:endParaRPr lang="en-US" sz="2400" b="0"/>
          </a:p>
        </p:txBody>
      </p:sp>
      <p:sp>
        <p:nvSpPr>
          <p:cNvPr id="391173" name="Text Box 5"/>
          <p:cNvSpPr txBox="1">
            <a:spLocks noChangeArrowheads="1"/>
          </p:cNvSpPr>
          <p:nvPr/>
        </p:nvSpPr>
        <p:spPr bwMode="auto">
          <a:xfrm>
            <a:off x="8335963" y="52943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1174" name="Text Box 6"/>
          <p:cNvSpPr txBox="1">
            <a:spLocks noChangeArrowheads="1"/>
          </p:cNvSpPr>
          <p:nvPr/>
        </p:nvSpPr>
        <p:spPr bwMode="auto">
          <a:xfrm>
            <a:off x="2789238" y="43815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5</a:t>
            </a:r>
            <a:endParaRPr lang="en-US" sz="2400" b="0"/>
          </a:p>
        </p:txBody>
      </p:sp>
      <p:sp>
        <p:nvSpPr>
          <p:cNvPr id="391175" name="Text Box 7"/>
          <p:cNvSpPr txBox="1">
            <a:spLocks noChangeArrowheads="1"/>
          </p:cNvSpPr>
          <p:nvPr/>
        </p:nvSpPr>
        <p:spPr bwMode="auto">
          <a:xfrm>
            <a:off x="3309938" y="43815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1176" name="Text Box 8"/>
          <p:cNvSpPr txBox="1">
            <a:spLocks noChangeArrowheads="1"/>
          </p:cNvSpPr>
          <p:nvPr/>
        </p:nvSpPr>
        <p:spPr bwMode="auto">
          <a:xfrm>
            <a:off x="3830638" y="43815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76213" y="5305425"/>
            <a:ext cx="1562100" cy="466725"/>
            <a:chOff x="1648" y="712"/>
            <a:chExt cx="984" cy="294"/>
          </a:xfrm>
        </p:grpSpPr>
        <p:sp>
          <p:nvSpPr>
            <p:cNvPr id="391178" name="Text Box 10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</a:t>
              </a:r>
              <a:endParaRPr lang="en-US" sz="2400" b="0"/>
            </a:p>
          </p:txBody>
        </p:sp>
        <p:sp>
          <p:nvSpPr>
            <p:cNvPr id="391179" name="Text Box 11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4</a:t>
              </a:r>
              <a:endParaRPr lang="en-US" sz="2400" b="0"/>
            </a:p>
          </p:txBody>
        </p:sp>
        <p:sp>
          <p:nvSpPr>
            <p:cNvPr id="391180" name="Text Box 12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1181" name="Text Box 13"/>
          <p:cNvSpPr txBox="1">
            <a:spLocks noChangeArrowheads="1"/>
          </p:cNvSpPr>
          <p:nvPr/>
        </p:nvSpPr>
        <p:spPr bwMode="auto">
          <a:xfrm>
            <a:off x="3822700" y="52974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10</a:t>
            </a:r>
            <a:endParaRPr lang="en-US" sz="2400" b="0"/>
          </a:p>
        </p:txBody>
      </p:sp>
      <p:sp>
        <p:nvSpPr>
          <p:cNvPr id="391182" name="Text Box 14"/>
          <p:cNvSpPr txBox="1">
            <a:spLocks noChangeArrowheads="1"/>
          </p:cNvSpPr>
          <p:nvPr/>
        </p:nvSpPr>
        <p:spPr bwMode="auto">
          <a:xfrm>
            <a:off x="4343400" y="52974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1183" name="Text Box 15"/>
          <p:cNvSpPr txBox="1">
            <a:spLocks noChangeArrowheads="1"/>
          </p:cNvSpPr>
          <p:nvPr/>
        </p:nvSpPr>
        <p:spPr bwMode="auto">
          <a:xfrm>
            <a:off x="4864100" y="52974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1184" name="Line 16"/>
          <p:cNvSpPr>
            <a:spLocks noChangeShapeType="1"/>
          </p:cNvSpPr>
          <p:nvPr/>
        </p:nvSpPr>
        <p:spPr bwMode="auto">
          <a:xfrm flipH="1">
            <a:off x="2882900" y="4835525"/>
            <a:ext cx="41910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1185" name="Line 17"/>
          <p:cNvSpPr>
            <a:spLocks noChangeShapeType="1"/>
          </p:cNvSpPr>
          <p:nvPr/>
        </p:nvSpPr>
        <p:spPr bwMode="auto">
          <a:xfrm flipH="1">
            <a:off x="5068888" y="4837113"/>
            <a:ext cx="193675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1186" name="Line 18"/>
          <p:cNvSpPr>
            <a:spLocks noChangeShapeType="1"/>
          </p:cNvSpPr>
          <p:nvPr/>
        </p:nvSpPr>
        <p:spPr bwMode="auto">
          <a:xfrm>
            <a:off x="6284913" y="4845050"/>
            <a:ext cx="1312862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963738" y="5307013"/>
            <a:ext cx="1562100" cy="466725"/>
            <a:chOff x="1648" y="712"/>
            <a:chExt cx="984" cy="294"/>
          </a:xfrm>
        </p:grpSpPr>
        <p:sp>
          <p:nvSpPr>
            <p:cNvPr id="391188" name="Text Box 20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6</a:t>
              </a:r>
              <a:endParaRPr lang="en-US" sz="2400" b="0"/>
            </a:p>
          </p:txBody>
        </p:sp>
        <p:sp>
          <p:nvSpPr>
            <p:cNvPr id="391189" name="Text Box 21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91190" name="Text Box 22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1191" name="Line 23"/>
          <p:cNvSpPr>
            <a:spLocks noChangeShapeType="1"/>
          </p:cNvSpPr>
          <p:nvPr/>
        </p:nvSpPr>
        <p:spPr bwMode="auto">
          <a:xfrm flipH="1">
            <a:off x="1536700" y="4827588"/>
            <a:ext cx="1236663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241925" y="4371975"/>
            <a:ext cx="1562100" cy="466725"/>
            <a:chOff x="1648" y="712"/>
            <a:chExt cx="984" cy="294"/>
          </a:xfrm>
        </p:grpSpPr>
        <p:sp>
          <p:nvSpPr>
            <p:cNvPr id="391193" name="Text Box 25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12</a:t>
              </a:r>
              <a:endParaRPr lang="en-US" sz="2400" b="0"/>
            </a:p>
          </p:txBody>
        </p:sp>
        <p:sp>
          <p:nvSpPr>
            <p:cNvPr id="391194" name="Text Box 26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20</a:t>
              </a:r>
              <a:endParaRPr lang="en-US" sz="2400" b="0"/>
            </a:p>
          </p:txBody>
        </p:sp>
        <p:sp>
          <p:nvSpPr>
            <p:cNvPr id="391195" name="Text Box 27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887788" y="3392488"/>
            <a:ext cx="1562100" cy="466725"/>
            <a:chOff x="1648" y="712"/>
            <a:chExt cx="984" cy="294"/>
          </a:xfrm>
        </p:grpSpPr>
        <p:sp>
          <p:nvSpPr>
            <p:cNvPr id="391197" name="Text Box 29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7</a:t>
              </a:r>
              <a:endParaRPr lang="en-US" sz="2400" b="0"/>
            </a:p>
          </p:txBody>
        </p:sp>
        <p:sp>
          <p:nvSpPr>
            <p:cNvPr id="391198" name="Text Box 30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91199" name="Text Box 31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1200" name="Line 32"/>
          <p:cNvSpPr>
            <a:spLocks noChangeShapeType="1"/>
          </p:cNvSpPr>
          <p:nvPr/>
        </p:nvSpPr>
        <p:spPr bwMode="auto">
          <a:xfrm flipH="1">
            <a:off x="3567113" y="3859213"/>
            <a:ext cx="323850" cy="506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1201" name="Line 33"/>
          <p:cNvSpPr>
            <a:spLocks noChangeShapeType="1"/>
          </p:cNvSpPr>
          <p:nvPr/>
        </p:nvSpPr>
        <p:spPr bwMode="auto">
          <a:xfrm>
            <a:off x="4397375" y="3860800"/>
            <a:ext cx="849313" cy="48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1202" name="Text Box 34"/>
          <p:cNvSpPr txBox="1">
            <a:spLocks noChangeArrowheads="1"/>
          </p:cNvSpPr>
          <p:nvPr/>
        </p:nvSpPr>
        <p:spPr bwMode="auto">
          <a:xfrm>
            <a:off x="5626100" y="53006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91203" name="Text Box 35"/>
          <p:cNvSpPr txBox="1">
            <a:spLocks noChangeArrowheads="1"/>
          </p:cNvSpPr>
          <p:nvPr/>
        </p:nvSpPr>
        <p:spPr bwMode="auto">
          <a:xfrm>
            <a:off x="6146800" y="53006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1204" name="Text Box 36"/>
          <p:cNvSpPr txBox="1">
            <a:spLocks noChangeArrowheads="1"/>
          </p:cNvSpPr>
          <p:nvPr/>
        </p:nvSpPr>
        <p:spPr bwMode="auto">
          <a:xfrm>
            <a:off x="6667500" y="53006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1205" name="Line 37"/>
          <p:cNvSpPr>
            <a:spLocks noChangeShapeType="1"/>
          </p:cNvSpPr>
          <p:nvPr/>
        </p:nvSpPr>
        <p:spPr bwMode="auto">
          <a:xfrm>
            <a:off x="5770563" y="4838700"/>
            <a:ext cx="258762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1208" name="Rectangle 4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/>
              <a:t>Insertion into </a:t>
            </a:r>
            <a:r>
              <a:rPr lang="en-CA" dirty="0" smtClean="0"/>
              <a:t>a </a:t>
            </a:r>
            <a:r>
              <a:rPr kumimoji="0" lang="en-US" dirty="0"/>
              <a:t>B Tree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8650" y="1927225"/>
            <a:ext cx="8239125" cy="4479925"/>
          </a:xfrm>
        </p:spPr>
        <p:txBody>
          <a:bodyPr/>
          <a:lstStyle/>
          <a:p>
            <a:r>
              <a:rPr lang="en-CA"/>
              <a:t>Insert 15:</a:t>
            </a:r>
          </a:p>
          <a:p>
            <a:pPr lvl="1"/>
            <a:r>
              <a:rPr lang="en-CA"/>
              <a:t>then insert 15:</a:t>
            </a:r>
          </a:p>
          <a:p>
            <a:endParaRPr lang="en-CA"/>
          </a:p>
        </p:txBody>
      </p:sp>
      <p:sp>
        <p:nvSpPr>
          <p:cNvPr id="392195" name="Text Box 3"/>
          <p:cNvSpPr txBox="1">
            <a:spLocks noChangeArrowheads="1"/>
          </p:cNvSpPr>
          <p:nvPr/>
        </p:nvSpPr>
        <p:spPr bwMode="auto">
          <a:xfrm>
            <a:off x="7294563" y="52943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92196" name="Text Box 4"/>
          <p:cNvSpPr txBox="1">
            <a:spLocks noChangeArrowheads="1"/>
          </p:cNvSpPr>
          <p:nvPr/>
        </p:nvSpPr>
        <p:spPr bwMode="auto">
          <a:xfrm>
            <a:off x="7815263" y="52943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23</a:t>
            </a:r>
            <a:endParaRPr lang="en-US" sz="2400" b="0"/>
          </a:p>
        </p:txBody>
      </p:sp>
      <p:sp>
        <p:nvSpPr>
          <p:cNvPr id="392197" name="Text Box 5"/>
          <p:cNvSpPr txBox="1">
            <a:spLocks noChangeArrowheads="1"/>
          </p:cNvSpPr>
          <p:nvPr/>
        </p:nvSpPr>
        <p:spPr bwMode="auto">
          <a:xfrm>
            <a:off x="8335963" y="52943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2198" name="Text Box 6"/>
          <p:cNvSpPr txBox="1">
            <a:spLocks noChangeArrowheads="1"/>
          </p:cNvSpPr>
          <p:nvPr/>
        </p:nvSpPr>
        <p:spPr bwMode="auto">
          <a:xfrm>
            <a:off x="2789238" y="43815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5</a:t>
            </a:r>
            <a:endParaRPr lang="en-US" sz="2400" b="0"/>
          </a:p>
        </p:txBody>
      </p:sp>
      <p:sp>
        <p:nvSpPr>
          <p:cNvPr id="392199" name="Text Box 7"/>
          <p:cNvSpPr txBox="1">
            <a:spLocks noChangeArrowheads="1"/>
          </p:cNvSpPr>
          <p:nvPr/>
        </p:nvSpPr>
        <p:spPr bwMode="auto">
          <a:xfrm>
            <a:off x="3309938" y="43815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2200" name="Text Box 8"/>
          <p:cNvSpPr txBox="1">
            <a:spLocks noChangeArrowheads="1"/>
          </p:cNvSpPr>
          <p:nvPr/>
        </p:nvSpPr>
        <p:spPr bwMode="auto">
          <a:xfrm>
            <a:off x="3830638" y="43815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76213" y="5305425"/>
            <a:ext cx="1562100" cy="466725"/>
            <a:chOff x="1648" y="712"/>
            <a:chExt cx="984" cy="294"/>
          </a:xfrm>
        </p:grpSpPr>
        <p:sp>
          <p:nvSpPr>
            <p:cNvPr id="392202" name="Text Box 10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</a:t>
              </a:r>
              <a:endParaRPr lang="en-US" sz="2400" b="0"/>
            </a:p>
          </p:txBody>
        </p:sp>
        <p:sp>
          <p:nvSpPr>
            <p:cNvPr id="392203" name="Text Box 11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4</a:t>
              </a:r>
              <a:endParaRPr lang="en-US" sz="2400" b="0"/>
            </a:p>
          </p:txBody>
        </p:sp>
        <p:sp>
          <p:nvSpPr>
            <p:cNvPr id="392204" name="Text Box 12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2205" name="Text Box 13"/>
          <p:cNvSpPr txBox="1">
            <a:spLocks noChangeArrowheads="1"/>
          </p:cNvSpPr>
          <p:nvPr/>
        </p:nvSpPr>
        <p:spPr bwMode="auto">
          <a:xfrm>
            <a:off x="3822700" y="52974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10</a:t>
            </a:r>
            <a:endParaRPr lang="en-US" sz="2400" b="0"/>
          </a:p>
        </p:txBody>
      </p:sp>
      <p:sp>
        <p:nvSpPr>
          <p:cNvPr id="392206" name="Text Box 14"/>
          <p:cNvSpPr txBox="1">
            <a:spLocks noChangeArrowheads="1"/>
          </p:cNvSpPr>
          <p:nvPr/>
        </p:nvSpPr>
        <p:spPr bwMode="auto">
          <a:xfrm>
            <a:off x="4343400" y="52974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2207" name="Text Box 15"/>
          <p:cNvSpPr txBox="1">
            <a:spLocks noChangeArrowheads="1"/>
          </p:cNvSpPr>
          <p:nvPr/>
        </p:nvSpPr>
        <p:spPr bwMode="auto">
          <a:xfrm>
            <a:off x="4864100" y="52974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2208" name="Line 16"/>
          <p:cNvSpPr>
            <a:spLocks noChangeShapeType="1"/>
          </p:cNvSpPr>
          <p:nvPr/>
        </p:nvSpPr>
        <p:spPr bwMode="auto">
          <a:xfrm flipH="1">
            <a:off x="2882900" y="4835525"/>
            <a:ext cx="41910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2209" name="Line 17"/>
          <p:cNvSpPr>
            <a:spLocks noChangeShapeType="1"/>
          </p:cNvSpPr>
          <p:nvPr/>
        </p:nvSpPr>
        <p:spPr bwMode="auto">
          <a:xfrm flipH="1">
            <a:off x="5068888" y="4837113"/>
            <a:ext cx="193675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2210" name="Line 18"/>
          <p:cNvSpPr>
            <a:spLocks noChangeShapeType="1"/>
          </p:cNvSpPr>
          <p:nvPr/>
        </p:nvSpPr>
        <p:spPr bwMode="auto">
          <a:xfrm>
            <a:off x="6284913" y="4845050"/>
            <a:ext cx="1312862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963738" y="5307013"/>
            <a:ext cx="1562100" cy="466725"/>
            <a:chOff x="1648" y="712"/>
            <a:chExt cx="984" cy="294"/>
          </a:xfrm>
        </p:grpSpPr>
        <p:sp>
          <p:nvSpPr>
            <p:cNvPr id="392212" name="Text Box 20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6</a:t>
              </a:r>
              <a:endParaRPr lang="en-US" sz="2400" b="0"/>
            </a:p>
          </p:txBody>
        </p:sp>
        <p:sp>
          <p:nvSpPr>
            <p:cNvPr id="392213" name="Text Box 21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92214" name="Text Box 22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2215" name="Line 23"/>
          <p:cNvSpPr>
            <a:spLocks noChangeShapeType="1"/>
          </p:cNvSpPr>
          <p:nvPr/>
        </p:nvSpPr>
        <p:spPr bwMode="auto">
          <a:xfrm flipH="1">
            <a:off x="1536700" y="4827588"/>
            <a:ext cx="1236663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241925" y="4371975"/>
            <a:ext cx="1562100" cy="466725"/>
            <a:chOff x="1648" y="712"/>
            <a:chExt cx="984" cy="294"/>
          </a:xfrm>
        </p:grpSpPr>
        <p:sp>
          <p:nvSpPr>
            <p:cNvPr id="392217" name="Text Box 25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12</a:t>
              </a:r>
              <a:endParaRPr lang="en-US" sz="2400" b="0"/>
            </a:p>
          </p:txBody>
        </p:sp>
        <p:sp>
          <p:nvSpPr>
            <p:cNvPr id="392218" name="Text Box 26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20</a:t>
              </a:r>
              <a:endParaRPr lang="en-US" sz="2400" b="0"/>
            </a:p>
          </p:txBody>
        </p:sp>
        <p:sp>
          <p:nvSpPr>
            <p:cNvPr id="392219" name="Text Box 27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887788" y="3392488"/>
            <a:ext cx="1562100" cy="466725"/>
            <a:chOff x="1648" y="712"/>
            <a:chExt cx="984" cy="294"/>
          </a:xfrm>
        </p:grpSpPr>
        <p:sp>
          <p:nvSpPr>
            <p:cNvPr id="392221" name="Text Box 29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7</a:t>
              </a:r>
              <a:endParaRPr lang="en-US" sz="2400" b="0"/>
            </a:p>
          </p:txBody>
        </p:sp>
        <p:sp>
          <p:nvSpPr>
            <p:cNvPr id="392222" name="Text Box 30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92223" name="Text Box 31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2224" name="Line 32"/>
          <p:cNvSpPr>
            <a:spLocks noChangeShapeType="1"/>
          </p:cNvSpPr>
          <p:nvPr/>
        </p:nvSpPr>
        <p:spPr bwMode="auto">
          <a:xfrm flipH="1">
            <a:off x="3567113" y="3859213"/>
            <a:ext cx="323850" cy="506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2225" name="Line 33"/>
          <p:cNvSpPr>
            <a:spLocks noChangeShapeType="1"/>
          </p:cNvSpPr>
          <p:nvPr/>
        </p:nvSpPr>
        <p:spPr bwMode="auto">
          <a:xfrm>
            <a:off x="4397375" y="3860800"/>
            <a:ext cx="849313" cy="48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2226" name="Text Box 34"/>
          <p:cNvSpPr txBox="1">
            <a:spLocks noChangeArrowheads="1"/>
          </p:cNvSpPr>
          <p:nvPr/>
        </p:nvSpPr>
        <p:spPr bwMode="auto">
          <a:xfrm>
            <a:off x="5626100" y="53006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15</a:t>
            </a:r>
            <a:endParaRPr lang="en-US" sz="2400" b="0"/>
          </a:p>
        </p:txBody>
      </p:sp>
      <p:sp>
        <p:nvSpPr>
          <p:cNvPr id="392227" name="Text Box 35"/>
          <p:cNvSpPr txBox="1">
            <a:spLocks noChangeArrowheads="1"/>
          </p:cNvSpPr>
          <p:nvPr/>
        </p:nvSpPr>
        <p:spPr bwMode="auto">
          <a:xfrm>
            <a:off x="6146800" y="53006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92228" name="Text Box 36"/>
          <p:cNvSpPr txBox="1">
            <a:spLocks noChangeArrowheads="1"/>
          </p:cNvSpPr>
          <p:nvPr/>
        </p:nvSpPr>
        <p:spPr bwMode="auto">
          <a:xfrm>
            <a:off x="6667500" y="53006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2229" name="Line 37"/>
          <p:cNvSpPr>
            <a:spLocks noChangeShapeType="1"/>
          </p:cNvSpPr>
          <p:nvPr/>
        </p:nvSpPr>
        <p:spPr bwMode="auto">
          <a:xfrm>
            <a:off x="5748338" y="4838700"/>
            <a:ext cx="247650" cy="439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2232" name="Rectangle 40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  <a:noFill/>
          <a:ln/>
        </p:spPr>
        <p:txBody>
          <a:bodyPr/>
          <a:lstStyle/>
          <a:p>
            <a:r>
              <a:rPr lang="en-CA" dirty="0"/>
              <a:t>Insertion into </a:t>
            </a:r>
            <a:r>
              <a:rPr lang="en-CA" dirty="0" smtClean="0"/>
              <a:t>a </a:t>
            </a:r>
            <a:r>
              <a:rPr kumimoji="0" lang="en-US" dirty="0"/>
              <a:t>B Tree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8650" y="1927225"/>
            <a:ext cx="8239125" cy="4479925"/>
          </a:xfrm>
        </p:spPr>
        <p:txBody>
          <a:bodyPr/>
          <a:lstStyle/>
          <a:p>
            <a:r>
              <a:rPr lang="en-CA"/>
              <a:t>Insert 8, 3, 9 and 17:</a:t>
            </a:r>
          </a:p>
        </p:txBody>
      </p:sp>
      <p:sp>
        <p:nvSpPr>
          <p:cNvPr id="393219" name="Text Box 3"/>
          <p:cNvSpPr txBox="1">
            <a:spLocks noChangeArrowheads="1"/>
          </p:cNvSpPr>
          <p:nvPr/>
        </p:nvSpPr>
        <p:spPr bwMode="auto">
          <a:xfrm>
            <a:off x="7294563" y="52943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93220" name="Text Box 4"/>
          <p:cNvSpPr txBox="1">
            <a:spLocks noChangeArrowheads="1"/>
          </p:cNvSpPr>
          <p:nvPr/>
        </p:nvSpPr>
        <p:spPr bwMode="auto">
          <a:xfrm>
            <a:off x="7815263" y="52943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23</a:t>
            </a:r>
            <a:endParaRPr lang="en-US" sz="2400" b="0"/>
          </a:p>
        </p:txBody>
      </p:sp>
      <p:sp>
        <p:nvSpPr>
          <p:cNvPr id="393221" name="Text Box 5"/>
          <p:cNvSpPr txBox="1">
            <a:spLocks noChangeArrowheads="1"/>
          </p:cNvSpPr>
          <p:nvPr/>
        </p:nvSpPr>
        <p:spPr bwMode="auto">
          <a:xfrm>
            <a:off x="8335963" y="52943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3222" name="Text Box 6"/>
          <p:cNvSpPr txBox="1">
            <a:spLocks noChangeArrowheads="1"/>
          </p:cNvSpPr>
          <p:nvPr/>
        </p:nvSpPr>
        <p:spPr bwMode="auto">
          <a:xfrm>
            <a:off x="2789238" y="43815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5</a:t>
            </a:r>
            <a:endParaRPr lang="en-US" sz="2400" b="0"/>
          </a:p>
        </p:txBody>
      </p:sp>
      <p:sp>
        <p:nvSpPr>
          <p:cNvPr id="393223" name="Text Box 7"/>
          <p:cNvSpPr txBox="1">
            <a:spLocks noChangeArrowheads="1"/>
          </p:cNvSpPr>
          <p:nvPr/>
        </p:nvSpPr>
        <p:spPr bwMode="auto">
          <a:xfrm>
            <a:off x="3309938" y="43815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3224" name="Text Box 8"/>
          <p:cNvSpPr txBox="1">
            <a:spLocks noChangeArrowheads="1"/>
          </p:cNvSpPr>
          <p:nvPr/>
        </p:nvSpPr>
        <p:spPr bwMode="auto">
          <a:xfrm>
            <a:off x="3830638" y="43815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76213" y="5305425"/>
            <a:ext cx="1562100" cy="466725"/>
            <a:chOff x="1648" y="712"/>
            <a:chExt cx="984" cy="294"/>
          </a:xfrm>
        </p:grpSpPr>
        <p:sp>
          <p:nvSpPr>
            <p:cNvPr id="393226" name="Text Box 10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</a:t>
              </a:r>
              <a:endParaRPr lang="en-US" sz="2400" b="0"/>
            </a:p>
          </p:txBody>
        </p:sp>
        <p:sp>
          <p:nvSpPr>
            <p:cNvPr id="393227" name="Text Box 11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3</a:t>
              </a:r>
              <a:endParaRPr lang="en-US" sz="2400" b="0"/>
            </a:p>
          </p:txBody>
        </p:sp>
        <p:sp>
          <p:nvSpPr>
            <p:cNvPr id="393228" name="Text Box 12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4</a:t>
              </a:r>
              <a:endParaRPr lang="en-US" sz="2400" b="0"/>
            </a:p>
          </p:txBody>
        </p:sp>
      </p:grpSp>
      <p:sp>
        <p:nvSpPr>
          <p:cNvPr id="393229" name="Text Box 13"/>
          <p:cNvSpPr txBox="1">
            <a:spLocks noChangeArrowheads="1"/>
          </p:cNvSpPr>
          <p:nvPr/>
        </p:nvSpPr>
        <p:spPr bwMode="auto">
          <a:xfrm>
            <a:off x="3822700" y="52974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8</a:t>
            </a:r>
            <a:endParaRPr lang="en-US" sz="2400" b="0"/>
          </a:p>
        </p:txBody>
      </p:sp>
      <p:sp>
        <p:nvSpPr>
          <p:cNvPr id="393230" name="Text Box 14"/>
          <p:cNvSpPr txBox="1">
            <a:spLocks noChangeArrowheads="1"/>
          </p:cNvSpPr>
          <p:nvPr/>
        </p:nvSpPr>
        <p:spPr bwMode="auto">
          <a:xfrm>
            <a:off x="4343400" y="52974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9</a:t>
            </a:r>
            <a:endParaRPr lang="en-US" sz="2400" b="0"/>
          </a:p>
        </p:txBody>
      </p:sp>
      <p:sp>
        <p:nvSpPr>
          <p:cNvPr id="393231" name="Text Box 15"/>
          <p:cNvSpPr txBox="1">
            <a:spLocks noChangeArrowheads="1"/>
          </p:cNvSpPr>
          <p:nvPr/>
        </p:nvSpPr>
        <p:spPr bwMode="auto">
          <a:xfrm>
            <a:off x="4864100" y="52974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10</a:t>
            </a:r>
            <a:endParaRPr lang="en-US" sz="2400" b="0"/>
          </a:p>
        </p:txBody>
      </p:sp>
      <p:sp>
        <p:nvSpPr>
          <p:cNvPr id="393232" name="Line 16"/>
          <p:cNvSpPr>
            <a:spLocks noChangeShapeType="1"/>
          </p:cNvSpPr>
          <p:nvPr/>
        </p:nvSpPr>
        <p:spPr bwMode="auto">
          <a:xfrm flipH="1">
            <a:off x="2882900" y="4835525"/>
            <a:ext cx="41910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3233" name="Line 17"/>
          <p:cNvSpPr>
            <a:spLocks noChangeShapeType="1"/>
          </p:cNvSpPr>
          <p:nvPr/>
        </p:nvSpPr>
        <p:spPr bwMode="auto">
          <a:xfrm flipH="1">
            <a:off x="5068888" y="4837113"/>
            <a:ext cx="193675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3234" name="Line 18"/>
          <p:cNvSpPr>
            <a:spLocks noChangeShapeType="1"/>
          </p:cNvSpPr>
          <p:nvPr/>
        </p:nvSpPr>
        <p:spPr bwMode="auto">
          <a:xfrm>
            <a:off x="6284913" y="4845050"/>
            <a:ext cx="1312862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963738" y="5307013"/>
            <a:ext cx="1562100" cy="466725"/>
            <a:chOff x="1648" y="712"/>
            <a:chExt cx="984" cy="294"/>
          </a:xfrm>
        </p:grpSpPr>
        <p:sp>
          <p:nvSpPr>
            <p:cNvPr id="393236" name="Text Box 20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6</a:t>
              </a:r>
              <a:endParaRPr lang="en-US" sz="2400" b="0"/>
            </a:p>
          </p:txBody>
        </p:sp>
        <p:sp>
          <p:nvSpPr>
            <p:cNvPr id="393237" name="Text Box 21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93238" name="Text Box 22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3239" name="Line 23"/>
          <p:cNvSpPr>
            <a:spLocks noChangeShapeType="1"/>
          </p:cNvSpPr>
          <p:nvPr/>
        </p:nvSpPr>
        <p:spPr bwMode="auto">
          <a:xfrm flipH="1">
            <a:off x="1536700" y="4827588"/>
            <a:ext cx="1236663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241925" y="4371975"/>
            <a:ext cx="1562100" cy="466725"/>
            <a:chOff x="1648" y="712"/>
            <a:chExt cx="984" cy="294"/>
          </a:xfrm>
        </p:grpSpPr>
        <p:sp>
          <p:nvSpPr>
            <p:cNvPr id="393241" name="Text Box 25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12</a:t>
              </a:r>
              <a:endParaRPr lang="en-US" sz="2400" b="0"/>
            </a:p>
          </p:txBody>
        </p:sp>
        <p:sp>
          <p:nvSpPr>
            <p:cNvPr id="393242" name="Text Box 26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20</a:t>
              </a:r>
              <a:endParaRPr lang="en-US" sz="2400" b="0"/>
            </a:p>
          </p:txBody>
        </p:sp>
        <p:sp>
          <p:nvSpPr>
            <p:cNvPr id="393243" name="Text Box 27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887788" y="3392488"/>
            <a:ext cx="1562100" cy="466725"/>
            <a:chOff x="1648" y="712"/>
            <a:chExt cx="984" cy="294"/>
          </a:xfrm>
        </p:grpSpPr>
        <p:sp>
          <p:nvSpPr>
            <p:cNvPr id="393245" name="Text Box 29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7</a:t>
              </a:r>
              <a:endParaRPr lang="en-US" sz="2400" b="0"/>
            </a:p>
          </p:txBody>
        </p:sp>
        <p:sp>
          <p:nvSpPr>
            <p:cNvPr id="393246" name="Text Box 30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93247" name="Text Box 31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3248" name="Line 32"/>
          <p:cNvSpPr>
            <a:spLocks noChangeShapeType="1"/>
          </p:cNvSpPr>
          <p:nvPr/>
        </p:nvSpPr>
        <p:spPr bwMode="auto">
          <a:xfrm flipH="1">
            <a:off x="3567113" y="3859213"/>
            <a:ext cx="323850" cy="506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3249" name="Line 33"/>
          <p:cNvSpPr>
            <a:spLocks noChangeShapeType="1"/>
          </p:cNvSpPr>
          <p:nvPr/>
        </p:nvSpPr>
        <p:spPr bwMode="auto">
          <a:xfrm>
            <a:off x="4397375" y="3860800"/>
            <a:ext cx="849313" cy="48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3250" name="Text Box 34"/>
          <p:cNvSpPr txBox="1">
            <a:spLocks noChangeArrowheads="1"/>
          </p:cNvSpPr>
          <p:nvPr/>
        </p:nvSpPr>
        <p:spPr bwMode="auto">
          <a:xfrm>
            <a:off x="5626100" y="53006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15</a:t>
            </a:r>
            <a:endParaRPr lang="en-US" sz="2400" b="0"/>
          </a:p>
        </p:txBody>
      </p:sp>
      <p:sp>
        <p:nvSpPr>
          <p:cNvPr id="393251" name="Text Box 35"/>
          <p:cNvSpPr txBox="1">
            <a:spLocks noChangeArrowheads="1"/>
          </p:cNvSpPr>
          <p:nvPr/>
        </p:nvSpPr>
        <p:spPr bwMode="auto">
          <a:xfrm>
            <a:off x="6146800" y="53006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17</a:t>
            </a:r>
            <a:endParaRPr lang="en-US" sz="2400" b="0"/>
          </a:p>
        </p:txBody>
      </p:sp>
      <p:sp>
        <p:nvSpPr>
          <p:cNvPr id="393252" name="Text Box 36"/>
          <p:cNvSpPr txBox="1">
            <a:spLocks noChangeArrowheads="1"/>
          </p:cNvSpPr>
          <p:nvPr/>
        </p:nvSpPr>
        <p:spPr bwMode="auto">
          <a:xfrm>
            <a:off x="6667500" y="53006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93253" name="Line 37"/>
          <p:cNvSpPr>
            <a:spLocks noChangeShapeType="1"/>
          </p:cNvSpPr>
          <p:nvPr/>
        </p:nvSpPr>
        <p:spPr bwMode="auto">
          <a:xfrm>
            <a:off x="5748338" y="4838700"/>
            <a:ext cx="247650" cy="439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3256" name="Rectangle 40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  <a:noFill/>
          <a:ln/>
        </p:spPr>
        <p:txBody>
          <a:bodyPr/>
          <a:lstStyle/>
          <a:p>
            <a:r>
              <a:rPr lang="en-CA" dirty="0"/>
              <a:t>Insertion into </a:t>
            </a:r>
            <a:r>
              <a:rPr lang="en-CA" dirty="0" smtClean="0"/>
              <a:t>a </a:t>
            </a:r>
            <a:r>
              <a:rPr kumimoji="0" lang="en-US" dirty="0"/>
              <a:t>B Tree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Disk-Bound Data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7820025" cy="47069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kumimoji="0" lang="en-US" sz="2800" dirty="0">
                <a:solidFill>
                  <a:schemeClr val="tx1"/>
                </a:solidFill>
              </a:rPr>
              <a:t>Time efficiency of</a:t>
            </a:r>
            <a:r>
              <a:rPr kumimoji="0" lang="en-US" sz="2800" dirty="0" smtClean="0">
                <a:solidFill>
                  <a:schemeClr val="tx1"/>
                </a:solidFill>
              </a:rPr>
              <a:t> search</a:t>
            </a:r>
            <a:r>
              <a:rPr lang="en-US" sz="2800" dirty="0" smtClean="0"/>
              <a:t> for Canadian?</a:t>
            </a:r>
            <a:endParaRPr kumimoji="0" lang="en-US" sz="28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kumimoji="0" lang="en-US" sz="2800" dirty="0" smtClean="0">
                <a:solidFill>
                  <a:schemeClr val="tx1"/>
                </a:solidFill>
              </a:rPr>
              <a:t>Important factors:</a:t>
            </a:r>
          </a:p>
          <a:p>
            <a:pPr lvl="1">
              <a:lnSpc>
                <a:spcPct val="80000"/>
              </a:lnSpc>
            </a:pPr>
            <a:r>
              <a:rPr kumimoji="0" lang="en-US" sz="2400" dirty="0">
                <a:solidFill>
                  <a:schemeClr val="tx1"/>
                </a:solidFill>
              </a:rPr>
              <a:t>Accessing data stored in a file kept on the hard disk is extremely slow compared to accessing data in memory </a:t>
            </a:r>
            <a:br>
              <a:rPr kumimoji="0" lang="en-US" sz="2400" dirty="0">
                <a:solidFill>
                  <a:schemeClr val="tx1"/>
                </a:solidFill>
              </a:rPr>
            </a:br>
            <a:r>
              <a:rPr kumimoji="0" lang="en-US" sz="2400" dirty="0">
                <a:solidFill>
                  <a:schemeClr val="tx1"/>
                </a:solidFill>
              </a:rPr>
              <a:t>-&gt; order of milliseconds (10</a:t>
            </a:r>
            <a:r>
              <a:rPr kumimoji="0" lang="en-US" sz="2400" baseline="30000" dirty="0">
                <a:solidFill>
                  <a:schemeClr val="tx1"/>
                </a:solidFill>
              </a:rPr>
              <a:t>-3</a:t>
            </a:r>
            <a:r>
              <a:rPr kumimoji="0" lang="en-US" sz="2400" dirty="0">
                <a:solidFill>
                  <a:schemeClr val="tx1"/>
                </a:solidFill>
              </a:rPr>
              <a:t>) </a:t>
            </a:r>
            <a:endParaRPr kumimoji="0" lang="en-US" sz="24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kumimoji="0" lang="en-US" sz="24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kumimoji="0" lang="en-US" sz="2400" dirty="0">
                <a:solidFill>
                  <a:schemeClr val="tx1"/>
                </a:solidFill>
              </a:rPr>
              <a:t>In contrast, accessing data in memory is fast </a:t>
            </a:r>
            <a:br>
              <a:rPr kumimoji="0" lang="en-US" sz="2400" dirty="0">
                <a:solidFill>
                  <a:schemeClr val="tx1"/>
                </a:solidFill>
              </a:rPr>
            </a:br>
            <a:r>
              <a:rPr kumimoji="0" lang="en-US" sz="2400" dirty="0">
                <a:solidFill>
                  <a:schemeClr val="tx1"/>
                </a:solidFill>
              </a:rPr>
              <a:t>-&gt; order of nanoseconds (10</a:t>
            </a:r>
            <a:r>
              <a:rPr kumimoji="0" lang="en-US" sz="2400" baseline="30000" dirty="0">
                <a:solidFill>
                  <a:schemeClr val="tx1"/>
                </a:solidFill>
              </a:rPr>
              <a:t>-9</a:t>
            </a:r>
            <a:r>
              <a:rPr kumimoji="0" lang="en-US" sz="2400" dirty="0">
                <a:solidFill>
                  <a:schemeClr val="tx1"/>
                </a:solidFill>
              </a:rPr>
              <a:t>) </a:t>
            </a:r>
            <a:endParaRPr kumimoji="0" lang="en-US" sz="24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None/>
            </a:pPr>
            <a:endParaRPr kumimoji="0" lang="en-US" sz="24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kumimoji="0" lang="en-US" sz="2400" dirty="0">
                <a:solidFill>
                  <a:schemeClr val="tx1"/>
                </a:solidFill>
              </a:rPr>
              <a:t>Given the million-to-1 ratio of disk access time versus memory access time, to search our 30M records efficiently, we will need to devise a way that minimizes the number of disk accesses performed.</a:t>
            </a:r>
            <a:endParaRPr lang="en-US" sz="24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4875" y="1676400"/>
            <a:ext cx="8239125" cy="4479925"/>
          </a:xfrm>
        </p:spPr>
        <p:txBody>
          <a:bodyPr/>
          <a:lstStyle/>
          <a:p>
            <a:r>
              <a:rPr lang="en-CA" dirty="0"/>
              <a:t>Insert 11:</a:t>
            </a:r>
          </a:p>
          <a:p>
            <a:pPr lvl="1"/>
            <a:r>
              <a:rPr lang="en-CA" dirty="0"/>
              <a:t>on our way to insert 11, we encounter a full node, so we split it first, then we insert 11</a:t>
            </a:r>
          </a:p>
        </p:txBody>
      </p:sp>
      <p:sp>
        <p:nvSpPr>
          <p:cNvPr id="394243" name="Text Box 3"/>
          <p:cNvSpPr txBox="1">
            <a:spLocks noChangeArrowheads="1"/>
          </p:cNvSpPr>
          <p:nvPr/>
        </p:nvSpPr>
        <p:spPr bwMode="auto">
          <a:xfrm>
            <a:off x="7294563" y="52943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94244" name="Text Box 4"/>
          <p:cNvSpPr txBox="1">
            <a:spLocks noChangeArrowheads="1"/>
          </p:cNvSpPr>
          <p:nvPr/>
        </p:nvSpPr>
        <p:spPr bwMode="auto">
          <a:xfrm>
            <a:off x="7815263" y="52943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23</a:t>
            </a:r>
            <a:endParaRPr lang="en-US" sz="2400" b="0"/>
          </a:p>
        </p:txBody>
      </p:sp>
      <p:sp>
        <p:nvSpPr>
          <p:cNvPr id="394245" name="Text Box 5"/>
          <p:cNvSpPr txBox="1">
            <a:spLocks noChangeArrowheads="1"/>
          </p:cNvSpPr>
          <p:nvPr/>
        </p:nvSpPr>
        <p:spPr bwMode="auto">
          <a:xfrm>
            <a:off x="8335963" y="52943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4246" name="Text Box 6"/>
          <p:cNvSpPr txBox="1">
            <a:spLocks noChangeArrowheads="1"/>
          </p:cNvSpPr>
          <p:nvPr/>
        </p:nvSpPr>
        <p:spPr bwMode="auto">
          <a:xfrm>
            <a:off x="2789238" y="43815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5</a:t>
            </a:r>
            <a:endParaRPr lang="en-US" sz="2400" b="0"/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3309938" y="43815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4248" name="Text Box 8"/>
          <p:cNvSpPr txBox="1">
            <a:spLocks noChangeArrowheads="1"/>
          </p:cNvSpPr>
          <p:nvPr/>
        </p:nvSpPr>
        <p:spPr bwMode="auto">
          <a:xfrm>
            <a:off x="3830638" y="43815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76213" y="5305425"/>
            <a:ext cx="1562100" cy="466725"/>
            <a:chOff x="1648" y="712"/>
            <a:chExt cx="984" cy="294"/>
          </a:xfrm>
        </p:grpSpPr>
        <p:sp>
          <p:nvSpPr>
            <p:cNvPr id="394250" name="Text Box 10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</a:t>
              </a:r>
              <a:endParaRPr lang="en-US" sz="2400" b="0"/>
            </a:p>
          </p:txBody>
        </p:sp>
        <p:sp>
          <p:nvSpPr>
            <p:cNvPr id="394251" name="Text Box 11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3</a:t>
              </a:r>
              <a:endParaRPr lang="en-US" sz="2400" b="0"/>
            </a:p>
          </p:txBody>
        </p:sp>
        <p:sp>
          <p:nvSpPr>
            <p:cNvPr id="394252" name="Text Box 12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4</a:t>
              </a:r>
              <a:endParaRPr lang="en-US" sz="2400" b="0"/>
            </a:p>
          </p:txBody>
        </p:sp>
      </p:grpSp>
      <p:sp>
        <p:nvSpPr>
          <p:cNvPr id="394253" name="Text Box 13"/>
          <p:cNvSpPr txBox="1">
            <a:spLocks noChangeArrowheads="1"/>
          </p:cNvSpPr>
          <p:nvPr/>
        </p:nvSpPr>
        <p:spPr bwMode="auto">
          <a:xfrm>
            <a:off x="3333750" y="52974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8</a:t>
            </a:r>
            <a:endParaRPr lang="en-US" sz="2400" b="0"/>
          </a:p>
        </p:txBody>
      </p:sp>
      <p:sp>
        <p:nvSpPr>
          <p:cNvPr id="394254" name="Text Box 14"/>
          <p:cNvSpPr txBox="1">
            <a:spLocks noChangeArrowheads="1"/>
          </p:cNvSpPr>
          <p:nvPr/>
        </p:nvSpPr>
        <p:spPr bwMode="auto">
          <a:xfrm>
            <a:off x="3854450" y="52974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4255" name="Text Box 15"/>
          <p:cNvSpPr txBox="1">
            <a:spLocks noChangeArrowheads="1"/>
          </p:cNvSpPr>
          <p:nvPr/>
        </p:nvSpPr>
        <p:spPr bwMode="auto">
          <a:xfrm>
            <a:off x="4375150" y="52974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4256" name="Line 16"/>
          <p:cNvSpPr>
            <a:spLocks noChangeShapeType="1"/>
          </p:cNvSpPr>
          <p:nvPr/>
        </p:nvSpPr>
        <p:spPr bwMode="auto">
          <a:xfrm flipH="1">
            <a:off x="1979613" y="4835525"/>
            <a:ext cx="1322387" cy="1109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257" name="Line 17"/>
          <p:cNvSpPr>
            <a:spLocks noChangeShapeType="1"/>
          </p:cNvSpPr>
          <p:nvPr/>
        </p:nvSpPr>
        <p:spPr bwMode="auto">
          <a:xfrm flipH="1">
            <a:off x="4143375" y="4837113"/>
            <a:ext cx="1119188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258" name="Line 18"/>
          <p:cNvSpPr>
            <a:spLocks noChangeShapeType="1"/>
          </p:cNvSpPr>
          <p:nvPr/>
        </p:nvSpPr>
        <p:spPr bwMode="auto">
          <a:xfrm flipH="1">
            <a:off x="6156325" y="4845050"/>
            <a:ext cx="128588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673100" y="5951538"/>
            <a:ext cx="1562100" cy="466725"/>
            <a:chOff x="1648" y="712"/>
            <a:chExt cx="984" cy="294"/>
          </a:xfrm>
        </p:grpSpPr>
        <p:sp>
          <p:nvSpPr>
            <p:cNvPr id="394260" name="Text Box 20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6</a:t>
              </a:r>
              <a:endParaRPr lang="en-US" sz="2400" b="0"/>
            </a:p>
          </p:txBody>
        </p:sp>
        <p:sp>
          <p:nvSpPr>
            <p:cNvPr id="394261" name="Text Box 21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94262" name="Text Box 22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4263" name="Line 23"/>
          <p:cNvSpPr>
            <a:spLocks noChangeShapeType="1"/>
          </p:cNvSpPr>
          <p:nvPr/>
        </p:nvSpPr>
        <p:spPr bwMode="auto">
          <a:xfrm flipH="1">
            <a:off x="1536700" y="4827588"/>
            <a:ext cx="1236663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241925" y="4371975"/>
            <a:ext cx="1562100" cy="466725"/>
            <a:chOff x="1648" y="712"/>
            <a:chExt cx="984" cy="294"/>
          </a:xfrm>
        </p:grpSpPr>
        <p:sp>
          <p:nvSpPr>
            <p:cNvPr id="394265" name="Text Box 25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9</a:t>
              </a:r>
              <a:endParaRPr lang="en-US" sz="2400" b="0"/>
            </a:p>
          </p:txBody>
        </p:sp>
        <p:sp>
          <p:nvSpPr>
            <p:cNvPr id="394266" name="Text Box 26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12</a:t>
              </a:r>
              <a:endParaRPr lang="en-US" sz="2400" b="0"/>
            </a:p>
          </p:txBody>
        </p:sp>
        <p:sp>
          <p:nvSpPr>
            <p:cNvPr id="394267" name="Text Box 27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20</a:t>
              </a:r>
              <a:endParaRPr lang="en-US" sz="2400" b="0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887788" y="3392488"/>
            <a:ext cx="1562100" cy="466725"/>
            <a:chOff x="1648" y="712"/>
            <a:chExt cx="984" cy="294"/>
          </a:xfrm>
        </p:grpSpPr>
        <p:sp>
          <p:nvSpPr>
            <p:cNvPr id="394269" name="Text Box 29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7</a:t>
              </a:r>
              <a:endParaRPr lang="en-US" sz="2400" b="0"/>
            </a:p>
          </p:txBody>
        </p:sp>
        <p:sp>
          <p:nvSpPr>
            <p:cNvPr id="394270" name="Text Box 30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94271" name="Text Box 31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4272" name="Line 32"/>
          <p:cNvSpPr>
            <a:spLocks noChangeShapeType="1"/>
          </p:cNvSpPr>
          <p:nvPr/>
        </p:nvSpPr>
        <p:spPr bwMode="auto">
          <a:xfrm flipH="1">
            <a:off x="3567113" y="3859213"/>
            <a:ext cx="323850" cy="506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273" name="Line 33"/>
          <p:cNvSpPr>
            <a:spLocks noChangeShapeType="1"/>
          </p:cNvSpPr>
          <p:nvPr/>
        </p:nvSpPr>
        <p:spPr bwMode="auto">
          <a:xfrm>
            <a:off x="4397375" y="3860800"/>
            <a:ext cx="849313" cy="48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274" name="Text Box 34"/>
          <p:cNvSpPr txBox="1">
            <a:spLocks noChangeArrowheads="1"/>
          </p:cNvSpPr>
          <p:nvPr/>
        </p:nvSpPr>
        <p:spPr bwMode="auto">
          <a:xfrm>
            <a:off x="5626100" y="53006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15</a:t>
            </a:r>
            <a:endParaRPr lang="en-US" sz="2400" b="0"/>
          </a:p>
        </p:txBody>
      </p:sp>
      <p:sp>
        <p:nvSpPr>
          <p:cNvPr id="394275" name="Text Box 35"/>
          <p:cNvSpPr txBox="1">
            <a:spLocks noChangeArrowheads="1"/>
          </p:cNvSpPr>
          <p:nvPr/>
        </p:nvSpPr>
        <p:spPr bwMode="auto">
          <a:xfrm>
            <a:off x="6146800" y="53006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17</a:t>
            </a:r>
            <a:endParaRPr lang="en-US" sz="2400" b="0"/>
          </a:p>
        </p:txBody>
      </p:sp>
      <p:sp>
        <p:nvSpPr>
          <p:cNvPr id="394276" name="Text Box 36"/>
          <p:cNvSpPr txBox="1">
            <a:spLocks noChangeArrowheads="1"/>
          </p:cNvSpPr>
          <p:nvPr/>
        </p:nvSpPr>
        <p:spPr bwMode="auto">
          <a:xfrm>
            <a:off x="6667500" y="53006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94277" name="Line 37"/>
          <p:cNvSpPr>
            <a:spLocks noChangeShapeType="1"/>
          </p:cNvSpPr>
          <p:nvPr/>
        </p:nvSpPr>
        <p:spPr bwMode="auto">
          <a:xfrm flipH="1">
            <a:off x="5038725" y="4838700"/>
            <a:ext cx="709613" cy="1192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4343400" y="6018213"/>
            <a:ext cx="1562100" cy="466725"/>
            <a:chOff x="1648" y="712"/>
            <a:chExt cx="984" cy="294"/>
          </a:xfrm>
        </p:grpSpPr>
        <p:sp>
          <p:nvSpPr>
            <p:cNvPr id="394279" name="Text Box 39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10</a:t>
              </a:r>
              <a:endParaRPr lang="en-US" sz="2400" b="0"/>
            </a:p>
          </p:txBody>
        </p:sp>
        <p:sp>
          <p:nvSpPr>
            <p:cNvPr id="394280" name="Text Box 40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11</a:t>
              </a:r>
              <a:endParaRPr lang="en-US" sz="2400" b="0"/>
            </a:p>
          </p:txBody>
        </p:sp>
        <p:sp>
          <p:nvSpPr>
            <p:cNvPr id="394281" name="Text Box 41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4282" name="Line 42"/>
          <p:cNvSpPr>
            <a:spLocks noChangeShapeType="1"/>
          </p:cNvSpPr>
          <p:nvPr/>
        </p:nvSpPr>
        <p:spPr bwMode="auto">
          <a:xfrm>
            <a:off x="6802438" y="4835525"/>
            <a:ext cx="774700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4287" name="Rectangle 47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  <a:noFill/>
          <a:ln/>
        </p:spPr>
        <p:txBody>
          <a:bodyPr/>
          <a:lstStyle/>
          <a:p>
            <a:r>
              <a:rPr lang="en-CA" dirty="0"/>
              <a:t>Insertion into </a:t>
            </a:r>
            <a:r>
              <a:rPr lang="en-CA" dirty="0" smtClean="0"/>
              <a:t>a </a:t>
            </a:r>
            <a:r>
              <a:rPr kumimoji="0" lang="en-US" dirty="0"/>
              <a:t>B Tree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8650" y="1927225"/>
            <a:ext cx="8239125" cy="4479925"/>
          </a:xfrm>
        </p:spPr>
        <p:txBody>
          <a:bodyPr/>
          <a:lstStyle/>
          <a:p>
            <a:r>
              <a:rPr lang="en-CA"/>
              <a:t>And finally, we insert 16:</a:t>
            </a:r>
          </a:p>
          <a:p>
            <a:pPr lvl="1"/>
            <a:r>
              <a:rPr lang="en-CA"/>
              <a:t>on our way to insert 16, we encounter </a:t>
            </a:r>
            <a:r>
              <a:rPr lang="en-CA" u="sng"/>
              <a:t>2 full nodes</a:t>
            </a:r>
            <a:r>
              <a:rPr lang="en-CA"/>
              <a:t> which we split before inserting 16. </a:t>
            </a:r>
          </a:p>
        </p:txBody>
      </p:sp>
      <p:sp>
        <p:nvSpPr>
          <p:cNvPr id="395267" name="Text Box 3"/>
          <p:cNvSpPr txBox="1">
            <a:spLocks noChangeArrowheads="1"/>
          </p:cNvSpPr>
          <p:nvPr/>
        </p:nvSpPr>
        <p:spPr bwMode="auto">
          <a:xfrm>
            <a:off x="7294563" y="52943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95268" name="Text Box 4"/>
          <p:cNvSpPr txBox="1">
            <a:spLocks noChangeArrowheads="1"/>
          </p:cNvSpPr>
          <p:nvPr/>
        </p:nvSpPr>
        <p:spPr bwMode="auto">
          <a:xfrm>
            <a:off x="7815263" y="52943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23</a:t>
            </a:r>
            <a:endParaRPr lang="en-US" sz="2400" b="0"/>
          </a:p>
        </p:txBody>
      </p:sp>
      <p:sp>
        <p:nvSpPr>
          <p:cNvPr id="395269" name="Text Box 5"/>
          <p:cNvSpPr txBox="1">
            <a:spLocks noChangeArrowheads="1"/>
          </p:cNvSpPr>
          <p:nvPr/>
        </p:nvSpPr>
        <p:spPr bwMode="auto">
          <a:xfrm>
            <a:off x="8335963" y="529431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5270" name="Text Box 6"/>
          <p:cNvSpPr txBox="1">
            <a:spLocks noChangeArrowheads="1"/>
          </p:cNvSpPr>
          <p:nvPr/>
        </p:nvSpPr>
        <p:spPr bwMode="auto">
          <a:xfrm>
            <a:off x="2789238" y="43815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5</a:t>
            </a:r>
            <a:endParaRPr lang="en-US" sz="2400" b="0"/>
          </a:p>
        </p:txBody>
      </p:sp>
      <p:sp>
        <p:nvSpPr>
          <p:cNvPr id="395271" name="Text Box 7"/>
          <p:cNvSpPr txBox="1">
            <a:spLocks noChangeArrowheads="1"/>
          </p:cNvSpPr>
          <p:nvPr/>
        </p:nvSpPr>
        <p:spPr bwMode="auto">
          <a:xfrm>
            <a:off x="3309938" y="43815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5272" name="Text Box 8"/>
          <p:cNvSpPr txBox="1">
            <a:spLocks noChangeArrowheads="1"/>
          </p:cNvSpPr>
          <p:nvPr/>
        </p:nvSpPr>
        <p:spPr bwMode="auto">
          <a:xfrm>
            <a:off x="3830638" y="438150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76213" y="5305425"/>
            <a:ext cx="1562100" cy="466725"/>
            <a:chOff x="1648" y="712"/>
            <a:chExt cx="984" cy="294"/>
          </a:xfrm>
        </p:grpSpPr>
        <p:sp>
          <p:nvSpPr>
            <p:cNvPr id="395274" name="Text Box 10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</a:t>
              </a:r>
              <a:endParaRPr lang="en-US" sz="2400" b="0"/>
            </a:p>
          </p:txBody>
        </p:sp>
        <p:sp>
          <p:nvSpPr>
            <p:cNvPr id="395275" name="Text Box 11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3</a:t>
              </a:r>
              <a:endParaRPr lang="en-US" sz="2400" b="0"/>
            </a:p>
          </p:txBody>
        </p:sp>
        <p:sp>
          <p:nvSpPr>
            <p:cNvPr id="395276" name="Text Box 12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4</a:t>
              </a:r>
              <a:endParaRPr lang="en-US" sz="2400" b="0"/>
            </a:p>
          </p:txBody>
        </p:sp>
      </p:grpSp>
      <p:sp>
        <p:nvSpPr>
          <p:cNvPr id="395277" name="Text Box 13"/>
          <p:cNvSpPr txBox="1">
            <a:spLocks noChangeArrowheads="1"/>
          </p:cNvSpPr>
          <p:nvPr/>
        </p:nvSpPr>
        <p:spPr bwMode="auto">
          <a:xfrm>
            <a:off x="3333750" y="52974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8</a:t>
            </a:r>
            <a:endParaRPr lang="en-US" sz="2400" b="0"/>
          </a:p>
        </p:txBody>
      </p:sp>
      <p:sp>
        <p:nvSpPr>
          <p:cNvPr id="395278" name="Text Box 14"/>
          <p:cNvSpPr txBox="1">
            <a:spLocks noChangeArrowheads="1"/>
          </p:cNvSpPr>
          <p:nvPr/>
        </p:nvSpPr>
        <p:spPr bwMode="auto">
          <a:xfrm>
            <a:off x="3854450" y="52974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5279" name="Text Box 15"/>
          <p:cNvSpPr txBox="1">
            <a:spLocks noChangeArrowheads="1"/>
          </p:cNvSpPr>
          <p:nvPr/>
        </p:nvSpPr>
        <p:spPr bwMode="auto">
          <a:xfrm>
            <a:off x="4375150" y="52974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5280" name="Line 16"/>
          <p:cNvSpPr>
            <a:spLocks noChangeShapeType="1"/>
          </p:cNvSpPr>
          <p:nvPr/>
        </p:nvSpPr>
        <p:spPr bwMode="auto">
          <a:xfrm flipH="1">
            <a:off x="1979613" y="4835525"/>
            <a:ext cx="1322387" cy="1109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1" name="Line 17"/>
          <p:cNvSpPr>
            <a:spLocks noChangeShapeType="1"/>
          </p:cNvSpPr>
          <p:nvPr/>
        </p:nvSpPr>
        <p:spPr bwMode="auto">
          <a:xfrm flipH="1">
            <a:off x="4143375" y="4837113"/>
            <a:ext cx="1119188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2" name="Line 18"/>
          <p:cNvSpPr>
            <a:spLocks noChangeShapeType="1"/>
          </p:cNvSpPr>
          <p:nvPr/>
        </p:nvSpPr>
        <p:spPr bwMode="auto">
          <a:xfrm flipH="1">
            <a:off x="6156325" y="4845050"/>
            <a:ext cx="128588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673100" y="5951538"/>
            <a:ext cx="1562100" cy="466725"/>
            <a:chOff x="1648" y="712"/>
            <a:chExt cx="984" cy="294"/>
          </a:xfrm>
        </p:grpSpPr>
        <p:sp>
          <p:nvSpPr>
            <p:cNvPr id="395284" name="Text Box 20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6</a:t>
              </a:r>
              <a:endParaRPr lang="en-US" sz="2400" b="0"/>
            </a:p>
          </p:txBody>
        </p:sp>
        <p:sp>
          <p:nvSpPr>
            <p:cNvPr id="395285" name="Text Box 21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95286" name="Text Box 22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5287" name="Line 23"/>
          <p:cNvSpPr>
            <a:spLocks noChangeShapeType="1"/>
          </p:cNvSpPr>
          <p:nvPr/>
        </p:nvSpPr>
        <p:spPr bwMode="auto">
          <a:xfrm flipH="1">
            <a:off x="1536700" y="4827588"/>
            <a:ext cx="1236663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241925" y="4371975"/>
            <a:ext cx="1562100" cy="466725"/>
            <a:chOff x="1648" y="712"/>
            <a:chExt cx="984" cy="294"/>
          </a:xfrm>
        </p:grpSpPr>
        <p:sp>
          <p:nvSpPr>
            <p:cNvPr id="395289" name="Text Box 25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9</a:t>
              </a:r>
              <a:endParaRPr lang="en-US" sz="2400" b="0"/>
            </a:p>
          </p:txBody>
        </p:sp>
        <p:sp>
          <p:nvSpPr>
            <p:cNvPr id="395290" name="Text Box 26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12</a:t>
              </a:r>
              <a:endParaRPr lang="en-US" sz="2400" b="0"/>
            </a:p>
          </p:txBody>
        </p:sp>
        <p:sp>
          <p:nvSpPr>
            <p:cNvPr id="395291" name="Text Box 27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20</a:t>
              </a:r>
              <a:endParaRPr lang="en-US" sz="2400" b="0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887788" y="3392488"/>
            <a:ext cx="1562100" cy="466725"/>
            <a:chOff x="1648" y="712"/>
            <a:chExt cx="984" cy="294"/>
          </a:xfrm>
        </p:grpSpPr>
        <p:sp>
          <p:nvSpPr>
            <p:cNvPr id="395293" name="Text Box 29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7</a:t>
              </a:r>
              <a:endParaRPr lang="en-US" sz="2400" b="0"/>
            </a:p>
          </p:txBody>
        </p:sp>
        <p:sp>
          <p:nvSpPr>
            <p:cNvPr id="395294" name="Text Box 30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95295" name="Text Box 31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5296" name="Line 32"/>
          <p:cNvSpPr>
            <a:spLocks noChangeShapeType="1"/>
          </p:cNvSpPr>
          <p:nvPr/>
        </p:nvSpPr>
        <p:spPr bwMode="auto">
          <a:xfrm flipH="1">
            <a:off x="3567113" y="3859213"/>
            <a:ext cx="323850" cy="506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97" name="Line 33"/>
          <p:cNvSpPr>
            <a:spLocks noChangeShapeType="1"/>
          </p:cNvSpPr>
          <p:nvPr/>
        </p:nvSpPr>
        <p:spPr bwMode="auto">
          <a:xfrm>
            <a:off x="4397375" y="3860800"/>
            <a:ext cx="849313" cy="48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98" name="Text Box 34"/>
          <p:cNvSpPr txBox="1">
            <a:spLocks noChangeArrowheads="1"/>
          </p:cNvSpPr>
          <p:nvPr/>
        </p:nvSpPr>
        <p:spPr bwMode="auto">
          <a:xfrm>
            <a:off x="5626100" y="53006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15</a:t>
            </a:r>
            <a:endParaRPr lang="en-US" sz="2400" b="0"/>
          </a:p>
        </p:txBody>
      </p:sp>
      <p:sp>
        <p:nvSpPr>
          <p:cNvPr id="395299" name="Text Box 35"/>
          <p:cNvSpPr txBox="1">
            <a:spLocks noChangeArrowheads="1"/>
          </p:cNvSpPr>
          <p:nvPr/>
        </p:nvSpPr>
        <p:spPr bwMode="auto">
          <a:xfrm>
            <a:off x="6146800" y="53006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17</a:t>
            </a:r>
            <a:endParaRPr lang="en-US" sz="2400" b="0"/>
          </a:p>
        </p:txBody>
      </p:sp>
      <p:sp>
        <p:nvSpPr>
          <p:cNvPr id="395300" name="Text Box 36"/>
          <p:cNvSpPr txBox="1">
            <a:spLocks noChangeArrowheads="1"/>
          </p:cNvSpPr>
          <p:nvPr/>
        </p:nvSpPr>
        <p:spPr bwMode="auto">
          <a:xfrm>
            <a:off x="6667500" y="53006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95301" name="Line 37"/>
          <p:cNvSpPr>
            <a:spLocks noChangeShapeType="1"/>
          </p:cNvSpPr>
          <p:nvPr/>
        </p:nvSpPr>
        <p:spPr bwMode="auto">
          <a:xfrm flipH="1">
            <a:off x="5038725" y="4838700"/>
            <a:ext cx="709613" cy="1192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4343400" y="6018213"/>
            <a:ext cx="1562100" cy="466725"/>
            <a:chOff x="1648" y="712"/>
            <a:chExt cx="984" cy="294"/>
          </a:xfrm>
        </p:grpSpPr>
        <p:sp>
          <p:nvSpPr>
            <p:cNvPr id="395303" name="Text Box 39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10</a:t>
              </a:r>
              <a:endParaRPr lang="en-US" sz="2400" b="0"/>
            </a:p>
          </p:txBody>
        </p:sp>
        <p:sp>
          <p:nvSpPr>
            <p:cNvPr id="395304" name="Text Box 40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11</a:t>
              </a:r>
              <a:endParaRPr lang="en-US" sz="2400" b="0"/>
            </a:p>
          </p:txBody>
        </p:sp>
        <p:sp>
          <p:nvSpPr>
            <p:cNvPr id="395305" name="Text Box 41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5306" name="Line 42"/>
          <p:cNvSpPr>
            <a:spLocks noChangeShapeType="1"/>
          </p:cNvSpPr>
          <p:nvPr/>
        </p:nvSpPr>
        <p:spPr bwMode="auto">
          <a:xfrm>
            <a:off x="6802438" y="4835525"/>
            <a:ext cx="774700" cy="449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07" name="Line 43"/>
          <p:cNvSpPr>
            <a:spLocks noChangeShapeType="1"/>
          </p:cNvSpPr>
          <p:nvPr/>
        </p:nvSpPr>
        <p:spPr bwMode="auto">
          <a:xfrm flipH="1">
            <a:off x="6507163" y="2881313"/>
            <a:ext cx="1046162" cy="1474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08" name="Line 44"/>
          <p:cNvSpPr>
            <a:spLocks noChangeShapeType="1"/>
          </p:cNvSpPr>
          <p:nvPr/>
        </p:nvSpPr>
        <p:spPr bwMode="auto">
          <a:xfrm flipH="1">
            <a:off x="6756400" y="2884488"/>
            <a:ext cx="782638" cy="2398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1" name="Rectangle 47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  <a:noFill/>
          <a:ln/>
        </p:spPr>
        <p:txBody>
          <a:bodyPr/>
          <a:lstStyle/>
          <a:p>
            <a:r>
              <a:rPr lang="en-CA" dirty="0"/>
              <a:t>Insertion into </a:t>
            </a:r>
            <a:r>
              <a:rPr lang="en-CA" dirty="0" smtClean="0"/>
              <a:t>a </a:t>
            </a:r>
            <a:r>
              <a:rPr kumimoji="0" lang="en-US" dirty="0"/>
              <a:t>B Tree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8650" y="1927225"/>
            <a:ext cx="8239125" cy="4479925"/>
          </a:xfrm>
        </p:spPr>
        <p:txBody>
          <a:bodyPr/>
          <a:lstStyle/>
          <a:p>
            <a:r>
              <a:rPr lang="en-CA"/>
              <a:t>Insert 16 (cont’d):</a:t>
            </a:r>
          </a:p>
          <a:p>
            <a:pPr lvl="1"/>
            <a:endParaRPr lang="en-CA"/>
          </a:p>
        </p:txBody>
      </p:sp>
      <p:sp>
        <p:nvSpPr>
          <p:cNvPr id="396291" name="Text Box 3"/>
          <p:cNvSpPr txBox="1">
            <a:spLocks noChangeArrowheads="1"/>
          </p:cNvSpPr>
          <p:nvPr/>
        </p:nvSpPr>
        <p:spPr bwMode="auto">
          <a:xfrm>
            <a:off x="7294563" y="46386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96292" name="Text Box 4"/>
          <p:cNvSpPr txBox="1">
            <a:spLocks noChangeArrowheads="1"/>
          </p:cNvSpPr>
          <p:nvPr/>
        </p:nvSpPr>
        <p:spPr bwMode="auto">
          <a:xfrm>
            <a:off x="7815263" y="46386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23</a:t>
            </a:r>
            <a:endParaRPr lang="en-US" sz="2400" b="0"/>
          </a:p>
        </p:txBody>
      </p:sp>
      <p:sp>
        <p:nvSpPr>
          <p:cNvPr id="396293" name="Text Box 5"/>
          <p:cNvSpPr txBox="1">
            <a:spLocks noChangeArrowheads="1"/>
          </p:cNvSpPr>
          <p:nvPr/>
        </p:nvSpPr>
        <p:spPr bwMode="auto">
          <a:xfrm>
            <a:off x="8335963" y="46386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6294" name="Text Box 6"/>
          <p:cNvSpPr txBox="1">
            <a:spLocks noChangeArrowheads="1"/>
          </p:cNvSpPr>
          <p:nvPr/>
        </p:nvSpPr>
        <p:spPr bwMode="auto">
          <a:xfrm>
            <a:off x="2789238" y="37258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5</a:t>
            </a:r>
            <a:endParaRPr lang="en-US" sz="2400" b="0"/>
          </a:p>
        </p:txBody>
      </p:sp>
      <p:sp>
        <p:nvSpPr>
          <p:cNvPr id="396295" name="Text Box 7"/>
          <p:cNvSpPr txBox="1">
            <a:spLocks noChangeArrowheads="1"/>
          </p:cNvSpPr>
          <p:nvPr/>
        </p:nvSpPr>
        <p:spPr bwMode="auto">
          <a:xfrm>
            <a:off x="3309938" y="37258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6296" name="Text Box 8"/>
          <p:cNvSpPr txBox="1">
            <a:spLocks noChangeArrowheads="1"/>
          </p:cNvSpPr>
          <p:nvPr/>
        </p:nvSpPr>
        <p:spPr bwMode="auto">
          <a:xfrm>
            <a:off x="3830638" y="37258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76213" y="4649788"/>
            <a:ext cx="1562100" cy="466725"/>
            <a:chOff x="1648" y="712"/>
            <a:chExt cx="984" cy="294"/>
          </a:xfrm>
        </p:grpSpPr>
        <p:sp>
          <p:nvSpPr>
            <p:cNvPr id="396298" name="Text Box 10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</a:t>
              </a:r>
              <a:endParaRPr lang="en-US" sz="2400" b="0"/>
            </a:p>
          </p:txBody>
        </p:sp>
        <p:sp>
          <p:nvSpPr>
            <p:cNvPr id="396299" name="Text Box 11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3</a:t>
              </a:r>
              <a:endParaRPr lang="en-US" sz="2400" b="0"/>
            </a:p>
          </p:txBody>
        </p:sp>
        <p:sp>
          <p:nvSpPr>
            <p:cNvPr id="396300" name="Text Box 12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4</a:t>
              </a:r>
              <a:endParaRPr lang="en-US" sz="2400" b="0"/>
            </a:p>
          </p:txBody>
        </p:sp>
      </p:grpSp>
      <p:sp>
        <p:nvSpPr>
          <p:cNvPr id="396301" name="Text Box 13"/>
          <p:cNvSpPr txBox="1">
            <a:spLocks noChangeArrowheads="1"/>
          </p:cNvSpPr>
          <p:nvPr/>
        </p:nvSpPr>
        <p:spPr bwMode="auto">
          <a:xfrm>
            <a:off x="3333750" y="464185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8</a:t>
            </a:r>
            <a:endParaRPr lang="en-US" sz="2400" b="0"/>
          </a:p>
        </p:txBody>
      </p:sp>
      <p:sp>
        <p:nvSpPr>
          <p:cNvPr id="396302" name="Text Box 14"/>
          <p:cNvSpPr txBox="1">
            <a:spLocks noChangeArrowheads="1"/>
          </p:cNvSpPr>
          <p:nvPr/>
        </p:nvSpPr>
        <p:spPr bwMode="auto">
          <a:xfrm>
            <a:off x="3854450" y="464185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6303" name="Text Box 15"/>
          <p:cNvSpPr txBox="1">
            <a:spLocks noChangeArrowheads="1"/>
          </p:cNvSpPr>
          <p:nvPr/>
        </p:nvSpPr>
        <p:spPr bwMode="auto">
          <a:xfrm>
            <a:off x="4375150" y="464185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6304" name="Line 16"/>
          <p:cNvSpPr>
            <a:spLocks noChangeShapeType="1"/>
          </p:cNvSpPr>
          <p:nvPr/>
        </p:nvSpPr>
        <p:spPr bwMode="auto">
          <a:xfrm flipH="1">
            <a:off x="1979613" y="4179888"/>
            <a:ext cx="1322387" cy="1109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6305" name="Line 17"/>
          <p:cNvSpPr>
            <a:spLocks noChangeShapeType="1"/>
          </p:cNvSpPr>
          <p:nvPr/>
        </p:nvSpPr>
        <p:spPr bwMode="auto">
          <a:xfrm flipH="1">
            <a:off x="4143375" y="4181475"/>
            <a:ext cx="1119188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6306" name="Line 18"/>
          <p:cNvSpPr>
            <a:spLocks noChangeShapeType="1"/>
          </p:cNvSpPr>
          <p:nvPr/>
        </p:nvSpPr>
        <p:spPr bwMode="auto">
          <a:xfrm flipH="1">
            <a:off x="6843713" y="4211638"/>
            <a:ext cx="128587" cy="449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673100" y="5295900"/>
            <a:ext cx="1562100" cy="466725"/>
            <a:chOff x="1648" y="712"/>
            <a:chExt cx="984" cy="294"/>
          </a:xfrm>
        </p:grpSpPr>
        <p:sp>
          <p:nvSpPr>
            <p:cNvPr id="396308" name="Text Box 20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6</a:t>
              </a:r>
              <a:endParaRPr lang="en-US" sz="2400" b="0"/>
            </a:p>
          </p:txBody>
        </p:sp>
        <p:sp>
          <p:nvSpPr>
            <p:cNvPr id="396309" name="Text Box 21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96310" name="Text Box 22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6311" name="Line 23"/>
          <p:cNvSpPr>
            <a:spLocks noChangeShapeType="1"/>
          </p:cNvSpPr>
          <p:nvPr/>
        </p:nvSpPr>
        <p:spPr bwMode="auto">
          <a:xfrm flipH="1">
            <a:off x="1536700" y="4171950"/>
            <a:ext cx="1236663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241925" y="3716338"/>
            <a:ext cx="1562100" cy="466725"/>
            <a:chOff x="1648" y="712"/>
            <a:chExt cx="984" cy="294"/>
          </a:xfrm>
        </p:grpSpPr>
        <p:sp>
          <p:nvSpPr>
            <p:cNvPr id="396313" name="Text Box 25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9</a:t>
              </a:r>
              <a:endParaRPr lang="en-US" sz="2400" b="0"/>
            </a:p>
          </p:txBody>
        </p:sp>
        <p:sp>
          <p:nvSpPr>
            <p:cNvPr id="396314" name="Text Box 26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96315" name="Text Box 27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887788" y="2736850"/>
            <a:ext cx="1562100" cy="466725"/>
            <a:chOff x="1648" y="712"/>
            <a:chExt cx="984" cy="294"/>
          </a:xfrm>
        </p:grpSpPr>
        <p:sp>
          <p:nvSpPr>
            <p:cNvPr id="396317" name="Text Box 29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7</a:t>
              </a:r>
              <a:endParaRPr lang="en-US" sz="2400" b="0"/>
            </a:p>
          </p:txBody>
        </p:sp>
        <p:sp>
          <p:nvSpPr>
            <p:cNvPr id="396318" name="Text Box 30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12</a:t>
              </a:r>
              <a:endParaRPr lang="en-US" sz="2400" b="0"/>
            </a:p>
          </p:txBody>
        </p:sp>
        <p:sp>
          <p:nvSpPr>
            <p:cNvPr id="396319" name="Text Box 31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6320" name="Line 32"/>
          <p:cNvSpPr>
            <a:spLocks noChangeShapeType="1"/>
          </p:cNvSpPr>
          <p:nvPr/>
        </p:nvSpPr>
        <p:spPr bwMode="auto">
          <a:xfrm flipH="1">
            <a:off x="3567113" y="3203575"/>
            <a:ext cx="323850" cy="506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6321" name="Line 33"/>
          <p:cNvSpPr>
            <a:spLocks noChangeShapeType="1"/>
          </p:cNvSpPr>
          <p:nvPr/>
        </p:nvSpPr>
        <p:spPr bwMode="auto">
          <a:xfrm>
            <a:off x="4397375" y="3205163"/>
            <a:ext cx="849313" cy="48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6322" name="Text Box 34"/>
          <p:cNvSpPr txBox="1">
            <a:spLocks noChangeArrowheads="1"/>
          </p:cNvSpPr>
          <p:nvPr/>
        </p:nvSpPr>
        <p:spPr bwMode="auto">
          <a:xfrm>
            <a:off x="5626100" y="46450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15</a:t>
            </a:r>
            <a:endParaRPr lang="en-US" sz="2400" b="0"/>
          </a:p>
        </p:txBody>
      </p:sp>
      <p:sp>
        <p:nvSpPr>
          <p:cNvPr id="396323" name="Text Box 35"/>
          <p:cNvSpPr txBox="1">
            <a:spLocks noChangeArrowheads="1"/>
          </p:cNvSpPr>
          <p:nvPr/>
        </p:nvSpPr>
        <p:spPr bwMode="auto">
          <a:xfrm>
            <a:off x="6146800" y="46450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17</a:t>
            </a:r>
            <a:endParaRPr lang="en-US" sz="2400" b="0"/>
          </a:p>
        </p:txBody>
      </p:sp>
      <p:sp>
        <p:nvSpPr>
          <p:cNvPr id="396324" name="Text Box 36"/>
          <p:cNvSpPr txBox="1">
            <a:spLocks noChangeArrowheads="1"/>
          </p:cNvSpPr>
          <p:nvPr/>
        </p:nvSpPr>
        <p:spPr bwMode="auto">
          <a:xfrm>
            <a:off x="6667500" y="46450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96325" name="Line 37"/>
          <p:cNvSpPr>
            <a:spLocks noChangeShapeType="1"/>
          </p:cNvSpPr>
          <p:nvPr/>
        </p:nvSpPr>
        <p:spPr bwMode="auto">
          <a:xfrm flipH="1">
            <a:off x="5038725" y="4183063"/>
            <a:ext cx="709613" cy="1192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4343400" y="5362575"/>
            <a:ext cx="1562100" cy="466725"/>
            <a:chOff x="1648" y="712"/>
            <a:chExt cx="984" cy="294"/>
          </a:xfrm>
        </p:grpSpPr>
        <p:sp>
          <p:nvSpPr>
            <p:cNvPr id="396327" name="Text Box 39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10</a:t>
              </a:r>
              <a:endParaRPr lang="en-US" sz="2400" b="0"/>
            </a:p>
          </p:txBody>
        </p:sp>
        <p:sp>
          <p:nvSpPr>
            <p:cNvPr id="396328" name="Text Box 40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11</a:t>
              </a:r>
              <a:endParaRPr lang="en-US" sz="2400" b="0"/>
            </a:p>
          </p:txBody>
        </p:sp>
        <p:sp>
          <p:nvSpPr>
            <p:cNvPr id="396329" name="Text Box 41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6330" name="Line 42"/>
          <p:cNvSpPr>
            <a:spLocks noChangeShapeType="1"/>
          </p:cNvSpPr>
          <p:nvPr/>
        </p:nvSpPr>
        <p:spPr bwMode="auto">
          <a:xfrm>
            <a:off x="7500938" y="4168775"/>
            <a:ext cx="76200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6975475" y="3717925"/>
            <a:ext cx="1562100" cy="466725"/>
            <a:chOff x="1648" y="712"/>
            <a:chExt cx="984" cy="294"/>
          </a:xfrm>
        </p:grpSpPr>
        <p:sp>
          <p:nvSpPr>
            <p:cNvPr id="396332" name="Text Box 44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20</a:t>
              </a:r>
              <a:endParaRPr lang="en-US" sz="2400" b="0"/>
            </a:p>
          </p:txBody>
        </p:sp>
        <p:sp>
          <p:nvSpPr>
            <p:cNvPr id="396333" name="Text Box 45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96334" name="Text Box 46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6335" name="Line 47"/>
          <p:cNvSpPr>
            <a:spLocks noChangeShapeType="1"/>
          </p:cNvSpPr>
          <p:nvPr/>
        </p:nvSpPr>
        <p:spPr bwMode="auto">
          <a:xfrm>
            <a:off x="4926013" y="3208338"/>
            <a:ext cx="2119312" cy="493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6338" name="Rectangle 50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  <a:noFill/>
          <a:ln/>
        </p:spPr>
        <p:txBody>
          <a:bodyPr/>
          <a:lstStyle/>
          <a:p>
            <a:r>
              <a:rPr lang="en-CA" dirty="0"/>
              <a:t>Insertion into </a:t>
            </a:r>
            <a:r>
              <a:rPr lang="en-CA" dirty="0" smtClean="0"/>
              <a:t>a </a:t>
            </a:r>
            <a:r>
              <a:rPr kumimoji="0" lang="en-US" dirty="0"/>
              <a:t>B Tree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8650" y="1927225"/>
            <a:ext cx="8239125" cy="4479925"/>
          </a:xfrm>
        </p:spPr>
        <p:txBody>
          <a:bodyPr/>
          <a:lstStyle/>
          <a:p>
            <a:r>
              <a:rPr lang="en-CA"/>
              <a:t>Insert 16 (cont’d):</a:t>
            </a:r>
          </a:p>
          <a:p>
            <a:pPr lvl="1"/>
            <a:endParaRPr lang="en-CA"/>
          </a:p>
        </p:txBody>
      </p:sp>
      <p:sp>
        <p:nvSpPr>
          <p:cNvPr id="397315" name="Text Box 3"/>
          <p:cNvSpPr txBox="1">
            <a:spLocks noChangeArrowheads="1"/>
          </p:cNvSpPr>
          <p:nvPr/>
        </p:nvSpPr>
        <p:spPr bwMode="auto">
          <a:xfrm>
            <a:off x="7505700" y="46386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22</a:t>
            </a:r>
            <a:endParaRPr lang="en-US" sz="2400" b="0"/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8026400" y="46386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23</a:t>
            </a:r>
            <a:endParaRPr lang="en-US" sz="2400" b="0"/>
          </a:p>
        </p:txBody>
      </p:sp>
      <p:sp>
        <p:nvSpPr>
          <p:cNvPr id="397317" name="Text Box 5"/>
          <p:cNvSpPr txBox="1">
            <a:spLocks noChangeArrowheads="1"/>
          </p:cNvSpPr>
          <p:nvPr/>
        </p:nvSpPr>
        <p:spPr bwMode="auto">
          <a:xfrm>
            <a:off x="8547100" y="463867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7318" name="Text Box 6"/>
          <p:cNvSpPr txBox="1">
            <a:spLocks noChangeArrowheads="1"/>
          </p:cNvSpPr>
          <p:nvPr/>
        </p:nvSpPr>
        <p:spPr bwMode="auto">
          <a:xfrm>
            <a:off x="2789238" y="37258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5</a:t>
            </a:r>
            <a:endParaRPr lang="en-US" sz="2400" b="0"/>
          </a:p>
        </p:txBody>
      </p:sp>
      <p:sp>
        <p:nvSpPr>
          <p:cNvPr id="397319" name="Text Box 7"/>
          <p:cNvSpPr txBox="1">
            <a:spLocks noChangeArrowheads="1"/>
          </p:cNvSpPr>
          <p:nvPr/>
        </p:nvSpPr>
        <p:spPr bwMode="auto">
          <a:xfrm>
            <a:off x="3309938" y="37258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7320" name="Text Box 8"/>
          <p:cNvSpPr txBox="1">
            <a:spLocks noChangeArrowheads="1"/>
          </p:cNvSpPr>
          <p:nvPr/>
        </p:nvSpPr>
        <p:spPr bwMode="auto">
          <a:xfrm>
            <a:off x="3830638" y="3725863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76213" y="4649788"/>
            <a:ext cx="1562100" cy="466725"/>
            <a:chOff x="1648" y="712"/>
            <a:chExt cx="984" cy="294"/>
          </a:xfrm>
        </p:grpSpPr>
        <p:sp>
          <p:nvSpPr>
            <p:cNvPr id="397322" name="Text Box 10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</a:t>
              </a:r>
              <a:endParaRPr lang="en-US" sz="2400" b="0"/>
            </a:p>
          </p:txBody>
        </p:sp>
        <p:sp>
          <p:nvSpPr>
            <p:cNvPr id="397323" name="Text Box 11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3</a:t>
              </a:r>
              <a:endParaRPr lang="en-US" sz="2400" b="0"/>
            </a:p>
          </p:txBody>
        </p:sp>
        <p:sp>
          <p:nvSpPr>
            <p:cNvPr id="397324" name="Text Box 12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4</a:t>
              </a:r>
              <a:endParaRPr lang="en-US" sz="2400" b="0"/>
            </a:p>
          </p:txBody>
        </p:sp>
      </p:grpSp>
      <p:sp>
        <p:nvSpPr>
          <p:cNvPr id="397325" name="Text Box 13"/>
          <p:cNvSpPr txBox="1">
            <a:spLocks noChangeArrowheads="1"/>
          </p:cNvSpPr>
          <p:nvPr/>
        </p:nvSpPr>
        <p:spPr bwMode="auto">
          <a:xfrm>
            <a:off x="3333750" y="464185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8</a:t>
            </a:r>
            <a:endParaRPr lang="en-US" sz="2400" b="0"/>
          </a:p>
        </p:txBody>
      </p:sp>
      <p:sp>
        <p:nvSpPr>
          <p:cNvPr id="397326" name="Text Box 14"/>
          <p:cNvSpPr txBox="1">
            <a:spLocks noChangeArrowheads="1"/>
          </p:cNvSpPr>
          <p:nvPr/>
        </p:nvSpPr>
        <p:spPr bwMode="auto">
          <a:xfrm>
            <a:off x="3854450" y="464185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7327" name="Text Box 15"/>
          <p:cNvSpPr txBox="1">
            <a:spLocks noChangeArrowheads="1"/>
          </p:cNvSpPr>
          <p:nvPr/>
        </p:nvSpPr>
        <p:spPr bwMode="auto">
          <a:xfrm>
            <a:off x="4375150" y="4641850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7328" name="Line 16"/>
          <p:cNvSpPr>
            <a:spLocks noChangeShapeType="1"/>
          </p:cNvSpPr>
          <p:nvPr/>
        </p:nvSpPr>
        <p:spPr bwMode="auto">
          <a:xfrm flipH="1">
            <a:off x="1979613" y="4179888"/>
            <a:ext cx="1322387" cy="1109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7329" name="Line 17"/>
          <p:cNvSpPr>
            <a:spLocks noChangeShapeType="1"/>
          </p:cNvSpPr>
          <p:nvPr/>
        </p:nvSpPr>
        <p:spPr bwMode="auto">
          <a:xfrm flipH="1">
            <a:off x="4143375" y="4181475"/>
            <a:ext cx="1119188" cy="45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7330" name="Line 18"/>
          <p:cNvSpPr>
            <a:spLocks noChangeShapeType="1"/>
          </p:cNvSpPr>
          <p:nvPr/>
        </p:nvSpPr>
        <p:spPr bwMode="auto">
          <a:xfrm flipH="1">
            <a:off x="7253288" y="4191000"/>
            <a:ext cx="214312" cy="1201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673100" y="5295900"/>
            <a:ext cx="1562100" cy="466725"/>
            <a:chOff x="1648" y="712"/>
            <a:chExt cx="984" cy="294"/>
          </a:xfrm>
        </p:grpSpPr>
        <p:sp>
          <p:nvSpPr>
            <p:cNvPr id="397332" name="Text Box 20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6</a:t>
              </a:r>
              <a:endParaRPr lang="en-US" sz="2400" b="0"/>
            </a:p>
          </p:txBody>
        </p:sp>
        <p:sp>
          <p:nvSpPr>
            <p:cNvPr id="397333" name="Text Box 21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97334" name="Text Box 22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7335" name="Line 23"/>
          <p:cNvSpPr>
            <a:spLocks noChangeShapeType="1"/>
          </p:cNvSpPr>
          <p:nvPr/>
        </p:nvSpPr>
        <p:spPr bwMode="auto">
          <a:xfrm flipH="1">
            <a:off x="1536700" y="4171950"/>
            <a:ext cx="1236663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241925" y="3716338"/>
            <a:ext cx="1562100" cy="466725"/>
            <a:chOff x="1648" y="712"/>
            <a:chExt cx="984" cy="294"/>
          </a:xfrm>
        </p:grpSpPr>
        <p:sp>
          <p:nvSpPr>
            <p:cNvPr id="397337" name="Text Box 25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9</a:t>
              </a:r>
              <a:endParaRPr lang="en-US" sz="2400" b="0"/>
            </a:p>
          </p:txBody>
        </p:sp>
        <p:sp>
          <p:nvSpPr>
            <p:cNvPr id="397338" name="Text Box 26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97339" name="Text Box 27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887788" y="2736850"/>
            <a:ext cx="1562100" cy="466725"/>
            <a:chOff x="1648" y="712"/>
            <a:chExt cx="984" cy="294"/>
          </a:xfrm>
        </p:grpSpPr>
        <p:sp>
          <p:nvSpPr>
            <p:cNvPr id="397341" name="Text Box 29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7</a:t>
              </a:r>
              <a:endParaRPr lang="en-US" sz="2400" b="0"/>
            </a:p>
          </p:txBody>
        </p:sp>
        <p:sp>
          <p:nvSpPr>
            <p:cNvPr id="397342" name="Text Box 30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12</a:t>
              </a:r>
              <a:endParaRPr lang="en-US" sz="2400" b="0"/>
            </a:p>
          </p:txBody>
        </p:sp>
        <p:sp>
          <p:nvSpPr>
            <p:cNvPr id="397343" name="Text Box 31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7344" name="Line 32"/>
          <p:cNvSpPr>
            <a:spLocks noChangeShapeType="1"/>
          </p:cNvSpPr>
          <p:nvPr/>
        </p:nvSpPr>
        <p:spPr bwMode="auto">
          <a:xfrm flipH="1">
            <a:off x="3567113" y="3203575"/>
            <a:ext cx="323850" cy="506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7345" name="Line 33"/>
          <p:cNvSpPr>
            <a:spLocks noChangeShapeType="1"/>
          </p:cNvSpPr>
          <p:nvPr/>
        </p:nvSpPr>
        <p:spPr bwMode="auto">
          <a:xfrm>
            <a:off x="4397375" y="3205163"/>
            <a:ext cx="849313" cy="48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7346" name="Text Box 34"/>
          <p:cNvSpPr txBox="1">
            <a:spLocks noChangeArrowheads="1"/>
          </p:cNvSpPr>
          <p:nvPr/>
        </p:nvSpPr>
        <p:spPr bwMode="auto">
          <a:xfrm>
            <a:off x="5626100" y="46450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15</a:t>
            </a:r>
            <a:endParaRPr lang="en-US" sz="2400" b="0"/>
          </a:p>
        </p:txBody>
      </p:sp>
      <p:sp>
        <p:nvSpPr>
          <p:cNvPr id="397347" name="Text Box 35"/>
          <p:cNvSpPr txBox="1">
            <a:spLocks noChangeArrowheads="1"/>
          </p:cNvSpPr>
          <p:nvPr/>
        </p:nvSpPr>
        <p:spPr bwMode="auto">
          <a:xfrm>
            <a:off x="6146800" y="46450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7348" name="Text Box 36"/>
          <p:cNvSpPr txBox="1">
            <a:spLocks noChangeArrowheads="1"/>
          </p:cNvSpPr>
          <p:nvPr/>
        </p:nvSpPr>
        <p:spPr bwMode="auto">
          <a:xfrm>
            <a:off x="6667500" y="4645025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7349" name="Line 37"/>
          <p:cNvSpPr>
            <a:spLocks noChangeShapeType="1"/>
          </p:cNvSpPr>
          <p:nvPr/>
        </p:nvSpPr>
        <p:spPr bwMode="auto">
          <a:xfrm flipH="1">
            <a:off x="5038725" y="4183063"/>
            <a:ext cx="709613" cy="1192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4343400" y="5362575"/>
            <a:ext cx="1562100" cy="466725"/>
            <a:chOff x="1648" y="712"/>
            <a:chExt cx="984" cy="294"/>
          </a:xfrm>
        </p:grpSpPr>
        <p:sp>
          <p:nvSpPr>
            <p:cNvPr id="397351" name="Text Box 39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10</a:t>
              </a:r>
              <a:endParaRPr lang="en-US" sz="2400" b="0"/>
            </a:p>
          </p:txBody>
        </p:sp>
        <p:sp>
          <p:nvSpPr>
            <p:cNvPr id="397352" name="Text Box 40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11</a:t>
              </a:r>
              <a:endParaRPr lang="en-US" sz="2400" b="0"/>
            </a:p>
          </p:txBody>
        </p:sp>
        <p:sp>
          <p:nvSpPr>
            <p:cNvPr id="397353" name="Text Box 41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7354" name="Line 42"/>
          <p:cNvSpPr>
            <a:spLocks noChangeShapeType="1"/>
          </p:cNvSpPr>
          <p:nvPr/>
        </p:nvSpPr>
        <p:spPr bwMode="auto">
          <a:xfrm>
            <a:off x="8027988" y="4168775"/>
            <a:ext cx="76200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6975475" y="3717925"/>
            <a:ext cx="1562100" cy="466725"/>
            <a:chOff x="1648" y="712"/>
            <a:chExt cx="984" cy="294"/>
          </a:xfrm>
        </p:grpSpPr>
        <p:sp>
          <p:nvSpPr>
            <p:cNvPr id="397356" name="Text Box 44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17</a:t>
              </a:r>
              <a:endParaRPr lang="en-US" sz="2400" b="0"/>
            </a:p>
          </p:txBody>
        </p:sp>
        <p:sp>
          <p:nvSpPr>
            <p:cNvPr id="397357" name="Text Box 45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20</a:t>
              </a:r>
              <a:endParaRPr lang="en-US" sz="2400" b="0"/>
            </a:p>
          </p:txBody>
        </p:sp>
        <p:sp>
          <p:nvSpPr>
            <p:cNvPr id="397358" name="Text Box 46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7359" name="Line 47"/>
          <p:cNvSpPr>
            <a:spLocks noChangeShapeType="1"/>
          </p:cNvSpPr>
          <p:nvPr/>
        </p:nvSpPr>
        <p:spPr bwMode="auto">
          <a:xfrm>
            <a:off x="4926013" y="3208338"/>
            <a:ext cx="2119312" cy="493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7360" name="Text Box 48"/>
          <p:cNvSpPr txBox="1">
            <a:spLocks noChangeArrowheads="1"/>
          </p:cNvSpPr>
          <p:nvPr/>
        </p:nvSpPr>
        <p:spPr bwMode="auto">
          <a:xfrm>
            <a:off x="6380163" y="53990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CA" sz="2400" b="0"/>
              <a:t>18</a:t>
            </a:r>
            <a:endParaRPr lang="en-US" sz="2400" b="0"/>
          </a:p>
        </p:txBody>
      </p:sp>
      <p:sp>
        <p:nvSpPr>
          <p:cNvPr id="397361" name="Text Box 49"/>
          <p:cNvSpPr txBox="1">
            <a:spLocks noChangeArrowheads="1"/>
          </p:cNvSpPr>
          <p:nvPr/>
        </p:nvSpPr>
        <p:spPr bwMode="auto">
          <a:xfrm>
            <a:off x="6900863" y="53990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7362" name="Text Box 50"/>
          <p:cNvSpPr txBox="1">
            <a:spLocks noChangeArrowheads="1"/>
          </p:cNvSpPr>
          <p:nvPr/>
        </p:nvSpPr>
        <p:spPr bwMode="auto">
          <a:xfrm>
            <a:off x="7421563" y="5399088"/>
            <a:ext cx="520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 b="0"/>
          </a:p>
        </p:txBody>
      </p:sp>
      <p:sp>
        <p:nvSpPr>
          <p:cNvPr id="397363" name="Line 51"/>
          <p:cNvSpPr>
            <a:spLocks noChangeShapeType="1"/>
          </p:cNvSpPr>
          <p:nvPr/>
        </p:nvSpPr>
        <p:spPr bwMode="auto">
          <a:xfrm flipH="1">
            <a:off x="6673850" y="4170363"/>
            <a:ext cx="301625" cy="45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7366" name="Rectangle 5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/>
              <a:t>Insertion into </a:t>
            </a:r>
            <a:r>
              <a:rPr lang="en-CA" dirty="0" smtClean="0"/>
              <a:t>a </a:t>
            </a:r>
            <a:r>
              <a:rPr kumimoji="0" lang="en-US" dirty="0"/>
              <a:t>B Tree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8650" y="1927225"/>
            <a:ext cx="8239125" cy="4479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/>
              <a:t>Insert 16 (cont’d):</a:t>
            </a:r>
          </a:p>
          <a:p>
            <a:pPr>
              <a:lnSpc>
                <a:spcPct val="90000"/>
              </a:lnSpc>
            </a:pPr>
            <a:endParaRPr lang="en-CA"/>
          </a:p>
          <a:p>
            <a:pPr>
              <a:lnSpc>
                <a:spcPct val="90000"/>
              </a:lnSpc>
            </a:pPr>
            <a:endParaRPr lang="en-CA"/>
          </a:p>
          <a:p>
            <a:pPr>
              <a:lnSpc>
                <a:spcPct val="90000"/>
              </a:lnSpc>
            </a:pPr>
            <a:endParaRPr lang="en-CA"/>
          </a:p>
          <a:p>
            <a:pPr>
              <a:lnSpc>
                <a:spcPct val="90000"/>
              </a:lnSpc>
            </a:pPr>
            <a:endParaRPr lang="en-CA"/>
          </a:p>
          <a:p>
            <a:pPr>
              <a:lnSpc>
                <a:spcPct val="90000"/>
              </a:lnSpc>
            </a:pPr>
            <a:endParaRPr lang="en-CA"/>
          </a:p>
          <a:p>
            <a:pPr>
              <a:lnSpc>
                <a:spcPct val="90000"/>
              </a:lnSpc>
            </a:pPr>
            <a:endParaRPr lang="en-CA"/>
          </a:p>
          <a:p>
            <a:pPr>
              <a:lnSpc>
                <a:spcPct val="90000"/>
              </a:lnSpc>
            </a:pPr>
            <a:endParaRPr lang="en-CA"/>
          </a:p>
          <a:p>
            <a:pPr>
              <a:lnSpc>
                <a:spcPct val="90000"/>
              </a:lnSpc>
            </a:pPr>
            <a:r>
              <a:rPr lang="en-CA"/>
              <a:t>Et voil</a:t>
            </a:r>
            <a:r>
              <a:rPr lang="en-US">
                <a:ea typeface="Tahoma" pitchFamily="-112" charset="0"/>
                <a:cs typeface="Tahoma" pitchFamily="-112" charset="0"/>
              </a:rPr>
              <a:t>à</a:t>
            </a:r>
            <a:r>
              <a:rPr lang="en-CA"/>
              <a:t>!</a:t>
            </a:r>
          </a:p>
          <a:p>
            <a:pPr lvl="1">
              <a:lnSpc>
                <a:spcPct val="90000"/>
              </a:lnSpc>
            </a:pPr>
            <a:endParaRPr lang="en-CA"/>
          </a:p>
        </p:txBody>
      </p:sp>
      <p:sp>
        <p:nvSpPr>
          <p:cNvPr id="398390" name="Rectangle 54"/>
          <p:cNvSpPr>
            <a:spLocks noGrp="1" noChangeArrowheads="1"/>
          </p:cNvSpPr>
          <p:nvPr>
            <p:ph type="title"/>
          </p:nvPr>
        </p:nvSpPr>
        <p:spPr>
          <a:xfrm>
            <a:off x="469900" y="254000"/>
            <a:ext cx="8202613" cy="1143000"/>
          </a:xfrm>
          <a:noFill/>
          <a:ln/>
        </p:spPr>
        <p:txBody>
          <a:bodyPr/>
          <a:lstStyle/>
          <a:p>
            <a:r>
              <a:rPr lang="en-CA" dirty="0"/>
              <a:t>Insertion into </a:t>
            </a:r>
            <a:r>
              <a:rPr lang="en-CA" dirty="0" smtClean="0"/>
              <a:t>a </a:t>
            </a:r>
            <a:r>
              <a:rPr kumimoji="0" lang="en-US" dirty="0"/>
              <a:t>B Tree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4103688" y="2322513"/>
            <a:ext cx="1562100" cy="466725"/>
            <a:chOff x="1648" y="712"/>
            <a:chExt cx="984" cy="294"/>
          </a:xfrm>
        </p:grpSpPr>
        <p:sp>
          <p:nvSpPr>
            <p:cNvPr id="398392" name="Text Box 56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7</a:t>
              </a:r>
            </a:p>
          </p:txBody>
        </p:sp>
        <p:sp>
          <p:nvSpPr>
            <p:cNvPr id="398393" name="Text Box 57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12</a:t>
              </a:r>
            </a:p>
          </p:txBody>
        </p:sp>
        <p:sp>
          <p:nvSpPr>
            <p:cNvPr id="398394" name="Text Box 58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1855788" y="3560763"/>
            <a:ext cx="1562100" cy="466725"/>
            <a:chOff x="1648" y="712"/>
            <a:chExt cx="984" cy="294"/>
          </a:xfrm>
        </p:grpSpPr>
        <p:sp>
          <p:nvSpPr>
            <p:cNvPr id="398396" name="Text Box 60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5</a:t>
              </a:r>
              <a:endParaRPr lang="en-US" sz="2400" b="0"/>
            </a:p>
          </p:txBody>
        </p:sp>
        <p:sp>
          <p:nvSpPr>
            <p:cNvPr id="398397" name="Text Box 61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98398" name="Text Box 62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4116388" y="3573463"/>
            <a:ext cx="1562100" cy="466725"/>
            <a:chOff x="1648" y="712"/>
            <a:chExt cx="984" cy="294"/>
          </a:xfrm>
        </p:grpSpPr>
        <p:sp>
          <p:nvSpPr>
            <p:cNvPr id="398400" name="Text Box 64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9</a:t>
              </a:r>
              <a:endParaRPr lang="en-US" sz="2400" b="0"/>
            </a:p>
          </p:txBody>
        </p:sp>
        <p:sp>
          <p:nvSpPr>
            <p:cNvPr id="398401" name="Text Box 65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98402" name="Text Box 66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grpSp>
        <p:nvGrpSpPr>
          <p:cNvPr id="5" name="Group 67"/>
          <p:cNvGrpSpPr>
            <a:grpSpLocks/>
          </p:cNvGrpSpPr>
          <p:nvPr/>
        </p:nvGrpSpPr>
        <p:grpSpPr bwMode="auto">
          <a:xfrm>
            <a:off x="6380163" y="3573463"/>
            <a:ext cx="1562100" cy="466725"/>
            <a:chOff x="1648" y="712"/>
            <a:chExt cx="984" cy="294"/>
          </a:xfrm>
        </p:grpSpPr>
        <p:sp>
          <p:nvSpPr>
            <p:cNvPr id="398404" name="Text Box 68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17</a:t>
              </a:r>
            </a:p>
          </p:txBody>
        </p:sp>
        <p:sp>
          <p:nvSpPr>
            <p:cNvPr id="398405" name="Text Box 69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20</a:t>
              </a:r>
            </a:p>
          </p:txBody>
        </p:sp>
        <p:sp>
          <p:nvSpPr>
            <p:cNvPr id="398406" name="Text Box 70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131763" y="4794250"/>
            <a:ext cx="1562100" cy="466725"/>
            <a:chOff x="1648" y="712"/>
            <a:chExt cx="984" cy="294"/>
          </a:xfrm>
        </p:grpSpPr>
        <p:sp>
          <p:nvSpPr>
            <p:cNvPr id="398408" name="Text Box 72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1</a:t>
              </a:r>
            </a:p>
          </p:txBody>
        </p:sp>
        <p:sp>
          <p:nvSpPr>
            <p:cNvPr id="398409" name="Text Box 73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3</a:t>
              </a:r>
            </a:p>
          </p:txBody>
        </p:sp>
        <p:sp>
          <p:nvSpPr>
            <p:cNvPr id="398410" name="Text Box 74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4</a:t>
              </a:r>
              <a:endParaRPr lang="en-US" sz="2400" b="0"/>
            </a:p>
          </p:txBody>
        </p:sp>
      </p:grpSp>
      <p:grpSp>
        <p:nvGrpSpPr>
          <p:cNvPr id="7" name="Group 75"/>
          <p:cNvGrpSpPr>
            <a:grpSpLocks/>
          </p:cNvGrpSpPr>
          <p:nvPr/>
        </p:nvGrpSpPr>
        <p:grpSpPr bwMode="auto">
          <a:xfrm>
            <a:off x="1774825" y="4787900"/>
            <a:ext cx="1562100" cy="466725"/>
            <a:chOff x="1648" y="712"/>
            <a:chExt cx="984" cy="294"/>
          </a:xfrm>
        </p:grpSpPr>
        <p:sp>
          <p:nvSpPr>
            <p:cNvPr id="398412" name="Text Box 76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6</a:t>
              </a:r>
            </a:p>
          </p:txBody>
        </p:sp>
        <p:sp>
          <p:nvSpPr>
            <p:cNvPr id="398413" name="Text Box 77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98414" name="Text Box 78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grpSp>
        <p:nvGrpSpPr>
          <p:cNvPr id="8" name="Group 79"/>
          <p:cNvGrpSpPr>
            <a:grpSpLocks/>
          </p:cNvGrpSpPr>
          <p:nvPr/>
        </p:nvGrpSpPr>
        <p:grpSpPr bwMode="auto">
          <a:xfrm>
            <a:off x="3389313" y="4781550"/>
            <a:ext cx="1562100" cy="466725"/>
            <a:chOff x="1648" y="712"/>
            <a:chExt cx="984" cy="294"/>
          </a:xfrm>
        </p:grpSpPr>
        <p:sp>
          <p:nvSpPr>
            <p:cNvPr id="398416" name="Text Box 80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8</a:t>
              </a:r>
              <a:endParaRPr lang="en-US" sz="2400" b="0"/>
            </a:p>
          </p:txBody>
        </p:sp>
        <p:sp>
          <p:nvSpPr>
            <p:cNvPr id="398417" name="Text Box 81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98418" name="Text Box 82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grpSp>
        <p:nvGrpSpPr>
          <p:cNvPr id="9" name="Group 83"/>
          <p:cNvGrpSpPr>
            <a:grpSpLocks/>
          </p:cNvGrpSpPr>
          <p:nvPr/>
        </p:nvGrpSpPr>
        <p:grpSpPr bwMode="auto">
          <a:xfrm>
            <a:off x="5254625" y="4772025"/>
            <a:ext cx="1562100" cy="466725"/>
            <a:chOff x="1648" y="712"/>
            <a:chExt cx="984" cy="294"/>
          </a:xfrm>
        </p:grpSpPr>
        <p:sp>
          <p:nvSpPr>
            <p:cNvPr id="398420" name="Text Box 84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15</a:t>
              </a:r>
            </a:p>
          </p:txBody>
        </p:sp>
        <p:sp>
          <p:nvSpPr>
            <p:cNvPr id="398421" name="Text Box 85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16</a:t>
              </a:r>
            </a:p>
          </p:txBody>
        </p:sp>
        <p:sp>
          <p:nvSpPr>
            <p:cNvPr id="398422" name="Text Box 86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grpSp>
        <p:nvGrpSpPr>
          <p:cNvPr id="10" name="Group 87"/>
          <p:cNvGrpSpPr>
            <a:grpSpLocks/>
          </p:cNvGrpSpPr>
          <p:nvPr/>
        </p:nvGrpSpPr>
        <p:grpSpPr bwMode="auto">
          <a:xfrm>
            <a:off x="7394575" y="4751388"/>
            <a:ext cx="1562100" cy="466725"/>
            <a:chOff x="1648" y="712"/>
            <a:chExt cx="984" cy="294"/>
          </a:xfrm>
        </p:grpSpPr>
        <p:sp>
          <p:nvSpPr>
            <p:cNvPr id="398424" name="Text Box 88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22</a:t>
              </a:r>
            </a:p>
          </p:txBody>
        </p:sp>
        <p:sp>
          <p:nvSpPr>
            <p:cNvPr id="398425" name="Text Box 89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23</a:t>
              </a:r>
            </a:p>
          </p:txBody>
        </p:sp>
        <p:sp>
          <p:nvSpPr>
            <p:cNvPr id="398426" name="Text Box 90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8427" name="Line 91"/>
          <p:cNvSpPr>
            <a:spLocks noChangeShapeType="1"/>
          </p:cNvSpPr>
          <p:nvPr/>
        </p:nvSpPr>
        <p:spPr bwMode="auto">
          <a:xfrm flipH="1">
            <a:off x="3321050" y="2792413"/>
            <a:ext cx="782638" cy="77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8428" name="Line 92"/>
          <p:cNvSpPr>
            <a:spLocks noChangeShapeType="1"/>
          </p:cNvSpPr>
          <p:nvPr/>
        </p:nvSpPr>
        <p:spPr bwMode="auto">
          <a:xfrm flipH="1">
            <a:off x="1481138" y="4005263"/>
            <a:ext cx="361950" cy="757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8429" name="Line 93"/>
          <p:cNvSpPr>
            <a:spLocks noChangeShapeType="1"/>
          </p:cNvSpPr>
          <p:nvPr/>
        </p:nvSpPr>
        <p:spPr bwMode="auto">
          <a:xfrm>
            <a:off x="2363788" y="4043363"/>
            <a:ext cx="34925" cy="728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8430" name="Line 94"/>
          <p:cNvSpPr>
            <a:spLocks noChangeShapeType="1"/>
          </p:cNvSpPr>
          <p:nvPr/>
        </p:nvSpPr>
        <p:spPr bwMode="auto">
          <a:xfrm flipH="1">
            <a:off x="3967163" y="4056063"/>
            <a:ext cx="146050" cy="72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8431" name="Line 95"/>
          <p:cNvSpPr>
            <a:spLocks noChangeShapeType="1"/>
          </p:cNvSpPr>
          <p:nvPr/>
        </p:nvSpPr>
        <p:spPr bwMode="auto">
          <a:xfrm flipH="1">
            <a:off x="6208713" y="4056063"/>
            <a:ext cx="171450" cy="708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8432" name="Line 96"/>
          <p:cNvSpPr>
            <a:spLocks noChangeShapeType="1"/>
          </p:cNvSpPr>
          <p:nvPr/>
        </p:nvSpPr>
        <p:spPr bwMode="auto">
          <a:xfrm>
            <a:off x="7434263" y="4056063"/>
            <a:ext cx="211137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8433" name="Line 97"/>
          <p:cNvSpPr>
            <a:spLocks noChangeShapeType="1"/>
          </p:cNvSpPr>
          <p:nvPr/>
        </p:nvSpPr>
        <p:spPr bwMode="auto">
          <a:xfrm>
            <a:off x="4624388" y="2792413"/>
            <a:ext cx="127000" cy="776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8434" name="Line 98"/>
          <p:cNvSpPr>
            <a:spLocks noChangeShapeType="1"/>
          </p:cNvSpPr>
          <p:nvPr/>
        </p:nvSpPr>
        <p:spPr bwMode="auto">
          <a:xfrm>
            <a:off x="5664200" y="2794000"/>
            <a:ext cx="892175" cy="728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" name="Group 99"/>
          <p:cNvGrpSpPr>
            <a:grpSpLocks/>
          </p:cNvGrpSpPr>
          <p:nvPr/>
        </p:nvGrpSpPr>
        <p:grpSpPr bwMode="auto">
          <a:xfrm>
            <a:off x="3695700" y="5316538"/>
            <a:ext cx="1562100" cy="466725"/>
            <a:chOff x="1648" y="712"/>
            <a:chExt cx="984" cy="294"/>
          </a:xfrm>
        </p:grpSpPr>
        <p:sp>
          <p:nvSpPr>
            <p:cNvPr id="398436" name="Text Box 100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10</a:t>
              </a:r>
              <a:endParaRPr lang="en-US" sz="2400" b="0"/>
            </a:p>
          </p:txBody>
        </p:sp>
        <p:sp>
          <p:nvSpPr>
            <p:cNvPr id="398437" name="Text Box 101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CA" sz="2400" b="0"/>
                <a:t>11</a:t>
              </a:r>
              <a:endParaRPr lang="en-US" sz="2400" b="0"/>
            </a:p>
          </p:txBody>
        </p:sp>
        <p:sp>
          <p:nvSpPr>
            <p:cNvPr id="398438" name="Text Box 102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8439" name="Line 103"/>
          <p:cNvSpPr>
            <a:spLocks noChangeShapeType="1"/>
          </p:cNvSpPr>
          <p:nvPr/>
        </p:nvSpPr>
        <p:spPr bwMode="auto">
          <a:xfrm>
            <a:off x="4629150" y="4052888"/>
            <a:ext cx="546100" cy="1263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" name="Group 104"/>
          <p:cNvGrpSpPr>
            <a:grpSpLocks/>
          </p:cNvGrpSpPr>
          <p:nvPr/>
        </p:nvGrpSpPr>
        <p:grpSpPr bwMode="auto">
          <a:xfrm>
            <a:off x="6343650" y="5307013"/>
            <a:ext cx="1562100" cy="466725"/>
            <a:chOff x="1648" y="712"/>
            <a:chExt cx="984" cy="294"/>
          </a:xfrm>
        </p:grpSpPr>
        <p:sp>
          <p:nvSpPr>
            <p:cNvPr id="398441" name="Text Box 105"/>
            <p:cNvSpPr txBox="1">
              <a:spLocks noChangeArrowheads="1"/>
            </p:cNvSpPr>
            <p:nvPr/>
          </p:nvSpPr>
          <p:spPr bwMode="auto">
            <a:xfrm>
              <a:off x="1648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400" b="0"/>
                <a:t>18</a:t>
              </a:r>
            </a:p>
          </p:txBody>
        </p:sp>
        <p:sp>
          <p:nvSpPr>
            <p:cNvPr id="398442" name="Text Box 106"/>
            <p:cNvSpPr txBox="1">
              <a:spLocks noChangeArrowheads="1"/>
            </p:cNvSpPr>
            <p:nvPr/>
          </p:nvSpPr>
          <p:spPr bwMode="auto">
            <a:xfrm>
              <a:off x="1976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  <p:sp>
          <p:nvSpPr>
            <p:cNvPr id="398443" name="Text Box 107"/>
            <p:cNvSpPr txBox="1">
              <a:spLocks noChangeArrowheads="1"/>
            </p:cNvSpPr>
            <p:nvPr/>
          </p:nvSpPr>
          <p:spPr bwMode="auto">
            <a:xfrm>
              <a:off x="2304" y="712"/>
              <a:ext cx="32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2400" b="0"/>
            </a:p>
          </p:txBody>
        </p:sp>
      </p:grpSp>
      <p:sp>
        <p:nvSpPr>
          <p:cNvPr id="398444" name="Line 108"/>
          <p:cNvSpPr>
            <a:spLocks noChangeShapeType="1"/>
          </p:cNvSpPr>
          <p:nvPr/>
        </p:nvSpPr>
        <p:spPr bwMode="auto">
          <a:xfrm>
            <a:off x="6892925" y="4041775"/>
            <a:ext cx="230188" cy="1268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Ok, don’t worry, that won’t be on the exam</a:t>
            </a:r>
          </a:p>
          <a:p>
            <a:r>
              <a:rPr lang="en-US" dirty="0" smtClean="0"/>
              <a:t>Summary: another balanced tree</a:t>
            </a:r>
          </a:p>
          <a:p>
            <a:pPr lvl="1"/>
            <a:r>
              <a:rPr lang="en-US" dirty="0" smtClean="0"/>
              <a:t>But it’s not binary, it’s an </a:t>
            </a:r>
            <a:r>
              <a:rPr lang="en-US" dirty="0" err="1" smtClean="0"/>
              <a:t>m</a:t>
            </a:r>
            <a:r>
              <a:rPr lang="en-US" dirty="0" smtClean="0"/>
              <a:t>-way tree</a:t>
            </a:r>
          </a:p>
          <a:p>
            <a:pPr lvl="1"/>
            <a:r>
              <a:rPr lang="en-US" dirty="0" smtClean="0"/>
              <a:t>Will have far fewer levels in it than a binary tree</a:t>
            </a:r>
          </a:p>
          <a:p>
            <a:pPr lvl="1"/>
            <a:r>
              <a:rPr lang="en-US" dirty="0" smtClean="0"/>
              <a:t>Has similar balancing properties to red-black</a:t>
            </a:r>
          </a:p>
          <a:p>
            <a:pPr lvl="2"/>
            <a:r>
              <a:rPr lang="en-US" dirty="0" smtClean="0"/>
              <a:t>Number of levels similar to best case </a:t>
            </a:r>
            <a:r>
              <a:rPr lang="en-US" dirty="0" err="1" smtClean="0"/>
              <a:t>log(n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 Tree Search Algorithm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679575"/>
            <a:ext cx="8012112" cy="4673600"/>
          </a:xfrm>
        </p:spPr>
        <p:txBody>
          <a:bodyPr/>
          <a:lstStyle/>
          <a:p>
            <a:r>
              <a:rPr lang="en-US" sz="2400" dirty="0"/>
              <a:t>Access block from index file containing the root</a:t>
            </a:r>
          </a:p>
          <a:p>
            <a:r>
              <a:rPr lang="en-US" sz="2400" dirty="0"/>
              <a:t>Linearly search for key in accessed block</a:t>
            </a:r>
          </a:p>
          <a:p>
            <a:pPr lvl="1"/>
            <a:r>
              <a:rPr lang="en-US" sz="2000" dirty="0"/>
              <a:t>If found -&gt; done!</a:t>
            </a:r>
          </a:p>
          <a:p>
            <a:pPr lvl="1"/>
            <a:r>
              <a:rPr lang="en-US" sz="2000" dirty="0"/>
              <a:t>If not found &amp; node (block) is leaf -&gt; not there!</a:t>
            </a:r>
          </a:p>
          <a:p>
            <a:pPr lvl="1"/>
            <a:r>
              <a:rPr lang="en-US" sz="2000" dirty="0"/>
              <a:t>Otherwise, determine which index file block # to access next based on rules of construction of </a:t>
            </a:r>
            <a:r>
              <a:rPr lang="en-US" sz="2000" dirty="0" err="1"/>
              <a:t>m</a:t>
            </a:r>
            <a:r>
              <a:rPr lang="en-US" sz="2000" dirty="0"/>
              <a:t>-way search tree</a:t>
            </a:r>
          </a:p>
          <a:p>
            <a:pPr lvl="1"/>
            <a:r>
              <a:rPr lang="en-US" sz="2000" dirty="0"/>
              <a:t>Access that block from index file </a:t>
            </a:r>
          </a:p>
          <a:p>
            <a:pPr lvl="1"/>
            <a:r>
              <a:rPr lang="en-US" sz="2000" dirty="0"/>
              <a:t>Repeat above step “Linearly search for key in accessed block”</a:t>
            </a:r>
          </a:p>
          <a:p>
            <a:r>
              <a:rPr lang="en-US" sz="2400" dirty="0"/>
              <a:t>If found desired key: determine its matching block # and access that block from data file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- Take #4 - B Tree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sz="2400">
                <a:solidFill>
                  <a:schemeClr val="tx1"/>
                </a:solidFill>
              </a:rPr>
              <a:t>Assuming the entire Index file (B Tree) cannot be loaded into main memory.</a:t>
            </a:r>
          </a:p>
          <a:p>
            <a:r>
              <a:rPr kumimoji="0" lang="en-US" sz="2400">
                <a:solidFill>
                  <a:schemeClr val="tx1"/>
                </a:solidFill>
              </a:rPr>
              <a:t>In analyzing the search time efficiency, we need to know how many levels a B Tree (accommodating 30M records) has.</a:t>
            </a:r>
          </a:p>
          <a:p>
            <a:r>
              <a:rPr kumimoji="0" lang="en-US" sz="2400">
                <a:solidFill>
                  <a:schemeClr val="tx1"/>
                </a:solidFill>
              </a:rPr>
              <a:t>Answer: </a:t>
            </a:r>
          </a:p>
          <a:p>
            <a:pPr lvl="1"/>
            <a:r>
              <a:rPr kumimoji="0" lang="en-US" sz="2000">
                <a:solidFill>
                  <a:schemeClr val="tx1"/>
                </a:solidFill>
              </a:rPr>
              <a:t>Assuming we are using a B Tree of order 4 to store our 30M keys (and matching block #’s) and that each node of the B Tree is filled (i.e., each node contains 3 key pairs) and that every level of our B Tree is filled, then our B Tree contains:</a:t>
            </a:r>
          </a:p>
          <a:p>
            <a:pPr lvl="1">
              <a:buFontTx/>
              <a:buNone/>
            </a:pPr>
            <a:r>
              <a:rPr kumimoji="0" lang="en-US" sz="2000">
                <a:solidFill>
                  <a:schemeClr val="tx1"/>
                </a:solidFill>
              </a:rPr>
              <a:t>	(4</a:t>
            </a:r>
            <a:r>
              <a:rPr kumimoji="0" lang="en-US" sz="2000" baseline="30000">
                <a:solidFill>
                  <a:schemeClr val="tx1"/>
                </a:solidFill>
              </a:rPr>
              <a:t>L</a:t>
            </a:r>
            <a:r>
              <a:rPr kumimoji="0" lang="en-US" sz="2000">
                <a:solidFill>
                  <a:schemeClr val="tx1"/>
                </a:solidFill>
              </a:rPr>
              <a:t> – 1) key pairs, where L is the number of levels.</a:t>
            </a:r>
          </a:p>
          <a:p>
            <a:pPr lvl="1">
              <a:buFontTx/>
              <a:buNone/>
            </a:pPr>
            <a:endParaRPr kumimoji="0" 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 - Take #4 - B Tree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7820025" cy="4403725"/>
          </a:xfrm>
        </p:spPr>
        <p:txBody>
          <a:bodyPr/>
          <a:lstStyle/>
          <a:p>
            <a:r>
              <a:rPr kumimoji="0" lang="en-US" sz="2400">
                <a:solidFill>
                  <a:schemeClr val="tx1"/>
                </a:solidFill>
              </a:rPr>
              <a:t>Hence a data collection containing 30,000,000 data records will have </a:t>
            </a:r>
          </a:p>
          <a:p>
            <a:pPr>
              <a:buFontTx/>
              <a:buNone/>
            </a:pPr>
            <a:r>
              <a:rPr kumimoji="0" lang="en-US" sz="2400">
                <a:solidFill>
                  <a:schemeClr val="tx1"/>
                </a:solidFill>
              </a:rPr>
              <a:t>		</a:t>
            </a:r>
            <a:r>
              <a:rPr kumimoji="0" lang="en-US" sz="2400" u="sng">
                <a:solidFill>
                  <a:schemeClr val="tx1"/>
                </a:solidFill>
              </a:rPr>
              <a:t>log</a:t>
            </a:r>
            <a:r>
              <a:rPr kumimoji="0" lang="en-US" sz="2400" u="sng" baseline="-25000">
                <a:solidFill>
                  <a:schemeClr val="tx1"/>
                </a:solidFill>
              </a:rPr>
              <a:t>2</a:t>
            </a:r>
            <a:r>
              <a:rPr kumimoji="0" lang="en-US" sz="2400" u="sng">
                <a:solidFill>
                  <a:schemeClr val="tx1"/>
                </a:solidFill>
              </a:rPr>
              <a:t>( 30,000,001 )</a:t>
            </a:r>
            <a:r>
              <a:rPr kumimoji="0" lang="en-US" sz="2400">
                <a:solidFill>
                  <a:schemeClr val="tx1"/>
                </a:solidFill>
              </a:rPr>
              <a:t> or _____ levels!</a:t>
            </a:r>
          </a:p>
          <a:p>
            <a:pPr>
              <a:buFontTx/>
              <a:buNone/>
            </a:pPr>
            <a:r>
              <a:rPr kumimoji="0" lang="en-US" sz="2400">
                <a:solidFill>
                  <a:schemeClr val="tx1"/>
                </a:solidFill>
              </a:rPr>
              <a:t>                  log</a:t>
            </a:r>
            <a:r>
              <a:rPr kumimoji="0" lang="en-US" sz="2400" u="sng" baseline="-25000">
                <a:solidFill>
                  <a:schemeClr val="tx1"/>
                </a:solidFill>
              </a:rPr>
              <a:t>2</a:t>
            </a:r>
            <a:r>
              <a:rPr kumimoji="0" lang="en-US" sz="2400">
                <a:solidFill>
                  <a:schemeClr val="tx1"/>
                </a:solidFill>
              </a:rPr>
              <a:t>4</a:t>
            </a:r>
          </a:p>
          <a:p>
            <a:pPr>
              <a:buFontTx/>
              <a:buNone/>
            </a:pPr>
            <a:endParaRPr kumimoji="0" lang="en-US" sz="2400">
              <a:solidFill>
                <a:schemeClr val="tx1"/>
              </a:solidFill>
            </a:endParaRPr>
          </a:p>
          <a:p>
            <a:r>
              <a:rPr kumimoji="0" lang="en-US" sz="2400">
                <a:solidFill>
                  <a:schemeClr val="tx1"/>
                </a:solidFill>
              </a:rPr>
              <a:t>In this example, we could increase the value of </a:t>
            </a:r>
            <a:r>
              <a:rPr kumimoji="0" lang="en-US" sz="2400" i="1">
                <a:solidFill>
                  <a:schemeClr val="tx1"/>
                </a:solidFill>
              </a:rPr>
              <a:t>m, </a:t>
            </a:r>
            <a:br>
              <a:rPr kumimoji="0" lang="en-US" sz="2400" i="1">
                <a:solidFill>
                  <a:schemeClr val="tx1"/>
                </a:solidFill>
              </a:rPr>
            </a:br>
            <a:r>
              <a:rPr kumimoji="0" lang="en-US" sz="2400">
                <a:solidFill>
                  <a:schemeClr val="tx1"/>
                </a:solidFill>
              </a:rPr>
              <a:t>which would decrease the number of levels in our B Tree, hence further reduce the number of disk accesses performed during a search of our data collection containing 30M Canadians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Advantage of B Trees</a:t>
            </a:r>
            <a:endParaRPr lang="en-US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400"/>
              <a:t>Good for disk-bound data </a:t>
            </a:r>
          </a:p>
          <a:p>
            <a:pPr lvl="1"/>
            <a:r>
              <a:rPr lang="en-CA" sz="2000"/>
              <a:t>When n is large, m can be set to a large number, which keeps the number of levels low</a:t>
            </a:r>
          </a:p>
          <a:p>
            <a:pPr lvl="1"/>
            <a:r>
              <a:rPr lang="en-CA" sz="2000"/>
              <a:t>Since the number of disk accesses is proportional to the number of levels in a tree, then small # of levels translates into small number of disk accesses, and hence good t</a:t>
            </a:r>
            <a:r>
              <a:rPr lang="en-US" sz="2000"/>
              <a:t>ime efficiency for search/insert/remove operations</a:t>
            </a:r>
          </a:p>
          <a:p>
            <a:pPr lvl="1">
              <a:buFontTx/>
              <a:buNone/>
            </a:pPr>
            <a:endParaRPr lang="en-US" sz="2000"/>
          </a:p>
          <a:p>
            <a:r>
              <a:rPr kumimoji="0" lang="en-US" sz="2400">
                <a:solidFill>
                  <a:schemeClr val="tx1"/>
                </a:solidFill>
              </a:rPr>
              <a:t>In practice, commercial databases use specialized versions of these search trees where </a:t>
            </a:r>
            <a:r>
              <a:rPr kumimoji="0" lang="en-US" sz="2400" i="1">
                <a:solidFill>
                  <a:schemeClr val="tx1"/>
                </a:solidFill>
              </a:rPr>
              <a:t>m</a:t>
            </a:r>
            <a:r>
              <a:rPr kumimoji="0" lang="en-US" sz="2400">
                <a:solidFill>
                  <a:schemeClr val="tx1"/>
                </a:solidFill>
              </a:rPr>
              <a:t> is of the order of 100</a:t>
            </a:r>
            <a:endParaRPr lang="en-US" sz="2400"/>
          </a:p>
          <a:p>
            <a:endParaRPr lang="en-US" sz="240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Hard Disk Access Slow?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1524000"/>
            <a:ext cx="6350000" cy="45339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External Sorting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Sorting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8132762" cy="4114800"/>
          </a:xfrm>
        </p:spPr>
        <p:txBody>
          <a:bodyPr/>
          <a:lstStyle/>
          <a:p>
            <a:r>
              <a:rPr kumimoji="0" lang="en-US" dirty="0">
                <a:solidFill>
                  <a:schemeClr val="tx1"/>
                </a:solidFill>
              </a:rPr>
              <a:t>Assume we inserted our 30M Canadian records into a random access disk file. </a:t>
            </a:r>
            <a:br>
              <a:rPr kumimoji="0" lang="en-US" dirty="0">
                <a:solidFill>
                  <a:schemeClr val="tx1"/>
                </a:solidFill>
              </a:rPr>
            </a:br>
            <a:endParaRPr kumimoji="0" lang="en-US" dirty="0">
              <a:solidFill>
                <a:schemeClr val="tx1"/>
              </a:solidFill>
            </a:endParaRPr>
          </a:p>
          <a:p>
            <a:r>
              <a:rPr kumimoji="0" lang="en-US" dirty="0">
                <a:solidFill>
                  <a:schemeClr val="tx1"/>
                </a:solidFill>
              </a:rPr>
              <a:t>How can we sort these records</a:t>
            </a:r>
            <a:r>
              <a:rPr kumimoji="0" lang="en-US" dirty="0" smtClean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dirty="0" smtClean="0"/>
              <a:t>Let’s look at our </a:t>
            </a:r>
            <a:r>
              <a:rPr lang="en-US" dirty="0" err="1" smtClean="0"/>
              <a:t>favourite</a:t>
            </a:r>
            <a:r>
              <a:rPr lang="en-US" dirty="0" smtClean="0"/>
              <a:t> algorithms</a:t>
            </a:r>
          </a:p>
          <a:p>
            <a:pPr lvl="2"/>
            <a:r>
              <a:rPr kumimoji="0" lang="en-US" dirty="0" err="1" smtClean="0">
                <a:solidFill>
                  <a:schemeClr val="tx1"/>
                </a:solidFill>
              </a:rPr>
              <a:t>QuickSort</a:t>
            </a:r>
            <a:endParaRPr kumimoji="0"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err="1" smtClean="0"/>
              <a:t>HeapSort</a:t>
            </a:r>
            <a:endParaRPr lang="en-US" dirty="0" smtClean="0"/>
          </a:p>
          <a:p>
            <a:pPr lvl="2"/>
            <a:r>
              <a:rPr kumimoji="0" lang="en-US" dirty="0" err="1" smtClean="0">
                <a:solidFill>
                  <a:schemeClr val="tx1"/>
                </a:solidFill>
              </a:rPr>
              <a:t>MergeSort</a:t>
            </a:r>
            <a:r>
              <a:rPr kumimoji="0" lang="en-US" dirty="0" smtClean="0">
                <a:solidFill>
                  <a:schemeClr val="tx1"/>
                </a:solidFill>
              </a:rPr>
              <a:t> </a:t>
            </a:r>
            <a:endParaRPr kumimoji="0" lang="en-US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kumimoji="0"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pivot</a:t>
            </a:r>
          </a:p>
          <a:p>
            <a:r>
              <a:rPr lang="en-US" dirty="0" smtClean="0"/>
              <a:t>Walk data, swapping entries greater than / less than pivot</a:t>
            </a:r>
          </a:p>
          <a:p>
            <a:endParaRPr lang="en-US" dirty="0" smtClean="0"/>
          </a:p>
          <a:p>
            <a:r>
              <a:rPr lang="en-US" dirty="0" smtClean="0"/>
              <a:t>Is this going to work well if data are stored on disk?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HeapSort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Heapify</a:t>
            </a:r>
            <a:r>
              <a:rPr lang="en-US" dirty="0" smtClean="0"/>
              <a:t> data</a:t>
            </a:r>
          </a:p>
          <a:p>
            <a:pPr lvl="1"/>
            <a:r>
              <a:rPr lang="en-US" dirty="0" smtClean="0"/>
              <a:t>Call </a:t>
            </a:r>
            <a:r>
              <a:rPr lang="en-US" dirty="0" err="1" smtClean="0"/>
              <a:t>bubbleUp</a:t>
            </a:r>
            <a:r>
              <a:rPr lang="en-US" dirty="0" smtClean="0"/>
              <a:t> repeatedly</a:t>
            </a:r>
          </a:p>
          <a:p>
            <a:r>
              <a:rPr lang="en-US" dirty="0" smtClean="0"/>
              <a:t>Remove data from heap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this going to work well if data are stored on disk?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 Sort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981200"/>
            <a:ext cx="7820025" cy="4502150"/>
          </a:xfrm>
        </p:spPr>
        <p:txBody>
          <a:bodyPr/>
          <a:lstStyle/>
          <a:p>
            <a:r>
              <a:rPr kumimoji="0" lang="en-US" dirty="0">
                <a:solidFill>
                  <a:schemeClr val="tx1"/>
                </a:solidFill>
              </a:rPr>
              <a:t>The simplest algorithm that can be used to </a:t>
            </a:r>
            <a:r>
              <a:rPr kumimoji="0" lang="en-US" dirty="0" smtClean="0">
                <a:solidFill>
                  <a:schemeClr val="tx1"/>
                </a:solidFill>
              </a:rPr>
              <a:t>sort </a:t>
            </a:r>
            <a:r>
              <a:rPr kumimoji="0" lang="en-US" dirty="0">
                <a:solidFill>
                  <a:schemeClr val="tx1"/>
                </a:solidFill>
              </a:rPr>
              <a:t>disk-bound data, and one that turns out to be quite efficient, is </a:t>
            </a:r>
            <a:r>
              <a:rPr kumimoji="0" lang="en-US" b="1" dirty="0">
                <a:solidFill>
                  <a:schemeClr val="tx1"/>
                </a:solidFill>
              </a:rPr>
              <a:t>Merge Sort.</a:t>
            </a:r>
            <a:endParaRPr kumimoji="0" lang="en-US" dirty="0">
              <a:solidFill>
                <a:schemeClr val="tx1"/>
              </a:solidFill>
            </a:endParaRPr>
          </a:p>
          <a:p>
            <a:r>
              <a:rPr kumimoji="0" lang="en-US" dirty="0">
                <a:solidFill>
                  <a:schemeClr val="tx1"/>
                </a:solidFill>
              </a:rPr>
              <a:t>Recall the internal Merge Sort algorithm:</a:t>
            </a:r>
          </a:p>
          <a:p>
            <a:pPr lvl="1"/>
            <a:r>
              <a:rPr kumimoji="0" lang="en-US" dirty="0">
                <a:solidFill>
                  <a:schemeClr val="tx1"/>
                </a:solidFill>
              </a:rPr>
              <a:t>divide the data collection into two sections of approx. equal size</a:t>
            </a:r>
            <a:br>
              <a:rPr kumimoji="0" lang="en-US" dirty="0">
                <a:solidFill>
                  <a:schemeClr val="tx1"/>
                </a:solidFill>
              </a:rPr>
            </a:br>
            <a:r>
              <a:rPr kumimoji="0" lang="en-US" dirty="0">
                <a:solidFill>
                  <a:schemeClr val="tx1"/>
                </a:solidFill>
              </a:rPr>
              <a:t>- recursively apply the algorithm to sort each of the smaller sections </a:t>
            </a:r>
            <a:r>
              <a:rPr kumimoji="0" lang="en-US" sz="1800" dirty="0">
                <a:solidFill>
                  <a:schemeClr val="tx1"/>
                </a:solidFill>
              </a:rPr>
              <a:t>-&gt; </a:t>
            </a:r>
            <a:r>
              <a:rPr lang="en-US" sz="1800" dirty="0"/>
              <a:t>sorting is done on adjacent records</a:t>
            </a:r>
            <a:r>
              <a:rPr kumimoji="0" lang="en-US" sz="1800" dirty="0">
                <a:solidFill>
                  <a:schemeClr val="tx1"/>
                </a:solidFill>
              </a:rPr>
              <a:t> </a:t>
            </a:r>
            <a:br>
              <a:rPr kumimoji="0" lang="en-US" sz="1800" dirty="0">
                <a:solidFill>
                  <a:schemeClr val="tx1"/>
                </a:solidFill>
              </a:rPr>
            </a:br>
            <a:r>
              <a:rPr kumimoji="0" lang="en-US" dirty="0">
                <a:solidFill>
                  <a:schemeClr val="tx1"/>
                </a:solidFill>
              </a:rPr>
              <a:t>- merge the sorted sections back together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</a:t>
            </a:r>
            <a:r>
              <a:rPr lang="en-US" dirty="0" err="1" smtClean="0"/>
              <a:t>MergeSort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Suppose we’re trying to sort 32 million records</a:t>
            </a:r>
          </a:p>
          <a:p>
            <a:r>
              <a:rPr lang="en-US" dirty="0" smtClean="0"/>
              <a:t>Suppose disk </a:t>
            </a:r>
            <a:r>
              <a:rPr lang="en-US" i="1" dirty="0" smtClean="0"/>
              <a:t>blocks</a:t>
            </a:r>
            <a:r>
              <a:rPr lang="en-US" dirty="0" smtClean="0"/>
              <a:t> hold 1 million records</a:t>
            </a:r>
          </a:p>
          <a:p>
            <a:pPr lvl="1"/>
            <a:r>
              <a:rPr lang="en-US" dirty="0" smtClean="0"/>
              <a:t>I.e. reading 1 million records is roughly as fast as reading 1</a:t>
            </a:r>
          </a:p>
          <a:p>
            <a:r>
              <a:rPr lang="en-US" dirty="0" smtClean="0"/>
              <a:t>Suppose we only have enough memory to hold 3 million records in memory at a time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Let’s see how we can </a:t>
            </a:r>
            <a:r>
              <a:rPr lang="en-US" dirty="0" err="1" smtClean="0"/>
              <a:t>MergeSort</a:t>
            </a:r>
            <a:r>
              <a:rPr lang="en-US" dirty="0" smtClean="0"/>
              <a:t> under these constraints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External Merge Sort Algorithm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Phase 1:</a:t>
            </a:r>
          </a:p>
          <a:p>
            <a:pPr lvl="1"/>
            <a:r>
              <a:rPr lang="en-US" dirty="0" smtClean="0"/>
              <a:t>Divide 32 million records into groups of 1 million</a:t>
            </a:r>
          </a:p>
          <a:p>
            <a:pPr lvl="1"/>
            <a:r>
              <a:rPr lang="en-US" dirty="0" smtClean="0"/>
              <a:t>Read each 1 million into memory in turn</a:t>
            </a:r>
          </a:p>
          <a:p>
            <a:pPr lvl="2"/>
            <a:r>
              <a:rPr lang="en-US" dirty="0" smtClean="0"/>
              <a:t>For each group </a:t>
            </a:r>
            <a:r>
              <a:rPr lang="en-US" dirty="0" err="1" smtClean="0"/>
              <a:t>i</a:t>
            </a:r>
            <a:r>
              <a:rPr lang="en-US" dirty="0" smtClean="0"/>
              <a:t>, sort and write back to disk as </a:t>
            </a:r>
            <a:r>
              <a:rPr lang="en-US" dirty="0" err="1" smtClean="0"/>
              <a:t>R_i</a:t>
            </a:r>
            <a:r>
              <a:rPr lang="en-US" dirty="0" smtClean="0"/>
              <a:t> (sorted)</a:t>
            </a:r>
          </a:p>
          <a:p>
            <a:pPr lvl="1"/>
            <a:r>
              <a:rPr lang="en-US" dirty="0" smtClean="0"/>
              <a:t>This phase can be done under our constraint</a:t>
            </a:r>
          </a:p>
          <a:p>
            <a:r>
              <a:rPr lang="en-US" dirty="0" smtClean="0"/>
              <a:t>Phase 2:</a:t>
            </a:r>
          </a:p>
          <a:p>
            <a:pPr lvl="1"/>
            <a:r>
              <a:rPr lang="en-US" dirty="0" smtClean="0"/>
              <a:t>Merge sorted groups R_1,…,R_32</a:t>
            </a:r>
          </a:p>
          <a:p>
            <a:pPr lvl="1"/>
            <a:r>
              <a:rPr lang="en-US" dirty="0" smtClean="0"/>
              <a:t>Let’s see why this can be done under our constraint</a:t>
            </a:r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constraint: only 3 million records in memory at a time, blocks are 1 million</a:t>
            </a:r>
          </a:p>
          <a:p>
            <a:r>
              <a:rPr lang="en-US" dirty="0" smtClean="0"/>
              <a:t>We need to merge up 32 sorted files R_1,…,R_32 each with 1 million records</a:t>
            </a:r>
          </a:p>
          <a:p>
            <a:r>
              <a:rPr lang="en-US" dirty="0" smtClean="0"/>
              <a:t>First level merge is </a:t>
            </a:r>
            <a:r>
              <a:rPr lang="en-US" dirty="0" smtClean="0"/>
              <a:t>easy?</a:t>
            </a:r>
          </a:p>
          <a:p>
            <a:pPr lvl="1"/>
            <a:r>
              <a:rPr lang="en-US" dirty="0" smtClean="0"/>
              <a:t>Merge R_1 and R_2 into R_{1,2}, R_3 and R_4, …</a:t>
            </a:r>
          </a:p>
          <a:p>
            <a:pPr lvl="1"/>
            <a:r>
              <a:rPr lang="en-US" dirty="0" smtClean="0"/>
              <a:t>Each merge only requires 2 million records</a:t>
            </a:r>
          </a:p>
          <a:p>
            <a:r>
              <a:rPr lang="en-US" dirty="0" smtClean="0"/>
              <a:t>What about the second level merges?</a:t>
            </a:r>
          </a:p>
          <a:p>
            <a:pPr lvl="1"/>
            <a:r>
              <a:rPr lang="en-US" dirty="0" smtClean="0"/>
              <a:t>That is, merging R_{1,2} and R_{3,4}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Larger Merges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/>
          </a:bodyPr>
          <a:lstStyle/>
          <a:p>
            <a:r>
              <a:rPr lang="en-US" dirty="0" smtClean="0"/>
              <a:t>Suppose we are merging one sorted 8 million record file with another</a:t>
            </a:r>
          </a:p>
          <a:p>
            <a:r>
              <a:rPr lang="en-US" dirty="0" smtClean="0"/>
              <a:t>Only need memory for 3 million records!</a:t>
            </a:r>
          </a:p>
          <a:p>
            <a:pPr lvl="1"/>
            <a:r>
              <a:rPr lang="en-US" dirty="0" smtClean="0"/>
              <a:t>Read 1 million records (a block) from file 1</a:t>
            </a:r>
          </a:p>
          <a:p>
            <a:pPr lvl="1"/>
            <a:r>
              <a:rPr lang="en-US" dirty="0" smtClean="0"/>
              <a:t>Read 1 million records (a block) from file 2</a:t>
            </a:r>
          </a:p>
          <a:p>
            <a:pPr lvl="1"/>
            <a:r>
              <a:rPr lang="en-US" dirty="0" smtClean="0"/>
              <a:t>Allocate memory for 1 million records for output</a:t>
            </a:r>
          </a:p>
          <a:p>
            <a:r>
              <a:rPr lang="en-US" dirty="0" smtClean="0"/>
              <a:t>Start merging</a:t>
            </a:r>
          </a:p>
          <a:p>
            <a:pPr lvl="1"/>
            <a:r>
              <a:rPr lang="en-US" dirty="0" smtClean="0"/>
              <a:t>Once the output is full, write it to disk</a:t>
            </a:r>
          </a:p>
          <a:p>
            <a:pPr lvl="1"/>
            <a:r>
              <a:rPr lang="en-US" dirty="0" smtClean="0"/>
              <a:t>Once a file input block is finished, read another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is </a:t>
            </a:r>
            <a:r>
              <a:rPr lang="en-US" dirty="0" err="1" smtClean="0"/>
              <a:t>O(n</a:t>
            </a:r>
            <a:r>
              <a:rPr lang="en-US" dirty="0" smtClean="0"/>
              <a:t> log </a:t>
            </a:r>
            <a:r>
              <a:rPr lang="en-US" dirty="0" err="1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But how many disk reads will it require?</a:t>
            </a:r>
          </a:p>
          <a:p>
            <a:pPr lvl="1"/>
            <a:r>
              <a:rPr lang="en-US" dirty="0" err="1" smtClean="0"/>
              <a:t>O(n</a:t>
            </a:r>
            <a:r>
              <a:rPr lang="en-US" dirty="0" smtClean="0"/>
              <a:t> log </a:t>
            </a:r>
            <a:r>
              <a:rPr lang="en-US" dirty="0" err="1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External </a:t>
            </a:r>
            <a:r>
              <a:rPr lang="en-US" dirty="0" err="1" smtClean="0"/>
              <a:t>MergeSort</a:t>
            </a:r>
            <a:r>
              <a:rPr lang="en-US" dirty="0" smtClean="0"/>
              <a:t> is </a:t>
            </a:r>
            <a:r>
              <a:rPr lang="en-US" dirty="0" err="1" smtClean="0"/>
              <a:t>O(n</a:t>
            </a:r>
            <a:r>
              <a:rPr lang="en-US" dirty="0" smtClean="0"/>
              <a:t> log </a:t>
            </a:r>
            <a:r>
              <a:rPr lang="en-US" dirty="0" err="1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But how many disk reads will it require?</a:t>
            </a:r>
          </a:p>
          <a:p>
            <a:pPr lvl="1"/>
            <a:r>
              <a:rPr lang="en-US" dirty="0" err="1" smtClean="0"/>
              <a:t>O(n</a:t>
            </a:r>
            <a:r>
              <a:rPr lang="en-US" dirty="0" smtClean="0"/>
              <a:t>/B log </a:t>
            </a:r>
            <a:r>
              <a:rPr lang="en-US" dirty="0" err="1" smtClean="0"/>
              <a:t>n</a:t>
            </a:r>
            <a:r>
              <a:rPr lang="en-US" dirty="0" smtClean="0"/>
              <a:t>/B)</a:t>
            </a:r>
          </a:p>
          <a:p>
            <a:pPr lvl="2"/>
            <a:r>
              <a:rPr lang="en-US" dirty="0" smtClean="0"/>
              <a:t>Where B is the number of records in a block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average PC hard drive</a:t>
            </a:r>
            <a:endParaRPr lang="en-US" dirty="0"/>
          </a:p>
        </p:txBody>
      </p:sp>
      <p:pic>
        <p:nvPicPr>
          <p:cNvPr id="6" name="Picture 5" descr="toshiba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00635" y="1431925"/>
            <a:ext cx="8342730" cy="39941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2000" y="4800600"/>
            <a:ext cx="1828800" cy="228600"/>
          </a:xfrm>
          <a:prstGeom prst="rect">
            <a:avLst/>
          </a:prstGeom>
          <a:noFill/>
          <a:ln w="508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to handle big datasets?</a:t>
            </a:r>
          </a:p>
          <a:p>
            <a:pPr lvl="1"/>
            <a:r>
              <a:rPr lang="en-US" dirty="0" smtClean="0"/>
              <a:t>Big = do not fit in memory</a:t>
            </a:r>
          </a:p>
          <a:p>
            <a:r>
              <a:rPr lang="en-US" dirty="0" smtClean="0"/>
              <a:t>Disk access is slow</a:t>
            </a:r>
          </a:p>
          <a:p>
            <a:r>
              <a:rPr lang="en-US" dirty="0" smtClean="0"/>
              <a:t>Minimize number of disk accesses algorithms perform</a:t>
            </a:r>
          </a:p>
          <a:p>
            <a:r>
              <a:rPr lang="en-US" dirty="0" smtClean="0"/>
              <a:t>Searching</a:t>
            </a:r>
          </a:p>
          <a:p>
            <a:pPr lvl="1"/>
            <a:r>
              <a:rPr lang="en-US" dirty="0" smtClean="0"/>
              <a:t>Index files and data files</a:t>
            </a:r>
          </a:p>
          <a:p>
            <a:pPr lvl="1"/>
            <a:r>
              <a:rPr lang="en-US" dirty="0" smtClean="0"/>
              <a:t>Can access index file from disk too if it’s too big</a:t>
            </a:r>
          </a:p>
          <a:p>
            <a:r>
              <a:rPr lang="en-US" dirty="0" smtClean="0"/>
              <a:t>Sorting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MergeSort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</a:t>
            </a:r>
            <a:r>
              <a:rPr lang="en-US" dirty="0" err="1" smtClean="0"/>
              <a:t>arrano</a:t>
            </a:r>
            <a:r>
              <a:rPr lang="en-US" dirty="0" smtClean="0"/>
              <a:t>: </a:t>
            </a:r>
            <a:r>
              <a:rPr lang="en-US" dirty="0" smtClean="0"/>
              <a:t>Ch. </a:t>
            </a:r>
            <a:r>
              <a:rPr lang="en-US" dirty="0" smtClean="0"/>
              <a:t>14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1573</TotalTime>
  <Words>4990</Words>
  <Application>Microsoft Macintosh PowerPoint</Application>
  <PresentationFormat>On-screen Show (4:3)</PresentationFormat>
  <Paragraphs>922</Paragraphs>
  <Slides>92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93" baseType="lpstr">
      <vt:lpstr>Module</vt:lpstr>
      <vt:lpstr>External Storage</vt:lpstr>
      <vt:lpstr>So far …</vt:lpstr>
      <vt:lpstr>BIG Datasets</vt:lpstr>
      <vt:lpstr>Record for a Canadian</vt:lpstr>
      <vt:lpstr>BIG Datasets</vt:lpstr>
      <vt:lpstr>BIG Datasets Stay on Disk</vt:lpstr>
      <vt:lpstr>Disk-Bound Data</vt:lpstr>
      <vt:lpstr>Why is Hard Disk Access Slow?</vt:lpstr>
      <vt:lpstr>Your average PC hard drive</vt:lpstr>
      <vt:lpstr>Your not-so-average hard drive</vt:lpstr>
      <vt:lpstr>Aside</vt:lpstr>
      <vt:lpstr>Sanity Check: Is that Slow?</vt:lpstr>
      <vt:lpstr>Disk Access</vt:lpstr>
      <vt:lpstr>Block</vt:lpstr>
      <vt:lpstr>Example of blocks</vt:lpstr>
      <vt:lpstr>File Access</vt:lpstr>
      <vt:lpstr>Back to our problem</vt:lpstr>
      <vt:lpstr>Search - Take #1 </vt:lpstr>
      <vt:lpstr>Search - Take #2 </vt:lpstr>
      <vt:lpstr>Better, but still not so good</vt:lpstr>
      <vt:lpstr>Search - Take #3</vt:lpstr>
      <vt:lpstr>Index File</vt:lpstr>
      <vt:lpstr>Size of Index File</vt:lpstr>
      <vt:lpstr>Organization of Index File</vt:lpstr>
      <vt:lpstr>Search – Take #3 Flavour 1</vt:lpstr>
      <vt:lpstr>Search - Take #3 – Flavour 1</vt:lpstr>
      <vt:lpstr>Isn’t that Index File Pretty Big?</vt:lpstr>
      <vt:lpstr>Search - Take #3 – Flavour 2</vt:lpstr>
      <vt:lpstr>Search - Take #3 – Flavour 2</vt:lpstr>
      <vt:lpstr>Search - Take #3 – Flavour 2</vt:lpstr>
      <vt:lpstr>Not so good (again)</vt:lpstr>
      <vt:lpstr>Search - Take #4</vt:lpstr>
      <vt:lpstr>More Trees (M-way, B)</vt:lpstr>
      <vt:lpstr>M-Way Search Tree</vt:lpstr>
      <vt:lpstr>M-Way Search Tree</vt:lpstr>
      <vt:lpstr>Slide 36</vt:lpstr>
      <vt:lpstr>Insertion into m-way Search Tree</vt:lpstr>
      <vt:lpstr>Insertion into an m-way Search Tree</vt:lpstr>
      <vt:lpstr>Insertion into an m-way Search Tree</vt:lpstr>
      <vt:lpstr>Insertion into an m-way Search Tree</vt:lpstr>
      <vt:lpstr>Insertion into an m-way Search Tree</vt:lpstr>
      <vt:lpstr>Insertion into an m-way Search Tree</vt:lpstr>
      <vt:lpstr>Insertion into an m-way Search Tree</vt:lpstr>
      <vt:lpstr>Insertion into an m-way Search Tree</vt:lpstr>
      <vt:lpstr>Insertion into an m-way Search Tree</vt:lpstr>
      <vt:lpstr>Insertion into an m-way Search Tree</vt:lpstr>
      <vt:lpstr>Insertion into an m-way Search Tree</vt:lpstr>
      <vt:lpstr>Insertion into an m-way Search Tree</vt:lpstr>
      <vt:lpstr>B Trees</vt:lpstr>
      <vt:lpstr>B Tree</vt:lpstr>
      <vt:lpstr>B Tree</vt:lpstr>
      <vt:lpstr>B-Tree Structure</vt:lpstr>
      <vt:lpstr>Slide 53</vt:lpstr>
      <vt:lpstr>Slide 54</vt:lpstr>
      <vt:lpstr>Insertion into a B Tree</vt:lpstr>
      <vt:lpstr>Insertion into a B Tree</vt:lpstr>
      <vt:lpstr>Insertion into a B Tree</vt:lpstr>
      <vt:lpstr>Insertion into a B Tree</vt:lpstr>
      <vt:lpstr>Insertion into a B Tree</vt:lpstr>
      <vt:lpstr>Insertion into a B Tree</vt:lpstr>
      <vt:lpstr>Insertion into a B Tree</vt:lpstr>
      <vt:lpstr>Insertion into a B Tree</vt:lpstr>
      <vt:lpstr>Insertion into a B Tree</vt:lpstr>
      <vt:lpstr>Insertion into a B Tree</vt:lpstr>
      <vt:lpstr>Insertion into a B Tree</vt:lpstr>
      <vt:lpstr>Insertion into a B Tree</vt:lpstr>
      <vt:lpstr>Insertion into a B Tree</vt:lpstr>
      <vt:lpstr>Insertion into a B Tree</vt:lpstr>
      <vt:lpstr>Insertion into a B Tree</vt:lpstr>
      <vt:lpstr>Insertion into a B Tree</vt:lpstr>
      <vt:lpstr>Insertion into a B Tree</vt:lpstr>
      <vt:lpstr>Insertion into a B Tree</vt:lpstr>
      <vt:lpstr>Insertion into a B Tree</vt:lpstr>
      <vt:lpstr>Insertion into a B Tree</vt:lpstr>
      <vt:lpstr>Phew</vt:lpstr>
      <vt:lpstr>B Tree Search Algorithm</vt:lpstr>
      <vt:lpstr>Search - Take #4 - B Tree</vt:lpstr>
      <vt:lpstr>Search - Take #4 - B Tree</vt:lpstr>
      <vt:lpstr>Advantage of B Trees</vt:lpstr>
      <vt:lpstr>External Sorting</vt:lpstr>
      <vt:lpstr>Sorting</vt:lpstr>
      <vt:lpstr>QuickSort</vt:lpstr>
      <vt:lpstr>HeapSort</vt:lpstr>
      <vt:lpstr>Merge Sort</vt:lpstr>
      <vt:lpstr>External MergeSort example</vt:lpstr>
      <vt:lpstr>External Merge Sort Algorithm</vt:lpstr>
      <vt:lpstr>External Merging</vt:lpstr>
      <vt:lpstr>Larger Merges</vt:lpstr>
      <vt:lpstr>Why is this better?</vt:lpstr>
      <vt:lpstr>Summary</vt:lpstr>
      <vt:lpstr>Summary</vt:lpstr>
      <vt:lpstr>Readings</vt:lpstr>
    </vt:vector>
  </TitlesOfParts>
  <Company>SFU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Edgar</dc:creator>
  <cp:lastModifiedBy>Greg Mori</cp:lastModifiedBy>
  <cp:revision>123</cp:revision>
  <dcterms:created xsi:type="dcterms:W3CDTF">2013-04-02T06:40:36Z</dcterms:created>
  <dcterms:modified xsi:type="dcterms:W3CDTF">2013-04-02T07:00:27Z</dcterms:modified>
</cp:coreProperties>
</file>