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Default Extension="emf" ContentType="image/x-emf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notesSlides/notesSlide66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93" r:id="rId1"/>
  </p:sldMasterIdLst>
  <p:notesMasterIdLst>
    <p:notesMasterId r:id="rId80"/>
  </p:notesMasterIdLst>
  <p:sldIdLst>
    <p:sldId id="256" r:id="rId2"/>
    <p:sldId id="320" r:id="rId3"/>
    <p:sldId id="382" r:id="rId4"/>
    <p:sldId id="321" r:id="rId5"/>
    <p:sldId id="260" r:id="rId6"/>
    <p:sldId id="261" r:id="rId7"/>
    <p:sldId id="262" r:id="rId8"/>
    <p:sldId id="315" r:id="rId9"/>
    <p:sldId id="322" r:id="rId10"/>
    <p:sldId id="265" r:id="rId11"/>
    <p:sldId id="323" r:id="rId12"/>
    <p:sldId id="324" r:id="rId13"/>
    <p:sldId id="267" r:id="rId14"/>
    <p:sldId id="276" r:id="rId15"/>
    <p:sldId id="325" r:id="rId16"/>
    <p:sldId id="356" r:id="rId17"/>
    <p:sldId id="357" r:id="rId18"/>
    <p:sldId id="358" r:id="rId19"/>
    <p:sldId id="368" r:id="rId20"/>
    <p:sldId id="359" r:id="rId21"/>
    <p:sldId id="326" r:id="rId22"/>
    <p:sldId id="278" r:id="rId23"/>
    <p:sldId id="271" r:id="rId24"/>
    <p:sldId id="273" r:id="rId25"/>
    <p:sldId id="327" r:id="rId26"/>
    <p:sldId id="270" r:id="rId27"/>
    <p:sldId id="328" r:id="rId28"/>
    <p:sldId id="329" r:id="rId29"/>
    <p:sldId id="330" r:id="rId30"/>
    <p:sldId id="279" r:id="rId31"/>
    <p:sldId id="281" r:id="rId32"/>
    <p:sldId id="361" r:id="rId33"/>
    <p:sldId id="360" r:id="rId34"/>
    <p:sldId id="331" r:id="rId35"/>
    <p:sldId id="363" r:id="rId36"/>
    <p:sldId id="332" r:id="rId37"/>
    <p:sldId id="287" r:id="rId38"/>
    <p:sldId id="340" r:id="rId39"/>
    <p:sldId id="341" r:id="rId40"/>
    <p:sldId id="342" r:id="rId41"/>
    <p:sldId id="343" r:id="rId42"/>
    <p:sldId id="344" r:id="rId43"/>
    <p:sldId id="362" r:id="rId44"/>
    <p:sldId id="364" r:id="rId45"/>
    <p:sldId id="333" r:id="rId46"/>
    <p:sldId id="345" r:id="rId47"/>
    <p:sldId id="346" r:id="rId48"/>
    <p:sldId id="347" r:id="rId49"/>
    <p:sldId id="348" r:id="rId50"/>
    <p:sldId id="349" r:id="rId51"/>
    <p:sldId id="334" r:id="rId52"/>
    <p:sldId id="372" r:id="rId53"/>
    <p:sldId id="365" r:id="rId54"/>
    <p:sldId id="335" r:id="rId55"/>
    <p:sldId id="350" r:id="rId56"/>
    <p:sldId id="351" r:id="rId57"/>
    <p:sldId id="352" r:id="rId58"/>
    <p:sldId id="355" r:id="rId59"/>
    <p:sldId id="354" r:id="rId60"/>
    <p:sldId id="374" r:id="rId61"/>
    <p:sldId id="373" r:id="rId62"/>
    <p:sldId id="336" r:id="rId63"/>
    <p:sldId id="375" r:id="rId64"/>
    <p:sldId id="376" r:id="rId65"/>
    <p:sldId id="377" r:id="rId66"/>
    <p:sldId id="366" r:id="rId67"/>
    <p:sldId id="296" r:id="rId68"/>
    <p:sldId id="369" r:id="rId69"/>
    <p:sldId id="370" r:id="rId70"/>
    <p:sldId id="371" r:id="rId71"/>
    <p:sldId id="280" r:id="rId72"/>
    <p:sldId id="337" r:id="rId73"/>
    <p:sldId id="338" r:id="rId74"/>
    <p:sldId id="339" r:id="rId75"/>
    <p:sldId id="378" r:id="rId76"/>
    <p:sldId id="379" r:id="rId77"/>
    <p:sldId id="381" r:id="rId78"/>
    <p:sldId id="380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EDCE1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34587" autoAdjust="0"/>
    <p:restoredTop sz="94695" autoAdjust="0"/>
  </p:normalViewPr>
  <p:slideViewPr>
    <p:cSldViewPr>
      <p:cViewPr varScale="1">
        <p:scale>
          <a:sx n="119" d="100"/>
          <a:sy n="119" d="100"/>
        </p:scale>
        <p:origin x="-2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FA201-0548-48EE-A424-F4F33DA668BA}" type="datetimeFigureOut">
              <a:rPr lang="en-US" smtClean="0"/>
              <a:pPr/>
              <a:t>3/24/13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D128E-7438-4A7D-9AB9-72C7CF260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454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60</a:t>
            </a:fld>
            <a:endParaRPr lang="en-C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66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67</a:t>
            </a:fld>
            <a:endParaRPr lang="en-C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71</a:t>
            </a:fld>
            <a:endParaRPr lang="en-C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72</a:t>
            </a:fld>
            <a:endParaRPr lang="en-C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73</a:t>
            </a:fld>
            <a:endParaRPr lang="en-C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74</a:t>
            </a:fld>
            <a:endParaRPr lang="en-C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75</a:t>
            </a:fld>
            <a:endParaRPr lang="en-C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76</a:t>
            </a:fld>
            <a:endParaRPr lang="en-CA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77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128E-7438-4A7D-9AB9-72C7CF260368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77767-28CD-450B-BF8E-462B6E1E3E2A}" type="datetimeFigureOut">
              <a:rPr lang="en-US" smtClean="0"/>
              <a:pPr>
                <a:defRPr/>
              </a:pPr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B9515-FFF1-4F19-8367-1395C1F2F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D242D-2935-4770-ACE8-747B2B5A9D6A}" type="datetimeFigureOut">
              <a:rPr lang="en-US" smtClean="0"/>
              <a:pPr>
                <a:defRPr/>
              </a:pPr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E8B47-E514-4927-B920-D370D8E861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E183E-8030-430B-AB90-FD8304A04642}" type="datetimeFigureOut">
              <a:rPr lang="en-US" smtClean="0"/>
              <a:pPr>
                <a:defRPr/>
              </a:pPr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7E2F-70A1-42C2-B2B7-97360AE3A6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792DB-5EE8-4A50-A82C-CEC02EF6290C}" type="datetimeFigureOut">
              <a:rPr lang="en-US" smtClean="0"/>
              <a:pPr>
                <a:defRPr/>
              </a:pPr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3D3D3-49F5-4EB7-98CC-5D4BD8D6D3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0A0CE-A0EB-4616-95BD-3F50E4BE873E}" type="datetimeFigureOut">
              <a:rPr lang="en-US" smtClean="0"/>
              <a:pPr>
                <a:defRPr/>
              </a:pPr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6F303-08A3-41BB-BEFE-3675B7417D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75EE02-D708-4170-BC77-105A905D4C6E}" type="datetimeFigureOut">
              <a:rPr lang="en-US" smtClean="0"/>
              <a:pPr>
                <a:defRPr/>
              </a:pPr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A46E5-C861-4DBB-ADC3-0128920B85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146CF-64D4-47D4-9852-863C3D583956}" type="datetimeFigureOut">
              <a:rPr lang="en-US" smtClean="0"/>
              <a:pPr>
                <a:defRPr/>
              </a:pPr>
              <a:t>3/24/13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CE9C3-402F-4496-B49D-CEE5389856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538E9-F7A3-4CDC-AC68-D8FB122A1CA4}" type="datetimeFigureOut">
              <a:rPr lang="en-US" smtClean="0"/>
              <a:pPr>
                <a:defRPr/>
              </a:pPr>
              <a:t>3/24/13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223FD-DFF9-4FC1-ABF1-30E6BB9ECE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B3A33-EA74-4EFA-A3AE-591C5B49B72B}" type="datetimeFigureOut">
              <a:rPr lang="en-US" smtClean="0"/>
              <a:pPr>
                <a:defRPr/>
              </a:pPr>
              <a:t>3/24/13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CBEBE-16DA-4AA6-896C-5393A8B4D7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5E4BC-B982-4064-AD96-573C4AC99664}" type="datetimeFigureOut">
              <a:rPr lang="en-US" smtClean="0"/>
              <a:pPr>
                <a:defRPr/>
              </a:pPr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B8877-11E8-48D6-8CBC-C08D074A15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9C6AFB2A-809C-4EF8-8EF1-6E4C534B144E}" type="datetimeFigureOut">
              <a:rPr lang="en-US" smtClean="0"/>
              <a:pPr>
                <a:defRPr/>
              </a:pPr>
              <a:t>3/24/13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0204BB63-D6EB-4122-8722-330BCC9526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1462A747-58CC-4E18-AF64-399CD703D9BC}" type="datetimeFigureOut">
              <a:rPr lang="en-US" smtClean="0"/>
              <a:pPr>
                <a:defRPr/>
              </a:pPr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5D1BD507-41DE-4936-A211-B2D86350F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CMPT 225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Hash Tables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Finding Unique String Values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 we would like to have a unique integer for each possible string</a:t>
            </a:r>
          </a:p>
          <a:p>
            <a:r>
              <a:rPr lang="en-US" dirty="0" smtClean="0"/>
              <a:t>This is relatively straightforward</a:t>
            </a:r>
          </a:p>
          <a:p>
            <a:pPr lvl="1"/>
            <a:r>
              <a:rPr lang="en-US" dirty="0" smtClean="0"/>
              <a:t>As before, assign each letter a value between 1 and 26</a:t>
            </a:r>
          </a:p>
          <a:p>
            <a:pPr lvl="1"/>
            <a:r>
              <a:rPr lang="en-US" dirty="0" smtClean="0"/>
              <a:t>And multiply the letter's value by 26</a:t>
            </a:r>
            <a:r>
              <a:rPr lang="en-US" b="1" baseline="30000" dirty="0" smtClean="0"/>
              <a:t>i</a:t>
            </a:r>
            <a:r>
              <a:rPr lang="en-US" dirty="0" smtClean="0"/>
              <a:t>, where </a:t>
            </a:r>
            <a:r>
              <a:rPr lang="en-US" b="1" dirty="0" err="1" smtClean="0"/>
              <a:t>i</a:t>
            </a:r>
            <a:r>
              <a:rPr lang="en-US" dirty="0" smtClean="0"/>
              <a:t> is the position of the letter in the word:</a:t>
            </a:r>
          </a:p>
          <a:p>
            <a:pPr lvl="2"/>
            <a:r>
              <a:rPr lang="en-US" dirty="0" smtClean="0"/>
              <a:t>"dog" = 4*26</a:t>
            </a:r>
            <a:r>
              <a:rPr lang="en-US" baseline="30000" dirty="0" smtClean="0"/>
              <a:t>2</a:t>
            </a:r>
            <a:r>
              <a:rPr lang="en-US" dirty="0" smtClean="0"/>
              <a:t> + 15*26</a:t>
            </a:r>
            <a:r>
              <a:rPr lang="en-US" baseline="30000" dirty="0" smtClean="0"/>
              <a:t>1</a:t>
            </a:r>
            <a:r>
              <a:rPr lang="en-US" dirty="0" smtClean="0"/>
              <a:t> + 7*26</a:t>
            </a:r>
            <a:r>
              <a:rPr lang="en-US" baseline="30000" dirty="0" smtClean="0"/>
              <a:t>0</a:t>
            </a:r>
            <a:r>
              <a:rPr lang="en-US" dirty="0" smtClean="0"/>
              <a:t> = 3,101</a:t>
            </a:r>
          </a:p>
          <a:p>
            <a:pPr lvl="2"/>
            <a:r>
              <a:rPr lang="en-US" dirty="0" smtClean="0"/>
              <a:t>"god" = 7*26</a:t>
            </a:r>
            <a:r>
              <a:rPr lang="en-US" baseline="30000" dirty="0" smtClean="0"/>
              <a:t>2</a:t>
            </a:r>
            <a:r>
              <a:rPr lang="en-US" dirty="0" smtClean="0"/>
              <a:t> + 15*26</a:t>
            </a:r>
            <a:r>
              <a:rPr lang="en-US" baseline="30000" dirty="0" smtClean="0"/>
              <a:t>1</a:t>
            </a:r>
            <a:r>
              <a:rPr lang="en-US" dirty="0" smtClean="0"/>
              <a:t> + 4*26</a:t>
            </a:r>
            <a:r>
              <a:rPr lang="en-US" baseline="30000" dirty="0" smtClean="0"/>
              <a:t>0</a:t>
            </a:r>
            <a:r>
              <a:rPr lang="en-US" dirty="0" smtClean="0"/>
              <a:t> = 5,126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Afhahgm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Vsyu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proposed system generates a unique number for each string</a:t>
            </a:r>
          </a:p>
          <a:p>
            <a:pPr lvl="1"/>
            <a:r>
              <a:rPr lang="en-CA" dirty="0" smtClean="0"/>
              <a:t>However most strings are not meaningful</a:t>
            </a:r>
          </a:p>
          <a:p>
            <a:pPr lvl="1"/>
            <a:r>
              <a:rPr lang="en-CA" dirty="0" smtClean="0"/>
              <a:t>Given a string containing ten letters there are 2610 possible combinations of letters</a:t>
            </a:r>
          </a:p>
          <a:p>
            <a:pPr lvl="2"/>
            <a:r>
              <a:rPr lang="en-CA" dirty="0" smtClean="0"/>
              <a:t>That is, 141,167,095,653,376 different possible strings</a:t>
            </a:r>
          </a:p>
          <a:p>
            <a:r>
              <a:rPr lang="en-CA" dirty="0" smtClean="0"/>
              <a:t>It is not practical to create an array large enough to store all possible strings</a:t>
            </a:r>
          </a:p>
          <a:p>
            <a:pPr lvl="1"/>
            <a:r>
              <a:rPr lang="en-CA" dirty="0" smtClean="0"/>
              <a:t>Just like the general telephone number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So What's The Problem?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In an ideal world we would know which key values were to be recorded</a:t>
            </a:r>
          </a:p>
          <a:p>
            <a:pPr lvl="1"/>
            <a:r>
              <a:rPr lang="en-CA" dirty="0" smtClean="0"/>
              <a:t>The </a:t>
            </a:r>
            <a:r>
              <a:rPr lang="en-CA" dirty="0" err="1" smtClean="0"/>
              <a:t>Convenientville</a:t>
            </a:r>
            <a:r>
              <a:rPr lang="en-CA" dirty="0" smtClean="0"/>
              <a:t> example was very close to this ideal</a:t>
            </a:r>
          </a:p>
          <a:p>
            <a:r>
              <a:rPr lang="en-CA" dirty="0" smtClean="0"/>
              <a:t>Most of the time this is not the case</a:t>
            </a:r>
          </a:p>
          <a:p>
            <a:pPr lvl="1"/>
            <a:r>
              <a:rPr lang="en-CA" dirty="0" smtClean="0"/>
              <a:t>Usually, key values are not known in advance</a:t>
            </a:r>
          </a:p>
          <a:p>
            <a:pPr lvl="1"/>
            <a:r>
              <a:rPr lang="en-CA" dirty="0" smtClean="0"/>
              <a:t>And, in many cases, the universe of possible key values is very large (e.g. names)</a:t>
            </a:r>
          </a:p>
          <a:p>
            <a:pPr lvl="1"/>
            <a:r>
              <a:rPr lang="en-CA" dirty="0" smtClean="0"/>
              <a:t>So it is not practical to reserve space for all possible key values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A Different Approach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Don't determine the array size by the maximum possible number of keys</a:t>
            </a:r>
          </a:p>
          <a:p>
            <a:r>
              <a:rPr lang="en-US" dirty="0" smtClean="0"/>
              <a:t>Fix the array size based on the amount of data to be stored</a:t>
            </a:r>
          </a:p>
          <a:p>
            <a:pPr lvl="1"/>
            <a:r>
              <a:rPr lang="en-US" dirty="0" smtClean="0"/>
              <a:t>Map the key value (phone number or name or some other data) to an array element</a:t>
            </a:r>
          </a:p>
          <a:p>
            <a:pPr lvl="1"/>
            <a:r>
              <a:rPr lang="en-US" dirty="0" smtClean="0"/>
              <a:t>We still need to convert the key value to an integer index using a </a:t>
            </a:r>
            <a:r>
              <a:rPr lang="en-US" b="1" dirty="0" smtClean="0"/>
              <a:t>hash function</a:t>
            </a:r>
          </a:p>
          <a:p>
            <a:r>
              <a:rPr lang="en-US" dirty="0" smtClean="0"/>
              <a:t>This is the basic idea behind hash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Hash Tables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CMPT 225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Hash Tables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hash table consists of an </a:t>
            </a:r>
            <a:r>
              <a:rPr lang="en-CA" i="1" dirty="0" smtClean="0"/>
              <a:t>array</a:t>
            </a:r>
            <a:r>
              <a:rPr lang="en-CA" dirty="0" smtClean="0"/>
              <a:t> to store the data in</a:t>
            </a:r>
          </a:p>
          <a:p>
            <a:pPr lvl="1"/>
            <a:r>
              <a:rPr lang="en-CA" dirty="0" smtClean="0"/>
              <a:t>The table may contain complex types, or pointers to objects</a:t>
            </a:r>
          </a:p>
          <a:p>
            <a:pPr lvl="1"/>
            <a:r>
              <a:rPr lang="en-CA" dirty="0" smtClean="0"/>
              <a:t>One attribute of the object is designated as the table's key</a:t>
            </a:r>
          </a:p>
          <a:p>
            <a:r>
              <a:rPr lang="en-CA" dirty="0" smtClean="0"/>
              <a:t>And a </a:t>
            </a:r>
            <a:r>
              <a:rPr lang="en-CA" i="1" dirty="0" smtClean="0"/>
              <a:t>hash function </a:t>
            </a:r>
            <a:r>
              <a:rPr lang="en-CA" dirty="0" smtClean="0"/>
              <a:t>that maps a key to an array index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Customer data from A3</a:t>
            </a:r>
          </a:p>
          <a:p>
            <a:r>
              <a:rPr lang="en-US" dirty="0" smtClean="0"/>
              <a:t>Create array of pointers to Customer objects</a:t>
            </a:r>
          </a:p>
          <a:p>
            <a:pPr lvl="1"/>
            <a:r>
              <a:rPr lang="en-US" dirty="0" smtClean="0"/>
              <a:t>This is the hash table</a:t>
            </a:r>
          </a:p>
          <a:p>
            <a:pPr lvl="1"/>
            <a:r>
              <a:rPr lang="en-US" dirty="0" smtClean="0"/>
              <a:t>Customer *</a:t>
            </a:r>
            <a:r>
              <a:rPr lang="en-US" dirty="0" err="1" smtClean="0"/>
              <a:t>hash_table[H_SIZE</a:t>
            </a:r>
            <a:r>
              <a:rPr lang="en-US" dirty="0" smtClean="0"/>
              <a:t>];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Customer data from A3</a:t>
            </a:r>
          </a:p>
          <a:p>
            <a:pPr lvl="1"/>
            <a:r>
              <a:rPr lang="en-US" dirty="0" smtClean="0"/>
              <a:t>Say we wish to insert </a:t>
            </a:r>
            <a:r>
              <a:rPr lang="en-US" dirty="0" err="1" smtClean="0"/>
              <a:t>c</a:t>
            </a:r>
            <a:r>
              <a:rPr lang="en-US" dirty="0" smtClean="0"/>
              <a:t> = Customer (Mori, G.,500)</a:t>
            </a:r>
          </a:p>
          <a:p>
            <a:pPr lvl="1"/>
            <a:r>
              <a:rPr lang="en-US" dirty="0" smtClean="0"/>
              <a:t>Where does it go?</a:t>
            </a:r>
          </a:p>
          <a:p>
            <a:pPr lvl="1"/>
            <a:r>
              <a:rPr lang="en-US" dirty="0" smtClean="0"/>
              <a:t>Suppose we have a </a:t>
            </a:r>
            <a:r>
              <a:rPr lang="en-US" i="1" dirty="0" smtClean="0"/>
              <a:t>hash function</a:t>
            </a:r>
            <a:r>
              <a:rPr lang="en-US" dirty="0" smtClean="0"/>
              <a:t> </a:t>
            </a:r>
            <a:r>
              <a:rPr lang="en-US" dirty="0" err="1" smtClean="0"/>
              <a:t>h</a:t>
            </a:r>
            <a:endParaRPr lang="en-US" dirty="0" smtClean="0"/>
          </a:p>
          <a:p>
            <a:pPr lvl="2"/>
            <a:r>
              <a:rPr lang="en-US" dirty="0" err="1" smtClean="0"/>
              <a:t>h(c</a:t>
            </a:r>
            <a:r>
              <a:rPr lang="en-US" dirty="0" smtClean="0"/>
              <a:t>) = 7    (G is 7</a:t>
            </a:r>
            <a:r>
              <a:rPr lang="en-US" baseline="30000" dirty="0" smtClean="0"/>
              <a:t>th</a:t>
            </a:r>
            <a:r>
              <a:rPr lang="en-US" dirty="0" smtClean="0"/>
              <a:t> letter in alphabet)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124200" y="5257800"/>
            <a:ext cx="1219200" cy="990600"/>
            <a:chOff x="3124200" y="5257800"/>
            <a:chExt cx="1219200" cy="990600"/>
          </a:xfrm>
        </p:grpSpPr>
        <p:sp>
          <p:nvSpPr>
            <p:cNvPr id="5" name="Rectangle 4"/>
            <p:cNvSpPr/>
            <p:nvPr/>
          </p:nvSpPr>
          <p:spPr>
            <a:xfrm>
              <a:off x="3124200" y="5791200"/>
              <a:ext cx="12192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Mori, G, 500</a:t>
              </a:r>
              <a:endParaRPr lang="en-US" sz="1600" dirty="0"/>
            </a:p>
          </p:txBody>
        </p:sp>
        <p:cxnSp>
          <p:nvCxnSpPr>
            <p:cNvPr id="9" name="Curved Connector 8"/>
            <p:cNvCxnSpPr>
              <a:endCxn id="5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Customer data from A3</a:t>
            </a:r>
          </a:p>
          <a:p>
            <a:pPr lvl="1"/>
            <a:r>
              <a:rPr lang="en-US" dirty="0" smtClean="0"/>
              <a:t>Say we wish to insert </a:t>
            </a:r>
            <a:r>
              <a:rPr lang="en-US" dirty="0" err="1" smtClean="0"/>
              <a:t>d</a:t>
            </a:r>
            <a:r>
              <a:rPr lang="en-US" dirty="0" smtClean="0"/>
              <a:t> = Customer (Drew, M.,600)</a:t>
            </a:r>
          </a:p>
          <a:p>
            <a:pPr lvl="1"/>
            <a:r>
              <a:rPr lang="en-US" dirty="0" smtClean="0"/>
              <a:t>Where does it go?</a:t>
            </a:r>
          </a:p>
          <a:p>
            <a:pPr lvl="2"/>
            <a:r>
              <a:rPr lang="en-US" dirty="0" err="1" smtClean="0"/>
              <a:t>h(d</a:t>
            </a:r>
            <a:r>
              <a:rPr lang="en-US" dirty="0" smtClean="0"/>
              <a:t>) = 13    (M is 13</a:t>
            </a:r>
            <a:r>
              <a:rPr lang="en-US" baseline="30000" dirty="0" smtClean="0"/>
              <a:t>th</a:t>
            </a:r>
            <a:r>
              <a:rPr lang="en-US" dirty="0" smtClean="0"/>
              <a:t> letter in alphabet)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6" name="Group 10"/>
          <p:cNvGrpSpPr/>
          <p:nvPr/>
        </p:nvGrpSpPr>
        <p:grpSpPr>
          <a:xfrm>
            <a:off x="3124200" y="5257800"/>
            <a:ext cx="1219200" cy="990600"/>
            <a:chOff x="3124200" y="5257800"/>
            <a:chExt cx="1219200" cy="990600"/>
          </a:xfrm>
        </p:grpSpPr>
        <p:sp>
          <p:nvSpPr>
            <p:cNvPr id="5" name="Rectangle 4"/>
            <p:cNvSpPr/>
            <p:nvPr/>
          </p:nvSpPr>
          <p:spPr>
            <a:xfrm>
              <a:off x="3124200" y="5791200"/>
              <a:ext cx="12192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Mori, G, 500</a:t>
              </a:r>
              <a:endParaRPr lang="en-US" sz="1600" dirty="0"/>
            </a:p>
          </p:txBody>
        </p:sp>
        <p:cxnSp>
          <p:nvCxnSpPr>
            <p:cNvPr id="9" name="Curved Connector 8"/>
            <p:cNvCxnSpPr>
              <a:endCxn id="5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5105400" y="5334000"/>
            <a:ext cx="1295400" cy="990600"/>
            <a:chOff x="3124200" y="5257800"/>
            <a:chExt cx="1295400" cy="990600"/>
          </a:xfrm>
        </p:grpSpPr>
        <p:sp>
          <p:nvSpPr>
            <p:cNvPr id="10" name="Rectangle 9"/>
            <p:cNvSpPr/>
            <p:nvPr/>
          </p:nvSpPr>
          <p:spPr>
            <a:xfrm>
              <a:off x="3124200" y="5791200"/>
              <a:ext cx="12954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Drew, M, 600</a:t>
              </a:r>
              <a:endParaRPr lang="en-US" sz="1600" dirty="0"/>
            </a:p>
          </p:txBody>
        </p:sp>
        <p:cxnSp>
          <p:nvCxnSpPr>
            <p:cNvPr id="11" name="Curved Connector 8"/>
            <p:cNvCxnSpPr>
              <a:endCxn id="10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Customer data from A3</a:t>
            </a:r>
          </a:p>
          <a:p>
            <a:pPr lvl="1"/>
            <a:r>
              <a:rPr lang="en-US" dirty="0" smtClean="0"/>
              <a:t>Say we wish to search for Customer </a:t>
            </a:r>
            <a:r>
              <a:rPr lang="en-US" dirty="0" err="1" smtClean="0"/>
              <a:t>c</a:t>
            </a:r>
            <a:r>
              <a:rPr lang="en-US" dirty="0" smtClean="0"/>
              <a:t> (Baker,G,480)</a:t>
            </a:r>
          </a:p>
          <a:p>
            <a:pPr lvl="1"/>
            <a:r>
              <a:rPr lang="en-US" dirty="0" smtClean="0"/>
              <a:t>Where could it be?</a:t>
            </a:r>
          </a:p>
          <a:p>
            <a:pPr lvl="2"/>
            <a:r>
              <a:rPr lang="en-US" dirty="0" err="1" smtClean="0"/>
              <a:t>h(c</a:t>
            </a:r>
            <a:r>
              <a:rPr lang="en-US" dirty="0" smtClean="0"/>
              <a:t>) = 7    (G is 7</a:t>
            </a:r>
            <a:r>
              <a:rPr lang="en-US" baseline="30000" dirty="0" smtClean="0"/>
              <a:t>th</a:t>
            </a:r>
            <a:r>
              <a:rPr lang="en-US" dirty="0" smtClean="0"/>
              <a:t> letter in alphabet)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6" name="Group 10"/>
          <p:cNvGrpSpPr/>
          <p:nvPr/>
        </p:nvGrpSpPr>
        <p:grpSpPr>
          <a:xfrm>
            <a:off x="3124200" y="5257800"/>
            <a:ext cx="1219200" cy="990600"/>
            <a:chOff x="3124200" y="5257800"/>
            <a:chExt cx="1219200" cy="990600"/>
          </a:xfrm>
        </p:grpSpPr>
        <p:sp>
          <p:nvSpPr>
            <p:cNvPr id="5" name="Rectangle 4"/>
            <p:cNvSpPr/>
            <p:nvPr/>
          </p:nvSpPr>
          <p:spPr>
            <a:xfrm>
              <a:off x="3124200" y="5791200"/>
              <a:ext cx="12192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Mori, G, 500</a:t>
              </a:r>
              <a:endParaRPr lang="en-US" sz="1600" dirty="0"/>
            </a:p>
          </p:txBody>
        </p:sp>
        <p:cxnSp>
          <p:nvCxnSpPr>
            <p:cNvPr id="9" name="Curved Connector 8"/>
            <p:cNvCxnSpPr>
              <a:endCxn id="5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/>
          <p:nvPr/>
        </p:nvGrpSpPr>
        <p:grpSpPr>
          <a:xfrm>
            <a:off x="5105400" y="5334000"/>
            <a:ext cx="1295400" cy="990600"/>
            <a:chOff x="3124200" y="5257800"/>
            <a:chExt cx="1295400" cy="990600"/>
          </a:xfrm>
        </p:grpSpPr>
        <p:sp>
          <p:nvSpPr>
            <p:cNvPr id="10" name="Rectangle 9"/>
            <p:cNvSpPr/>
            <p:nvPr/>
          </p:nvSpPr>
          <p:spPr>
            <a:xfrm>
              <a:off x="3124200" y="5791200"/>
              <a:ext cx="12954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Drew, M, 600</a:t>
              </a:r>
              <a:endParaRPr lang="en-US" sz="1600" dirty="0"/>
            </a:p>
          </p:txBody>
        </p:sp>
        <p:cxnSp>
          <p:nvCxnSpPr>
            <p:cNvPr id="11" name="Curved Connector 8"/>
            <p:cNvCxnSpPr>
              <a:endCxn id="10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124200" y="4648200"/>
            <a:ext cx="304800" cy="9144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5562600"/>
            <a:ext cx="1676400" cy="9144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5867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Nope, (Baker, G) not in table!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Problem Examples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6413500" cy="4625609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What can we do if we want rapid access to individual data items?</a:t>
            </a:r>
          </a:p>
          <a:p>
            <a:pPr lvl="1"/>
            <a:r>
              <a:rPr lang="en-CA" dirty="0" smtClean="0"/>
              <a:t>Looking up data for a flight in an air traffic control system</a:t>
            </a:r>
          </a:p>
          <a:p>
            <a:pPr lvl="1"/>
            <a:r>
              <a:rPr lang="en-CA" dirty="0" smtClean="0"/>
              <a:t>Looking up the address of someone making a 911 call</a:t>
            </a:r>
          </a:p>
          <a:p>
            <a:pPr lvl="1"/>
            <a:r>
              <a:rPr lang="en-CA" dirty="0" smtClean="0"/>
              <a:t>Checking the spelling of words by looking up each one in a dictionary</a:t>
            </a:r>
          </a:p>
          <a:p>
            <a:r>
              <a:rPr lang="en-CA" dirty="0" smtClean="0"/>
              <a:t>In each case speed is very important</a:t>
            </a:r>
          </a:p>
          <a:p>
            <a:pPr lvl="1"/>
            <a:r>
              <a:rPr lang="en-CA" dirty="0" smtClean="0"/>
              <a:t>But the data does not need to be maintained in order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5742" y="1872803"/>
            <a:ext cx="1585265" cy="129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566" y="4009684"/>
            <a:ext cx="978542" cy="122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Customer data from A3</a:t>
            </a:r>
          </a:p>
          <a:p>
            <a:pPr lvl="1"/>
            <a:r>
              <a:rPr lang="en-US" dirty="0" smtClean="0"/>
              <a:t>Say we wish to insert </a:t>
            </a:r>
            <a:r>
              <a:rPr lang="en-US" dirty="0" err="1" smtClean="0"/>
              <a:t>e</a:t>
            </a:r>
            <a:r>
              <a:rPr lang="en-US" dirty="0" smtClean="0"/>
              <a:t> = Customer (Gould, G,420)</a:t>
            </a:r>
          </a:p>
          <a:p>
            <a:pPr lvl="1"/>
            <a:r>
              <a:rPr lang="en-US" dirty="0" smtClean="0"/>
              <a:t>Where does it go?</a:t>
            </a:r>
          </a:p>
          <a:p>
            <a:pPr lvl="2"/>
            <a:r>
              <a:rPr lang="en-US" dirty="0" err="1" smtClean="0"/>
              <a:t>h(e</a:t>
            </a:r>
            <a:r>
              <a:rPr lang="en-US" dirty="0" smtClean="0"/>
              <a:t>) = 7    (G is 7</a:t>
            </a:r>
            <a:r>
              <a:rPr lang="en-US" baseline="30000" dirty="0" smtClean="0"/>
              <a:t>th</a:t>
            </a:r>
            <a:r>
              <a:rPr lang="en-US" dirty="0" smtClean="0"/>
              <a:t> letter in alphabet)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6" name="Group 10"/>
          <p:cNvGrpSpPr/>
          <p:nvPr/>
        </p:nvGrpSpPr>
        <p:grpSpPr>
          <a:xfrm>
            <a:off x="3124200" y="5257800"/>
            <a:ext cx="1219200" cy="990600"/>
            <a:chOff x="3124200" y="5257800"/>
            <a:chExt cx="1219200" cy="990600"/>
          </a:xfrm>
        </p:grpSpPr>
        <p:sp>
          <p:nvSpPr>
            <p:cNvPr id="5" name="Rectangle 4"/>
            <p:cNvSpPr/>
            <p:nvPr/>
          </p:nvSpPr>
          <p:spPr>
            <a:xfrm>
              <a:off x="3124200" y="5791200"/>
              <a:ext cx="12192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Mori, G, 500</a:t>
              </a:r>
              <a:endParaRPr lang="en-US" sz="1600" dirty="0"/>
            </a:p>
          </p:txBody>
        </p:sp>
        <p:cxnSp>
          <p:nvCxnSpPr>
            <p:cNvPr id="9" name="Curved Connector 8"/>
            <p:cNvCxnSpPr>
              <a:endCxn id="5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/>
          <p:nvPr/>
        </p:nvGrpSpPr>
        <p:grpSpPr>
          <a:xfrm>
            <a:off x="5105400" y="5334000"/>
            <a:ext cx="1295400" cy="990600"/>
            <a:chOff x="3124200" y="5257800"/>
            <a:chExt cx="1295400" cy="990600"/>
          </a:xfrm>
        </p:grpSpPr>
        <p:sp>
          <p:nvSpPr>
            <p:cNvPr id="10" name="Rectangle 9"/>
            <p:cNvSpPr/>
            <p:nvPr/>
          </p:nvSpPr>
          <p:spPr>
            <a:xfrm>
              <a:off x="3124200" y="5791200"/>
              <a:ext cx="12954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Drew, M, 600</a:t>
              </a:r>
              <a:endParaRPr lang="en-US" sz="1600" dirty="0"/>
            </a:p>
          </p:txBody>
        </p:sp>
        <p:cxnSp>
          <p:nvCxnSpPr>
            <p:cNvPr id="11" name="Curved Connector 8"/>
            <p:cNvCxnSpPr>
              <a:endCxn id="10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971800" y="5181600"/>
            <a:ext cx="1524000" cy="1524000"/>
            <a:chOff x="2971800" y="5181600"/>
            <a:chExt cx="1524000" cy="1524000"/>
          </a:xfrm>
        </p:grpSpPr>
        <p:sp>
          <p:nvSpPr>
            <p:cNvPr id="13" name="Rectangle 12"/>
            <p:cNvSpPr/>
            <p:nvPr/>
          </p:nvSpPr>
          <p:spPr>
            <a:xfrm>
              <a:off x="2971800" y="6248400"/>
              <a:ext cx="15240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Gould, G,420</a:t>
              </a:r>
              <a:endParaRPr lang="en-US" sz="1600" dirty="0"/>
            </a:p>
          </p:txBody>
        </p:sp>
        <p:cxnSp>
          <p:nvCxnSpPr>
            <p:cNvPr id="14" name="Curved Connector 8"/>
            <p:cNvCxnSpPr>
              <a:endCxn id="13" idx="1"/>
            </p:cNvCxnSpPr>
            <p:nvPr/>
          </p:nvCxnSpPr>
          <p:spPr>
            <a:xfrm rot="5400000">
              <a:off x="2476500" y="5676900"/>
              <a:ext cx="1295400" cy="304800"/>
            </a:xfrm>
            <a:prstGeom prst="curvedConnector4">
              <a:avLst>
                <a:gd name="adj1" fmla="val 41176"/>
                <a:gd name="adj2" fmla="val 175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295400" y="5791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???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Collisions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A hash function may map two different keys to the same index</a:t>
            </a:r>
          </a:p>
          <a:p>
            <a:pPr lvl="1"/>
            <a:r>
              <a:rPr lang="en-CA" dirty="0" smtClean="0"/>
              <a:t>Referred to as a collision</a:t>
            </a:r>
          </a:p>
          <a:p>
            <a:pPr lvl="1"/>
            <a:r>
              <a:rPr lang="en-CA" dirty="0" smtClean="0"/>
              <a:t>Consider mapping phone numbers to an array of size 1,000 where h = phone mod 1,000</a:t>
            </a:r>
          </a:p>
          <a:p>
            <a:pPr lvl="2"/>
            <a:r>
              <a:rPr lang="en-CA" dirty="0" smtClean="0"/>
              <a:t>Both 604-555-1987 and 512-555-7987 map to the same index (6,045,551,987 mod 1,000 = 987)</a:t>
            </a:r>
          </a:p>
          <a:p>
            <a:r>
              <a:rPr lang="en-CA" dirty="0" smtClean="0"/>
              <a:t>A good hash function can significantly reduce the number of collisions</a:t>
            </a:r>
          </a:p>
          <a:p>
            <a:r>
              <a:rPr lang="en-CA" dirty="0" smtClean="0"/>
              <a:t>It is still necessary to have a policy to deal with any collisions that may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Hash Functions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CMPT 225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Hash Functions and Modulo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simple and effective hash function is:</a:t>
            </a:r>
          </a:p>
          <a:p>
            <a:pPr lvl="1"/>
            <a:r>
              <a:rPr lang="en-US" dirty="0" smtClean="0"/>
              <a:t>Convert the key value to an integer, </a:t>
            </a:r>
            <a:r>
              <a:rPr lang="en-US" i="1" dirty="0" smtClean="0"/>
              <a:t>x</a:t>
            </a:r>
          </a:p>
          <a:p>
            <a:pPr lvl="1"/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 mod </a:t>
            </a:r>
            <a:r>
              <a:rPr lang="en-US" i="1" dirty="0" err="1" smtClean="0"/>
              <a:t>tableSize</a:t>
            </a:r>
            <a:endParaRPr lang="en-US" i="1" dirty="0" smtClean="0"/>
          </a:p>
          <a:p>
            <a:r>
              <a:rPr lang="en-US" dirty="0" smtClean="0"/>
              <a:t>We want the keys to be distributed evenly over the underlying array</a:t>
            </a:r>
          </a:p>
          <a:p>
            <a:pPr lvl="1"/>
            <a:r>
              <a:rPr lang="en-US" dirty="0" smtClean="0"/>
              <a:t>This can usually be achieved by choosing a prime number as the table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Converting Strings to Integers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simple method of converting a string to an integer is to:</a:t>
            </a:r>
          </a:p>
          <a:p>
            <a:pPr lvl="1"/>
            <a:r>
              <a:rPr lang="en-US" dirty="0" smtClean="0"/>
              <a:t>Assign the values 1 to 26 to each letter</a:t>
            </a:r>
          </a:p>
          <a:p>
            <a:pPr lvl="1"/>
            <a:r>
              <a:rPr lang="en-US" dirty="0" smtClean="0"/>
              <a:t>Concatenate the binary values for each letter</a:t>
            </a:r>
          </a:p>
          <a:p>
            <a:pPr lvl="2"/>
            <a:r>
              <a:rPr lang="en-US" dirty="0" smtClean="0"/>
              <a:t>Similar to the method previously discussed</a:t>
            </a:r>
          </a:p>
          <a:p>
            <a:r>
              <a:rPr lang="en-US" dirty="0" smtClean="0"/>
              <a:t>Using the string "cat" as an example:</a:t>
            </a:r>
          </a:p>
          <a:p>
            <a:pPr lvl="1"/>
            <a:r>
              <a:rPr lang="en-US" dirty="0" err="1" smtClean="0"/>
              <a:t>c</a:t>
            </a:r>
            <a:r>
              <a:rPr lang="en-US" dirty="0" smtClean="0"/>
              <a:t> = 3 = 00011, a = 00001, </a:t>
            </a:r>
            <a:r>
              <a:rPr lang="en-US" dirty="0" err="1" smtClean="0"/>
              <a:t>t</a:t>
            </a:r>
            <a:r>
              <a:rPr lang="en-US" dirty="0" smtClean="0"/>
              <a:t> = 20 = 10100</a:t>
            </a:r>
          </a:p>
          <a:p>
            <a:pPr lvl="1"/>
            <a:r>
              <a:rPr lang="en-US" dirty="0" smtClean="0"/>
              <a:t>So "cat" = 000110000110100 (or 3,124)</a:t>
            </a:r>
          </a:p>
          <a:p>
            <a:pPr lvl="1"/>
            <a:r>
              <a:rPr lang="en-US" dirty="0" smtClean="0"/>
              <a:t>Note that 32</a:t>
            </a:r>
            <a:r>
              <a:rPr lang="en-US" baseline="30000" dirty="0" smtClean="0"/>
              <a:t>2</a:t>
            </a:r>
            <a:r>
              <a:rPr lang="en-US" dirty="0" smtClean="0"/>
              <a:t> * 3 + 32</a:t>
            </a:r>
            <a:r>
              <a:rPr lang="en-US" baseline="30000" dirty="0" smtClean="0"/>
              <a:t>1</a:t>
            </a:r>
            <a:r>
              <a:rPr lang="en-US" dirty="0" smtClean="0"/>
              <a:t> * 1 + 20 = 3,124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Strings to Integers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If each letter of a string is represented as a 32 bit number then for a length </a:t>
            </a:r>
            <a:r>
              <a:rPr lang="en-CA" i="1" dirty="0" smtClean="0"/>
              <a:t>n</a:t>
            </a:r>
            <a:r>
              <a:rPr lang="en-CA" dirty="0" smtClean="0"/>
              <a:t> string</a:t>
            </a:r>
          </a:p>
          <a:p>
            <a:pPr lvl="1"/>
            <a:r>
              <a:rPr lang="en-CA" dirty="0" smtClean="0"/>
              <a:t>value = ch</a:t>
            </a:r>
            <a:r>
              <a:rPr lang="en-CA" baseline="-25000" dirty="0" smtClean="0"/>
              <a:t>0</a:t>
            </a:r>
            <a:r>
              <a:rPr lang="en-CA" dirty="0" smtClean="0"/>
              <a:t>*32</a:t>
            </a:r>
            <a:r>
              <a:rPr lang="en-CA" baseline="30000" dirty="0" smtClean="0"/>
              <a:t>n-1</a:t>
            </a:r>
            <a:r>
              <a:rPr lang="en-CA" dirty="0" smtClean="0"/>
              <a:t> + … + ch</a:t>
            </a:r>
            <a:r>
              <a:rPr lang="en-CA" baseline="-25000" dirty="0" smtClean="0"/>
              <a:t>n-2</a:t>
            </a:r>
            <a:r>
              <a:rPr lang="en-CA" dirty="0" smtClean="0"/>
              <a:t>*32</a:t>
            </a:r>
            <a:r>
              <a:rPr lang="en-CA" baseline="30000" dirty="0" smtClean="0"/>
              <a:t>1</a:t>
            </a:r>
            <a:r>
              <a:rPr lang="en-CA" dirty="0" smtClean="0"/>
              <a:t> + ch</a:t>
            </a:r>
            <a:r>
              <a:rPr lang="en-CA" baseline="-25000" dirty="0" smtClean="0"/>
              <a:t>n-1</a:t>
            </a:r>
            <a:r>
              <a:rPr lang="en-CA" dirty="0" smtClean="0"/>
              <a:t>*32</a:t>
            </a:r>
            <a:r>
              <a:rPr lang="en-CA" baseline="30000" dirty="0" smtClean="0"/>
              <a:t>0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For large strings, this value will be very large</a:t>
            </a:r>
          </a:p>
          <a:p>
            <a:pPr lvl="2"/>
            <a:r>
              <a:rPr lang="en-CA" dirty="0" smtClean="0"/>
              <a:t>And may result in overflow</a:t>
            </a:r>
          </a:p>
          <a:p>
            <a:r>
              <a:rPr lang="en-CA" dirty="0" smtClean="0"/>
              <a:t>This expression can be </a:t>
            </a:r>
            <a:r>
              <a:rPr lang="en-CA" i="1" dirty="0" smtClean="0"/>
              <a:t>factored</a:t>
            </a:r>
          </a:p>
          <a:p>
            <a:pPr lvl="1"/>
            <a:r>
              <a:rPr lang="en-CA" dirty="0" smtClean="0"/>
              <a:t>(…(ch</a:t>
            </a:r>
            <a:r>
              <a:rPr lang="en-CA" sz="2400" baseline="-25000" dirty="0" smtClean="0"/>
              <a:t>0</a:t>
            </a:r>
            <a:r>
              <a:rPr lang="en-CA" dirty="0" smtClean="0"/>
              <a:t>*32 + ch</a:t>
            </a:r>
            <a:r>
              <a:rPr lang="en-CA" sz="2400" baseline="-25000" dirty="0" smtClean="0"/>
              <a:t>1</a:t>
            </a:r>
            <a:r>
              <a:rPr lang="en-CA" dirty="0" smtClean="0"/>
              <a:t>) * 32 + ch</a:t>
            </a:r>
            <a:r>
              <a:rPr lang="en-CA" sz="2400" baseline="-25000" dirty="0" smtClean="0"/>
              <a:t>2</a:t>
            </a:r>
            <a:r>
              <a:rPr lang="en-CA" dirty="0" smtClean="0"/>
              <a:t>) * …) * 32 + ch</a:t>
            </a:r>
            <a:r>
              <a:rPr lang="en-CA" sz="2400" baseline="-25000" dirty="0" smtClean="0"/>
              <a:t>n-1</a:t>
            </a:r>
          </a:p>
          <a:p>
            <a:pPr lvl="1"/>
            <a:r>
              <a:rPr lang="en-CA" dirty="0" smtClean="0"/>
              <a:t>This technique is called </a:t>
            </a:r>
            <a:r>
              <a:rPr lang="en-CA" i="1" dirty="0" smtClean="0"/>
              <a:t>Horner's Rule</a:t>
            </a:r>
          </a:p>
          <a:p>
            <a:pPr lvl="1"/>
            <a:r>
              <a:rPr lang="en-CA" dirty="0" smtClean="0"/>
              <a:t>This minimizes the number of arithmetic operations</a:t>
            </a:r>
          </a:p>
          <a:p>
            <a:pPr lvl="1"/>
            <a:r>
              <a:rPr lang="en-CA" dirty="0" smtClean="0"/>
              <a:t>Overflow can be prevented by applying the mod operator after each expression in parentheses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Hash Functions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Should be fast and easy to calculate</a:t>
            </a:r>
          </a:p>
          <a:p>
            <a:pPr lvl="1"/>
            <a:r>
              <a:rPr lang="en-US" smtClean="0"/>
              <a:t>Access to a hash table should be nearly instantaneous and in constant time</a:t>
            </a:r>
          </a:p>
          <a:p>
            <a:pPr lvl="1"/>
            <a:r>
              <a:rPr lang="en-US" smtClean="0"/>
              <a:t>Most common hash functions require a single division on the representation of the key</a:t>
            </a:r>
          </a:p>
          <a:p>
            <a:pPr lvl="1"/>
            <a:r>
              <a:rPr lang="en-US" smtClean="0"/>
              <a:t>Converting the key to a number should also be able to be performed quickly</a:t>
            </a:r>
          </a:p>
          <a:p>
            <a:r>
              <a:rPr lang="en-US" smtClean="0"/>
              <a:t>Should scatter data evenly through the hash table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Scattering Data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 typical hash function usually results in some collisions</a:t>
            </a:r>
          </a:p>
          <a:p>
            <a:pPr lvl="1"/>
            <a:r>
              <a:rPr lang="en-CA" dirty="0" smtClean="0"/>
              <a:t>A </a:t>
            </a:r>
            <a:r>
              <a:rPr lang="en-CA" i="1" dirty="0" smtClean="0"/>
              <a:t>perfect</a:t>
            </a:r>
            <a:r>
              <a:rPr lang="en-CA" dirty="0" smtClean="0"/>
              <a:t> hash function avoids collisions entirely</a:t>
            </a:r>
          </a:p>
          <a:p>
            <a:pPr lvl="2"/>
            <a:r>
              <a:rPr lang="en-CA" dirty="0" smtClean="0"/>
              <a:t>Each search key value maps to a different index</a:t>
            </a:r>
          </a:p>
          <a:p>
            <a:pPr lvl="2"/>
            <a:r>
              <a:rPr lang="en-CA" dirty="0" smtClean="0"/>
              <a:t>Only possible when all of the search key values actually stored in the table are known</a:t>
            </a:r>
          </a:p>
          <a:p>
            <a:r>
              <a:rPr lang="en-CA" dirty="0" smtClean="0"/>
              <a:t>The goal is to reduce the number and effect of collisions</a:t>
            </a:r>
          </a:p>
          <a:p>
            <a:r>
              <a:rPr lang="en-CA" dirty="0" smtClean="0"/>
              <a:t>To achieve this the data should be distributed evenly over the table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Random Data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Assume that every search key is equally likely (i.e. uniform distribution, random)</a:t>
            </a:r>
          </a:p>
          <a:p>
            <a:r>
              <a:rPr lang="en-CA" dirty="0" smtClean="0"/>
              <a:t>A good hash function should scatter the search keys evenly</a:t>
            </a:r>
          </a:p>
          <a:p>
            <a:pPr lvl="1"/>
            <a:r>
              <a:rPr lang="en-CA" dirty="0" smtClean="0"/>
              <a:t>There should be an equal probability of an item being hashed to each location</a:t>
            </a:r>
          </a:p>
          <a:p>
            <a:pPr lvl="1"/>
            <a:r>
              <a:rPr lang="en-CA" dirty="0" smtClean="0"/>
              <a:t>For example, consider hashing 9 digit SFU ID numbers (</a:t>
            </a:r>
            <a:r>
              <a:rPr lang="en-CA" i="1" dirty="0" smtClean="0"/>
              <a:t>x</a:t>
            </a:r>
            <a:r>
              <a:rPr lang="en-CA" dirty="0" smtClean="0"/>
              <a:t>) on </a:t>
            </a:r>
            <a:r>
              <a:rPr lang="en-CA" i="1" dirty="0" smtClean="0"/>
              <a:t>h</a:t>
            </a:r>
            <a:r>
              <a:rPr lang="en-CA" dirty="0" smtClean="0"/>
              <a:t> = (last 2 digits of </a:t>
            </a:r>
            <a:r>
              <a:rPr lang="en-CA" i="1" dirty="0" smtClean="0"/>
              <a:t>x</a:t>
            </a:r>
            <a:r>
              <a:rPr lang="en-CA" dirty="0" smtClean="0"/>
              <a:t>) </a:t>
            </a:r>
            <a:r>
              <a:rPr lang="en-CA" i="1" dirty="0" smtClean="0"/>
              <a:t>mod</a:t>
            </a:r>
            <a:r>
              <a:rPr lang="en-CA" dirty="0" smtClean="0"/>
              <a:t> 40</a:t>
            </a:r>
          </a:p>
          <a:p>
            <a:pPr lvl="1"/>
            <a:r>
              <a:rPr lang="en-CA" dirty="0" smtClean="0"/>
              <a:t>Some of the 40 table locations are mapped to by 3 prefixes, others by only 2</a:t>
            </a:r>
          </a:p>
          <a:p>
            <a:pPr lvl="1"/>
            <a:r>
              <a:rPr lang="en-CA" dirty="0" smtClean="0"/>
              <a:t>A better hash function would be </a:t>
            </a:r>
            <a:r>
              <a:rPr lang="en-CA" i="1" dirty="0" smtClean="0"/>
              <a:t>h</a:t>
            </a:r>
            <a:r>
              <a:rPr lang="en-CA" dirty="0" smtClean="0"/>
              <a:t> = </a:t>
            </a:r>
            <a:r>
              <a:rPr lang="en-CA" i="1" dirty="0" smtClean="0"/>
              <a:t>x</a:t>
            </a:r>
            <a:r>
              <a:rPr lang="en-CA" dirty="0" smtClean="0"/>
              <a:t> </a:t>
            </a:r>
            <a:r>
              <a:rPr lang="en-CA" i="1" dirty="0" smtClean="0"/>
              <a:t>mod</a:t>
            </a:r>
            <a:r>
              <a:rPr lang="en-CA" dirty="0" smtClean="0"/>
              <a:t> 101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Non Random Data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Evenly scattering non random data can be more difficult than scattering random data</a:t>
            </a:r>
          </a:p>
          <a:p>
            <a:pPr lvl="1"/>
            <a:r>
              <a:rPr lang="en-CA" dirty="0" smtClean="0"/>
              <a:t>As an example of non random data consider a key: {</a:t>
            </a:r>
            <a:r>
              <a:rPr lang="en-CA" i="1" dirty="0" smtClean="0"/>
              <a:t>last name</a:t>
            </a:r>
            <a:r>
              <a:rPr lang="en-CA" dirty="0" smtClean="0"/>
              <a:t>, </a:t>
            </a:r>
            <a:r>
              <a:rPr lang="en-CA" i="1" dirty="0" smtClean="0"/>
              <a:t>first name</a:t>
            </a:r>
            <a:r>
              <a:rPr lang="en-CA" dirty="0" smtClean="0"/>
              <a:t>}</a:t>
            </a:r>
          </a:p>
          <a:p>
            <a:pPr lvl="1"/>
            <a:r>
              <a:rPr lang="en-CA" dirty="0" smtClean="0"/>
              <a:t>Some first and last names occur much more frequently than others</a:t>
            </a:r>
          </a:p>
          <a:p>
            <a:r>
              <a:rPr lang="en-CA" dirty="0" smtClean="0"/>
              <a:t>While this is a complex subject there are two general principles</a:t>
            </a:r>
          </a:p>
          <a:p>
            <a:pPr lvl="1"/>
            <a:r>
              <a:rPr lang="en-CA" dirty="0" smtClean="0"/>
              <a:t>Use the entire search key in the hash function</a:t>
            </a:r>
          </a:p>
          <a:p>
            <a:pPr lvl="1"/>
            <a:r>
              <a:rPr lang="en-CA" dirty="0" smtClean="0"/>
              <a:t>If the hash function uses modulo arithmetic, the base should be prime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Insert (</a:t>
            </a:r>
            <a:r>
              <a:rPr lang="en-US" dirty="0" err="1" smtClean="0"/>
              <a:t>key,value</a:t>
            </a:r>
            <a:r>
              <a:rPr lang="en-US" dirty="0" smtClean="0"/>
              <a:t>) pair</a:t>
            </a:r>
          </a:p>
          <a:p>
            <a:pPr lvl="1"/>
            <a:r>
              <a:rPr lang="en-US" dirty="0" smtClean="0"/>
              <a:t>Lookup value for a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Remove (</a:t>
            </a:r>
            <a:r>
              <a:rPr lang="en-US" dirty="0" err="1" smtClean="0"/>
              <a:t>key,value</a:t>
            </a:r>
            <a:r>
              <a:rPr lang="en-US" dirty="0" smtClean="0"/>
              <a:t>) pair</a:t>
            </a:r>
          </a:p>
          <a:p>
            <a:pPr lvl="1"/>
            <a:r>
              <a:rPr lang="en-US" dirty="0" smtClean="0"/>
              <a:t>Modify (</a:t>
            </a:r>
            <a:r>
              <a:rPr lang="en-US" dirty="0" err="1" smtClean="0"/>
              <a:t>key,value</a:t>
            </a:r>
            <a:r>
              <a:rPr lang="en-US" dirty="0" smtClean="0"/>
              <a:t>) pair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Dictionary </a:t>
            </a:r>
            <a:r>
              <a:rPr lang="en-US" dirty="0" smtClean="0"/>
              <a:t>ADT also known as</a:t>
            </a:r>
          </a:p>
          <a:p>
            <a:pPr lvl="1"/>
            <a:r>
              <a:rPr lang="en-US" dirty="0" smtClean="0"/>
              <a:t>Associative Array</a:t>
            </a:r>
            <a:endParaRPr lang="en-US" dirty="0" smtClean="0"/>
          </a:p>
          <a:p>
            <a:pPr lvl="1"/>
            <a:r>
              <a:rPr lang="en-US" dirty="0" smtClean="0"/>
              <a:t>Map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Collisions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CMPT 225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Dealing with Collisions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collision occurs when two different keys are mapped to the same index</a:t>
            </a:r>
          </a:p>
          <a:p>
            <a:pPr lvl="1"/>
            <a:r>
              <a:rPr lang="en-US" smtClean="0"/>
              <a:t>Collisions may occur even when the hash function is good</a:t>
            </a:r>
          </a:p>
          <a:p>
            <a:r>
              <a:rPr lang="en-US" smtClean="0"/>
              <a:t>There are two main ways of dealing with collisions</a:t>
            </a:r>
          </a:p>
          <a:p>
            <a:pPr lvl="1"/>
            <a:r>
              <a:rPr lang="en-US" smtClean="0"/>
              <a:t>Open addressing</a:t>
            </a:r>
          </a:p>
          <a:p>
            <a:pPr lvl="1"/>
            <a:r>
              <a:rPr lang="en-US" smtClean="0"/>
              <a:t>Separate chaining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Customer data from A3</a:t>
            </a:r>
          </a:p>
          <a:p>
            <a:pPr lvl="1"/>
            <a:r>
              <a:rPr lang="en-US" dirty="0" smtClean="0"/>
              <a:t>Say we wish to insert </a:t>
            </a:r>
            <a:r>
              <a:rPr lang="en-US" dirty="0" err="1" smtClean="0"/>
              <a:t>e</a:t>
            </a:r>
            <a:r>
              <a:rPr lang="en-US" dirty="0" smtClean="0"/>
              <a:t> = Customer (Gould, G,420)</a:t>
            </a:r>
          </a:p>
          <a:p>
            <a:pPr lvl="1"/>
            <a:r>
              <a:rPr lang="en-US" dirty="0" smtClean="0"/>
              <a:t>Where does it go?</a:t>
            </a:r>
          </a:p>
          <a:p>
            <a:pPr lvl="2"/>
            <a:r>
              <a:rPr lang="en-US" dirty="0" err="1" smtClean="0"/>
              <a:t>h(e</a:t>
            </a:r>
            <a:r>
              <a:rPr lang="en-US" dirty="0" smtClean="0"/>
              <a:t>) = 7    (G is 7</a:t>
            </a:r>
            <a:r>
              <a:rPr lang="en-US" baseline="30000" dirty="0" smtClean="0"/>
              <a:t>th</a:t>
            </a:r>
            <a:r>
              <a:rPr lang="en-US" dirty="0" smtClean="0"/>
              <a:t> letter in alphabet)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6" name="Group 10"/>
          <p:cNvGrpSpPr/>
          <p:nvPr/>
        </p:nvGrpSpPr>
        <p:grpSpPr>
          <a:xfrm>
            <a:off x="3124200" y="5257800"/>
            <a:ext cx="1219200" cy="990600"/>
            <a:chOff x="3124200" y="5257800"/>
            <a:chExt cx="1219200" cy="990600"/>
          </a:xfrm>
        </p:grpSpPr>
        <p:sp>
          <p:nvSpPr>
            <p:cNvPr id="5" name="Rectangle 4"/>
            <p:cNvSpPr/>
            <p:nvPr/>
          </p:nvSpPr>
          <p:spPr>
            <a:xfrm>
              <a:off x="3124200" y="5791200"/>
              <a:ext cx="12192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Mori, G, 500</a:t>
              </a:r>
              <a:endParaRPr lang="en-US" sz="1600" dirty="0"/>
            </a:p>
          </p:txBody>
        </p:sp>
        <p:cxnSp>
          <p:nvCxnSpPr>
            <p:cNvPr id="9" name="Curved Connector 8"/>
            <p:cNvCxnSpPr>
              <a:endCxn id="5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/>
          <p:nvPr/>
        </p:nvGrpSpPr>
        <p:grpSpPr>
          <a:xfrm>
            <a:off x="5105400" y="5334000"/>
            <a:ext cx="1295400" cy="990600"/>
            <a:chOff x="3124200" y="5257800"/>
            <a:chExt cx="1295400" cy="990600"/>
          </a:xfrm>
        </p:grpSpPr>
        <p:sp>
          <p:nvSpPr>
            <p:cNvPr id="10" name="Rectangle 9"/>
            <p:cNvSpPr/>
            <p:nvPr/>
          </p:nvSpPr>
          <p:spPr>
            <a:xfrm>
              <a:off x="3124200" y="5791200"/>
              <a:ext cx="12954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Drew, M, 600</a:t>
              </a:r>
              <a:endParaRPr lang="en-US" sz="1600" dirty="0"/>
            </a:p>
          </p:txBody>
        </p:sp>
        <p:cxnSp>
          <p:nvCxnSpPr>
            <p:cNvPr id="11" name="Curved Connector 8"/>
            <p:cNvCxnSpPr>
              <a:endCxn id="10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5"/>
          <p:cNvGrpSpPr/>
          <p:nvPr/>
        </p:nvGrpSpPr>
        <p:grpSpPr>
          <a:xfrm>
            <a:off x="2971800" y="5181600"/>
            <a:ext cx="1524000" cy="1524000"/>
            <a:chOff x="2971800" y="5181600"/>
            <a:chExt cx="1524000" cy="1524000"/>
          </a:xfrm>
        </p:grpSpPr>
        <p:sp>
          <p:nvSpPr>
            <p:cNvPr id="13" name="Rectangle 12"/>
            <p:cNvSpPr/>
            <p:nvPr/>
          </p:nvSpPr>
          <p:spPr>
            <a:xfrm>
              <a:off x="2971800" y="6248400"/>
              <a:ext cx="15240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Gould, G,420</a:t>
              </a:r>
              <a:endParaRPr lang="en-US" sz="1600" dirty="0"/>
            </a:p>
          </p:txBody>
        </p:sp>
        <p:cxnSp>
          <p:nvCxnSpPr>
            <p:cNvPr id="14" name="Curved Connector 8"/>
            <p:cNvCxnSpPr>
              <a:endCxn id="13" idx="1"/>
            </p:cNvCxnSpPr>
            <p:nvPr/>
          </p:nvCxnSpPr>
          <p:spPr>
            <a:xfrm rot="5400000">
              <a:off x="2476500" y="5676900"/>
              <a:ext cx="1295400" cy="304800"/>
            </a:xfrm>
            <a:prstGeom prst="curvedConnector4">
              <a:avLst>
                <a:gd name="adj1" fmla="val 41176"/>
                <a:gd name="adj2" fmla="val 175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295400" y="5791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???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Open Addressing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CMPT 225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Open Addressing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Idea – when an insertion results in a collision look for an empty array element</a:t>
            </a:r>
          </a:p>
          <a:p>
            <a:pPr lvl="1"/>
            <a:r>
              <a:rPr lang="en-CA" dirty="0" smtClean="0"/>
              <a:t>Start at the index to which the hash function mapped the inserted item</a:t>
            </a:r>
          </a:p>
          <a:p>
            <a:pPr lvl="1"/>
            <a:r>
              <a:rPr lang="en-CA" dirty="0" smtClean="0"/>
              <a:t>Look for a free space in the array following a particular search pattern, known as </a:t>
            </a:r>
            <a:r>
              <a:rPr lang="en-CA" i="1" dirty="0" smtClean="0"/>
              <a:t>probing</a:t>
            </a:r>
          </a:p>
          <a:p>
            <a:r>
              <a:rPr lang="en-CA" dirty="0" smtClean="0"/>
              <a:t>There are three open addressing schemes</a:t>
            </a:r>
          </a:p>
          <a:p>
            <a:pPr lvl="1"/>
            <a:r>
              <a:rPr lang="en-CA" dirty="0" smtClean="0"/>
              <a:t>Linear probing</a:t>
            </a:r>
          </a:p>
          <a:p>
            <a:pPr lvl="1"/>
            <a:r>
              <a:rPr lang="en-CA" dirty="0" smtClean="0"/>
              <a:t>Quadratic probing</a:t>
            </a:r>
          </a:p>
          <a:p>
            <a:pPr lvl="1"/>
            <a:r>
              <a:rPr lang="en-CA" dirty="0" smtClean="0"/>
              <a:t>Double hashing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Open Addressing I – Linear Probing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CMPT 225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Linear Probing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hash table is searched sequentially</a:t>
            </a:r>
          </a:p>
          <a:p>
            <a:pPr lvl="1"/>
            <a:r>
              <a:rPr lang="en-CA" dirty="0" smtClean="0"/>
              <a:t>Starting with the original hash location</a:t>
            </a:r>
          </a:p>
          <a:p>
            <a:pPr lvl="1"/>
            <a:r>
              <a:rPr lang="en-CA" dirty="0" smtClean="0"/>
              <a:t>Search </a:t>
            </a:r>
            <a:r>
              <a:rPr lang="en-CA" i="1" dirty="0" smtClean="0"/>
              <a:t>h</a:t>
            </a:r>
            <a:r>
              <a:rPr lang="en-CA" dirty="0" smtClean="0"/>
              <a:t>(</a:t>
            </a:r>
            <a:r>
              <a:rPr lang="en-CA" i="1" dirty="0" smtClean="0"/>
              <a:t>search</a:t>
            </a:r>
            <a:r>
              <a:rPr lang="en-CA" dirty="0" smtClean="0"/>
              <a:t> </a:t>
            </a:r>
            <a:r>
              <a:rPr lang="en-CA" i="1" dirty="0" smtClean="0"/>
              <a:t>key</a:t>
            </a:r>
            <a:r>
              <a:rPr lang="en-CA" dirty="0" smtClean="0"/>
              <a:t>) + 1, then </a:t>
            </a:r>
            <a:r>
              <a:rPr lang="en-CA" i="1" dirty="0" smtClean="0"/>
              <a:t>h</a:t>
            </a:r>
            <a:r>
              <a:rPr lang="en-CA" dirty="0" smtClean="0"/>
              <a:t>(</a:t>
            </a:r>
            <a:r>
              <a:rPr lang="en-CA" i="1" dirty="0" smtClean="0"/>
              <a:t>search</a:t>
            </a:r>
            <a:r>
              <a:rPr lang="en-CA" dirty="0" smtClean="0"/>
              <a:t> </a:t>
            </a:r>
            <a:r>
              <a:rPr lang="en-CA" i="1" dirty="0" smtClean="0"/>
              <a:t>key</a:t>
            </a:r>
            <a:r>
              <a:rPr lang="en-CA" dirty="0" smtClean="0"/>
              <a:t>) + 2, and so on until an available location is found</a:t>
            </a:r>
          </a:p>
          <a:p>
            <a:pPr lvl="1"/>
            <a:r>
              <a:rPr lang="en-CA" dirty="0" smtClean="0"/>
              <a:t>If the sequence of probes reaches the last element of the array, wrap around to </a:t>
            </a:r>
            <a:r>
              <a:rPr lang="en-CA" i="1" dirty="0" smtClean="0"/>
              <a:t>arr</a:t>
            </a:r>
            <a:r>
              <a:rPr lang="en-CA" dirty="0" smtClean="0"/>
              <a:t>[0]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Linear Probing Example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Hash table is size 23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The hash function,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</a:t>
            </a:r>
            <a:r>
              <a:rPr lang="en-CA" sz="3200" i="1" dirty="0" smtClean="0">
                <a:latin typeface="+mn-lt"/>
              </a:rPr>
              <a:t>x</a:t>
            </a:r>
            <a:r>
              <a:rPr lang="en-CA" sz="3200" dirty="0" smtClean="0">
                <a:latin typeface="+mn-lt"/>
              </a:rPr>
              <a:t>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23, where </a:t>
            </a:r>
            <a:r>
              <a:rPr lang="en-CA" sz="3200" i="1" dirty="0" smtClean="0">
                <a:latin typeface="+mn-lt"/>
              </a:rPr>
              <a:t>x</a:t>
            </a:r>
            <a:r>
              <a:rPr lang="en-CA" sz="3200" dirty="0" smtClean="0">
                <a:latin typeface="+mn-lt"/>
              </a:rPr>
              <a:t> is the search key value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The search key values are shown in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Linear Probing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Insert 81,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81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 = 12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Which collides with 58 so use linear probing to find a free space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First look at 12 + 1, which is free so insert the item at index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Linear Probing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Insert 35,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35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 = 12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Which collides with 58 so use linear probing to find a free space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First look at 12 + 1, which is occupied so look at 12 + 2 and insert the item at index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Possible Solutions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Balanced binary search tree</a:t>
            </a:r>
          </a:p>
          <a:p>
            <a:pPr lvl="1"/>
            <a:r>
              <a:rPr lang="en-CA" dirty="0" smtClean="0"/>
              <a:t>Binary search trees allow lookup and insertion in O(</a:t>
            </a:r>
            <a:r>
              <a:rPr lang="en-CA" dirty="0" err="1" smtClean="0"/>
              <a:t>log</a:t>
            </a:r>
            <a:r>
              <a:rPr lang="en-CA" i="1" dirty="0" err="1" smtClean="0"/>
              <a:t>n</a:t>
            </a:r>
            <a:r>
              <a:rPr lang="en-CA" dirty="0" smtClean="0"/>
              <a:t>) time</a:t>
            </a:r>
          </a:p>
          <a:p>
            <a:pPr lvl="2"/>
            <a:r>
              <a:rPr lang="en-CA" dirty="0" smtClean="0"/>
              <a:t>Which is relatively fast</a:t>
            </a:r>
          </a:p>
          <a:p>
            <a:pPr lvl="1"/>
            <a:r>
              <a:rPr lang="en-CA" dirty="0" smtClean="0"/>
              <a:t>Binary search trees also maintain data in order, which may be not necessary for some problems</a:t>
            </a:r>
          </a:p>
          <a:p>
            <a:r>
              <a:rPr lang="en-CA" dirty="0" smtClean="0"/>
              <a:t>Arrays</a:t>
            </a:r>
          </a:p>
          <a:p>
            <a:pPr lvl="1"/>
            <a:r>
              <a:rPr lang="en-CA" dirty="0" smtClean="0"/>
              <a:t>Allow insertion in constant time, but lookup requires linear time</a:t>
            </a:r>
          </a:p>
          <a:p>
            <a:pPr lvl="1"/>
            <a:r>
              <a:rPr lang="en-CA" dirty="0" smtClean="0"/>
              <a:t>But, if we know the index of a data item lookup can be performed in constant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Linear Probing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Insert 60,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60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 = 14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Note that even though the key doesn’t hash to 12 it still collides with an item that did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First look at 14 + 1, which is 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Linear Probing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Insert 12,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12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 = 12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The item will be inserted at index 16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Notice that “primary clustering” is beginning to develop, making insertions less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Searching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Searching for an item is similar to insertion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Find 59,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59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 = 13, index 13 does not contain 59, but is occupied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Use linear probing to find 59 or an empty space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Conclude that 59 is not in the table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026818" y="5661818"/>
            <a:ext cx="330200" cy="7937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5374480" y="5657056"/>
            <a:ext cx="330200" cy="7938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681661" y="5657850"/>
            <a:ext cx="330200" cy="6350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992018" y="5658643"/>
            <a:ext cx="330200" cy="7937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6316662" y="5646737"/>
            <a:ext cx="328612" cy="7937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Linear Probing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The hash table is searched sequentially</a:t>
            </a:r>
          </a:p>
          <a:p>
            <a:pPr lvl="1"/>
            <a:r>
              <a:rPr lang="en-CA" dirty="0" smtClean="0"/>
              <a:t>Starting with the original hash location</a:t>
            </a:r>
          </a:p>
          <a:p>
            <a:pPr lvl="1"/>
            <a:r>
              <a:rPr lang="en-CA" dirty="0" smtClean="0"/>
              <a:t>Search </a:t>
            </a:r>
            <a:r>
              <a:rPr lang="en-CA" i="1" dirty="0" smtClean="0"/>
              <a:t>h</a:t>
            </a:r>
            <a:r>
              <a:rPr lang="en-CA" dirty="0" smtClean="0"/>
              <a:t>(</a:t>
            </a:r>
            <a:r>
              <a:rPr lang="en-CA" i="1" dirty="0" smtClean="0"/>
              <a:t>search</a:t>
            </a:r>
            <a:r>
              <a:rPr lang="en-CA" dirty="0" smtClean="0"/>
              <a:t> </a:t>
            </a:r>
            <a:r>
              <a:rPr lang="en-CA" i="1" dirty="0" smtClean="0"/>
              <a:t>key</a:t>
            </a:r>
            <a:r>
              <a:rPr lang="en-CA" dirty="0" smtClean="0"/>
              <a:t>) + 1, then </a:t>
            </a:r>
            <a:r>
              <a:rPr lang="en-CA" i="1" dirty="0" smtClean="0"/>
              <a:t>h</a:t>
            </a:r>
            <a:r>
              <a:rPr lang="en-CA" dirty="0" smtClean="0"/>
              <a:t>(</a:t>
            </a:r>
            <a:r>
              <a:rPr lang="en-CA" i="1" dirty="0" smtClean="0"/>
              <a:t>search</a:t>
            </a:r>
            <a:r>
              <a:rPr lang="en-CA" dirty="0" smtClean="0"/>
              <a:t> </a:t>
            </a:r>
            <a:r>
              <a:rPr lang="en-CA" i="1" dirty="0" smtClean="0"/>
              <a:t>key</a:t>
            </a:r>
            <a:r>
              <a:rPr lang="en-CA" dirty="0" smtClean="0"/>
              <a:t>) + 2, and so on until an available location is found</a:t>
            </a:r>
          </a:p>
          <a:p>
            <a:pPr lvl="1"/>
            <a:r>
              <a:rPr lang="en-CA" dirty="0" smtClean="0"/>
              <a:t>If the sequence of probes reaches the last element of the array, wrap around to </a:t>
            </a:r>
            <a:r>
              <a:rPr lang="en-CA" i="1" dirty="0" smtClean="0"/>
              <a:t>arr</a:t>
            </a:r>
            <a:r>
              <a:rPr lang="en-CA" dirty="0" smtClean="0"/>
              <a:t>[0]</a:t>
            </a:r>
          </a:p>
          <a:p>
            <a:r>
              <a:rPr lang="en-CA" dirty="0" smtClean="0"/>
              <a:t>Linear probing leads to </a:t>
            </a:r>
            <a:r>
              <a:rPr lang="en-CA" i="1" dirty="0" smtClean="0"/>
              <a:t>primary clustering</a:t>
            </a:r>
          </a:p>
          <a:p>
            <a:pPr lvl="1"/>
            <a:r>
              <a:rPr lang="en-CA" dirty="0" smtClean="0"/>
              <a:t>The table contains groups of consecutively occupied locations</a:t>
            </a:r>
          </a:p>
          <a:p>
            <a:pPr lvl="1"/>
            <a:r>
              <a:rPr lang="en-CA" dirty="0" smtClean="0"/>
              <a:t>These clusters tend to get larger as time goes on</a:t>
            </a:r>
          </a:p>
          <a:p>
            <a:pPr lvl="2"/>
            <a:r>
              <a:rPr lang="en-CA" dirty="0" smtClean="0"/>
              <a:t>Reducing the efficiency of the hash table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Open Addressing II – Quadratic Probing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CMPT 225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Quadratic Probing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Quadratic probing is a refinement of linear probing that prevents primary clustering</a:t>
            </a:r>
          </a:p>
          <a:p>
            <a:pPr lvl="1"/>
            <a:r>
              <a:rPr lang="en-CA" dirty="0" smtClean="0"/>
              <a:t>For each successive probe, </a:t>
            </a:r>
            <a:r>
              <a:rPr lang="en-CA" i="1" dirty="0" err="1" smtClean="0"/>
              <a:t>i</a:t>
            </a:r>
            <a:r>
              <a:rPr lang="en-CA" dirty="0" smtClean="0"/>
              <a:t>, add </a:t>
            </a:r>
            <a:r>
              <a:rPr lang="en-CA" i="1" dirty="0" smtClean="0"/>
              <a:t>i</a:t>
            </a:r>
            <a:r>
              <a:rPr lang="en-CA" baseline="30000" dirty="0" smtClean="0"/>
              <a:t>2</a:t>
            </a:r>
            <a:r>
              <a:rPr lang="en-CA" dirty="0" smtClean="0"/>
              <a:t> to the original location index</a:t>
            </a:r>
          </a:p>
          <a:p>
            <a:pPr lvl="2"/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probe: </a:t>
            </a:r>
            <a:r>
              <a:rPr lang="en-CA" i="1" dirty="0" smtClean="0"/>
              <a:t>h</a:t>
            </a:r>
            <a:r>
              <a:rPr lang="en-CA" dirty="0" smtClean="0"/>
              <a:t>(</a:t>
            </a:r>
            <a:r>
              <a:rPr lang="en-CA" i="1" dirty="0" smtClean="0"/>
              <a:t>x</a:t>
            </a:r>
            <a:r>
              <a:rPr lang="en-CA" dirty="0" smtClean="0"/>
              <a:t>)+1</a:t>
            </a:r>
            <a:r>
              <a:rPr lang="en-CA" baseline="30000" dirty="0" smtClean="0"/>
              <a:t>2</a:t>
            </a:r>
            <a:r>
              <a:rPr lang="en-CA" dirty="0" smtClean="0"/>
              <a:t> , 2</a:t>
            </a:r>
            <a:r>
              <a:rPr lang="en-CA" baseline="30000" dirty="0" smtClean="0"/>
              <a:t>nd</a:t>
            </a:r>
            <a:r>
              <a:rPr lang="en-CA" dirty="0" smtClean="0"/>
              <a:t>: </a:t>
            </a:r>
            <a:r>
              <a:rPr lang="en-CA" i="1" dirty="0" smtClean="0"/>
              <a:t>h</a:t>
            </a:r>
            <a:r>
              <a:rPr lang="en-CA" dirty="0" smtClean="0"/>
              <a:t>(</a:t>
            </a:r>
            <a:r>
              <a:rPr lang="en-CA" i="1" dirty="0" smtClean="0"/>
              <a:t>x</a:t>
            </a:r>
            <a:r>
              <a:rPr lang="en-CA" dirty="0" smtClean="0"/>
              <a:t>)+2</a:t>
            </a:r>
            <a:r>
              <a:rPr lang="en-CA" baseline="30000" dirty="0" smtClean="0"/>
              <a:t>2</a:t>
            </a:r>
            <a:r>
              <a:rPr lang="en-CA" dirty="0" smtClean="0"/>
              <a:t>, 3</a:t>
            </a:r>
            <a:r>
              <a:rPr lang="en-CA" baseline="30000" dirty="0" smtClean="0"/>
              <a:t>rd</a:t>
            </a:r>
            <a:r>
              <a:rPr lang="en-CA" dirty="0" smtClean="0"/>
              <a:t>: </a:t>
            </a:r>
            <a:r>
              <a:rPr lang="en-CA" i="1" dirty="0" smtClean="0"/>
              <a:t>h</a:t>
            </a:r>
            <a:r>
              <a:rPr lang="en-CA" dirty="0" smtClean="0"/>
              <a:t>(</a:t>
            </a:r>
            <a:r>
              <a:rPr lang="en-CA" i="1" dirty="0" smtClean="0"/>
              <a:t>x</a:t>
            </a:r>
            <a:r>
              <a:rPr lang="en-CA" dirty="0" smtClean="0"/>
              <a:t>)+3</a:t>
            </a:r>
            <a:r>
              <a:rPr lang="en-CA" baseline="30000" dirty="0" smtClean="0"/>
              <a:t>2</a:t>
            </a:r>
            <a:r>
              <a:rPr lang="en-CA" dirty="0" smtClean="0"/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Quadratic Probing Example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Hash table is size 23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The hash function,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</a:t>
            </a:r>
            <a:r>
              <a:rPr lang="en-CA" sz="3200" i="1" dirty="0" smtClean="0">
                <a:latin typeface="+mn-lt"/>
              </a:rPr>
              <a:t>x</a:t>
            </a:r>
            <a:r>
              <a:rPr lang="en-CA" sz="3200" dirty="0" smtClean="0">
                <a:latin typeface="+mn-lt"/>
              </a:rPr>
              <a:t>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23, where </a:t>
            </a:r>
            <a:r>
              <a:rPr lang="en-CA" sz="3200" i="1" dirty="0" smtClean="0">
                <a:latin typeface="+mn-lt"/>
              </a:rPr>
              <a:t>x</a:t>
            </a:r>
            <a:r>
              <a:rPr lang="en-CA" sz="3200" dirty="0" smtClean="0">
                <a:latin typeface="+mn-lt"/>
              </a:rPr>
              <a:t> is the search key value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The search key values are shown in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Quadratic Probing Example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Insert 81,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81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 = 12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Which collides with 58 so use quadratic probing to find a free space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First look at 12 + </a:t>
            </a:r>
            <a:r>
              <a:rPr lang="en-US" sz="3200" dirty="0" smtClean="0">
                <a:latin typeface="+mn-lt"/>
              </a:rPr>
              <a:t>1</a:t>
            </a:r>
            <a:r>
              <a:rPr lang="en-US" sz="3200" baseline="30000" dirty="0" smtClean="0">
                <a:latin typeface="+mn-lt"/>
              </a:rPr>
              <a:t>2</a:t>
            </a:r>
            <a:r>
              <a:rPr lang="en-CA" sz="3200" dirty="0" smtClean="0">
                <a:latin typeface="+mn-lt"/>
              </a:rPr>
              <a:t>, which is free so insert the item at index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Quadratic Probing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Insert 35,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35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 = 12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Which collides with 58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First look at 12 + 1</a:t>
            </a:r>
            <a:r>
              <a:rPr lang="en-US" sz="3200" baseline="30000" dirty="0" smtClean="0">
                <a:latin typeface="+mn-lt"/>
              </a:rPr>
              <a:t>2</a:t>
            </a:r>
            <a:r>
              <a:rPr lang="en-CA" sz="3200" dirty="0" smtClean="0">
                <a:latin typeface="+mn-lt"/>
              </a:rPr>
              <a:t>, </a:t>
            </a:r>
            <a:r>
              <a:rPr lang="en-US" sz="3200" dirty="0" smtClean="0">
                <a:latin typeface="+mn-lt"/>
              </a:rPr>
              <a:t>which is occupied, then look at 12 + 2</a:t>
            </a:r>
            <a:r>
              <a:rPr lang="en-US" sz="3200" baseline="30000" dirty="0" smtClean="0">
                <a:latin typeface="+mn-lt"/>
              </a:rPr>
              <a:t>2</a:t>
            </a:r>
            <a:r>
              <a:rPr lang="en-US" sz="3200" dirty="0" smtClean="0">
                <a:latin typeface="+mn-lt"/>
              </a:rPr>
              <a:t> = 16 and insert the item there</a:t>
            </a:r>
            <a:endParaRPr lang="en-CA" sz="32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Quadratic Probing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Insert 60,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60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 = 14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The location is free, so insert the item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Thinking About Arrays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use an array to insert and retrieve data in constant time?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Yes</a:t>
            </a:r>
            <a:r>
              <a:rPr lang="en-US" dirty="0" smtClean="0"/>
              <a:t> – as long as we know an item's index</a:t>
            </a:r>
          </a:p>
          <a:p>
            <a:r>
              <a:rPr lang="en-US" dirty="0" smtClean="0"/>
              <a:t>Consider this (very) constrained problem domain:</a:t>
            </a:r>
          </a:p>
          <a:p>
            <a:pPr lvl="1"/>
            <a:r>
              <a:rPr lang="en-US" dirty="0" smtClean="0"/>
              <a:t>A phone company wants to store data about its customers in </a:t>
            </a:r>
            <a:r>
              <a:rPr lang="en-US" dirty="0" err="1" smtClean="0"/>
              <a:t>Convenientville</a:t>
            </a:r>
            <a:endParaRPr lang="en-US" dirty="0" smtClean="0"/>
          </a:p>
          <a:p>
            <a:pPr lvl="1"/>
            <a:r>
              <a:rPr lang="en-US" dirty="0" smtClean="0"/>
              <a:t>The company has around 9,000 customers</a:t>
            </a:r>
          </a:p>
          <a:p>
            <a:pPr lvl="1"/>
            <a:r>
              <a:rPr lang="en-US" dirty="0" err="1" smtClean="0"/>
              <a:t>Convenientville</a:t>
            </a:r>
            <a:r>
              <a:rPr lang="en-US" dirty="0" smtClean="0"/>
              <a:t> has a single area code (604-555?)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Quadratic Probing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Insert 12,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12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 = 12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First check index 12 + 1</a:t>
            </a:r>
            <a:r>
              <a:rPr lang="en-CA" sz="3200" baseline="30000" dirty="0" smtClean="0">
                <a:latin typeface="+mn-lt"/>
              </a:rPr>
              <a:t>2</a:t>
            </a:r>
            <a:r>
              <a:rPr lang="en-CA" sz="3200" dirty="0" smtClean="0">
                <a:latin typeface="+mn-lt"/>
              </a:rPr>
              <a:t>,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Then 12 + 2</a:t>
            </a:r>
            <a:r>
              <a:rPr lang="en-CA" sz="3200" baseline="30000" dirty="0" smtClean="0">
                <a:latin typeface="+mn-lt"/>
              </a:rPr>
              <a:t>2</a:t>
            </a:r>
            <a:r>
              <a:rPr lang="en-CA" sz="3200" dirty="0" smtClean="0">
                <a:latin typeface="+mn-lt"/>
              </a:rPr>
              <a:t> = 16,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Then 12 + 3</a:t>
            </a:r>
            <a:r>
              <a:rPr lang="en-CA" sz="3200" baseline="30000" dirty="0" smtClean="0">
                <a:latin typeface="+mn-lt"/>
              </a:rPr>
              <a:t>2</a:t>
            </a:r>
            <a:r>
              <a:rPr lang="en-CA" sz="3200" dirty="0" smtClean="0">
                <a:latin typeface="+mn-lt"/>
              </a:rPr>
              <a:t> = 21 (which is also occupied),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Then 12 + 4</a:t>
            </a:r>
            <a:r>
              <a:rPr lang="en-CA" sz="3200" baseline="30000" dirty="0" smtClean="0">
                <a:latin typeface="+mn-lt"/>
              </a:rPr>
              <a:t>2</a:t>
            </a:r>
            <a:r>
              <a:rPr lang="en-CA" sz="3200" dirty="0" smtClean="0">
                <a:latin typeface="+mn-lt"/>
              </a:rPr>
              <a:t> = 28, wraps to index 5 which is free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5021263" y="5646737"/>
            <a:ext cx="328612" cy="7938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997575" y="5641975"/>
            <a:ext cx="328613" cy="7937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7654131" y="5642769"/>
            <a:ext cx="328613" cy="6350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2444750" y="5641975"/>
            <a:ext cx="328613" cy="7937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4707732" y="5649118"/>
            <a:ext cx="330200" cy="7937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2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Quadratic Probe Chains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Note that after some time a sequence of probes repeats itself</a:t>
            </a:r>
          </a:p>
          <a:p>
            <a:pPr lvl="1"/>
            <a:r>
              <a:rPr lang="en-CA" dirty="0" smtClean="0"/>
              <a:t>e.g. 12, 13, 16, 21, 28(5), 37(14), 48(2), 61(15), 76(7),  93(1), 112(20), 133(18), 156(18), 181(20)</a:t>
            </a:r>
          </a:p>
          <a:p>
            <a:r>
              <a:rPr lang="en-CA" dirty="0" smtClean="0"/>
              <a:t>This generally does not cause problems if</a:t>
            </a:r>
          </a:p>
          <a:p>
            <a:pPr lvl="1"/>
            <a:r>
              <a:rPr lang="en-CA" dirty="0" smtClean="0"/>
              <a:t>The data are not significantly skewed,</a:t>
            </a:r>
          </a:p>
          <a:p>
            <a:pPr lvl="1"/>
            <a:r>
              <a:rPr lang="en-CA" dirty="0" smtClean="0"/>
              <a:t>The hash table is large enough (around 2 * the number of items), and</a:t>
            </a:r>
          </a:p>
          <a:p>
            <a:pPr lvl="1"/>
            <a:r>
              <a:rPr lang="en-CA" dirty="0" smtClean="0"/>
              <a:t>The hash function scatters the data evenly across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Quadratic Probing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Quadratic probing is a refinement of linear probing that prevents primary clustering</a:t>
            </a:r>
          </a:p>
          <a:p>
            <a:r>
              <a:rPr lang="en-CA" dirty="0" smtClean="0"/>
              <a:t>Results in </a:t>
            </a:r>
            <a:r>
              <a:rPr lang="en-CA" i="1" dirty="0" smtClean="0"/>
              <a:t>secondary clustering</a:t>
            </a:r>
          </a:p>
          <a:p>
            <a:pPr lvl="1"/>
            <a:r>
              <a:rPr lang="en-CA" dirty="0" smtClean="0"/>
              <a:t>The same sequence of probes is used when two different values hash to the same location</a:t>
            </a:r>
          </a:p>
          <a:p>
            <a:pPr lvl="1"/>
            <a:r>
              <a:rPr lang="en-CA" dirty="0" smtClean="0"/>
              <a:t>This delays the collision resolution for those values</a:t>
            </a:r>
          </a:p>
          <a:p>
            <a:r>
              <a:rPr lang="en-CA" dirty="0" smtClean="0"/>
              <a:t>Analysis suggests that secondary clustering is not a significant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Open Addressing III – Double Hashing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CMPT 225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Double Hashing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In both linear and quadratic probing the probe sequence is independent of the key</a:t>
            </a:r>
          </a:p>
          <a:p>
            <a:r>
              <a:rPr lang="en-CA" dirty="0" smtClean="0"/>
              <a:t>Double hashing produces </a:t>
            </a:r>
            <a:r>
              <a:rPr lang="en-CA" i="1" dirty="0" smtClean="0"/>
              <a:t>key dependent </a:t>
            </a:r>
            <a:r>
              <a:rPr lang="en-CA" dirty="0" smtClean="0"/>
              <a:t>probe sequences</a:t>
            </a:r>
          </a:p>
          <a:p>
            <a:pPr lvl="1"/>
            <a:r>
              <a:rPr lang="en-CA" dirty="0" smtClean="0"/>
              <a:t>In this scheme a second hash function, </a:t>
            </a:r>
            <a:r>
              <a:rPr lang="en-CA" i="1" dirty="0" smtClean="0"/>
              <a:t>h</a:t>
            </a:r>
            <a:r>
              <a:rPr lang="en-CA" baseline="-25000" dirty="0" smtClean="0"/>
              <a:t>2</a:t>
            </a:r>
            <a:r>
              <a:rPr lang="en-CA" dirty="0" smtClean="0"/>
              <a:t>, determines the probe sequence</a:t>
            </a:r>
          </a:p>
          <a:p>
            <a:r>
              <a:rPr lang="en-CA" dirty="0" smtClean="0"/>
              <a:t>The second hash function must follow these guidelines</a:t>
            </a:r>
          </a:p>
          <a:p>
            <a:pPr lvl="1"/>
            <a:r>
              <a:rPr lang="en-CA" i="1" dirty="0" smtClean="0"/>
              <a:t>h</a:t>
            </a:r>
            <a:r>
              <a:rPr lang="en-CA" baseline="-25000" dirty="0" smtClean="0"/>
              <a:t>2</a:t>
            </a:r>
            <a:r>
              <a:rPr lang="en-CA" dirty="0" smtClean="0"/>
              <a:t>(</a:t>
            </a:r>
            <a:r>
              <a:rPr lang="en-CA" i="1" dirty="0" smtClean="0"/>
              <a:t>key</a:t>
            </a:r>
            <a:r>
              <a:rPr lang="en-CA" dirty="0" smtClean="0"/>
              <a:t>)≠ 0</a:t>
            </a:r>
          </a:p>
          <a:p>
            <a:pPr lvl="1"/>
            <a:r>
              <a:rPr lang="en-CA" i="1" dirty="0" smtClean="0"/>
              <a:t>h</a:t>
            </a:r>
            <a:r>
              <a:rPr lang="en-CA" baseline="-25000" dirty="0" smtClean="0"/>
              <a:t>2</a:t>
            </a:r>
            <a:r>
              <a:rPr lang="en-CA" dirty="0" smtClean="0"/>
              <a:t> ≠ </a:t>
            </a:r>
            <a:r>
              <a:rPr lang="en-CA" i="1" dirty="0" smtClean="0"/>
              <a:t>h</a:t>
            </a:r>
            <a:r>
              <a:rPr lang="en-CA" baseline="-25000" dirty="0" smtClean="0"/>
              <a:t>1</a:t>
            </a:r>
          </a:p>
          <a:p>
            <a:pPr lvl="1"/>
            <a:r>
              <a:rPr lang="en-CA" dirty="0" smtClean="0"/>
              <a:t>A typical </a:t>
            </a:r>
            <a:r>
              <a:rPr lang="en-CA" i="1" dirty="0" smtClean="0"/>
              <a:t>h</a:t>
            </a:r>
            <a:r>
              <a:rPr lang="en-CA" baseline="-25000" dirty="0" smtClean="0"/>
              <a:t>2</a:t>
            </a:r>
            <a:r>
              <a:rPr lang="en-CA" dirty="0" smtClean="0"/>
              <a:t> is </a:t>
            </a:r>
            <a:r>
              <a:rPr lang="en-CA" i="1" dirty="0" smtClean="0"/>
              <a:t>p</a:t>
            </a:r>
            <a:r>
              <a:rPr lang="en-CA" dirty="0" smtClean="0"/>
              <a:t> – (</a:t>
            </a:r>
            <a:r>
              <a:rPr lang="en-CA" i="1" dirty="0" smtClean="0"/>
              <a:t>key mod p</a:t>
            </a:r>
            <a:r>
              <a:rPr lang="en-CA" dirty="0" smtClean="0"/>
              <a:t>) where </a:t>
            </a:r>
            <a:r>
              <a:rPr lang="en-CA" i="1" dirty="0" smtClean="0"/>
              <a:t>p</a:t>
            </a:r>
            <a:r>
              <a:rPr lang="en-CA" dirty="0" smtClean="0"/>
              <a:t> is prime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Double Hashing Example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Hash table is size 23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The hash function,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</a:t>
            </a:r>
            <a:r>
              <a:rPr lang="en-CA" sz="3200" i="1" dirty="0" smtClean="0">
                <a:latin typeface="+mn-lt"/>
              </a:rPr>
              <a:t>x</a:t>
            </a:r>
            <a:r>
              <a:rPr lang="en-CA" sz="3200" dirty="0" smtClean="0">
                <a:latin typeface="+mn-lt"/>
              </a:rPr>
              <a:t>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23, where </a:t>
            </a:r>
            <a:r>
              <a:rPr lang="en-CA" sz="3200" i="1" dirty="0" smtClean="0">
                <a:latin typeface="+mn-lt"/>
              </a:rPr>
              <a:t>x</a:t>
            </a:r>
            <a:r>
              <a:rPr lang="en-CA" sz="3200" dirty="0" smtClean="0">
                <a:latin typeface="+mn-lt"/>
              </a:rPr>
              <a:t> is the search key value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The second hash function,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baseline="-25000" dirty="0" smtClean="0">
                <a:latin typeface="+mn-lt"/>
              </a:rPr>
              <a:t>2</a:t>
            </a:r>
            <a:r>
              <a:rPr lang="en-CA" sz="3200" dirty="0" smtClean="0">
                <a:latin typeface="+mn-lt"/>
              </a:rPr>
              <a:t> = 5 – (</a:t>
            </a:r>
            <a:r>
              <a:rPr lang="en-CA" sz="3200" i="1" dirty="0" smtClean="0">
                <a:latin typeface="+mn-lt"/>
              </a:rPr>
              <a:t>key</a:t>
            </a:r>
            <a:r>
              <a:rPr lang="en-CA" sz="3200" dirty="0" smtClean="0">
                <a:latin typeface="+mn-lt"/>
              </a:rPr>
              <a:t>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Double Hashing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Insert 81,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81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 = 12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Which collides with 58 so use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baseline="-25000" dirty="0" smtClean="0">
                <a:latin typeface="+mn-lt"/>
              </a:rPr>
              <a:t>2</a:t>
            </a:r>
            <a:r>
              <a:rPr lang="en-CA" sz="3200" dirty="0" smtClean="0">
                <a:latin typeface="+mn-lt"/>
              </a:rPr>
              <a:t> to find the probe sequence value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i="1" dirty="0" smtClean="0">
                <a:latin typeface="+mn-lt"/>
              </a:rPr>
              <a:t>h</a:t>
            </a:r>
            <a:r>
              <a:rPr lang="en-CA" sz="3200" baseline="-25000" dirty="0" smtClean="0">
                <a:latin typeface="+mn-lt"/>
              </a:rPr>
              <a:t>2</a:t>
            </a:r>
            <a:r>
              <a:rPr lang="en-CA" sz="3200" baseline="-25000" dirty="0" smtClean="0"/>
              <a:t> </a:t>
            </a:r>
            <a:r>
              <a:rPr lang="en-CA" sz="3200" dirty="0" smtClean="0">
                <a:latin typeface="+mn-lt"/>
              </a:rPr>
              <a:t>= 5 – (81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5) = 4, so insert at 12 + 4 =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Double Hashing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Insert 35,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35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 = 12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Which collides with 58 so use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baseline="-25000" dirty="0" smtClean="0">
                <a:latin typeface="+mn-lt"/>
              </a:rPr>
              <a:t>2</a:t>
            </a:r>
            <a:r>
              <a:rPr lang="en-CA" sz="3200" baseline="-25000" dirty="0" smtClean="0"/>
              <a:t> </a:t>
            </a:r>
            <a:r>
              <a:rPr lang="en-CA" sz="3200" dirty="0" smtClean="0">
                <a:latin typeface="+mn-lt"/>
              </a:rPr>
              <a:t>to find a free space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i="1" dirty="0" smtClean="0">
                <a:latin typeface="+mn-lt"/>
              </a:rPr>
              <a:t>h</a:t>
            </a:r>
            <a:r>
              <a:rPr lang="en-CA" sz="3200" baseline="-25000" dirty="0" smtClean="0">
                <a:latin typeface="+mn-lt"/>
              </a:rPr>
              <a:t>2 </a:t>
            </a:r>
            <a:r>
              <a:rPr lang="en-CA" sz="3200" dirty="0" smtClean="0">
                <a:latin typeface="+mn-lt"/>
              </a:rPr>
              <a:t>= 5 – (35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5) = 5, so insert at 12 + 5 =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Double Hashing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Insert 60,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60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 =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Double Hashing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Insert 83, </a:t>
            </a:r>
            <a:r>
              <a:rPr lang="en-CA" sz="3200" i="1" dirty="0" smtClean="0">
                <a:latin typeface="+mn-lt"/>
              </a:rPr>
              <a:t>h</a:t>
            </a:r>
            <a:r>
              <a:rPr lang="en-CA" sz="3200" dirty="0" smtClean="0">
                <a:latin typeface="+mn-lt"/>
              </a:rPr>
              <a:t> = 83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 = 14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i="1" dirty="0" smtClean="0">
                <a:latin typeface="+mn-lt"/>
              </a:rPr>
              <a:t>h</a:t>
            </a:r>
            <a:r>
              <a:rPr lang="en-CA" sz="3200" baseline="-25000" dirty="0" smtClean="0">
                <a:latin typeface="+mn-lt"/>
              </a:rPr>
              <a:t>2 </a:t>
            </a:r>
            <a:r>
              <a:rPr lang="en-CA" sz="3200" dirty="0" smtClean="0">
                <a:latin typeface="+mn-lt"/>
              </a:rPr>
              <a:t>= 5 – (83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5) = 2, so insert at 14 + 2 = 16, which is occupied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The second probe increments the insertion point by 2 again, so insert at 16 + 2 = 18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Living in </a:t>
            </a:r>
            <a:r>
              <a:rPr lang="en-US" dirty="0" err="1" smtClean="0">
                <a:solidFill>
                  <a:schemeClr val="accent1"/>
                </a:solidFill>
              </a:rPr>
              <a:t>Convenientville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array of size 10,000</a:t>
            </a:r>
          </a:p>
          <a:p>
            <a:pPr lvl="1"/>
            <a:r>
              <a:rPr lang="en-US" dirty="0" smtClean="0"/>
              <a:t>Assign customers to array elements using their (four digit) phone number as the index</a:t>
            </a:r>
          </a:p>
          <a:p>
            <a:pPr lvl="1"/>
            <a:r>
              <a:rPr lang="en-US" dirty="0" smtClean="0"/>
              <a:t>Only around 1,000 array elements are wasted</a:t>
            </a:r>
          </a:p>
          <a:p>
            <a:pPr lvl="1"/>
            <a:r>
              <a:rPr lang="en-US" dirty="0" smtClean="0"/>
              <a:t>Customers can be looked up in constant time using their phone numbers</a:t>
            </a:r>
          </a:p>
          <a:p>
            <a:r>
              <a:rPr lang="en-US" dirty="0" smtClean="0"/>
              <a:t>Of course this is not a general solution</a:t>
            </a:r>
          </a:p>
          <a:p>
            <a:pPr lvl="1"/>
            <a:r>
              <a:rPr lang="en-US" dirty="0" smtClean="0"/>
              <a:t>It relies on having conveniently numbered </a:t>
            </a:r>
            <a:r>
              <a:rPr lang="en-US" i="1" dirty="0" smtClean="0"/>
              <a:t>key</a:t>
            </a:r>
            <a:r>
              <a:rPr lang="en-US" dirty="0" smtClean="0"/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Deletions and Open Addressing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CMPT 225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Deletion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Linear probing, </a:t>
            </a:r>
            <a:r>
              <a:rPr lang="en-CA" sz="3200" i="1" dirty="0" err="1" smtClean="0">
                <a:latin typeface="+mn-lt"/>
              </a:rPr>
              <a:t>h(x</a:t>
            </a:r>
            <a:r>
              <a:rPr lang="en-CA" sz="3200" i="1" dirty="0" smtClean="0">
                <a:latin typeface="+mn-lt"/>
              </a:rPr>
              <a:t>)</a:t>
            </a:r>
            <a:r>
              <a:rPr lang="en-CA" sz="3200" dirty="0" smtClean="0">
                <a:latin typeface="+mn-lt"/>
              </a:rPr>
              <a:t> = </a:t>
            </a:r>
            <a:r>
              <a:rPr lang="en-CA" sz="3200" dirty="0" err="1" smtClean="0">
                <a:latin typeface="+mn-lt"/>
              </a:rPr>
              <a:t>x</a:t>
            </a:r>
            <a:r>
              <a:rPr lang="en-CA" sz="3200" dirty="0" smtClean="0">
                <a:latin typeface="+mn-lt"/>
              </a:rPr>
              <a:t>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Suppose I want to delete 60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Any problems?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Deletions and Open Addressing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Deletions add complexity to hash tables</a:t>
            </a:r>
          </a:p>
          <a:p>
            <a:pPr lvl="1"/>
            <a:r>
              <a:rPr lang="en-CA" dirty="0" smtClean="0"/>
              <a:t>It is easy to find and delete a particular item</a:t>
            </a:r>
          </a:p>
          <a:p>
            <a:pPr lvl="1"/>
            <a:r>
              <a:rPr lang="en-CA" dirty="0" smtClean="0"/>
              <a:t>But what happens when you want to search for some other item?</a:t>
            </a:r>
          </a:p>
          <a:p>
            <a:pPr lvl="1"/>
            <a:r>
              <a:rPr lang="en-CA" dirty="0" smtClean="0"/>
              <a:t>The recently empty space may make a probe sequence terminate prematurely</a:t>
            </a:r>
          </a:p>
          <a:p>
            <a:r>
              <a:rPr lang="en-CA" dirty="0" smtClean="0"/>
              <a:t>One solution is to mark a table location as either empty, occupied or deleted</a:t>
            </a:r>
          </a:p>
          <a:p>
            <a:pPr lvl="1"/>
            <a:r>
              <a:rPr lang="en-CA" dirty="0" smtClean="0"/>
              <a:t>Locations in the deleted state can be re-used as items are inserted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Deletion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Linear probing, </a:t>
            </a:r>
            <a:r>
              <a:rPr lang="en-CA" sz="3200" i="1" dirty="0" err="1" smtClean="0">
                <a:latin typeface="+mn-lt"/>
              </a:rPr>
              <a:t>h(x</a:t>
            </a:r>
            <a:r>
              <a:rPr lang="en-CA" sz="3200" i="1" dirty="0" smtClean="0">
                <a:latin typeface="+mn-lt"/>
              </a:rPr>
              <a:t>)</a:t>
            </a:r>
            <a:r>
              <a:rPr lang="en-CA" sz="3200" dirty="0" smtClean="0">
                <a:latin typeface="+mn-lt"/>
              </a:rPr>
              <a:t> = </a:t>
            </a:r>
            <a:r>
              <a:rPr lang="en-CA" sz="3200" dirty="0" err="1" smtClean="0">
                <a:latin typeface="+mn-lt"/>
              </a:rPr>
              <a:t>x</a:t>
            </a:r>
            <a:r>
              <a:rPr lang="en-CA" sz="3200" dirty="0" smtClean="0">
                <a:latin typeface="+mn-lt"/>
              </a:rPr>
              <a:t>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Suppose I want to delete 60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endParaRPr lang="en-CA" sz="3200" dirty="0" smtClean="0">
              <a:latin typeface="+mn-lt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Deletion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Linear probing, </a:t>
            </a:r>
            <a:r>
              <a:rPr lang="en-CA" sz="3200" i="1" dirty="0" err="1" smtClean="0">
                <a:latin typeface="+mn-lt"/>
              </a:rPr>
              <a:t>h(x</a:t>
            </a:r>
            <a:r>
              <a:rPr lang="en-CA" sz="3200" i="1" dirty="0" smtClean="0">
                <a:latin typeface="+mn-lt"/>
              </a:rPr>
              <a:t>)</a:t>
            </a:r>
            <a:r>
              <a:rPr lang="en-CA" sz="3200" dirty="0" smtClean="0">
                <a:latin typeface="+mn-lt"/>
              </a:rPr>
              <a:t> = </a:t>
            </a:r>
            <a:r>
              <a:rPr lang="en-CA" sz="3200" dirty="0" err="1" smtClean="0">
                <a:latin typeface="+mn-lt"/>
              </a:rPr>
              <a:t>x</a:t>
            </a:r>
            <a:r>
              <a:rPr lang="en-CA" sz="3200" dirty="0" smtClean="0">
                <a:latin typeface="+mn-lt"/>
              </a:rPr>
              <a:t>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Search for 12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endParaRPr lang="en-CA" sz="3200" dirty="0" smtClean="0">
              <a:latin typeface="+mn-lt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838200" y="5105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6200000" flipV="1">
            <a:off x="4791868" y="6104731"/>
            <a:ext cx="330200" cy="7937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139530" y="6099969"/>
            <a:ext cx="330200" cy="7938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446711" y="6100763"/>
            <a:ext cx="330200" cy="6350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5757068" y="6101556"/>
            <a:ext cx="330200" cy="7937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081712" y="6089650"/>
            <a:ext cx="328612" cy="7937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Deletion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24920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Linear probing, </a:t>
            </a:r>
            <a:r>
              <a:rPr lang="en-CA" sz="3200" i="1" dirty="0" err="1" smtClean="0">
                <a:latin typeface="+mn-lt"/>
              </a:rPr>
              <a:t>h(x</a:t>
            </a:r>
            <a:r>
              <a:rPr lang="en-CA" sz="3200" i="1" dirty="0" smtClean="0">
                <a:latin typeface="+mn-lt"/>
              </a:rPr>
              <a:t>)</a:t>
            </a:r>
            <a:r>
              <a:rPr lang="en-CA" sz="3200" dirty="0" smtClean="0">
                <a:latin typeface="+mn-lt"/>
              </a:rPr>
              <a:t> = </a:t>
            </a:r>
            <a:r>
              <a:rPr lang="en-CA" sz="3200" dirty="0" err="1" smtClean="0">
                <a:latin typeface="+mn-lt"/>
              </a:rPr>
              <a:t>x</a:t>
            </a:r>
            <a:r>
              <a:rPr lang="en-CA" sz="3200" dirty="0" smtClean="0">
                <a:latin typeface="+mn-lt"/>
              </a:rPr>
              <a:t> </a:t>
            </a:r>
            <a:r>
              <a:rPr lang="en-CA" sz="3200" i="1" dirty="0" smtClean="0">
                <a:latin typeface="+mn-lt"/>
              </a:rPr>
              <a:t>mod</a:t>
            </a:r>
            <a:r>
              <a:rPr lang="en-CA" sz="3200" dirty="0" smtClean="0">
                <a:latin typeface="+mn-lt"/>
              </a:rPr>
              <a:t> 23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dirty="0" smtClean="0">
                <a:latin typeface="+mn-lt"/>
              </a:rPr>
              <a:t>Insert 15</a:t>
            </a:r>
          </a:p>
          <a:p>
            <a:pPr marL="438912" lvl="0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endParaRPr lang="en-CA" sz="3200" dirty="0" smtClean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40640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838200" y="4724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Separate Chaining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CMPT 225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Separate Chaining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chaining takes a different approach to collisions</a:t>
            </a:r>
          </a:p>
          <a:p>
            <a:r>
              <a:rPr lang="en-US" dirty="0" smtClean="0"/>
              <a:t>Each entry in the hash table is a pointer to a linked list</a:t>
            </a:r>
          </a:p>
          <a:p>
            <a:pPr lvl="1"/>
            <a:r>
              <a:rPr lang="en-US" dirty="0" smtClean="0"/>
              <a:t>If a collision occurs the new item is added to the end of the list at the appropriate location</a:t>
            </a:r>
          </a:p>
          <a:p>
            <a:r>
              <a:rPr lang="en-US" dirty="0" smtClean="0"/>
              <a:t>Performance degrades less rapidly using separate chaining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Customer data from A3</a:t>
            </a:r>
          </a:p>
          <a:p>
            <a:pPr lvl="1"/>
            <a:r>
              <a:rPr lang="en-US" dirty="0" smtClean="0"/>
              <a:t>Say we wish to insert </a:t>
            </a:r>
            <a:r>
              <a:rPr lang="en-US" dirty="0" err="1" smtClean="0"/>
              <a:t>e</a:t>
            </a:r>
            <a:r>
              <a:rPr lang="en-US" dirty="0" smtClean="0"/>
              <a:t> = Customer (Gould, G,420)</a:t>
            </a:r>
          </a:p>
          <a:p>
            <a:pPr lvl="1"/>
            <a:r>
              <a:rPr lang="en-US" dirty="0" smtClean="0"/>
              <a:t>Where does it go?</a:t>
            </a:r>
          </a:p>
          <a:p>
            <a:pPr lvl="2"/>
            <a:r>
              <a:rPr lang="en-US" dirty="0" err="1" smtClean="0"/>
              <a:t>h(e</a:t>
            </a:r>
            <a:r>
              <a:rPr lang="en-US" dirty="0" smtClean="0"/>
              <a:t>) = 7    (G is 7</a:t>
            </a:r>
            <a:r>
              <a:rPr lang="en-US" baseline="30000" dirty="0" smtClean="0"/>
              <a:t>th</a:t>
            </a:r>
            <a:r>
              <a:rPr lang="en-US" dirty="0" smtClean="0"/>
              <a:t> letter in alphabet)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838200" y="3962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6" name="Group 10"/>
          <p:cNvGrpSpPr/>
          <p:nvPr/>
        </p:nvGrpSpPr>
        <p:grpSpPr>
          <a:xfrm>
            <a:off x="3124200" y="4495800"/>
            <a:ext cx="1219200" cy="990600"/>
            <a:chOff x="3124200" y="5257800"/>
            <a:chExt cx="1219200" cy="990600"/>
          </a:xfrm>
        </p:grpSpPr>
        <p:sp>
          <p:nvSpPr>
            <p:cNvPr id="5" name="Rectangle 4"/>
            <p:cNvSpPr/>
            <p:nvPr/>
          </p:nvSpPr>
          <p:spPr>
            <a:xfrm>
              <a:off x="3124200" y="5791200"/>
              <a:ext cx="12192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Mori, G, 500</a:t>
              </a:r>
              <a:endParaRPr lang="en-US" sz="1600" dirty="0"/>
            </a:p>
          </p:txBody>
        </p:sp>
        <p:cxnSp>
          <p:nvCxnSpPr>
            <p:cNvPr id="9" name="Curved Connector 8"/>
            <p:cNvCxnSpPr>
              <a:endCxn id="5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/>
          <p:nvPr/>
        </p:nvGrpSpPr>
        <p:grpSpPr>
          <a:xfrm>
            <a:off x="5105400" y="4572000"/>
            <a:ext cx="1295400" cy="990600"/>
            <a:chOff x="3124200" y="5257800"/>
            <a:chExt cx="1295400" cy="990600"/>
          </a:xfrm>
        </p:grpSpPr>
        <p:sp>
          <p:nvSpPr>
            <p:cNvPr id="10" name="Rectangle 9"/>
            <p:cNvSpPr/>
            <p:nvPr/>
          </p:nvSpPr>
          <p:spPr>
            <a:xfrm>
              <a:off x="3124200" y="5791200"/>
              <a:ext cx="12954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Drew, M, 600</a:t>
              </a:r>
              <a:endParaRPr lang="en-US" sz="1600" dirty="0"/>
            </a:p>
          </p:txBody>
        </p:sp>
        <p:cxnSp>
          <p:nvCxnSpPr>
            <p:cNvPr id="11" name="Curved Connector 8"/>
            <p:cNvCxnSpPr>
              <a:endCxn id="10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5"/>
          <p:cNvGrpSpPr/>
          <p:nvPr/>
        </p:nvGrpSpPr>
        <p:grpSpPr>
          <a:xfrm>
            <a:off x="2971800" y="5257800"/>
            <a:ext cx="1524000" cy="838200"/>
            <a:chOff x="2971800" y="5867400"/>
            <a:chExt cx="1524000" cy="838200"/>
          </a:xfrm>
        </p:grpSpPr>
        <p:sp>
          <p:nvSpPr>
            <p:cNvPr id="13" name="Rectangle 12"/>
            <p:cNvSpPr/>
            <p:nvPr/>
          </p:nvSpPr>
          <p:spPr>
            <a:xfrm>
              <a:off x="2971800" y="6248400"/>
              <a:ext cx="15240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Gould, G,420</a:t>
              </a:r>
              <a:endParaRPr lang="en-US" sz="1600" dirty="0"/>
            </a:p>
          </p:txBody>
        </p:sp>
        <p:cxnSp>
          <p:nvCxnSpPr>
            <p:cNvPr id="14" name="Curved Connector 8"/>
            <p:cNvCxnSpPr>
              <a:stCxn id="5" idx="3"/>
              <a:endCxn id="13" idx="1"/>
            </p:cNvCxnSpPr>
            <p:nvPr/>
          </p:nvCxnSpPr>
          <p:spPr>
            <a:xfrm flipH="1">
              <a:off x="2971800" y="5867400"/>
              <a:ext cx="1371600" cy="609600"/>
            </a:xfrm>
            <a:prstGeom prst="curvedConnector5">
              <a:avLst>
                <a:gd name="adj1" fmla="val -16667"/>
                <a:gd name="adj2" fmla="val 50000"/>
                <a:gd name="adj3" fmla="val 11666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Customer data from A3</a:t>
            </a:r>
          </a:p>
          <a:p>
            <a:pPr lvl="1"/>
            <a:r>
              <a:rPr lang="en-US" dirty="0" smtClean="0"/>
              <a:t>Say we wish to insert </a:t>
            </a:r>
            <a:r>
              <a:rPr lang="en-US" dirty="0" err="1" smtClean="0"/>
              <a:t>e</a:t>
            </a:r>
            <a:r>
              <a:rPr lang="en-US" dirty="0" smtClean="0"/>
              <a:t> = Customer (</a:t>
            </a:r>
            <a:r>
              <a:rPr lang="en-US" dirty="0" err="1" smtClean="0"/>
              <a:t>Minsky</a:t>
            </a:r>
            <a:r>
              <a:rPr lang="en-US" dirty="0" smtClean="0"/>
              <a:t>, M,220)</a:t>
            </a:r>
          </a:p>
          <a:p>
            <a:pPr lvl="1"/>
            <a:r>
              <a:rPr lang="en-US" dirty="0" smtClean="0"/>
              <a:t>Where does it go?</a:t>
            </a:r>
          </a:p>
          <a:p>
            <a:pPr lvl="2"/>
            <a:r>
              <a:rPr lang="en-US" dirty="0" err="1" smtClean="0"/>
              <a:t>h(e</a:t>
            </a:r>
            <a:r>
              <a:rPr lang="en-US" dirty="0" smtClean="0"/>
              <a:t>) = 7    (G is 7</a:t>
            </a:r>
            <a:r>
              <a:rPr lang="en-US" baseline="30000" dirty="0" smtClean="0"/>
              <a:t>th</a:t>
            </a:r>
            <a:r>
              <a:rPr lang="en-US" dirty="0" smtClean="0"/>
              <a:t> letter in alphabet)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838200" y="3962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6" name="Group 10"/>
          <p:cNvGrpSpPr/>
          <p:nvPr/>
        </p:nvGrpSpPr>
        <p:grpSpPr>
          <a:xfrm>
            <a:off x="3124200" y="4495800"/>
            <a:ext cx="1219200" cy="990600"/>
            <a:chOff x="3124200" y="5257800"/>
            <a:chExt cx="1219200" cy="990600"/>
          </a:xfrm>
        </p:grpSpPr>
        <p:sp>
          <p:nvSpPr>
            <p:cNvPr id="5" name="Rectangle 4"/>
            <p:cNvSpPr/>
            <p:nvPr/>
          </p:nvSpPr>
          <p:spPr>
            <a:xfrm>
              <a:off x="3124200" y="5791200"/>
              <a:ext cx="12192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Mori, G, 500</a:t>
              </a:r>
              <a:endParaRPr lang="en-US" sz="1600" dirty="0"/>
            </a:p>
          </p:txBody>
        </p:sp>
        <p:cxnSp>
          <p:nvCxnSpPr>
            <p:cNvPr id="9" name="Curved Connector 8"/>
            <p:cNvCxnSpPr>
              <a:endCxn id="5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/>
          <p:nvPr/>
        </p:nvGrpSpPr>
        <p:grpSpPr>
          <a:xfrm>
            <a:off x="5105400" y="4572000"/>
            <a:ext cx="1295400" cy="990600"/>
            <a:chOff x="3124200" y="5257800"/>
            <a:chExt cx="1295400" cy="990600"/>
          </a:xfrm>
        </p:grpSpPr>
        <p:sp>
          <p:nvSpPr>
            <p:cNvPr id="10" name="Rectangle 9"/>
            <p:cNvSpPr/>
            <p:nvPr/>
          </p:nvSpPr>
          <p:spPr>
            <a:xfrm>
              <a:off x="3124200" y="5791200"/>
              <a:ext cx="12954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Drew, M, 600</a:t>
              </a:r>
              <a:endParaRPr lang="en-US" sz="1600" dirty="0"/>
            </a:p>
          </p:txBody>
        </p:sp>
        <p:cxnSp>
          <p:nvCxnSpPr>
            <p:cNvPr id="11" name="Curved Connector 8"/>
            <p:cNvCxnSpPr>
              <a:endCxn id="10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5"/>
          <p:cNvGrpSpPr/>
          <p:nvPr/>
        </p:nvGrpSpPr>
        <p:grpSpPr>
          <a:xfrm>
            <a:off x="2971800" y="5257800"/>
            <a:ext cx="1524000" cy="838200"/>
            <a:chOff x="2971800" y="5867400"/>
            <a:chExt cx="1524000" cy="838200"/>
          </a:xfrm>
        </p:grpSpPr>
        <p:sp>
          <p:nvSpPr>
            <p:cNvPr id="13" name="Rectangle 12"/>
            <p:cNvSpPr/>
            <p:nvPr/>
          </p:nvSpPr>
          <p:spPr>
            <a:xfrm>
              <a:off x="2971800" y="6248400"/>
              <a:ext cx="15240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Gould, G,420</a:t>
              </a:r>
              <a:endParaRPr lang="en-US" sz="1600" dirty="0"/>
            </a:p>
          </p:txBody>
        </p:sp>
        <p:cxnSp>
          <p:nvCxnSpPr>
            <p:cNvPr id="14" name="Curved Connector 8"/>
            <p:cNvCxnSpPr>
              <a:stCxn id="5" idx="3"/>
              <a:endCxn id="13" idx="1"/>
            </p:cNvCxnSpPr>
            <p:nvPr/>
          </p:nvCxnSpPr>
          <p:spPr>
            <a:xfrm flipH="1">
              <a:off x="2971800" y="5867400"/>
              <a:ext cx="1371600" cy="609600"/>
            </a:xfrm>
            <a:prstGeom prst="curvedConnector5">
              <a:avLst>
                <a:gd name="adj1" fmla="val -16667"/>
                <a:gd name="adj2" fmla="val 50000"/>
                <a:gd name="adj3" fmla="val 11666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/>
          <p:cNvGrpSpPr/>
          <p:nvPr/>
        </p:nvGrpSpPr>
        <p:grpSpPr>
          <a:xfrm>
            <a:off x="5029200" y="5334000"/>
            <a:ext cx="1524000" cy="838200"/>
            <a:chOff x="2971800" y="5867400"/>
            <a:chExt cx="1524000" cy="838200"/>
          </a:xfrm>
        </p:grpSpPr>
        <p:sp>
          <p:nvSpPr>
            <p:cNvPr id="16" name="Rectangle 15"/>
            <p:cNvSpPr/>
            <p:nvPr/>
          </p:nvSpPr>
          <p:spPr>
            <a:xfrm>
              <a:off x="2971800" y="6248400"/>
              <a:ext cx="15240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Minsky</a:t>
              </a:r>
              <a:r>
                <a:rPr lang="en-US" sz="1600" dirty="0" smtClean="0"/>
                <a:t>, M,220</a:t>
              </a:r>
              <a:endParaRPr lang="en-US" sz="1600" dirty="0"/>
            </a:p>
          </p:txBody>
        </p:sp>
        <p:cxnSp>
          <p:nvCxnSpPr>
            <p:cNvPr id="17" name="Curved Connector 8"/>
            <p:cNvCxnSpPr>
              <a:endCxn id="16" idx="1"/>
            </p:cNvCxnSpPr>
            <p:nvPr/>
          </p:nvCxnSpPr>
          <p:spPr>
            <a:xfrm flipH="1">
              <a:off x="2971800" y="5867400"/>
              <a:ext cx="1371600" cy="609600"/>
            </a:xfrm>
            <a:prstGeom prst="curvedConnector5">
              <a:avLst>
                <a:gd name="adj1" fmla="val -16667"/>
                <a:gd name="adj2" fmla="val 50000"/>
                <a:gd name="adj3" fmla="val 11666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Phone Numbers in General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Let's consider storing information about Canadians given their phone numbers</a:t>
            </a:r>
          </a:p>
          <a:p>
            <a:pPr lvl="1"/>
            <a:r>
              <a:rPr lang="en-US" dirty="0" smtClean="0"/>
              <a:t>Between 000-000-000 and 999-999-9999</a:t>
            </a:r>
          </a:p>
          <a:p>
            <a:r>
              <a:rPr lang="en-US" dirty="0" smtClean="0"/>
              <a:t>It's easy to convert phone numbers to integers</a:t>
            </a:r>
          </a:p>
          <a:p>
            <a:pPr lvl="1"/>
            <a:r>
              <a:rPr lang="en-US" dirty="0" smtClean="0"/>
              <a:t>Just get rid of the "-"s</a:t>
            </a:r>
          </a:p>
          <a:p>
            <a:pPr lvl="1"/>
            <a:r>
              <a:rPr lang="en-US" dirty="0" smtClean="0"/>
              <a:t>The keys range between 0 and 9,999,999,999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Convenientville</a:t>
            </a:r>
            <a:r>
              <a:rPr lang="en-US" dirty="0" smtClean="0"/>
              <a:t> scheme to store data</a:t>
            </a:r>
          </a:p>
          <a:p>
            <a:pPr lvl="1"/>
            <a:r>
              <a:rPr lang="en-US" dirty="0" smtClean="0"/>
              <a:t>But will this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Customer data from A3</a:t>
            </a:r>
          </a:p>
          <a:p>
            <a:pPr lvl="1"/>
            <a:r>
              <a:rPr lang="en-US" dirty="0" smtClean="0"/>
              <a:t>Say we wish to find </a:t>
            </a:r>
            <a:r>
              <a:rPr lang="en-US" dirty="0" err="1" smtClean="0"/>
              <a:t>e</a:t>
            </a:r>
            <a:r>
              <a:rPr lang="en-US" dirty="0" smtClean="0"/>
              <a:t> = Customer (Baker, G)</a:t>
            </a:r>
          </a:p>
          <a:p>
            <a:pPr lvl="1"/>
            <a:r>
              <a:rPr lang="en-US" dirty="0" smtClean="0"/>
              <a:t>Where could it be?</a:t>
            </a:r>
          </a:p>
          <a:p>
            <a:pPr lvl="2"/>
            <a:r>
              <a:rPr lang="en-US" dirty="0" err="1" smtClean="0"/>
              <a:t>h(e</a:t>
            </a:r>
            <a:r>
              <a:rPr lang="en-US" dirty="0" smtClean="0"/>
              <a:t>) = 7    (G is 7</a:t>
            </a:r>
            <a:r>
              <a:rPr lang="en-US" baseline="30000" dirty="0" smtClean="0"/>
              <a:t>th</a:t>
            </a:r>
            <a:r>
              <a:rPr lang="en-US" dirty="0" smtClean="0"/>
              <a:t> letter in alphabet)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838200" y="3962400"/>
          <a:ext cx="74993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  <a:gridCol w="32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6" name="Group 10"/>
          <p:cNvGrpSpPr/>
          <p:nvPr/>
        </p:nvGrpSpPr>
        <p:grpSpPr>
          <a:xfrm>
            <a:off x="3124200" y="4495800"/>
            <a:ext cx="1219200" cy="990600"/>
            <a:chOff x="3124200" y="5257800"/>
            <a:chExt cx="1219200" cy="990600"/>
          </a:xfrm>
        </p:grpSpPr>
        <p:sp>
          <p:nvSpPr>
            <p:cNvPr id="5" name="Rectangle 4"/>
            <p:cNvSpPr/>
            <p:nvPr/>
          </p:nvSpPr>
          <p:spPr>
            <a:xfrm>
              <a:off x="3124200" y="5791200"/>
              <a:ext cx="12192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Mori, G, 500</a:t>
              </a:r>
              <a:endParaRPr lang="en-US" sz="1600" dirty="0"/>
            </a:p>
          </p:txBody>
        </p:sp>
        <p:cxnSp>
          <p:nvCxnSpPr>
            <p:cNvPr id="9" name="Curved Connector 8"/>
            <p:cNvCxnSpPr>
              <a:endCxn id="5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/>
          <p:nvPr/>
        </p:nvGrpSpPr>
        <p:grpSpPr>
          <a:xfrm>
            <a:off x="5105400" y="4572000"/>
            <a:ext cx="1295400" cy="990600"/>
            <a:chOff x="3124200" y="5257800"/>
            <a:chExt cx="1295400" cy="990600"/>
          </a:xfrm>
        </p:grpSpPr>
        <p:sp>
          <p:nvSpPr>
            <p:cNvPr id="10" name="Rectangle 9"/>
            <p:cNvSpPr/>
            <p:nvPr/>
          </p:nvSpPr>
          <p:spPr>
            <a:xfrm>
              <a:off x="3124200" y="5791200"/>
              <a:ext cx="12954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Drew, M, 600</a:t>
              </a:r>
              <a:endParaRPr lang="en-US" sz="1600" dirty="0"/>
            </a:p>
          </p:txBody>
        </p:sp>
        <p:cxnSp>
          <p:nvCxnSpPr>
            <p:cNvPr id="11" name="Curved Connector 8"/>
            <p:cNvCxnSpPr>
              <a:endCxn id="10" idx="1"/>
            </p:cNvCxnSpPr>
            <p:nvPr/>
          </p:nvCxnSpPr>
          <p:spPr>
            <a:xfrm rot="5400000">
              <a:off x="2819400" y="5562600"/>
              <a:ext cx="762000" cy="152400"/>
            </a:xfrm>
            <a:prstGeom prst="curvedConnector4">
              <a:avLst>
                <a:gd name="adj1" fmla="val 35000"/>
                <a:gd name="adj2" fmla="val 2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5"/>
          <p:cNvGrpSpPr/>
          <p:nvPr/>
        </p:nvGrpSpPr>
        <p:grpSpPr>
          <a:xfrm>
            <a:off x="2971800" y="5257800"/>
            <a:ext cx="1524000" cy="838200"/>
            <a:chOff x="2971800" y="5867400"/>
            <a:chExt cx="1524000" cy="838200"/>
          </a:xfrm>
        </p:grpSpPr>
        <p:sp>
          <p:nvSpPr>
            <p:cNvPr id="13" name="Rectangle 12"/>
            <p:cNvSpPr/>
            <p:nvPr/>
          </p:nvSpPr>
          <p:spPr>
            <a:xfrm>
              <a:off x="2971800" y="6248400"/>
              <a:ext cx="15240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Gould, G,420</a:t>
              </a:r>
              <a:endParaRPr lang="en-US" sz="1600" dirty="0"/>
            </a:p>
          </p:txBody>
        </p:sp>
        <p:cxnSp>
          <p:nvCxnSpPr>
            <p:cNvPr id="14" name="Curved Connector 8"/>
            <p:cNvCxnSpPr>
              <a:stCxn id="5" idx="3"/>
              <a:endCxn id="13" idx="1"/>
            </p:cNvCxnSpPr>
            <p:nvPr/>
          </p:nvCxnSpPr>
          <p:spPr>
            <a:xfrm flipH="1">
              <a:off x="2971800" y="5867400"/>
              <a:ext cx="1371600" cy="609600"/>
            </a:xfrm>
            <a:prstGeom prst="curvedConnector5">
              <a:avLst>
                <a:gd name="adj1" fmla="val -16667"/>
                <a:gd name="adj2" fmla="val 50000"/>
                <a:gd name="adj3" fmla="val 11666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5"/>
          <p:cNvGrpSpPr/>
          <p:nvPr/>
        </p:nvGrpSpPr>
        <p:grpSpPr>
          <a:xfrm>
            <a:off x="5029200" y="5334000"/>
            <a:ext cx="1524000" cy="838200"/>
            <a:chOff x="2971800" y="5867400"/>
            <a:chExt cx="1524000" cy="838200"/>
          </a:xfrm>
        </p:grpSpPr>
        <p:sp>
          <p:nvSpPr>
            <p:cNvPr id="16" name="Rectangle 15"/>
            <p:cNvSpPr/>
            <p:nvPr/>
          </p:nvSpPr>
          <p:spPr>
            <a:xfrm>
              <a:off x="2971800" y="6248400"/>
              <a:ext cx="1524000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Minsky</a:t>
              </a:r>
              <a:r>
                <a:rPr lang="en-US" sz="1600" dirty="0" smtClean="0"/>
                <a:t>, M,220</a:t>
              </a:r>
              <a:endParaRPr lang="en-US" sz="1600" dirty="0"/>
            </a:p>
          </p:txBody>
        </p:sp>
        <p:cxnSp>
          <p:nvCxnSpPr>
            <p:cNvPr id="17" name="Curved Connector 8"/>
            <p:cNvCxnSpPr>
              <a:endCxn id="16" idx="1"/>
            </p:cNvCxnSpPr>
            <p:nvPr/>
          </p:nvCxnSpPr>
          <p:spPr>
            <a:xfrm flipH="1">
              <a:off x="2971800" y="5867400"/>
              <a:ext cx="1371600" cy="609600"/>
            </a:xfrm>
            <a:prstGeom prst="curvedConnector5">
              <a:avLst>
                <a:gd name="adj1" fmla="val -16667"/>
                <a:gd name="adj2" fmla="val 50000"/>
                <a:gd name="adj3" fmla="val 11666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3124200" y="3886200"/>
            <a:ext cx="304800" cy="9144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19400" y="4724400"/>
            <a:ext cx="1676400" cy="9144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" y="5867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Nope, (Baker, G) not in table!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9400" y="5486400"/>
            <a:ext cx="1752600" cy="9144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Efficiency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CMPT 225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Hash Table Efficiency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When analyzing the efficiency of hashing it is necessary to consider load factor, </a:t>
            </a:r>
            <a:r>
              <a:rPr lang="en-US" dirty="0" smtClean="0">
                <a:sym typeface="Symbol"/>
              </a:rPr>
              <a:t></a:t>
            </a:r>
            <a:endParaRPr lang="en-CA" dirty="0" smtClean="0"/>
          </a:p>
          <a:p>
            <a:pPr lvl="1"/>
            <a:r>
              <a:rPr lang="en-US" dirty="0" smtClean="0">
                <a:sym typeface="Symbol"/>
              </a:rPr>
              <a:t></a:t>
            </a:r>
            <a:r>
              <a:rPr lang="en-CA" dirty="0" smtClean="0"/>
              <a:t> = </a:t>
            </a:r>
            <a:r>
              <a:rPr lang="en-CA" i="1" dirty="0" smtClean="0"/>
              <a:t>number of items </a:t>
            </a:r>
            <a:r>
              <a:rPr lang="en-CA" dirty="0" smtClean="0"/>
              <a:t>/ </a:t>
            </a:r>
            <a:r>
              <a:rPr lang="en-CA" i="1" dirty="0" smtClean="0"/>
              <a:t>table size</a:t>
            </a:r>
          </a:p>
          <a:p>
            <a:pPr lvl="1"/>
            <a:r>
              <a:rPr lang="en-CA" dirty="0" smtClean="0"/>
              <a:t>As the table fills, </a:t>
            </a:r>
            <a:r>
              <a:rPr lang="en-US" dirty="0" smtClean="0">
                <a:sym typeface="Symbol"/>
              </a:rPr>
              <a:t></a:t>
            </a:r>
            <a:r>
              <a:rPr lang="en-CA" dirty="0" smtClean="0"/>
              <a:t> increases, and the chance of a collision occurring also increases</a:t>
            </a:r>
          </a:p>
          <a:p>
            <a:pPr lvl="1"/>
            <a:r>
              <a:rPr lang="en-CA" dirty="0" smtClean="0"/>
              <a:t>So performance decreases as </a:t>
            </a:r>
            <a:r>
              <a:rPr lang="en-US" dirty="0" smtClean="0">
                <a:sym typeface="Symbol"/>
              </a:rPr>
              <a:t></a:t>
            </a:r>
            <a:r>
              <a:rPr lang="en-CA" dirty="0" smtClean="0"/>
              <a:t> increases</a:t>
            </a:r>
          </a:p>
          <a:p>
            <a:pPr lvl="1"/>
            <a:r>
              <a:rPr lang="en-CA" dirty="0" smtClean="0"/>
              <a:t>Unsuccessful searches require more comparisons than successful searches</a:t>
            </a:r>
          </a:p>
          <a:p>
            <a:r>
              <a:rPr lang="en-CA" dirty="0" smtClean="0"/>
              <a:t>It is important to base the table size on the largest possible number of items</a:t>
            </a:r>
          </a:p>
          <a:p>
            <a:pPr lvl="1"/>
            <a:r>
              <a:rPr lang="en-CA" dirty="0" smtClean="0"/>
              <a:t>The table size should be selected so that </a:t>
            </a:r>
            <a:r>
              <a:rPr lang="en-US" dirty="0" smtClean="0">
                <a:sym typeface="Symbol"/>
              </a:rPr>
              <a:t></a:t>
            </a:r>
            <a:r>
              <a:rPr lang="en-CA" dirty="0" smtClean="0"/>
              <a:t> does not exceed 2/3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Average Comparisons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Linear probing</a:t>
            </a:r>
          </a:p>
          <a:p>
            <a:pPr lvl="1"/>
            <a:r>
              <a:rPr lang="en-CA" dirty="0" smtClean="0"/>
              <a:t>When </a:t>
            </a:r>
            <a:r>
              <a:rPr lang="en-US" dirty="0" smtClean="0">
                <a:sym typeface="Symbol"/>
              </a:rPr>
              <a:t></a:t>
            </a:r>
            <a:r>
              <a:rPr lang="en-CA" dirty="0" smtClean="0"/>
              <a:t> = 2/3 unsuccessful searches require 5 comparisons, and </a:t>
            </a:r>
          </a:p>
          <a:p>
            <a:pPr lvl="1"/>
            <a:r>
              <a:rPr lang="en-CA" dirty="0" smtClean="0"/>
              <a:t>Successful searches require 2 comparisons</a:t>
            </a:r>
          </a:p>
          <a:p>
            <a:r>
              <a:rPr lang="en-CA" dirty="0" smtClean="0"/>
              <a:t>Quadratic probing and double hashing</a:t>
            </a:r>
          </a:p>
          <a:p>
            <a:pPr lvl="1"/>
            <a:r>
              <a:rPr lang="en-CA" dirty="0" smtClean="0"/>
              <a:t>When </a:t>
            </a:r>
            <a:r>
              <a:rPr lang="en-US" dirty="0" smtClean="0">
                <a:sym typeface="Symbol"/>
              </a:rPr>
              <a:t></a:t>
            </a:r>
            <a:r>
              <a:rPr lang="en-CA" dirty="0" smtClean="0"/>
              <a:t> = 2/3 unsuccessful searches require 3 comparisons</a:t>
            </a:r>
          </a:p>
          <a:p>
            <a:pPr lvl="1"/>
            <a:r>
              <a:rPr lang="en-CA" dirty="0" smtClean="0"/>
              <a:t>Successful searches require 2 comparisons</a:t>
            </a:r>
          </a:p>
          <a:p>
            <a:r>
              <a:rPr lang="en-CA" dirty="0" smtClean="0"/>
              <a:t>Separate chaining</a:t>
            </a:r>
          </a:p>
          <a:p>
            <a:pPr lvl="1"/>
            <a:r>
              <a:rPr lang="en-CA" dirty="0" smtClean="0"/>
              <a:t>The lists have to be traversed until the target is found</a:t>
            </a:r>
          </a:p>
          <a:p>
            <a:pPr lvl="1"/>
            <a:r>
              <a:rPr lang="en-US" dirty="0" smtClean="0">
                <a:sym typeface="Symbol"/>
              </a:rPr>
              <a:t></a:t>
            </a:r>
            <a:r>
              <a:rPr lang="en-CA" dirty="0" smtClean="0"/>
              <a:t> comparisons for an unsuccessful search</a:t>
            </a:r>
          </a:p>
          <a:p>
            <a:pPr lvl="1"/>
            <a:r>
              <a:rPr lang="en-CA" dirty="0" smtClean="0"/>
              <a:t>1 + </a:t>
            </a:r>
            <a:r>
              <a:rPr lang="en-US" dirty="0" smtClean="0">
                <a:sym typeface="Symbol"/>
              </a:rPr>
              <a:t></a:t>
            </a:r>
            <a:r>
              <a:rPr lang="en-CA" dirty="0" smtClean="0"/>
              <a:t> / 2 comparisons for a successful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Hash Table Discussion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If </a:t>
            </a:r>
            <a:r>
              <a:rPr lang="en-US" dirty="0" smtClean="0">
                <a:sym typeface="Symbol"/>
              </a:rPr>
              <a:t></a:t>
            </a:r>
            <a:r>
              <a:rPr lang="en-CA" dirty="0" smtClean="0"/>
              <a:t> is less than 0.5 open addressing and separate chaining give similar performance</a:t>
            </a:r>
          </a:p>
          <a:p>
            <a:pPr lvl="1"/>
            <a:r>
              <a:rPr lang="en-CA" dirty="0" smtClean="0"/>
              <a:t>As </a:t>
            </a:r>
            <a:r>
              <a:rPr lang="en-US" dirty="0" smtClean="0">
                <a:sym typeface="Symbol"/>
              </a:rPr>
              <a:t></a:t>
            </a:r>
            <a:r>
              <a:rPr lang="en-CA" dirty="0" smtClean="0"/>
              <a:t> increases, separate chaining performs better than open addressing</a:t>
            </a:r>
          </a:p>
          <a:p>
            <a:pPr lvl="1"/>
            <a:r>
              <a:rPr lang="en-CA" dirty="0" smtClean="0"/>
              <a:t>However, separate chaining increases storage overhead for the linked list pointers</a:t>
            </a:r>
          </a:p>
          <a:p>
            <a:r>
              <a:rPr lang="en-CA" dirty="0" smtClean="0"/>
              <a:t>It is important to note that in the worst case hash table performance can be poor</a:t>
            </a:r>
          </a:p>
          <a:p>
            <a:pPr lvl="1"/>
            <a:r>
              <a:rPr lang="en-CA" dirty="0" smtClean="0"/>
              <a:t>That is, if the hash function does not evenly distribute data across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Summary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CMPT 225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Summary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Hash tables</a:t>
            </a:r>
          </a:p>
          <a:p>
            <a:pPr lvl="1"/>
            <a:r>
              <a:rPr lang="en-US" dirty="0" smtClean="0"/>
              <a:t>Store data in array</a:t>
            </a:r>
          </a:p>
          <a:p>
            <a:pPr lvl="1"/>
            <a:r>
              <a:rPr lang="en-US" dirty="0" smtClean="0"/>
              <a:t>Position in array determined by hash function</a:t>
            </a:r>
          </a:p>
          <a:p>
            <a:r>
              <a:rPr lang="en-US" dirty="0" smtClean="0"/>
              <a:t>Hash functions can map different items to same position (collision)</a:t>
            </a:r>
          </a:p>
          <a:p>
            <a:pPr lvl="1"/>
            <a:r>
              <a:rPr lang="en-CA" dirty="0" smtClean="0"/>
              <a:t>Resolve via linear/quadratic probing, double hashing, or open chaining</a:t>
            </a:r>
          </a:p>
          <a:p>
            <a:r>
              <a:rPr lang="en-CA" dirty="0" smtClean="0"/>
              <a:t>Performance of hash table can be very fast (constant time)</a:t>
            </a:r>
          </a:p>
          <a:p>
            <a:pPr lvl="1"/>
            <a:r>
              <a:rPr lang="en-US" dirty="0" smtClean="0"/>
              <a:t>A</a:t>
            </a:r>
            <a:r>
              <a:rPr lang="en-CA" dirty="0" err="1" smtClean="0"/>
              <a:t>ctual</a:t>
            </a:r>
            <a:r>
              <a:rPr lang="en-CA" dirty="0" smtClean="0"/>
              <a:t> performance depends on load factor and hash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Understand the basic structure of a hash table and its associated hash function</a:t>
            </a:r>
          </a:p>
          <a:p>
            <a:pPr lvl="1"/>
            <a:r>
              <a:rPr lang="en-CA" dirty="0" smtClean="0"/>
              <a:t>Understand what makes a good (and a bad) hash function</a:t>
            </a:r>
          </a:p>
          <a:p>
            <a:r>
              <a:rPr lang="en-CA" dirty="0" smtClean="0"/>
              <a:t>Understand how to deal with collisions</a:t>
            </a:r>
          </a:p>
          <a:p>
            <a:pPr lvl="1"/>
            <a:r>
              <a:rPr lang="en-CA" dirty="0" smtClean="0"/>
              <a:t>Open addressing</a:t>
            </a:r>
          </a:p>
          <a:p>
            <a:pPr lvl="1"/>
            <a:r>
              <a:rPr lang="en-CA" dirty="0" smtClean="0"/>
              <a:t>Separate chaining</a:t>
            </a:r>
          </a:p>
          <a:p>
            <a:r>
              <a:rPr lang="en-CA" dirty="0" smtClean="0"/>
              <a:t>Be able to implement a hash table</a:t>
            </a:r>
          </a:p>
          <a:p>
            <a:r>
              <a:rPr lang="en-CA" dirty="0" smtClean="0"/>
              <a:t>Understand how occupancy affects the efficiency of hash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Carrano</a:t>
            </a:r>
            <a:r>
              <a:rPr lang="en-US" dirty="0" smtClean="0"/>
              <a:t>: Ch. 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A Really Big Array!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we use Canadian phone numbers as the index to an array how big is the array?</a:t>
            </a:r>
          </a:p>
          <a:p>
            <a:pPr lvl="1"/>
            <a:r>
              <a:rPr lang="en-US" dirty="0" smtClean="0"/>
              <a:t>9,999,999,999 (ten billion)</a:t>
            </a:r>
          </a:p>
          <a:p>
            <a:pPr lvl="1"/>
            <a:r>
              <a:rPr lang="en-CA" dirty="0" smtClean="0"/>
              <a:t>That's a really big array!</a:t>
            </a:r>
          </a:p>
          <a:p>
            <a:r>
              <a:rPr lang="en-CA" dirty="0" smtClean="0"/>
              <a:t>Consider that the estimate of the current population of Canada is 33,476,688</a:t>
            </a:r>
            <a:r>
              <a:rPr lang="en-CA" dirty="0" smtClean="0">
                <a:solidFill>
                  <a:schemeClr val="accent1"/>
                </a:solidFill>
              </a:rPr>
              <a:t>*</a:t>
            </a:r>
          </a:p>
          <a:p>
            <a:pPr lvl="1"/>
            <a:r>
              <a:rPr lang="en-CA" dirty="0" smtClean="0"/>
              <a:t>That means that we will use around 0.3% of the array</a:t>
            </a:r>
          </a:p>
          <a:p>
            <a:pPr lvl="2"/>
            <a:r>
              <a:rPr lang="en-CA" dirty="0" smtClean="0"/>
              <a:t>That's a lot of wasted space</a:t>
            </a:r>
          </a:p>
          <a:p>
            <a:pPr lvl="2"/>
            <a:r>
              <a:rPr lang="en-CA" dirty="0" smtClean="0"/>
              <a:t>And the array probably won't fit in main memory …</a:t>
            </a:r>
          </a:p>
          <a:p>
            <a:r>
              <a:rPr lang="en-CA" dirty="0" smtClean="0">
                <a:solidFill>
                  <a:schemeClr val="accent1"/>
                </a:solidFill>
              </a:rPr>
              <a:t>*According to the 2011 Census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More Examples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6083300" cy="4625609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What if we had to store data by name?</a:t>
            </a:r>
          </a:p>
          <a:p>
            <a:pPr lvl="1"/>
            <a:r>
              <a:rPr lang="en-CA" dirty="0" smtClean="0"/>
              <a:t>We would need to convert strings to integer indexes</a:t>
            </a:r>
          </a:p>
          <a:p>
            <a:r>
              <a:rPr lang="en-CA" dirty="0" smtClean="0"/>
              <a:t>Here is one way to encode strings as integers</a:t>
            </a:r>
          </a:p>
          <a:p>
            <a:pPr lvl="1"/>
            <a:r>
              <a:rPr lang="en-CA" dirty="0" smtClean="0"/>
              <a:t>Assign a value between 1 and 26 to each letter</a:t>
            </a:r>
          </a:p>
          <a:p>
            <a:pPr lvl="1"/>
            <a:r>
              <a:rPr lang="en-CA" dirty="0" smtClean="0"/>
              <a:t>a = 1, z = 26 (regardless of case)</a:t>
            </a:r>
          </a:p>
          <a:p>
            <a:pPr lvl="1"/>
            <a:r>
              <a:rPr lang="en-CA" dirty="0" smtClean="0"/>
              <a:t>Sum the letter values in the string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00800" y="3352800"/>
            <a:ext cx="2433638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/>
            <a:r>
              <a:rPr lang="en-US" dirty="0">
                <a:solidFill>
                  <a:schemeClr val="tx1"/>
                </a:solidFill>
              </a:rPr>
              <a:t>"dog" = 4 + 15 + 7 = 26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00800" y="5791200"/>
            <a:ext cx="2433638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/>
            <a:r>
              <a:rPr lang="en-US" dirty="0">
                <a:latin typeface="+mn-lt"/>
              </a:rPr>
              <a:t>"god" = 7 + 15 + 4 = 26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0"/>
            <a:ext cx="1993900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86200"/>
            <a:ext cx="168592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1607</TotalTime>
  <Words>5161</Words>
  <Application>Microsoft Macintosh PowerPoint</Application>
  <PresentationFormat>On-screen Show (4:3)</PresentationFormat>
  <Paragraphs>1796</Paragraphs>
  <Slides>78</Slides>
  <Notes>67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Module</vt:lpstr>
      <vt:lpstr>CMPT 225</vt:lpstr>
      <vt:lpstr>Problem Examples</vt:lpstr>
      <vt:lpstr>Dictionary ADT</vt:lpstr>
      <vt:lpstr>Possible Solutions</vt:lpstr>
      <vt:lpstr>Thinking About Arrays</vt:lpstr>
      <vt:lpstr>Living in Convenientville</vt:lpstr>
      <vt:lpstr>Phone Numbers in General</vt:lpstr>
      <vt:lpstr>A Really Big Array!</vt:lpstr>
      <vt:lpstr>More Examples</vt:lpstr>
      <vt:lpstr>Finding Unique String Values</vt:lpstr>
      <vt:lpstr>Afhahgm Vsyu</vt:lpstr>
      <vt:lpstr>So What's The Problem?</vt:lpstr>
      <vt:lpstr>A Different Approach</vt:lpstr>
      <vt:lpstr>Hash Tables</vt:lpstr>
      <vt:lpstr>Hash Tables</vt:lpstr>
      <vt:lpstr>Hash Table Example</vt:lpstr>
      <vt:lpstr>Hash Table Example</vt:lpstr>
      <vt:lpstr>Hash Table Example</vt:lpstr>
      <vt:lpstr>Hash Table Example</vt:lpstr>
      <vt:lpstr>Hash Table Example</vt:lpstr>
      <vt:lpstr>Collisions</vt:lpstr>
      <vt:lpstr>Hash Functions</vt:lpstr>
      <vt:lpstr>Hash Functions and Modulo</vt:lpstr>
      <vt:lpstr>Converting Strings to Integers</vt:lpstr>
      <vt:lpstr>Strings to Integers</vt:lpstr>
      <vt:lpstr>Hash Functions</vt:lpstr>
      <vt:lpstr>Scattering Data</vt:lpstr>
      <vt:lpstr>Random Data</vt:lpstr>
      <vt:lpstr>Non Random Data</vt:lpstr>
      <vt:lpstr>Collisions</vt:lpstr>
      <vt:lpstr>Dealing with Collisions</vt:lpstr>
      <vt:lpstr>Hash Table Example</vt:lpstr>
      <vt:lpstr>Open Addressing</vt:lpstr>
      <vt:lpstr>Open Addressing</vt:lpstr>
      <vt:lpstr>Open Addressing I – Linear Probing</vt:lpstr>
      <vt:lpstr>Linear Probing</vt:lpstr>
      <vt:lpstr>Linear Probing Example</vt:lpstr>
      <vt:lpstr>Linear Probing Example</vt:lpstr>
      <vt:lpstr>Linear Probing Example</vt:lpstr>
      <vt:lpstr>Linear Probing Example</vt:lpstr>
      <vt:lpstr>Linear Probing Example</vt:lpstr>
      <vt:lpstr>Searching</vt:lpstr>
      <vt:lpstr>Linear Probing</vt:lpstr>
      <vt:lpstr>Open Addressing II – Quadratic Probing</vt:lpstr>
      <vt:lpstr>Quadratic Probing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Quadratic Probe Chains</vt:lpstr>
      <vt:lpstr>Quadratic Probing</vt:lpstr>
      <vt:lpstr>Open Addressing III – Double Hashing</vt:lpstr>
      <vt:lpstr>Double Hashing</vt:lpstr>
      <vt:lpstr>Double Hashing Example</vt:lpstr>
      <vt:lpstr>Double Hashing Example</vt:lpstr>
      <vt:lpstr>Double Hashing Example</vt:lpstr>
      <vt:lpstr>Double Hashing Example</vt:lpstr>
      <vt:lpstr>Double Hashing Example</vt:lpstr>
      <vt:lpstr>Deletions and Open Addressing</vt:lpstr>
      <vt:lpstr>Deletion Example</vt:lpstr>
      <vt:lpstr>Deletions and Open Addressing</vt:lpstr>
      <vt:lpstr>Deletion Example</vt:lpstr>
      <vt:lpstr>Deletion Example</vt:lpstr>
      <vt:lpstr>Deletion Example</vt:lpstr>
      <vt:lpstr>Separate Chaining</vt:lpstr>
      <vt:lpstr>Separate Chaining</vt:lpstr>
      <vt:lpstr>Separate Chaining Example</vt:lpstr>
      <vt:lpstr>Separate Chaining Example</vt:lpstr>
      <vt:lpstr>Separate Chaining Example</vt:lpstr>
      <vt:lpstr>Efficiency</vt:lpstr>
      <vt:lpstr>Hash Table Efficiency</vt:lpstr>
      <vt:lpstr>Average Comparisons</vt:lpstr>
      <vt:lpstr>Hash Table Discussion</vt:lpstr>
      <vt:lpstr>Summary</vt:lpstr>
      <vt:lpstr>Summary</vt:lpstr>
      <vt:lpstr>Objectives</vt:lpstr>
      <vt:lpstr>Readings</vt:lpstr>
    </vt:vector>
  </TitlesOfParts>
  <Company>School of Computing Science, Simon Fraser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CMPT 225</dc:title>
  <dc:creator>John Edgar</dc:creator>
  <cp:lastModifiedBy>Greg Mori</cp:lastModifiedBy>
  <cp:revision>153</cp:revision>
  <dcterms:created xsi:type="dcterms:W3CDTF">2013-03-25T05:48:36Z</dcterms:created>
  <dcterms:modified xsi:type="dcterms:W3CDTF">2013-03-25T05:55:36Z</dcterms:modified>
</cp:coreProperties>
</file>