
<file path=[Content_Types].xml><?xml version="1.0" encoding="utf-8"?>
<Types xmlns="http://schemas.openxmlformats.org/package/2006/content-types">
  <Override PartName="/ppt/notesSlides/notesSlide24.xml" ContentType="application/vnd.openxmlformats-officedocument.presentationml.notesSlide+xml"/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slides/slide44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7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42.xml" ContentType="application/vnd.openxmlformats-officedocument.presentationml.slide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3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34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41.xml" ContentType="application/vnd.openxmlformats-officedocument.presentationml.slid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jpeg" ContentType="image/jpeg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notesSlides/notesSlide25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745" r:id="rId1"/>
  </p:sldMasterIdLst>
  <p:notesMasterIdLst>
    <p:notesMasterId r:id="rId46"/>
  </p:notesMasterIdLst>
  <p:sldIdLst>
    <p:sldId id="256" r:id="rId2"/>
    <p:sldId id="257" r:id="rId3"/>
    <p:sldId id="300" r:id="rId4"/>
    <p:sldId id="301" r:id="rId5"/>
    <p:sldId id="302" r:id="rId6"/>
    <p:sldId id="303" r:id="rId7"/>
    <p:sldId id="373" r:id="rId8"/>
    <p:sldId id="304" r:id="rId9"/>
    <p:sldId id="359" r:id="rId10"/>
    <p:sldId id="358" r:id="rId11"/>
    <p:sldId id="365" r:id="rId12"/>
    <p:sldId id="307" r:id="rId13"/>
    <p:sldId id="308" r:id="rId14"/>
    <p:sldId id="311" r:id="rId15"/>
    <p:sldId id="312" r:id="rId16"/>
    <p:sldId id="343" r:id="rId17"/>
    <p:sldId id="344" r:id="rId18"/>
    <p:sldId id="317" r:id="rId19"/>
    <p:sldId id="313" r:id="rId20"/>
    <p:sldId id="346" r:id="rId21"/>
    <p:sldId id="347" r:id="rId22"/>
    <p:sldId id="348" r:id="rId23"/>
    <p:sldId id="363" r:id="rId24"/>
    <p:sldId id="306" r:id="rId25"/>
    <p:sldId id="320" r:id="rId26"/>
    <p:sldId id="321" r:id="rId27"/>
    <p:sldId id="369" r:id="rId28"/>
    <p:sldId id="370" r:id="rId29"/>
    <p:sldId id="368" r:id="rId30"/>
    <p:sldId id="349" r:id="rId31"/>
    <p:sldId id="322" r:id="rId32"/>
    <p:sldId id="351" r:id="rId33"/>
    <p:sldId id="371" r:id="rId34"/>
    <p:sldId id="350" r:id="rId35"/>
    <p:sldId id="323" r:id="rId36"/>
    <p:sldId id="352" r:id="rId37"/>
    <p:sldId id="324" r:id="rId38"/>
    <p:sldId id="353" r:id="rId39"/>
    <p:sldId id="326" r:id="rId40"/>
    <p:sldId id="372" r:id="rId41"/>
    <p:sldId id="366" r:id="rId42"/>
    <p:sldId id="361" r:id="rId43"/>
    <p:sldId id="362" r:id="rId44"/>
    <p:sldId id="360" r:id="rId4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  <a:srgbClr val="008000"/>
    <a:srgbClr val="A50021"/>
    <a:srgbClr val="CC0000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242" autoAdjust="0"/>
    <p:restoredTop sz="93671" autoAdjust="0"/>
  </p:normalViewPr>
  <p:slideViewPr>
    <p:cSldViewPr>
      <p:cViewPr varScale="1">
        <p:scale>
          <a:sx n="149" d="100"/>
          <a:sy n="149" d="100"/>
        </p:scale>
        <p:origin x="-131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58"/>
    </p:cViewPr>
  </p:sorterViewPr>
  <p:notesViewPr>
    <p:cSldViewPr>
      <p:cViewPr varScale="1">
        <p:scale>
          <a:sx n="56" d="100"/>
          <a:sy n="56" d="100"/>
        </p:scale>
        <p:origin x="-1092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B2431B9-E521-4003-9520-8AD3EFE0DA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591950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6CBD84-B014-43AD-BBF9-D33DC158FDC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6CBD84-B014-43AD-BBF9-D33DC158FDC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C92D25-9814-4E26-8DBF-5E38032A435D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321260-F3B0-44C9-874E-98B42735FA67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C30C7D-5928-4B99-85FE-74E4A2F6D2ED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1D258B-4031-4A37-A961-6C21746F7063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ECA0DF-0C45-47DD-BEDC-97E56BA24E16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D4FE74-66ED-4E48-9443-9A54C501DD6B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07F456-3682-4966-B739-245EF3C50CB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27FA72-3D0D-4FC4-929D-2E2E34F94F1A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BCDA92-2DE4-4268-8CD2-084430D86FAF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142D14-2613-4CF7-B534-A7A0E67A854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7A4C28-D2C6-4D3A-94A3-64A86F1EFA9D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2D32E4-D578-4D0F-96D1-706D8EA61106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6CBD84-B014-43AD-BBF9-D33DC158FDCC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7CFA26-F36B-46E7-8DE5-74F4C5ADBE9C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8A8AC0-AF4A-409C-BA3A-EDE5EF4C8353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E009DF-C407-4259-82DC-E2B19199864D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7CFA26-F36B-46E7-8DE5-74F4C5ADBE9C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7CFA26-F36B-46E7-8DE5-74F4C5ADBE9C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F11BF4-0BDA-45BE-AA5A-3923D0D06BD0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0BCABB-CC66-47DD-85ED-EF1651042E8E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727F2C-3467-4772-BA98-35247EBA35C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053BF4-1F3C-4860-9EDF-9FD4DC18D498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7CFA26-F36B-46E7-8DE5-74F4C5ADBE9C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F682AF-B6D9-4CBF-9102-526B88A1F111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FEE10D-E823-480D-9ADA-FEB0B4A87DD8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61B10-72B8-4EDA-A32D-07D79A323852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762291-8E72-4E43-8D30-605692CA3479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51DB3A-8206-4E09-93ED-FE00FF58DABC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9A9252-BCA5-4DA3-9EAA-F7BF004CA5CF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6CBD84-B014-43AD-BBF9-D33DC158FDCC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7C0064-803F-4C63-A268-E33E856DD0F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A5B08A-C9C5-4B8B-99A9-6BC44216A1E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07F064-84B1-4A71-BF3F-9AF7BA2A451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50E8D1-8A00-495F-B122-9CDC2E5F594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966E00-98DF-4490-9FE8-F81B9D4F9DC5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D0B611-9414-4A90-8E05-450DB7CF515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A84474-BAB0-4880-8EAA-231422E899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B4F273-31BA-49EA-91AF-F0D324DEBC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5E3AF-0AAE-4C86-A868-2E2AADFB91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D3D180-EEDF-481E-B33B-EDEAFC3255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1B03EE-DAC9-4429-8F55-BDC220D45D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5C707C-C90E-4220-AD10-D987C68DFA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2004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24F9C7-3B38-48D8-B3BE-51D397D72C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2004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83957C-79BA-408A-820E-3BF84D9D95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2004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8B497-64E6-484E-8506-3E41598DFB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E334C-2176-46F1-A6F6-788BD08C80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r>
              <a:rPr lang="en-US" smtClean="0"/>
              <a:t>October 2004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4E8F3C47-95E8-45D9-A728-2BA9559A38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October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pPr>
              <a:defRPr/>
            </a:pPr>
            <a:fld id="{31641665-4E15-4362-96BC-9B16015D9F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Red-black_tree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CMPT 225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Red</a:t>
            </a:r>
            <a:r>
              <a:rPr lang="en-US" b="1" smtClean="0"/>
              <a:t>–black</a:t>
            </a:r>
            <a:r>
              <a:rPr lang="en-US" smtClean="0"/>
              <a:t> trees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-black </a:t>
            </a: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Tree 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Height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Claim: a red-black tree has height, </a:t>
            </a:r>
            <a:r>
              <a:rPr lang="en-US" sz="2800" i="1" dirty="0" smtClean="0"/>
              <a:t>h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 pitchFamily="18" charset="2"/>
              </a:rPr>
              <a:t> 2*log(</a:t>
            </a:r>
            <a:r>
              <a:rPr lang="en-US" sz="2800" i="1" dirty="0" smtClean="0">
                <a:sym typeface="Symbol" pitchFamily="18" charset="2"/>
              </a:rPr>
              <a:t>n</a:t>
            </a:r>
            <a:r>
              <a:rPr lang="en-US" sz="2800" dirty="0" smtClean="0">
                <a:sym typeface="Symbol" pitchFamily="18" charset="2"/>
              </a:rPr>
              <a:t>+1)</a:t>
            </a:r>
          </a:p>
          <a:p>
            <a:pPr lvl="1" eaLnBrk="1" hangingPunct="1"/>
            <a:r>
              <a:rPr lang="en-US" sz="2400" i="1" dirty="0" smtClean="0">
                <a:sym typeface="Symbol" pitchFamily="18" charset="2"/>
              </a:rPr>
              <a:t>n</a:t>
            </a:r>
            <a:r>
              <a:rPr lang="en-US" sz="2400" dirty="0" smtClean="0">
                <a:sym typeface="Symbol" pitchFamily="18" charset="2"/>
              </a:rPr>
              <a:t>  2</a:t>
            </a:r>
            <a:r>
              <a:rPr lang="en-US" sz="2400" i="1" baseline="30000" dirty="0" smtClean="0">
                <a:sym typeface="Symbol" pitchFamily="18" charset="2"/>
              </a:rPr>
              <a:t>bh</a:t>
            </a:r>
            <a:r>
              <a:rPr lang="en-US" sz="2400" dirty="0" smtClean="0">
                <a:sym typeface="Symbol" pitchFamily="18" charset="2"/>
              </a:rPr>
              <a:t> – 1 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(</a:t>
            </a:r>
            <a:r>
              <a:rPr lang="en-US" sz="2400" i="1" dirty="0" smtClean="0">
                <a:sym typeface="Symbol" pitchFamily="18" charset="2"/>
              </a:rPr>
              <a:t>see above</a:t>
            </a:r>
            <a:r>
              <a:rPr lang="en-US" sz="2400" dirty="0" smtClean="0">
                <a:sym typeface="Symbol" pitchFamily="18" charset="2"/>
              </a:rPr>
              <a:t>)</a:t>
            </a:r>
          </a:p>
          <a:p>
            <a:pPr lvl="1" eaLnBrk="1" hangingPunct="1"/>
            <a:r>
              <a:rPr lang="en-US" sz="2400" i="1" dirty="0" err="1" smtClean="0">
                <a:sym typeface="Symbol" pitchFamily="18" charset="2"/>
              </a:rPr>
              <a:t>bh</a:t>
            </a:r>
            <a:r>
              <a:rPr lang="en-US" sz="2400" dirty="0" smtClean="0">
                <a:sym typeface="Symbol" pitchFamily="18" charset="2"/>
              </a:rPr>
              <a:t>  </a:t>
            </a:r>
            <a:r>
              <a:rPr lang="en-US" sz="2400" i="1" dirty="0" smtClean="0">
                <a:sym typeface="Symbol" pitchFamily="18" charset="2"/>
              </a:rPr>
              <a:t>h</a:t>
            </a:r>
            <a:r>
              <a:rPr lang="en-US" sz="2400" dirty="0" smtClean="0">
                <a:sym typeface="Symbol" pitchFamily="18" charset="2"/>
              </a:rPr>
              <a:t> / 2 (</a:t>
            </a:r>
            <a:r>
              <a:rPr lang="en-US" sz="2400" i="1" dirty="0" smtClean="0">
                <a:sym typeface="Symbol" pitchFamily="18" charset="2"/>
              </a:rPr>
              <a:t>red nodes must have black children</a:t>
            </a:r>
            <a:r>
              <a:rPr lang="en-US" sz="2400" dirty="0" smtClean="0">
                <a:sym typeface="Symbol" pitchFamily="18" charset="2"/>
              </a:rPr>
              <a:t>) </a:t>
            </a:r>
          </a:p>
          <a:p>
            <a:pPr lvl="1" eaLnBrk="1" hangingPunct="1"/>
            <a:r>
              <a:rPr lang="en-US" sz="2400" i="1" dirty="0" smtClean="0">
                <a:sym typeface="Symbol" pitchFamily="18" charset="2"/>
              </a:rPr>
              <a:t>n</a:t>
            </a:r>
            <a:r>
              <a:rPr lang="en-US" sz="2400" dirty="0" smtClean="0">
                <a:sym typeface="Symbol" pitchFamily="18" charset="2"/>
              </a:rPr>
              <a:t>  2</a:t>
            </a:r>
            <a:r>
              <a:rPr lang="en-US" sz="2400" i="1" baseline="30000" dirty="0" smtClean="0">
                <a:sym typeface="Symbol" pitchFamily="18" charset="2"/>
              </a:rPr>
              <a:t>h</a:t>
            </a:r>
            <a:r>
              <a:rPr lang="en-US" sz="2400" baseline="30000" dirty="0" smtClean="0">
                <a:sym typeface="Symbol" pitchFamily="18" charset="2"/>
              </a:rPr>
              <a:t>/2</a:t>
            </a:r>
            <a:r>
              <a:rPr lang="en-US" sz="2400" dirty="0" smtClean="0">
                <a:sym typeface="Symbol" pitchFamily="18" charset="2"/>
              </a:rPr>
              <a:t> – 1 (</a:t>
            </a:r>
            <a:r>
              <a:rPr lang="en-US" sz="2400" i="1" dirty="0" smtClean="0">
                <a:sym typeface="Symbol" pitchFamily="18" charset="2"/>
              </a:rPr>
              <a:t>replace </a:t>
            </a:r>
            <a:r>
              <a:rPr lang="en-US" sz="2400" i="1" dirty="0" err="1" smtClean="0">
                <a:sym typeface="Symbol" pitchFamily="18" charset="2"/>
              </a:rPr>
              <a:t>bh</a:t>
            </a:r>
            <a:r>
              <a:rPr lang="en-US" sz="2400" i="1" dirty="0" smtClean="0">
                <a:sym typeface="Symbol" pitchFamily="18" charset="2"/>
              </a:rPr>
              <a:t> with h</a:t>
            </a:r>
            <a:r>
              <a:rPr lang="en-US" sz="2400" dirty="0" smtClean="0">
                <a:sym typeface="Symbol" pitchFamily="18" charset="2"/>
              </a:rPr>
              <a:t>)</a:t>
            </a:r>
          </a:p>
          <a:p>
            <a:pPr lvl="1" eaLnBrk="1" hangingPunct="1"/>
            <a:r>
              <a:rPr lang="en-US" sz="2400" dirty="0" smtClean="0">
                <a:sym typeface="Symbol" pitchFamily="18" charset="2"/>
              </a:rPr>
              <a:t>log(</a:t>
            </a:r>
            <a:r>
              <a:rPr lang="en-US" sz="2400" i="1" dirty="0" smtClean="0">
                <a:sym typeface="Symbol" pitchFamily="18" charset="2"/>
              </a:rPr>
              <a:t>n</a:t>
            </a:r>
            <a:r>
              <a:rPr lang="en-US" sz="2400" dirty="0" smtClean="0">
                <a:sym typeface="Symbol" pitchFamily="18" charset="2"/>
              </a:rPr>
              <a:t> + 1)  </a:t>
            </a:r>
            <a:r>
              <a:rPr lang="en-US" sz="2400" i="1" dirty="0" smtClean="0">
                <a:sym typeface="Symbol" pitchFamily="18" charset="2"/>
              </a:rPr>
              <a:t>h</a:t>
            </a:r>
            <a:r>
              <a:rPr lang="en-US" sz="2400" dirty="0" smtClean="0">
                <a:sym typeface="Symbol" pitchFamily="18" charset="2"/>
              </a:rPr>
              <a:t> / 2 (</a:t>
            </a:r>
            <a:r>
              <a:rPr lang="en-US" sz="2400" i="1" dirty="0" smtClean="0">
                <a:sym typeface="Symbol" pitchFamily="18" charset="2"/>
              </a:rPr>
              <a:t>add 1, log</a:t>
            </a:r>
            <a:r>
              <a:rPr lang="en-US" sz="2400" i="1" baseline="-25000" dirty="0" smtClean="0">
                <a:sym typeface="Symbol" pitchFamily="18" charset="2"/>
              </a:rPr>
              <a:t>2</a:t>
            </a:r>
            <a:r>
              <a:rPr lang="en-US" sz="2400" i="1" dirty="0" smtClean="0">
                <a:sym typeface="Symbol" pitchFamily="18" charset="2"/>
              </a:rPr>
              <a:t> of both sides</a:t>
            </a:r>
            <a:r>
              <a:rPr lang="en-US" sz="2400" dirty="0" smtClean="0">
                <a:sym typeface="Symbol" pitchFamily="18" charset="2"/>
              </a:rPr>
              <a:t>)</a:t>
            </a:r>
          </a:p>
          <a:p>
            <a:pPr lvl="1" eaLnBrk="1" hangingPunct="1"/>
            <a:r>
              <a:rPr lang="en-US" sz="2400" i="1" dirty="0" smtClean="0"/>
              <a:t>h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 2*log(</a:t>
            </a:r>
            <a:r>
              <a:rPr lang="en-US" sz="2400" i="1" dirty="0" smtClean="0">
                <a:sym typeface="Symbol" pitchFamily="18" charset="2"/>
              </a:rPr>
              <a:t>n</a:t>
            </a:r>
            <a:r>
              <a:rPr lang="en-US" sz="2400" dirty="0" smtClean="0">
                <a:sym typeface="Symbol" pitchFamily="18" charset="2"/>
              </a:rPr>
              <a:t> + 1) (</a:t>
            </a:r>
            <a:r>
              <a:rPr lang="en-US" sz="2400" i="1" dirty="0" smtClean="0">
                <a:sym typeface="Symbol" pitchFamily="18" charset="2"/>
              </a:rPr>
              <a:t>multiply both sides by 2</a:t>
            </a:r>
            <a:r>
              <a:rPr lang="en-US" sz="2400" dirty="0" smtClean="0">
                <a:sym typeface="Symbol" pitchFamily="18" charset="2"/>
              </a:rPr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F118B3-E819-4F53-8A02-DBC277BE2810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3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3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3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34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34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34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34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34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34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34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34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34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Tree Rotations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Rotations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dirty="0" smtClean="0"/>
              <a:t>An item must be inserted into a </a:t>
            </a:r>
            <a:r>
              <a:rPr lang="en-US" sz="2800" b="1" dirty="0" smtClean="0">
                <a:solidFill>
                  <a:srgbClr val="FF0000"/>
                </a:solidFill>
              </a:rPr>
              <a:t>red</a:t>
            </a:r>
            <a:r>
              <a:rPr lang="en-US" sz="2800" b="1" dirty="0" smtClean="0"/>
              <a:t>-black</a:t>
            </a:r>
            <a:r>
              <a:rPr lang="en-US" sz="2800" dirty="0" smtClean="0"/>
              <a:t> tree at the correct position</a:t>
            </a:r>
          </a:p>
          <a:p>
            <a:pPr eaLnBrk="1" hangingPunct="1"/>
            <a:r>
              <a:rPr lang="en-US" sz="2800" dirty="0" smtClean="0"/>
              <a:t>The shape of a tree is determined by</a:t>
            </a:r>
          </a:p>
          <a:p>
            <a:pPr lvl="1" eaLnBrk="1" hangingPunct="1"/>
            <a:r>
              <a:rPr lang="en-US" sz="2300" dirty="0" smtClean="0"/>
              <a:t>The values of the items inserted into the tree</a:t>
            </a:r>
          </a:p>
          <a:p>
            <a:pPr lvl="1" eaLnBrk="1" hangingPunct="1"/>
            <a:r>
              <a:rPr lang="en-US" sz="2300" dirty="0" smtClean="0"/>
              <a:t>The order in which those values are inserted</a:t>
            </a:r>
          </a:p>
          <a:p>
            <a:pPr eaLnBrk="1" hangingPunct="1"/>
            <a:r>
              <a:rPr lang="en-US" sz="2700" dirty="0" smtClean="0"/>
              <a:t>This suggests that there is more than one tree (shape) that can contain the same values</a:t>
            </a:r>
          </a:p>
          <a:p>
            <a:pPr eaLnBrk="1" hangingPunct="1"/>
            <a:r>
              <a:rPr lang="en-US" sz="2800" dirty="0" smtClean="0"/>
              <a:t>A tree’s shape can be altered by </a:t>
            </a:r>
            <a:r>
              <a:rPr lang="en-US" sz="2800" i="1" dirty="0" smtClean="0"/>
              <a:t>rotation</a:t>
            </a:r>
            <a:r>
              <a:rPr lang="en-US" sz="2800" dirty="0" smtClean="0"/>
              <a:t> while still preserving the </a:t>
            </a:r>
            <a:r>
              <a:rPr lang="en-US" sz="2800" i="1" dirty="0" err="1" smtClean="0"/>
              <a:t>bst</a:t>
            </a:r>
            <a:r>
              <a:rPr lang="en-US" sz="2800" dirty="0" smtClean="0"/>
              <a:t> property</a:t>
            </a:r>
          </a:p>
          <a:p>
            <a:pPr lvl="1"/>
            <a:r>
              <a:rPr lang="en-US" sz="2400" dirty="0" smtClean="0"/>
              <a:t>Note: only applies to </a:t>
            </a:r>
            <a:r>
              <a:rPr lang="en-US" sz="2400" i="1" dirty="0" err="1" smtClean="0"/>
              <a:t>bst</a:t>
            </a:r>
            <a:r>
              <a:rPr lang="en-US" sz="2400" i="1" dirty="0" smtClean="0"/>
              <a:t> </a:t>
            </a:r>
            <a:r>
              <a:rPr lang="en-US" sz="2400" dirty="0" smtClean="0"/>
              <a:t>with no duplicate keys!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5148A-4332-4B73-BCDC-AA811364D503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Left Rotation</a:t>
            </a:r>
          </a:p>
        </p:txBody>
      </p:sp>
      <p:sp>
        <p:nvSpPr>
          <p:cNvPr id="6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7FAFB-141A-4468-A2BB-FD73793FE0E2}" type="slidenum">
              <a:rPr lang="en-US"/>
              <a:pPr>
                <a:defRPr/>
              </a:pPr>
              <a:t>13</a:t>
            </a:fld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1187450" y="2203450"/>
            <a:ext cx="2736850" cy="2665413"/>
            <a:chOff x="1187450" y="2203450"/>
            <a:chExt cx="2736850" cy="2665413"/>
          </a:xfrm>
        </p:grpSpPr>
        <p:grpSp>
          <p:nvGrpSpPr>
            <p:cNvPr id="18438" name="Group 10"/>
            <p:cNvGrpSpPr>
              <a:grpSpLocks/>
            </p:cNvGrpSpPr>
            <p:nvPr/>
          </p:nvGrpSpPr>
          <p:grpSpPr bwMode="auto">
            <a:xfrm>
              <a:off x="2339975" y="2635250"/>
              <a:ext cx="431800" cy="433388"/>
              <a:chOff x="2472" y="1298"/>
              <a:chExt cx="272" cy="273"/>
            </a:xfrm>
          </p:grpSpPr>
          <p:sp>
            <p:nvSpPr>
              <p:cNvPr id="18495" name="Oval 11"/>
              <p:cNvSpPr>
                <a:spLocks noChangeArrowheads="1"/>
              </p:cNvSpPr>
              <p:nvPr/>
            </p:nvSpPr>
            <p:spPr bwMode="auto">
              <a:xfrm>
                <a:off x="2472" y="1298"/>
                <a:ext cx="272" cy="273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496" name="Text Box 12"/>
              <p:cNvSpPr txBox="1">
                <a:spLocks noChangeArrowheads="1"/>
              </p:cNvSpPr>
              <p:nvPr/>
            </p:nvSpPr>
            <p:spPr bwMode="auto">
              <a:xfrm>
                <a:off x="2472" y="1344"/>
                <a:ext cx="2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000" tIns="0" rIns="18000" bIns="0" anchor="ctr" anchorCtr="1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>
                    <a:latin typeface="+mn-lt"/>
                  </a:rPr>
                  <a:t>x</a:t>
                </a:r>
              </a:p>
            </p:txBody>
          </p:sp>
        </p:grpSp>
        <p:grpSp>
          <p:nvGrpSpPr>
            <p:cNvPr id="18439" name="Group 13"/>
            <p:cNvGrpSpPr>
              <a:grpSpLocks/>
            </p:cNvGrpSpPr>
            <p:nvPr/>
          </p:nvGrpSpPr>
          <p:grpSpPr bwMode="auto">
            <a:xfrm>
              <a:off x="1619250" y="3354388"/>
              <a:ext cx="431800" cy="433387"/>
              <a:chOff x="2472" y="1298"/>
              <a:chExt cx="272" cy="273"/>
            </a:xfrm>
          </p:grpSpPr>
          <p:sp>
            <p:nvSpPr>
              <p:cNvPr id="18493" name="Oval 14"/>
              <p:cNvSpPr>
                <a:spLocks noChangeArrowheads="1"/>
              </p:cNvSpPr>
              <p:nvPr/>
            </p:nvSpPr>
            <p:spPr bwMode="auto">
              <a:xfrm>
                <a:off x="2472" y="1298"/>
                <a:ext cx="272" cy="273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494" name="Text Box 15"/>
              <p:cNvSpPr txBox="1">
                <a:spLocks noChangeArrowheads="1"/>
              </p:cNvSpPr>
              <p:nvPr/>
            </p:nvSpPr>
            <p:spPr bwMode="auto">
              <a:xfrm>
                <a:off x="2472" y="1344"/>
                <a:ext cx="2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000" tIns="0" rIns="18000" bIns="0" anchor="ctr" anchorCtr="1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>
                    <a:latin typeface="+mn-lt"/>
                  </a:rPr>
                  <a:t>y</a:t>
                </a:r>
              </a:p>
            </p:txBody>
          </p:sp>
        </p:grpSp>
        <p:grpSp>
          <p:nvGrpSpPr>
            <p:cNvPr id="18440" name="Group 16"/>
            <p:cNvGrpSpPr>
              <a:grpSpLocks/>
            </p:cNvGrpSpPr>
            <p:nvPr/>
          </p:nvGrpSpPr>
          <p:grpSpPr bwMode="auto">
            <a:xfrm>
              <a:off x="3059113" y="3354388"/>
              <a:ext cx="431800" cy="433387"/>
              <a:chOff x="2472" y="1298"/>
              <a:chExt cx="272" cy="273"/>
            </a:xfrm>
          </p:grpSpPr>
          <p:sp>
            <p:nvSpPr>
              <p:cNvPr id="18491" name="Oval 17"/>
              <p:cNvSpPr>
                <a:spLocks noChangeArrowheads="1"/>
              </p:cNvSpPr>
              <p:nvPr/>
            </p:nvSpPr>
            <p:spPr bwMode="auto">
              <a:xfrm>
                <a:off x="2472" y="1298"/>
                <a:ext cx="272" cy="273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492" name="Text Box 18"/>
              <p:cNvSpPr txBox="1">
                <a:spLocks noChangeArrowheads="1"/>
              </p:cNvSpPr>
              <p:nvPr/>
            </p:nvSpPr>
            <p:spPr bwMode="auto">
              <a:xfrm>
                <a:off x="2472" y="1344"/>
                <a:ext cx="2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000" tIns="0" rIns="18000" bIns="0" anchor="ctr" anchorCtr="1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>
                    <a:latin typeface="+mn-lt"/>
                  </a:rPr>
                  <a:t>z</a:t>
                </a:r>
              </a:p>
            </p:txBody>
          </p:sp>
        </p:grpSp>
        <p:grpSp>
          <p:nvGrpSpPr>
            <p:cNvPr id="18441" name="Group 56"/>
            <p:cNvGrpSpPr>
              <a:grpSpLocks/>
            </p:cNvGrpSpPr>
            <p:nvPr/>
          </p:nvGrpSpPr>
          <p:grpSpPr bwMode="auto">
            <a:xfrm>
              <a:off x="1187450" y="4076700"/>
              <a:ext cx="576263" cy="792163"/>
              <a:chOff x="1791" y="2614"/>
              <a:chExt cx="363" cy="499"/>
            </a:xfrm>
          </p:grpSpPr>
          <p:sp>
            <p:nvSpPr>
              <p:cNvPr id="18489" name="AutoShape 55"/>
              <p:cNvSpPr>
                <a:spLocks noChangeArrowheads="1"/>
              </p:cNvSpPr>
              <p:nvPr/>
            </p:nvSpPr>
            <p:spPr bwMode="auto">
              <a:xfrm>
                <a:off x="1791" y="2614"/>
                <a:ext cx="363" cy="499"/>
              </a:xfrm>
              <a:prstGeom prst="triangle">
                <a:avLst>
                  <a:gd name="adj" fmla="val 50000"/>
                </a:avLst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490" name="Text Box 21"/>
              <p:cNvSpPr txBox="1">
                <a:spLocks noChangeArrowheads="1"/>
              </p:cNvSpPr>
              <p:nvPr/>
            </p:nvSpPr>
            <p:spPr bwMode="auto">
              <a:xfrm>
                <a:off x="1836" y="2886"/>
                <a:ext cx="27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000" tIns="0" rIns="18000" bIns="0" anchor="ctr" anchorCtr="1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>
                    <a:latin typeface="+mn-lt"/>
                  </a:rPr>
                  <a:t>A</a:t>
                </a:r>
              </a:p>
            </p:txBody>
          </p:sp>
        </p:grpSp>
        <p:sp>
          <p:nvSpPr>
            <p:cNvPr id="18442" name="Line 25"/>
            <p:cNvSpPr>
              <a:spLocks noChangeShapeType="1"/>
            </p:cNvSpPr>
            <p:nvPr/>
          </p:nvSpPr>
          <p:spPr bwMode="auto">
            <a:xfrm flipV="1">
              <a:off x="1476375" y="3786188"/>
              <a:ext cx="287338" cy="290512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8443" name="Line 26"/>
            <p:cNvSpPr>
              <a:spLocks noChangeShapeType="1"/>
            </p:cNvSpPr>
            <p:nvPr/>
          </p:nvSpPr>
          <p:spPr bwMode="auto">
            <a:xfrm flipH="1" flipV="1">
              <a:off x="1908175" y="3786188"/>
              <a:ext cx="287338" cy="290512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8444" name="Line 27"/>
            <p:cNvSpPr>
              <a:spLocks noChangeShapeType="1"/>
            </p:cNvSpPr>
            <p:nvPr/>
          </p:nvSpPr>
          <p:spPr bwMode="auto">
            <a:xfrm flipH="1">
              <a:off x="1908175" y="2995613"/>
              <a:ext cx="503238" cy="358775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8445" name="Line 28"/>
            <p:cNvSpPr>
              <a:spLocks noChangeShapeType="1"/>
            </p:cNvSpPr>
            <p:nvPr/>
          </p:nvSpPr>
          <p:spPr bwMode="auto">
            <a:xfrm>
              <a:off x="2698750" y="2995613"/>
              <a:ext cx="504825" cy="358775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8446" name="Line 29"/>
            <p:cNvSpPr>
              <a:spLocks noChangeShapeType="1"/>
            </p:cNvSpPr>
            <p:nvPr/>
          </p:nvSpPr>
          <p:spPr bwMode="auto">
            <a:xfrm flipH="1">
              <a:off x="2555875" y="2203450"/>
              <a:ext cx="0" cy="434975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8447" name="Line 45"/>
            <p:cNvSpPr>
              <a:spLocks noChangeShapeType="1"/>
            </p:cNvSpPr>
            <p:nvPr/>
          </p:nvSpPr>
          <p:spPr bwMode="auto">
            <a:xfrm flipV="1">
              <a:off x="2914650" y="3786188"/>
              <a:ext cx="290513" cy="290512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8448" name="Line 46"/>
            <p:cNvSpPr>
              <a:spLocks noChangeShapeType="1"/>
            </p:cNvSpPr>
            <p:nvPr/>
          </p:nvSpPr>
          <p:spPr bwMode="auto">
            <a:xfrm flipH="1" flipV="1">
              <a:off x="3349625" y="3786188"/>
              <a:ext cx="285750" cy="290512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grpSp>
          <p:nvGrpSpPr>
            <p:cNvPr id="18449" name="Group 57"/>
            <p:cNvGrpSpPr>
              <a:grpSpLocks/>
            </p:cNvGrpSpPr>
            <p:nvPr/>
          </p:nvGrpSpPr>
          <p:grpSpPr bwMode="auto">
            <a:xfrm>
              <a:off x="3349625" y="4076700"/>
              <a:ext cx="574675" cy="792163"/>
              <a:chOff x="1791" y="2614"/>
              <a:chExt cx="363" cy="499"/>
            </a:xfrm>
          </p:grpSpPr>
          <p:sp>
            <p:nvSpPr>
              <p:cNvPr id="18487" name="AutoShape 58"/>
              <p:cNvSpPr>
                <a:spLocks noChangeArrowheads="1"/>
              </p:cNvSpPr>
              <p:nvPr/>
            </p:nvSpPr>
            <p:spPr bwMode="auto">
              <a:xfrm>
                <a:off x="1791" y="2614"/>
                <a:ext cx="363" cy="499"/>
              </a:xfrm>
              <a:prstGeom prst="triangle">
                <a:avLst>
                  <a:gd name="adj" fmla="val 50000"/>
                </a:avLst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488" name="Text Box 59"/>
              <p:cNvSpPr txBox="1">
                <a:spLocks noChangeArrowheads="1"/>
              </p:cNvSpPr>
              <p:nvPr/>
            </p:nvSpPr>
            <p:spPr bwMode="auto">
              <a:xfrm>
                <a:off x="1836" y="2886"/>
                <a:ext cx="27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000" tIns="0" rIns="18000" bIns="0" anchor="ctr" anchorCtr="1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>
                    <a:latin typeface="+mn-lt"/>
                  </a:rPr>
                  <a:t>D</a:t>
                </a:r>
              </a:p>
            </p:txBody>
          </p:sp>
        </p:grpSp>
        <p:grpSp>
          <p:nvGrpSpPr>
            <p:cNvPr id="18450" name="Group 60"/>
            <p:cNvGrpSpPr>
              <a:grpSpLocks/>
            </p:cNvGrpSpPr>
            <p:nvPr/>
          </p:nvGrpSpPr>
          <p:grpSpPr bwMode="auto">
            <a:xfrm>
              <a:off x="2627313" y="4076700"/>
              <a:ext cx="576262" cy="792163"/>
              <a:chOff x="1791" y="2614"/>
              <a:chExt cx="363" cy="499"/>
            </a:xfrm>
          </p:grpSpPr>
          <p:sp>
            <p:nvSpPr>
              <p:cNvPr id="18485" name="AutoShape 61"/>
              <p:cNvSpPr>
                <a:spLocks noChangeArrowheads="1"/>
              </p:cNvSpPr>
              <p:nvPr/>
            </p:nvSpPr>
            <p:spPr bwMode="auto">
              <a:xfrm>
                <a:off x="1791" y="2614"/>
                <a:ext cx="363" cy="499"/>
              </a:xfrm>
              <a:prstGeom prst="triangle">
                <a:avLst>
                  <a:gd name="adj" fmla="val 50000"/>
                </a:avLst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486" name="Text Box 62"/>
              <p:cNvSpPr txBox="1">
                <a:spLocks noChangeArrowheads="1"/>
              </p:cNvSpPr>
              <p:nvPr/>
            </p:nvSpPr>
            <p:spPr bwMode="auto">
              <a:xfrm>
                <a:off x="1836" y="2886"/>
                <a:ext cx="27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000" tIns="0" rIns="18000" bIns="0" anchor="ctr" anchorCtr="1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>
                    <a:latin typeface="+mn-lt"/>
                  </a:rPr>
                  <a:t>C</a:t>
                </a:r>
              </a:p>
            </p:txBody>
          </p:sp>
        </p:grpSp>
        <p:grpSp>
          <p:nvGrpSpPr>
            <p:cNvPr id="18451" name="Group 63"/>
            <p:cNvGrpSpPr>
              <a:grpSpLocks/>
            </p:cNvGrpSpPr>
            <p:nvPr/>
          </p:nvGrpSpPr>
          <p:grpSpPr bwMode="auto">
            <a:xfrm>
              <a:off x="1908175" y="4076700"/>
              <a:ext cx="574675" cy="792163"/>
              <a:chOff x="1791" y="2614"/>
              <a:chExt cx="363" cy="499"/>
            </a:xfrm>
          </p:grpSpPr>
          <p:sp>
            <p:nvSpPr>
              <p:cNvPr id="18483" name="AutoShape 64"/>
              <p:cNvSpPr>
                <a:spLocks noChangeArrowheads="1"/>
              </p:cNvSpPr>
              <p:nvPr/>
            </p:nvSpPr>
            <p:spPr bwMode="auto">
              <a:xfrm>
                <a:off x="1791" y="2614"/>
                <a:ext cx="363" cy="499"/>
              </a:xfrm>
              <a:prstGeom prst="triangle">
                <a:avLst>
                  <a:gd name="adj" fmla="val 50000"/>
                </a:avLst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484" name="Text Box 65"/>
              <p:cNvSpPr txBox="1">
                <a:spLocks noChangeArrowheads="1"/>
              </p:cNvSpPr>
              <p:nvPr/>
            </p:nvSpPr>
            <p:spPr bwMode="auto">
              <a:xfrm>
                <a:off x="1836" y="2886"/>
                <a:ext cx="27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000" tIns="0" rIns="18000" bIns="0" anchor="ctr" anchorCtr="1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>
                    <a:latin typeface="+mn-lt"/>
                  </a:rPr>
                  <a:t>B</a:t>
                </a:r>
              </a:p>
            </p:txBody>
          </p:sp>
        </p:grpSp>
      </p:grpSp>
      <p:sp>
        <p:nvSpPr>
          <p:cNvPr id="18452" name="Text Box 95"/>
          <p:cNvSpPr txBox="1">
            <a:spLocks noChangeArrowheads="1"/>
          </p:cNvSpPr>
          <p:nvPr/>
        </p:nvSpPr>
        <p:spPr bwMode="auto">
          <a:xfrm>
            <a:off x="611188" y="1628775"/>
            <a:ext cx="2808287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Left rotate(x)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5367338" y="1987550"/>
            <a:ext cx="2735262" cy="3384551"/>
            <a:chOff x="5367338" y="1987550"/>
            <a:chExt cx="2735262" cy="3384551"/>
          </a:xfrm>
        </p:grpSpPr>
        <p:grpSp>
          <p:nvGrpSpPr>
            <p:cNvPr id="18455" name="Group 67"/>
            <p:cNvGrpSpPr>
              <a:grpSpLocks/>
            </p:cNvGrpSpPr>
            <p:nvPr/>
          </p:nvGrpSpPr>
          <p:grpSpPr bwMode="auto">
            <a:xfrm>
              <a:off x="6948488" y="2419350"/>
              <a:ext cx="431800" cy="433388"/>
              <a:chOff x="2472" y="1298"/>
              <a:chExt cx="272" cy="273"/>
            </a:xfrm>
          </p:grpSpPr>
          <p:sp>
            <p:nvSpPr>
              <p:cNvPr id="18481" name="Oval 68"/>
              <p:cNvSpPr>
                <a:spLocks noChangeArrowheads="1"/>
              </p:cNvSpPr>
              <p:nvPr/>
            </p:nvSpPr>
            <p:spPr bwMode="auto">
              <a:xfrm>
                <a:off x="2472" y="1298"/>
                <a:ext cx="272" cy="273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482" name="Text Box 69"/>
              <p:cNvSpPr txBox="1">
                <a:spLocks noChangeArrowheads="1"/>
              </p:cNvSpPr>
              <p:nvPr/>
            </p:nvSpPr>
            <p:spPr bwMode="auto">
              <a:xfrm>
                <a:off x="2472" y="1344"/>
                <a:ext cx="2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000" tIns="0" rIns="18000" bIns="0" anchor="ctr" anchorCtr="1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>
                    <a:latin typeface="+mn-lt"/>
                  </a:rPr>
                  <a:t>z</a:t>
                </a:r>
              </a:p>
            </p:txBody>
          </p:sp>
        </p:grpSp>
        <p:grpSp>
          <p:nvGrpSpPr>
            <p:cNvPr id="18456" name="Group 70"/>
            <p:cNvGrpSpPr>
              <a:grpSpLocks/>
            </p:cNvGrpSpPr>
            <p:nvPr/>
          </p:nvGrpSpPr>
          <p:grpSpPr bwMode="auto">
            <a:xfrm>
              <a:off x="5799138" y="3857625"/>
              <a:ext cx="431800" cy="433388"/>
              <a:chOff x="2472" y="1298"/>
              <a:chExt cx="272" cy="273"/>
            </a:xfrm>
          </p:grpSpPr>
          <p:sp>
            <p:nvSpPr>
              <p:cNvPr id="18479" name="Oval 71"/>
              <p:cNvSpPr>
                <a:spLocks noChangeArrowheads="1"/>
              </p:cNvSpPr>
              <p:nvPr/>
            </p:nvSpPr>
            <p:spPr bwMode="auto">
              <a:xfrm>
                <a:off x="2472" y="1298"/>
                <a:ext cx="272" cy="273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480" name="Text Box 72"/>
              <p:cNvSpPr txBox="1">
                <a:spLocks noChangeArrowheads="1"/>
              </p:cNvSpPr>
              <p:nvPr/>
            </p:nvSpPr>
            <p:spPr bwMode="auto">
              <a:xfrm>
                <a:off x="2472" y="1344"/>
                <a:ext cx="2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000" tIns="0" rIns="18000" bIns="0" anchor="ctr" anchorCtr="1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>
                    <a:latin typeface="+mn-lt"/>
                  </a:rPr>
                  <a:t>y</a:t>
                </a:r>
              </a:p>
            </p:txBody>
          </p:sp>
        </p:grpSp>
        <p:grpSp>
          <p:nvGrpSpPr>
            <p:cNvPr id="18457" name="Group 76"/>
            <p:cNvGrpSpPr>
              <a:grpSpLocks/>
            </p:cNvGrpSpPr>
            <p:nvPr/>
          </p:nvGrpSpPr>
          <p:grpSpPr bwMode="auto">
            <a:xfrm>
              <a:off x="5367338" y="4579938"/>
              <a:ext cx="577850" cy="792163"/>
              <a:chOff x="1791" y="2614"/>
              <a:chExt cx="363" cy="499"/>
            </a:xfrm>
          </p:grpSpPr>
          <p:sp>
            <p:nvSpPr>
              <p:cNvPr id="18477" name="AutoShape 77"/>
              <p:cNvSpPr>
                <a:spLocks noChangeArrowheads="1"/>
              </p:cNvSpPr>
              <p:nvPr/>
            </p:nvSpPr>
            <p:spPr bwMode="auto">
              <a:xfrm>
                <a:off x="1791" y="2614"/>
                <a:ext cx="363" cy="499"/>
              </a:xfrm>
              <a:prstGeom prst="triangle">
                <a:avLst>
                  <a:gd name="adj" fmla="val 50000"/>
                </a:avLst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478" name="Text Box 78"/>
              <p:cNvSpPr txBox="1">
                <a:spLocks noChangeArrowheads="1"/>
              </p:cNvSpPr>
              <p:nvPr/>
            </p:nvSpPr>
            <p:spPr bwMode="auto">
              <a:xfrm>
                <a:off x="1838" y="2886"/>
                <a:ext cx="27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000" tIns="0" rIns="18000" bIns="0" anchor="ctr" anchorCtr="1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>
                    <a:latin typeface="+mn-lt"/>
                  </a:rPr>
                  <a:t>A</a:t>
                </a:r>
              </a:p>
            </p:txBody>
          </p:sp>
        </p:grpSp>
        <p:sp>
          <p:nvSpPr>
            <p:cNvPr id="18458" name="Line 79"/>
            <p:cNvSpPr>
              <a:spLocks noChangeShapeType="1"/>
            </p:cNvSpPr>
            <p:nvPr/>
          </p:nvSpPr>
          <p:spPr bwMode="auto">
            <a:xfrm flipV="1">
              <a:off x="5654675" y="4289425"/>
              <a:ext cx="290512" cy="290513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8459" name="Line 80"/>
            <p:cNvSpPr>
              <a:spLocks noChangeShapeType="1"/>
            </p:cNvSpPr>
            <p:nvPr/>
          </p:nvSpPr>
          <p:spPr bwMode="auto">
            <a:xfrm flipH="1" flipV="1">
              <a:off x="6086475" y="4289425"/>
              <a:ext cx="290512" cy="290513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8460" name="Line 81"/>
            <p:cNvSpPr>
              <a:spLocks noChangeShapeType="1"/>
            </p:cNvSpPr>
            <p:nvPr/>
          </p:nvSpPr>
          <p:spPr bwMode="auto">
            <a:xfrm flipH="1">
              <a:off x="6446838" y="2779713"/>
              <a:ext cx="506412" cy="358775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8461" name="Line 82"/>
            <p:cNvSpPr>
              <a:spLocks noChangeShapeType="1"/>
            </p:cNvSpPr>
            <p:nvPr/>
          </p:nvSpPr>
          <p:spPr bwMode="auto">
            <a:xfrm>
              <a:off x="7308850" y="2779713"/>
              <a:ext cx="504825" cy="358775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8462" name="Line 83"/>
            <p:cNvSpPr>
              <a:spLocks noChangeShapeType="1"/>
            </p:cNvSpPr>
            <p:nvPr/>
          </p:nvSpPr>
          <p:spPr bwMode="auto">
            <a:xfrm flipH="1">
              <a:off x="7165975" y="1987550"/>
              <a:ext cx="0" cy="434975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grpSp>
          <p:nvGrpSpPr>
            <p:cNvPr id="18463" name="Group 86"/>
            <p:cNvGrpSpPr>
              <a:grpSpLocks/>
            </p:cNvGrpSpPr>
            <p:nvPr/>
          </p:nvGrpSpPr>
          <p:grpSpPr bwMode="auto">
            <a:xfrm>
              <a:off x="7526338" y="3140075"/>
              <a:ext cx="576262" cy="792163"/>
              <a:chOff x="1791" y="2614"/>
              <a:chExt cx="363" cy="499"/>
            </a:xfrm>
          </p:grpSpPr>
          <p:sp>
            <p:nvSpPr>
              <p:cNvPr id="18475" name="AutoShape 87"/>
              <p:cNvSpPr>
                <a:spLocks noChangeArrowheads="1"/>
              </p:cNvSpPr>
              <p:nvPr/>
            </p:nvSpPr>
            <p:spPr bwMode="auto">
              <a:xfrm>
                <a:off x="1791" y="2614"/>
                <a:ext cx="363" cy="499"/>
              </a:xfrm>
              <a:prstGeom prst="triangle">
                <a:avLst>
                  <a:gd name="adj" fmla="val 50000"/>
                </a:avLst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476" name="Text Box 88"/>
              <p:cNvSpPr txBox="1">
                <a:spLocks noChangeArrowheads="1"/>
              </p:cNvSpPr>
              <p:nvPr/>
            </p:nvSpPr>
            <p:spPr bwMode="auto">
              <a:xfrm>
                <a:off x="1836" y="2886"/>
                <a:ext cx="27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000" tIns="0" rIns="18000" bIns="0" anchor="ctr" anchorCtr="1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>
                    <a:latin typeface="+mn-lt"/>
                  </a:rPr>
                  <a:t>D</a:t>
                </a:r>
              </a:p>
            </p:txBody>
          </p:sp>
        </p:grpSp>
        <p:grpSp>
          <p:nvGrpSpPr>
            <p:cNvPr id="18464" name="Group 89"/>
            <p:cNvGrpSpPr>
              <a:grpSpLocks/>
            </p:cNvGrpSpPr>
            <p:nvPr/>
          </p:nvGrpSpPr>
          <p:grpSpPr bwMode="auto">
            <a:xfrm>
              <a:off x="6446838" y="3860800"/>
              <a:ext cx="574675" cy="792163"/>
              <a:chOff x="1791" y="2614"/>
              <a:chExt cx="363" cy="499"/>
            </a:xfrm>
          </p:grpSpPr>
          <p:sp>
            <p:nvSpPr>
              <p:cNvPr id="18473" name="AutoShape 90"/>
              <p:cNvSpPr>
                <a:spLocks noChangeArrowheads="1"/>
              </p:cNvSpPr>
              <p:nvPr/>
            </p:nvSpPr>
            <p:spPr bwMode="auto">
              <a:xfrm>
                <a:off x="1791" y="2614"/>
                <a:ext cx="363" cy="499"/>
              </a:xfrm>
              <a:prstGeom prst="triangle">
                <a:avLst>
                  <a:gd name="adj" fmla="val 50000"/>
                </a:avLst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474" name="Text Box 91"/>
              <p:cNvSpPr txBox="1">
                <a:spLocks noChangeArrowheads="1"/>
              </p:cNvSpPr>
              <p:nvPr/>
            </p:nvSpPr>
            <p:spPr bwMode="auto">
              <a:xfrm>
                <a:off x="1836" y="2886"/>
                <a:ext cx="27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000" tIns="0" rIns="18000" bIns="0" anchor="ctr" anchorCtr="1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>
                    <a:latin typeface="+mn-lt"/>
                  </a:rPr>
                  <a:t>C</a:t>
                </a:r>
              </a:p>
            </p:txBody>
          </p:sp>
        </p:grpSp>
        <p:grpSp>
          <p:nvGrpSpPr>
            <p:cNvPr id="18465" name="Group 92"/>
            <p:cNvGrpSpPr>
              <a:grpSpLocks/>
            </p:cNvGrpSpPr>
            <p:nvPr/>
          </p:nvGrpSpPr>
          <p:grpSpPr bwMode="auto">
            <a:xfrm>
              <a:off x="6086475" y="4579938"/>
              <a:ext cx="576262" cy="792163"/>
              <a:chOff x="1791" y="2614"/>
              <a:chExt cx="363" cy="499"/>
            </a:xfrm>
          </p:grpSpPr>
          <p:sp>
            <p:nvSpPr>
              <p:cNvPr id="18471" name="AutoShape 93"/>
              <p:cNvSpPr>
                <a:spLocks noChangeArrowheads="1"/>
              </p:cNvSpPr>
              <p:nvPr/>
            </p:nvSpPr>
            <p:spPr bwMode="auto">
              <a:xfrm>
                <a:off x="1791" y="2614"/>
                <a:ext cx="363" cy="499"/>
              </a:xfrm>
              <a:prstGeom prst="triangle">
                <a:avLst>
                  <a:gd name="adj" fmla="val 50000"/>
                </a:avLst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472" name="Text Box 94"/>
              <p:cNvSpPr txBox="1">
                <a:spLocks noChangeArrowheads="1"/>
              </p:cNvSpPr>
              <p:nvPr/>
            </p:nvSpPr>
            <p:spPr bwMode="auto">
              <a:xfrm>
                <a:off x="1836" y="2886"/>
                <a:ext cx="27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000" tIns="0" rIns="18000" bIns="0" anchor="ctr" anchorCtr="1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>
                    <a:latin typeface="+mn-lt"/>
                  </a:rPr>
                  <a:t>B</a:t>
                </a:r>
              </a:p>
            </p:txBody>
          </p:sp>
        </p:grpSp>
        <p:grpSp>
          <p:nvGrpSpPr>
            <p:cNvPr id="18466" name="Group 98"/>
            <p:cNvGrpSpPr>
              <a:grpSpLocks/>
            </p:cNvGrpSpPr>
            <p:nvPr/>
          </p:nvGrpSpPr>
          <p:grpSpPr bwMode="auto">
            <a:xfrm>
              <a:off x="6157913" y="3140075"/>
              <a:ext cx="431800" cy="433388"/>
              <a:chOff x="2472" y="1298"/>
              <a:chExt cx="272" cy="273"/>
            </a:xfrm>
          </p:grpSpPr>
          <p:sp>
            <p:nvSpPr>
              <p:cNvPr id="18469" name="Oval 99"/>
              <p:cNvSpPr>
                <a:spLocks noChangeArrowheads="1"/>
              </p:cNvSpPr>
              <p:nvPr/>
            </p:nvSpPr>
            <p:spPr bwMode="auto">
              <a:xfrm>
                <a:off x="2472" y="1298"/>
                <a:ext cx="272" cy="273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470" name="Text Box 100"/>
              <p:cNvSpPr txBox="1">
                <a:spLocks noChangeArrowheads="1"/>
              </p:cNvSpPr>
              <p:nvPr/>
            </p:nvSpPr>
            <p:spPr bwMode="auto">
              <a:xfrm>
                <a:off x="2472" y="1344"/>
                <a:ext cx="2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000" tIns="0" rIns="18000" bIns="0" anchor="ctr" anchorCtr="1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>
                    <a:latin typeface="+mn-lt"/>
                  </a:rPr>
                  <a:t>x</a:t>
                </a:r>
              </a:p>
            </p:txBody>
          </p:sp>
        </p:grpSp>
        <p:sp>
          <p:nvSpPr>
            <p:cNvPr id="18467" name="Line 102"/>
            <p:cNvSpPr>
              <a:spLocks noChangeShapeType="1"/>
            </p:cNvSpPr>
            <p:nvPr/>
          </p:nvSpPr>
          <p:spPr bwMode="auto">
            <a:xfrm flipV="1">
              <a:off x="6015038" y="3571875"/>
              <a:ext cx="290512" cy="290513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8468" name="Line 103"/>
            <p:cNvSpPr>
              <a:spLocks noChangeShapeType="1"/>
            </p:cNvSpPr>
            <p:nvPr/>
          </p:nvSpPr>
          <p:spPr bwMode="auto">
            <a:xfrm flipH="1" flipV="1">
              <a:off x="6446838" y="3571875"/>
              <a:ext cx="290512" cy="29051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237672" name="AutoShape 104"/>
          <p:cNvSpPr>
            <a:spLocks noChangeArrowheads="1"/>
          </p:cNvSpPr>
          <p:nvPr/>
        </p:nvSpPr>
        <p:spPr bwMode="auto">
          <a:xfrm flipH="1">
            <a:off x="4191000" y="2895600"/>
            <a:ext cx="1143000" cy="990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7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67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Right Rotation</a:t>
            </a:r>
          </a:p>
        </p:txBody>
      </p:sp>
      <p:sp>
        <p:nvSpPr>
          <p:cNvPr id="6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DAB36-6C26-4DEE-B243-816E62DBF20D}" type="slidenum">
              <a:rPr lang="en-US"/>
              <a:pPr>
                <a:defRPr/>
              </a:pPr>
              <a:t>14</a:t>
            </a:fld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5724525" y="2563813"/>
            <a:ext cx="2736850" cy="2665412"/>
            <a:chOff x="5724525" y="2563813"/>
            <a:chExt cx="2736850" cy="2665412"/>
          </a:xfrm>
        </p:grpSpPr>
        <p:grpSp>
          <p:nvGrpSpPr>
            <p:cNvPr id="19493" name="Group 3"/>
            <p:cNvGrpSpPr>
              <a:grpSpLocks/>
            </p:cNvGrpSpPr>
            <p:nvPr/>
          </p:nvGrpSpPr>
          <p:grpSpPr bwMode="auto">
            <a:xfrm>
              <a:off x="6877050" y="2995613"/>
              <a:ext cx="431800" cy="433387"/>
              <a:chOff x="2472" y="1298"/>
              <a:chExt cx="272" cy="273"/>
            </a:xfrm>
          </p:grpSpPr>
          <p:sp>
            <p:nvSpPr>
              <p:cNvPr id="19519" name="Oval 4"/>
              <p:cNvSpPr>
                <a:spLocks noChangeArrowheads="1"/>
              </p:cNvSpPr>
              <p:nvPr/>
            </p:nvSpPr>
            <p:spPr bwMode="auto">
              <a:xfrm>
                <a:off x="2472" y="1298"/>
                <a:ext cx="272" cy="273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9520" name="Text Box 5"/>
              <p:cNvSpPr txBox="1">
                <a:spLocks noChangeArrowheads="1"/>
              </p:cNvSpPr>
              <p:nvPr/>
            </p:nvSpPr>
            <p:spPr bwMode="auto">
              <a:xfrm>
                <a:off x="2472" y="1344"/>
                <a:ext cx="2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000" tIns="0" rIns="18000" bIns="0" anchor="ctr" anchorCtr="1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>
                    <a:latin typeface="+mn-lt"/>
                  </a:rPr>
                  <a:t>x</a:t>
                </a:r>
              </a:p>
            </p:txBody>
          </p:sp>
        </p:grpSp>
        <p:grpSp>
          <p:nvGrpSpPr>
            <p:cNvPr id="19494" name="Group 6"/>
            <p:cNvGrpSpPr>
              <a:grpSpLocks/>
            </p:cNvGrpSpPr>
            <p:nvPr/>
          </p:nvGrpSpPr>
          <p:grpSpPr bwMode="auto">
            <a:xfrm>
              <a:off x="6156325" y="3714750"/>
              <a:ext cx="431800" cy="433387"/>
              <a:chOff x="2472" y="1298"/>
              <a:chExt cx="272" cy="273"/>
            </a:xfrm>
          </p:grpSpPr>
          <p:sp>
            <p:nvSpPr>
              <p:cNvPr id="19517" name="Oval 7"/>
              <p:cNvSpPr>
                <a:spLocks noChangeArrowheads="1"/>
              </p:cNvSpPr>
              <p:nvPr/>
            </p:nvSpPr>
            <p:spPr bwMode="auto">
              <a:xfrm>
                <a:off x="2472" y="1298"/>
                <a:ext cx="272" cy="273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9518" name="Text Box 8"/>
              <p:cNvSpPr txBox="1">
                <a:spLocks noChangeArrowheads="1"/>
              </p:cNvSpPr>
              <p:nvPr/>
            </p:nvSpPr>
            <p:spPr bwMode="auto">
              <a:xfrm>
                <a:off x="2472" y="1344"/>
                <a:ext cx="2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000" tIns="0" rIns="18000" bIns="0" anchor="ctr" anchorCtr="1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>
                    <a:latin typeface="+mn-lt"/>
                  </a:rPr>
                  <a:t>y</a:t>
                </a:r>
              </a:p>
            </p:txBody>
          </p:sp>
        </p:grpSp>
        <p:grpSp>
          <p:nvGrpSpPr>
            <p:cNvPr id="19495" name="Group 9"/>
            <p:cNvGrpSpPr>
              <a:grpSpLocks/>
            </p:cNvGrpSpPr>
            <p:nvPr/>
          </p:nvGrpSpPr>
          <p:grpSpPr bwMode="auto">
            <a:xfrm>
              <a:off x="7596188" y="3714750"/>
              <a:ext cx="431800" cy="433387"/>
              <a:chOff x="2472" y="1298"/>
              <a:chExt cx="272" cy="273"/>
            </a:xfrm>
          </p:grpSpPr>
          <p:sp>
            <p:nvSpPr>
              <p:cNvPr id="19515" name="Oval 10"/>
              <p:cNvSpPr>
                <a:spLocks noChangeArrowheads="1"/>
              </p:cNvSpPr>
              <p:nvPr/>
            </p:nvSpPr>
            <p:spPr bwMode="auto">
              <a:xfrm>
                <a:off x="2472" y="1298"/>
                <a:ext cx="272" cy="273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9516" name="Text Box 11"/>
              <p:cNvSpPr txBox="1">
                <a:spLocks noChangeArrowheads="1"/>
              </p:cNvSpPr>
              <p:nvPr/>
            </p:nvSpPr>
            <p:spPr bwMode="auto">
              <a:xfrm>
                <a:off x="2472" y="1344"/>
                <a:ext cx="2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000" tIns="0" rIns="18000" bIns="0" anchor="ctr" anchorCtr="1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>
                    <a:latin typeface="+mn-lt"/>
                  </a:rPr>
                  <a:t>z</a:t>
                </a:r>
              </a:p>
            </p:txBody>
          </p:sp>
        </p:grpSp>
        <p:grpSp>
          <p:nvGrpSpPr>
            <p:cNvPr id="19496" name="Group 12"/>
            <p:cNvGrpSpPr>
              <a:grpSpLocks/>
            </p:cNvGrpSpPr>
            <p:nvPr/>
          </p:nvGrpSpPr>
          <p:grpSpPr bwMode="auto">
            <a:xfrm>
              <a:off x="5724525" y="4437063"/>
              <a:ext cx="576263" cy="792162"/>
              <a:chOff x="1791" y="2614"/>
              <a:chExt cx="363" cy="499"/>
            </a:xfrm>
          </p:grpSpPr>
          <p:sp>
            <p:nvSpPr>
              <p:cNvPr id="19513" name="AutoShape 13"/>
              <p:cNvSpPr>
                <a:spLocks noChangeArrowheads="1"/>
              </p:cNvSpPr>
              <p:nvPr/>
            </p:nvSpPr>
            <p:spPr bwMode="auto">
              <a:xfrm>
                <a:off x="1791" y="2614"/>
                <a:ext cx="363" cy="499"/>
              </a:xfrm>
              <a:prstGeom prst="triangle">
                <a:avLst>
                  <a:gd name="adj" fmla="val 50000"/>
                </a:avLst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9514" name="Text Box 14"/>
              <p:cNvSpPr txBox="1">
                <a:spLocks noChangeArrowheads="1"/>
              </p:cNvSpPr>
              <p:nvPr/>
            </p:nvSpPr>
            <p:spPr bwMode="auto">
              <a:xfrm>
                <a:off x="1836" y="2886"/>
                <a:ext cx="27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000" tIns="0" rIns="18000" bIns="0" anchor="ctr" anchorCtr="1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>
                    <a:latin typeface="+mn-lt"/>
                  </a:rPr>
                  <a:t>A</a:t>
                </a:r>
              </a:p>
            </p:txBody>
          </p:sp>
        </p:grpSp>
        <p:sp>
          <p:nvSpPr>
            <p:cNvPr id="19497" name="Line 15"/>
            <p:cNvSpPr>
              <a:spLocks noChangeShapeType="1"/>
            </p:cNvSpPr>
            <p:nvPr/>
          </p:nvSpPr>
          <p:spPr bwMode="auto">
            <a:xfrm flipV="1">
              <a:off x="6013450" y="4146550"/>
              <a:ext cx="287338" cy="290512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9498" name="Line 16"/>
            <p:cNvSpPr>
              <a:spLocks noChangeShapeType="1"/>
            </p:cNvSpPr>
            <p:nvPr/>
          </p:nvSpPr>
          <p:spPr bwMode="auto">
            <a:xfrm flipH="1" flipV="1">
              <a:off x="6445250" y="4146550"/>
              <a:ext cx="287338" cy="290512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9499" name="Line 17"/>
            <p:cNvSpPr>
              <a:spLocks noChangeShapeType="1"/>
            </p:cNvSpPr>
            <p:nvPr/>
          </p:nvSpPr>
          <p:spPr bwMode="auto">
            <a:xfrm flipH="1">
              <a:off x="6445250" y="3355975"/>
              <a:ext cx="503238" cy="358775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9500" name="Line 18"/>
            <p:cNvSpPr>
              <a:spLocks noChangeShapeType="1"/>
            </p:cNvSpPr>
            <p:nvPr/>
          </p:nvSpPr>
          <p:spPr bwMode="auto">
            <a:xfrm>
              <a:off x="7235825" y="3355975"/>
              <a:ext cx="504825" cy="358775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9501" name="Line 19"/>
            <p:cNvSpPr>
              <a:spLocks noChangeShapeType="1"/>
            </p:cNvSpPr>
            <p:nvPr/>
          </p:nvSpPr>
          <p:spPr bwMode="auto">
            <a:xfrm flipH="1">
              <a:off x="7092950" y="2563813"/>
              <a:ext cx="0" cy="434975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9502" name="Line 20"/>
            <p:cNvSpPr>
              <a:spLocks noChangeShapeType="1"/>
            </p:cNvSpPr>
            <p:nvPr/>
          </p:nvSpPr>
          <p:spPr bwMode="auto">
            <a:xfrm flipV="1">
              <a:off x="7451725" y="4146550"/>
              <a:ext cx="290513" cy="290512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19503" name="Line 21"/>
            <p:cNvSpPr>
              <a:spLocks noChangeShapeType="1"/>
            </p:cNvSpPr>
            <p:nvPr/>
          </p:nvSpPr>
          <p:spPr bwMode="auto">
            <a:xfrm flipH="1" flipV="1">
              <a:off x="7886700" y="4146550"/>
              <a:ext cx="285750" cy="290512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CA"/>
            </a:p>
          </p:txBody>
        </p:sp>
        <p:grpSp>
          <p:nvGrpSpPr>
            <p:cNvPr id="19504" name="Group 22"/>
            <p:cNvGrpSpPr>
              <a:grpSpLocks/>
            </p:cNvGrpSpPr>
            <p:nvPr/>
          </p:nvGrpSpPr>
          <p:grpSpPr bwMode="auto">
            <a:xfrm>
              <a:off x="7886700" y="4437063"/>
              <a:ext cx="574675" cy="792162"/>
              <a:chOff x="1791" y="2614"/>
              <a:chExt cx="363" cy="499"/>
            </a:xfrm>
          </p:grpSpPr>
          <p:sp>
            <p:nvSpPr>
              <p:cNvPr id="19511" name="AutoShape 23"/>
              <p:cNvSpPr>
                <a:spLocks noChangeArrowheads="1"/>
              </p:cNvSpPr>
              <p:nvPr/>
            </p:nvSpPr>
            <p:spPr bwMode="auto">
              <a:xfrm>
                <a:off x="1791" y="2614"/>
                <a:ext cx="363" cy="499"/>
              </a:xfrm>
              <a:prstGeom prst="triangle">
                <a:avLst>
                  <a:gd name="adj" fmla="val 50000"/>
                </a:avLst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9512" name="Text Box 24"/>
              <p:cNvSpPr txBox="1">
                <a:spLocks noChangeArrowheads="1"/>
              </p:cNvSpPr>
              <p:nvPr/>
            </p:nvSpPr>
            <p:spPr bwMode="auto">
              <a:xfrm>
                <a:off x="1836" y="2886"/>
                <a:ext cx="27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000" tIns="0" rIns="18000" bIns="0" anchor="ctr" anchorCtr="1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>
                    <a:latin typeface="+mn-lt"/>
                  </a:rPr>
                  <a:t>D</a:t>
                </a:r>
              </a:p>
            </p:txBody>
          </p:sp>
        </p:grpSp>
        <p:grpSp>
          <p:nvGrpSpPr>
            <p:cNvPr id="19505" name="Group 25"/>
            <p:cNvGrpSpPr>
              <a:grpSpLocks/>
            </p:cNvGrpSpPr>
            <p:nvPr/>
          </p:nvGrpSpPr>
          <p:grpSpPr bwMode="auto">
            <a:xfrm>
              <a:off x="7164388" y="4437063"/>
              <a:ext cx="576263" cy="792162"/>
              <a:chOff x="1791" y="2614"/>
              <a:chExt cx="363" cy="499"/>
            </a:xfrm>
          </p:grpSpPr>
          <p:sp>
            <p:nvSpPr>
              <p:cNvPr id="19509" name="AutoShape 26"/>
              <p:cNvSpPr>
                <a:spLocks noChangeArrowheads="1"/>
              </p:cNvSpPr>
              <p:nvPr/>
            </p:nvSpPr>
            <p:spPr bwMode="auto">
              <a:xfrm>
                <a:off x="1791" y="2614"/>
                <a:ext cx="363" cy="499"/>
              </a:xfrm>
              <a:prstGeom prst="triangle">
                <a:avLst>
                  <a:gd name="adj" fmla="val 50000"/>
                </a:avLst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9510" name="Text Box 27"/>
              <p:cNvSpPr txBox="1">
                <a:spLocks noChangeArrowheads="1"/>
              </p:cNvSpPr>
              <p:nvPr/>
            </p:nvSpPr>
            <p:spPr bwMode="auto">
              <a:xfrm>
                <a:off x="1836" y="2886"/>
                <a:ext cx="27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000" tIns="0" rIns="18000" bIns="0" anchor="ctr" anchorCtr="1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>
                    <a:latin typeface="+mn-lt"/>
                  </a:rPr>
                  <a:t>C</a:t>
                </a:r>
              </a:p>
            </p:txBody>
          </p:sp>
        </p:grpSp>
        <p:grpSp>
          <p:nvGrpSpPr>
            <p:cNvPr id="19506" name="Group 28"/>
            <p:cNvGrpSpPr>
              <a:grpSpLocks/>
            </p:cNvGrpSpPr>
            <p:nvPr/>
          </p:nvGrpSpPr>
          <p:grpSpPr bwMode="auto">
            <a:xfrm>
              <a:off x="6445250" y="4437063"/>
              <a:ext cx="574675" cy="792162"/>
              <a:chOff x="1791" y="2614"/>
              <a:chExt cx="363" cy="499"/>
            </a:xfrm>
          </p:grpSpPr>
          <p:sp>
            <p:nvSpPr>
              <p:cNvPr id="19507" name="AutoShape 29"/>
              <p:cNvSpPr>
                <a:spLocks noChangeArrowheads="1"/>
              </p:cNvSpPr>
              <p:nvPr/>
            </p:nvSpPr>
            <p:spPr bwMode="auto">
              <a:xfrm>
                <a:off x="1791" y="2614"/>
                <a:ext cx="363" cy="499"/>
              </a:xfrm>
              <a:prstGeom prst="triangle">
                <a:avLst>
                  <a:gd name="adj" fmla="val 50000"/>
                </a:avLst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9508" name="Text Box 30"/>
              <p:cNvSpPr txBox="1">
                <a:spLocks noChangeArrowheads="1"/>
              </p:cNvSpPr>
              <p:nvPr/>
            </p:nvSpPr>
            <p:spPr bwMode="auto">
              <a:xfrm>
                <a:off x="1836" y="2886"/>
                <a:ext cx="27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000" tIns="0" rIns="18000" bIns="0" anchor="ctr" anchorCtr="1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>
                    <a:latin typeface="+mn-lt"/>
                  </a:rPr>
                  <a:t>B</a:t>
                </a:r>
              </a:p>
            </p:txBody>
          </p:sp>
        </p:grpSp>
      </p:grpSp>
      <p:grpSp>
        <p:nvGrpSpPr>
          <p:cNvPr id="19463" name="Group 31"/>
          <p:cNvGrpSpPr>
            <a:grpSpLocks/>
          </p:cNvGrpSpPr>
          <p:nvPr/>
        </p:nvGrpSpPr>
        <p:grpSpPr bwMode="auto">
          <a:xfrm>
            <a:off x="2698750" y="2708275"/>
            <a:ext cx="431800" cy="433388"/>
            <a:chOff x="2472" y="1298"/>
            <a:chExt cx="272" cy="273"/>
          </a:xfrm>
        </p:grpSpPr>
        <p:sp>
          <p:nvSpPr>
            <p:cNvPr id="19491" name="Oval 32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/>
            </a:p>
          </p:txBody>
        </p:sp>
        <p:sp>
          <p:nvSpPr>
            <p:cNvPr id="19492" name="Text Box 33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z</a:t>
              </a:r>
            </a:p>
          </p:txBody>
        </p:sp>
      </p:grpSp>
      <p:grpSp>
        <p:nvGrpSpPr>
          <p:cNvPr id="19464" name="Group 34"/>
          <p:cNvGrpSpPr>
            <a:grpSpLocks/>
          </p:cNvGrpSpPr>
          <p:nvPr/>
        </p:nvGrpSpPr>
        <p:grpSpPr bwMode="auto">
          <a:xfrm>
            <a:off x="1549400" y="4146550"/>
            <a:ext cx="431800" cy="433388"/>
            <a:chOff x="2472" y="1298"/>
            <a:chExt cx="272" cy="273"/>
          </a:xfrm>
        </p:grpSpPr>
        <p:sp>
          <p:nvSpPr>
            <p:cNvPr id="19489" name="Oval 35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/>
            </a:p>
          </p:txBody>
        </p:sp>
        <p:sp>
          <p:nvSpPr>
            <p:cNvPr id="19490" name="Text Box 36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y</a:t>
              </a:r>
            </a:p>
          </p:txBody>
        </p:sp>
      </p:grpSp>
      <p:grpSp>
        <p:nvGrpSpPr>
          <p:cNvPr id="19465" name="Group 37"/>
          <p:cNvGrpSpPr>
            <a:grpSpLocks/>
          </p:cNvGrpSpPr>
          <p:nvPr/>
        </p:nvGrpSpPr>
        <p:grpSpPr bwMode="auto">
          <a:xfrm>
            <a:off x="1117600" y="4868863"/>
            <a:ext cx="577850" cy="792162"/>
            <a:chOff x="1791" y="2614"/>
            <a:chExt cx="363" cy="499"/>
          </a:xfrm>
        </p:grpSpPr>
        <p:sp>
          <p:nvSpPr>
            <p:cNvPr id="19487" name="AutoShape 38"/>
            <p:cNvSpPr>
              <a:spLocks noChangeArrowheads="1"/>
            </p:cNvSpPr>
            <p:nvPr/>
          </p:nvSpPr>
          <p:spPr bwMode="auto">
            <a:xfrm>
              <a:off x="1791" y="2614"/>
              <a:ext cx="363" cy="499"/>
            </a:xfrm>
            <a:prstGeom prst="triangle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/>
            </a:p>
          </p:txBody>
        </p:sp>
        <p:sp>
          <p:nvSpPr>
            <p:cNvPr id="19488" name="Text Box 39"/>
            <p:cNvSpPr txBox="1">
              <a:spLocks noChangeArrowheads="1"/>
            </p:cNvSpPr>
            <p:nvPr/>
          </p:nvSpPr>
          <p:spPr bwMode="auto">
            <a:xfrm>
              <a:off x="1838" y="2886"/>
              <a:ext cx="27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A</a:t>
              </a:r>
            </a:p>
          </p:txBody>
        </p:sp>
      </p:grpSp>
      <p:sp>
        <p:nvSpPr>
          <p:cNvPr id="19466" name="Line 40"/>
          <p:cNvSpPr>
            <a:spLocks noChangeShapeType="1"/>
          </p:cNvSpPr>
          <p:nvPr/>
        </p:nvSpPr>
        <p:spPr bwMode="auto">
          <a:xfrm flipV="1">
            <a:off x="1404938" y="4578350"/>
            <a:ext cx="290512" cy="290513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19467" name="Line 41"/>
          <p:cNvSpPr>
            <a:spLocks noChangeShapeType="1"/>
          </p:cNvSpPr>
          <p:nvPr/>
        </p:nvSpPr>
        <p:spPr bwMode="auto">
          <a:xfrm flipH="1" flipV="1">
            <a:off x="1836738" y="4578350"/>
            <a:ext cx="290512" cy="290513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19468" name="Line 42"/>
          <p:cNvSpPr>
            <a:spLocks noChangeShapeType="1"/>
          </p:cNvSpPr>
          <p:nvPr/>
        </p:nvSpPr>
        <p:spPr bwMode="auto">
          <a:xfrm flipH="1">
            <a:off x="2197100" y="3068638"/>
            <a:ext cx="506413" cy="358775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19469" name="Line 43"/>
          <p:cNvSpPr>
            <a:spLocks noChangeShapeType="1"/>
          </p:cNvSpPr>
          <p:nvPr/>
        </p:nvSpPr>
        <p:spPr bwMode="auto">
          <a:xfrm>
            <a:off x="3059113" y="3068638"/>
            <a:ext cx="504825" cy="358775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19470" name="Line 44"/>
          <p:cNvSpPr>
            <a:spLocks noChangeShapeType="1"/>
          </p:cNvSpPr>
          <p:nvPr/>
        </p:nvSpPr>
        <p:spPr bwMode="auto">
          <a:xfrm flipH="1">
            <a:off x="2916238" y="2276475"/>
            <a:ext cx="0" cy="434975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pSp>
        <p:nvGrpSpPr>
          <p:cNvPr id="19471" name="Group 45"/>
          <p:cNvGrpSpPr>
            <a:grpSpLocks/>
          </p:cNvGrpSpPr>
          <p:nvPr/>
        </p:nvGrpSpPr>
        <p:grpSpPr bwMode="auto">
          <a:xfrm>
            <a:off x="3276600" y="3429000"/>
            <a:ext cx="576263" cy="792163"/>
            <a:chOff x="1791" y="2614"/>
            <a:chExt cx="363" cy="499"/>
          </a:xfrm>
        </p:grpSpPr>
        <p:sp>
          <p:nvSpPr>
            <p:cNvPr id="19485" name="AutoShape 46"/>
            <p:cNvSpPr>
              <a:spLocks noChangeArrowheads="1"/>
            </p:cNvSpPr>
            <p:nvPr/>
          </p:nvSpPr>
          <p:spPr bwMode="auto">
            <a:xfrm>
              <a:off x="1791" y="2614"/>
              <a:ext cx="363" cy="499"/>
            </a:xfrm>
            <a:prstGeom prst="triangle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/>
            </a:p>
          </p:txBody>
        </p:sp>
        <p:sp>
          <p:nvSpPr>
            <p:cNvPr id="19486" name="Text Box 47"/>
            <p:cNvSpPr txBox="1">
              <a:spLocks noChangeArrowheads="1"/>
            </p:cNvSpPr>
            <p:nvPr/>
          </p:nvSpPr>
          <p:spPr bwMode="auto">
            <a:xfrm>
              <a:off x="1836" y="2886"/>
              <a:ext cx="27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D</a:t>
              </a:r>
            </a:p>
          </p:txBody>
        </p:sp>
      </p:grpSp>
      <p:grpSp>
        <p:nvGrpSpPr>
          <p:cNvPr id="19472" name="Group 48"/>
          <p:cNvGrpSpPr>
            <a:grpSpLocks/>
          </p:cNvGrpSpPr>
          <p:nvPr/>
        </p:nvGrpSpPr>
        <p:grpSpPr bwMode="auto">
          <a:xfrm>
            <a:off x="2197100" y="4149725"/>
            <a:ext cx="574675" cy="792163"/>
            <a:chOff x="1791" y="2614"/>
            <a:chExt cx="363" cy="499"/>
          </a:xfrm>
        </p:grpSpPr>
        <p:sp>
          <p:nvSpPr>
            <p:cNvPr id="19483" name="AutoShape 49"/>
            <p:cNvSpPr>
              <a:spLocks noChangeArrowheads="1"/>
            </p:cNvSpPr>
            <p:nvPr/>
          </p:nvSpPr>
          <p:spPr bwMode="auto">
            <a:xfrm>
              <a:off x="1791" y="2614"/>
              <a:ext cx="363" cy="499"/>
            </a:xfrm>
            <a:prstGeom prst="triangle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/>
            </a:p>
          </p:txBody>
        </p:sp>
        <p:sp>
          <p:nvSpPr>
            <p:cNvPr id="19484" name="Text Box 50"/>
            <p:cNvSpPr txBox="1">
              <a:spLocks noChangeArrowheads="1"/>
            </p:cNvSpPr>
            <p:nvPr/>
          </p:nvSpPr>
          <p:spPr bwMode="auto">
            <a:xfrm>
              <a:off x="1836" y="2886"/>
              <a:ext cx="27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C</a:t>
              </a:r>
            </a:p>
          </p:txBody>
        </p:sp>
      </p:grpSp>
      <p:grpSp>
        <p:nvGrpSpPr>
          <p:cNvPr id="19473" name="Group 51"/>
          <p:cNvGrpSpPr>
            <a:grpSpLocks/>
          </p:cNvGrpSpPr>
          <p:nvPr/>
        </p:nvGrpSpPr>
        <p:grpSpPr bwMode="auto">
          <a:xfrm>
            <a:off x="1828800" y="4876800"/>
            <a:ext cx="576262" cy="792162"/>
            <a:chOff x="1791" y="2614"/>
            <a:chExt cx="363" cy="499"/>
          </a:xfrm>
        </p:grpSpPr>
        <p:sp>
          <p:nvSpPr>
            <p:cNvPr id="19481" name="AutoShape 52"/>
            <p:cNvSpPr>
              <a:spLocks noChangeArrowheads="1"/>
            </p:cNvSpPr>
            <p:nvPr/>
          </p:nvSpPr>
          <p:spPr bwMode="auto">
            <a:xfrm>
              <a:off x="1791" y="2614"/>
              <a:ext cx="363" cy="499"/>
            </a:xfrm>
            <a:prstGeom prst="triangle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/>
            </a:p>
          </p:txBody>
        </p:sp>
        <p:sp>
          <p:nvSpPr>
            <p:cNvPr id="19482" name="Text Box 53"/>
            <p:cNvSpPr txBox="1">
              <a:spLocks noChangeArrowheads="1"/>
            </p:cNvSpPr>
            <p:nvPr/>
          </p:nvSpPr>
          <p:spPr bwMode="auto">
            <a:xfrm>
              <a:off x="1836" y="2886"/>
              <a:ext cx="27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B</a:t>
              </a:r>
            </a:p>
          </p:txBody>
        </p:sp>
      </p:grpSp>
      <p:sp>
        <p:nvSpPr>
          <p:cNvPr id="19474" name="Text Box 54"/>
          <p:cNvSpPr txBox="1">
            <a:spLocks noChangeArrowheads="1"/>
          </p:cNvSpPr>
          <p:nvPr/>
        </p:nvSpPr>
        <p:spPr bwMode="auto">
          <a:xfrm>
            <a:off x="611188" y="1628775"/>
            <a:ext cx="2808287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Right rotate(z)</a:t>
            </a:r>
          </a:p>
        </p:txBody>
      </p:sp>
      <p:grpSp>
        <p:nvGrpSpPr>
          <p:cNvPr id="19475" name="Group 56"/>
          <p:cNvGrpSpPr>
            <a:grpSpLocks/>
          </p:cNvGrpSpPr>
          <p:nvPr/>
        </p:nvGrpSpPr>
        <p:grpSpPr bwMode="auto">
          <a:xfrm>
            <a:off x="1908175" y="3429000"/>
            <a:ext cx="431800" cy="433388"/>
            <a:chOff x="2472" y="1298"/>
            <a:chExt cx="272" cy="273"/>
          </a:xfrm>
        </p:grpSpPr>
        <p:sp>
          <p:nvSpPr>
            <p:cNvPr id="19479" name="Oval 5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/>
            </a:p>
          </p:txBody>
        </p:sp>
        <p:sp>
          <p:nvSpPr>
            <p:cNvPr id="19480" name="Text Box 5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x</a:t>
              </a:r>
            </a:p>
          </p:txBody>
        </p:sp>
      </p:grpSp>
      <p:sp>
        <p:nvSpPr>
          <p:cNvPr id="19476" name="Line 59"/>
          <p:cNvSpPr>
            <a:spLocks noChangeShapeType="1"/>
          </p:cNvSpPr>
          <p:nvPr/>
        </p:nvSpPr>
        <p:spPr bwMode="auto">
          <a:xfrm flipV="1">
            <a:off x="1765300" y="3860800"/>
            <a:ext cx="290513" cy="290513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19477" name="Line 60"/>
          <p:cNvSpPr>
            <a:spLocks noChangeShapeType="1"/>
          </p:cNvSpPr>
          <p:nvPr/>
        </p:nvSpPr>
        <p:spPr bwMode="auto">
          <a:xfrm flipH="1" flipV="1">
            <a:off x="2197100" y="3860800"/>
            <a:ext cx="290513" cy="290513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240701" name="AutoShape 61"/>
          <p:cNvSpPr>
            <a:spLocks noChangeArrowheads="1"/>
          </p:cNvSpPr>
          <p:nvPr/>
        </p:nvSpPr>
        <p:spPr bwMode="auto">
          <a:xfrm>
            <a:off x="4191000" y="2895600"/>
            <a:ext cx="1143000" cy="990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0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70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Left Rotation Example</a:t>
            </a:r>
          </a:p>
        </p:txBody>
      </p:sp>
      <p:sp>
        <p:nvSpPr>
          <p:cNvPr id="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6491D3-FF8A-4CFF-A134-27FC3ADB68E6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20486" name="Text Box 54"/>
          <p:cNvSpPr txBox="1">
            <a:spLocks noChangeArrowheads="1"/>
          </p:cNvSpPr>
          <p:nvPr/>
        </p:nvSpPr>
        <p:spPr bwMode="auto">
          <a:xfrm>
            <a:off x="457200" y="1600200"/>
            <a:ext cx="610235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Left rotation of 32, call the node x</a:t>
            </a:r>
            <a:endParaRPr lang="en-US" dirty="0">
              <a:solidFill>
                <a:srgbClr val="008000"/>
              </a:solidFill>
              <a:latin typeface="+mn-lt"/>
            </a:endParaRPr>
          </a:p>
        </p:txBody>
      </p:sp>
      <p:grpSp>
        <p:nvGrpSpPr>
          <p:cNvPr id="20487" name="Group 62"/>
          <p:cNvGrpSpPr>
            <a:grpSpLocks/>
          </p:cNvGrpSpPr>
          <p:nvPr/>
        </p:nvGrpSpPr>
        <p:grpSpPr bwMode="auto">
          <a:xfrm>
            <a:off x="6248400" y="2362200"/>
            <a:ext cx="431800" cy="433388"/>
            <a:chOff x="2472" y="1298"/>
            <a:chExt cx="272" cy="273"/>
          </a:xfrm>
        </p:grpSpPr>
        <p:sp>
          <p:nvSpPr>
            <p:cNvPr id="20514" name="Oval 63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0515" name="Text Box 64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47</a:t>
              </a:r>
            </a:p>
          </p:txBody>
        </p:sp>
      </p:grpSp>
      <p:grpSp>
        <p:nvGrpSpPr>
          <p:cNvPr id="20488" name="Group 65"/>
          <p:cNvGrpSpPr>
            <a:grpSpLocks/>
          </p:cNvGrpSpPr>
          <p:nvPr/>
        </p:nvGrpSpPr>
        <p:grpSpPr bwMode="auto">
          <a:xfrm>
            <a:off x="7761288" y="2938463"/>
            <a:ext cx="431800" cy="433387"/>
            <a:chOff x="2472" y="1298"/>
            <a:chExt cx="272" cy="273"/>
          </a:xfrm>
        </p:grpSpPr>
        <p:sp>
          <p:nvSpPr>
            <p:cNvPr id="20512" name="Oval 66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0513" name="Text Box 67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81</a:t>
              </a:r>
            </a:p>
          </p:txBody>
        </p:sp>
      </p:grpSp>
      <p:grpSp>
        <p:nvGrpSpPr>
          <p:cNvPr id="20489" name="Group 68"/>
          <p:cNvGrpSpPr>
            <a:grpSpLocks/>
          </p:cNvGrpSpPr>
          <p:nvPr/>
        </p:nvGrpSpPr>
        <p:grpSpPr bwMode="auto">
          <a:xfrm>
            <a:off x="4737100" y="2938463"/>
            <a:ext cx="431800" cy="433387"/>
            <a:chOff x="2472" y="1298"/>
            <a:chExt cx="272" cy="273"/>
          </a:xfrm>
        </p:grpSpPr>
        <p:sp>
          <p:nvSpPr>
            <p:cNvPr id="20510" name="Oval 69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0511" name="Text Box 70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32</a:t>
              </a:r>
            </a:p>
          </p:txBody>
        </p:sp>
      </p:grpSp>
      <p:grpSp>
        <p:nvGrpSpPr>
          <p:cNvPr id="20490" name="Group 71"/>
          <p:cNvGrpSpPr>
            <a:grpSpLocks/>
          </p:cNvGrpSpPr>
          <p:nvPr/>
        </p:nvGrpSpPr>
        <p:grpSpPr bwMode="auto">
          <a:xfrm>
            <a:off x="4016375" y="3873500"/>
            <a:ext cx="431800" cy="433388"/>
            <a:chOff x="2472" y="1298"/>
            <a:chExt cx="272" cy="273"/>
          </a:xfrm>
        </p:grpSpPr>
        <p:sp>
          <p:nvSpPr>
            <p:cNvPr id="20508" name="Oval 72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0509" name="Text Box 73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13</a:t>
              </a:r>
            </a:p>
          </p:txBody>
        </p:sp>
      </p:grpSp>
      <p:grpSp>
        <p:nvGrpSpPr>
          <p:cNvPr id="20491" name="Group 74"/>
          <p:cNvGrpSpPr>
            <a:grpSpLocks/>
          </p:cNvGrpSpPr>
          <p:nvPr/>
        </p:nvGrpSpPr>
        <p:grpSpPr bwMode="auto">
          <a:xfrm>
            <a:off x="5456238" y="3873500"/>
            <a:ext cx="431800" cy="433388"/>
            <a:chOff x="2472" y="1298"/>
            <a:chExt cx="272" cy="273"/>
          </a:xfrm>
        </p:grpSpPr>
        <p:sp>
          <p:nvSpPr>
            <p:cNvPr id="20506" name="Oval 75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0507" name="Text Box 76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40</a:t>
              </a:r>
            </a:p>
          </p:txBody>
        </p:sp>
      </p:grpSp>
      <p:sp>
        <p:nvSpPr>
          <p:cNvPr id="20492" name="Line 85"/>
          <p:cNvSpPr>
            <a:spLocks noChangeShapeType="1"/>
          </p:cNvSpPr>
          <p:nvPr/>
        </p:nvSpPr>
        <p:spPr bwMode="auto">
          <a:xfrm flipH="1">
            <a:off x="4305300" y="3370263"/>
            <a:ext cx="574675" cy="50323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20493" name="Line 86"/>
          <p:cNvSpPr>
            <a:spLocks noChangeShapeType="1"/>
          </p:cNvSpPr>
          <p:nvPr/>
        </p:nvSpPr>
        <p:spPr bwMode="auto">
          <a:xfrm>
            <a:off x="5024438" y="3370263"/>
            <a:ext cx="576262" cy="50323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20494" name="Line 87"/>
          <p:cNvSpPr>
            <a:spLocks noChangeShapeType="1"/>
          </p:cNvSpPr>
          <p:nvPr/>
        </p:nvSpPr>
        <p:spPr bwMode="auto">
          <a:xfrm flipH="1">
            <a:off x="5095875" y="2649538"/>
            <a:ext cx="1152525" cy="360362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20495" name="Line 88"/>
          <p:cNvSpPr>
            <a:spLocks noChangeShapeType="1"/>
          </p:cNvSpPr>
          <p:nvPr/>
        </p:nvSpPr>
        <p:spPr bwMode="auto">
          <a:xfrm>
            <a:off x="6680200" y="2649538"/>
            <a:ext cx="1152525" cy="360362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pSp>
        <p:nvGrpSpPr>
          <p:cNvPr id="20496" name="Group 97"/>
          <p:cNvGrpSpPr>
            <a:grpSpLocks/>
          </p:cNvGrpSpPr>
          <p:nvPr/>
        </p:nvGrpSpPr>
        <p:grpSpPr bwMode="auto">
          <a:xfrm>
            <a:off x="5026025" y="4954588"/>
            <a:ext cx="431800" cy="433387"/>
            <a:chOff x="2472" y="1298"/>
            <a:chExt cx="272" cy="273"/>
          </a:xfrm>
        </p:grpSpPr>
        <p:sp>
          <p:nvSpPr>
            <p:cNvPr id="20504" name="Oval 98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0505" name="Text Box 99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37</a:t>
              </a:r>
            </a:p>
          </p:txBody>
        </p:sp>
      </p:grpSp>
      <p:grpSp>
        <p:nvGrpSpPr>
          <p:cNvPr id="20497" name="Group 100"/>
          <p:cNvGrpSpPr>
            <a:grpSpLocks/>
          </p:cNvGrpSpPr>
          <p:nvPr/>
        </p:nvGrpSpPr>
        <p:grpSpPr bwMode="auto">
          <a:xfrm>
            <a:off x="5889625" y="4954588"/>
            <a:ext cx="431800" cy="433387"/>
            <a:chOff x="2472" y="1298"/>
            <a:chExt cx="272" cy="273"/>
          </a:xfrm>
        </p:grpSpPr>
        <p:sp>
          <p:nvSpPr>
            <p:cNvPr id="20502" name="Oval 101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0503" name="Text Box 102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44</a:t>
              </a:r>
            </a:p>
          </p:txBody>
        </p:sp>
      </p:grpSp>
      <p:sp>
        <p:nvSpPr>
          <p:cNvPr id="20498" name="Line 103"/>
          <p:cNvSpPr>
            <a:spLocks noChangeShapeType="1"/>
          </p:cNvSpPr>
          <p:nvPr/>
        </p:nvSpPr>
        <p:spPr bwMode="auto">
          <a:xfrm flipV="1">
            <a:off x="5241925" y="4305300"/>
            <a:ext cx="360363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20499" name="Line 104"/>
          <p:cNvSpPr>
            <a:spLocks noChangeShapeType="1"/>
          </p:cNvSpPr>
          <p:nvPr/>
        </p:nvSpPr>
        <p:spPr bwMode="auto">
          <a:xfrm flipH="1" flipV="1">
            <a:off x="5746750" y="4305300"/>
            <a:ext cx="358775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241777" name="Text Box 113"/>
          <p:cNvSpPr txBox="1">
            <a:spLocks noChangeArrowheads="1"/>
          </p:cNvSpPr>
          <p:nvPr/>
        </p:nvSpPr>
        <p:spPr bwMode="auto">
          <a:xfrm>
            <a:off x="457200" y="2057400"/>
            <a:ext cx="335280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+mn-lt"/>
              </a:rPr>
              <a:t>Assign </a:t>
            </a:r>
            <a:r>
              <a:rPr lang="en-US" dirty="0">
                <a:latin typeface="+mn-lt"/>
              </a:rPr>
              <a:t>a pointer to </a:t>
            </a:r>
            <a:r>
              <a:rPr lang="en-US" dirty="0" err="1">
                <a:latin typeface="+mn-lt"/>
              </a:rPr>
              <a:t>x's</a:t>
            </a:r>
            <a:r>
              <a:rPr lang="en-US" dirty="0">
                <a:latin typeface="+mn-lt"/>
              </a:rPr>
              <a:t> R child</a:t>
            </a:r>
            <a:endParaRPr lang="en-US" u="sng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41778" name="AutoShape 114"/>
          <p:cNvSpPr>
            <a:spLocks/>
          </p:cNvSpPr>
          <p:nvPr/>
        </p:nvSpPr>
        <p:spPr bwMode="auto">
          <a:xfrm>
            <a:off x="6400800" y="3736975"/>
            <a:ext cx="762000" cy="369332"/>
          </a:xfrm>
          <a:prstGeom prst="callout1">
            <a:avLst>
              <a:gd name="adj1" fmla="val 17306"/>
              <a:gd name="adj2" fmla="val -10000"/>
              <a:gd name="adj3" fmla="val 64662"/>
              <a:gd name="adj4" fmla="val -57917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lIns="45720" rIns="45720">
            <a:spAutoFit/>
          </a:bodyPr>
          <a:lstStyle/>
          <a:p>
            <a:r>
              <a:rPr lang="en-US" dirty="0">
                <a:latin typeface="+mn-lt"/>
              </a:rPr>
              <a:t>temp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17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17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17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41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777" grpId="0" animBg="1"/>
      <p:bldP spid="24177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Left Rotation Example</a:t>
            </a:r>
          </a:p>
        </p:txBody>
      </p:sp>
      <p:sp>
        <p:nvSpPr>
          <p:cNvPr id="3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3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3C73B6-A97C-4C1D-8FB0-520679F9926C}" type="slidenum">
              <a:rPr lang="en-US"/>
              <a:pPr>
                <a:defRPr/>
              </a:pPr>
              <a:t>16</a:t>
            </a:fld>
            <a:endParaRPr lang="en-US"/>
          </a:p>
        </p:txBody>
      </p:sp>
      <p:grpSp>
        <p:nvGrpSpPr>
          <p:cNvPr id="21511" name="Group 4"/>
          <p:cNvGrpSpPr>
            <a:grpSpLocks/>
          </p:cNvGrpSpPr>
          <p:nvPr/>
        </p:nvGrpSpPr>
        <p:grpSpPr bwMode="auto">
          <a:xfrm>
            <a:off x="6248400" y="2362200"/>
            <a:ext cx="431800" cy="433388"/>
            <a:chOff x="2472" y="1298"/>
            <a:chExt cx="272" cy="273"/>
          </a:xfrm>
        </p:grpSpPr>
        <p:sp>
          <p:nvSpPr>
            <p:cNvPr id="21541" name="Oval 5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1542" name="Text Box 6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47</a:t>
              </a:r>
            </a:p>
          </p:txBody>
        </p:sp>
      </p:grpSp>
      <p:grpSp>
        <p:nvGrpSpPr>
          <p:cNvPr id="21512" name="Group 7"/>
          <p:cNvGrpSpPr>
            <a:grpSpLocks/>
          </p:cNvGrpSpPr>
          <p:nvPr/>
        </p:nvGrpSpPr>
        <p:grpSpPr bwMode="auto">
          <a:xfrm>
            <a:off x="7761288" y="2938463"/>
            <a:ext cx="431800" cy="433387"/>
            <a:chOff x="2472" y="1298"/>
            <a:chExt cx="272" cy="273"/>
          </a:xfrm>
        </p:grpSpPr>
        <p:sp>
          <p:nvSpPr>
            <p:cNvPr id="21539" name="Oval 8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1540" name="Text Box 9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81</a:t>
              </a:r>
            </a:p>
          </p:txBody>
        </p:sp>
      </p:grpSp>
      <p:grpSp>
        <p:nvGrpSpPr>
          <p:cNvPr id="21513" name="Group 10"/>
          <p:cNvGrpSpPr>
            <a:grpSpLocks/>
          </p:cNvGrpSpPr>
          <p:nvPr/>
        </p:nvGrpSpPr>
        <p:grpSpPr bwMode="auto">
          <a:xfrm>
            <a:off x="4737100" y="2938463"/>
            <a:ext cx="431800" cy="433387"/>
            <a:chOff x="2472" y="1298"/>
            <a:chExt cx="272" cy="273"/>
          </a:xfrm>
        </p:grpSpPr>
        <p:sp>
          <p:nvSpPr>
            <p:cNvPr id="21537" name="Oval 11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1538" name="Text Box 12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32</a:t>
              </a:r>
            </a:p>
          </p:txBody>
        </p:sp>
      </p:grpSp>
      <p:grpSp>
        <p:nvGrpSpPr>
          <p:cNvPr id="21514" name="Group 13"/>
          <p:cNvGrpSpPr>
            <a:grpSpLocks/>
          </p:cNvGrpSpPr>
          <p:nvPr/>
        </p:nvGrpSpPr>
        <p:grpSpPr bwMode="auto">
          <a:xfrm>
            <a:off x="4016375" y="3873500"/>
            <a:ext cx="431800" cy="433388"/>
            <a:chOff x="2472" y="1298"/>
            <a:chExt cx="272" cy="273"/>
          </a:xfrm>
        </p:grpSpPr>
        <p:sp>
          <p:nvSpPr>
            <p:cNvPr id="21535" name="Oval 14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1536" name="Text Box 15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13</a:t>
              </a:r>
            </a:p>
          </p:txBody>
        </p:sp>
      </p:grpSp>
      <p:grpSp>
        <p:nvGrpSpPr>
          <p:cNvPr id="21515" name="Group 16"/>
          <p:cNvGrpSpPr>
            <a:grpSpLocks/>
          </p:cNvGrpSpPr>
          <p:nvPr/>
        </p:nvGrpSpPr>
        <p:grpSpPr bwMode="auto">
          <a:xfrm>
            <a:off x="5456238" y="3873500"/>
            <a:ext cx="431800" cy="433388"/>
            <a:chOff x="2472" y="1298"/>
            <a:chExt cx="272" cy="273"/>
          </a:xfrm>
        </p:grpSpPr>
        <p:sp>
          <p:nvSpPr>
            <p:cNvPr id="21533" name="Oval 1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1534" name="Text Box 1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40</a:t>
              </a:r>
            </a:p>
          </p:txBody>
        </p:sp>
      </p:grpSp>
      <p:sp>
        <p:nvSpPr>
          <p:cNvPr id="21516" name="Line 19"/>
          <p:cNvSpPr>
            <a:spLocks noChangeShapeType="1"/>
          </p:cNvSpPr>
          <p:nvPr/>
        </p:nvSpPr>
        <p:spPr bwMode="auto">
          <a:xfrm flipH="1">
            <a:off x="4305300" y="3370263"/>
            <a:ext cx="574675" cy="50323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275476" name="Line 20"/>
          <p:cNvSpPr>
            <a:spLocks noChangeShapeType="1"/>
          </p:cNvSpPr>
          <p:nvPr/>
        </p:nvSpPr>
        <p:spPr bwMode="auto">
          <a:xfrm>
            <a:off x="5024438" y="3370263"/>
            <a:ext cx="576262" cy="50323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21518" name="Line 21"/>
          <p:cNvSpPr>
            <a:spLocks noChangeShapeType="1"/>
          </p:cNvSpPr>
          <p:nvPr/>
        </p:nvSpPr>
        <p:spPr bwMode="auto">
          <a:xfrm flipH="1">
            <a:off x="5095875" y="2649538"/>
            <a:ext cx="1152525" cy="360362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21519" name="Line 22"/>
          <p:cNvSpPr>
            <a:spLocks noChangeShapeType="1"/>
          </p:cNvSpPr>
          <p:nvPr/>
        </p:nvSpPr>
        <p:spPr bwMode="auto">
          <a:xfrm>
            <a:off x="6680200" y="2649538"/>
            <a:ext cx="1152525" cy="360362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>
              <a:latin typeface="+mn-lt"/>
            </a:endParaRPr>
          </a:p>
        </p:txBody>
      </p:sp>
      <p:grpSp>
        <p:nvGrpSpPr>
          <p:cNvPr id="21520" name="Group 23"/>
          <p:cNvGrpSpPr>
            <a:grpSpLocks/>
          </p:cNvGrpSpPr>
          <p:nvPr/>
        </p:nvGrpSpPr>
        <p:grpSpPr bwMode="auto">
          <a:xfrm>
            <a:off x="5026025" y="4954588"/>
            <a:ext cx="431800" cy="433387"/>
            <a:chOff x="2472" y="1298"/>
            <a:chExt cx="272" cy="273"/>
          </a:xfrm>
        </p:grpSpPr>
        <p:sp>
          <p:nvSpPr>
            <p:cNvPr id="21531" name="Oval 24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1532" name="Text Box 25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37</a:t>
              </a:r>
            </a:p>
          </p:txBody>
        </p:sp>
      </p:grpSp>
      <p:grpSp>
        <p:nvGrpSpPr>
          <p:cNvPr id="21521" name="Group 26"/>
          <p:cNvGrpSpPr>
            <a:grpSpLocks/>
          </p:cNvGrpSpPr>
          <p:nvPr/>
        </p:nvGrpSpPr>
        <p:grpSpPr bwMode="auto">
          <a:xfrm>
            <a:off x="5889625" y="4954588"/>
            <a:ext cx="431800" cy="433387"/>
            <a:chOff x="2472" y="1298"/>
            <a:chExt cx="272" cy="273"/>
          </a:xfrm>
        </p:grpSpPr>
        <p:sp>
          <p:nvSpPr>
            <p:cNvPr id="21529" name="Oval 2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1530" name="Text Box 2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44</a:t>
              </a:r>
            </a:p>
          </p:txBody>
        </p:sp>
      </p:grpSp>
      <p:sp>
        <p:nvSpPr>
          <p:cNvPr id="275485" name="Line 29"/>
          <p:cNvSpPr>
            <a:spLocks noChangeShapeType="1"/>
          </p:cNvSpPr>
          <p:nvPr/>
        </p:nvSpPr>
        <p:spPr bwMode="auto">
          <a:xfrm flipV="1">
            <a:off x="5241925" y="4305300"/>
            <a:ext cx="360363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21523" name="Line 30"/>
          <p:cNvSpPr>
            <a:spLocks noChangeShapeType="1"/>
          </p:cNvSpPr>
          <p:nvPr/>
        </p:nvSpPr>
        <p:spPr bwMode="auto">
          <a:xfrm flipH="1" flipV="1">
            <a:off x="5746750" y="4305300"/>
            <a:ext cx="358775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21525" name="AutoShape 32"/>
          <p:cNvSpPr>
            <a:spLocks/>
          </p:cNvSpPr>
          <p:nvPr/>
        </p:nvSpPr>
        <p:spPr bwMode="auto">
          <a:xfrm>
            <a:off x="6400800" y="3736975"/>
            <a:ext cx="762000" cy="369332"/>
          </a:xfrm>
          <a:prstGeom prst="callout1">
            <a:avLst>
              <a:gd name="adj1" fmla="val 17306"/>
              <a:gd name="adj2" fmla="val -10000"/>
              <a:gd name="adj3" fmla="val 64662"/>
              <a:gd name="adj4" fmla="val -57917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lIns="45720" rIns="45720">
            <a:spAutoFit/>
          </a:bodyPr>
          <a:lstStyle/>
          <a:p>
            <a:r>
              <a:rPr lang="en-US" dirty="0">
                <a:latin typeface="+mn-lt"/>
              </a:rPr>
              <a:t>temp</a:t>
            </a:r>
          </a:p>
        </p:txBody>
      </p:sp>
      <p:sp>
        <p:nvSpPr>
          <p:cNvPr id="275489" name="Text Box 33"/>
          <p:cNvSpPr txBox="1">
            <a:spLocks noChangeArrowheads="1"/>
          </p:cNvSpPr>
          <p:nvPr/>
        </p:nvSpPr>
        <p:spPr bwMode="auto">
          <a:xfrm>
            <a:off x="457200" y="2514600"/>
            <a:ext cx="335280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+mn-lt"/>
              </a:rPr>
              <a:t>Make </a:t>
            </a:r>
            <a:r>
              <a:rPr lang="en-US" dirty="0">
                <a:latin typeface="+mn-lt"/>
              </a:rPr>
              <a:t>temp’s L child </a:t>
            </a:r>
            <a:r>
              <a:rPr lang="en-US" dirty="0" err="1">
                <a:latin typeface="+mn-lt"/>
              </a:rPr>
              <a:t>x’s</a:t>
            </a:r>
            <a:r>
              <a:rPr lang="en-US" dirty="0">
                <a:latin typeface="+mn-lt"/>
              </a:rPr>
              <a:t> R child</a:t>
            </a:r>
            <a:endParaRPr lang="en-US" u="sng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75490" name="Line 34"/>
          <p:cNvSpPr>
            <a:spLocks noChangeShapeType="1"/>
          </p:cNvSpPr>
          <p:nvPr/>
        </p:nvSpPr>
        <p:spPr bwMode="auto">
          <a:xfrm flipH="1" flipV="1">
            <a:off x="5008563" y="3352800"/>
            <a:ext cx="249237" cy="16002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275491" name="Text Box 35"/>
          <p:cNvSpPr txBox="1">
            <a:spLocks noChangeArrowheads="1"/>
          </p:cNvSpPr>
          <p:nvPr/>
        </p:nvSpPr>
        <p:spPr bwMode="auto">
          <a:xfrm>
            <a:off x="457200" y="2971800"/>
            <a:ext cx="335280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+mn-lt"/>
              </a:rPr>
              <a:t>Detach </a:t>
            </a:r>
            <a:r>
              <a:rPr lang="en-US" dirty="0">
                <a:latin typeface="+mn-lt"/>
              </a:rPr>
              <a:t>temp’s L child</a:t>
            </a:r>
            <a:endParaRPr lang="en-US" u="sng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39" name="Text Box 54"/>
          <p:cNvSpPr txBox="1">
            <a:spLocks noChangeArrowheads="1"/>
          </p:cNvSpPr>
          <p:nvPr/>
        </p:nvSpPr>
        <p:spPr bwMode="auto">
          <a:xfrm>
            <a:off x="457200" y="1600200"/>
            <a:ext cx="610235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Left rotation of 32, call the node x</a:t>
            </a:r>
            <a:endParaRPr lang="en-US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40" name="Text Box 113"/>
          <p:cNvSpPr txBox="1">
            <a:spLocks noChangeArrowheads="1"/>
          </p:cNvSpPr>
          <p:nvPr/>
        </p:nvSpPr>
        <p:spPr bwMode="auto">
          <a:xfrm>
            <a:off x="457200" y="2057400"/>
            <a:ext cx="335280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+mn-lt"/>
              </a:rPr>
              <a:t>Assign </a:t>
            </a:r>
            <a:r>
              <a:rPr lang="en-US" dirty="0">
                <a:latin typeface="+mn-lt"/>
              </a:rPr>
              <a:t>a pointer to </a:t>
            </a:r>
            <a:r>
              <a:rPr lang="en-US" dirty="0" err="1">
                <a:latin typeface="+mn-lt"/>
              </a:rPr>
              <a:t>x's</a:t>
            </a:r>
            <a:r>
              <a:rPr lang="en-US" dirty="0">
                <a:latin typeface="+mn-lt"/>
              </a:rPr>
              <a:t> R child</a:t>
            </a:r>
            <a:endParaRPr lang="en-US" u="sng" dirty="0">
              <a:solidFill>
                <a:srgbClr val="008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754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754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754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75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2754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2754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2754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2754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275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76" grpId="0" animBg="1"/>
      <p:bldP spid="275485" grpId="0" animBg="1"/>
      <p:bldP spid="275489" grpId="0" animBg="1"/>
      <p:bldP spid="275490" grpId="0" animBg="1"/>
      <p:bldP spid="27549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Left Rotation Example</a:t>
            </a:r>
          </a:p>
        </p:txBody>
      </p:sp>
      <p:sp>
        <p:nvSpPr>
          <p:cNvPr id="3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2F20D-5C5D-4B3B-AD8D-50F5CEF0D2F8}" type="slidenum">
              <a:rPr lang="en-US"/>
              <a:pPr>
                <a:defRPr/>
              </a:pPr>
              <a:t>17</a:t>
            </a:fld>
            <a:endParaRPr lang="en-US"/>
          </a:p>
        </p:txBody>
      </p:sp>
      <p:grpSp>
        <p:nvGrpSpPr>
          <p:cNvPr id="22535" name="Group 4"/>
          <p:cNvGrpSpPr>
            <a:grpSpLocks/>
          </p:cNvGrpSpPr>
          <p:nvPr/>
        </p:nvGrpSpPr>
        <p:grpSpPr bwMode="auto">
          <a:xfrm>
            <a:off x="6248400" y="2362200"/>
            <a:ext cx="431800" cy="433388"/>
            <a:chOff x="2472" y="1298"/>
            <a:chExt cx="272" cy="273"/>
          </a:xfrm>
        </p:grpSpPr>
        <p:sp>
          <p:nvSpPr>
            <p:cNvPr id="22567" name="Oval 5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2568" name="Text Box 6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47</a:t>
              </a:r>
            </a:p>
          </p:txBody>
        </p:sp>
      </p:grpSp>
      <p:grpSp>
        <p:nvGrpSpPr>
          <p:cNvPr id="22536" name="Group 7"/>
          <p:cNvGrpSpPr>
            <a:grpSpLocks/>
          </p:cNvGrpSpPr>
          <p:nvPr/>
        </p:nvGrpSpPr>
        <p:grpSpPr bwMode="auto">
          <a:xfrm>
            <a:off x="7761288" y="2938463"/>
            <a:ext cx="431800" cy="433387"/>
            <a:chOff x="2472" y="1298"/>
            <a:chExt cx="272" cy="273"/>
          </a:xfrm>
        </p:grpSpPr>
        <p:sp>
          <p:nvSpPr>
            <p:cNvPr id="22565" name="Oval 8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2566" name="Text Box 9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81</a:t>
              </a:r>
            </a:p>
          </p:txBody>
        </p:sp>
      </p:grpSp>
      <p:grpSp>
        <p:nvGrpSpPr>
          <p:cNvPr id="22537" name="Group 10"/>
          <p:cNvGrpSpPr>
            <a:grpSpLocks/>
          </p:cNvGrpSpPr>
          <p:nvPr/>
        </p:nvGrpSpPr>
        <p:grpSpPr bwMode="auto">
          <a:xfrm>
            <a:off x="4737100" y="2938463"/>
            <a:ext cx="431800" cy="433387"/>
            <a:chOff x="2472" y="1298"/>
            <a:chExt cx="272" cy="273"/>
          </a:xfrm>
        </p:grpSpPr>
        <p:sp>
          <p:nvSpPr>
            <p:cNvPr id="22563" name="Oval 11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2564" name="Text Box 12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32</a:t>
              </a:r>
            </a:p>
          </p:txBody>
        </p:sp>
      </p:grpSp>
      <p:grpSp>
        <p:nvGrpSpPr>
          <p:cNvPr id="22538" name="Group 13"/>
          <p:cNvGrpSpPr>
            <a:grpSpLocks/>
          </p:cNvGrpSpPr>
          <p:nvPr/>
        </p:nvGrpSpPr>
        <p:grpSpPr bwMode="auto">
          <a:xfrm>
            <a:off x="4016375" y="3873500"/>
            <a:ext cx="431800" cy="433388"/>
            <a:chOff x="2472" y="1298"/>
            <a:chExt cx="272" cy="273"/>
          </a:xfrm>
        </p:grpSpPr>
        <p:sp>
          <p:nvSpPr>
            <p:cNvPr id="22561" name="Oval 14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2562" name="Text Box 15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13</a:t>
              </a:r>
            </a:p>
          </p:txBody>
        </p:sp>
      </p:grpSp>
      <p:grpSp>
        <p:nvGrpSpPr>
          <p:cNvPr id="22539" name="Group 16"/>
          <p:cNvGrpSpPr>
            <a:grpSpLocks/>
          </p:cNvGrpSpPr>
          <p:nvPr/>
        </p:nvGrpSpPr>
        <p:grpSpPr bwMode="auto">
          <a:xfrm>
            <a:off x="5456238" y="3873500"/>
            <a:ext cx="431800" cy="433388"/>
            <a:chOff x="2472" y="1298"/>
            <a:chExt cx="272" cy="273"/>
          </a:xfrm>
        </p:grpSpPr>
        <p:sp>
          <p:nvSpPr>
            <p:cNvPr id="22559" name="Oval 1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2560" name="Text Box 1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40</a:t>
              </a:r>
            </a:p>
          </p:txBody>
        </p:sp>
      </p:grpSp>
      <p:sp>
        <p:nvSpPr>
          <p:cNvPr id="22540" name="Line 19"/>
          <p:cNvSpPr>
            <a:spLocks noChangeShapeType="1"/>
          </p:cNvSpPr>
          <p:nvPr/>
        </p:nvSpPr>
        <p:spPr bwMode="auto">
          <a:xfrm flipH="1">
            <a:off x="4305300" y="3370263"/>
            <a:ext cx="574675" cy="50323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312341" name="Line 21"/>
          <p:cNvSpPr>
            <a:spLocks noChangeShapeType="1"/>
          </p:cNvSpPr>
          <p:nvPr/>
        </p:nvSpPr>
        <p:spPr bwMode="auto">
          <a:xfrm flipH="1">
            <a:off x="5095875" y="2649538"/>
            <a:ext cx="1152525" cy="360362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22542" name="Line 22"/>
          <p:cNvSpPr>
            <a:spLocks noChangeShapeType="1"/>
          </p:cNvSpPr>
          <p:nvPr/>
        </p:nvSpPr>
        <p:spPr bwMode="auto">
          <a:xfrm>
            <a:off x="6680200" y="2649538"/>
            <a:ext cx="1152525" cy="360362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>
              <a:latin typeface="+mn-lt"/>
            </a:endParaRPr>
          </a:p>
        </p:txBody>
      </p:sp>
      <p:grpSp>
        <p:nvGrpSpPr>
          <p:cNvPr id="22543" name="Group 23"/>
          <p:cNvGrpSpPr>
            <a:grpSpLocks/>
          </p:cNvGrpSpPr>
          <p:nvPr/>
        </p:nvGrpSpPr>
        <p:grpSpPr bwMode="auto">
          <a:xfrm>
            <a:off x="5026025" y="4954588"/>
            <a:ext cx="431800" cy="433387"/>
            <a:chOff x="2472" y="1298"/>
            <a:chExt cx="272" cy="273"/>
          </a:xfrm>
        </p:grpSpPr>
        <p:sp>
          <p:nvSpPr>
            <p:cNvPr id="22557" name="Oval 24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2558" name="Text Box 25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37</a:t>
              </a:r>
            </a:p>
          </p:txBody>
        </p:sp>
      </p:grpSp>
      <p:grpSp>
        <p:nvGrpSpPr>
          <p:cNvPr id="22544" name="Group 26"/>
          <p:cNvGrpSpPr>
            <a:grpSpLocks/>
          </p:cNvGrpSpPr>
          <p:nvPr/>
        </p:nvGrpSpPr>
        <p:grpSpPr bwMode="auto">
          <a:xfrm>
            <a:off x="5889625" y="4954588"/>
            <a:ext cx="431800" cy="433387"/>
            <a:chOff x="2472" y="1298"/>
            <a:chExt cx="272" cy="273"/>
          </a:xfrm>
        </p:grpSpPr>
        <p:sp>
          <p:nvSpPr>
            <p:cNvPr id="22555" name="Oval 2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2556" name="Text Box 2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44</a:t>
              </a:r>
            </a:p>
          </p:txBody>
        </p:sp>
      </p:grpSp>
      <p:sp>
        <p:nvSpPr>
          <p:cNvPr id="22545" name="Line 30"/>
          <p:cNvSpPr>
            <a:spLocks noChangeShapeType="1"/>
          </p:cNvSpPr>
          <p:nvPr/>
        </p:nvSpPr>
        <p:spPr bwMode="auto">
          <a:xfrm flipH="1" flipV="1">
            <a:off x="5746750" y="4305300"/>
            <a:ext cx="358775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22547" name="AutoShape 32"/>
          <p:cNvSpPr>
            <a:spLocks/>
          </p:cNvSpPr>
          <p:nvPr/>
        </p:nvSpPr>
        <p:spPr bwMode="auto">
          <a:xfrm>
            <a:off x="6400800" y="3736975"/>
            <a:ext cx="762000" cy="369332"/>
          </a:xfrm>
          <a:prstGeom prst="callout1">
            <a:avLst>
              <a:gd name="adj1" fmla="val 17306"/>
              <a:gd name="adj2" fmla="val -10000"/>
              <a:gd name="adj3" fmla="val 64662"/>
              <a:gd name="adj4" fmla="val -57917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lIns="45720" rIns="45720">
            <a:spAutoFit/>
          </a:bodyPr>
          <a:lstStyle/>
          <a:p>
            <a:r>
              <a:rPr lang="en-US" dirty="0">
                <a:latin typeface="+mn-lt"/>
              </a:rPr>
              <a:t>temp</a:t>
            </a:r>
          </a:p>
        </p:txBody>
      </p:sp>
      <p:sp>
        <p:nvSpPr>
          <p:cNvPr id="22549" name="Line 34"/>
          <p:cNvSpPr>
            <a:spLocks noChangeShapeType="1"/>
          </p:cNvSpPr>
          <p:nvPr/>
        </p:nvSpPr>
        <p:spPr bwMode="auto">
          <a:xfrm flipH="1" flipV="1">
            <a:off x="5008563" y="3352800"/>
            <a:ext cx="249237" cy="16002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312357" name="Text Box 37"/>
          <p:cNvSpPr txBox="1">
            <a:spLocks noChangeArrowheads="1"/>
          </p:cNvSpPr>
          <p:nvPr/>
        </p:nvSpPr>
        <p:spPr bwMode="auto">
          <a:xfrm>
            <a:off x="457200" y="3429000"/>
            <a:ext cx="335280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+mn-lt"/>
              </a:rPr>
              <a:t>Make </a:t>
            </a:r>
            <a:r>
              <a:rPr lang="en-US" dirty="0">
                <a:latin typeface="+mn-lt"/>
              </a:rPr>
              <a:t>x temp's L child</a:t>
            </a:r>
            <a:endParaRPr lang="en-US" u="sng" dirty="0">
              <a:latin typeface="+mn-lt"/>
            </a:endParaRPr>
          </a:p>
        </p:txBody>
      </p:sp>
      <p:sp>
        <p:nvSpPr>
          <p:cNvPr id="312358" name="Freeform 38"/>
          <p:cNvSpPr>
            <a:spLocks/>
          </p:cNvSpPr>
          <p:nvPr/>
        </p:nvSpPr>
        <p:spPr bwMode="auto">
          <a:xfrm>
            <a:off x="4953000" y="2552700"/>
            <a:ext cx="685800" cy="2146300"/>
          </a:xfrm>
          <a:custGeom>
            <a:avLst/>
            <a:gdLst>
              <a:gd name="T0" fmla="*/ 2147483647 w 432"/>
              <a:gd name="T1" fmla="*/ 2147483647 h 1352"/>
              <a:gd name="T2" fmla="*/ 2147483647 w 432"/>
              <a:gd name="T3" fmla="*/ 2147483647 h 1352"/>
              <a:gd name="T4" fmla="*/ 2147483647 w 432"/>
              <a:gd name="T5" fmla="*/ 2147483647 h 1352"/>
              <a:gd name="T6" fmla="*/ 2147483647 w 432"/>
              <a:gd name="T7" fmla="*/ 2147483647 h 1352"/>
              <a:gd name="T8" fmla="*/ 2147483647 w 432"/>
              <a:gd name="T9" fmla="*/ 2147483647 h 1352"/>
              <a:gd name="T10" fmla="*/ 0 w 432"/>
              <a:gd name="T11" fmla="*/ 2147483647 h 13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32"/>
              <a:gd name="T19" fmla="*/ 0 h 1352"/>
              <a:gd name="T20" fmla="*/ 432 w 432"/>
              <a:gd name="T21" fmla="*/ 1352 h 13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32" h="1352">
                <a:moveTo>
                  <a:pt x="432" y="1128"/>
                </a:moveTo>
                <a:cubicBezTo>
                  <a:pt x="408" y="1240"/>
                  <a:pt x="384" y="1352"/>
                  <a:pt x="336" y="1272"/>
                </a:cubicBezTo>
                <a:cubicBezTo>
                  <a:pt x="288" y="1192"/>
                  <a:pt x="152" y="800"/>
                  <a:pt x="144" y="648"/>
                </a:cubicBezTo>
                <a:cubicBezTo>
                  <a:pt x="136" y="496"/>
                  <a:pt x="288" y="464"/>
                  <a:pt x="288" y="360"/>
                </a:cubicBezTo>
                <a:cubicBezTo>
                  <a:pt x="288" y="256"/>
                  <a:pt x="192" y="48"/>
                  <a:pt x="144" y="24"/>
                </a:cubicBezTo>
                <a:cubicBezTo>
                  <a:pt x="96" y="0"/>
                  <a:pt x="48" y="108"/>
                  <a:pt x="0" y="216"/>
                </a:cubicBezTo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CA">
              <a:latin typeface="+mn-lt"/>
            </a:endParaRPr>
          </a:p>
        </p:txBody>
      </p:sp>
      <p:sp>
        <p:nvSpPr>
          <p:cNvPr id="312359" name="Line 39"/>
          <p:cNvSpPr>
            <a:spLocks noChangeShapeType="1"/>
          </p:cNvSpPr>
          <p:nvPr/>
        </p:nvSpPr>
        <p:spPr bwMode="auto">
          <a:xfrm flipH="1">
            <a:off x="5715000" y="2667000"/>
            <a:ext cx="533400" cy="12192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312360" name="Text Box 40"/>
          <p:cNvSpPr txBox="1">
            <a:spLocks noChangeArrowheads="1"/>
          </p:cNvSpPr>
          <p:nvPr/>
        </p:nvSpPr>
        <p:spPr bwMode="auto">
          <a:xfrm>
            <a:off x="457200" y="3886200"/>
            <a:ext cx="335280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+mn-lt"/>
              </a:rPr>
              <a:t>Make </a:t>
            </a:r>
            <a:r>
              <a:rPr lang="en-US" dirty="0">
                <a:latin typeface="+mn-lt"/>
              </a:rPr>
              <a:t>temp </a:t>
            </a:r>
            <a:r>
              <a:rPr lang="en-US" dirty="0" err="1">
                <a:latin typeface="+mn-lt"/>
              </a:rPr>
              <a:t>x's</a:t>
            </a:r>
            <a:r>
              <a:rPr lang="en-US" dirty="0">
                <a:latin typeface="+mn-lt"/>
              </a:rPr>
              <a:t> parent's child</a:t>
            </a:r>
            <a:endParaRPr lang="en-US" u="sng" dirty="0">
              <a:latin typeface="+mn-lt"/>
            </a:endParaRPr>
          </a:p>
        </p:txBody>
      </p:sp>
      <p:sp>
        <p:nvSpPr>
          <p:cNvPr id="41" name="Text Box 33"/>
          <p:cNvSpPr txBox="1">
            <a:spLocks noChangeArrowheads="1"/>
          </p:cNvSpPr>
          <p:nvPr/>
        </p:nvSpPr>
        <p:spPr bwMode="auto">
          <a:xfrm>
            <a:off x="457200" y="2514600"/>
            <a:ext cx="335280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+mn-lt"/>
              </a:rPr>
              <a:t>Make </a:t>
            </a:r>
            <a:r>
              <a:rPr lang="en-US" dirty="0">
                <a:latin typeface="+mn-lt"/>
              </a:rPr>
              <a:t>temp’s L child </a:t>
            </a:r>
            <a:r>
              <a:rPr lang="en-US" dirty="0" err="1">
                <a:latin typeface="+mn-lt"/>
              </a:rPr>
              <a:t>x’s</a:t>
            </a:r>
            <a:r>
              <a:rPr lang="en-US" dirty="0">
                <a:latin typeface="+mn-lt"/>
              </a:rPr>
              <a:t> R child</a:t>
            </a:r>
            <a:endParaRPr lang="en-US" u="sng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42" name="Text Box 35"/>
          <p:cNvSpPr txBox="1">
            <a:spLocks noChangeArrowheads="1"/>
          </p:cNvSpPr>
          <p:nvPr/>
        </p:nvSpPr>
        <p:spPr bwMode="auto">
          <a:xfrm>
            <a:off x="457200" y="2971800"/>
            <a:ext cx="335280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+mn-lt"/>
              </a:rPr>
              <a:t>Detach </a:t>
            </a:r>
            <a:r>
              <a:rPr lang="en-US" dirty="0">
                <a:latin typeface="+mn-lt"/>
              </a:rPr>
              <a:t>temp’s L child</a:t>
            </a:r>
            <a:endParaRPr lang="en-US" u="sng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43" name="Text Box 54"/>
          <p:cNvSpPr txBox="1">
            <a:spLocks noChangeArrowheads="1"/>
          </p:cNvSpPr>
          <p:nvPr/>
        </p:nvSpPr>
        <p:spPr bwMode="auto">
          <a:xfrm>
            <a:off x="457200" y="1600200"/>
            <a:ext cx="610235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Left rotation of 32, call the node x</a:t>
            </a:r>
            <a:endParaRPr lang="en-US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44" name="Text Box 113"/>
          <p:cNvSpPr txBox="1">
            <a:spLocks noChangeArrowheads="1"/>
          </p:cNvSpPr>
          <p:nvPr/>
        </p:nvSpPr>
        <p:spPr bwMode="auto">
          <a:xfrm>
            <a:off x="457200" y="2057400"/>
            <a:ext cx="335280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+mn-lt"/>
              </a:rPr>
              <a:t>Assign </a:t>
            </a:r>
            <a:r>
              <a:rPr lang="en-US" dirty="0">
                <a:latin typeface="+mn-lt"/>
              </a:rPr>
              <a:t>a pointer to </a:t>
            </a:r>
            <a:r>
              <a:rPr lang="en-US" dirty="0" err="1">
                <a:latin typeface="+mn-lt"/>
              </a:rPr>
              <a:t>x's</a:t>
            </a:r>
            <a:r>
              <a:rPr lang="en-US" dirty="0">
                <a:latin typeface="+mn-lt"/>
              </a:rPr>
              <a:t> R child</a:t>
            </a:r>
            <a:endParaRPr lang="en-US" u="sng" dirty="0">
              <a:solidFill>
                <a:srgbClr val="008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123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123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123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12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123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123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123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12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12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41" grpId="0" animBg="1"/>
      <p:bldP spid="312357" grpId="0" animBg="1"/>
      <p:bldP spid="312358" grpId="0" animBg="1"/>
      <p:bldP spid="312359" grpId="0" animBg="1"/>
      <p:bldP spid="31236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Left Rotation Example</a:t>
            </a:r>
          </a:p>
        </p:txBody>
      </p:sp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97232-13CD-4334-BEDD-EA17369FCF9F}" type="slidenum">
              <a:rPr lang="en-US"/>
              <a:pPr>
                <a:defRPr/>
              </a:pPr>
              <a:t>18</a:t>
            </a:fld>
            <a:endParaRPr lang="en-US"/>
          </a:p>
        </p:txBody>
      </p:sp>
      <p:grpSp>
        <p:nvGrpSpPr>
          <p:cNvPr id="23559" name="Group 4"/>
          <p:cNvGrpSpPr>
            <a:grpSpLocks/>
          </p:cNvGrpSpPr>
          <p:nvPr/>
        </p:nvGrpSpPr>
        <p:grpSpPr bwMode="auto">
          <a:xfrm>
            <a:off x="6248400" y="2362200"/>
            <a:ext cx="431800" cy="433388"/>
            <a:chOff x="2472" y="1298"/>
            <a:chExt cx="272" cy="273"/>
          </a:xfrm>
        </p:grpSpPr>
        <p:sp>
          <p:nvSpPr>
            <p:cNvPr id="23584" name="Oval 5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3585" name="Text Box 6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47</a:t>
              </a:r>
            </a:p>
          </p:txBody>
        </p:sp>
      </p:grpSp>
      <p:grpSp>
        <p:nvGrpSpPr>
          <p:cNvPr id="23560" name="Group 7"/>
          <p:cNvGrpSpPr>
            <a:grpSpLocks/>
          </p:cNvGrpSpPr>
          <p:nvPr/>
        </p:nvGrpSpPr>
        <p:grpSpPr bwMode="auto">
          <a:xfrm>
            <a:off x="7761288" y="2938463"/>
            <a:ext cx="431800" cy="433387"/>
            <a:chOff x="2472" y="1298"/>
            <a:chExt cx="272" cy="273"/>
          </a:xfrm>
        </p:grpSpPr>
        <p:sp>
          <p:nvSpPr>
            <p:cNvPr id="23582" name="Oval 8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3583" name="Text Box 9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81</a:t>
              </a:r>
            </a:p>
          </p:txBody>
        </p:sp>
      </p:grpSp>
      <p:grpSp>
        <p:nvGrpSpPr>
          <p:cNvPr id="23561" name="Group 10"/>
          <p:cNvGrpSpPr>
            <a:grpSpLocks/>
          </p:cNvGrpSpPr>
          <p:nvPr/>
        </p:nvGrpSpPr>
        <p:grpSpPr bwMode="auto">
          <a:xfrm>
            <a:off x="4737100" y="2938463"/>
            <a:ext cx="431800" cy="433387"/>
            <a:chOff x="2472" y="1298"/>
            <a:chExt cx="272" cy="273"/>
          </a:xfrm>
        </p:grpSpPr>
        <p:sp>
          <p:nvSpPr>
            <p:cNvPr id="23580" name="Oval 11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3581" name="Text Box 12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40</a:t>
              </a:r>
            </a:p>
          </p:txBody>
        </p:sp>
      </p:grpSp>
      <p:grpSp>
        <p:nvGrpSpPr>
          <p:cNvPr id="23562" name="Group 13"/>
          <p:cNvGrpSpPr>
            <a:grpSpLocks/>
          </p:cNvGrpSpPr>
          <p:nvPr/>
        </p:nvGrpSpPr>
        <p:grpSpPr bwMode="auto">
          <a:xfrm>
            <a:off x="4016375" y="3873500"/>
            <a:ext cx="431800" cy="433388"/>
            <a:chOff x="2472" y="1298"/>
            <a:chExt cx="272" cy="273"/>
          </a:xfrm>
        </p:grpSpPr>
        <p:sp>
          <p:nvSpPr>
            <p:cNvPr id="23578" name="Oval 14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3579" name="Text Box 15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32</a:t>
              </a:r>
            </a:p>
          </p:txBody>
        </p:sp>
      </p:grpSp>
      <p:grpSp>
        <p:nvGrpSpPr>
          <p:cNvPr id="23563" name="Group 16"/>
          <p:cNvGrpSpPr>
            <a:grpSpLocks/>
          </p:cNvGrpSpPr>
          <p:nvPr/>
        </p:nvGrpSpPr>
        <p:grpSpPr bwMode="auto">
          <a:xfrm>
            <a:off x="5456238" y="3873500"/>
            <a:ext cx="431800" cy="433388"/>
            <a:chOff x="2472" y="1298"/>
            <a:chExt cx="272" cy="273"/>
          </a:xfrm>
        </p:grpSpPr>
        <p:sp>
          <p:nvSpPr>
            <p:cNvPr id="23576" name="Oval 1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3577" name="Text Box 1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44</a:t>
              </a:r>
            </a:p>
          </p:txBody>
        </p:sp>
      </p:grpSp>
      <p:sp>
        <p:nvSpPr>
          <p:cNvPr id="23564" name="Line 19"/>
          <p:cNvSpPr>
            <a:spLocks noChangeShapeType="1"/>
          </p:cNvSpPr>
          <p:nvPr/>
        </p:nvSpPr>
        <p:spPr bwMode="auto">
          <a:xfrm flipH="1">
            <a:off x="4305300" y="3370263"/>
            <a:ext cx="574675" cy="50323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23565" name="Line 20"/>
          <p:cNvSpPr>
            <a:spLocks noChangeShapeType="1"/>
          </p:cNvSpPr>
          <p:nvPr/>
        </p:nvSpPr>
        <p:spPr bwMode="auto">
          <a:xfrm>
            <a:off x="5024438" y="3370263"/>
            <a:ext cx="576262" cy="50323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23566" name="Line 21"/>
          <p:cNvSpPr>
            <a:spLocks noChangeShapeType="1"/>
          </p:cNvSpPr>
          <p:nvPr/>
        </p:nvSpPr>
        <p:spPr bwMode="auto">
          <a:xfrm flipH="1">
            <a:off x="5095875" y="2649538"/>
            <a:ext cx="1152525" cy="360362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23567" name="Line 22"/>
          <p:cNvSpPr>
            <a:spLocks noChangeShapeType="1"/>
          </p:cNvSpPr>
          <p:nvPr/>
        </p:nvSpPr>
        <p:spPr bwMode="auto">
          <a:xfrm>
            <a:off x="6680200" y="2649538"/>
            <a:ext cx="1152525" cy="360362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>
              <a:latin typeface="+mn-lt"/>
            </a:endParaRPr>
          </a:p>
        </p:txBody>
      </p:sp>
      <p:grpSp>
        <p:nvGrpSpPr>
          <p:cNvPr id="23568" name="Group 31"/>
          <p:cNvGrpSpPr>
            <a:grpSpLocks/>
          </p:cNvGrpSpPr>
          <p:nvPr/>
        </p:nvGrpSpPr>
        <p:grpSpPr bwMode="auto">
          <a:xfrm>
            <a:off x="3584575" y="4956175"/>
            <a:ext cx="431800" cy="433388"/>
            <a:chOff x="2472" y="1298"/>
            <a:chExt cx="272" cy="273"/>
          </a:xfrm>
        </p:grpSpPr>
        <p:sp>
          <p:nvSpPr>
            <p:cNvPr id="23574" name="Oval 32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3575" name="Text Box 33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13</a:t>
              </a:r>
            </a:p>
          </p:txBody>
        </p:sp>
      </p:grpSp>
      <p:sp>
        <p:nvSpPr>
          <p:cNvPr id="23569" name="Line 34"/>
          <p:cNvSpPr>
            <a:spLocks noChangeShapeType="1"/>
          </p:cNvSpPr>
          <p:nvPr/>
        </p:nvSpPr>
        <p:spPr bwMode="auto">
          <a:xfrm flipV="1">
            <a:off x="3800475" y="4306888"/>
            <a:ext cx="360363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>
              <a:latin typeface="+mn-lt"/>
            </a:endParaRPr>
          </a:p>
        </p:txBody>
      </p:sp>
      <p:grpSp>
        <p:nvGrpSpPr>
          <p:cNvPr id="23570" name="Group 35"/>
          <p:cNvGrpSpPr>
            <a:grpSpLocks/>
          </p:cNvGrpSpPr>
          <p:nvPr/>
        </p:nvGrpSpPr>
        <p:grpSpPr bwMode="auto">
          <a:xfrm>
            <a:off x="4448175" y="4956175"/>
            <a:ext cx="431800" cy="433388"/>
            <a:chOff x="2472" y="1298"/>
            <a:chExt cx="272" cy="273"/>
          </a:xfrm>
        </p:grpSpPr>
        <p:sp>
          <p:nvSpPr>
            <p:cNvPr id="23572" name="Oval 36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3573" name="Text Box 37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37</a:t>
              </a:r>
            </a:p>
          </p:txBody>
        </p:sp>
      </p:grpSp>
      <p:sp>
        <p:nvSpPr>
          <p:cNvPr id="23571" name="Line 38"/>
          <p:cNvSpPr>
            <a:spLocks noChangeShapeType="1"/>
          </p:cNvSpPr>
          <p:nvPr/>
        </p:nvSpPr>
        <p:spPr bwMode="auto">
          <a:xfrm flipH="1" flipV="1">
            <a:off x="4305300" y="4306888"/>
            <a:ext cx="358775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34" name="Text Box 54"/>
          <p:cNvSpPr txBox="1">
            <a:spLocks noChangeArrowheads="1"/>
          </p:cNvSpPr>
          <p:nvPr/>
        </p:nvSpPr>
        <p:spPr bwMode="auto">
          <a:xfrm>
            <a:off x="457200" y="1600200"/>
            <a:ext cx="610235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Left rotation of 32, call the node x</a:t>
            </a:r>
            <a:endParaRPr lang="en-US" dirty="0">
              <a:solidFill>
                <a:srgbClr val="008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Right Rotation Example</a:t>
            </a:r>
          </a:p>
        </p:txBody>
      </p:sp>
      <p:sp>
        <p:nvSpPr>
          <p:cNvPr id="3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1C449-7DA6-40D8-A7DC-DD2C9B6FFE3E}" type="slidenum">
              <a:rPr lang="en-US"/>
              <a:pPr>
                <a:defRPr/>
              </a:pPr>
              <a:t>19</a:t>
            </a:fld>
            <a:endParaRPr lang="en-US"/>
          </a:p>
        </p:txBody>
      </p:sp>
      <p:grpSp>
        <p:nvGrpSpPr>
          <p:cNvPr id="24582" name="Group 4"/>
          <p:cNvGrpSpPr>
            <a:grpSpLocks/>
          </p:cNvGrpSpPr>
          <p:nvPr/>
        </p:nvGrpSpPr>
        <p:grpSpPr bwMode="auto">
          <a:xfrm>
            <a:off x="5715000" y="2362200"/>
            <a:ext cx="431800" cy="433388"/>
            <a:chOff x="2472" y="1298"/>
            <a:chExt cx="272" cy="273"/>
          </a:xfrm>
        </p:grpSpPr>
        <p:sp>
          <p:nvSpPr>
            <p:cNvPr id="24614" name="Oval 5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4615" name="Text Box 6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47</a:t>
              </a:r>
            </a:p>
          </p:txBody>
        </p:sp>
      </p:grpSp>
      <p:grpSp>
        <p:nvGrpSpPr>
          <p:cNvPr id="24583" name="Group 7"/>
          <p:cNvGrpSpPr>
            <a:grpSpLocks/>
          </p:cNvGrpSpPr>
          <p:nvPr/>
        </p:nvGrpSpPr>
        <p:grpSpPr bwMode="auto">
          <a:xfrm>
            <a:off x="7227888" y="2938463"/>
            <a:ext cx="431800" cy="433387"/>
            <a:chOff x="2472" y="1298"/>
            <a:chExt cx="272" cy="273"/>
          </a:xfrm>
        </p:grpSpPr>
        <p:sp>
          <p:nvSpPr>
            <p:cNvPr id="24612" name="Oval 8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4613" name="Text Box 9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81</a:t>
              </a:r>
            </a:p>
          </p:txBody>
        </p:sp>
      </p:grpSp>
      <p:grpSp>
        <p:nvGrpSpPr>
          <p:cNvPr id="24584" name="Group 10"/>
          <p:cNvGrpSpPr>
            <a:grpSpLocks/>
          </p:cNvGrpSpPr>
          <p:nvPr/>
        </p:nvGrpSpPr>
        <p:grpSpPr bwMode="auto">
          <a:xfrm>
            <a:off x="4203700" y="2938463"/>
            <a:ext cx="431800" cy="433387"/>
            <a:chOff x="2472" y="1298"/>
            <a:chExt cx="272" cy="273"/>
          </a:xfrm>
        </p:grpSpPr>
        <p:sp>
          <p:nvSpPr>
            <p:cNvPr id="24610" name="Oval 11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4611" name="Text Box 12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32</a:t>
              </a:r>
            </a:p>
          </p:txBody>
        </p:sp>
      </p:grpSp>
      <p:grpSp>
        <p:nvGrpSpPr>
          <p:cNvPr id="24585" name="Group 13"/>
          <p:cNvGrpSpPr>
            <a:grpSpLocks/>
          </p:cNvGrpSpPr>
          <p:nvPr/>
        </p:nvGrpSpPr>
        <p:grpSpPr bwMode="auto">
          <a:xfrm>
            <a:off x="3482975" y="3873500"/>
            <a:ext cx="431800" cy="433388"/>
            <a:chOff x="2472" y="1298"/>
            <a:chExt cx="272" cy="273"/>
          </a:xfrm>
        </p:grpSpPr>
        <p:sp>
          <p:nvSpPr>
            <p:cNvPr id="24608" name="Oval 14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 dirty="0">
                <a:latin typeface="+mn-lt"/>
              </a:endParaRPr>
            </a:p>
          </p:txBody>
        </p:sp>
        <p:sp>
          <p:nvSpPr>
            <p:cNvPr id="24609" name="Text Box 15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13</a:t>
              </a:r>
            </a:p>
          </p:txBody>
        </p:sp>
      </p:grpSp>
      <p:grpSp>
        <p:nvGrpSpPr>
          <p:cNvPr id="24586" name="Group 16"/>
          <p:cNvGrpSpPr>
            <a:grpSpLocks/>
          </p:cNvGrpSpPr>
          <p:nvPr/>
        </p:nvGrpSpPr>
        <p:grpSpPr bwMode="auto">
          <a:xfrm>
            <a:off x="4922838" y="3873500"/>
            <a:ext cx="431800" cy="433388"/>
            <a:chOff x="2472" y="1298"/>
            <a:chExt cx="272" cy="273"/>
          </a:xfrm>
        </p:grpSpPr>
        <p:sp>
          <p:nvSpPr>
            <p:cNvPr id="24606" name="Oval 1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4607" name="Text Box 1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40</a:t>
              </a:r>
            </a:p>
          </p:txBody>
        </p:sp>
      </p:grpSp>
      <p:grpSp>
        <p:nvGrpSpPr>
          <p:cNvPr id="24587" name="Group 19"/>
          <p:cNvGrpSpPr>
            <a:grpSpLocks/>
          </p:cNvGrpSpPr>
          <p:nvPr/>
        </p:nvGrpSpPr>
        <p:grpSpPr bwMode="auto">
          <a:xfrm>
            <a:off x="3051175" y="4954588"/>
            <a:ext cx="431800" cy="433387"/>
            <a:chOff x="2472" y="1298"/>
            <a:chExt cx="272" cy="273"/>
          </a:xfrm>
        </p:grpSpPr>
        <p:sp>
          <p:nvSpPr>
            <p:cNvPr id="24604" name="Oval 2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4605" name="Text Box 2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7</a:t>
              </a:r>
            </a:p>
          </p:txBody>
        </p:sp>
      </p:grpSp>
      <p:grpSp>
        <p:nvGrpSpPr>
          <p:cNvPr id="24588" name="Group 22"/>
          <p:cNvGrpSpPr>
            <a:grpSpLocks/>
          </p:cNvGrpSpPr>
          <p:nvPr/>
        </p:nvGrpSpPr>
        <p:grpSpPr bwMode="auto">
          <a:xfrm>
            <a:off x="3914775" y="4954588"/>
            <a:ext cx="431800" cy="433387"/>
            <a:chOff x="2472" y="1298"/>
            <a:chExt cx="272" cy="273"/>
          </a:xfrm>
        </p:grpSpPr>
        <p:sp>
          <p:nvSpPr>
            <p:cNvPr id="24602" name="Oval 23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4603" name="Text Box 24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29</a:t>
              </a:r>
            </a:p>
          </p:txBody>
        </p:sp>
      </p:grpSp>
      <p:sp>
        <p:nvSpPr>
          <p:cNvPr id="24589" name="Line 25"/>
          <p:cNvSpPr>
            <a:spLocks noChangeShapeType="1"/>
          </p:cNvSpPr>
          <p:nvPr/>
        </p:nvSpPr>
        <p:spPr bwMode="auto">
          <a:xfrm flipV="1">
            <a:off x="3267075" y="4305300"/>
            <a:ext cx="360363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24590" name="Line 26"/>
          <p:cNvSpPr>
            <a:spLocks noChangeShapeType="1"/>
          </p:cNvSpPr>
          <p:nvPr/>
        </p:nvSpPr>
        <p:spPr bwMode="auto">
          <a:xfrm flipH="1" flipV="1">
            <a:off x="3771900" y="4305300"/>
            <a:ext cx="358775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24591" name="Line 27"/>
          <p:cNvSpPr>
            <a:spLocks noChangeShapeType="1"/>
          </p:cNvSpPr>
          <p:nvPr/>
        </p:nvSpPr>
        <p:spPr bwMode="auto">
          <a:xfrm flipH="1">
            <a:off x="3771900" y="3370263"/>
            <a:ext cx="574675" cy="50323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24592" name="Line 28"/>
          <p:cNvSpPr>
            <a:spLocks noChangeShapeType="1"/>
          </p:cNvSpPr>
          <p:nvPr/>
        </p:nvSpPr>
        <p:spPr bwMode="auto">
          <a:xfrm>
            <a:off x="4491038" y="3370263"/>
            <a:ext cx="576262" cy="50323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24593" name="Line 29"/>
          <p:cNvSpPr>
            <a:spLocks noChangeShapeType="1"/>
          </p:cNvSpPr>
          <p:nvPr/>
        </p:nvSpPr>
        <p:spPr bwMode="auto">
          <a:xfrm flipH="1">
            <a:off x="4562475" y="2649538"/>
            <a:ext cx="1152525" cy="360362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24594" name="Line 30"/>
          <p:cNvSpPr>
            <a:spLocks noChangeShapeType="1"/>
          </p:cNvSpPr>
          <p:nvPr/>
        </p:nvSpPr>
        <p:spPr bwMode="auto">
          <a:xfrm>
            <a:off x="6146800" y="2649538"/>
            <a:ext cx="1152525" cy="360362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>
              <a:latin typeface="+mn-lt"/>
            </a:endParaRPr>
          </a:p>
        </p:txBody>
      </p:sp>
      <p:grpSp>
        <p:nvGrpSpPr>
          <p:cNvPr id="24595" name="Group 39"/>
          <p:cNvGrpSpPr>
            <a:grpSpLocks/>
          </p:cNvGrpSpPr>
          <p:nvPr/>
        </p:nvGrpSpPr>
        <p:grpSpPr bwMode="auto">
          <a:xfrm>
            <a:off x="4492625" y="4954588"/>
            <a:ext cx="431800" cy="433387"/>
            <a:chOff x="2472" y="1298"/>
            <a:chExt cx="272" cy="273"/>
          </a:xfrm>
        </p:grpSpPr>
        <p:sp>
          <p:nvSpPr>
            <p:cNvPr id="24600" name="Oval 4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4601" name="Text Box 4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37</a:t>
              </a:r>
            </a:p>
          </p:txBody>
        </p:sp>
      </p:grpSp>
      <p:sp>
        <p:nvSpPr>
          <p:cNvPr id="24596" name="Line 45"/>
          <p:cNvSpPr>
            <a:spLocks noChangeShapeType="1"/>
          </p:cNvSpPr>
          <p:nvPr/>
        </p:nvSpPr>
        <p:spPr bwMode="auto">
          <a:xfrm flipV="1">
            <a:off x="4708525" y="4305300"/>
            <a:ext cx="360363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242749" name="AutoShape 61"/>
          <p:cNvSpPr>
            <a:spLocks/>
          </p:cNvSpPr>
          <p:nvPr/>
        </p:nvSpPr>
        <p:spPr bwMode="auto">
          <a:xfrm>
            <a:off x="5105400" y="3124200"/>
            <a:ext cx="762000" cy="369332"/>
          </a:xfrm>
          <a:prstGeom prst="callout1">
            <a:avLst>
              <a:gd name="adj1" fmla="val 29630"/>
              <a:gd name="adj2" fmla="val -10000"/>
              <a:gd name="adj3" fmla="val 12347"/>
              <a:gd name="adj4" fmla="val -53542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lIns="45720" rIns="45720">
            <a:spAutoFit/>
          </a:bodyPr>
          <a:lstStyle/>
          <a:p>
            <a:r>
              <a:rPr lang="en-US" dirty="0">
                <a:latin typeface="+mn-lt"/>
              </a:rPr>
              <a:t>temp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457200" y="1600200"/>
            <a:ext cx="610235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+mn-lt"/>
              </a:rPr>
              <a:t>Right rotation </a:t>
            </a:r>
            <a:r>
              <a:rPr lang="en-US" dirty="0">
                <a:latin typeface="+mn-lt"/>
              </a:rPr>
              <a:t>of </a:t>
            </a:r>
            <a:r>
              <a:rPr lang="en-US" dirty="0" smtClean="0">
                <a:latin typeface="+mn-lt"/>
              </a:rPr>
              <a:t>47, </a:t>
            </a:r>
            <a:r>
              <a:rPr lang="en-US" dirty="0">
                <a:latin typeface="+mn-lt"/>
              </a:rPr>
              <a:t>call the node x</a:t>
            </a:r>
            <a:endParaRPr lang="en-US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41" name="Text Box 113"/>
          <p:cNvSpPr txBox="1">
            <a:spLocks noChangeArrowheads="1"/>
          </p:cNvSpPr>
          <p:nvPr/>
        </p:nvSpPr>
        <p:spPr bwMode="auto">
          <a:xfrm>
            <a:off x="457200" y="2057400"/>
            <a:ext cx="335280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+mn-lt"/>
              </a:rPr>
              <a:t>Assign </a:t>
            </a:r>
            <a:r>
              <a:rPr lang="en-US" dirty="0">
                <a:latin typeface="+mn-lt"/>
              </a:rPr>
              <a:t>a pointer to </a:t>
            </a:r>
            <a:r>
              <a:rPr lang="en-US" dirty="0" err="1">
                <a:latin typeface="+mn-lt"/>
              </a:rPr>
              <a:t>x's</a:t>
            </a:r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L </a:t>
            </a:r>
            <a:r>
              <a:rPr lang="en-US" dirty="0">
                <a:latin typeface="+mn-lt"/>
              </a:rPr>
              <a:t>child</a:t>
            </a:r>
            <a:endParaRPr lang="en-US" u="sng" dirty="0">
              <a:solidFill>
                <a:srgbClr val="008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2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749" grpId="0" animBg="1"/>
      <p:bldP spid="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Objectives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229600" cy="4752975"/>
          </a:xfrm>
        </p:spPr>
        <p:txBody>
          <a:bodyPr/>
          <a:lstStyle/>
          <a:p>
            <a:pPr eaLnBrk="1" hangingPunct="1"/>
            <a:r>
              <a:rPr lang="en-US" dirty="0" smtClean="0"/>
              <a:t>Define the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-black tree properties</a:t>
            </a:r>
          </a:p>
          <a:p>
            <a:pPr eaLnBrk="1" hangingPunct="1"/>
            <a:r>
              <a:rPr lang="en-US" dirty="0" smtClean="0"/>
              <a:t>Describe and implement rotations</a:t>
            </a:r>
          </a:p>
          <a:p>
            <a:pPr eaLnBrk="1" hangingPunct="1"/>
            <a:r>
              <a:rPr lang="en-US" dirty="0" smtClean="0"/>
              <a:t>Implement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-black tree insertion</a:t>
            </a:r>
          </a:p>
          <a:p>
            <a:pPr lvl="1"/>
            <a:r>
              <a:rPr lang="en-US" dirty="0" smtClean="0"/>
              <a:t>We will skip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-black tree deletion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A3C2A6-F07A-4CF6-ABE2-2847D87D6E6C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Right Rotation Example</a:t>
            </a:r>
          </a:p>
        </p:txBody>
      </p:sp>
      <p:sp>
        <p:nvSpPr>
          <p:cNvPr id="4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4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B36671-22CF-4FD5-B10D-DF9C367EF740}" type="slidenum">
              <a:rPr lang="en-US"/>
              <a:pPr>
                <a:defRPr/>
              </a:pPr>
              <a:t>20</a:t>
            </a:fld>
            <a:endParaRPr lang="en-US"/>
          </a:p>
        </p:txBody>
      </p:sp>
      <p:grpSp>
        <p:nvGrpSpPr>
          <p:cNvPr id="25606" name="Group 3"/>
          <p:cNvGrpSpPr>
            <a:grpSpLocks/>
          </p:cNvGrpSpPr>
          <p:nvPr/>
        </p:nvGrpSpPr>
        <p:grpSpPr bwMode="auto">
          <a:xfrm>
            <a:off x="5715000" y="2362200"/>
            <a:ext cx="431800" cy="433388"/>
            <a:chOff x="2472" y="1298"/>
            <a:chExt cx="272" cy="273"/>
          </a:xfrm>
        </p:grpSpPr>
        <p:sp>
          <p:nvSpPr>
            <p:cNvPr id="25641" name="Oval 4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5642" name="Text Box 5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47</a:t>
              </a:r>
            </a:p>
          </p:txBody>
        </p:sp>
      </p:grpSp>
      <p:grpSp>
        <p:nvGrpSpPr>
          <p:cNvPr id="25607" name="Group 6"/>
          <p:cNvGrpSpPr>
            <a:grpSpLocks/>
          </p:cNvGrpSpPr>
          <p:nvPr/>
        </p:nvGrpSpPr>
        <p:grpSpPr bwMode="auto">
          <a:xfrm>
            <a:off x="7227888" y="2938463"/>
            <a:ext cx="431800" cy="433387"/>
            <a:chOff x="2472" y="1298"/>
            <a:chExt cx="272" cy="273"/>
          </a:xfrm>
        </p:grpSpPr>
        <p:sp>
          <p:nvSpPr>
            <p:cNvPr id="25639" name="Oval 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5640" name="Text Box 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81</a:t>
              </a:r>
            </a:p>
          </p:txBody>
        </p:sp>
      </p:grpSp>
      <p:grpSp>
        <p:nvGrpSpPr>
          <p:cNvPr id="25608" name="Group 9"/>
          <p:cNvGrpSpPr>
            <a:grpSpLocks/>
          </p:cNvGrpSpPr>
          <p:nvPr/>
        </p:nvGrpSpPr>
        <p:grpSpPr bwMode="auto">
          <a:xfrm>
            <a:off x="4203700" y="2938463"/>
            <a:ext cx="431800" cy="433387"/>
            <a:chOff x="2472" y="1298"/>
            <a:chExt cx="272" cy="273"/>
          </a:xfrm>
        </p:grpSpPr>
        <p:sp>
          <p:nvSpPr>
            <p:cNvPr id="25637" name="Oval 1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5638" name="Text Box 1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32</a:t>
              </a:r>
            </a:p>
          </p:txBody>
        </p:sp>
      </p:grpSp>
      <p:grpSp>
        <p:nvGrpSpPr>
          <p:cNvPr id="25609" name="Group 12"/>
          <p:cNvGrpSpPr>
            <a:grpSpLocks/>
          </p:cNvGrpSpPr>
          <p:nvPr/>
        </p:nvGrpSpPr>
        <p:grpSpPr bwMode="auto">
          <a:xfrm>
            <a:off x="3482975" y="3873500"/>
            <a:ext cx="431800" cy="433388"/>
            <a:chOff x="2472" y="1298"/>
            <a:chExt cx="272" cy="273"/>
          </a:xfrm>
        </p:grpSpPr>
        <p:sp>
          <p:nvSpPr>
            <p:cNvPr id="25635" name="Oval 13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5636" name="Text Box 14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13</a:t>
              </a:r>
            </a:p>
          </p:txBody>
        </p:sp>
      </p:grpSp>
      <p:grpSp>
        <p:nvGrpSpPr>
          <p:cNvPr id="25610" name="Group 15"/>
          <p:cNvGrpSpPr>
            <a:grpSpLocks/>
          </p:cNvGrpSpPr>
          <p:nvPr/>
        </p:nvGrpSpPr>
        <p:grpSpPr bwMode="auto">
          <a:xfrm>
            <a:off x="4922838" y="3873500"/>
            <a:ext cx="431800" cy="433388"/>
            <a:chOff x="2472" y="1298"/>
            <a:chExt cx="272" cy="273"/>
          </a:xfrm>
        </p:grpSpPr>
        <p:sp>
          <p:nvSpPr>
            <p:cNvPr id="25633" name="Oval 16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5634" name="Text Box 17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40</a:t>
              </a:r>
            </a:p>
          </p:txBody>
        </p:sp>
      </p:grpSp>
      <p:grpSp>
        <p:nvGrpSpPr>
          <p:cNvPr id="25611" name="Group 18"/>
          <p:cNvGrpSpPr>
            <a:grpSpLocks/>
          </p:cNvGrpSpPr>
          <p:nvPr/>
        </p:nvGrpSpPr>
        <p:grpSpPr bwMode="auto">
          <a:xfrm>
            <a:off x="3051175" y="4954588"/>
            <a:ext cx="431800" cy="433387"/>
            <a:chOff x="2472" y="1298"/>
            <a:chExt cx="272" cy="273"/>
          </a:xfrm>
        </p:grpSpPr>
        <p:sp>
          <p:nvSpPr>
            <p:cNvPr id="25631" name="Oval 19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5632" name="Text Box 20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7</a:t>
              </a:r>
            </a:p>
          </p:txBody>
        </p:sp>
      </p:grpSp>
      <p:grpSp>
        <p:nvGrpSpPr>
          <p:cNvPr id="25612" name="Group 21"/>
          <p:cNvGrpSpPr>
            <a:grpSpLocks/>
          </p:cNvGrpSpPr>
          <p:nvPr/>
        </p:nvGrpSpPr>
        <p:grpSpPr bwMode="auto">
          <a:xfrm>
            <a:off x="3914775" y="4954588"/>
            <a:ext cx="431800" cy="433387"/>
            <a:chOff x="2472" y="1298"/>
            <a:chExt cx="272" cy="273"/>
          </a:xfrm>
        </p:grpSpPr>
        <p:sp>
          <p:nvSpPr>
            <p:cNvPr id="25629" name="Oval 22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5630" name="Text Box 23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29</a:t>
              </a:r>
            </a:p>
          </p:txBody>
        </p:sp>
      </p:grpSp>
      <p:sp>
        <p:nvSpPr>
          <p:cNvPr id="25613" name="Line 24"/>
          <p:cNvSpPr>
            <a:spLocks noChangeShapeType="1"/>
          </p:cNvSpPr>
          <p:nvPr/>
        </p:nvSpPr>
        <p:spPr bwMode="auto">
          <a:xfrm flipV="1">
            <a:off x="3267075" y="4305300"/>
            <a:ext cx="360363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25614" name="Line 25"/>
          <p:cNvSpPr>
            <a:spLocks noChangeShapeType="1"/>
          </p:cNvSpPr>
          <p:nvPr/>
        </p:nvSpPr>
        <p:spPr bwMode="auto">
          <a:xfrm flipH="1" flipV="1">
            <a:off x="3771900" y="4305300"/>
            <a:ext cx="358775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25615" name="Line 26"/>
          <p:cNvSpPr>
            <a:spLocks noChangeShapeType="1"/>
          </p:cNvSpPr>
          <p:nvPr/>
        </p:nvSpPr>
        <p:spPr bwMode="auto">
          <a:xfrm flipH="1">
            <a:off x="3771900" y="3370263"/>
            <a:ext cx="574675" cy="50323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316443" name="Line 27"/>
          <p:cNvSpPr>
            <a:spLocks noChangeShapeType="1"/>
          </p:cNvSpPr>
          <p:nvPr/>
        </p:nvSpPr>
        <p:spPr bwMode="auto">
          <a:xfrm>
            <a:off x="4491038" y="3370263"/>
            <a:ext cx="576262" cy="50323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316444" name="Line 28"/>
          <p:cNvSpPr>
            <a:spLocks noChangeShapeType="1"/>
          </p:cNvSpPr>
          <p:nvPr/>
        </p:nvSpPr>
        <p:spPr bwMode="auto">
          <a:xfrm flipH="1">
            <a:off x="4562475" y="2649538"/>
            <a:ext cx="1152525" cy="360362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25618" name="Line 29"/>
          <p:cNvSpPr>
            <a:spLocks noChangeShapeType="1"/>
          </p:cNvSpPr>
          <p:nvPr/>
        </p:nvSpPr>
        <p:spPr bwMode="auto">
          <a:xfrm>
            <a:off x="6146800" y="2649538"/>
            <a:ext cx="1152525" cy="360362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>
              <a:latin typeface="+mn-lt"/>
            </a:endParaRPr>
          </a:p>
        </p:txBody>
      </p:sp>
      <p:grpSp>
        <p:nvGrpSpPr>
          <p:cNvPr id="25619" name="Group 30"/>
          <p:cNvGrpSpPr>
            <a:grpSpLocks/>
          </p:cNvGrpSpPr>
          <p:nvPr/>
        </p:nvGrpSpPr>
        <p:grpSpPr bwMode="auto">
          <a:xfrm>
            <a:off x="4492625" y="4954588"/>
            <a:ext cx="431800" cy="433387"/>
            <a:chOff x="2472" y="1298"/>
            <a:chExt cx="272" cy="273"/>
          </a:xfrm>
        </p:grpSpPr>
        <p:sp>
          <p:nvSpPr>
            <p:cNvPr id="25627" name="Oval 31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5628" name="Text Box 32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37</a:t>
              </a:r>
            </a:p>
          </p:txBody>
        </p:sp>
      </p:grpSp>
      <p:sp>
        <p:nvSpPr>
          <p:cNvPr id="25620" name="Line 33"/>
          <p:cNvSpPr>
            <a:spLocks noChangeShapeType="1"/>
          </p:cNvSpPr>
          <p:nvPr/>
        </p:nvSpPr>
        <p:spPr bwMode="auto">
          <a:xfrm flipV="1">
            <a:off x="4708525" y="4305300"/>
            <a:ext cx="360363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316452" name="Text Box 36"/>
          <p:cNvSpPr txBox="1">
            <a:spLocks noChangeArrowheads="1"/>
          </p:cNvSpPr>
          <p:nvPr/>
        </p:nvSpPr>
        <p:spPr bwMode="auto">
          <a:xfrm>
            <a:off x="457200" y="2514600"/>
            <a:ext cx="335280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+mn-lt"/>
              </a:rPr>
              <a:t>Make </a:t>
            </a:r>
            <a:r>
              <a:rPr lang="en-US" dirty="0">
                <a:latin typeface="+mn-lt"/>
              </a:rPr>
              <a:t>temp’s R child </a:t>
            </a:r>
            <a:r>
              <a:rPr lang="en-US" dirty="0" err="1">
                <a:latin typeface="+mn-lt"/>
              </a:rPr>
              <a:t>x’s</a:t>
            </a:r>
            <a:r>
              <a:rPr lang="en-US" dirty="0">
                <a:latin typeface="+mn-lt"/>
              </a:rPr>
              <a:t> L child</a:t>
            </a:r>
            <a:endParaRPr lang="en-US" u="sng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316453" name="Text Box 37"/>
          <p:cNvSpPr txBox="1">
            <a:spLocks noChangeArrowheads="1"/>
          </p:cNvSpPr>
          <p:nvPr/>
        </p:nvSpPr>
        <p:spPr bwMode="auto">
          <a:xfrm>
            <a:off x="457200" y="2971800"/>
            <a:ext cx="335280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+mn-lt"/>
              </a:rPr>
              <a:t>Detach </a:t>
            </a:r>
            <a:r>
              <a:rPr lang="en-US" dirty="0">
                <a:latin typeface="+mn-lt"/>
              </a:rPr>
              <a:t>temp’s R child</a:t>
            </a:r>
          </a:p>
        </p:txBody>
      </p:sp>
      <p:sp>
        <p:nvSpPr>
          <p:cNvPr id="25625" name="AutoShape 40"/>
          <p:cNvSpPr>
            <a:spLocks/>
          </p:cNvSpPr>
          <p:nvPr/>
        </p:nvSpPr>
        <p:spPr bwMode="auto">
          <a:xfrm>
            <a:off x="5105400" y="3124200"/>
            <a:ext cx="762000" cy="369332"/>
          </a:xfrm>
          <a:prstGeom prst="callout1">
            <a:avLst>
              <a:gd name="adj1" fmla="val 29630"/>
              <a:gd name="adj2" fmla="val -10000"/>
              <a:gd name="adj3" fmla="val 12347"/>
              <a:gd name="adj4" fmla="val -53542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lIns="45720" rIns="45720">
            <a:spAutoFit/>
          </a:bodyPr>
          <a:lstStyle/>
          <a:p>
            <a:r>
              <a:rPr lang="en-US">
                <a:latin typeface="+mn-lt"/>
              </a:rPr>
              <a:t>temp</a:t>
            </a:r>
          </a:p>
        </p:txBody>
      </p:sp>
      <p:sp>
        <p:nvSpPr>
          <p:cNvPr id="316457" name="Line 41"/>
          <p:cNvSpPr>
            <a:spLocks noChangeShapeType="1"/>
          </p:cNvSpPr>
          <p:nvPr/>
        </p:nvSpPr>
        <p:spPr bwMode="auto">
          <a:xfrm flipH="1">
            <a:off x="5181600" y="2667000"/>
            <a:ext cx="533400" cy="12192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43" name="Text Box 54"/>
          <p:cNvSpPr txBox="1">
            <a:spLocks noChangeArrowheads="1"/>
          </p:cNvSpPr>
          <p:nvPr/>
        </p:nvSpPr>
        <p:spPr bwMode="auto">
          <a:xfrm>
            <a:off x="457200" y="1600200"/>
            <a:ext cx="610235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+mn-lt"/>
              </a:rPr>
              <a:t>Right rotation </a:t>
            </a:r>
            <a:r>
              <a:rPr lang="en-US" dirty="0">
                <a:latin typeface="+mn-lt"/>
              </a:rPr>
              <a:t>of </a:t>
            </a:r>
            <a:r>
              <a:rPr lang="en-US" dirty="0" smtClean="0">
                <a:latin typeface="+mn-lt"/>
              </a:rPr>
              <a:t>47, </a:t>
            </a:r>
            <a:r>
              <a:rPr lang="en-US" dirty="0">
                <a:latin typeface="+mn-lt"/>
              </a:rPr>
              <a:t>call the node x</a:t>
            </a:r>
            <a:endParaRPr lang="en-US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44" name="Text Box 113"/>
          <p:cNvSpPr txBox="1">
            <a:spLocks noChangeArrowheads="1"/>
          </p:cNvSpPr>
          <p:nvPr/>
        </p:nvSpPr>
        <p:spPr bwMode="auto">
          <a:xfrm>
            <a:off x="457200" y="2057400"/>
            <a:ext cx="335280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+mn-lt"/>
              </a:rPr>
              <a:t>Assign </a:t>
            </a:r>
            <a:r>
              <a:rPr lang="en-US" dirty="0">
                <a:latin typeface="+mn-lt"/>
              </a:rPr>
              <a:t>a pointer to </a:t>
            </a:r>
            <a:r>
              <a:rPr lang="en-US" dirty="0" err="1">
                <a:latin typeface="+mn-lt"/>
              </a:rPr>
              <a:t>x's</a:t>
            </a:r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L </a:t>
            </a:r>
            <a:r>
              <a:rPr lang="en-US" dirty="0">
                <a:latin typeface="+mn-lt"/>
              </a:rPr>
              <a:t>child</a:t>
            </a:r>
            <a:endParaRPr lang="en-US" u="sng" dirty="0">
              <a:solidFill>
                <a:srgbClr val="008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164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164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164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16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3164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164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164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164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16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43" grpId="0" animBg="1"/>
      <p:bldP spid="316444" grpId="0" animBg="1"/>
      <p:bldP spid="316452" grpId="0" animBg="1"/>
      <p:bldP spid="316453" grpId="0" animBg="1"/>
      <p:bldP spid="31645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 Box 54"/>
          <p:cNvSpPr txBox="1">
            <a:spLocks noChangeArrowheads="1"/>
          </p:cNvSpPr>
          <p:nvPr/>
        </p:nvSpPr>
        <p:spPr bwMode="auto">
          <a:xfrm>
            <a:off x="457200" y="1600200"/>
            <a:ext cx="610235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+mn-lt"/>
              </a:rPr>
              <a:t>Right rotation </a:t>
            </a:r>
            <a:r>
              <a:rPr lang="en-US" dirty="0">
                <a:latin typeface="+mn-lt"/>
              </a:rPr>
              <a:t>of </a:t>
            </a:r>
            <a:r>
              <a:rPr lang="en-US" dirty="0" smtClean="0">
                <a:latin typeface="+mn-lt"/>
              </a:rPr>
              <a:t>47, </a:t>
            </a:r>
            <a:r>
              <a:rPr lang="en-US" dirty="0">
                <a:latin typeface="+mn-lt"/>
              </a:rPr>
              <a:t>call the node x</a:t>
            </a:r>
            <a:endParaRPr lang="en-US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Right Rotation Example</a:t>
            </a:r>
          </a:p>
        </p:txBody>
      </p:sp>
      <p:sp>
        <p:nvSpPr>
          <p:cNvPr id="4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4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D6484-E7ED-421F-BB60-5C9AA64A1C20}" type="slidenum">
              <a:rPr lang="en-US"/>
              <a:pPr>
                <a:defRPr/>
              </a:pPr>
              <a:t>21</a:t>
            </a:fld>
            <a:endParaRPr lang="en-US"/>
          </a:p>
        </p:txBody>
      </p:sp>
      <p:grpSp>
        <p:nvGrpSpPr>
          <p:cNvPr id="26631" name="Group 3"/>
          <p:cNvGrpSpPr>
            <a:grpSpLocks/>
          </p:cNvGrpSpPr>
          <p:nvPr/>
        </p:nvGrpSpPr>
        <p:grpSpPr bwMode="auto">
          <a:xfrm>
            <a:off x="5715000" y="2362200"/>
            <a:ext cx="431800" cy="433388"/>
            <a:chOff x="2472" y="1298"/>
            <a:chExt cx="272" cy="273"/>
          </a:xfrm>
        </p:grpSpPr>
        <p:sp>
          <p:nvSpPr>
            <p:cNvPr id="26665" name="Oval 4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6666" name="Text Box 5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47</a:t>
              </a:r>
            </a:p>
          </p:txBody>
        </p:sp>
      </p:grpSp>
      <p:grpSp>
        <p:nvGrpSpPr>
          <p:cNvPr id="26632" name="Group 6"/>
          <p:cNvGrpSpPr>
            <a:grpSpLocks/>
          </p:cNvGrpSpPr>
          <p:nvPr/>
        </p:nvGrpSpPr>
        <p:grpSpPr bwMode="auto">
          <a:xfrm>
            <a:off x="7227888" y="2938463"/>
            <a:ext cx="431800" cy="433387"/>
            <a:chOff x="2472" y="1298"/>
            <a:chExt cx="272" cy="273"/>
          </a:xfrm>
        </p:grpSpPr>
        <p:sp>
          <p:nvSpPr>
            <p:cNvPr id="26663" name="Oval 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6664" name="Text Box 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81</a:t>
              </a:r>
            </a:p>
          </p:txBody>
        </p:sp>
      </p:grpSp>
      <p:grpSp>
        <p:nvGrpSpPr>
          <p:cNvPr id="26633" name="Group 9"/>
          <p:cNvGrpSpPr>
            <a:grpSpLocks/>
          </p:cNvGrpSpPr>
          <p:nvPr/>
        </p:nvGrpSpPr>
        <p:grpSpPr bwMode="auto">
          <a:xfrm>
            <a:off x="4203700" y="2938463"/>
            <a:ext cx="431800" cy="433387"/>
            <a:chOff x="2472" y="1298"/>
            <a:chExt cx="272" cy="273"/>
          </a:xfrm>
        </p:grpSpPr>
        <p:sp>
          <p:nvSpPr>
            <p:cNvPr id="26661" name="Oval 10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6662" name="Text Box 11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32</a:t>
              </a:r>
            </a:p>
          </p:txBody>
        </p:sp>
      </p:grpSp>
      <p:grpSp>
        <p:nvGrpSpPr>
          <p:cNvPr id="26634" name="Group 12"/>
          <p:cNvGrpSpPr>
            <a:grpSpLocks/>
          </p:cNvGrpSpPr>
          <p:nvPr/>
        </p:nvGrpSpPr>
        <p:grpSpPr bwMode="auto">
          <a:xfrm>
            <a:off x="3482975" y="3873500"/>
            <a:ext cx="431800" cy="433388"/>
            <a:chOff x="2472" y="1298"/>
            <a:chExt cx="272" cy="273"/>
          </a:xfrm>
        </p:grpSpPr>
        <p:sp>
          <p:nvSpPr>
            <p:cNvPr id="26659" name="Oval 13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6660" name="Text Box 14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13</a:t>
              </a:r>
            </a:p>
          </p:txBody>
        </p:sp>
      </p:grpSp>
      <p:grpSp>
        <p:nvGrpSpPr>
          <p:cNvPr id="26635" name="Group 15"/>
          <p:cNvGrpSpPr>
            <a:grpSpLocks/>
          </p:cNvGrpSpPr>
          <p:nvPr/>
        </p:nvGrpSpPr>
        <p:grpSpPr bwMode="auto">
          <a:xfrm>
            <a:off x="4922838" y="3873500"/>
            <a:ext cx="431800" cy="433388"/>
            <a:chOff x="2472" y="1298"/>
            <a:chExt cx="272" cy="273"/>
          </a:xfrm>
        </p:grpSpPr>
        <p:sp>
          <p:nvSpPr>
            <p:cNvPr id="26657" name="Oval 16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6658" name="Text Box 17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40</a:t>
              </a:r>
            </a:p>
          </p:txBody>
        </p:sp>
      </p:grpSp>
      <p:grpSp>
        <p:nvGrpSpPr>
          <p:cNvPr id="26636" name="Group 18"/>
          <p:cNvGrpSpPr>
            <a:grpSpLocks/>
          </p:cNvGrpSpPr>
          <p:nvPr/>
        </p:nvGrpSpPr>
        <p:grpSpPr bwMode="auto">
          <a:xfrm>
            <a:off x="3051175" y="4954588"/>
            <a:ext cx="431800" cy="433387"/>
            <a:chOff x="2472" y="1298"/>
            <a:chExt cx="272" cy="273"/>
          </a:xfrm>
        </p:grpSpPr>
        <p:sp>
          <p:nvSpPr>
            <p:cNvPr id="26655" name="Oval 19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6656" name="Text Box 20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7</a:t>
              </a:r>
            </a:p>
          </p:txBody>
        </p:sp>
      </p:grpSp>
      <p:grpSp>
        <p:nvGrpSpPr>
          <p:cNvPr id="26637" name="Group 21"/>
          <p:cNvGrpSpPr>
            <a:grpSpLocks/>
          </p:cNvGrpSpPr>
          <p:nvPr/>
        </p:nvGrpSpPr>
        <p:grpSpPr bwMode="auto">
          <a:xfrm>
            <a:off x="3914775" y="4954588"/>
            <a:ext cx="431800" cy="433387"/>
            <a:chOff x="2472" y="1298"/>
            <a:chExt cx="272" cy="273"/>
          </a:xfrm>
        </p:grpSpPr>
        <p:sp>
          <p:nvSpPr>
            <p:cNvPr id="26653" name="Oval 22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6654" name="Text Box 23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29</a:t>
              </a:r>
            </a:p>
          </p:txBody>
        </p:sp>
      </p:grpSp>
      <p:sp>
        <p:nvSpPr>
          <p:cNvPr id="26638" name="Line 24"/>
          <p:cNvSpPr>
            <a:spLocks noChangeShapeType="1"/>
          </p:cNvSpPr>
          <p:nvPr/>
        </p:nvSpPr>
        <p:spPr bwMode="auto">
          <a:xfrm flipV="1">
            <a:off x="3267075" y="4305300"/>
            <a:ext cx="360363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26639" name="Line 25"/>
          <p:cNvSpPr>
            <a:spLocks noChangeShapeType="1"/>
          </p:cNvSpPr>
          <p:nvPr/>
        </p:nvSpPr>
        <p:spPr bwMode="auto">
          <a:xfrm flipH="1" flipV="1">
            <a:off x="3771900" y="4305300"/>
            <a:ext cx="358775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26640" name="Line 26"/>
          <p:cNvSpPr>
            <a:spLocks noChangeShapeType="1"/>
          </p:cNvSpPr>
          <p:nvPr/>
        </p:nvSpPr>
        <p:spPr bwMode="auto">
          <a:xfrm flipH="1">
            <a:off x="3771900" y="3370263"/>
            <a:ext cx="574675" cy="50323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26641" name="Line 29"/>
          <p:cNvSpPr>
            <a:spLocks noChangeShapeType="1"/>
          </p:cNvSpPr>
          <p:nvPr/>
        </p:nvSpPr>
        <p:spPr bwMode="auto">
          <a:xfrm>
            <a:off x="6146800" y="2649538"/>
            <a:ext cx="1152525" cy="360362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>
              <a:latin typeface="+mn-lt"/>
            </a:endParaRPr>
          </a:p>
        </p:txBody>
      </p:sp>
      <p:grpSp>
        <p:nvGrpSpPr>
          <p:cNvPr id="26642" name="Group 30"/>
          <p:cNvGrpSpPr>
            <a:grpSpLocks/>
          </p:cNvGrpSpPr>
          <p:nvPr/>
        </p:nvGrpSpPr>
        <p:grpSpPr bwMode="auto">
          <a:xfrm>
            <a:off x="4492625" y="4954588"/>
            <a:ext cx="431800" cy="433387"/>
            <a:chOff x="2472" y="1298"/>
            <a:chExt cx="272" cy="273"/>
          </a:xfrm>
        </p:grpSpPr>
        <p:sp>
          <p:nvSpPr>
            <p:cNvPr id="26651" name="Oval 31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6652" name="Text Box 32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37</a:t>
              </a:r>
            </a:p>
          </p:txBody>
        </p:sp>
      </p:grpSp>
      <p:sp>
        <p:nvSpPr>
          <p:cNvPr id="26643" name="Line 33"/>
          <p:cNvSpPr>
            <a:spLocks noChangeShapeType="1"/>
          </p:cNvSpPr>
          <p:nvPr/>
        </p:nvSpPr>
        <p:spPr bwMode="auto">
          <a:xfrm flipV="1">
            <a:off x="4708525" y="4305300"/>
            <a:ext cx="360363" cy="6492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318502" name="Text Box 38"/>
          <p:cNvSpPr txBox="1">
            <a:spLocks noChangeArrowheads="1"/>
          </p:cNvSpPr>
          <p:nvPr/>
        </p:nvSpPr>
        <p:spPr bwMode="auto">
          <a:xfrm>
            <a:off x="457200" y="3429000"/>
            <a:ext cx="335280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+mn-lt"/>
              </a:rPr>
              <a:t>Make </a:t>
            </a:r>
            <a:r>
              <a:rPr lang="en-US" dirty="0">
                <a:latin typeface="+mn-lt"/>
              </a:rPr>
              <a:t>x temp's L child</a:t>
            </a:r>
            <a:endParaRPr lang="en-US" u="sng" dirty="0">
              <a:latin typeface="+mn-lt"/>
            </a:endParaRPr>
          </a:p>
        </p:txBody>
      </p:sp>
      <p:sp>
        <p:nvSpPr>
          <p:cNvPr id="26648" name="AutoShape 40"/>
          <p:cNvSpPr>
            <a:spLocks/>
          </p:cNvSpPr>
          <p:nvPr/>
        </p:nvSpPr>
        <p:spPr bwMode="auto">
          <a:xfrm>
            <a:off x="5105400" y="3124200"/>
            <a:ext cx="762000" cy="369332"/>
          </a:xfrm>
          <a:prstGeom prst="callout1">
            <a:avLst>
              <a:gd name="adj1" fmla="val 29630"/>
              <a:gd name="adj2" fmla="val -10000"/>
              <a:gd name="adj3" fmla="val 12347"/>
              <a:gd name="adj4" fmla="val -53542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lIns="45720" rIns="45720">
            <a:spAutoFit/>
          </a:bodyPr>
          <a:lstStyle/>
          <a:p>
            <a:r>
              <a:rPr lang="en-US">
                <a:latin typeface="+mn-lt"/>
              </a:rPr>
              <a:t>temp</a:t>
            </a:r>
          </a:p>
        </p:txBody>
      </p:sp>
      <p:sp>
        <p:nvSpPr>
          <p:cNvPr id="26649" name="Line 41"/>
          <p:cNvSpPr>
            <a:spLocks noChangeShapeType="1"/>
          </p:cNvSpPr>
          <p:nvPr/>
        </p:nvSpPr>
        <p:spPr bwMode="auto">
          <a:xfrm flipH="1">
            <a:off x="5181600" y="2667000"/>
            <a:ext cx="533400" cy="12192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318506" name="Freeform 42"/>
          <p:cNvSpPr>
            <a:spLocks/>
          </p:cNvSpPr>
          <p:nvPr/>
        </p:nvSpPr>
        <p:spPr bwMode="auto">
          <a:xfrm>
            <a:off x="4419600" y="1739900"/>
            <a:ext cx="1524000" cy="1155700"/>
          </a:xfrm>
          <a:custGeom>
            <a:avLst/>
            <a:gdLst>
              <a:gd name="T0" fmla="*/ 0 w 960"/>
              <a:gd name="T1" fmla="*/ 2147483647 h 728"/>
              <a:gd name="T2" fmla="*/ 2147483647 w 960"/>
              <a:gd name="T3" fmla="*/ 2147483647 h 728"/>
              <a:gd name="T4" fmla="*/ 2147483647 w 960"/>
              <a:gd name="T5" fmla="*/ 2147483647 h 728"/>
              <a:gd name="T6" fmla="*/ 0 60000 65536"/>
              <a:gd name="T7" fmla="*/ 0 60000 65536"/>
              <a:gd name="T8" fmla="*/ 0 60000 65536"/>
              <a:gd name="T9" fmla="*/ 0 w 960"/>
              <a:gd name="T10" fmla="*/ 0 h 728"/>
              <a:gd name="T11" fmla="*/ 960 w 960"/>
              <a:gd name="T12" fmla="*/ 728 h 7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0" h="728">
                <a:moveTo>
                  <a:pt x="0" y="728"/>
                </a:moveTo>
                <a:cubicBezTo>
                  <a:pt x="304" y="420"/>
                  <a:pt x="608" y="112"/>
                  <a:pt x="768" y="56"/>
                </a:cubicBezTo>
                <a:cubicBezTo>
                  <a:pt x="928" y="0"/>
                  <a:pt x="944" y="196"/>
                  <a:pt x="960" y="392"/>
                </a:cubicBezTo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CA">
              <a:latin typeface="+mn-lt"/>
            </a:endParaRPr>
          </a:p>
        </p:txBody>
      </p:sp>
      <p:sp>
        <p:nvSpPr>
          <p:cNvPr id="44" name="Text Box 36"/>
          <p:cNvSpPr txBox="1">
            <a:spLocks noChangeArrowheads="1"/>
          </p:cNvSpPr>
          <p:nvPr/>
        </p:nvSpPr>
        <p:spPr bwMode="auto">
          <a:xfrm>
            <a:off x="457200" y="2514600"/>
            <a:ext cx="335280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+mn-lt"/>
              </a:rPr>
              <a:t>Make </a:t>
            </a:r>
            <a:r>
              <a:rPr lang="en-US" dirty="0">
                <a:latin typeface="+mn-lt"/>
              </a:rPr>
              <a:t>temp’s R child </a:t>
            </a:r>
            <a:r>
              <a:rPr lang="en-US" dirty="0" err="1">
                <a:latin typeface="+mn-lt"/>
              </a:rPr>
              <a:t>x’s</a:t>
            </a:r>
            <a:r>
              <a:rPr lang="en-US" dirty="0">
                <a:latin typeface="+mn-lt"/>
              </a:rPr>
              <a:t> L child</a:t>
            </a:r>
            <a:endParaRPr lang="en-US" u="sng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45" name="Text Box 37"/>
          <p:cNvSpPr txBox="1">
            <a:spLocks noChangeArrowheads="1"/>
          </p:cNvSpPr>
          <p:nvPr/>
        </p:nvSpPr>
        <p:spPr bwMode="auto">
          <a:xfrm>
            <a:off x="457200" y="2971800"/>
            <a:ext cx="335280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+mn-lt"/>
              </a:rPr>
              <a:t>Detach </a:t>
            </a:r>
            <a:r>
              <a:rPr lang="en-US" dirty="0">
                <a:latin typeface="+mn-lt"/>
              </a:rPr>
              <a:t>temp’s R child</a:t>
            </a:r>
          </a:p>
        </p:txBody>
      </p:sp>
      <p:sp>
        <p:nvSpPr>
          <p:cNvPr id="46" name="Text Box 113"/>
          <p:cNvSpPr txBox="1">
            <a:spLocks noChangeArrowheads="1"/>
          </p:cNvSpPr>
          <p:nvPr/>
        </p:nvSpPr>
        <p:spPr bwMode="auto">
          <a:xfrm>
            <a:off x="457200" y="2057400"/>
            <a:ext cx="335280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+mn-lt"/>
              </a:rPr>
              <a:t>Assign </a:t>
            </a:r>
            <a:r>
              <a:rPr lang="en-US" dirty="0">
                <a:latin typeface="+mn-lt"/>
              </a:rPr>
              <a:t>a pointer to </a:t>
            </a:r>
            <a:r>
              <a:rPr lang="en-US" dirty="0" err="1">
                <a:latin typeface="+mn-lt"/>
              </a:rPr>
              <a:t>x's</a:t>
            </a:r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L </a:t>
            </a:r>
            <a:r>
              <a:rPr lang="en-US" dirty="0">
                <a:latin typeface="+mn-lt"/>
              </a:rPr>
              <a:t>child</a:t>
            </a:r>
            <a:endParaRPr lang="en-US" u="sng" dirty="0">
              <a:solidFill>
                <a:srgbClr val="008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185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185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185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18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502" grpId="0" animBg="1"/>
      <p:bldP spid="31850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Right Rotation Example</a:t>
            </a:r>
          </a:p>
        </p:txBody>
      </p:sp>
      <p:sp>
        <p:nvSpPr>
          <p:cNvPr id="4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4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E36F0-FAA5-4928-AFF3-D9167C584D22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320549" name="Text Box 37"/>
          <p:cNvSpPr txBox="1">
            <a:spLocks noChangeArrowheads="1"/>
          </p:cNvSpPr>
          <p:nvPr/>
        </p:nvSpPr>
        <p:spPr bwMode="auto">
          <a:xfrm>
            <a:off x="457200" y="3886200"/>
            <a:ext cx="335280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+mn-lt"/>
              </a:rPr>
              <a:t>Make </a:t>
            </a:r>
            <a:r>
              <a:rPr lang="en-US" dirty="0">
                <a:latin typeface="+mn-lt"/>
              </a:rPr>
              <a:t>temp the new root</a:t>
            </a:r>
            <a:endParaRPr lang="en-US" u="sng" dirty="0">
              <a:latin typeface="+mn-lt"/>
            </a:endParaRPr>
          </a:p>
        </p:txBody>
      </p:sp>
      <p:sp>
        <p:nvSpPr>
          <p:cNvPr id="27657" name="AutoShape 38"/>
          <p:cNvSpPr>
            <a:spLocks/>
          </p:cNvSpPr>
          <p:nvPr/>
        </p:nvSpPr>
        <p:spPr bwMode="auto">
          <a:xfrm>
            <a:off x="6248400" y="3124200"/>
            <a:ext cx="762000" cy="369332"/>
          </a:xfrm>
          <a:prstGeom prst="callout1">
            <a:avLst>
              <a:gd name="adj1" fmla="val 29630"/>
              <a:gd name="adj2" fmla="val -10000"/>
              <a:gd name="adj3" fmla="val -67491"/>
              <a:gd name="adj4" fmla="val -39375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lIns="45720" rIns="45720">
            <a:spAutoFit/>
          </a:bodyPr>
          <a:lstStyle/>
          <a:p>
            <a:r>
              <a:rPr lang="en-US">
                <a:latin typeface="+mn-lt"/>
              </a:rPr>
              <a:t>temp</a:t>
            </a:r>
          </a:p>
        </p:txBody>
      </p:sp>
      <p:grpSp>
        <p:nvGrpSpPr>
          <p:cNvPr id="27658" name="Group 41"/>
          <p:cNvGrpSpPr>
            <a:grpSpLocks/>
          </p:cNvGrpSpPr>
          <p:nvPr/>
        </p:nvGrpSpPr>
        <p:grpSpPr bwMode="auto">
          <a:xfrm>
            <a:off x="7227888" y="2938463"/>
            <a:ext cx="431800" cy="433387"/>
            <a:chOff x="2472" y="1298"/>
            <a:chExt cx="272" cy="273"/>
          </a:xfrm>
        </p:grpSpPr>
        <p:sp>
          <p:nvSpPr>
            <p:cNvPr id="27690" name="Oval 42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7691" name="Text Box 43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47</a:t>
              </a:r>
            </a:p>
          </p:txBody>
        </p:sp>
      </p:grpSp>
      <p:grpSp>
        <p:nvGrpSpPr>
          <p:cNvPr id="27659" name="Group 44"/>
          <p:cNvGrpSpPr>
            <a:grpSpLocks/>
          </p:cNvGrpSpPr>
          <p:nvPr/>
        </p:nvGrpSpPr>
        <p:grpSpPr bwMode="auto">
          <a:xfrm>
            <a:off x="5715000" y="2362200"/>
            <a:ext cx="431800" cy="433388"/>
            <a:chOff x="2472" y="1298"/>
            <a:chExt cx="272" cy="273"/>
          </a:xfrm>
        </p:grpSpPr>
        <p:sp>
          <p:nvSpPr>
            <p:cNvPr id="27688" name="Oval 45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7689" name="Text Box 46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32</a:t>
              </a:r>
            </a:p>
          </p:txBody>
        </p:sp>
      </p:grpSp>
      <p:grpSp>
        <p:nvGrpSpPr>
          <p:cNvPr id="27660" name="Group 47"/>
          <p:cNvGrpSpPr>
            <a:grpSpLocks/>
          </p:cNvGrpSpPr>
          <p:nvPr/>
        </p:nvGrpSpPr>
        <p:grpSpPr bwMode="auto">
          <a:xfrm>
            <a:off x="4203700" y="2938463"/>
            <a:ext cx="431800" cy="433387"/>
            <a:chOff x="2472" y="1298"/>
            <a:chExt cx="272" cy="273"/>
          </a:xfrm>
        </p:grpSpPr>
        <p:sp>
          <p:nvSpPr>
            <p:cNvPr id="27686" name="Oval 48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7687" name="Text Box 49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13</a:t>
              </a:r>
            </a:p>
          </p:txBody>
        </p:sp>
      </p:grpSp>
      <p:grpSp>
        <p:nvGrpSpPr>
          <p:cNvPr id="27661" name="Group 50"/>
          <p:cNvGrpSpPr>
            <a:grpSpLocks/>
          </p:cNvGrpSpPr>
          <p:nvPr/>
        </p:nvGrpSpPr>
        <p:grpSpPr bwMode="auto">
          <a:xfrm>
            <a:off x="3482975" y="3873500"/>
            <a:ext cx="431800" cy="433388"/>
            <a:chOff x="2472" y="1298"/>
            <a:chExt cx="272" cy="273"/>
          </a:xfrm>
        </p:grpSpPr>
        <p:sp>
          <p:nvSpPr>
            <p:cNvPr id="27684" name="Oval 51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7685" name="Text Box 52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7</a:t>
              </a:r>
            </a:p>
          </p:txBody>
        </p:sp>
      </p:grpSp>
      <p:grpSp>
        <p:nvGrpSpPr>
          <p:cNvPr id="27662" name="Group 53"/>
          <p:cNvGrpSpPr>
            <a:grpSpLocks/>
          </p:cNvGrpSpPr>
          <p:nvPr/>
        </p:nvGrpSpPr>
        <p:grpSpPr bwMode="auto">
          <a:xfrm>
            <a:off x="6507163" y="3875088"/>
            <a:ext cx="431800" cy="433387"/>
            <a:chOff x="2472" y="1298"/>
            <a:chExt cx="272" cy="273"/>
          </a:xfrm>
        </p:grpSpPr>
        <p:sp>
          <p:nvSpPr>
            <p:cNvPr id="27682" name="Oval 54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7683" name="Text Box 55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40</a:t>
              </a:r>
            </a:p>
          </p:txBody>
        </p:sp>
      </p:grpSp>
      <p:grpSp>
        <p:nvGrpSpPr>
          <p:cNvPr id="27663" name="Group 56"/>
          <p:cNvGrpSpPr>
            <a:grpSpLocks/>
          </p:cNvGrpSpPr>
          <p:nvPr/>
        </p:nvGrpSpPr>
        <p:grpSpPr bwMode="auto">
          <a:xfrm>
            <a:off x="4922838" y="3875088"/>
            <a:ext cx="431800" cy="433387"/>
            <a:chOff x="2472" y="1298"/>
            <a:chExt cx="272" cy="273"/>
          </a:xfrm>
        </p:grpSpPr>
        <p:sp>
          <p:nvSpPr>
            <p:cNvPr id="27680" name="Oval 5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7681" name="Text Box 5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29</a:t>
              </a:r>
            </a:p>
          </p:txBody>
        </p:sp>
      </p:grpSp>
      <p:sp>
        <p:nvSpPr>
          <p:cNvPr id="27664" name="Line 59"/>
          <p:cNvSpPr>
            <a:spLocks noChangeShapeType="1"/>
          </p:cNvSpPr>
          <p:nvPr/>
        </p:nvSpPr>
        <p:spPr bwMode="auto">
          <a:xfrm flipH="1">
            <a:off x="3771900" y="3370263"/>
            <a:ext cx="574675" cy="50323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27665" name="Line 60"/>
          <p:cNvSpPr>
            <a:spLocks noChangeShapeType="1"/>
          </p:cNvSpPr>
          <p:nvPr/>
        </p:nvSpPr>
        <p:spPr bwMode="auto">
          <a:xfrm flipH="1">
            <a:off x="4562475" y="2649538"/>
            <a:ext cx="1152525" cy="360362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27666" name="Line 61"/>
          <p:cNvSpPr>
            <a:spLocks noChangeShapeType="1"/>
          </p:cNvSpPr>
          <p:nvPr/>
        </p:nvSpPr>
        <p:spPr bwMode="auto">
          <a:xfrm>
            <a:off x="6146800" y="2649538"/>
            <a:ext cx="1152525" cy="360362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>
              <a:latin typeface="+mn-lt"/>
            </a:endParaRPr>
          </a:p>
        </p:txBody>
      </p:sp>
      <p:grpSp>
        <p:nvGrpSpPr>
          <p:cNvPr id="27667" name="Group 62"/>
          <p:cNvGrpSpPr>
            <a:grpSpLocks/>
          </p:cNvGrpSpPr>
          <p:nvPr/>
        </p:nvGrpSpPr>
        <p:grpSpPr bwMode="auto">
          <a:xfrm>
            <a:off x="6076950" y="4956175"/>
            <a:ext cx="431800" cy="433388"/>
            <a:chOff x="2472" y="1298"/>
            <a:chExt cx="272" cy="273"/>
          </a:xfrm>
        </p:grpSpPr>
        <p:sp>
          <p:nvSpPr>
            <p:cNvPr id="27678" name="Oval 63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 dirty="0">
                <a:latin typeface="+mn-lt"/>
              </a:endParaRPr>
            </a:p>
          </p:txBody>
        </p:sp>
        <p:sp>
          <p:nvSpPr>
            <p:cNvPr id="27679" name="Text Box 64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37</a:t>
              </a:r>
            </a:p>
          </p:txBody>
        </p:sp>
      </p:grpSp>
      <p:sp>
        <p:nvSpPr>
          <p:cNvPr id="27668" name="Line 65"/>
          <p:cNvSpPr>
            <a:spLocks noChangeShapeType="1"/>
          </p:cNvSpPr>
          <p:nvPr/>
        </p:nvSpPr>
        <p:spPr bwMode="auto">
          <a:xfrm flipV="1">
            <a:off x="6292850" y="4306888"/>
            <a:ext cx="360363" cy="6492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>
              <a:latin typeface="+mn-lt"/>
            </a:endParaRPr>
          </a:p>
        </p:txBody>
      </p:sp>
      <p:grpSp>
        <p:nvGrpSpPr>
          <p:cNvPr id="27669" name="Group 66"/>
          <p:cNvGrpSpPr>
            <a:grpSpLocks/>
          </p:cNvGrpSpPr>
          <p:nvPr/>
        </p:nvGrpSpPr>
        <p:grpSpPr bwMode="auto">
          <a:xfrm>
            <a:off x="7947025" y="3873500"/>
            <a:ext cx="431800" cy="433388"/>
            <a:chOff x="2472" y="1298"/>
            <a:chExt cx="272" cy="273"/>
          </a:xfrm>
        </p:grpSpPr>
        <p:sp>
          <p:nvSpPr>
            <p:cNvPr id="27676" name="Oval 67"/>
            <p:cNvSpPr>
              <a:spLocks noChangeArrowheads="1"/>
            </p:cNvSpPr>
            <p:nvPr/>
          </p:nvSpPr>
          <p:spPr bwMode="auto">
            <a:xfrm>
              <a:off x="2472" y="129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7677" name="Text Box 68"/>
            <p:cNvSpPr txBox="1">
              <a:spLocks noChangeArrowheads="1"/>
            </p:cNvSpPr>
            <p:nvPr/>
          </p:nvSpPr>
          <p:spPr bwMode="auto">
            <a:xfrm>
              <a:off x="2472" y="134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81</a:t>
              </a:r>
            </a:p>
          </p:txBody>
        </p:sp>
      </p:grpSp>
      <p:sp>
        <p:nvSpPr>
          <p:cNvPr id="27670" name="Line 69"/>
          <p:cNvSpPr>
            <a:spLocks noChangeShapeType="1"/>
          </p:cNvSpPr>
          <p:nvPr/>
        </p:nvSpPr>
        <p:spPr bwMode="auto">
          <a:xfrm>
            <a:off x="7515225" y="3370263"/>
            <a:ext cx="576263" cy="50323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27671" name="Line 70"/>
          <p:cNvSpPr>
            <a:spLocks noChangeShapeType="1"/>
          </p:cNvSpPr>
          <p:nvPr/>
        </p:nvSpPr>
        <p:spPr bwMode="auto">
          <a:xfrm flipH="1">
            <a:off x="6796088" y="3370263"/>
            <a:ext cx="574675" cy="50323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27672" name="Line 71"/>
          <p:cNvSpPr>
            <a:spLocks noChangeShapeType="1"/>
          </p:cNvSpPr>
          <p:nvPr/>
        </p:nvSpPr>
        <p:spPr bwMode="auto">
          <a:xfrm>
            <a:off x="4491038" y="3370263"/>
            <a:ext cx="576262" cy="50323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44" name="Text Box 54"/>
          <p:cNvSpPr txBox="1">
            <a:spLocks noChangeArrowheads="1"/>
          </p:cNvSpPr>
          <p:nvPr/>
        </p:nvSpPr>
        <p:spPr bwMode="auto">
          <a:xfrm>
            <a:off x="457200" y="1600200"/>
            <a:ext cx="610235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+mn-lt"/>
              </a:rPr>
              <a:t>Right rotation </a:t>
            </a:r>
            <a:r>
              <a:rPr lang="en-US" dirty="0">
                <a:latin typeface="+mn-lt"/>
              </a:rPr>
              <a:t>of </a:t>
            </a:r>
            <a:r>
              <a:rPr lang="en-US" dirty="0" smtClean="0">
                <a:latin typeface="+mn-lt"/>
              </a:rPr>
              <a:t>47, </a:t>
            </a:r>
            <a:r>
              <a:rPr lang="en-US" dirty="0">
                <a:latin typeface="+mn-lt"/>
              </a:rPr>
              <a:t>call the node x</a:t>
            </a:r>
            <a:endParaRPr lang="en-US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45" name="Text Box 38"/>
          <p:cNvSpPr txBox="1">
            <a:spLocks noChangeArrowheads="1"/>
          </p:cNvSpPr>
          <p:nvPr/>
        </p:nvSpPr>
        <p:spPr bwMode="auto">
          <a:xfrm>
            <a:off x="457200" y="3429000"/>
            <a:ext cx="335280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+mn-lt"/>
              </a:rPr>
              <a:t>Make </a:t>
            </a:r>
            <a:r>
              <a:rPr lang="en-US" dirty="0">
                <a:latin typeface="+mn-lt"/>
              </a:rPr>
              <a:t>x temp's L child</a:t>
            </a:r>
            <a:endParaRPr lang="en-US" u="sng" dirty="0">
              <a:latin typeface="+mn-lt"/>
            </a:endParaRPr>
          </a:p>
        </p:txBody>
      </p:sp>
      <p:sp>
        <p:nvSpPr>
          <p:cNvPr id="46" name="Text Box 36"/>
          <p:cNvSpPr txBox="1">
            <a:spLocks noChangeArrowheads="1"/>
          </p:cNvSpPr>
          <p:nvPr/>
        </p:nvSpPr>
        <p:spPr bwMode="auto">
          <a:xfrm>
            <a:off x="457200" y="2514600"/>
            <a:ext cx="335280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+mn-lt"/>
              </a:rPr>
              <a:t>Make </a:t>
            </a:r>
            <a:r>
              <a:rPr lang="en-US" dirty="0">
                <a:latin typeface="+mn-lt"/>
              </a:rPr>
              <a:t>temp’s R child </a:t>
            </a:r>
            <a:r>
              <a:rPr lang="en-US" dirty="0" err="1">
                <a:latin typeface="+mn-lt"/>
              </a:rPr>
              <a:t>x’s</a:t>
            </a:r>
            <a:r>
              <a:rPr lang="en-US" dirty="0">
                <a:latin typeface="+mn-lt"/>
              </a:rPr>
              <a:t> L child</a:t>
            </a:r>
            <a:endParaRPr lang="en-US" u="sng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47" name="Text Box 37"/>
          <p:cNvSpPr txBox="1">
            <a:spLocks noChangeArrowheads="1"/>
          </p:cNvSpPr>
          <p:nvPr/>
        </p:nvSpPr>
        <p:spPr bwMode="auto">
          <a:xfrm>
            <a:off x="457200" y="2971800"/>
            <a:ext cx="335280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+mn-lt"/>
              </a:rPr>
              <a:t>Detach </a:t>
            </a:r>
            <a:r>
              <a:rPr lang="en-US" dirty="0">
                <a:latin typeface="+mn-lt"/>
              </a:rPr>
              <a:t>temp’s R child</a:t>
            </a:r>
          </a:p>
        </p:txBody>
      </p:sp>
      <p:sp>
        <p:nvSpPr>
          <p:cNvPr id="48" name="Text Box 113"/>
          <p:cNvSpPr txBox="1">
            <a:spLocks noChangeArrowheads="1"/>
          </p:cNvSpPr>
          <p:nvPr/>
        </p:nvSpPr>
        <p:spPr bwMode="auto">
          <a:xfrm>
            <a:off x="457200" y="2057400"/>
            <a:ext cx="335280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+mn-lt"/>
              </a:rPr>
              <a:t>Assign </a:t>
            </a:r>
            <a:r>
              <a:rPr lang="en-US" dirty="0">
                <a:latin typeface="+mn-lt"/>
              </a:rPr>
              <a:t>a pointer to </a:t>
            </a:r>
            <a:r>
              <a:rPr lang="en-US" dirty="0" err="1">
                <a:latin typeface="+mn-lt"/>
              </a:rPr>
              <a:t>x's</a:t>
            </a:r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L </a:t>
            </a:r>
            <a:r>
              <a:rPr lang="en-US" dirty="0">
                <a:latin typeface="+mn-lt"/>
              </a:rPr>
              <a:t>child</a:t>
            </a:r>
            <a:endParaRPr lang="en-US" u="sng" dirty="0">
              <a:solidFill>
                <a:srgbClr val="008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205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205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205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4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Red-black Tree Insertion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FF0000"/>
                </a:solidFill>
              </a:rPr>
              <a:t>Red</a:t>
            </a: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-black Tree Insertion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Insert as for a binary search tree</a:t>
            </a:r>
          </a:p>
          <a:p>
            <a:pPr lvl="1"/>
            <a:r>
              <a:rPr lang="en-US" sz="2400" dirty="0" smtClean="0"/>
              <a:t>Make the new node </a:t>
            </a:r>
            <a:r>
              <a:rPr lang="en-US" sz="2400" dirty="0" smtClean="0">
                <a:solidFill>
                  <a:schemeClr val="accent6"/>
                </a:solidFill>
              </a:rPr>
              <a:t>red</a:t>
            </a:r>
          </a:p>
          <a:p>
            <a:pPr lvl="1"/>
            <a:endParaRPr lang="en-US" sz="2400" dirty="0" smtClean="0">
              <a:solidFill>
                <a:schemeClr val="accent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0B874C-0789-4951-A958-4016BFCE7846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Insertion Example</a:t>
            </a:r>
          </a:p>
        </p:txBody>
      </p:sp>
      <p:sp>
        <p:nvSpPr>
          <p:cNvPr id="3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CCBB6-1AD0-47A0-9DB8-AD614CCCA83C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249859" name="Text Box 3"/>
          <p:cNvSpPr txBox="1">
            <a:spLocks noChangeArrowheads="1"/>
          </p:cNvSpPr>
          <p:nvPr/>
        </p:nvSpPr>
        <p:spPr bwMode="auto">
          <a:xfrm>
            <a:off x="755650" y="1628775"/>
            <a:ext cx="114935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Insert 65</a:t>
            </a:r>
          </a:p>
        </p:txBody>
      </p:sp>
      <p:grpSp>
        <p:nvGrpSpPr>
          <p:cNvPr id="29703" name="Group 59"/>
          <p:cNvGrpSpPr>
            <a:grpSpLocks/>
          </p:cNvGrpSpPr>
          <p:nvPr/>
        </p:nvGrpSpPr>
        <p:grpSpPr bwMode="auto">
          <a:xfrm>
            <a:off x="4643438" y="1916113"/>
            <a:ext cx="431800" cy="433387"/>
            <a:chOff x="2925" y="1525"/>
            <a:chExt cx="272" cy="273"/>
          </a:xfrm>
        </p:grpSpPr>
        <p:sp>
          <p:nvSpPr>
            <p:cNvPr id="29731" name="Oval 55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9732" name="Text Box 6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47</a:t>
              </a:r>
            </a:p>
          </p:txBody>
        </p:sp>
      </p:grpSp>
      <p:grpSp>
        <p:nvGrpSpPr>
          <p:cNvPr id="29704" name="Group 60"/>
          <p:cNvGrpSpPr>
            <a:grpSpLocks/>
          </p:cNvGrpSpPr>
          <p:nvPr/>
        </p:nvGrpSpPr>
        <p:grpSpPr bwMode="auto">
          <a:xfrm>
            <a:off x="6156325" y="2492375"/>
            <a:ext cx="431800" cy="433388"/>
            <a:chOff x="3878" y="1888"/>
            <a:chExt cx="272" cy="273"/>
          </a:xfrm>
        </p:grpSpPr>
        <p:sp>
          <p:nvSpPr>
            <p:cNvPr id="29729" name="Oval 56"/>
            <p:cNvSpPr>
              <a:spLocks noChangeArrowheads="1"/>
            </p:cNvSpPr>
            <p:nvPr/>
          </p:nvSpPr>
          <p:spPr bwMode="auto">
            <a:xfrm>
              <a:off x="3878" y="188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9730" name="Text Box 9"/>
            <p:cNvSpPr txBox="1">
              <a:spLocks noChangeArrowheads="1"/>
            </p:cNvSpPr>
            <p:nvPr/>
          </p:nvSpPr>
          <p:spPr bwMode="auto">
            <a:xfrm>
              <a:off x="3878" y="193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71</a:t>
              </a:r>
            </a:p>
          </p:txBody>
        </p:sp>
      </p:grpSp>
      <p:grpSp>
        <p:nvGrpSpPr>
          <p:cNvPr id="29705" name="Group 58"/>
          <p:cNvGrpSpPr>
            <a:grpSpLocks/>
          </p:cNvGrpSpPr>
          <p:nvPr/>
        </p:nvGrpSpPr>
        <p:grpSpPr bwMode="auto">
          <a:xfrm>
            <a:off x="3132138" y="2492375"/>
            <a:ext cx="431800" cy="433388"/>
            <a:chOff x="1973" y="1888"/>
            <a:chExt cx="272" cy="273"/>
          </a:xfrm>
        </p:grpSpPr>
        <p:sp>
          <p:nvSpPr>
            <p:cNvPr id="29727" name="Oval 11"/>
            <p:cNvSpPr>
              <a:spLocks noChangeArrowheads="1"/>
            </p:cNvSpPr>
            <p:nvPr/>
          </p:nvSpPr>
          <p:spPr bwMode="auto">
            <a:xfrm>
              <a:off x="1973" y="188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9728" name="Text Box 12"/>
            <p:cNvSpPr txBox="1">
              <a:spLocks noChangeArrowheads="1"/>
            </p:cNvSpPr>
            <p:nvPr/>
          </p:nvSpPr>
          <p:spPr bwMode="auto">
            <a:xfrm>
              <a:off x="1973" y="193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32</a:t>
              </a:r>
            </a:p>
          </p:txBody>
        </p:sp>
      </p:grpSp>
      <p:sp>
        <p:nvSpPr>
          <p:cNvPr id="29706" name="Line 29"/>
          <p:cNvSpPr>
            <a:spLocks noChangeShapeType="1"/>
          </p:cNvSpPr>
          <p:nvPr/>
        </p:nvSpPr>
        <p:spPr bwMode="auto">
          <a:xfrm flipH="1">
            <a:off x="3490913" y="220345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29707" name="Line 30"/>
          <p:cNvSpPr>
            <a:spLocks noChangeShapeType="1"/>
          </p:cNvSpPr>
          <p:nvPr/>
        </p:nvSpPr>
        <p:spPr bwMode="auto">
          <a:xfrm>
            <a:off x="5075238" y="220345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grpSp>
        <p:nvGrpSpPr>
          <p:cNvPr id="29708" name="Group 62"/>
          <p:cNvGrpSpPr>
            <a:grpSpLocks/>
          </p:cNvGrpSpPr>
          <p:nvPr/>
        </p:nvGrpSpPr>
        <p:grpSpPr bwMode="auto">
          <a:xfrm>
            <a:off x="6877050" y="3429000"/>
            <a:ext cx="433388" cy="433388"/>
            <a:chOff x="4332" y="2478"/>
            <a:chExt cx="273" cy="273"/>
          </a:xfrm>
        </p:grpSpPr>
        <p:sp>
          <p:nvSpPr>
            <p:cNvPr id="29725" name="Oval 57"/>
            <p:cNvSpPr>
              <a:spLocks noChangeArrowheads="1"/>
            </p:cNvSpPr>
            <p:nvPr/>
          </p:nvSpPr>
          <p:spPr bwMode="auto">
            <a:xfrm>
              <a:off x="4332" y="247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9726" name="Text Box 36"/>
            <p:cNvSpPr txBox="1">
              <a:spLocks noChangeArrowheads="1"/>
            </p:cNvSpPr>
            <p:nvPr/>
          </p:nvSpPr>
          <p:spPr bwMode="auto">
            <a:xfrm>
              <a:off x="4333" y="2523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93</a:t>
              </a:r>
            </a:p>
          </p:txBody>
        </p:sp>
      </p:grpSp>
      <p:sp>
        <p:nvSpPr>
          <p:cNvPr id="29709" name="Line 38"/>
          <p:cNvSpPr>
            <a:spLocks noChangeShapeType="1"/>
          </p:cNvSpPr>
          <p:nvPr/>
        </p:nvSpPr>
        <p:spPr bwMode="auto">
          <a:xfrm>
            <a:off x="6446838" y="2924175"/>
            <a:ext cx="574675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grpSp>
        <p:nvGrpSpPr>
          <p:cNvPr id="29710" name="Group 66"/>
          <p:cNvGrpSpPr>
            <a:grpSpLocks/>
          </p:cNvGrpSpPr>
          <p:nvPr/>
        </p:nvGrpSpPr>
        <p:grpSpPr bwMode="auto">
          <a:xfrm>
            <a:off x="2916238" y="2924175"/>
            <a:ext cx="360362" cy="576263"/>
            <a:chOff x="1746" y="1888"/>
            <a:chExt cx="227" cy="363"/>
          </a:xfrm>
        </p:grpSpPr>
        <p:sp>
          <p:nvSpPr>
            <p:cNvPr id="29723" name="Line 64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9724" name="Oval 65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29711" name="Group 67"/>
          <p:cNvGrpSpPr>
            <a:grpSpLocks/>
          </p:cNvGrpSpPr>
          <p:nvPr/>
        </p:nvGrpSpPr>
        <p:grpSpPr bwMode="auto">
          <a:xfrm flipH="1">
            <a:off x="3419475" y="2924175"/>
            <a:ext cx="360363" cy="576263"/>
            <a:chOff x="1746" y="1888"/>
            <a:chExt cx="227" cy="363"/>
          </a:xfrm>
        </p:grpSpPr>
        <p:sp>
          <p:nvSpPr>
            <p:cNvPr id="29721" name="Line 68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9722" name="Oval 69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29712" name="Group 70"/>
          <p:cNvGrpSpPr>
            <a:grpSpLocks/>
          </p:cNvGrpSpPr>
          <p:nvPr/>
        </p:nvGrpSpPr>
        <p:grpSpPr bwMode="auto">
          <a:xfrm>
            <a:off x="5940425" y="2924175"/>
            <a:ext cx="360363" cy="576263"/>
            <a:chOff x="1746" y="1888"/>
            <a:chExt cx="227" cy="363"/>
          </a:xfrm>
        </p:grpSpPr>
        <p:sp>
          <p:nvSpPr>
            <p:cNvPr id="29719" name="Line 71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9720" name="Oval 72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29713" name="Group 73"/>
          <p:cNvGrpSpPr>
            <a:grpSpLocks/>
          </p:cNvGrpSpPr>
          <p:nvPr/>
        </p:nvGrpSpPr>
        <p:grpSpPr bwMode="auto">
          <a:xfrm>
            <a:off x="6661150" y="3860800"/>
            <a:ext cx="360363" cy="576263"/>
            <a:chOff x="1746" y="1888"/>
            <a:chExt cx="227" cy="363"/>
          </a:xfrm>
        </p:grpSpPr>
        <p:sp>
          <p:nvSpPr>
            <p:cNvPr id="29717" name="Line 74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9718" name="Oval 75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29714" name="Group 76"/>
          <p:cNvGrpSpPr>
            <a:grpSpLocks/>
          </p:cNvGrpSpPr>
          <p:nvPr/>
        </p:nvGrpSpPr>
        <p:grpSpPr bwMode="auto">
          <a:xfrm flipH="1">
            <a:off x="7164388" y="3860800"/>
            <a:ext cx="360362" cy="576263"/>
            <a:chOff x="1746" y="1888"/>
            <a:chExt cx="227" cy="363"/>
          </a:xfrm>
        </p:grpSpPr>
        <p:sp>
          <p:nvSpPr>
            <p:cNvPr id="29715" name="Line 77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29716" name="Oval 78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98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98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98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5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Insertion Example</a:t>
            </a:r>
          </a:p>
        </p:txBody>
      </p:sp>
      <p:sp>
        <p:nvSpPr>
          <p:cNvPr id="4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4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D111C-B295-43C0-90C1-5CB89FCAA993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30726" name="Text Box 3"/>
          <p:cNvSpPr txBox="1">
            <a:spLocks noChangeArrowheads="1"/>
          </p:cNvSpPr>
          <p:nvPr/>
        </p:nvSpPr>
        <p:spPr bwMode="auto">
          <a:xfrm>
            <a:off x="755650" y="1628775"/>
            <a:ext cx="114935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Insert 65</a:t>
            </a:r>
          </a:p>
        </p:txBody>
      </p:sp>
      <p:grpSp>
        <p:nvGrpSpPr>
          <p:cNvPr id="30727" name="Group 4"/>
          <p:cNvGrpSpPr>
            <a:grpSpLocks/>
          </p:cNvGrpSpPr>
          <p:nvPr/>
        </p:nvGrpSpPr>
        <p:grpSpPr bwMode="auto">
          <a:xfrm>
            <a:off x="4643438" y="1916113"/>
            <a:ext cx="431800" cy="433387"/>
            <a:chOff x="2925" y="1525"/>
            <a:chExt cx="272" cy="273"/>
          </a:xfrm>
        </p:grpSpPr>
        <p:sp>
          <p:nvSpPr>
            <p:cNvPr id="30765" name="Oval 5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0766" name="Text Box 6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47</a:t>
              </a:r>
            </a:p>
          </p:txBody>
        </p:sp>
      </p:grpSp>
      <p:grpSp>
        <p:nvGrpSpPr>
          <p:cNvPr id="30728" name="Group 7"/>
          <p:cNvGrpSpPr>
            <a:grpSpLocks/>
          </p:cNvGrpSpPr>
          <p:nvPr/>
        </p:nvGrpSpPr>
        <p:grpSpPr bwMode="auto">
          <a:xfrm>
            <a:off x="6156325" y="2492375"/>
            <a:ext cx="431800" cy="433388"/>
            <a:chOff x="3878" y="1888"/>
            <a:chExt cx="272" cy="273"/>
          </a:xfrm>
        </p:grpSpPr>
        <p:sp>
          <p:nvSpPr>
            <p:cNvPr id="30763" name="Oval 8"/>
            <p:cNvSpPr>
              <a:spLocks noChangeArrowheads="1"/>
            </p:cNvSpPr>
            <p:nvPr/>
          </p:nvSpPr>
          <p:spPr bwMode="auto">
            <a:xfrm>
              <a:off x="3878" y="188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0764" name="Text Box 9"/>
            <p:cNvSpPr txBox="1">
              <a:spLocks noChangeArrowheads="1"/>
            </p:cNvSpPr>
            <p:nvPr/>
          </p:nvSpPr>
          <p:spPr bwMode="auto">
            <a:xfrm>
              <a:off x="3878" y="193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71</a:t>
              </a:r>
            </a:p>
          </p:txBody>
        </p:sp>
      </p:grpSp>
      <p:grpSp>
        <p:nvGrpSpPr>
          <p:cNvPr id="30729" name="Group 10"/>
          <p:cNvGrpSpPr>
            <a:grpSpLocks/>
          </p:cNvGrpSpPr>
          <p:nvPr/>
        </p:nvGrpSpPr>
        <p:grpSpPr bwMode="auto">
          <a:xfrm>
            <a:off x="3132138" y="2492375"/>
            <a:ext cx="431800" cy="433388"/>
            <a:chOff x="1973" y="1888"/>
            <a:chExt cx="272" cy="273"/>
          </a:xfrm>
        </p:grpSpPr>
        <p:sp>
          <p:nvSpPr>
            <p:cNvPr id="30761" name="Oval 11"/>
            <p:cNvSpPr>
              <a:spLocks noChangeArrowheads="1"/>
            </p:cNvSpPr>
            <p:nvPr/>
          </p:nvSpPr>
          <p:spPr bwMode="auto">
            <a:xfrm>
              <a:off x="1973" y="188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 dirty="0">
                <a:latin typeface="+mn-lt"/>
              </a:endParaRPr>
            </a:p>
          </p:txBody>
        </p:sp>
        <p:sp>
          <p:nvSpPr>
            <p:cNvPr id="30762" name="Text Box 12"/>
            <p:cNvSpPr txBox="1">
              <a:spLocks noChangeArrowheads="1"/>
            </p:cNvSpPr>
            <p:nvPr/>
          </p:nvSpPr>
          <p:spPr bwMode="auto">
            <a:xfrm>
              <a:off x="1973" y="193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32</a:t>
              </a:r>
            </a:p>
          </p:txBody>
        </p:sp>
      </p:grpSp>
      <p:sp>
        <p:nvSpPr>
          <p:cNvPr id="30730" name="Line 13"/>
          <p:cNvSpPr>
            <a:spLocks noChangeShapeType="1"/>
          </p:cNvSpPr>
          <p:nvPr/>
        </p:nvSpPr>
        <p:spPr bwMode="auto">
          <a:xfrm flipH="1">
            <a:off x="3490913" y="220345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30731" name="Line 14"/>
          <p:cNvSpPr>
            <a:spLocks noChangeShapeType="1"/>
          </p:cNvSpPr>
          <p:nvPr/>
        </p:nvSpPr>
        <p:spPr bwMode="auto">
          <a:xfrm>
            <a:off x="5075238" y="220345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5435600" y="3429000"/>
            <a:ext cx="431800" cy="433388"/>
            <a:chOff x="3424" y="2478"/>
            <a:chExt cx="272" cy="273"/>
          </a:xfrm>
        </p:grpSpPr>
        <p:sp>
          <p:nvSpPr>
            <p:cNvPr id="30759" name="Oval 16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0760" name="Text Box 17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65</a:t>
              </a:r>
            </a:p>
          </p:txBody>
        </p:sp>
      </p:grpSp>
      <p:grpSp>
        <p:nvGrpSpPr>
          <p:cNvPr id="30733" name="Group 18"/>
          <p:cNvGrpSpPr>
            <a:grpSpLocks/>
          </p:cNvGrpSpPr>
          <p:nvPr/>
        </p:nvGrpSpPr>
        <p:grpSpPr bwMode="auto">
          <a:xfrm>
            <a:off x="6877050" y="3429000"/>
            <a:ext cx="433388" cy="433388"/>
            <a:chOff x="4332" y="2478"/>
            <a:chExt cx="273" cy="273"/>
          </a:xfrm>
        </p:grpSpPr>
        <p:sp>
          <p:nvSpPr>
            <p:cNvPr id="30757" name="Oval 19"/>
            <p:cNvSpPr>
              <a:spLocks noChangeArrowheads="1"/>
            </p:cNvSpPr>
            <p:nvPr/>
          </p:nvSpPr>
          <p:spPr bwMode="auto">
            <a:xfrm>
              <a:off x="4332" y="247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0758" name="Text Box 20"/>
            <p:cNvSpPr txBox="1">
              <a:spLocks noChangeArrowheads="1"/>
            </p:cNvSpPr>
            <p:nvPr/>
          </p:nvSpPr>
          <p:spPr bwMode="auto">
            <a:xfrm>
              <a:off x="4333" y="2523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93</a:t>
              </a:r>
            </a:p>
          </p:txBody>
        </p:sp>
      </p:grpSp>
      <p:sp>
        <p:nvSpPr>
          <p:cNvPr id="251925" name="Line 21"/>
          <p:cNvSpPr>
            <a:spLocks noChangeShapeType="1"/>
          </p:cNvSpPr>
          <p:nvPr/>
        </p:nvSpPr>
        <p:spPr bwMode="auto">
          <a:xfrm flipH="1">
            <a:off x="5724525" y="2924175"/>
            <a:ext cx="576263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30735" name="Line 22"/>
          <p:cNvSpPr>
            <a:spLocks noChangeShapeType="1"/>
          </p:cNvSpPr>
          <p:nvPr/>
        </p:nvSpPr>
        <p:spPr bwMode="auto">
          <a:xfrm>
            <a:off x="6446838" y="2924175"/>
            <a:ext cx="574675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grpSp>
        <p:nvGrpSpPr>
          <p:cNvPr id="30736" name="Group 25"/>
          <p:cNvGrpSpPr>
            <a:grpSpLocks/>
          </p:cNvGrpSpPr>
          <p:nvPr/>
        </p:nvGrpSpPr>
        <p:grpSpPr bwMode="auto">
          <a:xfrm>
            <a:off x="2916238" y="2924175"/>
            <a:ext cx="360362" cy="576263"/>
            <a:chOff x="1746" y="1888"/>
            <a:chExt cx="227" cy="363"/>
          </a:xfrm>
        </p:grpSpPr>
        <p:sp>
          <p:nvSpPr>
            <p:cNvPr id="30755" name="Line 26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0756" name="Oval 27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30737" name="Group 28"/>
          <p:cNvGrpSpPr>
            <a:grpSpLocks/>
          </p:cNvGrpSpPr>
          <p:nvPr/>
        </p:nvGrpSpPr>
        <p:grpSpPr bwMode="auto">
          <a:xfrm flipH="1">
            <a:off x="3419475" y="2924175"/>
            <a:ext cx="360363" cy="576263"/>
            <a:chOff x="1746" y="1888"/>
            <a:chExt cx="227" cy="363"/>
          </a:xfrm>
        </p:grpSpPr>
        <p:sp>
          <p:nvSpPr>
            <p:cNvPr id="30753" name="Line 29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0754" name="Oval 30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5221288" y="3860800"/>
            <a:ext cx="360362" cy="576263"/>
            <a:chOff x="1746" y="1888"/>
            <a:chExt cx="227" cy="363"/>
          </a:xfrm>
        </p:grpSpPr>
        <p:sp>
          <p:nvSpPr>
            <p:cNvPr id="30751" name="Line 32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0752" name="Oval 33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10" name="Group 34"/>
          <p:cNvGrpSpPr>
            <a:grpSpLocks/>
          </p:cNvGrpSpPr>
          <p:nvPr/>
        </p:nvGrpSpPr>
        <p:grpSpPr bwMode="auto">
          <a:xfrm flipH="1">
            <a:off x="5724525" y="3860800"/>
            <a:ext cx="360363" cy="576263"/>
            <a:chOff x="1746" y="1888"/>
            <a:chExt cx="227" cy="363"/>
          </a:xfrm>
        </p:grpSpPr>
        <p:sp>
          <p:nvSpPr>
            <p:cNvPr id="30749" name="Line 35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0750" name="Oval 36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30740" name="Group 37"/>
          <p:cNvGrpSpPr>
            <a:grpSpLocks/>
          </p:cNvGrpSpPr>
          <p:nvPr/>
        </p:nvGrpSpPr>
        <p:grpSpPr bwMode="auto">
          <a:xfrm>
            <a:off x="6661150" y="3860800"/>
            <a:ext cx="360363" cy="576263"/>
            <a:chOff x="1746" y="1888"/>
            <a:chExt cx="227" cy="363"/>
          </a:xfrm>
        </p:grpSpPr>
        <p:sp>
          <p:nvSpPr>
            <p:cNvPr id="30747" name="Line 38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0748" name="Oval 39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30741" name="Group 40"/>
          <p:cNvGrpSpPr>
            <a:grpSpLocks/>
          </p:cNvGrpSpPr>
          <p:nvPr/>
        </p:nvGrpSpPr>
        <p:grpSpPr bwMode="auto">
          <a:xfrm flipH="1">
            <a:off x="7164388" y="3860800"/>
            <a:ext cx="360362" cy="576263"/>
            <a:chOff x="1746" y="1888"/>
            <a:chExt cx="227" cy="363"/>
          </a:xfrm>
        </p:grpSpPr>
        <p:sp>
          <p:nvSpPr>
            <p:cNvPr id="30745" name="Line 41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0746" name="Oval 42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13" name="Group 43"/>
          <p:cNvGrpSpPr>
            <a:grpSpLocks/>
          </p:cNvGrpSpPr>
          <p:nvPr/>
        </p:nvGrpSpPr>
        <p:grpSpPr bwMode="auto">
          <a:xfrm>
            <a:off x="5940425" y="2924175"/>
            <a:ext cx="360363" cy="576263"/>
            <a:chOff x="1746" y="1888"/>
            <a:chExt cx="227" cy="363"/>
          </a:xfrm>
        </p:grpSpPr>
        <p:sp>
          <p:nvSpPr>
            <p:cNvPr id="30743" name="Line 44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0744" name="Oval 45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5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2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FF0000"/>
                </a:solidFill>
              </a:rPr>
              <a:t>Red</a:t>
            </a: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-black Tree Insertion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Insert as for a binary search tree</a:t>
            </a:r>
          </a:p>
          <a:p>
            <a:pPr lvl="1"/>
            <a:r>
              <a:rPr lang="en-US" sz="2400" dirty="0" smtClean="0"/>
              <a:t>Make the new node </a:t>
            </a:r>
            <a:r>
              <a:rPr lang="en-US" sz="2400" dirty="0" smtClean="0">
                <a:solidFill>
                  <a:schemeClr val="accent6"/>
                </a:solidFill>
              </a:rPr>
              <a:t>red</a:t>
            </a:r>
          </a:p>
          <a:p>
            <a:pPr lvl="1"/>
            <a:endParaRPr lang="en-US" sz="2400" dirty="0" smtClean="0">
              <a:solidFill>
                <a:schemeClr val="accent6"/>
              </a:solidFill>
            </a:endParaRPr>
          </a:p>
          <a:p>
            <a:r>
              <a:rPr lang="en-US" sz="2800" dirty="0" smtClean="0"/>
              <a:t>What can go wrong? (see slide 6)</a:t>
            </a:r>
          </a:p>
          <a:p>
            <a:pPr lvl="1" eaLnBrk="1" hangingPunct="1"/>
            <a:r>
              <a:rPr lang="en-US" sz="2400" dirty="0" smtClean="0"/>
              <a:t>The only property that can be violated is that both a red node’s children are black (its parent may be red)</a:t>
            </a:r>
          </a:p>
          <a:p>
            <a:pPr lvl="1" eaLnBrk="1" hangingPunct="1"/>
            <a:endParaRPr lang="en-US" sz="2000" dirty="0" smtClean="0"/>
          </a:p>
          <a:p>
            <a:r>
              <a:rPr lang="en-US" sz="2800" dirty="0" smtClean="0"/>
              <a:t>So, after inserting, fix the tree by re-</a:t>
            </a:r>
            <a:r>
              <a:rPr lang="en-US" sz="2800" dirty="0" err="1" smtClean="0"/>
              <a:t>colouring</a:t>
            </a:r>
            <a:r>
              <a:rPr lang="en-US" sz="2800" dirty="0" smtClean="0"/>
              <a:t> nodes and performing rotations</a:t>
            </a:r>
          </a:p>
          <a:p>
            <a:pPr eaLnBrk="1" hangingPunct="1"/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0B874C-0789-4951-A958-4016BFCE7846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Fixing the Red-black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fixing of the tree remedies the problem of two consecutive red nodes</a:t>
            </a:r>
          </a:p>
          <a:p>
            <a:pPr lvl="1"/>
            <a:r>
              <a:rPr lang="en-US" dirty="0" smtClean="0"/>
              <a:t>There are a number of cases (that’s what is next)</a:t>
            </a:r>
          </a:p>
          <a:p>
            <a:r>
              <a:rPr lang="en-US" dirty="0" smtClean="0"/>
              <a:t>It is iterative (or recursive) and pushes this problem one step up the tree at each step</a:t>
            </a:r>
          </a:p>
          <a:p>
            <a:pPr lvl="1"/>
            <a:r>
              <a:rPr lang="en-US" dirty="0" smtClean="0"/>
              <a:t>I.e. if the consecutive red nodes are at level </a:t>
            </a:r>
            <a:r>
              <a:rPr lang="en-US" dirty="0" err="1" smtClean="0"/>
              <a:t>d</a:t>
            </a:r>
            <a:r>
              <a:rPr lang="en-US" dirty="0" smtClean="0"/>
              <a:t>, at the next step they are at d-1</a:t>
            </a:r>
          </a:p>
          <a:p>
            <a:pPr lvl="1"/>
            <a:r>
              <a:rPr lang="en-US" dirty="0" smtClean="0"/>
              <a:t>This is why it turns out to be </a:t>
            </a:r>
            <a:r>
              <a:rPr lang="en-US" dirty="0" err="1" smtClean="0"/>
              <a:t>O(log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We won’t go into the analysis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D3D180-EEDF-481E-B33B-EDEAFC32553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-black Tree 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Insertion I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Need to fix tree if new node’s parent is red</a:t>
            </a:r>
          </a:p>
          <a:p>
            <a:pPr eaLnBrk="1" hangingPunct="1"/>
            <a:r>
              <a:rPr lang="en-US" sz="2800" dirty="0" smtClean="0"/>
              <a:t>Case I for fixing:</a:t>
            </a:r>
            <a:endParaRPr lang="en-US" sz="2400" dirty="0" smtClean="0"/>
          </a:p>
          <a:p>
            <a:r>
              <a:rPr lang="en-US" dirty="0" smtClean="0"/>
              <a:t>If parent and uncle are both red</a:t>
            </a:r>
          </a:p>
          <a:p>
            <a:pPr lvl="1"/>
            <a:r>
              <a:rPr lang="en-US" sz="2400" dirty="0" smtClean="0"/>
              <a:t>Then </a:t>
            </a:r>
            <a:r>
              <a:rPr lang="en-US" sz="2400" dirty="0" err="1" smtClean="0"/>
              <a:t>colour</a:t>
            </a:r>
            <a:r>
              <a:rPr lang="en-US" sz="2400" dirty="0" smtClean="0"/>
              <a:t> them black</a:t>
            </a:r>
          </a:p>
          <a:p>
            <a:pPr lvl="1" eaLnBrk="1" hangingPunct="1"/>
            <a:r>
              <a:rPr lang="en-US" sz="2400" dirty="0" smtClean="0"/>
              <a:t>And </a:t>
            </a:r>
            <a:r>
              <a:rPr lang="en-US" sz="2400" dirty="0" err="1" smtClean="0"/>
              <a:t>colour</a:t>
            </a:r>
            <a:r>
              <a:rPr lang="en-US" sz="2400" dirty="0" smtClean="0"/>
              <a:t> the grandparent red</a:t>
            </a:r>
          </a:p>
          <a:p>
            <a:pPr lvl="2"/>
            <a:r>
              <a:rPr lang="en-US" dirty="0" smtClean="0"/>
              <a:t>It must have been black beforehand, why?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0B874C-0789-4951-A958-4016BFCE7846}" type="slidenum">
              <a:rPr lang="en-US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Binary Search Trees – Performance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330700" cy="453072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Items can be inserted in and removed from BSTs in </a:t>
            </a:r>
            <a:r>
              <a:rPr lang="en-US" sz="2800" i="1" dirty="0" smtClean="0"/>
              <a:t>O</a:t>
            </a:r>
            <a:r>
              <a:rPr lang="en-US" sz="2800" dirty="0" smtClean="0"/>
              <a:t>(</a:t>
            </a:r>
            <a:r>
              <a:rPr lang="en-US" sz="2800" i="1" dirty="0" smtClean="0"/>
              <a:t>height</a:t>
            </a:r>
            <a:r>
              <a:rPr lang="en-US" sz="2800" dirty="0" smtClean="0"/>
              <a:t>) time </a:t>
            </a:r>
          </a:p>
          <a:p>
            <a:pPr eaLnBrk="1" hangingPunct="1"/>
            <a:r>
              <a:rPr lang="en-US" sz="2800" dirty="0" smtClean="0"/>
              <a:t>So what is the height of a BST?</a:t>
            </a:r>
          </a:p>
          <a:p>
            <a:pPr lvl="1" eaLnBrk="1" hangingPunct="1"/>
            <a:r>
              <a:rPr lang="en-US" sz="2500" dirty="0" smtClean="0"/>
              <a:t>If the tree is balanced: </a:t>
            </a:r>
            <a:r>
              <a:rPr lang="en-US" sz="2400" i="1" dirty="0" smtClean="0"/>
              <a:t>O</a:t>
            </a:r>
            <a:r>
              <a:rPr lang="en-US" sz="2400" dirty="0" smtClean="0"/>
              <a:t>(</a:t>
            </a:r>
            <a:r>
              <a:rPr lang="en-US" sz="2500" dirty="0" err="1" smtClean="0"/>
              <a:t>log</a:t>
            </a:r>
            <a:r>
              <a:rPr lang="en-US" sz="2500" i="1" dirty="0" err="1" smtClean="0"/>
              <a:t>n</a:t>
            </a:r>
            <a:r>
              <a:rPr lang="en-US" sz="2500" dirty="0" smtClean="0"/>
              <a:t>)</a:t>
            </a:r>
          </a:p>
          <a:p>
            <a:pPr lvl="1" eaLnBrk="1" hangingPunct="1"/>
            <a:r>
              <a:rPr lang="en-US" sz="2500" dirty="0" smtClean="0"/>
              <a:t>If the tree is very unbalanced: </a:t>
            </a:r>
            <a:r>
              <a:rPr lang="en-US" sz="2500" i="1" dirty="0" smtClean="0"/>
              <a:t>O</a:t>
            </a:r>
            <a:r>
              <a:rPr lang="en-US" sz="2500" dirty="0" smtClean="0"/>
              <a:t>(</a:t>
            </a:r>
            <a:r>
              <a:rPr lang="en-US" sz="2500" i="1" dirty="0" smtClean="0"/>
              <a:t>n</a:t>
            </a:r>
            <a:r>
              <a:rPr lang="en-US" sz="2500" dirty="0" smtClean="0"/>
              <a:t>)</a:t>
            </a:r>
          </a:p>
        </p:txBody>
      </p:sp>
      <p:sp>
        <p:nvSpPr>
          <p:cNvPr id="4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4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AC93B9-105B-408E-B44F-709559E5B51F}" type="slidenum">
              <a:rPr lang="en-US"/>
              <a:pPr>
                <a:defRPr/>
              </a:pPr>
              <a:t>3</a:t>
            </a:fld>
            <a:endParaRPr lang="en-US"/>
          </a:p>
        </p:txBody>
      </p:sp>
      <p:grpSp>
        <p:nvGrpSpPr>
          <p:cNvPr id="10247" name="Group 46"/>
          <p:cNvGrpSpPr>
            <a:grpSpLocks/>
          </p:cNvGrpSpPr>
          <p:nvPr/>
        </p:nvGrpSpPr>
        <p:grpSpPr bwMode="auto">
          <a:xfrm>
            <a:off x="5867400" y="1846263"/>
            <a:ext cx="431800" cy="288925"/>
            <a:chOff x="4059" y="1071"/>
            <a:chExt cx="272" cy="182"/>
          </a:xfrm>
        </p:grpSpPr>
        <p:sp>
          <p:nvSpPr>
            <p:cNvPr id="10285" name="Oval 42"/>
            <p:cNvSpPr>
              <a:spLocks noChangeArrowheads="1"/>
            </p:cNvSpPr>
            <p:nvPr/>
          </p:nvSpPr>
          <p:spPr bwMode="auto">
            <a:xfrm>
              <a:off x="4105" y="1071"/>
              <a:ext cx="181" cy="18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/>
            </a:p>
          </p:txBody>
        </p:sp>
        <p:sp>
          <p:nvSpPr>
            <p:cNvPr id="10286" name="Text Box 43"/>
            <p:cNvSpPr txBox="1">
              <a:spLocks noChangeArrowheads="1"/>
            </p:cNvSpPr>
            <p:nvPr/>
          </p:nvSpPr>
          <p:spPr bwMode="auto">
            <a:xfrm>
              <a:off x="4059" y="1100"/>
              <a:ext cx="27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>
                  <a:latin typeface="Courier New" pitchFamily="49" charset="0"/>
                </a:rPr>
                <a:t>43</a:t>
              </a:r>
            </a:p>
          </p:txBody>
        </p:sp>
      </p:grpSp>
      <p:grpSp>
        <p:nvGrpSpPr>
          <p:cNvPr id="10248" name="Group 47"/>
          <p:cNvGrpSpPr>
            <a:grpSpLocks/>
          </p:cNvGrpSpPr>
          <p:nvPr/>
        </p:nvGrpSpPr>
        <p:grpSpPr bwMode="auto">
          <a:xfrm>
            <a:off x="5868988" y="3671888"/>
            <a:ext cx="431800" cy="288925"/>
            <a:chOff x="5239" y="1133"/>
            <a:chExt cx="272" cy="182"/>
          </a:xfrm>
        </p:grpSpPr>
        <p:sp>
          <p:nvSpPr>
            <p:cNvPr id="10283" name="Oval 44"/>
            <p:cNvSpPr>
              <a:spLocks noChangeArrowheads="1"/>
            </p:cNvSpPr>
            <p:nvPr/>
          </p:nvSpPr>
          <p:spPr bwMode="auto">
            <a:xfrm>
              <a:off x="5285" y="1133"/>
              <a:ext cx="181" cy="18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/>
            </a:p>
          </p:txBody>
        </p:sp>
        <p:sp>
          <p:nvSpPr>
            <p:cNvPr id="10284" name="Text Box 45"/>
            <p:cNvSpPr txBox="1">
              <a:spLocks noChangeArrowheads="1"/>
            </p:cNvSpPr>
            <p:nvPr/>
          </p:nvSpPr>
          <p:spPr bwMode="auto">
            <a:xfrm>
              <a:off x="5239" y="1162"/>
              <a:ext cx="27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>
                  <a:latin typeface="Courier New" pitchFamily="49" charset="0"/>
                </a:rPr>
                <a:t>61</a:t>
              </a:r>
            </a:p>
          </p:txBody>
        </p:sp>
      </p:grpSp>
      <p:grpSp>
        <p:nvGrpSpPr>
          <p:cNvPr id="10249" name="Group 48"/>
          <p:cNvGrpSpPr>
            <a:grpSpLocks/>
          </p:cNvGrpSpPr>
          <p:nvPr/>
        </p:nvGrpSpPr>
        <p:grpSpPr bwMode="auto">
          <a:xfrm>
            <a:off x="5580063" y="2349500"/>
            <a:ext cx="431800" cy="288925"/>
            <a:chOff x="4059" y="1071"/>
            <a:chExt cx="272" cy="182"/>
          </a:xfrm>
        </p:grpSpPr>
        <p:sp>
          <p:nvSpPr>
            <p:cNvPr id="10281" name="Oval 49"/>
            <p:cNvSpPr>
              <a:spLocks noChangeArrowheads="1"/>
            </p:cNvSpPr>
            <p:nvPr/>
          </p:nvSpPr>
          <p:spPr bwMode="auto">
            <a:xfrm>
              <a:off x="4105" y="1071"/>
              <a:ext cx="181" cy="18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/>
            </a:p>
          </p:txBody>
        </p:sp>
        <p:sp>
          <p:nvSpPr>
            <p:cNvPr id="10282" name="Text Box 50"/>
            <p:cNvSpPr txBox="1">
              <a:spLocks noChangeArrowheads="1"/>
            </p:cNvSpPr>
            <p:nvPr/>
          </p:nvSpPr>
          <p:spPr bwMode="auto">
            <a:xfrm>
              <a:off x="4059" y="1100"/>
              <a:ext cx="27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>
                  <a:latin typeface="Courier New" pitchFamily="49" charset="0"/>
                </a:rPr>
                <a:t>24</a:t>
              </a:r>
            </a:p>
          </p:txBody>
        </p:sp>
      </p:grpSp>
      <p:grpSp>
        <p:nvGrpSpPr>
          <p:cNvPr id="10250" name="Group 51"/>
          <p:cNvGrpSpPr>
            <a:grpSpLocks/>
          </p:cNvGrpSpPr>
          <p:nvPr/>
        </p:nvGrpSpPr>
        <p:grpSpPr bwMode="auto">
          <a:xfrm>
            <a:off x="6157913" y="2349500"/>
            <a:ext cx="431800" cy="288925"/>
            <a:chOff x="4059" y="1071"/>
            <a:chExt cx="272" cy="182"/>
          </a:xfrm>
        </p:grpSpPr>
        <p:sp>
          <p:nvSpPr>
            <p:cNvPr id="10279" name="Oval 52"/>
            <p:cNvSpPr>
              <a:spLocks noChangeArrowheads="1"/>
            </p:cNvSpPr>
            <p:nvPr/>
          </p:nvSpPr>
          <p:spPr bwMode="auto">
            <a:xfrm>
              <a:off x="4105" y="1071"/>
              <a:ext cx="181" cy="18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/>
            </a:p>
          </p:txBody>
        </p:sp>
        <p:sp>
          <p:nvSpPr>
            <p:cNvPr id="10280" name="Text Box 53"/>
            <p:cNvSpPr txBox="1">
              <a:spLocks noChangeArrowheads="1"/>
            </p:cNvSpPr>
            <p:nvPr/>
          </p:nvSpPr>
          <p:spPr bwMode="auto">
            <a:xfrm>
              <a:off x="4059" y="1100"/>
              <a:ext cx="27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Courier New" pitchFamily="49" charset="0"/>
                </a:rPr>
                <a:t>61</a:t>
              </a:r>
            </a:p>
          </p:txBody>
        </p:sp>
      </p:grpSp>
      <p:grpSp>
        <p:nvGrpSpPr>
          <p:cNvPr id="10251" name="Group 54"/>
          <p:cNvGrpSpPr>
            <a:grpSpLocks/>
          </p:cNvGrpSpPr>
          <p:nvPr/>
        </p:nvGrpSpPr>
        <p:grpSpPr bwMode="auto">
          <a:xfrm>
            <a:off x="5291138" y="2854325"/>
            <a:ext cx="431800" cy="288925"/>
            <a:chOff x="4059" y="1071"/>
            <a:chExt cx="272" cy="182"/>
          </a:xfrm>
        </p:grpSpPr>
        <p:sp>
          <p:nvSpPr>
            <p:cNvPr id="10277" name="Oval 55"/>
            <p:cNvSpPr>
              <a:spLocks noChangeArrowheads="1"/>
            </p:cNvSpPr>
            <p:nvPr/>
          </p:nvSpPr>
          <p:spPr bwMode="auto">
            <a:xfrm>
              <a:off x="4105" y="1071"/>
              <a:ext cx="181" cy="18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/>
            </a:p>
          </p:txBody>
        </p:sp>
        <p:sp>
          <p:nvSpPr>
            <p:cNvPr id="10278" name="Text Box 56"/>
            <p:cNvSpPr txBox="1">
              <a:spLocks noChangeArrowheads="1"/>
            </p:cNvSpPr>
            <p:nvPr/>
          </p:nvSpPr>
          <p:spPr bwMode="auto">
            <a:xfrm>
              <a:off x="4059" y="1100"/>
              <a:ext cx="27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>
                  <a:latin typeface="Courier New" pitchFamily="49" charset="0"/>
                </a:rPr>
                <a:t>12</a:t>
              </a:r>
            </a:p>
          </p:txBody>
        </p:sp>
      </p:grpSp>
      <p:grpSp>
        <p:nvGrpSpPr>
          <p:cNvPr id="10252" name="Group 57"/>
          <p:cNvGrpSpPr>
            <a:grpSpLocks/>
          </p:cNvGrpSpPr>
          <p:nvPr/>
        </p:nvGrpSpPr>
        <p:grpSpPr bwMode="auto">
          <a:xfrm>
            <a:off x="5867400" y="2854325"/>
            <a:ext cx="431800" cy="288925"/>
            <a:chOff x="4059" y="1071"/>
            <a:chExt cx="272" cy="182"/>
          </a:xfrm>
        </p:grpSpPr>
        <p:sp>
          <p:nvSpPr>
            <p:cNvPr id="10275" name="Oval 58"/>
            <p:cNvSpPr>
              <a:spLocks noChangeArrowheads="1"/>
            </p:cNvSpPr>
            <p:nvPr/>
          </p:nvSpPr>
          <p:spPr bwMode="auto">
            <a:xfrm>
              <a:off x="4105" y="1071"/>
              <a:ext cx="181" cy="18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/>
            </a:p>
          </p:txBody>
        </p:sp>
        <p:sp>
          <p:nvSpPr>
            <p:cNvPr id="10276" name="Text Box 59"/>
            <p:cNvSpPr txBox="1">
              <a:spLocks noChangeArrowheads="1"/>
            </p:cNvSpPr>
            <p:nvPr/>
          </p:nvSpPr>
          <p:spPr bwMode="auto">
            <a:xfrm>
              <a:off x="4059" y="1100"/>
              <a:ext cx="27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>
                  <a:latin typeface="Courier New" pitchFamily="49" charset="0"/>
                </a:rPr>
                <a:t>37</a:t>
              </a:r>
            </a:p>
          </p:txBody>
        </p:sp>
      </p:grpSp>
      <p:sp>
        <p:nvSpPr>
          <p:cNvPr id="10253" name="Line 60"/>
          <p:cNvSpPr>
            <a:spLocks noChangeShapeType="1"/>
          </p:cNvSpPr>
          <p:nvPr/>
        </p:nvSpPr>
        <p:spPr bwMode="auto">
          <a:xfrm flipH="1">
            <a:off x="5868988" y="3933825"/>
            <a:ext cx="142875" cy="2159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pSp>
        <p:nvGrpSpPr>
          <p:cNvPr id="10254" name="Group 61"/>
          <p:cNvGrpSpPr>
            <a:grpSpLocks/>
          </p:cNvGrpSpPr>
          <p:nvPr/>
        </p:nvGrpSpPr>
        <p:grpSpPr bwMode="auto">
          <a:xfrm>
            <a:off x="5580063" y="4149725"/>
            <a:ext cx="431800" cy="288925"/>
            <a:chOff x="5239" y="1133"/>
            <a:chExt cx="272" cy="182"/>
          </a:xfrm>
        </p:grpSpPr>
        <p:sp>
          <p:nvSpPr>
            <p:cNvPr id="10273" name="Oval 62"/>
            <p:cNvSpPr>
              <a:spLocks noChangeArrowheads="1"/>
            </p:cNvSpPr>
            <p:nvPr/>
          </p:nvSpPr>
          <p:spPr bwMode="auto">
            <a:xfrm>
              <a:off x="5285" y="1133"/>
              <a:ext cx="181" cy="18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/>
            </a:p>
          </p:txBody>
        </p:sp>
        <p:sp>
          <p:nvSpPr>
            <p:cNvPr id="10274" name="Text Box 63"/>
            <p:cNvSpPr txBox="1">
              <a:spLocks noChangeArrowheads="1"/>
            </p:cNvSpPr>
            <p:nvPr/>
          </p:nvSpPr>
          <p:spPr bwMode="auto">
            <a:xfrm>
              <a:off x="5239" y="1162"/>
              <a:ext cx="27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>
                  <a:latin typeface="Courier New" pitchFamily="49" charset="0"/>
                </a:rPr>
                <a:t>12</a:t>
              </a:r>
            </a:p>
          </p:txBody>
        </p:sp>
      </p:grpSp>
      <p:sp>
        <p:nvSpPr>
          <p:cNvPr id="10255" name="Line 64"/>
          <p:cNvSpPr>
            <a:spLocks noChangeShapeType="1"/>
          </p:cNvSpPr>
          <p:nvPr/>
        </p:nvSpPr>
        <p:spPr bwMode="auto">
          <a:xfrm flipH="1">
            <a:off x="5580063" y="5446713"/>
            <a:ext cx="142875" cy="2159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10256" name="Line 65"/>
          <p:cNvSpPr>
            <a:spLocks noChangeShapeType="1"/>
          </p:cNvSpPr>
          <p:nvPr/>
        </p:nvSpPr>
        <p:spPr bwMode="auto">
          <a:xfrm>
            <a:off x="5868988" y="4438650"/>
            <a:ext cx="142875" cy="2159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10257" name="Line 66"/>
          <p:cNvSpPr>
            <a:spLocks noChangeShapeType="1"/>
          </p:cNvSpPr>
          <p:nvPr/>
        </p:nvSpPr>
        <p:spPr bwMode="auto">
          <a:xfrm flipH="1">
            <a:off x="5868988" y="4941888"/>
            <a:ext cx="142875" cy="2159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grpSp>
        <p:nvGrpSpPr>
          <p:cNvPr id="10258" name="Group 67"/>
          <p:cNvGrpSpPr>
            <a:grpSpLocks/>
          </p:cNvGrpSpPr>
          <p:nvPr/>
        </p:nvGrpSpPr>
        <p:grpSpPr bwMode="auto">
          <a:xfrm>
            <a:off x="5294313" y="5662613"/>
            <a:ext cx="431800" cy="288925"/>
            <a:chOff x="5239" y="1133"/>
            <a:chExt cx="272" cy="182"/>
          </a:xfrm>
        </p:grpSpPr>
        <p:sp>
          <p:nvSpPr>
            <p:cNvPr id="10271" name="Oval 68"/>
            <p:cNvSpPr>
              <a:spLocks noChangeArrowheads="1"/>
            </p:cNvSpPr>
            <p:nvPr/>
          </p:nvSpPr>
          <p:spPr bwMode="auto">
            <a:xfrm>
              <a:off x="5285" y="1133"/>
              <a:ext cx="181" cy="18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/>
            </a:p>
          </p:txBody>
        </p:sp>
        <p:sp>
          <p:nvSpPr>
            <p:cNvPr id="10272" name="Text Box 69"/>
            <p:cNvSpPr txBox="1">
              <a:spLocks noChangeArrowheads="1"/>
            </p:cNvSpPr>
            <p:nvPr/>
          </p:nvSpPr>
          <p:spPr bwMode="auto">
            <a:xfrm>
              <a:off x="5239" y="1162"/>
              <a:ext cx="27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>
                  <a:latin typeface="Courier New" pitchFamily="49" charset="0"/>
                </a:rPr>
                <a:t>24</a:t>
              </a:r>
            </a:p>
          </p:txBody>
        </p:sp>
      </p:grpSp>
      <p:grpSp>
        <p:nvGrpSpPr>
          <p:cNvPr id="10259" name="Group 70"/>
          <p:cNvGrpSpPr>
            <a:grpSpLocks/>
          </p:cNvGrpSpPr>
          <p:nvPr/>
        </p:nvGrpSpPr>
        <p:grpSpPr bwMode="auto">
          <a:xfrm>
            <a:off x="5868988" y="4654550"/>
            <a:ext cx="431800" cy="288925"/>
            <a:chOff x="5239" y="1133"/>
            <a:chExt cx="272" cy="182"/>
          </a:xfrm>
        </p:grpSpPr>
        <p:sp>
          <p:nvSpPr>
            <p:cNvPr id="10269" name="Oval 71"/>
            <p:cNvSpPr>
              <a:spLocks noChangeArrowheads="1"/>
            </p:cNvSpPr>
            <p:nvPr/>
          </p:nvSpPr>
          <p:spPr bwMode="auto">
            <a:xfrm>
              <a:off x="5285" y="1133"/>
              <a:ext cx="181" cy="18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/>
            </a:p>
          </p:txBody>
        </p:sp>
        <p:sp>
          <p:nvSpPr>
            <p:cNvPr id="10270" name="Text Box 72"/>
            <p:cNvSpPr txBox="1">
              <a:spLocks noChangeArrowheads="1"/>
            </p:cNvSpPr>
            <p:nvPr/>
          </p:nvSpPr>
          <p:spPr bwMode="auto">
            <a:xfrm>
              <a:off x="5239" y="1162"/>
              <a:ext cx="27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>
                  <a:latin typeface="Courier New" pitchFamily="49" charset="0"/>
                </a:rPr>
                <a:t>43</a:t>
              </a:r>
            </a:p>
          </p:txBody>
        </p:sp>
      </p:grpSp>
      <p:grpSp>
        <p:nvGrpSpPr>
          <p:cNvPr id="10260" name="Group 73"/>
          <p:cNvGrpSpPr>
            <a:grpSpLocks/>
          </p:cNvGrpSpPr>
          <p:nvPr/>
        </p:nvGrpSpPr>
        <p:grpSpPr bwMode="auto">
          <a:xfrm>
            <a:off x="5580063" y="5157788"/>
            <a:ext cx="431800" cy="288925"/>
            <a:chOff x="5239" y="1133"/>
            <a:chExt cx="272" cy="182"/>
          </a:xfrm>
        </p:grpSpPr>
        <p:sp>
          <p:nvSpPr>
            <p:cNvPr id="10267" name="Oval 74"/>
            <p:cNvSpPr>
              <a:spLocks noChangeArrowheads="1"/>
            </p:cNvSpPr>
            <p:nvPr/>
          </p:nvSpPr>
          <p:spPr bwMode="auto">
            <a:xfrm>
              <a:off x="5285" y="1133"/>
              <a:ext cx="181" cy="18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/>
            </a:p>
          </p:txBody>
        </p:sp>
        <p:sp>
          <p:nvSpPr>
            <p:cNvPr id="10268" name="Text Box 75"/>
            <p:cNvSpPr txBox="1">
              <a:spLocks noChangeArrowheads="1"/>
            </p:cNvSpPr>
            <p:nvPr/>
          </p:nvSpPr>
          <p:spPr bwMode="auto">
            <a:xfrm>
              <a:off x="5239" y="1162"/>
              <a:ext cx="27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Courier New" pitchFamily="49" charset="0"/>
                </a:rPr>
                <a:t>37</a:t>
              </a:r>
            </a:p>
          </p:txBody>
        </p:sp>
      </p:grpSp>
      <p:sp>
        <p:nvSpPr>
          <p:cNvPr id="10261" name="Line 77"/>
          <p:cNvSpPr>
            <a:spLocks noChangeShapeType="1"/>
          </p:cNvSpPr>
          <p:nvPr/>
        </p:nvSpPr>
        <p:spPr bwMode="auto">
          <a:xfrm flipH="1">
            <a:off x="5867400" y="2133600"/>
            <a:ext cx="144463" cy="2159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10262" name="Line 78"/>
          <p:cNvSpPr>
            <a:spLocks noChangeShapeType="1"/>
          </p:cNvSpPr>
          <p:nvPr/>
        </p:nvSpPr>
        <p:spPr bwMode="auto">
          <a:xfrm>
            <a:off x="6157913" y="2133600"/>
            <a:ext cx="141287" cy="2159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10263" name="Line 79"/>
          <p:cNvSpPr>
            <a:spLocks noChangeShapeType="1"/>
          </p:cNvSpPr>
          <p:nvPr/>
        </p:nvSpPr>
        <p:spPr bwMode="auto">
          <a:xfrm flipH="1">
            <a:off x="5580063" y="2638425"/>
            <a:ext cx="142875" cy="2159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10264" name="Line 81"/>
          <p:cNvSpPr>
            <a:spLocks noChangeShapeType="1"/>
          </p:cNvSpPr>
          <p:nvPr/>
        </p:nvSpPr>
        <p:spPr bwMode="auto">
          <a:xfrm>
            <a:off x="5867400" y="2638425"/>
            <a:ext cx="144463" cy="2159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CA"/>
          </a:p>
        </p:txBody>
      </p:sp>
      <p:sp>
        <p:nvSpPr>
          <p:cNvPr id="10265" name="Text Box 82"/>
          <p:cNvSpPr txBox="1">
            <a:spLocks noChangeArrowheads="1"/>
          </p:cNvSpPr>
          <p:nvPr/>
        </p:nvSpPr>
        <p:spPr bwMode="auto">
          <a:xfrm>
            <a:off x="6781800" y="2057400"/>
            <a:ext cx="1801812" cy="7032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balanced BST</a:t>
            </a:r>
          </a:p>
          <a:p>
            <a:pPr>
              <a:spcBef>
                <a:spcPct val="50000"/>
              </a:spcBef>
            </a:pPr>
            <a:r>
              <a:rPr lang="en-US" sz="1600" dirty="0"/>
              <a:t>height = O(</a:t>
            </a:r>
            <a:r>
              <a:rPr lang="en-US" sz="1600" dirty="0" err="1"/>
              <a:t>log</a:t>
            </a:r>
            <a:r>
              <a:rPr lang="en-US" sz="1600" i="1" dirty="0" err="1"/>
              <a:t>n</a:t>
            </a:r>
            <a:r>
              <a:rPr lang="en-US" sz="1600" dirty="0"/>
              <a:t>)</a:t>
            </a:r>
          </a:p>
        </p:txBody>
      </p:sp>
      <p:sp>
        <p:nvSpPr>
          <p:cNvPr id="10266" name="Text Box 84"/>
          <p:cNvSpPr txBox="1">
            <a:spLocks noChangeArrowheads="1"/>
          </p:cNvSpPr>
          <p:nvPr/>
        </p:nvSpPr>
        <p:spPr bwMode="auto">
          <a:xfrm>
            <a:off x="6781800" y="4572000"/>
            <a:ext cx="1828800" cy="7848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unbalanced BST</a:t>
            </a:r>
          </a:p>
          <a:p>
            <a:pPr>
              <a:spcBef>
                <a:spcPct val="50000"/>
              </a:spcBef>
            </a:pPr>
            <a:r>
              <a:rPr lang="en-US" dirty="0"/>
              <a:t>height = O(</a:t>
            </a:r>
            <a:r>
              <a:rPr lang="en-US" i="1" dirty="0"/>
              <a:t>n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Insertion Example</a:t>
            </a:r>
          </a:p>
        </p:txBody>
      </p:sp>
      <p:sp>
        <p:nvSpPr>
          <p:cNvPr id="4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A15950-D0FC-4364-BFBA-996DED153D9E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31750" name="Text Box 3"/>
          <p:cNvSpPr txBox="1">
            <a:spLocks noChangeArrowheads="1"/>
          </p:cNvSpPr>
          <p:nvPr/>
        </p:nvSpPr>
        <p:spPr bwMode="auto">
          <a:xfrm>
            <a:off x="755650" y="1628775"/>
            <a:ext cx="114935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Insert 65</a:t>
            </a:r>
          </a:p>
        </p:txBody>
      </p:sp>
      <p:grpSp>
        <p:nvGrpSpPr>
          <p:cNvPr id="31751" name="Group 4"/>
          <p:cNvGrpSpPr>
            <a:grpSpLocks/>
          </p:cNvGrpSpPr>
          <p:nvPr/>
        </p:nvGrpSpPr>
        <p:grpSpPr bwMode="auto">
          <a:xfrm>
            <a:off x="4643438" y="1916113"/>
            <a:ext cx="431800" cy="433387"/>
            <a:chOff x="2925" y="1525"/>
            <a:chExt cx="272" cy="273"/>
          </a:xfrm>
        </p:grpSpPr>
        <p:sp>
          <p:nvSpPr>
            <p:cNvPr id="31787" name="Oval 5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1788" name="Text Box 6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47</a:t>
              </a:r>
            </a:p>
          </p:txBody>
        </p:sp>
      </p:grpSp>
      <p:grpSp>
        <p:nvGrpSpPr>
          <p:cNvPr id="31752" name="Group 7"/>
          <p:cNvGrpSpPr>
            <a:grpSpLocks/>
          </p:cNvGrpSpPr>
          <p:nvPr/>
        </p:nvGrpSpPr>
        <p:grpSpPr bwMode="auto">
          <a:xfrm>
            <a:off x="6156325" y="2492375"/>
            <a:ext cx="431800" cy="433388"/>
            <a:chOff x="3878" y="1888"/>
            <a:chExt cx="272" cy="273"/>
          </a:xfrm>
        </p:grpSpPr>
        <p:sp>
          <p:nvSpPr>
            <p:cNvPr id="31785" name="Oval 8"/>
            <p:cNvSpPr>
              <a:spLocks noChangeArrowheads="1"/>
            </p:cNvSpPr>
            <p:nvPr/>
          </p:nvSpPr>
          <p:spPr bwMode="auto">
            <a:xfrm>
              <a:off x="3878" y="188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1786" name="Text Box 9"/>
            <p:cNvSpPr txBox="1">
              <a:spLocks noChangeArrowheads="1"/>
            </p:cNvSpPr>
            <p:nvPr/>
          </p:nvSpPr>
          <p:spPr bwMode="auto">
            <a:xfrm>
              <a:off x="3878" y="193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71</a:t>
              </a:r>
            </a:p>
          </p:txBody>
        </p:sp>
      </p:grpSp>
      <p:grpSp>
        <p:nvGrpSpPr>
          <p:cNvPr id="31753" name="Group 10"/>
          <p:cNvGrpSpPr>
            <a:grpSpLocks/>
          </p:cNvGrpSpPr>
          <p:nvPr/>
        </p:nvGrpSpPr>
        <p:grpSpPr bwMode="auto">
          <a:xfrm>
            <a:off x="3132138" y="2492375"/>
            <a:ext cx="431800" cy="433388"/>
            <a:chOff x="1973" y="1888"/>
            <a:chExt cx="272" cy="273"/>
          </a:xfrm>
        </p:grpSpPr>
        <p:sp>
          <p:nvSpPr>
            <p:cNvPr id="31783" name="Oval 11"/>
            <p:cNvSpPr>
              <a:spLocks noChangeArrowheads="1"/>
            </p:cNvSpPr>
            <p:nvPr/>
          </p:nvSpPr>
          <p:spPr bwMode="auto">
            <a:xfrm>
              <a:off x="1973" y="188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1784" name="Text Box 12"/>
            <p:cNvSpPr txBox="1">
              <a:spLocks noChangeArrowheads="1"/>
            </p:cNvSpPr>
            <p:nvPr/>
          </p:nvSpPr>
          <p:spPr bwMode="auto">
            <a:xfrm>
              <a:off x="1973" y="193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32</a:t>
              </a:r>
            </a:p>
          </p:txBody>
        </p:sp>
      </p:grpSp>
      <p:sp>
        <p:nvSpPr>
          <p:cNvPr id="31754" name="Line 13"/>
          <p:cNvSpPr>
            <a:spLocks noChangeShapeType="1"/>
          </p:cNvSpPr>
          <p:nvPr/>
        </p:nvSpPr>
        <p:spPr bwMode="auto">
          <a:xfrm flipH="1">
            <a:off x="3490913" y="220345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31755" name="Line 14"/>
          <p:cNvSpPr>
            <a:spLocks noChangeShapeType="1"/>
          </p:cNvSpPr>
          <p:nvPr/>
        </p:nvSpPr>
        <p:spPr bwMode="auto">
          <a:xfrm>
            <a:off x="5075238" y="220345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grpSp>
        <p:nvGrpSpPr>
          <p:cNvPr id="31756" name="Group 15"/>
          <p:cNvGrpSpPr>
            <a:grpSpLocks/>
          </p:cNvGrpSpPr>
          <p:nvPr/>
        </p:nvGrpSpPr>
        <p:grpSpPr bwMode="auto">
          <a:xfrm>
            <a:off x="5435600" y="3429000"/>
            <a:ext cx="431800" cy="433388"/>
            <a:chOff x="3424" y="2478"/>
            <a:chExt cx="272" cy="273"/>
          </a:xfrm>
        </p:grpSpPr>
        <p:sp>
          <p:nvSpPr>
            <p:cNvPr id="31781" name="Oval 16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1782" name="Text Box 17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65</a:t>
              </a:r>
            </a:p>
          </p:txBody>
        </p:sp>
      </p:grpSp>
      <p:grpSp>
        <p:nvGrpSpPr>
          <p:cNvPr id="31757" name="Group 18"/>
          <p:cNvGrpSpPr>
            <a:grpSpLocks/>
          </p:cNvGrpSpPr>
          <p:nvPr/>
        </p:nvGrpSpPr>
        <p:grpSpPr bwMode="auto">
          <a:xfrm>
            <a:off x="6877050" y="3429000"/>
            <a:ext cx="433388" cy="433388"/>
            <a:chOff x="4332" y="2478"/>
            <a:chExt cx="273" cy="273"/>
          </a:xfrm>
        </p:grpSpPr>
        <p:sp>
          <p:nvSpPr>
            <p:cNvPr id="31779" name="Oval 19"/>
            <p:cNvSpPr>
              <a:spLocks noChangeArrowheads="1"/>
            </p:cNvSpPr>
            <p:nvPr/>
          </p:nvSpPr>
          <p:spPr bwMode="auto">
            <a:xfrm>
              <a:off x="4332" y="247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1780" name="Text Box 20"/>
            <p:cNvSpPr txBox="1">
              <a:spLocks noChangeArrowheads="1"/>
            </p:cNvSpPr>
            <p:nvPr/>
          </p:nvSpPr>
          <p:spPr bwMode="auto">
            <a:xfrm>
              <a:off x="4333" y="2523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93</a:t>
              </a:r>
            </a:p>
          </p:txBody>
        </p:sp>
      </p:grpSp>
      <p:sp>
        <p:nvSpPr>
          <p:cNvPr id="31758" name="Line 21"/>
          <p:cNvSpPr>
            <a:spLocks noChangeShapeType="1"/>
          </p:cNvSpPr>
          <p:nvPr/>
        </p:nvSpPr>
        <p:spPr bwMode="auto">
          <a:xfrm flipH="1">
            <a:off x="5724525" y="2924175"/>
            <a:ext cx="576263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31759" name="Line 22"/>
          <p:cNvSpPr>
            <a:spLocks noChangeShapeType="1"/>
          </p:cNvSpPr>
          <p:nvPr/>
        </p:nvSpPr>
        <p:spPr bwMode="auto">
          <a:xfrm>
            <a:off x="6446838" y="2924175"/>
            <a:ext cx="574675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324631" name="Text Box 23"/>
          <p:cNvSpPr txBox="1">
            <a:spLocks noChangeArrowheads="1"/>
          </p:cNvSpPr>
          <p:nvPr/>
        </p:nvSpPr>
        <p:spPr bwMode="auto">
          <a:xfrm>
            <a:off x="762000" y="2057400"/>
            <a:ext cx="1143000" cy="3667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Insert 82</a:t>
            </a:r>
          </a:p>
        </p:txBody>
      </p:sp>
      <p:grpSp>
        <p:nvGrpSpPr>
          <p:cNvPr id="31761" name="Group 24"/>
          <p:cNvGrpSpPr>
            <a:grpSpLocks/>
          </p:cNvGrpSpPr>
          <p:nvPr/>
        </p:nvGrpSpPr>
        <p:grpSpPr bwMode="auto">
          <a:xfrm>
            <a:off x="2916238" y="2924175"/>
            <a:ext cx="360362" cy="576263"/>
            <a:chOff x="1746" y="1888"/>
            <a:chExt cx="227" cy="363"/>
          </a:xfrm>
        </p:grpSpPr>
        <p:sp>
          <p:nvSpPr>
            <p:cNvPr id="31777" name="Line 25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1778" name="Oval 26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31762" name="Group 27"/>
          <p:cNvGrpSpPr>
            <a:grpSpLocks/>
          </p:cNvGrpSpPr>
          <p:nvPr/>
        </p:nvGrpSpPr>
        <p:grpSpPr bwMode="auto">
          <a:xfrm flipH="1">
            <a:off x="3419475" y="2924175"/>
            <a:ext cx="360363" cy="576263"/>
            <a:chOff x="1746" y="1888"/>
            <a:chExt cx="227" cy="363"/>
          </a:xfrm>
        </p:grpSpPr>
        <p:sp>
          <p:nvSpPr>
            <p:cNvPr id="31775" name="Line 28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1776" name="Oval 29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31763" name="Group 30"/>
          <p:cNvGrpSpPr>
            <a:grpSpLocks/>
          </p:cNvGrpSpPr>
          <p:nvPr/>
        </p:nvGrpSpPr>
        <p:grpSpPr bwMode="auto">
          <a:xfrm>
            <a:off x="5221288" y="3860800"/>
            <a:ext cx="360362" cy="576263"/>
            <a:chOff x="1746" y="1888"/>
            <a:chExt cx="227" cy="363"/>
          </a:xfrm>
        </p:grpSpPr>
        <p:sp>
          <p:nvSpPr>
            <p:cNvPr id="31773" name="Line 31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1774" name="Oval 32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31764" name="Group 33"/>
          <p:cNvGrpSpPr>
            <a:grpSpLocks/>
          </p:cNvGrpSpPr>
          <p:nvPr/>
        </p:nvGrpSpPr>
        <p:grpSpPr bwMode="auto">
          <a:xfrm flipH="1">
            <a:off x="5724525" y="3860800"/>
            <a:ext cx="360363" cy="576263"/>
            <a:chOff x="1746" y="1888"/>
            <a:chExt cx="227" cy="363"/>
          </a:xfrm>
        </p:grpSpPr>
        <p:sp>
          <p:nvSpPr>
            <p:cNvPr id="31771" name="Line 34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1772" name="Oval 35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31765" name="Group 36"/>
          <p:cNvGrpSpPr>
            <a:grpSpLocks/>
          </p:cNvGrpSpPr>
          <p:nvPr/>
        </p:nvGrpSpPr>
        <p:grpSpPr bwMode="auto">
          <a:xfrm>
            <a:off x="6661150" y="3860800"/>
            <a:ext cx="360363" cy="576263"/>
            <a:chOff x="1746" y="1888"/>
            <a:chExt cx="227" cy="363"/>
          </a:xfrm>
        </p:grpSpPr>
        <p:sp>
          <p:nvSpPr>
            <p:cNvPr id="31769" name="Line 37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1770" name="Oval 38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31766" name="Group 39"/>
          <p:cNvGrpSpPr>
            <a:grpSpLocks/>
          </p:cNvGrpSpPr>
          <p:nvPr/>
        </p:nvGrpSpPr>
        <p:grpSpPr bwMode="auto">
          <a:xfrm flipH="1">
            <a:off x="7164388" y="3860800"/>
            <a:ext cx="360362" cy="576263"/>
            <a:chOff x="1746" y="1888"/>
            <a:chExt cx="227" cy="363"/>
          </a:xfrm>
        </p:grpSpPr>
        <p:sp>
          <p:nvSpPr>
            <p:cNvPr id="31767" name="Line 40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1768" name="Oval 41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 dirty="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246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246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246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3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Insertion Example</a:t>
            </a:r>
          </a:p>
        </p:txBody>
      </p:sp>
      <p:sp>
        <p:nvSpPr>
          <p:cNvPr id="5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5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E39246-D92A-414B-97D4-6FF68414E8C1}" type="slidenum">
              <a:rPr lang="en-US"/>
              <a:pPr>
                <a:defRPr/>
              </a:pPr>
              <a:t>31</a:t>
            </a:fld>
            <a:endParaRPr lang="en-US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6443663" y="4508500"/>
            <a:ext cx="433387" cy="433388"/>
            <a:chOff x="4332" y="2478"/>
            <a:chExt cx="273" cy="273"/>
          </a:xfrm>
        </p:grpSpPr>
        <p:sp>
          <p:nvSpPr>
            <p:cNvPr id="32821" name="Oval 34"/>
            <p:cNvSpPr>
              <a:spLocks noChangeArrowheads="1"/>
            </p:cNvSpPr>
            <p:nvPr/>
          </p:nvSpPr>
          <p:spPr bwMode="auto">
            <a:xfrm>
              <a:off x="4332" y="247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2822" name="Text Box 35"/>
            <p:cNvSpPr txBox="1">
              <a:spLocks noChangeArrowheads="1"/>
            </p:cNvSpPr>
            <p:nvPr/>
          </p:nvSpPr>
          <p:spPr bwMode="auto">
            <a:xfrm>
              <a:off x="4333" y="2523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82</a:t>
              </a:r>
            </a:p>
          </p:txBody>
        </p:sp>
      </p:grpSp>
      <p:grpSp>
        <p:nvGrpSpPr>
          <p:cNvPr id="32776" name="Group 4"/>
          <p:cNvGrpSpPr>
            <a:grpSpLocks/>
          </p:cNvGrpSpPr>
          <p:nvPr/>
        </p:nvGrpSpPr>
        <p:grpSpPr bwMode="auto">
          <a:xfrm>
            <a:off x="4643438" y="1916113"/>
            <a:ext cx="431800" cy="433387"/>
            <a:chOff x="2925" y="1525"/>
            <a:chExt cx="272" cy="273"/>
          </a:xfrm>
        </p:grpSpPr>
        <p:sp>
          <p:nvSpPr>
            <p:cNvPr id="32819" name="Oval 5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2820" name="Text Box 6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47</a:t>
              </a:r>
            </a:p>
          </p:txBody>
        </p:sp>
      </p:grpSp>
      <p:grpSp>
        <p:nvGrpSpPr>
          <p:cNvPr id="32777" name="Group 7"/>
          <p:cNvGrpSpPr>
            <a:grpSpLocks/>
          </p:cNvGrpSpPr>
          <p:nvPr/>
        </p:nvGrpSpPr>
        <p:grpSpPr bwMode="auto">
          <a:xfrm>
            <a:off x="6156325" y="2492375"/>
            <a:ext cx="431800" cy="433388"/>
            <a:chOff x="3878" y="1888"/>
            <a:chExt cx="272" cy="273"/>
          </a:xfrm>
        </p:grpSpPr>
        <p:sp>
          <p:nvSpPr>
            <p:cNvPr id="32817" name="Oval 8"/>
            <p:cNvSpPr>
              <a:spLocks noChangeArrowheads="1"/>
            </p:cNvSpPr>
            <p:nvPr/>
          </p:nvSpPr>
          <p:spPr bwMode="auto">
            <a:xfrm>
              <a:off x="3878" y="188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2818" name="Text Box 9"/>
            <p:cNvSpPr txBox="1">
              <a:spLocks noChangeArrowheads="1"/>
            </p:cNvSpPr>
            <p:nvPr/>
          </p:nvSpPr>
          <p:spPr bwMode="auto">
            <a:xfrm>
              <a:off x="3878" y="193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71</a:t>
              </a:r>
            </a:p>
          </p:txBody>
        </p:sp>
      </p:grpSp>
      <p:grpSp>
        <p:nvGrpSpPr>
          <p:cNvPr id="32778" name="Group 10"/>
          <p:cNvGrpSpPr>
            <a:grpSpLocks/>
          </p:cNvGrpSpPr>
          <p:nvPr/>
        </p:nvGrpSpPr>
        <p:grpSpPr bwMode="auto">
          <a:xfrm>
            <a:off x="3132138" y="2492375"/>
            <a:ext cx="431800" cy="433388"/>
            <a:chOff x="1973" y="1888"/>
            <a:chExt cx="272" cy="273"/>
          </a:xfrm>
        </p:grpSpPr>
        <p:sp>
          <p:nvSpPr>
            <p:cNvPr id="32815" name="Oval 11"/>
            <p:cNvSpPr>
              <a:spLocks noChangeArrowheads="1"/>
            </p:cNvSpPr>
            <p:nvPr/>
          </p:nvSpPr>
          <p:spPr bwMode="auto">
            <a:xfrm>
              <a:off x="1973" y="188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2816" name="Text Box 12"/>
            <p:cNvSpPr txBox="1">
              <a:spLocks noChangeArrowheads="1"/>
            </p:cNvSpPr>
            <p:nvPr/>
          </p:nvSpPr>
          <p:spPr bwMode="auto">
            <a:xfrm>
              <a:off x="1973" y="193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32</a:t>
              </a:r>
            </a:p>
          </p:txBody>
        </p:sp>
      </p:grpSp>
      <p:sp>
        <p:nvSpPr>
          <p:cNvPr id="32779" name="Line 13"/>
          <p:cNvSpPr>
            <a:spLocks noChangeShapeType="1"/>
          </p:cNvSpPr>
          <p:nvPr/>
        </p:nvSpPr>
        <p:spPr bwMode="auto">
          <a:xfrm flipH="1">
            <a:off x="3490913" y="220345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32780" name="Line 14"/>
          <p:cNvSpPr>
            <a:spLocks noChangeShapeType="1"/>
          </p:cNvSpPr>
          <p:nvPr/>
        </p:nvSpPr>
        <p:spPr bwMode="auto">
          <a:xfrm>
            <a:off x="5075238" y="220345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grpSp>
        <p:nvGrpSpPr>
          <p:cNvPr id="32781" name="Group 15"/>
          <p:cNvGrpSpPr>
            <a:grpSpLocks/>
          </p:cNvGrpSpPr>
          <p:nvPr/>
        </p:nvGrpSpPr>
        <p:grpSpPr bwMode="auto">
          <a:xfrm>
            <a:off x="5435600" y="3429000"/>
            <a:ext cx="431800" cy="433388"/>
            <a:chOff x="3424" y="2478"/>
            <a:chExt cx="272" cy="273"/>
          </a:xfrm>
        </p:grpSpPr>
        <p:sp>
          <p:nvSpPr>
            <p:cNvPr id="32813" name="Oval 16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2814" name="Text Box 17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65</a:t>
              </a:r>
            </a:p>
          </p:txBody>
        </p:sp>
      </p:grpSp>
      <p:grpSp>
        <p:nvGrpSpPr>
          <p:cNvPr id="32782" name="Group 18"/>
          <p:cNvGrpSpPr>
            <a:grpSpLocks/>
          </p:cNvGrpSpPr>
          <p:nvPr/>
        </p:nvGrpSpPr>
        <p:grpSpPr bwMode="auto">
          <a:xfrm>
            <a:off x="6877050" y="3429000"/>
            <a:ext cx="433388" cy="433388"/>
            <a:chOff x="4332" y="2478"/>
            <a:chExt cx="273" cy="273"/>
          </a:xfrm>
        </p:grpSpPr>
        <p:sp>
          <p:nvSpPr>
            <p:cNvPr id="32811" name="Oval 19"/>
            <p:cNvSpPr>
              <a:spLocks noChangeArrowheads="1"/>
            </p:cNvSpPr>
            <p:nvPr/>
          </p:nvSpPr>
          <p:spPr bwMode="auto">
            <a:xfrm>
              <a:off x="4332" y="247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2812" name="Text Box 20"/>
            <p:cNvSpPr txBox="1">
              <a:spLocks noChangeArrowheads="1"/>
            </p:cNvSpPr>
            <p:nvPr/>
          </p:nvSpPr>
          <p:spPr bwMode="auto">
            <a:xfrm>
              <a:off x="4333" y="2523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93</a:t>
              </a:r>
            </a:p>
          </p:txBody>
        </p:sp>
      </p:grpSp>
      <p:sp>
        <p:nvSpPr>
          <p:cNvPr id="32783" name="Line 21"/>
          <p:cNvSpPr>
            <a:spLocks noChangeShapeType="1"/>
          </p:cNvSpPr>
          <p:nvPr/>
        </p:nvSpPr>
        <p:spPr bwMode="auto">
          <a:xfrm flipH="1">
            <a:off x="5724525" y="2924175"/>
            <a:ext cx="576263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32784" name="Line 22"/>
          <p:cNvSpPr>
            <a:spLocks noChangeShapeType="1"/>
          </p:cNvSpPr>
          <p:nvPr/>
        </p:nvSpPr>
        <p:spPr bwMode="auto">
          <a:xfrm>
            <a:off x="6446838" y="2924175"/>
            <a:ext cx="574675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32785" name="Text Box 23"/>
          <p:cNvSpPr txBox="1">
            <a:spLocks noChangeArrowheads="1"/>
          </p:cNvSpPr>
          <p:nvPr/>
        </p:nvSpPr>
        <p:spPr bwMode="auto">
          <a:xfrm>
            <a:off x="762000" y="2057400"/>
            <a:ext cx="1143000" cy="3667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Insert 82</a:t>
            </a:r>
          </a:p>
        </p:txBody>
      </p:sp>
      <p:sp>
        <p:nvSpPr>
          <p:cNvPr id="252959" name="Line 31"/>
          <p:cNvSpPr>
            <a:spLocks noChangeShapeType="1"/>
          </p:cNvSpPr>
          <p:nvPr/>
        </p:nvSpPr>
        <p:spPr bwMode="auto">
          <a:xfrm flipV="1">
            <a:off x="6659563" y="3860800"/>
            <a:ext cx="361950" cy="649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grpSp>
        <p:nvGrpSpPr>
          <p:cNvPr id="32787" name="Group 49"/>
          <p:cNvGrpSpPr>
            <a:grpSpLocks/>
          </p:cNvGrpSpPr>
          <p:nvPr/>
        </p:nvGrpSpPr>
        <p:grpSpPr bwMode="auto">
          <a:xfrm>
            <a:off x="2916238" y="2924175"/>
            <a:ext cx="360362" cy="576263"/>
            <a:chOff x="1746" y="1888"/>
            <a:chExt cx="227" cy="363"/>
          </a:xfrm>
        </p:grpSpPr>
        <p:sp>
          <p:nvSpPr>
            <p:cNvPr id="32809" name="Line 50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2810" name="Oval 51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32788" name="Group 52"/>
          <p:cNvGrpSpPr>
            <a:grpSpLocks/>
          </p:cNvGrpSpPr>
          <p:nvPr/>
        </p:nvGrpSpPr>
        <p:grpSpPr bwMode="auto">
          <a:xfrm flipH="1">
            <a:off x="3419475" y="2924175"/>
            <a:ext cx="360363" cy="576263"/>
            <a:chOff x="1746" y="1888"/>
            <a:chExt cx="227" cy="363"/>
          </a:xfrm>
        </p:grpSpPr>
        <p:sp>
          <p:nvSpPr>
            <p:cNvPr id="32807" name="Line 53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2808" name="Oval 54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32789" name="Group 55"/>
          <p:cNvGrpSpPr>
            <a:grpSpLocks/>
          </p:cNvGrpSpPr>
          <p:nvPr/>
        </p:nvGrpSpPr>
        <p:grpSpPr bwMode="auto">
          <a:xfrm>
            <a:off x="5221288" y="3860800"/>
            <a:ext cx="360362" cy="576263"/>
            <a:chOff x="1746" y="1888"/>
            <a:chExt cx="227" cy="363"/>
          </a:xfrm>
        </p:grpSpPr>
        <p:sp>
          <p:nvSpPr>
            <p:cNvPr id="32805" name="Line 56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2806" name="Oval 57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32790" name="Group 58"/>
          <p:cNvGrpSpPr>
            <a:grpSpLocks/>
          </p:cNvGrpSpPr>
          <p:nvPr/>
        </p:nvGrpSpPr>
        <p:grpSpPr bwMode="auto">
          <a:xfrm flipH="1">
            <a:off x="5724525" y="3860800"/>
            <a:ext cx="360363" cy="576263"/>
            <a:chOff x="1746" y="1888"/>
            <a:chExt cx="227" cy="363"/>
          </a:xfrm>
        </p:grpSpPr>
        <p:sp>
          <p:nvSpPr>
            <p:cNvPr id="32803" name="Line 59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2804" name="Oval 60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12" name="Group 61"/>
          <p:cNvGrpSpPr>
            <a:grpSpLocks/>
          </p:cNvGrpSpPr>
          <p:nvPr/>
        </p:nvGrpSpPr>
        <p:grpSpPr bwMode="auto">
          <a:xfrm>
            <a:off x="6229350" y="4941888"/>
            <a:ext cx="360363" cy="576262"/>
            <a:chOff x="1746" y="1888"/>
            <a:chExt cx="227" cy="363"/>
          </a:xfrm>
        </p:grpSpPr>
        <p:sp>
          <p:nvSpPr>
            <p:cNvPr id="32801" name="Line 62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2802" name="Oval 63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13" name="Group 64"/>
          <p:cNvGrpSpPr>
            <a:grpSpLocks/>
          </p:cNvGrpSpPr>
          <p:nvPr/>
        </p:nvGrpSpPr>
        <p:grpSpPr bwMode="auto">
          <a:xfrm flipH="1">
            <a:off x="6732588" y="4941888"/>
            <a:ext cx="360362" cy="576262"/>
            <a:chOff x="1746" y="1888"/>
            <a:chExt cx="227" cy="363"/>
          </a:xfrm>
        </p:grpSpPr>
        <p:sp>
          <p:nvSpPr>
            <p:cNvPr id="32799" name="Line 65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2800" name="Oval 66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 dirty="0">
                <a:latin typeface="+mn-lt"/>
              </a:endParaRPr>
            </a:p>
          </p:txBody>
        </p:sp>
      </p:grpSp>
      <p:grpSp>
        <p:nvGrpSpPr>
          <p:cNvPr id="32793" name="Group 70"/>
          <p:cNvGrpSpPr>
            <a:grpSpLocks/>
          </p:cNvGrpSpPr>
          <p:nvPr/>
        </p:nvGrpSpPr>
        <p:grpSpPr bwMode="auto">
          <a:xfrm flipH="1">
            <a:off x="7164388" y="3860800"/>
            <a:ext cx="360362" cy="576263"/>
            <a:chOff x="1746" y="1888"/>
            <a:chExt cx="227" cy="363"/>
          </a:xfrm>
        </p:grpSpPr>
        <p:sp>
          <p:nvSpPr>
            <p:cNvPr id="32797" name="Line 71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2798" name="Oval 72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15" name="Group 73"/>
          <p:cNvGrpSpPr>
            <a:grpSpLocks/>
          </p:cNvGrpSpPr>
          <p:nvPr/>
        </p:nvGrpSpPr>
        <p:grpSpPr bwMode="auto">
          <a:xfrm>
            <a:off x="6659563" y="3860800"/>
            <a:ext cx="360362" cy="576263"/>
            <a:chOff x="1746" y="1888"/>
            <a:chExt cx="227" cy="363"/>
          </a:xfrm>
        </p:grpSpPr>
        <p:sp>
          <p:nvSpPr>
            <p:cNvPr id="32795" name="Line 74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2796" name="Oval 75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sp>
        <p:nvSpPr>
          <p:cNvPr id="55" name="Text Box 3"/>
          <p:cNvSpPr txBox="1">
            <a:spLocks noChangeArrowheads="1"/>
          </p:cNvSpPr>
          <p:nvPr/>
        </p:nvSpPr>
        <p:spPr bwMode="auto">
          <a:xfrm>
            <a:off x="755650" y="1628775"/>
            <a:ext cx="114935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Insert 65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52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5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801" name="Group 10"/>
          <p:cNvGrpSpPr>
            <a:grpSpLocks/>
          </p:cNvGrpSpPr>
          <p:nvPr/>
        </p:nvGrpSpPr>
        <p:grpSpPr bwMode="auto">
          <a:xfrm>
            <a:off x="6156325" y="2492375"/>
            <a:ext cx="431800" cy="433388"/>
            <a:chOff x="3878" y="1888"/>
            <a:chExt cx="272" cy="273"/>
          </a:xfrm>
        </p:grpSpPr>
        <p:sp>
          <p:nvSpPr>
            <p:cNvPr id="33848" name="Oval 11"/>
            <p:cNvSpPr>
              <a:spLocks noChangeArrowheads="1"/>
            </p:cNvSpPr>
            <p:nvPr/>
          </p:nvSpPr>
          <p:spPr bwMode="auto">
            <a:xfrm>
              <a:off x="3878" y="188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3849" name="Text Box 12"/>
            <p:cNvSpPr txBox="1">
              <a:spLocks noChangeArrowheads="1"/>
            </p:cNvSpPr>
            <p:nvPr/>
          </p:nvSpPr>
          <p:spPr bwMode="auto">
            <a:xfrm>
              <a:off x="3878" y="193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71</a:t>
              </a:r>
            </a:p>
          </p:txBody>
        </p:sp>
      </p:grp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6156325" y="2492375"/>
            <a:ext cx="431800" cy="433388"/>
            <a:chOff x="3424" y="2478"/>
            <a:chExt cx="272" cy="273"/>
          </a:xfrm>
        </p:grpSpPr>
        <p:sp>
          <p:nvSpPr>
            <p:cNvPr id="33838" name="Oval 32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3839" name="Text Box 33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71</a:t>
              </a:r>
            </a:p>
          </p:txBody>
        </p:sp>
      </p:grpSp>
      <p:grpSp>
        <p:nvGrpSpPr>
          <p:cNvPr id="33806" name="Group 21"/>
          <p:cNvGrpSpPr>
            <a:grpSpLocks/>
          </p:cNvGrpSpPr>
          <p:nvPr/>
        </p:nvGrpSpPr>
        <p:grpSpPr bwMode="auto">
          <a:xfrm>
            <a:off x="6877050" y="3429000"/>
            <a:ext cx="433388" cy="433388"/>
            <a:chOff x="4332" y="2478"/>
            <a:chExt cx="273" cy="273"/>
          </a:xfrm>
        </p:grpSpPr>
        <p:sp>
          <p:nvSpPr>
            <p:cNvPr id="33842" name="Oval 22"/>
            <p:cNvSpPr>
              <a:spLocks noChangeArrowheads="1"/>
            </p:cNvSpPr>
            <p:nvPr/>
          </p:nvSpPr>
          <p:spPr bwMode="auto">
            <a:xfrm>
              <a:off x="4332" y="247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3843" name="Text Box 23"/>
            <p:cNvSpPr txBox="1">
              <a:spLocks noChangeArrowheads="1"/>
            </p:cNvSpPr>
            <p:nvPr/>
          </p:nvSpPr>
          <p:spPr bwMode="auto">
            <a:xfrm>
              <a:off x="4333" y="2523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93</a:t>
              </a:r>
            </a:p>
          </p:txBody>
        </p:sp>
      </p:grpSp>
      <p:grpSp>
        <p:nvGrpSpPr>
          <p:cNvPr id="10" name="Group 34"/>
          <p:cNvGrpSpPr>
            <a:grpSpLocks/>
          </p:cNvGrpSpPr>
          <p:nvPr/>
        </p:nvGrpSpPr>
        <p:grpSpPr bwMode="auto">
          <a:xfrm>
            <a:off x="6877050" y="3429000"/>
            <a:ext cx="431800" cy="433388"/>
            <a:chOff x="2925" y="1525"/>
            <a:chExt cx="272" cy="273"/>
          </a:xfrm>
        </p:grpSpPr>
        <p:sp>
          <p:nvSpPr>
            <p:cNvPr id="33836" name="Oval 35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3837" name="Text Box 36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93</a:t>
              </a:r>
            </a:p>
          </p:txBody>
        </p:sp>
      </p:grpSp>
      <p:grpSp>
        <p:nvGrpSpPr>
          <p:cNvPr id="33805" name="Group 18"/>
          <p:cNvGrpSpPr>
            <a:grpSpLocks/>
          </p:cNvGrpSpPr>
          <p:nvPr/>
        </p:nvGrpSpPr>
        <p:grpSpPr bwMode="auto">
          <a:xfrm>
            <a:off x="5435600" y="3429000"/>
            <a:ext cx="431800" cy="433388"/>
            <a:chOff x="3424" y="2478"/>
            <a:chExt cx="272" cy="273"/>
          </a:xfrm>
        </p:grpSpPr>
        <p:sp>
          <p:nvSpPr>
            <p:cNvPr id="33844" name="Oval 19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3845" name="Text Box 20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65</a:t>
              </a:r>
            </a:p>
          </p:txBody>
        </p:sp>
      </p:grp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5435600" y="3429000"/>
            <a:ext cx="431800" cy="433388"/>
            <a:chOff x="2925" y="1525"/>
            <a:chExt cx="272" cy="273"/>
          </a:xfrm>
        </p:grpSpPr>
        <p:sp>
          <p:nvSpPr>
            <p:cNvPr id="33840" name="Oval 29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3841" name="Text Box 30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65</a:t>
              </a:r>
            </a:p>
          </p:txBody>
        </p:sp>
      </p:grpSp>
      <p:sp>
        <p:nvSpPr>
          <p:cNvPr id="3307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Insertion Example</a:t>
            </a:r>
          </a:p>
        </p:txBody>
      </p:sp>
      <p:sp>
        <p:nvSpPr>
          <p:cNvPr id="5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6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D0052-5747-4147-9BCA-6C57457A3776}" type="slidenum">
              <a:rPr lang="en-US"/>
              <a:pPr>
                <a:defRPr/>
              </a:pPr>
              <a:t>32</a:t>
            </a:fld>
            <a:endParaRPr lang="en-US"/>
          </a:p>
        </p:txBody>
      </p:sp>
      <p:grpSp>
        <p:nvGrpSpPr>
          <p:cNvPr id="33798" name="Group 2"/>
          <p:cNvGrpSpPr>
            <a:grpSpLocks/>
          </p:cNvGrpSpPr>
          <p:nvPr/>
        </p:nvGrpSpPr>
        <p:grpSpPr bwMode="auto">
          <a:xfrm>
            <a:off x="6443663" y="4508500"/>
            <a:ext cx="433387" cy="433388"/>
            <a:chOff x="4332" y="2478"/>
            <a:chExt cx="273" cy="273"/>
          </a:xfrm>
        </p:grpSpPr>
        <p:sp>
          <p:nvSpPr>
            <p:cNvPr id="33852" name="Oval 3"/>
            <p:cNvSpPr>
              <a:spLocks noChangeArrowheads="1"/>
            </p:cNvSpPr>
            <p:nvPr/>
          </p:nvSpPr>
          <p:spPr bwMode="auto">
            <a:xfrm>
              <a:off x="4332" y="247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3853" name="Text Box 4"/>
            <p:cNvSpPr txBox="1">
              <a:spLocks noChangeArrowheads="1"/>
            </p:cNvSpPr>
            <p:nvPr/>
          </p:nvSpPr>
          <p:spPr bwMode="auto">
            <a:xfrm>
              <a:off x="4333" y="2523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82</a:t>
              </a:r>
            </a:p>
          </p:txBody>
        </p:sp>
      </p:grpSp>
      <p:grpSp>
        <p:nvGrpSpPr>
          <p:cNvPr id="33800" name="Group 7"/>
          <p:cNvGrpSpPr>
            <a:grpSpLocks/>
          </p:cNvGrpSpPr>
          <p:nvPr/>
        </p:nvGrpSpPr>
        <p:grpSpPr bwMode="auto">
          <a:xfrm>
            <a:off x="4643438" y="1916113"/>
            <a:ext cx="431800" cy="433387"/>
            <a:chOff x="2925" y="1525"/>
            <a:chExt cx="272" cy="273"/>
          </a:xfrm>
        </p:grpSpPr>
        <p:sp>
          <p:nvSpPr>
            <p:cNvPr id="33850" name="Oval 8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3851" name="Text Box 9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47</a:t>
              </a:r>
            </a:p>
          </p:txBody>
        </p:sp>
      </p:grpSp>
      <p:grpSp>
        <p:nvGrpSpPr>
          <p:cNvPr id="33802" name="Group 13"/>
          <p:cNvGrpSpPr>
            <a:grpSpLocks/>
          </p:cNvGrpSpPr>
          <p:nvPr/>
        </p:nvGrpSpPr>
        <p:grpSpPr bwMode="auto">
          <a:xfrm>
            <a:off x="3132138" y="2492375"/>
            <a:ext cx="431800" cy="433388"/>
            <a:chOff x="1973" y="1888"/>
            <a:chExt cx="272" cy="273"/>
          </a:xfrm>
        </p:grpSpPr>
        <p:sp>
          <p:nvSpPr>
            <p:cNvPr id="33846" name="Oval 14"/>
            <p:cNvSpPr>
              <a:spLocks noChangeArrowheads="1"/>
            </p:cNvSpPr>
            <p:nvPr/>
          </p:nvSpPr>
          <p:spPr bwMode="auto">
            <a:xfrm>
              <a:off x="1973" y="188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3847" name="Text Box 15"/>
            <p:cNvSpPr txBox="1">
              <a:spLocks noChangeArrowheads="1"/>
            </p:cNvSpPr>
            <p:nvPr/>
          </p:nvSpPr>
          <p:spPr bwMode="auto">
            <a:xfrm>
              <a:off x="1973" y="193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32</a:t>
              </a:r>
            </a:p>
          </p:txBody>
        </p:sp>
      </p:grpSp>
      <p:sp>
        <p:nvSpPr>
          <p:cNvPr id="33803" name="Line 16"/>
          <p:cNvSpPr>
            <a:spLocks noChangeShapeType="1"/>
          </p:cNvSpPr>
          <p:nvPr/>
        </p:nvSpPr>
        <p:spPr bwMode="auto">
          <a:xfrm flipH="1">
            <a:off x="3490913" y="220345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33804" name="Line 17"/>
          <p:cNvSpPr>
            <a:spLocks noChangeShapeType="1"/>
          </p:cNvSpPr>
          <p:nvPr/>
        </p:nvSpPr>
        <p:spPr bwMode="auto">
          <a:xfrm>
            <a:off x="5075238" y="220345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33807" name="Line 24"/>
          <p:cNvSpPr>
            <a:spLocks noChangeShapeType="1"/>
          </p:cNvSpPr>
          <p:nvPr/>
        </p:nvSpPr>
        <p:spPr bwMode="auto">
          <a:xfrm flipH="1">
            <a:off x="5724525" y="2924175"/>
            <a:ext cx="576263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33808" name="Line 25"/>
          <p:cNvSpPr>
            <a:spLocks noChangeShapeType="1"/>
          </p:cNvSpPr>
          <p:nvPr/>
        </p:nvSpPr>
        <p:spPr bwMode="auto">
          <a:xfrm>
            <a:off x="6446838" y="2924175"/>
            <a:ext cx="574675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33809" name="Text Box 26"/>
          <p:cNvSpPr txBox="1">
            <a:spLocks noChangeArrowheads="1"/>
          </p:cNvSpPr>
          <p:nvPr/>
        </p:nvSpPr>
        <p:spPr bwMode="auto">
          <a:xfrm>
            <a:off x="762000" y="2057400"/>
            <a:ext cx="1143000" cy="3667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Insert 82</a:t>
            </a:r>
          </a:p>
        </p:txBody>
      </p:sp>
      <p:sp>
        <p:nvSpPr>
          <p:cNvPr id="33810" name="Line 27"/>
          <p:cNvSpPr>
            <a:spLocks noChangeShapeType="1"/>
          </p:cNvSpPr>
          <p:nvPr/>
        </p:nvSpPr>
        <p:spPr bwMode="auto">
          <a:xfrm flipV="1">
            <a:off x="6659563" y="3860800"/>
            <a:ext cx="361950" cy="649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grpSp>
        <p:nvGrpSpPr>
          <p:cNvPr id="33814" name="Group 37"/>
          <p:cNvGrpSpPr>
            <a:grpSpLocks/>
          </p:cNvGrpSpPr>
          <p:nvPr/>
        </p:nvGrpSpPr>
        <p:grpSpPr bwMode="auto">
          <a:xfrm>
            <a:off x="2916238" y="2924175"/>
            <a:ext cx="360362" cy="576263"/>
            <a:chOff x="1746" y="1888"/>
            <a:chExt cx="227" cy="363"/>
          </a:xfrm>
        </p:grpSpPr>
        <p:sp>
          <p:nvSpPr>
            <p:cNvPr id="33834" name="Line 38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3835" name="Oval 39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33815" name="Group 40"/>
          <p:cNvGrpSpPr>
            <a:grpSpLocks/>
          </p:cNvGrpSpPr>
          <p:nvPr/>
        </p:nvGrpSpPr>
        <p:grpSpPr bwMode="auto">
          <a:xfrm flipH="1">
            <a:off x="3419475" y="2924175"/>
            <a:ext cx="360363" cy="576263"/>
            <a:chOff x="1746" y="1888"/>
            <a:chExt cx="227" cy="363"/>
          </a:xfrm>
        </p:grpSpPr>
        <p:sp>
          <p:nvSpPr>
            <p:cNvPr id="33832" name="Line 41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3833" name="Oval 42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33816" name="Group 43"/>
          <p:cNvGrpSpPr>
            <a:grpSpLocks/>
          </p:cNvGrpSpPr>
          <p:nvPr/>
        </p:nvGrpSpPr>
        <p:grpSpPr bwMode="auto">
          <a:xfrm>
            <a:off x="5221288" y="3860800"/>
            <a:ext cx="360362" cy="576263"/>
            <a:chOff x="1746" y="1888"/>
            <a:chExt cx="227" cy="363"/>
          </a:xfrm>
        </p:grpSpPr>
        <p:sp>
          <p:nvSpPr>
            <p:cNvPr id="33830" name="Line 44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3831" name="Oval 45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33817" name="Group 46"/>
          <p:cNvGrpSpPr>
            <a:grpSpLocks/>
          </p:cNvGrpSpPr>
          <p:nvPr/>
        </p:nvGrpSpPr>
        <p:grpSpPr bwMode="auto">
          <a:xfrm flipH="1">
            <a:off x="5724525" y="3860800"/>
            <a:ext cx="360363" cy="576263"/>
            <a:chOff x="1746" y="1888"/>
            <a:chExt cx="227" cy="363"/>
          </a:xfrm>
        </p:grpSpPr>
        <p:sp>
          <p:nvSpPr>
            <p:cNvPr id="33828" name="Line 47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3829" name="Oval 48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33818" name="Group 49"/>
          <p:cNvGrpSpPr>
            <a:grpSpLocks/>
          </p:cNvGrpSpPr>
          <p:nvPr/>
        </p:nvGrpSpPr>
        <p:grpSpPr bwMode="auto">
          <a:xfrm>
            <a:off x="6229350" y="4941888"/>
            <a:ext cx="360363" cy="576262"/>
            <a:chOff x="1746" y="1888"/>
            <a:chExt cx="227" cy="363"/>
          </a:xfrm>
        </p:grpSpPr>
        <p:sp>
          <p:nvSpPr>
            <p:cNvPr id="33826" name="Line 50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3827" name="Oval 51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33819" name="Group 52"/>
          <p:cNvGrpSpPr>
            <a:grpSpLocks/>
          </p:cNvGrpSpPr>
          <p:nvPr/>
        </p:nvGrpSpPr>
        <p:grpSpPr bwMode="auto">
          <a:xfrm flipH="1">
            <a:off x="6732588" y="4941888"/>
            <a:ext cx="360362" cy="576262"/>
            <a:chOff x="1746" y="1888"/>
            <a:chExt cx="227" cy="363"/>
          </a:xfrm>
        </p:grpSpPr>
        <p:sp>
          <p:nvSpPr>
            <p:cNvPr id="33824" name="Line 53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3825" name="Oval 54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33820" name="Group 55"/>
          <p:cNvGrpSpPr>
            <a:grpSpLocks/>
          </p:cNvGrpSpPr>
          <p:nvPr/>
        </p:nvGrpSpPr>
        <p:grpSpPr bwMode="auto">
          <a:xfrm flipH="1">
            <a:off x="7164388" y="3860800"/>
            <a:ext cx="360362" cy="576263"/>
            <a:chOff x="1746" y="1888"/>
            <a:chExt cx="227" cy="363"/>
          </a:xfrm>
        </p:grpSpPr>
        <p:sp>
          <p:nvSpPr>
            <p:cNvPr id="33822" name="Line 56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3823" name="Oval 57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sp>
        <p:nvSpPr>
          <p:cNvPr id="330813" name="Text Box 61"/>
          <p:cNvSpPr txBox="1">
            <a:spLocks noChangeArrowheads="1"/>
          </p:cNvSpPr>
          <p:nvPr/>
        </p:nvSpPr>
        <p:spPr bwMode="auto">
          <a:xfrm>
            <a:off x="1979613" y="4005263"/>
            <a:ext cx="2363787" cy="3667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change nodes’ </a:t>
            </a:r>
            <a:r>
              <a:rPr lang="en-US" dirty="0" err="1">
                <a:latin typeface="+mn-lt"/>
              </a:rPr>
              <a:t>colours</a:t>
            </a:r>
            <a:endParaRPr lang="en-US" dirty="0">
              <a:latin typeface="+mn-lt"/>
            </a:endParaRPr>
          </a:p>
        </p:txBody>
      </p:sp>
      <p:sp>
        <p:nvSpPr>
          <p:cNvPr id="62" name="Text Box 3"/>
          <p:cNvSpPr txBox="1">
            <a:spLocks noChangeArrowheads="1"/>
          </p:cNvSpPr>
          <p:nvPr/>
        </p:nvSpPr>
        <p:spPr bwMode="auto">
          <a:xfrm>
            <a:off x="755650" y="1628775"/>
            <a:ext cx="114935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Insert 65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30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81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-black Tree 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Insertion II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Need to fix tree if new node’s parent is red</a:t>
            </a:r>
          </a:p>
          <a:p>
            <a:pPr eaLnBrk="1" hangingPunct="1"/>
            <a:r>
              <a:rPr lang="en-US" sz="2800" dirty="0" smtClean="0"/>
              <a:t>Case II for fixing:</a:t>
            </a:r>
            <a:endParaRPr lang="en-US" sz="2400" dirty="0" smtClean="0"/>
          </a:p>
          <a:p>
            <a:r>
              <a:rPr lang="en-US" dirty="0" smtClean="0"/>
              <a:t>If parent is red but uncle is black</a:t>
            </a:r>
          </a:p>
          <a:p>
            <a:pPr lvl="1"/>
            <a:r>
              <a:rPr lang="en-US" sz="2400" dirty="0" smtClean="0"/>
              <a:t>Need to do some tree rotations to fix it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0B874C-0789-4951-A958-4016BFCE7846}" type="slidenum">
              <a:rPr lang="en-US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41" name="Text Box 37"/>
          <p:cNvSpPr txBox="1">
            <a:spLocks noChangeArrowheads="1"/>
          </p:cNvSpPr>
          <p:nvPr/>
        </p:nvSpPr>
        <p:spPr bwMode="auto">
          <a:xfrm>
            <a:off x="762000" y="2514600"/>
            <a:ext cx="1143000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Insert 87</a:t>
            </a:r>
          </a:p>
        </p:txBody>
      </p:sp>
      <p:sp>
        <p:nvSpPr>
          <p:cNvPr id="32870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Insertion Example</a:t>
            </a:r>
          </a:p>
        </p:txBody>
      </p:sp>
      <p:sp>
        <p:nvSpPr>
          <p:cNvPr id="5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53AD50-6367-40C0-AAD0-2EE98D50848C}" type="slidenum">
              <a:rPr lang="en-US"/>
              <a:pPr>
                <a:defRPr/>
              </a:pPr>
              <a:t>34</a:t>
            </a:fld>
            <a:endParaRPr lang="en-US"/>
          </a:p>
        </p:txBody>
      </p:sp>
      <p:grpSp>
        <p:nvGrpSpPr>
          <p:cNvPr id="34822" name="Group 28"/>
          <p:cNvGrpSpPr>
            <a:grpSpLocks/>
          </p:cNvGrpSpPr>
          <p:nvPr/>
        </p:nvGrpSpPr>
        <p:grpSpPr bwMode="auto">
          <a:xfrm>
            <a:off x="5435600" y="3429000"/>
            <a:ext cx="431800" cy="433388"/>
            <a:chOff x="2925" y="1525"/>
            <a:chExt cx="272" cy="273"/>
          </a:xfrm>
        </p:grpSpPr>
        <p:sp>
          <p:nvSpPr>
            <p:cNvPr id="34867" name="Oval 29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4868" name="Text Box 30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65</a:t>
              </a:r>
            </a:p>
          </p:txBody>
        </p:sp>
      </p:grpSp>
      <p:grpSp>
        <p:nvGrpSpPr>
          <p:cNvPr id="34823" name="Group 34"/>
          <p:cNvGrpSpPr>
            <a:grpSpLocks/>
          </p:cNvGrpSpPr>
          <p:nvPr/>
        </p:nvGrpSpPr>
        <p:grpSpPr bwMode="auto">
          <a:xfrm>
            <a:off x="6877050" y="3429000"/>
            <a:ext cx="431800" cy="433388"/>
            <a:chOff x="2925" y="1525"/>
            <a:chExt cx="272" cy="273"/>
          </a:xfrm>
        </p:grpSpPr>
        <p:sp>
          <p:nvSpPr>
            <p:cNvPr id="34865" name="Oval 35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4866" name="Text Box 36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93</a:t>
              </a:r>
            </a:p>
          </p:txBody>
        </p:sp>
      </p:grpSp>
      <p:grpSp>
        <p:nvGrpSpPr>
          <p:cNvPr id="34824" name="Group 31"/>
          <p:cNvGrpSpPr>
            <a:grpSpLocks/>
          </p:cNvGrpSpPr>
          <p:nvPr/>
        </p:nvGrpSpPr>
        <p:grpSpPr bwMode="auto">
          <a:xfrm>
            <a:off x="6156325" y="2492375"/>
            <a:ext cx="431800" cy="433388"/>
            <a:chOff x="3424" y="2478"/>
            <a:chExt cx="272" cy="273"/>
          </a:xfrm>
        </p:grpSpPr>
        <p:sp>
          <p:nvSpPr>
            <p:cNvPr id="34863" name="Oval 32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4864" name="Text Box 33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71</a:t>
              </a:r>
            </a:p>
          </p:txBody>
        </p:sp>
      </p:grpSp>
      <p:grpSp>
        <p:nvGrpSpPr>
          <p:cNvPr id="34825" name="Group 2"/>
          <p:cNvGrpSpPr>
            <a:grpSpLocks/>
          </p:cNvGrpSpPr>
          <p:nvPr/>
        </p:nvGrpSpPr>
        <p:grpSpPr bwMode="auto">
          <a:xfrm>
            <a:off x="6443663" y="4508500"/>
            <a:ext cx="433387" cy="433388"/>
            <a:chOff x="4332" y="2478"/>
            <a:chExt cx="273" cy="273"/>
          </a:xfrm>
        </p:grpSpPr>
        <p:sp>
          <p:nvSpPr>
            <p:cNvPr id="34861" name="Oval 3"/>
            <p:cNvSpPr>
              <a:spLocks noChangeArrowheads="1"/>
            </p:cNvSpPr>
            <p:nvPr/>
          </p:nvSpPr>
          <p:spPr bwMode="auto">
            <a:xfrm>
              <a:off x="4332" y="247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4862" name="Text Box 4"/>
            <p:cNvSpPr txBox="1">
              <a:spLocks noChangeArrowheads="1"/>
            </p:cNvSpPr>
            <p:nvPr/>
          </p:nvSpPr>
          <p:spPr bwMode="auto">
            <a:xfrm>
              <a:off x="4333" y="2523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82</a:t>
              </a:r>
            </a:p>
          </p:txBody>
        </p:sp>
      </p:grpSp>
      <p:grpSp>
        <p:nvGrpSpPr>
          <p:cNvPr id="34827" name="Group 7"/>
          <p:cNvGrpSpPr>
            <a:grpSpLocks/>
          </p:cNvGrpSpPr>
          <p:nvPr/>
        </p:nvGrpSpPr>
        <p:grpSpPr bwMode="auto">
          <a:xfrm>
            <a:off x="4643438" y="1916113"/>
            <a:ext cx="431800" cy="433387"/>
            <a:chOff x="2925" y="1525"/>
            <a:chExt cx="272" cy="273"/>
          </a:xfrm>
        </p:grpSpPr>
        <p:sp>
          <p:nvSpPr>
            <p:cNvPr id="34859" name="Oval 8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4860" name="Text Box 9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47</a:t>
              </a:r>
            </a:p>
          </p:txBody>
        </p:sp>
      </p:grpSp>
      <p:grpSp>
        <p:nvGrpSpPr>
          <p:cNvPr id="34828" name="Group 13"/>
          <p:cNvGrpSpPr>
            <a:grpSpLocks/>
          </p:cNvGrpSpPr>
          <p:nvPr/>
        </p:nvGrpSpPr>
        <p:grpSpPr bwMode="auto">
          <a:xfrm>
            <a:off x="3132138" y="2492375"/>
            <a:ext cx="431800" cy="433388"/>
            <a:chOff x="1973" y="1888"/>
            <a:chExt cx="272" cy="273"/>
          </a:xfrm>
        </p:grpSpPr>
        <p:sp>
          <p:nvSpPr>
            <p:cNvPr id="34857" name="Oval 14"/>
            <p:cNvSpPr>
              <a:spLocks noChangeArrowheads="1"/>
            </p:cNvSpPr>
            <p:nvPr/>
          </p:nvSpPr>
          <p:spPr bwMode="auto">
            <a:xfrm>
              <a:off x="1973" y="188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4858" name="Text Box 15"/>
            <p:cNvSpPr txBox="1">
              <a:spLocks noChangeArrowheads="1"/>
            </p:cNvSpPr>
            <p:nvPr/>
          </p:nvSpPr>
          <p:spPr bwMode="auto">
            <a:xfrm>
              <a:off x="1973" y="193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32</a:t>
              </a:r>
            </a:p>
          </p:txBody>
        </p:sp>
      </p:grpSp>
      <p:sp>
        <p:nvSpPr>
          <p:cNvPr id="34829" name="Line 16"/>
          <p:cNvSpPr>
            <a:spLocks noChangeShapeType="1"/>
          </p:cNvSpPr>
          <p:nvPr/>
        </p:nvSpPr>
        <p:spPr bwMode="auto">
          <a:xfrm flipH="1">
            <a:off x="3490913" y="220345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34830" name="Line 17"/>
          <p:cNvSpPr>
            <a:spLocks noChangeShapeType="1"/>
          </p:cNvSpPr>
          <p:nvPr/>
        </p:nvSpPr>
        <p:spPr bwMode="auto">
          <a:xfrm>
            <a:off x="5075238" y="220345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34831" name="Line 24"/>
          <p:cNvSpPr>
            <a:spLocks noChangeShapeType="1"/>
          </p:cNvSpPr>
          <p:nvPr/>
        </p:nvSpPr>
        <p:spPr bwMode="auto">
          <a:xfrm flipH="1">
            <a:off x="5724525" y="2924175"/>
            <a:ext cx="576263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34832" name="Line 25"/>
          <p:cNvSpPr>
            <a:spLocks noChangeShapeType="1"/>
          </p:cNvSpPr>
          <p:nvPr/>
        </p:nvSpPr>
        <p:spPr bwMode="auto">
          <a:xfrm>
            <a:off x="6446838" y="2924175"/>
            <a:ext cx="574675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34833" name="Text Box 26"/>
          <p:cNvSpPr txBox="1">
            <a:spLocks noChangeArrowheads="1"/>
          </p:cNvSpPr>
          <p:nvPr/>
        </p:nvSpPr>
        <p:spPr bwMode="auto">
          <a:xfrm>
            <a:off x="762000" y="2057400"/>
            <a:ext cx="1143000" cy="3667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Insert 82</a:t>
            </a:r>
          </a:p>
        </p:txBody>
      </p:sp>
      <p:sp>
        <p:nvSpPr>
          <p:cNvPr id="34834" name="Line 27"/>
          <p:cNvSpPr>
            <a:spLocks noChangeShapeType="1"/>
          </p:cNvSpPr>
          <p:nvPr/>
        </p:nvSpPr>
        <p:spPr bwMode="auto">
          <a:xfrm flipV="1">
            <a:off x="6659563" y="3860800"/>
            <a:ext cx="361950" cy="649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grpSp>
        <p:nvGrpSpPr>
          <p:cNvPr id="34836" name="Group 38"/>
          <p:cNvGrpSpPr>
            <a:grpSpLocks/>
          </p:cNvGrpSpPr>
          <p:nvPr/>
        </p:nvGrpSpPr>
        <p:grpSpPr bwMode="auto">
          <a:xfrm>
            <a:off x="2916238" y="2924175"/>
            <a:ext cx="360362" cy="576263"/>
            <a:chOff x="1746" y="1888"/>
            <a:chExt cx="227" cy="363"/>
          </a:xfrm>
        </p:grpSpPr>
        <p:sp>
          <p:nvSpPr>
            <p:cNvPr id="34855" name="Line 39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4856" name="Oval 40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34837" name="Group 41"/>
          <p:cNvGrpSpPr>
            <a:grpSpLocks/>
          </p:cNvGrpSpPr>
          <p:nvPr/>
        </p:nvGrpSpPr>
        <p:grpSpPr bwMode="auto">
          <a:xfrm flipH="1">
            <a:off x="3419475" y="2924175"/>
            <a:ext cx="360363" cy="576263"/>
            <a:chOff x="1746" y="1888"/>
            <a:chExt cx="227" cy="363"/>
          </a:xfrm>
        </p:grpSpPr>
        <p:sp>
          <p:nvSpPr>
            <p:cNvPr id="34853" name="Line 42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4854" name="Oval 43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34838" name="Group 44"/>
          <p:cNvGrpSpPr>
            <a:grpSpLocks/>
          </p:cNvGrpSpPr>
          <p:nvPr/>
        </p:nvGrpSpPr>
        <p:grpSpPr bwMode="auto">
          <a:xfrm>
            <a:off x="5221288" y="3860800"/>
            <a:ext cx="360362" cy="576263"/>
            <a:chOff x="1746" y="1888"/>
            <a:chExt cx="227" cy="363"/>
          </a:xfrm>
        </p:grpSpPr>
        <p:sp>
          <p:nvSpPr>
            <p:cNvPr id="34851" name="Line 45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4852" name="Oval 46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34839" name="Group 47"/>
          <p:cNvGrpSpPr>
            <a:grpSpLocks/>
          </p:cNvGrpSpPr>
          <p:nvPr/>
        </p:nvGrpSpPr>
        <p:grpSpPr bwMode="auto">
          <a:xfrm flipH="1">
            <a:off x="5724525" y="3860800"/>
            <a:ext cx="360363" cy="576263"/>
            <a:chOff x="1746" y="1888"/>
            <a:chExt cx="227" cy="363"/>
          </a:xfrm>
        </p:grpSpPr>
        <p:sp>
          <p:nvSpPr>
            <p:cNvPr id="34849" name="Line 48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4850" name="Oval 49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34840" name="Group 50"/>
          <p:cNvGrpSpPr>
            <a:grpSpLocks/>
          </p:cNvGrpSpPr>
          <p:nvPr/>
        </p:nvGrpSpPr>
        <p:grpSpPr bwMode="auto">
          <a:xfrm>
            <a:off x="6229350" y="4941888"/>
            <a:ext cx="360363" cy="576262"/>
            <a:chOff x="1746" y="1888"/>
            <a:chExt cx="227" cy="363"/>
          </a:xfrm>
        </p:grpSpPr>
        <p:sp>
          <p:nvSpPr>
            <p:cNvPr id="34847" name="Line 51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4848" name="Oval 52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34841" name="Group 53"/>
          <p:cNvGrpSpPr>
            <a:grpSpLocks/>
          </p:cNvGrpSpPr>
          <p:nvPr/>
        </p:nvGrpSpPr>
        <p:grpSpPr bwMode="auto">
          <a:xfrm flipH="1">
            <a:off x="6732588" y="4941888"/>
            <a:ext cx="360362" cy="576262"/>
            <a:chOff x="1746" y="1888"/>
            <a:chExt cx="227" cy="363"/>
          </a:xfrm>
        </p:grpSpPr>
        <p:sp>
          <p:nvSpPr>
            <p:cNvPr id="34845" name="Line 54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4846" name="Oval 55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34842" name="Group 56"/>
          <p:cNvGrpSpPr>
            <a:grpSpLocks/>
          </p:cNvGrpSpPr>
          <p:nvPr/>
        </p:nvGrpSpPr>
        <p:grpSpPr bwMode="auto">
          <a:xfrm flipH="1">
            <a:off x="7164388" y="3860800"/>
            <a:ext cx="360362" cy="576263"/>
            <a:chOff x="1746" y="1888"/>
            <a:chExt cx="227" cy="363"/>
          </a:xfrm>
        </p:grpSpPr>
        <p:sp>
          <p:nvSpPr>
            <p:cNvPr id="34843" name="Line 57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4844" name="Oval 58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sp>
        <p:nvSpPr>
          <p:cNvPr id="53" name="Text Box 3"/>
          <p:cNvSpPr txBox="1">
            <a:spLocks noChangeArrowheads="1"/>
          </p:cNvSpPr>
          <p:nvPr/>
        </p:nvSpPr>
        <p:spPr bwMode="auto">
          <a:xfrm>
            <a:off x="755650" y="1628775"/>
            <a:ext cx="114935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Insert 65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287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287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287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4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Insertion Example</a:t>
            </a:r>
          </a:p>
        </p:txBody>
      </p:sp>
      <p:sp>
        <p:nvSpPr>
          <p:cNvPr id="6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6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69D40-F6EB-458C-A20D-E943DEF87F93}" type="slidenum">
              <a:rPr lang="en-US"/>
              <a:pPr>
                <a:defRPr/>
              </a:pPr>
              <a:t>35</a:t>
            </a:fld>
            <a:endParaRPr lang="en-US"/>
          </a:p>
        </p:txBody>
      </p:sp>
      <p:grpSp>
        <p:nvGrpSpPr>
          <p:cNvPr id="35846" name="Group 38"/>
          <p:cNvGrpSpPr>
            <a:grpSpLocks/>
          </p:cNvGrpSpPr>
          <p:nvPr/>
        </p:nvGrpSpPr>
        <p:grpSpPr bwMode="auto">
          <a:xfrm>
            <a:off x="6877050" y="3429000"/>
            <a:ext cx="431800" cy="433388"/>
            <a:chOff x="2925" y="1525"/>
            <a:chExt cx="272" cy="273"/>
          </a:xfrm>
        </p:grpSpPr>
        <p:sp>
          <p:nvSpPr>
            <p:cNvPr id="35901" name="Oval 39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5902" name="Text Box 40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93</a:t>
              </a:r>
            </a:p>
          </p:txBody>
        </p:sp>
      </p:grpSp>
      <p:grpSp>
        <p:nvGrpSpPr>
          <p:cNvPr id="35847" name="Group 32"/>
          <p:cNvGrpSpPr>
            <a:grpSpLocks/>
          </p:cNvGrpSpPr>
          <p:nvPr/>
        </p:nvGrpSpPr>
        <p:grpSpPr bwMode="auto">
          <a:xfrm>
            <a:off x="5435600" y="3429000"/>
            <a:ext cx="431800" cy="433388"/>
            <a:chOff x="2925" y="1525"/>
            <a:chExt cx="272" cy="273"/>
          </a:xfrm>
        </p:grpSpPr>
        <p:sp>
          <p:nvSpPr>
            <p:cNvPr id="35899" name="Oval 33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5900" name="Text Box 34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65</a:t>
              </a:r>
            </a:p>
          </p:txBody>
        </p:sp>
      </p:grpSp>
      <p:grpSp>
        <p:nvGrpSpPr>
          <p:cNvPr id="35848" name="Group 35"/>
          <p:cNvGrpSpPr>
            <a:grpSpLocks/>
          </p:cNvGrpSpPr>
          <p:nvPr/>
        </p:nvGrpSpPr>
        <p:grpSpPr bwMode="auto">
          <a:xfrm>
            <a:off x="6156325" y="2492375"/>
            <a:ext cx="431800" cy="433388"/>
            <a:chOff x="3424" y="2478"/>
            <a:chExt cx="272" cy="273"/>
          </a:xfrm>
        </p:grpSpPr>
        <p:sp>
          <p:nvSpPr>
            <p:cNvPr id="35897" name="Oval 36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5898" name="Text Box 37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71</a:t>
              </a:r>
            </a:p>
          </p:txBody>
        </p:sp>
      </p:grpSp>
      <p:grpSp>
        <p:nvGrpSpPr>
          <p:cNvPr id="35849" name="Group 2"/>
          <p:cNvGrpSpPr>
            <a:grpSpLocks/>
          </p:cNvGrpSpPr>
          <p:nvPr/>
        </p:nvGrpSpPr>
        <p:grpSpPr bwMode="auto">
          <a:xfrm>
            <a:off x="6443663" y="4508500"/>
            <a:ext cx="433387" cy="433388"/>
            <a:chOff x="4332" y="2478"/>
            <a:chExt cx="273" cy="273"/>
          </a:xfrm>
        </p:grpSpPr>
        <p:sp>
          <p:nvSpPr>
            <p:cNvPr id="35895" name="Oval 3"/>
            <p:cNvSpPr>
              <a:spLocks noChangeArrowheads="1"/>
            </p:cNvSpPr>
            <p:nvPr/>
          </p:nvSpPr>
          <p:spPr bwMode="auto">
            <a:xfrm>
              <a:off x="4332" y="247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5896" name="Text Box 4"/>
            <p:cNvSpPr txBox="1">
              <a:spLocks noChangeArrowheads="1"/>
            </p:cNvSpPr>
            <p:nvPr/>
          </p:nvSpPr>
          <p:spPr bwMode="auto">
            <a:xfrm>
              <a:off x="4333" y="2523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82</a:t>
              </a:r>
            </a:p>
          </p:txBody>
        </p:sp>
      </p:grpSp>
      <p:grpSp>
        <p:nvGrpSpPr>
          <p:cNvPr id="35851" name="Group 7"/>
          <p:cNvGrpSpPr>
            <a:grpSpLocks/>
          </p:cNvGrpSpPr>
          <p:nvPr/>
        </p:nvGrpSpPr>
        <p:grpSpPr bwMode="auto">
          <a:xfrm>
            <a:off x="4643438" y="1916113"/>
            <a:ext cx="431800" cy="433387"/>
            <a:chOff x="2925" y="1525"/>
            <a:chExt cx="272" cy="273"/>
          </a:xfrm>
        </p:grpSpPr>
        <p:sp>
          <p:nvSpPr>
            <p:cNvPr id="35893" name="Oval 8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5894" name="Text Box 9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47</a:t>
              </a:r>
            </a:p>
          </p:txBody>
        </p:sp>
      </p:grpSp>
      <p:grpSp>
        <p:nvGrpSpPr>
          <p:cNvPr id="35852" name="Group 13"/>
          <p:cNvGrpSpPr>
            <a:grpSpLocks/>
          </p:cNvGrpSpPr>
          <p:nvPr/>
        </p:nvGrpSpPr>
        <p:grpSpPr bwMode="auto">
          <a:xfrm>
            <a:off x="3132138" y="2492375"/>
            <a:ext cx="431800" cy="433388"/>
            <a:chOff x="1973" y="1888"/>
            <a:chExt cx="272" cy="273"/>
          </a:xfrm>
        </p:grpSpPr>
        <p:sp>
          <p:nvSpPr>
            <p:cNvPr id="35891" name="Oval 14"/>
            <p:cNvSpPr>
              <a:spLocks noChangeArrowheads="1"/>
            </p:cNvSpPr>
            <p:nvPr/>
          </p:nvSpPr>
          <p:spPr bwMode="auto">
            <a:xfrm>
              <a:off x="1973" y="188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5892" name="Text Box 15"/>
            <p:cNvSpPr txBox="1">
              <a:spLocks noChangeArrowheads="1"/>
            </p:cNvSpPr>
            <p:nvPr/>
          </p:nvSpPr>
          <p:spPr bwMode="auto">
            <a:xfrm>
              <a:off x="1973" y="193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32</a:t>
              </a:r>
            </a:p>
          </p:txBody>
        </p:sp>
      </p:grpSp>
      <p:sp>
        <p:nvSpPr>
          <p:cNvPr id="35853" name="Line 16"/>
          <p:cNvSpPr>
            <a:spLocks noChangeShapeType="1"/>
          </p:cNvSpPr>
          <p:nvPr/>
        </p:nvSpPr>
        <p:spPr bwMode="auto">
          <a:xfrm flipH="1">
            <a:off x="3490913" y="220345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35854" name="Line 17"/>
          <p:cNvSpPr>
            <a:spLocks noChangeShapeType="1"/>
          </p:cNvSpPr>
          <p:nvPr/>
        </p:nvSpPr>
        <p:spPr bwMode="auto">
          <a:xfrm>
            <a:off x="5075238" y="220345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35855" name="Line 24"/>
          <p:cNvSpPr>
            <a:spLocks noChangeShapeType="1"/>
          </p:cNvSpPr>
          <p:nvPr/>
        </p:nvSpPr>
        <p:spPr bwMode="auto">
          <a:xfrm flipH="1">
            <a:off x="5724525" y="2924175"/>
            <a:ext cx="576263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35856" name="Line 25"/>
          <p:cNvSpPr>
            <a:spLocks noChangeShapeType="1"/>
          </p:cNvSpPr>
          <p:nvPr/>
        </p:nvSpPr>
        <p:spPr bwMode="auto">
          <a:xfrm>
            <a:off x="6446838" y="2924175"/>
            <a:ext cx="574675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253982" name="Line 30"/>
          <p:cNvSpPr>
            <a:spLocks noChangeShapeType="1"/>
          </p:cNvSpPr>
          <p:nvPr/>
        </p:nvSpPr>
        <p:spPr bwMode="auto">
          <a:xfrm flipH="1" flipV="1">
            <a:off x="6732588" y="4941888"/>
            <a:ext cx="360362" cy="649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35859" name="Line 31"/>
          <p:cNvSpPr>
            <a:spLocks noChangeShapeType="1"/>
          </p:cNvSpPr>
          <p:nvPr/>
        </p:nvSpPr>
        <p:spPr bwMode="auto">
          <a:xfrm flipV="1">
            <a:off x="6659563" y="3860800"/>
            <a:ext cx="361950" cy="649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grpSp>
        <p:nvGrpSpPr>
          <p:cNvPr id="8" name="Group 42"/>
          <p:cNvGrpSpPr>
            <a:grpSpLocks/>
          </p:cNvGrpSpPr>
          <p:nvPr/>
        </p:nvGrpSpPr>
        <p:grpSpPr bwMode="auto">
          <a:xfrm>
            <a:off x="6948488" y="5589588"/>
            <a:ext cx="431800" cy="433387"/>
            <a:chOff x="3424" y="2478"/>
            <a:chExt cx="272" cy="273"/>
          </a:xfrm>
        </p:grpSpPr>
        <p:sp>
          <p:nvSpPr>
            <p:cNvPr id="35889" name="Oval 43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5890" name="Text Box 44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87</a:t>
              </a:r>
            </a:p>
          </p:txBody>
        </p:sp>
      </p:grpSp>
      <p:grpSp>
        <p:nvGrpSpPr>
          <p:cNvPr id="35863" name="Group 48"/>
          <p:cNvGrpSpPr>
            <a:grpSpLocks/>
          </p:cNvGrpSpPr>
          <p:nvPr/>
        </p:nvGrpSpPr>
        <p:grpSpPr bwMode="auto">
          <a:xfrm flipH="1">
            <a:off x="3419475" y="2924175"/>
            <a:ext cx="360363" cy="576263"/>
            <a:chOff x="1746" y="1888"/>
            <a:chExt cx="227" cy="363"/>
          </a:xfrm>
        </p:grpSpPr>
        <p:sp>
          <p:nvSpPr>
            <p:cNvPr id="35885" name="Line 49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5886" name="Oval 50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35864" name="Group 51"/>
          <p:cNvGrpSpPr>
            <a:grpSpLocks/>
          </p:cNvGrpSpPr>
          <p:nvPr/>
        </p:nvGrpSpPr>
        <p:grpSpPr bwMode="auto">
          <a:xfrm>
            <a:off x="5221288" y="3860800"/>
            <a:ext cx="360362" cy="576263"/>
            <a:chOff x="1746" y="1888"/>
            <a:chExt cx="227" cy="363"/>
          </a:xfrm>
        </p:grpSpPr>
        <p:sp>
          <p:nvSpPr>
            <p:cNvPr id="35883" name="Line 52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5884" name="Oval 53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35865" name="Group 54"/>
          <p:cNvGrpSpPr>
            <a:grpSpLocks/>
          </p:cNvGrpSpPr>
          <p:nvPr/>
        </p:nvGrpSpPr>
        <p:grpSpPr bwMode="auto">
          <a:xfrm flipH="1">
            <a:off x="5724525" y="3860800"/>
            <a:ext cx="360363" cy="576263"/>
            <a:chOff x="1746" y="1888"/>
            <a:chExt cx="227" cy="363"/>
          </a:xfrm>
        </p:grpSpPr>
        <p:sp>
          <p:nvSpPr>
            <p:cNvPr id="35881" name="Line 55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5882" name="Oval 56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13" name="Group 57"/>
          <p:cNvGrpSpPr>
            <a:grpSpLocks/>
          </p:cNvGrpSpPr>
          <p:nvPr/>
        </p:nvGrpSpPr>
        <p:grpSpPr bwMode="auto">
          <a:xfrm>
            <a:off x="6732588" y="6021388"/>
            <a:ext cx="360362" cy="576262"/>
            <a:chOff x="1746" y="1888"/>
            <a:chExt cx="227" cy="363"/>
          </a:xfrm>
        </p:grpSpPr>
        <p:sp>
          <p:nvSpPr>
            <p:cNvPr id="35879" name="Line 58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5880" name="Oval 59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14" name="Group 60"/>
          <p:cNvGrpSpPr>
            <a:grpSpLocks/>
          </p:cNvGrpSpPr>
          <p:nvPr/>
        </p:nvGrpSpPr>
        <p:grpSpPr bwMode="auto">
          <a:xfrm flipH="1">
            <a:off x="7235825" y="6021388"/>
            <a:ext cx="360363" cy="576262"/>
            <a:chOff x="1746" y="1888"/>
            <a:chExt cx="227" cy="363"/>
          </a:xfrm>
        </p:grpSpPr>
        <p:sp>
          <p:nvSpPr>
            <p:cNvPr id="35877" name="Line 61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5878" name="Oval 62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35868" name="Group 63"/>
          <p:cNvGrpSpPr>
            <a:grpSpLocks/>
          </p:cNvGrpSpPr>
          <p:nvPr/>
        </p:nvGrpSpPr>
        <p:grpSpPr bwMode="auto">
          <a:xfrm>
            <a:off x="6227763" y="4941888"/>
            <a:ext cx="360362" cy="576262"/>
            <a:chOff x="1746" y="1888"/>
            <a:chExt cx="227" cy="363"/>
          </a:xfrm>
        </p:grpSpPr>
        <p:sp>
          <p:nvSpPr>
            <p:cNvPr id="35875" name="Line 64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5876" name="Oval 65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35869" name="Group 66"/>
          <p:cNvGrpSpPr>
            <a:grpSpLocks/>
          </p:cNvGrpSpPr>
          <p:nvPr/>
        </p:nvGrpSpPr>
        <p:grpSpPr bwMode="auto">
          <a:xfrm flipH="1">
            <a:off x="7164388" y="3860800"/>
            <a:ext cx="360362" cy="576263"/>
            <a:chOff x="1746" y="1888"/>
            <a:chExt cx="227" cy="363"/>
          </a:xfrm>
        </p:grpSpPr>
        <p:sp>
          <p:nvSpPr>
            <p:cNvPr id="35873" name="Line 67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5874" name="Oval 68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17" name="Group 71"/>
          <p:cNvGrpSpPr>
            <a:grpSpLocks/>
          </p:cNvGrpSpPr>
          <p:nvPr/>
        </p:nvGrpSpPr>
        <p:grpSpPr bwMode="auto">
          <a:xfrm flipH="1">
            <a:off x="6732588" y="4941888"/>
            <a:ext cx="360362" cy="576262"/>
            <a:chOff x="1746" y="1888"/>
            <a:chExt cx="227" cy="363"/>
          </a:xfrm>
        </p:grpSpPr>
        <p:sp>
          <p:nvSpPr>
            <p:cNvPr id="35871" name="Line 72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5872" name="Oval 73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sp>
        <p:nvSpPr>
          <p:cNvPr id="63" name="Text Box 37"/>
          <p:cNvSpPr txBox="1">
            <a:spLocks noChangeArrowheads="1"/>
          </p:cNvSpPr>
          <p:nvPr/>
        </p:nvSpPr>
        <p:spPr bwMode="auto">
          <a:xfrm>
            <a:off x="762000" y="2514600"/>
            <a:ext cx="1143000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Insert 87</a:t>
            </a:r>
          </a:p>
        </p:txBody>
      </p:sp>
      <p:sp>
        <p:nvSpPr>
          <p:cNvPr id="64" name="Text Box 26"/>
          <p:cNvSpPr txBox="1">
            <a:spLocks noChangeArrowheads="1"/>
          </p:cNvSpPr>
          <p:nvPr/>
        </p:nvSpPr>
        <p:spPr bwMode="auto">
          <a:xfrm>
            <a:off x="762000" y="2057400"/>
            <a:ext cx="1143000" cy="3667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Insert 82</a:t>
            </a: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755650" y="1628775"/>
            <a:ext cx="114935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Insert 65</a:t>
            </a:r>
          </a:p>
        </p:txBody>
      </p:sp>
      <p:grpSp>
        <p:nvGrpSpPr>
          <p:cNvPr id="66" name="Group 33"/>
          <p:cNvGrpSpPr>
            <a:grpSpLocks/>
          </p:cNvGrpSpPr>
          <p:nvPr/>
        </p:nvGrpSpPr>
        <p:grpSpPr bwMode="auto">
          <a:xfrm>
            <a:off x="2916238" y="2924175"/>
            <a:ext cx="360362" cy="576263"/>
            <a:chOff x="1746" y="1888"/>
            <a:chExt cx="227" cy="363"/>
          </a:xfrm>
        </p:grpSpPr>
        <p:sp>
          <p:nvSpPr>
            <p:cNvPr id="67" name="Line 34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68" name="Oval 35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53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8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910" name="AutoShape 62"/>
          <p:cNvSpPr>
            <a:spLocks noChangeArrowheads="1"/>
          </p:cNvSpPr>
          <p:nvPr/>
        </p:nvSpPr>
        <p:spPr bwMode="auto">
          <a:xfrm flipH="1">
            <a:off x="6096000" y="4953000"/>
            <a:ext cx="1143000" cy="990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CA">
              <a:latin typeface="+mn-lt"/>
            </a:endParaRPr>
          </a:p>
        </p:txBody>
      </p:sp>
      <p:sp>
        <p:nvSpPr>
          <p:cNvPr id="334862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Insertion Example</a:t>
            </a:r>
          </a:p>
        </p:txBody>
      </p:sp>
      <p:sp>
        <p:nvSpPr>
          <p:cNvPr id="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5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FC0CC-929A-4BCC-871D-B02E1AE26C9C}" type="slidenum">
              <a:rPr lang="en-US"/>
              <a:pPr>
                <a:defRPr/>
              </a:pPr>
              <a:t>36</a:t>
            </a:fld>
            <a:endParaRPr lang="en-US"/>
          </a:p>
        </p:txBody>
      </p:sp>
      <p:grpSp>
        <p:nvGrpSpPr>
          <p:cNvPr id="36870" name="Group 2"/>
          <p:cNvGrpSpPr>
            <a:grpSpLocks/>
          </p:cNvGrpSpPr>
          <p:nvPr/>
        </p:nvGrpSpPr>
        <p:grpSpPr bwMode="auto">
          <a:xfrm>
            <a:off x="6877050" y="3429000"/>
            <a:ext cx="431800" cy="433388"/>
            <a:chOff x="2925" y="1525"/>
            <a:chExt cx="272" cy="273"/>
          </a:xfrm>
        </p:grpSpPr>
        <p:sp>
          <p:nvSpPr>
            <p:cNvPr id="36923" name="Oval 3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6924" name="Text Box 4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93</a:t>
              </a:r>
            </a:p>
          </p:txBody>
        </p:sp>
      </p:grpSp>
      <p:grpSp>
        <p:nvGrpSpPr>
          <p:cNvPr id="36871" name="Group 5"/>
          <p:cNvGrpSpPr>
            <a:grpSpLocks/>
          </p:cNvGrpSpPr>
          <p:nvPr/>
        </p:nvGrpSpPr>
        <p:grpSpPr bwMode="auto">
          <a:xfrm>
            <a:off x="5435600" y="3429000"/>
            <a:ext cx="431800" cy="433388"/>
            <a:chOff x="2925" y="1525"/>
            <a:chExt cx="272" cy="273"/>
          </a:xfrm>
        </p:grpSpPr>
        <p:sp>
          <p:nvSpPr>
            <p:cNvPr id="36921" name="Oval 6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6922" name="Text Box 7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65</a:t>
              </a:r>
            </a:p>
          </p:txBody>
        </p:sp>
      </p:grpSp>
      <p:grpSp>
        <p:nvGrpSpPr>
          <p:cNvPr id="36872" name="Group 8"/>
          <p:cNvGrpSpPr>
            <a:grpSpLocks/>
          </p:cNvGrpSpPr>
          <p:nvPr/>
        </p:nvGrpSpPr>
        <p:grpSpPr bwMode="auto">
          <a:xfrm>
            <a:off x="6156325" y="2492375"/>
            <a:ext cx="431800" cy="433388"/>
            <a:chOff x="3424" y="2478"/>
            <a:chExt cx="272" cy="273"/>
          </a:xfrm>
        </p:grpSpPr>
        <p:sp>
          <p:nvSpPr>
            <p:cNvPr id="36919" name="Oval 9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6920" name="Text Box 10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71</a:t>
              </a:r>
            </a:p>
          </p:txBody>
        </p:sp>
      </p:grpSp>
      <p:grpSp>
        <p:nvGrpSpPr>
          <p:cNvPr id="36873" name="Group 11"/>
          <p:cNvGrpSpPr>
            <a:grpSpLocks/>
          </p:cNvGrpSpPr>
          <p:nvPr/>
        </p:nvGrpSpPr>
        <p:grpSpPr bwMode="auto">
          <a:xfrm>
            <a:off x="6443663" y="4508500"/>
            <a:ext cx="433387" cy="433388"/>
            <a:chOff x="4332" y="2478"/>
            <a:chExt cx="273" cy="273"/>
          </a:xfrm>
        </p:grpSpPr>
        <p:sp>
          <p:nvSpPr>
            <p:cNvPr id="36917" name="Oval 12"/>
            <p:cNvSpPr>
              <a:spLocks noChangeArrowheads="1"/>
            </p:cNvSpPr>
            <p:nvPr/>
          </p:nvSpPr>
          <p:spPr bwMode="auto">
            <a:xfrm>
              <a:off x="4332" y="247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6918" name="Text Box 13"/>
            <p:cNvSpPr txBox="1">
              <a:spLocks noChangeArrowheads="1"/>
            </p:cNvSpPr>
            <p:nvPr/>
          </p:nvSpPr>
          <p:spPr bwMode="auto">
            <a:xfrm>
              <a:off x="4333" y="2523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82</a:t>
              </a:r>
            </a:p>
          </p:txBody>
        </p:sp>
      </p:grpSp>
      <p:grpSp>
        <p:nvGrpSpPr>
          <p:cNvPr id="36875" name="Group 16"/>
          <p:cNvGrpSpPr>
            <a:grpSpLocks/>
          </p:cNvGrpSpPr>
          <p:nvPr/>
        </p:nvGrpSpPr>
        <p:grpSpPr bwMode="auto">
          <a:xfrm>
            <a:off x="4643438" y="1916113"/>
            <a:ext cx="431800" cy="433387"/>
            <a:chOff x="2925" y="1525"/>
            <a:chExt cx="272" cy="273"/>
          </a:xfrm>
        </p:grpSpPr>
        <p:sp>
          <p:nvSpPr>
            <p:cNvPr id="36915" name="Oval 17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6916" name="Text Box 18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47</a:t>
              </a:r>
            </a:p>
          </p:txBody>
        </p:sp>
      </p:grpSp>
      <p:grpSp>
        <p:nvGrpSpPr>
          <p:cNvPr id="36876" name="Group 19"/>
          <p:cNvGrpSpPr>
            <a:grpSpLocks/>
          </p:cNvGrpSpPr>
          <p:nvPr/>
        </p:nvGrpSpPr>
        <p:grpSpPr bwMode="auto">
          <a:xfrm>
            <a:off x="3132138" y="2492375"/>
            <a:ext cx="431800" cy="433388"/>
            <a:chOff x="1973" y="1888"/>
            <a:chExt cx="272" cy="273"/>
          </a:xfrm>
        </p:grpSpPr>
        <p:sp>
          <p:nvSpPr>
            <p:cNvPr id="36913" name="Oval 20"/>
            <p:cNvSpPr>
              <a:spLocks noChangeArrowheads="1"/>
            </p:cNvSpPr>
            <p:nvPr/>
          </p:nvSpPr>
          <p:spPr bwMode="auto">
            <a:xfrm>
              <a:off x="1973" y="188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6914" name="Text Box 21"/>
            <p:cNvSpPr txBox="1">
              <a:spLocks noChangeArrowheads="1"/>
            </p:cNvSpPr>
            <p:nvPr/>
          </p:nvSpPr>
          <p:spPr bwMode="auto">
            <a:xfrm>
              <a:off x="1973" y="193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32</a:t>
              </a:r>
            </a:p>
          </p:txBody>
        </p:sp>
      </p:grpSp>
      <p:sp>
        <p:nvSpPr>
          <p:cNvPr id="36877" name="Line 22"/>
          <p:cNvSpPr>
            <a:spLocks noChangeShapeType="1"/>
          </p:cNvSpPr>
          <p:nvPr/>
        </p:nvSpPr>
        <p:spPr bwMode="auto">
          <a:xfrm flipH="1">
            <a:off x="3490913" y="220345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36878" name="Line 23"/>
          <p:cNvSpPr>
            <a:spLocks noChangeShapeType="1"/>
          </p:cNvSpPr>
          <p:nvPr/>
        </p:nvSpPr>
        <p:spPr bwMode="auto">
          <a:xfrm>
            <a:off x="5075238" y="220345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36879" name="Line 24"/>
          <p:cNvSpPr>
            <a:spLocks noChangeShapeType="1"/>
          </p:cNvSpPr>
          <p:nvPr/>
        </p:nvSpPr>
        <p:spPr bwMode="auto">
          <a:xfrm flipH="1">
            <a:off x="5724525" y="2924175"/>
            <a:ext cx="576263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36880" name="Line 25"/>
          <p:cNvSpPr>
            <a:spLocks noChangeShapeType="1"/>
          </p:cNvSpPr>
          <p:nvPr/>
        </p:nvSpPr>
        <p:spPr bwMode="auto">
          <a:xfrm>
            <a:off x="6446838" y="2924175"/>
            <a:ext cx="574675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36882" name="Line 27"/>
          <p:cNvSpPr>
            <a:spLocks noChangeShapeType="1"/>
          </p:cNvSpPr>
          <p:nvPr/>
        </p:nvSpPr>
        <p:spPr bwMode="auto">
          <a:xfrm flipH="1" flipV="1">
            <a:off x="6732588" y="4941888"/>
            <a:ext cx="360362" cy="649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36883" name="Line 28"/>
          <p:cNvSpPr>
            <a:spLocks noChangeShapeType="1"/>
          </p:cNvSpPr>
          <p:nvPr/>
        </p:nvSpPr>
        <p:spPr bwMode="auto">
          <a:xfrm flipV="1">
            <a:off x="6659563" y="3860800"/>
            <a:ext cx="361950" cy="649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grpSp>
        <p:nvGrpSpPr>
          <p:cNvPr id="36885" name="Group 30"/>
          <p:cNvGrpSpPr>
            <a:grpSpLocks/>
          </p:cNvGrpSpPr>
          <p:nvPr/>
        </p:nvGrpSpPr>
        <p:grpSpPr bwMode="auto">
          <a:xfrm>
            <a:off x="6948488" y="5589588"/>
            <a:ext cx="431800" cy="433387"/>
            <a:chOff x="3424" y="2478"/>
            <a:chExt cx="272" cy="273"/>
          </a:xfrm>
        </p:grpSpPr>
        <p:sp>
          <p:nvSpPr>
            <p:cNvPr id="36911" name="Oval 31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6912" name="Text Box 32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87</a:t>
              </a:r>
            </a:p>
          </p:txBody>
        </p:sp>
      </p:grpSp>
      <p:grpSp>
        <p:nvGrpSpPr>
          <p:cNvPr id="36886" name="Group 33"/>
          <p:cNvGrpSpPr>
            <a:grpSpLocks/>
          </p:cNvGrpSpPr>
          <p:nvPr/>
        </p:nvGrpSpPr>
        <p:grpSpPr bwMode="auto">
          <a:xfrm>
            <a:off x="2916238" y="2924175"/>
            <a:ext cx="360362" cy="576263"/>
            <a:chOff x="1746" y="1888"/>
            <a:chExt cx="227" cy="363"/>
          </a:xfrm>
        </p:grpSpPr>
        <p:sp>
          <p:nvSpPr>
            <p:cNvPr id="36909" name="Line 34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6910" name="Oval 35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36887" name="Group 36"/>
          <p:cNvGrpSpPr>
            <a:grpSpLocks/>
          </p:cNvGrpSpPr>
          <p:nvPr/>
        </p:nvGrpSpPr>
        <p:grpSpPr bwMode="auto">
          <a:xfrm flipH="1">
            <a:off x="3419475" y="2924175"/>
            <a:ext cx="360363" cy="576263"/>
            <a:chOff x="1746" y="1888"/>
            <a:chExt cx="227" cy="363"/>
          </a:xfrm>
        </p:grpSpPr>
        <p:sp>
          <p:nvSpPr>
            <p:cNvPr id="36907" name="Line 37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6908" name="Oval 38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36888" name="Group 39"/>
          <p:cNvGrpSpPr>
            <a:grpSpLocks/>
          </p:cNvGrpSpPr>
          <p:nvPr/>
        </p:nvGrpSpPr>
        <p:grpSpPr bwMode="auto">
          <a:xfrm>
            <a:off x="5221288" y="3860800"/>
            <a:ext cx="360362" cy="576263"/>
            <a:chOff x="1746" y="1888"/>
            <a:chExt cx="227" cy="363"/>
          </a:xfrm>
        </p:grpSpPr>
        <p:sp>
          <p:nvSpPr>
            <p:cNvPr id="36905" name="Line 40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6906" name="Oval 41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36889" name="Group 42"/>
          <p:cNvGrpSpPr>
            <a:grpSpLocks/>
          </p:cNvGrpSpPr>
          <p:nvPr/>
        </p:nvGrpSpPr>
        <p:grpSpPr bwMode="auto">
          <a:xfrm flipH="1">
            <a:off x="5724525" y="3860800"/>
            <a:ext cx="360363" cy="576263"/>
            <a:chOff x="1746" y="1888"/>
            <a:chExt cx="227" cy="363"/>
          </a:xfrm>
        </p:grpSpPr>
        <p:sp>
          <p:nvSpPr>
            <p:cNvPr id="36903" name="Line 43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6904" name="Oval 44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36890" name="Group 45"/>
          <p:cNvGrpSpPr>
            <a:grpSpLocks/>
          </p:cNvGrpSpPr>
          <p:nvPr/>
        </p:nvGrpSpPr>
        <p:grpSpPr bwMode="auto">
          <a:xfrm>
            <a:off x="6732588" y="6021388"/>
            <a:ext cx="360362" cy="576262"/>
            <a:chOff x="1746" y="1888"/>
            <a:chExt cx="227" cy="363"/>
          </a:xfrm>
        </p:grpSpPr>
        <p:sp>
          <p:nvSpPr>
            <p:cNvPr id="36901" name="Line 46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6902" name="Oval 47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6891" name="Group 48"/>
          <p:cNvGrpSpPr>
            <a:grpSpLocks/>
          </p:cNvGrpSpPr>
          <p:nvPr/>
        </p:nvGrpSpPr>
        <p:grpSpPr bwMode="auto">
          <a:xfrm flipH="1">
            <a:off x="7235825" y="6021388"/>
            <a:ext cx="360363" cy="576262"/>
            <a:chOff x="1746" y="1888"/>
            <a:chExt cx="227" cy="363"/>
          </a:xfrm>
        </p:grpSpPr>
        <p:sp>
          <p:nvSpPr>
            <p:cNvPr id="36899" name="Line 49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6900" name="Oval 50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6892" name="Group 51"/>
          <p:cNvGrpSpPr>
            <a:grpSpLocks/>
          </p:cNvGrpSpPr>
          <p:nvPr/>
        </p:nvGrpSpPr>
        <p:grpSpPr bwMode="auto">
          <a:xfrm>
            <a:off x="6227763" y="4941888"/>
            <a:ext cx="360362" cy="576262"/>
            <a:chOff x="1746" y="1888"/>
            <a:chExt cx="227" cy="363"/>
          </a:xfrm>
        </p:grpSpPr>
        <p:sp>
          <p:nvSpPr>
            <p:cNvPr id="36897" name="Line 52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6898" name="Oval 53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36893" name="Group 54"/>
          <p:cNvGrpSpPr>
            <a:grpSpLocks/>
          </p:cNvGrpSpPr>
          <p:nvPr/>
        </p:nvGrpSpPr>
        <p:grpSpPr bwMode="auto">
          <a:xfrm flipH="1">
            <a:off x="7164388" y="3860800"/>
            <a:ext cx="360362" cy="576263"/>
            <a:chOff x="1746" y="1888"/>
            <a:chExt cx="227" cy="363"/>
          </a:xfrm>
        </p:grpSpPr>
        <p:sp>
          <p:nvSpPr>
            <p:cNvPr id="36895" name="Line 55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6896" name="Oval 56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sp>
        <p:nvSpPr>
          <p:cNvPr id="64" name="Text Box 37"/>
          <p:cNvSpPr txBox="1">
            <a:spLocks noChangeArrowheads="1"/>
          </p:cNvSpPr>
          <p:nvPr/>
        </p:nvSpPr>
        <p:spPr bwMode="auto">
          <a:xfrm>
            <a:off x="762000" y="2514600"/>
            <a:ext cx="1143000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Insert 87</a:t>
            </a:r>
          </a:p>
        </p:txBody>
      </p:sp>
      <p:sp>
        <p:nvSpPr>
          <p:cNvPr id="65" name="Text Box 26"/>
          <p:cNvSpPr txBox="1">
            <a:spLocks noChangeArrowheads="1"/>
          </p:cNvSpPr>
          <p:nvPr/>
        </p:nvSpPr>
        <p:spPr bwMode="auto">
          <a:xfrm>
            <a:off x="762000" y="2057400"/>
            <a:ext cx="1143000" cy="3667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Insert 82</a:t>
            </a:r>
          </a:p>
        </p:txBody>
      </p:sp>
      <p:sp>
        <p:nvSpPr>
          <p:cNvPr id="66" name="Text Box 3"/>
          <p:cNvSpPr txBox="1">
            <a:spLocks noChangeArrowheads="1"/>
          </p:cNvSpPr>
          <p:nvPr/>
        </p:nvSpPr>
        <p:spPr bwMode="auto">
          <a:xfrm>
            <a:off x="755650" y="1628775"/>
            <a:ext cx="114935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Insert 65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34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91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8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Insertion Example</a:t>
            </a:r>
          </a:p>
        </p:txBody>
      </p:sp>
      <p:sp>
        <p:nvSpPr>
          <p:cNvPr id="5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5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5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83CE5-D01E-4DC1-9B2E-2477D0407E8E}" type="slidenum">
              <a:rPr lang="en-US"/>
              <a:pPr>
                <a:defRPr/>
              </a:pPr>
              <a:t>37</a:t>
            </a:fld>
            <a:endParaRPr lang="en-US"/>
          </a:p>
        </p:txBody>
      </p:sp>
      <p:grpSp>
        <p:nvGrpSpPr>
          <p:cNvPr id="37894" name="Group 35"/>
          <p:cNvGrpSpPr>
            <a:grpSpLocks/>
          </p:cNvGrpSpPr>
          <p:nvPr/>
        </p:nvGrpSpPr>
        <p:grpSpPr bwMode="auto">
          <a:xfrm>
            <a:off x="6877050" y="3429000"/>
            <a:ext cx="431800" cy="433388"/>
            <a:chOff x="2925" y="1525"/>
            <a:chExt cx="272" cy="273"/>
          </a:xfrm>
        </p:grpSpPr>
        <p:sp>
          <p:nvSpPr>
            <p:cNvPr id="37946" name="Oval 36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7947" name="Text Box 37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93</a:t>
              </a:r>
            </a:p>
          </p:txBody>
        </p:sp>
      </p:grpSp>
      <p:grpSp>
        <p:nvGrpSpPr>
          <p:cNvPr id="37895" name="Group 29"/>
          <p:cNvGrpSpPr>
            <a:grpSpLocks/>
          </p:cNvGrpSpPr>
          <p:nvPr/>
        </p:nvGrpSpPr>
        <p:grpSpPr bwMode="auto">
          <a:xfrm>
            <a:off x="5435600" y="3429000"/>
            <a:ext cx="431800" cy="433388"/>
            <a:chOff x="2925" y="1525"/>
            <a:chExt cx="272" cy="273"/>
          </a:xfrm>
        </p:grpSpPr>
        <p:sp>
          <p:nvSpPr>
            <p:cNvPr id="37944" name="Oval 30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7945" name="Text Box 31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65</a:t>
              </a:r>
            </a:p>
          </p:txBody>
        </p:sp>
      </p:grpSp>
      <p:grpSp>
        <p:nvGrpSpPr>
          <p:cNvPr id="37896" name="Group 72"/>
          <p:cNvGrpSpPr>
            <a:grpSpLocks/>
          </p:cNvGrpSpPr>
          <p:nvPr/>
        </p:nvGrpSpPr>
        <p:grpSpPr bwMode="auto">
          <a:xfrm>
            <a:off x="6156325" y="2492375"/>
            <a:ext cx="431800" cy="433388"/>
            <a:chOff x="3424" y="2478"/>
            <a:chExt cx="272" cy="273"/>
          </a:xfrm>
        </p:grpSpPr>
        <p:sp>
          <p:nvSpPr>
            <p:cNvPr id="37942" name="Oval 73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7943" name="Text Box 74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71</a:t>
              </a:r>
            </a:p>
          </p:txBody>
        </p:sp>
      </p:grpSp>
      <p:grpSp>
        <p:nvGrpSpPr>
          <p:cNvPr id="37897" name="Group 69"/>
          <p:cNvGrpSpPr>
            <a:grpSpLocks/>
          </p:cNvGrpSpPr>
          <p:nvPr/>
        </p:nvGrpSpPr>
        <p:grpSpPr bwMode="auto">
          <a:xfrm flipH="1">
            <a:off x="7164388" y="3860800"/>
            <a:ext cx="360362" cy="576263"/>
            <a:chOff x="1746" y="1888"/>
            <a:chExt cx="227" cy="363"/>
          </a:xfrm>
        </p:grpSpPr>
        <p:sp>
          <p:nvSpPr>
            <p:cNvPr id="37940" name="Line 70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7941" name="Oval 71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37898" name="Group 2"/>
          <p:cNvGrpSpPr>
            <a:grpSpLocks/>
          </p:cNvGrpSpPr>
          <p:nvPr/>
        </p:nvGrpSpPr>
        <p:grpSpPr bwMode="auto">
          <a:xfrm>
            <a:off x="6443663" y="4508500"/>
            <a:ext cx="433387" cy="433388"/>
            <a:chOff x="4332" y="2478"/>
            <a:chExt cx="273" cy="273"/>
          </a:xfrm>
        </p:grpSpPr>
        <p:sp>
          <p:nvSpPr>
            <p:cNvPr id="37938" name="Oval 3"/>
            <p:cNvSpPr>
              <a:spLocks noChangeArrowheads="1"/>
            </p:cNvSpPr>
            <p:nvPr/>
          </p:nvSpPr>
          <p:spPr bwMode="auto">
            <a:xfrm>
              <a:off x="4332" y="247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7939" name="Text Box 4"/>
            <p:cNvSpPr txBox="1">
              <a:spLocks noChangeArrowheads="1"/>
            </p:cNvSpPr>
            <p:nvPr/>
          </p:nvSpPr>
          <p:spPr bwMode="auto">
            <a:xfrm>
              <a:off x="4333" y="2523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87</a:t>
              </a:r>
            </a:p>
          </p:txBody>
        </p:sp>
      </p:grpSp>
      <p:grpSp>
        <p:nvGrpSpPr>
          <p:cNvPr id="37900" name="Group 7"/>
          <p:cNvGrpSpPr>
            <a:grpSpLocks/>
          </p:cNvGrpSpPr>
          <p:nvPr/>
        </p:nvGrpSpPr>
        <p:grpSpPr bwMode="auto">
          <a:xfrm>
            <a:off x="4643438" y="1916113"/>
            <a:ext cx="431800" cy="433387"/>
            <a:chOff x="2925" y="1525"/>
            <a:chExt cx="272" cy="273"/>
          </a:xfrm>
        </p:grpSpPr>
        <p:sp>
          <p:nvSpPr>
            <p:cNvPr id="37936" name="Oval 8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7937" name="Text Box 9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47</a:t>
              </a:r>
            </a:p>
          </p:txBody>
        </p:sp>
      </p:grpSp>
      <p:grpSp>
        <p:nvGrpSpPr>
          <p:cNvPr id="37901" name="Group 13"/>
          <p:cNvGrpSpPr>
            <a:grpSpLocks/>
          </p:cNvGrpSpPr>
          <p:nvPr/>
        </p:nvGrpSpPr>
        <p:grpSpPr bwMode="auto">
          <a:xfrm>
            <a:off x="3132138" y="2492375"/>
            <a:ext cx="431800" cy="433388"/>
            <a:chOff x="1973" y="1888"/>
            <a:chExt cx="272" cy="273"/>
          </a:xfrm>
        </p:grpSpPr>
        <p:sp>
          <p:nvSpPr>
            <p:cNvPr id="37934" name="Oval 14"/>
            <p:cNvSpPr>
              <a:spLocks noChangeArrowheads="1"/>
            </p:cNvSpPr>
            <p:nvPr/>
          </p:nvSpPr>
          <p:spPr bwMode="auto">
            <a:xfrm>
              <a:off x="1973" y="188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7935" name="Text Box 15"/>
            <p:cNvSpPr txBox="1">
              <a:spLocks noChangeArrowheads="1"/>
            </p:cNvSpPr>
            <p:nvPr/>
          </p:nvSpPr>
          <p:spPr bwMode="auto">
            <a:xfrm>
              <a:off x="1973" y="193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32</a:t>
              </a:r>
            </a:p>
          </p:txBody>
        </p:sp>
      </p:grpSp>
      <p:sp>
        <p:nvSpPr>
          <p:cNvPr id="37902" name="Line 16"/>
          <p:cNvSpPr>
            <a:spLocks noChangeShapeType="1"/>
          </p:cNvSpPr>
          <p:nvPr/>
        </p:nvSpPr>
        <p:spPr bwMode="auto">
          <a:xfrm flipH="1">
            <a:off x="3490913" y="220345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37903" name="Line 17"/>
          <p:cNvSpPr>
            <a:spLocks noChangeShapeType="1"/>
          </p:cNvSpPr>
          <p:nvPr/>
        </p:nvSpPr>
        <p:spPr bwMode="auto">
          <a:xfrm>
            <a:off x="5075238" y="220345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37904" name="Line 24"/>
          <p:cNvSpPr>
            <a:spLocks noChangeShapeType="1"/>
          </p:cNvSpPr>
          <p:nvPr/>
        </p:nvSpPr>
        <p:spPr bwMode="auto">
          <a:xfrm flipH="1">
            <a:off x="5724525" y="2924175"/>
            <a:ext cx="576263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37905" name="Line 25"/>
          <p:cNvSpPr>
            <a:spLocks noChangeShapeType="1"/>
          </p:cNvSpPr>
          <p:nvPr/>
        </p:nvSpPr>
        <p:spPr bwMode="auto">
          <a:xfrm>
            <a:off x="6446838" y="2924175"/>
            <a:ext cx="574675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37907" name="Line 28"/>
          <p:cNvSpPr>
            <a:spLocks noChangeShapeType="1"/>
          </p:cNvSpPr>
          <p:nvPr/>
        </p:nvSpPr>
        <p:spPr bwMode="auto">
          <a:xfrm flipV="1">
            <a:off x="6659563" y="3860800"/>
            <a:ext cx="361950" cy="649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grpSp>
        <p:nvGrpSpPr>
          <p:cNvPr id="37909" name="Group 39"/>
          <p:cNvGrpSpPr>
            <a:grpSpLocks/>
          </p:cNvGrpSpPr>
          <p:nvPr/>
        </p:nvGrpSpPr>
        <p:grpSpPr bwMode="auto">
          <a:xfrm>
            <a:off x="5940425" y="5589588"/>
            <a:ext cx="431800" cy="433387"/>
            <a:chOff x="3424" y="2478"/>
            <a:chExt cx="272" cy="273"/>
          </a:xfrm>
        </p:grpSpPr>
        <p:sp>
          <p:nvSpPr>
            <p:cNvPr id="37932" name="Oval 40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7933" name="Text Box 41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82</a:t>
              </a:r>
            </a:p>
          </p:txBody>
        </p:sp>
      </p:grpSp>
      <p:grpSp>
        <p:nvGrpSpPr>
          <p:cNvPr id="37910" name="Group 42"/>
          <p:cNvGrpSpPr>
            <a:grpSpLocks/>
          </p:cNvGrpSpPr>
          <p:nvPr/>
        </p:nvGrpSpPr>
        <p:grpSpPr bwMode="auto">
          <a:xfrm>
            <a:off x="2916238" y="2924175"/>
            <a:ext cx="360362" cy="576263"/>
            <a:chOff x="1746" y="1888"/>
            <a:chExt cx="227" cy="363"/>
          </a:xfrm>
        </p:grpSpPr>
        <p:sp>
          <p:nvSpPr>
            <p:cNvPr id="37930" name="Line 43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7931" name="Oval 44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37911" name="Group 45"/>
          <p:cNvGrpSpPr>
            <a:grpSpLocks/>
          </p:cNvGrpSpPr>
          <p:nvPr/>
        </p:nvGrpSpPr>
        <p:grpSpPr bwMode="auto">
          <a:xfrm flipH="1">
            <a:off x="3419475" y="2924175"/>
            <a:ext cx="360363" cy="576263"/>
            <a:chOff x="1746" y="1888"/>
            <a:chExt cx="227" cy="363"/>
          </a:xfrm>
        </p:grpSpPr>
        <p:sp>
          <p:nvSpPr>
            <p:cNvPr id="37928" name="Line 46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7929" name="Oval 47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37912" name="Group 48"/>
          <p:cNvGrpSpPr>
            <a:grpSpLocks/>
          </p:cNvGrpSpPr>
          <p:nvPr/>
        </p:nvGrpSpPr>
        <p:grpSpPr bwMode="auto">
          <a:xfrm>
            <a:off x="5221288" y="3860800"/>
            <a:ext cx="360362" cy="576263"/>
            <a:chOff x="1746" y="1888"/>
            <a:chExt cx="227" cy="363"/>
          </a:xfrm>
        </p:grpSpPr>
        <p:sp>
          <p:nvSpPr>
            <p:cNvPr id="37926" name="Line 49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7927" name="Oval 50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37913" name="Group 51"/>
          <p:cNvGrpSpPr>
            <a:grpSpLocks/>
          </p:cNvGrpSpPr>
          <p:nvPr/>
        </p:nvGrpSpPr>
        <p:grpSpPr bwMode="auto">
          <a:xfrm flipH="1">
            <a:off x="5724525" y="3860800"/>
            <a:ext cx="360363" cy="576263"/>
            <a:chOff x="1746" y="1888"/>
            <a:chExt cx="227" cy="363"/>
          </a:xfrm>
        </p:grpSpPr>
        <p:sp>
          <p:nvSpPr>
            <p:cNvPr id="37924" name="Line 52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7925" name="Oval 53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37914" name="Group 54"/>
          <p:cNvGrpSpPr>
            <a:grpSpLocks/>
          </p:cNvGrpSpPr>
          <p:nvPr/>
        </p:nvGrpSpPr>
        <p:grpSpPr bwMode="auto">
          <a:xfrm>
            <a:off x="5724525" y="6021388"/>
            <a:ext cx="360363" cy="576262"/>
            <a:chOff x="1746" y="1888"/>
            <a:chExt cx="227" cy="363"/>
          </a:xfrm>
        </p:grpSpPr>
        <p:sp>
          <p:nvSpPr>
            <p:cNvPr id="37922" name="Line 55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7923" name="Oval 56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37915" name="Group 57"/>
          <p:cNvGrpSpPr>
            <a:grpSpLocks/>
          </p:cNvGrpSpPr>
          <p:nvPr/>
        </p:nvGrpSpPr>
        <p:grpSpPr bwMode="auto">
          <a:xfrm flipH="1">
            <a:off x="6227763" y="6021388"/>
            <a:ext cx="360362" cy="576262"/>
            <a:chOff x="1746" y="1888"/>
            <a:chExt cx="227" cy="363"/>
          </a:xfrm>
        </p:grpSpPr>
        <p:sp>
          <p:nvSpPr>
            <p:cNvPr id="37920" name="Line 58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7921" name="Oval 59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37916" name="Group 63"/>
          <p:cNvGrpSpPr>
            <a:grpSpLocks/>
          </p:cNvGrpSpPr>
          <p:nvPr/>
        </p:nvGrpSpPr>
        <p:grpSpPr bwMode="auto">
          <a:xfrm flipH="1">
            <a:off x="6732588" y="4941888"/>
            <a:ext cx="360362" cy="576262"/>
            <a:chOff x="1746" y="1888"/>
            <a:chExt cx="227" cy="363"/>
          </a:xfrm>
        </p:grpSpPr>
        <p:sp>
          <p:nvSpPr>
            <p:cNvPr id="37918" name="Line 64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7919" name="Oval 65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sp>
        <p:nvSpPr>
          <p:cNvPr id="37917" name="Line 68"/>
          <p:cNvSpPr>
            <a:spLocks noChangeShapeType="1"/>
          </p:cNvSpPr>
          <p:nvPr/>
        </p:nvSpPr>
        <p:spPr bwMode="auto">
          <a:xfrm flipV="1">
            <a:off x="6227763" y="4941888"/>
            <a:ext cx="361950" cy="649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60" name="Text Box 37"/>
          <p:cNvSpPr txBox="1">
            <a:spLocks noChangeArrowheads="1"/>
          </p:cNvSpPr>
          <p:nvPr/>
        </p:nvSpPr>
        <p:spPr bwMode="auto">
          <a:xfrm>
            <a:off x="762000" y="2514600"/>
            <a:ext cx="1143000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Insert 87</a:t>
            </a:r>
          </a:p>
        </p:txBody>
      </p:sp>
      <p:sp>
        <p:nvSpPr>
          <p:cNvPr id="61" name="Text Box 26"/>
          <p:cNvSpPr txBox="1">
            <a:spLocks noChangeArrowheads="1"/>
          </p:cNvSpPr>
          <p:nvPr/>
        </p:nvSpPr>
        <p:spPr bwMode="auto">
          <a:xfrm>
            <a:off x="762000" y="2057400"/>
            <a:ext cx="1143000" cy="3667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Insert 82</a:t>
            </a:r>
          </a:p>
        </p:txBody>
      </p:sp>
      <p:sp>
        <p:nvSpPr>
          <p:cNvPr id="62" name="Text Box 3"/>
          <p:cNvSpPr txBox="1">
            <a:spLocks noChangeArrowheads="1"/>
          </p:cNvSpPr>
          <p:nvPr/>
        </p:nvSpPr>
        <p:spPr bwMode="auto">
          <a:xfrm>
            <a:off x="755650" y="1628775"/>
            <a:ext cx="114935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Insert 65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8" name="Group 2"/>
          <p:cNvGrpSpPr>
            <a:grpSpLocks/>
          </p:cNvGrpSpPr>
          <p:nvPr/>
        </p:nvGrpSpPr>
        <p:grpSpPr bwMode="auto">
          <a:xfrm>
            <a:off x="6877050" y="3429000"/>
            <a:ext cx="431800" cy="433388"/>
            <a:chOff x="2925" y="1525"/>
            <a:chExt cx="272" cy="273"/>
          </a:xfrm>
        </p:grpSpPr>
        <p:sp>
          <p:nvSpPr>
            <p:cNvPr id="38978" name="Oval 3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8979" name="Text Box 4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n-lt"/>
                </a:rPr>
                <a:t>93</a:t>
              </a:r>
            </a:p>
          </p:txBody>
        </p:sp>
      </p:grpSp>
      <p:grpSp>
        <p:nvGrpSpPr>
          <p:cNvPr id="18" name="Group 62"/>
          <p:cNvGrpSpPr>
            <a:grpSpLocks/>
          </p:cNvGrpSpPr>
          <p:nvPr/>
        </p:nvGrpSpPr>
        <p:grpSpPr bwMode="auto">
          <a:xfrm>
            <a:off x="6877050" y="3429000"/>
            <a:ext cx="431800" cy="433388"/>
            <a:chOff x="3424" y="2478"/>
            <a:chExt cx="272" cy="273"/>
          </a:xfrm>
        </p:grpSpPr>
        <p:sp>
          <p:nvSpPr>
            <p:cNvPr id="38946" name="Oval 63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8947" name="Text Box 64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93</a:t>
              </a:r>
            </a:p>
          </p:txBody>
        </p:sp>
      </p:grpSp>
      <p:grpSp>
        <p:nvGrpSpPr>
          <p:cNvPr id="38921" name="Group 11"/>
          <p:cNvGrpSpPr>
            <a:grpSpLocks/>
          </p:cNvGrpSpPr>
          <p:nvPr/>
        </p:nvGrpSpPr>
        <p:grpSpPr bwMode="auto">
          <a:xfrm>
            <a:off x="6443663" y="4508500"/>
            <a:ext cx="433387" cy="433388"/>
            <a:chOff x="4332" y="2478"/>
            <a:chExt cx="273" cy="273"/>
          </a:xfrm>
        </p:grpSpPr>
        <p:sp>
          <p:nvSpPr>
            <p:cNvPr id="38972" name="Oval 12"/>
            <p:cNvSpPr>
              <a:spLocks noChangeArrowheads="1"/>
            </p:cNvSpPr>
            <p:nvPr/>
          </p:nvSpPr>
          <p:spPr bwMode="auto">
            <a:xfrm>
              <a:off x="4332" y="247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8973" name="Text Box 13"/>
            <p:cNvSpPr txBox="1">
              <a:spLocks noChangeArrowheads="1"/>
            </p:cNvSpPr>
            <p:nvPr/>
          </p:nvSpPr>
          <p:spPr bwMode="auto">
            <a:xfrm>
              <a:off x="4333" y="2523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87</a:t>
              </a:r>
            </a:p>
          </p:txBody>
        </p:sp>
      </p:grpSp>
      <p:grpSp>
        <p:nvGrpSpPr>
          <p:cNvPr id="17" name="Group 59"/>
          <p:cNvGrpSpPr>
            <a:grpSpLocks/>
          </p:cNvGrpSpPr>
          <p:nvPr/>
        </p:nvGrpSpPr>
        <p:grpSpPr bwMode="auto">
          <a:xfrm>
            <a:off x="6443663" y="4508500"/>
            <a:ext cx="431800" cy="433388"/>
            <a:chOff x="2925" y="1525"/>
            <a:chExt cx="272" cy="273"/>
          </a:xfrm>
        </p:grpSpPr>
        <p:sp>
          <p:nvSpPr>
            <p:cNvPr id="38948" name="Oval 60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8949" name="Text Box 61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87</a:t>
              </a:r>
            </a:p>
          </p:txBody>
        </p:sp>
      </p:grpSp>
      <p:sp>
        <p:nvSpPr>
          <p:cNvPr id="336962" name="AutoShape 66"/>
          <p:cNvSpPr>
            <a:spLocks noChangeArrowheads="1"/>
          </p:cNvSpPr>
          <p:nvPr/>
        </p:nvSpPr>
        <p:spPr bwMode="auto">
          <a:xfrm>
            <a:off x="6477000" y="3886200"/>
            <a:ext cx="1066800" cy="1066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CA">
              <a:latin typeface="+mn-lt"/>
            </a:endParaRPr>
          </a:p>
        </p:txBody>
      </p:sp>
      <p:sp>
        <p:nvSpPr>
          <p:cNvPr id="336910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Insertion Example</a:t>
            </a:r>
          </a:p>
        </p:txBody>
      </p:sp>
      <p:sp>
        <p:nvSpPr>
          <p:cNvPr id="6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+mn-lt"/>
              </a:rPr>
              <a:t>October 2004</a:t>
            </a:r>
          </a:p>
        </p:txBody>
      </p:sp>
      <p:sp>
        <p:nvSpPr>
          <p:cNvPr id="6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+mn-lt"/>
              </a:rPr>
              <a:t>John Edgar</a:t>
            </a:r>
          </a:p>
        </p:txBody>
      </p:sp>
      <p:sp>
        <p:nvSpPr>
          <p:cNvPr id="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6BA465-486E-4C8A-A4FC-826C2E6357B7}" type="slidenum">
              <a:rPr lang="en-US">
                <a:latin typeface="+mn-lt"/>
              </a:rPr>
              <a:pPr>
                <a:defRPr/>
              </a:pPr>
              <a:t>38</a:t>
            </a:fld>
            <a:endParaRPr lang="en-US">
              <a:latin typeface="+mn-lt"/>
            </a:endParaRPr>
          </a:p>
        </p:txBody>
      </p:sp>
      <p:grpSp>
        <p:nvGrpSpPr>
          <p:cNvPr id="38919" name="Group 5"/>
          <p:cNvGrpSpPr>
            <a:grpSpLocks/>
          </p:cNvGrpSpPr>
          <p:nvPr/>
        </p:nvGrpSpPr>
        <p:grpSpPr bwMode="auto">
          <a:xfrm flipH="1">
            <a:off x="7164388" y="3860800"/>
            <a:ext cx="360362" cy="576263"/>
            <a:chOff x="1746" y="1888"/>
            <a:chExt cx="227" cy="363"/>
          </a:xfrm>
        </p:grpSpPr>
        <p:sp>
          <p:nvSpPr>
            <p:cNvPr id="38976" name="Line 6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8977" name="Oval 7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38920" name="Group 8"/>
          <p:cNvGrpSpPr>
            <a:grpSpLocks/>
          </p:cNvGrpSpPr>
          <p:nvPr/>
        </p:nvGrpSpPr>
        <p:grpSpPr bwMode="auto">
          <a:xfrm>
            <a:off x="5435600" y="3429000"/>
            <a:ext cx="431800" cy="433388"/>
            <a:chOff x="2925" y="1525"/>
            <a:chExt cx="272" cy="273"/>
          </a:xfrm>
        </p:grpSpPr>
        <p:sp>
          <p:nvSpPr>
            <p:cNvPr id="38974" name="Oval 9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8975" name="Text Box 10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65</a:t>
              </a:r>
            </a:p>
          </p:txBody>
        </p:sp>
      </p:grpSp>
      <p:grpSp>
        <p:nvGrpSpPr>
          <p:cNvPr id="38923" name="Group 16"/>
          <p:cNvGrpSpPr>
            <a:grpSpLocks/>
          </p:cNvGrpSpPr>
          <p:nvPr/>
        </p:nvGrpSpPr>
        <p:grpSpPr bwMode="auto">
          <a:xfrm>
            <a:off x="4643438" y="1916113"/>
            <a:ext cx="431800" cy="433387"/>
            <a:chOff x="2925" y="1525"/>
            <a:chExt cx="272" cy="273"/>
          </a:xfrm>
        </p:grpSpPr>
        <p:sp>
          <p:nvSpPr>
            <p:cNvPr id="38970" name="Oval 17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8971" name="Text Box 18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47</a:t>
              </a:r>
            </a:p>
          </p:txBody>
        </p:sp>
      </p:grpSp>
      <p:grpSp>
        <p:nvGrpSpPr>
          <p:cNvPr id="38924" name="Group 19"/>
          <p:cNvGrpSpPr>
            <a:grpSpLocks/>
          </p:cNvGrpSpPr>
          <p:nvPr/>
        </p:nvGrpSpPr>
        <p:grpSpPr bwMode="auto">
          <a:xfrm>
            <a:off x="3132138" y="2492375"/>
            <a:ext cx="431800" cy="433388"/>
            <a:chOff x="1973" y="1888"/>
            <a:chExt cx="272" cy="273"/>
          </a:xfrm>
        </p:grpSpPr>
        <p:sp>
          <p:nvSpPr>
            <p:cNvPr id="38968" name="Oval 20"/>
            <p:cNvSpPr>
              <a:spLocks noChangeArrowheads="1"/>
            </p:cNvSpPr>
            <p:nvPr/>
          </p:nvSpPr>
          <p:spPr bwMode="auto">
            <a:xfrm>
              <a:off x="1973" y="188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8969" name="Text Box 21"/>
            <p:cNvSpPr txBox="1">
              <a:spLocks noChangeArrowheads="1"/>
            </p:cNvSpPr>
            <p:nvPr/>
          </p:nvSpPr>
          <p:spPr bwMode="auto">
            <a:xfrm>
              <a:off x="1973" y="193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32</a:t>
              </a:r>
            </a:p>
          </p:txBody>
        </p:sp>
      </p:grpSp>
      <p:sp>
        <p:nvSpPr>
          <p:cNvPr id="38925" name="Line 22"/>
          <p:cNvSpPr>
            <a:spLocks noChangeShapeType="1"/>
          </p:cNvSpPr>
          <p:nvPr/>
        </p:nvSpPr>
        <p:spPr bwMode="auto">
          <a:xfrm flipH="1">
            <a:off x="3490913" y="220345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38926" name="Line 23"/>
          <p:cNvSpPr>
            <a:spLocks noChangeShapeType="1"/>
          </p:cNvSpPr>
          <p:nvPr/>
        </p:nvSpPr>
        <p:spPr bwMode="auto">
          <a:xfrm>
            <a:off x="5075238" y="220345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38927" name="Line 24"/>
          <p:cNvSpPr>
            <a:spLocks noChangeShapeType="1"/>
          </p:cNvSpPr>
          <p:nvPr/>
        </p:nvSpPr>
        <p:spPr bwMode="auto">
          <a:xfrm flipH="1">
            <a:off x="5724525" y="2924175"/>
            <a:ext cx="576263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38928" name="Line 25"/>
          <p:cNvSpPr>
            <a:spLocks noChangeShapeType="1"/>
          </p:cNvSpPr>
          <p:nvPr/>
        </p:nvSpPr>
        <p:spPr bwMode="auto">
          <a:xfrm>
            <a:off x="6446838" y="2924175"/>
            <a:ext cx="574675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38930" name="Line 27"/>
          <p:cNvSpPr>
            <a:spLocks noChangeShapeType="1"/>
          </p:cNvSpPr>
          <p:nvPr/>
        </p:nvSpPr>
        <p:spPr bwMode="auto">
          <a:xfrm flipV="1">
            <a:off x="6659563" y="3860800"/>
            <a:ext cx="361950" cy="649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grpSp>
        <p:nvGrpSpPr>
          <p:cNvPr id="38932" name="Group 29"/>
          <p:cNvGrpSpPr>
            <a:grpSpLocks/>
          </p:cNvGrpSpPr>
          <p:nvPr/>
        </p:nvGrpSpPr>
        <p:grpSpPr bwMode="auto">
          <a:xfrm>
            <a:off x="5940425" y="5589588"/>
            <a:ext cx="431800" cy="433387"/>
            <a:chOff x="3424" y="2478"/>
            <a:chExt cx="272" cy="273"/>
          </a:xfrm>
        </p:grpSpPr>
        <p:sp>
          <p:nvSpPr>
            <p:cNvPr id="38966" name="Oval 30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8967" name="Text Box 31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82</a:t>
              </a:r>
            </a:p>
          </p:txBody>
        </p:sp>
      </p:grpSp>
      <p:grpSp>
        <p:nvGrpSpPr>
          <p:cNvPr id="38933" name="Group 32"/>
          <p:cNvGrpSpPr>
            <a:grpSpLocks/>
          </p:cNvGrpSpPr>
          <p:nvPr/>
        </p:nvGrpSpPr>
        <p:grpSpPr bwMode="auto">
          <a:xfrm>
            <a:off x="2916238" y="2924175"/>
            <a:ext cx="360362" cy="576263"/>
            <a:chOff x="1746" y="1888"/>
            <a:chExt cx="227" cy="363"/>
          </a:xfrm>
        </p:grpSpPr>
        <p:sp>
          <p:nvSpPr>
            <p:cNvPr id="38964" name="Line 33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8965" name="Oval 34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38934" name="Group 35"/>
          <p:cNvGrpSpPr>
            <a:grpSpLocks/>
          </p:cNvGrpSpPr>
          <p:nvPr/>
        </p:nvGrpSpPr>
        <p:grpSpPr bwMode="auto">
          <a:xfrm flipH="1">
            <a:off x="3419475" y="2924175"/>
            <a:ext cx="360363" cy="576263"/>
            <a:chOff x="1746" y="1888"/>
            <a:chExt cx="227" cy="363"/>
          </a:xfrm>
        </p:grpSpPr>
        <p:sp>
          <p:nvSpPr>
            <p:cNvPr id="38962" name="Line 36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8963" name="Oval 37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38935" name="Group 38"/>
          <p:cNvGrpSpPr>
            <a:grpSpLocks/>
          </p:cNvGrpSpPr>
          <p:nvPr/>
        </p:nvGrpSpPr>
        <p:grpSpPr bwMode="auto">
          <a:xfrm>
            <a:off x="5221288" y="3860800"/>
            <a:ext cx="360362" cy="576263"/>
            <a:chOff x="1746" y="1888"/>
            <a:chExt cx="227" cy="363"/>
          </a:xfrm>
        </p:grpSpPr>
        <p:sp>
          <p:nvSpPr>
            <p:cNvPr id="38960" name="Line 39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8961" name="Oval 40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38936" name="Group 41"/>
          <p:cNvGrpSpPr>
            <a:grpSpLocks/>
          </p:cNvGrpSpPr>
          <p:nvPr/>
        </p:nvGrpSpPr>
        <p:grpSpPr bwMode="auto">
          <a:xfrm flipH="1">
            <a:off x="5724525" y="3860800"/>
            <a:ext cx="360363" cy="576263"/>
            <a:chOff x="1746" y="1888"/>
            <a:chExt cx="227" cy="363"/>
          </a:xfrm>
        </p:grpSpPr>
        <p:sp>
          <p:nvSpPr>
            <p:cNvPr id="38958" name="Line 42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8959" name="Oval 43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38937" name="Group 44"/>
          <p:cNvGrpSpPr>
            <a:grpSpLocks/>
          </p:cNvGrpSpPr>
          <p:nvPr/>
        </p:nvGrpSpPr>
        <p:grpSpPr bwMode="auto">
          <a:xfrm>
            <a:off x="5724525" y="6021388"/>
            <a:ext cx="360363" cy="576262"/>
            <a:chOff x="1746" y="1888"/>
            <a:chExt cx="227" cy="363"/>
          </a:xfrm>
        </p:grpSpPr>
        <p:sp>
          <p:nvSpPr>
            <p:cNvPr id="38956" name="Line 45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8957" name="Oval 46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38938" name="Group 47"/>
          <p:cNvGrpSpPr>
            <a:grpSpLocks/>
          </p:cNvGrpSpPr>
          <p:nvPr/>
        </p:nvGrpSpPr>
        <p:grpSpPr bwMode="auto">
          <a:xfrm flipH="1">
            <a:off x="6227763" y="6021388"/>
            <a:ext cx="360362" cy="576262"/>
            <a:chOff x="1746" y="1888"/>
            <a:chExt cx="227" cy="363"/>
          </a:xfrm>
        </p:grpSpPr>
        <p:sp>
          <p:nvSpPr>
            <p:cNvPr id="38954" name="Line 48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8955" name="Oval 49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38939" name="Group 50"/>
          <p:cNvGrpSpPr>
            <a:grpSpLocks/>
          </p:cNvGrpSpPr>
          <p:nvPr/>
        </p:nvGrpSpPr>
        <p:grpSpPr bwMode="auto">
          <a:xfrm flipH="1">
            <a:off x="6732588" y="4941888"/>
            <a:ext cx="360362" cy="576262"/>
            <a:chOff x="1746" y="1888"/>
            <a:chExt cx="227" cy="363"/>
          </a:xfrm>
        </p:grpSpPr>
        <p:sp>
          <p:nvSpPr>
            <p:cNvPr id="38952" name="Line 51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8953" name="Oval 52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sp>
        <p:nvSpPr>
          <p:cNvPr id="38940" name="Line 55"/>
          <p:cNvSpPr>
            <a:spLocks noChangeShapeType="1"/>
          </p:cNvSpPr>
          <p:nvPr/>
        </p:nvSpPr>
        <p:spPr bwMode="auto">
          <a:xfrm flipV="1">
            <a:off x="6227763" y="4941888"/>
            <a:ext cx="361950" cy="649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grpSp>
        <p:nvGrpSpPr>
          <p:cNvPr id="38941" name="Group 56"/>
          <p:cNvGrpSpPr>
            <a:grpSpLocks/>
          </p:cNvGrpSpPr>
          <p:nvPr/>
        </p:nvGrpSpPr>
        <p:grpSpPr bwMode="auto">
          <a:xfrm>
            <a:off x="6156325" y="2492375"/>
            <a:ext cx="431800" cy="433388"/>
            <a:chOff x="3424" y="2478"/>
            <a:chExt cx="272" cy="273"/>
          </a:xfrm>
        </p:grpSpPr>
        <p:sp>
          <p:nvSpPr>
            <p:cNvPr id="38950" name="Oval 57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8951" name="Text Box 58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71</a:t>
              </a:r>
            </a:p>
          </p:txBody>
        </p:sp>
      </p:grpSp>
      <p:sp>
        <p:nvSpPr>
          <p:cNvPr id="336961" name="Text Box 65"/>
          <p:cNvSpPr txBox="1">
            <a:spLocks noChangeArrowheads="1"/>
          </p:cNvSpPr>
          <p:nvPr/>
        </p:nvSpPr>
        <p:spPr bwMode="auto">
          <a:xfrm>
            <a:off x="1979613" y="4005263"/>
            <a:ext cx="2516187" cy="3667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+mn-lt"/>
              </a:rPr>
              <a:t>change nodes’ colours</a:t>
            </a:r>
          </a:p>
        </p:txBody>
      </p:sp>
      <p:sp>
        <p:nvSpPr>
          <p:cNvPr id="68" name="Text Box 37"/>
          <p:cNvSpPr txBox="1">
            <a:spLocks noChangeArrowheads="1"/>
          </p:cNvSpPr>
          <p:nvPr/>
        </p:nvSpPr>
        <p:spPr bwMode="auto">
          <a:xfrm>
            <a:off x="762000" y="2514600"/>
            <a:ext cx="1143000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Insert 87</a:t>
            </a:r>
          </a:p>
        </p:txBody>
      </p:sp>
      <p:sp>
        <p:nvSpPr>
          <p:cNvPr id="69" name="Text Box 26"/>
          <p:cNvSpPr txBox="1">
            <a:spLocks noChangeArrowheads="1"/>
          </p:cNvSpPr>
          <p:nvPr/>
        </p:nvSpPr>
        <p:spPr bwMode="auto">
          <a:xfrm>
            <a:off x="762000" y="2057400"/>
            <a:ext cx="1143000" cy="3667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Insert 82</a:t>
            </a:r>
          </a:p>
        </p:txBody>
      </p:sp>
      <p:sp>
        <p:nvSpPr>
          <p:cNvPr id="70" name="Text Box 3"/>
          <p:cNvSpPr txBox="1">
            <a:spLocks noChangeArrowheads="1"/>
          </p:cNvSpPr>
          <p:nvPr/>
        </p:nvSpPr>
        <p:spPr bwMode="auto">
          <a:xfrm>
            <a:off x="755650" y="1628775"/>
            <a:ext cx="114935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Insert 65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36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336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962" grpId="0" animBg="1"/>
      <p:bldP spid="336961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38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Insertion Example</a:t>
            </a:r>
          </a:p>
        </p:txBody>
      </p:sp>
      <p:sp>
        <p:nvSpPr>
          <p:cNvPr id="5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5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5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66ACC3-923C-41AB-B816-D2834439D9F1}" type="slidenum">
              <a:rPr lang="en-US"/>
              <a:pPr>
                <a:defRPr/>
              </a:pPr>
              <a:t>39</a:t>
            </a:fld>
            <a:endParaRPr lang="en-US"/>
          </a:p>
        </p:txBody>
      </p:sp>
      <p:grpSp>
        <p:nvGrpSpPr>
          <p:cNvPr id="39942" name="Group 59"/>
          <p:cNvGrpSpPr>
            <a:grpSpLocks/>
          </p:cNvGrpSpPr>
          <p:nvPr/>
        </p:nvGrpSpPr>
        <p:grpSpPr bwMode="auto">
          <a:xfrm>
            <a:off x="6877050" y="3429000"/>
            <a:ext cx="431800" cy="433388"/>
            <a:chOff x="2925" y="1525"/>
            <a:chExt cx="272" cy="273"/>
          </a:xfrm>
        </p:grpSpPr>
        <p:sp>
          <p:nvSpPr>
            <p:cNvPr id="39994" name="Oval 60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9995" name="Text Box 61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87</a:t>
              </a:r>
            </a:p>
          </p:txBody>
        </p:sp>
      </p:grpSp>
      <p:grpSp>
        <p:nvGrpSpPr>
          <p:cNvPr id="39943" name="Group 62"/>
          <p:cNvGrpSpPr>
            <a:grpSpLocks/>
          </p:cNvGrpSpPr>
          <p:nvPr/>
        </p:nvGrpSpPr>
        <p:grpSpPr bwMode="auto">
          <a:xfrm>
            <a:off x="7380288" y="4508500"/>
            <a:ext cx="431800" cy="433388"/>
            <a:chOff x="3424" y="2478"/>
            <a:chExt cx="272" cy="273"/>
          </a:xfrm>
        </p:grpSpPr>
        <p:sp>
          <p:nvSpPr>
            <p:cNvPr id="39992" name="Oval 63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9993" name="Text Box 64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93</a:t>
              </a:r>
            </a:p>
          </p:txBody>
        </p:sp>
      </p:grpSp>
      <p:grpSp>
        <p:nvGrpSpPr>
          <p:cNvPr id="39944" name="Group 8"/>
          <p:cNvGrpSpPr>
            <a:grpSpLocks/>
          </p:cNvGrpSpPr>
          <p:nvPr/>
        </p:nvGrpSpPr>
        <p:grpSpPr bwMode="auto">
          <a:xfrm>
            <a:off x="5435600" y="3429000"/>
            <a:ext cx="431800" cy="433388"/>
            <a:chOff x="2925" y="1525"/>
            <a:chExt cx="272" cy="273"/>
          </a:xfrm>
        </p:grpSpPr>
        <p:sp>
          <p:nvSpPr>
            <p:cNvPr id="39990" name="Oval 9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9991" name="Text Box 10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65</a:t>
              </a:r>
            </a:p>
          </p:txBody>
        </p:sp>
      </p:grpSp>
      <p:grpSp>
        <p:nvGrpSpPr>
          <p:cNvPr id="39946" name="Group 16"/>
          <p:cNvGrpSpPr>
            <a:grpSpLocks/>
          </p:cNvGrpSpPr>
          <p:nvPr/>
        </p:nvGrpSpPr>
        <p:grpSpPr bwMode="auto">
          <a:xfrm>
            <a:off x="4643438" y="1916113"/>
            <a:ext cx="431800" cy="433387"/>
            <a:chOff x="2925" y="1525"/>
            <a:chExt cx="272" cy="273"/>
          </a:xfrm>
        </p:grpSpPr>
        <p:sp>
          <p:nvSpPr>
            <p:cNvPr id="39988" name="Oval 17"/>
            <p:cNvSpPr>
              <a:spLocks noChangeArrowheads="1"/>
            </p:cNvSpPr>
            <p:nvPr/>
          </p:nvSpPr>
          <p:spPr bwMode="auto">
            <a:xfrm>
              <a:off x="2925" y="1525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9989" name="Text Box 18"/>
            <p:cNvSpPr txBox="1">
              <a:spLocks noChangeArrowheads="1"/>
            </p:cNvSpPr>
            <p:nvPr/>
          </p:nvSpPr>
          <p:spPr bwMode="auto">
            <a:xfrm>
              <a:off x="2925" y="1571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47</a:t>
              </a:r>
            </a:p>
          </p:txBody>
        </p:sp>
      </p:grpSp>
      <p:grpSp>
        <p:nvGrpSpPr>
          <p:cNvPr id="39947" name="Group 19"/>
          <p:cNvGrpSpPr>
            <a:grpSpLocks/>
          </p:cNvGrpSpPr>
          <p:nvPr/>
        </p:nvGrpSpPr>
        <p:grpSpPr bwMode="auto">
          <a:xfrm>
            <a:off x="3132138" y="2492375"/>
            <a:ext cx="431800" cy="433388"/>
            <a:chOff x="1973" y="1888"/>
            <a:chExt cx="272" cy="273"/>
          </a:xfrm>
        </p:grpSpPr>
        <p:sp>
          <p:nvSpPr>
            <p:cNvPr id="39986" name="Oval 20"/>
            <p:cNvSpPr>
              <a:spLocks noChangeArrowheads="1"/>
            </p:cNvSpPr>
            <p:nvPr/>
          </p:nvSpPr>
          <p:spPr bwMode="auto">
            <a:xfrm>
              <a:off x="1973" y="188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9987" name="Text Box 21"/>
            <p:cNvSpPr txBox="1">
              <a:spLocks noChangeArrowheads="1"/>
            </p:cNvSpPr>
            <p:nvPr/>
          </p:nvSpPr>
          <p:spPr bwMode="auto">
            <a:xfrm>
              <a:off x="1973" y="193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32</a:t>
              </a:r>
            </a:p>
          </p:txBody>
        </p:sp>
      </p:grpSp>
      <p:sp>
        <p:nvSpPr>
          <p:cNvPr id="39948" name="Line 22"/>
          <p:cNvSpPr>
            <a:spLocks noChangeShapeType="1"/>
          </p:cNvSpPr>
          <p:nvPr/>
        </p:nvSpPr>
        <p:spPr bwMode="auto">
          <a:xfrm flipH="1">
            <a:off x="3490913" y="220345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39949" name="Line 23"/>
          <p:cNvSpPr>
            <a:spLocks noChangeShapeType="1"/>
          </p:cNvSpPr>
          <p:nvPr/>
        </p:nvSpPr>
        <p:spPr bwMode="auto">
          <a:xfrm>
            <a:off x="5075238" y="2203450"/>
            <a:ext cx="1152525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39950" name="Line 24"/>
          <p:cNvSpPr>
            <a:spLocks noChangeShapeType="1"/>
          </p:cNvSpPr>
          <p:nvPr/>
        </p:nvSpPr>
        <p:spPr bwMode="auto">
          <a:xfrm flipH="1">
            <a:off x="5724525" y="2924175"/>
            <a:ext cx="576263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39951" name="Line 25"/>
          <p:cNvSpPr>
            <a:spLocks noChangeShapeType="1"/>
          </p:cNvSpPr>
          <p:nvPr/>
        </p:nvSpPr>
        <p:spPr bwMode="auto">
          <a:xfrm>
            <a:off x="6446838" y="2924175"/>
            <a:ext cx="574675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sp>
        <p:nvSpPr>
          <p:cNvPr id="39953" name="Line 27"/>
          <p:cNvSpPr>
            <a:spLocks noChangeShapeType="1"/>
          </p:cNvSpPr>
          <p:nvPr/>
        </p:nvSpPr>
        <p:spPr bwMode="auto">
          <a:xfrm flipV="1">
            <a:off x="6659563" y="3860800"/>
            <a:ext cx="361950" cy="649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grpSp>
        <p:nvGrpSpPr>
          <p:cNvPr id="39955" name="Group 29"/>
          <p:cNvGrpSpPr>
            <a:grpSpLocks/>
          </p:cNvGrpSpPr>
          <p:nvPr/>
        </p:nvGrpSpPr>
        <p:grpSpPr bwMode="auto">
          <a:xfrm>
            <a:off x="6372225" y="4508500"/>
            <a:ext cx="431800" cy="433388"/>
            <a:chOff x="3424" y="2478"/>
            <a:chExt cx="272" cy="273"/>
          </a:xfrm>
        </p:grpSpPr>
        <p:sp>
          <p:nvSpPr>
            <p:cNvPr id="39984" name="Oval 30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9985" name="Text Box 31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82</a:t>
              </a:r>
            </a:p>
          </p:txBody>
        </p:sp>
      </p:grpSp>
      <p:grpSp>
        <p:nvGrpSpPr>
          <p:cNvPr id="39956" name="Group 32"/>
          <p:cNvGrpSpPr>
            <a:grpSpLocks/>
          </p:cNvGrpSpPr>
          <p:nvPr/>
        </p:nvGrpSpPr>
        <p:grpSpPr bwMode="auto">
          <a:xfrm>
            <a:off x="2916238" y="2924175"/>
            <a:ext cx="360362" cy="576263"/>
            <a:chOff x="1746" y="1888"/>
            <a:chExt cx="227" cy="363"/>
          </a:xfrm>
        </p:grpSpPr>
        <p:sp>
          <p:nvSpPr>
            <p:cNvPr id="39982" name="Line 33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9983" name="Oval 34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39957" name="Group 35"/>
          <p:cNvGrpSpPr>
            <a:grpSpLocks/>
          </p:cNvGrpSpPr>
          <p:nvPr/>
        </p:nvGrpSpPr>
        <p:grpSpPr bwMode="auto">
          <a:xfrm flipH="1">
            <a:off x="3419475" y="2924175"/>
            <a:ext cx="360363" cy="576263"/>
            <a:chOff x="1746" y="1888"/>
            <a:chExt cx="227" cy="363"/>
          </a:xfrm>
        </p:grpSpPr>
        <p:sp>
          <p:nvSpPr>
            <p:cNvPr id="39980" name="Line 36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9981" name="Oval 37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39958" name="Group 38"/>
          <p:cNvGrpSpPr>
            <a:grpSpLocks/>
          </p:cNvGrpSpPr>
          <p:nvPr/>
        </p:nvGrpSpPr>
        <p:grpSpPr bwMode="auto">
          <a:xfrm>
            <a:off x="5221288" y="3860800"/>
            <a:ext cx="360362" cy="576263"/>
            <a:chOff x="1746" y="1888"/>
            <a:chExt cx="227" cy="363"/>
          </a:xfrm>
        </p:grpSpPr>
        <p:sp>
          <p:nvSpPr>
            <p:cNvPr id="39978" name="Line 39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9979" name="Oval 40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39959" name="Group 41"/>
          <p:cNvGrpSpPr>
            <a:grpSpLocks/>
          </p:cNvGrpSpPr>
          <p:nvPr/>
        </p:nvGrpSpPr>
        <p:grpSpPr bwMode="auto">
          <a:xfrm flipH="1">
            <a:off x="5724525" y="3860800"/>
            <a:ext cx="360363" cy="576263"/>
            <a:chOff x="1746" y="1888"/>
            <a:chExt cx="227" cy="363"/>
          </a:xfrm>
        </p:grpSpPr>
        <p:sp>
          <p:nvSpPr>
            <p:cNvPr id="39976" name="Line 42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9977" name="Oval 43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39960" name="Group 44"/>
          <p:cNvGrpSpPr>
            <a:grpSpLocks/>
          </p:cNvGrpSpPr>
          <p:nvPr/>
        </p:nvGrpSpPr>
        <p:grpSpPr bwMode="auto">
          <a:xfrm>
            <a:off x="6156325" y="4940300"/>
            <a:ext cx="360363" cy="576263"/>
            <a:chOff x="1746" y="1888"/>
            <a:chExt cx="227" cy="363"/>
          </a:xfrm>
        </p:grpSpPr>
        <p:sp>
          <p:nvSpPr>
            <p:cNvPr id="39974" name="Line 45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9975" name="Oval 46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39961" name="Group 47"/>
          <p:cNvGrpSpPr>
            <a:grpSpLocks/>
          </p:cNvGrpSpPr>
          <p:nvPr/>
        </p:nvGrpSpPr>
        <p:grpSpPr bwMode="auto">
          <a:xfrm flipH="1">
            <a:off x="6659563" y="4940300"/>
            <a:ext cx="360362" cy="576263"/>
            <a:chOff x="1746" y="1888"/>
            <a:chExt cx="227" cy="363"/>
          </a:xfrm>
        </p:grpSpPr>
        <p:sp>
          <p:nvSpPr>
            <p:cNvPr id="39972" name="Line 48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9973" name="Oval 49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39962" name="Group 56"/>
          <p:cNvGrpSpPr>
            <a:grpSpLocks/>
          </p:cNvGrpSpPr>
          <p:nvPr/>
        </p:nvGrpSpPr>
        <p:grpSpPr bwMode="auto">
          <a:xfrm>
            <a:off x="6156325" y="2492375"/>
            <a:ext cx="431800" cy="433388"/>
            <a:chOff x="3424" y="2478"/>
            <a:chExt cx="272" cy="273"/>
          </a:xfrm>
        </p:grpSpPr>
        <p:sp>
          <p:nvSpPr>
            <p:cNvPr id="39970" name="Oval 57"/>
            <p:cNvSpPr>
              <a:spLocks noChangeArrowheads="1"/>
            </p:cNvSpPr>
            <p:nvPr/>
          </p:nvSpPr>
          <p:spPr bwMode="auto">
            <a:xfrm>
              <a:off x="3424" y="2478"/>
              <a:ext cx="272" cy="27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9971" name="Text Box 58"/>
            <p:cNvSpPr txBox="1">
              <a:spLocks noChangeArrowheads="1"/>
            </p:cNvSpPr>
            <p:nvPr/>
          </p:nvSpPr>
          <p:spPr bwMode="auto">
            <a:xfrm>
              <a:off x="3424" y="2524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+mn-lt"/>
                </a:rPr>
                <a:t>71</a:t>
              </a:r>
            </a:p>
          </p:txBody>
        </p:sp>
      </p:grpSp>
      <p:sp>
        <p:nvSpPr>
          <p:cNvPr id="39963" name="Line 71"/>
          <p:cNvSpPr>
            <a:spLocks noChangeShapeType="1"/>
          </p:cNvSpPr>
          <p:nvPr/>
        </p:nvSpPr>
        <p:spPr bwMode="auto">
          <a:xfrm flipH="1" flipV="1">
            <a:off x="7164388" y="3860800"/>
            <a:ext cx="360362" cy="649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+mn-lt"/>
            </a:endParaRPr>
          </a:p>
        </p:txBody>
      </p:sp>
      <p:grpSp>
        <p:nvGrpSpPr>
          <p:cNvPr id="39964" name="Group 73"/>
          <p:cNvGrpSpPr>
            <a:grpSpLocks/>
          </p:cNvGrpSpPr>
          <p:nvPr/>
        </p:nvGrpSpPr>
        <p:grpSpPr bwMode="auto">
          <a:xfrm>
            <a:off x="7164388" y="4941888"/>
            <a:ext cx="360362" cy="576262"/>
            <a:chOff x="1746" y="1888"/>
            <a:chExt cx="227" cy="363"/>
          </a:xfrm>
        </p:grpSpPr>
        <p:sp>
          <p:nvSpPr>
            <p:cNvPr id="39968" name="Line 74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9969" name="Oval 75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grpSp>
        <p:nvGrpSpPr>
          <p:cNvPr id="39965" name="Group 76"/>
          <p:cNvGrpSpPr>
            <a:grpSpLocks/>
          </p:cNvGrpSpPr>
          <p:nvPr/>
        </p:nvGrpSpPr>
        <p:grpSpPr bwMode="auto">
          <a:xfrm flipH="1">
            <a:off x="7667625" y="4941888"/>
            <a:ext cx="360363" cy="576262"/>
            <a:chOff x="1746" y="1888"/>
            <a:chExt cx="227" cy="363"/>
          </a:xfrm>
        </p:grpSpPr>
        <p:sp>
          <p:nvSpPr>
            <p:cNvPr id="39966" name="Line 77"/>
            <p:cNvSpPr>
              <a:spLocks noChangeShapeType="1"/>
            </p:cNvSpPr>
            <p:nvPr/>
          </p:nvSpPr>
          <p:spPr bwMode="auto">
            <a:xfrm flipH="1">
              <a:off x="1837" y="1888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+mn-lt"/>
              </a:endParaRPr>
            </a:p>
          </p:txBody>
        </p:sp>
        <p:sp>
          <p:nvSpPr>
            <p:cNvPr id="39967" name="Oval 78"/>
            <p:cNvSpPr>
              <a:spLocks noChangeArrowheads="1"/>
            </p:cNvSpPr>
            <p:nvPr/>
          </p:nvSpPr>
          <p:spPr bwMode="auto">
            <a:xfrm>
              <a:off x="1746" y="2115"/>
              <a:ext cx="136" cy="13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CA">
                <a:latin typeface="+mn-lt"/>
              </a:endParaRPr>
            </a:p>
          </p:txBody>
        </p:sp>
      </p:grpSp>
      <p:sp>
        <p:nvSpPr>
          <p:cNvPr id="60" name="Text Box 37"/>
          <p:cNvSpPr txBox="1">
            <a:spLocks noChangeArrowheads="1"/>
          </p:cNvSpPr>
          <p:nvPr/>
        </p:nvSpPr>
        <p:spPr bwMode="auto">
          <a:xfrm>
            <a:off x="762000" y="2514600"/>
            <a:ext cx="1143000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Insert 87</a:t>
            </a:r>
          </a:p>
        </p:txBody>
      </p:sp>
      <p:sp>
        <p:nvSpPr>
          <p:cNvPr id="61" name="Text Box 26"/>
          <p:cNvSpPr txBox="1">
            <a:spLocks noChangeArrowheads="1"/>
          </p:cNvSpPr>
          <p:nvPr/>
        </p:nvSpPr>
        <p:spPr bwMode="auto">
          <a:xfrm>
            <a:off x="762000" y="2057400"/>
            <a:ext cx="1143000" cy="3667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Insert 82</a:t>
            </a:r>
          </a:p>
        </p:txBody>
      </p:sp>
      <p:sp>
        <p:nvSpPr>
          <p:cNvPr id="62" name="Text Box 3"/>
          <p:cNvSpPr txBox="1">
            <a:spLocks noChangeArrowheads="1"/>
          </p:cNvSpPr>
          <p:nvPr/>
        </p:nvSpPr>
        <p:spPr bwMode="auto">
          <a:xfrm>
            <a:off x="755650" y="1628775"/>
            <a:ext cx="114935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</a:rPr>
              <a:t>Insert 65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Balanced Binary Search Trees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Define a balanced binary tree as one where</a:t>
            </a:r>
          </a:p>
          <a:p>
            <a:pPr lvl="1" eaLnBrk="1" hangingPunct="1"/>
            <a:r>
              <a:rPr lang="en-US" sz="2500" dirty="0" smtClean="0"/>
              <a:t>There is no path from the root to a leaf* that is more than twice as long as any other such path</a:t>
            </a:r>
          </a:p>
          <a:p>
            <a:pPr lvl="1" eaLnBrk="1" hangingPunct="1"/>
            <a:r>
              <a:rPr lang="en-US" sz="2500" dirty="0" smtClean="0"/>
              <a:t>The height of such a tree is </a:t>
            </a:r>
            <a:r>
              <a:rPr lang="en-US" sz="2500" i="1" dirty="0" smtClean="0"/>
              <a:t>O</a:t>
            </a:r>
            <a:r>
              <a:rPr lang="en-US" sz="2500" dirty="0" smtClean="0"/>
              <a:t>(</a:t>
            </a:r>
            <a:r>
              <a:rPr lang="en-US" sz="2500" dirty="0" err="1" smtClean="0"/>
              <a:t>log</a:t>
            </a:r>
            <a:r>
              <a:rPr lang="en-US" sz="2500" i="1" dirty="0" err="1" smtClean="0"/>
              <a:t>n</a:t>
            </a:r>
            <a:r>
              <a:rPr lang="en-US" sz="2500" dirty="0" smtClean="0"/>
              <a:t>)</a:t>
            </a:r>
          </a:p>
          <a:p>
            <a:pPr eaLnBrk="1" hangingPunct="1"/>
            <a:r>
              <a:rPr lang="en-US" sz="2800" dirty="0" smtClean="0"/>
              <a:t>Guaranteeing that a BST is balanced requires either</a:t>
            </a:r>
          </a:p>
          <a:p>
            <a:pPr lvl="1" eaLnBrk="1" hangingPunct="1"/>
            <a:r>
              <a:rPr lang="en-US" sz="2500" dirty="0" smtClean="0"/>
              <a:t>A more complex structure (2-3 and 2-3-4 trees) or</a:t>
            </a:r>
          </a:p>
          <a:p>
            <a:pPr lvl="1" eaLnBrk="1" hangingPunct="1"/>
            <a:r>
              <a:rPr lang="en-US" sz="2500" dirty="0" smtClean="0"/>
              <a:t>More complex insertion and deletion algorithms (red-black trees)</a:t>
            </a:r>
          </a:p>
          <a:p>
            <a:pPr lvl="1" eaLnBrk="1" hangingPunct="1"/>
            <a:endParaRPr lang="en-US" sz="25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CCE7E9-15E2-4638-A1A0-9A1310B68BDF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81000" y="60960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*definition of leaf on next slide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Rotations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were these rotations performed?</a:t>
            </a:r>
          </a:p>
          <a:p>
            <a:r>
              <a:rPr lang="en-US" dirty="0" smtClean="0"/>
              <a:t>First rotation made the two red nodes left children of their parents</a:t>
            </a:r>
          </a:p>
          <a:p>
            <a:pPr lvl="1"/>
            <a:r>
              <a:rPr lang="en-US" dirty="0" smtClean="0"/>
              <a:t>This rotation isn’t performed if this is already the case</a:t>
            </a:r>
          </a:p>
          <a:p>
            <a:pPr lvl="1"/>
            <a:r>
              <a:rPr lang="en-US" dirty="0" smtClean="0"/>
              <a:t>Note that grandparent must be a black node</a:t>
            </a:r>
          </a:p>
          <a:p>
            <a:r>
              <a:rPr lang="en-US" dirty="0" smtClean="0"/>
              <a:t>Second rotation and subsequent </a:t>
            </a:r>
            <a:r>
              <a:rPr lang="en-US" dirty="0" err="1" smtClean="0"/>
              <a:t>recolouring</a:t>
            </a:r>
            <a:r>
              <a:rPr lang="en-US" dirty="0" smtClean="0"/>
              <a:t> fixes the tree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D3D180-EEDF-481E-B33B-EDEAFC32553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details require a few cases</a:t>
            </a:r>
          </a:p>
          <a:p>
            <a:pPr lvl="1"/>
            <a:r>
              <a:rPr lang="en-US" dirty="0" smtClean="0"/>
              <a:t>See link to example code snippets at end</a:t>
            </a:r>
          </a:p>
          <a:p>
            <a:pPr lvl="1"/>
            <a:r>
              <a:rPr lang="en-US" dirty="0" smtClean="0"/>
              <a:t>Understand the application of tree rotations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D3D180-EEDF-481E-B33B-EDEAFC32553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Summary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Red-black trees are </a:t>
            </a:r>
            <a:r>
              <a:rPr lang="en-US" i="1" dirty="0" smtClean="0"/>
              <a:t>balanced</a:t>
            </a:r>
            <a:r>
              <a:rPr lang="en-US" dirty="0" smtClean="0"/>
              <a:t> binary search trees</a:t>
            </a:r>
          </a:p>
          <a:p>
            <a:r>
              <a:rPr lang="en-US" dirty="0" smtClean="0"/>
              <a:t>Augment each node with a </a:t>
            </a:r>
            <a:r>
              <a:rPr lang="en-US" i="1" dirty="0" err="1" smtClean="0"/>
              <a:t>colour</a:t>
            </a:r>
            <a:endParaRPr lang="en-US" dirty="0" smtClean="0"/>
          </a:p>
          <a:p>
            <a:pPr lvl="1"/>
            <a:r>
              <a:rPr lang="en-US" dirty="0" smtClean="0"/>
              <a:t>Maintaining relationships between node </a:t>
            </a:r>
            <a:r>
              <a:rPr lang="en-US" dirty="0" err="1" smtClean="0"/>
              <a:t>colours</a:t>
            </a:r>
            <a:r>
              <a:rPr lang="en-US" dirty="0" smtClean="0"/>
              <a:t> maintains balance of tree</a:t>
            </a:r>
          </a:p>
          <a:p>
            <a:r>
              <a:rPr lang="en-US" dirty="0" smtClean="0"/>
              <a:t>Important operation to understand: </a:t>
            </a:r>
            <a:r>
              <a:rPr lang="en-US" i="1" dirty="0" smtClean="0"/>
              <a:t>rotation</a:t>
            </a:r>
            <a:endParaRPr lang="en-US" dirty="0" smtClean="0"/>
          </a:p>
          <a:p>
            <a:pPr lvl="1"/>
            <a:r>
              <a:rPr lang="en-US" dirty="0" smtClean="0"/>
              <a:t>Modify tree but keep binary search tree property (ordering of nodes)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D3D180-EEDF-481E-B33B-EDEAFC32553A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implementation details, please see: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http://en.wikipedia.org/wiki/Red-black_tree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(see “Operations”)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D3D180-EEDF-481E-B33B-EDEAFC32553A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FF0000"/>
                </a:solidFill>
              </a:rPr>
              <a:t>Red</a:t>
            </a: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-black Tree Structure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4825"/>
            <a:ext cx="8229600" cy="432117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A red-black tree is a balanced BST</a:t>
            </a:r>
          </a:p>
          <a:p>
            <a:pPr eaLnBrk="1" hangingPunct="1"/>
            <a:r>
              <a:rPr lang="en-US" sz="2800" dirty="0" smtClean="0"/>
              <a:t>Each node has an extra colour field which is</a:t>
            </a:r>
          </a:p>
          <a:p>
            <a:pPr lvl="1" eaLnBrk="1" hangingPunct="1"/>
            <a:r>
              <a:rPr lang="en-US" sz="2400" b="1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 or </a:t>
            </a:r>
            <a:r>
              <a:rPr lang="en-US" sz="2400" b="1" dirty="0" smtClean="0"/>
              <a:t>black</a:t>
            </a:r>
          </a:p>
          <a:p>
            <a:pPr lvl="2" eaLnBrk="1" hangingPunct="1"/>
            <a:r>
              <a:rPr lang="en-US" sz="2000" dirty="0" smtClean="0"/>
              <a:t>Usually represented as a </a:t>
            </a:r>
            <a:r>
              <a:rPr lang="en-US" sz="2000" dirty="0" err="1" smtClean="0"/>
              <a:t>boolean</a:t>
            </a:r>
            <a:r>
              <a:rPr lang="en-US" sz="2000" dirty="0" smtClean="0"/>
              <a:t> – </a:t>
            </a:r>
            <a:r>
              <a:rPr lang="en-US" sz="2000" b="1" dirty="0" err="1" smtClean="0">
                <a:latin typeface="Courier New" pitchFamily="49" charset="0"/>
              </a:rPr>
              <a:t>isBlack</a:t>
            </a:r>
            <a:endParaRPr lang="en-US" sz="2000" b="1" dirty="0" smtClean="0">
              <a:latin typeface="Courier New" pitchFamily="49" charset="0"/>
            </a:endParaRPr>
          </a:p>
          <a:p>
            <a:pPr eaLnBrk="1" hangingPunct="1"/>
            <a:r>
              <a:rPr lang="en-US" sz="2800" dirty="0" smtClean="0"/>
              <a:t>Nodes have an extra pointer to their parent</a:t>
            </a:r>
            <a:endParaRPr lang="en-US" sz="2800" b="1" dirty="0" smtClean="0">
              <a:latin typeface="Courier New" pitchFamily="49" charset="0"/>
            </a:endParaRPr>
          </a:p>
          <a:p>
            <a:pPr eaLnBrk="1" hangingPunct="1"/>
            <a:r>
              <a:rPr lang="en-US" sz="2800" dirty="0" smtClean="0"/>
              <a:t>Imagine that empty nodes are added so that every real node has two children</a:t>
            </a:r>
          </a:p>
          <a:p>
            <a:pPr lvl="1" eaLnBrk="1" hangingPunct="1"/>
            <a:r>
              <a:rPr lang="en-US" sz="2400" dirty="0" smtClean="0"/>
              <a:t>They are </a:t>
            </a:r>
            <a:r>
              <a:rPr lang="en-US" sz="2400" i="1" dirty="0" smtClean="0"/>
              <a:t>imaginary</a:t>
            </a:r>
            <a:r>
              <a:rPr lang="en-US" sz="2400" b="1" dirty="0" smtClean="0"/>
              <a:t> </a:t>
            </a:r>
            <a:r>
              <a:rPr lang="en-US" sz="2400" dirty="0" smtClean="0"/>
              <a:t>nodes so are not allocated space</a:t>
            </a:r>
          </a:p>
          <a:p>
            <a:pPr lvl="1" eaLnBrk="1" hangingPunct="1"/>
            <a:r>
              <a:rPr lang="en-US" sz="2400" dirty="0" smtClean="0"/>
              <a:t>The imaginary nodes are always </a:t>
            </a:r>
            <a:r>
              <a:rPr lang="en-US" sz="2400" dirty="0" err="1" smtClean="0"/>
              <a:t>coloured</a:t>
            </a:r>
            <a:r>
              <a:rPr lang="en-US" sz="2400" dirty="0" smtClean="0"/>
              <a:t> black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F8C53-DBBC-43C4-985F-C606DFAB5B53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-black Tree Properties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05800" cy="4114800"/>
          </a:xfrm>
        </p:spPr>
        <p:txBody>
          <a:bodyPr/>
          <a:lstStyle/>
          <a:p>
            <a:pPr marL="631825" indent="-514350" eaLnBrk="1" hangingPunct="1">
              <a:buFont typeface="Arial" charset="0"/>
              <a:buAutoNum type="arabicPeriod"/>
            </a:pPr>
            <a:r>
              <a:rPr lang="en-US" sz="2800" dirty="0" smtClean="0"/>
              <a:t>Every node is either </a:t>
            </a:r>
            <a:r>
              <a:rPr lang="en-US" sz="2800" b="1" dirty="0" smtClean="0">
                <a:solidFill>
                  <a:srgbClr val="FF0000"/>
                </a:solidFill>
              </a:rPr>
              <a:t>red</a:t>
            </a:r>
            <a:r>
              <a:rPr lang="en-US" sz="2800" dirty="0" smtClean="0"/>
              <a:t> or </a:t>
            </a:r>
            <a:r>
              <a:rPr lang="en-US" sz="2800" b="1" dirty="0" smtClean="0"/>
              <a:t>black</a:t>
            </a:r>
          </a:p>
          <a:p>
            <a:pPr marL="631825" indent="-514350" eaLnBrk="1" hangingPunct="1">
              <a:buFont typeface="Arial" charset="0"/>
              <a:buAutoNum type="arabicPeriod"/>
            </a:pPr>
            <a:r>
              <a:rPr lang="en-US" sz="2800" dirty="0" smtClean="0"/>
              <a:t>Every leaf is </a:t>
            </a:r>
            <a:r>
              <a:rPr lang="en-US" sz="2800" b="1" dirty="0" smtClean="0"/>
              <a:t>black</a:t>
            </a:r>
          </a:p>
          <a:p>
            <a:pPr marL="914400" lvl="1" indent="-457200" eaLnBrk="1" hangingPunct="1"/>
            <a:r>
              <a:rPr lang="en-US" sz="2400" dirty="0" smtClean="0"/>
              <a:t>This refers to the </a:t>
            </a:r>
            <a:r>
              <a:rPr lang="en-US" sz="2400" i="1" dirty="0" smtClean="0"/>
              <a:t>imaginary</a:t>
            </a:r>
            <a:r>
              <a:rPr lang="en-US" sz="2400" b="1" dirty="0" smtClean="0"/>
              <a:t> </a:t>
            </a:r>
            <a:r>
              <a:rPr lang="en-US" sz="2400" dirty="0" smtClean="0"/>
              <a:t>leaves</a:t>
            </a:r>
          </a:p>
          <a:p>
            <a:pPr marL="1223963" lvl="2" indent="-457200" eaLnBrk="1" hangingPunct="1"/>
            <a:r>
              <a:rPr lang="en-US" sz="2000" dirty="0" smtClean="0"/>
              <a:t>i.e. every </a:t>
            </a:r>
            <a:r>
              <a:rPr lang="en-US" sz="2000" i="1" dirty="0" smtClean="0"/>
              <a:t>null child</a:t>
            </a:r>
            <a:r>
              <a:rPr lang="en-US" sz="2000" dirty="0" smtClean="0"/>
              <a:t> of a node is considered to be a black leaf</a:t>
            </a:r>
          </a:p>
          <a:p>
            <a:pPr marL="631825" indent="-514350" eaLnBrk="1" hangingPunct="1">
              <a:buFont typeface="Arial" charset="0"/>
              <a:buAutoNum type="arabicPeriod"/>
            </a:pPr>
            <a:r>
              <a:rPr lang="en-US" sz="2800" dirty="0" smtClean="0"/>
              <a:t>If a node is </a:t>
            </a:r>
            <a:r>
              <a:rPr lang="en-US" sz="2800" b="1" dirty="0" smtClean="0">
                <a:solidFill>
                  <a:srgbClr val="FF0000"/>
                </a:solidFill>
              </a:rPr>
              <a:t>red</a:t>
            </a:r>
            <a:r>
              <a:rPr lang="en-US" sz="2800" dirty="0" smtClean="0"/>
              <a:t> both its children </a:t>
            </a:r>
            <a:r>
              <a:rPr lang="en-US" sz="2800" i="1" dirty="0" smtClean="0"/>
              <a:t>must</a:t>
            </a:r>
            <a:r>
              <a:rPr lang="en-US" sz="2800" dirty="0" smtClean="0"/>
              <a:t> be </a:t>
            </a:r>
            <a:r>
              <a:rPr lang="en-US" sz="2800" b="1" dirty="0" smtClean="0"/>
              <a:t>black</a:t>
            </a:r>
          </a:p>
          <a:p>
            <a:pPr marL="631825" indent="-514350" eaLnBrk="1" hangingPunct="1">
              <a:buFont typeface="Arial" charset="0"/>
              <a:buAutoNum type="arabicPeriod"/>
            </a:pPr>
            <a:r>
              <a:rPr lang="en-US" sz="2800" dirty="0" smtClean="0"/>
              <a:t>Every path from a node to a leaf contains the same number of </a:t>
            </a:r>
            <a:r>
              <a:rPr lang="en-US" sz="2800" b="1" dirty="0" smtClean="0"/>
              <a:t>black</a:t>
            </a:r>
            <a:r>
              <a:rPr lang="en-US" sz="2800" dirty="0" smtClean="0"/>
              <a:t> nodes</a:t>
            </a:r>
          </a:p>
          <a:p>
            <a:pPr marL="631825" indent="-514350" eaLnBrk="1" hangingPunct="1">
              <a:buFont typeface="Arial" charset="0"/>
              <a:buAutoNum type="arabicPeriod"/>
            </a:pPr>
            <a:r>
              <a:rPr lang="en-US" sz="2800" dirty="0" smtClean="0"/>
              <a:t>The root is black (mainly for convenience)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0854F3-2FDA-4DF1-9332-6B634F21AC64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-black Tree </a:t>
            </a:r>
            <a:r>
              <a:rPr lang="en-US" dirty="0" smtClean="0"/>
              <a:t>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Perfect trees are perfectly balanced</a:t>
            </a:r>
          </a:p>
          <a:p>
            <a:pPr lvl="1"/>
            <a:r>
              <a:rPr lang="en-US" dirty="0" smtClean="0"/>
              <a:t>But they are inflexible, can only store 1, 3, 7, … nodes</a:t>
            </a:r>
          </a:p>
          <a:p>
            <a:r>
              <a:rPr lang="en-US" dirty="0" smtClean="0"/>
              <a:t>“Black” nodes form a perfect tree</a:t>
            </a:r>
          </a:p>
          <a:p>
            <a:r>
              <a:rPr lang="en-US" dirty="0" smtClean="0"/>
              <a:t>“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” nodes allow flexibility</a:t>
            </a:r>
          </a:p>
          <a:p>
            <a:endParaRPr lang="en-US" dirty="0"/>
          </a:p>
          <a:p>
            <a:r>
              <a:rPr lang="en-US" dirty="0" smtClean="0"/>
              <a:t>Draw some pictures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D3D180-EEDF-481E-B33B-EDEAFC32553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6420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FF0000"/>
                </a:solidFill>
              </a:rPr>
              <a:t>Red</a:t>
            </a: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-black Tree Height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0608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dirty="0" smtClean="0"/>
              <a:t>The black height of a node, </a:t>
            </a:r>
            <a:r>
              <a:rPr lang="en-US" sz="2800" i="1" dirty="0" err="1" smtClean="0"/>
              <a:t>bh</a:t>
            </a:r>
            <a:r>
              <a:rPr lang="en-US" sz="2800" dirty="0" smtClean="0"/>
              <a:t>(</a:t>
            </a:r>
            <a:r>
              <a:rPr lang="en-US" sz="2800" i="1" dirty="0" smtClean="0"/>
              <a:t>v</a:t>
            </a:r>
            <a:r>
              <a:rPr lang="en-US" sz="2800" dirty="0" smtClean="0"/>
              <a:t>), is the number of black nodes on a path from </a:t>
            </a:r>
            <a:r>
              <a:rPr lang="en-US" sz="2800" i="1" dirty="0" smtClean="0"/>
              <a:t>v</a:t>
            </a:r>
            <a:r>
              <a:rPr lang="en-US" sz="2800" dirty="0" smtClean="0"/>
              <a:t> to a leaf</a:t>
            </a:r>
          </a:p>
          <a:p>
            <a:pPr lvl="1" eaLnBrk="1" hangingPunct="1"/>
            <a:r>
              <a:rPr lang="en-US" sz="2400" dirty="0" smtClean="0"/>
              <a:t>Without counting </a:t>
            </a:r>
            <a:r>
              <a:rPr lang="en-US" sz="2400" i="1" dirty="0" smtClean="0"/>
              <a:t>v</a:t>
            </a:r>
            <a:r>
              <a:rPr lang="en-US" sz="2400" dirty="0" smtClean="0"/>
              <a:t> itself</a:t>
            </a:r>
          </a:p>
          <a:p>
            <a:pPr lvl="1" eaLnBrk="1" hangingPunct="1"/>
            <a:r>
              <a:rPr lang="en-US" sz="2400" dirty="0" smtClean="0"/>
              <a:t>Because of property </a:t>
            </a:r>
            <a:r>
              <a:rPr lang="en-US" sz="2400" b="1" dirty="0" smtClean="0">
                <a:solidFill>
                  <a:srgbClr val="CC0000"/>
                </a:solidFill>
              </a:rPr>
              <a:t>4</a:t>
            </a:r>
            <a:r>
              <a:rPr lang="en-US" sz="2400" dirty="0" smtClean="0"/>
              <a:t> every path from a node to a leaf contains the same number of black nodes</a:t>
            </a:r>
          </a:p>
          <a:p>
            <a:pPr eaLnBrk="1" hangingPunct="1"/>
            <a:r>
              <a:rPr lang="en-US" sz="2800" dirty="0" smtClean="0"/>
              <a:t>The height of a node, </a:t>
            </a:r>
            <a:r>
              <a:rPr lang="en-US" sz="2800" i="1" dirty="0" smtClean="0"/>
              <a:t>h</a:t>
            </a:r>
            <a:r>
              <a:rPr lang="en-US" sz="2800" dirty="0" smtClean="0"/>
              <a:t>(</a:t>
            </a:r>
            <a:r>
              <a:rPr lang="en-US" sz="2800" i="1" dirty="0" smtClean="0"/>
              <a:t>v</a:t>
            </a:r>
            <a:r>
              <a:rPr lang="en-US" sz="2800" dirty="0" smtClean="0"/>
              <a:t>), is the number of nodes on the longest path from </a:t>
            </a:r>
            <a:r>
              <a:rPr lang="en-US" sz="2800" i="1" dirty="0" smtClean="0"/>
              <a:t>v </a:t>
            </a:r>
            <a:r>
              <a:rPr lang="en-US" sz="2800" dirty="0" smtClean="0"/>
              <a:t>to a leaf</a:t>
            </a:r>
          </a:p>
          <a:p>
            <a:pPr lvl="1" eaLnBrk="1" hangingPunct="1"/>
            <a:r>
              <a:rPr lang="en-US" sz="2400" dirty="0" smtClean="0"/>
              <a:t>Without counting</a:t>
            </a:r>
            <a:r>
              <a:rPr lang="en-US" sz="2400" i="1" dirty="0" smtClean="0"/>
              <a:t> v </a:t>
            </a:r>
            <a:r>
              <a:rPr lang="en-US" sz="2400" dirty="0" smtClean="0"/>
              <a:t>itself</a:t>
            </a:r>
          </a:p>
          <a:p>
            <a:pPr lvl="1" eaLnBrk="1" hangingPunct="1"/>
            <a:r>
              <a:rPr lang="en-US" sz="2400" dirty="0" smtClean="0"/>
              <a:t>From property </a:t>
            </a:r>
            <a:r>
              <a:rPr lang="en-US" sz="2400" b="1" dirty="0" smtClean="0">
                <a:solidFill>
                  <a:srgbClr val="CC0000"/>
                </a:solidFill>
              </a:rPr>
              <a:t>3</a:t>
            </a:r>
            <a:r>
              <a:rPr lang="en-US" sz="2400" dirty="0" smtClean="0"/>
              <a:t> a red node’s children must be black</a:t>
            </a:r>
          </a:p>
          <a:p>
            <a:pPr lvl="2" eaLnBrk="1" hangingPunct="1"/>
            <a:r>
              <a:rPr lang="en-US" sz="2200" dirty="0" smtClean="0"/>
              <a:t>So </a:t>
            </a:r>
            <a:r>
              <a:rPr lang="en-US" sz="2200" i="1" dirty="0" smtClean="0"/>
              <a:t>h</a:t>
            </a:r>
            <a:r>
              <a:rPr lang="en-US" sz="2200" dirty="0" smtClean="0"/>
              <a:t>(</a:t>
            </a:r>
            <a:r>
              <a:rPr lang="en-US" sz="2200" i="1" dirty="0" smtClean="0"/>
              <a:t>v</a:t>
            </a:r>
            <a:r>
              <a:rPr lang="en-US" sz="2200" dirty="0" smtClean="0"/>
              <a:t>) </a:t>
            </a:r>
            <a:r>
              <a:rPr lang="en-US" sz="2200" dirty="0" smtClean="0">
                <a:sym typeface="Symbol" pitchFamily="18" charset="2"/>
              </a:rPr>
              <a:t> 2(</a:t>
            </a:r>
            <a:r>
              <a:rPr lang="en-US" sz="2200" i="1" dirty="0" err="1" smtClean="0">
                <a:sym typeface="Symbol" pitchFamily="18" charset="2"/>
              </a:rPr>
              <a:t>bh</a:t>
            </a:r>
            <a:r>
              <a:rPr lang="en-US" sz="2200" dirty="0" smtClean="0">
                <a:sym typeface="Symbol" pitchFamily="18" charset="2"/>
              </a:rPr>
              <a:t>(</a:t>
            </a:r>
            <a:r>
              <a:rPr lang="en-US" sz="2200" i="1" dirty="0" smtClean="0">
                <a:sym typeface="Symbol" pitchFamily="18" charset="2"/>
              </a:rPr>
              <a:t>v</a:t>
            </a:r>
            <a:r>
              <a:rPr lang="en-US" sz="2200" dirty="0" smtClean="0">
                <a:sym typeface="Symbol" pitchFamily="18" charset="2"/>
              </a:rPr>
              <a:t>))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John Edgar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24817-E70E-4B07-8B44-49B9FB0D1141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Balanced Trees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pitchFamily="18" charset="2"/>
              <a:buChar char=""/>
              <a:defRPr/>
            </a:pPr>
            <a:r>
              <a:rPr lang="en-US" dirty="0" smtClean="0"/>
              <a:t>It can be shown that a tree with the red-black structure is balanced</a:t>
            </a:r>
            <a:endParaRPr lang="en-CA" dirty="0" smtClean="0"/>
          </a:p>
          <a:p>
            <a:pPr marL="703263" lvl="2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pitchFamily="18" charset="2"/>
              <a:buChar char=""/>
              <a:defRPr/>
            </a:pPr>
            <a:r>
              <a:rPr lang="en-CA" dirty="0" smtClean="0"/>
              <a:t>A balanced tree has</a:t>
            </a:r>
            <a:r>
              <a:rPr lang="en-US" dirty="0" smtClean="0"/>
              <a:t> no path from the root to a leaf that is more than twice as long as any other such path</a:t>
            </a:r>
          </a:p>
          <a:p>
            <a:pPr eaLnBrk="1" hangingPunct="1">
              <a:defRPr/>
            </a:pPr>
            <a:r>
              <a:rPr lang="en-US" sz="2800" dirty="0" smtClean="0"/>
              <a:t>Assume that a tree has </a:t>
            </a:r>
            <a:r>
              <a:rPr lang="en-US" sz="2800" i="1" dirty="0" smtClean="0"/>
              <a:t>n</a:t>
            </a:r>
            <a:r>
              <a:rPr lang="en-US" sz="2800" dirty="0" smtClean="0"/>
              <a:t> internal nodes</a:t>
            </a:r>
          </a:p>
          <a:p>
            <a:pPr lvl="1" eaLnBrk="1" hangingPunct="1">
              <a:defRPr/>
            </a:pPr>
            <a:r>
              <a:rPr lang="en-US" sz="2400" dirty="0" smtClean="0"/>
              <a:t>An internal node is a non-leaf node, and the leaf nodes are </a:t>
            </a:r>
            <a:r>
              <a:rPr lang="en-US" sz="2400" i="1" dirty="0" smtClean="0"/>
              <a:t>imaginary</a:t>
            </a:r>
            <a:r>
              <a:rPr lang="en-US" sz="2400" b="1" dirty="0" smtClean="0"/>
              <a:t> </a:t>
            </a:r>
            <a:r>
              <a:rPr lang="en-US" sz="2400" dirty="0" smtClean="0"/>
              <a:t>nodes</a:t>
            </a:r>
          </a:p>
          <a:p>
            <a:pPr lvl="1" eaLnBrk="1" hangingPunct="1">
              <a:defRPr/>
            </a:pPr>
            <a:r>
              <a:rPr lang="en-US" sz="2400" dirty="0" smtClean="0"/>
              <a:t>A red-black tree has </a:t>
            </a:r>
            <a:r>
              <a:rPr lang="en-US" sz="2400" dirty="0" smtClean="0">
                <a:sym typeface="Symbol" pitchFamily="18" charset="2"/>
              </a:rPr>
              <a:t> 2</a:t>
            </a:r>
            <a:r>
              <a:rPr lang="en-US" sz="2400" i="1" baseline="30000" dirty="0" smtClean="0">
                <a:sym typeface="Symbol" pitchFamily="18" charset="2"/>
              </a:rPr>
              <a:t>bh</a:t>
            </a:r>
            <a:r>
              <a:rPr lang="en-US" sz="2400" dirty="0" smtClean="0">
                <a:sym typeface="Symbol" pitchFamily="18" charset="2"/>
              </a:rPr>
              <a:t> – 1 internal (real) nodes</a:t>
            </a:r>
          </a:p>
          <a:p>
            <a:pPr lvl="2" eaLnBrk="1" hangingPunct="1">
              <a:defRPr/>
            </a:pPr>
            <a:r>
              <a:rPr lang="en-US" sz="2000" dirty="0" smtClean="0">
                <a:sym typeface="Symbol" pitchFamily="18" charset="2"/>
              </a:rPr>
              <a:t>Can be proven by induction (e.g. Algorithms, </a:t>
            </a:r>
            <a:r>
              <a:rPr lang="en-US" sz="2000" dirty="0" err="1" smtClean="0">
                <a:sym typeface="Symbol" pitchFamily="18" charset="2"/>
              </a:rPr>
              <a:t>Cormen</a:t>
            </a:r>
            <a:r>
              <a:rPr lang="en-US" sz="2000" dirty="0" smtClean="0">
                <a:sym typeface="Symbol" pitchFamily="18" charset="2"/>
              </a:rPr>
              <a:t> et al.)</a:t>
            </a:r>
            <a:endParaRPr lang="en-US" dirty="0" smtClean="0"/>
          </a:p>
          <a:p>
            <a:pPr>
              <a:defRPr/>
            </a:pP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Edgar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E5636A-B57B-47A6-8F56-BB6B5808291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7969</TotalTime>
  <Words>1895</Words>
  <Application>Microsoft Macintosh PowerPoint</Application>
  <PresentationFormat>On-screen Show (4:3)</PresentationFormat>
  <Paragraphs>548</Paragraphs>
  <Slides>44</Slides>
  <Notes>38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Module</vt:lpstr>
      <vt:lpstr>CMPT 225</vt:lpstr>
      <vt:lpstr>Objectives</vt:lpstr>
      <vt:lpstr>Binary Search Trees – Performance</vt:lpstr>
      <vt:lpstr>Balanced Binary Search Trees</vt:lpstr>
      <vt:lpstr>Red-black Tree Structure</vt:lpstr>
      <vt:lpstr>Red-black Tree Properties</vt:lpstr>
      <vt:lpstr>Red-black Tree Intuition</vt:lpstr>
      <vt:lpstr>Red-black Tree Height</vt:lpstr>
      <vt:lpstr>Balanced Trees</vt:lpstr>
      <vt:lpstr>Red-black Tree Height</vt:lpstr>
      <vt:lpstr>Tree Rotations</vt:lpstr>
      <vt:lpstr>Rotations</vt:lpstr>
      <vt:lpstr>Left Rotation</vt:lpstr>
      <vt:lpstr>Right Rotation</vt:lpstr>
      <vt:lpstr>Left Rotation Example</vt:lpstr>
      <vt:lpstr>Left Rotation Example</vt:lpstr>
      <vt:lpstr>Left Rotation Example</vt:lpstr>
      <vt:lpstr>Left Rotation Example</vt:lpstr>
      <vt:lpstr>Right Rotation Example</vt:lpstr>
      <vt:lpstr>Right Rotation Example</vt:lpstr>
      <vt:lpstr>Right Rotation Example</vt:lpstr>
      <vt:lpstr>Right Rotation Example</vt:lpstr>
      <vt:lpstr>Red-black Tree Insertion</vt:lpstr>
      <vt:lpstr>Red-black Tree Insertion</vt:lpstr>
      <vt:lpstr>Insertion Example</vt:lpstr>
      <vt:lpstr>Insertion Example</vt:lpstr>
      <vt:lpstr>Red-black Tree Insertion</vt:lpstr>
      <vt:lpstr>Fixing the Red-black Tree</vt:lpstr>
      <vt:lpstr>Red-black Tree Insertion I</vt:lpstr>
      <vt:lpstr>Insertion Example</vt:lpstr>
      <vt:lpstr>Insertion Example</vt:lpstr>
      <vt:lpstr>Insertion Example</vt:lpstr>
      <vt:lpstr>Red-black Tree Insertion II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Rotations</vt:lpstr>
      <vt:lpstr>Insertion Summary</vt:lpstr>
      <vt:lpstr>Summary</vt:lpstr>
      <vt:lpstr>Summary</vt:lpstr>
      <vt:lpstr>Readings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Edgar</dc:creator>
  <cp:lastModifiedBy>Greg Mori</cp:lastModifiedBy>
  <cp:revision>435</cp:revision>
  <dcterms:created xsi:type="dcterms:W3CDTF">2013-02-26T18:33:05Z</dcterms:created>
  <dcterms:modified xsi:type="dcterms:W3CDTF">2013-02-26T18:44:59Z</dcterms:modified>
</cp:coreProperties>
</file>