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4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33"/>
    <a:srgbClr val="80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2" autoAdjust="0"/>
    <p:restoredTop sz="94706" autoAdjust="0"/>
  </p:normalViewPr>
  <p:slideViewPr>
    <p:cSldViewPr>
      <p:cViewPr varScale="1">
        <p:scale>
          <a:sx n="115" d="100"/>
          <a:sy n="115" d="100"/>
        </p:scale>
        <p:origin x="-6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ABE33B-53F9-4708-B8EE-B1473BE84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10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57C00-4DB2-4DFD-B143-FCABDBD183B1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6FC8E-F02F-4E86-83B7-65422F04870A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Bounds checking, third</a:t>
            </a:r>
            <a:r>
              <a:rPr lang="en-US" baseline="0" dirty="0" smtClean="0"/>
              <a:t> is 2 not 3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E26E7-DDF0-4D0B-8C70-7803722A5EF6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54E59-6751-4819-87C0-7C33ED513770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96E96-DA1B-4612-B373-AEB4658B78FF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3ECB8-8857-414C-B894-4A45084A7B6E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5AF9D-4604-4208-84A4-F75D3C3BDA42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FD851-FC98-4B7A-9247-25FC85F51699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CA194-C9CF-4EB1-8148-B17E0ABD3044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9432-5219-4C66-986F-A92924E97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BE29-8800-4F03-90A3-B136D5B8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2E508-AF17-44B7-803F-0B589379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DFFF-3ADB-4AF6-A44E-3B41C220C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E91-CF91-4D73-9ADA-CB179A41A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73F0-0008-4232-BC09-D37074255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6BDF-7309-48D3-8ECE-572118D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183F-73FE-4BF8-A07C-C480752E64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D142-2F81-4B16-94AA-1E85F5BA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B7A8-9E4A-4D81-B2EC-D8BC9F7AA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95F31A-42A7-4490-BAB8-59B390087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D4B34CE-E60E-4A80-A0BC-AC0C17957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 Notation Examples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00"/>
            <a:ext cx="7543800" cy="4702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bool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alpha(string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s){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 = </a:t>
            </a:r>
            <a:r>
              <a:rPr lang="en-US" sz="2400" b="1" dirty="0" err="1" smtClean="0">
                <a:latin typeface="Courier New" pitchFamily="1" charset="0"/>
              </a:rPr>
              <a:t>s.size</a:t>
            </a:r>
            <a:r>
              <a:rPr lang="en-US" sz="2400" b="1" dirty="0" smtClean="0">
                <a:latin typeface="Courier New" pitchFamily="1" charset="0"/>
              </a:rPr>
              <a:t>(</a:t>
            </a:r>
            <a:r>
              <a:rPr lang="en-US" sz="2400" b="1" dirty="0">
                <a:latin typeface="Courier New" pitchFamily="1" charset="0"/>
              </a:rPr>
              <a:t>);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= 0;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 - 1; ++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if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smtClean="0">
                <a:latin typeface="Courier New" pitchFamily="1" charset="0"/>
              </a:rPr>
              <a:t>(</a:t>
            </a:r>
            <a:r>
              <a:rPr lang="en-US" sz="2400" b="1" dirty="0" err="1" smtClean="0">
                <a:latin typeface="Courier New" pitchFamily="1" charset="0"/>
              </a:rPr>
              <a:t>s[i</a:t>
            </a:r>
            <a:r>
              <a:rPr lang="en-US" sz="2400" b="1" dirty="0">
                <a:latin typeface="Courier New" pitchFamily="1" charset="0"/>
              </a:rPr>
              <a:t>]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&gt; </a:t>
            </a:r>
            <a:r>
              <a:rPr lang="en-US" sz="2400" b="1" dirty="0" err="1" smtClean="0">
                <a:latin typeface="Courier New" pitchFamily="1" charset="0"/>
              </a:rPr>
              <a:t>s[i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+ </a:t>
            </a:r>
            <a:r>
              <a:rPr lang="en-US" sz="2400" b="1" dirty="0" smtClean="0">
                <a:latin typeface="Courier New" pitchFamily="1" charset="0"/>
              </a:rPr>
              <a:t>1])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false;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true;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1" charset="0"/>
              </a:rPr>
              <a:t>}</a:t>
            </a: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solidFill>
                <a:srgbClr val="3366FF"/>
              </a:solidFill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3366FF"/>
                </a:solidFill>
              </a:rPr>
              <a:t>Here </a:t>
            </a:r>
            <a:r>
              <a:rPr lang="en-US" sz="2400" b="1" dirty="0" err="1" smtClean="0">
                <a:solidFill>
                  <a:srgbClr val="3366FF"/>
                </a:solidFill>
              </a:rPr>
              <a:t>n</a:t>
            </a:r>
            <a:r>
              <a:rPr lang="en-US" sz="2400" b="1" dirty="0" smtClean="0">
                <a:solidFill>
                  <a:srgbClr val="3366FF"/>
                </a:solidFill>
              </a:rPr>
              <a:t> is the length of the String </a:t>
            </a:r>
            <a:r>
              <a:rPr lang="en-US" sz="2400" b="1" dirty="0" err="1" smtClean="0">
                <a:solidFill>
                  <a:srgbClr val="3366FF"/>
                </a:solidFill>
              </a:rPr>
              <a:t>s</a:t>
            </a:r>
            <a:r>
              <a:rPr lang="en-US" sz="2400" b="1" dirty="0" smtClean="0">
                <a:solidFill>
                  <a:srgbClr val="3366FF"/>
                </a:solidFill>
              </a:rPr>
              <a:t> </a:t>
            </a: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>
              <a:latin typeface="Courier New" pitchFamily="1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00232" y="5286388"/>
            <a:ext cx="207067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worst case:</a:t>
            </a:r>
            <a:r>
              <a:rPr lang="en-US" sz="2800" dirty="0" smtClean="0">
                <a:latin typeface="+mj-lt"/>
                <a:ea typeface="+mn-ea"/>
              </a:rPr>
              <a:t> ?</a:t>
            </a:r>
            <a:endParaRPr lang="en-US" sz="2800" dirty="0">
              <a:latin typeface="+mj-lt"/>
              <a:ea typeface="+mn-ea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715008" y="3643314"/>
            <a:ext cx="187430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best case:</a:t>
            </a:r>
            <a:r>
              <a:rPr lang="en-US" sz="2800" dirty="0" smtClean="0">
                <a:latin typeface="+mj-lt"/>
                <a:ea typeface="+mn-ea"/>
              </a:rPr>
              <a:t> ?</a:t>
            </a:r>
            <a:endParaRPr lang="en-US" sz="2800" dirty="0">
              <a:latin typeface="+mj-lt"/>
              <a:ea typeface="+mn-ea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114800" y="4495800"/>
            <a:ext cx="241765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average case: ?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28662" y="2643182"/>
            <a:ext cx="5867400" cy="285752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214546" y="3286124"/>
            <a:ext cx="2514600" cy="381000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  <p:bldP spid="225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getThird(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[3];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1" charset="0"/>
              </a:rPr>
              <a:t>}</a:t>
            </a: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3366FF"/>
                </a:solidFill>
              </a:rPr>
              <a:t>In all these examples “</a:t>
            </a:r>
            <a:r>
              <a:rPr lang="en-US" sz="2400" b="1" dirty="0" err="1" smtClean="0">
                <a:solidFill>
                  <a:srgbClr val="3366FF"/>
                </a:solidFill>
              </a:rPr>
              <a:t>n</a:t>
            </a:r>
            <a:r>
              <a:rPr lang="en-US" sz="2400" b="1" dirty="0" smtClean="0">
                <a:solidFill>
                  <a:srgbClr val="3366FF"/>
                </a:solidFill>
              </a:rPr>
              <a:t>” is the size of the input</a:t>
            </a:r>
          </a:p>
          <a:p>
            <a:pPr>
              <a:buFontTx/>
              <a:buNone/>
            </a:pPr>
            <a:r>
              <a:rPr lang="en-US" sz="2400" b="1" dirty="0" smtClean="0">
                <a:solidFill>
                  <a:srgbClr val="3366FF"/>
                </a:solidFill>
              </a:rPr>
              <a:t>	e.g. length of </a:t>
            </a:r>
            <a:r>
              <a:rPr lang="en-US" sz="2400" b="1" dirty="0" err="1" smtClean="0">
                <a:solidFill>
                  <a:srgbClr val="3366FF"/>
                </a:solidFill>
              </a:rPr>
              <a:t>arr</a:t>
            </a:r>
            <a:endParaRPr lang="en-US" sz="2400" b="1" dirty="0" smtClean="0">
              <a:solidFill>
                <a:srgbClr val="3366FF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715000" y="3657600"/>
            <a:ext cx="845103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O(1)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85786" y="4643446"/>
            <a:ext cx="7561685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j-lt"/>
              </a:rPr>
              <a:t>And what two things are wrong with the function?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00"/>
            <a:ext cx="7543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getMin(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smallest 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[0];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=0;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 </a:t>
            </a:r>
            <a:r>
              <a:rPr lang="en-US" sz="2400" b="1" dirty="0">
                <a:latin typeface="Courier New" pitchFamily="1" charset="0"/>
              </a:rPr>
              <a:t>++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 smtClean="0">
                <a:latin typeface="Courier New" pitchFamily="1" charset="0"/>
              </a:rPr>
              <a:t>)     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1" charset="0"/>
              </a:rPr>
              <a:t>     {</a:t>
            </a:r>
            <a:endParaRPr lang="en-US" sz="2400" b="1" dirty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if</a:t>
            </a:r>
            <a:r>
              <a:rPr lang="en-US" sz="2400" b="1" dirty="0" smtClean="0">
                <a:latin typeface="Courier New" pitchFamily="1" charset="0"/>
              </a:rPr>
              <a:t> (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err="1">
                <a:latin typeface="Courier New" pitchFamily="1" charset="0"/>
              </a:rPr>
              <a:t>[i</a:t>
            </a:r>
            <a:r>
              <a:rPr lang="en-US" sz="2400" b="1" dirty="0">
                <a:latin typeface="Courier New" pitchFamily="1" charset="0"/>
              </a:rPr>
              <a:t>] &lt; </a:t>
            </a:r>
            <a:r>
              <a:rPr lang="en-US" sz="2400" b="1" dirty="0" smtClean="0">
                <a:latin typeface="Courier New" pitchFamily="1" charset="0"/>
              </a:rPr>
              <a:t>smallest) 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	 smallest 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	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smallest 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72198" y="4429132"/>
            <a:ext cx="84099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O(n)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357290" y="2571744"/>
            <a:ext cx="6172200" cy="3810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00"/>
            <a:ext cx="8153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 f1</a:t>
            </a:r>
            <a:r>
              <a:rPr lang="en-US" sz="2400" b="1" dirty="0">
                <a:latin typeface="Courier New" pitchFamily="1" charset="0"/>
              </a:rPr>
              <a:t>(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: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*result </a:t>
            </a:r>
            <a:r>
              <a:rPr lang="en-US" sz="2400" b="1" dirty="0">
                <a:latin typeface="Courier New" pitchFamily="1" charset="0"/>
              </a:rPr>
              <a:t>= 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new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int</a:t>
            </a:r>
            <a:r>
              <a:rPr lang="en-US" sz="2400" b="1" dirty="0" err="1" smtClean="0">
                <a:latin typeface="Courier New" pitchFamily="1" charset="0"/>
              </a:rPr>
              <a:t>[n</a:t>
            </a:r>
            <a:r>
              <a:rPr lang="en-US" sz="2400" b="1" dirty="0" smtClean="0">
                <a:latin typeface="Courier New" pitchFamily="1" charset="0"/>
              </a:rPr>
              <a:t>]</a:t>
            </a:r>
            <a:r>
              <a:rPr lang="en-US" sz="2400" b="1" dirty="0">
                <a:latin typeface="Courier New" pitchFamily="1" charset="0"/>
              </a:rPr>
              <a:t>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=0;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 </a:t>
            </a:r>
            <a:r>
              <a:rPr lang="en-US" sz="2400" b="1" dirty="0">
                <a:latin typeface="Courier New" pitchFamily="1" charset="0"/>
              </a:rPr>
              <a:t>++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result[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 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 – </a:t>
            </a:r>
            <a:r>
              <a:rPr lang="en-US" sz="2400" b="1" dirty="0" err="1">
                <a:latin typeface="Courier New" pitchFamily="1" charset="0"/>
              </a:rPr>
              <a:t>getMin</a:t>
            </a:r>
            <a:r>
              <a:rPr lang="en-US" sz="2400" b="1" dirty="0">
                <a:latin typeface="Courier New" pitchFamily="1" charset="0"/>
              </a:rPr>
              <a:t>(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);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result;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715000" y="4419600"/>
            <a:ext cx="96981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O(n</a:t>
            </a:r>
            <a:r>
              <a:rPr lang="en-US" sz="2800" baseline="30000" dirty="0">
                <a:latin typeface="+mj-lt"/>
                <a:ea typeface="+mn-ea"/>
              </a:rPr>
              <a:t>2</a:t>
            </a:r>
            <a:r>
              <a:rPr lang="en-US" sz="2800" dirty="0">
                <a:latin typeface="+mj-lt"/>
                <a:ea typeface="+mn-ea"/>
              </a:rPr>
              <a:t>)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28728" y="2643182"/>
            <a:ext cx="6215106" cy="285752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072198" y="3000372"/>
            <a:ext cx="2057400" cy="357190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f2(int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if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smtClean="0">
                <a:latin typeface="Courier New" pitchFamily="1" charset="0"/>
              </a:rPr>
              <a:t>(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&gt; 0){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 err="1" smtClean="0">
                <a:latin typeface="Courier New" pitchFamily="1" charset="0"/>
              </a:rPr>
              <a:t>[n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- 1];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else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-1;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  <a:endParaRPr lang="en-US" sz="2800" b="1" dirty="0">
              <a:latin typeface="Courier New" pitchFamily="1" charset="0"/>
            </a:endParaRPr>
          </a:p>
          <a:p>
            <a:pPr lvl="1"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43504" y="3357562"/>
            <a:ext cx="82266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O(1)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f3(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: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>
                <a:latin typeface="Courier New" pitchFamily="1" charset="0"/>
              </a:rPr>
              <a:t> diff = 0;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 =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</a:t>
            </a:r>
            <a:endParaRPr lang="en-US" sz="2400" b="1" dirty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= 0;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; ++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>
                <a:latin typeface="Courier New" pitchFamily="1" charset="0"/>
              </a:rPr>
              <a:t> total = 0.0;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j = 0; j &lt;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; ++j){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	total +=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[j];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diff +=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 – total /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hlink"/>
                </a:solidFill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diff;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086600" y="2057400"/>
            <a:ext cx="969817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O(n</a:t>
            </a:r>
            <a:r>
              <a:rPr lang="en-US" sz="2800" baseline="30000" dirty="0">
                <a:latin typeface="+mj-lt"/>
              </a:rPr>
              <a:t>2</a:t>
            </a:r>
            <a:r>
              <a:rPr lang="en-US" sz="2800" dirty="0">
                <a:latin typeface="+mj-lt"/>
                <a:ea typeface="+mn-ea"/>
              </a:rPr>
              <a:t>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28728" y="2857496"/>
            <a:ext cx="5257800" cy="285752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85984" y="3500438"/>
            <a:ext cx="5257800" cy="309562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00"/>
            <a:ext cx="7772400" cy="4419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f3(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: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>
                <a:latin typeface="Courier New" pitchFamily="1" charset="0"/>
              </a:rPr>
              <a:t> diff = 0;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double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avg</a:t>
            </a:r>
            <a:r>
              <a:rPr lang="en-US" sz="2400" b="1" dirty="0">
                <a:latin typeface="Courier New" pitchFamily="1" charset="0"/>
              </a:rPr>
              <a:t> = 0;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=0;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 </a:t>
            </a:r>
            <a:r>
              <a:rPr lang="en-US" sz="2400" b="1" dirty="0">
                <a:latin typeface="Courier New" pitchFamily="1" charset="0"/>
              </a:rPr>
              <a:t>++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 err="1">
                <a:latin typeface="Courier New" pitchFamily="1" charset="0"/>
              </a:rPr>
              <a:t>avg</a:t>
            </a:r>
            <a:r>
              <a:rPr lang="en-US" sz="2400" b="1" dirty="0">
                <a:latin typeface="Courier New" pitchFamily="1" charset="0"/>
              </a:rPr>
              <a:t> +=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 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err="1">
                <a:latin typeface="Courier New" pitchFamily="1" charset="0"/>
              </a:rPr>
              <a:t>avg</a:t>
            </a:r>
            <a:r>
              <a:rPr lang="en-US" sz="2400" b="1" dirty="0">
                <a:latin typeface="Courier New" pitchFamily="1" charset="0"/>
              </a:rPr>
              <a:t> = </a:t>
            </a:r>
            <a:r>
              <a:rPr lang="en-US" sz="2400" b="1" dirty="0" err="1">
                <a:latin typeface="Courier New" pitchFamily="1" charset="0"/>
              </a:rPr>
              <a:t>avg</a:t>
            </a:r>
            <a:r>
              <a:rPr lang="en-US" sz="2400" b="1" dirty="0">
                <a:latin typeface="Courier New" pitchFamily="1" charset="0"/>
              </a:rPr>
              <a:t> /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</a:t>
            </a:r>
            <a:endParaRPr lang="en-US" sz="2400" b="1" dirty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		for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j=0; j &lt;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 </a:t>
            </a:r>
            <a:r>
              <a:rPr lang="en-US" sz="2400" b="1" dirty="0">
                <a:latin typeface="Courier New" pitchFamily="1" charset="0"/>
              </a:rPr>
              <a:t>++j){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diff +=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[j] - </a:t>
            </a:r>
            <a:r>
              <a:rPr lang="en-US" sz="2400" b="1" dirty="0" err="1">
                <a:latin typeface="Courier New" pitchFamily="1" charset="0"/>
              </a:rPr>
              <a:t>avg</a:t>
            </a:r>
            <a:r>
              <a:rPr lang="en-US" sz="2400" b="1" dirty="0">
                <a:latin typeface="Courier New" pitchFamily="1" charset="0"/>
              </a:rPr>
              <a:t>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chemeClr val="hlink"/>
                </a:solidFill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diff;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215206" y="3357562"/>
            <a:ext cx="84099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O(n)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357290" y="2857496"/>
            <a:ext cx="6248400" cy="285752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357290" y="4214818"/>
            <a:ext cx="6248400" cy="285760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f4(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m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if</a:t>
            </a:r>
            <a:r>
              <a:rPr lang="en-US" sz="2400" b="1" dirty="0" smtClean="0">
                <a:latin typeface="Courier New" pitchFamily="1" charset="0"/>
              </a:rPr>
              <a:t> (</a:t>
            </a:r>
            <a:r>
              <a:rPr lang="en-US" sz="2400" b="1" dirty="0" err="1" smtClean="0">
                <a:latin typeface="Courier New" pitchFamily="1" charset="0"/>
              </a:rPr>
              <a:t>m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smtClean="0">
                <a:latin typeface="Courier New" pitchFamily="1" charset="0"/>
              </a:rPr>
              <a:t>&gt;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– </a:t>
            </a:r>
            <a:r>
              <a:rPr lang="en-US" sz="2400" b="1" dirty="0" smtClean="0">
                <a:latin typeface="Courier New" pitchFamily="1" charset="0"/>
              </a:rPr>
              <a:t>1)</a:t>
            </a:r>
            <a:r>
              <a:rPr lang="en-US" sz="2400" b="1" dirty="0" smtClean="0">
                <a:latin typeface="Courier New" pitchFamily="1" charset="0"/>
              </a:rPr>
              <a:t>{</a:t>
            </a:r>
            <a:endParaRPr lang="en-US" sz="2400" b="1" dirty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 smtClean="0">
                <a:latin typeface="Courier New" pitchFamily="1" charset="0"/>
              </a:rPr>
              <a:t> 0;</a:t>
            </a:r>
            <a:endParaRPr lang="en-US" sz="2400" b="1" dirty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smtClean="0">
                <a:latin typeface="Courier New" pitchFamily="1" charset="0"/>
              </a:rPr>
              <a:t>}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urier New" pitchFamily="1" charset="0"/>
              </a:rPr>
              <a:t>else if</a:t>
            </a:r>
            <a:r>
              <a:rPr lang="en-US" sz="2400" b="1" dirty="0" smtClean="0">
                <a:latin typeface="Courier New" pitchFamily="1" charset="0"/>
              </a:rPr>
              <a:t>  </a:t>
            </a:r>
            <a:r>
              <a:rPr lang="en-US" sz="2400" b="1" dirty="0" smtClean="0">
                <a:latin typeface="Courier New" pitchFamily="1" charset="0"/>
              </a:rPr>
              <a:t>(</a:t>
            </a:r>
            <a:r>
              <a:rPr lang="en-US" sz="2400" b="1" dirty="0" err="1" smtClean="0">
                <a:latin typeface="Courier New" pitchFamily="1" charset="0"/>
              </a:rPr>
              <a:t>m</a:t>
            </a:r>
            <a:r>
              <a:rPr lang="en-US" sz="2400" b="1" dirty="0" smtClean="0">
                <a:latin typeface="Courier New" pitchFamily="1" charset="0"/>
              </a:rPr>
              <a:t> ==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 – 1){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1" charset="0"/>
              </a:rPr>
              <a:t>			</a:t>
            </a:r>
            <a:r>
              <a:rPr lang="en-US" sz="2400" b="1" dirty="0" smtClean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arr[m</a:t>
            </a:r>
            <a:r>
              <a:rPr lang="en-US" sz="2400" b="1" dirty="0" smtClean="0">
                <a:latin typeface="Courier New" pitchFamily="1" charset="0"/>
              </a:rPr>
              <a:t>];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1" charset="0"/>
              </a:rPr>
              <a:t>		}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endParaRPr lang="en-US" sz="2400" b="1" dirty="0" smtClean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else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 err="1" smtClean="0">
                <a:latin typeface="Courier New" pitchFamily="1" charset="0"/>
              </a:rPr>
              <a:t>[m</a:t>
            </a:r>
            <a:r>
              <a:rPr lang="en-US" sz="2400" b="1" dirty="0" smtClean="0">
                <a:latin typeface="Courier New" pitchFamily="1" charset="0"/>
              </a:rPr>
              <a:t>] </a:t>
            </a:r>
            <a:r>
              <a:rPr lang="en-US" sz="2400" b="1" dirty="0">
                <a:latin typeface="Courier New" pitchFamily="1" charset="0"/>
              </a:rPr>
              <a:t>+ f4(arr,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latin typeface="Courier New" pitchFamily="1" charset="0"/>
              </a:rPr>
              <a:t>m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+ 1);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  <a:endParaRPr lang="en-US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0" y="5105400"/>
            <a:ext cx="84099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O(n)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0" y="4495800"/>
            <a:ext cx="3276600" cy="285752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 Notation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4800"/>
            <a:ext cx="7696200" cy="4495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>
                <a:latin typeface="Courier New" pitchFamily="1" charset="0"/>
              </a:rPr>
              <a:t>f5(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*</a:t>
            </a:r>
            <a:r>
              <a:rPr lang="en-US" sz="2400" b="1" dirty="0" err="1" smtClean="0">
                <a:latin typeface="Courier New" pitchFamily="1" charset="0"/>
              </a:rPr>
              <a:t>arr</a:t>
            </a:r>
            <a:r>
              <a:rPr lang="en-US" sz="2400" b="1" dirty="0" smtClean="0">
                <a:latin typeface="Courier New" pitchFamily="1" charset="0"/>
              </a:rPr>
              <a:t>, </a:t>
            </a:r>
            <a:r>
              <a:rPr lang="en-US" sz="2400" b="1" dirty="0" err="1" smtClean="0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)</a:t>
            </a:r>
            <a:r>
              <a:rPr lang="en-US" sz="2400" b="1" dirty="0">
                <a:latin typeface="Courier New" pitchFamily="1" charset="0"/>
              </a:rPr>
              <a:t>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result = 0;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err="1">
                <a:solidFill>
                  <a:srgbClr val="990033"/>
                </a:solidFill>
                <a:latin typeface="Courier New" pitchFamily="1" charset="0"/>
              </a:rPr>
              <a:t>int</a:t>
            </a:r>
            <a:r>
              <a:rPr lang="en-US" sz="2400" b="1" dirty="0">
                <a:latin typeface="Courier New" pitchFamily="1" charset="0"/>
              </a:rPr>
              <a:t>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= 0;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 =</a:t>
            </a:r>
            <a:r>
              <a:rPr lang="en-US" sz="2400" b="1" dirty="0" smtClean="0">
                <a:latin typeface="Courier New" pitchFamily="1" charset="0"/>
              </a:rPr>
              <a:t> </a:t>
            </a:r>
            <a:r>
              <a:rPr lang="en-US" sz="2400" b="1" dirty="0" err="1" smtClean="0">
                <a:latin typeface="Courier New" pitchFamily="1" charset="0"/>
              </a:rPr>
              <a:t>n</a:t>
            </a:r>
            <a:r>
              <a:rPr lang="en-US" sz="2400" b="1" dirty="0" smtClean="0">
                <a:latin typeface="Courier New" pitchFamily="1" charset="0"/>
              </a:rPr>
              <a:t>;</a:t>
            </a:r>
            <a:endParaRPr lang="en-US" sz="2400" b="1" dirty="0">
              <a:latin typeface="Courier New" pitchFamily="1" charset="0"/>
            </a:endParaRP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while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 / 2){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result +=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+= 1;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while</a:t>
            </a:r>
            <a:r>
              <a:rPr lang="en-US" sz="2400" b="1" dirty="0">
                <a:latin typeface="Courier New" pitchFamily="1" charset="0"/>
              </a:rPr>
              <a:t> (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&gt;=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 / 2 &amp;&amp; 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&lt; </a:t>
            </a:r>
            <a:r>
              <a:rPr lang="en-US" sz="2400" b="1" dirty="0" err="1">
                <a:latin typeface="Courier New" pitchFamily="1" charset="0"/>
              </a:rPr>
              <a:t>ln</a:t>
            </a:r>
            <a:r>
              <a:rPr lang="en-US" sz="2400" b="1" dirty="0">
                <a:latin typeface="Courier New" pitchFamily="1" charset="0"/>
              </a:rPr>
              <a:t>){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	result += </a:t>
            </a:r>
            <a:r>
              <a:rPr lang="en-US" sz="2400" b="1" dirty="0" err="1">
                <a:latin typeface="Courier New" pitchFamily="1" charset="0"/>
              </a:rPr>
              <a:t>arr</a:t>
            </a:r>
            <a:r>
              <a:rPr lang="en-US" sz="2400" b="1" dirty="0">
                <a:latin typeface="Courier New" pitchFamily="1" charset="0"/>
              </a:rPr>
              <a:t>[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];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	</a:t>
            </a:r>
            <a:r>
              <a:rPr lang="en-US" sz="2400" b="1" dirty="0" err="1">
                <a:latin typeface="Courier New" pitchFamily="1" charset="0"/>
              </a:rPr>
              <a:t>i</a:t>
            </a:r>
            <a:r>
              <a:rPr lang="en-US" sz="2400" b="1" dirty="0">
                <a:latin typeface="Courier New" pitchFamily="1" charset="0"/>
              </a:rPr>
              <a:t> += 1;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}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		</a:t>
            </a:r>
            <a:r>
              <a:rPr lang="en-US" sz="2400" b="1" dirty="0">
                <a:solidFill>
                  <a:srgbClr val="990033"/>
                </a:solidFill>
                <a:latin typeface="Courier New" pitchFamily="1" charset="0"/>
              </a:rPr>
              <a:t>return</a:t>
            </a:r>
            <a:r>
              <a:rPr lang="en-US" sz="2400" b="1" dirty="0">
                <a:latin typeface="Courier New" pitchFamily="1" charset="0"/>
              </a:rPr>
              <a:t> result;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1" charset="0"/>
              </a:rPr>
              <a:t>}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0" y="2743200"/>
            <a:ext cx="84099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+mj-lt"/>
                <a:ea typeface="+mn-ea"/>
              </a:rPr>
              <a:t>O(n)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428728" y="3071810"/>
            <a:ext cx="3143272" cy="3048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85984" y="4000504"/>
            <a:ext cx="5143536" cy="285752"/>
          </a:xfrm>
          <a:prstGeom prst="rect">
            <a:avLst/>
          </a:prstGeom>
          <a:solidFill>
            <a:schemeClr val="accent2">
              <a:alpha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1185</TotalTime>
  <Words>817</Words>
  <Application>Microsoft Macintosh PowerPoint</Application>
  <PresentationFormat>On-screen Show (4:3)</PresentationFormat>
  <Paragraphs>132</Paragraphs>
  <Slides>10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O Notation Examples</vt:lpstr>
      <vt:lpstr>O Notation</vt:lpstr>
      <vt:lpstr>O Notation</vt:lpstr>
      <vt:lpstr>O Notation</vt:lpstr>
      <vt:lpstr>O Notation</vt:lpstr>
      <vt:lpstr>O Notation</vt:lpstr>
      <vt:lpstr>O Notation</vt:lpstr>
      <vt:lpstr>O Notation</vt:lpstr>
      <vt:lpstr>O Notation</vt:lpstr>
      <vt:lpstr>O Notation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Edgar</dc:creator>
  <cp:lastModifiedBy>Greg Mori</cp:lastModifiedBy>
  <cp:revision>49</cp:revision>
  <dcterms:created xsi:type="dcterms:W3CDTF">2013-02-18T05:23:43Z</dcterms:created>
  <dcterms:modified xsi:type="dcterms:W3CDTF">2013-02-18T05:54:35Z</dcterms:modified>
</cp:coreProperties>
</file>