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charts/chart2.xml" ContentType="application/vnd.openxmlformats-officedocument.drawingml.chart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charts/chart4.xml" ContentType="application/vnd.openxmlformats-officedocument.drawingml.chart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charts/chart5.xml" ContentType="application/vnd.openxmlformats-officedocument.drawingml.chart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811" r:id="rId1"/>
  </p:sldMasterIdLst>
  <p:notesMasterIdLst>
    <p:notesMasterId r:id="rId84"/>
  </p:notesMasterIdLst>
  <p:sldIdLst>
    <p:sldId id="256" r:id="rId2"/>
    <p:sldId id="290" r:id="rId3"/>
    <p:sldId id="291" r:id="rId4"/>
    <p:sldId id="353" r:id="rId5"/>
    <p:sldId id="461" r:id="rId6"/>
    <p:sldId id="294" r:id="rId7"/>
    <p:sldId id="465" r:id="rId8"/>
    <p:sldId id="466" r:id="rId9"/>
    <p:sldId id="467" r:id="rId10"/>
    <p:sldId id="295" r:id="rId11"/>
    <p:sldId id="468" r:id="rId12"/>
    <p:sldId id="292" r:id="rId13"/>
    <p:sldId id="469" r:id="rId14"/>
    <p:sldId id="394" r:id="rId15"/>
    <p:sldId id="357" r:id="rId16"/>
    <p:sldId id="393" r:id="rId17"/>
    <p:sldId id="358" r:id="rId18"/>
    <p:sldId id="359" r:id="rId19"/>
    <p:sldId id="462" r:id="rId20"/>
    <p:sldId id="297" r:id="rId21"/>
    <p:sldId id="298" r:id="rId22"/>
    <p:sldId id="471" r:id="rId23"/>
    <p:sldId id="472" r:id="rId24"/>
    <p:sldId id="299" r:id="rId25"/>
    <p:sldId id="276" r:id="rId26"/>
    <p:sldId id="373" r:id="rId27"/>
    <p:sldId id="374" r:id="rId28"/>
    <p:sldId id="478" r:id="rId29"/>
    <p:sldId id="479" r:id="rId30"/>
    <p:sldId id="463" r:id="rId31"/>
    <p:sldId id="396" r:id="rId32"/>
    <p:sldId id="401" r:id="rId33"/>
    <p:sldId id="480" r:id="rId34"/>
    <p:sldId id="398" r:id="rId35"/>
    <p:sldId id="481" r:id="rId36"/>
    <p:sldId id="482" r:id="rId37"/>
    <p:sldId id="400" r:id="rId38"/>
    <p:sldId id="399" r:id="rId39"/>
    <p:sldId id="339" r:id="rId40"/>
    <p:sldId id="342" r:id="rId41"/>
    <p:sldId id="483" r:id="rId42"/>
    <p:sldId id="484" r:id="rId43"/>
    <p:sldId id="262" r:id="rId44"/>
    <p:sldId id="345" r:id="rId45"/>
    <p:sldId id="348" r:id="rId46"/>
    <p:sldId id="391" r:id="rId47"/>
    <p:sldId id="486" r:id="rId48"/>
    <p:sldId id="487" r:id="rId49"/>
    <p:sldId id="309" r:id="rId50"/>
    <p:sldId id="264" r:id="rId51"/>
    <p:sldId id="311" r:id="rId52"/>
    <p:sldId id="488" r:id="rId53"/>
    <p:sldId id="312" r:id="rId54"/>
    <p:sldId id="340" r:id="rId55"/>
    <p:sldId id="455" r:id="rId56"/>
    <p:sldId id="456" r:id="rId57"/>
    <p:sldId id="491" r:id="rId58"/>
    <p:sldId id="457" r:id="rId59"/>
    <p:sldId id="458" r:id="rId60"/>
    <p:sldId id="459" r:id="rId61"/>
    <p:sldId id="460" r:id="rId62"/>
    <p:sldId id="277" r:id="rId63"/>
    <p:sldId id="350" r:id="rId64"/>
    <p:sldId id="352" r:id="rId65"/>
    <p:sldId id="492" r:id="rId66"/>
    <p:sldId id="493" r:id="rId67"/>
    <p:sldId id="497" r:id="rId68"/>
    <p:sldId id="330" r:id="rId69"/>
    <p:sldId id="495" r:id="rId70"/>
    <p:sldId id="496" r:id="rId71"/>
    <p:sldId id="332" r:id="rId72"/>
    <p:sldId id="323" r:id="rId73"/>
    <p:sldId id="334" r:id="rId74"/>
    <p:sldId id="447" r:id="rId75"/>
    <p:sldId id="322" r:id="rId76"/>
    <p:sldId id="289" r:id="rId77"/>
    <p:sldId id="283" r:id="rId78"/>
    <p:sldId id="284" r:id="rId79"/>
    <p:sldId id="498" r:id="rId80"/>
    <p:sldId id="501" r:id="rId81"/>
    <p:sldId id="502" r:id="rId82"/>
    <p:sldId id="500" r:id="rId8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00"/>
    <a:srgbClr val="008000"/>
    <a:srgbClr val="A50021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244" autoAdjust="0"/>
    <p:restoredTop sz="94660"/>
  </p:normalViewPr>
  <p:slideViewPr>
    <p:cSldViewPr>
      <p:cViewPr varScale="1">
        <p:scale>
          <a:sx n="194" d="100"/>
          <a:sy n="194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autoTitleDeleted val="1"/>
    <c:plotArea>
      <c:layout>
        <c:manualLayout>
          <c:layoutTarget val="inner"/>
          <c:xMode val="edge"/>
          <c:yMode val="edge"/>
          <c:x val="0.0837413658385205"/>
          <c:y val="0.272432413879896"/>
          <c:w val="0.786441124235321"/>
          <c:h val="0.622593632851679"/>
        </c:manualLayout>
      </c:layout>
      <c:lineChart>
        <c:grouping val="standard"/>
        <c:ser>
          <c:idx val="0"/>
          <c:order val="0"/>
          <c:tx>
            <c:strRef>
              <c:f>Sheet1!$C$2</c:f>
              <c:strCache>
                <c:ptCount val="1"/>
                <c:pt idx="0">
                  <c:v>log2n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Sheet1!$C$3:$C$13</c:f>
              <c:numCache>
                <c:formatCode>0</c:formatCode>
                <c:ptCount val="11"/>
                <c:pt idx="0">
                  <c:v>3.321928094887363</c:v>
                </c:pt>
                <c:pt idx="1">
                  <c:v>3.459431618637298</c:v>
                </c:pt>
                <c:pt idx="2">
                  <c:v>3.58496250072116</c:v>
                </c:pt>
                <c:pt idx="3">
                  <c:v>3.700439718141097</c:v>
                </c:pt>
                <c:pt idx="4">
                  <c:v>3.807354922057604</c:v>
                </c:pt>
                <c:pt idx="5">
                  <c:v>3.906890595608519</c:v>
                </c:pt>
                <c:pt idx="6">
                  <c:v>4.0</c:v>
                </c:pt>
                <c:pt idx="7">
                  <c:v>4.08746284125034</c:v>
                </c:pt>
                <c:pt idx="8">
                  <c:v>4.169925001442309</c:v>
                </c:pt>
                <c:pt idx="9">
                  <c:v>4.247927513443585</c:v>
                </c:pt>
                <c:pt idx="10">
                  <c:v>4.321928094887367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5(log2n)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Sheet1!$D$3:$D$13</c:f>
              <c:numCache>
                <c:formatCode>0</c:formatCode>
                <c:ptCount val="11"/>
                <c:pt idx="0">
                  <c:v>16.60964047443681</c:v>
                </c:pt>
                <c:pt idx="1">
                  <c:v>17.29715809318651</c:v>
                </c:pt>
                <c:pt idx="2">
                  <c:v>17.92481250360578</c:v>
                </c:pt>
                <c:pt idx="3">
                  <c:v>18.50219859070544</c:v>
                </c:pt>
                <c:pt idx="4">
                  <c:v>19.03677461028803</c:v>
                </c:pt>
                <c:pt idx="5">
                  <c:v>19.5344529780426</c:v>
                </c:pt>
                <c:pt idx="6">
                  <c:v>20.0</c:v>
                </c:pt>
                <c:pt idx="7">
                  <c:v>20.4373142062517</c:v>
                </c:pt>
                <c:pt idx="8">
                  <c:v>20.84962500721156</c:v>
                </c:pt>
                <c:pt idx="9">
                  <c:v>21.23963756721793</c:v>
                </c:pt>
                <c:pt idx="10">
                  <c:v>21.60964047443681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3(n+1)/4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Sheet1!$E$3:$E$13</c:f>
              <c:numCache>
                <c:formatCode>0</c:formatCode>
                <c:ptCount val="11"/>
                <c:pt idx="0">
                  <c:v>8.25</c:v>
                </c:pt>
                <c:pt idx="1">
                  <c:v>9.0</c:v>
                </c:pt>
                <c:pt idx="2">
                  <c:v>9.75</c:v>
                </c:pt>
                <c:pt idx="3">
                  <c:v>10.5</c:v>
                </c:pt>
                <c:pt idx="4">
                  <c:v>11.25</c:v>
                </c:pt>
                <c:pt idx="5">
                  <c:v>12.0</c:v>
                </c:pt>
                <c:pt idx="6">
                  <c:v>12.75</c:v>
                </c:pt>
                <c:pt idx="7">
                  <c:v>13.5</c:v>
                </c:pt>
                <c:pt idx="8">
                  <c:v>14.25</c:v>
                </c:pt>
                <c:pt idx="9">
                  <c:v>15.0</c:v>
                </c:pt>
                <c:pt idx="10">
                  <c:v>15.75</c:v>
                </c:pt>
              </c:numCache>
            </c:numRef>
          </c:val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Sheet1!$F$3:$F$13</c:f>
              <c:numCache>
                <c:formatCode>0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val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n(log2n)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Sheet1!$G$3:$G$13</c:f>
              <c:numCache>
                <c:formatCode>0</c:formatCode>
                <c:ptCount val="11"/>
                <c:pt idx="0">
                  <c:v>33.21928094887363</c:v>
                </c:pt>
                <c:pt idx="1">
                  <c:v>38.05374780501013</c:v>
                </c:pt>
                <c:pt idx="2">
                  <c:v>43.01955000865388</c:v>
                </c:pt>
                <c:pt idx="3">
                  <c:v>48.10571633583425</c:v>
                </c:pt>
                <c:pt idx="4">
                  <c:v>53.30296890880645</c:v>
                </c:pt>
                <c:pt idx="5">
                  <c:v>58.6033589341279</c:v>
                </c:pt>
                <c:pt idx="6">
                  <c:v>64.0</c:v>
                </c:pt>
                <c:pt idx="7">
                  <c:v>69.48686830125578</c:v>
                </c:pt>
                <c:pt idx="8">
                  <c:v>75.05865002596161</c:v>
                </c:pt>
                <c:pt idx="9">
                  <c:v>80.71062275542813</c:v>
                </c:pt>
                <c:pt idx="10">
                  <c:v>86.43856189774726</c:v>
                </c:pt>
              </c:numCache>
            </c:numRef>
          </c:val>
        </c:ser>
        <c:ser>
          <c:idx val="5"/>
          <c:order val="5"/>
          <c:tx>
            <c:strRef>
              <c:f>Sheet1!$H$2</c:f>
              <c:strCache>
                <c:ptCount val="1"/>
                <c:pt idx="0">
                  <c:v>n((n-1)/2)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Sheet1!$H$3:$H$13</c:f>
              <c:numCache>
                <c:formatCode>0</c:formatCode>
                <c:ptCount val="11"/>
                <c:pt idx="0">
                  <c:v>45.0</c:v>
                </c:pt>
                <c:pt idx="1">
                  <c:v>55.0</c:v>
                </c:pt>
                <c:pt idx="2">
                  <c:v>66.0</c:v>
                </c:pt>
                <c:pt idx="3">
                  <c:v>78.0</c:v>
                </c:pt>
                <c:pt idx="4">
                  <c:v>91.0</c:v>
                </c:pt>
                <c:pt idx="5">
                  <c:v>105.0</c:v>
                </c:pt>
                <c:pt idx="6">
                  <c:v>120.0</c:v>
                </c:pt>
                <c:pt idx="7">
                  <c:v>136.0</c:v>
                </c:pt>
                <c:pt idx="8">
                  <c:v>153.0</c:v>
                </c:pt>
                <c:pt idx="9">
                  <c:v>171.0</c:v>
                </c:pt>
                <c:pt idx="10">
                  <c:v>190.0</c:v>
                </c:pt>
              </c:numCache>
            </c:numRef>
          </c:val>
        </c:ser>
        <c:ser>
          <c:idx val="6"/>
          <c:order val="6"/>
          <c:tx>
            <c:strRef>
              <c:f>Sheet1!$I$2</c:f>
              <c:strCache>
                <c:ptCount val="1"/>
                <c:pt idx="0">
                  <c:v>n2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Sheet1!$B$3:$B$13</c:f>
              <c:numCache>
                <c:formatCode>General</c:formatCode>
                <c:ptCount val="11"/>
                <c:pt idx="0">
                  <c:v>10.0</c:v>
                </c:pt>
                <c:pt idx="1">
                  <c:v>11.0</c:v>
                </c:pt>
                <c:pt idx="2">
                  <c:v>12.0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17.0</c:v>
                </c:pt>
                <c:pt idx="8">
                  <c:v>18.0</c:v>
                </c:pt>
                <c:pt idx="9">
                  <c:v>19.0</c:v>
                </c:pt>
                <c:pt idx="10">
                  <c:v>20.0</c:v>
                </c:pt>
              </c:numCache>
            </c:numRef>
          </c:cat>
          <c:val>
            <c:numRef>
              <c:f>Sheet1!$I$3:$I$13</c:f>
              <c:numCache>
                <c:formatCode>0</c:formatCode>
                <c:ptCount val="11"/>
                <c:pt idx="0">
                  <c:v>100.0</c:v>
                </c:pt>
                <c:pt idx="1">
                  <c:v>121.0</c:v>
                </c:pt>
                <c:pt idx="2">
                  <c:v>144.0</c:v>
                </c:pt>
                <c:pt idx="3">
                  <c:v>169.0</c:v>
                </c:pt>
                <c:pt idx="4">
                  <c:v>196.0</c:v>
                </c:pt>
                <c:pt idx="5">
                  <c:v>225.0</c:v>
                </c:pt>
                <c:pt idx="6">
                  <c:v>256.0</c:v>
                </c:pt>
                <c:pt idx="7">
                  <c:v>289.0</c:v>
                </c:pt>
                <c:pt idx="8">
                  <c:v>324.0</c:v>
                </c:pt>
                <c:pt idx="9">
                  <c:v>361.0</c:v>
                </c:pt>
                <c:pt idx="10">
                  <c:v>400.0</c:v>
                </c:pt>
              </c:numCache>
            </c:numRef>
          </c:val>
        </c:ser>
        <c:marker val="1"/>
        <c:axId val="448042696"/>
        <c:axId val="448049944"/>
      </c:lineChart>
      <c:catAx>
        <c:axId val="448042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049944"/>
        <c:crosses val="autoZero"/>
        <c:auto val="1"/>
        <c:lblAlgn val="ctr"/>
        <c:lblOffset val="100"/>
      </c:catAx>
      <c:valAx>
        <c:axId val="448049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Number of Operations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042696"/>
        <c:crosses val="autoZero"/>
        <c:crossBetween val="between"/>
      </c:valAx>
      <c:spPr>
        <a:solidFill>
          <a:srgbClr val="D4D4D6"/>
        </a:solidFill>
      </c:spPr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lineChart>
        <c:grouping val="standard"/>
        <c:ser>
          <c:idx val="0"/>
          <c:order val="0"/>
          <c:tx>
            <c:strRef>
              <c:f>Sheet1!$C$15</c:f>
              <c:strCache>
                <c:ptCount val="1"/>
                <c:pt idx="0">
                  <c:v>log2n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Sheet1!$C$16:$C$25</c:f>
              <c:numCache>
                <c:formatCode>0</c:formatCode>
                <c:ptCount val="10"/>
                <c:pt idx="0">
                  <c:v>3.321928094887363</c:v>
                </c:pt>
                <c:pt idx="1">
                  <c:v>4.321928094887367</c:v>
                </c:pt>
                <c:pt idx="2">
                  <c:v>4.90689059560853</c:v>
                </c:pt>
                <c:pt idx="3">
                  <c:v>5.321928094887367</c:v>
                </c:pt>
                <c:pt idx="4">
                  <c:v>5.643856189774728</c:v>
                </c:pt>
                <c:pt idx="5">
                  <c:v>5.90689059560853</c:v>
                </c:pt>
                <c:pt idx="6">
                  <c:v>6.129283016944967</c:v>
                </c:pt>
                <c:pt idx="7">
                  <c:v>6.321928094887367</c:v>
                </c:pt>
                <c:pt idx="8">
                  <c:v>6.49185309632968</c:v>
                </c:pt>
                <c:pt idx="9">
                  <c:v>6.64385618977473</c:v>
                </c:pt>
              </c:numCache>
            </c:numRef>
          </c:val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5(log2n)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Sheet1!$D$16:$D$25</c:f>
              <c:numCache>
                <c:formatCode>0</c:formatCode>
                <c:ptCount val="10"/>
                <c:pt idx="0">
                  <c:v>16.60964047443681</c:v>
                </c:pt>
                <c:pt idx="1">
                  <c:v>21.60964047443681</c:v>
                </c:pt>
                <c:pt idx="2">
                  <c:v>24.5344529780426</c:v>
                </c:pt>
                <c:pt idx="3">
                  <c:v>26.60964047443681</c:v>
                </c:pt>
                <c:pt idx="4">
                  <c:v>28.21928094887362</c:v>
                </c:pt>
                <c:pt idx="5">
                  <c:v>29.5344529780426</c:v>
                </c:pt>
                <c:pt idx="6">
                  <c:v>30.64641508472483</c:v>
                </c:pt>
                <c:pt idx="7">
                  <c:v>31.60964047443681</c:v>
                </c:pt>
                <c:pt idx="8">
                  <c:v>32.45926548164807</c:v>
                </c:pt>
                <c:pt idx="9">
                  <c:v>33.21928094887363</c:v>
                </c:pt>
              </c:numCache>
            </c:numRef>
          </c:val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3(n+1)/4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Sheet1!$E$16:$E$25</c:f>
              <c:numCache>
                <c:formatCode>0</c:formatCode>
                <c:ptCount val="10"/>
                <c:pt idx="0">
                  <c:v>8.25</c:v>
                </c:pt>
                <c:pt idx="1">
                  <c:v>15.75</c:v>
                </c:pt>
                <c:pt idx="2">
                  <c:v>23.25</c:v>
                </c:pt>
                <c:pt idx="3">
                  <c:v>30.75</c:v>
                </c:pt>
                <c:pt idx="4">
                  <c:v>38.25</c:v>
                </c:pt>
                <c:pt idx="5">
                  <c:v>45.75</c:v>
                </c:pt>
                <c:pt idx="6">
                  <c:v>53.25</c:v>
                </c:pt>
                <c:pt idx="7">
                  <c:v>60.75</c:v>
                </c:pt>
                <c:pt idx="8">
                  <c:v>68.25</c:v>
                </c:pt>
                <c:pt idx="9">
                  <c:v>75.75</c:v>
                </c:pt>
              </c:numCache>
            </c:numRef>
          </c:val>
        </c:ser>
        <c:ser>
          <c:idx val="3"/>
          <c:order val="3"/>
          <c:tx>
            <c:strRef>
              <c:f>Sheet1!$F$15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Sheet1!$F$16:$F$25</c:f>
              <c:numCache>
                <c:formatCode>0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val>
        </c:ser>
        <c:ser>
          <c:idx val="4"/>
          <c:order val="4"/>
          <c:tx>
            <c:strRef>
              <c:f>Sheet1!$G$15</c:f>
              <c:strCache>
                <c:ptCount val="1"/>
                <c:pt idx="0">
                  <c:v>n(log2n)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Sheet1!$G$16:$G$25</c:f>
              <c:numCache>
                <c:formatCode>0</c:formatCode>
                <c:ptCount val="10"/>
                <c:pt idx="0">
                  <c:v>33.21928094887363</c:v>
                </c:pt>
                <c:pt idx="1">
                  <c:v>86.43856189774726</c:v>
                </c:pt>
                <c:pt idx="2">
                  <c:v>147.2067178682556</c:v>
                </c:pt>
                <c:pt idx="3">
                  <c:v>212.8771237954946</c:v>
                </c:pt>
                <c:pt idx="4">
                  <c:v>282.1928094887363</c:v>
                </c:pt>
                <c:pt idx="5">
                  <c:v>354.4134357365111</c:v>
                </c:pt>
                <c:pt idx="6">
                  <c:v>429.049811186148</c:v>
                </c:pt>
                <c:pt idx="7">
                  <c:v>505.754247590989</c:v>
                </c:pt>
                <c:pt idx="8">
                  <c:v>584.266778669672</c:v>
                </c:pt>
                <c:pt idx="9">
                  <c:v>664.3856189774725</c:v>
                </c:pt>
              </c:numCache>
            </c:numRef>
          </c:val>
        </c:ser>
        <c:ser>
          <c:idx val="5"/>
          <c:order val="5"/>
          <c:tx>
            <c:strRef>
              <c:f>Sheet1!$H$15</c:f>
              <c:strCache>
                <c:ptCount val="1"/>
                <c:pt idx="0">
                  <c:v>n((n-1)/2)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Sheet1!$H$16:$H$25</c:f>
              <c:numCache>
                <c:formatCode>0</c:formatCode>
                <c:ptCount val="10"/>
                <c:pt idx="0">
                  <c:v>45.0</c:v>
                </c:pt>
                <c:pt idx="1">
                  <c:v>190.0</c:v>
                </c:pt>
                <c:pt idx="2">
                  <c:v>435.0</c:v>
                </c:pt>
                <c:pt idx="3">
                  <c:v>780.0</c:v>
                </c:pt>
                <c:pt idx="4">
                  <c:v>1225.0</c:v>
                </c:pt>
                <c:pt idx="5">
                  <c:v>1770.0</c:v>
                </c:pt>
                <c:pt idx="6">
                  <c:v>2415.0</c:v>
                </c:pt>
                <c:pt idx="7">
                  <c:v>3160.0</c:v>
                </c:pt>
                <c:pt idx="8">
                  <c:v>4005.0</c:v>
                </c:pt>
                <c:pt idx="9">
                  <c:v>4950.0</c:v>
                </c:pt>
              </c:numCache>
            </c:numRef>
          </c:val>
        </c:ser>
        <c:ser>
          <c:idx val="6"/>
          <c:order val="6"/>
          <c:tx>
            <c:strRef>
              <c:f>Sheet1!$I$15</c:f>
              <c:strCache>
                <c:ptCount val="1"/>
                <c:pt idx="0">
                  <c:v>n2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Sheet1!$B$16:$B$25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Sheet1!$I$16:$I$25</c:f>
              <c:numCache>
                <c:formatCode>0</c:formatCode>
                <c:ptCount val="10"/>
                <c:pt idx="0">
                  <c:v>100.0</c:v>
                </c:pt>
                <c:pt idx="1">
                  <c:v>400.0</c:v>
                </c:pt>
                <c:pt idx="2">
                  <c:v>900.0</c:v>
                </c:pt>
                <c:pt idx="3">
                  <c:v>1600.0</c:v>
                </c:pt>
                <c:pt idx="4">
                  <c:v>2500.0</c:v>
                </c:pt>
                <c:pt idx="5">
                  <c:v>3600.0</c:v>
                </c:pt>
                <c:pt idx="6">
                  <c:v>4900.0</c:v>
                </c:pt>
                <c:pt idx="7">
                  <c:v>6400.0</c:v>
                </c:pt>
                <c:pt idx="8">
                  <c:v>8100.0</c:v>
                </c:pt>
                <c:pt idx="9">
                  <c:v>10000.0</c:v>
                </c:pt>
              </c:numCache>
            </c:numRef>
          </c:val>
        </c:ser>
        <c:marker val="1"/>
        <c:axId val="448158264"/>
        <c:axId val="448165464"/>
      </c:lineChart>
      <c:catAx>
        <c:axId val="448158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165464"/>
        <c:crosses val="autoZero"/>
        <c:auto val="1"/>
        <c:lblAlgn val="ctr"/>
        <c:lblOffset val="100"/>
      </c:catAx>
      <c:valAx>
        <c:axId val="4481654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Number of Operations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158264"/>
        <c:crosses val="autoZero"/>
        <c:crossBetween val="between"/>
      </c:valAx>
      <c:spPr>
        <a:solidFill>
          <a:srgbClr val="D4D4D6"/>
        </a:solidFill>
      </c:spPr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lineChart>
        <c:grouping val="standard"/>
        <c:ser>
          <c:idx val="0"/>
          <c:order val="0"/>
          <c:tx>
            <c:strRef>
              <c:f>Sheet1!$C$28</c:f>
              <c:strCache>
                <c:ptCount val="1"/>
                <c:pt idx="0">
                  <c:v>log2n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Sheet1!$C$29:$C$39</c:f>
              <c:numCache>
                <c:formatCode>0</c:formatCode>
                <c:ptCount val="11"/>
                <c:pt idx="0">
                  <c:v>3.321928094887363</c:v>
                </c:pt>
                <c:pt idx="1">
                  <c:v>5.643856189774728</c:v>
                </c:pt>
                <c:pt idx="2">
                  <c:v>6.64385618977473</c:v>
                </c:pt>
                <c:pt idx="3">
                  <c:v>8.96578428466211</c:v>
                </c:pt>
                <c:pt idx="4">
                  <c:v>9.96578428466211</c:v>
                </c:pt>
                <c:pt idx="5">
                  <c:v>12.28771237954945</c:v>
                </c:pt>
                <c:pt idx="6">
                  <c:v>13.28771237954945</c:v>
                </c:pt>
                <c:pt idx="7">
                  <c:v>15.60964047443681</c:v>
                </c:pt>
                <c:pt idx="8">
                  <c:v>16.60964047443681</c:v>
                </c:pt>
                <c:pt idx="9">
                  <c:v>18.93156856932417</c:v>
                </c:pt>
                <c:pt idx="10">
                  <c:v>19.93156856932417</c:v>
                </c:pt>
              </c:numCache>
            </c:numRef>
          </c:val>
        </c:ser>
        <c:ser>
          <c:idx val="1"/>
          <c:order val="1"/>
          <c:tx>
            <c:strRef>
              <c:f>Sheet1!$D$28</c:f>
              <c:strCache>
                <c:ptCount val="1"/>
                <c:pt idx="0">
                  <c:v>5(log2n)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Sheet1!$D$29:$D$39</c:f>
              <c:numCache>
                <c:formatCode>0</c:formatCode>
                <c:ptCount val="11"/>
                <c:pt idx="0">
                  <c:v>16.60964047443681</c:v>
                </c:pt>
                <c:pt idx="1">
                  <c:v>28.21928094887362</c:v>
                </c:pt>
                <c:pt idx="2">
                  <c:v>33.21928094887363</c:v>
                </c:pt>
                <c:pt idx="3">
                  <c:v>44.82892142331028</c:v>
                </c:pt>
                <c:pt idx="4">
                  <c:v>49.82892142331028</c:v>
                </c:pt>
                <c:pt idx="5">
                  <c:v>61.43856189774714</c:v>
                </c:pt>
                <c:pt idx="6">
                  <c:v>66.43856189774726</c:v>
                </c:pt>
                <c:pt idx="7">
                  <c:v>78.04820237218374</c:v>
                </c:pt>
                <c:pt idx="8">
                  <c:v>83.04820237218374</c:v>
                </c:pt>
                <c:pt idx="9">
                  <c:v>94.65784284662038</c:v>
                </c:pt>
                <c:pt idx="10">
                  <c:v>99.65784284662038</c:v>
                </c:pt>
              </c:numCache>
            </c:numRef>
          </c:val>
        </c:ser>
        <c:ser>
          <c:idx val="2"/>
          <c:order val="2"/>
          <c:tx>
            <c:strRef>
              <c:f>Sheet1!$E$28</c:f>
              <c:strCache>
                <c:ptCount val="1"/>
                <c:pt idx="0">
                  <c:v>3(n+1)/4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Sheet1!$E$29:$E$39</c:f>
              <c:numCache>
                <c:formatCode>0</c:formatCode>
                <c:ptCount val="11"/>
                <c:pt idx="0">
                  <c:v>8.25</c:v>
                </c:pt>
                <c:pt idx="1">
                  <c:v>38.25</c:v>
                </c:pt>
                <c:pt idx="2">
                  <c:v>75.75</c:v>
                </c:pt>
                <c:pt idx="3">
                  <c:v>375.75</c:v>
                </c:pt>
                <c:pt idx="4">
                  <c:v>750.75</c:v>
                </c:pt>
                <c:pt idx="5">
                  <c:v>3750.75</c:v>
                </c:pt>
                <c:pt idx="6">
                  <c:v>7500.75</c:v>
                </c:pt>
                <c:pt idx="7">
                  <c:v>37500.75</c:v>
                </c:pt>
                <c:pt idx="8">
                  <c:v>75000.75</c:v>
                </c:pt>
                <c:pt idx="9">
                  <c:v>375000.75</c:v>
                </c:pt>
                <c:pt idx="10">
                  <c:v>750000.75</c:v>
                </c:pt>
              </c:numCache>
            </c:numRef>
          </c:val>
        </c:ser>
        <c:ser>
          <c:idx val="3"/>
          <c:order val="3"/>
          <c:tx>
            <c:strRef>
              <c:f>Sheet1!$F$28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Sheet1!$F$29:$F$39</c:f>
              <c:numCache>
                <c:formatCode>0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val>
        </c:ser>
        <c:ser>
          <c:idx val="4"/>
          <c:order val="4"/>
          <c:tx>
            <c:strRef>
              <c:f>Sheet1!$G$28</c:f>
              <c:strCache>
                <c:ptCount val="1"/>
                <c:pt idx="0">
                  <c:v>n(log2n)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Sheet1!$G$29:$G$39</c:f>
              <c:numCache>
                <c:formatCode>0</c:formatCode>
                <c:ptCount val="11"/>
                <c:pt idx="0">
                  <c:v>33.21928094887363</c:v>
                </c:pt>
                <c:pt idx="1">
                  <c:v>282.1928094887363</c:v>
                </c:pt>
                <c:pt idx="2">
                  <c:v>664.3856189774725</c:v>
                </c:pt>
                <c:pt idx="3">
                  <c:v>4482.892142331044</c:v>
                </c:pt>
                <c:pt idx="4">
                  <c:v>9965.784284662087</c:v>
                </c:pt>
                <c:pt idx="5">
                  <c:v>61438.56189774725</c:v>
                </c:pt>
                <c:pt idx="6">
                  <c:v>132877.1237954943</c:v>
                </c:pt>
                <c:pt idx="7">
                  <c:v>780482.023721841</c:v>
                </c:pt>
                <c:pt idx="8">
                  <c:v>1.66096404744368E6</c:v>
                </c:pt>
                <c:pt idx="9">
                  <c:v>9.4657842846621E6</c:v>
                </c:pt>
                <c:pt idx="10">
                  <c:v>1.99315685693242E7</c:v>
                </c:pt>
              </c:numCache>
            </c:numRef>
          </c:val>
        </c:ser>
        <c:ser>
          <c:idx val="5"/>
          <c:order val="5"/>
          <c:tx>
            <c:strRef>
              <c:f>Sheet1!$H$28</c:f>
              <c:strCache>
                <c:ptCount val="1"/>
                <c:pt idx="0">
                  <c:v>n((n-1)/2)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Sheet1!$H$29:$H$39</c:f>
              <c:numCache>
                <c:formatCode>0</c:formatCode>
                <c:ptCount val="11"/>
                <c:pt idx="0">
                  <c:v>45.0</c:v>
                </c:pt>
                <c:pt idx="1">
                  <c:v>1225.0</c:v>
                </c:pt>
                <c:pt idx="2">
                  <c:v>4950.0</c:v>
                </c:pt>
                <c:pt idx="3">
                  <c:v>124750.0</c:v>
                </c:pt>
                <c:pt idx="4">
                  <c:v>499500.0</c:v>
                </c:pt>
                <c:pt idx="5">
                  <c:v>1.24975E7</c:v>
                </c:pt>
                <c:pt idx="6">
                  <c:v>4.9995E7</c:v>
                </c:pt>
                <c:pt idx="7">
                  <c:v>1.249975E9</c:v>
                </c:pt>
                <c:pt idx="8">
                  <c:v>4.99995E9</c:v>
                </c:pt>
                <c:pt idx="9">
                  <c:v>1.2499975E11</c:v>
                </c:pt>
                <c:pt idx="10">
                  <c:v>4.999995E11</c:v>
                </c:pt>
              </c:numCache>
            </c:numRef>
          </c:val>
        </c:ser>
        <c:ser>
          <c:idx val="6"/>
          <c:order val="6"/>
          <c:tx>
            <c:strRef>
              <c:f>Sheet1!$I$28</c:f>
              <c:strCache>
                <c:ptCount val="1"/>
                <c:pt idx="0">
                  <c:v>n2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Sheet1!$I$29:$I$39</c:f>
              <c:numCache>
                <c:formatCode>0</c:formatCode>
                <c:ptCount val="11"/>
                <c:pt idx="0">
                  <c:v>100.0</c:v>
                </c:pt>
                <c:pt idx="1">
                  <c:v>2500.0</c:v>
                </c:pt>
                <c:pt idx="2">
                  <c:v>10000.0</c:v>
                </c:pt>
                <c:pt idx="3">
                  <c:v>250000.0</c:v>
                </c:pt>
                <c:pt idx="4">
                  <c:v>1.0E6</c:v>
                </c:pt>
                <c:pt idx="5">
                  <c:v>2.5E7</c:v>
                </c:pt>
                <c:pt idx="6">
                  <c:v>1.0E8</c:v>
                </c:pt>
                <c:pt idx="7">
                  <c:v>2.5E9</c:v>
                </c:pt>
                <c:pt idx="8">
                  <c:v>1.0E10</c:v>
                </c:pt>
                <c:pt idx="9">
                  <c:v>2.5E11</c:v>
                </c:pt>
                <c:pt idx="10">
                  <c:v>1.0E12</c:v>
                </c:pt>
              </c:numCache>
            </c:numRef>
          </c:val>
        </c:ser>
        <c:marker val="1"/>
        <c:axId val="448264808"/>
        <c:axId val="448272008"/>
      </c:lineChart>
      <c:catAx>
        <c:axId val="448264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272008"/>
        <c:crosses val="autoZero"/>
        <c:auto val="1"/>
        <c:lblAlgn val="ctr"/>
        <c:lblOffset val="100"/>
      </c:catAx>
      <c:valAx>
        <c:axId val="4482720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Number of Operations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264808"/>
        <c:crosses val="autoZero"/>
        <c:crossBetween val="between"/>
      </c:valAx>
      <c:spPr>
        <a:solidFill>
          <a:srgbClr val="D4D4D6"/>
        </a:solidFill>
      </c:spPr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lineChart>
        <c:grouping val="standard"/>
        <c:ser>
          <c:idx val="0"/>
          <c:order val="0"/>
          <c:tx>
            <c:strRef>
              <c:f>Sheet1!$C$28</c:f>
              <c:strCache>
                <c:ptCount val="1"/>
                <c:pt idx="0">
                  <c:v>log2n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Sheet1!$C$29:$C$39</c:f>
              <c:numCache>
                <c:formatCode>0</c:formatCode>
                <c:ptCount val="11"/>
                <c:pt idx="0">
                  <c:v>3.321928094887363</c:v>
                </c:pt>
                <c:pt idx="1">
                  <c:v>5.643856189774728</c:v>
                </c:pt>
                <c:pt idx="2">
                  <c:v>6.64385618977473</c:v>
                </c:pt>
                <c:pt idx="3">
                  <c:v>8.96578428466211</c:v>
                </c:pt>
                <c:pt idx="4">
                  <c:v>9.96578428466211</c:v>
                </c:pt>
                <c:pt idx="5">
                  <c:v>12.28771237954945</c:v>
                </c:pt>
                <c:pt idx="6">
                  <c:v>13.28771237954945</c:v>
                </c:pt>
                <c:pt idx="7">
                  <c:v>15.60964047443681</c:v>
                </c:pt>
                <c:pt idx="8">
                  <c:v>16.60964047443681</c:v>
                </c:pt>
                <c:pt idx="9">
                  <c:v>18.93156856932417</c:v>
                </c:pt>
                <c:pt idx="10">
                  <c:v>19.93156856932417</c:v>
                </c:pt>
              </c:numCache>
            </c:numRef>
          </c:val>
        </c:ser>
        <c:ser>
          <c:idx val="1"/>
          <c:order val="1"/>
          <c:tx>
            <c:strRef>
              <c:f>Sheet1!$D$28</c:f>
              <c:strCache>
                <c:ptCount val="1"/>
                <c:pt idx="0">
                  <c:v>5(log2n)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Sheet1!$D$29:$D$39</c:f>
              <c:numCache>
                <c:formatCode>0</c:formatCode>
                <c:ptCount val="11"/>
                <c:pt idx="0">
                  <c:v>16.60964047443681</c:v>
                </c:pt>
                <c:pt idx="1">
                  <c:v>28.21928094887362</c:v>
                </c:pt>
                <c:pt idx="2">
                  <c:v>33.21928094887363</c:v>
                </c:pt>
                <c:pt idx="3">
                  <c:v>44.82892142331028</c:v>
                </c:pt>
                <c:pt idx="4">
                  <c:v>49.82892142331028</c:v>
                </c:pt>
                <c:pt idx="5">
                  <c:v>61.43856189774714</c:v>
                </c:pt>
                <c:pt idx="6">
                  <c:v>66.43856189774726</c:v>
                </c:pt>
                <c:pt idx="7">
                  <c:v>78.04820237218374</c:v>
                </c:pt>
                <c:pt idx="8">
                  <c:v>83.04820237218374</c:v>
                </c:pt>
                <c:pt idx="9">
                  <c:v>94.65784284662038</c:v>
                </c:pt>
                <c:pt idx="10">
                  <c:v>99.65784284662038</c:v>
                </c:pt>
              </c:numCache>
            </c:numRef>
          </c:val>
        </c:ser>
        <c:ser>
          <c:idx val="2"/>
          <c:order val="2"/>
          <c:tx>
            <c:strRef>
              <c:f>Sheet1!$E$28</c:f>
              <c:strCache>
                <c:ptCount val="1"/>
                <c:pt idx="0">
                  <c:v>3(n+1)/4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Sheet1!$E$29:$E$39</c:f>
              <c:numCache>
                <c:formatCode>0</c:formatCode>
                <c:ptCount val="11"/>
                <c:pt idx="0">
                  <c:v>8.25</c:v>
                </c:pt>
                <c:pt idx="1">
                  <c:v>38.25</c:v>
                </c:pt>
                <c:pt idx="2">
                  <c:v>75.75</c:v>
                </c:pt>
                <c:pt idx="3">
                  <c:v>375.75</c:v>
                </c:pt>
                <c:pt idx="4">
                  <c:v>750.75</c:v>
                </c:pt>
                <c:pt idx="5">
                  <c:v>3750.75</c:v>
                </c:pt>
                <c:pt idx="6">
                  <c:v>7500.75</c:v>
                </c:pt>
                <c:pt idx="7">
                  <c:v>37500.75</c:v>
                </c:pt>
                <c:pt idx="8">
                  <c:v>75000.75</c:v>
                </c:pt>
                <c:pt idx="9">
                  <c:v>375000.75</c:v>
                </c:pt>
                <c:pt idx="10">
                  <c:v>750000.75</c:v>
                </c:pt>
              </c:numCache>
            </c:numRef>
          </c:val>
        </c:ser>
        <c:ser>
          <c:idx val="3"/>
          <c:order val="3"/>
          <c:tx>
            <c:strRef>
              <c:f>Sheet1!$F$28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Sheet1!$F$29:$F$39</c:f>
              <c:numCache>
                <c:formatCode>0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val>
        </c:ser>
        <c:ser>
          <c:idx val="4"/>
          <c:order val="4"/>
          <c:tx>
            <c:strRef>
              <c:f>Sheet1!$G$28</c:f>
              <c:strCache>
                <c:ptCount val="1"/>
                <c:pt idx="0">
                  <c:v>n(log2n)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Sheet1!$G$29:$G$39</c:f>
              <c:numCache>
                <c:formatCode>0</c:formatCode>
                <c:ptCount val="11"/>
                <c:pt idx="0">
                  <c:v>33.21928094887363</c:v>
                </c:pt>
                <c:pt idx="1">
                  <c:v>282.1928094887363</c:v>
                </c:pt>
                <c:pt idx="2">
                  <c:v>664.3856189774725</c:v>
                </c:pt>
                <c:pt idx="3">
                  <c:v>4482.892142331044</c:v>
                </c:pt>
                <c:pt idx="4">
                  <c:v>9965.784284662087</c:v>
                </c:pt>
                <c:pt idx="5">
                  <c:v>61438.56189774725</c:v>
                </c:pt>
                <c:pt idx="6">
                  <c:v>132877.1237954943</c:v>
                </c:pt>
                <c:pt idx="7">
                  <c:v>780482.023721841</c:v>
                </c:pt>
                <c:pt idx="8">
                  <c:v>1.66096404744368E6</c:v>
                </c:pt>
                <c:pt idx="9">
                  <c:v>9.4657842846621E6</c:v>
                </c:pt>
                <c:pt idx="10">
                  <c:v>1.99315685693242E7</c:v>
                </c:pt>
              </c:numCache>
            </c:numRef>
          </c:val>
        </c:ser>
        <c:ser>
          <c:idx val="5"/>
          <c:order val="5"/>
          <c:tx>
            <c:strRef>
              <c:f>Sheet1!$H$28</c:f>
              <c:strCache>
                <c:ptCount val="1"/>
                <c:pt idx="0">
                  <c:v>n((n-1)/2)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Sheet1!$H$29:$H$39</c:f>
              <c:numCache>
                <c:formatCode>0</c:formatCode>
                <c:ptCount val="11"/>
                <c:pt idx="0">
                  <c:v>45.0</c:v>
                </c:pt>
                <c:pt idx="1">
                  <c:v>1225.0</c:v>
                </c:pt>
                <c:pt idx="2">
                  <c:v>4950.0</c:v>
                </c:pt>
                <c:pt idx="3">
                  <c:v>124750.0</c:v>
                </c:pt>
                <c:pt idx="4">
                  <c:v>499500.0</c:v>
                </c:pt>
                <c:pt idx="5">
                  <c:v>1.24975E7</c:v>
                </c:pt>
                <c:pt idx="6">
                  <c:v>4.9995E7</c:v>
                </c:pt>
                <c:pt idx="7">
                  <c:v>1.249975E9</c:v>
                </c:pt>
                <c:pt idx="8">
                  <c:v>4.99995E9</c:v>
                </c:pt>
                <c:pt idx="9">
                  <c:v>1.2499975E11</c:v>
                </c:pt>
                <c:pt idx="10">
                  <c:v>4.999995E11</c:v>
                </c:pt>
              </c:numCache>
            </c:numRef>
          </c:val>
        </c:ser>
        <c:ser>
          <c:idx val="6"/>
          <c:order val="6"/>
          <c:tx>
            <c:strRef>
              <c:f>Sheet1!$I$28</c:f>
              <c:strCache>
                <c:ptCount val="1"/>
                <c:pt idx="0">
                  <c:v>n2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Sheet1!$B$29:$B$39</c:f>
              <c:numCache>
                <c:formatCode>General</c:formatCode>
                <c:ptCount val="11"/>
                <c:pt idx="0">
                  <c:v>10.0</c:v>
                </c:pt>
                <c:pt idx="1">
                  <c:v>50.0</c:v>
                </c:pt>
                <c:pt idx="2">
                  <c:v>100.0</c:v>
                </c:pt>
                <c:pt idx="3">
                  <c:v>500.0</c:v>
                </c:pt>
                <c:pt idx="4">
                  <c:v>1000.0</c:v>
                </c:pt>
                <c:pt idx="5">
                  <c:v>5000.0</c:v>
                </c:pt>
                <c:pt idx="6">
                  <c:v>10000.0</c:v>
                </c:pt>
                <c:pt idx="7">
                  <c:v>50000.0</c:v>
                </c:pt>
                <c:pt idx="8">
                  <c:v>100000.0</c:v>
                </c:pt>
                <c:pt idx="9">
                  <c:v>500000.0</c:v>
                </c:pt>
                <c:pt idx="10">
                  <c:v>1.0E6</c:v>
                </c:pt>
              </c:numCache>
            </c:numRef>
          </c:cat>
          <c:val>
            <c:numRef>
              <c:f>Sheet1!$I$29:$I$39</c:f>
              <c:numCache>
                <c:formatCode>0</c:formatCode>
                <c:ptCount val="11"/>
                <c:pt idx="0">
                  <c:v>100.0</c:v>
                </c:pt>
                <c:pt idx="1">
                  <c:v>2500.0</c:v>
                </c:pt>
                <c:pt idx="2">
                  <c:v>10000.0</c:v>
                </c:pt>
                <c:pt idx="3">
                  <c:v>250000.0</c:v>
                </c:pt>
                <c:pt idx="4">
                  <c:v>1.0E6</c:v>
                </c:pt>
                <c:pt idx="5">
                  <c:v>2.5E7</c:v>
                </c:pt>
                <c:pt idx="6">
                  <c:v>1.0E8</c:v>
                </c:pt>
                <c:pt idx="7">
                  <c:v>2.5E9</c:v>
                </c:pt>
                <c:pt idx="8">
                  <c:v>1.0E10</c:v>
                </c:pt>
                <c:pt idx="9">
                  <c:v>2.5E11</c:v>
                </c:pt>
                <c:pt idx="10">
                  <c:v>1.0E12</c:v>
                </c:pt>
              </c:numCache>
            </c:numRef>
          </c:val>
        </c:ser>
        <c:marker val="1"/>
        <c:axId val="448373064"/>
        <c:axId val="448380264"/>
      </c:lineChart>
      <c:catAx>
        <c:axId val="448373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380264"/>
        <c:crosses val="autoZero"/>
        <c:auto val="1"/>
        <c:lblAlgn val="ctr"/>
        <c:lblOffset val="100"/>
      </c:catAx>
      <c:valAx>
        <c:axId val="448380264"/>
        <c:scaling>
          <c:logBase val="10.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/>
                  <a:t>Number of Operations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373064"/>
        <c:crosses val="autoZero"/>
        <c:crossBetween val="between"/>
      </c:valAx>
      <c:spPr>
        <a:solidFill>
          <a:schemeClr val="bg2"/>
        </a:solidFill>
      </c:spPr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lineChart>
        <c:grouping val="standard"/>
        <c:ser>
          <c:idx val="0"/>
          <c:order val="0"/>
          <c:tx>
            <c:strRef>
              <c:f>Sheet1!$C$42</c:f>
              <c:strCache>
                <c:ptCount val="1"/>
                <c:pt idx="0">
                  <c:v>2n2+10n+6</c:v>
                </c:pt>
              </c:strCache>
            </c:strRef>
          </c:tx>
          <c:marker>
            <c:symbol val="none"/>
          </c:marker>
          <c:cat>
            <c:numRef>
              <c:f>Sheet1!$B$43:$B$58</c:f>
              <c:numCache>
                <c:formatCode>General</c:formatCode>
                <c:ptCount val="16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  <c:pt idx="10">
                  <c:v>15.0</c:v>
                </c:pt>
                <c:pt idx="11">
                  <c:v>16.0</c:v>
                </c:pt>
                <c:pt idx="12">
                  <c:v>17.0</c:v>
                </c:pt>
                <c:pt idx="13">
                  <c:v>18.0</c:v>
                </c:pt>
                <c:pt idx="14">
                  <c:v>19.0</c:v>
                </c:pt>
                <c:pt idx="15">
                  <c:v>20.0</c:v>
                </c:pt>
              </c:numCache>
            </c:numRef>
          </c:cat>
          <c:val>
            <c:numRef>
              <c:f>Sheet1!$C$43:$C$58</c:f>
              <c:numCache>
                <c:formatCode>0</c:formatCode>
                <c:ptCount val="16"/>
                <c:pt idx="0">
                  <c:v>106.0</c:v>
                </c:pt>
                <c:pt idx="1">
                  <c:v>138.0</c:v>
                </c:pt>
                <c:pt idx="2">
                  <c:v>174.0</c:v>
                </c:pt>
                <c:pt idx="3">
                  <c:v>214.0</c:v>
                </c:pt>
                <c:pt idx="4">
                  <c:v>258.0</c:v>
                </c:pt>
                <c:pt idx="5">
                  <c:v>306.0</c:v>
                </c:pt>
                <c:pt idx="6">
                  <c:v>358.0</c:v>
                </c:pt>
                <c:pt idx="7">
                  <c:v>414.0</c:v>
                </c:pt>
                <c:pt idx="8">
                  <c:v>474.0</c:v>
                </c:pt>
                <c:pt idx="9">
                  <c:v>538.0</c:v>
                </c:pt>
                <c:pt idx="10">
                  <c:v>606.0</c:v>
                </c:pt>
                <c:pt idx="11">
                  <c:v>678.0</c:v>
                </c:pt>
                <c:pt idx="12">
                  <c:v>754.0</c:v>
                </c:pt>
                <c:pt idx="13">
                  <c:v>834.0</c:v>
                </c:pt>
                <c:pt idx="14">
                  <c:v>918.0</c:v>
                </c:pt>
                <c:pt idx="15">
                  <c:v>1006.0</c:v>
                </c:pt>
              </c:numCache>
            </c:numRef>
          </c:val>
        </c:ser>
        <c:ser>
          <c:idx val="1"/>
          <c:order val="1"/>
          <c:tx>
            <c:strRef>
              <c:f>Sheet1!$D$42</c:f>
              <c:strCache>
                <c:ptCount val="1"/>
                <c:pt idx="0">
                  <c:v>3n2</c:v>
                </c:pt>
              </c:strCache>
            </c:strRef>
          </c:tx>
          <c:marker>
            <c:symbol val="none"/>
          </c:marker>
          <c:cat>
            <c:numRef>
              <c:f>Sheet1!$B$43:$B$58</c:f>
              <c:numCache>
                <c:formatCode>General</c:formatCode>
                <c:ptCount val="16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  <c:pt idx="10">
                  <c:v>15.0</c:v>
                </c:pt>
                <c:pt idx="11">
                  <c:v>16.0</c:v>
                </c:pt>
                <c:pt idx="12">
                  <c:v>17.0</c:v>
                </c:pt>
                <c:pt idx="13">
                  <c:v>18.0</c:v>
                </c:pt>
                <c:pt idx="14">
                  <c:v>19.0</c:v>
                </c:pt>
                <c:pt idx="15">
                  <c:v>20.0</c:v>
                </c:pt>
              </c:numCache>
            </c:numRef>
          </c:cat>
          <c:val>
            <c:numRef>
              <c:f>Sheet1!$D$43:$D$58</c:f>
              <c:numCache>
                <c:formatCode>0</c:formatCode>
                <c:ptCount val="16"/>
                <c:pt idx="0">
                  <c:v>75.0</c:v>
                </c:pt>
                <c:pt idx="1">
                  <c:v>108.0</c:v>
                </c:pt>
                <c:pt idx="2">
                  <c:v>147.0</c:v>
                </c:pt>
                <c:pt idx="3">
                  <c:v>192.0</c:v>
                </c:pt>
                <c:pt idx="4">
                  <c:v>243.0</c:v>
                </c:pt>
                <c:pt idx="5">
                  <c:v>300.0</c:v>
                </c:pt>
                <c:pt idx="6">
                  <c:v>363.0</c:v>
                </c:pt>
                <c:pt idx="7">
                  <c:v>432.0</c:v>
                </c:pt>
                <c:pt idx="8">
                  <c:v>507.0</c:v>
                </c:pt>
                <c:pt idx="9">
                  <c:v>588.0</c:v>
                </c:pt>
                <c:pt idx="10">
                  <c:v>675.0</c:v>
                </c:pt>
                <c:pt idx="11">
                  <c:v>768.0</c:v>
                </c:pt>
                <c:pt idx="12">
                  <c:v>867.0</c:v>
                </c:pt>
                <c:pt idx="13">
                  <c:v>972.0</c:v>
                </c:pt>
                <c:pt idx="14">
                  <c:v>1083.0</c:v>
                </c:pt>
                <c:pt idx="15">
                  <c:v>1200.0</c:v>
                </c:pt>
              </c:numCache>
            </c:numRef>
          </c:val>
        </c:ser>
        <c:marker val="1"/>
        <c:axId val="448397096"/>
        <c:axId val="448400456"/>
      </c:lineChart>
      <c:catAx>
        <c:axId val="448397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400456"/>
        <c:crosses val="autoZero"/>
        <c:auto val="1"/>
        <c:lblAlgn val="ctr"/>
        <c:lblOffset val="100"/>
      </c:catAx>
      <c:valAx>
        <c:axId val="44840045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448397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9EC7B0-D9DD-4DC6-889C-DCC954DB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0902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683CD-D6E7-4977-8B59-FCF93D8B81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15B96-AF25-48A7-9E02-40584C40866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B584F-7CC2-4930-8571-3560C4906E3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9F50F-9021-45C7-92A3-880C2770BA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FF644-8B63-44A3-8B45-8CA3FC50794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88007-2B11-4B94-AE34-A677DEF57E0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28707-CA7B-4E24-AA6F-E29B9D1B9FC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BBA01-E21C-438A-ACB0-A98C9561C27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265F8-36AD-412D-88D0-85FC0102A9C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FF78B-98D3-48DE-8A23-4F4A54E032F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3DDCF-57B2-44E8-BEE2-B02A1E6A401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93F7D-F4A4-4DF3-8AC6-9A6883933D9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5CBE4-2842-44D0-B944-FBEC44C23E8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4765D-F62E-4A97-BC35-60594F150C9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5EE67-BECF-44E8-8EE0-3918E91D00C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0CEFE-96DB-4DAE-A272-76ED4D7C374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D01E7-3EFE-4655-B9B6-C7897779A94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8D6C7-D7D7-4CC9-A364-01E7D5A3D9A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351A9-CD2F-4A8C-8C88-EA98A42C3A3F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6463A-F35F-435A-91A2-CC5892B5EC41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0ACCD-1D9D-4C79-A30A-1F759850EBE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0919D-F233-4578-8693-BB4B8B0D919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3B84F-B435-4606-86A9-D4FAAE4E46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C76C8-7583-464A-B0C5-67ECB068FEDB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4A52B-9D12-44C8-8CEB-1EEA5CEDCDF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CE757-37A3-4FB4-9245-25E730020ED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0C66F-00DF-4F6F-8427-3B7D74737040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D9D3A-5784-4C31-BAC5-240D530233E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ACB43-0A1D-4E72-BA56-8B618F737E3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0E244-B530-41CF-9341-6D369EBECC9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D2276-50CF-4E1B-9B4C-5143EC0A02C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86072-3F82-4D9A-A482-56B5E5D901F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280DE-3EFD-496D-8BC4-D8ED065620E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F08A1-F941-40AD-96BE-DCAFF3A43CD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29EF1-DBAB-49F9-8D34-370D0D76E36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9D7E2-8BD7-443F-ABB1-863AE2889726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2173C-C0A9-4C65-88C6-345F66205C01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5A9FE-7DD2-4664-BDC3-1943D717E09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64A03-8264-49DA-8882-043877B527C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C51EC-198A-4FD6-9187-4C2B9B3AE72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93F5E-20ED-4918-ABC4-D4E7572E274B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0770B-1990-44B9-85F1-6469042F8EBF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A34D3-21F4-4311-8537-A7BEB03F7F9E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DED54-90EB-4BDD-A88C-D6805CE4A03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7CFF2-4E98-4631-9368-377D43203DC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C200-11ED-443C-817D-5332FBC7A77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A7590-5FFA-42ED-9C2C-30BB242252E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EAA0A-BA19-41AD-950D-09B082EB5225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90C6E-4C55-4843-9B09-5ABB3711807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670CE-1A59-4EFE-82DF-F251BDEACD4D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3F6B5-6A99-47B8-B140-45A3806FC74B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CFFB4-001A-4A38-84BF-18A5150B46A1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14CF2-BECA-4188-9B2E-FE44D4C75EF1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5685D-549C-4465-8B26-BF25F1C865F6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95671-C3B0-476A-83CC-5F9001397358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9D7E2-A244-42BE-AD14-9DB3A584BD3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9B38E-7815-49C9-9220-3BD26F19839B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CC5F5-ACEC-4445-8942-A5A0A07B738B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66BCC-E9D5-4EC2-8020-8561C6F6FD8D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9DDD0-3F43-4C9B-BA2C-96DAD78D8A9B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935B6-89A0-4A26-9F77-976F63D519A9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62843-6E0F-4DBA-AA02-4FD4D8AF8857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A5DD9-8D94-4CA1-B074-E52ABB89520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46B8B-5BE3-4CE5-A79A-3E35F5EEB6AB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8F40B-BE57-4EAA-B11E-DB9D4127360C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4485B-AE97-498D-95E6-E25411F48BB2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5AD93-4779-4B07-8787-8AA8823465C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5BAB-2983-4ED9-94EE-8A55AE6E48DE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7BBAC-7E1F-45E4-AEFA-CD362C3E7C36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C252F-C78B-4E68-B246-D0C22967D09B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D4284-E10D-477D-9660-D73F6F46FC34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A71CA-F035-419E-9250-0F78780E0BEE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A2F1C-D322-43E8-94F6-15D484C15A38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13CF4-225B-4BFE-A306-CA29FF02CFA0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42B61-0C7C-4956-8983-D3D8DAEAA8C0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0898E-1C28-41D8-A969-68BE906B868E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054FD-A4C7-46AF-B159-A149B150971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12891-3393-4A36-9729-4FA7EBB078B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3A02A-89B7-4ADE-B842-CD000F97D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AB7D1-02C6-48F9-855B-33047FFD9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05C0A-35AB-46B3-A6FB-4C2502E65D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F303-3AF4-4B1B-854F-B4D68B951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C402-00FE-4F31-924C-92C21563A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6369-C735-41C2-B363-2BB10D79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8458-B30A-4916-9B79-E23EF6AA6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C0CDB-83F3-4B9C-BBB0-AC05A45F6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F0655-42CF-486A-8D02-1A2500E11A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AA342-A2F6-48C6-AEA3-FC5A5BEF11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9C887-3BFA-4CA1-9877-ABBDB7AD97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672EB-51F5-4057-9C21-E5DE926A78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2CD4CF4B-5D67-457F-9660-F398CDAE5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6C65C5F7-E589-4265-A99C-FDD3DD06EE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chart" Target="../charts/char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chart" Target="../charts/char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chart" Target="../charts/char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Relationship Id="rId3" Type="http://schemas.openxmlformats.org/officeDocument/2006/relationships/chart" Target="../charts/char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Analysis: Big O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Cost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/>
            <a:r>
              <a:rPr lang="en-US" sz="2800" smtClean="0"/>
              <a:t>Instead of choosing a particular input size we will express a cost function for input of size </a:t>
            </a:r>
            <a:r>
              <a:rPr lang="en-US" sz="2800" b="1" smtClean="0"/>
              <a:t>n</a:t>
            </a:r>
          </a:p>
          <a:p>
            <a:pPr eaLnBrk="1" hangingPunct="1"/>
            <a:r>
              <a:rPr lang="en-US" sz="2800" smtClean="0"/>
              <a:t>Assume that the running time, </a:t>
            </a:r>
            <a:r>
              <a:rPr lang="en-US" sz="2800" b="1" smtClean="0"/>
              <a:t>t</a:t>
            </a:r>
            <a:r>
              <a:rPr lang="en-US" sz="2800" smtClean="0"/>
              <a:t>, of an algorithm is proportional to the number of operations</a:t>
            </a:r>
            <a:endParaRPr lang="en-US" sz="3000" smtClean="0"/>
          </a:p>
          <a:p>
            <a:pPr eaLnBrk="1" hangingPunct="1"/>
            <a:r>
              <a:rPr lang="en-US" sz="2800" smtClean="0"/>
              <a:t>Express </a:t>
            </a:r>
            <a:r>
              <a:rPr lang="en-US" sz="2800" b="1" smtClean="0"/>
              <a:t>t</a:t>
            </a:r>
            <a:r>
              <a:rPr lang="en-US" sz="2800" i="1" smtClean="0"/>
              <a:t> </a:t>
            </a:r>
            <a:r>
              <a:rPr lang="en-US" sz="2800" smtClean="0"/>
              <a:t>as a function of </a:t>
            </a:r>
            <a:r>
              <a:rPr lang="en-US" sz="2800" b="1" smtClean="0"/>
              <a:t>n</a:t>
            </a:r>
          </a:p>
          <a:p>
            <a:pPr lvl="1" eaLnBrk="1" hangingPunct="1"/>
            <a:r>
              <a:rPr lang="en-US" sz="2500" smtClean="0"/>
              <a:t>Where </a:t>
            </a:r>
            <a:r>
              <a:rPr lang="en-US" sz="2500" b="1" smtClean="0"/>
              <a:t>t</a:t>
            </a:r>
            <a:r>
              <a:rPr lang="en-US" sz="2500" smtClean="0"/>
              <a:t> is the time required to process the data using some algorithm </a:t>
            </a:r>
            <a:r>
              <a:rPr lang="en-US" sz="2500" b="1" smtClean="0"/>
              <a:t>A</a:t>
            </a:r>
          </a:p>
          <a:p>
            <a:pPr lvl="1" eaLnBrk="1" hangingPunct="1"/>
            <a:r>
              <a:rPr lang="en-US" sz="2500" smtClean="0"/>
              <a:t>Denote a cost function as </a:t>
            </a:r>
            <a:r>
              <a:rPr lang="en-US" sz="2500" b="1" smtClean="0"/>
              <a:t>t</a:t>
            </a:r>
            <a:r>
              <a:rPr lang="en-US" sz="2500" b="1" baseline="-25000" smtClean="0"/>
              <a:t>A</a:t>
            </a:r>
            <a:r>
              <a:rPr lang="en-US" sz="2500" smtClean="0"/>
              <a:t>(</a:t>
            </a:r>
            <a:r>
              <a:rPr lang="en-US" sz="2500" b="1" smtClean="0"/>
              <a:t>n</a:t>
            </a:r>
            <a:r>
              <a:rPr lang="en-US" sz="2500" smtClean="0"/>
              <a:t>)</a:t>
            </a:r>
          </a:p>
          <a:p>
            <a:pPr lvl="2" eaLnBrk="1" hangingPunct="1"/>
            <a:r>
              <a:rPr lang="en-US" sz="2100" smtClean="0"/>
              <a:t>i.e. the running time of algorithm </a:t>
            </a:r>
            <a:r>
              <a:rPr lang="en-US" sz="2100" b="1" smtClean="0"/>
              <a:t>A</a:t>
            </a:r>
            <a:r>
              <a:rPr lang="en-US" sz="2100" smtClean="0"/>
              <a:t>, with input size </a:t>
            </a:r>
            <a:r>
              <a:rPr lang="en-US" sz="2100" b="1" smtClean="0"/>
              <a:t>n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F3BFB-7391-4A26-B0D9-CC1E5487CE1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satMod val="150000"/>
                  </a:schemeClr>
                </a:solidFill>
              </a:rPr>
              <a:t>A Simple Example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400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printArray(</a:t>
            </a:r>
            <a:r>
              <a:rPr lang="en-CA" sz="2400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buNone/>
            </a:pPr>
            <a:r>
              <a:rPr lang="en-CA" sz="2400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CA" sz="2400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2">
              <a:buNone/>
            </a:pP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arr[i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 2" pitchFamily="18" charset="2"/>
              <a:buNone/>
            </a:pPr>
            <a:endParaRPr lang="en-CA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6FD36-B96B-409C-9B2F-77600FE4559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4071938"/>
            <a:ext cx="7929563" cy="642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42938" y="4071938"/>
            <a:ext cx="2857500" cy="6461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/>
              <a:t>Operations performed on an array of length </a:t>
            </a:r>
            <a:r>
              <a:rPr lang="en-CA" b="1" dirty="0"/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50" y="4143375"/>
            <a:ext cx="2000250" cy="430213"/>
          </a:xfrm>
          <a:prstGeom prst="rect">
            <a:avLst/>
          </a:prstGeom>
          <a:noFill/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43188" y="4786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declare and initialize </a:t>
            </a:r>
            <a:r>
              <a:rPr lang="en-CA" i="1" dirty="0" err="1">
                <a:solidFill>
                  <a:schemeClr val="dk1"/>
                </a:solidFill>
                <a:latin typeface="+mn-lt"/>
              </a:rPr>
              <a:t>i</a:t>
            </a:r>
            <a:endParaRPr lang="en-CA" i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71938" y="4714875"/>
            <a:ext cx="2643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perform comparison, print array element, and increment </a:t>
            </a:r>
            <a:r>
              <a:rPr lang="en-CA" i="1" dirty="0" err="1">
                <a:solidFill>
                  <a:schemeClr val="dk1"/>
                </a:solidFill>
                <a:latin typeface="+mn-lt"/>
              </a:rPr>
              <a:t>i</a:t>
            </a:r>
            <a:r>
              <a:rPr lang="en-CA" dirty="0">
                <a:solidFill>
                  <a:schemeClr val="dk1"/>
                </a:solidFill>
                <a:latin typeface="+mn-lt"/>
              </a:rPr>
              <a:t>: </a:t>
            </a:r>
            <a:r>
              <a:rPr lang="en-CA" i="1" dirty="0">
                <a:solidFill>
                  <a:schemeClr val="dk1"/>
                </a:solidFill>
                <a:latin typeface="+mn-lt"/>
              </a:rPr>
              <a:t>n</a:t>
            </a:r>
            <a:r>
              <a:rPr lang="en-CA" dirty="0">
                <a:solidFill>
                  <a:schemeClr val="dk1"/>
                </a:solidFill>
                <a:latin typeface="+mn-lt"/>
              </a:rPr>
              <a:t>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188" y="4143375"/>
            <a:ext cx="3357562" cy="430213"/>
          </a:xfrm>
          <a:prstGeom prst="rect">
            <a:avLst/>
          </a:prstGeom>
          <a:noFill/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25" y="4143375"/>
            <a:ext cx="285750" cy="430213"/>
          </a:xfrm>
          <a:prstGeom prst="rect">
            <a:avLst/>
          </a:prstGeom>
          <a:noFill/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715125" y="4714875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make comparison when </a:t>
            </a:r>
            <a:r>
              <a:rPr lang="en-CA" i="1" dirty="0" err="1">
                <a:solidFill>
                  <a:schemeClr val="dk1"/>
                </a:solidFill>
                <a:latin typeface="+mn-lt"/>
              </a:rPr>
              <a:t>i</a:t>
            </a:r>
            <a:r>
              <a:rPr lang="en-CA" dirty="0">
                <a:solidFill>
                  <a:schemeClr val="dk1"/>
                </a:solidFill>
                <a:latin typeface="+mn-lt"/>
              </a:rPr>
              <a:t> = </a:t>
            </a:r>
            <a:r>
              <a:rPr lang="en-CA" i="1" dirty="0">
                <a:solidFill>
                  <a:schemeClr val="dk1"/>
                </a:solidFill>
                <a:latin typeface="+mn-lt"/>
              </a:rPr>
              <a:t>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5643563"/>
            <a:ext cx="17145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tx1"/>
                </a:solidFill>
                <a:latin typeface="+mn-lt"/>
              </a:rPr>
              <a:t>t = 3n + 2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Input Varies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number of operations usually varies based on the size of the input</a:t>
            </a:r>
          </a:p>
          <a:p>
            <a:pPr lvl="1" eaLnBrk="1" hangingPunct="1"/>
            <a:r>
              <a:rPr lang="en-US" sz="2400" dirty="0" smtClean="0"/>
              <a:t>Though not always, consider array lookup</a:t>
            </a:r>
          </a:p>
          <a:p>
            <a:pPr eaLnBrk="1" hangingPunct="1"/>
            <a:r>
              <a:rPr lang="en-US" sz="2800" dirty="0" smtClean="0"/>
              <a:t>In addition algorithm performance may vary based on the </a:t>
            </a:r>
            <a:r>
              <a:rPr lang="en-US" sz="2800" b="1" dirty="0" smtClean="0"/>
              <a:t>organization</a:t>
            </a:r>
            <a:r>
              <a:rPr lang="en-US" sz="2800" dirty="0" smtClean="0"/>
              <a:t> of the input</a:t>
            </a:r>
          </a:p>
          <a:p>
            <a:pPr lvl="1" eaLnBrk="1" hangingPunct="1"/>
            <a:r>
              <a:rPr lang="en-US" sz="2400" dirty="0" smtClean="0"/>
              <a:t>For example consider searching a large array</a:t>
            </a:r>
          </a:p>
          <a:p>
            <a:pPr lvl="1" eaLnBrk="1" hangingPunct="1"/>
            <a:r>
              <a:rPr lang="en-US" sz="2400" dirty="0" smtClean="0"/>
              <a:t>If the target is the first item in the array the search will be very quick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36E93-8E46-4D96-B66B-044F5BAAC7E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Best, Average and Worst Case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eaLnBrk="1" hangingPunct="1"/>
            <a:r>
              <a:rPr lang="en-US" sz="2800" smtClean="0"/>
              <a:t>Algorithm efficiency is often calculated for three broad cases of input</a:t>
            </a:r>
          </a:p>
          <a:p>
            <a:pPr lvl="1" eaLnBrk="1" hangingPunct="1"/>
            <a:r>
              <a:rPr lang="en-US" sz="2500" smtClean="0"/>
              <a:t>Best case</a:t>
            </a:r>
          </a:p>
          <a:p>
            <a:pPr lvl="1" eaLnBrk="1" hangingPunct="1"/>
            <a:r>
              <a:rPr lang="en-US" sz="2500" smtClean="0"/>
              <a:t>Average (or “usual”) case</a:t>
            </a:r>
          </a:p>
          <a:p>
            <a:pPr lvl="1" eaLnBrk="1" hangingPunct="1"/>
            <a:r>
              <a:rPr lang="en-US" sz="2500" smtClean="0"/>
              <a:t>Worst case</a:t>
            </a:r>
          </a:p>
          <a:p>
            <a:pPr eaLnBrk="1" hangingPunct="1"/>
            <a:r>
              <a:rPr lang="en-US" sz="2900" smtClean="0"/>
              <a:t>This analysis considers how performance varies for </a:t>
            </a:r>
            <a:r>
              <a:rPr lang="en-US" sz="2900" i="1" smtClean="0"/>
              <a:t>different</a:t>
            </a:r>
            <a:r>
              <a:rPr lang="en-US" sz="2900" smtClean="0"/>
              <a:t> inputs of the </a:t>
            </a:r>
            <a:r>
              <a:rPr lang="en-US" sz="2900" i="1" smtClean="0"/>
              <a:t>same</a:t>
            </a:r>
            <a:r>
              <a:rPr lang="en-US" sz="2900" smtClean="0"/>
              <a:t> size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15E0C-C852-4FF9-9A3A-63F15C40118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Analyzing Algorithms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7388"/>
          </a:xfrm>
        </p:spPr>
        <p:txBody>
          <a:bodyPr/>
          <a:lstStyle/>
          <a:p>
            <a:pPr eaLnBrk="1" hangingPunct="1"/>
            <a:r>
              <a:rPr lang="en-US" sz="2800" smtClean="0"/>
              <a:t>It can be difficult to determine the exact number of operations performed by an algorithm</a:t>
            </a:r>
          </a:p>
          <a:p>
            <a:pPr lvl="1" eaLnBrk="1" hangingPunct="1"/>
            <a:r>
              <a:rPr lang="en-US" sz="2300" smtClean="0"/>
              <a:t>Though it is often still useful to do so</a:t>
            </a:r>
          </a:p>
          <a:p>
            <a:pPr eaLnBrk="1" hangingPunct="1"/>
            <a:r>
              <a:rPr lang="en-US" sz="2800" smtClean="0"/>
              <a:t>An alternative to counting all instructions is to focus on an algorithm's </a:t>
            </a:r>
            <a:r>
              <a:rPr lang="en-US" sz="2800" b="1" smtClean="0"/>
              <a:t>barometer instruction</a:t>
            </a:r>
          </a:p>
          <a:p>
            <a:pPr lvl="1" eaLnBrk="1" hangingPunct="1"/>
            <a:r>
              <a:rPr lang="en-US" sz="2300" smtClean="0"/>
              <a:t>The barometer instruction is the instruction that is executed the most number of times in an algorithm</a:t>
            </a:r>
          </a:p>
          <a:p>
            <a:pPr lvl="1" eaLnBrk="1" hangingPunct="1"/>
            <a:r>
              <a:rPr lang="en-US" sz="2300" smtClean="0"/>
              <a:t>The number of times that the barometer instruction is executed is usually proportional to its running time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8062E-6A10-436C-BFB9-4B86C4EBCE05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Comparisons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Let's analyze and compare some different algorithms</a:t>
            </a:r>
          </a:p>
          <a:p>
            <a:pPr lvl="1" eaLnBrk="1" hangingPunct="1"/>
            <a:r>
              <a:rPr lang="en-US" sz="2300" dirty="0" smtClean="0"/>
              <a:t>Linear search</a:t>
            </a:r>
          </a:p>
          <a:p>
            <a:pPr lvl="1" eaLnBrk="1" hangingPunct="1"/>
            <a:r>
              <a:rPr lang="en-US" sz="2300" dirty="0" smtClean="0"/>
              <a:t>Binary search</a:t>
            </a:r>
            <a:endParaRPr lang="en-US" sz="2500" dirty="0" smtClean="0"/>
          </a:p>
          <a:p>
            <a:pPr lvl="1" eaLnBrk="1" hangingPunct="1"/>
            <a:r>
              <a:rPr lang="en-US" sz="2300" dirty="0" smtClean="0"/>
              <a:t>Selection sort</a:t>
            </a:r>
          </a:p>
          <a:p>
            <a:pPr lvl="1" eaLnBrk="1" hangingPunct="1"/>
            <a:r>
              <a:rPr lang="en-US" sz="2300" dirty="0" smtClean="0"/>
              <a:t>Insertion </a:t>
            </a:r>
            <a:r>
              <a:rPr lang="en-US" sz="2300" dirty="0" smtClean="0"/>
              <a:t>sort</a:t>
            </a:r>
            <a:endParaRPr lang="en-US" sz="2500" dirty="0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6D137-5A21-4254-B342-31CBA98E670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Cost Functions for Searching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Searching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 is often useful to find out whether or not a list contains a particular item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Such a search can either return true or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the position of the item in the list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array isn't sorted use </a:t>
            </a:r>
            <a:r>
              <a:rPr lang="en-US" b="1" smtClean="0"/>
              <a:t>linear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Start with the first item, and go through the array comparing each item to the target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the target item is found return true (or the index of the target element)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38010-C231-4473-81D6-F2F7B91D0517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Linear Search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2879725"/>
          </a:xfrm>
        </p:spPr>
        <p:txBody>
          <a:bodyPr/>
          <a:lstStyle/>
          <a:p>
            <a:pPr marL="457200" indent="-457200" defTabSz="457200">
              <a:buNone/>
            </a:pP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linSearch(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*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target){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</a:rPr>
              <a:t> 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=0;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++){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 err="1" smtClean="0">
                <a:latin typeface="Courier New" pitchFamily="49" charset="0"/>
              </a:rPr>
              <a:t>(target</a:t>
            </a:r>
            <a:r>
              <a:rPr lang="en-US" sz="2000" b="1" dirty="0" smtClean="0">
                <a:latin typeface="Courier New" pitchFamily="49" charset="0"/>
              </a:rPr>
              <a:t> == </a:t>
            </a:r>
            <a:r>
              <a:rPr lang="en-US" sz="2000" b="1" dirty="0" err="1" smtClean="0">
                <a:latin typeface="Courier New" pitchFamily="49" charset="0"/>
              </a:rPr>
              <a:t>arr[i</a:t>
            </a:r>
            <a:r>
              <a:rPr lang="en-US" sz="2000" b="1" dirty="0" smtClean="0">
                <a:latin typeface="Courier New" pitchFamily="49" charset="0"/>
              </a:rPr>
              <a:t>]){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; 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} 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}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//for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</a:rPr>
              <a:t> -1;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//target not found</a:t>
            </a:r>
          </a:p>
          <a:p>
            <a:pPr marL="457200" indent="-457200" defTabSz="45720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BA4DA-1574-4E67-BF67-480E4431F45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580063" y="2708275"/>
            <a:ext cx="3206750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function returns as soon as the target item is found</a:t>
            </a:r>
          </a:p>
        </p:txBody>
      </p:sp>
      <p:sp>
        <p:nvSpPr>
          <p:cNvPr id="316421" name="Line 5"/>
          <p:cNvSpPr>
            <a:spLocks noChangeShapeType="1"/>
          </p:cNvSpPr>
          <p:nvPr/>
        </p:nvSpPr>
        <p:spPr bwMode="auto">
          <a:xfrm flipH="1" flipV="1">
            <a:off x="3348038" y="3068638"/>
            <a:ext cx="2232025" cy="0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3059113" y="4724400"/>
            <a:ext cx="301307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return -1 to indicate that the item has not been found</a:t>
            </a:r>
          </a:p>
        </p:txBody>
      </p:sp>
      <p:sp>
        <p:nvSpPr>
          <p:cNvPr id="316423" name="Line 7"/>
          <p:cNvSpPr>
            <a:spLocks noChangeShapeType="1"/>
          </p:cNvSpPr>
          <p:nvPr/>
        </p:nvSpPr>
        <p:spPr bwMode="auto">
          <a:xfrm flipH="1" flipV="1">
            <a:off x="2268538" y="4149725"/>
            <a:ext cx="790575" cy="574675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Linear Search Barometer Instruction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Iterate through an array of </a:t>
            </a:r>
            <a:r>
              <a:rPr lang="en-US" sz="2800" b="1" dirty="0" smtClean="0"/>
              <a:t>n</a:t>
            </a:r>
            <a:r>
              <a:rPr lang="en-US" sz="2800" dirty="0" smtClean="0"/>
              <a:t> items searching for the target item</a:t>
            </a:r>
          </a:p>
          <a:p>
            <a:pPr eaLnBrk="1" hangingPunct="1"/>
            <a:r>
              <a:rPr lang="en-US" sz="2800" dirty="0" smtClean="0"/>
              <a:t>The barometer instruction is equality checking (or </a:t>
            </a:r>
            <a:r>
              <a:rPr lang="en-US" sz="2800" i="1" dirty="0" smtClean="0"/>
              <a:t>comparisons</a:t>
            </a:r>
            <a:r>
              <a:rPr lang="en-US" sz="2800" dirty="0" smtClean="0"/>
              <a:t> for short)</a:t>
            </a:r>
          </a:p>
          <a:p>
            <a:pPr lvl="1" eaLnBrk="1" hangingPunct="1"/>
            <a:r>
              <a:rPr lang="en-US" sz="2400" b="1" dirty="0" err="1" smtClean="0">
                <a:latin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</a:rPr>
              <a:t>arr[i</a:t>
            </a:r>
            <a:r>
              <a:rPr lang="en-US" sz="2400" b="1" dirty="0" smtClean="0">
                <a:latin typeface="Courier New" pitchFamily="49" charset="0"/>
              </a:rPr>
              <a:t>]; </a:t>
            </a:r>
            <a:endParaRPr lang="en-US" sz="2400" b="1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sz="2400" dirty="0" smtClean="0"/>
              <a:t>There are actually two other barometer instructions, what are they?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800" dirty="0" smtClean="0"/>
              <a:t>How many comparisons does linear search do?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B522F-7153-404D-9830-5B655A657A94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Determine the running time of simple algorithms</a:t>
            </a:r>
          </a:p>
          <a:p>
            <a:pPr lvl="1" eaLnBrk="1" hangingPunct="1"/>
            <a:r>
              <a:rPr lang="en-US" sz="2400" dirty="0" smtClean="0"/>
              <a:t>Best case</a:t>
            </a:r>
          </a:p>
          <a:p>
            <a:pPr lvl="1" eaLnBrk="1" hangingPunct="1"/>
            <a:r>
              <a:rPr lang="en-US" sz="2400" dirty="0" smtClean="0"/>
              <a:t>Average case</a:t>
            </a:r>
          </a:p>
          <a:p>
            <a:pPr lvl="1" eaLnBrk="1" hangingPunct="1"/>
            <a:r>
              <a:rPr lang="en-US" sz="2400" dirty="0" smtClean="0"/>
              <a:t>Worst case</a:t>
            </a:r>
          </a:p>
          <a:p>
            <a:pPr eaLnBrk="1" hangingPunct="1"/>
            <a:r>
              <a:rPr lang="en-US" sz="2800" dirty="0" smtClean="0"/>
              <a:t>Profile algorithms</a:t>
            </a:r>
          </a:p>
          <a:p>
            <a:pPr eaLnBrk="1" hangingPunct="1"/>
            <a:r>
              <a:rPr lang="en-US" sz="2800" dirty="0" smtClean="0"/>
              <a:t>Understand O notation's mathematical basis</a:t>
            </a:r>
          </a:p>
          <a:p>
            <a:pPr eaLnBrk="1" hangingPunct="1"/>
            <a:r>
              <a:rPr lang="en-US" sz="2800" dirty="0" smtClean="0"/>
              <a:t>Use O notation to measure running time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26B39-E0D2-444C-AF53-86131EA0E44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Linear Search Comparisons</a:t>
            </a:r>
            <a:endParaRPr lang="en-CA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Best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target is the first element of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Make 1 comparison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Worst case</a:t>
            </a:r>
          </a:p>
          <a:p>
            <a:pPr lvl="1" eaLnBrk="1" hangingPunct="1"/>
            <a:r>
              <a:rPr lang="en-US" sz="2400" dirty="0" smtClean="0"/>
              <a:t>The target is not in the array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target is at the last position in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Make </a:t>
            </a:r>
            <a:r>
              <a:rPr lang="en-US" sz="2400" b="1" dirty="0" smtClean="0"/>
              <a:t>n</a:t>
            </a:r>
            <a:r>
              <a:rPr lang="en-US" sz="2400" dirty="0" smtClean="0"/>
              <a:t> comparisons in either case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Average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 it (Best case  + Worst case) / 2, so (</a:t>
            </a:r>
            <a:r>
              <a:rPr lang="en-US" sz="2400" i="1" dirty="0" smtClean="0"/>
              <a:t>n</a:t>
            </a:r>
            <a:r>
              <a:rPr lang="en-US" sz="2400" dirty="0" smtClean="0"/>
              <a:t> + 1) / 2?</a:t>
            </a:r>
            <a:endParaRPr lang="en-CA" sz="2400" dirty="0" smtClean="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0E101-A3D0-40A4-9524-CCB55853B039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Linear Search: Average Case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4705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CA" dirty="0" smtClean="0"/>
              <a:t>There are two situations when the worst case arises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CA" dirty="0" smtClean="0"/>
              <a:t>When the target is the last item in the array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CA" dirty="0" smtClean="0"/>
              <a:t>When the target is not there at all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CA" dirty="0" smtClean="0"/>
              <a:t>To calculate the average cost we need to know how often these two situations arise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CA" dirty="0" smtClean="0"/>
              <a:t>We can make assumptions about this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CA" dirty="0" smtClean="0"/>
              <a:t>Though any these assumptions may not hold for a particular use of linear search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9CCE3-490B-4642-95B0-5995D29371A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Assumptions</a:t>
            </a:r>
            <a:endParaRPr lang="en-CA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Assume that the target is not in the array ½ the time</a:t>
            </a:r>
          </a:p>
          <a:p>
            <a:pPr lvl="1" eaLnBrk="1" hangingPunct="1"/>
            <a:r>
              <a:rPr lang="en-CA" dirty="0" smtClean="0"/>
              <a:t>Therefore ½ the time the entire array has to be searched</a:t>
            </a:r>
          </a:p>
          <a:p>
            <a:pPr eaLnBrk="1" hangingPunct="1"/>
            <a:r>
              <a:rPr lang="en-CA" dirty="0" smtClean="0"/>
              <a:t>Assume that there is an equal probability of the target being at any array location</a:t>
            </a:r>
          </a:p>
          <a:p>
            <a:pPr lvl="1" eaLnBrk="1" hangingPunct="1"/>
            <a:r>
              <a:rPr lang="en-CA" dirty="0" smtClean="0"/>
              <a:t>If it is in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That is, there is a probability of 1/</a:t>
            </a:r>
            <a:r>
              <a:rPr lang="en-CA" i="1" dirty="0" smtClean="0"/>
              <a:t>n</a:t>
            </a:r>
            <a:r>
              <a:rPr lang="en-CA" dirty="0" smtClean="0"/>
              <a:t> that the target is at some location </a:t>
            </a:r>
            <a:r>
              <a:rPr lang="en-CA" i="1" dirty="0" err="1" smtClean="0"/>
              <a:t>i</a:t>
            </a:r>
            <a:endParaRPr lang="en-CA" i="1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10A19-41F2-48CD-A866-D056A859223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Cost When Target Not Found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Work done if the target is </a:t>
            </a:r>
            <a:r>
              <a:rPr lang="en-US" b="1" dirty="0" smtClean="0"/>
              <a:t>not</a:t>
            </a:r>
            <a:r>
              <a:rPr lang="en-US" dirty="0" smtClean="0"/>
              <a:t> in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n</a:t>
            </a:r>
            <a:r>
              <a:rPr lang="en-US" dirty="0" smtClean="0"/>
              <a:t> comparisons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occurs with probability of 0.5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091-AD2E-4987-8782-59D615297345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Cost When Target Is Found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7577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Work done if target is in the array:</a:t>
            </a:r>
          </a:p>
          <a:p>
            <a:pPr lvl="1" eaLnBrk="1" hangingPunct="1">
              <a:defRPr/>
            </a:pPr>
            <a:r>
              <a:rPr lang="en-US" sz="2400" dirty="0" smtClean="0"/>
              <a:t>1 comparison if target is at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location</a:t>
            </a:r>
          </a:p>
          <a:p>
            <a:pPr lvl="2" eaLnBrk="1" hangingPunct="1">
              <a:defRPr/>
            </a:pPr>
            <a:r>
              <a:rPr lang="en-US" sz="2000" dirty="0" smtClean="0"/>
              <a:t>Occurs with probability 1/</a:t>
            </a:r>
            <a:r>
              <a:rPr lang="en-US" sz="2000" i="1" dirty="0" smtClean="0"/>
              <a:t>n</a:t>
            </a:r>
            <a:r>
              <a:rPr lang="en-US" sz="2000" dirty="0" smtClean="0"/>
              <a:t> (second assumption)</a:t>
            </a:r>
          </a:p>
          <a:p>
            <a:pPr lvl="1" eaLnBrk="1" hangingPunct="1">
              <a:defRPr/>
            </a:pPr>
            <a:r>
              <a:rPr lang="en-US" sz="2400" dirty="0" smtClean="0"/>
              <a:t>2 comparisons if target is at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location</a:t>
            </a:r>
          </a:p>
          <a:p>
            <a:pPr lvl="2" eaLnBrk="1" hangingPunct="1">
              <a:defRPr/>
            </a:pPr>
            <a:r>
              <a:rPr lang="en-US" sz="2000" dirty="0" smtClean="0"/>
              <a:t>Also occurs with probability 1/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</a:p>
          <a:p>
            <a:pPr lvl="1" eaLnBrk="1" hangingPunct="1">
              <a:defRPr/>
            </a:pPr>
            <a:r>
              <a:rPr lang="en-US" sz="2400" i="1" dirty="0" err="1" smtClean="0"/>
              <a:t>i</a:t>
            </a:r>
            <a:r>
              <a:rPr lang="en-US" sz="2400" dirty="0" smtClean="0"/>
              <a:t> comparisons if target is at the </a:t>
            </a:r>
            <a:r>
              <a:rPr lang="en-US" sz="2400" i="1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location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US" dirty="0" smtClean="0"/>
              <a:t>Take the weighted average of the values to find the total expected number of comparisons (</a:t>
            </a:r>
            <a:r>
              <a:rPr lang="en-US" i="1" dirty="0" smtClean="0"/>
              <a:t>E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sz="2400" i="1" dirty="0" smtClean="0"/>
              <a:t>E</a:t>
            </a:r>
            <a:r>
              <a:rPr lang="en-US" sz="2400" dirty="0" smtClean="0"/>
              <a:t> = 1*1/</a:t>
            </a:r>
            <a:r>
              <a:rPr lang="en-US" sz="2400" i="1" dirty="0" smtClean="0"/>
              <a:t>n</a:t>
            </a:r>
            <a:r>
              <a:rPr lang="en-US" sz="2400" dirty="0" smtClean="0"/>
              <a:t> + 2*1/</a:t>
            </a:r>
            <a:r>
              <a:rPr lang="en-US" sz="2400" i="1" dirty="0" smtClean="0"/>
              <a:t>n</a:t>
            </a:r>
            <a:r>
              <a:rPr lang="en-US" sz="2400" dirty="0" smtClean="0"/>
              <a:t> + 3*1/</a:t>
            </a:r>
            <a:r>
              <a:rPr lang="en-US" sz="2400" i="1" dirty="0" smtClean="0"/>
              <a:t>n</a:t>
            </a:r>
            <a:r>
              <a:rPr lang="en-US" sz="2400" dirty="0" smtClean="0"/>
              <a:t> + … + n * 1/</a:t>
            </a:r>
            <a:r>
              <a:rPr lang="en-US" sz="2400" i="1" dirty="0" smtClean="0"/>
              <a:t>n or</a:t>
            </a:r>
          </a:p>
          <a:p>
            <a:pPr lvl="1" eaLnBrk="1" hangingPunct="1">
              <a:defRPr/>
            </a:pPr>
            <a:r>
              <a:rPr lang="en-US" sz="2400" i="1" dirty="0" smtClean="0"/>
              <a:t>E</a:t>
            </a:r>
            <a:r>
              <a:rPr lang="en-US" sz="2400" dirty="0" smtClean="0"/>
              <a:t> = (</a:t>
            </a:r>
            <a:r>
              <a:rPr lang="en-US" sz="2400" i="1" dirty="0" smtClean="0"/>
              <a:t>n</a:t>
            </a:r>
            <a:r>
              <a:rPr lang="en-US" sz="2400" dirty="0" smtClean="0"/>
              <a:t> + 1) / 2</a:t>
            </a:r>
            <a:endParaRPr lang="en-CA" sz="2400" dirty="0" smtClean="0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7D1A-D6DD-4A8E-B7FE-B2311E7412EE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Average Case Cost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4"/>
            <a:ext cx="8229600" cy="46259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Target is </a:t>
            </a:r>
            <a:r>
              <a:rPr lang="en-US" sz="2800" b="1" dirty="0" smtClean="0"/>
              <a:t>not</a:t>
            </a:r>
            <a:r>
              <a:rPr lang="en-US" sz="2800" dirty="0" smtClean="0"/>
              <a:t> in the array: </a:t>
            </a:r>
            <a:r>
              <a:rPr lang="en-US" sz="2800" i="1" dirty="0" smtClean="0"/>
              <a:t>n</a:t>
            </a:r>
            <a:r>
              <a:rPr lang="en-US" sz="2800" dirty="0" smtClean="0"/>
              <a:t> comparisons</a:t>
            </a:r>
          </a:p>
          <a:p>
            <a:pPr eaLnBrk="1" hangingPunct="1"/>
            <a:r>
              <a:rPr lang="en-US" sz="2800" dirty="0" smtClean="0"/>
              <a:t>Target </a:t>
            </a:r>
            <a:r>
              <a:rPr lang="en-US" sz="2800" b="1" dirty="0" smtClean="0"/>
              <a:t>is</a:t>
            </a:r>
            <a:r>
              <a:rPr lang="en-US" sz="2800" dirty="0" smtClean="0"/>
              <a:t> in the array (</a:t>
            </a:r>
            <a:r>
              <a:rPr lang="en-US" sz="2800" i="1" dirty="0" smtClean="0"/>
              <a:t>n</a:t>
            </a:r>
            <a:r>
              <a:rPr lang="en-US" sz="2800" dirty="0" smtClean="0"/>
              <a:t> + 1) / 2 comparisons</a:t>
            </a:r>
          </a:p>
          <a:p>
            <a:pPr eaLnBrk="1" hangingPunct="1"/>
            <a:r>
              <a:rPr lang="en-US" sz="2800" dirty="0" smtClean="0"/>
              <a:t>Take a weighted average of the two amounts:</a:t>
            </a:r>
          </a:p>
          <a:p>
            <a:pPr lvl="1" eaLnBrk="1" hangingPunct="1"/>
            <a:r>
              <a:rPr lang="en-US" sz="2400" dirty="0" smtClean="0"/>
              <a:t>= (</a:t>
            </a:r>
            <a:r>
              <a:rPr lang="en-US" sz="2400" i="1" dirty="0" smtClean="0"/>
              <a:t>n</a:t>
            </a:r>
            <a:r>
              <a:rPr lang="en-US" sz="2400" dirty="0" smtClean="0"/>
              <a:t> * ½) + ((</a:t>
            </a:r>
            <a:r>
              <a:rPr lang="en-US" sz="2400" i="1" dirty="0" smtClean="0"/>
              <a:t>n</a:t>
            </a:r>
            <a:r>
              <a:rPr lang="en-US" sz="2400" dirty="0" smtClean="0"/>
              <a:t> + 1) / 2 * ½)</a:t>
            </a:r>
          </a:p>
          <a:p>
            <a:pPr lvl="1" eaLnBrk="1" hangingPunct="1"/>
            <a:r>
              <a:rPr lang="en-US" sz="2400" dirty="0" smtClean="0"/>
              <a:t>= (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/ 2) + ((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+ 1) / 4)</a:t>
            </a:r>
          </a:p>
          <a:p>
            <a:pPr lvl="1" eaLnBrk="1" hangingPunct="1"/>
            <a:r>
              <a:rPr lang="en-US" sz="2400" dirty="0" smtClean="0"/>
              <a:t>= (2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/ 4) + ((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+ 1) / 4)</a:t>
            </a:r>
          </a:p>
          <a:p>
            <a:pPr lvl="1" eaLnBrk="1" hangingPunct="1"/>
            <a:r>
              <a:rPr lang="en-US" sz="2400" dirty="0" smtClean="0"/>
              <a:t>= (3</a:t>
            </a:r>
            <a:r>
              <a:rPr lang="en-US" sz="2400" i="1" dirty="0" smtClean="0"/>
              <a:t>n</a:t>
            </a:r>
            <a:r>
              <a:rPr lang="en-US" sz="2400" dirty="0" smtClean="0"/>
              <a:t> + 1) / 4</a:t>
            </a:r>
          </a:p>
          <a:p>
            <a:pPr eaLnBrk="1" hangingPunct="1"/>
            <a:r>
              <a:rPr lang="en-US" sz="2800" dirty="0" smtClean="0"/>
              <a:t>Therefore, on average, we expect linear search to perform (3</a:t>
            </a:r>
            <a:r>
              <a:rPr lang="en-US" sz="2800" i="1" dirty="0" smtClean="0"/>
              <a:t>n</a:t>
            </a:r>
            <a:r>
              <a:rPr lang="en-US" sz="2800" dirty="0" smtClean="0"/>
              <a:t> + 1) / 4 comparisons*</a:t>
            </a:r>
          </a:p>
          <a:p>
            <a:pPr lvl="1">
              <a:buNone/>
            </a:pPr>
            <a:r>
              <a:rPr lang="en-US" sz="2400" dirty="0" smtClean="0"/>
              <a:t>	*recall the </a:t>
            </a:r>
            <a:r>
              <a:rPr lang="en-US" sz="2400" dirty="0" smtClean="0"/>
              <a:t>assumptions </a:t>
            </a:r>
            <a:r>
              <a:rPr lang="en-US" sz="2400" dirty="0" smtClean="0"/>
              <a:t>we made about ½ not in </a:t>
            </a:r>
            <a:r>
              <a:rPr lang="en-US" sz="2400" dirty="0" smtClean="0"/>
              <a:t>array, uniform distribution if in array</a:t>
            </a:r>
          </a:p>
          <a:p>
            <a:pPr eaLnBrk="1" hangingPunct="1"/>
            <a:endParaRPr lang="en-CA" sz="2800" dirty="0" smtClean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9BEED-5690-433A-B8A5-3D1B5B2D0964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Searching Sorted Arrays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If we sort the target array first we can change the linear search average cost to around </a:t>
            </a:r>
            <a:r>
              <a:rPr lang="en-US" sz="2800" i="1" dirty="0" smtClean="0"/>
              <a:t>n</a:t>
            </a:r>
            <a:r>
              <a:rPr lang="en-US" sz="2800" dirty="0" smtClean="0"/>
              <a:t> / 2</a:t>
            </a:r>
          </a:p>
          <a:p>
            <a:pPr lvl="1" eaLnBrk="1" hangingPunct="1"/>
            <a:r>
              <a:rPr lang="en-US" sz="2500" dirty="0" smtClean="0"/>
              <a:t>Once a value equal to or greater than the target is found the search can end</a:t>
            </a:r>
          </a:p>
          <a:p>
            <a:pPr lvl="2" eaLnBrk="1" hangingPunct="1"/>
            <a:r>
              <a:rPr lang="en-US" dirty="0" smtClean="0"/>
              <a:t>So, if a sequence contains 8 items, on average, linear search compares 4 of them, </a:t>
            </a:r>
          </a:p>
          <a:p>
            <a:pPr lvl="2" eaLnBrk="1" hangingPunct="1"/>
            <a:r>
              <a:rPr lang="en-US" dirty="0" smtClean="0"/>
              <a:t>If a sequence contains 1,000,000 items, linear search compares 500,000 of them, etc.</a:t>
            </a:r>
          </a:p>
          <a:p>
            <a:pPr eaLnBrk="1" hangingPunct="1"/>
            <a:r>
              <a:rPr lang="en-US" sz="2800" dirty="0" smtClean="0"/>
              <a:t>However, if the array is sorted, it is possible to do </a:t>
            </a:r>
            <a:r>
              <a:rPr lang="en-US" sz="2800" b="1" dirty="0" smtClean="0"/>
              <a:t>much better</a:t>
            </a:r>
            <a:r>
              <a:rPr lang="en-US" sz="2800" dirty="0" smtClean="0"/>
              <a:t> than this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108D-C29E-4299-A898-6EE3AC32D8DB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 Sketch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2B1C5-F6BF-4DC6-A46B-AD8D6E9A8B9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357188" y="5572125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The array is sorted, and contains 16 items indexed from 0 to 15</a:t>
            </a:r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357188" y="2647950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Guess that the target item is in the middle, that is index = 15 / 2 = 7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4643438"/>
          <a:ext cx="84913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688"/>
                <a:gridCol w="481575"/>
                <a:gridCol w="455930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592455"/>
                <a:gridCol w="47905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latin typeface="Courier New" pitchFamily="49" charset="0"/>
                          <a:cs typeface="Courier New" pitchFamily="49" charset="0"/>
                        </a:rPr>
                        <a:t>value</a:t>
                      </a:r>
                      <a:endParaRPr lang="en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86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endParaRPr lang="en-CA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>
            <a:off x="3929063" y="3857625"/>
            <a:ext cx="1430338" cy="1587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7188" y="2071688"/>
            <a:ext cx="85010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Search for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nimBg="1"/>
      <p:bldP spid="331782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rot="5400000">
            <a:off x="3929063" y="3857625"/>
            <a:ext cx="1430338" cy="158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 Sketch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65238-605F-4344-A852-4ED365500DF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357188" y="2647950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45 is greater than 32 so the target must be in the lower half of the array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4643438"/>
          <a:ext cx="84913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688"/>
                <a:gridCol w="481575"/>
                <a:gridCol w="455930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592455"/>
                <a:gridCol w="47905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latin typeface="Courier New" pitchFamily="49" charset="0"/>
                          <a:cs typeface="Courier New" pitchFamily="49" charset="0"/>
                        </a:rPr>
                        <a:t>value</a:t>
                      </a:r>
                      <a:endParaRPr lang="en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86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endParaRPr lang="en-CA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7188" y="2071688"/>
            <a:ext cx="85010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Search for 32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286000" y="4143375"/>
            <a:ext cx="857250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429125" y="4643438"/>
            <a:ext cx="4389438" cy="714375"/>
          </a:xfrm>
          <a:prstGeom prst="rect">
            <a:avLst/>
          </a:prstGeom>
          <a:solidFill>
            <a:schemeClr val="lt2">
              <a:alpha val="5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188" y="3214688"/>
            <a:ext cx="85010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Repeat the search, guessing the mid point of the lower </a:t>
            </a:r>
            <a:r>
              <a:rPr lang="en-US" dirty="0" err="1"/>
              <a:t>subarray</a:t>
            </a:r>
            <a:r>
              <a:rPr lang="en-US" dirty="0"/>
              <a:t> (6 / 2 = 3)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188" y="5572125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Everything in the upper half of the array can be ignored, halving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2" grpId="0" animBg="1"/>
      <p:bldP spid="11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 Sketch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DC05E-77C3-49E1-9BAC-980CE0FE452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357188" y="2647950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21 is less than 32 so the target must be in the upper half of the </a:t>
            </a:r>
            <a:r>
              <a:rPr lang="en-US" dirty="0" err="1"/>
              <a:t>subarray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4643438"/>
          <a:ext cx="84913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688"/>
                <a:gridCol w="481575"/>
                <a:gridCol w="455930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479055"/>
                <a:gridCol w="592455"/>
                <a:gridCol w="47905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latin typeface="Courier New" pitchFamily="49" charset="0"/>
                          <a:cs typeface="Courier New" pitchFamily="49" charset="0"/>
                        </a:rPr>
                        <a:t>value</a:t>
                      </a:r>
                      <a:endParaRPr lang="en-CA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86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endParaRPr lang="en-CA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7188" y="2071688"/>
            <a:ext cx="85010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Search for 32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286125" y="4143375"/>
            <a:ext cx="857250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429125" y="4643438"/>
            <a:ext cx="4389438" cy="714375"/>
          </a:xfrm>
          <a:prstGeom prst="rect">
            <a:avLst/>
          </a:prstGeom>
          <a:solidFill>
            <a:schemeClr val="lt2">
              <a:alpha val="5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188" y="3214688"/>
            <a:ext cx="85010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Repeat the search, guessing the mid point of the new search space, 5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188" y="5572125"/>
            <a:ext cx="8501062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The mid point = (lower </a:t>
            </a:r>
            <a:r>
              <a:rPr lang="en-US" dirty="0" err="1"/>
              <a:t>subarray</a:t>
            </a:r>
            <a:r>
              <a:rPr lang="en-US" dirty="0"/>
              <a:t> index + upper index) / 2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1563" y="4643438"/>
            <a:ext cx="1928812" cy="714375"/>
          </a:xfrm>
          <a:prstGeom prst="rect">
            <a:avLst/>
          </a:prstGeom>
          <a:solidFill>
            <a:schemeClr val="lt2">
              <a:alpha val="5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857625" y="3929063"/>
            <a:ext cx="500062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target is found so the search can terminate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286000" y="4143375"/>
            <a:ext cx="857250" cy="0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2" grpId="0" animBg="1"/>
      <p:bldP spid="14" grpId="0" animBg="1"/>
      <p:bldP spid="15" grpId="0" animBg="1"/>
      <p:bldP spid="1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Algorithm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005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Algorithms can be described in terms of</a:t>
            </a:r>
          </a:p>
          <a:p>
            <a:pPr lvl="1" eaLnBrk="1" hangingPunct="1"/>
            <a:r>
              <a:rPr lang="en-US" sz="2400" dirty="0" smtClean="0"/>
              <a:t>Time efficiency</a:t>
            </a:r>
          </a:p>
          <a:p>
            <a:pPr lvl="1" eaLnBrk="1" hangingPunct="1"/>
            <a:r>
              <a:rPr lang="en-US" sz="2400" dirty="0" smtClean="0"/>
              <a:t>Space efficiency</a:t>
            </a:r>
          </a:p>
          <a:p>
            <a:pPr eaLnBrk="1" hangingPunct="1"/>
            <a:r>
              <a:rPr lang="en-US" sz="2800" dirty="0" smtClean="0"/>
              <a:t>Choosing an appropriate algorithm can make a significant difference in the usability of a system</a:t>
            </a:r>
          </a:p>
          <a:p>
            <a:pPr lvl="1" eaLnBrk="1" hangingPunct="1"/>
            <a:r>
              <a:rPr lang="en-US" sz="2400" dirty="0" smtClean="0"/>
              <a:t>Government and corporate databases with many millions of records, which are accessed frequently</a:t>
            </a:r>
          </a:p>
          <a:p>
            <a:pPr lvl="1" eaLnBrk="1" hangingPunct="1"/>
            <a:r>
              <a:rPr lang="en-US" sz="2400" dirty="0" smtClean="0"/>
              <a:t>Online search engines</a:t>
            </a:r>
          </a:p>
          <a:p>
            <a:pPr lvl="1" eaLnBrk="1" hangingPunct="1"/>
            <a:r>
              <a:rPr lang="en-US" sz="2400" dirty="0" smtClean="0"/>
              <a:t>Real time systems where near instantaneous response is required</a:t>
            </a:r>
          </a:p>
          <a:p>
            <a:pPr lvl="2" eaLnBrk="1" hangingPunct="1"/>
            <a:r>
              <a:rPr lang="en-US" sz="2000" dirty="0" smtClean="0"/>
              <a:t>From air traffic control systems to computer games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96739-4C74-4599-8A54-970CDCF7F5C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Requires that the array is sorted</a:t>
            </a:r>
          </a:p>
          <a:p>
            <a:pPr lvl="1" eaLnBrk="1" hangingPunct="1"/>
            <a:r>
              <a:rPr lang="en-US" sz="2400" dirty="0" smtClean="0"/>
              <a:t>In either ascending or descending order</a:t>
            </a:r>
          </a:p>
          <a:p>
            <a:pPr lvl="1" eaLnBrk="1" hangingPunct="1"/>
            <a:r>
              <a:rPr lang="en-US" sz="2400" dirty="0" smtClean="0"/>
              <a:t>Make sure you know which!</a:t>
            </a:r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b="1" dirty="0" smtClean="0"/>
              <a:t>divide and conquer</a:t>
            </a:r>
            <a:r>
              <a:rPr lang="en-US" sz="2800" dirty="0" smtClean="0"/>
              <a:t> algorithm</a:t>
            </a:r>
          </a:p>
          <a:p>
            <a:pPr lvl="1" eaLnBrk="1" hangingPunct="1"/>
            <a:r>
              <a:rPr lang="en-US" sz="2400" dirty="0" smtClean="0"/>
              <a:t>Each iteration divides the problem space in half</a:t>
            </a:r>
          </a:p>
          <a:p>
            <a:pPr lvl="1" eaLnBrk="1" hangingPunct="1"/>
            <a:r>
              <a:rPr lang="en-US" sz="2400" dirty="0" smtClean="0"/>
              <a:t>Ends when the target is found or the problem space consists of one element</a:t>
            </a:r>
            <a:endParaRPr lang="en-US" dirty="0" smtClean="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7EAD8-0CC7-45E5-A575-A9B67D768AD2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>
            <a:normAutofit lnSpcReduction="10000"/>
          </a:bodyPr>
          <a:lstStyle/>
          <a:p>
            <a:pPr marL="0" indent="0" defTabSz="517525">
              <a:buNone/>
            </a:pP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binSearch(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</a:rPr>
              <a:t>arr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target){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lower = 0;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upper =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 - 1;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mid = 0;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A50021"/>
                </a:solidFill>
                <a:latin typeface="Courier New" pitchFamily="49" charset="0"/>
              </a:rPr>
              <a:t>while</a:t>
            </a:r>
            <a:r>
              <a:rPr lang="en-US" sz="1800" b="1" dirty="0" smtClean="0">
                <a:latin typeface="Courier New" pitchFamily="49" charset="0"/>
              </a:rPr>
              <a:t> (lower &lt;= upper){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mid = (lower + upper) / 2;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1800" b="1" dirty="0" err="1" smtClean="0">
                <a:latin typeface="Courier New" pitchFamily="49" charset="0"/>
              </a:rPr>
              <a:t>(target</a:t>
            </a:r>
            <a:r>
              <a:rPr lang="en-US" sz="1800" b="1" dirty="0" smtClean="0">
                <a:latin typeface="Courier New" pitchFamily="49" charset="0"/>
              </a:rPr>
              <a:t> == </a:t>
            </a:r>
            <a:r>
              <a:rPr lang="en-US" sz="1800" b="1" dirty="0" err="1" smtClean="0">
                <a:latin typeface="Courier New" pitchFamily="49" charset="0"/>
              </a:rPr>
              <a:t>arr[mid</a:t>
            </a:r>
            <a:r>
              <a:rPr lang="en-US" sz="1800" b="1" dirty="0" smtClean="0">
                <a:latin typeface="Courier New" pitchFamily="49" charset="0"/>
              </a:rPr>
              <a:t>]){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  <a:r>
              <a:rPr lang="en-US" sz="1800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</a:rPr>
              <a:t> mid; 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} </a:t>
            </a:r>
            <a:r>
              <a:rPr lang="en-US" sz="1800" b="1" dirty="0" smtClean="0">
                <a:solidFill>
                  <a:srgbClr val="A50021"/>
                </a:solidFill>
                <a:latin typeface="Courier New" pitchFamily="49" charset="0"/>
              </a:rPr>
              <a:t>else </a:t>
            </a:r>
            <a:r>
              <a:rPr lang="en-US" sz="1800" b="1" dirty="0" err="1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1800" b="1" dirty="0" err="1" smtClean="0">
                <a:latin typeface="Courier New" pitchFamily="49" charset="0"/>
              </a:rPr>
              <a:t>(target</a:t>
            </a:r>
            <a:r>
              <a:rPr lang="en-US" sz="1800" b="1" dirty="0" smtClean="0">
                <a:latin typeface="Courier New" pitchFamily="49" charset="0"/>
              </a:rPr>
              <a:t> &gt; </a:t>
            </a:r>
            <a:r>
              <a:rPr lang="en-US" sz="1800" b="1" dirty="0" err="1" smtClean="0">
                <a:latin typeface="Courier New" pitchFamily="49" charset="0"/>
              </a:rPr>
              <a:t>arr[mid</a:t>
            </a:r>
            <a:r>
              <a:rPr lang="en-US" sz="1800" b="1" dirty="0" smtClean="0">
                <a:latin typeface="Courier New" pitchFamily="49" charset="0"/>
              </a:rPr>
              <a:t>]){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	lower = mid + 1;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} </a:t>
            </a:r>
            <a:r>
              <a:rPr lang="en-US" sz="1800" b="1" dirty="0" smtClean="0">
                <a:solidFill>
                  <a:srgbClr val="A50021"/>
                </a:solidFill>
                <a:latin typeface="Courier New" pitchFamily="49" charset="0"/>
              </a:rPr>
              <a:t>else</a:t>
            </a:r>
            <a:r>
              <a:rPr lang="en-US" sz="1800" b="1" dirty="0" smtClean="0">
                <a:latin typeface="Courier New" pitchFamily="49" charset="0"/>
              </a:rPr>
              <a:t> {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</a:rPr>
              <a:t>//target &lt;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</a:rPr>
              <a:t>arr[mid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	upper = mid - 1;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	}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}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</a:rPr>
              <a:t>//while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</a:rPr>
              <a:t> -1;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</a:rPr>
              <a:t>//target not found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4F4AC-D8E6-474E-A8EA-97CC77E2731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5643563" y="2071688"/>
            <a:ext cx="2736850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Index of the last element in the array</a:t>
            </a:r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 flipH="1">
            <a:off x="4857750" y="2357438"/>
            <a:ext cx="792163" cy="0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6443663" y="3644900"/>
            <a:ext cx="2016125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Note the if, else if, else</a:t>
            </a:r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 flipH="1">
            <a:off x="5580063" y="3933825"/>
            <a:ext cx="863600" cy="0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 flipH="1">
            <a:off x="5508625" y="3933825"/>
            <a:ext cx="935038" cy="503238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57386" name="Line 10"/>
          <p:cNvSpPr>
            <a:spLocks noChangeShapeType="1"/>
          </p:cNvSpPr>
          <p:nvPr/>
        </p:nvSpPr>
        <p:spPr bwMode="auto">
          <a:xfrm flipH="1" flipV="1">
            <a:off x="4716463" y="3357563"/>
            <a:ext cx="1727200" cy="576262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8924" name="TextBox 12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Analyzing Binary 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21188"/>
          </a:xfrm>
        </p:spPr>
        <p:txBody>
          <a:bodyPr/>
          <a:lstStyle/>
          <a:p>
            <a:pPr eaLnBrk="1" hangingPunct="1"/>
            <a:r>
              <a:rPr lang="en-US" sz="2800" smtClean="0"/>
              <a:t>The algorithm consists of three parts</a:t>
            </a:r>
          </a:p>
          <a:p>
            <a:pPr lvl="1" eaLnBrk="1" hangingPunct="1"/>
            <a:r>
              <a:rPr lang="en-US" sz="2400" smtClean="0"/>
              <a:t>Initialization (setting lower and upper)</a:t>
            </a:r>
          </a:p>
          <a:p>
            <a:pPr lvl="1" eaLnBrk="1" hangingPunct="1"/>
            <a:r>
              <a:rPr lang="en-US" sz="2400" smtClean="0"/>
              <a:t>While loop including a return statement on success</a:t>
            </a:r>
          </a:p>
          <a:p>
            <a:pPr lvl="1" eaLnBrk="1" hangingPunct="1"/>
            <a:r>
              <a:rPr lang="en-US" sz="2400" smtClean="0"/>
              <a:t>Return statement which executes when on failure</a:t>
            </a:r>
          </a:p>
          <a:p>
            <a:pPr eaLnBrk="1" hangingPunct="1"/>
            <a:r>
              <a:rPr lang="en-US" sz="2800" smtClean="0"/>
              <a:t>Initialization and return on failure require the same amount of work regardless of input size</a:t>
            </a:r>
          </a:p>
          <a:p>
            <a:pPr eaLnBrk="1" hangingPunct="1"/>
            <a:r>
              <a:rPr lang="en-US" sz="2800" smtClean="0"/>
              <a:t>The number of times that the while loop iterates depends on the size of the input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457B6-20ED-4283-AA03-76F5DB5D2353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Binary Search Iteration</a:t>
            </a:r>
            <a:endParaRPr lang="en-CA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The while loop contains an if, else if, else statement</a:t>
            </a:r>
          </a:p>
          <a:p>
            <a:pPr eaLnBrk="1" hangingPunct="1"/>
            <a:r>
              <a:rPr lang="en-US" sz="2500" smtClean="0"/>
              <a:t>The first if condition is met when the target is found</a:t>
            </a:r>
          </a:p>
          <a:p>
            <a:pPr lvl="1" eaLnBrk="1" hangingPunct="1"/>
            <a:r>
              <a:rPr lang="en-US" sz="2300" smtClean="0"/>
              <a:t>And is therefore performed at most once each time the algorithm is run</a:t>
            </a:r>
          </a:p>
          <a:p>
            <a:pPr eaLnBrk="1" hangingPunct="1"/>
            <a:r>
              <a:rPr lang="en-US" sz="2500" smtClean="0"/>
              <a:t>The algorithm usually performs 5 operations for each iteration of the while loop</a:t>
            </a:r>
          </a:p>
          <a:p>
            <a:pPr lvl="1" eaLnBrk="1" hangingPunct="1"/>
            <a:r>
              <a:rPr lang="en-US" sz="2300" smtClean="0"/>
              <a:t>Checking the while condition</a:t>
            </a:r>
          </a:p>
          <a:p>
            <a:pPr lvl="1" eaLnBrk="1" hangingPunct="1"/>
            <a:r>
              <a:rPr lang="en-US" sz="2300" smtClean="0"/>
              <a:t>Assignment to mid</a:t>
            </a:r>
          </a:p>
          <a:p>
            <a:pPr lvl="1" eaLnBrk="1" hangingPunct="1"/>
            <a:r>
              <a:rPr lang="en-US" sz="2300" smtClean="0"/>
              <a:t>Equality comparison with target</a:t>
            </a:r>
          </a:p>
          <a:p>
            <a:pPr lvl="1" eaLnBrk="1" hangingPunct="1"/>
            <a:r>
              <a:rPr lang="en-US" sz="2300" smtClean="0"/>
              <a:t>Inequality  comparison </a:t>
            </a:r>
          </a:p>
          <a:p>
            <a:pPr lvl="1" eaLnBrk="1" hangingPunct="1"/>
            <a:r>
              <a:rPr lang="en-US" sz="2300" smtClean="0"/>
              <a:t>One other operation (setting either lower or upper)</a:t>
            </a:r>
          </a:p>
          <a:p>
            <a:pPr eaLnBrk="1" hangingPunct="1"/>
            <a:endParaRPr lang="en-C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 Edgar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73A88-1922-4A2C-A488-460A4B0E131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Search: Best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21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best case the target is the midpoint element of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Requiring one iteration of the while loop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199F7-9424-4A8B-8C47-DBE1774C7353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Binary Search: Worst Case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21188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worst case for binary search?</a:t>
            </a:r>
          </a:p>
          <a:p>
            <a:pPr lvl="1" eaLnBrk="1" hangingPunct="1"/>
            <a:r>
              <a:rPr lang="en-US" dirty="0" smtClean="0"/>
              <a:t>Either the target is not in the array, or </a:t>
            </a:r>
          </a:p>
          <a:p>
            <a:pPr lvl="1" eaLnBrk="1" hangingPunct="1"/>
            <a:r>
              <a:rPr lang="en-US" dirty="0" smtClean="0"/>
              <a:t>It is found when the search space consists of one element</a:t>
            </a:r>
          </a:p>
          <a:p>
            <a:pPr eaLnBrk="1" hangingPunct="1"/>
            <a:r>
              <a:rPr lang="en-US" dirty="0" smtClean="0"/>
              <a:t>How many times does the while loop iterate in the worst case?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8B93-F1E8-4F7E-B13F-055EB9ADE179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Analyzing the Worst Case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211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Each iteration of the while loop halves the search space</a:t>
            </a:r>
          </a:p>
          <a:p>
            <a:pPr lvl="1" eaLnBrk="1" hangingPunct="1"/>
            <a:r>
              <a:rPr lang="en-US" sz="2400" dirty="0" smtClean="0"/>
              <a:t>For simplicity assume that </a:t>
            </a:r>
            <a:r>
              <a:rPr lang="en-US" sz="2400" i="1" dirty="0" smtClean="0"/>
              <a:t>n</a:t>
            </a:r>
            <a:r>
              <a:rPr lang="en-US" sz="2400" dirty="0" smtClean="0"/>
              <a:t> is a power of 2</a:t>
            </a:r>
          </a:p>
          <a:p>
            <a:pPr lvl="2" eaLnBrk="1" hangingPunct="1"/>
            <a:r>
              <a:rPr lang="en-US" sz="2000" dirty="0" smtClean="0"/>
              <a:t>So </a:t>
            </a:r>
            <a:r>
              <a:rPr lang="en-US" sz="2000" i="1" dirty="0" smtClean="0"/>
              <a:t>n</a:t>
            </a:r>
            <a:r>
              <a:rPr lang="en-US" sz="2000" dirty="0" smtClean="0"/>
              <a:t> = 2</a:t>
            </a:r>
            <a:r>
              <a:rPr lang="en-US" sz="2000" i="1" baseline="30000" dirty="0" smtClean="0"/>
              <a:t>k</a:t>
            </a:r>
            <a:r>
              <a:rPr lang="en-US" sz="2000" dirty="0" smtClean="0"/>
              <a:t> (e.g. if </a:t>
            </a:r>
            <a:r>
              <a:rPr lang="en-US" sz="2000" i="1" dirty="0" smtClean="0"/>
              <a:t>n</a:t>
            </a:r>
            <a:r>
              <a:rPr lang="en-US" sz="2000" dirty="0" smtClean="0"/>
              <a:t> = 128, </a:t>
            </a:r>
            <a:r>
              <a:rPr lang="en-US" sz="2000" i="1" dirty="0" smtClean="0"/>
              <a:t>k</a:t>
            </a:r>
            <a:r>
              <a:rPr lang="en-US" sz="2000" dirty="0" smtClean="0"/>
              <a:t> = 7)</a:t>
            </a:r>
          </a:p>
          <a:p>
            <a:pPr lvl="1" eaLnBrk="1" hangingPunct="1"/>
            <a:r>
              <a:rPr lang="en-US" sz="2400" dirty="0" smtClean="0"/>
              <a:t>The first iteration halves the search space to </a:t>
            </a:r>
            <a:r>
              <a:rPr lang="en-US" sz="2400" i="1" dirty="0" smtClean="0"/>
              <a:t>n</a:t>
            </a:r>
            <a:r>
              <a:rPr lang="en-US" sz="2400" dirty="0" smtClean="0"/>
              <a:t>/2</a:t>
            </a:r>
          </a:p>
          <a:p>
            <a:pPr lvl="1" eaLnBrk="1" hangingPunct="1"/>
            <a:r>
              <a:rPr lang="en-US" sz="2400" dirty="0" smtClean="0"/>
              <a:t>After the second iteration the search space is </a:t>
            </a:r>
            <a:r>
              <a:rPr lang="en-US" sz="2400" i="1" dirty="0" smtClean="0"/>
              <a:t>n</a:t>
            </a:r>
            <a:r>
              <a:rPr lang="en-US" sz="2400" dirty="0" smtClean="0"/>
              <a:t>/4</a:t>
            </a:r>
          </a:p>
          <a:p>
            <a:pPr lvl="1" eaLnBrk="1" hangingPunct="1"/>
            <a:r>
              <a:rPr lang="en-US" sz="2400" dirty="0" smtClean="0"/>
              <a:t>After the 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th</a:t>
            </a:r>
            <a:r>
              <a:rPr lang="en-US" sz="2400" dirty="0" smtClean="0"/>
              <a:t> iteration the search space consists of just one element, since </a:t>
            </a:r>
            <a:r>
              <a:rPr lang="en-US" sz="2400" i="1" dirty="0" smtClean="0"/>
              <a:t>n</a:t>
            </a:r>
            <a:r>
              <a:rPr lang="en-US" sz="2400" dirty="0" smtClean="0"/>
              <a:t>/2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= 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n</a:t>
            </a:r>
            <a:r>
              <a:rPr lang="en-US" sz="2400" dirty="0" smtClean="0"/>
              <a:t> = 1</a:t>
            </a:r>
          </a:p>
          <a:p>
            <a:pPr lvl="2" eaLnBrk="1" hangingPunct="1"/>
            <a:r>
              <a:rPr lang="en-US" sz="2000" dirty="0" smtClean="0"/>
              <a:t>Because </a:t>
            </a:r>
            <a:r>
              <a:rPr lang="en-US" sz="2000" i="1" dirty="0" smtClean="0"/>
              <a:t>n</a:t>
            </a:r>
            <a:r>
              <a:rPr lang="en-US" sz="2000" dirty="0" smtClean="0"/>
              <a:t> = 2</a:t>
            </a:r>
            <a:r>
              <a:rPr lang="en-US" sz="2000" i="1" baseline="30000" dirty="0" smtClean="0"/>
              <a:t>k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 = log</a:t>
            </a:r>
            <a:r>
              <a:rPr lang="en-US" sz="2000" baseline="-25000" dirty="0" smtClean="0"/>
              <a:t>2</a:t>
            </a:r>
            <a:r>
              <a:rPr lang="en-US" sz="2000" i="1" dirty="0" smtClean="0"/>
              <a:t>n</a:t>
            </a:r>
          </a:p>
          <a:p>
            <a:pPr lvl="1" eaLnBrk="1" hangingPunct="1"/>
            <a:r>
              <a:rPr lang="en-US" sz="2400" dirty="0" smtClean="0"/>
              <a:t>Therefore at most log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n</a:t>
            </a:r>
            <a:r>
              <a:rPr lang="en-US" sz="2400" dirty="0" smtClean="0"/>
              <a:t> iterations of the while loop are made in the worst case!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31129-2F9B-4E31-A810-77D37C7DF81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Average Case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211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Is the average case more like the best case or the worst case?</a:t>
            </a:r>
          </a:p>
          <a:p>
            <a:pPr lvl="1" eaLnBrk="1" hangingPunct="1"/>
            <a:r>
              <a:rPr lang="en-US" sz="2400" dirty="0" smtClean="0"/>
              <a:t>What is the chance that an array element is the target</a:t>
            </a:r>
          </a:p>
          <a:p>
            <a:pPr lvl="2" eaLnBrk="1" hangingPunct="1"/>
            <a:r>
              <a:rPr lang="en-US" sz="2000" dirty="0" smtClean="0"/>
              <a:t>1/</a:t>
            </a:r>
            <a:r>
              <a:rPr lang="en-US" sz="2000" i="1" dirty="0" smtClean="0"/>
              <a:t>n</a:t>
            </a:r>
            <a:r>
              <a:rPr lang="en-US" sz="2000" dirty="0" smtClean="0"/>
              <a:t> the first time through the loop</a:t>
            </a:r>
          </a:p>
          <a:p>
            <a:pPr lvl="2" eaLnBrk="1" hangingPunct="1"/>
            <a:r>
              <a:rPr lang="en-US" sz="2000" dirty="0" smtClean="0"/>
              <a:t>1/(</a:t>
            </a:r>
            <a:r>
              <a:rPr lang="en-US" sz="2000" i="1" dirty="0" smtClean="0"/>
              <a:t>n</a:t>
            </a:r>
            <a:r>
              <a:rPr lang="en-US" sz="2000" dirty="0" smtClean="0"/>
              <a:t>/2) the second time through the loop</a:t>
            </a:r>
          </a:p>
          <a:p>
            <a:pPr lvl="2" eaLnBrk="1" hangingPunct="1"/>
            <a:r>
              <a:rPr lang="en-US" sz="2000" dirty="0" smtClean="0"/>
              <a:t>… and so on …</a:t>
            </a:r>
          </a:p>
          <a:p>
            <a:pPr eaLnBrk="1" hangingPunct="1"/>
            <a:r>
              <a:rPr lang="en-US" sz="2800" dirty="0" smtClean="0"/>
              <a:t>It is more likely that the target will be found as the search space becomes small</a:t>
            </a:r>
          </a:p>
          <a:p>
            <a:pPr lvl="1" eaLnBrk="1" hangingPunct="1"/>
            <a:r>
              <a:rPr lang="en-US" sz="2400" dirty="0" smtClean="0"/>
              <a:t>That is, when the while loop nears its final iteration</a:t>
            </a:r>
          </a:p>
          <a:p>
            <a:pPr lvl="1" eaLnBrk="1" hangingPunct="1"/>
            <a:r>
              <a:rPr lang="en-US" sz="2400" dirty="0" smtClean="0"/>
              <a:t>We can conclude that the average case is more like the worst case than the best case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20BE2-4678-40CD-A5CD-03115EA5DBBD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Binary Search vs Linear Search</a:t>
            </a:r>
            <a:endParaRPr lang="en-CA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532D0-2248-4542-BE02-5634D269442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363591" name="Group 71"/>
          <p:cNvGraphicFramePr>
            <a:graphicFrameLocks noGrp="1"/>
          </p:cNvGraphicFramePr>
          <p:nvPr/>
        </p:nvGraphicFramePr>
        <p:xfrm>
          <a:off x="1428728" y="1785926"/>
          <a:ext cx="5976937" cy="4145279"/>
        </p:xfrm>
        <a:graphic>
          <a:graphicData uri="http://schemas.openxmlformats.org/drawingml/2006/table">
            <a:tbl>
              <a:tblPr bandCol="1">
                <a:tableStyleId>{3B4B98B0-60AC-42C2-AFA5-B58CD77FA1E5}</a:tableStyleId>
              </a:tblPr>
              <a:tblGrid>
                <a:gridCol w="2087562"/>
                <a:gridCol w="2089150"/>
                <a:gridCol w="18002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CA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(3n+1)/4</a:t>
                      </a:r>
                      <a:endParaRPr kumimoji="0" lang="en-CA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</a:t>
                      </a:r>
                      <a:r>
                        <a:rPr kumimoji="0" lang="en-CA" sz="2800" u="sng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CA" sz="2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(n)</a:t>
                      </a:r>
                      <a:endParaRPr kumimoji="0" lang="en-CA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1,000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751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10,000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7,501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75,001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1,000,000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750,001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10,000,000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7,500,001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Simple Sorting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Comparing Algorithms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There are often many ways to solve a problem</a:t>
            </a:r>
          </a:p>
          <a:p>
            <a:pPr lvl="1" eaLnBrk="1" hangingPunct="1"/>
            <a:r>
              <a:rPr lang="en-US" sz="2400" dirty="0" smtClean="0"/>
              <a:t>Different algorithms that produce the same results</a:t>
            </a:r>
          </a:p>
          <a:p>
            <a:pPr lvl="2" eaLnBrk="1" hangingPunct="1"/>
            <a:r>
              <a:rPr lang="en-US" sz="2000" dirty="0" smtClean="0"/>
              <a:t>e.g. there are numerous </a:t>
            </a:r>
            <a:r>
              <a:rPr lang="en-US" sz="2000" b="1" dirty="0" smtClean="0"/>
              <a:t>sorting </a:t>
            </a:r>
            <a:r>
              <a:rPr lang="en-US" sz="2000" dirty="0" smtClean="0"/>
              <a:t>algorithms</a:t>
            </a:r>
          </a:p>
          <a:p>
            <a:pPr eaLnBrk="1" hangingPunct="1"/>
            <a:r>
              <a:rPr lang="en-US" sz="2800" dirty="0" smtClean="0"/>
              <a:t>We are usually interested in how an algorithm performs when its input is large</a:t>
            </a:r>
          </a:p>
          <a:p>
            <a:pPr lvl="1" eaLnBrk="1" hangingPunct="1"/>
            <a:r>
              <a:rPr lang="en-US" sz="2400" dirty="0" smtClean="0"/>
              <a:t>In practice, with today's hardware, </a:t>
            </a:r>
            <a:r>
              <a:rPr lang="en-US" sz="2400" b="1" dirty="0" smtClean="0"/>
              <a:t>most</a:t>
            </a:r>
            <a:r>
              <a:rPr lang="en-US" sz="2400" dirty="0" smtClean="0"/>
              <a:t> algorithms will perform well with small input</a:t>
            </a:r>
          </a:p>
          <a:p>
            <a:pPr lvl="1" eaLnBrk="1" hangingPunct="1"/>
            <a:r>
              <a:rPr lang="en-US" sz="2400" dirty="0" smtClean="0"/>
              <a:t>There are exceptions to this, such as the Traveling Salesman Problem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C952C-CD9E-4664-ABEF-49A8AEAE70A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Simple Sorting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 an example of algorithm analysis let's look at two simple sorting algorithms</a:t>
            </a:r>
          </a:p>
          <a:p>
            <a:pPr lvl="1" eaLnBrk="1" hangingPunct="1"/>
            <a:r>
              <a:rPr lang="en-US" sz="2500" smtClean="0"/>
              <a:t>Selection Sort and</a:t>
            </a:r>
          </a:p>
          <a:p>
            <a:pPr lvl="1" eaLnBrk="1" hangingPunct="1"/>
            <a:r>
              <a:rPr lang="en-US" sz="2500" smtClean="0"/>
              <a:t>Insertion Sort</a:t>
            </a:r>
          </a:p>
          <a:p>
            <a:pPr eaLnBrk="1" hangingPunct="1"/>
            <a:r>
              <a:rPr lang="en-US" sz="2800" smtClean="0"/>
              <a:t>Calculate an approximate cost function for these two sorting algorithms </a:t>
            </a:r>
          </a:p>
          <a:p>
            <a:pPr lvl="1" eaLnBrk="1" hangingPunct="1"/>
            <a:r>
              <a:rPr lang="en-US" sz="2500" smtClean="0"/>
              <a:t>By analyzing how many operations are performed by each algorithm</a:t>
            </a:r>
          </a:p>
          <a:p>
            <a:pPr lvl="1" eaLnBrk="1" hangingPunct="1"/>
            <a:r>
              <a:rPr lang="en-US" sz="2500" smtClean="0"/>
              <a:t>This will include an analysis of how many times the algorithms' loops iterate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D96F9-340A-43A9-A730-FB049A130FEC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Selection Sort</a:t>
            </a:r>
            <a:endParaRPr lang="en-CA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Selection sort is a simple sorting algorithm that repeatedly finds the smallest item</a:t>
            </a:r>
          </a:p>
          <a:p>
            <a:pPr lvl="1" eaLnBrk="1" hangingPunct="1"/>
            <a:r>
              <a:rPr lang="en-CA" dirty="0" smtClean="0"/>
              <a:t>The array is divided into a sorted part and an unsorted part</a:t>
            </a:r>
          </a:p>
          <a:p>
            <a:pPr eaLnBrk="1" hangingPunct="1"/>
            <a:r>
              <a:rPr lang="en-CA" dirty="0" smtClean="0"/>
              <a:t>Repeatedly swap the first unsorted item with the smallest unsorted item</a:t>
            </a:r>
          </a:p>
          <a:p>
            <a:pPr lvl="1" eaLnBrk="1" hangingPunct="1"/>
            <a:r>
              <a:rPr lang="en-CA" dirty="0" smtClean="0"/>
              <a:t>Starting with the element with index 0, and</a:t>
            </a:r>
          </a:p>
          <a:p>
            <a:pPr lvl="1" eaLnBrk="1" hangingPunct="1"/>
            <a:r>
              <a:rPr lang="en-CA" dirty="0" smtClean="0"/>
              <a:t>Ending with last but one element (index </a:t>
            </a:r>
            <a:r>
              <a:rPr lang="en-CA" i="1" dirty="0" smtClean="0"/>
              <a:t>n</a:t>
            </a:r>
            <a:r>
              <a:rPr lang="en-CA" dirty="0" smtClean="0"/>
              <a:t> – 1)</a:t>
            </a:r>
          </a:p>
          <a:p>
            <a:pPr eaLnBrk="1" hangingPunct="1"/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677E-0B74-4BA2-A3F7-AD4B326607E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Selection Sort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26912-CF71-4794-A5B4-7474838D4C8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813" y="178593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7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5813" y="2286000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23</a:t>
                      </a:r>
                      <a:endParaRPr kumimoji="0" lang="en-CA" sz="1800" b="1" kern="1200" dirty="0">
                        <a:solidFill>
                          <a:schemeClr val="lt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6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85813" y="2786063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41</a:t>
                      </a:r>
                      <a:endParaRPr kumimoji="0" lang="en-CA" sz="1800" b="1" kern="1200" dirty="0">
                        <a:solidFill>
                          <a:schemeClr val="lt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- 5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813" y="3286125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33</a:t>
                      </a:r>
                      <a:endParaRPr kumimoji="0" lang="en-CA" sz="1800" b="1" kern="1200" dirty="0">
                        <a:solidFill>
                          <a:schemeClr val="lt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- 4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85813" y="378618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81</a:t>
                      </a:r>
                      <a:endParaRPr kumimoji="0" lang="en-CA" sz="1800" b="1" kern="1200" dirty="0">
                        <a:solidFill>
                          <a:schemeClr val="lt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- 3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85813" y="4286250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81</a:t>
                      </a:r>
                      <a:endParaRPr kumimoji="0" lang="en-CA" sz="1800" b="1" kern="1200" dirty="0">
                        <a:solidFill>
                          <a:schemeClr val="lt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- 2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85813" y="4786313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find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smallest unsorted - 1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 </a:t>
                      </a: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85813" y="5286375"/>
          <a:ext cx="52864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14338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714625" y="1785938"/>
            <a:ext cx="500063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3643313" y="2286000"/>
            <a:ext cx="500062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214688" y="2786063"/>
            <a:ext cx="500062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714625" y="3286125"/>
            <a:ext cx="500063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3214688" y="3786188"/>
            <a:ext cx="500062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714750" y="4286250"/>
            <a:ext cx="500063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4143375" y="4786313"/>
            <a:ext cx="500063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Selection Sort Comparisons</a:t>
            </a:r>
          </a:p>
        </p:txBody>
      </p:sp>
      <p:graphicFrame>
        <p:nvGraphicFramePr>
          <p:cNvPr id="118840" name="Group 56"/>
          <p:cNvGraphicFramePr>
            <a:graphicFrameLocks noGrp="1"/>
          </p:cNvGraphicFramePr>
          <p:nvPr>
            <p:ph type="tbl" idx="1"/>
          </p:nvPr>
        </p:nvGraphicFramePr>
        <p:xfrm>
          <a:off x="1547813" y="1700213"/>
          <a:ext cx="5903912" cy="4036060"/>
        </p:xfrm>
        <a:graphic>
          <a:graphicData uri="http://schemas.openxmlformats.org/drawingml/2006/table">
            <a:tbl>
              <a:tblPr firstRow="1" lastRow="1" bandCol="1">
                <a:tableStyleId>{B301B821-A1FF-4177-AEE7-76D212191A09}</a:tableStyleId>
              </a:tblPr>
              <a:tblGrid>
                <a:gridCol w="2808287"/>
                <a:gridCol w="3095625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Unsorted elements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Comparisons to find smallest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CA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-1)/2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FDABB-C80A-49F7-905E-5B9FE5DDE05E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Selection Sort Algorithm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637088"/>
          </a:xfrm>
        </p:spPr>
        <p:txBody>
          <a:bodyPr>
            <a:normAutofit lnSpcReduction="10000"/>
          </a:bodyPr>
          <a:lstStyle/>
          <a:p>
            <a:pPr marL="0" indent="0" defTabSz="517525"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</a:rPr>
              <a:t>selectionSort(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2000" b="1" dirty="0" err="1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n-1; ++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smallest =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 Find the index of the smallest element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2000" b="1" dirty="0" err="1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j =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+ 1; j &lt;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; ++j){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[j] &lt;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[smallest]){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	smallest = j;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}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}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 Swap the smallest with the current item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temp = </a:t>
            </a:r>
            <a:r>
              <a:rPr lang="en-US" sz="2000" b="1" dirty="0" err="1" smtClean="0">
                <a:latin typeface="Courier New" pitchFamily="49" charset="0"/>
              </a:rPr>
              <a:t>arr[i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[smallest];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[smallest] = temp;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}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80565-6C37-43C7-8F16-D82AE47AC76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2232" name="TextBox 5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8662" y="1928802"/>
            <a:ext cx="2286016" cy="364333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500166" y="2714620"/>
            <a:ext cx="6715172" cy="1428760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000892" y="3357562"/>
            <a:ext cx="185737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inner loop body</a:t>
            </a:r>
          </a:p>
          <a:p>
            <a:pPr>
              <a:defRPr/>
            </a:pP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– 1)/2 times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4313" y="2500313"/>
            <a:ext cx="1214437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outer loop</a:t>
            </a:r>
          </a:p>
          <a:p>
            <a:pPr>
              <a:defRPr/>
            </a:pPr>
            <a:r>
              <a:rPr lang="en-US" i="1" dirty="0"/>
              <a:t>n</a:t>
            </a:r>
            <a:r>
              <a:rPr lang="en-US" dirty="0"/>
              <a:t>-1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8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9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Selection Sort Cost Function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The outer loop is evaluated </a:t>
            </a:r>
            <a:r>
              <a:rPr lang="en-US" sz="2800" i="1" dirty="0" smtClean="0"/>
              <a:t>n</a:t>
            </a:r>
            <a:r>
              <a:rPr lang="en-US" sz="2800" dirty="0" smtClean="0"/>
              <a:t>-1 times</a:t>
            </a:r>
          </a:p>
          <a:p>
            <a:pPr lvl="1" eaLnBrk="1" hangingPunct="1"/>
            <a:r>
              <a:rPr lang="en-US" sz="2300" dirty="0" smtClean="0"/>
              <a:t>7 instructions (including the loop statements)</a:t>
            </a:r>
          </a:p>
          <a:p>
            <a:pPr lvl="1" eaLnBrk="1" hangingPunct="1"/>
            <a:r>
              <a:rPr lang="en-US" sz="2300" dirty="0" smtClean="0"/>
              <a:t>Cost is 7(</a:t>
            </a:r>
            <a:r>
              <a:rPr lang="en-US" sz="2300" i="1" dirty="0" smtClean="0"/>
              <a:t>n</a:t>
            </a:r>
            <a:r>
              <a:rPr lang="en-US" sz="2300" dirty="0" smtClean="0"/>
              <a:t>-1)</a:t>
            </a:r>
          </a:p>
          <a:p>
            <a:pPr eaLnBrk="1" hangingPunct="1"/>
            <a:r>
              <a:rPr lang="en-US" sz="2800" dirty="0" smtClean="0"/>
              <a:t>The inner loop is evaluated </a:t>
            </a:r>
            <a:r>
              <a:rPr lang="en-US" sz="2800" i="1" dirty="0" smtClean="0"/>
              <a:t>n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="1" dirty="0" smtClean="0"/>
              <a:t> </a:t>
            </a:r>
            <a:r>
              <a:rPr lang="en-US" sz="2800" dirty="0" smtClean="0"/>
              <a:t>– 1)/2 times</a:t>
            </a:r>
          </a:p>
          <a:p>
            <a:pPr lvl="1" eaLnBrk="1" hangingPunct="1"/>
            <a:r>
              <a:rPr lang="en-US" sz="2300" dirty="0" smtClean="0"/>
              <a:t>There are 4 instructions but one is only evaluated some of the time</a:t>
            </a:r>
          </a:p>
          <a:p>
            <a:pPr lvl="1" eaLnBrk="1" hangingPunct="1"/>
            <a:r>
              <a:rPr lang="en-US" sz="2300" dirty="0" smtClean="0"/>
              <a:t>Worst case cost is 4(</a:t>
            </a:r>
            <a:r>
              <a:rPr lang="en-US" sz="2300" i="1" dirty="0" smtClean="0"/>
              <a:t>n</a:t>
            </a:r>
            <a:r>
              <a:rPr lang="en-US" sz="2300" dirty="0" smtClean="0"/>
              <a:t>(</a:t>
            </a:r>
            <a:r>
              <a:rPr lang="en-US" sz="2300" i="1" dirty="0" smtClean="0"/>
              <a:t>n</a:t>
            </a:r>
            <a:r>
              <a:rPr lang="en-US" sz="2300" b="1" dirty="0" smtClean="0"/>
              <a:t> </a:t>
            </a:r>
            <a:r>
              <a:rPr lang="en-US" sz="2300" dirty="0" smtClean="0"/>
              <a:t>– 1)/2)</a:t>
            </a:r>
          </a:p>
          <a:p>
            <a:pPr eaLnBrk="1" hangingPunct="1"/>
            <a:r>
              <a:rPr lang="en-US" sz="2800" dirty="0" smtClean="0"/>
              <a:t>Some constant amount (</a:t>
            </a:r>
            <a:r>
              <a:rPr lang="en-US" sz="2800" i="1" dirty="0" smtClean="0"/>
              <a:t>k</a:t>
            </a:r>
            <a:r>
              <a:rPr lang="en-US" sz="2800" dirty="0" smtClean="0"/>
              <a:t>) of work is performed</a:t>
            </a:r>
          </a:p>
          <a:p>
            <a:pPr lvl="2" eaLnBrk="1" hangingPunct="1"/>
            <a:r>
              <a:rPr lang="en-US" sz="1900" dirty="0" smtClean="0"/>
              <a:t>e.g. initializing the outer loop</a:t>
            </a:r>
          </a:p>
          <a:p>
            <a:pPr eaLnBrk="1" hangingPunct="1"/>
            <a:r>
              <a:rPr lang="en-US" sz="2800" dirty="0" smtClean="0"/>
              <a:t>Total cost: 7(</a:t>
            </a:r>
            <a:r>
              <a:rPr lang="en-US" sz="2800" i="1" dirty="0" smtClean="0"/>
              <a:t>n</a:t>
            </a:r>
            <a:r>
              <a:rPr lang="en-US" sz="2800" dirty="0" smtClean="0"/>
              <a:t>-1) + 4(</a:t>
            </a:r>
            <a:r>
              <a:rPr lang="en-US" sz="2800" i="1" dirty="0" smtClean="0"/>
              <a:t>n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="1" dirty="0" smtClean="0"/>
              <a:t> </a:t>
            </a:r>
            <a:r>
              <a:rPr lang="en-US" sz="2800" dirty="0" smtClean="0"/>
              <a:t>– 1)/2) + </a:t>
            </a:r>
            <a:r>
              <a:rPr lang="en-US" sz="2800" i="1" dirty="0" smtClean="0"/>
              <a:t>k</a:t>
            </a:r>
          </a:p>
          <a:p>
            <a:pPr lvl="1" eaLnBrk="1" hangingPunct="1"/>
            <a:r>
              <a:rPr lang="en-US" sz="2300" dirty="0" smtClean="0"/>
              <a:t>Assumption: all instructions have the same cost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64D-361A-41A1-909A-3AFC3D7AA4EA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Selection Sort 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 broad terms and ignoring the actual number of executable statements selection sort</a:t>
            </a:r>
          </a:p>
          <a:p>
            <a:pPr lvl="1" eaLnBrk="1" hangingPunct="1"/>
            <a:r>
              <a:rPr lang="en-US" sz="2400" dirty="0" smtClean="0"/>
              <a:t>Makes </a:t>
            </a:r>
            <a:r>
              <a:rPr lang="en-US" sz="2400" i="1" dirty="0" smtClean="0"/>
              <a:t>n</a:t>
            </a:r>
            <a:r>
              <a:rPr lang="en-US" sz="2400" dirty="0" smtClean="0"/>
              <a:t>*(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– 1)/2 comparisons, regardless of the original order of the input</a:t>
            </a:r>
          </a:p>
          <a:p>
            <a:pPr lvl="1" eaLnBrk="1" hangingPunct="1"/>
            <a:r>
              <a:rPr lang="en-US" sz="2400" dirty="0" smtClean="0"/>
              <a:t>Performs </a:t>
            </a:r>
            <a:r>
              <a:rPr lang="en-US" sz="2400" i="1" dirty="0" smtClean="0"/>
              <a:t>n</a:t>
            </a:r>
            <a:r>
              <a:rPr lang="en-US" sz="2400" b="1" dirty="0" smtClean="0"/>
              <a:t> </a:t>
            </a:r>
            <a:r>
              <a:rPr lang="en-US" sz="2400" dirty="0" smtClean="0"/>
              <a:t>– 1 swaps</a:t>
            </a:r>
          </a:p>
          <a:p>
            <a:pPr eaLnBrk="1" hangingPunct="1"/>
            <a:r>
              <a:rPr lang="en-US" sz="2800" dirty="0" smtClean="0"/>
              <a:t>Neither of these operations are substantially affected by the organization of the input 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28182-D143-4E83-95B8-FC6ABF4C748D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Insertion Sort</a:t>
            </a:r>
            <a:endParaRPr lang="en-CA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Another simple sorting algorithm</a:t>
            </a:r>
          </a:p>
          <a:p>
            <a:pPr lvl="1" eaLnBrk="1" hangingPunct="1"/>
            <a:r>
              <a:rPr lang="en-CA" smtClean="0"/>
              <a:t>Divides array into sorted and unsorted parts</a:t>
            </a:r>
          </a:p>
          <a:p>
            <a:pPr eaLnBrk="1" hangingPunct="1"/>
            <a:r>
              <a:rPr lang="en-CA" smtClean="0"/>
              <a:t>The sorted part of the array is expanded one element at a time</a:t>
            </a:r>
          </a:p>
          <a:p>
            <a:pPr lvl="1" eaLnBrk="1" hangingPunct="1"/>
            <a:r>
              <a:rPr lang="en-US" smtClean="0"/>
              <a:t>Find the correct place in the sorted part to place the 1</a:t>
            </a:r>
            <a:r>
              <a:rPr lang="en-US" baseline="30000" smtClean="0"/>
              <a:t>st</a:t>
            </a:r>
            <a:r>
              <a:rPr lang="en-US" smtClean="0"/>
              <a:t> element of the unsorted part</a:t>
            </a:r>
          </a:p>
          <a:p>
            <a:pPr lvl="2" eaLnBrk="1" hangingPunct="1"/>
            <a:r>
              <a:rPr lang="en-US" smtClean="0"/>
              <a:t>By searching through all of the sorted elements </a:t>
            </a:r>
          </a:p>
          <a:p>
            <a:pPr lvl="1" eaLnBrk="1" hangingPunct="1"/>
            <a:r>
              <a:rPr lang="en-US" smtClean="0"/>
              <a:t>Move the elements after the insertion point up one position to make space</a:t>
            </a:r>
          </a:p>
          <a:p>
            <a:pPr eaLnBrk="1" hangingPunct="1"/>
            <a:endParaRPr lang="en-C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89D4A-F216-4768-87AF-FA5129F90AC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Insertion Sort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76238-EC75-4C30-9760-9EE7546728B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813" y="178593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treats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first element as sorted part</a:t>
                      </a:r>
                      <a:endParaRPr kumimoji="0" lang="en-CA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5813" y="5286375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45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–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1200" kern="120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</a:t>
                      </a:r>
                      <a:r>
                        <a:rPr kumimoji="0" lang="en-CA" sz="12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comparisons</a:t>
                      </a:r>
                      <a:endParaRPr kumimoji="0" lang="en-CA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85813" y="2286000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41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- 1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813" y="2786063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33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- 2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85813" y="3286125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81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- 1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85813" y="3786188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07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- 4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85813" y="4286250"/>
          <a:ext cx="751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6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19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- 5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85813" y="4786313"/>
          <a:ext cx="7500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481575"/>
                <a:gridCol w="3648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81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CA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locate position for 11</a:t>
                      </a:r>
                      <a:r>
                        <a:rPr kumimoji="0" lang="en-CA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- 6</a:t>
                      </a:r>
                      <a:r>
                        <a:rPr kumimoji="0" lang="en-CA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comparisons</a:t>
                      </a: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285875" y="2286000"/>
            <a:ext cx="500063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1285875" y="2786063"/>
            <a:ext cx="500063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2214563" y="3286125"/>
            <a:ext cx="500062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785813" y="3786188"/>
            <a:ext cx="500062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285875" y="4286250"/>
            <a:ext cx="500063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1285875" y="4786313"/>
            <a:ext cx="500063" cy="357187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643313" y="5286375"/>
            <a:ext cx="500062" cy="35718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Insertion Sort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492625"/>
          </a:xfrm>
        </p:spPr>
        <p:txBody>
          <a:bodyPr/>
          <a:lstStyle/>
          <a:p>
            <a:pPr marL="0" indent="0" defTabSz="517525"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</a:rPr>
              <a:t>insertionSort(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2000" b="1" dirty="0" err="1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= 1;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; ++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temp = </a:t>
            </a:r>
            <a:r>
              <a:rPr lang="en-US" sz="2000" b="1" dirty="0" err="1" smtClean="0">
                <a:latin typeface="Courier New" pitchFamily="49" charset="0"/>
              </a:rPr>
              <a:t>arr[i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pos =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 Shuffle up all sorted items &gt;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arr[i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A50021"/>
                </a:solidFill>
                <a:latin typeface="Courier New" pitchFamily="49" charset="0"/>
              </a:rPr>
              <a:t>while</a:t>
            </a:r>
            <a:r>
              <a:rPr lang="en-US" sz="2000" b="1" dirty="0" err="1" smtClean="0">
                <a:latin typeface="Courier New" pitchFamily="49" charset="0"/>
              </a:rPr>
              <a:t>(pos</a:t>
            </a:r>
            <a:r>
              <a:rPr lang="en-US" sz="2000" b="1" dirty="0" smtClean="0">
                <a:latin typeface="Courier New" pitchFamily="49" charset="0"/>
              </a:rPr>
              <a:t> &gt; 0 &amp;&amp; </a:t>
            </a:r>
            <a:r>
              <a:rPr lang="en-US" sz="2000" b="1" dirty="0" err="1" smtClean="0">
                <a:latin typeface="Courier New" pitchFamily="49" charset="0"/>
              </a:rPr>
              <a:t>arr[pos</a:t>
            </a:r>
            <a:r>
              <a:rPr lang="en-US" sz="2000" b="1" dirty="0" smtClean="0">
                <a:latin typeface="Courier New" pitchFamily="49" charset="0"/>
              </a:rPr>
              <a:t> - 1] &gt; temp){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arr[pos</a:t>
            </a:r>
            <a:r>
              <a:rPr lang="en-US" sz="2000" b="1" dirty="0" smtClean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arr[pos</a:t>
            </a:r>
            <a:r>
              <a:rPr lang="en-US" sz="2000" b="1" dirty="0" smtClean="0">
                <a:latin typeface="Courier New" pitchFamily="49" charset="0"/>
              </a:rPr>
              <a:t> – 1];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pos--;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}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//while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		// Insert the current item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arr[pos</a:t>
            </a:r>
            <a:r>
              <a:rPr lang="en-US" sz="2000" b="1" dirty="0" smtClean="0">
                <a:latin typeface="Courier New" pitchFamily="49" charset="0"/>
              </a:rPr>
              <a:t>] = temp;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}</a:t>
            </a:r>
          </a:p>
          <a:p>
            <a:pPr marL="0" indent="0" defTabSz="517525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1BCEA-6676-4925-A91C-6B3A8613D96D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7354" name="TextBox 5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072188" y="5286375"/>
            <a:ext cx="3071812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max: </a:t>
            </a:r>
            <a:r>
              <a:rPr lang="en-US" dirty="0" err="1"/>
              <a:t>i</a:t>
            </a:r>
            <a:r>
              <a:rPr lang="en-US" dirty="0"/>
              <a:t> – 1 times for each iteration, n * (n – 1) /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57224" y="2000240"/>
            <a:ext cx="2286016" cy="342902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500166" y="3214686"/>
            <a:ext cx="6715172" cy="1214446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4313" y="2286000"/>
            <a:ext cx="1214437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outer loop</a:t>
            </a:r>
          </a:p>
          <a:p>
            <a:pPr>
              <a:defRPr/>
            </a:pPr>
            <a:r>
              <a:rPr lang="en-US" dirty="0"/>
              <a:t>n-1  times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43750" y="3500438"/>
            <a:ext cx="200025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inner loop body</a:t>
            </a:r>
          </a:p>
          <a:p>
            <a:pPr>
              <a:defRPr/>
            </a:pPr>
            <a:r>
              <a:rPr lang="en-US" dirty="0"/>
              <a:t>how many times?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72188" y="4429125"/>
            <a:ext cx="3071812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min: just the test for each outer loop iteration,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8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6" grpId="0" animBg="1"/>
      <p:bldP spid="8" grpId="0" animBg="1"/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Measuring Algorithms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It is possible to </a:t>
            </a:r>
            <a:r>
              <a:rPr lang="en-US" sz="2800" b="1" dirty="0" smtClean="0"/>
              <a:t>count</a:t>
            </a:r>
            <a:r>
              <a:rPr lang="en-US" sz="2800" dirty="0" smtClean="0"/>
              <a:t> the number of operations that an algorithm performs</a:t>
            </a:r>
          </a:p>
          <a:p>
            <a:pPr lvl="1" eaLnBrk="1" hangingPunct="1"/>
            <a:r>
              <a:rPr lang="en-US" sz="2400" dirty="0" smtClean="0"/>
              <a:t>By a careful visual walkthrough of the algorithm or by</a:t>
            </a:r>
          </a:p>
          <a:p>
            <a:pPr lvl="1" eaLnBrk="1" hangingPunct="1"/>
            <a:r>
              <a:rPr lang="en-US" sz="2400" dirty="0" smtClean="0"/>
              <a:t>Inserting code in the algorithm to count and print the number of times that each line executes (</a:t>
            </a:r>
            <a:r>
              <a:rPr lang="en-US" sz="2400" b="1" dirty="0" smtClean="0"/>
              <a:t>profiling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dirty="0" smtClean="0"/>
              <a:t>It is also possible to </a:t>
            </a:r>
            <a:r>
              <a:rPr lang="en-US" sz="2800" b="1" dirty="0" smtClean="0"/>
              <a:t>time</a:t>
            </a:r>
            <a:r>
              <a:rPr lang="en-US" sz="2800" dirty="0" smtClean="0"/>
              <a:t> algorithms</a:t>
            </a:r>
          </a:p>
          <a:p>
            <a:pPr lvl="1" eaLnBrk="1" hangingPunct="1"/>
            <a:r>
              <a:rPr lang="en-US" sz="2400" dirty="0" smtClean="0"/>
              <a:t>Compare system time before and after running an algorithm</a:t>
            </a:r>
          </a:p>
          <a:p>
            <a:pPr lvl="2" eaLnBrk="1" hangingPunct="1"/>
            <a:r>
              <a:rPr lang="en-US" sz="2000" dirty="0" smtClean="0"/>
              <a:t>E.g., in C++: </a:t>
            </a: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ctime</a:t>
            </a:r>
            <a:r>
              <a:rPr lang="en-US" sz="2000" b="1" dirty="0" smtClean="0">
                <a:latin typeface="Courier New" pitchFamily="49" charset="0"/>
              </a:rPr>
              <a:t>&gt;</a:t>
            </a:r>
            <a:r>
              <a:rPr lang="en-US" sz="2000" dirty="0" smtClean="0"/>
              <a:t> 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F355D-6A26-41EB-A841-D0936FB079F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Insertion Sort Cost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120903" name="Group 71"/>
          <p:cNvGraphicFramePr>
            <a:graphicFrameLocks noGrp="1"/>
          </p:cNvGraphicFramePr>
          <p:nvPr>
            <p:ph type="tbl" idx="1"/>
          </p:nvPr>
        </p:nvGraphicFramePr>
        <p:xfrm>
          <a:off x="1476375" y="1700213"/>
          <a:ext cx="5835650" cy="4158426"/>
        </p:xfrm>
        <a:graphic>
          <a:graphicData uri="http://schemas.openxmlformats.org/drawingml/2006/table">
            <a:tbl>
              <a:tblPr firstRow="1" lastRow="1" bandCol="1">
                <a:tableStyleId>{B301B821-A1FF-4177-AEE7-76D212191A09}</a:tableStyleId>
              </a:tblPr>
              <a:tblGrid>
                <a:gridCol w="1679575"/>
                <a:gridCol w="1920875"/>
                <a:gridCol w="2235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Sorted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Elements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Worst-case Search</a:t>
                      </a:r>
                      <a:endParaRPr kumimoji="0" lang="en-C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Worst-case Shuffle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-1)/2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-1)/2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E6C34-1560-4116-8033-63F8E61CC754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Insertion Sort Best Case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/>
            <a:r>
              <a:rPr lang="en-US" dirty="0" smtClean="0"/>
              <a:t>The efficiency of insertion sort </a:t>
            </a:r>
            <a:r>
              <a:rPr lang="en-US" b="1" dirty="0" smtClean="0"/>
              <a:t>is</a:t>
            </a:r>
            <a:r>
              <a:rPr lang="en-US" dirty="0" smtClean="0"/>
              <a:t> affected by the state of the array to be sorted</a:t>
            </a:r>
          </a:p>
          <a:p>
            <a:pPr eaLnBrk="1" hangingPunct="1"/>
            <a:r>
              <a:rPr lang="en-US" dirty="0" smtClean="0"/>
              <a:t>In the best case the array is already completely sorted!</a:t>
            </a:r>
          </a:p>
          <a:p>
            <a:pPr lvl="1" eaLnBrk="1" hangingPunct="1"/>
            <a:r>
              <a:rPr lang="en-US" dirty="0" smtClean="0"/>
              <a:t>No movement of array elements is required</a:t>
            </a:r>
          </a:p>
          <a:p>
            <a:pPr lvl="1" eaLnBrk="1" hangingPunct="1"/>
            <a:r>
              <a:rPr lang="en-US" dirty="0" smtClean="0"/>
              <a:t>Requires </a:t>
            </a:r>
            <a:r>
              <a:rPr lang="en-US" i="1" dirty="0" smtClean="0"/>
              <a:t>n</a:t>
            </a:r>
            <a:r>
              <a:rPr lang="en-US" dirty="0" smtClean="0"/>
              <a:t> comparisons</a:t>
            </a: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327D9-B99F-4E62-8179-66E28DA0EA26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Insertion Sort Worst Case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worst case the array is in reverse order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Every item has to be moved all the way to the front of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outer loop runs </a:t>
            </a:r>
            <a:r>
              <a:rPr lang="en-US" i="1" dirty="0" smtClean="0"/>
              <a:t>n</a:t>
            </a:r>
            <a:r>
              <a:rPr lang="en-US" dirty="0" smtClean="0"/>
              <a:t>-1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the first iteration, one comparison and move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the last iteration, </a:t>
            </a:r>
            <a:r>
              <a:rPr lang="en-US" i="1" dirty="0" smtClean="0"/>
              <a:t>n</a:t>
            </a:r>
            <a:r>
              <a:rPr lang="en-US" dirty="0" smtClean="0"/>
              <a:t>-1 comparisons and moves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On average, </a:t>
            </a:r>
            <a:r>
              <a:rPr lang="en-US" i="1" dirty="0" smtClean="0"/>
              <a:t>n</a:t>
            </a:r>
            <a:r>
              <a:rPr lang="en-US" dirty="0" smtClean="0"/>
              <a:t>/2 comparisons and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a total of </a:t>
            </a:r>
            <a:r>
              <a:rPr lang="en-US" i="1" dirty="0" smtClean="0"/>
              <a:t>n</a:t>
            </a:r>
            <a:r>
              <a:rPr lang="en-US" dirty="0" smtClean="0"/>
              <a:t> * (</a:t>
            </a:r>
            <a:r>
              <a:rPr lang="en-US" i="1" dirty="0" smtClean="0"/>
              <a:t>n</a:t>
            </a:r>
            <a:r>
              <a:rPr lang="en-US" dirty="0" smtClean="0"/>
              <a:t>-1) / 2 comparisons and moves</a:t>
            </a: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B6CF9-42E4-4E76-994E-DA0FE172B30A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Insertion Sort: Average Case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average case cost?</a:t>
            </a:r>
          </a:p>
          <a:p>
            <a:pPr lvl="1" eaLnBrk="1" hangingPunct="1"/>
            <a:r>
              <a:rPr lang="en-US" dirty="0" smtClean="0"/>
              <a:t>Is it closer to the best case?</a:t>
            </a:r>
          </a:p>
          <a:p>
            <a:pPr lvl="1" eaLnBrk="1" hangingPunct="1"/>
            <a:r>
              <a:rPr lang="en-US" dirty="0" smtClean="0"/>
              <a:t>Or the worst case?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i="1" dirty="0" smtClean="0"/>
              <a:t>random</a:t>
            </a:r>
            <a:r>
              <a:rPr lang="en-US" dirty="0" smtClean="0"/>
              <a:t> data are sorted, insertion sort is usually closer to the worst case</a:t>
            </a:r>
          </a:p>
          <a:p>
            <a:pPr lvl="1" eaLnBrk="1" hangingPunct="1"/>
            <a:r>
              <a:rPr lang="en-US" dirty="0" smtClean="0"/>
              <a:t>Around </a:t>
            </a:r>
            <a:r>
              <a:rPr lang="en-US" i="1" dirty="0" smtClean="0"/>
              <a:t>n</a:t>
            </a:r>
            <a:r>
              <a:rPr lang="en-US" dirty="0" smtClean="0"/>
              <a:t> * (</a:t>
            </a:r>
            <a:r>
              <a:rPr lang="en-US" i="1" dirty="0" smtClean="0"/>
              <a:t>n</a:t>
            </a:r>
            <a:r>
              <a:rPr lang="en-US" dirty="0" smtClean="0"/>
              <a:t>-1) / 4 comparisons</a:t>
            </a:r>
          </a:p>
          <a:p>
            <a:pPr eaLnBrk="1" hangingPunct="1"/>
            <a:r>
              <a:rPr lang="en-US" sz="3600" dirty="0" smtClean="0"/>
              <a:t>What is average input for a sorting </a:t>
            </a:r>
            <a:r>
              <a:rPr lang="en-US" dirty="0" smtClean="0"/>
              <a:t>algorithm in any case?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3B649-0C9C-4BE7-A35B-0798FFF8CA03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 Notation</a:t>
            </a:r>
          </a:p>
        </p:txBody>
      </p:sp>
      <p:sp>
        <p:nvSpPr>
          <p:cNvPr id="9216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Algorithm Summary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Linear search: 3(</a:t>
            </a:r>
            <a:r>
              <a:rPr lang="en-US" sz="2800" i="1" dirty="0" smtClean="0"/>
              <a:t>n</a:t>
            </a:r>
            <a:r>
              <a:rPr lang="en-US" sz="2800" dirty="0" smtClean="0"/>
              <a:t> + 1)/4 – average case</a:t>
            </a:r>
          </a:p>
          <a:p>
            <a:pPr lvl="1" eaLnBrk="1" hangingPunct="1"/>
            <a:r>
              <a:rPr lang="en-US" sz="2500" dirty="0" smtClean="0"/>
              <a:t>Given certain assumptions</a:t>
            </a:r>
          </a:p>
          <a:p>
            <a:pPr eaLnBrk="1" hangingPunct="1"/>
            <a:r>
              <a:rPr lang="en-US" sz="2800" dirty="0" smtClean="0"/>
              <a:t>Binary search: log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n</a:t>
            </a:r>
            <a:r>
              <a:rPr lang="en-US" sz="2800" dirty="0" smtClean="0"/>
              <a:t> – worst case</a:t>
            </a:r>
          </a:p>
          <a:p>
            <a:pPr lvl="1" eaLnBrk="1" hangingPunct="1"/>
            <a:r>
              <a:rPr lang="en-US" sz="2500" dirty="0" smtClean="0"/>
              <a:t>Average case similar to the worst case</a:t>
            </a:r>
          </a:p>
          <a:p>
            <a:pPr eaLnBrk="1" hangingPunct="1"/>
            <a:r>
              <a:rPr lang="en-US" sz="2800" dirty="0" smtClean="0"/>
              <a:t>Selection sort: </a:t>
            </a:r>
            <a:r>
              <a:rPr lang="en-US" sz="2800" i="1" dirty="0" smtClean="0"/>
              <a:t>n</a:t>
            </a:r>
            <a:r>
              <a:rPr lang="en-US" sz="2800" dirty="0" smtClean="0"/>
              <a:t>((</a:t>
            </a:r>
            <a:r>
              <a:rPr lang="en-US" sz="2800" i="1" dirty="0" smtClean="0"/>
              <a:t>n</a:t>
            </a:r>
            <a:r>
              <a:rPr lang="en-US" sz="2800" dirty="0" smtClean="0"/>
              <a:t> – 1) / 2) – all cases</a:t>
            </a:r>
          </a:p>
          <a:p>
            <a:pPr eaLnBrk="1" hangingPunct="1"/>
            <a:r>
              <a:rPr lang="en-US" sz="2800" dirty="0" smtClean="0"/>
              <a:t>Insertion sort: </a:t>
            </a:r>
            <a:r>
              <a:rPr lang="en-US" sz="2800" i="1" dirty="0" smtClean="0"/>
              <a:t>n</a:t>
            </a:r>
            <a:r>
              <a:rPr lang="en-US" sz="2800" dirty="0" smtClean="0"/>
              <a:t>((</a:t>
            </a:r>
            <a:r>
              <a:rPr lang="en-US" sz="2800" i="1" dirty="0" smtClean="0"/>
              <a:t>n</a:t>
            </a:r>
            <a:r>
              <a:rPr lang="en-US" sz="2800" dirty="0" smtClean="0"/>
              <a:t> – 1) / 2) – worst case</a:t>
            </a:r>
          </a:p>
          <a:p>
            <a:pPr lvl="1" eaLnBrk="1" hangingPunct="1"/>
            <a:r>
              <a:rPr lang="en-US" sz="2500" dirty="0" smtClean="0"/>
              <a:t>Average case is similar to the worst case</a:t>
            </a:r>
          </a:p>
        </p:txBody>
      </p:sp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5CCEE-BE0B-429F-A87E-764DD84B4F47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Algorithm Comparison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Let's compare these algorithms for some arbitrary input size (say </a:t>
            </a:r>
            <a:r>
              <a:rPr lang="en-US" i="1" dirty="0" smtClean="0"/>
              <a:t>n</a:t>
            </a:r>
            <a:r>
              <a:rPr lang="en-US" dirty="0" smtClean="0"/>
              <a:t> = 1,000)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order of the number of comparisons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Binary search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Linear search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Insertion sort best case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Quicksort</a:t>
            </a:r>
            <a:r>
              <a:rPr lang="en-US" dirty="0" smtClean="0"/>
              <a:t> (next week) average and best cases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Selection sort all cases, Insertion sort average and worst cases, </a:t>
            </a:r>
            <a:r>
              <a:rPr lang="en-US" dirty="0" err="1" smtClean="0"/>
              <a:t>Quicksort</a:t>
            </a:r>
            <a:r>
              <a:rPr lang="en-US" dirty="0" smtClean="0"/>
              <a:t> worst case</a:t>
            </a:r>
          </a:p>
        </p:txBody>
      </p:sp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E2184-EA08-4669-91A1-190B39ACD47F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Algorithm Growth Rate</a:t>
            </a:r>
            <a:endParaRPr lang="en-CA" dirty="0"/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we want to know when comparing two algorithms?</a:t>
            </a:r>
          </a:p>
          <a:p>
            <a:pPr lvl="1"/>
            <a:r>
              <a:rPr lang="en-CA" dirty="0" smtClean="0"/>
              <a:t>The most important thing is how quickly the time requirements increase with input size</a:t>
            </a:r>
          </a:p>
          <a:p>
            <a:pPr lvl="1"/>
            <a:r>
              <a:rPr lang="en-CA" dirty="0" smtClean="0"/>
              <a:t>e.g. If we double the input size how much longer does an algorithm take?</a:t>
            </a:r>
          </a:p>
          <a:p>
            <a:r>
              <a:rPr lang="en-CA" dirty="0" smtClean="0"/>
              <a:t>Here are some graphs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0CDC9-1777-4CC6-B781-81963EFC28A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Small </a:t>
            </a:r>
            <a:r>
              <a:rPr lang="en-US" i="1" smtClean="0">
                <a:solidFill>
                  <a:schemeClr val="accent1">
                    <a:satMod val="150000"/>
                  </a:schemeClr>
                </a:solidFill>
              </a:rPr>
              <a:t>n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B9EAD-07DA-4F5B-ABE0-D0140ABC5FDC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2357438" y="1500188"/>
            <a:ext cx="54657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Hard to see what is happening with n so small …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234723" y="282348"/>
          <a:ext cx="8674554" cy="6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Not Much Bigger </a:t>
            </a:r>
            <a:r>
              <a:rPr lang="en-US" i="1" smtClean="0">
                <a:solidFill>
                  <a:schemeClr val="accent1">
                    <a:satMod val="150000"/>
                  </a:schemeClr>
                </a:solidFill>
              </a:rPr>
              <a:t>n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ECF0C-55D8-495C-A8FA-8BEA1B9BB7BE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1285875" y="1500188"/>
            <a:ext cx="654367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and n(n-1)/2 are growing much faster than any of the others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234723" y="2000240"/>
          <a:ext cx="8674554" cy="457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Timing Algorithms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 eaLnBrk="1" hangingPunct="1"/>
            <a:r>
              <a:rPr lang="en-US" dirty="0" smtClean="0"/>
              <a:t>It may be useful to time how long an algorithm takes to run</a:t>
            </a:r>
          </a:p>
          <a:p>
            <a:pPr lvl="1" eaLnBrk="1" hangingPunct="1"/>
            <a:r>
              <a:rPr lang="en-US" dirty="0" smtClean="0"/>
              <a:t>In some cases it may be </a:t>
            </a:r>
            <a:r>
              <a:rPr lang="en-US" i="1" dirty="0" smtClean="0"/>
              <a:t>essential</a:t>
            </a:r>
            <a:r>
              <a:rPr lang="en-US" dirty="0" smtClean="0"/>
              <a:t> to know how long an algorithm takes on some system</a:t>
            </a:r>
          </a:p>
          <a:p>
            <a:pPr lvl="2" eaLnBrk="1" hangingPunct="1"/>
            <a:r>
              <a:rPr lang="en-US" dirty="0" smtClean="0"/>
              <a:t>e.g. air traffic control systems</a:t>
            </a:r>
          </a:p>
          <a:p>
            <a:pPr eaLnBrk="1" hangingPunct="1"/>
            <a:r>
              <a:rPr lang="en-US" dirty="0" smtClean="0"/>
              <a:t>But is this a good </a:t>
            </a:r>
            <a:r>
              <a:rPr lang="en-US" i="1" dirty="0" smtClean="0"/>
              <a:t>general</a:t>
            </a:r>
            <a:r>
              <a:rPr lang="en-US" dirty="0" smtClean="0"/>
              <a:t> comparison method?</a:t>
            </a:r>
          </a:p>
          <a:p>
            <a:pPr eaLnBrk="1" hangingPunct="1"/>
            <a:r>
              <a:rPr lang="en-US" dirty="0" smtClean="0"/>
              <a:t>Running time is affected by a number of factors other than algorithm efficiency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323C3-BE16-4238-86B3-E488506F6EE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>
                <a:solidFill>
                  <a:schemeClr val="accent1">
                    <a:satMod val="150000"/>
                  </a:schemeClr>
                </a:solidFill>
              </a:rPr>
              <a:t>n</a:t>
            </a: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 from 10 to 1,000,000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6D4A9-81B3-478B-98D5-35CF0781D851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41347" name="Text Box 3"/>
          <p:cNvSpPr txBox="1">
            <a:spLocks noChangeArrowheads="1"/>
          </p:cNvSpPr>
          <p:nvPr/>
        </p:nvSpPr>
        <p:spPr bwMode="auto">
          <a:xfrm>
            <a:off x="3786188" y="1500188"/>
            <a:ext cx="4027487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Hmm!  Let's try a logarithmic scale …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34723" y="2000240"/>
          <a:ext cx="8674554" cy="457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>
                <a:solidFill>
                  <a:schemeClr val="accent1">
                    <a:satMod val="150000"/>
                  </a:schemeClr>
                </a:solidFill>
              </a:rPr>
              <a:t>n</a:t>
            </a: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 from 10 to 1,000,000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41A08-A3FF-4AB7-AEE8-13A74A1D9AEB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2286000" y="1500188"/>
            <a:ext cx="5513388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Notice how </a:t>
            </a:r>
            <a:r>
              <a:rPr lang="en-US" b="1" dirty="0"/>
              <a:t>clusters</a:t>
            </a:r>
            <a:r>
              <a:rPr lang="en-US" dirty="0"/>
              <a:t> of growth rates start to </a:t>
            </a:r>
            <a:r>
              <a:rPr lang="en-US" dirty="0" smtClean="0"/>
              <a:t>emerge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34723" y="1928802"/>
          <a:ext cx="8674554" cy="464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 Notation Introduction</a:t>
            </a:r>
            <a:endParaRPr lang="en-C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US" sz="2800" smtClean="0"/>
              <a:t>Exact counting of operations is often difficult (and tedious), even for simple algorithms</a:t>
            </a:r>
          </a:p>
          <a:p>
            <a:pPr lvl="1" eaLnBrk="1" hangingPunct="1"/>
            <a:r>
              <a:rPr lang="en-US" sz="2400" smtClean="0"/>
              <a:t>And is often not much more useful than estimates due to the relative importance of other factors</a:t>
            </a:r>
          </a:p>
          <a:p>
            <a:pPr eaLnBrk="1" hangingPunct="1"/>
            <a:r>
              <a:rPr lang="en-US" sz="2800" b="1" smtClean="0"/>
              <a:t>O Notation</a:t>
            </a:r>
            <a:r>
              <a:rPr lang="en-US" sz="2800" smtClean="0"/>
              <a:t> is a mathematical language for evaluating the running-time  of algorithms</a:t>
            </a:r>
          </a:p>
          <a:p>
            <a:pPr lvl="1" eaLnBrk="1" hangingPunct="1"/>
            <a:r>
              <a:rPr lang="en-US" sz="2400" smtClean="0"/>
              <a:t>O-notation evaluates the growth rate of an algorithm</a:t>
            </a:r>
            <a:endParaRPr lang="en-CA" sz="2400" smtClean="0"/>
          </a:p>
        </p:txBody>
      </p:sp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D6C4F-FA1F-4A07-8DE1-920CA1D43711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Example of a Cost Function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Cost Function: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+ 20</a:t>
            </a:r>
            <a:r>
              <a:rPr lang="en-US" sz="2800" i="1" dirty="0" smtClean="0"/>
              <a:t>n</a:t>
            </a:r>
            <a:r>
              <a:rPr lang="en-US" sz="2800" dirty="0" smtClean="0"/>
              <a:t> + 100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Which term in the </a:t>
            </a:r>
            <a:r>
              <a:rPr lang="en-US" sz="2300" dirty="0" err="1" smtClean="0"/>
              <a:t>funtion</a:t>
            </a:r>
            <a:r>
              <a:rPr lang="en-US" sz="2300" dirty="0" smtClean="0"/>
              <a:t> is most important (dominates)?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depends on the size of </a:t>
            </a:r>
            <a:r>
              <a:rPr lang="en-US" sz="2800" i="1" dirty="0" smtClean="0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i="1" dirty="0" smtClean="0"/>
              <a:t>n</a:t>
            </a:r>
            <a:r>
              <a:rPr lang="en-US" sz="2300" dirty="0" smtClean="0"/>
              <a:t> = 2, </a:t>
            </a:r>
            <a:r>
              <a:rPr lang="en-US" sz="2300" i="1" dirty="0" err="1" smtClean="0"/>
              <a:t>t</a:t>
            </a:r>
            <a:r>
              <a:rPr lang="en-US" sz="2300" i="1" baseline="-25000" dirty="0" err="1" smtClean="0"/>
              <a:t>A</a:t>
            </a:r>
            <a:r>
              <a:rPr lang="en-US" sz="2300" dirty="0" smtClean="0"/>
              <a:t>(</a:t>
            </a:r>
            <a:r>
              <a:rPr lang="en-US" sz="2300" i="1" dirty="0" smtClean="0"/>
              <a:t>n</a:t>
            </a:r>
            <a:r>
              <a:rPr lang="en-US" sz="2300" dirty="0" smtClean="0"/>
              <a:t>) = 4 + 40 + </a:t>
            </a:r>
            <a:r>
              <a:rPr lang="en-US" sz="2300" u="sng" dirty="0" smtClean="0"/>
              <a:t>100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The constant, 100, is the dominating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i="1" dirty="0" smtClean="0"/>
              <a:t>n</a:t>
            </a:r>
            <a:r>
              <a:rPr lang="en-US" sz="2300" dirty="0" smtClean="0"/>
              <a:t> = 10, </a:t>
            </a:r>
            <a:r>
              <a:rPr lang="en-US" sz="2300" i="1" dirty="0" err="1" smtClean="0"/>
              <a:t>t</a:t>
            </a:r>
            <a:r>
              <a:rPr lang="en-US" sz="2300" i="1" baseline="-25000" dirty="0" err="1" smtClean="0"/>
              <a:t>A</a:t>
            </a:r>
            <a:r>
              <a:rPr lang="en-US" sz="2300" dirty="0" smtClean="0"/>
              <a:t>(</a:t>
            </a:r>
            <a:r>
              <a:rPr lang="en-US" sz="2300" i="1" dirty="0" smtClean="0"/>
              <a:t>n</a:t>
            </a:r>
            <a:r>
              <a:rPr lang="en-US" sz="2300" dirty="0" smtClean="0"/>
              <a:t>) = 100 + </a:t>
            </a:r>
            <a:r>
              <a:rPr lang="en-US" sz="2300" u="sng" dirty="0" smtClean="0"/>
              <a:t>200</a:t>
            </a:r>
            <a:r>
              <a:rPr lang="en-US" sz="2300" dirty="0" smtClean="0"/>
              <a:t> + 100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20</a:t>
            </a:r>
            <a:r>
              <a:rPr lang="en-US" sz="2100" i="1" dirty="0" smtClean="0"/>
              <a:t>n</a:t>
            </a:r>
            <a:r>
              <a:rPr lang="en-US" sz="2100" dirty="0" smtClean="0"/>
              <a:t> is the dominating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i="1" dirty="0" smtClean="0"/>
              <a:t>n</a:t>
            </a:r>
            <a:r>
              <a:rPr lang="en-US" sz="2300" dirty="0" smtClean="0"/>
              <a:t> = 100, </a:t>
            </a:r>
            <a:r>
              <a:rPr lang="en-US" sz="2300" i="1" dirty="0" err="1" smtClean="0"/>
              <a:t>t</a:t>
            </a:r>
            <a:r>
              <a:rPr lang="en-US" sz="2300" i="1" baseline="-25000" dirty="0" err="1" smtClean="0"/>
              <a:t>A</a:t>
            </a:r>
            <a:r>
              <a:rPr lang="en-US" sz="2300" dirty="0" smtClean="0"/>
              <a:t>(</a:t>
            </a:r>
            <a:r>
              <a:rPr lang="en-US" sz="2300" i="1" dirty="0" smtClean="0"/>
              <a:t>n</a:t>
            </a:r>
            <a:r>
              <a:rPr lang="en-US" sz="2300" dirty="0" smtClean="0"/>
              <a:t>) = </a:t>
            </a:r>
            <a:r>
              <a:rPr lang="en-US" sz="2300" u="sng" dirty="0" smtClean="0"/>
              <a:t>10,000</a:t>
            </a:r>
            <a:r>
              <a:rPr lang="en-US" sz="2300" dirty="0" smtClean="0"/>
              <a:t> + 2,000 + 100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i="1" dirty="0" smtClean="0"/>
              <a:t>n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 is the dominating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i="1" dirty="0" smtClean="0"/>
              <a:t>n</a:t>
            </a:r>
            <a:r>
              <a:rPr lang="en-US" sz="2300" dirty="0" smtClean="0"/>
              <a:t> = 1000,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t</a:t>
            </a:r>
            <a:r>
              <a:rPr lang="en-US" sz="2300" i="1" baseline="-25000" dirty="0" err="1" smtClean="0"/>
              <a:t>A</a:t>
            </a:r>
            <a:r>
              <a:rPr lang="en-US" sz="2300" b="1" dirty="0" smtClean="0"/>
              <a:t>(</a:t>
            </a:r>
            <a:r>
              <a:rPr lang="en-US" sz="2300" i="1" dirty="0" smtClean="0"/>
              <a:t>n</a:t>
            </a:r>
            <a:r>
              <a:rPr lang="en-US" sz="2300" dirty="0" smtClean="0"/>
              <a:t>) = </a:t>
            </a:r>
            <a:r>
              <a:rPr lang="en-US" sz="2300" u="sng" dirty="0" smtClean="0"/>
              <a:t>1,000,000</a:t>
            </a:r>
            <a:r>
              <a:rPr lang="en-US" sz="2300" dirty="0" smtClean="0"/>
              <a:t> + 20,000 + 100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i="1" dirty="0" smtClean="0"/>
              <a:t>n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 is the dominating term</a:t>
            </a:r>
          </a:p>
        </p:txBody>
      </p:sp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A6EA8-3C6E-460E-95F2-C0A7EE3FF4D8}" type="slidenum">
              <a:rPr lang="en-US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Big O Notation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 notation approximates a cost function that allows us to estimate growth rate</a:t>
            </a:r>
          </a:p>
          <a:p>
            <a:pPr lvl="1" eaLnBrk="1" hangingPunct="1"/>
            <a:r>
              <a:rPr lang="en-US" sz="2500" smtClean="0"/>
              <a:t>The approximation is usually good enough</a:t>
            </a:r>
          </a:p>
          <a:p>
            <a:pPr lvl="2" eaLnBrk="1" hangingPunct="1"/>
            <a:r>
              <a:rPr lang="en-US" smtClean="0"/>
              <a:t>Especially when considering the efficiency of an algorithm as </a:t>
            </a:r>
            <a:r>
              <a:rPr lang="en-US" b="1" smtClean="0"/>
              <a:t>n</a:t>
            </a:r>
            <a:r>
              <a:rPr lang="en-US" smtClean="0"/>
              <a:t> gets very large</a:t>
            </a:r>
          </a:p>
          <a:p>
            <a:pPr eaLnBrk="1" hangingPunct="1"/>
            <a:r>
              <a:rPr lang="en-US" sz="2800" smtClean="0"/>
              <a:t>Count the number of times that an algorithm executes its </a:t>
            </a:r>
            <a:r>
              <a:rPr lang="en-US" sz="2800" b="1" smtClean="0"/>
              <a:t>barometer instruction</a:t>
            </a:r>
          </a:p>
          <a:p>
            <a:pPr lvl="1" eaLnBrk="1" hangingPunct="1"/>
            <a:r>
              <a:rPr lang="en-US" sz="2500" smtClean="0"/>
              <a:t>And determine how the count increases as the input size increases</a:t>
            </a:r>
          </a:p>
        </p:txBody>
      </p:sp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70DB6-431D-44FF-BCB0-EEB116B6AA8E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Why Big O?</a:t>
            </a:r>
            <a:endParaRPr lang="en-CA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algorithm is said to be </a:t>
            </a:r>
            <a:r>
              <a:rPr lang="en-CA" b="1" i="1" dirty="0" smtClean="0"/>
              <a:t>order</a:t>
            </a:r>
            <a:r>
              <a:rPr lang="en-CA" b="1" dirty="0" smtClean="0"/>
              <a:t> </a:t>
            </a:r>
            <a:r>
              <a:rPr lang="en-CA" i="1" dirty="0" smtClean="0"/>
              <a:t>f</a:t>
            </a:r>
            <a:r>
              <a:rPr lang="en-CA" b="1" dirty="0" smtClean="0"/>
              <a:t>(</a:t>
            </a:r>
            <a:r>
              <a:rPr lang="en-CA" i="1" dirty="0" smtClean="0"/>
              <a:t>n</a:t>
            </a:r>
            <a:r>
              <a:rPr lang="en-CA" b="1" dirty="0" smtClean="0"/>
              <a:t>)</a:t>
            </a:r>
          </a:p>
          <a:p>
            <a:pPr lvl="1"/>
            <a:r>
              <a:rPr lang="en-CA" dirty="0" smtClean="0"/>
              <a:t>Denoted as </a:t>
            </a:r>
            <a:r>
              <a:rPr lang="en-CA" i="1" dirty="0" smtClean="0"/>
              <a:t>O</a:t>
            </a:r>
            <a:r>
              <a:rPr lang="en-CA" b="1" dirty="0" smtClean="0"/>
              <a:t>(</a:t>
            </a:r>
            <a:r>
              <a:rPr lang="en-CA" i="1" dirty="0" smtClean="0"/>
              <a:t>f</a:t>
            </a:r>
            <a:r>
              <a:rPr lang="en-CA" b="1" dirty="0" smtClean="0"/>
              <a:t>(</a:t>
            </a:r>
            <a:r>
              <a:rPr lang="en-CA" i="1" dirty="0" smtClean="0"/>
              <a:t>n</a:t>
            </a:r>
            <a:r>
              <a:rPr lang="en-CA" b="1" dirty="0" smtClean="0"/>
              <a:t>))</a:t>
            </a:r>
          </a:p>
          <a:p>
            <a:r>
              <a:rPr lang="en-CA" dirty="0" smtClean="0"/>
              <a:t>The function </a:t>
            </a:r>
            <a:r>
              <a:rPr lang="en-CA" i="1" dirty="0" smtClean="0"/>
              <a:t>f</a:t>
            </a:r>
            <a:r>
              <a:rPr lang="en-CA" b="1" dirty="0" smtClean="0"/>
              <a:t>(</a:t>
            </a:r>
            <a:r>
              <a:rPr lang="en-CA" i="1" dirty="0" smtClean="0"/>
              <a:t>n</a:t>
            </a:r>
            <a:r>
              <a:rPr lang="en-CA" b="1" dirty="0" smtClean="0"/>
              <a:t>)</a:t>
            </a:r>
            <a:r>
              <a:rPr lang="en-CA" dirty="0" smtClean="0"/>
              <a:t> is the algorithm's growth rate function</a:t>
            </a:r>
          </a:p>
          <a:p>
            <a:pPr lvl="1"/>
            <a:r>
              <a:rPr lang="en-CA" dirty="0" smtClean="0"/>
              <a:t>If a problem of size n requires time proportional to n then the problem is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</a:p>
          <a:p>
            <a:pPr lvl="2"/>
            <a:r>
              <a:rPr lang="en-CA" dirty="0" smtClean="0"/>
              <a:t>i.e. If the input size is doubled then the running time is doubled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A5EBA-F175-4B28-AF18-7A07CE3C96BE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Big O Notation Definition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An algorithm is </a:t>
            </a:r>
            <a:r>
              <a:rPr lang="en-US" sz="2800" i="1" dirty="0" smtClean="0"/>
              <a:t>order f</a:t>
            </a:r>
            <a:r>
              <a:rPr lang="en-US" sz="2800" b="1" dirty="0" smtClean="0"/>
              <a:t>(</a:t>
            </a:r>
            <a:r>
              <a:rPr lang="en-US" sz="2800" i="1" dirty="0" smtClean="0"/>
              <a:t>n</a:t>
            </a:r>
            <a:r>
              <a:rPr lang="en-US" sz="2800" b="1" dirty="0" smtClean="0"/>
              <a:t>)</a:t>
            </a:r>
            <a:r>
              <a:rPr lang="en-US" sz="2800" dirty="0" smtClean="0"/>
              <a:t> if there are positive constants </a:t>
            </a:r>
            <a:r>
              <a:rPr lang="en-US" sz="2800" i="1" dirty="0" smtClean="0"/>
              <a:t>k</a:t>
            </a:r>
            <a:r>
              <a:rPr lang="en-US" sz="2800" dirty="0" smtClean="0"/>
              <a:t> and </a:t>
            </a:r>
            <a:r>
              <a:rPr lang="en-US" sz="2800" i="1" dirty="0" smtClean="0"/>
              <a:t>m</a:t>
            </a:r>
            <a:r>
              <a:rPr lang="en-US" sz="2800" dirty="0" smtClean="0"/>
              <a:t> such that </a:t>
            </a:r>
          </a:p>
          <a:p>
            <a:pPr lvl="1" eaLnBrk="1" hangingPunct="1"/>
            <a:r>
              <a:rPr lang="en-US" sz="2500" i="1" dirty="0" err="1" smtClean="0"/>
              <a:t>t</a:t>
            </a:r>
            <a:r>
              <a:rPr lang="en-US" sz="2500" i="1" baseline="-25000" dirty="0" err="1" smtClean="0"/>
              <a:t>A</a:t>
            </a:r>
            <a:r>
              <a:rPr lang="en-US" sz="2500" dirty="0" smtClean="0"/>
              <a:t>(</a:t>
            </a:r>
            <a:r>
              <a:rPr lang="en-US" sz="2500" i="1" dirty="0" smtClean="0"/>
              <a:t>n</a:t>
            </a:r>
            <a:r>
              <a:rPr lang="en-US" sz="2500" dirty="0" smtClean="0"/>
              <a:t>) </a:t>
            </a:r>
            <a:r>
              <a:rPr lang="en-US" sz="2500" dirty="0" smtClean="0">
                <a:sym typeface="Symbol" pitchFamily="18" charset="2"/>
              </a:rPr>
              <a:t></a:t>
            </a:r>
            <a:r>
              <a:rPr lang="en-US" sz="2500" dirty="0" smtClean="0"/>
              <a:t> </a:t>
            </a:r>
            <a:r>
              <a:rPr lang="en-US" sz="2500" i="1" dirty="0" smtClean="0"/>
              <a:t>k</a:t>
            </a:r>
            <a:r>
              <a:rPr lang="en-US" sz="2500" dirty="0" smtClean="0"/>
              <a:t>*</a:t>
            </a:r>
            <a:r>
              <a:rPr lang="en-US" sz="2500" i="1" dirty="0" smtClean="0"/>
              <a:t>f</a:t>
            </a:r>
            <a:r>
              <a:rPr lang="en-US" sz="2500" dirty="0" smtClean="0"/>
              <a:t>(</a:t>
            </a:r>
            <a:r>
              <a:rPr lang="en-US" sz="2500" i="1" dirty="0" smtClean="0"/>
              <a:t>n</a:t>
            </a:r>
            <a:r>
              <a:rPr lang="en-US" sz="2500" dirty="0" smtClean="0"/>
              <a:t>) for all </a:t>
            </a:r>
            <a:r>
              <a:rPr lang="en-US" sz="2500" i="1" dirty="0" smtClean="0"/>
              <a:t>n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 pitchFamily="18" charset="2"/>
              </a:rPr>
              <a:t> </a:t>
            </a:r>
            <a:r>
              <a:rPr lang="en-US" sz="2500" i="1" dirty="0" smtClean="0"/>
              <a:t>m</a:t>
            </a:r>
          </a:p>
          <a:p>
            <a:pPr lvl="1" eaLnBrk="1" hangingPunct="1"/>
            <a:r>
              <a:rPr lang="en-US" sz="2500" dirty="0" smtClean="0"/>
              <a:t>If so we would say that </a:t>
            </a:r>
            <a:r>
              <a:rPr lang="en-US" sz="2500" i="1" dirty="0" err="1" smtClean="0"/>
              <a:t>t</a:t>
            </a:r>
            <a:r>
              <a:rPr lang="en-US" sz="2500" i="1" baseline="-25000" dirty="0" err="1" smtClean="0"/>
              <a:t>A</a:t>
            </a:r>
            <a:r>
              <a:rPr lang="en-US" sz="2500" dirty="0" smtClean="0"/>
              <a:t>(</a:t>
            </a:r>
            <a:r>
              <a:rPr lang="en-US" sz="2500" i="1" dirty="0" smtClean="0"/>
              <a:t>n</a:t>
            </a:r>
            <a:r>
              <a:rPr lang="en-US" sz="2500" dirty="0" smtClean="0"/>
              <a:t>) is </a:t>
            </a:r>
            <a:r>
              <a:rPr lang="en-US" sz="2500" i="1" dirty="0" smtClean="0"/>
              <a:t>O</a:t>
            </a:r>
            <a:r>
              <a:rPr lang="en-US" sz="2500" dirty="0" smtClean="0"/>
              <a:t>(</a:t>
            </a:r>
            <a:r>
              <a:rPr lang="en-US" sz="2500" i="1" dirty="0" smtClean="0"/>
              <a:t>f</a:t>
            </a:r>
            <a:r>
              <a:rPr lang="en-US" sz="2500" dirty="0" smtClean="0"/>
              <a:t>(</a:t>
            </a:r>
            <a:r>
              <a:rPr lang="en-US" sz="2500" i="1" dirty="0" smtClean="0"/>
              <a:t>n</a:t>
            </a:r>
            <a:r>
              <a:rPr lang="en-US" sz="2500" dirty="0" smtClean="0"/>
              <a:t>))</a:t>
            </a:r>
          </a:p>
          <a:p>
            <a:pPr eaLnBrk="1" hangingPunct="1"/>
            <a:r>
              <a:rPr lang="en-US" sz="2900" dirty="0" smtClean="0"/>
              <a:t>The requirement </a:t>
            </a:r>
            <a:r>
              <a:rPr lang="en-US" sz="2900" i="1" dirty="0" smtClean="0"/>
              <a:t>n</a:t>
            </a:r>
            <a:r>
              <a:rPr lang="en-US" sz="2900" dirty="0" smtClean="0"/>
              <a:t> &gt; </a:t>
            </a:r>
            <a:r>
              <a:rPr lang="en-US" sz="2900" i="1" dirty="0" smtClean="0"/>
              <a:t>m</a:t>
            </a:r>
            <a:r>
              <a:rPr lang="en-US" sz="2900" dirty="0" smtClean="0"/>
              <a:t> expresses that the time estimate is correct if </a:t>
            </a:r>
            <a:r>
              <a:rPr lang="en-US" sz="2900" i="1" dirty="0" smtClean="0"/>
              <a:t>n</a:t>
            </a:r>
            <a:r>
              <a:rPr lang="en-US" sz="2900" dirty="0" smtClean="0"/>
              <a:t> is sufficiently large </a:t>
            </a:r>
          </a:p>
        </p:txBody>
      </p:sp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18658-8EBA-40FA-B5D8-6BC6A89F13CE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Or In English…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idea is that a cost function can be approximated by another, simpler, function </a:t>
            </a:r>
          </a:p>
          <a:p>
            <a:pPr lvl="1" eaLnBrk="1" hangingPunct="1"/>
            <a:r>
              <a:rPr lang="en-US" sz="2400" dirty="0" smtClean="0"/>
              <a:t>The simpler function has 1 variable, the data size </a:t>
            </a:r>
            <a:r>
              <a:rPr lang="en-US" sz="2400" i="1" dirty="0" smtClean="0"/>
              <a:t>n</a:t>
            </a:r>
          </a:p>
          <a:p>
            <a:pPr lvl="1" eaLnBrk="1" hangingPunct="1"/>
            <a:r>
              <a:rPr lang="en-US" sz="2400" dirty="0" smtClean="0"/>
              <a:t>This function is selected such that it represents an </a:t>
            </a:r>
            <a:r>
              <a:rPr lang="en-US" sz="2400" i="1" dirty="0" smtClean="0"/>
              <a:t>upper bound</a:t>
            </a:r>
            <a:r>
              <a:rPr lang="en-US" sz="2400" dirty="0" smtClean="0"/>
              <a:t> on the value of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dirty="0" smtClean="0"/>
              <a:t>Saying that the time efficiency of algorithm </a:t>
            </a:r>
            <a:r>
              <a:rPr lang="en-US" sz="2800" i="1" dirty="0" smtClean="0"/>
              <a:t>A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is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 means that</a:t>
            </a:r>
          </a:p>
          <a:p>
            <a:pPr lvl="1" eaLnBrk="1" hangingPunct="1"/>
            <a:r>
              <a:rPr lang="en-US" sz="2400" i="1" dirty="0" smtClean="0"/>
              <a:t>A</a:t>
            </a:r>
            <a:r>
              <a:rPr lang="en-US" sz="2400" dirty="0" smtClean="0"/>
              <a:t> cannot take more than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)) time to execute, and</a:t>
            </a:r>
          </a:p>
          <a:p>
            <a:pPr lvl="1" eaLnBrk="1" hangingPunct="1"/>
            <a:r>
              <a:rPr lang="en-US" sz="2400" dirty="0" smtClean="0"/>
              <a:t>The cost function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</a:t>
            </a:r>
            <a:r>
              <a:rPr lang="en-US" sz="2400" i="1" dirty="0" smtClean="0"/>
              <a:t>grows at most as</a:t>
            </a:r>
            <a:r>
              <a:rPr lang="en-US" sz="2400" dirty="0" smtClean="0"/>
              <a:t> fast as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</p:txBody>
      </p:sp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E7871-DE48-4D6E-BE1D-3556B74F0B75}" type="slidenum">
              <a:rPr lang="en-US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Big O 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Consider an algorithm with a cost function of 3</a:t>
            </a:r>
            <a:r>
              <a:rPr lang="en-US" i="1" dirty="0" smtClean="0"/>
              <a:t>n</a:t>
            </a:r>
            <a:r>
              <a:rPr lang="en-US" dirty="0" smtClean="0"/>
              <a:t> + 12</a:t>
            </a:r>
          </a:p>
          <a:p>
            <a:pPr lvl="1" eaLnBrk="1" hangingPunct="1">
              <a:defRPr/>
            </a:pPr>
            <a:r>
              <a:rPr lang="en-US" dirty="0" smtClean="0"/>
              <a:t>If we can find constants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such that:</a:t>
            </a:r>
          </a:p>
          <a:p>
            <a:pPr lvl="1">
              <a:defRPr/>
            </a:pPr>
            <a:r>
              <a:rPr lang="en-US" i="1" dirty="0" smtClean="0"/>
              <a:t>k</a:t>
            </a:r>
            <a:r>
              <a:rPr lang="en-US" dirty="0" smtClean="0"/>
              <a:t> * 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</a:t>
            </a:r>
            <a:r>
              <a:rPr lang="en-US" dirty="0" smtClean="0"/>
              <a:t> 3</a:t>
            </a:r>
            <a:r>
              <a:rPr lang="en-US" i="1" dirty="0" smtClean="0"/>
              <a:t>n</a:t>
            </a:r>
            <a:r>
              <a:rPr lang="en-US" dirty="0" smtClean="0"/>
              <a:t> + 12 for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then</a:t>
            </a:r>
          </a:p>
          <a:p>
            <a:pPr lvl="1" eaLnBrk="1" hangingPunct="1">
              <a:defRPr/>
            </a:pPr>
            <a:r>
              <a:rPr lang="en-US" dirty="0" smtClean="0"/>
              <a:t>The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Find values of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so that this is true</a:t>
            </a:r>
          </a:p>
          <a:p>
            <a:pPr lvl="1" eaLnBrk="1" hangingPunct="1">
              <a:defRPr/>
            </a:pPr>
            <a:r>
              <a:rPr lang="en-US" i="1" dirty="0" smtClean="0"/>
              <a:t>k</a:t>
            </a:r>
            <a:r>
              <a:rPr lang="en-US" dirty="0" smtClean="0"/>
              <a:t> = 4, and</a:t>
            </a:r>
          </a:p>
          <a:p>
            <a:pPr lvl="1" eaLnBrk="1" hangingPunct="1">
              <a:defRPr/>
            </a:pPr>
            <a:r>
              <a:rPr lang="en-US" i="1" dirty="0" smtClean="0"/>
              <a:t>m</a:t>
            </a:r>
            <a:r>
              <a:rPr lang="en-US" dirty="0" smtClean="0"/>
              <a:t> = 12 then</a:t>
            </a:r>
          </a:p>
          <a:p>
            <a:pPr lvl="1" eaLnBrk="1" hangingPunct="1">
              <a:defRPr/>
            </a:pPr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</a:t>
            </a:r>
            <a:r>
              <a:rPr lang="en-US" dirty="0" smtClean="0"/>
              <a:t> 3</a:t>
            </a:r>
            <a:r>
              <a:rPr lang="en-US" i="1" dirty="0" smtClean="0"/>
              <a:t>n</a:t>
            </a:r>
            <a:r>
              <a:rPr lang="en-US" dirty="0" smtClean="0"/>
              <a:t> + 12 for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 12</a:t>
            </a:r>
          </a:p>
        </p:txBody>
      </p:sp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A3350-38EB-42FC-9558-00937C1DA8D5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Another Big O 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Consider an algorithm with a cost function of 2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+ 10</a:t>
            </a:r>
            <a:r>
              <a:rPr lang="en-US" i="1" dirty="0" smtClean="0"/>
              <a:t>n</a:t>
            </a:r>
            <a:r>
              <a:rPr lang="en-US" dirty="0" smtClean="0"/>
              <a:t> + 6</a:t>
            </a:r>
          </a:p>
          <a:p>
            <a:pPr lvl="1" eaLnBrk="1" hangingPunct="1">
              <a:defRPr/>
            </a:pPr>
            <a:r>
              <a:rPr lang="en-US" dirty="0" smtClean="0"/>
              <a:t>If we can find constants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such that:</a:t>
            </a:r>
          </a:p>
          <a:p>
            <a:pPr lvl="1">
              <a:defRPr/>
            </a:pPr>
            <a:r>
              <a:rPr lang="en-US" i="1" dirty="0" smtClean="0"/>
              <a:t>k</a:t>
            </a:r>
            <a:r>
              <a:rPr lang="en-US" dirty="0" smtClean="0"/>
              <a:t> *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</a:t>
            </a:r>
            <a:r>
              <a:rPr lang="en-US" dirty="0" smtClean="0"/>
              <a:t> 2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+ 10</a:t>
            </a:r>
            <a:r>
              <a:rPr lang="en-US" i="1" dirty="0" smtClean="0"/>
              <a:t>n</a:t>
            </a:r>
            <a:r>
              <a:rPr lang="en-US" dirty="0" smtClean="0"/>
              <a:t> + 6 for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then</a:t>
            </a:r>
          </a:p>
          <a:p>
            <a:pPr lvl="1" eaLnBrk="1" hangingPunct="1">
              <a:defRPr/>
            </a:pPr>
            <a:r>
              <a:rPr lang="en-US" dirty="0" smtClean="0"/>
              <a:t>The algorithm is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sz="2400" dirty="0" smtClean="0"/>
              <a:t>)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Find values of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so that this is true</a:t>
            </a:r>
          </a:p>
          <a:p>
            <a:pPr lvl="1" eaLnBrk="1" hangingPunct="1">
              <a:defRPr/>
            </a:pPr>
            <a:r>
              <a:rPr lang="en-US" i="1" dirty="0" smtClean="0"/>
              <a:t>k</a:t>
            </a:r>
            <a:r>
              <a:rPr lang="en-US" dirty="0" smtClean="0"/>
              <a:t> = 3, and</a:t>
            </a:r>
          </a:p>
          <a:p>
            <a:pPr lvl="1" eaLnBrk="1" hangingPunct="1">
              <a:defRPr/>
            </a:pPr>
            <a:r>
              <a:rPr lang="en-US" i="1" dirty="0" smtClean="0"/>
              <a:t>m</a:t>
            </a:r>
            <a:r>
              <a:rPr lang="en-US" dirty="0" smtClean="0"/>
              <a:t> = 11 then</a:t>
            </a:r>
          </a:p>
          <a:p>
            <a:pPr lvl="1">
              <a:defRPr/>
            </a:pP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</a:t>
            </a:r>
            <a:r>
              <a:rPr lang="en-US" dirty="0" smtClean="0"/>
              <a:t> 2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+ 10</a:t>
            </a:r>
            <a:r>
              <a:rPr lang="en-US" i="1" dirty="0" smtClean="0"/>
              <a:t>n</a:t>
            </a:r>
            <a:r>
              <a:rPr lang="en-US" dirty="0" smtClean="0"/>
              <a:t> + 6 for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 11</a:t>
            </a:r>
          </a:p>
        </p:txBody>
      </p:sp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22C8A-8476-4214-AFD4-260CE70FFA71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satMod val="150000"/>
                  </a:schemeClr>
                </a:solidFill>
              </a:rPr>
              <a:t>Running Time is Affected By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CPU speed</a:t>
            </a:r>
          </a:p>
          <a:p>
            <a:pPr eaLnBrk="1" hangingPunct="1"/>
            <a:r>
              <a:rPr lang="en-US" sz="2800" dirty="0" smtClean="0"/>
              <a:t>Amount of main memory</a:t>
            </a:r>
          </a:p>
          <a:p>
            <a:pPr eaLnBrk="1" hangingPunct="1"/>
            <a:r>
              <a:rPr lang="en-US" sz="2800" dirty="0" smtClean="0"/>
              <a:t>Specialized hardware (e.g. graphics card)</a:t>
            </a:r>
          </a:p>
          <a:p>
            <a:pPr eaLnBrk="1" hangingPunct="1"/>
            <a:r>
              <a:rPr lang="en-US" sz="2800" dirty="0" smtClean="0"/>
              <a:t>Operating system</a:t>
            </a:r>
          </a:p>
          <a:p>
            <a:pPr eaLnBrk="1" hangingPunct="1"/>
            <a:r>
              <a:rPr lang="en-US" sz="2800" dirty="0" smtClean="0"/>
              <a:t>System configuration (e.g. virtual memory)</a:t>
            </a:r>
          </a:p>
          <a:p>
            <a:pPr eaLnBrk="1" hangingPunct="1"/>
            <a:r>
              <a:rPr lang="en-US" sz="2800" dirty="0" smtClean="0"/>
              <a:t>Programming language</a:t>
            </a:r>
          </a:p>
          <a:p>
            <a:pPr eaLnBrk="1" hangingPunct="1"/>
            <a:r>
              <a:rPr lang="en-US" sz="2800" dirty="0" smtClean="0"/>
              <a:t>Algorithm implementation </a:t>
            </a:r>
          </a:p>
          <a:p>
            <a:pPr eaLnBrk="1" hangingPunct="1"/>
            <a:r>
              <a:rPr lang="en-US" sz="2800" dirty="0" smtClean="0"/>
              <a:t>Other programs</a:t>
            </a:r>
          </a:p>
          <a:p>
            <a:pPr eaLnBrk="1" hangingPunct="1"/>
            <a:r>
              <a:rPr lang="en-US" sz="2800" dirty="0" smtClean="0"/>
              <a:t>System tasks (e.g. memory management)</a:t>
            </a:r>
          </a:p>
          <a:p>
            <a:pPr eaLnBrk="1" hangingPunct="1"/>
            <a:r>
              <a:rPr lang="en-US" sz="2800" dirty="0" smtClean="0"/>
              <a:t>…</a:t>
            </a:r>
          </a:p>
          <a:p>
            <a:pPr eaLnBrk="1" hangingPunct="1"/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951AA-B6D8-4EF7-9496-02C2AADA523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And Another Graph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A3ACA-19BD-436A-9BA8-025B0FB8B57C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357290" y="1928802"/>
          <a:ext cx="6643734" cy="422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The general idea is …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216900" cy="32480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When using Big-</a:t>
            </a:r>
            <a:r>
              <a:rPr lang="en-US" sz="2800" i="1" dirty="0" smtClean="0"/>
              <a:t>O</a:t>
            </a:r>
            <a:r>
              <a:rPr lang="en-US" sz="2800" dirty="0" smtClean="0"/>
              <a:t> notation</a:t>
            </a:r>
          </a:p>
          <a:p>
            <a:pPr eaLnBrk="1" hangingPunct="1"/>
            <a:r>
              <a:rPr lang="en-US" sz="2800" dirty="0" smtClean="0"/>
              <a:t>Instead of giving a precise formulation of the cost function for a particular data size</a:t>
            </a:r>
            <a:endParaRPr lang="en-US" sz="2800" b="1" dirty="0" smtClean="0"/>
          </a:p>
          <a:p>
            <a:pPr eaLnBrk="1" hangingPunct="1"/>
            <a:r>
              <a:rPr lang="en-US" sz="2800" dirty="0" smtClean="0"/>
              <a:t>Express the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of the algorithm as the data size </a:t>
            </a:r>
            <a:r>
              <a:rPr lang="en-US" sz="2800" i="1" dirty="0" smtClean="0"/>
              <a:t>n</a:t>
            </a:r>
            <a:r>
              <a:rPr lang="en-US" sz="2800" dirty="0" smtClean="0"/>
              <a:t> grows very large so ignore</a:t>
            </a:r>
          </a:p>
          <a:p>
            <a:pPr lvl="1" eaLnBrk="1" hangingPunct="1"/>
            <a:r>
              <a:rPr lang="en-US" sz="2400" dirty="0" smtClean="0"/>
              <a:t>lower order terms and</a:t>
            </a:r>
          </a:p>
          <a:p>
            <a:pPr lvl="1" eaLnBrk="1" hangingPunct="1"/>
            <a:r>
              <a:rPr lang="en-US" sz="2400" dirty="0" smtClean="0"/>
              <a:t>constants</a:t>
            </a:r>
          </a:p>
        </p:txBody>
      </p:sp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50247-B305-4A45-A230-C24609FF7B08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 Notation Examples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 these expressions are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):</a:t>
            </a:r>
          </a:p>
          <a:p>
            <a:pPr lvl="1" eaLnBrk="1" hangingPunct="1"/>
            <a:r>
              <a:rPr lang="en-US" sz="2400" i="1" dirty="0" smtClean="0"/>
              <a:t>n</a:t>
            </a:r>
            <a:r>
              <a:rPr lang="en-US" sz="2400" dirty="0" smtClean="0"/>
              <a:t>, 3</a:t>
            </a:r>
            <a:r>
              <a:rPr lang="en-US" sz="2400" i="1" dirty="0" smtClean="0"/>
              <a:t>n</a:t>
            </a:r>
            <a:r>
              <a:rPr lang="en-US" sz="2400" dirty="0" smtClean="0"/>
              <a:t>, 61</a:t>
            </a:r>
            <a:r>
              <a:rPr lang="en-US" sz="2400" i="1" dirty="0" smtClean="0"/>
              <a:t>n</a:t>
            </a:r>
            <a:r>
              <a:rPr lang="en-US" sz="2400" dirty="0" smtClean="0"/>
              <a:t> + 5, 22</a:t>
            </a:r>
            <a:r>
              <a:rPr lang="en-US" sz="2400" i="1" dirty="0" smtClean="0"/>
              <a:t>n</a:t>
            </a:r>
            <a:r>
              <a:rPr lang="en-US" sz="2400" dirty="0" smtClean="0"/>
              <a:t> – 5, 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 these expressions are </a:t>
            </a:r>
            <a:r>
              <a:rPr lang="en-US" sz="2800" b="1" dirty="0" smtClean="0"/>
              <a:t>O</a:t>
            </a:r>
            <a:r>
              <a:rPr lang="en-US" sz="2800" dirty="0" smtClean="0"/>
              <a:t>(</a:t>
            </a:r>
            <a:r>
              <a:rPr lang="en-US" sz="2800" b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9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18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+ 4</a:t>
            </a:r>
            <a:r>
              <a:rPr lang="en-US" sz="2400" i="1" dirty="0" smtClean="0"/>
              <a:t>n</a:t>
            </a:r>
            <a:r>
              <a:rPr lang="en-US" sz="2400" dirty="0" smtClean="0"/>
              <a:t> – 53, 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 these expressions are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 log </a:t>
            </a:r>
            <a:r>
              <a:rPr lang="en-US" sz="2800" i="1" dirty="0" smtClean="0"/>
              <a:t>n</a:t>
            </a:r>
            <a:r>
              <a:rPr lang="en-US" sz="2800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n</a:t>
            </a:r>
            <a:r>
              <a:rPr lang="en-US" sz="2400" dirty="0" smtClean="0"/>
              <a:t>(log </a:t>
            </a:r>
            <a:r>
              <a:rPr lang="en-US" sz="2400" i="1" dirty="0" smtClean="0"/>
              <a:t>n)</a:t>
            </a:r>
            <a:r>
              <a:rPr lang="en-US" sz="2400" dirty="0" smtClean="0"/>
              <a:t>, 5</a:t>
            </a:r>
            <a:r>
              <a:rPr lang="en-US" sz="2400" i="1" dirty="0" smtClean="0"/>
              <a:t>n</a:t>
            </a:r>
            <a:r>
              <a:rPr lang="en-US" sz="2400" dirty="0" smtClean="0"/>
              <a:t>(log 99</a:t>
            </a:r>
            <a:r>
              <a:rPr lang="en-US" sz="2400" i="1" dirty="0" smtClean="0"/>
              <a:t>n)</a:t>
            </a:r>
            <a:r>
              <a:rPr lang="en-US" sz="2400" dirty="0" smtClean="0"/>
              <a:t>, 18 + (4</a:t>
            </a:r>
            <a:r>
              <a:rPr lang="en-US" sz="2400" i="1" dirty="0" smtClean="0"/>
              <a:t>n</a:t>
            </a:r>
            <a:r>
              <a:rPr lang="en-US" sz="2400" dirty="0" smtClean="0"/>
              <a:t> – 2)(log (5</a:t>
            </a:r>
            <a:r>
              <a:rPr lang="en-US" sz="2400" i="1" dirty="0" smtClean="0"/>
              <a:t>n</a:t>
            </a:r>
            <a:r>
              <a:rPr lang="en-US" sz="2400" dirty="0" smtClean="0"/>
              <a:t> + 3)), …</a:t>
            </a:r>
          </a:p>
        </p:txBody>
      </p:sp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F7925-6E4D-46A6-8884-EA4515D26A5C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Arithmetic and O Notation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 * </a:t>
            </a:r>
            <a:r>
              <a:rPr lang="en-US" sz="2800" i="1" dirty="0" smtClean="0"/>
              <a:t>f</a:t>
            </a:r>
            <a:r>
              <a:rPr lang="en-US" sz="2800" dirty="0" smtClean="0"/>
              <a:t>) 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) if </a:t>
            </a:r>
            <a:r>
              <a:rPr lang="en-US" sz="2800" i="1" dirty="0" smtClean="0"/>
              <a:t>k</a:t>
            </a:r>
            <a:r>
              <a:rPr lang="en-US" sz="2800" dirty="0" smtClean="0"/>
              <a:t> is a constant</a:t>
            </a:r>
          </a:p>
          <a:p>
            <a:pPr lvl="1" eaLnBrk="1" hangingPunct="1"/>
            <a:r>
              <a:rPr lang="en-US" sz="2400" dirty="0" smtClean="0"/>
              <a:t>e.g. </a:t>
            </a:r>
            <a:r>
              <a:rPr lang="en-US" sz="2400" i="1" dirty="0" smtClean="0"/>
              <a:t>O</a:t>
            </a:r>
            <a:r>
              <a:rPr lang="en-US" sz="2400" dirty="0" smtClean="0"/>
              <a:t>(23 * </a:t>
            </a:r>
            <a:r>
              <a:rPr lang="en-US" sz="2400" i="1" dirty="0" smtClean="0"/>
              <a:t>O</a:t>
            </a:r>
            <a:r>
              <a:rPr lang="en-US" sz="2400" dirty="0" smtClean="0"/>
              <a:t>(log </a:t>
            </a:r>
            <a:r>
              <a:rPr lang="en-US" sz="2400" i="1" dirty="0" smtClean="0"/>
              <a:t>n</a:t>
            </a:r>
            <a:r>
              <a:rPr lang="en-US" sz="2400" dirty="0" smtClean="0"/>
              <a:t>)), simplifies to </a:t>
            </a:r>
            <a:r>
              <a:rPr lang="en-US" sz="2400" i="1" dirty="0" smtClean="0"/>
              <a:t>O</a:t>
            </a:r>
            <a:r>
              <a:rPr lang="en-US" sz="2400" dirty="0" smtClean="0"/>
              <a:t>(log 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 + </a:t>
            </a:r>
            <a:r>
              <a:rPr lang="en-US" sz="2800" i="1" dirty="0" smtClean="0"/>
              <a:t>g</a:t>
            </a:r>
            <a:r>
              <a:rPr lang="en-US" sz="2800" dirty="0" smtClean="0"/>
              <a:t>) = max[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),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)]</a:t>
            </a:r>
          </a:p>
          <a:p>
            <a:pPr lvl="1" eaLnBrk="1" hangingPunct="1"/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 +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), simplifies to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 * </a:t>
            </a:r>
            <a:r>
              <a:rPr lang="en-US" sz="2800" i="1" dirty="0" smtClean="0"/>
              <a:t>g</a:t>
            </a:r>
            <a:r>
              <a:rPr lang="en-US" sz="2800" dirty="0" smtClean="0"/>
              <a:t>) =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) *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 * </a:t>
            </a:r>
            <a:r>
              <a:rPr lang="en-US" sz="2400" i="1" dirty="0" smtClean="0"/>
              <a:t>n</a:t>
            </a:r>
            <a:r>
              <a:rPr lang="en-US" sz="2400" dirty="0" smtClean="0"/>
              <a:t>), equals 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 *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400" dirty="0" smtClean="0"/>
              <a:t>Unless there is some known relationship between </a:t>
            </a:r>
            <a:r>
              <a:rPr lang="en-US" sz="2400" i="1" dirty="0" smtClean="0"/>
              <a:t>m</a:t>
            </a:r>
            <a:r>
              <a:rPr lang="en-US" sz="2400" dirty="0" smtClean="0"/>
              <a:t> and </a:t>
            </a:r>
            <a:r>
              <a:rPr lang="en-US" sz="2400" i="1" dirty="0" smtClean="0"/>
              <a:t>n</a:t>
            </a:r>
            <a:r>
              <a:rPr lang="en-US" sz="2400" dirty="0" smtClean="0"/>
              <a:t> that allows us to simplify it, e.g. </a:t>
            </a:r>
            <a:r>
              <a:rPr lang="en-US" sz="2400" i="1" dirty="0" smtClean="0"/>
              <a:t>m</a:t>
            </a:r>
            <a:r>
              <a:rPr lang="en-US" sz="2400" dirty="0" smtClean="0"/>
              <a:t> &lt; </a:t>
            </a:r>
            <a:r>
              <a:rPr lang="en-US" sz="2400" i="1" dirty="0" smtClean="0"/>
              <a:t>n</a:t>
            </a:r>
          </a:p>
        </p:txBody>
      </p:sp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ECB12-8120-4A6E-9E05-6B32B9DD6C64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Typical Growth Rate Functions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(1) – </a:t>
            </a:r>
            <a:r>
              <a:rPr lang="en-US" sz="2800" b="1" dirty="0" smtClean="0"/>
              <a:t>constant</a:t>
            </a:r>
            <a:r>
              <a:rPr lang="en-US" sz="2800" dirty="0" smtClean="0"/>
              <a:t> time</a:t>
            </a:r>
          </a:p>
          <a:p>
            <a:pPr lvl="1" eaLnBrk="1" hangingPunct="1"/>
            <a:r>
              <a:rPr lang="en-US" sz="2400" dirty="0" smtClean="0"/>
              <a:t>The time is independent of </a:t>
            </a:r>
            <a:r>
              <a:rPr lang="en-US" sz="2400" b="1" dirty="0" smtClean="0"/>
              <a:t>n</a:t>
            </a:r>
            <a:r>
              <a:rPr lang="en-US" sz="2400" dirty="0" smtClean="0"/>
              <a:t>, e.g. list look-up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(log </a:t>
            </a:r>
            <a:r>
              <a:rPr lang="en-US" sz="2800" i="1" dirty="0" smtClean="0"/>
              <a:t>n</a:t>
            </a:r>
            <a:r>
              <a:rPr lang="en-US" sz="2800" dirty="0" smtClean="0"/>
              <a:t>) – </a:t>
            </a:r>
            <a:r>
              <a:rPr lang="en-US" sz="2800" b="1" dirty="0" smtClean="0"/>
              <a:t>logarithmic</a:t>
            </a:r>
            <a:r>
              <a:rPr lang="en-US" sz="2800" dirty="0" smtClean="0"/>
              <a:t> time</a:t>
            </a:r>
          </a:p>
          <a:p>
            <a:pPr lvl="1" eaLnBrk="1" hangingPunct="1"/>
            <a:r>
              <a:rPr lang="en-US" sz="2400" dirty="0" smtClean="0"/>
              <a:t>Usually the log is to the base 2, e.g. binary search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– </a:t>
            </a:r>
            <a:r>
              <a:rPr lang="en-US" sz="2800" b="1" dirty="0" smtClean="0"/>
              <a:t>linear</a:t>
            </a:r>
            <a:r>
              <a:rPr lang="en-US" sz="2800" dirty="0" smtClean="0"/>
              <a:t> time, e.g. linear search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*</a:t>
            </a:r>
            <a:r>
              <a:rPr lang="en-US" sz="2800" dirty="0" err="1" smtClean="0"/>
              <a:t>log</a:t>
            </a:r>
            <a:r>
              <a:rPr lang="en-US" sz="2800" i="1" dirty="0" err="1" smtClean="0"/>
              <a:t>n</a:t>
            </a:r>
            <a:r>
              <a:rPr lang="en-US" sz="2800" dirty="0" smtClean="0"/>
              <a:t>) – e.g. </a:t>
            </a:r>
            <a:r>
              <a:rPr lang="en-US" sz="2800" dirty="0" err="1" smtClean="0"/>
              <a:t>quicksort</a:t>
            </a:r>
            <a:r>
              <a:rPr lang="en-US" sz="2800" dirty="0" smtClean="0"/>
              <a:t>, </a:t>
            </a:r>
            <a:r>
              <a:rPr lang="en-US" sz="2800" dirty="0" err="1" smtClean="0"/>
              <a:t>mergesort</a:t>
            </a:r>
            <a:r>
              <a:rPr lang="en-US" sz="2800" dirty="0" smtClean="0"/>
              <a:t> (next week)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– </a:t>
            </a:r>
            <a:r>
              <a:rPr lang="en-US" sz="2800" b="1" dirty="0" smtClean="0"/>
              <a:t>quadratic</a:t>
            </a:r>
            <a:r>
              <a:rPr lang="en-US" sz="2800" dirty="0" smtClean="0"/>
              <a:t> time, e.g. selection sort</a:t>
            </a:r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err="1" smtClean="0"/>
              <a:t>n</a:t>
            </a:r>
            <a:r>
              <a:rPr lang="en-US" sz="2800" i="1" baseline="30000" dirty="0" err="1" smtClean="0"/>
              <a:t>k</a:t>
            </a:r>
            <a:r>
              <a:rPr lang="en-US" sz="2800" dirty="0" smtClean="0"/>
              <a:t>) – </a:t>
            </a:r>
            <a:r>
              <a:rPr lang="en-US" sz="2800" b="1" dirty="0" smtClean="0"/>
              <a:t>polynomial</a:t>
            </a:r>
            <a:r>
              <a:rPr lang="en-US" sz="2800" dirty="0" smtClean="0"/>
              <a:t> (</a:t>
            </a:r>
            <a:r>
              <a:rPr lang="en-US" sz="2500" dirty="0" smtClean="0"/>
              <a:t>where </a:t>
            </a:r>
            <a:r>
              <a:rPr lang="en-US" sz="2800" i="1" dirty="0" smtClean="0"/>
              <a:t>k</a:t>
            </a:r>
            <a:r>
              <a:rPr lang="en-US" sz="2500" dirty="0" smtClean="0"/>
              <a:t> is some constant)</a:t>
            </a:r>
            <a:endParaRPr lang="en-US" sz="2800" dirty="0" smtClean="0"/>
          </a:p>
          <a:p>
            <a:pPr eaLnBrk="1" hangingPunct="1"/>
            <a:r>
              <a:rPr lang="en-US" sz="2800" i="1" dirty="0" smtClean="0"/>
              <a:t>O</a:t>
            </a:r>
            <a:r>
              <a:rPr lang="en-US" sz="2800" dirty="0" smtClean="0"/>
              <a:t>(2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) – </a:t>
            </a:r>
            <a:r>
              <a:rPr lang="en-US" sz="2800" b="1" dirty="0" smtClean="0"/>
              <a:t>exponential</a:t>
            </a:r>
            <a:r>
              <a:rPr lang="en-US" sz="2800" dirty="0" smtClean="0"/>
              <a:t> time, very slow!</a:t>
            </a:r>
          </a:p>
        </p:txBody>
      </p:sp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DEE7B-09B4-4A50-B5CB-A4FB756A4802}" type="slidenum">
              <a:rPr lang="en-US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Note on Constant Time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We write </a:t>
            </a:r>
            <a:r>
              <a:rPr lang="en-US" sz="2800" i="1" dirty="0" smtClean="0"/>
              <a:t>O</a:t>
            </a:r>
            <a:r>
              <a:rPr lang="en-US" sz="2800" dirty="0" smtClean="0"/>
              <a:t>(1) to indicate something that takes a constant amount of time</a:t>
            </a:r>
          </a:p>
          <a:p>
            <a:pPr lvl="1" eaLnBrk="1" hangingPunct="1"/>
            <a:r>
              <a:rPr lang="en-US" sz="2400" dirty="0" smtClean="0"/>
              <a:t>e.g. finding the minimum element of an </a:t>
            </a:r>
            <a:r>
              <a:rPr lang="en-US" sz="2400" i="1" dirty="0" smtClean="0"/>
              <a:t>ordered</a:t>
            </a:r>
            <a:r>
              <a:rPr lang="en-US" sz="2400" dirty="0" smtClean="0"/>
              <a:t> array takes </a:t>
            </a:r>
            <a:r>
              <a:rPr lang="en-US" sz="2400" i="1" dirty="0" smtClean="0"/>
              <a:t>O</a:t>
            </a:r>
            <a:r>
              <a:rPr lang="en-US" sz="2400" dirty="0" smtClean="0"/>
              <a:t>(1) time</a:t>
            </a:r>
          </a:p>
          <a:p>
            <a:pPr lvl="2" eaLnBrk="1" hangingPunct="1"/>
            <a:r>
              <a:rPr lang="en-US" sz="2000" dirty="0" smtClean="0"/>
              <a:t>The min is either at the first or the last element of the array</a:t>
            </a:r>
          </a:p>
          <a:p>
            <a:pPr eaLnBrk="1" hangingPunct="1"/>
            <a:r>
              <a:rPr lang="en-US" sz="2800" b="1" dirty="0" smtClean="0"/>
              <a:t>Important</a:t>
            </a:r>
            <a:r>
              <a:rPr lang="en-US" sz="2800" dirty="0" smtClean="0"/>
              <a:t>: constants can be huge</a:t>
            </a:r>
          </a:p>
          <a:p>
            <a:pPr lvl="1" eaLnBrk="1" hangingPunct="1"/>
            <a:r>
              <a:rPr lang="en-US" sz="2400" dirty="0" smtClean="0"/>
              <a:t>So in practice </a:t>
            </a:r>
            <a:r>
              <a:rPr lang="en-US" sz="2400" i="1" dirty="0" smtClean="0"/>
              <a:t>O</a:t>
            </a:r>
            <a:r>
              <a:rPr lang="en-US" sz="2400" dirty="0" smtClean="0"/>
              <a:t>(1) is not </a:t>
            </a:r>
            <a:r>
              <a:rPr lang="en-US" sz="2400" i="1" dirty="0" smtClean="0"/>
              <a:t>necessarily</a:t>
            </a:r>
            <a:r>
              <a:rPr lang="en-US" sz="2400" dirty="0" smtClean="0"/>
              <a:t> efficient</a:t>
            </a:r>
          </a:p>
          <a:p>
            <a:pPr lvl="1" eaLnBrk="1" hangingPunct="1"/>
            <a:r>
              <a:rPr lang="en-US" sz="2400" dirty="0" smtClean="0"/>
              <a:t>It tells us is that the algorithm will run at the same speed no matter the size of the input we give it</a:t>
            </a:r>
          </a:p>
        </p:txBody>
      </p:sp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ACE02-9E62-4979-834A-C637E8C876B5}" type="slidenum">
              <a:rPr lang="en-US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Worst, Average and Best Case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13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i="1" dirty="0" smtClean="0"/>
              <a:t>O</a:t>
            </a:r>
            <a:r>
              <a:rPr lang="en-US" sz="2800" dirty="0" smtClean="0"/>
              <a:t>-notation growth rate of some algorithms varies depending on the input</a:t>
            </a:r>
          </a:p>
          <a:p>
            <a:pPr eaLnBrk="1" hangingPunct="1"/>
            <a:r>
              <a:rPr lang="en-US" sz="2800" dirty="0" smtClean="0"/>
              <a:t>Typically we consider three cases:</a:t>
            </a:r>
          </a:p>
          <a:p>
            <a:pPr lvl="1" eaLnBrk="1" hangingPunct="1"/>
            <a:r>
              <a:rPr lang="en-US" sz="2400" b="1" dirty="0" smtClean="0"/>
              <a:t>Worst case</a:t>
            </a:r>
            <a:r>
              <a:rPr lang="en-US" sz="2400" dirty="0" smtClean="0"/>
              <a:t>, usually (relatively) easy to calculate and therefore commonly used</a:t>
            </a:r>
          </a:p>
          <a:p>
            <a:pPr lvl="1" eaLnBrk="1" hangingPunct="1"/>
            <a:r>
              <a:rPr lang="en-US" sz="2400" b="1" dirty="0" smtClean="0"/>
              <a:t>Average case</a:t>
            </a:r>
            <a:r>
              <a:rPr lang="en-US" sz="2400" dirty="0" smtClean="0"/>
              <a:t>, often difficult to calculate</a:t>
            </a:r>
          </a:p>
          <a:p>
            <a:pPr lvl="1" eaLnBrk="1" hangingPunct="1"/>
            <a:r>
              <a:rPr lang="en-US" sz="2400" b="1" dirty="0" smtClean="0"/>
              <a:t>Best case</a:t>
            </a:r>
            <a:r>
              <a:rPr lang="en-US" sz="2400" dirty="0" smtClean="0"/>
              <a:t>, usually easy to calculate but less important than the other cases</a:t>
            </a:r>
          </a:p>
        </p:txBody>
      </p:sp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ACFDC-2D66-4307-81BC-121155245662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 Notation Running Times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Linear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Best case: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Average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Binary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Best case: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Average case: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EDB14-496B-4C73-B768-C7F6B65C9EA7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 Notation Running Times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4440238"/>
          </a:xfrm>
        </p:spPr>
        <p:txBody>
          <a:bodyPr/>
          <a:lstStyle/>
          <a:p>
            <a:pPr eaLnBrk="1" hangingPunct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Best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Average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Insertion sort</a:t>
            </a:r>
          </a:p>
          <a:p>
            <a:pPr lvl="1" eaLnBrk="1" hangingPunct="1"/>
            <a:r>
              <a:rPr lang="en-US" dirty="0" smtClean="0"/>
              <a:t>Best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Average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59CBE-382B-40BF-BF04-9721E85351B1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Counting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Instead of </a:t>
            </a:r>
            <a:r>
              <a:rPr lang="en-US" sz="2800" i="1" dirty="0" smtClean="0"/>
              <a:t>timing</a:t>
            </a:r>
            <a:r>
              <a:rPr lang="en-US" sz="2800" dirty="0" smtClean="0"/>
              <a:t> an algorithm, </a:t>
            </a:r>
            <a:r>
              <a:rPr lang="en-US" sz="2800" i="1" dirty="0" smtClean="0"/>
              <a:t>count</a:t>
            </a:r>
            <a:r>
              <a:rPr lang="en-US" sz="2800" dirty="0" smtClean="0"/>
              <a:t> the number</a:t>
            </a:r>
            <a:r>
              <a:rPr lang="en-US" sz="2800" b="1" dirty="0" smtClean="0"/>
              <a:t> </a:t>
            </a:r>
            <a:r>
              <a:rPr lang="en-US" sz="2800" dirty="0" smtClean="0"/>
              <a:t>of instructions that it performs</a:t>
            </a:r>
          </a:p>
          <a:p>
            <a:pPr eaLnBrk="1" hangingPunct="1"/>
            <a:r>
              <a:rPr lang="en-US" sz="2800" dirty="0" smtClean="0"/>
              <a:t>The number of instructions performed may vary based on</a:t>
            </a:r>
          </a:p>
          <a:p>
            <a:pPr lvl="1" eaLnBrk="1" hangingPunct="1"/>
            <a:r>
              <a:rPr lang="en-US" sz="2400" dirty="0" smtClean="0"/>
              <a:t>The size of the input</a:t>
            </a:r>
          </a:p>
          <a:p>
            <a:pPr lvl="1" eaLnBrk="1" hangingPunct="1"/>
            <a:r>
              <a:rPr lang="en-US" sz="2400" dirty="0" smtClean="0"/>
              <a:t>The organization of the input</a:t>
            </a:r>
          </a:p>
          <a:p>
            <a:pPr eaLnBrk="1" hangingPunct="1"/>
            <a:r>
              <a:rPr lang="en-US" sz="2800" dirty="0" smtClean="0"/>
              <a:t>The number of instructions can be written as a cost function on the input size 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BDFE-5BDD-46CD-B97D-158D949555A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Analyzing algorithm running time</a:t>
            </a:r>
          </a:p>
          <a:p>
            <a:pPr lvl="1"/>
            <a:r>
              <a:rPr lang="en-US" dirty="0" smtClean="0"/>
              <a:t>Record actual running time (e.g. in seconds)</a:t>
            </a:r>
          </a:p>
          <a:p>
            <a:pPr lvl="2"/>
            <a:r>
              <a:rPr lang="en-US" dirty="0" smtClean="0"/>
              <a:t>Sensitive to many system / environment conditions</a:t>
            </a:r>
          </a:p>
          <a:p>
            <a:pPr lvl="1"/>
            <a:r>
              <a:rPr lang="en-US" dirty="0" smtClean="0"/>
              <a:t>Count instructions</a:t>
            </a:r>
          </a:p>
          <a:p>
            <a:pPr lvl="1"/>
            <a:r>
              <a:rPr lang="en-US" dirty="0" smtClean="0"/>
              <a:t>Summarize coarse </a:t>
            </a:r>
            <a:r>
              <a:rPr lang="en-US" dirty="0" err="1" smtClean="0"/>
              <a:t>behaviour</a:t>
            </a:r>
            <a:r>
              <a:rPr lang="en-US" dirty="0" smtClean="0"/>
              <a:t> of instruction count</a:t>
            </a:r>
          </a:p>
          <a:p>
            <a:pPr lvl="2"/>
            <a:r>
              <a:rPr lang="en-US" dirty="0" smtClean="0"/>
              <a:t>O Notation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Note that all are parameterized by </a:t>
            </a:r>
            <a:r>
              <a:rPr lang="en-US" i="1" dirty="0" smtClean="0"/>
              <a:t>problem size </a:t>
            </a:r>
            <a:r>
              <a:rPr lang="en-US" dirty="0" smtClean="0"/>
              <a:t>(“</a:t>
            </a:r>
            <a:r>
              <a:rPr lang="en-US" dirty="0" err="1" smtClean="0"/>
              <a:t>n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Analyze best, worst, “average”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6369-C735-41C2-B363-2BB10D79253B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Running times of sorting algorithms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6369-C735-41C2-B363-2BB10D79253B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Carrano</a:t>
            </a:r>
            <a:r>
              <a:rPr lang="en-US" dirty="0" smtClean="0"/>
              <a:t> Ch. 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881D1-7738-4440-A08D-E27A136198DA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satMod val="150000"/>
                  </a:schemeClr>
                </a:solidFill>
              </a:rPr>
              <a:t>A Simple Example</a:t>
            </a:r>
            <a:endParaRPr lang="en-CA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sz="2400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printArray(</a:t>
            </a:r>
            <a:r>
              <a:rPr lang="en-CA" sz="2400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CA" sz="2400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CA" sz="2400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CA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2" eaLnBrk="1" hangingPunct="1">
              <a:buFont typeface="Arial" charset="0"/>
              <a:buNone/>
            </a:pP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arr[i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3A590-A737-423A-B7C2-D5A5B28D62F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4071938"/>
            <a:ext cx="7929563" cy="642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42938" y="4071938"/>
            <a:ext cx="2857500" cy="6461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/>
              <a:t>Operations performed on an array of length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4143375"/>
            <a:ext cx="285750" cy="430213"/>
          </a:xfrm>
          <a:prstGeom prst="rect">
            <a:avLst/>
          </a:prstGeom>
          <a:noFill/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43188" y="4786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declare and initialize </a:t>
            </a:r>
            <a:r>
              <a:rPr lang="en-CA" i="1" dirty="0" err="1">
                <a:solidFill>
                  <a:schemeClr val="dk1"/>
                </a:solidFill>
                <a:latin typeface="+mn-lt"/>
              </a:rPr>
              <a:t>i</a:t>
            </a:r>
            <a:endParaRPr lang="en-CA" i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71938" y="4714875"/>
            <a:ext cx="2643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perform comparison, print array element, and increment </a:t>
            </a:r>
            <a:r>
              <a:rPr lang="en-CA" i="1" dirty="0">
                <a:solidFill>
                  <a:schemeClr val="dk1"/>
                </a:solidFill>
                <a:latin typeface="+mn-lt"/>
              </a:rPr>
              <a:t>i</a:t>
            </a:r>
            <a:r>
              <a:rPr lang="en-CA" dirty="0">
                <a:solidFill>
                  <a:schemeClr val="dk1"/>
                </a:solidFill>
                <a:latin typeface="+mn-lt"/>
              </a:rPr>
              <a:t>:10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188" y="4143375"/>
            <a:ext cx="3571894" cy="430887"/>
          </a:xfrm>
          <a:prstGeom prst="rect">
            <a:avLst/>
          </a:prstGeom>
          <a:noFill/>
        </p:spPr>
        <p:txBody>
          <a:bodyPr wrap="square"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|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</a:rPr>
              <a:t>| 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4">
                    <a:lumMod val="75000"/>
                  </a:schemeClr>
                </a:solidFill>
              </a:rPr>
              <a:t>| 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 |</a:t>
            </a:r>
            <a:r>
              <a:rPr lang="en-CA" sz="2800" dirty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 |</a:t>
            </a:r>
            <a:r>
              <a:rPr lang="en-CA" sz="2800" dirty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</a:rPr>
              <a:t>|</a:t>
            </a:r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en-C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0958" y="4143380"/>
            <a:ext cx="285750" cy="430213"/>
          </a:xfrm>
          <a:prstGeom prst="rect">
            <a:avLst/>
          </a:prstGeom>
          <a:noFill/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CA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|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29454" y="4714884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CA" dirty="0">
                <a:solidFill>
                  <a:schemeClr val="dk1"/>
                </a:solidFill>
                <a:latin typeface="+mn-lt"/>
              </a:rPr>
              <a:t>make comparison when </a:t>
            </a:r>
            <a:r>
              <a:rPr lang="en-CA" i="1" dirty="0" err="1">
                <a:solidFill>
                  <a:schemeClr val="dk1"/>
                </a:solidFill>
                <a:latin typeface="+mn-lt"/>
              </a:rPr>
              <a:t>i</a:t>
            </a:r>
            <a:r>
              <a:rPr lang="en-CA" dirty="0">
                <a:solidFill>
                  <a:schemeClr val="dk1"/>
                </a:solidFill>
                <a:latin typeface="+mn-lt"/>
              </a:rPr>
              <a:t> = 10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8248650" y="1500188"/>
            <a:ext cx="76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1"/>
                </a:solidFill>
                <a:latin typeface="Bodoni MT Black" pitchFamily="18" charset="0"/>
              </a:rPr>
              <a:t>C++</a:t>
            </a:r>
            <a:endParaRPr lang="en-CA" sz="2400" dirty="0">
              <a:solidFill>
                <a:schemeClr val="accent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6292</TotalTime>
  <Words>5667</Words>
  <Application>Microsoft Macintosh PowerPoint</Application>
  <PresentationFormat>On-screen Show (4:3)</PresentationFormat>
  <Paragraphs>1102</Paragraphs>
  <Slides>82</Slides>
  <Notes>78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Module</vt:lpstr>
      <vt:lpstr>CMPT 225</vt:lpstr>
      <vt:lpstr>Objectives</vt:lpstr>
      <vt:lpstr>Algorithm Analysis</vt:lpstr>
      <vt:lpstr>Comparing Algorithms</vt:lpstr>
      <vt:lpstr>Measuring Algorithms</vt:lpstr>
      <vt:lpstr>Timing Algorithms</vt:lpstr>
      <vt:lpstr>Running Time is Affected By</vt:lpstr>
      <vt:lpstr>Counting</vt:lpstr>
      <vt:lpstr>A Simple Example</vt:lpstr>
      <vt:lpstr>Cost Functions</vt:lpstr>
      <vt:lpstr>A Simple Example</vt:lpstr>
      <vt:lpstr>Input Varies</vt:lpstr>
      <vt:lpstr>Best, Average and Worst Case</vt:lpstr>
      <vt:lpstr>Analyzing Algorithms</vt:lpstr>
      <vt:lpstr>Comparisons</vt:lpstr>
      <vt:lpstr>Cost Functions for Searching</vt:lpstr>
      <vt:lpstr>Searching</vt:lpstr>
      <vt:lpstr>Linear Search</vt:lpstr>
      <vt:lpstr>Linear Search Barometer Instruction</vt:lpstr>
      <vt:lpstr>Linear Search Comparisons</vt:lpstr>
      <vt:lpstr>Linear Search: Average Case</vt:lpstr>
      <vt:lpstr>Assumptions</vt:lpstr>
      <vt:lpstr>Cost When Target Not Found</vt:lpstr>
      <vt:lpstr>Cost When Target Is Found</vt:lpstr>
      <vt:lpstr>Average Case Cost</vt:lpstr>
      <vt:lpstr>Searching Sorted Arrays</vt:lpstr>
      <vt:lpstr>Binary Search Sketch</vt:lpstr>
      <vt:lpstr>Binary Search Sketch</vt:lpstr>
      <vt:lpstr>Binary Search Sketch</vt:lpstr>
      <vt:lpstr>Binary Search</vt:lpstr>
      <vt:lpstr>Binary Search Algorithm</vt:lpstr>
      <vt:lpstr>Analyzing Binary Search</vt:lpstr>
      <vt:lpstr>Binary Search Iteration</vt:lpstr>
      <vt:lpstr>Binary Search: Best Case</vt:lpstr>
      <vt:lpstr>Binary Search: Worst Case</vt:lpstr>
      <vt:lpstr>Analyzing the Worst Case</vt:lpstr>
      <vt:lpstr>Average Case</vt:lpstr>
      <vt:lpstr>Binary Search vs Linear Search</vt:lpstr>
      <vt:lpstr>Simple Sorting</vt:lpstr>
      <vt:lpstr>Simple Sorting</vt:lpstr>
      <vt:lpstr>Selection Sort</vt:lpstr>
      <vt:lpstr>Selection Sort</vt:lpstr>
      <vt:lpstr>Selection Sort Comparisons</vt:lpstr>
      <vt:lpstr>Selection Sort Algorithm</vt:lpstr>
      <vt:lpstr>Selection Sort Cost Function</vt:lpstr>
      <vt:lpstr>Selection Sort Summary</vt:lpstr>
      <vt:lpstr>Insertion Sort</vt:lpstr>
      <vt:lpstr>Insertion Sort</vt:lpstr>
      <vt:lpstr>Insertion Sort Algorithm</vt:lpstr>
      <vt:lpstr>Insertion Sort Cost</vt:lpstr>
      <vt:lpstr>Insertion Sort Best Case</vt:lpstr>
      <vt:lpstr>Insertion Sort Worst Case</vt:lpstr>
      <vt:lpstr>Insertion Sort: Average Case</vt:lpstr>
      <vt:lpstr>O Notation</vt:lpstr>
      <vt:lpstr>Algorithm Summary</vt:lpstr>
      <vt:lpstr>Algorithm Comparison </vt:lpstr>
      <vt:lpstr>Algorithm Growth Rate</vt:lpstr>
      <vt:lpstr>Small n</vt:lpstr>
      <vt:lpstr>Not Much Bigger n</vt:lpstr>
      <vt:lpstr>n from 10 to 1,000,000</vt:lpstr>
      <vt:lpstr>n from 10 to 1,000,000</vt:lpstr>
      <vt:lpstr>O Notation Introduction</vt:lpstr>
      <vt:lpstr>Example of a Cost Function</vt:lpstr>
      <vt:lpstr>Big O Notation</vt:lpstr>
      <vt:lpstr>Why Big O?</vt:lpstr>
      <vt:lpstr>Big O Notation Definition</vt:lpstr>
      <vt:lpstr>Or In English…</vt:lpstr>
      <vt:lpstr>Big O Example</vt:lpstr>
      <vt:lpstr>Another Big O Example</vt:lpstr>
      <vt:lpstr>And Another Graph</vt:lpstr>
      <vt:lpstr>The general idea is …</vt:lpstr>
      <vt:lpstr>O Notation Examples</vt:lpstr>
      <vt:lpstr>Arithmetic and O Notation</vt:lpstr>
      <vt:lpstr>Typical Growth Rate Functions</vt:lpstr>
      <vt:lpstr>Note on Constant Time</vt:lpstr>
      <vt:lpstr>Worst, Average and Best Case</vt:lpstr>
      <vt:lpstr>O Notation Running Times</vt:lpstr>
      <vt:lpstr>O Notation Running Times</vt:lpstr>
      <vt:lpstr>Summary</vt:lpstr>
      <vt:lpstr>Summary</vt:lpstr>
      <vt:lpstr>Summary</vt:lpstr>
      <vt:lpstr>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299</cp:revision>
  <dcterms:created xsi:type="dcterms:W3CDTF">2013-01-28T18:13:36Z</dcterms:created>
  <dcterms:modified xsi:type="dcterms:W3CDTF">2013-01-28T18:22:46Z</dcterms:modified>
</cp:coreProperties>
</file>