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9.xml" ContentType="application/vnd.openxmlformats-officedocument.presentationml.slide+xml"/>
  <Override PartName="/ppt/slides/slide47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64.xml" ContentType="application/vnd.openxmlformats-officedocument.presentationml.notesSlide+xml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2.xml" ContentType="application/vnd.openxmlformats-officedocument.presentationml.notesSlide+xml"/>
  <Override PartName="/ppt/slides/slide75.xml" ContentType="application/vnd.openxmlformats-officedocument.presentationml.slide+xml"/>
  <Default Extension="jpeg" ContentType="image/jpeg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42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80.xml" ContentType="application/vnd.openxmlformats-officedocument.presentationml.slide+xml"/>
  <Override PartName="/ppt/slides/slide48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slides/slide76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Override PartName="/ppt/notesSlides/notesSlide41.xml" ContentType="application/vnd.openxmlformats-officedocument.presentationml.notesSlide+xml"/>
  <Override PartName="/ppt/slideLayouts/slideLayout6.xml" ContentType="application/vnd.openxmlformats-officedocument.presentationml.slideLayout+xml"/>
  <Default Extension="xml" ContentType="application/xml"/>
  <Override PartName="/ppt/slides/slide43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8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60.xml" ContentType="application/vnd.openxmlformats-officedocument.presentationml.notes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notesSlides/notesSlide37.xml" ContentType="application/vnd.openxmlformats-officedocument.presentationml.notes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docProps/core.xml" ContentType="application/vnd.openxmlformats-package.core-properties+xml"/>
  <Override PartName="/ppt/notesSlides/notesSlide66.xml" ContentType="application/vnd.openxmlformats-officedocument.presentationml.notesSlide+xml"/>
  <Override PartName="/ppt/slides/slide6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77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notesSlides/notesSlide4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61.xml" ContentType="application/vnd.openxmlformats-officedocument.presentationml.notesSlide+xml"/>
  <Override PartName="/ppt/notesSlides/notesSlide29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3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48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slides/slide6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78.xml" ContentType="application/vnd.openxmlformats-officedocument.presentationml.slide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4.xml" ContentType="application/vnd.openxmlformats-officedocument.presentationml.notesSlide+xml"/>
  <Override PartName="/ppt/viewProps.xml" ContentType="application/vnd.openxmlformats-officedocument.presentationml.viewProps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Default Extension="wmf" ContentType="image/x-wmf"/>
  <Override PartName="/ppt/slides/slide7.xml" ContentType="application/vnd.openxmlformats-officedocument.presentationml.slide+xml"/>
  <Override PartName="/ppt/slides/slide3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43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slides/slide73.xml" ContentType="application/vnd.openxmlformats-officedocument.presentationml.slide+xml"/>
  <Override PartName="/ppt/notesSlides/notesSlide49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59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notesSlides/notesSlide4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74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724" r:id="rId1"/>
  </p:sldMasterIdLst>
  <p:notesMasterIdLst>
    <p:notesMasterId r:id="rId82"/>
  </p:notes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328" r:id="rId12"/>
    <p:sldId id="318" r:id="rId13"/>
    <p:sldId id="317" r:id="rId14"/>
    <p:sldId id="319" r:id="rId15"/>
    <p:sldId id="292" r:id="rId16"/>
    <p:sldId id="293" r:id="rId17"/>
    <p:sldId id="327" r:id="rId18"/>
    <p:sldId id="303" r:id="rId19"/>
    <p:sldId id="305" r:id="rId20"/>
    <p:sldId id="321" r:id="rId21"/>
    <p:sldId id="336" r:id="rId22"/>
    <p:sldId id="330" r:id="rId23"/>
    <p:sldId id="294" r:id="rId24"/>
    <p:sldId id="296" r:id="rId25"/>
    <p:sldId id="337" r:id="rId26"/>
    <p:sldId id="378" r:id="rId27"/>
    <p:sldId id="37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  <p:sldId id="351" r:id="rId42"/>
    <p:sldId id="352" r:id="rId43"/>
    <p:sldId id="353" r:id="rId44"/>
    <p:sldId id="354" r:id="rId45"/>
    <p:sldId id="355" r:id="rId46"/>
    <p:sldId id="356" r:id="rId47"/>
    <p:sldId id="357" r:id="rId48"/>
    <p:sldId id="358" r:id="rId49"/>
    <p:sldId id="359" r:id="rId50"/>
    <p:sldId id="360" r:id="rId51"/>
    <p:sldId id="361" r:id="rId52"/>
    <p:sldId id="362" r:id="rId53"/>
    <p:sldId id="363" r:id="rId54"/>
    <p:sldId id="364" r:id="rId55"/>
    <p:sldId id="365" r:id="rId56"/>
    <p:sldId id="366" r:id="rId57"/>
    <p:sldId id="367" r:id="rId58"/>
    <p:sldId id="368" r:id="rId59"/>
    <p:sldId id="369" r:id="rId60"/>
    <p:sldId id="370" r:id="rId61"/>
    <p:sldId id="371" r:id="rId62"/>
    <p:sldId id="372" r:id="rId63"/>
    <p:sldId id="373" r:id="rId64"/>
    <p:sldId id="374" r:id="rId65"/>
    <p:sldId id="375" r:id="rId66"/>
    <p:sldId id="376" r:id="rId67"/>
    <p:sldId id="329" r:id="rId68"/>
    <p:sldId id="297" r:id="rId69"/>
    <p:sldId id="298" r:id="rId70"/>
    <p:sldId id="299" r:id="rId71"/>
    <p:sldId id="326" r:id="rId72"/>
    <p:sldId id="300" r:id="rId73"/>
    <p:sldId id="322" r:id="rId74"/>
    <p:sldId id="313" r:id="rId75"/>
    <p:sldId id="316" r:id="rId76"/>
    <p:sldId id="301" r:id="rId77"/>
    <p:sldId id="302" r:id="rId78"/>
    <p:sldId id="331" r:id="rId79"/>
    <p:sldId id="323" r:id="rId80"/>
    <p:sldId id="325" r:id="rId8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8000"/>
    <a:srgbClr val="A50021"/>
    <a:srgbClr val="CC000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4244" autoAdjust="0"/>
    <p:restoredTop sz="94660"/>
  </p:normalViewPr>
  <p:slideViewPr>
    <p:cSldViewPr>
      <p:cViewPr varScale="1">
        <p:scale>
          <a:sx n="199" d="100"/>
          <a:sy n="199" d="100"/>
        </p:scale>
        <p:origin x="-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09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notesMaster" Target="notesMasters/notesMaster1.xml"/><Relationship Id="rId83" Type="http://schemas.openxmlformats.org/officeDocument/2006/relationships/printerSettings" Target="printerSettings/printerSettings1.bin"/><Relationship Id="rId84" Type="http://schemas.openxmlformats.org/officeDocument/2006/relationships/presProps" Target="presProps.xml"/><Relationship Id="rId85" Type="http://schemas.openxmlformats.org/officeDocument/2006/relationships/viewProps" Target="viewProps.xml"/><Relationship Id="rId86" Type="http://schemas.openxmlformats.org/officeDocument/2006/relationships/theme" Target="theme/theme1.xml"/><Relationship Id="rId8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6BBBC68-8EFB-43B7-8CB4-6F8356AF1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16143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FF85F-29CF-462C-982E-C8A06AA2D36A}" type="slidenum">
              <a:rPr lang="en-US"/>
              <a:pPr/>
              <a:t>1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D39C54-483B-4CB8-A5AB-534C2F7657DE}" type="slidenum">
              <a:rPr lang="en-US"/>
              <a:pPr/>
              <a:t>10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771E6F-303A-4FCE-90CE-2125956C2C03}" type="slidenum">
              <a:rPr lang="en-US"/>
              <a:pPr/>
              <a:t>12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D87F0-4279-438C-9ECC-80D6C47BC471}" type="slidenum">
              <a:rPr lang="en-US"/>
              <a:pPr/>
              <a:t>13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9936BC-AA74-4297-977E-53DD184BE750}" type="slidenum">
              <a:rPr lang="en-US"/>
              <a:pPr/>
              <a:t>14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6245CE-19A4-4371-B47B-5E725EDDB5D3}" type="slidenum">
              <a:rPr lang="en-US"/>
              <a:pPr/>
              <a:t>15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4A886-8E0D-4BE1-B87B-FC977B22DC45}" type="slidenum">
              <a:rPr lang="en-US"/>
              <a:pPr/>
              <a:t>16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75F8B-1134-45E8-A2A6-BF0E64E67619}" type="slidenum">
              <a:rPr lang="en-US"/>
              <a:pPr/>
              <a:t>18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F17FDA-F6AF-42FA-935F-BB4B97A691D2}" type="slidenum">
              <a:rPr lang="en-US"/>
              <a:pPr/>
              <a:t>19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9BF4E-A7B4-48B2-9BA2-49015AF719DB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9BF4E-A7B4-48B2-9BA2-49015AF719DB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1432A-3302-467D-A51F-BD826F638A67}" type="slidenum">
              <a:rPr lang="en-US"/>
              <a:pPr/>
              <a:t>2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AF491D-5EE4-4184-9D7E-3ED041995290}" type="slidenum">
              <a:rPr lang="en-US"/>
              <a:pPr/>
              <a:t>23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A3E106-BCC9-406E-BDD8-466498986D9C}" type="slidenum">
              <a:rPr lang="en-US"/>
              <a:pPr/>
              <a:t>24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75F8B-1134-45E8-A2A6-BF0E64E67619}" type="slidenum">
              <a:rPr lang="en-US"/>
              <a:pPr/>
              <a:t>26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A1BEA0-D20A-4D96-A977-7F37DB48ABC2}" type="slidenum">
              <a:rPr lang="en-US"/>
              <a:pPr/>
              <a:t>28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A1BEA0-D20A-4D96-A977-7F37DB48ABC2}" type="slidenum">
              <a:rPr lang="en-US"/>
              <a:pPr/>
              <a:t>30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67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72173C-C0A9-4C65-88C6-345F66205C01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67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72173C-C0A9-4C65-88C6-345F66205C01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67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72173C-C0A9-4C65-88C6-345F66205C01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69955-5292-40DA-AA1B-70D49B1C1DD7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D07067-CFFB-41E8-A881-C4F5D1757521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1C3E4B-153A-4C50-810E-C6CCA0EA3E16}" type="slidenum">
              <a:rPr lang="en-US"/>
              <a:pPr/>
              <a:t>3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81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078904-23DE-4FAC-A128-48E4A20B02EF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82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1EBC0-1A79-464F-B242-C04169399C3B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83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706877-B538-438D-9C6D-D47CB4927594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60F153-415B-4E9E-AC81-52F968B2C58C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85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C6D534-3F3B-4523-ABD1-A9A12C8BAD3A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86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B0FBDA-6263-41A3-B6C5-4031DA0DEAB5}" type="slidenum">
              <a:rPr lang="en-US" smtClean="0"/>
              <a:pPr/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7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87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C37AA-98CC-4B4E-B1A5-EBC1DC0FF918}" type="slidenum">
              <a:rPr lang="en-US" smtClean="0"/>
              <a:pPr/>
              <a:t>45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8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88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402D4-D565-45BE-B2DA-0BF32624D1A3}" type="slidenum">
              <a:rPr lang="en-US" smtClean="0"/>
              <a:pPr/>
              <a:t>46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89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5050EC-8A8D-4666-8CF7-2B01F252EA5B}" type="slidenum">
              <a:rPr lang="en-US" smtClean="0"/>
              <a:pPr/>
              <a:t>47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90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E923CF-084A-4162-B899-C50189FEB262}" type="slidenum">
              <a:rPr lang="en-US" smtClean="0"/>
              <a:pPr/>
              <a:t>48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2360F1-ECCD-43C4-A17E-D794143C50A5}" type="slidenum">
              <a:rPr lang="en-US"/>
              <a:pPr/>
              <a:t>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1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91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D5208-0E55-453C-83C2-A302B0832F4E}" type="slidenum">
              <a:rPr lang="en-US" smtClean="0"/>
              <a:pPr/>
              <a:t>49</a:t>
            </a:fld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92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51F9D5-5172-41A9-99A1-1283E071A7AC}" type="slidenum">
              <a:rPr lang="en-US" smtClean="0"/>
              <a:pPr/>
              <a:t>50</a:t>
            </a:fld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93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57E28-3E6A-42AB-B3D9-5EE24EA36911}" type="slidenum">
              <a:rPr lang="en-US" smtClean="0"/>
              <a:pPr/>
              <a:t>51</a:t>
            </a:fld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94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4CE7AB-11EA-4F12-BD0C-6D4EAACEBB47}" type="slidenum">
              <a:rPr lang="en-US" smtClean="0"/>
              <a:pPr/>
              <a:t>52</a:t>
            </a:fld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95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239C2-EAEC-428E-9EB6-D81852C7FF07}" type="slidenum">
              <a:rPr lang="en-US" smtClean="0"/>
              <a:pPr/>
              <a:t>53</a:t>
            </a:fld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96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B8172-BD75-42C9-8179-BA73343E6351}" type="slidenum">
              <a:rPr lang="en-US" smtClean="0"/>
              <a:pPr/>
              <a:t>54</a:t>
            </a:fld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97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CF9ECF-4EA0-4963-A8A2-041924EFF0BA}" type="slidenum">
              <a:rPr lang="en-US" smtClean="0"/>
              <a:pPr/>
              <a:t>55</a:t>
            </a:fld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98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86B8BB-2844-4ACF-B059-04635D029CC8}" type="slidenum">
              <a:rPr lang="en-US" smtClean="0"/>
              <a:pPr/>
              <a:t>56</a:t>
            </a:fld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99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3E7C5D-155D-4C22-B470-501512F38A38}" type="slidenum">
              <a:rPr lang="en-US" smtClean="0"/>
              <a:pPr/>
              <a:t>57</a:t>
            </a:fld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0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00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EE254-3319-4947-970B-8D7CC9AE5825}" type="slidenum">
              <a:rPr lang="en-US" smtClean="0"/>
              <a:pPr/>
              <a:t>58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0948AE-426D-4CF0-BD61-6A6CC583E3C0}" type="slidenum">
              <a:rPr lang="en-US"/>
              <a:pPr/>
              <a:t>5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01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FC708B-4565-4CC5-B54C-3090D2D7C824}" type="slidenum">
              <a:rPr lang="en-US" smtClean="0"/>
              <a:pPr/>
              <a:t>59</a:t>
            </a:fld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2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02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8545E6-3F42-4D6F-B20B-566DC894E2E8}" type="slidenum">
              <a:rPr lang="en-US" smtClean="0"/>
              <a:pPr/>
              <a:t>60</a:t>
            </a:fld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03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913B99-A5BD-4B89-9D4C-6BDA29F8C373}" type="slidenum">
              <a:rPr lang="en-US" smtClean="0"/>
              <a:pPr/>
              <a:t>61</a:t>
            </a:fld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04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4DD0F1-74D6-444A-9B2F-C573B190B8B3}" type="slidenum">
              <a:rPr lang="en-US" smtClean="0"/>
              <a:pPr/>
              <a:t>62</a:t>
            </a:fld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05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B79A86-B417-441C-B0A4-8D14B4404D06}" type="slidenum">
              <a:rPr lang="en-US" smtClean="0"/>
              <a:pPr/>
              <a:t>63</a:t>
            </a:fld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6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06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1BD544-870D-4659-B58F-9C4B3FA2BC15}" type="slidenum">
              <a:rPr lang="en-US" smtClean="0"/>
              <a:pPr/>
              <a:t>64</a:t>
            </a:fld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07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4A7559-00A4-4560-9452-C9AA32161E89}" type="slidenum">
              <a:rPr lang="en-US" smtClean="0"/>
              <a:pPr/>
              <a:t>65</a:t>
            </a:fld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8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08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E5C6CE-CF7B-402F-834C-C00D2A57A6C3}" type="slidenum">
              <a:rPr lang="en-US" smtClean="0"/>
              <a:pPr/>
              <a:t>66</a:t>
            </a:fld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6E110F-3920-433A-BE81-2B708B3AA95A}" type="slidenum">
              <a:rPr lang="en-US"/>
              <a:pPr/>
              <a:t>68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0ED66-3F10-4C27-911A-B9EB6631DEF3}" type="slidenum">
              <a:rPr lang="en-US"/>
              <a:pPr/>
              <a:t>69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887BC5-5847-44B0-8827-30ACDDB0F949}" type="slidenum">
              <a:rPr lang="en-US"/>
              <a:pPr/>
              <a:t>6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9D6E65-0F7E-4613-9E2A-4ED4E80D328C}" type="slidenum">
              <a:rPr lang="en-US"/>
              <a:pPr/>
              <a:t>70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5BEAE-284E-4687-AC44-3EE91EB81C06}" type="slidenum">
              <a:rPr lang="en-US"/>
              <a:pPr/>
              <a:t>72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C53B5E-9653-40C7-8588-48C6F55812BB}" type="slidenum">
              <a:rPr lang="en-US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522F7B-8439-4670-9F5F-3B9F018F2017}" type="slidenum">
              <a:rPr lang="en-US"/>
              <a:pPr/>
              <a:t>74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47407-02AB-45B4-9C7F-92DE34932AC8}" type="slidenum">
              <a:rPr lang="en-US"/>
              <a:pPr/>
              <a:t>75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A20107-35C6-4B82-A930-59A0EF591DA8}" type="slidenum">
              <a:rPr lang="en-US"/>
              <a:pPr/>
              <a:t>76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A1BEA0-D20A-4D96-A977-7F37DB48ABC2}" type="slidenum">
              <a:rPr lang="en-US"/>
              <a:pPr/>
              <a:t>77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032B68-B275-4E81-89B8-8E9DA17860DE}" type="slidenum">
              <a:rPr lang="en-US"/>
              <a:pPr/>
              <a:t>7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020914-B8CA-43C3-A589-3513F41AAEC9}" type="slidenum">
              <a:rPr lang="en-US"/>
              <a:pPr/>
              <a:t>8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057A6A-B77C-4897-B1C8-6A79DF1ACFEA}" type="slidenum">
              <a:rPr lang="en-US"/>
              <a:pPr/>
              <a:t>9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67E3C-7771-472F-88C1-DAE1D7B2AA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A0F84-E35E-4F9E-A2EF-BBFDCC4316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DD9F7B-2445-4DFA-B35A-CF2E84D24C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45604-2DF7-4DE4-8BA0-A8692E240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881D1-7738-4440-A08D-E27A136198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56FAC-BE54-499A-921B-0FC103594A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A69E7-1609-4D7F-A9DF-FF2A992C1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81EFF-FDAF-4218-8C17-0611C0B321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5AA72-3DD1-4AC2-B639-6788534756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022DE-3449-4A49-9744-C30A349E8C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E883D-61E2-481B-B2E1-9EC267352B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2295E850-7509-406B-A8E8-FC4BA61724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fld id="{DE413F91-6C6C-4C33-8890-AF03A4B3D5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CMPT 225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Recursion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295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Recursive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Functions – 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the Stack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2950" cy="43497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When a function is called it is pushed onto the call stack</a:t>
            </a:r>
          </a:p>
          <a:p>
            <a:pPr lvl="1"/>
            <a:r>
              <a:rPr lang="en-US" sz="2400" dirty="0" smtClean="0"/>
              <a:t>This applies to each invocation of that function</a:t>
            </a:r>
          </a:p>
          <a:p>
            <a:r>
              <a:rPr lang="en-US" sz="2800" dirty="0" smtClean="0"/>
              <a:t>When a recursive call is made execution switches to </a:t>
            </a:r>
            <a:r>
              <a:rPr lang="en-US" sz="2800" b="1" dirty="0" smtClean="0"/>
              <a:t>that</a:t>
            </a:r>
            <a:r>
              <a:rPr lang="en-US" sz="2800" dirty="0" smtClean="0"/>
              <a:t> method call</a:t>
            </a:r>
          </a:p>
          <a:p>
            <a:pPr lvl="1"/>
            <a:r>
              <a:rPr lang="en-US" sz="2400" dirty="0" smtClean="0"/>
              <a:t>The call stack records the line number of the previous method where the call was made from</a:t>
            </a:r>
          </a:p>
          <a:p>
            <a:pPr lvl="1"/>
            <a:r>
              <a:rPr lang="en-US" sz="2400" dirty="0" smtClean="0"/>
              <a:t>Once a method call execution finishes, returns to the previous invocation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09C32-DE2F-4D65-9965-DFC7E3342A4F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for Problem Solving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Recursive Function Anatomy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60825"/>
          </a:xfrm>
        </p:spPr>
        <p:txBody>
          <a:bodyPr/>
          <a:lstStyle/>
          <a:p>
            <a:r>
              <a:rPr lang="en-US" sz="2800" dirty="0" smtClean="0"/>
              <a:t>Recursive functions do not use loops to repeat instructions</a:t>
            </a:r>
          </a:p>
          <a:p>
            <a:pPr lvl="1"/>
            <a:r>
              <a:rPr lang="en-US" sz="2400" dirty="0" smtClean="0"/>
              <a:t>But use recursive calls, in if statements</a:t>
            </a:r>
          </a:p>
          <a:p>
            <a:r>
              <a:rPr lang="en-US" sz="2800" dirty="0" smtClean="0"/>
              <a:t>Recursive functions consist of two or more cases, there must be at least one</a:t>
            </a:r>
          </a:p>
          <a:p>
            <a:pPr lvl="1"/>
            <a:r>
              <a:rPr lang="en-US" sz="2400" dirty="0" smtClean="0"/>
              <a:t>Base case, and one</a:t>
            </a:r>
          </a:p>
          <a:p>
            <a:pPr lvl="1"/>
            <a:r>
              <a:rPr lang="en-US" sz="2400" dirty="0" smtClean="0"/>
              <a:t>Recursive case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308C8-B3E9-42B2-B56C-54D62CC4944F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Base Case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60825"/>
          </a:xfrm>
        </p:spPr>
        <p:txBody>
          <a:bodyPr/>
          <a:lstStyle/>
          <a:p>
            <a:r>
              <a:rPr lang="en-US" dirty="0" smtClean="0"/>
              <a:t>The base case is a smaller problem with a simpler solution</a:t>
            </a:r>
          </a:p>
          <a:p>
            <a:pPr lvl="1"/>
            <a:r>
              <a:rPr lang="en-US" dirty="0" smtClean="0"/>
              <a:t>This problem’s solution must </a:t>
            </a:r>
            <a:r>
              <a:rPr lang="en-US" b="1" dirty="0" smtClean="0"/>
              <a:t>not</a:t>
            </a:r>
            <a:r>
              <a:rPr lang="en-US" dirty="0" smtClean="0"/>
              <a:t> be recursive</a:t>
            </a:r>
          </a:p>
          <a:p>
            <a:pPr lvl="2"/>
            <a:r>
              <a:rPr lang="en-US" dirty="0" smtClean="0"/>
              <a:t>Otherwise the function may never terminate</a:t>
            </a:r>
          </a:p>
          <a:p>
            <a:r>
              <a:rPr lang="en-US" dirty="0" smtClean="0"/>
              <a:t>There can be more than one base case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84A46-2C83-4095-91EA-568322A42542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Recursive Case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60825"/>
          </a:xfrm>
        </p:spPr>
        <p:txBody>
          <a:bodyPr/>
          <a:lstStyle/>
          <a:p>
            <a:r>
              <a:rPr lang="en-US" dirty="0" smtClean="0"/>
              <a:t>The recursive case is the same problem with smaller input</a:t>
            </a:r>
          </a:p>
          <a:p>
            <a:pPr lvl="1"/>
            <a:r>
              <a:rPr lang="en-US" dirty="0" smtClean="0"/>
              <a:t>The recursive case must include a recursive function call</a:t>
            </a:r>
          </a:p>
          <a:p>
            <a:pPr lvl="1"/>
            <a:r>
              <a:rPr lang="en-US" dirty="0" smtClean="0"/>
              <a:t>There can be more than one recursive case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40766-44D8-4F1B-A617-A492FB337A6F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Finding Recursive Solutions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r>
              <a:rPr lang="en-US" dirty="0" smtClean="0"/>
              <a:t>Define the problem in terms of a smaller problem of the same type</a:t>
            </a:r>
          </a:p>
          <a:p>
            <a:pPr lvl="1"/>
            <a:r>
              <a:rPr lang="en-US" dirty="0" smtClean="0"/>
              <a:t>The recursive part</a:t>
            </a:r>
          </a:p>
          <a:p>
            <a:pPr lvl="1"/>
            <a:r>
              <a:rPr lang="en-US" dirty="0" smtClean="0"/>
              <a:t>e.g. </a:t>
            </a: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</a:rPr>
              <a:t>return</a:t>
            </a:r>
            <a:r>
              <a:rPr lang="en-US" dirty="0" smtClean="0">
                <a:latin typeface="Courier New" pitchFamily="49" charset="0"/>
              </a:rPr>
              <a:t> fib(n-1) + fib(n-2);</a:t>
            </a:r>
          </a:p>
          <a:p>
            <a:r>
              <a:rPr lang="en-US" dirty="0" smtClean="0"/>
              <a:t>And the base case where the solution can be easily calculated</a:t>
            </a:r>
          </a:p>
          <a:p>
            <a:pPr lvl="1"/>
            <a:r>
              <a:rPr lang="en-US" dirty="0" smtClean="0"/>
              <a:t>This solution should not be recursive</a:t>
            </a:r>
          </a:p>
          <a:p>
            <a:pPr lvl="1"/>
            <a:r>
              <a:rPr lang="en-US" dirty="0" smtClean="0"/>
              <a:t>e.g. </a:t>
            </a: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</a:rPr>
              <a:t> (n == 0 || n == 1) </a:t>
            </a: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</a:rPr>
              <a:t>return</a:t>
            </a:r>
            <a:r>
              <a:rPr lang="en-US" dirty="0" smtClean="0">
                <a:latin typeface="Courier New" pitchFamily="49" charset="0"/>
              </a:rPr>
              <a:t> n;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13BA9-C429-4486-954D-6EBBE171766E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Steps Leading to Recursive Solutions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43444"/>
          </a:xfrm>
        </p:spPr>
        <p:txBody>
          <a:bodyPr/>
          <a:lstStyle/>
          <a:p>
            <a:r>
              <a:rPr lang="en-US" dirty="0" smtClean="0"/>
              <a:t>How can the problem be defined in terms of smaller problems of the same type?</a:t>
            </a:r>
          </a:p>
          <a:p>
            <a:pPr lvl="1"/>
            <a:r>
              <a:rPr lang="en-US" dirty="0" smtClean="0"/>
              <a:t>By how much does each recursive call reduce the problem size?</a:t>
            </a:r>
          </a:p>
          <a:p>
            <a:pPr lvl="1"/>
            <a:r>
              <a:rPr lang="en-US" dirty="0" smtClean="0"/>
              <a:t>By 1, by half, …?</a:t>
            </a:r>
          </a:p>
          <a:p>
            <a:r>
              <a:rPr lang="en-US" dirty="0" smtClean="0"/>
              <a:t>What are the base cases that can be solved without recursion?</a:t>
            </a:r>
          </a:p>
          <a:p>
            <a:pPr lvl="1"/>
            <a:r>
              <a:rPr lang="en-US" dirty="0" smtClean="0"/>
              <a:t>Will a base case be reached as the problem size is reduced?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9E37DA-3250-4A3C-8051-56653724E6E8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Searching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Recursive Searching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4825"/>
            <a:ext cx="8229600" cy="2225675"/>
          </a:xfrm>
        </p:spPr>
        <p:txBody>
          <a:bodyPr/>
          <a:lstStyle/>
          <a:p>
            <a:r>
              <a:rPr lang="en-US" dirty="0" smtClean="0"/>
              <a:t>Linear </a:t>
            </a:r>
            <a:r>
              <a:rPr lang="en-US" smtClean="0"/>
              <a:t>Search</a:t>
            </a:r>
          </a:p>
          <a:p>
            <a:r>
              <a:rPr lang="en-US" smtClean="0"/>
              <a:t>Binary </a:t>
            </a:r>
            <a:r>
              <a:rPr lang="en-US" dirty="0" smtClean="0"/>
              <a:t>Search</a:t>
            </a:r>
          </a:p>
          <a:p>
            <a:pPr lvl="1"/>
            <a:r>
              <a:rPr lang="en-US" dirty="0" smtClean="0"/>
              <a:t>Assume sorted array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83712-115E-422A-835B-41FCE3B0B915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Linear Search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Algorithm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02984-BBC1-4784-8261-9B9C09269AC2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5605" name="TextBox 13"/>
          <p:cNvSpPr txBox="1">
            <a:spLocks noChangeArrowheads="1"/>
          </p:cNvSpPr>
          <p:nvPr/>
        </p:nvSpPr>
        <p:spPr bwMode="auto">
          <a:xfrm>
            <a:off x="8248650" y="1500188"/>
            <a:ext cx="766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 dirty="0" smtClean="0">
                <a:solidFill>
                  <a:schemeClr val="accent1"/>
                </a:solidFill>
                <a:latin typeface="Bodoni MT Black" pitchFamily="18" charset="0"/>
              </a:rPr>
              <a:t>C++</a:t>
            </a:r>
            <a:endParaRPr lang="en-CA" sz="2400" dirty="0">
              <a:solidFill>
                <a:schemeClr val="accent1"/>
              </a:solidFill>
              <a:latin typeface="Bodoni MT Black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63" y="1928813"/>
            <a:ext cx="6033372" cy="28315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linSearch(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*</a:t>
            </a:r>
            <a:r>
              <a:rPr lang="en-US" sz="2000" b="1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</a:rPr>
              <a:t> 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=0;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&lt;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++){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	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</a:rPr>
              <a:t>(x == </a:t>
            </a:r>
            <a:r>
              <a:rPr lang="en-US" sz="2000" b="1" dirty="0" err="1">
                <a:latin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]){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		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; 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	} 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}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//for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-1;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//target not found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defRPr/>
            </a:pPr>
            <a:endParaRPr lang="en-CA" dirty="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143504" y="5214950"/>
            <a:ext cx="4000496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smtClean="0"/>
              <a:t>The algorithm searches the array one element at a time using a for loop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Objectives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43363"/>
          </a:xfrm>
        </p:spPr>
        <p:txBody>
          <a:bodyPr/>
          <a:lstStyle/>
          <a:p>
            <a:r>
              <a:rPr lang="en-US" sz="2800" dirty="0" smtClean="0"/>
              <a:t>Understand how the Fibonacci series is generated</a:t>
            </a:r>
          </a:p>
          <a:p>
            <a:r>
              <a:rPr lang="en-US" sz="2800" dirty="0" smtClean="0"/>
              <a:t>Recursive Algorithms</a:t>
            </a:r>
          </a:p>
          <a:p>
            <a:pPr lvl="1"/>
            <a:r>
              <a:rPr lang="en-US" sz="2400" dirty="0" smtClean="0"/>
              <a:t>Write simple recursive algorithms</a:t>
            </a:r>
          </a:p>
          <a:p>
            <a:pPr lvl="1"/>
            <a:r>
              <a:rPr lang="en-US" sz="2400" dirty="0" smtClean="0"/>
              <a:t>Analyze simple recursive algorithms</a:t>
            </a:r>
          </a:p>
          <a:p>
            <a:pPr lvl="1"/>
            <a:r>
              <a:rPr lang="en-US" sz="2400" dirty="0" smtClean="0"/>
              <a:t>Understand the drawbacks of recursion</a:t>
            </a:r>
          </a:p>
          <a:p>
            <a:r>
              <a:rPr lang="en-US" sz="2800" dirty="0" smtClean="0"/>
              <a:t>Name other recursive algorithms and data structures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CF37F-8A77-4BD5-B9A0-58605691F208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Recursive Linear Search</a:t>
            </a:r>
            <a:endParaRPr lang="en-CA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3238351"/>
          </a:xfrm>
        </p:spPr>
        <p:txBody>
          <a:bodyPr>
            <a:normAutofit/>
          </a:bodyPr>
          <a:lstStyle/>
          <a:p>
            <a:r>
              <a:rPr lang="en-CA" sz="2800" dirty="0" smtClean="0"/>
              <a:t>Base cases</a:t>
            </a:r>
          </a:p>
          <a:p>
            <a:pPr lvl="1"/>
            <a:r>
              <a:rPr lang="en-CA" sz="2400" dirty="0" smtClean="0"/>
              <a:t>Target is found at first position in array</a:t>
            </a:r>
          </a:p>
          <a:p>
            <a:pPr lvl="1"/>
            <a:r>
              <a:rPr lang="en-CA" sz="2400" dirty="0" smtClean="0"/>
              <a:t>The end of the array is reached</a:t>
            </a:r>
          </a:p>
          <a:p>
            <a:r>
              <a:rPr lang="en-CA" sz="2800" dirty="0" smtClean="0"/>
              <a:t>Recursive case</a:t>
            </a:r>
          </a:p>
          <a:p>
            <a:pPr lvl="1"/>
            <a:r>
              <a:rPr lang="en-CA" sz="2400" dirty="0" smtClean="0"/>
              <a:t>Target not found at first position</a:t>
            </a:r>
          </a:p>
          <a:p>
            <a:pPr lvl="2"/>
            <a:r>
              <a:rPr lang="en-CA" sz="2000" dirty="0" smtClean="0"/>
              <a:t> Search again, discarding the first element of the array</a:t>
            </a:r>
          </a:p>
          <a:p>
            <a:endParaRPr lang="en-CA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Edgar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07989-8013-415E-A7A2-659B2A910E1F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Recursive Linear Search</a:t>
            </a:r>
            <a:endParaRPr lang="en-CA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Edgar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07989-8013-415E-A7A2-659B2A910E1F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1560" y="2204864"/>
            <a:ext cx="8001000" cy="3785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517525">
              <a:defRPr/>
            </a:pP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linSearch(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*</a:t>
            </a:r>
            <a:r>
              <a:rPr lang="en-US" sz="2000" b="1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</a:rPr>
              <a:t>){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A50021"/>
                </a:solidFill>
                <a:latin typeface="Courier New" pitchFamily="49" charset="0"/>
              </a:rPr>
              <a:t>	return recLinSearch(arr,n,0,x);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A50021"/>
                </a:solidFill>
                <a:latin typeface="Courier New" pitchFamily="49" charset="0"/>
              </a:rPr>
              <a:t>}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recLinSearch(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*</a:t>
            </a:r>
            <a:r>
              <a:rPr lang="en-US" sz="2000" b="1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x){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&gt;= </a:t>
            </a:r>
            <a:r>
              <a:rPr lang="en-US" sz="2000" b="1" dirty="0" err="1" smtClean="0"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	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-1;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} 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</a:rPr>
              <a:t>(x == </a:t>
            </a:r>
            <a:r>
              <a:rPr lang="en-US" sz="2000" b="1" dirty="0" err="1">
                <a:latin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]){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	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; 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} 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else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 		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recLinSearch(arr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+ </a:t>
            </a:r>
            <a:r>
              <a:rPr lang="en-US" sz="2000" b="1" dirty="0">
                <a:latin typeface="Courier New" pitchFamily="49" charset="0"/>
              </a:rPr>
              <a:t>1, x);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}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7655" name="TextBox 13"/>
          <p:cNvSpPr txBox="1">
            <a:spLocks noChangeArrowheads="1"/>
          </p:cNvSpPr>
          <p:nvPr/>
        </p:nvSpPr>
        <p:spPr bwMode="auto">
          <a:xfrm>
            <a:off x="8248650" y="1500188"/>
            <a:ext cx="766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 dirty="0" smtClean="0">
                <a:solidFill>
                  <a:schemeClr val="accent1"/>
                </a:solidFill>
                <a:latin typeface="Bodoni MT Black" pitchFamily="18" charset="0"/>
              </a:rPr>
              <a:t>C++</a:t>
            </a:r>
            <a:endParaRPr lang="en-CA" sz="2400" dirty="0">
              <a:solidFill>
                <a:schemeClr val="accent1"/>
              </a:solidFill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7129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course, if it’s a sorted array we wouldn’t do linear search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881D1-7738-4440-A08D-E27A136198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Thinking About Binary Search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650"/>
          </a:xfrm>
        </p:spPr>
        <p:txBody>
          <a:bodyPr/>
          <a:lstStyle/>
          <a:p>
            <a:r>
              <a:rPr lang="en-US" dirty="0" smtClean="0"/>
              <a:t>Each sub-problem searches a </a:t>
            </a:r>
            <a:r>
              <a:rPr lang="en-US" dirty="0" err="1" smtClean="0"/>
              <a:t>subarray</a:t>
            </a:r>
            <a:endParaRPr lang="en-US" dirty="0" smtClean="0"/>
          </a:p>
          <a:p>
            <a:pPr lvl="1"/>
            <a:r>
              <a:rPr lang="en-US" dirty="0" smtClean="0"/>
              <a:t>Differs only in the upper and lower array indices that define the </a:t>
            </a:r>
            <a:r>
              <a:rPr lang="en-US" dirty="0" err="1" smtClean="0"/>
              <a:t>subarray</a:t>
            </a:r>
            <a:endParaRPr lang="en-US" dirty="0" smtClean="0"/>
          </a:p>
          <a:p>
            <a:pPr lvl="1"/>
            <a:r>
              <a:rPr lang="en-US" dirty="0" smtClean="0"/>
              <a:t>Each sub-problem is smaller than the last one</a:t>
            </a:r>
          </a:p>
          <a:p>
            <a:pPr lvl="1"/>
            <a:r>
              <a:rPr lang="en-US" dirty="0" smtClean="0"/>
              <a:t>In the case of binary search, half the size</a:t>
            </a:r>
          </a:p>
          <a:p>
            <a:r>
              <a:rPr lang="en-US" dirty="0" smtClean="0"/>
              <a:t>There are two base cases</a:t>
            </a:r>
          </a:p>
          <a:p>
            <a:pPr lvl="1"/>
            <a:r>
              <a:rPr lang="en-US" dirty="0" smtClean="0"/>
              <a:t>When the target item is found and</a:t>
            </a:r>
          </a:p>
          <a:p>
            <a:pPr lvl="1"/>
            <a:r>
              <a:rPr lang="en-US" dirty="0" smtClean="0"/>
              <a:t>When the problem space consists of one item</a:t>
            </a:r>
          </a:p>
          <a:p>
            <a:pPr lvl="2"/>
            <a:r>
              <a:rPr lang="en-US" dirty="0" smtClean="0"/>
              <a:t>Make sure that this last item is checked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EBDCE-ED20-4D44-802F-5BC0335ABBA3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Recursive Binary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Search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7C96B-D1BB-43B0-8E11-FBEA72ADCEA5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9701" name="TextBox 13"/>
          <p:cNvSpPr txBox="1">
            <a:spLocks noChangeArrowheads="1"/>
          </p:cNvSpPr>
          <p:nvPr/>
        </p:nvSpPr>
        <p:spPr bwMode="auto">
          <a:xfrm>
            <a:off x="8248650" y="1500188"/>
            <a:ext cx="766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 dirty="0" smtClean="0">
                <a:solidFill>
                  <a:schemeClr val="accent1"/>
                </a:solidFill>
                <a:latin typeface="Bodoni MT Black" pitchFamily="18" charset="0"/>
              </a:rPr>
              <a:t>C++</a:t>
            </a:r>
            <a:endParaRPr lang="en-CA" sz="2400" dirty="0">
              <a:solidFill>
                <a:schemeClr val="accent1"/>
              </a:solidFill>
              <a:latin typeface="Bodoni MT Black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63" y="1928813"/>
            <a:ext cx="7643812" cy="44012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binSearch</a:t>
            </a:r>
            <a:r>
              <a:rPr lang="en-US" sz="2000" b="1" dirty="0" err="1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*</a:t>
            </a:r>
            <a:r>
              <a:rPr lang="en-US" sz="2000" b="1" dirty="0" err="1" smtClean="0">
                <a:latin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lower, </a:t>
            </a:r>
            <a:r>
              <a:rPr lang="en-US" sz="2000" b="1" dirty="0" err="1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upper,</a:t>
            </a:r>
            <a:r>
              <a:rPr lang="en-US" sz="2000" b="1" dirty="0" smtClean="0">
                <a:latin typeface="Courier New" pitchFamily="49" charset="0"/>
              </a:rPr>
              <a:t>    		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x){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mid = (lower + upper) / 2;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</a:rPr>
              <a:t> (lower &gt; upper){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	return - 1;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//base case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} 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else if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</a:rPr>
              <a:t>[mid] == x){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	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mid;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//second base case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} 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</a:rPr>
              <a:t>[mid] &lt; x){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	 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binSearch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</a:rPr>
              <a:t>, mid + 1, upper, x);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} 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</a:rPr>
              <a:t> {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//</a:t>
            </a:r>
            <a:r>
              <a:rPr lang="en-US" sz="2000" b="1" dirty="0" err="1">
                <a:solidFill>
                  <a:srgbClr val="008000"/>
                </a:solidFill>
                <a:latin typeface="Courier New" pitchFamily="49" charset="0"/>
              </a:rPr>
              <a:t>arr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[mid] &gt; target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	 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binSearch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</a:rPr>
              <a:t>, lower, mid - 1, x);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}</a:t>
            </a:r>
            <a:endParaRPr lang="en-US" sz="2000" b="1" dirty="0">
              <a:solidFill>
                <a:srgbClr val="008000"/>
              </a:solidFill>
              <a:latin typeface="Courier New" pitchFamily="49" charset="0"/>
            </a:endParaRP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Sorting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5941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Recursive Searching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4825"/>
            <a:ext cx="8229600" cy="2225675"/>
          </a:xfrm>
        </p:spPr>
        <p:txBody>
          <a:bodyPr/>
          <a:lstStyle/>
          <a:p>
            <a:r>
              <a:rPr lang="en-US" dirty="0" smtClean="0"/>
              <a:t>Merge Sort</a:t>
            </a:r>
          </a:p>
          <a:p>
            <a:r>
              <a:rPr lang="en-US" dirty="0" err="1" smtClean="0"/>
              <a:t>Quicksort</a:t>
            </a:r>
            <a:endParaRPr lang="en-US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83712-115E-422A-835B-41FCE3B0B915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5941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Merge Sort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43425"/>
          </a:xfrm>
        </p:spPr>
        <p:txBody>
          <a:bodyPr/>
          <a:lstStyle/>
          <a:p>
            <a:r>
              <a:rPr lang="en-US" dirty="0" smtClean="0"/>
              <a:t>What’s the easiest list to sort?</a:t>
            </a:r>
          </a:p>
          <a:p>
            <a:pPr lvl="1"/>
            <a:r>
              <a:rPr lang="en-US" dirty="0" smtClean="0"/>
              <a:t>A list of 1 number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A1D3D7-8D63-488E-8040-75FB6AF54E31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6387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sorted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say I have 2 sorted lists of numbers</a:t>
            </a:r>
          </a:p>
          <a:p>
            <a:pPr lvl="1"/>
            <a:r>
              <a:rPr lang="en-US" dirty="0" smtClean="0"/>
              <a:t>How can I merge them into 1 sorted list?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881D1-7738-4440-A08D-E27A136198D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35200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1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809875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3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386137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5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962400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12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538662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22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114925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23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673740" y="4884731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42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245244" y="4884731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99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4953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016000" y="35814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1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590675" y="35814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12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166937" y="35814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22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743200" y="35814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latin typeface="Courier New" pitchFamily="49" charset="0"/>
              </a:rPr>
              <a:t>23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5283200" y="35814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3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857875" y="35814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5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6434137" y="35814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42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7010400" y="35814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99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3657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 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267200" y="3657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List 2</a:t>
            </a:r>
            <a:endParaRPr lang="en-US" dirty="0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2209800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2819400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352800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962400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4572000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5105400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5638800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6248400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b="1" dirty="0">
              <a:latin typeface="Courier New" pitchFamily="49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5400000" flipH="1" flipV="1">
            <a:off x="1029494" y="4380706"/>
            <a:ext cx="533400" cy="1588"/>
          </a:xfrm>
          <a:prstGeom prst="straightConnector1">
            <a:avLst/>
          </a:prstGeom>
          <a:ln w="60706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5296694" y="4380706"/>
            <a:ext cx="533400" cy="1588"/>
          </a:xfrm>
          <a:prstGeom prst="straightConnector1">
            <a:avLst/>
          </a:prstGeom>
          <a:ln w="60706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1562894" y="4380706"/>
            <a:ext cx="533400" cy="1588"/>
          </a:xfrm>
          <a:prstGeom prst="straightConnector1">
            <a:avLst/>
          </a:prstGeom>
          <a:ln w="60706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5906294" y="4380706"/>
            <a:ext cx="533400" cy="1588"/>
          </a:xfrm>
          <a:prstGeom prst="straightConnector1">
            <a:avLst/>
          </a:prstGeom>
          <a:ln w="60706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2172494" y="4380706"/>
            <a:ext cx="533400" cy="1588"/>
          </a:xfrm>
          <a:prstGeom prst="straightConnector1">
            <a:avLst/>
          </a:prstGeom>
          <a:ln w="60706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2782094" y="4380706"/>
            <a:ext cx="533400" cy="1588"/>
          </a:xfrm>
          <a:prstGeom prst="straightConnector1">
            <a:avLst/>
          </a:prstGeom>
          <a:ln w="60706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6515894" y="4380706"/>
            <a:ext cx="533400" cy="1588"/>
          </a:xfrm>
          <a:prstGeom prst="straightConnector1">
            <a:avLst/>
          </a:prstGeom>
          <a:ln w="60706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6124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Bunnies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900486" cy="4530725"/>
          </a:xfrm>
        </p:spPr>
        <p:txBody>
          <a:bodyPr/>
          <a:lstStyle/>
          <a:p>
            <a:r>
              <a:rPr lang="en-US" sz="2400" dirty="0" smtClean="0"/>
              <a:t>What happens if you put a pair of rabbits in a field?</a:t>
            </a:r>
          </a:p>
          <a:p>
            <a:pPr lvl="1"/>
            <a:r>
              <a:rPr lang="en-US" sz="2000" dirty="0" smtClean="0"/>
              <a:t>More rabbits!</a:t>
            </a:r>
          </a:p>
          <a:p>
            <a:r>
              <a:rPr lang="en-US" sz="2400" dirty="0" smtClean="0"/>
              <a:t>Assume that rabbits take one month to reach maturity and that</a:t>
            </a:r>
          </a:p>
          <a:p>
            <a:r>
              <a:rPr lang="en-US" sz="2400" dirty="0" smtClean="0"/>
              <a:t>Each pair of rabbits produces another pair of rabbits one month after mating.</a:t>
            </a:r>
          </a:p>
        </p:txBody>
      </p:sp>
      <p:pic>
        <p:nvPicPr>
          <p:cNvPr id="11268" name="Picture 4" descr="j025016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87900" y="2205038"/>
            <a:ext cx="3671888" cy="2949575"/>
          </a:xfrm>
          <a:noFill/>
        </p:spPr>
      </p:pic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BAC4C-8754-4BFB-BC7C-650F9DB8F98F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Merge Sort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43425"/>
          </a:xfrm>
        </p:spPr>
        <p:txBody>
          <a:bodyPr/>
          <a:lstStyle/>
          <a:p>
            <a:r>
              <a:rPr lang="en-US" dirty="0" smtClean="0"/>
              <a:t>If I have a list of </a:t>
            </a:r>
            <a:r>
              <a:rPr lang="en-US" dirty="0" err="1" smtClean="0"/>
              <a:t>n</a:t>
            </a:r>
            <a:r>
              <a:rPr lang="en-US" dirty="0" smtClean="0"/>
              <a:t> numbers, how should I sort them?</a:t>
            </a:r>
          </a:p>
          <a:p>
            <a:r>
              <a:rPr lang="en-US" dirty="0" smtClean="0"/>
              <a:t>I know two things</a:t>
            </a:r>
          </a:p>
          <a:p>
            <a:pPr lvl="1"/>
            <a:r>
              <a:rPr lang="en-US" dirty="0" smtClean="0"/>
              <a:t>How to sort a list of 1 number</a:t>
            </a:r>
          </a:p>
          <a:p>
            <a:pPr lvl="1"/>
            <a:r>
              <a:rPr lang="en-US" dirty="0" smtClean="0"/>
              <a:t>How to merge 2 sorted lists of numbers into 1 sorted list</a:t>
            </a:r>
          </a:p>
          <a:p>
            <a:r>
              <a:rPr lang="en-US" dirty="0" smtClean="0"/>
              <a:t>Smells like recursion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A1D3D7-8D63-488E-8040-75FB6AF54E31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9954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881D1-7738-4440-A08D-E27A136198D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0062" y="1928813"/>
            <a:ext cx="8491537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mergeSort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(array)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CC0000"/>
                </a:solidFill>
                <a:latin typeface="Courier New" pitchFamily="49" charset="0"/>
              </a:rPr>
              <a:t>if </a:t>
            </a:r>
            <a:r>
              <a:rPr lang="en-US" sz="2000" b="1" dirty="0" smtClean="0">
                <a:latin typeface="Courier New" pitchFamily="49" charset="0"/>
              </a:rPr>
              <a:t>(array is length 1)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// base case, one element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		return the array 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CC0000"/>
                </a:solidFill>
                <a:latin typeface="Courier New" pitchFamily="49" charset="0"/>
              </a:rPr>
              <a:t>else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		arr1 = </a:t>
            </a:r>
            <a:r>
              <a:rPr lang="en-US" sz="2000" b="1" dirty="0" err="1" smtClean="0">
                <a:latin typeface="Courier New" pitchFamily="49" charset="0"/>
              </a:rPr>
              <a:t>mergeSort(first</a:t>
            </a:r>
            <a:r>
              <a:rPr lang="en-US" sz="2000" b="1" dirty="0" smtClean="0">
                <a:latin typeface="Courier New" pitchFamily="49" charset="0"/>
              </a:rPr>
              <a:t> half of array)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		arr2 = </a:t>
            </a:r>
            <a:r>
              <a:rPr lang="en-US" sz="2000" b="1" dirty="0" err="1" smtClean="0">
                <a:latin typeface="Courier New" pitchFamily="49" charset="0"/>
              </a:rPr>
              <a:t>mergeSort(second</a:t>
            </a:r>
            <a:r>
              <a:rPr lang="en-US" sz="2000" b="1" dirty="0" smtClean="0">
                <a:latin typeface="Courier New" pitchFamily="49" charset="0"/>
              </a:rPr>
              <a:t> half of array)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		return merge(arr1,arr2)</a:t>
            </a:r>
          </a:p>
          <a:p>
            <a:pPr defTabSz="517525">
              <a:buFont typeface="Wingdings" pitchFamily="2" charset="2"/>
              <a:buNone/>
              <a:defRPr/>
            </a:pPr>
            <a:endParaRPr 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0992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time complexity of a merge?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26369-C735-41C2-B363-2BB10D79253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35200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1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809875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3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386137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5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962400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12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538662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22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114925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23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673740" y="4884731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42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245244" y="4884731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99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4953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016000" y="35814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1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590675" y="35814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12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166937" y="35814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22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743200" y="35814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latin typeface="Courier New" pitchFamily="49" charset="0"/>
              </a:rPr>
              <a:t>23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5283200" y="35814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3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857875" y="35814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5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6434137" y="35814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42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7010400" y="35814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latin typeface="Courier New" pitchFamily="49" charset="0"/>
              </a:rPr>
              <a:t>99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3657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 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267200" y="3657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List 2</a:t>
            </a:r>
            <a:endParaRPr lang="en-US" dirty="0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2209800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2819400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352800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962400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4572000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5105400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5638800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6248400" y="4876800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b="1" dirty="0">
              <a:latin typeface="Courier New" pitchFamily="49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1029494" y="4380706"/>
            <a:ext cx="533400" cy="1588"/>
          </a:xfrm>
          <a:prstGeom prst="straightConnector1">
            <a:avLst/>
          </a:prstGeom>
          <a:ln w="60706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5296694" y="4380706"/>
            <a:ext cx="533400" cy="1588"/>
          </a:xfrm>
          <a:prstGeom prst="straightConnector1">
            <a:avLst/>
          </a:prstGeom>
          <a:ln w="60706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1562894" y="4380706"/>
            <a:ext cx="533400" cy="1588"/>
          </a:xfrm>
          <a:prstGeom prst="straightConnector1">
            <a:avLst/>
          </a:prstGeom>
          <a:ln w="60706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5906294" y="4380706"/>
            <a:ext cx="533400" cy="1588"/>
          </a:xfrm>
          <a:prstGeom prst="straightConnector1">
            <a:avLst/>
          </a:prstGeom>
          <a:ln w="60706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2172494" y="4380706"/>
            <a:ext cx="533400" cy="1588"/>
          </a:xfrm>
          <a:prstGeom prst="straightConnector1">
            <a:avLst/>
          </a:prstGeom>
          <a:ln w="60706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2782094" y="4380706"/>
            <a:ext cx="533400" cy="1588"/>
          </a:xfrm>
          <a:prstGeom prst="straightConnector1">
            <a:avLst/>
          </a:prstGeom>
          <a:ln w="60706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6515894" y="4380706"/>
            <a:ext cx="533400" cy="1588"/>
          </a:xfrm>
          <a:prstGeom prst="straightConnector1">
            <a:avLst/>
          </a:prstGeom>
          <a:ln w="60706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0821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recursive steps are there?</a:t>
            </a:r>
          </a:p>
          <a:p>
            <a:r>
              <a:rPr lang="en-US" dirty="0" smtClean="0"/>
              <a:t>How large are the merges at each recursive step?</a:t>
            </a:r>
          </a:p>
          <a:p>
            <a:pPr lvl="1"/>
            <a:r>
              <a:rPr lang="en-US" dirty="0" smtClean="0"/>
              <a:t>Merge takes O(n) time for n elements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26369-C735-41C2-B363-2BB10D79253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5999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Merge Sort Recursion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726912-CF71-4794-A5B4-7474838D4C85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36671678"/>
              </p:ext>
            </p:extLst>
          </p:nvPr>
        </p:nvGraphicFramePr>
        <p:xfrm>
          <a:off x="785813" y="1785938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Sort entire array</a:t>
                      </a:r>
                    </a:p>
                  </a:txBody>
                  <a:tcPr marL="36000" marR="36000"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03299173"/>
              </p:ext>
            </p:extLst>
          </p:nvPr>
        </p:nvGraphicFramePr>
        <p:xfrm>
          <a:off x="800891" y="2482096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Sort halves</a:t>
                      </a:r>
                    </a:p>
                  </a:txBody>
                  <a:tcPr marL="36000" marR="36000"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39046356"/>
              </p:ext>
            </p:extLst>
          </p:nvPr>
        </p:nvGraphicFramePr>
        <p:xfrm>
          <a:off x="800891" y="2996952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Sort quarters</a:t>
                      </a:r>
                    </a:p>
                  </a:txBody>
                  <a:tcPr marL="36000" marR="36000"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74141490"/>
              </p:ext>
            </p:extLst>
          </p:nvPr>
        </p:nvGraphicFramePr>
        <p:xfrm>
          <a:off x="899592" y="3645024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Sort eighths</a:t>
                      </a:r>
                    </a:p>
                  </a:txBody>
                  <a:tcPr marL="36000" marR="36000"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68509568"/>
              </p:ext>
            </p:extLst>
          </p:nvPr>
        </p:nvGraphicFramePr>
        <p:xfrm>
          <a:off x="800891" y="2996952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Sorted quarters</a:t>
                      </a:r>
                    </a:p>
                  </a:txBody>
                  <a:tcPr marL="36000" marR="36000"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86247738"/>
              </p:ext>
            </p:extLst>
          </p:nvPr>
        </p:nvGraphicFramePr>
        <p:xfrm>
          <a:off x="827584" y="2492896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Sorted halves</a:t>
                      </a:r>
                    </a:p>
                  </a:txBody>
                  <a:tcPr marL="36000" marR="36000"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25099378"/>
              </p:ext>
            </p:extLst>
          </p:nvPr>
        </p:nvGraphicFramePr>
        <p:xfrm>
          <a:off x="755576" y="1772816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Sorted entire</a:t>
                      </a:r>
                      <a:r>
                        <a:rPr kumimoji="0" lang="en-CA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array</a:t>
                      </a:r>
                      <a:endParaRPr kumimoji="0" lang="en-CA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6000" marR="36000"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2699792" y="2492896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9" name="Rectangle 28"/>
          <p:cNvSpPr/>
          <p:nvPr/>
        </p:nvSpPr>
        <p:spPr>
          <a:xfrm>
            <a:off x="2699792" y="2996952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0" name="Rectangle 29"/>
          <p:cNvSpPr/>
          <p:nvPr/>
        </p:nvSpPr>
        <p:spPr>
          <a:xfrm>
            <a:off x="1763688" y="2996952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3635896" y="2996952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2771800" y="3647876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4" name="Rectangle 33"/>
          <p:cNvSpPr/>
          <p:nvPr/>
        </p:nvSpPr>
        <p:spPr>
          <a:xfrm>
            <a:off x="1835696" y="3647876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5" name="Rectangle 34"/>
          <p:cNvSpPr/>
          <p:nvPr/>
        </p:nvSpPr>
        <p:spPr>
          <a:xfrm>
            <a:off x="3707904" y="3647876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6" name="Rectangle 35"/>
          <p:cNvSpPr/>
          <p:nvPr/>
        </p:nvSpPr>
        <p:spPr>
          <a:xfrm>
            <a:off x="2339752" y="3647876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7" name="Rectangle 36"/>
          <p:cNvSpPr/>
          <p:nvPr/>
        </p:nvSpPr>
        <p:spPr>
          <a:xfrm>
            <a:off x="1403648" y="3647876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8" name="Rectangle 37"/>
          <p:cNvSpPr/>
          <p:nvPr/>
        </p:nvSpPr>
        <p:spPr>
          <a:xfrm>
            <a:off x="3275856" y="3647876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2" name="Rectangle 41"/>
          <p:cNvSpPr/>
          <p:nvPr/>
        </p:nvSpPr>
        <p:spPr>
          <a:xfrm>
            <a:off x="4211960" y="3645024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8223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Merge Sort Recursion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726912-CF71-4794-A5B4-7474838D4C85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58372593"/>
              </p:ext>
            </p:extLst>
          </p:nvPr>
        </p:nvGraphicFramePr>
        <p:xfrm>
          <a:off x="785813" y="1785938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Sort entire array</a:t>
                      </a:r>
                    </a:p>
                  </a:txBody>
                  <a:tcPr marL="36000" marR="36000"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95811321"/>
              </p:ext>
            </p:extLst>
          </p:nvPr>
        </p:nvGraphicFramePr>
        <p:xfrm>
          <a:off x="800891" y="2482096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Sort halves</a:t>
                      </a:r>
                    </a:p>
                  </a:txBody>
                  <a:tcPr marL="36000" marR="36000"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5465434"/>
              </p:ext>
            </p:extLst>
          </p:nvPr>
        </p:nvGraphicFramePr>
        <p:xfrm>
          <a:off x="800891" y="2996952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Sort quarters</a:t>
                      </a:r>
                    </a:p>
                  </a:txBody>
                  <a:tcPr marL="36000" marR="36000"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65213043"/>
              </p:ext>
            </p:extLst>
          </p:nvPr>
        </p:nvGraphicFramePr>
        <p:xfrm>
          <a:off x="899592" y="3645024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Sort eighths</a:t>
                      </a:r>
                    </a:p>
                  </a:txBody>
                  <a:tcPr marL="36000" marR="36000"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2699792" y="2492896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9" name="Rectangle 28"/>
          <p:cNvSpPr/>
          <p:nvPr/>
        </p:nvSpPr>
        <p:spPr>
          <a:xfrm>
            <a:off x="2699792" y="2996952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0" name="Rectangle 29"/>
          <p:cNvSpPr/>
          <p:nvPr/>
        </p:nvSpPr>
        <p:spPr>
          <a:xfrm>
            <a:off x="1763688" y="2996952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3635896" y="2996952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2771800" y="3647876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4" name="Rectangle 33"/>
          <p:cNvSpPr/>
          <p:nvPr/>
        </p:nvSpPr>
        <p:spPr>
          <a:xfrm>
            <a:off x="1835696" y="3647876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5" name="Rectangle 34"/>
          <p:cNvSpPr/>
          <p:nvPr/>
        </p:nvSpPr>
        <p:spPr>
          <a:xfrm>
            <a:off x="3707904" y="3647876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6" name="Rectangle 35"/>
          <p:cNvSpPr/>
          <p:nvPr/>
        </p:nvSpPr>
        <p:spPr>
          <a:xfrm>
            <a:off x="2339752" y="3647876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7" name="Rectangle 36"/>
          <p:cNvSpPr/>
          <p:nvPr/>
        </p:nvSpPr>
        <p:spPr>
          <a:xfrm>
            <a:off x="1403648" y="3647876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8" name="Rectangle 37"/>
          <p:cNvSpPr/>
          <p:nvPr/>
        </p:nvSpPr>
        <p:spPr>
          <a:xfrm>
            <a:off x="3275856" y="3647876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2" name="Rectangle 41"/>
          <p:cNvSpPr/>
          <p:nvPr/>
        </p:nvSpPr>
        <p:spPr>
          <a:xfrm>
            <a:off x="4211960" y="3645024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2251720"/>
          </a:xfrm>
        </p:spPr>
        <p:txBody>
          <a:bodyPr/>
          <a:lstStyle/>
          <a:p>
            <a:r>
              <a:rPr lang="en-US" dirty="0" smtClean="0"/>
              <a:t>How many recursive steps are there?</a:t>
            </a:r>
          </a:p>
          <a:p>
            <a:r>
              <a:rPr lang="en-US" dirty="0" smtClean="0"/>
              <a:t>How large are the merges at each recursive step?</a:t>
            </a:r>
          </a:p>
          <a:p>
            <a:pPr lvl="1"/>
            <a:r>
              <a:rPr lang="en-US" dirty="0" smtClean="0"/>
              <a:t>Merge takes O(n) time for n elements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6654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Merge Sort Recursion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726912-CF71-4794-A5B4-7474838D4C85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79622388"/>
              </p:ext>
            </p:extLst>
          </p:nvPr>
        </p:nvGraphicFramePr>
        <p:xfrm>
          <a:off x="785813" y="1785938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Sort entire array</a:t>
                      </a:r>
                    </a:p>
                  </a:txBody>
                  <a:tcPr marL="36000" marR="36000"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46622463"/>
              </p:ext>
            </p:extLst>
          </p:nvPr>
        </p:nvGraphicFramePr>
        <p:xfrm>
          <a:off x="800891" y="2482096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Sort halves</a:t>
                      </a:r>
                    </a:p>
                  </a:txBody>
                  <a:tcPr marL="36000" marR="36000"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62891354"/>
              </p:ext>
            </p:extLst>
          </p:nvPr>
        </p:nvGraphicFramePr>
        <p:xfrm>
          <a:off x="800891" y="2996952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Sort quarters</a:t>
                      </a:r>
                    </a:p>
                  </a:txBody>
                  <a:tcPr marL="36000" marR="36000"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11036321"/>
              </p:ext>
            </p:extLst>
          </p:nvPr>
        </p:nvGraphicFramePr>
        <p:xfrm>
          <a:off x="899592" y="3645024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Sort eighths</a:t>
                      </a:r>
                    </a:p>
                  </a:txBody>
                  <a:tcPr marL="36000" marR="36000"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2699792" y="2492896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9" name="Rectangle 28"/>
          <p:cNvSpPr/>
          <p:nvPr/>
        </p:nvSpPr>
        <p:spPr>
          <a:xfrm>
            <a:off x="2699792" y="2996952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0" name="Rectangle 29"/>
          <p:cNvSpPr/>
          <p:nvPr/>
        </p:nvSpPr>
        <p:spPr>
          <a:xfrm>
            <a:off x="1763688" y="2996952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3635896" y="2996952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2771800" y="3647876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4" name="Rectangle 33"/>
          <p:cNvSpPr/>
          <p:nvPr/>
        </p:nvSpPr>
        <p:spPr>
          <a:xfrm>
            <a:off x="1835696" y="3647876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5" name="Rectangle 34"/>
          <p:cNvSpPr/>
          <p:nvPr/>
        </p:nvSpPr>
        <p:spPr>
          <a:xfrm>
            <a:off x="3707904" y="3647876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6" name="Rectangle 35"/>
          <p:cNvSpPr/>
          <p:nvPr/>
        </p:nvSpPr>
        <p:spPr>
          <a:xfrm>
            <a:off x="2339752" y="3647876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7" name="Rectangle 36"/>
          <p:cNvSpPr/>
          <p:nvPr/>
        </p:nvSpPr>
        <p:spPr>
          <a:xfrm>
            <a:off x="1403648" y="3647876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8" name="Rectangle 37"/>
          <p:cNvSpPr/>
          <p:nvPr/>
        </p:nvSpPr>
        <p:spPr>
          <a:xfrm>
            <a:off x="3275856" y="3647876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2" name="Rectangle 41"/>
          <p:cNvSpPr/>
          <p:nvPr/>
        </p:nvSpPr>
        <p:spPr>
          <a:xfrm>
            <a:off x="4211960" y="3645024"/>
            <a:ext cx="72008" cy="357188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225172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How many recursive steps are there?</a:t>
            </a:r>
          </a:p>
          <a:p>
            <a:pPr lvl="1"/>
            <a:r>
              <a:rPr lang="en-US" dirty="0" smtClean="0"/>
              <a:t>O(log n) steps: split array in half each time</a:t>
            </a:r>
          </a:p>
          <a:p>
            <a:r>
              <a:rPr lang="en-US" dirty="0" smtClean="0"/>
              <a:t>How large are the merges at each recursive step?</a:t>
            </a:r>
          </a:p>
          <a:p>
            <a:pPr lvl="1"/>
            <a:r>
              <a:rPr lang="en-US" dirty="0" smtClean="0"/>
              <a:t>In total, merge n elements each step</a:t>
            </a:r>
          </a:p>
          <a:p>
            <a:r>
              <a:rPr lang="en-US" dirty="0" smtClean="0"/>
              <a:t>Time </a:t>
            </a:r>
            <a:r>
              <a:rPr lang="en-US" smtClean="0"/>
              <a:t>complexity is O(n log n)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9177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 Notation Running Times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91513" cy="4329113"/>
          </a:xfrm>
        </p:spPr>
        <p:txBody>
          <a:bodyPr/>
          <a:lstStyle/>
          <a:p>
            <a:pPr eaLnBrk="1" hangingPunct="1"/>
            <a:r>
              <a:rPr lang="en-US" dirty="0" err="1" smtClean="0"/>
              <a:t>Mergesort</a:t>
            </a:r>
            <a:endParaRPr lang="en-US" dirty="0" smtClean="0"/>
          </a:p>
          <a:p>
            <a:pPr lvl="1"/>
            <a:r>
              <a:rPr lang="en-US" dirty="0" smtClean="0"/>
              <a:t>Best case: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(log</a:t>
            </a:r>
            <a:r>
              <a:rPr lang="en-US" baseline="-25000" dirty="0" smtClean="0"/>
              <a:t>2</a:t>
            </a:r>
            <a:r>
              <a:rPr lang="en-US" i="1" dirty="0" smtClean="0"/>
              <a:t>n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Average case: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(log</a:t>
            </a:r>
            <a:r>
              <a:rPr lang="en-US" baseline="-25000" dirty="0" smtClean="0"/>
              <a:t>2</a:t>
            </a:r>
            <a:r>
              <a:rPr lang="en-US" i="1" dirty="0" smtClean="0"/>
              <a:t>n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Worst case: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(log</a:t>
            </a:r>
            <a:r>
              <a:rPr lang="en-US" baseline="-25000" dirty="0" smtClean="0"/>
              <a:t>2</a:t>
            </a:r>
            <a:r>
              <a:rPr lang="en-US" i="1" dirty="0" smtClean="0"/>
              <a:t>n</a:t>
            </a:r>
            <a:r>
              <a:rPr lang="en-US" dirty="0" smtClean="0"/>
              <a:t>))</a:t>
            </a:r>
          </a:p>
        </p:txBody>
      </p:sp>
      <p:sp>
        <p:nvSpPr>
          <p:cNvPr id="993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993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A2666-0861-4E6A-AD13-4D7FF8035142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2341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Introduction to QuickSort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QuickSort Introduction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Quicksort</a:t>
            </a:r>
            <a:r>
              <a:rPr lang="en-US" sz="2800" dirty="0" smtClean="0"/>
              <a:t> is a more efficient sorting algorithm than either selection or insertion sort</a:t>
            </a:r>
          </a:p>
          <a:p>
            <a:pPr lvl="1" eaLnBrk="1" hangingPunct="1"/>
            <a:r>
              <a:rPr lang="en-US" sz="2300" dirty="0" smtClean="0"/>
              <a:t>It sorts an array by repeatedly </a:t>
            </a:r>
            <a:r>
              <a:rPr lang="en-US" sz="2300" b="1" dirty="0" smtClean="0"/>
              <a:t>partitioning</a:t>
            </a:r>
            <a:r>
              <a:rPr lang="en-US" sz="2300" dirty="0" smtClean="0"/>
              <a:t> it</a:t>
            </a:r>
          </a:p>
          <a:p>
            <a:pPr eaLnBrk="1" hangingPunct="1"/>
            <a:r>
              <a:rPr lang="en-US" sz="2800" dirty="0" smtClean="0"/>
              <a:t>We will go over the basic idea of </a:t>
            </a:r>
            <a:r>
              <a:rPr lang="en-US" sz="2800" dirty="0" err="1" smtClean="0"/>
              <a:t>quicksort</a:t>
            </a:r>
            <a:r>
              <a:rPr lang="en-US" sz="2800" dirty="0" smtClean="0"/>
              <a:t> and an example of it</a:t>
            </a:r>
          </a:p>
          <a:p>
            <a:pPr lvl="1"/>
            <a:r>
              <a:rPr lang="en-US" sz="2400" dirty="0" smtClean="0"/>
              <a:t>See text / on-line resources for details</a:t>
            </a:r>
          </a:p>
        </p:txBody>
      </p:sp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7E0F4-1ACF-4904-84F9-A5C9F0A5FBE7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… and more Bunnies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259263" cy="4329113"/>
          </a:xfrm>
        </p:spPr>
        <p:txBody>
          <a:bodyPr/>
          <a:lstStyle/>
          <a:p>
            <a:r>
              <a:rPr lang="en-US" sz="2400" dirty="0" smtClean="0"/>
              <a:t>How many pairs of rabbits are there after 5 months?</a:t>
            </a:r>
          </a:p>
          <a:p>
            <a:pPr lvl="1"/>
            <a:r>
              <a:rPr lang="en-US" sz="2000" dirty="0" smtClean="0"/>
              <a:t>Month 1: start – </a:t>
            </a:r>
            <a:r>
              <a:rPr lang="en-US" sz="2000" b="1" dirty="0" smtClean="0"/>
              <a:t>1</a:t>
            </a:r>
          </a:p>
          <a:p>
            <a:pPr lvl="1"/>
            <a:r>
              <a:rPr lang="en-US" sz="2000" dirty="0" smtClean="0"/>
              <a:t>Month 2: the rabbits are now mature and can mate – </a:t>
            </a:r>
            <a:r>
              <a:rPr lang="en-US" sz="2000" b="1" dirty="0" smtClean="0"/>
              <a:t>1</a:t>
            </a:r>
          </a:p>
          <a:p>
            <a:pPr lvl="1"/>
            <a:r>
              <a:rPr lang="en-US" sz="2000" dirty="0" smtClean="0"/>
              <a:t>Month 3: – the first pair give birth to two babies – </a:t>
            </a:r>
            <a:r>
              <a:rPr lang="en-US" sz="2000" b="1" dirty="0" smtClean="0"/>
              <a:t>2</a:t>
            </a:r>
          </a:p>
          <a:p>
            <a:pPr lvl="1"/>
            <a:r>
              <a:rPr lang="en-US" sz="2000" dirty="0" smtClean="0"/>
              <a:t>Month 4: the first pair give birth to 2 babies, the pair born in month 3 are now mature – </a:t>
            </a:r>
            <a:r>
              <a:rPr lang="en-US" sz="2000" b="1" dirty="0" smtClean="0"/>
              <a:t>3</a:t>
            </a:r>
          </a:p>
          <a:p>
            <a:pPr lvl="1"/>
            <a:r>
              <a:rPr lang="en-US" sz="2000" dirty="0" smtClean="0"/>
              <a:t>Month 5: the 3 pairs from month 4, and 2 new pairs – </a:t>
            </a:r>
            <a:r>
              <a:rPr lang="en-US" sz="2000" b="1" dirty="0" smtClean="0"/>
              <a:t>5</a:t>
            </a:r>
          </a:p>
        </p:txBody>
      </p:sp>
      <p:pic>
        <p:nvPicPr>
          <p:cNvPr id="12292" name="Picture 4" descr="j008442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29190" y="2143116"/>
            <a:ext cx="4038600" cy="3403600"/>
          </a:xfrm>
          <a:noFill/>
        </p:spPr>
      </p:pic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0C33D-76EE-4045-9D9E-1352AD28C4C4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Partitioning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Partitioning is the process of dividing an array into sections (partitions), based on some criteria</a:t>
            </a:r>
          </a:p>
          <a:p>
            <a:pPr lvl="1" eaLnBrk="1" hangingPunct="1"/>
            <a:r>
              <a:rPr lang="en-US" sz="2300" smtClean="0"/>
              <a:t>"Big" and "small" values</a:t>
            </a:r>
          </a:p>
          <a:p>
            <a:pPr lvl="1" eaLnBrk="1" hangingPunct="1"/>
            <a:r>
              <a:rPr lang="en-US" sz="2300" smtClean="0"/>
              <a:t>Negative and positive numbers</a:t>
            </a:r>
          </a:p>
          <a:p>
            <a:pPr lvl="1" eaLnBrk="1" hangingPunct="1"/>
            <a:r>
              <a:rPr lang="en-US" sz="2300" smtClean="0"/>
              <a:t>Names that begin with </a:t>
            </a:r>
            <a:r>
              <a:rPr lang="en-US" sz="2300" b="1" smtClean="0"/>
              <a:t>a</a:t>
            </a:r>
            <a:r>
              <a:rPr lang="en-US" sz="2300" smtClean="0"/>
              <a:t>-</a:t>
            </a:r>
            <a:r>
              <a:rPr lang="en-US" sz="2300" b="1" smtClean="0"/>
              <a:t>m</a:t>
            </a:r>
            <a:r>
              <a:rPr lang="en-US" sz="2300" smtClean="0"/>
              <a:t>, names that begin with </a:t>
            </a:r>
            <a:r>
              <a:rPr lang="en-US" sz="2300" b="1" smtClean="0"/>
              <a:t>n</a:t>
            </a:r>
            <a:r>
              <a:rPr lang="en-US" sz="2300" smtClean="0"/>
              <a:t>-</a:t>
            </a:r>
            <a:r>
              <a:rPr lang="en-US" sz="2300" b="1" smtClean="0"/>
              <a:t>z</a:t>
            </a:r>
          </a:p>
          <a:p>
            <a:pPr lvl="1" eaLnBrk="1" hangingPunct="1"/>
            <a:r>
              <a:rPr lang="en-US" sz="2300" smtClean="0"/>
              <a:t>Darker and lighter pixels</a:t>
            </a:r>
          </a:p>
          <a:p>
            <a:pPr eaLnBrk="1" hangingPunct="1"/>
            <a:r>
              <a:rPr lang="en-US" sz="2800" smtClean="0"/>
              <a:t>Quicksort uses repeated partitioning to sort an array</a:t>
            </a:r>
          </a:p>
        </p:txBody>
      </p:sp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5E186-6E93-4718-AFA3-B5BA59D9725F}" type="slidenum">
              <a:rPr lang="en-US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Partitioning an Array</a:t>
            </a:r>
          </a:p>
        </p:txBody>
      </p:sp>
      <p:sp>
        <p:nvSpPr>
          <p:cNvPr id="573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B0C6D-600A-4F11-B042-851B41F40870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73733" name="Text Box 3"/>
          <p:cNvSpPr txBox="1">
            <a:spLocks noChangeArrowheads="1"/>
          </p:cNvSpPr>
          <p:nvPr/>
        </p:nvSpPr>
        <p:spPr bwMode="auto">
          <a:xfrm>
            <a:off x="0" y="2276475"/>
            <a:ext cx="321468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Partition this array into </a:t>
            </a:r>
            <a:r>
              <a:rPr lang="en-US" b="1" dirty="0"/>
              <a:t>small</a:t>
            </a:r>
            <a:r>
              <a:rPr lang="en-US" dirty="0"/>
              <a:t> and </a:t>
            </a:r>
            <a:r>
              <a:rPr lang="en-US" b="1" dirty="0"/>
              <a:t>big</a:t>
            </a:r>
            <a:r>
              <a:rPr lang="en-US" dirty="0"/>
              <a:t> values using a partitioning algorithm</a:t>
            </a:r>
          </a:p>
        </p:txBody>
      </p:sp>
      <p:sp>
        <p:nvSpPr>
          <p:cNvPr id="73734" name="Text Box 4"/>
          <p:cNvSpPr txBox="1">
            <a:spLocks noChangeArrowheads="1"/>
          </p:cNvSpPr>
          <p:nvPr/>
        </p:nvSpPr>
        <p:spPr bwMode="auto">
          <a:xfrm>
            <a:off x="3348038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31</a:t>
            </a:r>
          </a:p>
        </p:txBody>
      </p:sp>
      <p:sp>
        <p:nvSpPr>
          <p:cNvPr id="73735" name="Text Box 5"/>
          <p:cNvSpPr txBox="1">
            <a:spLocks noChangeArrowheads="1"/>
          </p:cNvSpPr>
          <p:nvPr/>
        </p:nvSpPr>
        <p:spPr bwMode="auto">
          <a:xfrm>
            <a:off x="392271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12</a:t>
            </a:r>
          </a:p>
        </p:txBody>
      </p:sp>
      <p:sp>
        <p:nvSpPr>
          <p:cNvPr id="73736" name="Text Box 6"/>
          <p:cNvSpPr txBox="1">
            <a:spLocks noChangeArrowheads="1"/>
          </p:cNvSpPr>
          <p:nvPr/>
        </p:nvSpPr>
        <p:spPr bwMode="auto">
          <a:xfrm>
            <a:off x="4498975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73737" name="Text Box 7"/>
          <p:cNvSpPr txBox="1">
            <a:spLocks noChangeArrowheads="1"/>
          </p:cNvSpPr>
          <p:nvPr/>
        </p:nvSpPr>
        <p:spPr bwMode="auto">
          <a:xfrm>
            <a:off x="5075238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latin typeface="Courier New" pitchFamily="49" charset="0"/>
              </a:rPr>
              <a:t>23</a:t>
            </a:r>
          </a:p>
        </p:txBody>
      </p:sp>
      <p:sp>
        <p:nvSpPr>
          <p:cNvPr id="73738" name="Text Box 8"/>
          <p:cNvSpPr txBox="1">
            <a:spLocks noChangeArrowheads="1"/>
          </p:cNvSpPr>
          <p:nvPr/>
        </p:nvSpPr>
        <p:spPr bwMode="auto">
          <a:xfrm>
            <a:off x="565150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93</a:t>
            </a:r>
          </a:p>
        </p:txBody>
      </p:sp>
      <p:sp>
        <p:nvSpPr>
          <p:cNvPr id="73739" name="Text Box 9"/>
          <p:cNvSpPr txBox="1">
            <a:spLocks noChangeArrowheads="1"/>
          </p:cNvSpPr>
          <p:nvPr/>
        </p:nvSpPr>
        <p:spPr bwMode="auto">
          <a:xfrm>
            <a:off x="622776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latin typeface="Courier New" pitchFamily="49" charset="0"/>
              </a:rPr>
              <a:t>02</a:t>
            </a:r>
          </a:p>
        </p:txBody>
      </p:sp>
      <p:sp>
        <p:nvSpPr>
          <p:cNvPr id="73740" name="Text Box 10"/>
          <p:cNvSpPr txBox="1">
            <a:spLocks noChangeArrowheads="1"/>
          </p:cNvSpPr>
          <p:nvPr/>
        </p:nvSpPr>
        <p:spPr bwMode="auto">
          <a:xfrm>
            <a:off x="6786578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latin typeface="Courier New" pitchFamily="49" charset="0"/>
              </a:rPr>
              <a:t>11</a:t>
            </a:r>
          </a:p>
        </p:txBody>
      </p:sp>
      <p:sp>
        <p:nvSpPr>
          <p:cNvPr id="73741" name="Text Box 11"/>
          <p:cNvSpPr txBox="1">
            <a:spLocks noChangeArrowheads="1"/>
          </p:cNvSpPr>
          <p:nvPr/>
        </p:nvSpPr>
        <p:spPr bwMode="auto">
          <a:xfrm>
            <a:off x="7358082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Partitioning an Array</a:t>
            </a:r>
          </a:p>
        </p:txBody>
      </p:sp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BB873-47F2-4EFB-82A0-4BCF06CC2715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74757" name="Text Box 3"/>
          <p:cNvSpPr txBox="1">
            <a:spLocks noChangeArrowheads="1"/>
          </p:cNvSpPr>
          <p:nvPr/>
        </p:nvSpPr>
        <p:spPr bwMode="auto">
          <a:xfrm>
            <a:off x="0" y="2276475"/>
            <a:ext cx="321468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Partition this array into </a:t>
            </a:r>
            <a:r>
              <a:rPr lang="en-US" b="1" dirty="0"/>
              <a:t>small</a:t>
            </a:r>
            <a:r>
              <a:rPr lang="en-US" dirty="0"/>
              <a:t> and </a:t>
            </a:r>
            <a:r>
              <a:rPr lang="en-US" b="1" dirty="0"/>
              <a:t>big</a:t>
            </a:r>
            <a:r>
              <a:rPr lang="en-US" dirty="0"/>
              <a:t> values using a partitioning algorithm</a:t>
            </a:r>
          </a:p>
        </p:txBody>
      </p:sp>
      <p:sp>
        <p:nvSpPr>
          <p:cNvPr id="379908" name="Text Box 4"/>
          <p:cNvSpPr txBox="1">
            <a:spLocks noChangeArrowheads="1"/>
          </p:cNvSpPr>
          <p:nvPr/>
        </p:nvSpPr>
        <p:spPr bwMode="auto">
          <a:xfrm>
            <a:off x="0" y="3429000"/>
            <a:ext cx="321468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We will partition the array around the last value (18), we'll call this value the </a:t>
            </a:r>
            <a:r>
              <a:rPr lang="en-US" b="1" dirty="0"/>
              <a:t>pivot</a:t>
            </a:r>
            <a:r>
              <a:rPr lang="en-US" dirty="0"/>
              <a:t> </a:t>
            </a:r>
          </a:p>
        </p:txBody>
      </p:sp>
      <p:sp>
        <p:nvSpPr>
          <p:cNvPr id="74759" name="Text Box 5"/>
          <p:cNvSpPr txBox="1">
            <a:spLocks noChangeArrowheads="1"/>
          </p:cNvSpPr>
          <p:nvPr/>
        </p:nvSpPr>
        <p:spPr bwMode="auto">
          <a:xfrm>
            <a:off x="3357554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31</a:t>
            </a:r>
          </a:p>
        </p:txBody>
      </p:sp>
      <p:sp>
        <p:nvSpPr>
          <p:cNvPr id="74760" name="Text Box 6"/>
          <p:cNvSpPr txBox="1">
            <a:spLocks noChangeArrowheads="1"/>
          </p:cNvSpPr>
          <p:nvPr/>
        </p:nvSpPr>
        <p:spPr bwMode="auto">
          <a:xfrm>
            <a:off x="3929058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12</a:t>
            </a:r>
          </a:p>
        </p:txBody>
      </p:sp>
      <p:sp>
        <p:nvSpPr>
          <p:cNvPr id="74761" name="Text Box 7"/>
          <p:cNvSpPr txBox="1">
            <a:spLocks noChangeArrowheads="1"/>
          </p:cNvSpPr>
          <p:nvPr/>
        </p:nvSpPr>
        <p:spPr bwMode="auto">
          <a:xfrm>
            <a:off x="4500562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74762" name="Text Box 8"/>
          <p:cNvSpPr txBox="1">
            <a:spLocks noChangeArrowheads="1"/>
          </p:cNvSpPr>
          <p:nvPr/>
        </p:nvSpPr>
        <p:spPr bwMode="auto">
          <a:xfrm>
            <a:off x="5072066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23</a:t>
            </a:r>
          </a:p>
        </p:txBody>
      </p:sp>
      <p:sp>
        <p:nvSpPr>
          <p:cNvPr id="74763" name="Text Box 9"/>
          <p:cNvSpPr txBox="1">
            <a:spLocks noChangeArrowheads="1"/>
          </p:cNvSpPr>
          <p:nvPr/>
        </p:nvSpPr>
        <p:spPr bwMode="auto">
          <a:xfrm>
            <a:off x="5643570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93</a:t>
            </a:r>
          </a:p>
        </p:txBody>
      </p:sp>
      <p:sp>
        <p:nvSpPr>
          <p:cNvPr id="74764" name="Text Box 10"/>
          <p:cNvSpPr txBox="1">
            <a:spLocks noChangeArrowheads="1"/>
          </p:cNvSpPr>
          <p:nvPr/>
        </p:nvSpPr>
        <p:spPr bwMode="auto">
          <a:xfrm>
            <a:off x="6215074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74765" name="Text Box 11"/>
          <p:cNvSpPr txBox="1">
            <a:spLocks noChangeArrowheads="1"/>
          </p:cNvSpPr>
          <p:nvPr/>
        </p:nvSpPr>
        <p:spPr bwMode="auto">
          <a:xfrm>
            <a:off x="6786578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11</a:t>
            </a:r>
          </a:p>
        </p:txBody>
      </p:sp>
      <p:sp>
        <p:nvSpPr>
          <p:cNvPr id="74766" name="Text Box 12"/>
          <p:cNvSpPr txBox="1">
            <a:spLocks noChangeArrowheads="1"/>
          </p:cNvSpPr>
          <p:nvPr/>
        </p:nvSpPr>
        <p:spPr bwMode="auto">
          <a:xfrm>
            <a:off x="7358082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18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7358082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18</a:t>
            </a:r>
          </a:p>
        </p:txBody>
      </p:sp>
      <p:grpSp>
        <p:nvGrpSpPr>
          <p:cNvPr id="2" name="Group 36"/>
          <p:cNvGrpSpPr/>
          <p:nvPr/>
        </p:nvGrpSpPr>
        <p:grpSpPr>
          <a:xfrm>
            <a:off x="3200400" y="3277394"/>
            <a:ext cx="4787050" cy="2761463"/>
            <a:chOff x="3200400" y="3277394"/>
            <a:chExt cx="4787050" cy="2761463"/>
          </a:xfrm>
        </p:grpSpPr>
        <p:sp>
          <p:nvSpPr>
            <p:cNvPr id="35" name="Rectangle 23"/>
            <p:cNvSpPr>
              <a:spLocks noChangeArrowheads="1"/>
            </p:cNvSpPr>
            <p:nvPr/>
          </p:nvSpPr>
          <p:spPr bwMode="auto">
            <a:xfrm>
              <a:off x="6146801" y="4500569"/>
              <a:ext cx="1800225" cy="936625"/>
            </a:xfrm>
            <a:prstGeom prst="rect">
              <a:avLst/>
            </a:prstGeom>
            <a:solidFill>
              <a:schemeClr val="accent3">
                <a:alpha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36" name="Rectangle 22"/>
            <p:cNvSpPr>
              <a:spLocks noChangeArrowheads="1"/>
            </p:cNvSpPr>
            <p:nvPr/>
          </p:nvSpPr>
          <p:spPr bwMode="auto">
            <a:xfrm>
              <a:off x="3200400" y="4495800"/>
              <a:ext cx="2374900" cy="936625"/>
            </a:xfrm>
            <a:prstGeom prst="rect">
              <a:avLst/>
            </a:prstGeom>
            <a:solidFill>
              <a:schemeClr val="accent4">
                <a:alpha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5400000">
              <a:off x="4953000" y="3886200"/>
              <a:ext cx="1219200" cy="1588"/>
            </a:xfrm>
            <a:prstGeom prst="straightConnector1">
              <a:avLst/>
            </a:prstGeom>
            <a:ln w="98806" cap="flat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3698876" y="5292732"/>
              <a:ext cx="183595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  <a:latin typeface="Bradley Hand ITC" pitchFamily="66" charset="0"/>
                </a:rPr>
                <a:t>smalls &lt; 18</a:t>
              </a:r>
              <a:endParaRPr lang="en-US" sz="2400" b="1" dirty="0">
                <a:solidFill>
                  <a:schemeClr val="accent4">
                    <a:lumMod val="50000"/>
                  </a:schemeClr>
                </a:solidFill>
                <a:latin typeface="Bradley Hand ITC" pitchFamily="66" charset="0"/>
              </a:endParaRP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6477000" y="5334000"/>
              <a:ext cx="15104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 err="1" smtClean="0">
                  <a:solidFill>
                    <a:schemeClr val="accent3">
                      <a:lumMod val="50000"/>
                    </a:schemeClr>
                  </a:solidFill>
                  <a:latin typeface="Bradley Hand ITC" pitchFamily="66" charset="0"/>
                </a:rPr>
                <a:t>bigs</a:t>
              </a:r>
              <a:r>
                <a:rPr lang="en-US" sz="2400" b="1" dirty="0" smtClean="0">
                  <a:solidFill>
                    <a:schemeClr val="accent3">
                      <a:lumMod val="50000"/>
                    </a:schemeClr>
                  </a:solidFill>
                  <a:latin typeface="Bradley Hand ITC" pitchFamily="66" charset="0"/>
                </a:rPr>
                <a:t> &gt; 18</a:t>
              </a:r>
              <a:endParaRPr lang="en-US" sz="24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endParaRP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5499101" y="5581657"/>
              <a:ext cx="7889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accent2"/>
                  </a:solidFill>
                  <a:latin typeface="Bradley Hand ITC" pitchFamily="66" charset="0"/>
                </a:rPr>
                <a:t>pivot</a:t>
              </a:r>
            </a:p>
          </p:txBody>
        </p:sp>
        <p:sp>
          <p:nvSpPr>
            <p:cNvPr id="27" name="Text Box 5"/>
            <p:cNvSpPr txBox="1">
              <a:spLocks noChangeArrowheads="1"/>
            </p:cNvSpPr>
            <p:nvPr/>
          </p:nvSpPr>
          <p:spPr bwMode="auto">
            <a:xfrm>
              <a:off x="3848096" y="4724400"/>
              <a:ext cx="574675" cy="46672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sz="2400" b="1" dirty="0">
                <a:latin typeface="Courier New" pitchFamily="49" charset="0"/>
              </a:endParaRPr>
            </a:p>
          </p:txBody>
        </p:sp>
        <p:sp>
          <p:nvSpPr>
            <p:cNvPr id="28" name="Text Box 6"/>
            <p:cNvSpPr txBox="1">
              <a:spLocks noChangeArrowheads="1"/>
            </p:cNvSpPr>
            <p:nvPr/>
          </p:nvSpPr>
          <p:spPr bwMode="auto">
            <a:xfrm>
              <a:off x="4419600" y="4724400"/>
              <a:ext cx="574675" cy="46672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sz="2400" b="1" dirty="0">
                <a:latin typeface="Courier New" pitchFamily="49" charset="0"/>
              </a:endParaRPr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7277120" y="4724400"/>
              <a:ext cx="574675" cy="46672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sz="2400" b="1" dirty="0">
                <a:latin typeface="Courier New" pitchFamily="49" charset="0"/>
              </a:endParaRPr>
            </a:p>
          </p:txBody>
        </p:sp>
        <p:sp>
          <p:nvSpPr>
            <p:cNvPr id="30" name="Text Box 11"/>
            <p:cNvSpPr txBox="1">
              <a:spLocks noChangeArrowheads="1"/>
            </p:cNvSpPr>
            <p:nvPr/>
          </p:nvSpPr>
          <p:spPr bwMode="auto">
            <a:xfrm>
              <a:off x="5562600" y="4724400"/>
              <a:ext cx="574675" cy="46672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 dirty="0">
                  <a:latin typeface="Courier New" pitchFamily="49" charset="0"/>
                </a:rPr>
                <a:t>18</a:t>
              </a:r>
            </a:p>
          </p:txBody>
        </p:sp>
        <p:sp>
          <p:nvSpPr>
            <p:cNvPr id="31" name="Text Box 15"/>
            <p:cNvSpPr txBox="1">
              <a:spLocks noChangeArrowheads="1"/>
            </p:cNvSpPr>
            <p:nvPr/>
          </p:nvSpPr>
          <p:spPr bwMode="auto">
            <a:xfrm>
              <a:off x="6705616" y="4724400"/>
              <a:ext cx="574675" cy="46672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sz="2400" b="1" dirty="0">
                <a:latin typeface="Courier New" pitchFamily="49" charset="0"/>
              </a:endParaRPr>
            </a:p>
          </p:txBody>
        </p:sp>
        <p:sp>
          <p:nvSpPr>
            <p:cNvPr id="32" name="Text Box 16"/>
            <p:cNvSpPr txBox="1">
              <a:spLocks noChangeArrowheads="1"/>
            </p:cNvSpPr>
            <p:nvPr/>
          </p:nvSpPr>
          <p:spPr bwMode="auto">
            <a:xfrm>
              <a:off x="6134112" y="4724400"/>
              <a:ext cx="574675" cy="46672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sz="2400" b="1" dirty="0">
                <a:latin typeface="Courier New" pitchFamily="49" charset="0"/>
              </a:endParaRPr>
            </a:p>
          </p:txBody>
        </p:sp>
        <p:sp>
          <p:nvSpPr>
            <p:cNvPr id="33" name="Text Box 17"/>
            <p:cNvSpPr txBox="1">
              <a:spLocks noChangeArrowheads="1"/>
            </p:cNvSpPr>
            <p:nvPr/>
          </p:nvSpPr>
          <p:spPr bwMode="auto">
            <a:xfrm>
              <a:off x="4999212" y="4719299"/>
              <a:ext cx="574675" cy="46672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sz="2400" b="1" dirty="0">
                <a:latin typeface="Courier New" pitchFamily="49" charset="0"/>
              </a:endParaRPr>
            </a:p>
          </p:txBody>
        </p:sp>
        <p:sp>
          <p:nvSpPr>
            <p:cNvPr id="34" name="Text Box 18"/>
            <p:cNvSpPr txBox="1">
              <a:spLocks noChangeArrowheads="1"/>
            </p:cNvSpPr>
            <p:nvPr/>
          </p:nvSpPr>
          <p:spPr bwMode="auto">
            <a:xfrm>
              <a:off x="3276592" y="4724400"/>
              <a:ext cx="574675" cy="46672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sz="2400" b="1" dirty="0">
                <a:latin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Partitioning an Array</a:t>
            </a:r>
          </a:p>
        </p:txBody>
      </p:sp>
      <p:sp>
        <p:nvSpPr>
          <p:cNvPr id="593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F13DF-7FBE-433B-962D-CA4A22652F08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75782" name="Text Box 4"/>
          <p:cNvSpPr txBox="1">
            <a:spLocks noChangeArrowheads="1"/>
          </p:cNvSpPr>
          <p:nvPr/>
        </p:nvSpPr>
        <p:spPr bwMode="auto">
          <a:xfrm>
            <a:off x="3357554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31</a:t>
            </a:r>
          </a:p>
        </p:txBody>
      </p:sp>
      <p:sp>
        <p:nvSpPr>
          <p:cNvPr id="75783" name="Text Box 5"/>
          <p:cNvSpPr txBox="1">
            <a:spLocks noChangeArrowheads="1"/>
          </p:cNvSpPr>
          <p:nvPr/>
        </p:nvSpPr>
        <p:spPr bwMode="auto">
          <a:xfrm>
            <a:off x="3929058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12</a:t>
            </a:r>
          </a:p>
        </p:txBody>
      </p:sp>
      <p:sp>
        <p:nvSpPr>
          <p:cNvPr id="75784" name="Text Box 6"/>
          <p:cNvSpPr txBox="1">
            <a:spLocks noChangeArrowheads="1"/>
          </p:cNvSpPr>
          <p:nvPr/>
        </p:nvSpPr>
        <p:spPr bwMode="auto">
          <a:xfrm>
            <a:off x="4500562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75785" name="Text Box 7"/>
          <p:cNvSpPr txBox="1">
            <a:spLocks noChangeArrowheads="1"/>
          </p:cNvSpPr>
          <p:nvPr/>
        </p:nvSpPr>
        <p:spPr bwMode="auto">
          <a:xfrm>
            <a:off x="5072066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23</a:t>
            </a:r>
          </a:p>
        </p:txBody>
      </p:sp>
      <p:sp>
        <p:nvSpPr>
          <p:cNvPr id="75786" name="Text Box 8"/>
          <p:cNvSpPr txBox="1">
            <a:spLocks noChangeArrowheads="1"/>
          </p:cNvSpPr>
          <p:nvPr/>
        </p:nvSpPr>
        <p:spPr bwMode="auto">
          <a:xfrm>
            <a:off x="5643570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93</a:t>
            </a:r>
          </a:p>
        </p:txBody>
      </p:sp>
      <p:sp>
        <p:nvSpPr>
          <p:cNvPr id="75787" name="Text Box 9"/>
          <p:cNvSpPr txBox="1">
            <a:spLocks noChangeArrowheads="1"/>
          </p:cNvSpPr>
          <p:nvPr/>
        </p:nvSpPr>
        <p:spPr bwMode="auto">
          <a:xfrm>
            <a:off x="6215074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75788" name="Text Box 10"/>
          <p:cNvSpPr txBox="1">
            <a:spLocks noChangeArrowheads="1"/>
          </p:cNvSpPr>
          <p:nvPr/>
        </p:nvSpPr>
        <p:spPr bwMode="auto">
          <a:xfrm>
            <a:off x="6786578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11</a:t>
            </a:r>
          </a:p>
        </p:txBody>
      </p:sp>
      <p:sp>
        <p:nvSpPr>
          <p:cNvPr id="75789" name="Text Box 11"/>
          <p:cNvSpPr txBox="1">
            <a:spLocks noChangeArrowheads="1"/>
          </p:cNvSpPr>
          <p:nvPr/>
        </p:nvSpPr>
        <p:spPr bwMode="auto">
          <a:xfrm>
            <a:off x="7358063" y="2500313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18</a:t>
            </a:r>
          </a:p>
        </p:txBody>
      </p:sp>
      <p:sp>
        <p:nvSpPr>
          <p:cNvPr id="75790" name="Line 12"/>
          <p:cNvSpPr>
            <a:spLocks noChangeShapeType="1"/>
          </p:cNvSpPr>
          <p:nvPr/>
        </p:nvSpPr>
        <p:spPr bwMode="auto">
          <a:xfrm flipV="1">
            <a:off x="3635375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5791" name="Line 13"/>
          <p:cNvSpPr>
            <a:spLocks noChangeShapeType="1"/>
          </p:cNvSpPr>
          <p:nvPr/>
        </p:nvSpPr>
        <p:spPr bwMode="auto">
          <a:xfrm flipV="1">
            <a:off x="7143750" y="3000375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80942" name="Text Box 14"/>
          <p:cNvSpPr txBox="1">
            <a:spLocks noChangeArrowheads="1"/>
          </p:cNvSpPr>
          <p:nvPr/>
        </p:nvSpPr>
        <p:spPr bwMode="auto">
          <a:xfrm>
            <a:off x="4067175" y="3573463"/>
            <a:ext cx="3933825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low</a:t>
            </a:r>
            <a:r>
              <a:rPr lang="en-US" b="1" dirty="0"/>
              <a:t> </a:t>
            </a:r>
            <a:r>
              <a:rPr lang="en-US" dirty="0"/>
              <a:t>] is greater than the pivot and should be on the right, we need to swap it with something</a:t>
            </a:r>
          </a:p>
        </p:txBody>
      </p:sp>
      <p:sp>
        <p:nvSpPr>
          <p:cNvPr id="75793" name="Text Box 15"/>
          <p:cNvSpPr txBox="1">
            <a:spLocks noChangeArrowheads="1"/>
          </p:cNvSpPr>
          <p:nvPr/>
        </p:nvSpPr>
        <p:spPr bwMode="auto">
          <a:xfrm>
            <a:off x="0" y="3429000"/>
            <a:ext cx="321468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We will partition the array around the last value (18), we'll call this value the </a:t>
            </a:r>
            <a:r>
              <a:rPr lang="en-US" b="1" dirty="0"/>
              <a:t>pivot</a:t>
            </a:r>
            <a:endParaRPr lang="en-US" dirty="0"/>
          </a:p>
        </p:txBody>
      </p:sp>
      <p:sp>
        <p:nvSpPr>
          <p:cNvPr id="75794" name="Text Box 16"/>
          <p:cNvSpPr txBox="1">
            <a:spLocks noChangeArrowheads="1"/>
          </p:cNvSpPr>
          <p:nvPr/>
        </p:nvSpPr>
        <p:spPr bwMode="auto">
          <a:xfrm>
            <a:off x="0" y="4581525"/>
            <a:ext cx="321468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Use two indices, one at each end of the array, call them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low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high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0" y="2276475"/>
            <a:ext cx="321468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Partition this array into </a:t>
            </a:r>
            <a:r>
              <a:rPr lang="en-US" b="1" dirty="0"/>
              <a:t>small</a:t>
            </a:r>
            <a:r>
              <a:rPr lang="en-US" dirty="0"/>
              <a:t> and </a:t>
            </a:r>
            <a:r>
              <a:rPr lang="en-US" b="1" dirty="0"/>
              <a:t>big</a:t>
            </a:r>
            <a:r>
              <a:rPr lang="en-US" dirty="0"/>
              <a:t> values using a partitioning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0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4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Partitioning an Array</a:t>
            </a:r>
          </a:p>
        </p:txBody>
      </p:sp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31C488-C0E4-4E2F-ABB5-8036A467D55A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76806" name="Text Box 4"/>
          <p:cNvSpPr txBox="1">
            <a:spLocks noChangeArrowheads="1"/>
          </p:cNvSpPr>
          <p:nvPr/>
        </p:nvSpPr>
        <p:spPr bwMode="auto">
          <a:xfrm>
            <a:off x="3357554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31</a:t>
            </a:r>
          </a:p>
        </p:txBody>
      </p:sp>
      <p:sp>
        <p:nvSpPr>
          <p:cNvPr id="76807" name="Text Box 5"/>
          <p:cNvSpPr txBox="1">
            <a:spLocks noChangeArrowheads="1"/>
          </p:cNvSpPr>
          <p:nvPr/>
        </p:nvSpPr>
        <p:spPr bwMode="auto">
          <a:xfrm>
            <a:off x="3929058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12</a:t>
            </a:r>
          </a:p>
        </p:txBody>
      </p:sp>
      <p:sp>
        <p:nvSpPr>
          <p:cNvPr id="76808" name="Text Box 6"/>
          <p:cNvSpPr txBox="1">
            <a:spLocks noChangeArrowheads="1"/>
          </p:cNvSpPr>
          <p:nvPr/>
        </p:nvSpPr>
        <p:spPr bwMode="auto">
          <a:xfrm>
            <a:off x="4500562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76809" name="Text Box 7"/>
          <p:cNvSpPr txBox="1">
            <a:spLocks noChangeArrowheads="1"/>
          </p:cNvSpPr>
          <p:nvPr/>
        </p:nvSpPr>
        <p:spPr bwMode="auto">
          <a:xfrm>
            <a:off x="5072066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23</a:t>
            </a:r>
          </a:p>
        </p:txBody>
      </p:sp>
      <p:sp>
        <p:nvSpPr>
          <p:cNvPr id="76810" name="Text Box 8"/>
          <p:cNvSpPr txBox="1">
            <a:spLocks noChangeArrowheads="1"/>
          </p:cNvSpPr>
          <p:nvPr/>
        </p:nvSpPr>
        <p:spPr bwMode="auto">
          <a:xfrm>
            <a:off x="5643570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93</a:t>
            </a:r>
          </a:p>
        </p:txBody>
      </p:sp>
      <p:sp>
        <p:nvSpPr>
          <p:cNvPr id="76811" name="Text Box 9"/>
          <p:cNvSpPr txBox="1">
            <a:spLocks noChangeArrowheads="1"/>
          </p:cNvSpPr>
          <p:nvPr/>
        </p:nvSpPr>
        <p:spPr bwMode="auto">
          <a:xfrm>
            <a:off x="6215074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76812" name="Text Box 10"/>
          <p:cNvSpPr txBox="1">
            <a:spLocks noChangeArrowheads="1"/>
          </p:cNvSpPr>
          <p:nvPr/>
        </p:nvSpPr>
        <p:spPr bwMode="auto">
          <a:xfrm>
            <a:off x="6786578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11</a:t>
            </a:r>
          </a:p>
        </p:txBody>
      </p:sp>
      <p:sp>
        <p:nvSpPr>
          <p:cNvPr id="76813" name="Text Box 11"/>
          <p:cNvSpPr txBox="1">
            <a:spLocks noChangeArrowheads="1"/>
          </p:cNvSpPr>
          <p:nvPr/>
        </p:nvSpPr>
        <p:spPr bwMode="auto">
          <a:xfrm>
            <a:off x="7358063" y="2500313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18</a:t>
            </a:r>
          </a:p>
        </p:txBody>
      </p:sp>
      <p:sp>
        <p:nvSpPr>
          <p:cNvPr id="76814" name="Line 12"/>
          <p:cNvSpPr>
            <a:spLocks noChangeShapeType="1"/>
          </p:cNvSpPr>
          <p:nvPr/>
        </p:nvSpPr>
        <p:spPr bwMode="auto">
          <a:xfrm flipV="1">
            <a:off x="3635375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6815" name="Text Box 13"/>
          <p:cNvSpPr txBox="1">
            <a:spLocks noChangeArrowheads="1"/>
          </p:cNvSpPr>
          <p:nvPr/>
        </p:nvSpPr>
        <p:spPr bwMode="auto">
          <a:xfrm>
            <a:off x="4067175" y="3573463"/>
            <a:ext cx="3933825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low</a:t>
            </a:r>
            <a:r>
              <a:rPr lang="en-US" b="1" dirty="0"/>
              <a:t> </a:t>
            </a:r>
            <a:r>
              <a:rPr lang="en-US" dirty="0"/>
              <a:t>] </a:t>
            </a:r>
            <a:r>
              <a:rPr lang="en-US" dirty="0" smtClean="0"/>
              <a:t>(31) is </a:t>
            </a:r>
            <a:r>
              <a:rPr lang="en-US" dirty="0"/>
              <a:t>greater than the pivot and should be on the right, we need to swap it with something</a:t>
            </a:r>
          </a:p>
        </p:txBody>
      </p:sp>
      <p:sp>
        <p:nvSpPr>
          <p:cNvPr id="381968" name="Text Box 16"/>
          <p:cNvSpPr txBox="1">
            <a:spLocks noChangeArrowheads="1"/>
          </p:cNvSpPr>
          <p:nvPr/>
        </p:nvSpPr>
        <p:spPr bwMode="auto">
          <a:xfrm>
            <a:off x="4071938" y="4714875"/>
            <a:ext cx="3929062" cy="650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high</a:t>
            </a:r>
            <a:r>
              <a:rPr lang="en-US" dirty="0"/>
              <a:t>] </a:t>
            </a:r>
            <a:r>
              <a:rPr lang="en-US" dirty="0" smtClean="0"/>
              <a:t>(11) is </a:t>
            </a:r>
            <a:r>
              <a:rPr lang="en-US" dirty="0"/>
              <a:t>less than the pivot so swap with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low</a:t>
            </a:r>
            <a:r>
              <a:rPr lang="en-US" b="1" dirty="0"/>
              <a:t> </a:t>
            </a:r>
            <a:r>
              <a:rPr lang="en-US" dirty="0"/>
              <a:t>]</a:t>
            </a:r>
          </a:p>
        </p:txBody>
      </p:sp>
      <p:sp>
        <p:nvSpPr>
          <p:cNvPr id="76819" name="Line 17"/>
          <p:cNvSpPr>
            <a:spLocks noChangeShapeType="1"/>
          </p:cNvSpPr>
          <p:nvPr/>
        </p:nvSpPr>
        <p:spPr bwMode="auto">
          <a:xfrm flipV="1">
            <a:off x="7143750" y="3000375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0" y="2276475"/>
            <a:ext cx="321468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Partition this array into </a:t>
            </a:r>
            <a:r>
              <a:rPr lang="en-US" b="1" dirty="0"/>
              <a:t>small</a:t>
            </a:r>
            <a:r>
              <a:rPr lang="en-US" dirty="0"/>
              <a:t> and </a:t>
            </a:r>
            <a:r>
              <a:rPr lang="en-US" b="1" dirty="0"/>
              <a:t>big</a:t>
            </a:r>
            <a:r>
              <a:rPr lang="en-US" dirty="0"/>
              <a:t> values using a partitioning algorithm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0" y="3429000"/>
            <a:ext cx="321468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We will partition the array around the last value (18), we'll call this value the </a:t>
            </a:r>
            <a:r>
              <a:rPr lang="en-US" b="1" dirty="0"/>
              <a:t>pivot</a:t>
            </a:r>
            <a:endParaRPr lang="en-US" dirty="0"/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0" y="4581525"/>
            <a:ext cx="321468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Use two indices, one at each end of the array, call them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low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high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1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6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Partitioning an Array</a:t>
            </a:r>
          </a:p>
        </p:txBody>
      </p:sp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12824-D78E-4520-BA51-E48FC95378D6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77829" name="Text Box 4"/>
          <p:cNvSpPr txBox="1">
            <a:spLocks noChangeArrowheads="1"/>
          </p:cNvSpPr>
          <p:nvPr/>
        </p:nvSpPr>
        <p:spPr bwMode="auto">
          <a:xfrm>
            <a:off x="3357554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</a:rPr>
              <a:t>31</a:t>
            </a:r>
          </a:p>
        </p:txBody>
      </p:sp>
      <p:sp>
        <p:nvSpPr>
          <p:cNvPr id="77830" name="Text Box 5"/>
          <p:cNvSpPr txBox="1">
            <a:spLocks noChangeArrowheads="1"/>
          </p:cNvSpPr>
          <p:nvPr/>
        </p:nvSpPr>
        <p:spPr bwMode="auto">
          <a:xfrm>
            <a:off x="3929058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</a:rPr>
              <a:t>12</a:t>
            </a:r>
          </a:p>
        </p:txBody>
      </p:sp>
      <p:sp>
        <p:nvSpPr>
          <p:cNvPr id="77831" name="Text Box 6"/>
          <p:cNvSpPr txBox="1">
            <a:spLocks noChangeArrowheads="1"/>
          </p:cNvSpPr>
          <p:nvPr/>
        </p:nvSpPr>
        <p:spPr bwMode="auto">
          <a:xfrm>
            <a:off x="4500562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</a:rPr>
              <a:t>07</a:t>
            </a:r>
          </a:p>
        </p:txBody>
      </p:sp>
      <p:sp>
        <p:nvSpPr>
          <p:cNvPr id="77832" name="Text Box 7"/>
          <p:cNvSpPr txBox="1">
            <a:spLocks noChangeArrowheads="1"/>
          </p:cNvSpPr>
          <p:nvPr/>
        </p:nvSpPr>
        <p:spPr bwMode="auto">
          <a:xfrm>
            <a:off x="5072066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</a:rPr>
              <a:t>23</a:t>
            </a:r>
          </a:p>
        </p:txBody>
      </p:sp>
      <p:sp>
        <p:nvSpPr>
          <p:cNvPr id="77833" name="Text Box 8"/>
          <p:cNvSpPr txBox="1">
            <a:spLocks noChangeArrowheads="1"/>
          </p:cNvSpPr>
          <p:nvPr/>
        </p:nvSpPr>
        <p:spPr bwMode="auto">
          <a:xfrm>
            <a:off x="5643570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</a:rPr>
              <a:t>93</a:t>
            </a:r>
          </a:p>
        </p:txBody>
      </p:sp>
      <p:sp>
        <p:nvSpPr>
          <p:cNvPr id="77834" name="Text Box 9"/>
          <p:cNvSpPr txBox="1">
            <a:spLocks noChangeArrowheads="1"/>
          </p:cNvSpPr>
          <p:nvPr/>
        </p:nvSpPr>
        <p:spPr bwMode="auto">
          <a:xfrm>
            <a:off x="6215074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</a:rPr>
              <a:t>02</a:t>
            </a:r>
          </a:p>
        </p:txBody>
      </p:sp>
      <p:sp>
        <p:nvSpPr>
          <p:cNvPr id="77835" name="Text Box 10"/>
          <p:cNvSpPr txBox="1">
            <a:spLocks noChangeArrowheads="1"/>
          </p:cNvSpPr>
          <p:nvPr/>
        </p:nvSpPr>
        <p:spPr bwMode="auto">
          <a:xfrm>
            <a:off x="6786578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</a:rPr>
              <a:t>11</a:t>
            </a:r>
          </a:p>
        </p:txBody>
      </p:sp>
      <p:sp>
        <p:nvSpPr>
          <p:cNvPr id="77836" name="Text Box 11"/>
          <p:cNvSpPr txBox="1">
            <a:spLocks noChangeArrowheads="1"/>
          </p:cNvSpPr>
          <p:nvPr/>
        </p:nvSpPr>
        <p:spPr bwMode="auto">
          <a:xfrm>
            <a:off x="7358082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</a:rPr>
              <a:t>18</a:t>
            </a:r>
          </a:p>
        </p:txBody>
      </p:sp>
      <p:sp>
        <p:nvSpPr>
          <p:cNvPr id="77837" name="Line 12"/>
          <p:cNvSpPr>
            <a:spLocks noChangeShapeType="1"/>
          </p:cNvSpPr>
          <p:nvPr/>
        </p:nvSpPr>
        <p:spPr bwMode="auto">
          <a:xfrm flipV="1">
            <a:off x="3635375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82992" name="Text Box 16"/>
          <p:cNvSpPr txBox="1">
            <a:spLocks noChangeArrowheads="1"/>
          </p:cNvSpPr>
          <p:nvPr/>
        </p:nvSpPr>
        <p:spPr bwMode="auto">
          <a:xfrm>
            <a:off x="6786578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31</a:t>
            </a:r>
          </a:p>
        </p:txBody>
      </p:sp>
      <p:sp>
        <p:nvSpPr>
          <p:cNvPr id="382993" name="Text Box 17"/>
          <p:cNvSpPr txBox="1">
            <a:spLocks noChangeArrowheads="1"/>
          </p:cNvSpPr>
          <p:nvPr/>
        </p:nvSpPr>
        <p:spPr bwMode="auto">
          <a:xfrm>
            <a:off x="3357554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11</a:t>
            </a:r>
          </a:p>
        </p:txBody>
      </p:sp>
      <p:sp>
        <p:nvSpPr>
          <p:cNvPr id="77840" name="Line 19"/>
          <p:cNvSpPr>
            <a:spLocks noChangeShapeType="1"/>
          </p:cNvSpPr>
          <p:nvPr/>
        </p:nvSpPr>
        <p:spPr bwMode="auto">
          <a:xfrm flipV="1">
            <a:off x="7143750" y="3000375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0" y="2276475"/>
            <a:ext cx="321468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Partition this array into </a:t>
            </a:r>
            <a:r>
              <a:rPr lang="en-US" b="1" dirty="0"/>
              <a:t>small</a:t>
            </a:r>
            <a:r>
              <a:rPr lang="en-US" dirty="0"/>
              <a:t> and </a:t>
            </a:r>
            <a:r>
              <a:rPr lang="en-US" b="1" dirty="0"/>
              <a:t>big</a:t>
            </a:r>
            <a:r>
              <a:rPr lang="en-US" dirty="0"/>
              <a:t> values using a partitioning algorithm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0" y="3429000"/>
            <a:ext cx="321468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We will partition the array around the last value (18), we'll call this value the </a:t>
            </a:r>
            <a:r>
              <a:rPr lang="en-US" b="1" dirty="0"/>
              <a:t>pivot</a:t>
            </a:r>
            <a:endParaRPr lang="en-US" dirty="0"/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0" y="4581525"/>
            <a:ext cx="321468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Use two indices, one at each end of the array, call them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low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high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2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92" grpId="0" animBg="1"/>
      <p:bldP spid="38299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Partitioning an Array</a:t>
            </a:r>
          </a:p>
        </p:txBody>
      </p:sp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E8351-7160-47C5-A184-52F36B658544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78854" name="Text Box 5"/>
          <p:cNvSpPr txBox="1">
            <a:spLocks noChangeArrowheads="1"/>
          </p:cNvSpPr>
          <p:nvPr/>
        </p:nvSpPr>
        <p:spPr bwMode="auto">
          <a:xfrm>
            <a:off x="3929058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12</a:t>
            </a:r>
          </a:p>
        </p:txBody>
      </p:sp>
      <p:sp>
        <p:nvSpPr>
          <p:cNvPr id="78855" name="Text Box 6"/>
          <p:cNvSpPr txBox="1">
            <a:spLocks noChangeArrowheads="1"/>
          </p:cNvSpPr>
          <p:nvPr/>
        </p:nvSpPr>
        <p:spPr bwMode="auto">
          <a:xfrm>
            <a:off x="4500562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78856" name="Text Box 7"/>
          <p:cNvSpPr txBox="1">
            <a:spLocks noChangeArrowheads="1"/>
          </p:cNvSpPr>
          <p:nvPr/>
        </p:nvSpPr>
        <p:spPr bwMode="auto">
          <a:xfrm>
            <a:off x="5072066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23</a:t>
            </a:r>
          </a:p>
        </p:txBody>
      </p:sp>
      <p:sp>
        <p:nvSpPr>
          <p:cNvPr id="78857" name="Text Box 8"/>
          <p:cNvSpPr txBox="1">
            <a:spLocks noChangeArrowheads="1"/>
          </p:cNvSpPr>
          <p:nvPr/>
        </p:nvSpPr>
        <p:spPr bwMode="auto">
          <a:xfrm>
            <a:off x="5643570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93</a:t>
            </a:r>
          </a:p>
        </p:txBody>
      </p:sp>
      <p:sp>
        <p:nvSpPr>
          <p:cNvPr id="78858" name="Text Box 9"/>
          <p:cNvSpPr txBox="1">
            <a:spLocks noChangeArrowheads="1"/>
          </p:cNvSpPr>
          <p:nvPr/>
        </p:nvSpPr>
        <p:spPr bwMode="auto">
          <a:xfrm>
            <a:off x="6215074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78860" name="Text Box 11"/>
          <p:cNvSpPr txBox="1">
            <a:spLocks noChangeArrowheads="1"/>
          </p:cNvSpPr>
          <p:nvPr/>
        </p:nvSpPr>
        <p:spPr bwMode="auto">
          <a:xfrm>
            <a:off x="7358082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18</a:t>
            </a:r>
          </a:p>
        </p:txBody>
      </p:sp>
      <p:sp>
        <p:nvSpPr>
          <p:cNvPr id="384012" name="Line 12"/>
          <p:cNvSpPr>
            <a:spLocks noChangeShapeType="1"/>
          </p:cNvSpPr>
          <p:nvPr/>
        </p:nvSpPr>
        <p:spPr bwMode="auto">
          <a:xfrm flipV="1">
            <a:off x="3635375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84013" name="Text Box 13"/>
          <p:cNvSpPr txBox="1">
            <a:spLocks noChangeArrowheads="1"/>
          </p:cNvSpPr>
          <p:nvPr/>
        </p:nvSpPr>
        <p:spPr bwMode="auto">
          <a:xfrm>
            <a:off x="4067175" y="3573463"/>
            <a:ext cx="3862388" cy="376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repeat this process until:</a:t>
            </a:r>
          </a:p>
        </p:txBody>
      </p:sp>
      <p:sp>
        <p:nvSpPr>
          <p:cNvPr id="78863" name="Text Box 16"/>
          <p:cNvSpPr txBox="1">
            <a:spLocks noChangeArrowheads="1"/>
          </p:cNvSpPr>
          <p:nvPr/>
        </p:nvSpPr>
        <p:spPr bwMode="auto">
          <a:xfrm>
            <a:off x="6786578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31</a:t>
            </a:r>
          </a:p>
        </p:txBody>
      </p:sp>
      <p:sp>
        <p:nvSpPr>
          <p:cNvPr id="384017" name="Text Box 17"/>
          <p:cNvSpPr txBox="1">
            <a:spLocks noChangeArrowheads="1"/>
          </p:cNvSpPr>
          <p:nvPr/>
        </p:nvSpPr>
        <p:spPr bwMode="auto">
          <a:xfrm>
            <a:off x="6215074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23</a:t>
            </a:r>
          </a:p>
        </p:txBody>
      </p:sp>
      <p:sp>
        <p:nvSpPr>
          <p:cNvPr id="384018" name="Text Box 18"/>
          <p:cNvSpPr txBox="1">
            <a:spLocks noChangeArrowheads="1"/>
          </p:cNvSpPr>
          <p:nvPr/>
        </p:nvSpPr>
        <p:spPr bwMode="auto">
          <a:xfrm>
            <a:off x="5072066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78866" name="Text Box 19"/>
          <p:cNvSpPr txBox="1">
            <a:spLocks noChangeArrowheads="1"/>
          </p:cNvSpPr>
          <p:nvPr/>
        </p:nvSpPr>
        <p:spPr bwMode="auto">
          <a:xfrm>
            <a:off x="3357554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11</a:t>
            </a:r>
          </a:p>
        </p:txBody>
      </p:sp>
      <p:sp>
        <p:nvSpPr>
          <p:cNvPr id="384020" name="Line 20"/>
          <p:cNvSpPr>
            <a:spLocks noChangeShapeType="1"/>
          </p:cNvSpPr>
          <p:nvPr/>
        </p:nvSpPr>
        <p:spPr bwMode="auto">
          <a:xfrm flipV="1">
            <a:off x="7143750" y="3000375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84021" name="Line 21"/>
          <p:cNvSpPr>
            <a:spLocks noChangeShapeType="1"/>
          </p:cNvSpPr>
          <p:nvPr/>
        </p:nvSpPr>
        <p:spPr bwMode="auto">
          <a:xfrm flipV="1">
            <a:off x="4211638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84022" name="Line 22"/>
          <p:cNvSpPr>
            <a:spLocks noChangeShapeType="1"/>
          </p:cNvSpPr>
          <p:nvPr/>
        </p:nvSpPr>
        <p:spPr bwMode="auto">
          <a:xfrm flipV="1">
            <a:off x="6516688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84023" name="Line 23"/>
          <p:cNvSpPr>
            <a:spLocks noChangeShapeType="1"/>
          </p:cNvSpPr>
          <p:nvPr/>
        </p:nvSpPr>
        <p:spPr bwMode="auto">
          <a:xfrm flipV="1">
            <a:off x="4787900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84024" name="Line 24"/>
          <p:cNvSpPr>
            <a:spLocks noChangeShapeType="1"/>
          </p:cNvSpPr>
          <p:nvPr/>
        </p:nvSpPr>
        <p:spPr bwMode="auto">
          <a:xfrm flipV="1">
            <a:off x="5364163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0" y="2276475"/>
            <a:ext cx="321468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Partition this array into </a:t>
            </a:r>
            <a:r>
              <a:rPr lang="en-US" b="1" dirty="0"/>
              <a:t>small</a:t>
            </a:r>
            <a:r>
              <a:rPr lang="en-US" dirty="0"/>
              <a:t> and </a:t>
            </a:r>
            <a:r>
              <a:rPr lang="en-US" b="1" dirty="0"/>
              <a:t>big</a:t>
            </a:r>
            <a:r>
              <a:rPr lang="en-US" dirty="0"/>
              <a:t> values using a partitioning algorithm</a:t>
            </a: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0" y="3429000"/>
            <a:ext cx="321468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We will partition the array around the last value (18), we'll call this value the </a:t>
            </a:r>
            <a:r>
              <a:rPr lang="en-US" b="1" dirty="0"/>
              <a:t>pivot</a:t>
            </a:r>
            <a:endParaRPr lang="en-US" dirty="0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0" y="4581525"/>
            <a:ext cx="321468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Use two indices, one at each end of the array, call them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low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high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3929058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12</a:t>
            </a: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4500562" y="2500306"/>
            <a:ext cx="574675" cy="466725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4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84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8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840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8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84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84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840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84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8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13" grpId="0" animBg="1"/>
      <p:bldP spid="384017" grpId="0" animBg="1"/>
      <p:bldP spid="384018" grpId="0" animBg="1"/>
      <p:bldP spid="25" grpId="0" animBg="1"/>
      <p:bldP spid="2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Partitioning Algorithm</a:t>
            </a:r>
          </a:p>
        </p:txBody>
      </p:sp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8A771-E132-47EC-84C4-26F3A517B655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79878" name="Text Box 5"/>
          <p:cNvSpPr txBox="1">
            <a:spLocks noChangeArrowheads="1"/>
          </p:cNvSpPr>
          <p:nvPr/>
        </p:nvSpPr>
        <p:spPr bwMode="auto">
          <a:xfrm>
            <a:off x="3929058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12</a:t>
            </a:r>
          </a:p>
        </p:txBody>
      </p:sp>
      <p:sp>
        <p:nvSpPr>
          <p:cNvPr id="79879" name="Text Box 6"/>
          <p:cNvSpPr txBox="1">
            <a:spLocks noChangeArrowheads="1"/>
          </p:cNvSpPr>
          <p:nvPr/>
        </p:nvSpPr>
        <p:spPr bwMode="auto">
          <a:xfrm>
            <a:off x="4500562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79881" name="Text Box 8"/>
          <p:cNvSpPr txBox="1">
            <a:spLocks noChangeArrowheads="1"/>
          </p:cNvSpPr>
          <p:nvPr/>
        </p:nvSpPr>
        <p:spPr bwMode="auto">
          <a:xfrm>
            <a:off x="5643570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93</a:t>
            </a:r>
          </a:p>
        </p:txBody>
      </p:sp>
      <p:sp>
        <p:nvSpPr>
          <p:cNvPr id="79884" name="Text Box 11"/>
          <p:cNvSpPr txBox="1">
            <a:spLocks noChangeArrowheads="1"/>
          </p:cNvSpPr>
          <p:nvPr/>
        </p:nvSpPr>
        <p:spPr bwMode="auto">
          <a:xfrm>
            <a:off x="7358063" y="250031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18</a:t>
            </a:r>
          </a:p>
        </p:txBody>
      </p:sp>
      <p:sp>
        <p:nvSpPr>
          <p:cNvPr id="79885" name="Text Box 12"/>
          <p:cNvSpPr txBox="1">
            <a:spLocks noChangeArrowheads="1"/>
          </p:cNvSpPr>
          <p:nvPr/>
        </p:nvSpPr>
        <p:spPr bwMode="auto">
          <a:xfrm>
            <a:off x="4067175" y="3573463"/>
            <a:ext cx="3933825" cy="376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repeat this process until:</a:t>
            </a:r>
          </a:p>
        </p:txBody>
      </p:sp>
      <p:sp>
        <p:nvSpPr>
          <p:cNvPr id="79886" name="Text Box 15"/>
          <p:cNvSpPr txBox="1">
            <a:spLocks noChangeArrowheads="1"/>
          </p:cNvSpPr>
          <p:nvPr/>
        </p:nvSpPr>
        <p:spPr bwMode="auto">
          <a:xfrm>
            <a:off x="6786578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31</a:t>
            </a:r>
          </a:p>
        </p:txBody>
      </p:sp>
      <p:sp>
        <p:nvSpPr>
          <p:cNvPr id="79887" name="Text Box 16"/>
          <p:cNvSpPr txBox="1">
            <a:spLocks noChangeArrowheads="1"/>
          </p:cNvSpPr>
          <p:nvPr/>
        </p:nvSpPr>
        <p:spPr bwMode="auto">
          <a:xfrm>
            <a:off x="6215074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23</a:t>
            </a:r>
          </a:p>
        </p:txBody>
      </p:sp>
      <p:sp>
        <p:nvSpPr>
          <p:cNvPr id="79888" name="Text Box 17"/>
          <p:cNvSpPr txBox="1">
            <a:spLocks noChangeArrowheads="1"/>
          </p:cNvSpPr>
          <p:nvPr/>
        </p:nvSpPr>
        <p:spPr bwMode="auto">
          <a:xfrm>
            <a:off x="5072066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79889" name="Text Box 18"/>
          <p:cNvSpPr txBox="1">
            <a:spLocks noChangeArrowheads="1"/>
          </p:cNvSpPr>
          <p:nvPr/>
        </p:nvSpPr>
        <p:spPr bwMode="auto">
          <a:xfrm>
            <a:off x="3357554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11</a:t>
            </a:r>
          </a:p>
        </p:txBody>
      </p:sp>
      <p:sp>
        <p:nvSpPr>
          <p:cNvPr id="385043" name="Text Box 19"/>
          <p:cNvSpPr txBox="1">
            <a:spLocks noChangeArrowheads="1"/>
          </p:cNvSpPr>
          <p:nvPr/>
        </p:nvSpPr>
        <p:spPr bwMode="auto">
          <a:xfrm>
            <a:off x="4067175" y="4221163"/>
            <a:ext cx="4005263" cy="376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high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low</a:t>
            </a:r>
            <a:r>
              <a:rPr lang="en-US" b="1" dirty="0"/>
              <a:t> </a:t>
            </a:r>
            <a:r>
              <a:rPr lang="en-US" dirty="0"/>
              <a:t>are the same</a:t>
            </a:r>
          </a:p>
        </p:txBody>
      </p:sp>
      <p:sp>
        <p:nvSpPr>
          <p:cNvPr id="385044" name="Line 20"/>
          <p:cNvSpPr>
            <a:spLocks noChangeShapeType="1"/>
          </p:cNvSpPr>
          <p:nvPr/>
        </p:nvSpPr>
        <p:spPr bwMode="auto">
          <a:xfrm flipV="1">
            <a:off x="6516688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85045" name="Line 21"/>
          <p:cNvSpPr>
            <a:spLocks noChangeShapeType="1"/>
          </p:cNvSpPr>
          <p:nvPr/>
        </p:nvSpPr>
        <p:spPr bwMode="auto">
          <a:xfrm flipV="1">
            <a:off x="5364163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85046" name="Line 22"/>
          <p:cNvSpPr>
            <a:spLocks noChangeShapeType="1"/>
          </p:cNvSpPr>
          <p:nvPr/>
        </p:nvSpPr>
        <p:spPr bwMode="auto">
          <a:xfrm flipV="1">
            <a:off x="5940425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85047" name="Line 23"/>
          <p:cNvSpPr>
            <a:spLocks noChangeShapeType="1"/>
          </p:cNvSpPr>
          <p:nvPr/>
        </p:nvSpPr>
        <p:spPr bwMode="auto">
          <a:xfrm flipV="1">
            <a:off x="6011863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0" y="2276475"/>
            <a:ext cx="321468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Partition this array into </a:t>
            </a:r>
            <a:r>
              <a:rPr lang="en-US" b="1" dirty="0"/>
              <a:t>small</a:t>
            </a:r>
            <a:r>
              <a:rPr lang="en-US" dirty="0"/>
              <a:t> and </a:t>
            </a:r>
            <a:r>
              <a:rPr lang="en-US" b="1" dirty="0"/>
              <a:t>big</a:t>
            </a:r>
            <a:r>
              <a:rPr lang="en-US" dirty="0"/>
              <a:t> values using a partitioning algorithm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0" y="3429000"/>
            <a:ext cx="321468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We will partition the array around the last value (18), we'll call this value the </a:t>
            </a:r>
            <a:r>
              <a:rPr lang="en-US" b="1" dirty="0"/>
              <a:t>pivot</a:t>
            </a:r>
            <a:endParaRPr lang="en-US" dirty="0"/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0" y="4581525"/>
            <a:ext cx="321468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Use two indices, one at each end of the array, call them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low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high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5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5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850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85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385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4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Partitioning an Array</a:t>
            </a:r>
          </a:p>
        </p:txBody>
      </p:sp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E512AB-2A8B-4206-9CD2-4560929FE147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80909" name="Text Box 12"/>
          <p:cNvSpPr txBox="1">
            <a:spLocks noChangeArrowheads="1"/>
          </p:cNvSpPr>
          <p:nvPr/>
        </p:nvSpPr>
        <p:spPr bwMode="auto">
          <a:xfrm>
            <a:off x="4067175" y="3573463"/>
            <a:ext cx="3933825" cy="376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repeat this process until:</a:t>
            </a:r>
          </a:p>
        </p:txBody>
      </p:sp>
      <p:sp>
        <p:nvSpPr>
          <p:cNvPr id="80916" name="Text Box 21"/>
          <p:cNvSpPr txBox="1">
            <a:spLocks noChangeArrowheads="1"/>
          </p:cNvSpPr>
          <p:nvPr/>
        </p:nvSpPr>
        <p:spPr bwMode="auto">
          <a:xfrm>
            <a:off x="4067175" y="4221163"/>
            <a:ext cx="3933825" cy="376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high and low are the same</a:t>
            </a:r>
          </a:p>
        </p:txBody>
      </p:sp>
      <p:sp>
        <p:nvSpPr>
          <p:cNvPr id="80917" name="Line 22"/>
          <p:cNvSpPr>
            <a:spLocks noChangeShapeType="1"/>
          </p:cNvSpPr>
          <p:nvPr/>
        </p:nvSpPr>
        <p:spPr bwMode="auto">
          <a:xfrm flipV="1">
            <a:off x="5940425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0918" name="Line 23"/>
          <p:cNvSpPr>
            <a:spLocks noChangeShapeType="1"/>
          </p:cNvSpPr>
          <p:nvPr/>
        </p:nvSpPr>
        <p:spPr bwMode="auto">
          <a:xfrm flipV="1">
            <a:off x="6011863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86072" name="Text Box 24"/>
          <p:cNvSpPr txBox="1">
            <a:spLocks noChangeArrowheads="1"/>
          </p:cNvSpPr>
          <p:nvPr/>
        </p:nvSpPr>
        <p:spPr bwMode="auto">
          <a:xfrm>
            <a:off x="4067175" y="4868863"/>
            <a:ext cx="3933825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We'd like the pivot value to be in the centre of the array, so we will swap it with the first item greater than it</a:t>
            </a: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0" y="2276475"/>
            <a:ext cx="321468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Partition this array into </a:t>
            </a:r>
            <a:r>
              <a:rPr lang="en-US" b="1" dirty="0"/>
              <a:t>small</a:t>
            </a:r>
            <a:r>
              <a:rPr lang="en-US" dirty="0"/>
              <a:t> and </a:t>
            </a:r>
            <a:r>
              <a:rPr lang="en-US" b="1" dirty="0"/>
              <a:t>big</a:t>
            </a:r>
            <a:r>
              <a:rPr lang="en-US" dirty="0"/>
              <a:t> values using a partitioning algorithm</a:t>
            </a: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0" y="3429000"/>
            <a:ext cx="321468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We will partition the array around the last value (18), we'll call this value the </a:t>
            </a:r>
            <a:r>
              <a:rPr lang="en-US" b="1" dirty="0"/>
              <a:t>pivot</a:t>
            </a:r>
            <a:endParaRPr lang="en-US" dirty="0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0" y="4581525"/>
            <a:ext cx="321468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Use two indices, one at each end of the array, call them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low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high</a:t>
            </a: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3929058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12</a:t>
            </a: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4500562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5643570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93</a:t>
            </a: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7358063" y="250031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18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6786578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31</a:t>
            </a: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6215074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23</a:t>
            </a: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5072066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3357554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11</a:t>
            </a:r>
          </a:p>
        </p:txBody>
      </p:sp>
      <p:sp>
        <p:nvSpPr>
          <p:cNvPr id="386065" name="Text Box 17"/>
          <p:cNvSpPr txBox="1">
            <a:spLocks noChangeArrowheads="1"/>
          </p:cNvSpPr>
          <p:nvPr/>
        </p:nvSpPr>
        <p:spPr bwMode="auto">
          <a:xfrm>
            <a:off x="7358082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93</a:t>
            </a:r>
          </a:p>
        </p:txBody>
      </p:sp>
      <p:sp>
        <p:nvSpPr>
          <p:cNvPr id="386068" name="Text Box 20"/>
          <p:cNvSpPr txBox="1">
            <a:spLocks noChangeArrowheads="1"/>
          </p:cNvSpPr>
          <p:nvPr/>
        </p:nvSpPr>
        <p:spPr bwMode="auto">
          <a:xfrm>
            <a:off x="5643570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6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6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72" grpId="0" animBg="1"/>
      <p:bldP spid="386065" grpId="0" animBg="1"/>
      <p:bldP spid="38606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Partitioning an Array</a:t>
            </a:r>
          </a:p>
        </p:txBody>
      </p:sp>
      <p:sp>
        <p:nvSpPr>
          <p:cNvPr id="655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43E00-E635-4F06-A154-EAEAF0C91C21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81939" name="Line 20"/>
          <p:cNvSpPr>
            <a:spLocks noChangeShapeType="1"/>
          </p:cNvSpPr>
          <p:nvPr/>
        </p:nvSpPr>
        <p:spPr bwMode="auto">
          <a:xfrm flipV="1">
            <a:off x="5940425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1940" name="Line 21"/>
          <p:cNvSpPr>
            <a:spLocks noChangeShapeType="1"/>
          </p:cNvSpPr>
          <p:nvPr/>
        </p:nvSpPr>
        <p:spPr bwMode="auto">
          <a:xfrm flipV="1">
            <a:off x="6011863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87096" name="Text Box 24"/>
          <p:cNvSpPr txBox="1">
            <a:spLocks noChangeArrowheads="1"/>
          </p:cNvSpPr>
          <p:nvPr/>
        </p:nvSpPr>
        <p:spPr bwMode="auto">
          <a:xfrm>
            <a:off x="3779838" y="3068638"/>
            <a:ext cx="105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Bradley Hand ITC" pitchFamily="66" charset="0"/>
              </a:rPr>
              <a:t>smalls</a:t>
            </a:r>
          </a:p>
        </p:txBody>
      </p:sp>
      <p:sp>
        <p:nvSpPr>
          <p:cNvPr id="387097" name="Text Box 25"/>
          <p:cNvSpPr txBox="1">
            <a:spLocks noChangeArrowheads="1"/>
          </p:cNvSpPr>
          <p:nvPr/>
        </p:nvSpPr>
        <p:spPr bwMode="auto">
          <a:xfrm>
            <a:off x="6877050" y="3068638"/>
            <a:ext cx="728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bigs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87098" name="Text Box 26"/>
          <p:cNvSpPr txBox="1">
            <a:spLocks noChangeArrowheads="1"/>
          </p:cNvSpPr>
          <p:nvPr/>
        </p:nvSpPr>
        <p:spPr bwMode="auto">
          <a:xfrm>
            <a:off x="5580063" y="3357563"/>
            <a:ext cx="788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Bradley Hand ITC" pitchFamily="66" charset="0"/>
              </a:rPr>
              <a:t>pivot</a:t>
            </a: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0" y="2276475"/>
            <a:ext cx="321468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Partition this array into </a:t>
            </a:r>
            <a:r>
              <a:rPr lang="en-US" b="1" dirty="0"/>
              <a:t>small</a:t>
            </a:r>
            <a:r>
              <a:rPr lang="en-US" dirty="0"/>
              <a:t> and </a:t>
            </a:r>
            <a:r>
              <a:rPr lang="en-US" b="1" dirty="0"/>
              <a:t>big</a:t>
            </a:r>
            <a:r>
              <a:rPr lang="en-US" dirty="0"/>
              <a:t> values using a partitioning algorithm</a:t>
            </a: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0" y="3429000"/>
            <a:ext cx="321468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We will partition the array around the last value (18), we'll call this value the </a:t>
            </a:r>
            <a:r>
              <a:rPr lang="en-US" b="1" dirty="0"/>
              <a:t>pivot</a:t>
            </a:r>
            <a:endParaRPr lang="en-US" dirty="0"/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0" y="4581525"/>
            <a:ext cx="321468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Use two indices, one at each end of the array, call them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low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high</a:t>
            </a: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3929058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12</a:t>
            </a: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4500562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7358082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93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643570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18</a:t>
            </a: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6786578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31</a:t>
            </a: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6215074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23</a:t>
            </a: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5072066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3357554" y="2500306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11</a:t>
            </a:r>
          </a:p>
        </p:txBody>
      </p:sp>
      <p:sp>
        <p:nvSpPr>
          <p:cNvPr id="387094" name="Rectangle 22"/>
          <p:cNvSpPr>
            <a:spLocks noChangeArrowheads="1"/>
          </p:cNvSpPr>
          <p:nvPr/>
        </p:nvSpPr>
        <p:spPr bwMode="auto">
          <a:xfrm>
            <a:off x="3276600" y="2276475"/>
            <a:ext cx="2374900" cy="936625"/>
          </a:xfrm>
          <a:prstGeom prst="rect">
            <a:avLst/>
          </a:prstGeom>
          <a:solidFill>
            <a:schemeClr val="accent4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87095" name="Rectangle 23"/>
          <p:cNvSpPr>
            <a:spLocks noChangeArrowheads="1"/>
          </p:cNvSpPr>
          <p:nvPr/>
        </p:nvSpPr>
        <p:spPr bwMode="auto">
          <a:xfrm>
            <a:off x="6227763" y="2276475"/>
            <a:ext cx="1800225" cy="936625"/>
          </a:xfrm>
          <a:prstGeom prst="rect">
            <a:avLst/>
          </a:prstGeom>
          <a:solidFill>
            <a:schemeClr val="accent3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7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7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8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87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96" grpId="0"/>
      <p:bldP spid="387097" grpId="0"/>
      <p:bldP spid="387098" grpId="0"/>
      <p:bldP spid="387094" grpId="0" animBg="1"/>
      <p:bldP spid="3870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… and even more Bunnies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259263" cy="45307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After 5 months there are 5 pairs of rabbits</a:t>
            </a:r>
          </a:p>
          <a:p>
            <a:pPr lvl="1"/>
            <a:r>
              <a:rPr lang="en-US" sz="2000" dirty="0" smtClean="0"/>
              <a:t>i.e. the number of pairs at 4 months (3) plus the number of pairs at 3 months (2)</a:t>
            </a:r>
          </a:p>
          <a:p>
            <a:pPr lvl="1"/>
            <a:r>
              <a:rPr lang="en-US" sz="2000" dirty="0" smtClean="0"/>
              <a:t>Why?</a:t>
            </a:r>
          </a:p>
          <a:p>
            <a:r>
              <a:rPr lang="en-US" sz="2400" dirty="0" smtClean="0"/>
              <a:t>While there are 3 pairs of bunnies in month 4 only 2 of them are able to mate</a:t>
            </a:r>
          </a:p>
          <a:p>
            <a:pPr lvl="1"/>
            <a:r>
              <a:rPr lang="en-US" sz="2000" dirty="0" smtClean="0"/>
              <a:t>the ones alive in month 3</a:t>
            </a:r>
          </a:p>
          <a:p>
            <a:r>
              <a:rPr lang="en-US" sz="2400" dirty="0" smtClean="0"/>
              <a:t>This series of numbers is called the Fibonacci series</a:t>
            </a:r>
          </a:p>
        </p:txBody>
      </p:sp>
      <p:pic>
        <p:nvPicPr>
          <p:cNvPr id="13314" name="Picture 4" descr="j013347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3438" y="2857496"/>
            <a:ext cx="4038600" cy="3077215"/>
          </a:xfrm>
          <a:noFill/>
        </p:spPr>
      </p:pic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BEB344-D423-4813-9002-44828FDD814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5153025" y="1700213"/>
            <a:ext cx="871538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/>
            <a:r>
              <a:rPr lang="en-US" b="1">
                <a:latin typeface="Bradley Hand ITC" pitchFamily="66" charset="0"/>
              </a:rPr>
              <a:t>month:</a:t>
            </a:r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5153025" y="2133600"/>
            <a:ext cx="8636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/>
            <a:r>
              <a:rPr lang="en-US" b="1">
                <a:latin typeface="Bradley Hand ITC" pitchFamily="66" charset="0"/>
              </a:rPr>
              <a:t>pairs:</a:t>
            </a:r>
          </a:p>
        </p:txBody>
      </p:sp>
      <p:sp>
        <p:nvSpPr>
          <p:cNvPr id="13321" name="Text Box 7"/>
          <p:cNvSpPr txBox="1">
            <a:spLocks noChangeArrowheads="1"/>
          </p:cNvSpPr>
          <p:nvPr/>
        </p:nvSpPr>
        <p:spPr bwMode="auto">
          <a:xfrm>
            <a:off x="6088063" y="1700213"/>
            <a:ext cx="296862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b="1">
                <a:latin typeface="Bradley Hand ITC" pitchFamily="66" charset="0"/>
              </a:rPr>
              <a:t>1</a:t>
            </a:r>
          </a:p>
        </p:txBody>
      </p:sp>
      <p:sp>
        <p:nvSpPr>
          <p:cNvPr id="13322" name="Text Box 8"/>
          <p:cNvSpPr txBox="1">
            <a:spLocks noChangeArrowheads="1"/>
          </p:cNvSpPr>
          <p:nvPr/>
        </p:nvSpPr>
        <p:spPr bwMode="auto">
          <a:xfrm>
            <a:off x="6440488" y="1700213"/>
            <a:ext cx="314325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b="1">
                <a:latin typeface="Bradley Hand ITC" pitchFamily="66" charset="0"/>
              </a:rPr>
              <a:t>2</a:t>
            </a:r>
          </a:p>
        </p:txBody>
      </p:sp>
      <p:sp>
        <p:nvSpPr>
          <p:cNvPr id="13323" name="Text Box 9"/>
          <p:cNvSpPr txBox="1">
            <a:spLocks noChangeArrowheads="1"/>
          </p:cNvSpPr>
          <p:nvPr/>
        </p:nvSpPr>
        <p:spPr bwMode="auto">
          <a:xfrm>
            <a:off x="6800850" y="1700213"/>
            <a:ext cx="314325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b="1">
                <a:latin typeface="Bradley Hand ITC" pitchFamily="66" charset="0"/>
              </a:rPr>
              <a:t>3</a:t>
            </a:r>
          </a:p>
        </p:txBody>
      </p:sp>
      <p:sp>
        <p:nvSpPr>
          <p:cNvPr id="13324" name="Text Box 10"/>
          <p:cNvSpPr txBox="1">
            <a:spLocks noChangeArrowheads="1"/>
          </p:cNvSpPr>
          <p:nvPr/>
        </p:nvSpPr>
        <p:spPr bwMode="auto">
          <a:xfrm>
            <a:off x="7153275" y="1700213"/>
            <a:ext cx="328613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b="1">
                <a:latin typeface="Bradley Hand ITC" pitchFamily="66" charset="0"/>
              </a:rPr>
              <a:t>4</a:t>
            </a:r>
          </a:p>
        </p:txBody>
      </p:sp>
      <p:sp>
        <p:nvSpPr>
          <p:cNvPr id="13325" name="Text Box 11"/>
          <p:cNvSpPr txBox="1">
            <a:spLocks noChangeArrowheads="1"/>
          </p:cNvSpPr>
          <p:nvPr/>
        </p:nvSpPr>
        <p:spPr bwMode="auto">
          <a:xfrm>
            <a:off x="7521575" y="1700213"/>
            <a:ext cx="314325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b="1">
                <a:latin typeface="Bradley Hand ITC" pitchFamily="66" charset="0"/>
              </a:rPr>
              <a:t>5</a:t>
            </a:r>
          </a:p>
        </p:txBody>
      </p:sp>
      <p:sp>
        <p:nvSpPr>
          <p:cNvPr id="13326" name="Text Box 12"/>
          <p:cNvSpPr txBox="1">
            <a:spLocks noChangeArrowheads="1"/>
          </p:cNvSpPr>
          <p:nvPr/>
        </p:nvSpPr>
        <p:spPr bwMode="auto">
          <a:xfrm>
            <a:off x="7875588" y="1700213"/>
            <a:ext cx="322262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b="1">
                <a:latin typeface="Bradley Hand ITC" pitchFamily="66" charset="0"/>
              </a:rPr>
              <a:t>6</a:t>
            </a:r>
          </a:p>
        </p:txBody>
      </p:sp>
      <p:sp>
        <p:nvSpPr>
          <p:cNvPr id="13327" name="Text Box 13"/>
          <p:cNvSpPr txBox="1">
            <a:spLocks noChangeArrowheads="1"/>
          </p:cNvSpPr>
          <p:nvPr/>
        </p:nvSpPr>
        <p:spPr bwMode="auto">
          <a:xfrm>
            <a:off x="6088063" y="2133600"/>
            <a:ext cx="296862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b="1">
                <a:latin typeface="Bradley Hand ITC" pitchFamily="66" charset="0"/>
              </a:rPr>
              <a:t>1</a:t>
            </a:r>
          </a:p>
        </p:txBody>
      </p:sp>
      <p:sp>
        <p:nvSpPr>
          <p:cNvPr id="13328" name="Text Box 14"/>
          <p:cNvSpPr txBox="1">
            <a:spLocks noChangeArrowheads="1"/>
          </p:cNvSpPr>
          <p:nvPr/>
        </p:nvSpPr>
        <p:spPr bwMode="auto">
          <a:xfrm>
            <a:off x="6448425" y="2133600"/>
            <a:ext cx="296863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b="1">
                <a:latin typeface="Bradley Hand ITC" pitchFamily="66" charset="0"/>
              </a:rPr>
              <a:t>1</a:t>
            </a:r>
          </a:p>
        </p:txBody>
      </p:sp>
      <p:sp>
        <p:nvSpPr>
          <p:cNvPr id="13329" name="Text Box 15"/>
          <p:cNvSpPr txBox="1">
            <a:spLocks noChangeArrowheads="1"/>
          </p:cNvSpPr>
          <p:nvPr/>
        </p:nvSpPr>
        <p:spPr bwMode="auto">
          <a:xfrm>
            <a:off x="6800850" y="2133600"/>
            <a:ext cx="314325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b="1">
                <a:latin typeface="Bradley Hand ITC" pitchFamily="66" charset="0"/>
              </a:rPr>
              <a:t>2</a:t>
            </a:r>
          </a:p>
        </p:txBody>
      </p:sp>
      <p:sp>
        <p:nvSpPr>
          <p:cNvPr id="13330" name="Text Box 16"/>
          <p:cNvSpPr txBox="1">
            <a:spLocks noChangeArrowheads="1"/>
          </p:cNvSpPr>
          <p:nvPr/>
        </p:nvSpPr>
        <p:spPr bwMode="auto">
          <a:xfrm>
            <a:off x="7161213" y="2133600"/>
            <a:ext cx="314325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b="1">
                <a:latin typeface="Bradley Hand ITC" pitchFamily="66" charset="0"/>
              </a:rPr>
              <a:t>3</a:t>
            </a:r>
          </a:p>
        </p:txBody>
      </p:sp>
      <p:sp>
        <p:nvSpPr>
          <p:cNvPr id="207889" name="Text Box 17"/>
          <p:cNvSpPr txBox="1">
            <a:spLocks noChangeArrowheads="1"/>
          </p:cNvSpPr>
          <p:nvPr/>
        </p:nvSpPr>
        <p:spPr bwMode="auto">
          <a:xfrm>
            <a:off x="7521575" y="2133600"/>
            <a:ext cx="314325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b="1">
                <a:latin typeface="Bradley Hand ITC" pitchFamily="66" charset="0"/>
              </a:rPr>
              <a:t>5</a:t>
            </a:r>
          </a:p>
        </p:txBody>
      </p:sp>
      <p:sp>
        <p:nvSpPr>
          <p:cNvPr id="207890" name="Text Box 18"/>
          <p:cNvSpPr txBox="1">
            <a:spLocks noChangeArrowheads="1"/>
          </p:cNvSpPr>
          <p:nvPr/>
        </p:nvSpPr>
        <p:spPr bwMode="auto">
          <a:xfrm>
            <a:off x="7885113" y="2133600"/>
            <a:ext cx="3048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b="1">
                <a:latin typeface="Bradley Hand ITC" pitchFamily="66" charset="0"/>
              </a:rPr>
              <a:t>8</a:t>
            </a:r>
          </a:p>
        </p:txBody>
      </p:sp>
      <p:sp>
        <p:nvSpPr>
          <p:cNvPr id="207892" name="Freeform 20"/>
          <p:cNvSpPr>
            <a:spLocks/>
          </p:cNvSpPr>
          <p:nvPr/>
        </p:nvSpPr>
        <p:spPr bwMode="auto">
          <a:xfrm>
            <a:off x="7308850" y="2565400"/>
            <a:ext cx="358775" cy="71438"/>
          </a:xfrm>
          <a:custGeom>
            <a:avLst/>
            <a:gdLst>
              <a:gd name="T0" fmla="*/ 226 w 226"/>
              <a:gd name="T1" fmla="*/ 0 h 45"/>
              <a:gd name="T2" fmla="*/ 136 w 226"/>
              <a:gd name="T3" fmla="*/ 45 h 45"/>
              <a:gd name="T4" fmla="*/ 0 w 226"/>
              <a:gd name="T5" fmla="*/ 0 h 45"/>
              <a:gd name="T6" fmla="*/ 0 60000 65536"/>
              <a:gd name="T7" fmla="*/ 0 60000 65536"/>
              <a:gd name="T8" fmla="*/ 0 60000 65536"/>
              <a:gd name="T9" fmla="*/ 0 w 226"/>
              <a:gd name="T10" fmla="*/ 0 h 45"/>
              <a:gd name="T11" fmla="*/ 226 w 226"/>
              <a:gd name="T12" fmla="*/ 45 h 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6" h="45">
                <a:moveTo>
                  <a:pt x="226" y="0"/>
                </a:moveTo>
                <a:cubicBezTo>
                  <a:pt x="200" y="22"/>
                  <a:pt x="174" y="45"/>
                  <a:pt x="136" y="45"/>
                </a:cubicBezTo>
                <a:cubicBezTo>
                  <a:pt x="98" y="45"/>
                  <a:pt x="49" y="22"/>
                  <a:pt x="0" y="0"/>
                </a:cubicBezTo>
              </a:path>
            </a:pathLst>
          </a:custGeom>
          <a:ln>
            <a:headEnd type="triangle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7893" name="Freeform 21"/>
          <p:cNvSpPr>
            <a:spLocks/>
          </p:cNvSpPr>
          <p:nvPr/>
        </p:nvSpPr>
        <p:spPr bwMode="auto">
          <a:xfrm>
            <a:off x="6948488" y="2565400"/>
            <a:ext cx="719137" cy="215900"/>
          </a:xfrm>
          <a:custGeom>
            <a:avLst/>
            <a:gdLst>
              <a:gd name="T0" fmla="*/ 453 w 453"/>
              <a:gd name="T1" fmla="*/ 0 h 136"/>
              <a:gd name="T2" fmla="*/ 317 w 453"/>
              <a:gd name="T3" fmla="*/ 136 h 136"/>
              <a:gd name="T4" fmla="*/ 0 w 453"/>
              <a:gd name="T5" fmla="*/ 0 h 136"/>
              <a:gd name="T6" fmla="*/ 0 60000 65536"/>
              <a:gd name="T7" fmla="*/ 0 60000 65536"/>
              <a:gd name="T8" fmla="*/ 0 60000 65536"/>
              <a:gd name="T9" fmla="*/ 0 w 453"/>
              <a:gd name="T10" fmla="*/ 0 h 136"/>
              <a:gd name="T11" fmla="*/ 453 w 453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3" h="136">
                <a:moveTo>
                  <a:pt x="453" y="0"/>
                </a:moveTo>
                <a:cubicBezTo>
                  <a:pt x="422" y="68"/>
                  <a:pt x="392" y="136"/>
                  <a:pt x="317" y="136"/>
                </a:cubicBezTo>
                <a:cubicBezTo>
                  <a:pt x="242" y="136"/>
                  <a:pt x="121" y="68"/>
                  <a:pt x="0" y="0"/>
                </a:cubicBezTo>
              </a:path>
            </a:pathLst>
          </a:custGeom>
          <a:ln>
            <a:headEnd type="triangle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89" grpId="0" animBg="1"/>
      <p:bldP spid="207890" grpId="0" animBg="1"/>
      <p:bldP spid="207892" grpId="0" animBg="1"/>
      <p:bldP spid="20789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Partitioning Question</a:t>
            </a:r>
          </a:p>
        </p:txBody>
      </p:sp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56D5E-409E-4007-896E-6E6967945FE7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82949" name="Text Box 3"/>
          <p:cNvSpPr txBox="1">
            <a:spLocks noChangeArrowheads="1"/>
          </p:cNvSpPr>
          <p:nvPr/>
        </p:nvSpPr>
        <p:spPr bwMode="auto">
          <a:xfrm>
            <a:off x="0" y="2852738"/>
            <a:ext cx="3286125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Use the same algorithm to partition this array into small and big values</a:t>
            </a:r>
          </a:p>
        </p:txBody>
      </p:sp>
      <p:sp>
        <p:nvSpPr>
          <p:cNvPr id="82950" name="Text Box 4"/>
          <p:cNvSpPr txBox="1">
            <a:spLocks noChangeArrowheads="1"/>
          </p:cNvSpPr>
          <p:nvPr/>
        </p:nvSpPr>
        <p:spPr bwMode="auto">
          <a:xfrm>
            <a:off x="342106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00</a:t>
            </a:r>
          </a:p>
        </p:txBody>
      </p:sp>
      <p:sp>
        <p:nvSpPr>
          <p:cNvPr id="82951" name="Text Box 5"/>
          <p:cNvSpPr txBox="1">
            <a:spLocks noChangeArrowheads="1"/>
          </p:cNvSpPr>
          <p:nvPr/>
        </p:nvSpPr>
        <p:spPr bwMode="auto">
          <a:xfrm>
            <a:off x="3995738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08</a:t>
            </a:r>
          </a:p>
        </p:txBody>
      </p:sp>
      <p:sp>
        <p:nvSpPr>
          <p:cNvPr id="82952" name="Text Box 6"/>
          <p:cNvSpPr txBox="1">
            <a:spLocks noChangeArrowheads="1"/>
          </p:cNvSpPr>
          <p:nvPr/>
        </p:nvSpPr>
        <p:spPr bwMode="auto">
          <a:xfrm>
            <a:off x="457200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82953" name="Text Box 7"/>
          <p:cNvSpPr txBox="1">
            <a:spLocks noChangeArrowheads="1"/>
          </p:cNvSpPr>
          <p:nvPr/>
        </p:nvSpPr>
        <p:spPr bwMode="auto">
          <a:xfrm>
            <a:off x="514826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01</a:t>
            </a:r>
          </a:p>
        </p:txBody>
      </p:sp>
      <p:sp>
        <p:nvSpPr>
          <p:cNvPr id="82954" name="Text Box 8"/>
          <p:cNvSpPr txBox="1">
            <a:spLocks noChangeArrowheads="1"/>
          </p:cNvSpPr>
          <p:nvPr/>
        </p:nvSpPr>
        <p:spPr bwMode="auto">
          <a:xfrm>
            <a:off x="5724525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06</a:t>
            </a:r>
          </a:p>
        </p:txBody>
      </p:sp>
      <p:sp>
        <p:nvSpPr>
          <p:cNvPr id="82955" name="Text Box 9"/>
          <p:cNvSpPr txBox="1">
            <a:spLocks noChangeArrowheads="1"/>
          </p:cNvSpPr>
          <p:nvPr/>
        </p:nvSpPr>
        <p:spPr bwMode="auto">
          <a:xfrm>
            <a:off x="6300788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82956" name="Text Box 10"/>
          <p:cNvSpPr txBox="1">
            <a:spLocks noChangeArrowheads="1"/>
          </p:cNvSpPr>
          <p:nvPr/>
        </p:nvSpPr>
        <p:spPr bwMode="auto">
          <a:xfrm>
            <a:off x="687705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05</a:t>
            </a:r>
          </a:p>
        </p:txBody>
      </p:sp>
      <p:sp>
        <p:nvSpPr>
          <p:cNvPr id="82957" name="Text Box 11"/>
          <p:cNvSpPr txBox="1">
            <a:spLocks noChangeArrowheads="1"/>
          </p:cNvSpPr>
          <p:nvPr/>
        </p:nvSpPr>
        <p:spPr bwMode="auto">
          <a:xfrm>
            <a:off x="745331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09</a:t>
            </a:r>
          </a:p>
        </p:txBody>
      </p:sp>
      <p:sp>
        <p:nvSpPr>
          <p:cNvPr id="82958" name="Line 12"/>
          <p:cNvSpPr>
            <a:spLocks noChangeShapeType="1"/>
          </p:cNvSpPr>
          <p:nvPr/>
        </p:nvSpPr>
        <p:spPr bwMode="auto">
          <a:xfrm flipV="1">
            <a:off x="3708400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2959" name="Line 13"/>
          <p:cNvSpPr>
            <a:spLocks noChangeShapeType="1"/>
          </p:cNvSpPr>
          <p:nvPr/>
        </p:nvSpPr>
        <p:spPr bwMode="auto">
          <a:xfrm flipV="1">
            <a:off x="7237413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88110" name="Line 14"/>
          <p:cNvSpPr>
            <a:spLocks noChangeShapeType="1"/>
          </p:cNvSpPr>
          <p:nvPr/>
        </p:nvSpPr>
        <p:spPr bwMode="auto">
          <a:xfrm flipV="1">
            <a:off x="7667625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88111" name="Line 15"/>
          <p:cNvSpPr>
            <a:spLocks noChangeShapeType="1"/>
          </p:cNvSpPr>
          <p:nvPr/>
        </p:nvSpPr>
        <p:spPr bwMode="auto">
          <a:xfrm flipV="1">
            <a:off x="7739063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88112" name="Rectangle 16"/>
          <p:cNvSpPr>
            <a:spLocks noChangeArrowheads="1"/>
          </p:cNvSpPr>
          <p:nvPr/>
        </p:nvSpPr>
        <p:spPr bwMode="auto">
          <a:xfrm>
            <a:off x="8027988" y="3933825"/>
            <a:ext cx="73025" cy="936625"/>
          </a:xfrm>
          <a:prstGeom prst="rect">
            <a:avLst/>
          </a:prstGeom>
          <a:solidFill>
            <a:schemeClr val="accent4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88113" name="Text Box 17"/>
          <p:cNvSpPr txBox="1">
            <a:spLocks noChangeArrowheads="1"/>
          </p:cNvSpPr>
          <p:nvPr/>
        </p:nvSpPr>
        <p:spPr bwMode="auto">
          <a:xfrm>
            <a:off x="7956550" y="4724400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chemeClr val="accent4"/>
                </a:solidFill>
                <a:latin typeface="Bradley Hand ITC" pitchFamily="66" charset="0"/>
              </a:rPr>
              <a:t>bigs</a:t>
            </a:r>
            <a:r>
              <a:rPr lang="en-US" sz="2400" b="1" dirty="0">
                <a:solidFill>
                  <a:schemeClr val="accent4"/>
                </a:solidFill>
                <a:latin typeface="Bradley Hand ITC" pitchFamily="66" charset="0"/>
              </a:rPr>
              <a:t>!</a:t>
            </a:r>
          </a:p>
        </p:txBody>
      </p:sp>
      <p:sp>
        <p:nvSpPr>
          <p:cNvPr id="388114" name="Text Box 18"/>
          <p:cNvSpPr txBox="1">
            <a:spLocks noChangeArrowheads="1"/>
          </p:cNvSpPr>
          <p:nvPr/>
        </p:nvSpPr>
        <p:spPr bwMode="auto">
          <a:xfrm>
            <a:off x="7307263" y="5084763"/>
            <a:ext cx="788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Bradley Hand ITC" pitchFamily="66" charset="0"/>
              </a:rPr>
              <a:t>pivot</a:t>
            </a:r>
          </a:p>
        </p:txBody>
      </p:sp>
      <p:sp>
        <p:nvSpPr>
          <p:cNvPr id="388115" name="Text Box 19"/>
          <p:cNvSpPr txBox="1">
            <a:spLocks noChangeArrowheads="1"/>
          </p:cNvSpPr>
          <p:nvPr/>
        </p:nvSpPr>
        <p:spPr bwMode="auto">
          <a:xfrm>
            <a:off x="341947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00</a:t>
            </a:r>
          </a:p>
        </p:txBody>
      </p:sp>
      <p:sp>
        <p:nvSpPr>
          <p:cNvPr id="388116" name="Text Box 20"/>
          <p:cNvSpPr txBox="1">
            <a:spLocks noChangeArrowheads="1"/>
          </p:cNvSpPr>
          <p:nvPr/>
        </p:nvSpPr>
        <p:spPr bwMode="auto">
          <a:xfrm>
            <a:off x="3994150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08</a:t>
            </a:r>
          </a:p>
        </p:txBody>
      </p:sp>
      <p:sp>
        <p:nvSpPr>
          <p:cNvPr id="388117" name="Text Box 21"/>
          <p:cNvSpPr txBox="1">
            <a:spLocks noChangeArrowheads="1"/>
          </p:cNvSpPr>
          <p:nvPr/>
        </p:nvSpPr>
        <p:spPr bwMode="auto">
          <a:xfrm>
            <a:off x="4570413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388118" name="Text Box 22"/>
          <p:cNvSpPr txBox="1">
            <a:spLocks noChangeArrowheads="1"/>
          </p:cNvSpPr>
          <p:nvPr/>
        </p:nvSpPr>
        <p:spPr bwMode="auto">
          <a:xfrm>
            <a:off x="514667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01</a:t>
            </a:r>
          </a:p>
        </p:txBody>
      </p:sp>
      <p:sp>
        <p:nvSpPr>
          <p:cNvPr id="388119" name="Text Box 23"/>
          <p:cNvSpPr txBox="1">
            <a:spLocks noChangeArrowheads="1"/>
          </p:cNvSpPr>
          <p:nvPr/>
        </p:nvSpPr>
        <p:spPr bwMode="auto">
          <a:xfrm>
            <a:off x="5722938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06</a:t>
            </a:r>
          </a:p>
        </p:txBody>
      </p:sp>
      <p:sp>
        <p:nvSpPr>
          <p:cNvPr id="388120" name="Text Box 24"/>
          <p:cNvSpPr txBox="1">
            <a:spLocks noChangeArrowheads="1"/>
          </p:cNvSpPr>
          <p:nvPr/>
        </p:nvSpPr>
        <p:spPr bwMode="auto">
          <a:xfrm>
            <a:off x="6299200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388121" name="Text Box 25"/>
          <p:cNvSpPr txBox="1">
            <a:spLocks noChangeArrowheads="1"/>
          </p:cNvSpPr>
          <p:nvPr/>
        </p:nvSpPr>
        <p:spPr bwMode="auto">
          <a:xfrm>
            <a:off x="6875463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05</a:t>
            </a:r>
          </a:p>
        </p:txBody>
      </p:sp>
      <p:sp>
        <p:nvSpPr>
          <p:cNvPr id="388122" name="Text Box 26"/>
          <p:cNvSpPr txBox="1">
            <a:spLocks noChangeArrowheads="1"/>
          </p:cNvSpPr>
          <p:nvPr/>
        </p:nvSpPr>
        <p:spPr bwMode="auto">
          <a:xfrm>
            <a:off x="745172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09</a:t>
            </a:r>
          </a:p>
        </p:txBody>
      </p:sp>
      <p:sp>
        <p:nvSpPr>
          <p:cNvPr id="388123" name="Rectangle 27"/>
          <p:cNvSpPr>
            <a:spLocks noChangeArrowheads="1"/>
          </p:cNvSpPr>
          <p:nvPr/>
        </p:nvSpPr>
        <p:spPr bwMode="auto">
          <a:xfrm>
            <a:off x="3348038" y="3933825"/>
            <a:ext cx="4103687" cy="936625"/>
          </a:xfrm>
          <a:prstGeom prst="rect">
            <a:avLst/>
          </a:prstGeom>
          <a:solidFill>
            <a:schemeClr val="accent3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88124" name="Text Box 28"/>
          <p:cNvSpPr txBox="1">
            <a:spLocks noChangeArrowheads="1"/>
          </p:cNvSpPr>
          <p:nvPr/>
        </p:nvSpPr>
        <p:spPr bwMode="auto">
          <a:xfrm>
            <a:off x="5003800" y="4724400"/>
            <a:ext cx="105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smalls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8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8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8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8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8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8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8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88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88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88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8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88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88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88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88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112" grpId="0" animBg="1"/>
      <p:bldP spid="388113" grpId="0"/>
      <p:bldP spid="388114" grpId="0"/>
      <p:bldP spid="388115" grpId="0" animBg="1"/>
      <p:bldP spid="388116" grpId="0" animBg="1"/>
      <p:bldP spid="388117" grpId="0" animBg="1"/>
      <p:bldP spid="388118" grpId="0" animBg="1"/>
      <p:bldP spid="388119" grpId="0" animBg="1"/>
      <p:bldP spid="388120" grpId="0" animBg="1"/>
      <p:bldP spid="388121" grpId="0" animBg="1"/>
      <p:bldP spid="388122" grpId="0" animBg="1"/>
      <p:bldP spid="388123" grpId="0" animBg="1"/>
      <p:bldP spid="38812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Partitioning Question</a:t>
            </a:r>
          </a:p>
        </p:txBody>
      </p:sp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28B353-6394-4202-9350-194123917252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83973" name="Text Box 3"/>
          <p:cNvSpPr txBox="1">
            <a:spLocks noChangeArrowheads="1"/>
          </p:cNvSpPr>
          <p:nvPr/>
        </p:nvSpPr>
        <p:spPr bwMode="auto">
          <a:xfrm>
            <a:off x="0" y="3213100"/>
            <a:ext cx="3214688" cy="3762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Or this one:</a:t>
            </a:r>
          </a:p>
        </p:txBody>
      </p:sp>
      <p:sp>
        <p:nvSpPr>
          <p:cNvPr id="83974" name="Text Box 4"/>
          <p:cNvSpPr txBox="1">
            <a:spLocks noChangeArrowheads="1"/>
          </p:cNvSpPr>
          <p:nvPr/>
        </p:nvSpPr>
        <p:spPr bwMode="auto">
          <a:xfrm>
            <a:off x="342106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09</a:t>
            </a:r>
          </a:p>
        </p:txBody>
      </p:sp>
      <p:sp>
        <p:nvSpPr>
          <p:cNvPr id="83975" name="Text Box 5"/>
          <p:cNvSpPr txBox="1">
            <a:spLocks noChangeArrowheads="1"/>
          </p:cNvSpPr>
          <p:nvPr/>
        </p:nvSpPr>
        <p:spPr bwMode="auto">
          <a:xfrm>
            <a:off x="3995738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08</a:t>
            </a:r>
          </a:p>
        </p:txBody>
      </p:sp>
      <p:sp>
        <p:nvSpPr>
          <p:cNvPr id="83976" name="Text Box 6"/>
          <p:cNvSpPr txBox="1">
            <a:spLocks noChangeArrowheads="1"/>
          </p:cNvSpPr>
          <p:nvPr/>
        </p:nvSpPr>
        <p:spPr bwMode="auto">
          <a:xfrm>
            <a:off x="457200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83977" name="Text Box 7"/>
          <p:cNvSpPr txBox="1">
            <a:spLocks noChangeArrowheads="1"/>
          </p:cNvSpPr>
          <p:nvPr/>
        </p:nvSpPr>
        <p:spPr bwMode="auto">
          <a:xfrm>
            <a:off x="514826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06</a:t>
            </a:r>
          </a:p>
        </p:txBody>
      </p:sp>
      <p:sp>
        <p:nvSpPr>
          <p:cNvPr id="83978" name="Text Box 8"/>
          <p:cNvSpPr txBox="1">
            <a:spLocks noChangeArrowheads="1"/>
          </p:cNvSpPr>
          <p:nvPr/>
        </p:nvSpPr>
        <p:spPr bwMode="auto">
          <a:xfrm>
            <a:off x="5724525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05</a:t>
            </a:r>
          </a:p>
        </p:txBody>
      </p:sp>
      <p:sp>
        <p:nvSpPr>
          <p:cNvPr id="83979" name="Text Box 9"/>
          <p:cNvSpPr txBox="1">
            <a:spLocks noChangeArrowheads="1"/>
          </p:cNvSpPr>
          <p:nvPr/>
        </p:nvSpPr>
        <p:spPr bwMode="auto">
          <a:xfrm>
            <a:off x="6300788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04</a:t>
            </a:r>
          </a:p>
        </p:txBody>
      </p:sp>
      <p:sp>
        <p:nvSpPr>
          <p:cNvPr id="83980" name="Text Box 10"/>
          <p:cNvSpPr txBox="1">
            <a:spLocks noChangeArrowheads="1"/>
          </p:cNvSpPr>
          <p:nvPr/>
        </p:nvSpPr>
        <p:spPr bwMode="auto">
          <a:xfrm>
            <a:off x="687705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83981" name="Text Box 11"/>
          <p:cNvSpPr txBox="1">
            <a:spLocks noChangeArrowheads="1"/>
          </p:cNvSpPr>
          <p:nvPr/>
        </p:nvSpPr>
        <p:spPr bwMode="auto">
          <a:xfrm>
            <a:off x="745331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01</a:t>
            </a:r>
          </a:p>
        </p:txBody>
      </p:sp>
      <p:sp>
        <p:nvSpPr>
          <p:cNvPr id="83982" name="Line 12"/>
          <p:cNvSpPr>
            <a:spLocks noChangeShapeType="1"/>
          </p:cNvSpPr>
          <p:nvPr/>
        </p:nvSpPr>
        <p:spPr bwMode="auto">
          <a:xfrm flipV="1">
            <a:off x="3708400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3983" name="Line 13"/>
          <p:cNvSpPr>
            <a:spLocks noChangeShapeType="1"/>
          </p:cNvSpPr>
          <p:nvPr/>
        </p:nvSpPr>
        <p:spPr bwMode="auto">
          <a:xfrm flipV="1">
            <a:off x="7237413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89134" name="Line 14"/>
          <p:cNvSpPr>
            <a:spLocks noChangeShapeType="1"/>
          </p:cNvSpPr>
          <p:nvPr/>
        </p:nvSpPr>
        <p:spPr bwMode="auto">
          <a:xfrm flipV="1">
            <a:off x="3708400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89135" name="Line 15"/>
          <p:cNvSpPr>
            <a:spLocks noChangeShapeType="1"/>
          </p:cNvSpPr>
          <p:nvPr/>
        </p:nvSpPr>
        <p:spPr bwMode="auto">
          <a:xfrm flipV="1">
            <a:off x="3779838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89136" name="Text Box 16"/>
          <p:cNvSpPr txBox="1">
            <a:spLocks noChangeArrowheads="1"/>
          </p:cNvSpPr>
          <p:nvPr/>
        </p:nvSpPr>
        <p:spPr bwMode="auto">
          <a:xfrm>
            <a:off x="5724525" y="4724400"/>
            <a:ext cx="728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chemeClr val="accent4"/>
                </a:solidFill>
                <a:latin typeface="Bradley Hand ITC" pitchFamily="66" charset="0"/>
              </a:rPr>
              <a:t>bigs</a:t>
            </a:r>
          </a:p>
        </p:txBody>
      </p:sp>
      <p:sp>
        <p:nvSpPr>
          <p:cNvPr id="389137" name="Text Box 17"/>
          <p:cNvSpPr txBox="1">
            <a:spLocks noChangeArrowheads="1"/>
          </p:cNvSpPr>
          <p:nvPr/>
        </p:nvSpPr>
        <p:spPr bwMode="auto">
          <a:xfrm>
            <a:off x="3348038" y="5084763"/>
            <a:ext cx="788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Bradley Hand ITC" pitchFamily="66" charset="0"/>
              </a:rPr>
              <a:t>pivot</a:t>
            </a:r>
          </a:p>
        </p:txBody>
      </p:sp>
      <p:sp>
        <p:nvSpPr>
          <p:cNvPr id="389138" name="Text Box 18"/>
          <p:cNvSpPr txBox="1">
            <a:spLocks noChangeArrowheads="1"/>
          </p:cNvSpPr>
          <p:nvPr/>
        </p:nvSpPr>
        <p:spPr bwMode="auto">
          <a:xfrm>
            <a:off x="341947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01</a:t>
            </a:r>
          </a:p>
        </p:txBody>
      </p:sp>
      <p:sp>
        <p:nvSpPr>
          <p:cNvPr id="389139" name="Text Box 19"/>
          <p:cNvSpPr txBox="1">
            <a:spLocks noChangeArrowheads="1"/>
          </p:cNvSpPr>
          <p:nvPr/>
        </p:nvSpPr>
        <p:spPr bwMode="auto">
          <a:xfrm>
            <a:off x="3994150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08</a:t>
            </a:r>
          </a:p>
        </p:txBody>
      </p:sp>
      <p:sp>
        <p:nvSpPr>
          <p:cNvPr id="389140" name="Text Box 20"/>
          <p:cNvSpPr txBox="1">
            <a:spLocks noChangeArrowheads="1"/>
          </p:cNvSpPr>
          <p:nvPr/>
        </p:nvSpPr>
        <p:spPr bwMode="auto">
          <a:xfrm>
            <a:off x="4570413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389141" name="Text Box 21"/>
          <p:cNvSpPr txBox="1">
            <a:spLocks noChangeArrowheads="1"/>
          </p:cNvSpPr>
          <p:nvPr/>
        </p:nvSpPr>
        <p:spPr bwMode="auto">
          <a:xfrm>
            <a:off x="514667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06</a:t>
            </a:r>
          </a:p>
        </p:txBody>
      </p:sp>
      <p:sp>
        <p:nvSpPr>
          <p:cNvPr id="389142" name="Text Box 22"/>
          <p:cNvSpPr txBox="1">
            <a:spLocks noChangeArrowheads="1"/>
          </p:cNvSpPr>
          <p:nvPr/>
        </p:nvSpPr>
        <p:spPr bwMode="auto">
          <a:xfrm>
            <a:off x="5722938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05</a:t>
            </a:r>
          </a:p>
        </p:txBody>
      </p:sp>
      <p:sp>
        <p:nvSpPr>
          <p:cNvPr id="389143" name="Text Box 23"/>
          <p:cNvSpPr txBox="1">
            <a:spLocks noChangeArrowheads="1"/>
          </p:cNvSpPr>
          <p:nvPr/>
        </p:nvSpPr>
        <p:spPr bwMode="auto">
          <a:xfrm>
            <a:off x="6299200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04</a:t>
            </a:r>
          </a:p>
        </p:txBody>
      </p:sp>
      <p:sp>
        <p:nvSpPr>
          <p:cNvPr id="389144" name="Text Box 24"/>
          <p:cNvSpPr txBox="1">
            <a:spLocks noChangeArrowheads="1"/>
          </p:cNvSpPr>
          <p:nvPr/>
        </p:nvSpPr>
        <p:spPr bwMode="auto">
          <a:xfrm>
            <a:off x="6875463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389145" name="Text Box 25"/>
          <p:cNvSpPr txBox="1">
            <a:spLocks noChangeArrowheads="1"/>
          </p:cNvSpPr>
          <p:nvPr/>
        </p:nvSpPr>
        <p:spPr bwMode="auto">
          <a:xfrm>
            <a:off x="745172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09</a:t>
            </a:r>
          </a:p>
        </p:txBody>
      </p:sp>
      <p:sp>
        <p:nvSpPr>
          <p:cNvPr id="389146" name="Rectangle 26"/>
          <p:cNvSpPr>
            <a:spLocks noChangeArrowheads="1"/>
          </p:cNvSpPr>
          <p:nvPr/>
        </p:nvSpPr>
        <p:spPr bwMode="auto">
          <a:xfrm>
            <a:off x="3348038" y="3933825"/>
            <a:ext cx="73025" cy="936625"/>
          </a:xfrm>
          <a:prstGeom prst="rect">
            <a:avLst/>
          </a:prstGeom>
          <a:solidFill>
            <a:schemeClr val="accent3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89147" name="Text Box 27"/>
          <p:cNvSpPr txBox="1">
            <a:spLocks noChangeArrowheads="1"/>
          </p:cNvSpPr>
          <p:nvPr/>
        </p:nvSpPr>
        <p:spPr bwMode="auto">
          <a:xfrm>
            <a:off x="2555875" y="4724400"/>
            <a:ext cx="105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smalls</a:t>
            </a:r>
          </a:p>
        </p:txBody>
      </p:sp>
      <p:sp>
        <p:nvSpPr>
          <p:cNvPr id="389148" name="Rectangle 28"/>
          <p:cNvSpPr>
            <a:spLocks noChangeArrowheads="1"/>
          </p:cNvSpPr>
          <p:nvPr/>
        </p:nvSpPr>
        <p:spPr bwMode="auto">
          <a:xfrm>
            <a:off x="3995738" y="3933825"/>
            <a:ext cx="4105275" cy="936625"/>
          </a:xfrm>
          <a:prstGeom prst="rect">
            <a:avLst/>
          </a:prstGeom>
          <a:solidFill>
            <a:schemeClr val="accent4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9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9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9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9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8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8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89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9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89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89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89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89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6" grpId="0"/>
      <p:bldP spid="389137" grpId="0"/>
      <p:bldP spid="389138" grpId="0" animBg="1"/>
      <p:bldP spid="389139" grpId="0" animBg="1"/>
      <p:bldP spid="389140" grpId="0" animBg="1"/>
      <p:bldP spid="389141" grpId="0" animBg="1"/>
      <p:bldP spid="389142" grpId="0" animBg="1"/>
      <p:bldP spid="389143" grpId="0" animBg="1"/>
      <p:bldP spid="389144" grpId="0" animBg="1"/>
      <p:bldP spid="389145" grpId="0" animBg="1"/>
      <p:bldP spid="389146" grpId="0" animBg="1"/>
      <p:bldP spid="389147" grpId="0"/>
      <p:bldP spid="38914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Quicksort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25950"/>
          </a:xfrm>
        </p:spPr>
        <p:txBody>
          <a:bodyPr/>
          <a:lstStyle/>
          <a:p>
            <a:pPr eaLnBrk="1" hangingPunct="1"/>
            <a:r>
              <a:rPr lang="en-US" sz="2800" smtClean="0"/>
              <a:t>The quicksort algorithm works by </a:t>
            </a:r>
            <a:r>
              <a:rPr lang="en-US" sz="2800" i="1" smtClean="0"/>
              <a:t>repeatedly partitioning</a:t>
            </a:r>
            <a:r>
              <a:rPr lang="en-US" sz="2800" smtClean="0"/>
              <a:t> an array</a:t>
            </a:r>
          </a:p>
          <a:p>
            <a:pPr eaLnBrk="1" hangingPunct="1"/>
            <a:r>
              <a:rPr lang="en-US" sz="2800" smtClean="0"/>
              <a:t>Each time a subarray is partitioned there is</a:t>
            </a:r>
          </a:p>
          <a:p>
            <a:pPr lvl="1" eaLnBrk="1" hangingPunct="1"/>
            <a:r>
              <a:rPr lang="en-US" sz="2500" smtClean="0"/>
              <a:t>A sequence of </a:t>
            </a:r>
            <a:r>
              <a:rPr lang="en-US" sz="2500" b="1" smtClean="0"/>
              <a:t>small</a:t>
            </a:r>
            <a:r>
              <a:rPr lang="en-US" sz="2500" smtClean="0"/>
              <a:t> values,</a:t>
            </a:r>
          </a:p>
          <a:p>
            <a:pPr lvl="1" eaLnBrk="1" hangingPunct="1"/>
            <a:r>
              <a:rPr lang="en-US" sz="2500" smtClean="0"/>
              <a:t>A sequence of </a:t>
            </a:r>
            <a:r>
              <a:rPr lang="en-US" sz="2500" b="1" smtClean="0"/>
              <a:t>big</a:t>
            </a:r>
            <a:r>
              <a:rPr lang="en-US" sz="2500" smtClean="0"/>
              <a:t> values, and </a:t>
            </a:r>
          </a:p>
          <a:p>
            <a:pPr lvl="1" eaLnBrk="1" hangingPunct="1"/>
            <a:r>
              <a:rPr lang="en-US" sz="2500" smtClean="0"/>
              <a:t>A </a:t>
            </a:r>
            <a:r>
              <a:rPr lang="en-US" sz="2500" b="1" smtClean="0"/>
              <a:t>pivot</a:t>
            </a:r>
            <a:r>
              <a:rPr lang="en-US" sz="2500" smtClean="0"/>
              <a:t> value </a:t>
            </a:r>
            <a:r>
              <a:rPr lang="en-US" sz="2500" b="1" smtClean="0"/>
              <a:t>which is in the correct position</a:t>
            </a:r>
          </a:p>
          <a:p>
            <a:pPr eaLnBrk="1" hangingPunct="1"/>
            <a:r>
              <a:rPr lang="en-US" sz="2800" smtClean="0"/>
              <a:t>Partition the small values, and the big values</a:t>
            </a:r>
          </a:p>
          <a:p>
            <a:pPr lvl="1" eaLnBrk="1" hangingPunct="1"/>
            <a:r>
              <a:rPr lang="en-US" sz="2400" smtClean="0"/>
              <a:t>Repeat the process until each subarray being partitioned consists of just one element</a:t>
            </a:r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981A6-B731-46F9-914E-BF20C22988F1}" type="slidenum">
              <a:rPr lang="en-US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Quicksort Analysis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65588"/>
          </a:xfrm>
        </p:spPr>
        <p:txBody>
          <a:bodyPr/>
          <a:lstStyle/>
          <a:p>
            <a:pPr eaLnBrk="1" hangingPunct="1"/>
            <a:r>
              <a:rPr lang="en-US" sz="2800" smtClean="0"/>
              <a:t>How long does quicksort take to run?</a:t>
            </a:r>
          </a:p>
          <a:p>
            <a:pPr lvl="1" eaLnBrk="1" hangingPunct="1"/>
            <a:r>
              <a:rPr lang="en-US" sz="2500" smtClean="0"/>
              <a:t>Let's consider the best and the worst case</a:t>
            </a:r>
          </a:p>
          <a:p>
            <a:pPr lvl="1" eaLnBrk="1" hangingPunct="1"/>
            <a:r>
              <a:rPr lang="en-US" sz="2500" smtClean="0"/>
              <a:t>These differ because the partitioning algorithm may not always do a good job</a:t>
            </a:r>
          </a:p>
          <a:p>
            <a:pPr eaLnBrk="1" hangingPunct="1"/>
            <a:r>
              <a:rPr lang="en-US" sz="2800" smtClean="0"/>
              <a:t>Let's look at the best case first</a:t>
            </a:r>
          </a:p>
          <a:p>
            <a:pPr lvl="1" eaLnBrk="1" hangingPunct="1"/>
            <a:r>
              <a:rPr lang="en-US" sz="2500" smtClean="0"/>
              <a:t>Each time a subarray is partitioned the pivot is the exact midpoint of the slice (or as close as it can get)</a:t>
            </a:r>
          </a:p>
          <a:p>
            <a:pPr lvl="2" eaLnBrk="1" hangingPunct="1"/>
            <a:r>
              <a:rPr lang="en-US" smtClean="0"/>
              <a:t>So it is divided in half</a:t>
            </a:r>
          </a:p>
          <a:p>
            <a:pPr lvl="1" eaLnBrk="1" hangingPunct="1"/>
            <a:r>
              <a:rPr lang="en-US" sz="2500" smtClean="0"/>
              <a:t>What is the running time?</a:t>
            </a:r>
          </a:p>
        </p:txBody>
      </p:sp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DA865-F2DC-4215-865E-63EC0CD8E4AF}" type="slidenum">
              <a:rPr lang="en-US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Quicksort Best Case</a:t>
            </a:r>
          </a:p>
        </p:txBody>
      </p:sp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6CDBC-CCDE-4551-AF2C-B8E44EF61071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87045" name="Text Box 3"/>
          <p:cNvSpPr txBox="1">
            <a:spLocks noChangeArrowheads="1"/>
          </p:cNvSpPr>
          <p:nvPr/>
        </p:nvSpPr>
        <p:spPr bwMode="auto">
          <a:xfrm>
            <a:off x="342106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08</a:t>
            </a:r>
          </a:p>
        </p:txBody>
      </p:sp>
      <p:sp>
        <p:nvSpPr>
          <p:cNvPr id="87046" name="Text Box 4"/>
          <p:cNvSpPr txBox="1">
            <a:spLocks noChangeArrowheads="1"/>
          </p:cNvSpPr>
          <p:nvPr/>
        </p:nvSpPr>
        <p:spPr bwMode="auto">
          <a:xfrm>
            <a:off x="3995738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01</a:t>
            </a:r>
          </a:p>
        </p:txBody>
      </p:sp>
      <p:sp>
        <p:nvSpPr>
          <p:cNvPr id="87047" name="Text Box 5"/>
          <p:cNvSpPr txBox="1">
            <a:spLocks noChangeArrowheads="1"/>
          </p:cNvSpPr>
          <p:nvPr/>
        </p:nvSpPr>
        <p:spPr bwMode="auto">
          <a:xfrm>
            <a:off x="457200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87048" name="Text Box 6"/>
          <p:cNvSpPr txBox="1">
            <a:spLocks noChangeArrowheads="1"/>
          </p:cNvSpPr>
          <p:nvPr/>
        </p:nvSpPr>
        <p:spPr bwMode="auto">
          <a:xfrm>
            <a:off x="514826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87049" name="Text Box 7"/>
          <p:cNvSpPr txBox="1">
            <a:spLocks noChangeArrowheads="1"/>
          </p:cNvSpPr>
          <p:nvPr/>
        </p:nvSpPr>
        <p:spPr bwMode="auto">
          <a:xfrm>
            <a:off x="5724525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03</a:t>
            </a:r>
          </a:p>
        </p:txBody>
      </p:sp>
      <p:sp>
        <p:nvSpPr>
          <p:cNvPr id="87050" name="Text Box 8"/>
          <p:cNvSpPr txBox="1">
            <a:spLocks noChangeArrowheads="1"/>
          </p:cNvSpPr>
          <p:nvPr/>
        </p:nvSpPr>
        <p:spPr bwMode="auto">
          <a:xfrm>
            <a:off x="6300788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06</a:t>
            </a:r>
          </a:p>
        </p:txBody>
      </p:sp>
      <p:sp>
        <p:nvSpPr>
          <p:cNvPr id="87051" name="Text Box 9"/>
          <p:cNvSpPr txBox="1">
            <a:spLocks noChangeArrowheads="1"/>
          </p:cNvSpPr>
          <p:nvPr/>
        </p:nvSpPr>
        <p:spPr bwMode="auto">
          <a:xfrm>
            <a:off x="687705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04</a:t>
            </a:r>
          </a:p>
        </p:txBody>
      </p:sp>
      <p:sp>
        <p:nvSpPr>
          <p:cNvPr id="87052" name="Text Box 10"/>
          <p:cNvSpPr txBox="1">
            <a:spLocks noChangeArrowheads="1"/>
          </p:cNvSpPr>
          <p:nvPr/>
        </p:nvSpPr>
        <p:spPr bwMode="auto">
          <a:xfrm>
            <a:off x="745331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05</a:t>
            </a:r>
          </a:p>
        </p:txBody>
      </p:sp>
      <p:sp>
        <p:nvSpPr>
          <p:cNvPr id="393227" name="Line 11"/>
          <p:cNvSpPr>
            <a:spLocks noChangeShapeType="1"/>
          </p:cNvSpPr>
          <p:nvPr/>
        </p:nvSpPr>
        <p:spPr bwMode="auto">
          <a:xfrm flipV="1">
            <a:off x="6013450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93228" name="Line 12"/>
          <p:cNvSpPr>
            <a:spLocks noChangeShapeType="1"/>
          </p:cNvSpPr>
          <p:nvPr/>
        </p:nvSpPr>
        <p:spPr bwMode="auto">
          <a:xfrm flipV="1">
            <a:off x="6084888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93229" name="Text Box 13"/>
          <p:cNvSpPr txBox="1">
            <a:spLocks noChangeArrowheads="1"/>
          </p:cNvSpPr>
          <p:nvPr/>
        </p:nvSpPr>
        <p:spPr bwMode="auto">
          <a:xfrm>
            <a:off x="7092950" y="4724400"/>
            <a:ext cx="728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chemeClr val="accent4"/>
                </a:solidFill>
                <a:latin typeface="Bradley Hand ITC" pitchFamily="66" charset="0"/>
              </a:rPr>
              <a:t>bigs</a:t>
            </a:r>
          </a:p>
        </p:txBody>
      </p:sp>
      <p:sp>
        <p:nvSpPr>
          <p:cNvPr id="393230" name="Text Box 14"/>
          <p:cNvSpPr txBox="1">
            <a:spLocks noChangeArrowheads="1"/>
          </p:cNvSpPr>
          <p:nvPr/>
        </p:nvSpPr>
        <p:spPr bwMode="auto">
          <a:xfrm>
            <a:off x="5653088" y="5084763"/>
            <a:ext cx="788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Bradley Hand ITC" pitchFamily="66" charset="0"/>
              </a:rPr>
              <a:t>pivot</a:t>
            </a:r>
          </a:p>
        </p:txBody>
      </p:sp>
      <p:sp>
        <p:nvSpPr>
          <p:cNvPr id="393231" name="Text Box 15"/>
          <p:cNvSpPr txBox="1">
            <a:spLocks noChangeArrowheads="1"/>
          </p:cNvSpPr>
          <p:nvPr/>
        </p:nvSpPr>
        <p:spPr bwMode="auto">
          <a:xfrm>
            <a:off x="341947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04</a:t>
            </a:r>
          </a:p>
        </p:txBody>
      </p:sp>
      <p:sp>
        <p:nvSpPr>
          <p:cNvPr id="393232" name="Text Box 16"/>
          <p:cNvSpPr txBox="1">
            <a:spLocks noChangeArrowheads="1"/>
          </p:cNvSpPr>
          <p:nvPr/>
        </p:nvSpPr>
        <p:spPr bwMode="auto">
          <a:xfrm>
            <a:off x="3994150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01</a:t>
            </a:r>
          </a:p>
        </p:txBody>
      </p:sp>
      <p:sp>
        <p:nvSpPr>
          <p:cNvPr id="393233" name="Text Box 17"/>
          <p:cNvSpPr txBox="1">
            <a:spLocks noChangeArrowheads="1"/>
          </p:cNvSpPr>
          <p:nvPr/>
        </p:nvSpPr>
        <p:spPr bwMode="auto">
          <a:xfrm>
            <a:off x="4570413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393234" name="Text Box 18"/>
          <p:cNvSpPr txBox="1">
            <a:spLocks noChangeArrowheads="1"/>
          </p:cNvSpPr>
          <p:nvPr/>
        </p:nvSpPr>
        <p:spPr bwMode="auto">
          <a:xfrm>
            <a:off x="514667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03</a:t>
            </a:r>
          </a:p>
        </p:txBody>
      </p:sp>
      <p:sp>
        <p:nvSpPr>
          <p:cNvPr id="393235" name="Text Box 19"/>
          <p:cNvSpPr txBox="1">
            <a:spLocks noChangeArrowheads="1"/>
          </p:cNvSpPr>
          <p:nvPr/>
        </p:nvSpPr>
        <p:spPr bwMode="auto">
          <a:xfrm>
            <a:off x="5722938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05</a:t>
            </a:r>
          </a:p>
        </p:txBody>
      </p:sp>
      <p:sp>
        <p:nvSpPr>
          <p:cNvPr id="393236" name="Text Box 20"/>
          <p:cNvSpPr txBox="1">
            <a:spLocks noChangeArrowheads="1"/>
          </p:cNvSpPr>
          <p:nvPr/>
        </p:nvSpPr>
        <p:spPr bwMode="auto">
          <a:xfrm>
            <a:off x="6299200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06</a:t>
            </a:r>
          </a:p>
        </p:txBody>
      </p:sp>
      <p:sp>
        <p:nvSpPr>
          <p:cNvPr id="393237" name="Text Box 21"/>
          <p:cNvSpPr txBox="1">
            <a:spLocks noChangeArrowheads="1"/>
          </p:cNvSpPr>
          <p:nvPr/>
        </p:nvSpPr>
        <p:spPr bwMode="auto">
          <a:xfrm>
            <a:off x="6875463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08</a:t>
            </a:r>
          </a:p>
        </p:txBody>
      </p:sp>
      <p:sp>
        <p:nvSpPr>
          <p:cNvPr id="393238" name="Text Box 22"/>
          <p:cNvSpPr txBox="1">
            <a:spLocks noChangeArrowheads="1"/>
          </p:cNvSpPr>
          <p:nvPr/>
        </p:nvSpPr>
        <p:spPr bwMode="auto">
          <a:xfrm>
            <a:off x="745172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393239" name="Text Box 23"/>
          <p:cNvSpPr txBox="1">
            <a:spLocks noChangeArrowheads="1"/>
          </p:cNvSpPr>
          <p:nvPr/>
        </p:nvSpPr>
        <p:spPr bwMode="auto">
          <a:xfrm>
            <a:off x="3995738" y="4724400"/>
            <a:ext cx="105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smalls</a:t>
            </a:r>
          </a:p>
        </p:txBody>
      </p:sp>
      <p:sp>
        <p:nvSpPr>
          <p:cNvPr id="393240" name="Text Box 24"/>
          <p:cNvSpPr txBox="1">
            <a:spLocks noChangeArrowheads="1"/>
          </p:cNvSpPr>
          <p:nvPr/>
        </p:nvSpPr>
        <p:spPr bwMode="auto">
          <a:xfrm>
            <a:off x="0" y="3284538"/>
            <a:ext cx="2627313" cy="376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First partition</a:t>
            </a:r>
          </a:p>
        </p:txBody>
      </p:sp>
      <p:sp>
        <p:nvSpPr>
          <p:cNvPr id="393241" name="Rectangle 25"/>
          <p:cNvSpPr>
            <a:spLocks noChangeArrowheads="1"/>
          </p:cNvSpPr>
          <p:nvPr/>
        </p:nvSpPr>
        <p:spPr bwMode="auto">
          <a:xfrm>
            <a:off x="6300788" y="3933825"/>
            <a:ext cx="1800225" cy="936625"/>
          </a:xfrm>
          <a:prstGeom prst="rect">
            <a:avLst/>
          </a:prstGeom>
          <a:solidFill>
            <a:schemeClr val="accent4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93242" name="Rectangle 26"/>
          <p:cNvSpPr>
            <a:spLocks noChangeArrowheads="1"/>
          </p:cNvSpPr>
          <p:nvPr/>
        </p:nvSpPr>
        <p:spPr bwMode="auto">
          <a:xfrm>
            <a:off x="3348038" y="3933825"/>
            <a:ext cx="2376487" cy="936625"/>
          </a:xfrm>
          <a:prstGeom prst="rect">
            <a:avLst/>
          </a:prstGeom>
          <a:solidFill>
            <a:schemeClr val="accent3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3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3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93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3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93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3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9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3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9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9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93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93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9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29" grpId="0"/>
      <p:bldP spid="393230" grpId="0"/>
      <p:bldP spid="393231" grpId="0" animBg="1"/>
      <p:bldP spid="393232" grpId="0" animBg="1"/>
      <p:bldP spid="393233" grpId="0" animBg="1"/>
      <p:bldP spid="393234" grpId="0" animBg="1"/>
      <p:bldP spid="393235" grpId="0" animBg="1"/>
      <p:bldP spid="393236" grpId="0" animBg="1"/>
      <p:bldP spid="393237" grpId="0" animBg="1"/>
      <p:bldP spid="393238" grpId="0" animBg="1"/>
      <p:bldP spid="393239" grpId="0"/>
      <p:bldP spid="393240" grpId="0" animBg="1"/>
      <p:bldP spid="393241" grpId="0" animBg="1"/>
      <p:bldP spid="39324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Quicksort Best Case</a:t>
            </a:r>
          </a:p>
        </p:txBody>
      </p:sp>
      <p:sp>
        <p:nvSpPr>
          <p:cNvPr id="7168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8490BB-A0B8-48D3-9A50-76C4D4022139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394243" name="Line 3"/>
          <p:cNvSpPr>
            <a:spLocks noChangeShapeType="1"/>
          </p:cNvSpPr>
          <p:nvPr/>
        </p:nvSpPr>
        <p:spPr bwMode="auto">
          <a:xfrm flipV="1">
            <a:off x="4860925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94244" name="Line 4"/>
          <p:cNvSpPr>
            <a:spLocks noChangeShapeType="1"/>
          </p:cNvSpPr>
          <p:nvPr/>
        </p:nvSpPr>
        <p:spPr bwMode="auto">
          <a:xfrm flipV="1">
            <a:off x="4932363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94245" name="Text Box 5"/>
          <p:cNvSpPr txBox="1">
            <a:spLocks noChangeArrowheads="1"/>
          </p:cNvSpPr>
          <p:nvPr/>
        </p:nvSpPr>
        <p:spPr bwMode="auto">
          <a:xfrm>
            <a:off x="5076825" y="4724400"/>
            <a:ext cx="744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chemeClr val="accent4"/>
                </a:solidFill>
                <a:latin typeface="Bradley Hand ITC" pitchFamily="66" charset="0"/>
              </a:rPr>
              <a:t>big1</a:t>
            </a:r>
          </a:p>
        </p:txBody>
      </p:sp>
      <p:sp>
        <p:nvSpPr>
          <p:cNvPr id="394246" name="Text Box 6"/>
          <p:cNvSpPr txBox="1">
            <a:spLocks noChangeArrowheads="1"/>
          </p:cNvSpPr>
          <p:nvPr/>
        </p:nvSpPr>
        <p:spPr bwMode="auto">
          <a:xfrm>
            <a:off x="4500563" y="5084763"/>
            <a:ext cx="938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Bradley Hand ITC" pitchFamily="66" charset="0"/>
              </a:rPr>
              <a:t>pivot1</a:t>
            </a: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41947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394248" name="Text Box 8"/>
          <p:cNvSpPr txBox="1">
            <a:spLocks noChangeArrowheads="1"/>
          </p:cNvSpPr>
          <p:nvPr/>
        </p:nvSpPr>
        <p:spPr bwMode="auto">
          <a:xfrm>
            <a:off x="3994150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01</a:t>
            </a:r>
          </a:p>
        </p:txBody>
      </p:sp>
      <p:sp>
        <p:nvSpPr>
          <p:cNvPr id="394249" name="Text Box 9"/>
          <p:cNvSpPr txBox="1">
            <a:spLocks noChangeArrowheads="1"/>
          </p:cNvSpPr>
          <p:nvPr/>
        </p:nvSpPr>
        <p:spPr bwMode="auto">
          <a:xfrm>
            <a:off x="514667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04</a:t>
            </a:r>
          </a:p>
        </p:txBody>
      </p:sp>
      <p:sp>
        <p:nvSpPr>
          <p:cNvPr id="394250" name="Text Box 10"/>
          <p:cNvSpPr txBox="1">
            <a:spLocks noChangeArrowheads="1"/>
          </p:cNvSpPr>
          <p:nvPr/>
        </p:nvSpPr>
        <p:spPr bwMode="auto">
          <a:xfrm>
            <a:off x="5722938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05</a:t>
            </a:r>
          </a:p>
        </p:txBody>
      </p:sp>
      <p:sp>
        <p:nvSpPr>
          <p:cNvPr id="394251" name="Text Box 11"/>
          <p:cNvSpPr txBox="1">
            <a:spLocks noChangeArrowheads="1"/>
          </p:cNvSpPr>
          <p:nvPr/>
        </p:nvSpPr>
        <p:spPr bwMode="auto">
          <a:xfrm>
            <a:off x="6299200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06</a:t>
            </a:r>
          </a:p>
        </p:txBody>
      </p:sp>
      <p:sp>
        <p:nvSpPr>
          <p:cNvPr id="394252" name="Text Box 12"/>
          <p:cNvSpPr txBox="1">
            <a:spLocks noChangeArrowheads="1"/>
          </p:cNvSpPr>
          <p:nvPr/>
        </p:nvSpPr>
        <p:spPr bwMode="auto">
          <a:xfrm>
            <a:off x="745172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08</a:t>
            </a:r>
          </a:p>
        </p:txBody>
      </p:sp>
      <p:sp>
        <p:nvSpPr>
          <p:cNvPr id="394253" name="Text Box 13"/>
          <p:cNvSpPr txBox="1">
            <a:spLocks noChangeArrowheads="1"/>
          </p:cNvSpPr>
          <p:nvPr/>
        </p:nvSpPr>
        <p:spPr bwMode="auto">
          <a:xfrm>
            <a:off x="3635375" y="4724400"/>
            <a:ext cx="728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sm1</a:t>
            </a:r>
          </a:p>
        </p:txBody>
      </p:sp>
      <p:sp>
        <p:nvSpPr>
          <p:cNvPr id="88080" name="Text Box 14"/>
          <p:cNvSpPr txBox="1">
            <a:spLocks noChangeArrowheads="1"/>
          </p:cNvSpPr>
          <p:nvPr/>
        </p:nvSpPr>
        <p:spPr bwMode="auto">
          <a:xfrm>
            <a:off x="3419475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04</a:t>
            </a:r>
          </a:p>
        </p:txBody>
      </p:sp>
      <p:sp>
        <p:nvSpPr>
          <p:cNvPr id="88081" name="Text Box 15"/>
          <p:cNvSpPr txBox="1">
            <a:spLocks noChangeArrowheads="1"/>
          </p:cNvSpPr>
          <p:nvPr/>
        </p:nvSpPr>
        <p:spPr bwMode="auto">
          <a:xfrm>
            <a:off x="3995738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01</a:t>
            </a:r>
          </a:p>
        </p:txBody>
      </p:sp>
      <p:sp>
        <p:nvSpPr>
          <p:cNvPr id="88082" name="Text Box 16"/>
          <p:cNvSpPr txBox="1">
            <a:spLocks noChangeArrowheads="1"/>
          </p:cNvSpPr>
          <p:nvPr/>
        </p:nvSpPr>
        <p:spPr bwMode="auto">
          <a:xfrm>
            <a:off x="457200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88083" name="Text Box 17"/>
          <p:cNvSpPr txBox="1">
            <a:spLocks noChangeArrowheads="1"/>
          </p:cNvSpPr>
          <p:nvPr/>
        </p:nvSpPr>
        <p:spPr bwMode="auto">
          <a:xfrm>
            <a:off x="514826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03</a:t>
            </a:r>
          </a:p>
        </p:txBody>
      </p:sp>
      <p:sp>
        <p:nvSpPr>
          <p:cNvPr id="88084" name="Text Box 18"/>
          <p:cNvSpPr txBox="1">
            <a:spLocks noChangeArrowheads="1"/>
          </p:cNvSpPr>
          <p:nvPr/>
        </p:nvSpPr>
        <p:spPr bwMode="auto">
          <a:xfrm>
            <a:off x="5724525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05</a:t>
            </a:r>
          </a:p>
        </p:txBody>
      </p:sp>
      <p:sp>
        <p:nvSpPr>
          <p:cNvPr id="88085" name="Text Box 19"/>
          <p:cNvSpPr txBox="1">
            <a:spLocks noChangeArrowheads="1"/>
          </p:cNvSpPr>
          <p:nvPr/>
        </p:nvSpPr>
        <p:spPr bwMode="auto">
          <a:xfrm>
            <a:off x="6300788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06</a:t>
            </a:r>
          </a:p>
        </p:txBody>
      </p:sp>
      <p:sp>
        <p:nvSpPr>
          <p:cNvPr id="88086" name="Text Box 20"/>
          <p:cNvSpPr txBox="1">
            <a:spLocks noChangeArrowheads="1"/>
          </p:cNvSpPr>
          <p:nvPr/>
        </p:nvSpPr>
        <p:spPr bwMode="auto">
          <a:xfrm>
            <a:off x="687705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08</a:t>
            </a:r>
          </a:p>
        </p:txBody>
      </p:sp>
      <p:sp>
        <p:nvSpPr>
          <p:cNvPr id="88087" name="Text Box 21"/>
          <p:cNvSpPr txBox="1">
            <a:spLocks noChangeArrowheads="1"/>
          </p:cNvSpPr>
          <p:nvPr/>
        </p:nvSpPr>
        <p:spPr bwMode="auto">
          <a:xfrm>
            <a:off x="745331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394262" name="Text Box 22"/>
          <p:cNvSpPr txBox="1">
            <a:spLocks noChangeArrowheads="1"/>
          </p:cNvSpPr>
          <p:nvPr/>
        </p:nvSpPr>
        <p:spPr bwMode="auto">
          <a:xfrm>
            <a:off x="0" y="3284538"/>
            <a:ext cx="2771775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Second partition</a:t>
            </a:r>
          </a:p>
        </p:txBody>
      </p:sp>
      <p:sp>
        <p:nvSpPr>
          <p:cNvPr id="394263" name="Rectangle 23"/>
          <p:cNvSpPr>
            <a:spLocks noChangeArrowheads="1"/>
          </p:cNvSpPr>
          <p:nvPr/>
        </p:nvSpPr>
        <p:spPr bwMode="auto">
          <a:xfrm>
            <a:off x="5148263" y="3933825"/>
            <a:ext cx="576262" cy="936625"/>
          </a:xfrm>
          <a:prstGeom prst="rect">
            <a:avLst/>
          </a:prstGeom>
          <a:solidFill>
            <a:schemeClr val="accent4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94264" name="Text Box 24"/>
          <p:cNvSpPr txBox="1">
            <a:spLocks noChangeArrowheads="1"/>
          </p:cNvSpPr>
          <p:nvPr/>
        </p:nvSpPr>
        <p:spPr bwMode="auto">
          <a:xfrm>
            <a:off x="6875463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394265" name="Text Box 25"/>
          <p:cNvSpPr txBox="1">
            <a:spLocks noChangeArrowheads="1"/>
          </p:cNvSpPr>
          <p:nvPr/>
        </p:nvSpPr>
        <p:spPr bwMode="auto">
          <a:xfrm>
            <a:off x="4570413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03</a:t>
            </a:r>
          </a:p>
        </p:txBody>
      </p:sp>
      <p:sp>
        <p:nvSpPr>
          <p:cNvPr id="394266" name="Rectangle 26"/>
          <p:cNvSpPr>
            <a:spLocks noChangeArrowheads="1"/>
          </p:cNvSpPr>
          <p:nvPr/>
        </p:nvSpPr>
        <p:spPr bwMode="auto">
          <a:xfrm>
            <a:off x="3348038" y="3933825"/>
            <a:ext cx="1223962" cy="936625"/>
          </a:xfrm>
          <a:prstGeom prst="rect">
            <a:avLst/>
          </a:prstGeom>
          <a:solidFill>
            <a:schemeClr val="accent3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94267" name="Line 27"/>
          <p:cNvSpPr>
            <a:spLocks noChangeShapeType="1"/>
          </p:cNvSpPr>
          <p:nvPr/>
        </p:nvSpPr>
        <p:spPr bwMode="auto">
          <a:xfrm flipV="1">
            <a:off x="5364163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94268" name="Text Box 28"/>
          <p:cNvSpPr txBox="1">
            <a:spLocks noChangeArrowheads="1"/>
          </p:cNvSpPr>
          <p:nvPr/>
        </p:nvSpPr>
        <p:spPr bwMode="auto">
          <a:xfrm>
            <a:off x="5003800" y="3357563"/>
            <a:ext cx="938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Bradley Hand ITC" pitchFamily="66" charset="0"/>
              </a:rPr>
              <a:t>pivot1</a:t>
            </a:r>
          </a:p>
        </p:txBody>
      </p:sp>
      <p:sp>
        <p:nvSpPr>
          <p:cNvPr id="394269" name="Line 29"/>
          <p:cNvSpPr>
            <a:spLocks noChangeShapeType="1"/>
          </p:cNvSpPr>
          <p:nvPr/>
        </p:nvSpPr>
        <p:spPr bwMode="auto">
          <a:xfrm flipV="1">
            <a:off x="7740650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94270" name="Text Box 30"/>
          <p:cNvSpPr txBox="1">
            <a:spLocks noChangeArrowheads="1"/>
          </p:cNvSpPr>
          <p:nvPr/>
        </p:nvSpPr>
        <p:spPr bwMode="auto">
          <a:xfrm>
            <a:off x="7380288" y="3357563"/>
            <a:ext cx="96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Bradley Hand ITC" pitchFamily="66" charset="0"/>
              </a:rPr>
              <a:t>pivot2</a:t>
            </a:r>
          </a:p>
        </p:txBody>
      </p:sp>
      <p:sp>
        <p:nvSpPr>
          <p:cNvPr id="394271" name="Line 31"/>
          <p:cNvSpPr>
            <a:spLocks noChangeShapeType="1"/>
          </p:cNvSpPr>
          <p:nvPr/>
        </p:nvSpPr>
        <p:spPr bwMode="auto">
          <a:xfrm flipV="1">
            <a:off x="7164388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94272" name="Text Box 32"/>
          <p:cNvSpPr txBox="1">
            <a:spLocks noChangeArrowheads="1"/>
          </p:cNvSpPr>
          <p:nvPr/>
        </p:nvSpPr>
        <p:spPr bwMode="auto">
          <a:xfrm>
            <a:off x="6804025" y="5084763"/>
            <a:ext cx="96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Bradley Hand ITC" pitchFamily="66" charset="0"/>
              </a:rPr>
              <a:t>pivot2</a:t>
            </a:r>
          </a:p>
        </p:txBody>
      </p:sp>
      <p:sp>
        <p:nvSpPr>
          <p:cNvPr id="394273" name="Text Box 33"/>
          <p:cNvSpPr txBox="1">
            <a:spLocks noChangeArrowheads="1"/>
          </p:cNvSpPr>
          <p:nvPr/>
        </p:nvSpPr>
        <p:spPr bwMode="auto">
          <a:xfrm>
            <a:off x="7380288" y="4724400"/>
            <a:ext cx="76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chemeClr val="accent4"/>
                </a:solidFill>
                <a:latin typeface="Bradley Hand ITC" pitchFamily="66" charset="0"/>
              </a:rPr>
              <a:t>big2</a:t>
            </a:r>
          </a:p>
        </p:txBody>
      </p:sp>
      <p:sp>
        <p:nvSpPr>
          <p:cNvPr id="394274" name="Text Box 34"/>
          <p:cNvSpPr txBox="1">
            <a:spLocks noChangeArrowheads="1"/>
          </p:cNvSpPr>
          <p:nvPr/>
        </p:nvSpPr>
        <p:spPr bwMode="auto">
          <a:xfrm>
            <a:off x="6227763" y="4724400"/>
            <a:ext cx="75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sm2</a:t>
            </a:r>
          </a:p>
        </p:txBody>
      </p:sp>
      <p:sp>
        <p:nvSpPr>
          <p:cNvPr id="394275" name="Rectangle 35"/>
          <p:cNvSpPr>
            <a:spLocks noChangeArrowheads="1"/>
          </p:cNvSpPr>
          <p:nvPr/>
        </p:nvSpPr>
        <p:spPr bwMode="auto">
          <a:xfrm>
            <a:off x="7451725" y="3933825"/>
            <a:ext cx="649288" cy="936625"/>
          </a:xfrm>
          <a:prstGeom prst="rect">
            <a:avLst/>
          </a:prstGeom>
          <a:solidFill>
            <a:schemeClr val="accent4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94276" name="Rectangle 36"/>
          <p:cNvSpPr>
            <a:spLocks noChangeArrowheads="1"/>
          </p:cNvSpPr>
          <p:nvPr/>
        </p:nvSpPr>
        <p:spPr bwMode="auto">
          <a:xfrm>
            <a:off x="6300788" y="3933825"/>
            <a:ext cx="576262" cy="936625"/>
          </a:xfrm>
          <a:prstGeom prst="rect">
            <a:avLst/>
          </a:prstGeom>
          <a:solidFill>
            <a:schemeClr val="accent3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94277" name="Line 37"/>
          <p:cNvSpPr>
            <a:spLocks noChangeShapeType="1"/>
          </p:cNvSpPr>
          <p:nvPr/>
        </p:nvSpPr>
        <p:spPr bwMode="auto">
          <a:xfrm flipV="1">
            <a:off x="7237413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4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4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4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94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9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4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94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94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94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94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94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94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94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94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94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94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94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94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94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94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9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9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9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9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9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5" grpId="0"/>
      <p:bldP spid="394246" grpId="0"/>
      <p:bldP spid="394247" grpId="0" animBg="1"/>
      <p:bldP spid="394248" grpId="0" animBg="1"/>
      <p:bldP spid="394249" grpId="0" animBg="1"/>
      <p:bldP spid="394250" grpId="0" animBg="1"/>
      <p:bldP spid="394251" grpId="0" animBg="1"/>
      <p:bldP spid="394252" grpId="0" animBg="1"/>
      <p:bldP spid="394253" grpId="0"/>
      <p:bldP spid="394262" grpId="0" animBg="1"/>
      <p:bldP spid="394263" grpId="0" animBg="1"/>
      <p:bldP spid="394264" grpId="0" animBg="1"/>
      <p:bldP spid="394265" grpId="0" animBg="1"/>
      <p:bldP spid="394266" grpId="0" animBg="1"/>
      <p:bldP spid="394268" grpId="0"/>
      <p:bldP spid="394270" grpId="0"/>
      <p:bldP spid="394272" grpId="0"/>
      <p:bldP spid="394273" grpId="0"/>
      <p:bldP spid="394274" grpId="0"/>
      <p:bldP spid="394275" grpId="0" animBg="1"/>
      <p:bldP spid="39427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Quicksort Best Case</a:t>
            </a:r>
          </a:p>
        </p:txBody>
      </p:sp>
      <p:sp>
        <p:nvSpPr>
          <p:cNvPr id="727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727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86A76-CD02-4A7C-AF64-C3E001CEBE3E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395267" name="Line 3"/>
          <p:cNvSpPr>
            <a:spLocks noChangeShapeType="1"/>
          </p:cNvSpPr>
          <p:nvPr/>
        </p:nvSpPr>
        <p:spPr bwMode="auto">
          <a:xfrm flipV="1">
            <a:off x="3708400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95268" name="Line 4"/>
          <p:cNvSpPr>
            <a:spLocks noChangeShapeType="1"/>
          </p:cNvSpPr>
          <p:nvPr/>
        </p:nvSpPr>
        <p:spPr bwMode="auto">
          <a:xfrm flipV="1">
            <a:off x="3779838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95269" name="Text Box 5"/>
          <p:cNvSpPr txBox="1">
            <a:spLocks noChangeArrowheads="1"/>
          </p:cNvSpPr>
          <p:nvPr/>
        </p:nvSpPr>
        <p:spPr bwMode="auto">
          <a:xfrm>
            <a:off x="3348038" y="5084763"/>
            <a:ext cx="938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Bradley Hand ITC" pitchFamily="66" charset="0"/>
              </a:rPr>
              <a:t>pivot1</a:t>
            </a:r>
          </a:p>
        </p:txBody>
      </p:sp>
      <p:sp>
        <p:nvSpPr>
          <p:cNvPr id="395270" name="Text Box 6"/>
          <p:cNvSpPr txBox="1">
            <a:spLocks noChangeArrowheads="1"/>
          </p:cNvSpPr>
          <p:nvPr/>
        </p:nvSpPr>
        <p:spPr bwMode="auto">
          <a:xfrm>
            <a:off x="3994150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395271" name="Text Box 7"/>
          <p:cNvSpPr txBox="1">
            <a:spLocks noChangeArrowheads="1"/>
          </p:cNvSpPr>
          <p:nvPr/>
        </p:nvSpPr>
        <p:spPr bwMode="auto">
          <a:xfrm>
            <a:off x="4570413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03</a:t>
            </a:r>
          </a:p>
        </p:txBody>
      </p:sp>
      <p:sp>
        <p:nvSpPr>
          <p:cNvPr id="395272" name="Text Box 8"/>
          <p:cNvSpPr txBox="1">
            <a:spLocks noChangeArrowheads="1"/>
          </p:cNvSpPr>
          <p:nvPr/>
        </p:nvSpPr>
        <p:spPr bwMode="auto">
          <a:xfrm>
            <a:off x="514667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04</a:t>
            </a:r>
          </a:p>
        </p:txBody>
      </p:sp>
      <p:sp>
        <p:nvSpPr>
          <p:cNvPr id="395273" name="Text Box 9"/>
          <p:cNvSpPr txBox="1">
            <a:spLocks noChangeArrowheads="1"/>
          </p:cNvSpPr>
          <p:nvPr/>
        </p:nvSpPr>
        <p:spPr bwMode="auto">
          <a:xfrm>
            <a:off x="5722938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05</a:t>
            </a:r>
          </a:p>
        </p:txBody>
      </p:sp>
      <p:sp>
        <p:nvSpPr>
          <p:cNvPr id="395274" name="Text Box 10"/>
          <p:cNvSpPr txBox="1">
            <a:spLocks noChangeArrowheads="1"/>
          </p:cNvSpPr>
          <p:nvPr/>
        </p:nvSpPr>
        <p:spPr bwMode="auto">
          <a:xfrm>
            <a:off x="6299200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06</a:t>
            </a:r>
          </a:p>
        </p:txBody>
      </p:sp>
      <p:sp>
        <p:nvSpPr>
          <p:cNvPr id="395275" name="Text Box 11"/>
          <p:cNvSpPr txBox="1">
            <a:spLocks noChangeArrowheads="1"/>
          </p:cNvSpPr>
          <p:nvPr/>
        </p:nvSpPr>
        <p:spPr bwMode="auto">
          <a:xfrm>
            <a:off x="6875463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395276" name="Text Box 12"/>
          <p:cNvSpPr txBox="1">
            <a:spLocks noChangeArrowheads="1"/>
          </p:cNvSpPr>
          <p:nvPr/>
        </p:nvSpPr>
        <p:spPr bwMode="auto">
          <a:xfrm>
            <a:off x="745172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08</a:t>
            </a:r>
          </a:p>
        </p:txBody>
      </p:sp>
      <p:sp>
        <p:nvSpPr>
          <p:cNvPr id="395277" name="Text Box 13"/>
          <p:cNvSpPr txBox="1">
            <a:spLocks noChangeArrowheads="1"/>
          </p:cNvSpPr>
          <p:nvPr/>
        </p:nvSpPr>
        <p:spPr bwMode="auto">
          <a:xfrm>
            <a:off x="0" y="3284538"/>
            <a:ext cx="2771775" cy="376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Third partition</a:t>
            </a:r>
          </a:p>
        </p:txBody>
      </p:sp>
      <p:sp>
        <p:nvSpPr>
          <p:cNvPr id="89104" name="Text Box 14"/>
          <p:cNvSpPr txBox="1">
            <a:spLocks noChangeArrowheads="1"/>
          </p:cNvSpPr>
          <p:nvPr/>
        </p:nvSpPr>
        <p:spPr bwMode="auto">
          <a:xfrm>
            <a:off x="342106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89105" name="Text Box 15"/>
          <p:cNvSpPr txBox="1">
            <a:spLocks noChangeArrowheads="1"/>
          </p:cNvSpPr>
          <p:nvPr/>
        </p:nvSpPr>
        <p:spPr bwMode="auto">
          <a:xfrm>
            <a:off x="3995738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01</a:t>
            </a:r>
          </a:p>
        </p:txBody>
      </p:sp>
      <p:sp>
        <p:nvSpPr>
          <p:cNvPr id="89106" name="Text Box 16"/>
          <p:cNvSpPr txBox="1">
            <a:spLocks noChangeArrowheads="1"/>
          </p:cNvSpPr>
          <p:nvPr/>
        </p:nvSpPr>
        <p:spPr bwMode="auto">
          <a:xfrm>
            <a:off x="457200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03</a:t>
            </a:r>
          </a:p>
        </p:txBody>
      </p:sp>
      <p:sp>
        <p:nvSpPr>
          <p:cNvPr id="89107" name="Text Box 17"/>
          <p:cNvSpPr txBox="1">
            <a:spLocks noChangeArrowheads="1"/>
          </p:cNvSpPr>
          <p:nvPr/>
        </p:nvSpPr>
        <p:spPr bwMode="auto">
          <a:xfrm>
            <a:off x="514826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04</a:t>
            </a:r>
          </a:p>
        </p:txBody>
      </p:sp>
      <p:sp>
        <p:nvSpPr>
          <p:cNvPr id="89108" name="Text Box 18"/>
          <p:cNvSpPr txBox="1">
            <a:spLocks noChangeArrowheads="1"/>
          </p:cNvSpPr>
          <p:nvPr/>
        </p:nvSpPr>
        <p:spPr bwMode="auto">
          <a:xfrm>
            <a:off x="5724525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05</a:t>
            </a:r>
          </a:p>
        </p:txBody>
      </p:sp>
      <p:sp>
        <p:nvSpPr>
          <p:cNvPr id="89109" name="Text Box 19"/>
          <p:cNvSpPr txBox="1">
            <a:spLocks noChangeArrowheads="1"/>
          </p:cNvSpPr>
          <p:nvPr/>
        </p:nvSpPr>
        <p:spPr bwMode="auto">
          <a:xfrm>
            <a:off x="6300788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06</a:t>
            </a:r>
          </a:p>
        </p:txBody>
      </p:sp>
      <p:sp>
        <p:nvSpPr>
          <p:cNvPr id="89110" name="Text Box 20"/>
          <p:cNvSpPr txBox="1">
            <a:spLocks noChangeArrowheads="1"/>
          </p:cNvSpPr>
          <p:nvPr/>
        </p:nvSpPr>
        <p:spPr bwMode="auto">
          <a:xfrm>
            <a:off x="687705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89111" name="Text Box 21"/>
          <p:cNvSpPr txBox="1">
            <a:spLocks noChangeArrowheads="1"/>
          </p:cNvSpPr>
          <p:nvPr/>
        </p:nvSpPr>
        <p:spPr bwMode="auto">
          <a:xfrm>
            <a:off x="745331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08</a:t>
            </a:r>
          </a:p>
        </p:txBody>
      </p:sp>
      <p:sp>
        <p:nvSpPr>
          <p:cNvPr id="395286" name="Line 22"/>
          <p:cNvSpPr>
            <a:spLocks noChangeShapeType="1"/>
          </p:cNvSpPr>
          <p:nvPr/>
        </p:nvSpPr>
        <p:spPr bwMode="auto">
          <a:xfrm flipV="1">
            <a:off x="4284663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95287" name="Text Box 23"/>
          <p:cNvSpPr txBox="1">
            <a:spLocks noChangeArrowheads="1"/>
          </p:cNvSpPr>
          <p:nvPr/>
        </p:nvSpPr>
        <p:spPr bwMode="auto">
          <a:xfrm>
            <a:off x="3851275" y="3357563"/>
            <a:ext cx="938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Bradley Hand ITC" pitchFamily="66" charset="0"/>
              </a:rPr>
              <a:t>pivot1</a:t>
            </a:r>
          </a:p>
        </p:txBody>
      </p:sp>
      <p:sp>
        <p:nvSpPr>
          <p:cNvPr id="395288" name="Line 24"/>
          <p:cNvSpPr>
            <a:spLocks noChangeShapeType="1"/>
          </p:cNvSpPr>
          <p:nvPr/>
        </p:nvSpPr>
        <p:spPr bwMode="auto">
          <a:xfrm flipV="1">
            <a:off x="7740650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95289" name="Text Box 25"/>
          <p:cNvSpPr txBox="1">
            <a:spLocks noChangeArrowheads="1"/>
          </p:cNvSpPr>
          <p:nvPr/>
        </p:nvSpPr>
        <p:spPr bwMode="auto">
          <a:xfrm>
            <a:off x="7380288" y="3357563"/>
            <a:ext cx="774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CC00"/>
                </a:solidFill>
                <a:latin typeface="Bradley Hand ITC" pitchFamily="66" charset="0"/>
              </a:rPr>
              <a:t>done</a:t>
            </a:r>
          </a:p>
        </p:txBody>
      </p:sp>
      <p:sp>
        <p:nvSpPr>
          <p:cNvPr id="395290" name="Line 26"/>
          <p:cNvSpPr>
            <a:spLocks noChangeShapeType="1"/>
          </p:cNvSpPr>
          <p:nvPr/>
        </p:nvSpPr>
        <p:spPr bwMode="auto">
          <a:xfrm flipV="1">
            <a:off x="6588125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95291" name="Text Box 27"/>
          <p:cNvSpPr txBox="1">
            <a:spLocks noChangeArrowheads="1"/>
          </p:cNvSpPr>
          <p:nvPr/>
        </p:nvSpPr>
        <p:spPr bwMode="auto">
          <a:xfrm>
            <a:off x="6227763" y="3357563"/>
            <a:ext cx="774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CC00"/>
                </a:solidFill>
                <a:latin typeface="Bradley Hand ITC" pitchFamily="66" charset="0"/>
              </a:rPr>
              <a:t>done</a:t>
            </a:r>
          </a:p>
        </p:txBody>
      </p:sp>
      <p:sp>
        <p:nvSpPr>
          <p:cNvPr id="395292" name="Line 28"/>
          <p:cNvSpPr>
            <a:spLocks noChangeShapeType="1"/>
          </p:cNvSpPr>
          <p:nvPr/>
        </p:nvSpPr>
        <p:spPr bwMode="auto">
          <a:xfrm flipV="1">
            <a:off x="5437188" y="29972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95293" name="Text Box 29"/>
          <p:cNvSpPr txBox="1">
            <a:spLocks noChangeArrowheads="1"/>
          </p:cNvSpPr>
          <p:nvPr/>
        </p:nvSpPr>
        <p:spPr bwMode="auto">
          <a:xfrm>
            <a:off x="5076825" y="3357563"/>
            <a:ext cx="774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CC00"/>
                </a:solidFill>
                <a:latin typeface="Bradley Hand ITC" pitchFamily="66" charset="0"/>
              </a:rPr>
              <a:t>done</a:t>
            </a:r>
          </a:p>
        </p:txBody>
      </p:sp>
      <p:sp>
        <p:nvSpPr>
          <p:cNvPr id="395294" name="Text Box 30"/>
          <p:cNvSpPr txBox="1">
            <a:spLocks noChangeArrowheads="1"/>
          </p:cNvSpPr>
          <p:nvPr/>
        </p:nvSpPr>
        <p:spPr bwMode="auto">
          <a:xfrm>
            <a:off x="341947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5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5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95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5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95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5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95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95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95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95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95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95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95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95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95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95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95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69" grpId="0"/>
      <p:bldP spid="395270" grpId="0" animBg="1"/>
      <p:bldP spid="395271" grpId="0" animBg="1"/>
      <p:bldP spid="395272" grpId="0" animBg="1"/>
      <p:bldP spid="395273" grpId="0" animBg="1"/>
      <p:bldP spid="395274" grpId="0" animBg="1"/>
      <p:bldP spid="395275" grpId="0" animBg="1"/>
      <p:bldP spid="395276" grpId="0" animBg="1"/>
      <p:bldP spid="395277" grpId="0" animBg="1"/>
      <p:bldP spid="395287" grpId="0"/>
      <p:bldP spid="395289" grpId="0"/>
      <p:bldP spid="395291" grpId="0"/>
      <p:bldP spid="395293" grpId="0"/>
      <p:bldP spid="39529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Quicksort Best Case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37088"/>
          </a:xfrm>
        </p:spPr>
        <p:txBody>
          <a:bodyPr/>
          <a:lstStyle/>
          <a:p>
            <a:pPr eaLnBrk="1" hangingPunct="1"/>
            <a:r>
              <a:rPr lang="en-US" sz="2800" smtClean="0"/>
              <a:t>Each subarray is divided exactly in half in each set of partitions</a:t>
            </a:r>
          </a:p>
          <a:p>
            <a:pPr lvl="1" eaLnBrk="1" hangingPunct="1"/>
            <a:r>
              <a:rPr lang="en-US" sz="2300" smtClean="0"/>
              <a:t>Each time a series of subarrays are partitioned around </a:t>
            </a:r>
            <a:r>
              <a:rPr lang="en-US" sz="2300" b="1" smtClean="0"/>
              <a:t>n</a:t>
            </a:r>
            <a:r>
              <a:rPr lang="en-US" sz="2300" smtClean="0"/>
              <a:t> comparisons are made</a:t>
            </a:r>
          </a:p>
          <a:p>
            <a:pPr lvl="1" eaLnBrk="1" hangingPunct="1"/>
            <a:r>
              <a:rPr lang="en-US" sz="2300" smtClean="0"/>
              <a:t>The process ends once all the subarrays left to be partitioned are of size 1</a:t>
            </a:r>
          </a:p>
          <a:p>
            <a:pPr eaLnBrk="1" hangingPunct="1"/>
            <a:r>
              <a:rPr lang="en-US" sz="2800" smtClean="0"/>
              <a:t>How many times does </a:t>
            </a:r>
            <a:r>
              <a:rPr lang="en-US" sz="2800" b="1" smtClean="0"/>
              <a:t>n</a:t>
            </a:r>
            <a:r>
              <a:rPr lang="en-US" sz="2800" smtClean="0"/>
              <a:t> have to be divided in half before the result is 1?</a:t>
            </a:r>
          </a:p>
          <a:p>
            <a:pPr lvl="1" eaLnBrk="1" hangingPunct="1"/>
            <a:r>
              <a:rPr lang="en-US" sz="2300" smtClean="0"/>
              <a:t>log</a:t>
            </a:r>
            <a:r>
              <a:rPr lang="en-US" sz="2300" baseline="-25000" smtClean="0"/>
              <a:t>2</a:t>
            </a:r>
            <a:r>
              <a:rPr lang="en-US" sz="2300" smtClean="0"/>
              <a:t> (</a:t>
            </a:r>
            <a:r>
              <a:rPr lang="en-US" sz="2300" b="1" smtClean="0"/>
              <a:t>n</a:t>
            </a:r>
            <a:r>
              <a:rPr lang="en-US" sz="2300" smtClean="0"/>
              <a:t>) times</a:t>
            </a:r>
          </a:p>
          <a:p>
            <a:pPr lvl="1" eaLnBrk="1" hangingPunct="1"/>
            <a:r>
              <a:rPr lang="en-US" sz="2300" smtClean="0"/>
              <a:t>Quicksort performs around </a:t>
            </a:r>
            <a:r>
              <a:rPr lang="en-US" sz="2300" b="1" smtClean="0"/>
              <a:t>n</a:t>
            </a:r>
            <a:r>
              <a:rPr lang="en-US" sz="2300" smtClean="0"/>
              <a:t> * log</a:t>
            </a:r>
            <a:r>
              <a:rPr lang="en-US" sz="2300" baseline="-25000" smtClean="0"/>
              <a:t>2</a:t>
            </a:r>
            <a:r>
              <a:rPr lang="en-US" sz="2300" smtClean="0"/>
              <a:t> (</a:t>
            </a:r>
            <a:r>
              <a:rPr lang="en-US" sz="2300" b="1" smtClean="0"/>
              <a:t>n</a:t>
            </a:r>
            <a:r>
              <a:rPr lang="en-US" sz="2300" smtClean="0"/>
              <a:t>) operations in the best case</a:t>
            </a:r>
          </a:p>
        </p:txBody>
      </p:sp>
      <p:sp>
        <p:nvSpPr>
          <p:cNvPr id="737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D58F5-488E-4580-9026-FBC7476CBA57}" type="slidenum">
              <a:rPr lang="en-US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Quicksort Worst Case</a:t>
            </a:r>
          </a:p>
        </p:txBody>
      </p:sp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112D8-6BF1-4FB6-AEB5-4292E7B21621}" type="slidenum">
              <a:rPr lang="en-US"/>
              <a:pPr>
                <a:defRPr/>
              </a:pPr>
              <a:t>58</a:t>
            </a:fld>
            <a:endParaRPr lang="en-US"/>
          </a:p>
        </p:txBody>
      </p:sp>
      <p:sp>
        <p:nvSpPr>
          <p:cNvPr id="91141" name="Text Box 3"/>
          <p:cNvSpPr txBox="1">
            <a:spLocks noChangeArrowheads="1"/>
          </p:cNvSpPr>
          <p:nvPr/>
        </p:nvSpPr>
        <p:spPr bwMode="auto">
          <a:xfrm>
            <a:off x="342106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09</a:t>
            </a:r>
          </a:p>
        </p:txBody>
      </p:sp>
      <p:sp>
        <p:nvSpPr>
          <p:cNvPr id="91142" name="Text Box 4"/>
          <p:cNvSpPr txBox="1">
            <a:spLocks noChangeArrowheads="1"/>
          </p:cNvSpPr>
          <p:nvPr/>
        </p:nvSpPr>
        <p:spPr bwMode="auto">
          <a:xfrm>
            <a:off x="3995738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08</a:t>
            </a:r>
          </a:p>
        </p:txBody>
      </p:sp>
      <p:sp>
        <p:nvSpPr>
          <p:cNvPr id="91143" name="Text Box 5"/>
          <p:cNvSpPr txBox="1">
            <a:spLocks noChangeArrowheads="1"/>
          </p:cNvSpPr>
          <p:nvPr/>
        </p:nvSpPr>
        <p:spPr bwMode="auto">
          <a:xfrm>
            <a:off x="457200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91144" name="Text Box 6"/>
          <p:cNvSpPr txBox="1">
            <a:spLocks noChangeArrowheads="1"/>
          </p:cNvSpPr>
          <p:nvPr/>
        </p:nvSpPr>
        <p:spPr bwMode="auto">
          <a:xfrm>
            <a:off x="514826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06</a:t>
            </a:r>
          </a:p>
        </p:txBody>
      </p:sp>
      <p:sp>
        <p:nvSpPr>
          <p:cNvPr id="91145" name="Text Box 7"/>
          <p:cNvSpPr txBox="1">
            <a:spLocks noChangeArrowheads="1"/>
          </p:cNvSpPr>
          <p:nvPr/>
        </p:nvSpPr>
        <p:spPr bwMode="auto">
          <a:xfrm>
            <a:off x="5724525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05</a:t>
            </a:r>
          </a:p>
        </p:txBody>
      </p:sp>
      <p:sp>
        <p:nvSpPr>
          <p:cNvPr id="91146" name="Text Box 8"/>
          <p:cNvSpPr txBox="1">
            <a:spLocks noChangeArrowheads="1"/>
          </p:cNvSpPr>
          <p:nvPr/>
        </p:nvSpPr>
        <p:spPr bwMode="auto">
          <a:xfrm>
            <a:off x="6300788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04</a:t>
            </a:r>
          </a:p>
        </p:txBody>
      </p:sp>
      <p:sp>
        <p:nvSpPr>
          <p:cNvPr id="91147" name="Text Box 9"/>
          <p:cNvSpPr txBox="1">
            <a:spLocks noChangeArrowheads="1"/>
          </p:cNvSpPr>
          <p:nvPr/>
        </p:nvSpPr>
        <p:spPr bwMode="auto">
          <a:xfrm>
            <a:off x="687705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91148" name="Text Box 10"/>
          <p:cNvSpPr txBox="1">
            <a:spLocks noChangeArrowheads="1"/>
          </p:cNvSpPr>
          <p:nvPr/>
        </p:nvSpPr>
        <p:spPr bwMode="auto">
          <a:xfrm>
            <a:off x="745331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01</a:t>
            </a:r>
          </a:p>
        </p:txBody>
      </p:sp>
      <p:sp>
        <p:nvSpPr>
          <p:cNvPr id="397323" name="Line 11"/>
          <p:cNvSpPr>
            <a:spLocks noChangeShapeType="1"/>
          </p:cNvSpPr>
          <p:nvPr/>
        </p:nvSpPr>
        <p:spPr bwMode="auto">
          <a:xfrm flipV="1">
            <a:off x="3708400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97324" name="Line 12"/>
          <p:cNvSpPr>
            <a:spLocks noChangeShapeType="1"/>
          </p:cNvSpPr>
          <p:nvPr/>
        </p:nvSpPr>
        <p:spPr bwMode="auto">
          <a:xfrm flipV="1">
            <a:off x="3779838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97325" name="Text Box 13"/>
          <p:cNvSpPr txBox="1">
            <a:spLocks noChangeArrowheads="1"/>
          </p:cNvSpPr>
          <p:nvPr/>
        </p:nvSpPr>
        <p:spPr bwMode="auto">
          <a:xfrm>
            <a:off x="5724525" y="4724400"/>
            <a:ext cx="728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chemeClr val="accent4"/>
                </a:solidFill>
                <a:latin typeface="Bradley Hand ITC" pitchFamily="66" charset="0"/>
              </a:rPr>
              <a:t>bigs</a:t>
            </a:r>
          </a:p>
        </p:txBody>
      </p:sp>
      <p:sp>
        <p:nvSpPr>
          <p:cNvPr id="397326" name="Text Box 14"/>
          <p:cNvSpPr txBox="1">
            <a:spLocks noChangeArrowheads="1"/>
          </p:cNvSpPr>
          <p:nvPr/>
        </p:nvSpPr>
        <p:spPr bwMode="auto">
          <a:xfrm>
            <a:off x="3348038" y="5084763"/>
            <a:ext cx="788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Bradley Hand ITC" pitchFamily="66" charset="0"/>
              </a:rPr>
              <a:t>pivot</a:t>
            </a:r>
          </a:p>
        </p:txBody>
      </p:sp>
      <p:sp>
        <p:nvSpPr>
          <p:cNvPr id="397327" name="Text Box 15"/>
          <p:cNvSpPr txBox="1">
            <a:spLocks noChangeArrowheads="1"/>
          </p:cNvSpPr>
          <p:nvPr/>
        </p:nvSpPr>
        <p:spPr bwMode="auto">
          <a:xfrm>
            <a:off x="341947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01</a:t>
            </a:r>
          </a:p>
        </p:txBody>
      </p:sp>
      <p:sp>
        <p:nvSpPr>
          <p:cNvPr id="397328" name="Text Box 16"/>
          <p:cNvSpPr txBox="1">
            <a:spLocks noChangeArrowheads="1"/>
          </p:cNvSpPr>
          <p:nvPr/>
        </p:nvSpPr>
        <p:spPr bwMode="auto">
          <a:xfrm>
            <a:off x="3994150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08</a:t>
            </a:r>
          </a:p>
        </p:txBody>
      </p:sp>
      <p:sp>
        <p:nvSpPr>
          <p:cNvPr id="397329" name="Text Box 17"/>
          <p:cNvSpPr txBox="1">
            <a:spLocks noChangeArrowheads="1"/>
          </p:cNvSpPr>
          <p:nvPr/>
        </p:nvSpPr>
        <p:spPr bwMode="auto">
          <a:xfrm>
            <a:off x="4570413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397330" name="Text Box 18"/>
          <p:cNvSpPr txBox="1">
            <a:spLocks noChangeArrowheads="1"/>
          </p:cNvSpPr>
          <p:nvPr/>
        </p:nvSpPr>
        <p:spPr bwMode="auto">
          <a:xfrm>
            <a:off x="514667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06</a:t>
            </a:r>
          </a:p>
        </p:txBody>
      </p:sp>
      <p:sp>
        <p:nvSpPr>
          <p:cNvPr id="397331" name="Text Box 19"/>
          <p:cNvSpPr txBox="1">
            <a:spLocks noChangeArrowheads="1"/>
          </p:cNvSpPr>
          <p:nvPr/>
        </p:nvSpPr>
        <p:spPr bwMode="auto">
          <a:xfrm>
            <a:off x="5722938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05</a:t>
            </a:r>
          </a:p>
        </p:txBody>
      </p:sp>
      <p:sp>
        <p:nvSpPr>
          <p:cNvPr id="397332" name="Text Box 20"/>
          <p:cNvSpPr txBox="1">
            <a:spLocks noChangeArrowheads="1"/>
          </p:cNvSpPr>
          <p:nvPr/>
        </p:nvSpPr>
        <p:spPr bwMode="auto">
          <a:xfrm>
            <a:off x="6299200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04</a:t>
            </a:r>
          </a:p>
        </p:txBody>
      </p:sp>
      <p:sp>
        <p:nvSpPr>
          <p:cNvPr id="397333" name="Text Box 21"/>
          <p:cNvSpPr txBox="1">
            <a:spLocks noChangeArrowheads="1"/>
          </p:cNvSpPr>
          <p:nvPr/>
        </p:nvSpPr>
        <p:spPr bwMode="auto">
          <a:xfrm>
            <a:off x="6875463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397334" name="Text Box 22"/>
          <p:cNvSpPr txBox="1">
            <a:spLocks noChangeArrowheads="1"/>
          </p:cNvSpPr>
          <p:nvPr/>
        </p:nvSpPr>
        <p:spPr bwMode="auto">
          <a:xfrm>
            <a:off x="745172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09</a:t>
            </a:r>
          </a:p>
        </p:txBody>
      </p:sp>
      <p:sp>
        <p:nvSpPr>
          <p:cNvPr id="397335" name="Rectangle 23"/>
          <p:cNvSpPr>
            <a:spLocks noChangeArrowheads="1"/>
          </p:cNvSpPr>
          <p:nvPr/>
        </p:nvSpPr>
        <p:spPr bwMode="auto">
          <a:xfrm>
            <a:off x="3348038" y="3933825"/>
            <a:ext cx="73025" cy="936625"/>
          </a:xfrm>
          <a:prstGeom prst="rect">
            <a:avLst/>
          </a:prstGeom>
          <a:solidFill>
            <a:schemeClr val="accent3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97336" name="Text Box 24"/>
          <p:cNvSpPr txBox="1">
            <a:spLocks noChangeArrowheads="1"/>
          </p:cNvSpPr>
          <p:nvPr/>
        </p:nvSpPr>
        <p:spPr bwMode="auto">
          <a:xfrm>
            <a:off x="2555875" y="4724400"/>
            <a:ext cx="105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smalls</a:t>
            </a:r>
          </a:p>
        </p:txBody>
      </p:sp>
      <p:sp>
        <p:nvSpPr>
          <p:cNvPr id="397337" name="Text Box 25"/>
          <p:cNvSpPr txBox="1">
            <a:spLocks noChangeArrowheads="1"/>
          </p:cNvSpPr>
          <p:nvPr/>
        </p:nvSpPr>
        <p:spPr bwMode="auto">
          <a:xfrm>
            <a:off x="0" y="3284538"/>
            <a:ext cx="2627313" cy="376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First partition</a:t>
            </a:r>
          </a:p>
        </p:txBody>
      </p:sp>
      <p:sp>
        <p:nvSpPr>
          <p:cNvPr id="397338" name="Rectangle 26"/>
          <p:cNvSpPr>
            <a:spLocks noChangeArrowheads="1"/>
          </p:cNvSpPr>
          <p:nvPr/>
        </p:nvSpPr>
        <p:spPr bwMode="auto">
          <a:xfrm>
            <a:off x="3995738" y="3933825"/>
            <a:ext cx="4105275" cy="936625"/>
          </a:xfrm>
          <a:prstGeom prst="rect">
            <a:avLst/>
          </a:prstGeom>
          <a:solidFill>
            <a:schemeClr val="accent4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7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7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7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97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7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7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97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7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9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7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9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9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9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9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97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25" grpId="0"/>
      <p:bldP spid="397326" grpId="0"/>
      <p:bldP spid="397327" grpId="0" animBg="1"/>
      <p:bldP spid="397328" grpId="0" animBg="1"/>
      <p:bldP spid="397329" grpId="0" animBg="1"/>
      <p:bldP spid="397330" grpId="0" animBg="1"/>
      <p:bldP spid="397331" grpId="0" animBg="1"/>
      <p:bldP spid="397332" grpId="0" animBg="1"/>
      <p:bldP spid="397333" grpId="0" animBg="1"/>
      <p:bldP spid="397334" grpId="0" animBg="1"/>
      <p:bldP spid="397335" grpId="0" animBg="1"/>
      <p:bldP spid="397336" grpId="0"/>
      <p:bldP spid="397337" grpId="0" animBg="1"/>
      <p:bldP spid="39733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Quicksort Worst Case</a:t>
            </a:r>
          </a:p>
        </p:txBody>
      </p:sp>
      <p:sp>
        <p:nvSpPr>
          <p:cNvPr id="757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A665E-BEEF-4F6D-B364-5123823144B6}" type="slidenum">
              <a:rPr lang="en-US"/>
              <a:pPr>
                <a:defRPr/>
              </a:pPr>
              <a:t>59</a:t>
            </a:fld>
            <a:endParaRPr lang="en-US"/>
          </a:p>
        </p:txBody>
      </p:sp>
      <p:sp>
        <p:nvSpPr>
          <p:cNvPr id="398339" name="Line 3"/>
          <p:cNvSpPr>
            <a:spLocks noChangeShapeType="1"/>
          </p:cNvSpPr>
          <p:nvPr/>
        </p:nvSpPr>
        <p:spPr bwMode="auto">
          <a:xfrm flipV="1">
            <a:off x="7740650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98340" name="Line 4"/>
          <p:cNvSpPr>
            <a:spLocks noChangeShapeType="1"/>
          </p:cNvSpPr>
          <p:nvPr/>
        </p:nvSpPr>
        <p:spPr bwMode="auto">
          <a:xfrm flipV="1">
            <a:off x="7812088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98341" name="Text Box 5"/>
          <p:cNvSpPr txBox="1">
            <a:spLocks noChangeArrowheads="1"/>
          </p:cNvSpPr>
          <p:nvPr/>
        </p:nvSpPr>
        <p:spPr bwMode="auto">
          <a:xfrm>
            <a:off x="7956550" y="4724400"/>
            <a:ext cx="728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chemeClr val="accent4"/>
                </a:solidFill>
                <a:latin typeface="Bradley Hand ITC" pitchFamily="66" charset="0"/>
              </a:rPr>
              <a:t>bigs</a:t>
            </a:r>
          </a:p>
        </p:txBody>
      </p:sp>
      <p:sp>
        <p:nvSpPr>
          <p:cNvPr id="398342" name="Text Box 6"/>
          <p:cNvSpPr txBox="1">
            <a:spLocks noChangeArrowheads="1"/>
          </p:cNvSpPr>
          <p:nvPr/>
        </p:nvSpPr>
        <p:spPr bwMode="auto">
          <a:xfrm>
            <a:off x="7380288" y="5084763"/>
            <a:ext cx="788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Bradley Hand ITC" pitchFamily="66" charset="0"/>
              </a:rPr>
              <a:t>pivot</a:t>
            </a:r>
          </a:p>
        </p:txBody>
      </p:sp>
      <p:sp>
        <p:nvSpPr>
          <p:cNvPr id="398343" name="Text Box 7"/>
          <p:cNvSpPr txBox="1">
            <a:spLocks noChangeArrowheads="1"/>
          </p:cNvSpPr>
          <p:nvPr/>
        </p:nvSpPr>
        <p:spPr bwMode="auto">
          <a:xfrm>
            <a:off x="341947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01</a:t>
            </a:r>
          </a:p>
        </p:txBody>
      </p:sp>
      <p:sp>
        <p:nvSpPr>
          <p:cNvPr id="398344" name="Text Box 8"/>
          <p:cNvSpPr txBox="1">
            <a:spLocks noChangeArrowheads="1"/>
          </p:cNvSpPr>
          <p:nvPr/>
        </p:nvSpPr>
        <p:spPr bwMode="auto">
          <a:xfrm>
            <a:off x="3994150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08</a:t>
            </a:r>
          </a:p>
        </p:txBody>
      </p:sp>
      <p:sp>
        <p:nvSpPr>
          <p:cNvPr id="398345" name="Text Box 9"/>
          <p:cNvSpPr txBox="1">
            <a:spLocks noChangeArrowheads="1"/>
          </p:cNvSpPr>
          <p:nvPr/>
        </p:nvSpPr>
        <p:spPr bwMode="auto">
          <a:xfrm>
            <a:off x="4570413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398346" name="Text Box 10"/>
          <p:cNvSpPr txBox="1">
            <a:spLocks noChangeArrowheads="1"/>
          </p:cNvSpPr>
          <p:nvPr/>
        </p:nvSpPr>
        <p:spPr bwMode="auto">
          <a:xfrm>
            <a:off x="514667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06</a:t>
            </a:r>
          </a:p>
        </p:txBody>
      </p:sp>
      <p:sp>
        <p:nvSpPr>
          <p:cNvPr id="398347" name="Text Box 11"/>
          <p:cNvSpPr txBox="1">
            <a:spLocks noChangeArrowheads="1"/>
          </p:cNvSpPr>
          <p:nvPr/>
        </p:nvSpPr>
        <p:spPr bwMode="auto">
          <a:xfrm>
            <a:off x="5722938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05</a:t>
            </a:r>
          </a:p>
        </p:txBody>
      </p:sp>
      <p:sp>
        <p:nvSpPr>
          <p:cNvPr id="398348" name="Text Box 12"/>
          <p:cNvSpPr txBox="1">
            <a:spLocks noChangeArrowheads="1"/>
          </p:cNvSpPr>
          <p:nvPr/>
        </p:nvSpPr>
        <p:spPr bwMode="auto">
          <a:xfrm>
            <a:off x="6299200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04</a:t>
            </a:r>
          </a:p>
        </p:txBody>
      </p:sp>
      <p:sp>
        <p:nvSpPr>
          <p:cNvPr id="398349" name="Text Box 13"/>
          <p:cNvSpPr txBox="1">
            <a:spLocks noChangeArrowheads="1"/>
          </p:cNvSpPr>
          <p:nvPr/>
        </p:nvSpPr>
        <p:spPr bwMode="auto">
          <a:xfrm>
            <a:off x="6875463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398350" name="Text Box 14"/>
          <p:cNvSpPr txBox="1">
            <a:spLocks noChangeArrowheads="1"/>
          </p:cNvSpPr>
          <p:nvPr/>
        </p:nvSpPr>
        <p:spPr bwMode="auto">
          <a:xfrm>
            <a:off x="745172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09</a:t>
            </a:r>
          </a:p>
        </p:txBody>
      </p:sp>
      <p:sp>
        <p:nvSpPr>
          <p:cNvPr id="398351" name="Text Box 15"/>
          <p:cNvSpPr txBox="1">
            <a:spLocks noChangeArrowheads="1"/>
          </p:cNvSpPr>
          <p:nvPr/>
        </p:nvSpPr>
        <p:spPr bwMode="auto">
          <a:xfrm>
            <a:off x="5292725" y="4724400"/>
            <a:ext cx="105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smalls</a:t>
            </a:r>
          </a:p>
        </p:txBody>
      </p:sp>
      <p:sp>
        <p:nvSpPr>
          <p:cNvPr id="92178" name="Text Box 16"/>
          <p:cNvSpPr txBox="1">
            <a:spLocks noChangeArrowheads="1"/>
          </p:cNvSpPr>
          <p:nvPr/>
        </p:nvSpPr>
        <p:spPr bwMode="auto">
          <a:xfrm>
            <a:off x="3419475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01</a:t>
            </a:r>
          </a:p>
        </p:txBody>
      </p:sp>
      <p:sp>
        <p:nvSpPr>
          <p:cNvPr id="92179" name="Text Box 17"/>
          <p:cNvSpPr txBox="1">
            <a:spLocks noChangeArrowheads="1"/>
          </p:cNvSpPr>
          <p:nvPr/>
        </p:nvSpPr>
        <p:spPr bwMode="auto">
          <a:xfrm>
            <a:off x="3995738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08</a:t>
            </a:r>
          </a:p>
        </p:txBody>
      </p:sp>
      <p:sp>
        <p:nvSpPr>
          <p:cNvPr id="92180" name="Text Box 18"/>
          <p:cNvSpPr txBox="1">
            <a:spLocks noChangeArrowheads="1"/>
          </p:cNvSpPr>
          <p:nvPr/>
        </p:nvSpPr>
        <p:spPr bwMode="auto">
          <a:xfrm>
            <a:off x="457200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92181" name="Text Box 19"/>
          <p:cNvSpPr txBox="1">
            <a:spLocks noChangeArrowheads="1"/>
          </p:cNvSpPr>
          <p:nvPr/>
        </p:nvSpPr>
        <p:spPr bwMode="auto">
          <a:xfrm>
            <a:off x="514826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06</a:t>
            </a:r>
          </a:p>
        </p:txBody>
      </p:sp>
      <p:sp>
        <p:nvSpPr>
          <p:cNvPr id="92182" name="Text Box 20"/>
          <p:cNvSpPr txBox="1">
            <a:spLocks noChangeArrowheads="1"/>
          </p:cNvSpPr>
          <p:nvPr/>
        </p:nvSpPr>
        <p:spPr bwMode="auto">
          <a:xfrm>
            <a:off x="5724525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05</a:t>
            </a:r>
          </a:p>
        </p:txBody>
      </p:sp>
      <p:sp>
        <p:nvSpPr>
          <p:cNvPr id="92183" name="Text Box 21"/>
          <p:cNvSpPr txBox="1">
            <a:spLocks noChangeArrowheads="1"/>
          </p:cNvSpPr>
          <p:nvPr/>
        </p:nvSpPr>
        <p:spPr bwMode="auto">
          <a:xfrm>
            <a:off x="6300788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04</a:t>
            </a:r>
          </a:p>
        </p:txBody>
      </p:sp>
      <p:sp>
        <p:nvSpPr>
          <p:cNvPr id="92184" name="Text Box 22"/>
          <p:cNvSpPr txBox="1">
            <a:spLocks noChangeArrowheads="1"/>
          </p:cNvSpPr>
          <p:nvPr/>
        </p:nvSpPr>
        <p:spPr bwMode="auto">
          <a:xfrm>
            <a:off x="687705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92185" name="Text Box 23"/>
          <p:cNvSpPr txBox="1">
            <a:spLocks noChangeArrowheads="1"/>
          </p:cNvSpPr>
          <p:nvPr/>
        </p:nvSpPr>
        <p:spPr bwMode="auto">
          <a:xfrm>
            <a:off x="745331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09</a:t>
            </a:r>
          </a:p>
        </p:txBody>
      </p:sp>
      <p:sp>
        <p:nvSpPr>
          <p:cNvPr id="398360" name="Text Box 24"/>
          <p:cNvSpPr txBox="1">
            <a:spLocks noChangeArrowheads="1"/>
          </p:cNvSpPr>
          <p:nvPr/>
        </p:nvSpPr>
        <p:spPr bwMode="auto">
          <a:xfrm>
            <a:off x="0" y="3284538"/>
            <a:ext cx="2771775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Second partition</a:t>
            </a:r>
          </a:p>
        </p:txBody>
      </p:sp>
      <p:sp>
        <p:nvSpPr>
          <p:cNvPr id="398361" name="Rectangle 25"/>
          <p:cNvSpPr>
            <a:spLocks noChangeArrowheads="1"/>
          </p:cNvSpPr>
          <p:nvPr/>
        </p:nvSpPr>
        <p:spPr bwMode="auto">
          <a:xfrm>
            <a:off x="8027988" y="3933825"/>
            <a:ext cx="73025" cy="936625"/>
          </a:xfrm>
          <a:prstGeom prst="rect">
            <a:avLst/>
          </a:prstGeom>
          <a:solidFill>
            <a:schemeClr val="accent4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98362" name="Rectangle 26"/>
          <p:cNvSpPr>
            <a:spLocks noChangeArrowheads="1"/>
          </p:cNvSpPr>
          <p:nvPr/>
        </p:nvSpPr>
        <p:spPr bwMode="auto">
          <a:xfrm>
            <a:off x="3995738" y="3933825"/>
            <a:ext cx="3455987" cy="936625"/>
          </a:xfrm>
          <a:prstGeom prst="rect">
            <a:avLst/>
          </a:prstGeom>
          <a:solidFill>
            <a:schemeClr val="accent3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8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8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8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8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9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8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8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98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8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98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8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98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98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98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98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98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41" grpId="0"/>
      <p:bldP spid="398342" grpId="0"/>
      <p:bldP spid="398343" grpId="0" animBg="1"/>
      <p:bldP spid="398344" grpId="0" animBg="1"/>
      <p:bldP spid="398345" grpId="0" animBg="1"/>
      <p:bldP spid="398346" grpId="0" animBg="1"/>
      <p:bldP spid="398347" grpId="0" animBg="1"/>
      <p:bldP spid="398348" grpId="0" animBg="1"/>
      <p:bldP spid="398349" grpId="0" animBg="1"/>
      <p:bldP spid="398350" grpId="0" animBg="1"/>
      <p:bldP spid="398351" grpId="0"/>
      <p:bldP spid="398360" grpId="0" animBg="1"/>
      <p:bldP spid="398361" grpId="0" animBg="1"/>
      <p:bldP spid="3983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Fibonacci Series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4"/>
            <a:ext cx="8362950" cy="4657745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b="1" dirty="0" smtClean="0"/>
              <a:t>n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number in the Fibonacci series, </a:t>
            </a:r>
            <a:r>
              <a:rPr lang="en-US" sz="2800" b="1" dirty="0" smtClean="0"/>
              <a:t>fib</a:t>
            </a:r>
            <a:r>
              <a:rPr lang="en-US" sz="2800" dirty="0" smtClean="0"/>
              <a:t>(</a:t>
            </a:r>
            <a:r>
              <a:rPr lang="en-US" sz="2800" b="1" dirty="0" smtClean="0"/>
              <a:t>n</a:t>
            </a:r>
            <a:r>
              <a:rPr lang="en-US" sz="2800" dirty="0" smtClean="0"/>
              <a:t>), is:</a:t>
            </a:r>
          </a:p>
          <a:p>
            <a:pPr lvl="1"/>
            <a:r>
              <a:rPr lang="en-US" sz="2400" dirty="0" smtClean="0"/>
              <a:t>0 if </a:t>
            </a:r>
            <a:r>
              <a:rPr lang="en-US" sz="2400" b="1" dirty="0" smtClean="0"/>
              <a:t>n</a:t>
            </a:r>
            <a:r>
              <a:rPr lang="en-US" sz="2400" dirty="0" smtClean="0"/>
              <a:t> = 0, and 1 if </a:t>
            </a:r>
            <a:r>
              <a:rPr lang="en-US" sz="2400" b="1" dirty="0" smtClean="0"/>
              <a:t>n</a:t>
            </a:r>
            <a:r>
              <a:rPr lang="en-US" sz="2400" dirty="0" smtClean="0"/>
              <a:t> = 1</a:t>
            </a:r>
          </a:p>
          <a:p>
            <a:pPr lvl="1"/>
            <a:r>
              <a:rPr lang="en-US" sz="2400" b="1" dirty="0" smtClean="0"/>
              <a:t>fib</a:t>
            </a:r>
            <a:r>
              <a:rPr lang="en-US" sz="2400" dirty="0" smtClean="0"/>
              <a:t>(</a:t>
            </a:r>
            <a:r>
              <a:rPr lang="en-US" sz="2400" b="1" dirty="0" smtClean="0"/>
              <a:t>n</a:t>
            </a:r>
            <a:r>
              <a:rPr lang="en-US" sz="2400" i="1" dirty="0" smtClean="0"/>
              <a:t> </a:t>
            </a:r>
            <a:r>
              <a:rPr lang="en-US" sz="2400" dirty="0" smtClean="0"/>
              <a:t>– 1) + </a:t>
            </a:r>
            <a:r>
              <a:rPr lang="en-US" sz="2400" b="1" dirty="0" smtClean="0"/>
              <a:t>fib</a:t>
            </a:r>
            <a:r>
              <a:rPr lang="en-US" sz="2400" dirty="0" smtClean="0"/>
              <a:t>(</a:t>
            </a:r>
            <a:r>
              <a:rPr lang="en-US" sz="2400" b="1" dirty="0" smtClean="0"/>
              <a:t>n</a:t>
            </a:r>
            <a:r>
              <a:rPr lang="en-US" sz="2400" i="1" dirty="0" smtClean="0"/>
              <a:t> </a:t>
            </a:r>
            <a:r>
              <a:rPr lang="en-US" sz="2400" dirty="0" smtClean="0"/>
              <a:t>– 2)  for any </a:t>
            </a:r>
            <a:r>
              <a:rPr lang="en-US" sz="2400" b="1" dirty="0" smtClean="0"/>
              <a:t>n</a:t>
            </a:r>
            <a:r>
              <a:rPr lang="en-US" sz="2400" dirty="0" smtClean="0"/>
              <a:t> &gt; 1</a:t>
            </a:r>
          </a:p>
          <a:p>
            <a:r>
              <a:rPr lang="en-US" sz="2800" dirty="0" smtClean="0"/>
              <a:t>e.g. what is </a:t>
            </a:r>
            <a:r>
              <a:rPr lang="en-US" sz="2800" b="1" dirty="0" smtClean="0"/>
              <a:t>fib</a:t>
            </a:r>
            <a:r>
              <a:rPr lang="en-US" sz="2800" dirty="0" smtClean="0"/>
              <a:t>(23)</a:t>
            </a:r>
          </a:p>
          <a:p>
            <a:pPr lvl="1"/>
            <a:r>
              <a:rPr lang="en-US" sz="2400" dirty="0" smtClean="0"/>
              <a:t>Easy if we only knew </a:t>
            </a:r>
            <a:r>
              <a:rPr lang="en-US" sz="2400" b="1" dirty="0" smtClean="0"/>
              <a:t>fib</a:t>
            </a:r>
            <a:r>
              <a:rPr lang="en-US" sz="2400" dirty="0" smtClean="0"/>
              <a:t>(22) and </a:t>
            </a:r>
            <a:r>
              <a:rPr lang="en-US" sz="2400" b="1" dirty="0" smtClean="0"/>
              <a:t>fib</a:t>
            </a:r>
            <a:r>
              <a:rPr lang="en-US" sz="2400" dirty="0" smtClean="0"/>
              <a:t>(21)</a:t>
            </a:r>
          </a:p>
          <a:p>
            <a:pPr lvl="1"/>
            <a:r>
              <a:rPr lang="en-US" sz="2400" dirty="0" smtClean="0"/>
              <a:t>The answer is </a:t>
            </a:r>
            <a:r>
              <a:rPr lang="en-US" sz="2400" b="1" dirty="0" smtClean="0"/>
              <a:t>fib</a:t>
            </a:r>
            <a:r>
              <a:rPr lang="en-US" sz="2400" dirty="0" smtClean="0"/>
              <a:t>(22) + </a:t>
            </a:r>
            <a:r>
              <a:rPr lang="en-US" sz="2400" b="1" dirty="0" smtClean="0"/>
              <a:t>fib</a:t>
            </a:r>
            <a:r>
              <a:rPr lang="en-US" sz="2400" dirty="0" smtClean="0"/>
              <a:t>(21)</a:t>
            </a:r>
          </a:p>
          <a:p>
            <a:pPr lvl="1"/>
            <a:r>
              <a:rPr lang="en-US" sz="2400" dirty="0" smtClean="0"/>
              <a:t>What happens if we actually write a function to calculate Fibonacci numbers like this?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13EFB4-9681-4030-914A-C83CCF81C037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Quicksort Worst Case</a:t>
            </a:r>
          </a:p>
        </p:txBody>
      </p:sp>
      <p:sp>
        <p:nvSpPr>
          <p:cNvPr id="768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4A437-10B6-438C-923B-510FE82AA6B2}" type="slidenum">
              <a:rPr lang="en-US"/>
              <a:pPr>
                <a:defRPr/>
              </a:pPr>
              <a:t>60</a:t>
            </a:fld>
            <a:endParaRPr lang="en-US"/>
          </a:p>
        </p:txBody>
      </p:sp>
      <p:sp>
        <p:nvSpPr>
          <p:cNvPr id="399363" name="Line 3"/>
          <p:cNvSpPr>
            <a:spLocks noChangeShapeType="1"/>
          </p:cNvSpPr>
          <p:nvPr/>
        </p:nvSpPr>
        <p:spPr bwMode="auto">
          <a:xfrm flipV="1">
            <a:off x="4213225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99364" name="Line 4"/>
          <p:cNvSpPr>
            <a:spLocks noChangeShapeType="1"/>
          </p:cNvSpPr>
          <p:nvPr/>
        </p:nvSpPr>
        <p:spPr bwMode="auto">
          <a:xfrm flipV="1">
            <a:off x="4284663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99365" name="Text Box 5"/>
          <p:cNvSpPr txBox="1">
            <a:spLocks noChangeArrowheads="1"/>
          </p:cNvSpPr>
          <p:nvPr/>
        </p:nvSpPr>
        <p:spPr bwMode="auto">
          <a:xfrm>
            <a:off x="5580063" y="4724400"/>
            <a:ext cx="728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chemeClr val="accent4"/>
                </a:solidFill>
                <a:latin typeface="Bradley Hand ITC" pitchFamily="66" charset="0"/>
              </a:rPr>
              <a:t>bigs</a:t>
            </a:r>
          </a:p>
        </p:txBody>
      </p:sp>
      <p:sp>
        <p:nvSpPr>
          <p:cNvPr id="399366" name="Text Box 6"/>
          <p:cNvSpPr txBox="1">
            <a:spLocks noChangeArrowheads="1"/>
          </p:cNvSpPr>
          <p:nvPr/>
        </p:nvSpPr>
        <p:spPr bwMode="auto">
          <a:xfrm>
            <a:off x="3852863" y="5084763"/>
            <a:ext cx="788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Bradley Hand ITC" pitchFamily="66" charset="0"/>
              </a:rPr>
              <a:t>pivot</a:t>
            </a:r>
          </a:p>
        </p:txBody>
      </p:sp>
      <p:sp>
        <p:nvSpPr>
          <p:cNvPr id="399367" name="Text Box 7"/>
          <p:cNvSpPr txBox="1">
            <a:spLocks noChangeArrowheads="1"/>
          </p:cNvSpPr>
          <p:nvPr/>
        </p:nvSpPr>
        <p:spPr bwMode="auto">
          <a:xfrm>
            <a:off x="341947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01</a:t>
            </a:r>
          </a:p>
        </p:txBody>
      </p:sp>
      <p:sp>
        <p:nvSpPr>
          <p:cNvPr id="399368" name="Text Box 8"/>
          <p:cNvSpPr txBox="1">
            <a:spLocks noChangeArrowheads="1"/>
          </p:cNvSpPr>
          <p:nvPr/>
        </p:nvSpPr>
        <p:spPr bwMode="auto">
          <a:xfrm>
            <a:off x="3994150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399369" name="Text Box 9"/>
          <p:cNvSpPr txBox="1">
            <a:spLocks noChangeArrowheads="1"/>
          </p:cNvSpPr>
          <p:nvPr/>
        </p:nvSpPr>
        <p:spPr bwMode="auto">
          <a:xfrm>
            <a:off x="4570413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399370" name="Text Box 10"/>
          <p:cNvSpPr txBox="1">
            <a:spLocks noChangeArrowheads="1"/>
          </p:cNvSpPr>
          <p:nvPr/>
        </p:nvSpPr>
        <p:spPr bwMode="auto">
          <a:xfrm>
            <a:off x="514667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06</a:t>
            </a:r>
          </a:p>
        </p:txBody>
      </p:sp>
      <p:sp>
        <p:nvSpPr>
          <p:cNvPr id="399371" name="Text Box 11"/>
          <p:cNvSpPr txBox="1">
            <a:spLocks noChangeArrowheads="1"/>
          </p:cNvSpPr>
          <p:nvPr/>
        </p:nvSpPr>
        <p:spPr bwMode="auto">
          <a:xfrm>
            <a:off x="5722938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05</a:t>
            </a:r>
          </a:p>
        </p:txBody>
      </p:sp>
      <p:sp>
        <p:nvSpPr>
          <p:cNvPr id="399372" name="Text Box 12"/>
          <p:cNvSpPr txBox="1">
            <a:spLocks noChangeArrowheads="1"/>
          </p:cNvSpPr>
          <p:nvPr/>
        </p:nvSpPr>
        <p:spPr bwMode="auto">
          <a:xfrm>
            <a:off x="6299200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04</a:t>
            </a:r>
          </a:p>
        </p:txBody>
      </p:sp>
      <p:sp>
        <p:nvSpPr>
          <p:cNvPr id="399373" name="Text Box 13"/>
          <p:cNvSpPr txBox="1">
            <a:spLocks noChangeArrowheads="1"/>
          </p:cNvSpPr>
          <p:nvPr/>
        </p:nvSpPr>
        <p:spPr bwMode="auto">
          <a:xfrm>
            <a:off x="6875463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08</a:t>
            </a:r>
          </a:p>
        </p:txBody>
      </p:sp>
      <p:sp>
        <p:nvSpPr>
          <p:cNvPr id="399374" name="Text Box 14"/>
          <p:cNvSpPr txBox="1">
            <a:spLocks noChangeArrowheads="1"/>
          </p:cNvSpPr>
          <p:nvPr/>
        </p:nvSpPr>
        <p:spPr bwMode="auto">
          <a:xfrm>
            <a:off x="745172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09</a:t>
            </a:r>
          </a:p>
        </p:txBody>
      </p:sp>
      <p:sp>
        <p:nvSpPr>
          <p:cNvPr id="399375" name="Text Box 15"/>
          <p:cNvSpPr txBox="1">
            <a:spLocks noChangeArrowheads="1"/>
          </p:cNvSpPr>
          <p:nvPr/>
        </p:nvSpPr>
        <p:spPr bwMode="auto">
          <a:xfrm>
            <a:off x="0" y="3284538"/>
            <a:ext cx="2771775" cy="376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Third partition</a:t>
            </a:r>
          </a:p>
        </p:txBody>
      </p:sp>
      <p:sp>
        <p:nvSpPr>
          <p:cNvPr id="399376" name="Rectangle 16"/>
          <p:cNvSpPr>
            <a:spLocks noChangeArrowheads="1"/>
          </p:cNvSpPr>
          <p:nvPr/>
        </p:nvSpPr>
        <p:spPr bwMode="auto">
          <a:xfrm>
            <a:off x="4572000" y="3933825"/>
            <a:ext cx="2879725" cy="936625"/>
          </a:xfrm>
          <a:prstGeom prst="rect">
            <a:avLst/>
          </a:prstGeom>
          <a:solidFill>
            <a:schemeClr val="accent4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93203" name="Text Box 17"/>
          <p:cNvSpPr txBox="1">
            <a:spLocks noChangeArrowheads="1"/>
          </p:cNvSpPr>
          <p:nvPr/>
        </p:nvSpPr>
        <p:spPr bwMode="auto">
          <a:xfrm>
            <a:off x="342106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01</a:t>
            </a:r>
          </a:p>
        </p:txBody>
      </p:sp>
      <p:sp>
        <p:nvSpPr>
          <p:cNvPr id="93204" name="Text Box 18"/>
          <p:cNvSpPr txBox="1">
            <a:spLocks noChangeArrowheads="1"/>
          </p:cNvSpPr>
          <p:nvPr/>
        </p:nvSpPr>
        <p:spPr bwMode="auto">
          <a:xfrm>
            <a:off x="3995738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08</a:t>
            </a:r>
          </a:p>
        </p:txBody>
      </p:sp>
      <p:sp>
        <p:nvSpPr>
          <p:cNvPr id="93205" name="Text Box 19"/>
          <p:cNvSpPr txBox="1">
            <a:spLocks noChangeArrowheads="1"/>
          </p:cNvSpPr>
          <p:nvPr/>
        </p:nvSpPr>
        <p:spPr bwMode="auto">
          <a:xfrm>
            <a:off x="457200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93206" name="Text Box 20"/>
          <p:cNvSpPr txBox="1">
            <a:spLocks noChangeArrowheads="1"/>
          </p:cNvSpPr>
          <p:nvPr/>
        </p:nvSpPr>
        <p:spPr bwMode="auto">
          <a:xfrm>
            <a:off x="514826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06</a:t>
            </a:r>
          </a:p>
        </p:txBody>
      </p:sp>
      <p:sp>
        <p:nvSpPr>
          <p:cNvPr id="93207" name="Text Box 21"/>
          <p:cNvSpPr txBox="1">
            <a:spLocks noChangeArrowheads="1"/>
          </p:cNvSpPr>
          <p:nvPr/>
        </p:nvSpPr>
        <p:spPr bwMode="auto">
          <a:xfrm>
            <a:off x="5724525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05</a:t>
            </a:r>
          </a:p>
        </p:txBody>
      </p:sp>
      <p:sp>
        <p:nvSpPr>
          <p:cNvPr id="93208" name="Text Box 22"/>
          <p:cNvSpPr txBox="1">
            <a:spLocks noChangeArrowheads="1"/>
          </p:cNvSpPr>
          <p:nvPr/>
        </p:nvSpPr>
        <p:spPr bwMode="auto">
          <a:xfrm>
            <a:off x="6300788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04</a:t>
            </a:r>
          </a:p>
        </p:txBody>
      </p:sp>
      <p:sp>
        <p:nvSpPr>
          <p:cNvPr id="93209" name="Text Box 23"/>
          <p:cNvSpPr txBox="1">
            <a:spLocks noChangeArrowheads="1"/>
          </p:cNvSpPr>
          <p:nvPr/>
        </p:nvSpPr>
        <p:spPr bwMode="auto">
          <a:xfrm>
            <a:off x="687705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93210" name="Text Box 24"/>
          <p:cNvSpPr txBox="1">
            <a:spLocks noChangeArrowheads="1"/>
          </p:cNvSpPr>
          <p:nvPr/>
        </p:nvSpPr>
        <p:spPr bwMode="auto">
          <a:xfrm>
            <a:off x="745331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9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9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9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9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99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99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9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99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99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99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5" grpId="0"/>
      <p:bldP spid="399366" grpId="0"/>
      <p:bldP spid="399367" grpId="0" animBg="1"/>
      <p:bldP spid="399368" grpId="0" animBg="1"/>
      <p:bldP spid="399369" grpId="0" animBg="1"/>
      <p:bldP spid="399370" grpId="0" animBg="1"/>
      <p:bldP spid="399371" grpId="0" animBg="1"/>
      <p:bldP spid="399372" grpId="0" animBg="1"/>
      <p:bldP spid="399373" grpId="0" animBg="1"/>
      <p:bldP spid="399374" grpId="0" animBg="1"/>
      <p:bldP spid="399375" grpId="0" animBg="1"/>
      <p:bldP spid="399376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Quicksort Worst Case</a:t>
            </a:r>
          </a:p>
        </p:txBody>
      </p:sp>
      <p:sp>
        <p:nvSpPr>
          <p:cNvPr id="778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4A949-304B-47D9-9FE3-E1CE6788AA77}" type="slidenum">
              <a:rPr lang="en-US"/>
              <a:pPr>
                <a:defRPr/>
              </a:pPr>
              <a:t>61</a:t>
            </a:fld>
            <a:endParaRPr lang="en-US"/>
          </a:p>
        </p:txBody>
      </p:sp>
      <p:sp>
        <p:nvSpPr>
          <p:cNvPr id="400387" name="Line 3"/>
          <p:cNvSpPr>
            <a:spLocks noChangeShapeType="1"/>
          </p:cNvSpPr>
          <p:nvPr/>
        </p:nvSpPr>
        <p:spPr bwMode="auto">
          <a:xfrm flipV="1">
            <a:off x="7092950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400388" name="Line 4"/>
          <p:cNvSpPr>
            <a:spLocks noChangeShapeType="1"/>
          </p:cNvSpPr>
          <p:nvPr/>
        </p:nvSpPr>
        <p:spPr bwMode="auto">
          <a:xfrm flipV="1">
            <a:off x="7164388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400389" name="Text Box 5"/>
          <p:cNvSpPr txBox="1">
            <a:spLocks noChangeArrowheads="1"/>
          </p:cNvSpPr>
          <p:nvPr/>
        </p:nvSpPr>
        <p:spPr bwMode="auto">
          <a:xfrm>
            <a:off x="6732588" y="5084763"/>
            <a:ext cx="788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Bradley Hand ITC" pitchFamily="66" charset="0"/>
              </a:rPr>
              <a:t>pivot</a:t>
            </a:r>
          </a:p>
        </p:txBody>
      </p:sp>
      <p:sp>
        <p:nvSpPr>
          <p:cNvPr id="400390" name="Text Box 6"/>
          <p:cNvSpPr txBox="1">
            <a:spLocks noChangeArrowheads="1"/>
          </p:cNvSpPr>
          <p:nvPr/>
        </p:nvSpPr>
        <p:spPr bwMode="auto">
          <a:xfrm>
            <a:off x="341947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01</a:t>
            </a:r>
          </a:p>
        </p:txBody>
      </p:sp>
      <p:sp>
        <p:nvSpPr>
          <p:cNvPr id="400391" name="Text Box 7"/>
          <p:cNvSpPr txBox="1">
            <a:spLocks noChangeArrowheads="1"/>
          </p:cNvSpPr>
          <p:nvPr/>
        </p:nvSpPr>
        <p:spPr bwMode="auto">
          <a:xfrm>
            <a:off x="3994150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400392" name="Text Box 8"/>
          <p:cNvSpPr txBox="1">
            <a:spLocks noChangeArrowheads="1"/>
          </p:cNvSpPr>
          <p:nvPr/>
        </p:nvSpPr>
        <p:spPr bwMode="auto">
          <a:xfrm>
            <a:off x="4570413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400393" name="Text Box 9"/>
          <p:cNvSpPr txBox="1">
            <a:spLocks noChangeArrowheads="1"/>
          </p:cNvSpPr>
          <p:nvPr/>
        </p:nvSpPr>
        <p:spPr bwMode="auto">
          <a:xfrm>
            <a:off x="514667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06</a:t>
            </a:r>
          </a:p>
        </p:txBody>
      </p:sp>
      <p:sp>
        <p:nvSpPr>
          <p:cNvPr id="400394" name="Text Box 10"/>
          <p:cNvSpPr txBox="1">
            <a:spLocks noChangeArrowheads="1"/>
          </p:cNvSpPr>
          <p:nvPr/>
        </p:nvSpPr>
        <p:spPr bwMode="auto">
          <a:xfrm>
            <a:off x="5722938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05</a:t>
            </a:r>
          </a:p>
        </p:txBody>
      </p:sp>
      <p:sp>
        <p:nvSpPr>
          <p:cNvPr id="400395" name="Text Box 11"/>
          <p:cNvSpPr txBox="1">
            <a:spLocks noChangeArrowheads="1"/>
          </p:cNvSpPr>
          <p:nvPr/>
        </p:nvSpPr>
        <p:spPr bwMode="auto">
          <a:xfrm>
            <a:off x="6299200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04</a:t>
            </a:r>
          </a:p>
        </p:txBody>
      </p:sp>
      <p:sp>
        <p:nvSpPr>
          <p:cNvPr id="400396" name="Text Box 12"/>
          <p:cNvSpPr txBox="1">
            <a:spLocks noChangeArrowheads="1"/>
          </p:cNvSpPr>
          <p:nvPr/>
        </p:nvSpPr>
        <p:spPr bwMode="auto">
          <a:xfrm>
            <a:off x="6875463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08</a:t>
            </a:r>
          </a:p>
        </p:txBody>
      </p:sp>
      <p:sp>
        <p:nvSpPr>
          <p:cNvPr id="400397" name="Text Box 13"/>
          <p:cNvSpPr txBox="1">
            <a:spLocks noChangeArrowheads="1"/>
          </p:cNvSpPr>
          <p:nvPr/>
        </p:nvSpPr>
        <p:spPr bwMode="auto">
          <a:xfrm>
            <a:off x="745172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09</a:t>
            </a:r>
          </a:p>
        </p:txBody>
      </p:sp>
      <p:sp>
        <p:nvSpPr>
          <p:cNvPr id="400398" name="Text Box 14"/>
          <p:cNvSpPr txBox="1">
            <a:spLocks noChangeArrowheads="1"/>
          </p:cNvSpPr>
          <p:nvPr/>
        </p:nvSpPr>
        <p:spPr bwMode="auto">
          <a:xfrm>
            <a:off x="5292725" y="4724400"/>
            <a:ext cx="105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smalls</a:t>
            </a:r>
          </a:p>
        </p:txBody>
      </p:sp>
      <p:sp>
        <p:nvSpPr>
          <p:cNvPr id="400399" name="Text Box 15"/>
          <p:cNvSpPr txBox="1">
            <a:spLocks noChangeArrowheads="1"/>
          </p:cNvSpPr>
          <p:nvPr/>
        </p:nvSpPr>
        <p:spPr bwMode="auto">
          <a:xfrm>
            <a:off x="1116013" y="3284538"/>
            <a:ext cx="1655762" cy="646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Fourth partition</a:t>
            </a:r>
          </a:p>
        </p:txBody>
      </p:sp>
      <p:sp>
        <p:nvSpPr>
          <p:cNvPr id="400400" name="Rectangle 16"/>
          <p:cNvSpPr>
            <a:spLocks noChangeArrowheads="1"/>
          </p:cNvSpPr>
          <p:nvPr/>
        </p:nvSpPr>
        <p:spPr bwMode="auto">
          <a:xfrm flipH="1">
            <a:off x="4572000" y="3933825"/>
            <a:ext cx="2305050" cy="936625"/>
          </a:xfrm>
          <a:prstGeom prst="rect">
            <a:avLst/>
          </a:prstGeom>
          <a:solidFill>
            <a:schemeClr val="accent3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94227" name="Text Box 17"/>
          <p:cNvSpPr txBox="1">
            <a:spLocks noChangeArrowheads="1"/>
          </p:cNvSpPr>
          <p:nvPr/>
        </p:nvSpPr>
        <p:spPr bwMode="auto">
          <a:xfrm>
            <a:off x="3419475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01</a:t>
            </a:r>
          </a:p>
        </p:txBody>
      </p:sp>
      <p:sp>
        <p:nvSpPr>
          <p:cNvPr id="94228" name="Text Box 18"/>
          <p:cNvSpPr txBox="1">
            <a:spLocks noChangeArrowheads="1"/>
          </p:cNvSpPr>
          <p:nvPr/>
        </p:nvSpPr>
        <p:spPr bwMode="auto">
          <a:xfrm>
            <a:off x="399415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94229" name="Text Box 19"/>
          <p:cNvSpPr txBox="1">
            <a:spLocks noChangeArrowheads="1"/>
          </p:cNvSpPr>
          <p:nvPr/>
        </p:nvSpPr>
        <p:spPr bwMode="auto">
          <a:xfrm>
            <a:off x="457041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94230" name="Text Box 20"/>
          <p:cNvSpPr txBox="1">
            <a:spLocks noChangeArrowheads="1"/>
          </p:cNvSpPr>
          <p:nvPr/>
        </p:nvSpPr>
        <p:spPr bwMode="auto">
          <a:xfrm>
            <a:off x="5146675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06</a:t>
            </a:r>
          </a:p>
        </p:txBody>
      </p:sp>
      <p:sp>
        <p:nvSpPr>
          <p:cNvPr id="94231" name="Text Box 21"/>
          <p:cNvSpPr txBox="1">
            <a:spLocks noChangeArrowheads="1"/>
          </p:cNvSpPr>
          <p:nvPr/>
        </p:nvSpPr>
        <p:spPr bwMode="auto">
          <a:xfrm>
            <a:off x="5722938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05</a:t>
            </a:r>
          </a:p>
        </p:txBody>
      </p:sp>
      <p:sp>
        <p:nvSpPr>
          <p:cNvPr id="94232" name="Text Box 22"/>
          <p:cNvSpPr txBox="1">
            <a:spLocks noChangeArrowheads="1"/>
          </p:cNvSpPr>
          <p:nvPr/>
        </p:nvSpPr>
        <p:spPr bwMode="auto">
          <a:xfrm>
            <a:off x="629920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04</a:t>
            </a:r>
          </a:p>
        </p:txBody>
      </p:sp>
      <p:sp>
        <p:nvSpPr>
          <p:cNvPr id="94233" name="Text Box 23"/>
          <p:cNvSpPr txBox="1">
            <a:spLocks noChangeArrowheads="1"/>
          </p:cNvSpPr>
          <p:nvPr/>
        </p:nvSpPr>
        <p:spPr bwMode="auto">
          <a:xfrm>
            <a:off x="687546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08</a:t>
            </a:r>
          </a:p>
        </p:txBody>
      </p:sp>
      <p:sp>
        <p:nvSpPr>
          <p:cNvPr id="94234" name="Text Box 24"/>
          <p:cNvSpPr txBox="1">
            <a:spLocks noChangeArrowheads="1"/>
          </p:cNvSpPr>
          <p:nvPr/>
        </p:nvSpPr>
        <p:spPr bwMode="auto">
          <a:xfrm>
            <a:off x="7451725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0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0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0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0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0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0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0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0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0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00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00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0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00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00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9" grpId="0"/>
      <p:bldP spid="400390" grpId="0" animBg="1"/>
      <p:bldP spid="400391" grpId="0" animBg="1"/>
      <p:bldP spid="400392" grpId="0" animBg="1"/>
      <p:bldP spid="400393" grpId="0" animBg="1"/>
      <p:bldP spid="400394" grpId="0" animBg="1"/>
      <p:bldP spid="400395" grpId="0" animBg="1"/>
      <p:bldP spid="400396" grpId="0" animBg="1"/>
      <p:bldP spid="400397" grpId="0" animBg="1"/>
      <p:bldP spid="400398" grpId="0"/>
      <p:bldP spid="400399" grpId="0" animBg="1"/>
      <p:bldP spid="400400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Quicksort Worst Case</a:t>
            </a:r>
          </a:p>
        </p:txBody>
      </p:sp>
      <p:sp>
        <p:nvSpPr>
          <p:cNvPr id="788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7EAD0-A010-4459-9F66-6E75A93DF2C8}" type="slidenum">
              <a:rPr lang="en-US"/>
              <a:pPr>
                <a:defRPr/>
              </a:pPr>
              <a:t>62</a:t>
            </a:fld>
            <a:endParaRPr lang="en-US"/>
          </a:p>
        </p:txBody>
      </p:sp>
      <p:sp>
        <p:nvSpPr>
          <p:cNvPr id="401411" name="Line 3"/>
          <p:cNvSpPr>
            <a:spLocks noChangeShapeType="1"/>
          </p:cNvSpPr>
          <p:nvPr/>
        </p:nvSpPr>
        <p:spPr bwMode="auto">
          <a:xfrm flipV="1">
            <a:off x="4787900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401412" name="Line 4"/>
          <p:cNvSpPr>
            <a:spLocks noChangeShapeType="1"/>
          </p:cNvSpPr>
          <p:nvPr/>
        </p:nvSpPr>
        <p:spPr bwMode="auto">
          <a:xfrm flipV="1">
            <a:off x="4859338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401413" name="Text Box 5"/>
          <p:cNvSpPr txBox="1">
            <a:spLocks noChangeArrowheads="1"/>
          </p:cNvSpPr>
          <p:nvPr/>
        </p:nvSpPr>
        <p:spPr bwMode="auto">
          <a:xfrm>
            <a:off x="5651500" y="4797425"/>
            <a:ext cx="728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chemeClr val="accent4"/>
                </a:solidFill>
                <a:latin typeface="Bradley Hand ITC" pitchFamily="66" charset="0"/>
              </a:rPr>
              <a:t>bigs</a:t>
            </a:r>
          </a:p>
        </p:txBody>
      </p:sp>
      <p:sp>
        <p:nvSpPr>
          <p:cNvPr id="401414" name="Text Box 6"/>
          <p:cNvSpPr txBox="1">
            <a:spLocks noChangeArrowheads="1"/>
          </p:cNvSpPr>
          <p:nvPr/>
        </p:nvSpPr>
        <p:spPr bwMode="auto">
          <a:xfrm>
            <a:off x="4427538" y="5084763"/>
            <a:ext cx="788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Bradley Hand ITC" pitchFamily="66" charset="0"/>
              </a:rPr>
              <a:t>pivot</a:t>
            </a:r>
          </a:p>
        </p:txBody>
      </p:sp>
      <p:sp>
        <p:nvSpPr>
          <p:cNvPr id="401415" name="Text Box 7"/>
          <p:cNvSpPr txBox="1">
            <a:spLocks noChangeArrowheads="1"/>
          </p:cNvSpPr>
          <p:nvPr/>
        </p:nvSpPr>
        <p:spPr bwMode="auto">
          <a:xfrm>
            <a:off x="341947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01</a:t>
            </a:r>
          </a:p>
        </p:txBody>
      </p:sp>
      <p:sp>
        <p:nvSpPr>
          <p:cNvPr id="401416" name="Text Box 8"/>
          <p:cNvSpPr txBox="1">
            <a:spLocks noChangeArrowheads="1"/>
          </p:cNvSpPr>
          <p:nvPr/>
        </p:nvSpPr>
        <p:spPr bwMode="auto">
          <a:xfrm>
            <a:off x="3994150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401417" name="Text Box 9"/>
          <p:cNvSpPr txBox="1">
            <a:spLocks noChangeArrowheads="1"/>
          </p:cNvSpPr>
          <p:nvPr/>
        </p:nvSpPr>
        <p:spPr bwMode="auto">
          <a:xfrm>
            <a:off x="4570413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04</a:t>
            </a:r>
          </a:p>
        </p:txBody>
      </p:sp>
      <p:sp>
        <p:nvSpPr>
          <p:cNvPr id="401418" name="Text Box 10"/>
          <p:cNvSpPr txBox="1">
            <a:spLocks noChangeArrowheads="1"/>
          </p:cNvSpPr>
          <p:nvPr/>
        </p:nvSpPr>
        <p:spPr bwMode="auto">
          <a:xfrm>
            <a:off x="514667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06</a:t>
            </a:r>
          </a:p>
        </p:txBody>
      </p:sp>
      <p:sp>
        <p:nvSpPr>
          <p:cNvPr id="401419" name="Text Box 11"/>
          <p:cNvSpPr txBox="1">
            <a:spLocks noChangeArrowheads="1"/>
          </p:cNvSpPr>
          <p:nvPr/>
        </p:nvSpPr>
        <p:spPr bwMode="auto">
          <a:xfrm>
            <a:off x="5722938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05</a:t>
            </a:r>
          </a:p>
        </p:txBody>
      </p:sp>
      <p:sp>
        <p:nvSpPr>
          <p:cNvPr id="401420" name="Text Box 12"/>
          <p:cNvSpPr txBox="1">
            <a:spLocks noChangeArrowheads="1"/>
          </p:cNvSpPr>
          <p:nvPr/>
        </p:nvSpPr>
        <p:spPr bwMode="auto">
          <a:xfrm>
            <a:off x="6299200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401421" name="Text Box 13"/>
          <p:cNvSpPr txBox="1">
            <a:spLocks noChangeArrowheads="1"/>
          </p:cNvSpPr>
          <p:nvPr/>
        </p:nvSpPr>
        <p:spPr bwMode="auto">
          <a:xfrm>
            <a:off x="6875463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08</a:t>
            </a:r>
          </a:p>
        </p:txBody>
      </p:sp>
      <p:sp>
        <p:nvSpPr>
          <p:cNvPr id="401422" name="Text Box 14"/>
          <p:cNvSpPr txBox="1">
            <a:spLocks noChangeArrowheads="1"/>
          </p:cNvSpPr>
          <p:nvPr/>
        </p:nvSpPr>
        <p:spPr bwMode="auto">
          <a:xfrm>
            <a:off x="745172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09</a:t>
            </a:r>
          </a:p>
        </p:txBody>
      </p:sp>
      <p:sp>
        <p:nvSpPr>
          <p:cNvPr id="401423" name="Text Box 15"/>
          <p:cNvSpPr txBox="1">
            <a:spLocks noChangeArrowheads="1"/>
          </p:cNvSpPr>
          <p:nvPr/>
        </p:nvSpPr>
        <p:spPr bwMode="auto">
          <a:xfrm>
            <a:off x="1116013" y="3284538"/>
            <a:ext cx="1655762" cy="376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Fifth partition</a:t>
            </a:r>
          </a:p>
        </p:txBody>
      </p:sp>
      <p:sp>
        <p:nvSpPr>
          <p:cNvPr id="401424" name="Rectangle 16"/>
          <p:cNvSpPr>
            <a:spLocks noChangeArrowheads="1"/>
          </p:cNvSpPr>
          <p:nvPr/>
        </p:nvSpPr>
        <p:spPr bwMode="auto">
          <a:xfrm>
            <a:off x="5148263" y="4005263"/>
            <a:ext cx="1728787" cy="936625"/>
          </a:xfrm>
          <a:prstGeom prst="rect">
            <a:avLst/>
          </a:prstGeom>
          <a:solidFill>
            <a:schemeClr val="accent4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95251" name="Text Box 17"/>
          <p:cNvSpPr txBox="1">
            <a:spLocks noChangeArrowheads="1"/>
          </p:cNvSpPr>
          <p:nvPr/>
        </p:nvSpPr>
        <p:spPr bwMode="auto">
          <a:xfrm>
            <a:off x="3419475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01</a:t>
            </a:r>
          </a:p>
        </p:txBody>
      </p:sp>
      <p:sp>
        <p:nvSpPr>
          <p:cNvPr id="95252" name="Text Box 18"/>
          <p:cNvSpPr txBox="1">
            <a:spLocks noChangeArrowheads="1"/>
          </p:cNvSpPr>
          <p:nvPr/>
        </p:nvSpPr>
        <p:spPr bwMode="auto">
          <a:xfrm>
            <a:off x="399415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95253" name="Text Box 19"/>
          <p:cNvSpPr txBox="1">
            <a:spLocks noChangeArrowheads="1"/>
          </p:cNvSpPr>
          <p:nvPr/>
        </p:nvSpPr>
        <p:spPr bwMode="auto">
          <a:xfrm>
            <a:off x="457041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95254" name="Text Box 20"/>
          <p:cNvSpPr txBox="1">
            <a:spLocks noChangeArrowheads="1"/>
          </p:cNvSpPr>
          <p:nvPr/>
        </p:nvSpPr>
        <p:spPr bwMode="auto">
          <a:xfrm>
            <a:off x="5146675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06</a:t>
            </a:r>
          </a:p>
        </p:txBody>
      </p:sp>
      <p:sp>
        <p:nvSpPr>
          <p:cNvPr id="95255" name="Text Box 21"/>
          <p:cNvSpPr txBox="1">
            <a:spLocks noChangeArrowheads="1"/>
          </p:cNvSpPr>
          <p:nvPr/>
        </p:nvSpPr>
        <p:spPr bwMode="auto">
          <a:xfrm>
            <a:off x="5722938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05</a:t>
            </a:r>
          </a:p>
        </p:txBody>
      </p:sp>
      <p:sp>
        <p:nvSpPr>
          <p:cNvPr id="95256" name="Text Box 22"/>
          <p:cNvSpPr txBox="1">
            <a:spLocks noChangeArrowheads="1"/>
          </p:cNvSpPr>
          <p:nvPr/>
        </p:nvSpPr>
        <p:spPr bwMode="auto">
          <a:xfrm>
            <a:off x="629920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04</a:t>
            </a:r>
          </a:p>
        </p:txBody>
      </p:sp>
      <p:sp>
        <p:nvSpPr>
          <p:cNvPr id="95257" name="Text Box 23"/>
          <p:cNvSpPr txBox="1">
            <a:spLocks noChangeArrowheads="1"/>
          </p:cNvSpPr>
          <p:nvPr/>
        </p:nvSpPr>
        <p:spPr bwMode="auto">
          <a:xfrm>
            <a:off x="687546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08</a:t>
            </a:r>
          </a:p>
        </p:txBody>
      </p:sp>
      <p:sp>
        <p:nvSpPr>
          <p:cNvPr id="95258" name="Text Box 24"/>
          <p:cNvSpPr txBox="1">
            <a:spLocks noChangeArrowheads="1"/>
          </p:cNvSpPr>
          <p:nvPr/>
        </p:nvSpPr>
        <p:spPr bwMode="auto">
          <a:xfrm>
            <a:off x="7451725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1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1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1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1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1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1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01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01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1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01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01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3" grpId="0"/>
      <p:bldP spid="401414" grpId="0"/>
      <p:bldP spid="401415" grpId="0" animBg="1"/>
      <p:bldP spid="401416" grpId="0" animBg="1"/>
      <p:bldP spid="401417" grpId="0" animBg="1"/>
      <p:bldP spid="401418" grpId="0" animBg="1"/>
      <p:bldP spid="401419" grpId="0" animBg="1"/>
      <p:bldP spid="401420" grpId="0" animBg="1"/>
      <p:bldP spid="401421" grpId="0" animBg="1"/>
      <p:bldP spid="401422" grpId="0" animBg="1"/>
      <p:bldP spid="401423" grpId="0" animBg="1"/>
      <p:bldP spid="401424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Quicksort Worst Case</a:t>
            </a:r>
          </a:p>
        </p:txBody>
      </p:sp>
      <p:sp>
        <p:nvSpPr>
          <p:cNvPr id="798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798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5EBF5-6CDF-457B-93EE-C1F4F10210E5}" type="slidenum">
              <a:rPr lang="en-US"/>
              <a:pPr>
                <a:defRPr/>
              </a:pPr>
              <a:t>63</a:t>
            </a:fld>
            <a:endParaRPr lang="en-US"/>
          </a:p>
        </p:txBody>
      </p:sp>
      <p:sp>
        <p:nvSpPr>
          <p:cNvPr id="402435" name="Line 3"/>
          <p:cNvSpPr>
            <a:spLocks noChangeShapeType="1"/>
          </p:cNvSpPr>
          <p:nvPr/>
        </p:nvSpPr>
        <p:spPr bwMode="auto">
          <a:xfrm flipV="1">
            <a:off x="6588125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402436" name="Line 4"/>
          <p:cNvSpPr>
            <a:spLocks noChangeShapeType="1"/>
          </p:cNvSpPr>
          <p:nvPr/>
        </p:nvSpPr>
        <p:spPr bwMode="auto">
          <a:xfrm flipV="1">
            <a:off x="6659563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402437" name="Text Box 5"/>
          <p:cNvSpPr txBox="1">
            <a:spLocks noChangeArrowheads="1"/>
          </p:cNvSpPr>
          <p:nvPr/>
        </p:nvSpPr>
        <p:spPr bwMode="auto">
          <a:xfrm>
            <a:off x="6227763" y="5084763"/>
            <a:ext cx="788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Bradley Hand ITC" pitchFamily="66" charset="0"/>
              </a:rPr>
              <a:t>pivot</a:t>
            </a:r>
          </a:p>
        </p:txBody>
      </p:sp>
      <p:sp>
        <p:nvSpPr>
          <p:cNvPr id="402438" name="Text Box 6"/>
          <p:cNvSpPr txBox="1">
            <a:spLocks noChangeArrowheads="1"/>
          </p:cNvSpPr>
          <p:nvPr/>
        </p:nvSpPr>
        <p:spPr bwMode="auto">
          <a:xfrm>
            <a:off x="341947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01</a:t>
            </a:r>
          </a:p>
        </p:txBody>
      </p:sp>
      <p:sp>
        <p:nvSpPr>
          <p:cNvPr id="402439" name="Text Box 7"/>
          <p:cNvSpPr txBox="1">
            <a:spLocks noChangeArrowheads="1"/>
          </p:cNvSpPr>
          <p:nvPr/>
        </p:nvSpPr>
        <p:spPr bwMode="auto">
          <a:xfrm>
            <a:off x="3994150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402440" name="Text Box 8"/>
          <p:cNvSpPr txBox="1">
            <a:spLocks noChangeArrowheads="1"/>
          </p:cNvSpPr>
          <p:nvPr/>
        </p:nvSpPr>
        <p:spPr bwMode="auto">
          <a:xfrm>
            <a:off x="4570413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04</a:t>
            </a:r>
          </a:p>
        </p:txBody>
      </p:sp>
      <p:sp>
        <p:nvSpPr>
          <p:cNvPr id="402441" name="Text Box 9"/>
          <p:cNvSpPr txBox="1">
            <a:spLocks noChangeArrowheads="1"/>
          </p:cNvSpPr>
          <p:nvPr/>
        </p:nvSpPr>
        <p:spPr bwMode="auto">
          <a:xfrm>
            <a:off x="514667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06</a:t>
            </a:r>
          </a:p>
        </p:txBody>
      </p:sp>
      <p:sp>
        <p:nvSpPr>
          <p:cNvPr id="402442" name="Text Box 10"/>
          <p:cNvSpPr txBox="1">
            <a:spLocks noChangeArrowheads="1"/>
          </p:cNvSpPr>
          <p:nvPr/>
        </p:nvSpPr>
        <p:spPr bwMode="auto">
          <a:xfrm>
            <a:off x="5722938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05</a:t>
            </a:r>
          </a:p>
        </p:txBody>
      </p:sp>
      <p:sp>
        <p:nvSpPr>
          <p:cNvPr id="402443" name="Text Box 11"/>
          <p:cNvSpPr txBox="1">
            <a:spLocks noChangeArrowheads="1"/>
          </p:cNvSpPr>
          <p:nvPr/>
        </p:nvSpPr>
        <p:spPr bwMode="auto">
          <a:xfrm>
            <a:off x="6299200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402444" name="Text Box 12"/>
          <p:cNvSpPr txBox="1">
            <a:spLocks noChangeArrowheads="1"/>
          </p:cNvSpPr>
          <p:nvPr/>
        </p:nvSpPr>
        <p:spPr bwMode="auto">
          <a:xfrm>
            <a:off x="6875463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08</a:t>
            </a:r>
          </a:p>
        </p:txBody>
      </p:sp>
      <p:sp>
        <p:nvSpPr>
          <p:cNvPr id="402445" name="Text Box 13"/>
          <p:cNvSpPr txBox="1">
            <a:spLocks noChangeArrowheads="1"/>
          </p:cNvSpPr>
          <p:nvPr/>
        </p:nvSpPr>
        <p:spPr bwMode="auto">
          <a:xfrm>
            <a:off x="745172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09</a:t>
            </a:r>
          </a:p>
        </p:txBody>
      </p:sp>
      <p:sp>
        <p:nvSpPr>
          <p:cNvPr id="402446" name="Text Box 14"/>
          <p:cNvSpPr txBox="1">
            <a:spLocks noChangeArrowheads="1"/>
          </p:cNvSpPr>
          <p:nvPr/>
        </p:nvSpPr>
        <p:spPr bwMode="auto">
          <a:xfrm>
            <a:off x="5219700" y="4797425"/>
            <a:ext cx="105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smalls</a:t>
            </a:r>
          </a:p>
        </p:txBody>
      </p:sp>
      <p:sp>
        <p:nvSpPr>
          <p:cNvPr id="402447" name="Text Box 15"/>
          <p:cNvSpPr txBox="1">
            <a:spLocks noChangeArrowheads="1"/>
          </p:cNvSpPr>
          <p:nvPr/>
        </p:nvSpPr>
        <p:spPr bwMode="auto">
          <a:xfrm>
            <a:off x="1116013" y="3284538"/>
            <a:ext cx="1655762" cy="376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Sixth partition</a:t>
            </a:r>
          </a:p>
        </p:txBody>
      </p:sp>
      <p:sp>
        <p:nvSpPr>
          <p:cNvPr id="402448" name="Rectangle 16"/>
          <p:cNvSpPr>
            <a:spLocks noChangeArrowheads="1"/>
          </p:cNvSpPr>
          <p:nvPr/>
        </p:nvSpPr>
        <p:spPr bwMode="auto">
          <a:xfrm flipH="1">
            <a:off x="5148263" y="4005263"/>
            <a:ext cx="1152525" cy="936625"/>
          </a:xfrm>
          <a:prstGeom prst="rect">
            <a:avLst/>
          </a:prstGeom>
          <a:solidFill>
            <a:schemeClr val="accent3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96275" name="Text Box 17"/>
          <p:cNvSpPr txBox="1">
            <a:spLocks noChangeArrowheads="1"/>
          </p:cNvSpPr>
          <p:nvPr/>
        </p:nvSpPr>
        <p:spPr bwMode="auto">
          <a:xfrm>
            <a:off x="342106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01</a:t>
            </a:r>
          </a:p>
        </p:txBody>
      </p:sp>
      <p:sp>
        <p:nvSpPr>
          <p:cNvPr id="96276" name="Text Box 18"/>
          <p:cNvSpPr txBox="1">
            <a:spLocks noChangeArrowheads="1"/>
          </p:cNvSpPr>
          <p:nvPr/>
        </p:nvSpPr>
        <p:spPr bwMode="auto">
          <a:xfrm>
            <a:off x="3995738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96277" name="Text Box 19"/>
          <p:cNvSpPr txBox="1">
            <a:spLocks noChangeArrowheads="1"/>
          </p:cNvSpPr>
          <p:nvPr/>
        </p:nvSpPr>
        <p:spPr bwMode="auto">
          <a:xfrm>
            <a:off x="457200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04</a:t>
            </a:r>
          </a:p>
        </p:txBody>
      </p:sp>
      <p:sp>
        <p:nvSpPr>
          <p:cNvPr id="96278" name="Text Box 20"/>
          <p:cNvSpPr txBox="1">
            <a:spLocks noChangeArrowheads="1"/>
          </p:cNvSpPr>
          <p:nvPr/>
        </p:nvSpPr>
        <p:spPr bwMode="auto">
          <a:xfrm>
            <a:off x="514826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06</a:t>
            </a:r>
          </a:p>
        </p:txBody>
      </p:sp>
      <p:sp>
        <p:nvSpPr>
          <p:cNvPr id="96279" name="Text Box 21"/>
          <p:cNvSpPr txBox="1">
            <a:spLocks noChangeArrowheads="1"/>
          </p:cNvSpPr>
          <p:nvPr/>
        </p:nvSpPr>
        <p:spPr bwMode="auto">
          <a:xfrm>
            <a:off x="5724525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05</a:t>
            </a:r>
          </a:p>
        </p:txBody>
      </p:sp>
      <p:sp>
        <p:nvSpPr>
          <p:cNvPr id="96280" name="Text Box 22"/>
          <p:cNvSpPr txBox="1">
            <a:spLocks noChangeArrowheads="1"/>
          </p:cNvSpPr>
          <p:nvPr/>
        </p:nvSpPr>
        <p:spPr bwMode="auto">
          <a:xfrm>
            <a:off x="6300788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96281" name="Text Box 23"/>
          <p:cNvSpPr txBox="1">
            <a:spLocks noChangeArrowheads="1"/>
          </p:cNvSpPr>
          <p:nvPr/>
        </p:nvSpPr>
        <p:spPr bwMode="auto">
          <a:xfrm>
            <a:off x="687705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08</a:t>
            </a:r>
          </a:p>
        </p:txBody>
      </p:sp>
      <p:sp>
        <p:nvSpPr>
          <p:cNvPr id="96282" name="Text Box 24"/>
          <p:cNvSpPr txBox="1">
            <a:spLocks noChangeArrowheads="1"/>
          </p:cNvSpPr>
          <p:nvPr/>
        </p:nvSpPr>
        <p:spPr bwMode="auto">
          <a:xfrm>
            <a:off x="745331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2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2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2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2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2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2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2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2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2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02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02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2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02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02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7" grpId="0"/>
      <p:bldP spid="402438" grpId="0" animBg="1"/>
      <p:bldP spid="402439" grpId="0" animBg="1"/>
      <p:bldP spid="402440" grpId="0" animBg="1"/>
      <p:bldP spid="402441" grpId="0" animBg="1"/>
      <p:bldP spid="402442" grpId="0" animBg="1"/>
      <p:bldP spid="402443" grpId="0" animBg="1"/>
      <p:bldP spid="402444" grpId="0" animBg="1"/>
      <p:bldP spid="402445" grpId="0" animBg="1"/>
      <p:bldP spid="402446" grpId="0"/>
      <p:bldP spid="402447" grpId="0" animBg="1"/>
      <p:bldP spid="402448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Quicksort Worst Case</a:t>
            </a:r>
          </a:p>
        </p:txBody>
      </p:sp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1F8D7-5B25-497E-8038-14B04018BDCE}" type="slidenum">
              <a:rPr lang="en-US"/>
              <a:pPr>
                <a:defRPr/>
              </a:pPr>
              <a:t>64</a:t>
            </a:fld>
            <a:endParaRPr lang="en-US"/>
          </a:p>
        </p:txBody>
      </p:sp>
      <p:sp>
        <p:nvSpPr>
          <p:cNvPr id="403459" name="Line 3"/>
          <p:cNvSpPr>
            <a:spLocks noChangeShapeType="1"/>
          </p:cNvSpPr>
          <p:nvPr/>
        </p:nvSpPr>
        <p:spPr bwMode="auto">
          <a:xfrm flipV="1">
            <a:off x="5435600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403460" name="Line 4"/>
          <p:cNvSpPr>
            <a:spLocks noChangeShapeType="1"/>
          </p:cNvSpPr>
          <p:nvPr/>
        </p:nvSpPr>
        <p:spPr bwMode="auto">
          <a:xfrm flipV="1">
            <a:off x="5507038" y="4724400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403461" name="Text Box 5"/>
          <p:cNvSpPr txBox="1">
            <a:spLocks noChangeArrowheads="1"/>
          </p:cNvSpPr>
          <p:nvPr/>
        </p:nvSpPr>
        <p:spPr bwMode="auto">
          <a:xfrm>
            <a:off x="5075238" y="5084763"/>
            <a:ext cx="925512" cy="369887"/>
          </a:xfrm>
          <a:prstGeom prst="rect">
            <a:avLst/>
          </a:prstGeom>
          <a:ln>
            <a:noFill/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chemeClr val="accent2"/>
                </a:solidFill>
                <a:latin typeface="Bradley Hand ITC" pitchFamily="66" charset="0"/>
              </a:rPr>
              <a:t>pivot</a:t>
            </a:r>
          </a:p>
        </p:txBody>
      </p:sp>
      <p:sp>
        <p:nvSpPr>
          <p:cNvPr id="403462" name="Text Box 6"/>
          <p:cNvSpPr txBox="1">
            <a:spLocks noChangeArrowheads="1"/>
          </p:cNvSpPr>
          <p:nvPr/>
        </p:nvSpPr>
        <p:spPr bwMode="auto">
          <a:xfrm>
            <a:off x="341947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01</a:t>
            </a:r>
          </a:p>
        </p:txBody>
      </p:sp>
      <p:sp>
        <p:nvSpPr>
          <p:cNvPr id="403463" name="Text Box 7"/>
          <p:cNvSpPr txBox="1">
            <a:spLocks noChangeArrowheads="1"/>
          </p:cNvSpPr>
          <p:nvPr/>
        </p:nvSpPr>
        <p:spPr bwMode="auto">
          <a:xfrm>
            <a:off x="3994150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403464" name="Text Box 8"/>
          <p:cNvSpPr txBox="1">
            <a:spLocks noChangeArrowheads="1"/>
          </p:cNvSpPr>
          <p:nvPr/>
        </p:nvSpPr>
        <p:spPr bwMode="auto">
          <a:xfrm>
            <a:off x="4570413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04</a:t>
            </a:r>
          </a:p>
        </p:txBody>
      </p:sp>
      <p:sp>
        <p:nvSpPr>
          <p:cNvPr id="403465" name="Text Box 9"/>
          <p:cNvSpPr txBox="1">
            <a:spLocks noChangeArrowheads="1"/>
          </p:cNvSpPr>
          <p:nvPr/>
        </p:nvSpPr>
        <p:spPr bwMode="auto">
          <a:xfrm>
            <a:off x="514667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05</a:t>
            </a:r>
          </a:p>
        </p:txBody>
      </p:sp>
      <p:sp>
        <p:nvSpPr>
          <p:cNvPr id="403466" name="Text Box 10"/>
          <p:cNvSpPr txBox="1">
            <a:spLocks noChangeArrowheads="1"/>
          </p:cNvSpPr>
          <p:nvPr/>
        </p:nvSpPr>
        <p:spPr bwMode="auto">
          <a:xfrm>
            <a:off x="5722938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06</a:t>
            </a:r>
          </a:p>
        </p:txBody>
      </p:sp>
      <p:sp>
        <p:nvSpPr>
          <p:cNvPr id="403467" name="Text Box 11"/>
          <p:cNvSpPr txBox="1">
            <a:spLocks noChangeArrowheads="1"/>
          </p:cNvSpPr>
          <p:nvPr/>
        </p:nvSpPr>
        <p:spPr bwMode="auto">
          <a:xfrm>
            <a:off x="6299200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403468" name="Text Box 12"/>
          <p:cNvSpPr txBox="1">
            <a:spLocks noChangeArrowheads="1"/>
          </p:cNvSpPr>
          <p:nvPr/>
        </p:nvSpPr>
        <p:spPr bwMode="auto">
          <a:xfrm>
            <a:off x="6875463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08</a:t>
            </a:r>
          </a:p>
        </p:txBody>
      </p:sp>
      <p:sp>
        <p:nvSpPr>
          <p:cNvPr id="403469" name="Text Box 13"/>
          <p:cNvSpPr txBox="1">
            <a:spLocks noChangeArrowheads="1"/>
          </p:cNvSpPr>
          <p:nvPr/>
        </p:nvSpPr>
        <p:spPr bwMode="auto">
          <a:xfrm>
            <a:off x="7451725" y="4221163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09</a:t>
            </a:r>
          </a:p>
        </p:txBody>
      </p:sp>
      <p:sp>
        <p:nvSpPr>
          <p:cNvPr id="403470" name="Text Box 14"/>
          <p:cNvSpPr txBox="1">
            <a:spLocks noChangeArrowheads="1"/>
          </p:cNvSpPr>
          <p:nvPr/>
        </p:nvSpPr>
        <p:spPr bwMode="auto">
          <a:xfrm>
            <a:off x="1116013" y="3284538"/>
            <a:ext cx="1943100" cy="646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Seventh(!) partition</a:t>
            </a:r>
          </a:p>
        </p:txBody>
      </p:sp>
      <p:sp>
        <p:nvSpPr>
          <p:cNvPr id="97297" name="Text Box 15"/>
          <p:cNvSpPr txBox="1">
            <a:spLocks noChangeArrowheads="1"/>
          </p:cNvSpPr>
          <p:nvPr/>
        </p:nvSpPr>
        <p:spPr bwMode="auto">
          <a:xfrm>
            <a:off x="3419475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01</a:t>
            </a:r>
          </a:p>
        </p:txBody>
      </p:sp>
      <p:sp>
        <p:nvSpPr>
          <p:cNvPr id="97298" name="Text Box 16"/>
          <p:cNvSpPr txBox="1">
            <a:spLocks noChangeArrowheads="1"/>
          </p:cNvSpPr>
          <p:nvPr/>
        </p:nvSpPr>
        <p:spPr bwMode="auto">
          <a:xfrm>
            <a:off x="399415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02</a:t>
            </a:r>
          </a:p>
        </p:txBody>
      </p:sp>
      <p:sp>
        <p:nvSpPr>
          <p:cNvPr id="97299" name="Text Box 17"/>
          <p:cNvSpPr txBox="1">
            <a:spLocks noChangeArrowheads="1"/>
          </p:cNvSpPr>
          <p:nvPr/>
        </p:nvSpPr>
        <p:spPr bwMode="auto">
          <a:xfrm>
            <a:off x="457041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04</a:t>
            </a:r>
          </a:p>
        </p:txBody>
      </p:sp>
      <p:sp>
        <p:nvSpPr>
          <p:cNvPr id="97300" name="Text Box 18"/>
          <p:cNvSpPr txBox="1">
            <a:spLocks noChangeArrowheads="1"/>
          </p:cNvSpPr>
          <p:nvPr/>
        </p:nvSpPr>
        <p:spPr bwMode="auto">
          <a:xfrm>
            <a:off x="5146675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06</a:t>
            </a:r>
          </a:p>
        </p:txBody>
      </p:sp>
      <p:sp>
        <p:nvSpPr>
          <p:cNvPr id="97301" name="Text Box 19"/>
          <p:cNvSpPr txBox="1">
            <a:spLocks noChangeArrowheads="1"/>
          </p:cNvSpPr>
          <p:nvPr/>
        </p:nvSpPr>
        <p:spPr bwMode="auto">
          <a:xfrm>
            <a:off x="5722938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05</a:t>
            </a:r>
          </a:p>
        </p:txBody>
      </p:sp>
      <p:sp>
        <p:nvSpPr>
          <p:cNvPr id="97302" name="Text Box 20"/>
          <p:cNvSpPr txBox="1">
            <a:spLocks noChangeArrowheads="1"/>
          </p:cNvSpPr>
          <p:nvPr/>
        </p:nvSpPr>
        <p:spPr bwMode="auto">
          <a:xfrm>
            <a:off x="6299200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07</a:t>
            </a:r>
          </a:p>
        </p:txBody>
      </p:sp>
      <p:sp>
        <p:nvSpPr>
          <p:cNvPr id="97303" name="Text Box 21"/>
          <p:cNvSpPr txBox="1">
            <a:spLocks noChangeArrowheads="1"/>
          </p:cNvSpPr>
          <p:nvPr/>
        </p:nvSpPr>
        <p:spPr bwMode="auto">
          <a:xfrm>
            <a:off x="6875463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08</a:t>
            </a:r>
          </a:p>
        </p:txBody>
      </p:sp>
      <p:sp>
        <p:nvSpPr>
          <p:cNvPr id="97304" name="Text Box 22"/>
          <p:cNvSpPr txBox="1">
            <a:spLocks noChangeArrowheads="1"/>
          </p:cNvSpPr>
          <p:nvPr/>
        </p:nvSpPr>
        <p:spPr bwMode="auto">
          <a:xfrm>
            <a:off x="7451725" y="2492375"/>
            <a:ext cx="5746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latin typeface="Courier New" pitchFamily="49" charset="0"/>
              </a:rPr>
              <a:t>09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3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3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3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3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3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3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3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3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03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03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3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61" grpId="0"/>
      <p:bldP spid="403462" grpId="0" animBg="1"/>
      <p:bldP spid="403463" grpId="0" animBg="1"/>
      <p:bldP spid="403464" grpId="0" animBg="1"/>
      <p:bldP spid="403465" grpId="0" animBg="1"/>
      <p:bldP spid="403466" grpId="0" animBg="1"/>
      <p:bldP spid="403467" grpId="0" animBg="1"/>
      <p:bldP spid="403468" grpId="0" animBg="1"/>
      <p:bldP spid="403469" grpId="0" animBg="1"/>
      <p:bldP spid="403470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Quicksort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Worst Case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60825"/>
          </a:xfrm>
        </p:spPr>
        <p:txBody>
          <a:bodyPr/>
          <a:lstStyle/>
          <a:p>
            <a:pPr eaLnBrk="1" hangingPunct="1"/>
            <a:r>
              <a:rPr lang="en-US" smtClean="0"/>
              <a:t>Every partition step results in just one partition on one side of the pivot</a:t>
            </a:r>
          </a:p>
          <a:p>
            <a:pPr lvl="1" eaLnBrk="1" hangingPunct="1"/>
            <a:r>
              <a:rPr lang="en-US" smtClean="0"/>
              <a:t>The array has to be partitioned </a:t>
            </a:r>
            <a:r>
              <a:rPr lang="en-US" b="1" smtClean="0"/>
              <a:t>n</a:t>
            </a:r>
            <a:r>
              <a:rPr lang="en-US" smtClean="0"/>
              <a:t> times, not log</a:t>
            </a:r>
            <a:r>
              <a:rPr lang="en-US" baseline="-25000" smtClean="0"/>
              <a:t>2</a:t>
            </a:r>
            <a:r>
              <a:rPr lang="en-US" smtClean="0"/>
              <a:t>(</a:t>
            </a:r>
            <a:r>
              <a:rPr lang="en-US" b="1" smtClean="0"/>
              <a:t>n</a:t>
            </a:r>
            <a:r>
              <a:rPr lang="en-US" smtClean="0"/>
              <a:t>) times</a:t>
            </a:r>
          </a:p>
          <a:p>
            <a:pPr lvl="1" eaLnBrk="1" hangingPunct="1"/>
            <a:r>
              <a:rPr lang="en-US" smtClean="0"/>
              <a:t>So in the worst case quicksort performs around </a:t>
            </a:r>
            <a:r>
              <a:rPr lang="en-US" b="1" smtClean="0"/>
              <a:t>n</a:t>
            </a:r>
            <a:r>
              <a:rPr lang="en-US" baseline="30000" smtClean="0"/>
              <a:t>2</a:t>
            </a:r>
            <a:r>
              <a:rPr lang="en-US" smtClean="0"/>
              <a:t> operations</a:t>
            </a:r>
          </a:p>
          <a:p>
            <a:pPr eaLnBrk="1" hangingPunct="1"/>
            <a:r>
              <a:rPr lang="en-US" smtClean="0"/>
              <a:t>The worst case usually occurs when the array is nearly sorted (in either direction)</a:t>
            </a:r>
          </a:p>
        </p:txBody>
      </p:sp>
      <p:sp>
        <p:nvSpPr>
          <p:cNvPr id="819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819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ACA79-072A-4D85-A8C8-93F123FC1CAE}" type="slidenum">
              <a:rPr lang="en-US"/>
              <a:pPr>
                <a:defRPr/>
              </a:pPr>
              <a:t>65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Quicksort Average Case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60825"/>
          </a:xfrm>
        </p:spPr>
        <p:txBody>
          <a:bodyPr/>
          <a:lstStyle/>
          <a:p>
            <a:pPr eaLnBrk="1" hangingPunct="1"/>
            <a:r>
              <a:rPr lang="en-US" smtClean="0"/>
              <a:t>With a large array we would have to be very, very unlucky to get the worst case</a:t>
            </a:r>
          </a:p>
          <a:p>
            <a:pPr lvl="1" eaLnBrk="1" hangingPunct="1"/>
            <a:r>
              <a:rPr lang="en-US" smtClean="0"/>
              <a:t>Unless there was some reason for the array to already be partially sorted</a:t>
            </a:r>
          </a:p>
          <a:p>
            <a:pPr lvl="2" eaLnBrk="1" hangingPunct="1"/>
            <a:r>
              <a:rPr lang="en-US" smtClean="0"/>
              <a:t>In which case first randomize the position of the array elements!</a:t>
            </a:r>
          </a:p>
          <a:p>
            <a:pPr lvl="1" eaLnBrk="1" hangingPunct="1"/>
            <a:r>
              <a:rPr lang="en-US" smtClean="0"/>
              <a:t>The average case is much more like the best case than the worst case</a:t>
            </a:r>
          </a:p>
          <a:p>
            <a:pPr eaLnBrk="1" hangingPunct="1"/>
            <a:endParaRPr lang="en-US" smtClean="0"/>
          </a:p>
        </p:txBody>
      </p:sp>
      <p:sp>
        <p:nvSpPr>
          <p:cNvPr id="819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Edgar</a:t>
            </a:r>
          </a:p>
        </p:txBody>
      </p:sp>
      <p:sp>
        <p:nvSpPr>
          <p:cNvPr id="819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0892F-6C22-4763-AAEC-7037389275AE}" type="slidenum">
              <a:rPr lang="en-US"/>
              <a:pPr>
                <a:defRPr/>
              </a:pPr>
              <a:t>66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Pitfalls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Recursion Caveat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r>
              <a:rPr lang="en-US" dirty="0" smtClean="0"/>
              <a:t>Recursive algorithms have more overhead than similar iterative algorithms</a:t>
            </a:r>
          </a:p>
          <a:p>
            <a:pPr lvl="1"/>
            <a:r>
              <a:rPr lang="en-US" dirty="0" smtClean="0"/>
              <a:t>Because of the repeated method calls</a:t>
            </a:r>
          </a:p>
          <a:p>
            <a:pPr lvl="1"/>
            <a:r>
              <a:rPr lang="en-US" dirty="0" smtClean="0"/>
              <a:t>This may cause a </a:t>
            </a:r>
            <a:r>
              <a:rPr lang="en-US" b="1" dirty="0" smtClean="0"/>
              <a:t>stack overflow</a:t>
            </a:r>
            <a:r>
              <a:rPr lang="en-US" dirty="0" smtClean="0"/>
              <a:t> when the call stack gets full</a:t>
            </a:r>
          </a:p>
          <a:p>
            <a:r>
              <a:rPr lang="en-US" dirty="0" smtClean="0"/>
              <a:t>It is often useful to derive a solution using recursion and implement it iteratively</a:t>
            </a:r>
          </a:p>
          <a:p>
            <a:pPr lvl="1"/>
            <a:r>
              <a:rPr lang="en-US" dirty="0" smtClean="0"/>
              <a:t>Sometimes this can be quite challenging!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C52E5-7907-40CA-BAD1-42F12BDE10A9}" type="slidenum">
              <a:rPr lang="en-US"/>
              <a:pPr>
                <a:defRPr/>
              </a:pPr>
              <a:t>68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Another Recursion Caveat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133850"/>
          </a:xfrm>
        </p:spPr>
        <p:txBody>
          <a:bodyPr/>
          <a:lstStyle/>
          <a:p>
            <a:r>
              <a:rPr lang="en-US" dirty="0" smtClean="0"/>
              <a:t>Some recursive algorithms are inherently inefficient</a:t>
            </a:r>
          </a:p>
          <a:p>
            <a:pPr lvl="1"/>
            <a:r>
              <a:rPr lang="en-US" dirty="0" smtClean="0"/>
              <a:t>e.g. the recursive Fibonacci algorithm which repeats the same calculation again and again</a:t>
            </a:r>
          </a:p>
          <a:p>
            <a:pPr lvl="1"/>
            <a:r>
              <a:rPr lang="en-US" dirty="0" smtClean="0"/>
              <a:t>Look at the number of times</a:t>
            </a:r>
            <a:r>
              <a:rPr lang="en-US" b="1" dirty="0" smtClean="0">
                <a:latin typeface="Courier New" pitchFamily="49" charset="0"/>
              </a:rPr>
              <a:t> fib(2)</a:t>
            </a:r>
            <a:r>
              <a:rPr lang="en-US" dirty="0" smtClean="0"/>
              <a:t> is called</a:t>
            </a:r>
          </a:p>
          <a:p>
            <a:r>
              <a:rPr lang="en-US" dirty="0" smtClean="0"/>
              <a:t>Such algorithms should be </a:t>
            </a:r>
            <a:r>
              <a:rPr lang="en-US" b="1" dirty="0" smtClean="0"/>
              <a:t>implemented</a:t>
            </a:r>
            <a:r>
              <a:rPr lang="en-US" dirty="0" smtClean="0"/>
              <a:t> iteratively</a:t>
            </a:r>
          </a:p>
          <a:p>
            <a:pPr lvl="1"/>
            <a:r>
              <a:rPr lang="en-US" sz="2400" dirty="0" smtClean="0"/>
              <a:t>Even if the solution was </a:t>
            </a:r>
            <a:r>
              <a:rPr lang="en-US" sz="2400" b="1" dirty="0" smtClean="0"/>
              <a:t>determined</a:t>
            </a:r>
            <a:r>
              <a:rPr lang="en-US" sz="2400" dirty="0" smtClean="0"/>
              <a:t> using recursion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0733D4-BE63-40D5-81D9-C6D9D3AB267E}" type="slidenum">
              <a:rPr lang="en-US"/>
              <a:pPr>
                <a:defRPr/>
              </a:pPr>
              <a:t>69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Calculating the Fibonacci Series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685924"/>
          </a:xfrm>
        </p:spPr>
        <p:txBody>
          <a:bodyPr rtlCol="0">
            <a:no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/>
              <a:t>Let's write a function just like the formula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400" dirty="0" smtClean="0"/>
              <a:t>fib(n</a:t>
            </a:r>
            <a:r>
              <a:rPr lang="en-US" sz="2400" dirty="0"/>
              <a:t>) = 0 if n = 0, 1 if n = 1, </a:t>
            </a:r>
            <a:endParaRPr lang="en-US" sz="2400" dirty="0" smtClean="0"/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400" dirty="0" smtClean="0"/>
              <a:t>otherwise fib(n) = fib(n </a:t>
            </a:r>
            <a:r>
              <a:rPr lang="en-US" sz="2400" dirty="0"/>
              <a:t>– 1) + fib(n – 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62B06-964A-408D-919A-25B3B4C97F4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28688" y="3429000"/>
            <a:ext cx="5857890" cy="22463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>
              <a:buFont typeface="Wingdings" pitchFamily="2" charset="2"/>
              <a:buNone/>
              <a:defRPr/>
            </a:pP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fib(</a:t>
            </a:r>
            <a:r>
              <a:rPr lang="en-US" sz="2000" b="1" dirty="0" err="1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n){</a:t>
            </a:r>
          </a:p>
          <a:p>
            <a:pPr marL="0" lvl="2"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A50021"/>
                </a:solidFill>
                <a:latin typeface="Courier New" pitchFamily="49" charset="0"/>
              </a:rPr>
              <a:t>    if</a:t>
            </a:r>
            <a:r>
              <a:rPr lang="en-US" sz="2000" b="1" dirty="0" smtClean="0">
                <a:latin typeface="Courier New" pitchFamily="49" charset="0"/>
              </a:rPr>
              <a:t>(n </a:t>
            </a:r>
            <a:r>
              <a:rPr lang="en-US" sz="2000" b="1" dirty="0">
                <a:latin typeface="Courier New" pitchFamily="49" charset="0"/>
              </a:rPr>
              <a:t>== 0 || n == 1){</a:t>
            </a:r>
          </a:p>
          <a:p>
            <a:pPr marL="0" lvl="3">
              <a:defRPr/>
            </a:pP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A50021"/>
                </a:solidFill>
                <a:latin typeface="Courier New" pitchFamily="49" charset="0"/>
              </a:rPr>
              <a:t>         return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n;</a:t>
            </a:r>
          </a:p>
          <a:p>
            <a:pPr marL="0" lvl="2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A50021"/>
                </a:solidFill>
                <a:latin typeface="Courier New" pitchFamily="49" charset="0"/>
              </a:rPr>
              <a:t>     </a:t>
            </a:r>
            <a:r>
              <a:rPr lang="en-US" sz="2000" b="1" dirty="0" smtClean="0">
                <a:latin typeface="Courier New" pitchFamily="49" charset="0"/>
              </a:rPr>
              <a:t>}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3">
              <a:defRPr/>
            </a:pP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A50021"/>
                </a:solidFill>
                <a:latin typeface="Courier New" pitchFamily="49" charset="0"/>
              </a:rPr>
              <a:t>    return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fib(n-1) + fib(n-2); </a:t>
            </a:r>
            <a:endParaRPr lang="en-US" sz="2000" b="1" dirty="0">
              <a:solidFill>
                <a:srgbClr val="008000"/>
              </a:solidFill>
              <a:latin typeface="Courier New" pitchFamily="49" charset="0"/>
            </a:endParaRPr>
          </a:p>
          <a:p>
            <a:pPr marL="0" lvl="2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A50021"/>
                </a:solidFill>
                <a:latin typeface="Courier New" pitchFamily="49" charset="0"/>
              </a:rPr>
              <a:t>     </a:t>
            </a:r>
            <a:r>
              <a:rPr lang="en-US" sz="2000" b="1" dirty="0" smtClean="0">
                <a:latin typeface="Courier New" pitchFamily="49" charset="0"/>
              </a:rPr>
              <a:t>}</a:t>
            </a:r>
            <a:r>
              <a:rPr lang="en-US" sz="2000" b="1" dirty="0">
                <a:latin typeface="Courier New" pitchFamily="49" charset="0"/>
              </a:rPr>
              <a:t>	</a:t>
            </a:r>
          </a:p>
          <a:p>
            <a:pPr marL="0" lvl="1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11973" name="Oval 5"/>
          <p:cNvSpPr>
            <a:spLocks noChangeArrowheads="1"/>
          </p:cNvSpPr>
          <p:nvPr/>
        </p:nvSpPr>
        <p:spPr bwMode="auto">
          <a:xfrm>
            <a:off x="3571868" y="4572008"/>
            <a:ext cx="1295400" cy="574675"/>
          </a:xfrm>
          <a:prstGeom prst="ellipse">
            <a:avLst/>
          </a:prstGeom>
          <a:solidFill>
            <a:schemeClr val="accent2">
              <a:alpha val="20000"/>
            </a:schemeClr>
          </a:solidFill>
          <a:ln>
            <a:headEnd type="triangle" w="lg" len="med"/>
            <a:tailEnd type="none" w="lg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211974" name="Oval 6"/>
          <p:cNvSpPr>
            <a:spLocks noChangeArrowheads="1"/>
          </p:cNvSpPr>
          <p:nvPr/>
        </p:nvSpPr>
        <p:spPr bwMode="auto">
          <a:xfrm>
            <a:off x="5214942" y="4572008"/>
            <a:ext cx="1295400" cy="574675"/>
          </a:xfrm>
          <a:prstGeom prst="ellipse">
            <a:avLst/>
          </a:prstGeom>
          <a:solidFill>
            <a:schemeClr val="accent2">
              <a:alpha val="20000"/>
            </a:schemeClr>
          </a:solidFill>
          <a:ln>
            <a:headEnd type="triangle" w="lg" len="med"/>
            <a:tailEnd type="none" w="lg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211975" name="Freeform 7"/>
          <p:cNvSpPr>
            <a:spLocks/>
          </p:cNvSpPr>
          <p:nvPr/>
        </p:nvSpPr>
        <p:spPr bwMode="auto">
          <a:xfrm>
            <a:off x="4143372" y="3644900"/>
            <a:ext cx="3452816" cy="927108"/>
          </a:xfrm>
          <a:custGeom>
            <a:avLst/>
            <a:gdLst/>
            <a:ahLst/>
            <a:cxnLst>
              <a:cxn ang="0">
                <a:pos x="0" y="545"/>
              </a:cxn>
              <a:cxn ang="0">
                <a:pos x="726" y="182"/>
              </a:cxn>
              <a:cxn ang="0">
                <a:pos x="2404" y="0"/>
              </a:cxn>
            </a:cxnLst>
            <a:rect l="0" t="0" r="r" b="b"/>
            <a:pathLst>
              <a:path w="2404" h="545">
                <a:moveTo>
                  <a:pt x="0" y="545"/>
                </a:moveTo>
                <a:cubicBezTo>
                  <a:pt x="162" y="409"/>
                  <a:pt x="325" y="273"/>
                  <a:pt x="726" y="182"/>
                </a:cubicBezTo>
                <a:cubicBezTo>
                  <a:pt x="1127" y="91"/>
                  <a:pt x="2132" y="30"/>
                  <a:pt x="2404" y="0"/>
                </a:cubicBezTo>
              </a:path>
            </a:pathLst>
          </a:custGeom>
          <a:ln>
            <a:headEnd type="triangle" w="lg" len="med"/>
            <a:tailEnd type="non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211976" name="Freeform 8"/>
          <p:cNvSpPr>
            <a:spLocks/>
          </p:cNvSpPr>
          <p:nvPr/>
        </p:nvSpPr>
        <p:spPr bwMode="auto">
          <a:xfrm>
            <a:off x="5929322" y="3644900"/>
            <a:ext cx="1666866" cy="927108"/>
          </a:xfrm>
          <a:custGeom>
            <a:avLst/>
            <a:gdLst/>
            <a:ahLst/>
            <a:cxnLst>
              <a:cxn ang="0">
                <a:pos x="0" y="635"/>
              </a:cxn>
              <a:cxn ang="0">
                <a:pos x="318" y="318"/>
              </a:cxn>
              <a:cxn ang="0">
                <a:pos x="1134" y="0"/>
              </a:cxn>
            </a:cxnLst>
            <a:rect l="0" t="0" r="r" b="b"/>
            <a:pathLst>
              <a:path w="1134" h="635">
                <a:moveTo>
                  <a:pt x="0" y="635"/>
                </a:moveTo>
                <a:cubicBezTo>
                  <a:pt x="64" y="529"/>
                  <a:pt x="129" y="424"/>
                  <a:pt x="318" y="318"/>
                </a:cubicBezTo>
                <a:cubicBezTo>
                  <a:pt x="507" y="212"/>
                  <a:pt x="820" y="106"/>
                  <a:pt x="1134" y="0"/>
                </a:cubicBezTo>
              </a:path>
            </a:pathLst>
          </a:custGeom>
          <a:ln>
            <a:headEnd type="triangle" w="lg" len="med"/>
            <a:tailEnd type="non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211977" name="Text Box 9"/>
          <p:cNvSpPr txBox="1">
            <a:spLocks noChangeArrowheads="1"/>
          </p:cNvSpPr>
          <p:nvPr/>
        </p:nvSpPr>
        <p:spPr bwMode="auto">
          <a:xfrm>
            <a:off x="7596188" y="3429000"/>
            <a:ext cx="1547812" cy="646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The function calls itself</a:t>
            </a:r>
          </a:p>
        </p:txBody>
      </p:sp>
      <p:sp>
        <p:nvSpPr>
          <p:cNvPr id="15372" name="TextBox 13"/>
          <p:cNvSpPr txBox="1">
            <a:spLocks noChangeArrowheads="1"/>
          </p:cNvSpPr>
          <p:nvPr/>
        </p:nvSpPr>
        <p:spPr bwMode="auto">
          <a:xfrm>
            <a:off x="8248650" y="1500188"/>
            <a:ext cx="766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 dirty="0" smtClean="0">
                <a:solidFill>
                  <a:schemeClr val="accent1"/>
                </a:solidFill>
                <a:latin typeface="Bodoni MT Black" pitchFamily="18" charset="0"/>
              </a:rPr>
              <a:t>C++</a:t>
            </a:r>
            <a:endParaRPr lang="en-CA" sz="2400" dirty="0">
              <a:solidFill>
                <a:schemeClr val="accent1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1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1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3" grpId="0" animBg="1"/>
      <p:bldP spid="211974" grpId="0" animBg="1"/>
      <p:bldP spid="211975" grpId="0" animBg="1"/>
      <p:bldP spid="211976" grpId="0" animBg="1"/>
      <p:bldP spid="21197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Analyzing Recursive Functions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720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is useful to trace through the sequence of recursive calls</a:t>
            </a:r>
          </a:p>
          <a:p>
            <a:pPr lvl="1"/>
            <a:r>
              <a:rPr lang="en-US" dirty="0" smtClean="0"/>
              <a:t>This can be done using a recursion tree</a:t>
            </a:r>
          </a:p>
          <a:p>
            <a:r>
              <a:rPr lang="en-US" dirty="0" smtClean="0"/>
              <a:t>Recursion trees can be used to determine the running time of algorithms</a:t>
            </a:r>
          </a:p>
          <a:p>
            <a:pPr lvl="1"/>
            <a:r>
              <a:rPr lang="en-US" dirty="0" smtClean="0"/>
              <a:t>Annotate the tree to indicate how much work is performed at each level of the tree</a:t>
            </a:r>
          </a:p>
          <a:p>
            <a:pPr lvl="1"/>
            <a:r>
              <a:rPr lang="en-US" dirty="0" smtClean="0"/>
              <a:t>And then determine how many levels of the tree there are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0FDB5D-3041-4EC2-88F1-38C18CF2DB04}" type="slidenum">
              <a:rPr lang="en-US"/>
              <a:pPr>
                <a:defRPr/>
              </a:pPr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and Induction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Recursion and Induction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650"/>
          </a:xfrm>
        </p:spPr>
        <p:txBody>
          <a:bodyPr/>
          <a:lstStyle/>
          <a:p>
            <a:r>
              <a:rPr lang="en-US" dirty="0" smtClean="0"/>
              <a:t>Recursion is similar to induction</a:t>
            </a:r>
          </a:p>
          <a:p>
            <a:r>
              <a:rPr lang="en-US" dirty="0" smtClean="0"/>
              <a:t>Recursion </a:t>
            </a:r>
            <a:r>
              <a:rPr lang="en-US" i="1" dirty="0" smtClean="0"/>
              <a:t>solves</a:t>
            </a:r>
            <a:r>
              <a:rPr lang="en-US" dirty="0" smtClean="0"/>
              <a:t> a problem by</a:t>
            </a:r>
          </a:p>
          <a:p>
            <a:pPr lvl="1"/>
            <a:r>
              <a:rPr lang="en-US" dirty="0" smtClean="0"/>
              <a:t>Specifying a solution for the base case and</a:t>
            </a:r>
          </a:p>
          <a:p>
            <a:pPr lvl="1"/>
            <a:r>
              <a:rPr lang="en-US" dirty="0" smtClean="0"/>
              <a:t>Using a recursive case to derive solutions of any size from solutions to smaller problems</a:t>
            </a:r>
          </a:p>
          <a:p>
            <a:r>
              <a:rPr lang="en-US" dirty="0" smtClean="0"/>
              <a:t>Induction </a:t>
            </a:r>
            <a:r>
              <a:rPr lang="en-US" i="1" dirty="0" smtClean="0"/>
              <a:t>proves</a:t>
            </a:r>
            <a:r>
              <a:rPr lang="en-US" dirty="0" smtClean="0"/>
              <a:t> a property by</a:t>
            </a:r>
          </a:p>
          <a:p>
            <a:pPr lvl="1"/>
            <a:r>
              <a:rPr lang="en-US" dirty="0" smtClean="0"/>
              <a:t>Proving it is true for a base case and</a:t>
            </a:r>
          </a:p>
          <a:p>
            <a:pPr lvl="1"/>
            <a:r>
              <a:rPr lang="en-US" dirty="0" smtClean="0"/>
              <a:t>Proving that it is true for some number, </a:t>
            </a:r>
            <a:r>
              <a:rPr lang="en-US" b="1" dirty="0" smtClean="0"/>
              <a:t>n</a:t>
            </a:r>
            <a:r>
              <a:rPr lang="en-US" dirty="0" smtClean="0"/>
              <a:t>, if it is true for all numbers less than </a:t>
            </a:r>
            <a:r>
              <a:rPr lang="en-US" b="1" dirty="0" smtClean="0"/>
              <a:t>n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931F4-0DC8-4A22-B026-1E5BDFB55901}" type="slidenum">
              <a:rPr lang="en-US"/>
              <a:pPr>
                <a:defRPr/>
              </a:pPr>
              <a:t>72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>
                <a:solidFill>
                  <a:schemeClr val="accent1">
                    <a:satMod val="150000"/>
                  </a:schemeClr>
                </a:solidFill>
              </a:rPr>
              <a:t>Recursive Factorial</a:t>
            </a:r>
            <a:endParaRPr lang="en-CA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57188" y="4286250"/>
            <a:ext cx="8229600" cy="2043113"/>
          </a:xfrm>
        </p:spPr>
        <p:txBody>
          <a:bodyPr/>
          <a:lstStyle/>
          <a:p>
            <a:r>
              <a:rPr lang="en-CA" sz="2800" dirty="0" smtClean="0"/>
              <a:t>Prove, using induction that the algorithm returns the values</a:t>
            </a:r>
          </a:p>
          <a:p>
            <a:pPr lvl="1"/>
            <a:r>
              <a:rPr lang="en-CA" sz="2400" b="1" dirty="0" smtClean="0"/>
              <a:t>fact</a:t>
            </a:r>
            <a:r>
              <a:rPr lang="en-CA" sz="2400" dirty="0" smtClean="0"/>
              <a:t>(0) = 0! =1</a:t>
            </a:r>
          </a:p>
          <a:p>
            <a:pPr lvl="1"/>
            <a:r>
              <a:rPr lang="en-CA" sz="2400" b="1" dirty="0" smtClean="0"/>
              <a:t>fact</a:t>
            </a:r>
            <a:r>
              <a:rPr lang="en-CA" sz="2400" dirty="0" smtClean="0"/>
              <a:t>(n) = </a:t>
            </a:r>
            <a:r>
              <a:rPr lang="en-CA" sz="2400" b="1" dirty="0" smtClean="0"/>
              <a:t>n</a:t>
            </a:r>
            <a:r>
              <a:rPr lang="en-CA" sz="2400" dirty="0" smtClean="0"/>
              <a:t>! = </a:t>
            </a:r>
            <a:r>
              <a:rPr lang="en-CA" sz="2400" b="1" dirty="0" smtClean="0"/>
              <a:t>n</a:t>
            </a:r>
            <a:r>
              <a:rPr lang="en-CA" sz="2400" dirty="0" smtClean="0"/>
              <a:t> * (</a:t>
            </a:r>
            <a:r>
              <a:rPr lang="en-CA" sz="2400" b="1" dirty="0" smtClean="0"/>
              <a:t>n</a:t>
            </a:r>
            <a:r>
              <a:rPr lang="en-CA" sz="2400" dirty="0" smtClean="0"/>
              <a:t> – 1) * … * 1 if </a:t>
            </a:r>
            <a:r>
              <a:rPr lang="en-CA" sz="2400" b="1" dirty="0" smtClean="0"/>
              <a:t>n</a:t>
            </a:r>
            <a:r>
              <a:rPr lang="en-CA" sz="2400" dirty="0" smtClean="0"/>
              <a:t> &gt; 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02A2E0-AA87-4FEE-8C16-F84D489EEABA}" type="slidenum">
              <a:rPr lang="en-US"/>
              <a:pPr>
                <a:defRPr/>
              </a:pPr>
              <a:t>73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43125" y="1857375"/>
            <a:ext cx="4786313" cy="22463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fact (</a:t>
            </a:r>
            <a:r>
              <a:rPr lang="en-US" sz="2000" b="1" dirty="0" err="1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x){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</a:rPr>
              <a:t> (x == 0){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	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1; 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} 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else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 		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n * fact(n – 1);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	}</a:t>
            </a:r>
          </a:p>
          <a:p>
            <a:pPr defTabSz="517525"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4823" name="TextBox 13"/>
          <p:cNvSpPr txBox="1">
            <a:spLocks noChangeArrowheads="1"/>
          </p:cNvSpPr>
          <p:nvPr/>
        </p:nvSpPr>
        <p:spPr bwMode="auto">
          <a:xfrm>
            <a:off x="8248650" y="1500188"/>
            <a:ext cx="766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 dirty="0" smtClean="0">
                <a:solidFill>
                  <a:schemeClr val="accent1"/>
                </a:solidFill>
                <a:latin typeface="Bodoni MT Black" pitchFamily="18" charset="0"/>
              </a:rPr>
              <a:t>C++</a:t>
            </a:r>
            <a:endParaRPr lang="en-CA" sz="2400" dirty="0">
              <a:solidFill>
                <a:schemeClr val="accent1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Proof by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276725"/>
          </a:xfrm>
        </p:spPr>
        <p:txBody>
          <a:bodyPr/>
          <a:lstStyle/>
          <a:p>
            <a:r>
              <a:rPr lang="en-US" sz="2800" b="1" dirty="0" smtClean="0"/>
              <a:t>Basis:</a:t>
            </a:r>
            <a:r>
              <a:rPr lang="en-US" sz="2800" dirty="0" smtClean="0"/>
              <a:t> Show that the property is true for </a:t>
            </a:r>
            <a:r>
              <a:rPr lang="en-US" sz="2800" b="1" dirty="0" smtClean="0"/>
              <a:t>n</a:t>
            </a:r>
            <a:r>
              <a:rPr lang="en-US" sz="2800" dirty="0" smtClean="0"/>
              <a:t> = 0, i.e. that</a:t>
            </a:r>
            <a:r>
              <a:rPr lang="en-US" sz="2800" b="1" dirty="0" smtClean="0"/>
              <a:t> fact</a:t>
            </a:r>
            <a:r>
              <a:rPr lang="en-US" sz="2800" dirty="0" smtClean="0"/>
              <a:t>(0) returns 1</a:t>
            </a:r>
          </a:p>
          <a:p>
            <a:pPr lvl="1"/>
            <a:r>
              <a:rPr lang="en-US" sz="2400" dirty="0" smtClean="0"/>
              <a:t>This is true by definition as </a:t>
            </a:r>
            <a:r>
              <a:rPr lang="en-US" sz="2400" b="1" dirty="0" smtClean="0"/>
              <a:t>fact</a:t>
            </a:r>
            <a:r>
              <a:rPr lang="en-US" sz="2400" dirty="0" smtClean="0"/>
              <a:t>(0) is the base case of the algorithm and returns 1</a:t>
            </a:r>
          </a:p>
          <a:p>
            <a:r>
              <a:rPr lang="en-US" sz="2800" dirty="0" smtClean="0"/>
              <a:t>Establish that the property is true for an arbitrary </a:t>
            </a:r>
            <a:r>
              <a:rPr lang="en-US" sz="2800" b="1" dirty="0" smtClean="0"/>
              <a:t>k</a:t>
            </a:r>
            <a:r>
              <a:rPr lang="en-US" sz="2800" dirty="0" smtClean="0"/>
              <a:t> implies that it is also true for </a:t>
            </a:r>
            <a:r>
              <a:rPr lang="en-US" sz="2800" b="1" dirty="0" smtClean="0"/>
              <a:t>k</a:t>
            </a:r>
            <a:r>
              <a:rPr lang="en-US" sz="2800" dirty="0" smtClean="0"/>
              <a:t> + 1</a:t>
            </a:r>
          </a:p>
          <a:p>
            <a:r>
              <a:rPr lang="en-US" sz="2800" b="1" dirty="0" smtClean="0"/>
              <a:t>Inductive hypothesis:</a:t>
            </a:r>
            <a:r>
              <a:rPr lang="en-US" sz="2800" dirty="0" smtClean="0"/>
              <a:t> Assume that the property is true for </a:t>
            </a:r>
            <a:r>
              <a:rPr lang="en-US" sz="2800" b="1" dirty="0" smtClean="0"/>
              <a:t>n</a:t>
            </a:r>
            <a:r>
              <a:rPr lang="en-US" sz="2800" dirty="0" smtClean="0"/>
              <a:t> = </a:t>
            </a:r>
            <a:r>
              <a:rPr lang="en-US" sz="2800" b="1" dirty="0" smtClean="0"/>
              <a:t>k</a:t>
            </a:r>
            <a:r>
              <a:rPr lang="en-US" sz="2800" dirty="0" smtClean="0"/>
              <a:t>, that is assume that</a:t>
            </a:r>
          </a:p>
          <a:p>
            <a:pPr lvl="1"/>
            <a:r>
              <a:rPr lang="en-US" sz="2300" b="1" dirty="0" smtClean="0"/>
              <a:t>fact</a:t>
            </a:r>
            <a:r>
              <a:rPr lang="en-US" sz="2300" dirty="0" smtClean="0"/>
              <a:t>(</a:t>
            </a:r>
            <a:r>
              <a:rPr lang="en-US" sz="2300" b="1" dirty="0" smtClean="0"/>
              <a:t>k</a:t>
            </a:r>
            <a:r>
              <a:rPr lang="en-US" sz="2300" dirty="0" smtClean="0"/>
              <a:t>) = </a:t>
            </a:r>
            <a:r>
              <a:rPr lang="en-US" sz="2300" b="1" dirty="0" smtClean="0"/>
              <a:t>k</a:t>
            </a:r>
            <a:r>
              <a:rPr lang="en-US" sz="2400" dirty="0" smtClean="0"/>
              <a:t> * (</a:t>
            </a:r>
            <a:r>
              <a:rPr lang="en-US" sz="2300" b="1" dirty="0" smtClean="0"/>
              <a:t>k</a:t>
            </a:r>
            <a:r>
              <a:rPr lang="en-US" sz="2400" dirty="0" smtClean="0"/>
              <a:t> – 1) * (</a:t>
            </a:r>
            <a:r>
              <a:rPr lang="en-US" sz="2300" b="1" dirty="0" smtClean="0"/>
              <a:t>k</a:t>
            </a:r>
            <a:r>
              <a:rPr lang="en-US" sz="2400" dirty="0" smtClean="0"/>
              <a:t> – 2) * … * 2 * 1</a:t>
            </a:r>
            <a:endParaRPr lang="en-US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1543B8-B37F-4F90-AEE0-14DCDF175811}" type="slidenum">
              <a:rPr lang="en-US"/>
              <a:pPr>
                <a:defRPr/>
              </a:pPr>
              <a:t>74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Proof by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650"/>
          </a:xfrm>
        </p:spPr>
        <p:txBody>
          <a:bodyPr/>
          <a:lstStyle/>
          <a:p>
            <a:r>
              <a:rPr lang="en-US" sz="2800" b="1" dirty="0" smtClean="0"/>
              <a:t>Inductive conclusion:</a:t>
            </a:r>
            <a:r>
              <a:rPr lang="en-US" sz="2800" dirty="0" smtClean="0"/>
              <a:t> Show that the property is true for </a:t>
            </a:r>
            <a:r>
              <a:rPr lang="en-US" sz="2800" b="1" dirty="0" smtClean="0"/>
              <a:t>n</a:t>
            </a:r>
            <a:r>
              <a:rPr lang="en-US" sz="2800" dirty="0" smtClean="0"/>
              <a:t> = </a:t>
            </a:r>
            <a:r>
              <a:rPr lang="en-US" sz="2800" b="1" dirty="0" smtClean="0"/>
              <a:t>k</a:t>
            </a:r>
            <a:r>
              <a:rPr lang="en-US" sz="2800" dirty="0" smtClean="0"/>
              <a:t> + 1, i.e., that </a:t>
            </a:r>
            <a:r>
              <a:rPr lang="en-US" sz="2800" b="1" dirty="0" smtClean="0"/>
              <a:t>fact</a:t>
            </a:r>
            <a:r>
              <a:rPr lang="en-US" sz="2800" dirty="0" smtClean="0"/>
              <a:t>(</a:t>
            </a:r>
            <a:r>
              <a:rPr lang="en-US" sz="2800" b="1" dirty="0" smtClean="0"/>
              <a:t>k</a:t>
            </a:r>
            <a:r>
              <a:rPr lang="en-US" sz="2800" dirty="0" smtClean="0"/>
              <a:t> + 1) returns</a:t>
            </a:r>
          </a:p>
          <a:p>
            <a:pPr lvl="1"/>
            <a:r>
              <a:rPr lang="en-US" sz="2400" dirty="0" smtClean="0"/>
              <a:t>(</a:t>
            </a:r>
            <a:r>
              <a:rPr lang="en-US" sz="2400" b="1" dirty="0" smtClean="0"/>
              <a:t>k</a:t>
            </a:r>
            <a:r>
              <a:rPr lang="en-US" sz="2400" dirty="0" smtClean="0"/>
              <a:t> + 1) * </a:t>
            </a:r>
            <a:r>
              <a:rPr lang="en-US" sz="2400" b="1" dirty="0" smtClean="0"/>
              <a:t>k</a:t>
            </a:r>
            <a:r>
              <a:rPr lang="en-US" sz="2400" dirty="0" smtClean="0"/>
              <a:t> * (</a:t>
            </a:r>
            <a:r>
              <a:rPr lang="en-US" sz="2400" b="1" dirty="0" smtClean="0"/>
              <a:t>k</a:t>
            </a:r>
            <a:r>
              <a:rPr lang="en-US" sz="2400" dirty="0" smtClean="0"/>
              <a:t> – 1) * (</a:t>
            </a:r>
            <a:r>
              <a:rPr lang="en-US" sz="2400" b="1" dirty="0" smtClean="0"/>
              <a:t>k</a:t>
            </a:r>
            <a:r>
              <a:rPr lang="en-US" sz="2400" dirty="0" smtClean="0"/>
              <a:t> – 2) * … * 2 * 1</a:t>
            </a:r>
          </a:p>
          <a:p>
            <a:r>
              <a:rPr lang="en-US" sz="2800" dirty="0" smtClean="0"/>
              <a:t>By definition of the function: </a:t>
            </a:r>
            <a:r>
              <a:rPr lang="en-US" sz="2800" b="1" dirty="0" smtClean="0"/>
              <a:t>fact</a:t>
            </a:r>
            <a:r>
              <a:rPr lang="en-US" sz="2800" dirty="0" smtClean="0"/>
              <a:t>(</a:t>
            </a:r>
            <a:r>
              <a:rPr lang="en-US" sz="2800" b="1" dirty="0" smtClean="0"/>
              <a:t>k</a:t>
            </a:r>
            <a:r>
              <a:rPr lang="en-US" sz="2800" dirty="0" smtClean="0"/>
              <a:t> + 1) returns</a:t>
            </a:r>
          </a:p>
          <a:p>
            <a:pPr lvl="1"/>
            <a:r>
              <a:rPr lang="en-US" sz="2400" dirty="0" smtClean="0"/>
              <a:t>(</a:t>
            </a:r>
            <a:r>
              <a:rPr lang="en-US" sz="2400" b="1" dirty="0" smtClean="0"/>
              <a:t>k</a:t>
            </a:r>
            <a:r>
              <a:rPr lang="en-US" sz="2400" dirty="0" smtClean="0"/>
              <a:t> + 1) *</a:t>
            </a:r>
            <a:r>
              <a:rPr lang="en-US" sz="2400" b="1" dirty="0" smtClean="0"/>
              <a:t> fact</a:t>
            </a:r>
            <a:r>
              <a:rPr lang="en-US" sz="2400" dirty="0" smtClean="0"/>
              <a:t>(</a:t>
            </a:r>
            <a:r>
              <a:rPr lang="en-US" sz="2400" b="1" dirty="0" smtClean="0"/>
              <a:t>k</a:t>
            </a:r>
            <a:r>
              <a:rPr lang="en-US" sz="2400" dirty="0" smtClean="0"/>
              <a:t>) – the recursive case</a:t>
            </a:r>
          </a:p>
          <a:p>
            <a:r>
              <a:rPr lang="en-US" sz="2800" dirty="0" smtClean="0"/>
              <a:t>And by the inductive hypothesis: </a:t>
            </a:r>
            <a:r>
              <a:rPr lang="en-US" sz="2800" b="1" dirty="0" smtClean="0"/>
              <a:t>fact</a:t>
            </a:r>
            <a:r>
              <a:rPr lang="en-US" sz="2800" dirty="0" smtClean="0"/>
              <a:t>(</a:t>
            </a:r>
            <a:r>
              <a:rPr lang="en-US" sz="2800" b="1" dirty="0" smtClean="0"/>
              <a:t>k</a:t>
            </a:r>
            <a:r>
              <a:rPr lang="en-US" sz="2800" dirty="0" smtClean="0"/>
              <a:t>) returns</a:t>
            </a:r>
          </a:p>
          <a:p>
            <a:pPr lvl="1"/>
            <a:r>
              <a:rPr lang="en-US" sz="2400" b="1" dirty="0" smtClean="0"/>
              <a:t>k</a:t>
            </a:r>
            <a:r>
              <a:rPr lang="en-US" sz="2400" dirty="0" smtClean="0"/>
              <a:t> * (</a:t>
            </a:r>
            <a:r>
              <a:rPr lang="en-US" sz="2400" b="1" dirty="0" smtClean="0"/>
              <a:t>k</a:t>
            </a:r>
            <a:r>
              <a:rPr lang="en-US" sz="2400" dirty="0" smtClean="0"/>
              <a:t> – 1) * (</a:t>
            </a:r>
            <a:r>
              <a:rPr lang="en-US" sz="2400" b="1" dirty="0" smtClean="0"/>
              <a:t>k</a:t>
            </a:r>
            <a:r>
              <a:rPr lang="en-US" sz="2400" dirty="0" smtClean="0"/>
              <a:t> – 2) * … * 2 * 1</a:t>
            </a:r>
          </a:p>
          <a:p>
            <a:r>
              <a:rPr lang="en-US" sz="2800" dirty="0" smtClean="0"/>
              <a:t>Therefore  </a:t>
            </a:r>
            <a:r>
              <a:rPr lang="en-US" sz="2800" b="1" dirty="0" smtClean="0"/>
              <a:t>fact</a:t>
            </a:r>
            <a:r>
              <a:rPr lang="en-US" sz="2800" dirty="0" smtClean="0"/>
              <a:t>(</a:t>
            </a:r>
            <a:r>
              <a:rPr lang="en-US" sz="2800" b="1" dirty="0" smtClean="0"/>
              <a:t>k</a:t>
            </a:r>
            <a:r>
              <a:rPr lang="en-US" sz="2800" dirty="0" smtClean="0"/>
              <a:t> + 1) </a:t>
            </a:r>
            <a:r>
              <a:rPr lang="en-US" sz="2800" i="1" dirty="0" smtClean="0"/>
              <a:t>must</a:t>
            </a:r>
            <a:r>
              <a:rPr lang="en-US" sz="2800" dirty="0" smtClean="0"/>
              <a:t> return</a:t>
            </a:r>
          </a:p>
          <a:p>
            <a:pPr lvl="1"/>
            <a:r>
              <a:rPr lang="en-US" sz="2400" dirty="0" smtClean="0"/>
              <a:t>(</a:t>
            </a:r>
            <a:r>
              <a:rPr lang="en-US" sz="2400" b="1" dirty="0" smtClean="0"/>
              <a:t>k</a:t>
            </a:r>
            <a:r>
              <a:rPr lang="en-US" sz="2400" dirty="0" smtClean="0"/>
              <a:t> + 1) * </a:t>
            </a:r>
            <a:r>
              <a:rPr lang="en-US" sz="2400" b="1" dirty="0" smtClean="0"/>
              <a:t>k</a:t>
            </a:r>
            <a:r>
              <a:rPr lang="en-US" sz="2400" dirty="0" smtClean="0"/>
              <a:t> * (</a:t>
            </a:r>
            <a:r>
              <a:rPr lang="en-US" sz="2400" b="1" dirty="0" smtClean="0"/>
              <a:t>k</a:t>
            </a:r>
            <a:r>
              <a:rPr lang="en-US" sz="2400" dirty="0" smtClean="0"/>
              <a:t> – 1) * (</a:t>
            </a:r>
            <a:r>
              <a:rPr lang="en-US" sz="2400" b="1" dirty="0" smtClean="0"/>
              <a:t>k</a:t>
            </a:r>
            <a:r>
              <a:rPr lang="en-US" sz="2400" dirty="0" smtClean="0"/>
              <a:t> – 2) * … * 2 * 1</a:t>
            </a:r>
          </a:p>
          <a:p>
            <a:r>
              <a:rPr lang="en-US" sz="2800" dirty="0" smtClean="0"/>
              <a:t>Which completes the inductive proof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734BB8-C0C7-4CDA-A391-A622E46C25CD}" type="slidenum">
              <a:rPr lang="en-US"/>
              <a:pPr>
                <a:defRPr/>
              </a:pPr>
              <a:t>75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71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71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71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71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71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71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71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71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71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More Recursive Algorithms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686175"/>
          </a:xfrm>
        </p:spPr>
        <p:txBody>
          <a:bodyPr/>
          <a:lstStyle/>
          <a:p>
            <a:r>
              <a:rPr lang="en-US" dirty="0" smtClean="0"/>
              <a:t>Recursive sum</a:t>
            </a:r>
          </a:p>
          <a:p>
            <a:r>
              <a:rPr lang="en-US" dirty="0" smtClean="0"/>
              <a:t>Towers of Hanoi – see text</a:t>
            </a:r>
          </a:p>
          <a:p>
            <a:r>
              <a:rPr lang="en-US" dirty="0" smtClean="0"/>
              <a:t>Eight Queens problem – see text</a:t>
            </a:r>
          </a:p>
          <a:p>
            <a:r>
              <a:rPr lang="en-US" dirty="0" smtClean="0"/>
              <a:t>Sorting</a:t>
            </a:r>
          </a:p>
          <a:p>
            <a:pPr lvl="1"/>
            <a:r>
              <a:rPr lang="en-US" dirty="0" err="1" smtClean="0"/>
              <a:t>Mergesort</a:t>
            </a:r>
            <a:endParaRPr lang="en-US" dirty="0" smtClean="0"/>
          </a:p>
          <a:p>
            <a:pPr lvl="1"/>
            <a:r>
              <a:rPr lang="en-US" dirty="0" err="1" smtClean="0"/>
              <a:t>Quicksort</a:t>
            </a:r>
            <a:endParaRPr lang="en-US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9C31A3-B47A-4985-931A-A2DF937F9273}" type="slidenum">
              <a:rPr lang="en-US"/>
              <a:pPr>
                <a:defRPr/>
              </a:pPr>
              <a:t>76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Recursive Data Structures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43425"/>
          </a:xfrm>
        </p:spPr>
        <p:txBody>
          <a:bodyPr/>
          <a:lstStyle/>
          <a:p>
            <a:r>
              <a:rPr lang="en-US" dirty="0" smtClean="0"/>
              <a:t>Linked Lists are recursive data structures</a:t>
            </a:r>
          </a:p>
          <a:p>
            <a:pPr lvl="1"/>
            <a:r>
              <a:rPr lang="en-US" dirty="0" smtClean="0"/>
              <a:t>They are defined in terms of themselves</a:t>
            </a:r>
          </a:p>
          <a:p>
            <a:r>
              <a:rPr lang="en-US" dirty="0" smtClean="0"/>
              <a:t>There are recursive solutions to many list methods</a:t>
            </a:r>
          </a:p>
          <a:p>
            <a:pPr lvl="1"/>
            <a:r>
              <a:rPr lang="en-US" dirty="0" smtClean="0"/>
              <a:t>List traversal can be performed recursively</a:t>
            </a:r>
          </a:p>
          <a:p>
            <a:pPr lvl="1"/>
            <a:r>
              <a:rPr lang="en-US" dirty="0" smtClean="0"/>
              <a:t>Recursion allows elegant solutions of problems that are hard to implement iteratively</a:t>
            </a:r>
          </a:p>
          <a:p>
            <a:pPr lvl="2"/>
            <a:r>
              <a:rPr lang="en-US" dirty="0" smtClean="0"/>
              <a:t>Such as printing a list backwards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A1D3D7-8D63-488E-8040-75FB6AF54E31}" type="slidenum">
              <a:rPr lang="en-US"/>
              <a:pPr>
                <a:defRPr/>
              </a:pPr>
              <a:t>77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Recursion as a problem-solving tool</a:t>
            </a:r>
          </a:p>
          <a:p>
            <a:pPr lvl="1"/>
            <a:r>
              <a:rPr lang="en-US" dirty="0" smtClean="0"/>
              <a:t>Identify base case where solution is simple</a:t>
            </a:r>
          </a:p>
          <a:p>
            <a:pPr lvl="1"/>
            <a:r>
              <a:rPr lang="en-US" dirty="0" smtClean="0"/>
              <a:t>Formulate other cases in terms of smaller </a:t>
            </a:r>
            <a:r>
              <a:rPr lang="en-US" dirty="0" err="1" smtClean="0"/>
              <a:t>case(s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Recursion is not always a good implementation strategy</a:t>
            </a:r>
          </a:p>
          <a:p>
            <a:pPr lvl="1"/>
            <a:r>
              <a:rPr lang="en-US" dirty="0" smtClean="0"/>
              <a:t>Solve the same problem many times</a:t>
            </a:r>
          </a:p>
          <a:p>
            <a:pPr lvl="1"/>
            <a:r>
              <a:rPr lang="en-US" dirty="0" smtClean="0"/>
              <a:t>Function call overhead</a:t>
            </a:r>
          </a:p>
          <a:p>
            <a:r>
              <a:rPr lang="en-US" dirty="0" smtClean="0"/>
              <a:t>Recursion and induction</a:t>
            </a:r>
          </a:p>
          <a:p>
            <a:pPr lvl="1"/>
            <a:r>
              <a:rPr lang="en-US" dirty="0" smtClean="0"/>
              <a:t>Induction proves properties in a form similar to how recursion solves problems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881D1-7738-4440-A08D-E27A136198DA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Recursive Functions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01080" cy="4829196"/>
          </a:xfrm>
        </p:spPr>
        <p:txBody>
          <a:bodyPr/>
          <a:lstStyle/>
          <a:p>
            <a:r>
              <a:rPr lang="en-US" sz="2800" dirty="0" smtClean="0"/>
              <a:t>The Fibonacci function is </a:t>
            </a:r>
            <a:r>
              <a:rPr lang="en-US" sz="2800" b="1" dirty="0" smtClean="0"/>
              <a:t>recursive</a:t>
            </a:r>
            <a:endParaRPr lang="en-US" sz="2800" dirty="0" smtClean="0"/>
          </a:p>
          <a:p>
            <a:pPr lvl="1"/>
            <a:r>
              <a:rPr lang="en-US" sz="2400" dirty="0" smtClean="0"/>
              <a:t>A recursive function calls itself</a:t>
            </a:r>
          </a:p>
          <a:p>
            <a:pPr lvl="1"/>
            <a:r>
              <a:rPr lang="en-US" sz="2400" dirty="0" smtClean="0"/>
              <a:t>Each call to a recursive method results in a </a:t>
            </a:r>
            <a:r>
              <a:rPr lang="en-US" sz="2400" i="1" dirty="0" smtClean="0"/>
              <a:t>separate</a:t>
            </a:r>
            <a:r>
              <a:rPr lang="en-US" sz="2400" dirty="0" smtClean="0"/>
              <a:t> call to the method, with its own input</a:t>
            </a:r>
          </a:p>
          <a:p>
            <a:r>
              <a:rPr lang="en-US" sz="2800" dirty="0" smtClean="0"/>
              <a:t>Recursive functions are just like other functions</a:t>
            </a:r>
          </a:p>
          <a:p>
            <a:pPr lvl="1"/>
            <a:r>
              <a:rPr lang="en-US" sz="2400" dirty="0" smtClean="0"/>
              <a:t>The invocation is pushed onto the call stack</a:t>
            </a:r>
          </a:p>
          <a:p>
            <a:pPr lvl="1"/>
            <a:r>
              <a:rPr lang="en-US" sz="2400" dirty="0" smtClean="0"/>
              <a:t>And removed from the call stack when the end of a method or a return statement is reached </a:t>
            </a:r>
          </a:p>
          <a:p>
            <a:pPr lvl="1"/>
            <a:r>
              <a:rPr lang="en-US" sz="2400" dirty="0" smtClean="0"/>
              <a:t>Execution returns to the previous method call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79602-0B03-4C7F-BA77-5D23AFB76244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Carrano </a:t>
            </a:r>
            <a:r>
              <a:rPr lang="en-US" dirty="0" smtClean="0"/>
              <a:t>Ch. 2, 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881D1-7738-4440-A08D-E27A136198DA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Analysis of fib(5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)</a:t>
            </a:r>
          </a:p>
        </p:txBody>
      </p:sp>
      <p:sp>
        <p:nvSpPr>
          <p:cNvPr id="17411" name="Rectangle 81"/>
          <p:cNvSpPr>
            <a:spLocks noGrp="1" noChangeArrowheads="1"/>
          </p:cNvSpPr>
          <p:nvPr>
            <p:ph idx="1"/>
          </p:nvPr>
        </p:nvSpPr>
        <p:spPr>
          <a:xfrm>
            <a:off x="250824" y="1484313"/>
            <a:ext cx="4625975" cy="1181100"/>
          </a:xfrm>
          <a:ln>
            <a:solidFill>
              <a:schemeClr val="hlink"/>
            </a:solidFill>
          </a:ln>
        </p:spPr>
        <p:txBody>
          <a:bodyPr>
            <a:normAutofit/>
          </a:bodyPr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fib(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n</a:t>
            </a:r>
            <a:r>
              <a:rPr lang="en-US" sz="1600" b="1" dirty="0" smtClean="0">
                <a:latin typeface="Courier New" pitchFamily="49" charset="0"/>
              </a:rPr>
              <a:t>)	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if</a:t>
            </a:r>
            <a:r>
              <a:rPr lang="en-US" sz="1600" b="1" dirty="0" err="1" smtClean="0">
                <a:latin typeface="Courier New" pitchFamily="49" charset="0"/>
              </a:rPr>
              <a:t>(n</a:t>
            </a:r>
            <a:r>
              <a:rPr lang="en-US" sz="1600" b="1" dirty="0" smtClean="0">
                <a:latin typeface="Courier New" pitchFamily="49" charset="0"/>
              </a:rPr>
              <a:t> == 0 || </a:t>
            </a:r>
            <a:r>
              <a:rPr lang="en-US" sz="1600" b="1" dirty="0" err="1" smtClean="0">
                <a:latin typeface="Courier New" pitchFamily="49" charset="0"/>
              </a:rPr>
              <a:t>n</a:t>
            </a:r>
            <a:r>
              <a:rPr lang="en-US" sz="1600" b="1" dirty="0" smtClean="0">
                <a:latin typeface="Courier New" pitchFamily="49" charset="0"/>
              </a:rPr>
              <a:t> == 1)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		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n</a:t>
            </a:r>
            <a:r>
              <a:rPr lang="en-US" sz="1600" b="1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else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		return</a:t>
            </a:r>
            <a:r>
              <a:rPr lang="en-US" sz="1600" b="1" dirty="0" smtClean="0">
                <a:latin typeface="Courier New" pitchFamily="49" charset="0"/>
              </a:rPr>
              <a:t> fib(n-1) + fib(n-2);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B8D96-4B06-48D3-B8C3-4DE55D93EFF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16067" name="Text Box 3"/>
          <p:cNvSpPr txBox="1">
            <a:spLocks noChangeArrowheads="1"/>
          </p:cNvSpPr>
          <p:nvPr/>
        </p:nvSpPr>
        <p:spPr bwMode="auto">
          <a:xfrm>
            <a:off x="5003800" y="2133600"/>
            <a:ext cx="865188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fib(5)</a:t>
            </a:r>
          </a:p>
        </p:txBody>
      </p:sp>
      <p:sp>
        <p:nvSpPr>
          <p:cNvPr id="216068" name="Line 4"/>
          <p:cNvSpPr>
            <a:spLocks noChangeShapeType="1"/>
          </p:cNvSpPr>
          <p:nvPr/>
        </p:nvSpPr>
        <p:spPr bwMode="auto">
          <a:xfrm>
            <a:off x="5292725" y="1701800"/>
            <a:ext cx="0" cy="431800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216069" name="Text Box 5"/>
          <p:cNvSpPr txBox="1">
            <a:spLocks noChangeArrowheads="1"/>
          </p:cNvSpPr>
          <p:nvPr/>
        </p:nvSpPr>
        <p:spPr bwMode="auto">
          <a:xfrm>
            <a:off x="2916238" y="2997200"/>
            <a:ext cx="863600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fib(4)</a:t>
            </a:r>
          </a:p>
        </p:txBody>
      </p:sp>
      <p:sp>
        <p:nvSpPr>
          <p:cNvPr id="216070" name="Text Box 6"/>
          <p:cNvSpPr txBox="1">
            <a:spLocks noChangeArrowheads="1"/>
          </p:cNvSpPr>
          <p:nvPr/>
        </p:nvSpPr>
        <p:spPr bwMode="auto">
          <a:xfrm>
            <a:off x="7164388" y="2925763"/>
            <a:ext cx="8636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fib(3)</a:t>
            </a:r>
          </a:p>
        </p:txBody>
      </p:sp>
      <p:sp>
        <p:nvSpPr>
          <p:cNvPr id="216071" name="Text Box 7"/>
          <p:cNvSpPr txBox="1">
            <a:spLocks noChangeArrowheads="1"/>
          </p:cNvSpPr>
          <p:nvPr/>
        </p:nvSpPr>
        <p:spPr bwMode="auto">
          <a:xfrm>
            <a:off x="1692275" y="3933825"/>
            <a:ext cx="863600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fib(3)</a:t>
            </a:r>
          </a:p>
        </p:txBody>
      </p:sp>
      <p:sp>
        <p:nvSpPr>
          <p:cNvPr id="216072" name="Text Box 8"/>
          <p:cNvSpPr txBox="1">
            <a:spLocks noChangeArrowheads="1"/>
          </p:cNvSpPr>
          <p:nvPr/>
        </p:nvSpPr>
        <p:spPr bwMode="auto">
          <a:xfrm>
            <a:off x="4140200" y="3933825"/>
            <a:ext cx="863600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fib(2)</a:t>
            </a:r>
          </a:p>
        </p:txBody>
      </p:sp>
      <p:sp>
        <p:nvSpPr>
          <p:cNvPr id="216073" name="Text Box 9"/>
          <p:cNvSpPr txBox="1">
            <a:spLocks noChangeArrowheads="1"/>
          </p:cNvSpPr>
          <p:nvPr/>
        </p:nvSpPr>
        <p:spPr bwMode="auto">
          <a:xfrm>
            <a:off x="3565525" y="4941888"/>
            <a:ext cx="8636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fib(1)</a:t>
            </a:r>
          </a:p>
        </p:txBody>
      </p:sp>
      <p:sp>
        <p:nvSpPr>
          <p:cNvPr id="216074" name="Text Box 10"/>
          <p:cNvSpPr txBox="1">
            <a:spLocks noChangeArrowheads="1"/>
          </p:cNvSpPr>
          <p:nvPr/>
        </p:nvSpPr>
        <p:spPr bwMode="auto">
          <a:xfrm>
            <a:off x="4716463" y="4941888"/>
            <a:ext cx="8636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fib(0)</a:t>
            </a:r>
          </a:p>
        </p:txBody>
      </p:sp>
      <p:sp>
        <p:nvSpPr>
          <p:cNvPr id="216075" name="Line 11"/>
          <p:cNvSpPr>
            <a:spLocks noChangeShapeType="1"/>
          </p:cNvSpPr>
          <p:nvPr/>
        </p:nvSpPr>
        <p:spPr bwMode="auto">
          <a:xfrm flipH="1">
            <a:off x="3924300" y="4365625"/>
            <a:ext cx="360363" cy="576263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216076" name="Text Box 12"/>
          <p:cNvSpPr txBox="1">
            <a:spLocks noChangeArrowheads="1"/>
          </p:cNvSpPr>
          <p:nvPr/>
        </p:nvSpPr>
        <p:spPr bwMode="auto">
          <a:xfrm>
            <a:off x="1116013" y="4941888"/>
            <a:ext cx="8636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fib(2)</a:t>
            </a:r>
          </a:p>
        </p:txBody>
      </p:sp>
      <p:sp>
        <p:nvSpPr>
          <p:cNvPr id="216077" name="Text Box 13"/>
          <p:cNvSpPr txBox="1">
            <a:spLocks noChangeArrowheads="1"/>
          </p:cNvSpPr>
          <p:nvPr/>
        </p:nvSpPr>
        <p:spPr bwMode="auto">
          <a:xfrm>
            <a:off x="541338" y="5949950"/>
            <a:ext cx="863600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fib(1)</a:t>
            </a:r>
          </a:p>
        </p:txBody>
      </p:sp>
      <p:sp>
        <p:nvSpPr>
          <p:cNvPr id="216078" name="Text Box 14"/>
          <p:cNvSpPr txBox="1">
            <a:spLocks noChangeArrowheads="1"/>
          </p:cNvSpPr>
          <p:nvPr/>
        </p:nvSpPr>
        <p:spPr bwMode="auto">
          <a:xfrm>
            <a:off x="1692275" y="5949950"/>
            <a:ext cx="863600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fib(0)</a:t>
            </a:r>
          </a:p>
        </p:txBody>
      </p:sp>
      <p:sp>
        <p:nvSpPr>
          <p:cNvPr id="216079" name="Line 15"/>
          <p:cNvSpPr>
            <a:spLocks noChangeShapeType="1"/>
          </p:cNvSpPr>
          <p:nvPr/>
        </p:nvSpPr>
        <p:spPr bwMode="auto">
          <a:xfrm flipH="1">
            <a:off x="900113" y="5373688"/>
            <a:ext cx="360362" cy="576262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216080" name="Text Box 16"/>
          <p:cNvSpPr txBox="1">
            <a:spLocks noChangeArrowheads="1"/>
          </p:cNvSpPr>
          <p:nvPr/>
        </p:nvSpPr>
        <p:spPr bwMode="auto">
          <a:xfrm>
            <a:off x="2268538" y="4941888"/>
            <a:ext cx="8636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fib(1)</a:t>
            </a:r>
          </a:p>
        </p:txBody>
      </p:sp>
      <p:sp>
        <p:nvSpPr>
          <p:cNvPr id="216081" name="Line 17"/>
          <p:cNvSpPr>
            <a:spLocks noChangeShapeType="1"/>
          </p:cNvSpPr>
          <p:nvPr/>
        </p:nvSpPr>
        <p:spPr bwMode="auto">
          <a:xfrm flipH="1">
            <a:off x="1476375" y="4365625"/>
            <a:ext cx="360363" cy="576263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216082" name="Line 18"/>
          <p:cNvSpPr>
            <a:spLocks noChangeShapeType="1"/>
          </p:cNvSpPr>
          <p:nvPr/>
        </p:nvSpPr>
        <p:spPr bwMode="auto">
          <a:xfrm>
            <a:off x="3636963" y="3429000"/>
            <a:ext cx="1079500" cy="504825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216083" name="Text Box 19"/>
          <p:cNvSpPr txBox="1">
            <a:spLocks noChangeArrowheads="1"/>
          </p:cNvSpPr>
          <p:nvPr/>
        </p:nvSpPr>
        <p:spPr bwMode="auto">
          <a:xfrm>
            <a:off x="6588125" y="3933825"/>
            <a:ext cx="863600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fib(2)</a:t>
            </a:r>
          </a:p>
        </p:txBody>
      </p:sp>
      <p:sp>
        <p:nvSpPr>
          <p:cNvPr id="216084" name="Text Box 20"/>
          <p:cNvSpPr txBox="1">
            <a:spLocks noChangeArrowheads="1"/>
          </p:cNvSpPr>
          <p:nvPr/>
        </p:nvSpPr>
        <p:spPr bwMode="auto">
          <a:xfrm>
            <a:off x="6013450" y="4941888"/>
            <a:ext cx="8636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fib(1)</a:t>
            </a:r>
          </a:p>
        </p:txBody>
      </p:sp>
      <p:sp>
        <p:nvSpPr>
          <p:cNvPr id="216085" name="Text Box 21"/>
          <p:cNvSpPr txBox="1">
            <a:spLocks noChangeArrowheads="1"/>
          </p:cNvSpPr>
          <p:nvPr/>
        </p:nvSpPr>
        <p:spPr bwMode="auto">
          <a:xfrm>
            <a:off x="7164388" y="4941888"/>
            <a:ext cx="8636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fib(0)</a:t>
            </a:r>
          </a:p>
        </p:txBody>
      </p:sp>
      <p:sp>
        <p:nvSpPr>
          <p:cNvPr id="216086" name="Line 22"/>
          <p:cNvSpPr>
            <a:spLocks noChangeShapeType="1"/>
          </p:cNvSpPr>
          <p:nvPr/>
        </p:nvSpPr>
        <p:spPr bwMode="auto">
          <a:xfrm flipH="1">
            <a:off x="6372225" y="4365625"/>
            <a:ext cx="360363" cy="576263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216087" name="Text Box 23"/>
          <p:cNvSpPr txBox="1">
            <a:spLocks noChangeArrowheads="1"/>
          </p:cNvSpPr>
          <p:nvPr/>
        </p:nvSpPr>
        <p:spPr bwMode="auto">
          <a:xfrm>
            <a:off x="7740650" y="3933825"/>
            <a:ext cx="863600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fib(1)</a:t>
            </a:r>
          </a:p>
        </p:txBody>
      </p:sp>
      <p:sp>
        <p:nvSpPr>
          <p:cNvPr id="216088" name="Line 24"/>
          <p:cNvSpPr>
            <a:spLocks noChangeShapeType="1"/>
          </p:cNvSpPr>
          <p:nvPr/>
        </p:nvSpPr>
        <p:spPr bwMode="auto">
          <a:xfrm flipH="1">
            <a:off x="6948488" y="3357563"/>
            <a:ext cx="360362" cy="576262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044575" y="5373688"/>
            <a:ext cx="360363" cy="576262"/>
            <a:chOff x="658" y="3385"/>
            <a:chExt cx="227" cy="363"/>
          </a:xfrm>
        </p:grpSpPr>
        <p:sp>
          <p:nvSpPr>
            <p:cNvPr id="216090" name="Line 26"/>
            <p:cNvSpPr>
              <a:spLocks noChangeShapeType="1"/>
            </p:cNvSpPr>
            <p:nvPr/>
          </p:nvSpPr>
          <p:spPr bwMode="auto">
            <a:xfrm flipV="1">
              <a:off x="658" y="3385"/>
              <a:ext cx="227" cy="363"/>
            </a:xfrm>
            <a:prstGeom prst="line">
              <a:avLst/>
            </a:prstGeom>
            <a:ln>
              <a:headEnd/>
              <a:tailEnd type="triangle" w="lg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7488" name="Text Box 27"/>
            <p:cNvSpPr txBox="1">
              <a:spLocks noChangeArrowheads="1"/>
            </p:cNvSpPr>
            <p:nvPr/>
          </p:nvSpPr>
          <p:spPr bwMode="auto">
            <a:xfrm>
              <a:off x="748" y="3475"/>
              <a:ext cx="91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1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1619250" y="4365625"/>
            <a:ext cx="360363" cy="576263"/>
            <a:chOff x="658" y="3385"/>
            <a:chExt cx="227" cy="363"/>
          </a:xfrm>
        </p:grpSpPr>
        <p:sp>
          <p:nvSpPr>
            <p:cNvPr id="216093" name="Line 29"/>
            <p:cNvSpPr>
              <a:spLocks noChangeShapeType="1"/>
            </p:cNvSpPr>
            <p:nvPr/>
          </p:nvSpPr>
          <p:spPr bwMode="auto">
            <a:xfrm flipV="1">
              <a:off x="658" y="3385"/>
              <a:ext cx="227" cy="363"/>
            </a:xfrm>
            <a:prstGeom prst="line">
              <a:avLst/>
            </a:prstGeom>
            <a:ln>
              <a:headEnd/>
              <a:tailEnd type="triangle" w="lg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7486" name="Text Box 30"/>
            <p:cNvSpPr txBox="1">
              <a:spLocks noChangeArrowheads="1"/>
            </p:cNvSpPr>
            <p:nvPr/>
          </p:nvSpPr>
          <p:spPr bwMode="auto">
            <a:xfrm>
              <a:off x="748" y="3475"/>
              <a:ext cx="91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1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067175" y="4365625"/>
            <a:ext cx="360363" cy="576263"/>
            <a:chOff x="658" y="3385"/>
            <a:chExt cx="227" cy="363"/>
          </a:xfrm>
        </p:grpSpPr>
        <p:sp>
          <p:nvSpPr>
            <p:cNvPr id="216096" name="Line 32"/>
            <p:cNvSpPr>
              <a:spLocks noChangeShapeType="1"/>
            </p:cNvSpPr>
            <p:nvPr/>
          </p:nvSpPr>
          <p:spPr bwMode="auto">
            <a:xfrm flipV="1">
              <a:off x="658" y="3385"/>
              <a:ext cx="227" cy="363"/>
            </a:xfrm>
            <a:prstGeom prst="line">
              <a:avLst/>
            </a:prstGeom>
            <a:ln>
              <a:headEnd/>
              <a:tailEnd type="triangle" w="lg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7484" name="Text Box 33"/>
            <p:cNvSpPr txBox="1">
              <a:spLocks noChangeArrowheads="1"/>
            </p:cNvSpPr>
            <p:nvPr/>
          </p:nvSpPr>
          <p:spPr bwMode="auto">
            <a:xfrm>
              <a:off x="748" y="3475"/>
              <a:ext cx="91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1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6516688" y="4365625"/>
            <a:ext cx="360362" cy="576263"/>
            <a:chOff x="658" y="3385"/>
            <a:chExt cx="227" cy="363"/>
          </a:xfrm>
        </p:grpSpPr>
        <p:sp>
          <p:nvSpPr>
            <p:cNvPr id="216099" name="Line 35"/>
            <p:cNvSpPr>
              <a:spLocks noChangeShapeType="1"/>
            </p:cNvSpPr>
            <p:nvPr/>
          </p:nvSpPr>
          <p:spPr bwMode="auto">
            <a:xfrm flipV="1">
              <a:off x="658" y="3385"/>
              <a:ext cx="227" cy="363"/>
            </a:xfrm>
            <a:prstGeom prst="line">
              <a:avLst/>
            </a:prstGeom>
            <a:ln>
              <a:headEnd/>
              <a:tailEnd type="triangle" w="lg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7482" name="Text Box 36"/>
            <p:cNvSpPr txBox="1">
              <a:spLocks noChangeArrowheads="1"/>
            </p:cNvSpPr>
            <p:nvPr/>
          </p:nvSpPr>
          <p:spPr bwMode="auto">
            <a:xfrm>
              <a:off x="748" y="3475"/>
              <a:ext cx="91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1</a:t>
              </a:r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7740650" y="3357563"/>
            <a:ext cx="360363" cy="576262"/>
            <a:chOff x="658" y="3385"/>
            <a:chExt cx="227" cy="363"/>
          </a:xfrm>
        </p:grpSpPr>
        <p:sp>
          <p:nvSpPr>
            <p:cNvPr id="216102" name="Line 38"/>
            <p:cNvSpPr>
              <a:spLocks noChangeShapeType="1"/>
            </p:cNvSpPr>
            <p:nvPr/>
          </p:nvSpPr>
          <p:spPr bwMode="auto">
            <a:xfrm flipH="1" flipV="1">
              <a:off x="658" y="3385"/>
              <a:ext cx="227" cy="363"/>
            </a:xfrm>
            <a:prstGeom prst="line">
              <a:avLst/>
            </a:prstGeom>
            <a:ln>
              <a:headEnd/>
              <a:tailEnd type="triangle" w="lg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7480" name="Text Box 39"/>
            <p:cNvSpPr txBox="1">
              <a:spLocks noChangeArrowheads="1"/>
            </p:cNvSpPr>
            <p:nvPr/>
          </p:nvSpPr>
          <p:spPr bwMode="auto">
            <a:xfrm>
              <a:off x="748" y="3475"/>
              <a:ext cx="91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1</a:t>
              </a: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4716463" y="4365625"/>
            <a:ext cx="360362" cy="576263"/>
            <a:chOff x="658" y="3385"/>
            <a:chExt cx="227" cy="363"/>
          </a:xfrm>
        </p:grpSpPr>
        <p:sp>
          <p:nvSpPr>
            <p:cNvPr id="216105" name="Line 41"/>
            <p:cNvSpPr>
              <a:spLocks noChangeShapeType="1"/>
            </p:cNvSpPr>
            <p:nvPr/>
          </p:nvSpPr>
          <p:spPr bwMode="auto">
            <a:xfrm flipH="1" flipV="1">
              <a:off x="658" y="3385"/>
              <a:ext cx="227" cy="363"/>
            </a:xfrm>
            <a:prstGeom prst="line">
              <a:avLst/>
            </a:prstGeom>
            <a:ln>
              <a:headEnd/>
              <a:tailEnd type="triangle" w="lg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7478" name="Text Box 42"/>
            <p:cNvSpPr txBox="1">
              <a:spLocks noChangeArrowheads="1"/>
            </p:cNvSpPr>
            <p:nvPr/>
          </p:nvSpPr>
          <p:spPr bwMode="auto">
            <a:xfrm>
              <a:off x="748" y="3475"/>
              <a:ext cx="91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0</a:t>
              </a:r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7164388" y="4365625"/>
            <a:ext cx="360362" cy="576263"/>
            <a:chOff x="658" y="3385"/>
            <a:chExt cx="227" cy="363"/>
          </a:xfrm>
        </p:grpSpPr>
        <p:sp>
          <p:nvSpPr>
            <p:cNvPr id="216108" name="Line 44"/>
            <p:cNvSpPr>
              <a:spLocks noChangeShapeType="1"/>
            </p:cNvSpPr>
            <p:nvPr/>
          </p:nvSpPr>
          <p:spPr bwMode="auto">
            <a:xfrm flipH="1" flipV="1">
              <a:off x="658" y="3385"/>
              <a:ext cx="227" cy="363"/>
            </a:xfrm>
            <a:prstGeom prst="line">
              <a:avLst/>
            </a:prstGeom>
            <a:ln>
              <a:headEnd/>
              <a:tailEnd type="triangle" w="lg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7476" name="Text Box 45"/>
            <p:cNvSpPr txBox="1">
              <a:spLocks noChangeArrowheads="1"/>
            </p:cNvSpPr>
            <p:nvPr/>
          </p:nvSpPr>
          <p:spPr bwMode="auto">
            <a:xfrm>
              <a:off x="748" y="3475"/>
              <a:ext cx="91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0</a:t>
              </a:r>
            </a:p>
          </p:txBody>
        </p:sp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1692275" y="5373688"/>
            <a:ext cx="360363" cy="576262"/>
            <a:chOff x="658" y="3385"/>
            <a:chExt cx="227" cy="363"/>
          </a:xfrm>
        </p:grpSpPr>
        <p:sp>
          <p:nvSpPr>
            <p:cNvPr id="216111" name="Line 47"/>
            <p:cNvSpPr>
              <a:spLocks noChangeShapeType="1"/>
            </p:cNvSpPr>
            <p:nvPr/>
          </p:nvSpPr>
          <p:spPr bwMode="auto">
            <a:xfrm flipH="1" flipV="1">
              <a:off x="658" y="3385"/>
              <a:ext cx="227" cy="363"/>
            </a:xfrm>
            <a:prstGeom prst="line">
              <a:avLst/>
            </a:prstGeom>
            <a:ln>
              <a:headEnd/>
              <a:tailEnd type="triangle" w="lg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7474" name="Text Box 48"/>
            <p:cNvSpPr txBox="1">
              <a:spLocks noChangeArrowheads="1"/>
            </p:cNvSpPr>
            <p:nvPr/>
          </p:nvSpPr>
          <p:spPr bwMode="auto">
            <a:xfrm>
              <a:off x="748" y="3475"/>
              <a:ext cx="91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0</a:t>
              </a:r>
            </a:p>
          </p:txBody>
        </p:sp>
      </p:grpSp>
      <p:grpSp>
        <p:nvGrpSpPr>
          <p:cNvPr id="10" name="Group 49"/>
          <p:cNvGrpSpPr>
            <a:grpSpLocks/>
          </p:cNvGrpSpPr>
          <p:nvPr/>
        </p:nvGrpSpPr>
        <p:grpSpPr bwMode="auto">
          <a:xfrm>
            <a:off x="2268538" y="4365625"/>
            <a:ext cx="360362" cy="576263"/>
            <a:chOff x="658" y="3385"/>
            <a:chExt cx="227" cy="363"/>
          </a:xfrm>
        </p:grpSpPr>
        <p:sp>
          <p:nvSpPr>
            <p:cNvPr id="216114" name="Line 50"/>
            <p:cNvSpPr>
              <a:spLocks noChangeShapeType="1"/>
            </p:cNvSpPr>
            <p:nvPr/>
          </p:nvSpPr>
          <p:spPr bwMode="auto">
            <a:xfrm flipH="1" flipV="1">
              <a:off x="658" y="3385"/>
              <a:ext cx="227" cy="363"/>
            </a:xfrm>
            <a:prstGeom prst="line">
              <a:avLst/>
            </a:prstGeom>
            <a:ln>
              <a:headEnd/>
              <a:tailEnd type="triangle" w="lg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7472" name="Text Box 51"/>
            <p:cNvSpPr txBox="1">
              <a:spLocks noChangeArrowheads="1"/>
            </p:cNvSpPr>
            <p:nvPr/>
          </p:nvSpPr>
          <p:spPr bwMode="auto">
            <a:xfrm>
              <a:off x="748" y="3475"/>
              <a:ext cx="91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1</a:t>
              </a:r>
            </a:p>
          </p:txBody>
        </p:sp>
      </p:grpSp>
      <p:grpSp>
        <p:nvGrpSpPr>
          <p:cNvPr id="11" name="Group 52"/>
          <p:cNvGrpSpPr>
            <a:grpSpLocks/>
          </p:cNvGrpSpPr>
          <p:nvPr/>
        </p:nvGrpSpPr>
        <p:grpSpPr bwMode="auto">
          <a:xfrm>
            <a:off x="7092950" y="3357563"/>
            <a:ext cx="360363" cy="576262"/>
            <a:chOff x="658" y="3385"/>
            <a:chExt cx="227" cy="363"/>
          </a:xfrm>
        </p:grpSpPr>
        <p:sp>
          <p:nvSpPr>
            <p:cNvPr id="216117" name="Line 53"/>
            <p:cNvSpPr>
              <a:spLocks noChangeShapeType="1"/>
            </p:cNvSpPr>
            <p:nvPr/>
          </p:nvSpPr>
          <p:spPr bwMode="auto">
            <a:xfrm flipV="1">
              <a:off x="658" y="3385"/>
              <a:ext cx="227" cy="363"/>
            </a:xfrm>
            <a:prstGeom prst="line">
              <a:avLst/>
            </a:prstGeom>
            <a:ln>
              <a:headEnd/>
              <a:tailEnd type="triangle" w="lg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7470" name="Text Box 54"/>
            <p:cNvSpPr txBox="1">
              <a:spLocks noChangeArrowheads="1"/>
            </p:cNvSpPr>
            <p:nvPr/>
          </p:nvSpPr>
          <p:spPr bwMode="auto">
            <a:xfrm>
              <a:off x="748" y="3475"/>
              <a:ext cx="91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1</a:t>
              </a:r>
            </a:p>
          </p:txBody>
        </p:sp>
      </p:grpSp>
      <p:sp>
        <p:nvSpPr>
          <p:cNvPr id="216119" name="Line 55"/>
          <p:cNvSpPr>
            <a:spLocks noChangeShapeType="1"/>
          </p:cNvSpPr>
          <p:nvPr/>
        </p:nvSpPr>
        <p:spPr bwMode="auto">
          <a:xfrm>
            <a:off x="1836738" y="5373688"/>
            <a:ext cx="360362" cy="576262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216120" name="Line 56"/>
          <p:cNvSpPr>
            <a:spLocks noChangeShapeType="1"/>
          </p:cNvSpPr>
          <p:nvPr/>
        </p:nvSpPr>
        <p:spPr bwMode="auto">
          <a:xfrm>
            <a:off x="2413000" y="4365625"/>
            <a:ext cx="360363" cy="576263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216121" name="Line 57"/>
          <p:cNvSpPr>
            <a:spLocks noChangeShapeType="1"/>
          </p:cNvSpPr>
          <p:nvPr/>
        </p:nvSpPr>
        <p:spPr bwMode="auto">
          <a:xfrm>
            <a:off x="7308850" y="4365625"/>
            <a:ext cx="360363" cy="576263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216122" name="Line 58"/>
          <p:cNvSpPr>
            <a:spLocks noChangeShapeType="1"/>
          </p:cNvSpPr>
          <p:nvPr/>
        </p:nvSpPr>
        <p:spPr bwMode="auto">
          <a:xfrm>
            <a:off x="7885113" y="3357563"/>
            <a:ext cx="360362" cy="576262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grpSp>
        <p:nvGrpSpPr>
          <p:cNvPr id="12" name="Group 59"/>
          <p:cNvGrpSpPr>
            <a:grpSpLocks/>
          </p:cNvGrpSpPr>
          <p:nvPr/>
        </p:nvGrpSpPr>
        <p:grpSpPr bwMode="auto">
          <a:xfrm>
            <a:off x="2557463" y="3429000"/>
            <a:ext cx="647700" cy="504825"/>
            <a:chOff x="1611" y="2160"/>
            <a:chExt cx="408" cy="318"/>
          </a:xfrm>
        </p:grpSpPr>
        <p:sp>
          <p:nvSpPr>
            <p:cNvPr id="216124" name="Line 60"/>
            <p:cNvSpPr>
              <a:spLocks noChangeShapeType="1"/>
            </p:cNvSpPr>
            <p:nvPr/>
          </p:nvSpPr>
          <p:spPr bwMode="auto">
            <a:xfrm flipV="1">
              <a:off x="1611" y="2160"/>
              <a:ext cx="408" cy="318"/>
            </a:xfrm>
            <a:prstGeom prst="line">
              <a:avLst/>
            </a:prstGeom>
            <a:ln>
              <a:headEnd/>
              <a:tailEnd type="triangle" w="lg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7468" name="Text Box 61"/>
            <p:cNvSpPr txBox="1">
              <a:spLocks noChangeArrowheads="1"/>
            </p:cNvSpPr>
            <p:nvPr/>
          </p:nvSpPr>
          <p:spPr bwMode="auto">
            <a:xfrm>
              <a:off x="1746" y="2251"/>
              <a:ext cx="136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2</a:t>
              </a:r>
            </a:p>
          </p:txBody>
        </p:sp>
      </p:grpSp>
      <p:sp>
        <p:nvSpPr>
          <p:cNvPr id="216126" name="Line 62"/>
          <p:cNvSpPr>
            <a:spLocks noChangeShapeType="1"/>
          </p:cNvSpPr>
          <p:nvPr/>
        </p:nvSpPr>
        <p:spPr bwMode="auto">
          <a:xfrm flipH="1">
            <a:off x="2052638" y="3429000"/>
            <a:ext cx="1008062" cy="504825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grpSp>
        <p:nvGrpSpPr>
          <p:cNvPr id="13" name="Group 63"/>
          <p:cNvGrpSpPr>
            <a:grpSpLocks/>
          </p:cNvGrpSpPr>
          <p:nvPr/>
        </p:nvGrpSpPr>
        <p:grpSpPr bwMode="auto">
          <a:xfrm flipH="1">
            <a:off x="3492500" y="3429000"/>
            <a:ext cx="647700" cy="504825"/>
            <a:chOff x="1611" y="2160"/>
            <a:chExt cx="408" cy="318"/>
          </a:xfrm>
        </p:grpSpPr>
        <p:sp>
          <p:nvSpPr>
            <p:cNvPr id="216128" name="Line 64"/>
            <p:cNvSpPr>
              <a:spLocks noChangeShapeType="1"/>
            </p:cNvSpPr>
            <p:nvPr/>
          </p:nvSpPr>
          <p:spPr bwMode="auto">
            <a:xfrm flipV="1">
              <a:off x="1611" y="2160"/>
              <a:ext cx="408" cy="318"/>
            </a:xfrm>
            <a:prstGeom prst="line">
              <a:avLst/>
            </a:prstGeom>
            <a:ln>
              <a:headEnd/>
              <a:tailEnd type="triangle" w="lg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7466" name="Text Box 65"/>
            <p:cNvSpPr txBox="1">
              <a:spLocks noChangeArrowheads="1"/>
            </p:cNvSpPr>
            <p:nvPr/>
          </p:nvSpPr>
          <p:spPr bwMode="auto">
            <a:xfrm>
              <a:off x="1746" y="2251"/>
              <a:ext cx="136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1</a:t>
              </a:r>
            </a:p>
          </p:txBody>
        </p:sp>
      </p:grpSp>
      <p:sp>
        <p:nvSpPr>
          <p:cNvPr id="216130" name="Line 66"/>
          <p:cNvSpPr>
            <a:spLocks noChangeShapeType="1"/>
          </p:cNvSpPr>
          <p:nvPr/>
        </p:nvSpPr>
        <p:spPr bwMode="auto">
          <a:xfrm>
            <a:off x="4860925" y="4365625"/>
            <a:ext cx="360363" cy="576263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grpSp>
        <p:nvGrpSpPr>
          <p:cNvPr id="14" name="Group 67"/>
          <p:cNvGrpSpPr>
            <a:grpSpLocks/>
          </p:cNvGrpSpPr>
          <p:nvPr/>
        </p:nvGrpSpPr>
        <p:grpSpPr bwMode="auto">
          <a:xfrm>
            <a:off x="3851275" y="2565400"/>
            <a:ext cx="1441450" cy="503238"/>
            <a:chOff x="2426" y="1616"/>
            <a:chExt cx="908" cy="317"/>
          </a:xfrm>
        </p:grpSpPr>
        <p:sp>
          <p:nvSpPr>
            <p:cNvPr id="216132" name="Line 68"/>
            <p:cNvSpPr>
              <a:spLocks noChangeShapeType="1"/>
            </p:cNvSpPr>
            <p:nvPr/>
          </p:nvSpPr>
          <p:spPr bwMode="auto">
            <a:xfrm flipV="1">
              <a:off x="2426" y="1616"/>
              <a:ext cx="908" cy="31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7464" name="Text Box 69"/>
            <p:cNvSpPr txBox="1">
              <a:spLocks noChangeArrowheads="1"/>
            </p:cNvSpPr>
            <p:nvPr/>
          </p:nvSpPr>
          <p:spPr bwMode="auto">
            <a:xfrm>
              <a:off x="2835" y="1706"/>
              <a:ext cx="91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3</a:t>
              </a:r>
            </a:p>
          </p:txBody>
        </p:sp>
      </p:grpSp>
      <p:sp>
        <p:nvSpPr>
          <p:cNvPr id="216134" name="Line 70"/>
          <p:cNvSpPr>
            <a:spLocks noChangeShapeType="1"/>
          </p:cNvSpPr>
          <p:nvPr/>
        </p:nvSpPr>
        <p:spPr bwMode="auto">
          <a:xfrm flipH="1">
            <a:off x="3779838" y="2565400"/>
            <a:ext cx="1223962" cy="431800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grpSp>
        <p:nvGrpSpPr>
          <p:cNvPr id="15" name="Group 71"/>
          <p:cNvGrpSpPr>
            <a:grpSpLocks/>
          </p:cNvGrpSpPr>
          <p:nvPr/>
        </p:nvGrpSpPr>
        <p:grpSpPr bwMode="auto">
          <a:xfrm flipH="1">
            <a:off x="5580063" y="2565400"/>
            <a:ext cx="1512887" cy="431800"/>
            <a:chOff x="2426" y="1616"/>
            <a:chExt cx="908" cy="317"/>
          </a:xfrm>
        </p:grpSpPr>
        <p:sp>
          <p:nvSpPr>
            <p:cNvPr id="216136" name="Line 72"/>
            <p:cNvSpPr>
              <a:spLocks noChangeShapeType="1"/>
            </p:cNvSpPr>
            <p:nvPr/>
          </p:nvSpPr>
          <p:spPr bwMode="auto">
            <a:xfrm flipV="1">
              <a:off x="2426" y="1616"/>
              <a:ext cx="908" cy="317"/>
            </a:xfrm>
            <a:prstGeom prst="line">
              <a:avLst/>
            </a:prstGeom>
            <a:ln>
              <a:headEnd/>
              <a:tailEnd type="triangle" w="lg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7462" name="Text Box 73"/>
            <p:cNvSpPr txBox="1">
              <a:spLocks noChangeArrowheads="1"/>
            </p:cNvSpPr>
            <p:nvPr/>
          </p:nvSpPr>
          <p:spPr bwMode="auto">
            <a:xfrm>
              <a:off x="2834" y="1706"/>
              <a:ext cx="91" cy="20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2</a:t>
              </a:r>
            </a:p>
          </p:txBody>
        </p:sp>
      </p:grpSp>
      <p:sp>
        <p:nvSpPr>
          <p:cNvPr id="216138" name="Line 74"/>
          <p:cNvSpPr>
            <a:spLocks noChangeShapeType="1"/>
          </p:cNvSpPr>
          <p:nvPr/>
        </p:nvSpPr>
        <p:spPr bwMode="auto">
          <a:xfrm>
            <a:off x="5867400" y="2565400"/>
            <a:ext cx="1296988" cy="358775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grpSp>
        <p:nvGrpSpPr>
          <p:cNvPr id="16" name="Group 75"/>
          <p:cNvGrpSpPr>
            <a:grpSpLocks/>
          </p:cNvGrpSpPr>
          <p:nvPr/>
        </p:nvGrpSpPr>
        <p:grpSpPr bwMode="auto">
          <a:xfrm>
            <a:off x="5508625" y="1412875"/>
            <a:ext cx="142875" cy="720725"/>
            <a:chOff x="3470" y="890"/>
            <a:chExt cx="90" cy="454"/>
          </a:xfrm>
        </p:grpSpPr>
        <p:sp>
          <p:nvSpPr>
            <p:cNvPr id="216140" name="Line 76"/>
            <p:cNvSpPr>
              <a:spLocks noChangeShapeType="1"/>
            </p:cNvSpPr>
            <p:nvPr/>
          </p:nvSpPr>
          <p:spPr bwMode="auto">
            <a:xfrm flipH="1" flipV="1">
              <a:off x="3515" y="890"/>
              <a:ext cx="1" cy="454"/>
            </a:xfrm>
            <a:prstGeom prst="line">
              <a:avLst/>
            </a:prstGeom>
            <a:ln>
              <a:headEnd/>
              <a:tailEnd type="triangle" w="lg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7460" name="Text Box 77"/>
            <p:cNvSpPr txBox="1">
              <a:spLocks noChangeArrowheads="1"/>
            </p:cNvSpPr>
            <p:nvPr/>
          </p:nvSpPr>
          <p:spPr bwMode="auto">
            <a:xfrm>
              <a:off x="3470" y="1026"/>
              <a:ext cx="90" cy="23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Courier New" pitchFamily="49" charset="0"/>
                </a:rPr>
                <a:t>5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6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6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6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16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16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6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1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16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1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16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1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16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16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16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1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1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21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216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21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21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21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21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21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21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500"/>
                                        <p:tgtEl>
                                          <p:spTgt spid="21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21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9" grpId="0" animBg="1"/>
      <p:bldP spid="216070" grpId="0" animBg="1"/>
      <p:bldP spid="216071" grpId="0" animBg="1"/>
      <p:bldP spid="216072" grpId="0" animBg="1"/>
      <p:bldP spid="216073" grpId="0" animBg="1"/>
      <p:bldP spid="216074" grpId="0" animBg="1"/>
      <p:bldP spid="216076" grpId="0" animBg="1"/>
      <p:bldP spid="216077" grpId="0" animBg="1"/>
      <p:bldP spid="216078" grpId="0" animBg="1"/>
      <p:bldP spid="216080" grpId="0" animBg="1"/>
      <p:bldP spid="216083" grpId="0" animBg="1"/>
      <p:bldP spid="216084" grpId="0" animBg="1"/>
      <p:bldP spid="216085" grpId="0" animBg="1"/>
      <p:bldP spid="21608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6246</TotalTime>
  <Words>4337</Words>
  <Application>Microsoft Macintosh PowerPoint</Application>
  <PresentationFormat>On-screen Show (4:3)</PresentationFormat>
  <Paragraphs>1167</Paragraphs>
  <Slides>80</Slides>
  <Notes>66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Module</vt:lpstr>
      <vt:lpstr>CMPT 225</vt:lpstr>
      <vt:lpstr>Objectives</vt:lpstr>
      <vt:lpstr>Bunnies</vt:lpstr>
      <vt:lpstr>… and more Bunnies</vt:lpstr>
      <vt:lpstr>… and even more Bunnies</vt:lpstr>
      <vt:lpstr>Fibonacci Series</vt:lpstr>
      <vt:lpstr>Calculating the Fibonacci Series</vt:lpstr>
      <vt:lpstr>Recursive Functions</vt:lpstr>
      <vt:lpstr>Analysis of fib(5)</vt:lpstr>
      <vt:lpstr>Recursive Functions – the Stack</vt:lpstr>
      <vt:lpstr>Recursion for Problem Solving</vt:lpstr>
      <vt:lpstr>Recursive Function Anatomy</vt:lpstr>
      <vt:lpstr>Base Case</vt:lpstr>
      <vt:lpstr>Recursive Case</vt:lpstr>
      <vt:lpstr>Finding Recursive Solutions</vt:lpstr>
      <vt:lpstr>Steps Leading to Recursive Solutions</vt:lpstr>
      <vt:lpstr>Recursive Searching</vt:lpstr>
      <vt:lpstr>Recursive Searching</vt:lpstr>
      <vt:lpstr>Linear Search Algorithm</vt:lpstr>
      <vt:lpstr>Recursive Linear Search</vt:lpstr>
      <vt:lpstr>Recursive Linear Search</vt:lpstr>
      <vt:lpstr>Binary Search</vt:lpstr>
      <vt:lpstr>Thinking About Binary Search</vt:lpstr>
      <vt:lpstr>Recursive Binary Search</vt:lpstr>
      <vt:lpstr>Recursive Sorting</vt:lpstr>
      <vt:lpstr>Recursive Searching</vt:lpstr>
      <vt:lpstr>Merge Sort</vt:lpstr>
      <vt:lpstr>Merge Sort</vt:lpstr>
      <vt:lpstr>Merging sorted lists</vt:lpstr>
      <vt:lpstr>Merge Sort</vt:lpstr>
      <vt:lpstr>Merge Sort Pseudocode</vt:lpstr>
      <vt:lpstr>Merge Sort Analysis</vt:lpstr>
      <vt:lpstr>Merge Sort Analysis</vt:lpstr>
      <vt:lpstr>Merge Sort Recursion</vt:lpstr>
      <vt:lpstr>Merge Sort Recursion</vt:lpstr>
      <vt:lpstr>Merge Sort Recursion</vt:lpstr>
      <vt:lpstr>O Notation Running Times</vt:lpstr>
      <vt:lpstr>Introduction to QuickSort</vt:lpstr>
      <vt:lpstr>QuickSort Introduction</vt:lpstr>
      <vt:lpstr>Partitioning</vt:lpstr>
      <vt:lpstr>Partitioning an Array</vt:lpstr>
      <vt:lpstr>Partitioning an Array</vt:lpstr>
      <vt:lpstr>Partitioning an Array</vt:lpstr>
      <vt:lpstr>Partitioning an Array</vt:lpstr>
      <vt:lpstr>Partitioning an Array</vt:lpstr>
      <vt:lpstr>Partitioning an Array</vt:lpstr>
      <vt:lpstr>Partitioning Algorithm</vt:lpstr>
      <vt:lpstr>Partitioning an Array</vt:lpstr>
      <vt:lpstr>Partitioning an Array</vt:lpstr>
      <vt:lpstr>Partitioning Question</vt:lpstr>
      <vt:lpstr>Partitioning Question</vt:lpstr>
      <vt:lpstr>Quicksort</vt:lpstr>
      <vt:lpstr>Quicksort Analysis</vt:lpstr>
      <vt:lpstr>Quicksort Best Case</vt:lpstr>
      <vt:lpstr>Quicksort Best Case</vt:lpstr>
      <vt:lpstr>Quicksort Best Case</vt:lpstr>
      <vt:lpstr>Quicksort Best Case</vt:lpstr>
      <vt:lpstr>Quicksort Worst Case</vt:lpstr>
      <vt:lpstr>Quicksort Worst Case</vt:lpstr>
      <vt:lpstr>Quicksort Worst Case</vt:lpstr>
      <vt:lpstr>Quicksort Worst Case</vt:lpstr>
      <vt:lpstr>Quicksort Worst Case</vt:lpstr>
      <vt:lpstr>Quicksort Worst Case</vt:lpstr>
      <vt:lpstr>Quicksort Worst Case</vt:lpstr>
      <vt:lpstr>Quicksort Worst Case</vt:lpstr>
      <vt:lpstr>Quicksort Average Case</vt:lpstr>
      <vt:lpstr>Recursion Pitfalls</vt:lpstr>
      <vt:lpstr>Recursion Caveat</vt:lpstr>
      <vt:lpstr>Another Recursion Caveat</vt:lpstr>
      <vt:lpstr>Analyzing Recursive Functions</vt:lpstr>
      <vt:lpstr>Recursion and Induction</vt:lpstr>
      <vt:lpstr>Recursion and Induction</vt:lpstr>
      <vt:lpstr>Recursive Factorial</vt:lpstr>
      <vt:lpstr>Proof by Induction</vt:lpstr>
      <vt:lpstr>Proof by Induction</vt:lpstr>
      <vt:lpstr>More Recursive Algorithms</vt:lpstr>
      <vt:lpstr>Recursive Data Structures</vt:lpstr>
      <vt:lpstr>Summary</vt:lpstr>
      <vt:lpstr>Summary</vt:lpstr>
      <vt:lpstr>Readings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Edgar</dc:creator>
  <cp:lastModifiedBy>Greg Mori</cp:lastModifiedBy>
  <cp:revision>198</cp:revision>
  <dcterms:created xsi:type="dcterms:W3CDTF">2013-02-01T19:54:02Z</dcterms:created>
  <dcterms:modified xsi:type="dcterms:W3CDTF">2013-02-01T22:48:08Z</dcterms:modified>
</cp:coreProperties>
</file>