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88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24.xml" ContentType="application/vnd.openxmlformats-officedocument.presentationml.slide+xml"/>
  <Override PartName="/ppt/slides/slide72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66.xml" ContentType="application/vnd.openxmlformats-officedocument.presentationml.slide+xml"/>
  <Override PartName="/ppt/slides/slide50.xml" ContentType="application/vnd.openxmlformats-officedocument.presentationml.slide+xml"/>
  <Override PartName="/ppt/slides/slide112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86.xml" ContentType="application/vnd.openxmlformats-officedocument.presentationml.slide+xml"/>
  <Override PartName="/ppt/slides/slide22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64.xml" ContentType="application/vnd.openxmlformats-officedocument.presentationml.slide+xml"/>
  <Default Extension="xml" ContentType="application/xml"/>
  <Override PartName="/ppt/slides/slide11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84.xml" ContentType="application/vnd.openxmlformats-officedocument.presentationml.slide+xml"/>
  <Override PartName="/ppt/slides/slide20.xml" ContentType="application/vnd.openxmlformats-officedocument.presentationml.slide+xml"/>
  <Override PartName="/ppt/notesSlides/notesSlide59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62.xml" ContentType="application/vnd.openxmlformats-officedocument.presentationml.slide+xml"/>
  <Override PartName="/ppt/theme/themeOverride2.xml" ContentType="application/vnd.openxmlformats-officedocument.themeOverride+xml"/>
  <Override PartName="/ppt/notesSlides/notesSlide8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40.xml" ContentType="application/vnd.openxmlformats-officedocument.presentationml.slide+xml"/>
  <Override PartName="/ppt/slides/slide102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Default Extension="jpeg" ContentType="image/jpeg"/>
  <Override PartName="/ppt/notesSlides/notesSlide63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57.xml" ContentType="application/vnd.openxmlformats-officedocument.presentationml.notesSlide+xml"/>
  <Override PartName="/docProps/app.xml" ContentType="application/vnd.openxmlformats-officedocument.extended-properties+xml"/>
  <Override PartName="/ppt/slides/slide109.xml" ContentType="application/vnd.openxmlformats-officedocument.presentationml.slide+xml"/>
  <Override PartName="/ppt/slides/slide60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83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10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94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59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1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79.xml" ContentType="application/vnd.openxmlformats-officedocument.presentationml.slide+xml"/>
  <Override PartName="/ppt/slides/slide92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57.xml" ContentType="application/vnd.openxmlformats-officedocument.presentationml.slide+xml"/>
  <Override PartName="/ppt/slides/slide70.xml" ContentType="application/vnd.openxmlformats-officedocument.presentationml.slide+xml"/>
  <Override PartName="/ppt/slides/slide119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77.xml" ContentType="application/vnd.openxmlformats-officedocument.presentationml.slide+xml"/>
  <Override PartName="/ppt/slides/slide90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117.xml" ContentType="application/vnd.openxmlformats-officedocument.presentationml.slide+xml"/>
  <Override PartName="/ppt/slides/slide55.xml" ContentType="application/vnd.openxmlformats-officedocument.presentationml.slide+xml"/>
  <Override PartName="/ppt/slides/slide49.xml" ContentType="application/vnd.openxmlformats-officedocument.presentationml.slide+xml"/>
  <Override PartName="/ppt/slides/slide97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slides/slide27.xml" ContentType="application/vnd.openxmlformats-officedocument.presentationml.slide+xml"/>
  <Override PartName="/ppt/slides/slide75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69.xml" ContentType="application/vnd.openxmlformats-officedocument.presentationml.slide+xml"/>
  <Override PartName="/ppt/slides/slide53.xml" ContentType="application/vnd.openxmlformats-officedocument.presentationml.slide+xml"/>
  <Override PartName="/ppt/slides/slide115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s/slide89.xml" ContentType="application/vnd.openxmlformats-officedocument.presentationml.slide+xml"/>
  <Override PartName="/ppt/slides/slide25.xml" ContentType="application/vnd.openxmlformats-officedocument.presentationml.slide+xml"/>
  <Override PartName="/ppt/slides/slide73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67.xml" ContentType="application/vnd.openxmlformats-officedocument.presentationml.slide+xml"/>
  <Override PartName="/ppt/slides/slide51.xml" ContentType="application/vnd.openxmlformats-officedocument.presentationml.slide+xml"/>
  <Override PartName="/ppt/slides/slide1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87.xml" ContentType="application/vnd.openxmlformats-officedocument.presentationml.slide+xml"/>
  <Override PartName="/ppt/slides/slide23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65.xml" ContentType="application/vnd.openxmlformats-officedocument.presentationml.slide+xml"/>
  <Override PartName="/ppt/slides/slide1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85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44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8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slides/slide10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64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58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61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8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56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10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notesSlides/notesSlide60.xml" ContentType="application/vnd.openxmlformats-officedocument.presentationml.notesSlide+xml"/>
  <Default Extension="vml" ContentType="application/vnd.openxmlformats-officedocument.vmlDrawing"/>
  <Override PartName="/ppt/notesSlides/notesSlide54.xml" ContentType="application/vnd.openxmlformats-officedocument.presentationml.notesSlide+xml"/>
  <Override PartName="/ppt/slides/slide106.xml" ContentType="application/vnd.openxmlformats-officedocument.presentationml.slide+xml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80.xml" ContentType="application/vnd.openxmlformats-officedocument.presentationml.notesSlide+xml"/>
  <Default Extension="bin" ContentType="application/vnd.openxmlformats-officedocument.presentationml.printerSettings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93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78.xml" ContentType="application/vnd.openxmlformats-officedocument.presentationml.slide+xml"/>
  <Override PartName="/ppt/slides/slide91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56.xml" ContentType="application/vnd.openxmlformats-officedocument.presentationml.slide+xml"/>
  <Override PartName="/ppt/slides/slide118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76.xml" ContentType="application/vnd.openxmlformats-officedocument.presentationml.slide+xml"/>
  <Override PartName="/ppt/notesSlides/notesSlide70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Default Extension="wmf" ContentType="image/x-wmf"/>
  <Default Extension="emf" ContentType="image/x-emf"/>
  <Override PartName="/ppt/slides/slide54.xml" ContentType="application/vnd.openxmlformats-officedocument.presentationml.slide+xml"/>
  <Override PartName="/ppt/slides/slide116.xml" ContentType="application/vnd.openxmlformats-officedocument.presentationml.slide+xml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slides/slide96.xml" ContentType="application/vnd.openxmlformats-officedocument.presentationml.slide+xml"/>
  <Override PartName="/ppt/theme/theme2.xml" ContentType="application/vnd.openxmlformats-officedocument.them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74.xml" ContentType="application/vnd.openxmlformats-officedocument.presentationml.slide+xml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2.xml" ContentType="application/vnd.openxmlformats-officedocument.presentationml.slide+xml"/>
  <Override PartName="/ppt/slides/slide114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81" r:id="rId1"/>
  </p:sldMasterIdLst>
  <p:notesMasterIdLst>
    <p:notesMasterId r:id="rId121"/>
  </p:notesMasterIdLst>
  <p:sldIdLst>
    <p:sldId id="256" r:id="rId2"/>
    <p:sldId id="257" r:id="rId3"/>
    <p:sldId id="371" r:id="rId4"/>
    <p:sldId id="459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259" r:id="rId13"/>
    <p:sldId id="258" r:id="rId14"/>
    <p:sldId id="366" r:id="rId15"/>
    <p:sldId id="370" r:id="rId16"/>
    <p:sldId id="287" r:id="rId17"/>
    <p:sldId id="385" r:id="rId18"/>
    <p:sldId id="368" r:id="rId19"/>
    <p:sldId id="288" r:id="rId20"/>
    <p:sldId id="367" r:id="rId21"/>
    <p:sldId id="369" r:id="rId22"/>
    <p:sldId id="291" r:id="rId23"/>
    <p:sldId id="372" r:id="rId24"/>
    <p:sldId id="279" r:id="rId25"/>
    <p:sldId id="374" r:id="rId26"/>
    <p:sldId id="373" r:id="rId27"/>
    <p:sldId id="263" r:id="rId28"/>
    <p:sldId id="377" r:id="rId29"/>
    <p:sldId id="301" r:id="rId30"/>
    <p:sldId id="462" r:id="rId31"/>
    <p:sldId id="460" r:id="rId32"/>
    <p:sldId id="302" r:id="rId33"/>
    <p:sldId id="465" r:id="rId34"/>
    <p:sldId id="303" r:id="rId35"/>
    <p:sldId id="380" r:id="rId36"/>
    <p:sldId id="386" r:id="rId37"/>
    <p:sldId id="387" r:id="rId38"/>
    <p:sldId id="464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98" r:id="rId50"/>
    <p:sldId id="382" r:id="rId51"/>
    <p:sldId id="414" r:id="rId52"/>
    <p:sldId id="415" r:id="rId53"/>
    <p:sldId id="416" r:id="rId54"/>
    <p:sldId id="418" r:id="rId55"/>
    <p:sldId id="419" r:id="rId56"/>
    <p:sldId id="420" r:id="rId57"/>
    <p:sldId id="421" r:id="rId58"/>
    <p:sldId id="422" r:id="rId59"/>
    <p:sldId id="423" r:id="rId60"/>
    <p:sldId id="424" r:id="rId61"/>
    <p:sldId id="426" r:id="rId62"/>
    <p:sldId id="384" r:id="rId63"/>
    <p:sldId id="331" r:id="rId64"/>
    <p:sldId id="358" r:id="rId65"/>
    <p:sldId id="466" r:id="rId66"/>
    <p:sldId id="342" r:id="rId67"/>
    <p:sldId id="343" r:id="rId68"/>
    <p:sldId id="344" r:id="rId69"/>
    <p:sldId id="345" r:id="rId70"/>
    <p:sldId id="346" r:id="rId71"/>
    <p:sldId id="347" r:id="rId72"/>
    <p:sldId id="383" r:id="rId73"/>
    <p:sldId id="428" r:id="rId74"/>
    <p:sldId id="260" r:id="rId75"/>
    <p:sldId id="261" r:id="rId76"/>
    <p:sldId id="430" r:id="rId77"/>
    <p:sldId id="431" r:id="rId78"/>
    <p:sldId id="467" r:id="rId79"/>
    <p:sldId id="432" r:id="rId80"/>
    <p:sldId id="433" r:id="rId81"/>
    <p:sldId id="434" r:id="rId82"/>
    <p:sldId id="435" r:id="rId83"/>
    <p:sldId id="436" r:id="rId84"/>
    <p:sldId id="437" r:id="rId85"/>
    <p:sldId id="438" r:id="rId86"/>
    <p:sldId id="439" r:id="rId87"/>
    <p:sldId id="468" r:id="rId88"/>
    <p:sldId id="440" r:id="rId89"/>
    <p:sldId id="441" r:id="rId90"/>
    <p:sldId id="445" r:id="rId91"/>
    <p:sldId id="443" r:id="rId92"/>
    <p:sldId id="444" r:id="rId93"/>
    <p:sldId id="265" r:id="rId94"/>
    <p:sldId id="334" r:id="rId95"/>
    <p:sldId id="268" r:id="rId96"/>
    <p:sldId id="446" r:id="rId97"/>
    <p:sldId id="336" r:id="rId98"/>
    <p:sldId id="453" r:id="rId99"/>
    <p:sldId id="270" r:id="rId100"/>
    <p:sldId id="338" r:id="rId101"/>
    <p:sldId id="348" r:id="rId102"/>
    <p:sldId id="349" r:id="rId103"/>
    <p:sldId id="350" r:id="rId104"/>
    <p:sldId id="351" r:id="rId105"/>
    <p:sldId id="447" r:id="rId106"/>
    <p:sldId id="281" r:id="rId107"/>
    <p:sldId id="352" r:id="rId108"/>
    <p:sldId id="353" r:id="rId109"/>
    <p:sldId id="355" r:id="rId110"/>
    <p:sldId id="356" r:id="rId111"/>
    <p:sldId id="357" r:id="rId112"/>
    <p:sldId id="448" r:id="rId113"/>
    <p:sldId id="282" r:id="rId114"/>
    <p:sldId id="283" r:id="rId115"/>
    <p:sldId id="455" r:id="rId116"/>
    <p:sldId id="456" r:id="rId117"/>
    <p:sldId id="457" r:id="rId118"/>
    <p:sldId id="458" r:id="rId119"/>
    <p:sldId id="454" r:id="rId1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00CC00"/>
    <a:srgbClr val="008000"/>
    <a:srgbClr val="A50021"/>
    <a:srgbClr val="CC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755" autoAdjust="0"/>
    <p:restoredTop sz="80926" autoAdjust="0"/>
  </p:normalViewPr>
  <p:slideViewPr>
    <p:cSldViewPr>
      <p:cViewPr varScale="1">
        <p:scale>
          <a:sx n="182" d="100"/>
          <a:sy n="182" d="100"/>
        </p:scale>
        <p:origin x="-22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092" y="-84"/>
      </p:cViewPr>
      <p:guideLst>
        <p:guide orient="horz" pos="2880"/>
        <p:guide pos="2160"/>
      </p:guideLst>
    </p:cSldViewPr>
  </p:notesViewPr>
  <p:gridSpacing cx="73971150" cy="7397115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notesMaster" Target="notesMasters/notesMaster1.xml"/><Relationship Id="rId122" Type="http://schemas.openxmlformats.org/officeDocument/2006/relationships/printerSettings" Target="printerSettings/printerSettings1.bin"/><Relationship Id="rId123" Type="http://schemas.openxmlformats.org/officeDocument/2006/relationships/presProps" Target="presProps.xml"/><Relationship Id="rId124" Type="http://schemas.openxmlformats.org/officeDocument/2006/relationships/viewProps" Target="viewProps.xml"/><Relationship Id="rId125" Type="http://schemas.openxmlformats.org/officeDocument/2006/relationships/theme" Target="theme/theme1.xml"/><Relationship Id="rId12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19C641-2520-493D-B10B-18FC5E768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4871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126EE-D122-4130-A9A4-2891511D76E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B5634-780C-490D-A3A0-EB4BAB22FA0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Write, or show, Java interface – use pre and post conditions to describe each operation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F7769-B032-4125-8B24-AF3365D3DDB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65097-D95C-4EBF-A291-39AC1E5FAD7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A0B18-7638-412F-B9AC-B57972A6DD3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A0B18-7638-412F-B9AC-B57972A6DD3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A0B18-7638-412F-B9AC-B57972A6DD3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9BEF2-118F-4A64-B87A-42E591FCAAA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F9B473-BB38-4500-9E71-8A08CA6D596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A20FF-E241-418C-AE25-0685B07C2467}" type="slidenum">
              <a:rPr lang="en-US"/>
              <a:pPr/>
              <a:t>36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56060-407E-4BA8-AD69-A4C57C2ACB3D}" type="slidenum">
              <a:rPr lang="en-US"/>
              <a:pPr/>
              <a:t>37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AC02F-6BF4-432E-AD2E-363985B5653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array out of bounds</a:t>
            </a:r>
          </a:p>
          <a:p>
            <a:r>
              <a:rPr lang="en-US" dirty="0" smtClean="0"/>
              <a:t>Show contiguous stack memory allocations</a:t>
            </a:r>
          </a:p>
          <a:p>
            <a:endParaRPr lang="en-US" dirty="0" smtClean="0"/>
          </a:p>
          <a:p>
            <a:r>
              <a:rPr lang="en-US" dirty="0" smtClean="0"/>
              <a:t>Show printing pointer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9C641-2520-493D-B10B-18FC5E7686E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16897-B09D-4EA0-89E7-8644F6A23BE5}" type="slidenum">
              <a:rPr lang="en-US"/>
              <a:pPr/>
              <a:t>39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B33FF-5C03-40B0-9150-12AA3B1CB425}" type="slidenum">
              <a:rPr lang="en-US"/>
              <a:pPr/>
              <a:t>40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5D0E6-6971-4D41-948E-CDDD2E5CCA43}" type="slidenum">
              <a:rPr lang="en-US"/>
              <a:pPr/>
              <a:t>41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B189E-FDC3-4879-AF79-0B61956D4F6F}" type="slidenum">
              <a:rPr lang="en-US"/>
              <a:pPr/>
              <a:t>42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20BAF-5C0D-4C3B-A593-6270B5FBC488}" type="slidenum">
              <a:rPr lang="en-US"/>
              <a:pPr/>
              <a:t>43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9A6C2-7C38-4D53-A9D2-8ABB6D8E133D}" type="slidenum">
              <a:rPr lang="en-US"/>
              <a:pPr/>
              <a:t>44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FD7D8-1DF5-4765-88E8-87D847DD191A}" type="slidenum">
              <a:rPr lang="en-US"/>
              <a:pPr/>
              <a:t>45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6A6A6-FDB1-4AA3-8EA8-8786D0DC54F8}" type="slidenum">
              <a:rPr lang="en-US"/>
              <a:pPr/>
              <a:t>46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Illustrate on the board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7DAA3-CA49-4900-B879-2A232A110E14}" type="slidenum">
              <a:rPr lang="en-US"/>
              <a:pPr/>
              <a:t>47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Illustrate on the board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4E1A1-20B0-49CF-B30B-DBB098A0B07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216EC-5304-4585-81DC-879A019953C8}" type="slidenum">
              <a:rPr lang="en-US"/>
              <a:pPr/>
              <a:t>48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Discuss other languages (C++) where arrays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Mention dynamic arrays re-assigning another array to an existing reference and therefore how a “larger” array can be created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A0010-3A3E-45FA-B64F-9775CD23D0D8}" type="slidenum">
              <a:rPr lang="en-US"/>
              <a:pPr/>
              <a:t>49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Stop at this point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Do paper-coding exercise – implement </a:t>
            </a:r>
            <a:r>
              <a:rPr lang="en-US" dirty="0" err="1" smtClean="0"/>
              <a:t>StackArrayBased</a:t>
            </a:r>
            <a:r>
              <a:rPr lang="en-US" dirty="0" smtClean="0"/>
              <a:t>: constructor, push, pop (comments for exception</a:t>
            </a:r>
            <a:r>
              <a:rPr lang="en-US" baseline="0" dirty="0" smtClean="0"/>
              <a:t> throwing)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85097-CB37-458D-89D5-B34568A94777}" type="slidenum">
              <a:rPr lang="en-US"/>
              <a:pPr/>
              <a:t>51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A082B-FB63-4615-8C9A-5344BD16FC23}" type="slidenum">
              <a:rPr lang="en-US"/>
              <a:pPr/>
              <a:t>52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A1793-BCE2-4B38-86D1-1B27635F8ADB}" type="slidenum">
              <a:rPr lang="en-US"/>
              <a:pPr/>
              <a:t>53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84314-BA95-424D-8B8E-7FDC6AA4EFB6}" type="slidenum">
              <a:rPr lang="en-US"/>
              <a:pPr/>
              <a:t>54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A9925-6C7C-4988-99A0-2BD05BD7E17A}" type="slidenum">
              <a:rPr lang="en-US"/>
              <a:pPr/>
              <a:t>55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6CDB5-4347-4147-B477-E6A289EC4689}" type="slidenum">
              <a:rPr lang="en-US"/>
              <a:pPr/>
              <a:t>56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BFFA-90E0-4293-8AF9-3A993D194BFE}" type="slidenum">
              <a:rPr lang="en-US"/>
              <a:pPr/>
              <a:t>57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79EEC-E989-49E1-B6E0-8BE4EA36D4D8}" type="slidenum">
              <a:rPr lang="en-US"/>
              <a:pPr/>
              <a:t>58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660C8-E30A-41C2-A72C-33F83CBC6E6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921C4-6B99-47F4-BC96-FD391EC3A6E9}" type="slidenum">
              <a:rPr lang="en-US"/>
              <a:pPr/>
              <a:t>59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473A7-4CB9-45AD-B9E2-C8CE4E9D528E}" type="slidenum">
              <a:rPr lang="en-US"/>
              <a:pPr/>
              <a:t>60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D5379-F3A7-49B1-8F0E-EDAB6D8967E2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64059-225B-46BD-A8BE-80B008A344CD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64059-225B-46BD-A8BE-80B008A344CD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20BB7-E35B-4167-9171-5AEBC3EE9E83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2A404-15FF-450C-B323-CAD117C212AE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AC455-7184-44B4-BB73-33F8D0A40DBF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9AF6C-A284-4273-8C71-264F73432A8D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7E813-A746-4BF1-AB96-8D5F00786744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E11F9-E975-435E-B4D2-17B559A8507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Mention the “walls” of the text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 ADT is a collection of data and a set of operations on that data, a specification of an interface with other modules</a:t>
            </a:r>
          </a:p>
          <a:p>
            <a:pPr eaLnBrk="1" hangingPunct="1"/>
            <a:r>
              <a:rPr lang="en-US" smtClean="0"/>
              <a:t>A data structure is a programming language construct that stores data, an implementation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Mechanical examples (fridges, cars and so on)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39811-C15A-459E-88AF-8B01B8DDB69D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E80CE-5CEC-4FAC-96E5-1528D0773D98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AED1C-18AE-4FFC-85C5-A5D23A6E0C99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05171-B73B-472B-B023-6213A013CD11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E2389-9EF8-4D41-8606-E20B81EA8745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28F8A-2C25-473D-8974-DEA9BB735D52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28F8A-2C25-473D-8974-DEA9BB735D52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99C74-8EBF-4A38-BE3A-82FEE08729C6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E9C66-B378-49CC-A45A-9AC3E926F25B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3D153-3458-4CD9-B25B-B2E135B31193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334F6-1756-44FD-B9E6-D9122BA200C1}" type="slidenum">
              <a:rPr lang="en-US"/>
              <a:pPr/>
              <a:t>17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8EF47-5ABF-400F-9E2C-892E1A9E6D9C}" type="slidenum">
              <a:rPr lang="en-US" smtClean="0"/>
              <a:pPr/>
              <a:t>82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C3D3C-5CD7-4D2A-842B-857484EBFB6D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3B25F-FF25-462A-A559-F62F8CB2A0F0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F75FB-E0A6-42BC-A74D-58DF060D357D}" type="slidenum">
              <a:rPr lang="en-US" smtClean="0"/>
              <a:pPr/>
              <a:t>85</a:t>
            </a:fld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40B77-0D05-4BA4-92FA-8C7E63E7275A}" type="slidenum">
              <a:rPr lang="en-US" smtClean="0"/>
              <a:pPr/>
              <a:t>86</a:t>
            </a:fld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40B77-0D05-4BA4-92FA-8C7E63E7275A}" type="slidenum">
              <a:rPr lang="en-US" smtClean="0"/>
              <a:pPr/>
              <a:t>87</a:t>
            </a:fld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BB788-4626-4FE5-9A79-5B36225F419B}" type="slidenum">
              <a:rPr lang="en-US" smtClean="0"/>
              <a:pPr/>
              <a:t>88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F5123-6DE4-4A07-A6FF-B0C925C681FA}" type="slidenum">
              <a:rPr lang="en-US" smtClean="0"/>
              <a:pPr/>
              <a:t>89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810DC-6E12-4405-95BF-EFE64E4B0638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33A01-40D8-41B6-A496-CBB31D2D5878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844BB-8905-47FD-8C17-31ADAF51B4F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Stacks and queues (e.g.) add and remove data in very specific places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CA5F5-0397-44E5-B26F-0BE1A009C135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ABF9B-1392-414D-BFD0-A7351C3BC7E9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ABF9B-1392-414D-BFD0-A7351C3BC7E9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C1681-4719-4F12-B3D1-D7EDB7C2C794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1C8D4-962D-4CEC-9CE6-77C2FE41B20D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7AE96-0401-46FD-8AE3-BAAE9AC74B1D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000E4-7B80-4E0C-A0DB-CAB93F05B58E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27C0C-CB3B-4DF9-839B-2EEB3AF77FA6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21D23-8FF2-4307-816A-018298560B5A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1E154-69B4-4885-966A-86FC166236FB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844BB-8905-47FD-8C17-31ADAF51B4F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Stacks and queues (e.g.) add and remove data in very specific places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CB1A8-A00A-4401-BDE6-8B0697F0E11E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1A9F5-B1A3-494E-9225-B74BF1272F75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590C1-175C-446E-BDD1-C46AFE200029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69E4A-1528-4AE4-9AE9-32828FEFE7EE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C3B36-BE2E-4C5D-8880-3E62A2A24DBC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00522-DEB8-4CFB-AB94-EFE9A509916A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54801-7415-495A-A222-26A66CB21BEE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844BB-8905-47FD-8C17-31ADAF51B4F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Stacks and queues (e.g.) add and remove data in very specific places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BD00-58E0-4E11-91B3-73235F67E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7F952-A28F-482D-B8F2-9A5B0CD80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462B1-0374-4E0D-905E-B37055EC4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D93C-6BE3-4BD8-88F5-ED4EC0B0C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E221-71F3-4577-8140-03C9C92F0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CC5C-462D-4183-90A0-D3326740D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A0034-6B0D-47DC-A8D5-3FEE3CCAE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0A25-8CF0-4E07-BE12-0E314D23D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4064-2836-4748-9A31-1042C0369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A413-3C75-4170-83BC-970AF2D97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4C43-51EA-413C-8CC3-2F2958535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2E15-4A30-47F1-9D30-FBEAE1307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3CAA5-867E-403E-A033-923D4703A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A0808A94-E5E6-4434-9BF6-E3AD1689A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3" r:id="rId2"/>
    <p:sldLayoutId id="2147483709" r:id="rId3"/>
    <p:sldLayoutId id="2147483704" r:id="rId4"/>
    <p:sldLayoutId id="2147483705" r:id="rId5"/>
    <p:sldLayoutId id="2147483706" r:id="rId6"/>
    <p:sldLayoutId id="2147483710" r:id="rId7"/>
    <p:sldLayoutId id="2147483711" r:id="rId8"/>
    <p:sldLayoutId id="2147483712" r:id="rId9"/>
    <p:sldLayoutId id="2147483707" r:id="rId10"/>
    <p:sldLayoutId id="2147483713" r:id="rId11"/>
    <p:sldLayoutId id="2147483715" r:id="rId12"/>
    <p:sldLayoutId id="2147483716" r:id="rId13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3.wmf"/><Relationship Id="rId6" Type="http://schemas.openxmlformats.org/officeDocument/2006/relationships/image" Target="../media/image12.w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wm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CMPT 225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en-US" smtClean="0"/>
              <a:t>Stacks and Queues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7758138" cy="725481"/>
          </a:xfrm>
        </p:spPr>
        <p:txBody>
          <a:bodyPr/>
          <a:lstStyle/>
          <a:p>
            <a:r>
              <a:rPr lang="en-US" dirty="0" smtClean="0"/>
              <a:t>5 1 2 + 4 * + 3 –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2004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16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store 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700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384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1675" y="2917825"/>
            <a:ext cx="3538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+ to the last two operands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675" y="3429000"/>
            <a:ext cx="13260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result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08225" y="342900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1675" y="3940175"/>
            <a:ext cx="3538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* to the last two operands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1675" y="4451350"/>
            <a:ext cx="13260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result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08225" y="547370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1675" y="4962525"/>
            <a:ext cx="3538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+ to the last two operands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01675" y="5473700"/>
            <a:ext cx="13260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result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01675" y="5984875"/>
            <a:ext cx="34163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- to the last two operands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16700" y="4743450"/>
            <a:ext cx="80021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21325" y="4232275"/>
            <a:ext cx="13260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result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981825" y="5619750"/>
            <a:ext cx="17620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retrieve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mod Operator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2625"/>
          </a:xfrm>
        </p:spPr>
        <p:txBody>
          <a:bodyPr/>
          <a:lstStyle/>
          <a:p>
            <a:r>
              <a:rPr lang="en-US" sz="2800" smtClean="0"/>
              <a:t>The </a:t>
            </a:r>
            <a:r>
              <a:rPr lang="en-US" sz="2800" smtClean="0">
                <a:latin typeface="Courier New" pitchFamily="49" charset="0"/>
              </a:rPr>
              <a:t>mod</a:t>
            </a:r>
            <a:r>
              <a:rPr lang="en-US" sz="2800" smtClean="0"/>
              <a:t> operator (%) calculates remainders:</a:t>
            </a:r>
          </a:p>
          <a:p>
            <a:pPr lvl="1"/>
            <a:r>
              <a:rPr lang="en-US" sz="2400" smtClean="0">
                <a:latin typeface="Courier New" pitchFamily="49" charset="0"/>
              </a:rPr>
              <a:t>1%5 = 1, 2%5 = 2, 5%5 = 0, 8%5 = 3</a:t>
            </a:r>
          </a:p>
          <a:p>
            <a:r>
              <a:rPr lang="en-US" sz="2800" smtClean="0"/>
              <a:t>The </a:t>
            </a:r>
            <a:r>
              <a:rPr lang="en-US" sz="2800" smtClean="0">
                <a:latin typeface="Courier New" pitchFamily="49" charset="0"/>
              </a:rPr>
              <a:t>mod</a:t>
            </a:r>
            <a:r>
              <a:rPr lang="en-US" sz="2800" smtClean="0"/>
              <a:t> operator can be used to calculate the front and back positions in a circular array</a:t>
            </a:r>
          </a:p>
          <a:p>
            <a:pPr lvl="1"/>
            <a:r>
              <a:rPr lang="en-US" sz="2400" smtClean="0"/>
              <a:t>Thereby avoiding comparisons to the array size</a:t>
            </a:r>
          </a:p>
          <a:p>
            <a:pPr lvl="1"/>
            <a:r>
              <a:rPr lang="en-US" sz="2400" smtClean="0"/>
              <a:t>The back of the queue is:</a:t>
            </a:r>
          </a:p>
          <a:p>
            <a:pPr lvl="2"/>
            <a:r>
              <a:rPr lang="en-US" sz="2000" smtClean="0">
                <a:latin typeface="Courier New" pitchFamily="49" charset="0"/>
              </a:rPr>
              <a:t>(front + num) % queue.length</a:t>
            </a:r>
          </a:p>
          <a:p>
            <a:pPr lvl="2"/>
            <a:r>
              <a:rPr lang="en-US" sz="2000" smtClean="0"/>
              <a:t>where </a:t>
            </a:r>
            <a:r>
              <a:rPr lang="en-US" sz="2000" smtClean="0">
                <a:latin typeface="Courier New" pitchFamily="49" charset="0"/>
              </a:rPr>
              <a:t>num</a:t>
            </a:r>
            <a:r>
              <a:rPr lang="en-US" sz="2000" smtClean="0"/>
              <a:t> is the number of items in the queue</a:t>
            </a:r>
          </a:p>
          <a:p>
            <a:pPr lvl="1"/>
            <a:r>
              <a:rPr lang="en-US" sz="2400" smtClean="0"/>
              <a:t>After removing an item the front of the queue is:</a:t>
            </a:r>
          </a:p>
          <a:p>
            <a:pPr lvl="2"/>
            <a:r>
              <a:rPr lang="en-US" sz="2000" smtClean="0">
                <a:latin typeface="Courier New" pitchFamily="49" charset="0"/>
              </a:rPr>
              <a:t>(front + 1) % queue.length;</a:t>
            </a:r>
            <a:r>
              <a:rPr lang="en-US" smtClean="0">
                <a:latin typeface="Courier New" pitchFamily="49" charset="0"/>
              </a:rPr>
              <a:t> </a:t>
            </a: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A9DA8-9DEC-42C1-967A-63F9CFBDC9C9}" type="slidenum">
              <a:rPr lang="en-US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Array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Queue Example</a:t>
            </a:r>
            <a:endParaRPr lang="en-US" smtClean="0">
              <a:solidFill>
                <a:schemeClr val="accent1">
                  <a:satMod val="150000"/>
                </a:schemeClr>
              </a:solidFill>
              <a:sym typeface="Wingdings" pitchFamily="2" charset="2"/>
            </a:endParaRPr>
          </a:p>
        </p:txBody>
      </p:sp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C8181-0004-43BD-A6AF-B3D5C22FB1B1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grpSp>
        <p:nvGrpSpPr>
          <p:cNvPr id="43014" name="Group 26"/>
          <p:cNvGrpSpPr>
            <a:grpSpLocks/>
          </p:cNvGrpSpPr>
          <p:nvPr/>
        </p:nvGrpSpPr>
        <p:grpSpPr bwMode="auto">
          <a:xfrm>
            <a:off x="684213" y="3141663"/>
            <a:ext cx="3887787" cy="466725"/>
            <a:chOff x="431" y="1979"/>
            <a:chExt cx="2449" cy="294"/>
          </a:xfrm>
        </p:grpSpPr>
        <p:sp>
          <p:nvSpPr>
            <p:cNvPr id="43031" name="Text Box 20"/>
            <p:cNvSpPr txBox="1">
              <a:spLocks noChangeArrowheads="1"/>
            </p:cNvSpPr>
            <p:nvPr/>
          </p:nvSpPr>
          <p:spPr bwMode="auto">
            <a:xfrm>
              <a:off x="431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3032" name="Text Box 21"/>
            <p:cNvSpPr txBox="1">
              <a:spLocks noChangeArrowheads="1"/>
            </p:cNvSpPr>
            <p:nvPr/>
          </p:nvSpPr>
          <p:spPr bwMode="auto">
            <a:xfrm>
              <a:off x="2064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3033" name="Text Box 22"/>
            <p:cNvSpPr txBox="1">
              <a:spLocks noChangeArrowheads="1"/>
            </p:cNvSpPr>
            <p:nvPr/>
          </p:nvSpPr>
          <p:spPr bwMode="auto">
            <a:xfrm>
              <a:off x="1247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3034" name="Text Box 23"/>
            <p:cNvSpPr txBox="1">
              <a:spLocks noChangeArrowheads="1"/>
            </p:cNvSpPr>
            <p:nvPr/>
          </p:nvSpPr>
          <p:spPr bwMode="auto">
            <a:xfrm>
              <a:off x="839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3035" name="Text Box 24"/>
            <p:cNvSpPr txBox="1">
              <a:spLocks noChangeArrowheads="1"/>
            </p:cNvSpPr>
            <p:nvPr/>
          </p:nvSpPr>
          <p:spPr bwMode="auto">
            <a:xfrm>
              <a:off x="2472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3036" name="Text Box 25"/>
            <p:cNvSpPr txBox="1">
              <a:spLocks noChangeArrowheads="1"/>
            </p:cNvSpPr>
            <p:nvPr/>
          </p:nvSpPr>
          <p:spPr bwMode="auto">
            <a:xfrm>
              <a:off x="1655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6842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13319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3017" name="Text Box 12"/>
          <p:cNvSpPr txBox="1">
            <a:spLocks noChangeArrowheads="1"/>
          </p:cNvSpPr>
          <p:nvPr/>
        </p:nvSpPr>
        <p:spPr bwMode="auto">
          <a:xfrm>
            <a:off x="19796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3018" name="Text Box 13"/>
          <p:cNvSpPr txBox="1">
            <a:spLocks noChangeArrowheads="1"/>
          </p:cNvSpPr>
          <p:nvPr/>
        </p:nvSpPr>
        <p:spPr bwMode="auto">
          <a:xfrm>
            <a:off x="26273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3019" name="Text Box 14"/>
          <p:cNvSpPr txBox="1">
            <a:spLocks noChangeArrowheads="1"/>
          </p:cNvSpPr>
          <p:nvPr/>
        </p:nvSpPr>
        <p:spPr bwMode="auto">
          <a:xfrm>
            <a:off x="32766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43020" name="Text Box 15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43021" name="Text Box 16"/>
          <p:cNvSpPr txBox="1">
            <a:spLocks noChangeArrowheads="1"/>
          </p:cNvSpPr>
          <p:nvPr/>
        </p:nvSpPr>
        <p:spPr bwMode="auto">
          <a:xfrm>
            <a:off x="32766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3022" name="Text Box 17"/>
          <p:cNvSpPr txBox="1">
            <a:spLocks noChangeArrowheads="1"/>
          </p:cNvSpPr>
          <p:nvPr/>
        </p:nvSpPr>
        <p:spPr bwMode="auto">
          <a:xfrm>
            <a:off x="39243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4831" name="Text Box 18"/>
          <p:cNvSpPr txBox="1">
            <a:spLocks noChangeArrowheads="1"/>
          </p:cNvSpPr>
          <p:nvPr/>
        </p:nvSpPr>
        <p:spPr bwMode="auto">
          <a:xfrm>
            <a:off x="5003800" y="1916113"/>
            <a:ext cx="3816350" cy="1025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/C++ Code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Queue </a:t>
            </a:r>
            <a:r>
              <a:rPr lang="en-US" sz="2000" dirty="0" err="1" smtClean="0">
                <a:latin typeface="Courier New" pitchFamily="49" charset="0"/>
              </a:rPr>
              <a:t>q</a:t>
            </a:r>
            <a:r>
              <a:rPr lang="en-US" sz="2000" dirty="0" smtClean="0">
                <a:latin typeface="Courier New" pitchFamily="49" charset="0"/>
              </a:rPr>
              <a:t>;</a:t>
            </a:r>
            <a:endParaRPr lang="en-US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(6);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359443" name="Text Box 19"/>
          <p:cNvSpPr txBox="1">
            <a:spLocks noChangeArrowheads="1"/>
          </p:cNvSpPr>
          <p:nvPr/>
        </p:nvSpPr>
        <p:spPr bwMode="auto">
          <a:xfrm>
            <a:off x="684213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6</a:t>
            </a:r>
          </a:p>
        </p:txBody>
      </p:sp>
      <p:sp>
        <p:nvSpPr>
          <p:cNvPr id="43025" name="Text Box 29"/>
          <p:cNvSpPr txBox="1">
            <a:spLocks noChangeArrowheads="1"/>
          </p:cNvSpPr>
          <p:nvPr/>
        </p:nvSpPr>
        <p:spPr bwMode="auto">
          <a:xfrm>
            <a:off x="684213" y="1989138"/>
            <a:ext cx="1512887" cy="4667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front</a:t>
            </a:r>
            <a:r>
              <a:rPr lang="en-US" sz="2400">
                <a:latin typeface="Courier New" pitchFamily="49" charset="0"/>
              </a:rPr>
              <a:t>  </a:t>
            </a:r>
          </a:p>
        </p:txBody>
      </p:sp>
      <p:sp>
        <p:nvSpPr>
          <p:cNvPr id="43026" name="Text Box 30"/>
          <p:cNvSpPr txBox="1">
            <a:spLocks noChangeArrowheads="1"/>
          </p:cNvSpPr>
          <p:nvPr/>
        </p:nvSpPr>
        <p:spPr bwMode="auto">
          <a:xfrm>
            <a:off x="2197100" y="1989138"/>
            <a:ext cx="6477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359456" name="Text Box 32"/>
          <p:cNvSpPr txBox="1">
            <a:spLocks noChangeArrowheads="1"/>
          </p:cNvSpPr>
          <p:nvPr/>
        </p:nvSpPr>
        <p:spPr bwMode="auto">
          <a:xfrm>
            <a:off x="1692275" y="4797425"/>
            <a:ext cx="54006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insert item at (front + num) % queue.length</a:t>
            </a:r>
          </a:p>
        </p:txBody>
      </p:sp>
      <p:sp>
        <p:nvSpPr>
          <p:cNvPr id="43028" name="Text Box 34"/>
          <p:cNvSpPr txBox="1">
            <a:spLocks noChangeArrowheads="1"/>
          </p:cNvSpPr>
          <p:nvPr/>
        </p:nvSpPr>
        <p:spPr bwMode="auto">
          <a:xfrm>
            <a:off x="684213" y="2492375"/>
            <a:ext cx="1512887" cy="4667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num</a:t>
            </a:r>
            <a:r>
              <a:rPr lang="en-US" sz="2400">
                <a:latin typeface="Courier New" pitchFamily="49" charset="0"/>
              </a:rPr>
              <a:t> </a:t>
            </a:r>
          </a:p>
        </p:txBody>
      </p:sp>
      <p:sp>
        <p:nvSpPr>
          <p:cNvPr id="43029" name="Text Box 35"/>
          <p:cNvSpPr txBox="1">
            <a:spLocks noChangeArrowheads="1"/>
          </p:cNvSpPr>
          <p:nvPr/>
        </p:nvSpPr>
        <p:spPr bwMode="auto">
          <a:xfrm>
            <a:off x="2197100" y="2492375"/>
            <a:ext cx="6477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359460" name="Text Box 36"/>
          <p:cNvSpPr txBox="1">
            <a:spLocks noChangeArrowheads="1"/>
          </p:cNvSpPr>
          <p:nvPr/>
        </p:nvSpPr>
        <p:spPr bwMode="auto">
          <a:xfrm>
            <a:off x="2195513" y="2492375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43" grpId="0"/>
      <p:bldP spid="359456" grpId="0" animBg="1"/>
      <p:bldP spid="35946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Array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Queue Example</a:t>
            </a:r>
            <a:endParaRPr lang="en-US" smtClean="0">
              <a:solidFill>
                <a:schemeClr val="accent1">
                  <a:satMod val="150000"/>
                </a:schemeClr>
              </a:solidFill>
              <a:sym typeface="Wingdings" pitchFamily="2" charset="2"/>
            </a:endParaRPr>
          </a:p>
        </p:txBody>
      </p:sp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881AB-A560-4A8A-8631-DF59AF07B03B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grpSp>
        <p:nvGrpSpPr>
          <p:cNvPr id="44038" name="Group 2"/>
          <p:cNvGrpSpPr>
            <a:grpSpLocks/>
          </p:cNvGrpSpPr>
          <p:nvPr/>
        </p:nvGrpSpPr>
        <p:grpSpPr bwMode="auto">
          <a:xfrm>
            <a:off x="684213" y="3141663"/>
            <a:ext cx="3887787" cy="466725"/>
            <a:chOff x="431" y="1979"/>
            <a:chExt cx="2449" cy="294"/>
          </a:xfrm>
        </p:grpSpPr>
        <p:sp>
          <p:nvSpPr>
            <p:cNvPr id="44062" name="Text Box 3"/>
            <p:cNvSpPr txBox="1">
              <a:spLocks noChangeArrowheads="1"/>
            </p:cNvSpPr>
            <p:nvPr/>
          </p:nvSpPr>
          <p:spPr bwMode="auto">
            <a:xfrm>
              <a:off x="431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4063" name="Text Box 4"/>
            <p:cNvSpPr txBox="1">
              <a:spLocks noChangeArrowheads="1"/>
            </p:cNvSpPr>
            <p:nvPr/>
          </p:nvSpPr>
          <p:spPr bwMode="auto">
            <a:xfrm>
              <a:off x="2064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4064" name="Text Box 5"/>
            <p:cNvSpPr txBox="1">
              <a:spLocks noChangeArrowheads="1"/>
            </p:cNvSpPr>
            <p:nvPr/>
          </p:nvSpPr>
          <p:spPr bwMode="auto">
            <a:xfrm>
              <a:off x="1247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4065" name="Text Box 6"/>
            <p:cNvSpPr txBox="1">
              <a:spLocks noChangeArrowheads="1"/>
            </p:cNvSpPr>
            <p:nvPr/>
          </p:nvSpPr>
          <p:spPr bwMode="auto">
            <a:xfrm>
              <a:off x="839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4066" name="Text Box 7"/>
            <p:cNvSpPr txBox="1">
              <a:spLocks noChangeArrowheads="1"/>
            </p:cNvSpPr>
            <p:nvPr/>
          </p:nvSpPr>
          <p:spPr bwMode="auto">
            <a:xfrm>
              <a:off x="2472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4067" name="Text Box 8"/>
            <p:cNvSpPr txBox="1">
              <a:spLocks noChangeArrowheads="1"/>
            </p:cNvSpPr>
            <p:nvPr/>
          </p:nvSpPr>
          <p:spPr bwMode="auto">
            <a:xfrm>
              <a:off x="1655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6842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13319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19796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4042" name="Text Box 13"/>
          <p:cNvSpPr txBox="1">
            <a:spLocks noChangeArrowheads="1"/>
          </p:cNvSpPr>
          <p:nvPr/>
        </p:nvSpPr>
        <p:spPr bwMode="auto">
          <a:xfrm>
            <a:off x="26273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4043" name="Text Box 14"/>
          <p:cNvSpPr txBox="1">
            <a:spLocks noChangeArrowheads="1"/>
          </p:cNvSpPr>
          <p:nvPr/>
        </p:nvSpPr>
        <p:spPr bwMode="auto">
          <a:xfrm>
            <a:off x="32766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44044" name="Text Box 15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44045" name="Text Box 16"/>
          <p:cNvSpPr txBox="1">
            <a:spLocks noChangeArrowheads="1"/>
          </p:cNvSpPr>
          <p:nvPr/>
        </p:nvSpPr>
        <p:spPr bwMode="auto">
          <a:xfrm>
            <a:off x="32766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4046" name="Text Box 17"/>
          <p:cNvSpPr txBox="1">
            <a:spLocks noChangeArrowheads="1"/>
          </p:cNvSpPr>
          <p:nvPr/>
        </p:nvSpPr>
        <p:spPr bwMode="auto">
          <a:xfrm>
            <a:off x="39243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63538" name="Text Box 18"/>
          <p:cNvSpPr txBox="1">
            <a:spLocks noChangeArrowheads="1"/>
          </p:cNvSpPr>
          <p:nvPr/>
        </p:nvSpPr>
        <p:spPr bwMode="auto">
          <a:xfrm>
            <a:off x="5003800" y="1916113"/>
            <a:ext cx="3816350" cy="2244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//Java Code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Queue q = </a:t>
            </a:r>
            <a:r>
              <a:rPr lang="en-US" sz="2000" b="1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</a:rPr>
              <a:t> Queue();</a:t>
            </a:r>
            <a:endParaRPr lang="en-US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q.insert(6);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q.insert(4);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q.insert(7);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q.insert(3);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q.insert(8);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44048" name="Text Box 19"/>
          <p:cNvSpPr txBox="1">
            <a:spLocks noChangeArrowheads="1"/>
          </p:cNvSpPr>
          <p:nvPr/>
        </p:nvSpPr>
        <p:spPr bwMode="auto">
          <a:xfrm>
            <a:off x="684213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6</a:t>
            </a:r>
          </a:p>
        </p:txBody>
      </p:sp>
      <p:sp>
        <p:nvSpPr>
          <p:cNvPr id="44049" name="Text Box 20"/>
          <p:cNvSpPr txBox="1">
            <a:spLocks noChangeArrowheads="1"/>
          </p:cNvSpPr>
          <p:nvPr/>
        </p:nvSpPr>
        <p:spPr bwMode="auto">
          <a:xfrm>
            <a:off x="684213" y="1989138"/>
            <a:ext cx="1512887" cy="4667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front</a:t>
            </a:r>
            <a:r>
              <a:rPr lang="en-US" sz="2400">
                <a:latin typeface="Courier New" pitchFamily="49" charset="0"/>
              </a:rPr>
              <a:t> </a:t>
            </a:r>
          </a:p>
        </p:txBody>
      </p:sp>
      <p:sp>
        <p:nvSpPr>
          <p:cNvPr id="44050" name="Text Box 21"/>
          <p:cNvSpPr txBox="1">
            <a:spLocks noChangeArrowheads="1"/>
          </p:cNvSpPr>
          <p:nvPr/>
        </p:nvSpPr>
        <p:spPr bwMode="auto">
          <a:xfrm>
            <a:off x="2195513" y="1989138"/>
            <a:ext cx="6477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363544" name="Text Box 24"/>
          <p:cNvSpPr txBox="1">
            <a:spLocks noChangeArrowheads="1"/>
          </p:cNvSpPr>
          <p:nvPr/>
        </p:nvSpPr>
        <p:spPr bwMode="auto">
          <a:xfrm>
            <a:off x="1331913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4</a:t>
            </a:r>
          </a:p>
        </p:txBody>
      </p:sp>
      <p:sp>
        <p:nvSpPr>
          <p:cNvPr id="363552" name="Text Box 32"/>
          <p:cNvSpPr txBox="1">
            <a:spLocks noChangeArrowheads="1"/>
          </p:cNvSpPr>
          <p:nvPr/>
        </p:nvSpPr>
        <p:spPr bwMode="auto">
          <a:xfrm>
            <a:off x="1979613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7</a:t>
            </a:r>
          </a:p>
        </p:txBody>
      </p:sp>
      <p:sp>
        <p:nvSpPr>
          <p:cNvPr id="363553" name="Text Box 33"/>
          <p:cNvSpPr txBox="1">
            <a:spLocks noChangeArrowheads="1"/>
          </p:cNvSpPr>
          <p:nvPr/>
        </p:nvSpPr>
        <p:spPr bwMode="auto">
          <a:xfrm>
            <a:off x="2627313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3</a:t>
            </a:r>
          </a:p>
        </p:txBody>
      </p:sp>
      <p:sp>
        <p:nvSpPr>
          <p:cNvPr id="363554" name="Text Box 34"/>
          <p:cNvSpPr txBox="1">
            <a:spLocks noChangeArrowheads="1"/>
          </p:cNvSpPr>
          <p:nvPr/>
        </p:nvSpPr>
        <p:spPr bwMode="auto">
          <a:xfrm>
            <a:off x="3276600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8</a:t>
            </a:r>
          </a:p>
        </p:txBody>
      </p:sp>
      <p:sp>
        <p:nvSpPr>
          <p:cNvPr id="44055" name="Text Box 35"/>
          <p:cNvSpPr txBox="1">
            <a:spLocks noChangeArrowheads="1"/>
          </p:cNvSpPr>
          <p:nvPr/>
        </p:nvSpPr>
        <p:spPr bwMode="auto">
          <a:xfrm>
            <a:off x="684213" y="2492375"/>
            <a:ext cx="1512887" cy="4667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num</a:t>
            </a:r>
            <a:r>
              <a:rPr lang="en-US" sz="2400">
                <a:latin typeface="Courier New" pitchFamily="49" charset="0"/>
              </a:rPr>
              <a:t> </a:t>
            </a:r>
          </a:p>
        </p:txBody>
      </p:sp>
      <p:sp>
        <p:nvSpPr>
          <p:cNvPr id="44056" name="Text Box 36"/>
          <p:cNvSpPr txBox="1">
            <a:spLocks noChangeArrowheads="1"/>
          </p:cNvSpPr>
          <p:nvPr/>
        </p:nvSpPr>
        <p:spPr bwMode="auto">
          <a:xfrm>
            <a:off x="2195513" y="2492375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63557" name="Text Box 37"/>
          <p:cNvSpPr txBox="1">
            <a:spLocks noChangeArrowheads="1"/>
          </p:cNvSpPr>
          <p:nvPr/>
        </p:nvSpPr>
        <p:spPr bwMode="auto">
          <a:xfrm>
            <a:off x="2195513" y="2492375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2</a:t>
            </a:r>
          </a:p>
        </p:txBody>
      </p:sp>
      <p:sp>
        <p:nvSpPr>
          <p:cNvPr id="363558" name="Text Box 38"/>
          <p:cNvSpPr txBox="1">
            <a:spLocks noChangeArrowheads="1"/>
          </p:cNvSpPr>
          <p:nvPr/>
        </p:nvSpPr>
        <p:spPr bwMode="auto">
          <a:xfrm>
            <a:off x="2195513" y="2492375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3</a:t>
            </a:r>
          </a:p>
        </p:txBody>
      </p:sp>
      <p:sp>
        <p:nvSpPr>
          <p:cNvPr id="363559" name="Text Box 39"/>
          <p:cNvSpPr txBox="1">
            <a:spLocks noChangeArrowheads="1"/>
          </p:cNvSpPr>
          <p:nvPr/>
        </p:nvSpPr>
        <p:spPr bwMode="auto">
          <a:xfrm>
            <a:off x="2195513" y="2492375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4</a:t>
            </a:r>
          </a:p>
        </p:txBody>
      </p:sp>
      <p:sp>
        <p:nvSpPr>
          <p:cNvPr id="363560" name="Text Box 40"/>
          <p:cNvSpPr txBox="1">
            <a:spLocks noChangeArrowheads="1"/>
          </p:cNvSpPr>
          <p:nvPr/>
        </p:nvSpPr>
        <p:spPr bwMode="auto">
          <a:xfrm>
            <a:off x="2195513" y="2492375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5</a:t>
            </a:r>
          </a:p>
        </p:txBody>
      </p:sp>
      <p:sp>
        <p:nvSpPr>
          <p:cNvPr id="35869" name="Text Box 41"/>
          <p:cNvSpPr txBox="1">
            <a:spLocks noChangeArrowheads="1"/>
          </p:cNvSpPr>
          <p:nvPr/>
        </p:nvSpPr>
        <p:spPr bwMode="auto">
          <a:xfrm>
            <a:off x="1692275" y="4797425"/>
            <a:ext cx="54006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insert item at (front + num) % queue.length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6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6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6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63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63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63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63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63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63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44" grpId="0"/>
      <p:bldP spid="363552" grpId="0"/>
      <p:bldP spid="363553" grpId="0"/>
      <p:bldP spid="363554" grpId="0"/>
      <p:bldP spid="363557" grpId="0" animBg="1"/>
      <p:bldP spid="363558" grpId="0" animBg="1"/>
      <p:bldP spid="363559" grpId="0" animBg="1"/>
      <p:bldP spid="36356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Array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Queue Example</a:t>
            </a:r>
            <a:endParaRPr lang="en-US" smtClean="0">
              <a:solidFill>
                <a:schemeClr val="accent1">
                  <a:satMod val="150000"/>
                </a:schemeClr>
              </a:solidFill>
              <a:sym typeface="Wingdings" pitchFamily="2" charset="2"/>
            </a:endParaRPr>
          </a:p>
        </p:txBody>
      </p:sp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9523D-C552-4977-B32A-FF515B8FC1B2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grpSp>
        <p:nvGrpSpPr>
          <p:cNvPr id="45062" name="Group 2"/>
          <p:cNvGrpSpPr>
            <a:grpSpLocks/>
          </p:cNvGrpSpPr>
          <p:nvPr/>
        </p:nvGrpSpPr>
        <p:grpSpPr bwMode="auto">
          <a:xfrm>
            <a:off x="684213" y="3141663"/>
            <a:ext cx="3887787" cy="466725"/>
            <a:chOff x="431" y="1979"/>
            <a:chExt cx="2449" cy="294"/>
          </a:xfrm>
        </p:grpSpPr>
        <p:sp>
          <p:nvSpPr>
            <p:cNvPr id="45091" name="Text Box 3"/>
            <p:cNvSpPr txBox="1">
              <a:spLocks noChangeArrowheads="1"/>
            </p:cNvSpPr>
            <p:nvPr/>
          </p:nvSpPr>
          <p:spPr bwMode="auto">
            <a:xfrm>
              <a:off x="431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5092" name="Text Box 4"/>
            <p:cNvSpPr txBox="1">
              <a:spLocks noChangeArrowheads="1"/>
            </p:cNvSpPr>
            <p:nvPr/>
          </p:nvSpPr>
          <p:spPr bwMode="auto">
            <a:xfrm>
              <a:off x="2064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5093" name="Text Box 5"/>
            <p:cNvSpPr txBox="1">
              <a:spLocks noChangeArrowheads="1"/>
            </p:cNvSpPr>
            <p:nvPr/>
          </p:nvSpPr>
          <p:spPr bwMode="auto">
            <a:xfrm>
              <a:off x="1247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5094" name="Text Box 6"/>
            <p:cNvSpPr txBox="1">
              <a:spLocks noChangeArrowheads="1"/>
            </p:cNvSpPr>
            <p:nvPr/>
          </p:nvSpPr>
          <p:spPr bwMode="auto">
            <a:xfrm>
              <a:off x="839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5095" name="Text Box 7"/>
            <p:cNvSpPr txBox="1">
              <a:spLocks noChangeArrowheads="1"/>
            </p:cNvSpPr>
            <p:nvPr/>
          </p:nvSpPr>
          <p:spPr bwMode="auto">
            <a:xfrm>
              <a:off x="2472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5096" name="Text Box 8"/>
            <p:cNvSpPr txBox="1">
              <a:spLocks noChangeArrowheads="1"/>
            </p:cNvSpPr>
            <p:nvPr/>
          </p:nvSpPr>
          <p:spPr bwMode="auto">
            <a:xfrm>
              <a:off x="1655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6842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13319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5065" name="Text Box 12"/>
          <p:cNvSpPr txBox="1">
            <a:spLocks noChangeArrowheads="1"/>
          </p:cNvSpPr>
          <p:nvPr/>
        </p:nvSpPr>
        <p:spPr bwMode="auto">
          <a:xfrm>
            <a:off x="19796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5066" name="Text Box 13"/>
          <p:cNvSpPr txBox="1">
            <a:spLocks noChangeArrowheads="1"/>
          </p:cNvSpPr>
          <p:nvPr/>
        </p:nvSpPr>
        <p:spPr bwMode="auto">
          <a:xfrm>
            <a:off x="26273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5067" name="Text Box 14"/>
          <p:cNvSpPr txBox="1">
            <a:spLocks noChangeArrowheads="1"/>
          </p:cNvSpPr>
          <p:nvPr/>
        </p:nvSpPr>
        <p:spPr bwMode="auto">
          <a:xfrm>
            <a:off x="32766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45068" name="Text Box 15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45069" name="Text Box 16"/>
          <p:cNvSpPr txBox="1">
            <a:spLocks noChangeArrowheads="1"/>
          </p:cNvSpPr>
          <p:nvPr/>
        </p:nvSpPr>
        <p:spPr bwMode="auto">
          <a:xfrm>
            <a:off x="32766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39243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65586" name="Text Box 18"/>
          <p:cNvSpPr txBox="1">
            <a:spLocks noChangeArrowheads="1"/>
          </p:cNvSpPr>
          <p:nvPr/>
        </p:nvSpPr>
        <p:spPr bwMode="auto">
          <a:xfrm>
            <a:off x="5003800" y="1916113"/>
            <a:ext cx="3816350" cy="3170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/ C++ 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Code</a:t>
            </a: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Queue </a:t>
            </a:r>
            <a:r>
              <a:rPr lang="en-US" sz="2000" dirty="0" err="1" smtClean="0">
                <a:latin typeface="Courier New" pitchFamily="49" charset="0"/>
              </a:rPr>
              <a:t>q</a:t>
            </a:r>
            <a:r>
              <a:rPr lang="en-US" sz="2000" dirty="0" smtClean="0">
                <a:latin typeface="Courier New" pitchFamily="49" charset="0"/>
              </a:rPr>
              <a:t>;</a:t>
            </a:r>
            <a:endParaRPr lang="en-US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(6);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(4);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(7);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(3);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(8);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q.remove</a:t>
            </a:r>
            <a:r>
              <a:rPr lang="en-US" sz="2000" dirty="0">
                <a:latin typeface="Courier New" pitchFamily="49" charset="0"/>
              </a:rPr>
              <a:t>();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//front to 1</a:t>
            </a: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q.remove</a:t>
            </a:r>
            <a:r>
              <a:rPr lang="en-US" sz="2000" dirty="0">
                <a:latin typeface="Courier New" pitchFamily="49" charset="0"/>
              </a:rPr>
              <a:t>();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//front to 2</a:t>
            </a: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(9);</a:t>
            </a:r>
          </a:p>
        </p:txBody>
      </p:sp>
      <p:sp>
        <p:nvSpPr>
          <p:cNvPr id="365587" name="Text Box 19"/>
          <p:cNvSpPr txBox="1">
            <a:spLocks noChangeArrowheads="1"/>
          </p:cNvSpPr>
          <p:nvPr/>
        </p:nvSpPr>
        <p:spPr bwMode="auto">
          <a:xfrm>
            <a:off x="684213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6</a:t>
            </a:r>
          </a:p>
        </p:txBody>
      </p:sp>
      <p:sp>
        <p:nvSpPr>
          <p:cNvPr id="45073" name="Text Box 20"/>
          <p:cNvSpPr txBox="1">
            <a:spLocks noChangeArrowheads="1"/>
          </p:cNvSpPr>
          <p:nvPr/>
        </p:nvSpPr>
        <p:spPr bwMode="auto">
          <a:xfrm>
            <a:off x="684213" y="1989138"/>
            <a:ext cx="1512887" cy="4667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front</a:t>
            </a:r>
            <a:r>
              <a:rPr lang="en-US" sz="2400">
                <a:latin typeface="Courier New" pitchFamily="49" charset="0"/>
              </a:rPr>
              <a:t> </a:t>
            </a:r>
          </a:p>
        </p:txBody>
      </p:sp>
      <p:sp>
        <p:nvSpPr>
          <p:cNvPr id="45074" name="Text Box 21"/>
          <p:cNvSpPr txBox="1">
            <a:spLocks noChangeArrowheads="1"/>
          </p:cNvSpPr>
          <p:nvPr/>
        </p:nvSpPr>
        <p:spPr bwMode="auto">
          <a:xfrm>
            <a:off x="2197100" y="1989138"/>
            <a:ext cx="647700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365591" name="Text Box 23"/>
          <p:cNvSpPr txBox="1">
            <a:spLocks noChangeArrowheads="1"/>
          </p:cNvSpPr>
          <p:nvPr/>
        </p:nvSpPr>
        <p:spPr bwMode="auto">
          <a:xfrm>
            <a:off x="1331913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4</a:t>
            </a:r>
          </a:p>
        </p:txBody>
      </p:sp>
      <p:sp>
        <p:nvSpPr>
          <p:cNvPr id="365592" name="Text Box 24"/>
          <p:cNvSpPr txBox="1">
            <a:spLocks noChangeArrowheads="1"/>
          </p:cNvSpPr>
          <p:nvPr/>
        </p:nvSpPr>
        <p:spPr bwMode="auto">
          <a:xfrm>
            <a:off x="827088" y="4076700"/>
            <a:ext cx="35274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make front = (0 + 1) % 6 = 1</a:t>
            </a:r>
          </a:p>
        </p:txBody>
      </p:sp>
      <p:sp>
        <p:nvSpPr>
          <p:cNvPr id="365595" name="Text Box 27"/>
          <p:cNvSpPr txBox="1">
            <a:spLocks noChangeArrowheads="1"/>
          </p:cNvSpPr>
          <p:nvPr/>
        </p:nvSpPr>
        <p:spPr bwMode="auto">
          <a:xfrm>
            <a:off x="2195513" y="1989138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5078" name="Text Box 28"/>
          <p:cNvSpPr txBox="1">
            <a:spLocks noChangeArrowheads="1"/>
          </p:cNvSpPr>
          <p:nvPr/>
        </p:nvSpPr>
        <p:spPr bwMode="auto">
          <a:xfrm>
            <a:off x="1979613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7</a:t>
            </a:r>
          </a:p>
        </p:txBody>
      </p:sp>
      <p:sp>
        <p:nvSpPr>
          <p:cNvPr id="45079" name="Text Box 29"/>
          <p:cNvSpPr txBox="1">
            <a:spLocks noChangeArrowheads="1"/>
          </p:cNvSpPr>
          <p:nvPr/>
        </p:nvSpPr>
        <p:spPr bwMode="auto">
          <a:xfrm>
            <a:off x="2627313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3</a:t>
            </a:r>
          </a:p>
        </p:txBody>
      </p:sp>
      <p:sp>
        <p:nvSpPr>
          <p:cNvPr id="45080" name="Text Box 30"/>
          <p:cNvSpPr txBox="1">
            <a:spLocks noChangeArrowheads="1"/>
          </p:cNvSpPr>
          <p:nvPr/>
        </p:nvSpPr>
        <p:spPr bwMode="auto">
          <a:xfrm>
            <a:off x="3276600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8</a:t>
            </a:r>
          </a:p>
        </p:txBody>
      </p:sp>
      <p:sp>
        <p:nvSpPr>
          <p:cNvPr id="365599" name="Text Box 31"/>
          <p:cNvSpPr txBox="1">
            <a:spLocks noChangeArrowheads="1"/>
          </p:cNvSpPr>
          <p:nvPr/>
        </p:nvSpPr>
        <p:spPr bwMode="auto">
          <a:xfrm>
            <a:off x="3924300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9</a:t>
            </a:r>
          </a:p>
        </p:txBody>
      </p:sp>
      <p:sp>
        <p:nvSpPr>
          <p:cNvPr id="365600" name="Line 32"/>
          <p:cNvSpPr>
            <a:spLocks noChangeShapeType="1"/>
          </p:cNvSpPr>
          <p:nvPr/>
        </p:nvSpPr>
        <p:spPr bwMode="auto">
          <a:xfrm flipH="1">
            <a:off x="4356100" y="4292600"/>
            <a:ext cx="72072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3" name="Text Box 35"/>
          <p:cNvSpPr txBox="1">
            <a:spLocks noChangeArrowheads="1"/>
          </p:cNvSpPr>
          <p:nvPr/>
        </p:nvSpPr>
        <p:spPr bwMode="auto">
          <a:xfrm>
            <a:off x="684213" y="2492375"/>
            <a:ext cx="1512887" cy="4667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num</a:t>
            </a:r>
            <a:r>
              <a:rPr lang="en-US" sz="2400">
                <a:latin typeface="Courier New" pitchFamily="49" charset="0"/>
              </a:rPr>
              <a:t> </a:t>
            </a:r>
          </a:p>
        </p:txBody>
      </p:sp>
      <p:sp>
        <p:nvSpPr>
          <p:cNvPr id="45084" name="Text Box 36"/>
          <p:cNvSpPr txBox="1">
            <a:spLocks noChangeArrowheads="1"/>
          </p:cNvSpPr>
          <p:nvPr/>
        </p:nvSpPr>
        <p:spPr bwMode="auto">
          <a:xfrm>
            <a:off x="2195513" y="2492375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5</a:t>
            </a:r>
          </a:p>
        </p:txBody>
      </p:sp>
      <p:sp>
        <p:nvSpPr>
          <p:cNvPr id="365605" name="Text Box 37"/>
          <p:cNvSpPr txBox="1">
            <a:spLocks noChangeArrowheads="1"/>
          </p:cNvSpPr>
          <p:nvPr/>
        </p:nvSpPr>
        <p:spPr bwMode="auto">
          <a:xfrm>
            <a:off x="2195513" y="2492375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4</a:t>
            </a:r>
          </a:p>
        </p:txBody>
      </p:sp>
      <p:sp>
        <p:nvSpPr>
          <p:cNvPr id="365606" name="Text Box 38"/>
          <p:cNvSpPr txBox="1">
            <a:spLocks noChangeArrowheads="1"/>
          </p:cNvSpPr>
          <p:nvPr/>
        </p:nvSpPr>
        <p:spPr bwMode="auto">
          <a:xfrm>
            <a:off x="2195513" y="2492375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3</a:t>
            </a:r>
          </a:p>
        </p:txBody>
      </p:sp>
      <p:sp>
        <p:nvSpPr>
          <p:cNvPr id="365607" name="Text Box 39"/>
          <p:cNvSpPr txBox="1">
            <a:spLocks noChangeArrowheads="1"/>
          </p:cNvSpPr>
          <p:nvPr/>
        </p:nvSpPr>
        <p:spPr bwMode="auto">
          <a:xfrm>
            <a:off x="2195513" y="2492375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4</a:t>
            </a:r>
          </a:p>
        </p:txBody>
      </p:sp>
      <p:sp>
        <p:nvSpPr>
          <p:cNvPr id="365609" name="Text Box 41"/>
          <p:cNvSpPr txBox="1">
            <a:spLocks noChangeArrowheads="1"/>
          </p:cNvSpPr>
          <p:nvPr/>
        </p:nvSpPr>
        <p:spPr bwMode="auto">
          <a:xfrm>
            <a:off x="827088" y="4508500"/>
            <a:ext cx="352742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make front = (1 + 1) % 6 = 2</a:t>
            </a:r>
          </a:p>
        </p:txBody>
      </p:sp>
      <p:sp>
        <p:nvSpPr>
          <p:cNvPr id="365610" name="Line 42"/>
          <p:cNvSpPr>
            <a:spLocks noChangeShapeType="1"/>
          </p:cNvSpPr>
          <p:nvPr/>
        </p:nvSpPr>
        <p:spPr bwMode="auto">
          <a:xfrm flipH="1">
            <a:off x="4356100" y="4581525"/>
            <a:ext cx="720725" cy="1428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5611" name="Text Box 43"/>
          <p:cNvSpPr txBox="1">
            <a:spLocks noChangeArrowheads="1"/>
          </p:cNvSpPr>
          <p:nvPr/>
        </p:nvSpPr>
        <p:spPr bwMode="auto">
          <a:xfrm>
            <a:off x="2195513" y="1989138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5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5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5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65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65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65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65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65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655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655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655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87" grpId="0"/>
      <p:bldP spid="365591" grpId="0"/>
      <p:bldP spid="365592" grpId="0" animBg="1"/>
      <p:bldP spid="365595" grpId="0" animBg="1"/>
      <p:bldP spid="365599" grpId="0" autoUpdateAnimBg="0"/>
      <p:bldP spid="365600" grpId="0" animBg="1"/>
      <p:bldP spid="365605" grpId="0" animBg="1"/>
      <p:bldP spid="365606" grpId="0" animBg="1"/>
      <p:bldP spid="365607" grpId="0" animBg="1"/>
      <p:bldP spid="365609" grpId="0" animBg="1"/>
      <p:bldP spid="365610" grpId="0" animBg="1"/>
      <p:bldP spid="3656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Array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Queue Example</a:t>
            </a:r>
            <a:endParaRPr lang="en-US" smtClean="0">
              <a:solidFill>
                <a:schemeClr val="accent1">
                  <a:satMod val="150000"/>
                </a:schemeClr>
              </a:solidFill>
              <a:sym typeface="Wingdings" pitchFamily="2" charset="2"/>
            </a:endParaRPr>
          </a:p>
        </p:txBody>
      </p:sp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057AC-8E55-4921-BDF3-61297CA2C4F5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grpSp>
        <p:nvGrpSpPr>
          <p:cNvPr id="46086" name="Group 2"/>
          <p:cNvGrpSpPr>
            <a:grpSpLocks/>
          </p:cNvGrpSpPr>
          <p:nvPr/>
        </p:nvGrpSpPr>
        <p:grpSpPr bwMode="auto">
          <a:xfrm>
            <a:off x="684213" y="3141663"/>
            <a:ext cx="3887787" cy="466725"/>
            <a:chOff x="431" y="1979"/>
            <a:chExt cx="2449" cy="294"/>
          </a:xfrm>
        </p:grpSpPr>
        <p:sp>
          <p:nvSpPr>
            <p:cNvPr id="46108" name="Text Box 3"/>
            <p:cNvSpPr txBox="1">
              <a:spLocks noChangeArrowheads="1"/>
            </p:cNvSpPr>
            <p:nvPr/>
          </p:nvSpPr>
          <p:spPr bwMode="auto">
            <a:xfrm>
              <a:off x="431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6109" name="Text Box 4"/>
            <p:cNvSpPr txBox="1">
              <a:spLocks noChangeArrowheads="1"/>
            </p:cNvSpPr>
            <p:nvPr/>
          </p:nvSpPr>
          <p:spPr bwMode="auto">
            <a:xfrm>
              <a:off x="2064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6110" name="Text Box 5"/>
            <p:cNvSpPr txBox="1">
              <a:spLocks noChangeArrowheads="1"/>
            </p:cNvSpPr>
            <p:nvPr/>
          </p:nvSpPr>
          <p:spPr bwMode="auto">
            <a:xfrm>
              <a:off x="1247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6111" name="Text Box 6"/>
            <p:cNvSpPr txBox="1">
              <a:spLocks noChangeArrowheads="1"/>
            </p:cNvSpPr>
            <p:nvPr/>
          </p:nvSpPr>
          <p:spPr bwMode="auto">
            <a:xfrm>
              <a:off x="839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6112" name="Text Box 7"/>
            <p:cNvSpPr txBox="1">
              <a:spLocks noChangeArrowheads="1"/>
            </p:cNvSpPr>
            <p:nvPr/>
          </p:nvSpPr>
          <p:spPr bwMode="auto">
            <a:xfrm>
              <a:off x="2472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  <p:sp>
          <p:nvSpPr>
            <p:cNvPr id="46113" name="Text Box 8"/>
            <p:cNvSpPr txBox="1">
              <a:spLocks noChangeArrowheads="1"/>
            </p:cNvSpPr>
            <p:nvPr/>
          </p:nvSpPr>
          <p:spPr bwMode="auto">
            <a:xfrm>
              <a:off x="1655" y="1979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6842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13319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19796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26273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6091" name="Text Box 14"/>
          <p:cNvSpPr txBox="1">
            <a:spLocks noChangeArrowheads="1"/>
          </p:cNvSpPr>
          <p:nvPr/>
        </p:nvSpPr>
        <p:spPr bwMode="auto">
          <a:xfrm>
            <a:off x="32766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46092" name="Text Box 15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46093" name="Text Box 16"/>
          <p:cNvSpPr txBox="1">
            <a:spLocks noChangeArrowheads="1"/>
          </p:cNvSpPr>
          <p:nvPr/>
        </p:nvSpPr>
        <p:spPr bwMode="auto">
          <a:xfrm>
            <a:off x="32766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6094" name="Text Box 17"/>
          <p:cNvSpPr txBox="1">
            <a:spLocks noChangeArrowheads="1"/>
          </p:cNvSpPr>
          <p:nvPr/>
        </p:nvSpPr>
        <p:spPr bwMode="auto">
          <a:xfrm>
            <a:off x="39243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67634" name="Text Box 18"/>
          <p:cNvSpPr txBox="1">
            <a:spLocks noChangeArrowheads="1"/>
          </p:cNvSpPr>
          <p:nvPr/>
        </p:nvSpPr>
        <p:spPr bwMode="auto">
          <a:xfrm>
            <a:off x="5003800" y="1916113"/>
            <a:ext cx="3816350" cy="346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//Java Code</a:t>
            </a: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Queue q = </a:t>
            </a:r>
            <a:r>
              <a:rPr lang="en-US" sz="2000" b="1" dirty="0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000" dirty="0">
                <a:latin typeface="Courier New" pitchFamily="49" charset="0"/>
              </a:rPr>
              <a:t> Queue();</a:t>
            </a:r>
            <a:endParaRPr lang="en-US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(6);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(4);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(7);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(3);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(8);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q.remove</a:t>
            </a:r>
            <a:r>
              <a:rPr lang="en-US" sz="2000" dirty="0">
                <a:latin typeface="Courier New" pitchFamily="49" charset="0"/>
              </a:rPr>
              <a:t>();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//front to 1</a:t>
            </a: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q.remove</a:t>
            </a:r>
            <a:r>
              <a:rPr lang="en-US" sz="2000" dirty="0">
                <a:latin typeface="Courier New" pitchFamily="49" charset="0"/>
              </a:rPr>
              <a:t>();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//front to 2</a:t>
            </a: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(9);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q.insert</a:t>
            </a:r>
            <a:r>
              <a:rPr lang="en-US" sz="2000" dirty="0">
                <a:latin typeface="Courier New" pitchFamily="49" charset="0"/>
              </a:rPr>
              <a:t>(5);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46096" name="Text Box 20"/>
          <p:cNvSpPr txBox="1">
            <a:spLocks noChangeArrowheads="1"/>
          </p:cNvSpPr>
          <p:nvPr/>
        </p:nvSpPr>
        <p:spPr bwMode="auto">
          <a:xfrm>
            <a:off x="684213" y="1989138"/>
            <a:ext cx="1512887" cy="4667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front</a:t>
            </a:r>
            <a:r>
              <a:rPr lang="en-US" sz="2400">
                <a:latin typeface="Courier New" pitchFamily="49" charset="0"/>
              </a:rPr>
              <a:t> </a:t>
            </a:r>
          </a:p>
        </p:txBody>
      </p:sp>
      <p:sp>
        <p:nvSpPr>
          <p:cNvPr id="46097" name="Text Box 24"/>
          <p:cNvSpPr txBox="1">
            <a:spLocks noChangeArrowheads="1"/>
          </p:cNvSpPr>
          <p:nvPr/>
        </p:nvSpPr>
        <p:spPr bwMode="auto">
          <a:xfrm>
            <a:off x="2195513" y="1989138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2</a:t>
            </a:r>
          </a:p>
        </p:txBody>
      </p:sp>
      <p:sp>
        <p:nvSpPr>
          <p:cNvPr id="46098" name="Text Box 25"/>
          <p:cNvSpPr txBox="1">
            <a:spLocks noChangeArrowheads="1"/>
          </p:cNvSpPr>
          <p:nvPr/>
        </p:nvSpPr>
        <p:spPr bwMode="auto">
          <a:xfrm>
            <a:off x="1979613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7</a:t>
            </a:r>
          </a:p>
        </p:txBody>
      </p:sp>
      <p:sp>
        <p:nvSpPr>
          <p:cNvPr id="46099" name="Text Box 26"/>
          <p:cNvSpPr txBox="1">
            <a:spLocks noChangeArrowheads="1"/>
          </p:cNvSpPr>
          <p:nvPr/>
        </p:nvSpPr>
        <p:spPr bwMode="auto">
          <a:xfrm>
            <a:off x="2627313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3</a:t>
            </a:r>
          </a:p>
        </p:txBody>
      </p:sp>
      <p:sp>
        <p:nvSpPr>
          <p:cNvPr id="46100" name="Text Box 27"/>
          <p:cNvSpPr txBox="1">
            <a:spLocks noChangeArrowheads="1"/>
          </p:cNvSpPr>
          <p:nvPr/>
        </p:nvSpPr>
        <p:spPr bwMode="auto">
          <a:xfrm>
            <a:off x="3276600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8</a:t>
            </a:r>
          </a:p>
        </p:txBody>
      </p:sp>
      <p:sp>
        <p:nvSpPr>
          <p:cNvPr id="46101" name="Text Box 28"/>
          <p:cNvSpPr txBox="1">
            <a:spLocks noChangeArrowheads="1"/>
          </p:cNvSpPr>
          <p:nvPr/>
        </p:nvSpPr>
        <p:spPr bwMode="auto">
          <a:xfrm>
            <a:off x="3924300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9</a:t>
            </a:r>
          </a:p>
        </p:txBody>
      </p:sp>
      <p:sp>
        <p:nvSpPr>
          <p:cNvPr id="367646" name="Text Box 30"/>
          <p:cNvSpPr txBox="1">
            <a:spLocks noChangeArrowheads="1"/>
          </p:cNvSpPr>
          <p:nvPr/>
        </p:nvSpPr>
        <p:spPr bwMode="auto">
          <a:xfrm>
            <a:off x="684213" y="31416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5</a:t>
            </a:r>
          </a:p>
        </p:txBody>
      </p:sp>
      <p:sp>
        <p:nvSpPr>
          <p:cNvPr id="367648" name="Text Box 32"/>
          <p:cNvSpPr txBox="1">
            <a:spLocks noChangeArrowheads="1"/>
          </p:cNvSpPr>
          <p:nvPr/>
        </p:nvSpPr>
        <p:spPr bwMode="auto">
          <a:xfrm>
            <a:off x="827088" y="4797425"/>
            <a:ext cx="3527425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insert at (front + num) % 6 = (2 + 4) % 6 = 0</a:t>
            </a:r>
          </a:p>
        </p:txBody>
      </p:sp>
      <p:sp>
        <p:nvSpPr>
          <p:cNvPr id="367649" name="Line 33"/>
          <p:cNvSpPr>
            <a:spLocks noChangeShapeType="1"/>
          </p:cNvSpPr>
          <p:nvPr/>
        </p:nvSpPr>
        <p:spPr bwMode="auto">
          <a:xfrm flipH="1">
            <a:off x="4356100" y="5157788"/>
            <a:ext cx="72072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05" name="Text Box 34"/>
          <p:cNvSpPr txBox="1">
            <a:spLocks noChangeArrowheads="1"/>
          </p:cNvSpPr>
          <p:nvPr/>
        </p:nvSpPr>
        <p:spPr bwMode="auto">
          <a:xfrm>
            <a:off x="684213" y="2492375"/>
            <a:ext cx="1512887" cy="4667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num</a:t>
            </a:r>
            <a:r>
              <a:rPr lang="en-US" sz="2400">
                <a:latin typeface="Courier New" pitchFamily="49" charset="0"/>
              </a:rPr>
              <a:t> </a:t>
            </a:r>
          </a:p>
        </p:txBody>
      </p:sp>
      <p:sp>
        <p:nvSpPr>
          <p:cNvPr id="46106" name="Text Box 35"/>
          <p:cNvSpPr txBox="1">
            <a:spLocks noChangeArrowheads="1"/>
          </p:cNvSpPr>
          <p:nvPr/>
        </p:nvSpPr>
        <p:spPr bwMode="auto">
          <a:xfrm>
            <a:off x="2195513" y="2492375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4</a:t>
            </a:r>
          </a:p>
        </p:txBody>
      </p:sp>
      <p:sp>
        <p:nvSpPr>
          <p:cNvPr id="367654" name="Text Box 38"/>
          <p:cNvSpPr txBox="1">
            <a:spLocks noChangeArrowheads="1"/>
          </p:cNvSpPr>
          <p:nvPr/>
        </p:nvSpPr>
        <p:spPr bwMode="auto">
          <a:xfrm>
            <a:off x="2195513" y="2492375"/>
            <a:ext cx="647700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7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7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7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46" grpId="0" autoUpdateAnimBg="0"/>
      <p:bldP spid="367648" grpId="0" animBg="1"/>
      <p:bldP spid="367649" grpId="0" animBg="1"/>
      <p:bldP spid="36765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Implementation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Linked Lists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Linked List Implementation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71988"/>
          </a:xfrm>
        </p:spPr>
        <p:txBody>
          <a:bodyPr/>
          <a:lstStyle/>
          <a:p>
            <a:r>
              <a:rPr lang="en-US" dirty="0" smtClean="0"/>
              <a:t>Removing items from the front of the queue is straightforward</a:t>
            </a:r>
          </a:p>
          <a:p>
            <a:r>
              <a:rPr lang="en-US" dirty="0" smtClean="0"/>
              <a:t>Items should be inserted at the back of the queue in constant time</a:t>
            </a:r>
          </a:p>
          <a:p>
            <a:pPr lvl="1"/>
            <a:r>
              <a:rPr lang="en-US" dirty="0" smtClean="0"/>
              <a:t>So we would like to avoid traversing through the list</a:t>
            </a:r>
          </a:p>
          <a:p>
            <a:pPr lvl="1"/>
            <a:r>
              <a:rPr lang="en-US" dirty="0" smtClean="0"/>
              <a:t>Use a second node reference to keep track of the node at the back of the queue</a:t>
            </a:r>
          </a:p>
          <a:p>
            <a:pPr lvl="2"/>
            <a:r>
              <a:rPr lang="en-US" dirty="0" smtClean="0"/>
              <a:t>Requires a little extra administration</a:t>
            </a:r>
          </a:p>
        </p:txBody>
      </p:sp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93FBD-BFC3-40B4-B451-A199CBA4F913}" type="slidenum">
              <a:rPr lang="en-US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List Queue Example</a:t>
            </a:r>
          </a:p>
        </p:txBody>
      </p:sp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22475-C5A8-4046-A0DB-596FD19C1F58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sp>
        <p:nvSpPr>
          <p:cNvPr id="48134" name="Text Box 3"/>
          <p:cNvSpPr txBox="1">
            <a:spLocks noChangeArrowheads="1"/>
          </p:cNvSpPr>
          <p:nvPr/>
        </p:nvSpPr>
        <p:spPr bwMode="auto">
          <a:xfrm>
            <a:off x="4140200" y="36464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395288" y="29241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front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411413" y="2133600"/>
            <a:ext cx="1079500" cy="466725"/>
            <a:chOff x="1383" y="2659"/>
            <a:chExt cx="680" cy="294"/>
          </a:xfrm>
        </p:grpSpPr>
        <p:sp>
          <p:nvSpPr>
            <p:cNvPr id="48156" name="Text Box 17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48157" name="Text Box 18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369684" name="Line 20"/>
          <p:cNvSpPr>
            <a:spLocks noChangeShapeType="1"/>
          </p:cNvSpPr>
          <p:nvPr/>
        </p:nvSpPr>
        <p:spPr bwMode="auto">
          <a:xfrm flipV="1">
            <a:off x="1258888" y="2349500"/>
            <a:ext cx="108108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9685" name="Line 21"/>
          <p:cNvSpPr>
            <a:spLocks noChangeShapeType="1"/>
          </p:cNvSpPr>
          <p:nvPr/>
        </p:nvSpPr>
        <p:spPr bwMode="auto">
          <a:xfrm flipV="1">
            <a:off x="1403350" y="2351088"/>
            <a:ext cx="9366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348038" y="2135188"/>
            <a:ext cx="647700" cy="433387"/>
            <a:chOff x="1429" y="3339"/>
            <a:chExt cx="408" cy="273"/>
          </a:xfrm>
        </p:grpSpPr>
        <p:sp>
          <p:nvSpPr>
            <p:cNvPr id="48152" name="Line 41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Line 42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Line 43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Line 44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0" name="Text Box 45"/>
          <p:cNvSpPr txBox="1">
            <a:spLocks noChangeArrowheads="1"/>
          </p:cNvSpPr>
          <p:nvPr/>
        </p:nvSpPr>
        <p:spPr bwMode="auto">
          <a:xfrm>
            <a:off x="395288" y="33575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back</a:t>
            </a:r>
          </a:p>
        </p:txBody>
      </p:sp>
      <p:sp>
        <p:nvSpPr>
          <p:cNvPr id="369710" name="Text Box 46"/>
          <p:cNvSpPr txBox="1">
            <a:spLocks noChangeArrowheads="1"/>
          </p:cNvSpPr>
          <p:nvPr/>
        </p:nvSpPr>
        <p:spPr bwMode="auto">
          <a:xfrm>
            <a:off x="5003800" y="1916113"/>
            <a:ext cx="3816350" cy="1025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/ C++ Code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Queue </a:t>
            </a:r>
            <a:r>
              <a:rPr lang="en-US" sz="2000" dirty="0" err="1" smtClean="0">
                <a:latin typeface="Courier New" pitchFamily="49" charset="0"/>
              </a:rPr>
              <a:t>q</a:t>
            </a:r>
            <a:r>
              <a:rPr lang="en-US" sz="2000" dirty="0" smtClean="0">
                <a:latin typeface="Courier New" pitchFamily="49" charset="0"/>
              </a:rPr>
              <a:t>;</a:t>
            </a:r>
            <a:endParaRPr lang="en-US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q.insert(6);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403350" y="2924175"/>
            <a:ext cx="647700" cy="433388"/>
            <a:chOff x="1429" y="3339"/>
            <a:chExt cx="408" cy="273"/>
          </a:xfrm>
        </p:grpSpPr>
        <p:sp>
          <p:nvSpPr>
            <p:cNvPr id="48148" name="Line 48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Line 49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Line 50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Line 51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258888" y="3357563"/>
            <a:ext cx="647700" cy="433387"/>
            <a:chOff x="1429" y="3339"/>
            <a:chExt cx="408" cy="273"/>
          </a:xfrm>
        </p:grpSpPr>
        <p:sp>
          <p:nvSpPr>
            <p:cNvPr id="48144" name="Line 53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54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Line 55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56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9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9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9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84" grpId="0" animBg="1"/>
      <p:bldP spid="36968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List Queue Example</a:t>
            </a:r>
          </a:p>
        </p:txBody>
      </p:sp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FCCD3-8E17-4306-9661-120716BDB19B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sp>
        <p:nvSpPr>
          <p:cNvPr id="49158" name="Text Box 3"/>
          <p:cNvSpPr txBox="1">
            <a:spLocks noChangeArrowheads="1"/>
          </p:cNvSpPr>
          <p:nvPr/>
        </p:nvSpPr>
        <p:spPr bwMode="auto">
          <a:xfrm>
            <a:off x="4140200" y="36464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49159" name="Text Box 4"/>
          <p:cNvSpPr txBox="1">
            <a:spLocks noChangeArrowheads="1"/>
          </p:cNvSpPr>
          <p:nvPr/>
        </p:nvSpPr>
        <p:spPr bwMode="auto">
          <a:xfrm>
            <a:off x="395288" y="29241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front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11413" y="2925763"/>
            <a:ext cx="1079500" cy="466725"/>
            <a:chOff x="1383" y="2659"/>
            <a:chExt cx="680" cy="294"/>
          </a:xfrm>
        </p:grpSpPr>
        <p:sp>
          <p:nvSpPr>
            <p:cNvPr id="49180" name="Text Box 13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4</a:t>
              </a:r>
            </a:p>
          </p:txBody>
        </p:sp>
        <p:sp>
          <p:nvSpPr>
            <p:cNvPr id="49181" name="Text Box 14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49161" name="Group 15"/>
          <p:cNvGrpSpPr>
            <a:grpSpLocks/>
          </p:cNvGrpSpPr>
          <p:nvPr/>
        </p:nvGrpSpPr>
        <p:grpSpPr bwMode="auto">
          <a:xfrm>
            <a:off x="2411413" y="2133600"/>
            <a:ext cx="1079500" cy="466725"/>
            <a:chOff x="1383" y="2659"/>
            <a:chExt cx="680" cy="294"/>
          </a:xfrm>
        </p:grpSpPr>
        <p:sp>
          <p:nvSpPr>
            <p:cNvPr id="49178" name="Text Box 16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49179" name="Text Box 17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384019" name="Line 19"/>
          <p:cNvSpPr>
            <a:spLocks noChangeShapeType="1"/>
          </p:cNvSpPr>
          <p:nvPr/>
        </p:nvSpPr>
        <p:spPr bwMode="auto">
          <a:xfrm flipV="1">
            <a:off x="1258888" y="2349500"/>
            <a:ext cx="108108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20"/>
          <p:cNvSpPr>
            <a:spLocks noChangeShapeType="1"/>
          </p:cNvSpPr>
          <p:nvPr/>
        </p:nvSpPr>
        <p:spPr bwMode="auto">
          <a:xfrm flipV="1">
            <a:off x="1403350" y="2351088"/>
            <a:ext cx="9366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4021" name="Freeform 21"/>
          <p:cNvSpPr>
            <a:spLocks/>
          </p:cNvSpPr>
          <p:nvPr/>
        </p:nvSpPr>
        <p:spPr bwMode="auto">
          <a:xfrm>
            <a:off x="2219325" y="2351088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419475" y="2924175"/>
            <a:ext cx="647700" cy="433388"/>
            <a:chOff x="1429" y="3339"/>
            <a:chExt cx="408" cy="273"/>
          </a:xfrm>
        </p:grpSpPr>
        <p:sp>
          <p:nvSpPr>
            <p:cNvPr id="49174" name="Line 35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Line 36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Line 37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Line 38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348038" y="2135188"/>
            <a:ext cx="647700" cy="433387"/>
            <a:chOff x="1429" y="3339"/>
            <a:chExt cx="408" cy="273"/>
          </a:xfrm>
        </p:grpSpPr>
        <p:sp>
          <p:nvSpPr>
            <p:cNvPr id="49170" name="Line 40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Line 41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Line 42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Line 43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7" name="Text Box 44"/>
          <p:cNvSpPr txBox="1">
            <a:spLocks noChangeArrowheads="1"/>
          </p:cNvSpPr>
          <p:nvPr/>
        </p:nvSpPr>
        <p:spPr bwMode="auto">
          <a:xfrm>
            <a:off x="395288" y="33575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back</a:t>
            </a:r>
          </a:p>
        </p:txBody>
      </p:sp>
      <p:sp>
        <p:nvSpPr>
          <p:cNvPr id="384045" name="Text Box 45"/>
          <p:cNvSpPr txBox="1">
            <a:spLocks noChangeArrowheads="1"/>
          </p:cNvSpPr>
          <p:nvPr/>
        </p:nvSpPr>
        <p:spPr bwMode="auto">
          <a:xfrm>
            <a:off x="5003800" y="1916113"/>
            <a:ext cx="3816350" cy="1330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//Java Code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Queue q = </a:t>
            </a:r>
            <a:r>
              <a:rPr lang="en-US" sz="2000" b="1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</a:rPr>
              <a:t> Queue();</a:t>
            </a:r>
            <a:endParaRPr lang="en-US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q.insert(6);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q.insert(4);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384046" name="Line 46"/>
          <p:cNvSpPr>
            <a:spLocks noChangeShapeType="1"/>
          </p:cNvSpPr>
          <p:nvPr/>
        </p:nvSpPr>
        <p:spPr bwMode="auto">
          <a:xfrm flipV="1">
            <a:off x="1258888" y="3141663"/>
            <a:ext cx="10810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4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19" grpId="0" animBg="1"/>
      <p:bldP spid="384021" grpId="0" animBg="1"/>
      <p:bldP spid="38404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List Queue Example</a:t>
            </a:r>
          </a:p>
        </p:txBody>
      </p:sp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F0851-5291-4F40-9DB6-0C2F7047CE00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50182" name="Text Box 3"/>
          <p:cNvSpPr txBox="1">
            <a:spLocks noChangeArrowheads="1"/>
          </p:cNvSpPr>
          <p:nvPr/>
        </p:nvSpPr>
        <p:spPr bwMode="auto">
          <a:xfrm>
            <a:off x="4140200" y="36464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395288" y="29241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front</a:t>
            </a:r>
          </a:p>
        </p:txBody>
      </p:sp>
      <p:grpSp>
        <p:nvGrpSpPr>
          <p:cNvPr id="50184" name="Group 12"/>
          <p:cNvGrpSpPr>
            <a:grpSpLocks/>
          </p:cNvGrpSpPr>
          <p:nvPr/>
        </p:nvGrpSpPr>
        <p:grpSpPr bwMode="auto">
          <a:xfrm>
            <a:off x="2411413" y="2925763"/>
            <a:ext cx="1079500" cy="466725"/>
            <a:chOff x="1383" y="2659"/>
            <a:chExt cx="680" cy="294"/>
          </a:xfrm>
        </p:grpSpPr>
        <p:sp>
          <p:nvSpPr>
            <p:cNvPr id="50208" name="Text Box 13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4</a:t>
              </a:r>
            </a:p>
          </p:txBody>
        </p:sp>
        <p:sp>
          <p:nvSpPr>
            <p:cNvPr id="50209" name="Text Box 14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50185" name="Group 15"/>
          <p:cNvGrpSpPr>
            <a:grpSpLocks/>
          </p:cNvGrpSpPr>
          <p:nvPr/>
        </p:nvGrpSpPr>
        <p:grpSpPr bwMode="auto">
          <a:xfrm>
            <a:off x="2411413" y="2133600"/>
            <a:ext cx="1079500" cy="466725"/>
            <a:chOff x="1383" y="2659"/>
            <a:chExt cx="680" cy="294"/>
          </a:xfrm>
        </p:grpSpPr>
        <p:sp>
          <p:nvSpPr>
            <p:cNvPr id="50206" name="Text Box 16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50207" name="Text Box 17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390163" name="Line 19"/>
          <p:cNvSpPr>
            <a:spLocks noChangeShapeType="1"/>
          </p:cNvSpPr>
          <p:nvPr/>
        </p:nvSpPr>
        <p:spPr bwMode="auto">
          <a:xfrm flipV="1">
            <a:off x="1258888" y="3141663"/>
            <a:ext cx="10810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Line 20"/>
          <p:cNvSpPr>
            <a:spLocks noChangeShapeType="1"/>
          </p:cNvSpPr>
          <p:nvPr/>
        </p:nvSpPr>
        <p:spPr bwMode="auto">
          <a:xfrm flipV="1">
            <a:off x="1403350" y="2351088"/>
            <a:ext cx="9366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Freeform 21"/>
          <p:cNvSpPr>
            <a:spLocks/>
          </p:cNvSpPr>
          <p:nvPr/>
        </p:nvSpPr>
        <p:spPr bwMode="auto">
          <a:xfrm>
            <a:off x="2219325" y="2351088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0189" name="Text Box 44"/>
          <p:cNvSpPr txBox="1">
            <a:spLocks noChangeArrowheads="1"/>
          </p:cNvSpPr>
          <p:nvPr/>
        </p:nvSpPr>
        <p:spPr bwMode="auto">
          <a:xfrm>
            <a:off x="395288" y="33575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back</a:t>
            </a:r>
          </a:p>
        </p:txBody>
      </p:sp>
      <p:sp>
        <p:nvSpPr>
          <p:cNvPr id="390189" name="Text Box 45"/>
          <p:cNvSpPr txBox="1">
            <a:spLocks noChangeArrowheads="1"/>
          </p:cNvSpPr>
          <p:nvPr/>
        </p:nvSpPr>
        <p:spPr bwMode="auto">
          <a:xfrm>
            <a:off x="5003800" y="1916113"/>
            <a:ext cx="3816350" cy="1635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/ C++ Code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Queue </a:t>
            </a:r>
            <a:r>
              <a:rPr lang="en-US" sz="2000" dirty="0" err="1" smtClean="0">
                <a:latin typeface="Courier New" pitchFamily="49" charset="0"/>
              </a:rPr>
              <a:t>q</a:t>
            </a:r>
            <a:r>
              <a:rPr lang="en-US" sz="2000" dirty="0" smtClean="0">
                <a:latin typeface="Courier New" pitchFamily="49" charset="0"/>
              </a:rPr>
              <a:t>;</a:t>
            </a:r>
            <a:endParaRPr lang="en-US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q.insert(6);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q.insert(4);</a:t>
            </a: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q.insert(7);</a:t>
            </a:r>
          </a:p>
        </p:txBody>
      </p:sp>
      <p:sp>
        <p:nvSpPr>
          <p:cNvPr id="390190" name="Line 46"/>
          <p:cNvSpPr>
            <a:spLocks noChangeShapeType="1"/>
          </p:cNvSpPr>
          <p:nvPr/>
        </p:nvSpPr>
        <p:spPr bwMode="auto">
          <a:xfrm>
            <a:off x="1258888" y="3573463"/>
            <a:ext cx="10810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411413" y="3789363"/>
            <a:ext cx="1079500" cy="466725"/>
            <a:chOff x="1383" y="2659"/>
            <a:chExt cx="680" cy="294"/>
          </a:xfrm>
        </p:grpSpPr>
        <p:sp>
          <p:nvSpPr>
            <p:cNvPr id="50204" name="Text Box 48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7</a:t>
              </a:r>
            </a:p>
          </p:txBody>
        </p:sp>
        <p:sp>
          <p:nvSpPr>
            <p:cNvPr id="50205" name="Text Box 49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419475" y="3787775"/>
            <a:ext cx="647700" cy="433388"/>
            <a:chOff x="1429" y="3339"/>
            <a:chExt cx="408" cy="273"/>
          </a:xfrm>
        </p:grpSpPr>
        <p:sp>
          <p:nvSpPr>
            <p:cNvPr id="50200" name="Line 51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Line 52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Line 53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Line 54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199" name="Freeform 55"/>
          <p:cNvSpPr>
            <a:spLocks/>
          </p:cNvSpPr>
          <p:nvPr/>
        </p:nvSpPr>
        <p:spPr bwMode="auto">
          <a:xfrm>
            <a:off x="2268538" y="3141663"/>
            <a:ext cx="1525587" cy="574675"/>
          </a:xfrm>
          <a:custGeom>
            <a:avLst/>
            <a:gdLst>
              <a:gd name="T0" fmla="*/ 1128712 w 961"/>
              <a:gd name="T1" fmla="*/ 0 h 362"/>
              <a:gd name="T2" fmla="*/ 1489075 w 961"/>
              <a:gd name="T3" fmla="*/ 142875 h 362"/>
              <a:gd name="T4" fmla="*/ 1344612 w 961"/>
              <a:gd name="T5" fmla="*/ 358775 h 362"/>
              <a:gd name="T6" fmla="*/ 407987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419475" y="2924175"/>
            <a:ext cx="647700" cy="433388"/>
            <a:chOff x="1429" y="3339"/>
            <a:chExt cx="408" cy="273"/>
          </a:xfrm>
        </p:grpSpPr>
        <p:sp>
          <p:nvSpPr>
            <p:cNvPr id="50196" name="Line 57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Line 58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Line 59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Line 60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0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0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0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90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63" grpId="0" animBg="1"/>
      <p:bldP spid="390190" grpId="0" animBg="1"/>
      <p:bldP spid="3901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storage properties of the data structure that we used?</a:t>
            </a:r>
          </a:p>
          <a:p>
            <a:pPr lvl="1"/>
            <a:r>
              <a:rPr lang="en-US" dirty="0" smtClean="0"/>
              <a:t>Specifically how are items inserted and removed?</a:t>
            </a:r>
          </a:p>
          <a:p>
            <a:pPr lvl="1"/>
            <a:r>
              <a:rPr lang="en-US" dirty="0" smtClean="0"/>
              <a:t>The last item to be entered is the first item to be removed</a:t>
            </a:r>
          </a:p>
          <a:p>
            <a:pPr lvl="1"/>
            <a:r>
              <a:rPr lang="en-US" dirty="0" smtClean="0"/>
              <a:t>Known as LIFO (Last In First Out)</a:t>
            </a:r>
          </a:p>
          <a:p>
            <a:r>
              <a:rPr lang="en-US" dirty="0" smtClean="0"/>
              <a:t>A stack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List Queue Example</a:t>
            </a:r>
          </a:p>
        </p:txBody>
      </p:sp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25B3E-3661-477B-9368-46E3159FCE96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51206" name="Text Box 3"/>
          <p:cNvSpPr txBox="1">
            <a:spLocks noChangeArrowheads="1"/>
          </p:cNvSpPr>
          <p:nvPr/>
        </p:nvSpPr>
        <p:spPr bwMode="auto">
          <a:xfrm>
            <a:off x="4140200" y="36464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51207" name="Text Box 4"/>
          <p:cNvSpPr txBox="1">
            <a:spLocks noChangeArrowheads="1"/>
          </p:cNvSpPr>
          <p:nvPr/>
        </p:nvSpPr>
        <p:spPr bwMode="auto">
          <a:xfrm>
            <a:off x="395288" y="29241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front</a:t>
            </a:r>
          </a:p>
        </p:txBody>
      </p:sp>
      <p:grpSp>
        <p:nvGrpSpPr>
          <p:cNvPr id="51208" name="Group 5"/>
          <p:cNvGrpSpPr>
            <a:grpSpLocks/>
          </p:cNvGrpSpPr>
          <p:nvPr/>
        </p:nvGrpSpPr>
        <p:grpSpPr bwMode="auto">
          <a:xfrm>
            <a:off x="2411413" y="2925763"/>
            <a:ext cx="1079500" cy="466725"/>
            <a:chOff x="1383" y="2659"/>
            <a:chExt cx="680" cy="294"/>
          </a:xfrm>
        </p:grpSpPr>
        <p:sp>
          <p:nvSpPr>
            <p:cNvPr id="51236" name="Text Box 6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4</a:t>
              </a:r>
            </a:p>
          </p:txBody>
        </p:sp>
        <p:sp>
          <p:nvSpPr>
            <p:cNvPr id="51237" name="Text Box 7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51209" name="Group 8"/>
          <p:cNvGrpSpPr>
            <a:grpSpLocks/>
          </p:cNvGrpSpPr>
          <p:nvPr/>
        </p:nvGrpSpPr>
        <p:grpSpPr bwMode="auto">
          <a:xfrm>
            <a:off x="2411413" y="2133600"/>
            <a:ext cx="1079500" cy="466725"/>
            <a:chOff x="1383" y="2659"/>
            <a:chExt cx="680" cy="294"/>
          </a:xfrm>
        </p:grpSpPr>
        <p:sp>
          <p:nvSpPr>
            <p:cNvPr id="51234" name="Text Box 9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51235" name="Text Box 10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392203" name="Line 11"/>
          <p:cNvSpPr>
            <a:spLocks noChangeShapeType="1"/>
          </p:cNvSpPr>
          <p:nvPr/>
        </p:nvSpPr>
        <p:spPr bwMode="auto">
          <a:xfrm>
            <a:off x="1258888" y="3573463"/>
            <a:ext cx="10810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12"/>
          <p:cNvSpPr>
            <a:spLocks noChangeShapeType="1"/>
          </p:cNvSpPr>
          <p:nvPr/>
        </p:nvSpPr>
        <p:spPr bwMode="auto">
          <a:xfrm flipV="1">
            <a:off x="1403350" y="2351088"/>
            <a:ext cx="9366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Freeform 13"/>
          <p:cNvSpPr>
            <a:spLocks/>
          </p:cNvSpPr>
          <p:nvPr/>
        </p:nvSpPr>
        <p:spPr bwMode="auto">
          <a:xfrm>
            <a:off x="2219325" y="2351088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1213" name="Text Box 14"/>
          <p:cNvSpPr txBox="1">
            <a:spLocks noChangeArrowheads="1"/>
          </p:cNvSpPr>
          <p:nvPr/>
        </p:nvSpPr>
        <p:spPr bwMode="auto">
          <a:xfrm>
            <a:off x="395288" y="33575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back</a:t>
            </a:r>
          </a:p>
        </p:txBody>
      </p:sp>
      <p:sp>
        <p:nvSpPr>
          <p:cNvPr id="392207" name="Text Box 15"/>
          <p:cNvSpPr txBox="1">
            <a:spLocks noChangeArrowheads="1"/>
          </p:cNvSpPr>
          <p:nvPr/>
        </p:nvSpPr>
        <p:spPr bwMode="auto">
          <a:xfrm>
            <a:off x="5003800" y="1916113"/>
            <a:ext cx="3816350" cy="1939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//Java Code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Queue q = </a:t>
            </a:r>
            <a:r>
              <a:rPr lang="en-US" sz="2000" b="1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</a:rPr>
              <a:t> Queue();</a:t>
            </a:r>
            <a:endParaRPr lang="en-US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q.insert(6);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q.insert(4);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q.insert(7);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q.insert(3);</a:t>
            </a:r>
          </a:p>
        </p:txBody>
      </p:sp>
      <p:sp>
        <p:nvSpPr>
          <p:cNvPr id="392208" name="Line 16"/>
          <p:cNvSpPr>
            <a:spLocks noChangeShapeType="1"/>
          </p:cNvSpPr>
          <p:nvPr/>
        </p:nvSpPr>
        <p:spPr bwMode="auto">
          <a:xfrm>
            <a:off x="1258888" y="3573463"/>
            <a:ext cx="10810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1216" name="Group 17"/>
          <p:cNvGrpSpPr>
            <a:grpSpLocks/>
          </p:cNvGrpSpPr>
          <p:nvPr/>
        </p:nvGrpSpPr>
        <p:grpSpPr bwMode="auto">
          <a:xfrm>
            <a:off x="2411413" y="3789363"/>
            <a:ext cx="1079500" cy="466725"/>
            <a:chOff x="1383" y="2659"/>
            <a:chExt cx="680" cy="294"/>
          </a:xfrm>
        </p:grpSpPr>
        <p:sp>
          <p:nvSpPr>
            <p:cNvPr id="51232" name="Text Box 18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7</a:t>
              </a:r>
            </a:p>
          </p:txBody>
        </p:sp>
        <p:sp>
          <p:nvSpPr>
            <p:cNvPr id="51233" name="Text Box 19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419475" y="3787775"/>
            <a:ext cx="647700" cy="433388"/>
            <a:chOff x="1429" y="3339"/>
            <a:chExt cx="408" cy="273"/>
          </a:xfrm>
        </p:grpSpPr>
        <p:sp>
          <p:nvSpPr>
            <p:cNvPr id="51228" name="Line 21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Line 22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Line 23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Line 24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8" name="Freeform 25"/>
          <p:cNvSpPr>
            <a:spLocks/>
          </p:cNvSpPr>
          <p:nvPr/>
        </p:nvSpPr>
        <p:spPr bwMode="auto">
          <a:xfrm>
            <a:off x="2268538" y="3141663"/>
            <a:ext cx="1525587" cy="574675"/>
          </a:xfrm>
          <a:custGeom>
            <a:avLst/>
            <a:gdLst>
              <a:gd name="T0" fmla="*/ 1128712 w 961"/>
              <a:gd name="T1" fmla="*/ 0 h 362"/>
              <a:gd name="T2" fmla="*/ 1489075 w 961"/>
              <a:gd name="T3" fmla="*/ 142875 h 362"/>
              <a:gd name="T4" fmla="*/ 1344612 w 961"/>
              <a:gd name="T5" fmla="*/ 358775 h 362"/>
              <a:gd name="T6" fmla="*/ 407987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411413" y="4652963"/>
            <a:ext cx="1079500" cy="466725"/>
            <a:chOff x="1383" y="2659"/>
            <a:chExt cx="680" cy="294"/>
          </a:xfrm>
        </p:grpSpPr>
        <p:sp>
          <p:nvSpPr>
            <p:cNvPr id="51226" name="Text Box 32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3</a:t>
              </a:r>
            </a:p>
          </p:txBody>
        </p:sp>
        <p:sp>
          <p:nvSpPr>
            <p:cNvPr id="51227" name="Text Box 33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419475" y="4651375"/>
            <a:ext cx="647700" cy="433388"/>
            <a:chOff x="1429" y="3339"/>
            <a:chExt cx="408" cy="273"/>
          </a:xfrm>
        </p:grpSpPr>
        <p:sp>
          <p:nvSpPr>
            <p:cNvPr id="51222" name="Line 35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Line 36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Line 37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Line 38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2231" name="Freeform 39"/>
          <p:cNvSpPr>
            <a:spLocks/>
          </p:cNvSpPr>
          <p:nvPr/>
        </p:nvSpPr>
        <p:spPr bwMode="auto">
          <a:xfrm>
            <a:off x="2268538" y="4005263"/>
            <a:ext cx="1525587" cy="574675"/>
          </a:xfrm>
          <a:custGeom>
            <a:avLst/>
            <a:gdLst>
              <a:gd name="T0" fmla="*/ 1128712 w 961"/>
              <a:gd name="T1" fmla="*/ 0 h 362"/>
              <a:gd name="T2" fmla="*/ 1489075 w 961"/>
              <a:gd name="T3" fmla="*/ 142875 h 362"/>
              <a:gd name="T4" fmla="*/ 1344612 w 961"/>
              <a:gd name="T5" fmla="*/ 358775 h 362"/>
              <a:gd name="T6" fmla="*/ 407987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2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2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2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92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3" grpId="0" animBg="1"/>
      <p:bldP spid="392208" grpId="0" animBg="1"/>
      <p:bldP spid="392231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List Queue Example</a:t>
            </a:r>
          </a:p>
        </p:txBody>
      </p:sp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BEE33-44CC-453E-BD65-89D4D447D3EB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52230" name="Text Box 3"/>
          <p:cNvSpPr txBox="1">
            <a:spLocks noChangeArrowheads="1"/>
          </p:cNvSpPr>
          <p:nvPr/>
        </p:nvSpPr>
        <p:spPr bwMode="auto">
          <a:xfrm>
            <a:off x="4140200" y="36464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395288" y="29241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front</a:t>
            </a:r>
          </a:p>
        </p:txBody>
      </p:sp>
      <p:grpSp>
        <p:nvGrpSpPr>
          <p:cNvPr id="52232" name="Group 5"/>
          <p:cNvGrpSpPr>
            <a:grpSpLocks/>
          </p:cNvGrpSpPr>
          <p:nvPr/>
        </p:nvGrpSpPr>
        <p:grpSpPr bwMode="auto">
          <a:xfrm>
            <a:off x="2411413" y="2925763"/>
            <a:ext cx="1079500" cy="466725"/>
            <a:chOff x="1383" y="2659"/>
            <a:chExt cx="680" cy="294"/>
          </a:xfrm>
        </p:grpSpPr>
        <p:sp>
          <p:nvSpPr>
            <p:cNvPr id="52255" name="Text Box 6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4</a:t>
              </a:r>
            </a:p>
          </p:txBody>
        </p:sp>
        <p:sp>
          <p:nvSpPr>
            <p:cNvPr id="52256" name="Text Box 7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11413" y="2133600"/>
            <a:ext cx="1079500" cy="466725"/>
            <a:chOff x="1383" y="2659"/>
            <a:chExt cx="680" cy="294"/>
          </a:xfrm>
        </p:grpSpPr>
        <p:sp>
          <p:nvSpPr>
            <p:cNvPr id="52253" name="Text Box 9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52254" name="Text Box 10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394252" name="Line 12"/>
          <p:cNvSpPr>
            <a:spLocks noChangeShapeType="1"/>
          </p:cNvSpPr>
          <p:nvPr/>
        </p:nvSpPr>
        <p:spPr bwMode="auto">
          <a:xfrm flipV="1">
            <a:off x="1403350" y="2351088"/>
            <a:ext cx="9366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4253" name="Freeform 13"/>
          <p:cNvSpPr>
            <a:spLocks/>
          </p:cNvSpPr>
          <p:nvPr/>
        </p:nvSpPr>
        <p:spPr bwMode="auto">
          <a:xfrm>
            <a:off x="2219325" y="2351088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2236" name="Text Box 14"/>
          <p:cNvSpPr txBox="1">
            <a:spLocks noChangeArrowheads="1"/>
          </p:cNvSpPr>
          <p:nvPr/>
        </p:nvSpPr>
        <p:spPr bwMode="auto">
          <a:xfrm>
            <a:off x="395288" y="33575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back</a:t>
            </a:r>
          </a:p>
        </p:txBody>
      </p:sp>
      <p:sp>
        <p:nvSpPr>
          <p:cNvPr id="394255" name="Text Box 15"/>
          <p:cNvSpPr txBox="1">
            <a:spLocks noChangeArrowheads="1"/>
          </p:cNvSpPr>
          <p:nvPr/>
        </p:nvSpPr>
        <p:spPr bwMode="auto">
          <a:xfrm>
            <a:off x="5003800" y="1916113"/>
            <a:ext cx="3816350" cy="2244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//Java Code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Queue q = </a:t>
            </a:r>
            <a:r>
              <a:rPr lang="en-US" sz="2000" b="1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</a:rPr>
              <a:t> Queue();</a:t>
            </a:r>
            <a:endParaRPr lang="en-US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q.insert(6);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q.insert(4);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q.insert(7);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q.insert(3);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q.remove();</a:t>
            </a:r>
          </a:p>
        </p:txBody>
      </p:sp>
      <p:sp>
        <p:nvSpPr>
          <p:cNvPr id="52238" name="Line 16"/>
          <p:cNvSpPr>
            <a:spLocks noChangeShapeType="1"/>
          </p:cNvSpPr>
          <p:nvPr/>
        </p:nvSpPr>
        <p:spPr bwMode="auto">
          <a:xfrm>
            <a:off x="1258888" y="3573463"/>
            <a:ext cx="10810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2239" name="Group 17"/>
          <p:cNvGrpSpPr>
            <a:grpSpLocks/>
          </p:cNvGrpSpPr>
          <p:nvPr/>
        </p:nvGrpSpPr>
        <p:grpSpPr bwMode="auto">
          <a:xfrm>
            <a:off x="2411413" y="3789363"/>
            <a:ext cx="1079500" cy="466725"/>
            <a:chOff x="1383" y="2659"/>
            <a:chExt cx="680" cy="294"/>
          </a:xfrm>
        </p:grpSpPr>
        <p:sp>
          <p:nvSpPr>
            <p:cNvPr id="52251" name="Text Box 18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7</a:t>
              </a:r>
            </a:p>
          </p:txBody>
        </p:sp>
        <p:sp>
          <p:nvSpPr>
            <p:cNvPr id="52252" name="Text Box 19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52240" name="Freeform 25"/>
          <p:cNvSpPr>
            <a:spLocks/>
          </p:cNvSpPr>
          <p:nvPr/>
        </p:nvSpPr>
        <p:spPr bwMode="auto">
          <a:xfrm>
            <a:off x="2268538" y="3141663"/>
            <a:ext cx="1525587" cy="574675"/>
          </a:xfrm>
          <a:custGeom>
            <a:avLst/>
            <a:gdLst>
              <a:gd name="T0" fmla="*/ 1128712 w 961"/>
              <a:gd name="T1" fmla="*/ 0 h 362"/>
              <a:gd name="T2" fmla="*/ 1489075 w 961"/>
              <a:gd name="T3" fmla="*/ 142875 h 362"/>
              <a:gd name="T4" fmla="*/ 1344612 w 961"/>
              <a:gd name="T5" fmla="*/ 358775 h 362"/>
              <a:gd name="T6" fmla="*/ 407987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52241" name="Group 26"/>
          <p:cNvGrpSpPr>
            <a:grpSpLocks/>
          </p:cNvGrpSpPr>
          <p:nvPr/>
        </p:nvGrpSpPr>
        <p:grpSpPr bwMode="auto">
          <a:xfrm>
            <a:off x="2411413" y="4652963"/>
            <a:ext cx="1079500" cy="466725"/>
            <a:chOff x="1383" y="2659"/>
            <a:chExt cx="680" cy="294"/>
          </a:xfrm>
        </p:grpSpPr>
        <p:sp>
          <p:nvSpPr>
            <p:cNvPr id="52249" name="Text Box 27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3</a:t>
              </a:r>
            </a:p>
          </p:txBody>
        </p:sp>
        <p:sp>
          <p:nvSpPr>
            <p:cNvPr id="52250" name="Text Box 28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52242" name="Group 29"/>
          <p:cNvGrpSpPr>
            <a:grpSpLocks/>
          </p:cNvGrpSpPr>
          <p:nvPr/>
        </p:nvGrpSpPr>
        <p:grpSpPr bwMode="auto">
          <a:xfrm>
            <a:off x="3419475" y="4651375"/>
            <a:ext cx="647700" cy="433388"/>
            <a:chOff x="1429" y="3339"/>
            <a:chExt cx="408" cy="273"/>
          </a:xfrm>
        </p:grpSpPr>
        <p:sp>
          <p:nvSpPr>
            <p:cNvPr id="52245" name="Line 30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Line 31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7" name="Line 32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8" name="Line 33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43" name="Freeform 34"/>
          <p:cNvSpPr>
            <a:spLocks/>
          </p:cNvSpPr>
          <p:nvPr/>
        </p:nvSpPr>
        <p:spPr bwMode="auto">
          <a:xfrm>
            <a:off x="2268538" y="4005263"/>
            <a:ext cx="1525587" cy="574675"/>
          </a:xfrm>
          <a:custGeom>
            <a:avLst/>
            <a:gdLst>
              <a:gd name="T0" fmla="*/ 1128712 w 961"/>
              <a:gd name="T1" fmla="*/ 0 h 362"/>
              <a:gd name="T2" fmla="*/ 1489075 w 961"/>
              <a:gd name="T3" fmla="*/ 142875 h 362"/>
              <a:gd name="T4" fmla="*/ 1344612 w 961"/>
              <a:gd name="T5" fmla="*/ 358775 h 362"/>
              <a:gd name="T6" fmla="*/ 407987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94275" name="Line 35"/>
          <p:cNvSpPr>
            <a:spLocks noChangeShapeType="1"/>
          </p:cNvSpPr>
          <p:nvPr/>
        </p:nvSpPr>
        <p:spPr bwMode="auto">
          <a:xfrm>
            <a:off x="1403350" y="3140075"/>
            <a:ext cx="936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4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4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4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52" grpId="0" animBg="1"/>
      <p:bldP spid="394253" grpId="0" animBg="1"/>
      <p:bldP spid="39427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Queues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grpSp>
        <p:nvGrpSpPr>
          <p:cNvPr id="9" name="Group 175"/>
          <p:cNvGrpSpPr>
            <a:grpSpLocks/>
          </p:cNvGrpSpPr>
          <p:nvPr/>
        </p:nvGrpSpPr>
        <p:grpSpPr bwMode="auto">
          <a:xfrm>
            <a:off x="2819400" y="3721100"/>
            <a:ext cx="2397125" cy="2514600"/>
            <a:chOff x="1632" y="2304"/>
            <a:chExt cx="1510" cy="1584"/>
          </a:xfrm>
        </p:grpSpPr>
        <p:pic>
          <p:nvPicPr>
            <p:cNvPr id="10" name="Picture 5" descr="j01157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2304"/>
              <a:ext cx="1510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70"/>
            <p:cNvSpPr txBox="1">
              <a:spLocks noChangeArrowheads="1"/>
            </p:cNvSpPr>
            <p:nvPr/>
          </p:nvSpPr>
          <p:spPr bwMode="auto">
            <a:xfrm>
              <a:off x="2290" y="3022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6</a:t>
              </a:r>
            </a:p>
          </p:txBody>
        </p:sp>
      </p:grpSp>
      <p:grpSp>
        <p:nvGrpSpPr>
          <p:cNvPr id="12" name="Group 172"/>
          <p:cNvGrpSpPr>
            <a:grpSpLocks/>
          </p:cNvGrpSpPr>
          <p:nvPr/>
        </p:nvGrpSpPr>
        <p:grpSpPr bwMode="auto">
          <a:xfrm>
            <a:off x="6178550" y="2479675"/>
            <a:ext cx="2232025" cy="3810000"/>
            <a:chOff x="3696" y="1536"/>
            <a:chExt cx="1406" cy="2400"/>
          </a:xfrm>
        </p:grpSpPr>
        <p:grpSp>
          <p:nvGrpSpPr>
            <p:cNvPr id="13" name="Group 10"/>
            <p:cNvGrpSpPr>
              <a:grpSpLocks noChangeAspect="1"/>
            </p:cNvGrpSpPr>
            <p:nvPr/>
          </p:nvGrpSpPr>
          <p:grpSpPr bwMode="auto">
            <a:xfrm>
              <a:off x="3696" y="1536"/>
              <a:ext cx="1406" cy="2400"/>
              <a:chOff x="3696" y="1536"/>
              <a:chExt cx="1406" cy="2400"/>
            </a:xfrm>
          </p:grpSpPr>
          <p:sp>
            <p:nvSpPr>
              <p:cNvPr id="15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3696" y="1536"/>
                <a:ext cx="1406" cy="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3700" y="1539"/>
                <a:ext cx="1402" cy="2397"/>
              </a:xfrm>
              <a:custGeom>
                <a:avLst/>
                <a:gdLst>
                  <a:gd name="T0" fmla="*/ 1169 w 2805"/>
                  <a:gd name="T1" fmla="*/ 212 h 4794"/>
                  <a:gd name="T2" fmla="*/ 1196 w 2805"/>
                  <a:gd name="T3" fmla="*/ 300 h 4794"/>
                  <a:gd name="T4" fmla="*/ 1262 w 2805"/>
                  <a:gd name="T5" fmla="*/ 517 h 4794"/>
                  <a:gd name="T6" fmla="*/ 1285 w 2805"/>
                  <a:gd name="T7" fmla="*/ 615 h 4794"/>
                  <a:gd name="T8" fmla="*/ 1323 w 2805"/>
                  <a:gd name="T9" fmla="*/ 883 h 4794"/>
                  <a:gd name="T10" fmla="*/ 1356 w 2805"/>
                  <a:gd name="T11" fmla="*/ 1182 h 4794"/>
                  <a:gd name="T12" fmla="*/ 1379 w 2805"/>
                  <a:gd name="T13" fmla="*/ 1432 h 4794"/>
                  <a:gd name="T14" fmla="*/ 1384 w 2805"/>
                  <a:gd name="T15" fmla="*/ 1587 h 4794"/>
                  <a:gd name="T16" fmla="*/ 1365 w 2805"/>
                  <a:gd name="T17" fmla="*/ 1735 h 4794"/>
                  <a:gd name="T18" fmla="*/ 1346 w 2805"/>
                  <a:gd name="T19" fmla="*/ 2067 h 4794"/>
                  <a:gd name="T20" fmla="*/ 1319 w 2805"/>
                  <a:gd name="T21" fmla="*/ 2277 h 4794"/>
                  <a:gd name="T22" fmla="*/ 1279 w 2805"/>
                  <a:gd name="T23" fmla="*/ 2124 h 4794"/>
                  <a:gd name="T24" fmla="*/ 1219 w 2805"/>
                  <a:gd name="T25" fmla="*/ 2106 h 4794"/>
                  <a:gd name="T26" fmla="*/ 1115 w 2805"/>
                  <a:gd name="T27" fmla="*/ 2147 h 4794"/>
                  <a:gd name="T28" fmla="*/ 1082 w 2805"/>
                  <a:gd name="T29" fmla="*/ 2028 h 4794"/>
                  <a:gd name="T30" fmla="*/ 1063 w 2805"/>
                  <a:gd name="T31" fmla="*/ 2132 h 4794"/>
                  <a:gd name="T32" fmla="*/ 1174 w 2805"/>
                  <a:gd name="T33" fmla="*/ 2233 h 4794"/>
                  <a:gd name="T34" fmla="*/ 1263 w 2805"/>
                  <a:gd name="T35" fmla="*/ 2276 h 4794"/>
                  <a:gd name="T36" fmla="*/ 1228 w 2805"/>
                  <a:gd name="T37" fmla="*/ 2324 h 4794"/>
                  <a:gd name="T38" fmla="*/ 1143 w 2805"/>
                  <a:gd name="T39" fmla="*/ 2362 h 4794"/>
                  <a:gd name="T40" fmla="*/ 1040 w 2805"/>
                  <a:gd name="T41" fmla="*/ 2299 h 4794"/>
                  <a:gd name="T42" fmla="*/ 946 w 2805"/>
                  <a:gd name="T43" fmla="*/ 2087 h 4794"/>
                  <a:gd name="T44" fmla="*/ 924 w 2805"/>
                  <a:gd name="T45" fmla="*/ 2002 h 4794"/>
                  <a:gd name="T46" fmla="*/ 794 w 2805"/>
                  <a:gd name="T47" fmla="*/ 1935 h 4794"/>
                  <a:gd name="T48" fmla="*/ 622 w 2805"/>
                  <a:gd name="T49" fmla="*/ 2036 h 4794"/>
                  <a:gd name="T50" fmla="*/ 594 w 2805"/>
                  <a:gd name="T51" fmla="*/ 2321 h 4794"/>
                  <a:gd name="T52" fmla="*/ 520 w 2805"/>
                  <a:gd name="T53" fmla="*/ 2350 h 4794"/>
                  <a:gd name="T54" fmla="*/ 461 w 2805"/>
                  <a:gd name="T55" fmla="*/ 2389 h 4794"/>
                  <a:gd name="T56" fmla="*/ 460 w 2805"/>
                  <a:gd name="T57" fmla="*/ 2276 h 4794"/>
                  <a:gd name="T58" fmla="*/ 299 w 2805"/>
                  <a:gd name="T59" fmla="*/ 2197 h 4794"/>
                  <a:gd name="T60" fmla="*/ 190 w 2805"/>
                  <a:gd name="T61" fmla="*/ 2385 h 4794"/>
                  <a:gd name="T62" fmla="*/ 209 w 2805"/>
                  <a:gd name="T63" fmla="*/ 2195 h 4794"/>
                  <a:gd name="T64" fmla="*/ 260 w 2805"/>
                  <a:gd name="T65" fmla="*/ 2088 h 4794"/>
                  <a:gd name="T66" fmla="*/ 268 w 2805"/>
                  <a:gd name="T67" fmla="*/ 2029 h 4794"/>
                  <a:gd name="T68" fmla="*/ 233 w 2805"/>
                  <a:gd name="T69" fmla="*/ 2050 h 4794"/>
                  <a:gd name="T70" fmla="*/ 142 w 2805"/>
                  <a:gd name="T71" fmla="*/ 2160 h 4794"/>
                  <a:gd name="T72" fmla="*/ 95 w 2805"/>
                  <a:gd name="T73" fmla="*/ 2095 h 4794"/>
                  <a:gd name="T74" fmla="*/ 44 w 2805"/>
                  <a:gd name="T75" fmla="*/ 2276 h 4794"/>
                  <a:gd name="T76" fmla="*/ 7 w 2805"/>
                  <a:gd name="T77" fmla="*/ 1941 h 4794"/>
                  <a:gd name="T78" fmla="*/ 38 w 2805"/>
                  <a:gd name="T79" fmla="*/ 1589 h 4794"/>
                  <a:gd name="T80" fmla="*/ 99 w 2805"/>
                  <a:gd name="T81" fmla="*/ 1215 h 4794"/>
                  <a:gd name="T82" fmla="*/ 175 w 2805"/>
                  <a:gd name="T83" fmla="*/ 981 h 4794"/>
                  <a:gd name="T84" fmla="*/ 250 w 2805"/>
                  <a:gd name="T85" fmla="*/ 794 h 4794"/>
                  <a:gd name="T86" fmla="*/ 348 w 2805"/>
                  <a:gd name="T87" fmla="*/ 619 h 4794"/>
                  <a:gd name="T88" fmla="*/ 528 w 2805"/>
                  <a:gd name="T89" fmla="*/ 332 h 4794"/>
                  <a:gd name="T90" fmla="*/ 643 w 2805"/>
                  <a:gd name="T91" fmla="*/ 173 h 4794"/>
                  <a:gd name="T92" fmla="*/ 757 w 2805"/>
                  <a:gd name="T93" fmla="*/ 86 h 4794"/>
                  <a:gd name="T94" fmla="*/ 841 w 2805"/>
                  <a:gd name="T95" fmla="*/ 91 h 4794"/>
                  <a:gd name="T96" fmla="*/ 720 w 2805"/>
                  <a:gd name="T97" fmla="*/ 372 h 4794"/>
                  <a:gd name="T98" fmla="*/ 646 w 2805"/>
                  <a:gd name="T99" fmla="*/ 609 h 4794"/>
                  <a:gd name="T100" fmla="*/ 626 w 2805"/>
                  <a:gd name="T101" fmla="*/ 827 h 4794"/>
                  <a:gd name="T102" fmla="*/ 689 w 2805"/>
                  <a:gd name="T103" fmla="*/ 859 h 4794"/>
                  <a:gd name="T104" fmla="*/ 675 w 2805"/>
                  <a:gd name="T105" fmla="*/ 604 h 4794"/>
                  <a:gd name="T106" fmla="*/ 735 w 2805"/>
                  <a:gd name="T107" fmla="*/ 414 h 4794"/>
                  <a:gd name="T108" fmla="*/ 797 w 2805"/>
                  <a:gd name="T109" fmla="*/ 495 h 4794"/>
                  <a:gd name="T110" fmla="*/ 924 w 2805"/>
                  <a:gd name="T111" fmla="*/ 551 h 4794"/>
                  <a:gd name="T112" fmla="*/ 902 w 2805"/>
                  <a:gd name="T113" fmla="*/ 411 h 4794"/>
                  <a:gd name="T114" fmla="*/ 894 w 2805"/>
                  <a:gd name="T115" fmla="*/ 339 h 4794"/>
                  <a:gd name="T116" fmla="*/ 971 w 2805"/>
                  <a:gd name="T117" fmla="*/ 545 h 4794"/>
                  <a:gd name="T118" fmla="*/ 999 w 2805"/>
                  <a:gd name="T119" fmla="*/ 698 h 4794"/>
                  <a:gd name="T120" fmla="*/ 1070 w 2805"/>
                  <a:gd name="T121" fmla="*/ 418 h 4794"/>
                  <a:gd name="T122" fmla="*/ 1024 w 2805"/>
                  <a:gd name="T123" fmla="*/ 116 h 4794"/>
                  <a:gd name="T124" fmla="*/ 1007 w 2805"/>
                  <a:gd name="T125" fmla="*/ 45 h 47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05"/>
                  <a:gd name="T190" fmla="*/ 0 h 4794"/>
                  <a:gd name="T191" fmla="*/ 2805 w 2805"/>
                  <a:gd name="T192" fmla="*/ 4794 h 47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05" h="4794">
                    <a:moveTo>
                      <a:pt x="2076" y="40"/>
                    </a:moveTo>
                    <a:lnTo>
                      <a:pt x="2086" y="50"/>
                    </a:lnTo>
                    <a:lnTo>
                      <a:pt x="2098" y="61"/>
                    </a:lnTo>
                    <a:lnTo>
                      <a:pt x="2108" y="71"/>
                    </a:lnTo>
                    <a:lnTo>
                      <a:pt x="2119" y="81"/>
                    </a:lnTo>
                    <a:lnTo>
                      <a:pt x="2129" y="92"/>
                    </a:lnTo>
                    <a:lnTo>
                      <a:pt x="2139" y="102"/>
                    </a:lnTo>
                    <a:lnTo>
                      <a:pt x="2147" y="114"/>
                    </a:lnTo>
                    <a:lnTo>
                      <a:pt x="2153" y="127"/>
                    </a:lnTo>
                    <a:lnTo>
                      <a:pt x="2163" y="129"/>
                    </a:lnTo>
                    <a:lnTo>
                      <a:pt x="2173" y="132"/>
                    </a:lnTo>
                    <a:lnTo>
                      <a:pt x="2182" y="136"/>
                    </a:lnTo>
                    <a:lnTo>
                      <a:pt x="2191" y="142"/>
                    </a:lnTo>
                    <a:lnTo>
                      <a:pt x="2200" y="148"/>
                    </a:lnTo>
                    <a:lnTo>
                      <a:pt x="2207" y="154"/>
                    </a:lnTo>
                    <a:lnTo>
                      <a:pt x="2215" y="161"/>
                    </a:lnTo>
                    <a:lnTo>
                      <a:pt x="2222" y="170"/>
                    </a:lnTo>
                    <a:lnTo>
                      <a:pt x="2235" y="186"/>
                    </a:lnTo>
                    <a:lnTo>
                      <a:pt x="2247" y="206"/>
                    </a:lnTo>
                    <a:lnTo>
                      <a:pt x="2258" y="225"/>
                    </a:lnTo>
                    <a:lnTo>
                      <a:pt x="2267" y="243"/>
                    </a:lnTo>
                    <a:lnTo>
                      <a:pt x="2275" y="265"/>
                    </a:lnTo>
                    <a:lnTo>
                      <a:pt x="2283" y="288"/>
                    </a:lnTo>
                    <a:lnTo>
                      <a:pt x="2292" y="312"/>
                    </a:lnTo>
                    <a:lnTo>
                      <a:pt x="2299" y="336"/>
                    </a:lnTo>
                    <a:lnTo>
                      <a:pt x="2308" y="358"/>
                    </a:lnTo>
                    <a:lnTo>
                      <a:pt x="2317" y="382"/>
                    </a:lnTo>
                    <a:lnTo>
                      <a:pt x="2327" y="404"/>
                    </a:lnTo>
                    <a:lnTo>
                      <a:pt x="2339" y="425"/>
                    </a:lnTo>
                    <a:lnTo>
                      <a:pt x="2341" y="429"/>
                    </a:lnTo>
                    <a:lnTo>
                      <a:pt x="2342" y="435"/>
                    </a:lnTo>
                    <a:lnTo>
                      <a:pt x="2342" y="442"/>
                    </a:lnTo>
                    <a:lnTo>
                      <a:pt x="2343" y="450"/>
                    </a:lnTo>
                    <a:lnTo>
                      <a:pt x="2343" y="456"/>
                    </a:lnTo>
                    <a:lnTo>
                      <a:pt x="2345" y="463"/>
                    </a:lnTo>
                    <a:lnTo>
                      <a:pt x="2345" y="469"/>
                    </a:lnTo>
                    <a:lnTo>
                      <a:pt x="2346" y="475"/>
                    </a:lnTo>
                    <a:lnTo>
                      <a:pt x="2349" y="478"/>
                    </a:lnTo>
                    <a:lnTo>
                      <a:pt x="2351" y="479"/>
                    </a:lnTo>
                    <a:lnTo>
                      <a:pt x="2351" y="484"/>
                    </a:lnTo>
                    <a:lnTo>
                      <a:pt x="2351" y="487"/>
                    </a:lnTo>
                    <a:lnTo>
                      <a:pt x="2351" y="491"/>
                    </a:lnTo>
                    <a:lnTo>
                      <a:pt x="2351" y="496"/>
                    </a:lnTo>
                    <a:lnTo>
                      <a:pt x="2351" y="499"/>
                    </a:lnTo>
                    <a:lnTo>
                      <a:pt x="2354" y="502"/>
                    </a:lnTo>
                    <a:lnTo>
                      <a:pt x="2357" y="510"/>
                    </a:lnTo>
                    <a:lnTo>
                      <a:pt x="2361" y="519"/>
                    </a:lnTo>
                    <a:lnTo>
                      <a:pt x="2364" y="528"/>
                    </a:lnTo>
                    <a:lnTo>
                      <a:pt x="2367" y="537"/>
                    </a:lnTo>
                    <a:lnTo>
                      <a:pt x="2370" y="546"/>
                    </a:lnTo>
                    <a:lnTo>
                      <a:pt x="2373" y="556"/>
                    </a:lnTo>
                    <a:lnTo>
                      <a:pt x="2376" y="564"/>
                    </a:lnTo>
                    <a:lnTo>
                      <a:pt x="2382" y="573"/>
                    </a:lnTo>
                    <a:lnTo>
                      <a:pt x="2383" y="578"/>
                    </a:lnTo>
                    <a:lnTo>
                      <a:pt x="2385" y="583"/>
                    </a:lnTo>
                    <a:lnTo>
                      <a:pt x="2388" y="589"/>
                    </a:lnTo>
                    <a:lnTo>
                      <a:pt x="2391" y="595"/>
                    </a:lnTo>
                    <a:lnTo>
                      <a:pt x="2392" y="599"/>
                    </a:lnTo>
                    <a:lnTo>
                      <a:pt x="2394" y="605"/>
                    </a:lnTo>
                    <a:lnTo>
                      <a:pt x="2395" y="610"/>
                    </a:lnTo>
                    <a:lnTo>
                      <a:pt x="2395" y="615"/>
                    </a:lnTo>
                    <a:lnTo>
                      <a:pt x="2397" y="617"/>
                    </a:lnTo>
                    <a:lnTo>
                      <a:pt x="2403" y="635"/>
                    </a:lnTo>
                    <a:lnTo>
                      <a:pt x="2407" y="652"/>
                    </a:lnTo>
                    <a:lnTo>
                      <a:pt x="2412" y="672"/>
                    </a:lnTo>
                    <a:lnTo>
                      <a:pt x="2417" y="691"/>
                    </a:lnTo>
                    <a:lnTo>
                      <a:pt x="2422" y="710"/>
                    </a:lnTo>
                    <a:lnTo>
                      <a:pt x="2428" y="728"/>
                    </a:lnTo>
                    <a:lnTo>
                      <a:pt x="2435" y="746"/>
                    </a:lnTo>
                    <a:lnTo>
                      <a:pt x="2444" y="763"/>
                    </a:lnTo>
                    <a:lnTo>
                      <a:pt x="2453" y="786"/>
                    </a:lnTo>
                    <a:lnTo>
                      <a:pt x="2462" y="808"/>
                    </a:lnTo>
                    <a:lnTo>
                      <a:pt x="2468" y="831"/>
                    </a:lnTo>
                    <a:lnTo>
                      <a:pt x="2475" y="855"/>
                    </a:lnTo>
                    <a:lnTo>
                      <a:pt x="2481" y="879"/>
                    </a:lnTo>
                    <a:lnTo>
                      <a:pt x="2488" y="903"/>
                    </a:lnTo>
                    <a:lnTo>
                      <a:pt x="2494" y="926"/>
                    </a:lnTo>
                    <a:lnTo>
                      <a:pt x="2502" y="947"/>
                    </a:lnTo>
                    <a:lnTo>
                      <a:pt x="2506" y="957"/>
                    </a:lnTo>
                    <a:lnTo>
                      <a:pt x="2511" y="968"/>
                    </a:lnTo>
                    <a:lnTo>
                      <a:pt x="2514" y="978"/>
                    </a:lnTo>
                    <a:lnTo>
                      <a:pt x="2517" y="988"/>
                    </a:lnTo>
                    <a:lnTo>
                      <a:pt x="2518" y="999"/>
                    </a:lnTo>
                    <a:lnTo>
                      <a:pt x="2520" y="1011"/>
                    </a:lnTo>
                    <a:lnTo>
                      <a:pt x="2521" y="1021"/>
                    </a:lnTo>
                    <a:lnTo>
                      <a:pt x="2521" y="1031"/>
                    </a:lnTo>
                    <a:lnTo>
                      <a:pt x="2524" y="1033"/>
                    </a:lnTo>
                    <a:lnTo>
                      <a:pt x="2525" y="1036"/>
                    </a:lnTo>
                    <a:lnTo>
                      <a:pt x="2525" y="1037"/>
                    </a:lnTo>
                    <a:lnTo>
                      <a:pt x="2525" y="1040"/>
                    </a:lnTo>
                    <a:lnTo>
                      <a:pt x="2525" y="1043"/>
                    </a:lnTo>
                    <a:lnTo>
                      <a:pt x="2525" y="1046"/>
                    </a:lnTo>
                    <a:lnTo>
                      <a:pt x="2527" y="1048"/>
                    </a:lnTo>
                    <a:lnTo>
                      <a:pt x="2530" y="1049"/>
                    </a:lnTo>
                    <a:lnTo>
                      <a:pt x="2530" y="1061"/>
                    </a:lnTo>
                    <a:lnTo>
                      <a:pt x="2531" y="1071"/>
                    </a:lnTo>
                    <a:lnTo>
                      <a:pt x="2534" y="1083"/>
                    </a:lnTo>
                    <a:lnTo>
                      <a:pt x="2536" y="1093"/>
                    </a:lnTo>
                    <a:lnTo>
                      <a:pt x="2539" y="1104"/>
                    </a:lnTo>
                    <a:lnTo>
                      <a:pt x="2540" y="1114"/>
                    </a:lnTo>
                    <a:lnTo>
                      <a:pt x="2542" y="1126"/>
                    </a:lnTo>
                    <a:lnTo>
                      <a:pt x="2543" y="1138"/>
                    </a:lnTo>
                    <a:lnTo>
                      <a:pt x="2546" y="1144"/>
                    </a:lnTo>
                    <a:lnTo>
                      <a:pt x="2549" y="1150"/>
                    </a:lnTo>
                    <a:lnTo>
                      <a:pt x="2551" y="1157"/>
                    </a:lnTo>
                    <a:lnTo>
                      <a:pt x="2554" y="1163"/>
                    </a:lnTo>
                    <a:lnTo>
                      <a:pt x="2556" y="1169"/>
                    </a:lnTo>
                    <a:lnTo>
                      <a:pt x="2558" y="1175"/>
                    </a:lnTo>
                    <a:lnTo>
                      <a:pt x="2559" y="1181"/>
                    </a:lnTo>
                    <a:lnTo>
                      <a:pt x="2559" y="1187"/>
                    </a:lnTo>
                    <a:lnTo>
                      <a:pt x="2562" y="1193"/>
                    </a:lnTo>
                    <a:lnTo>
                      <a:pt x="2564" y="1200"/>
                    </a:lnTo>
                    <a:lnTo>
                      <a:pt x="2567" y="1207"/>
                    </a:lnTo>
                    <a:lnTo>
                      <a:pt x="2568" y="1215"/>
                    </a:lnTo>
                    <a:lnTo>
                      <a:pt x="2568" y="1224"/>
                    </a:lnTo>
                    <a:lnTo>
                      <a:pt x="2570" y="1231"/>
                    </a:lnTo>
                    <a:lnTo>
                      <a:pt x="2571" y="1238"/>
                    </a:lnTo>
                    <a:lnTo>
                      <a:pt x="2573" y="1247"/>
                    </a:lnTo>
                    <a:lnTo>
                      <a:pt x="2576" y="1253"/>
                    </a:lnTo>
                    <a:lnTo>
                      <a:pt x="2577" y="1261"/>
                    </a:lnTo>
                    <a:lnTo>
                      <a:pt x="2577" y="1268"/>
                    </a:lnTo>
                    <a:lnTo>
                      <a:pt x="2577" y="1275"/>
                    </a:lnTo>
                    <a:lnTo>
                      <a:pt x="2577" y="1283"/>
                    </a:lnTo>
                    <a:lnTo>
                      <a:pt x="2577" y="1290"/>
                    </a:lnTo>
                    <a:lnTo>
                      <a:pt x="2577" y="1296"/>
                    </a:lnTo>
                    <a:lnTo>
                      <a:pt x="2579" y="1305"/>
                    </a:lnTo>
                    <a:lnTo>
                      <a:pt x="2585" y="1335"/>
                    </a:lnTo>
                    <a:lnTo>
                      <a:pt x="2589" y="1364"/>
                    </a:lnTo>
                    <a:lnTo>
                      <a:pt x="2593" y="1394"/>
                    </a:lnTo>
                    <a:lnTo>
                      <a:pt x="2599" y="1423"/>
                    </a:lnTo>
                    <a:lnTo>
                      <a:pt x="2604" y="1453"/>
                    </a:lnTo>
                    <a:lnTo>
                      <a:pt x="2608" y="1484"/>
                    </a:lnTo>
                    <a:lnTo>
                      <a:pt x="2613" y="1515"/>
                    </a:lnTo>
                    <a:lnTo>
                      <a:pt x="2617" y="1546"/>
                    </a:lnTo>
                    <a:lnTo>
                      <a:pt x="2622" y="1570"/>
                    </a:lnTo>
                    <a:lnTo>
                      <a:pt x="2626" y="1595"/>
                    </a:lnTo>
                    <a:lnTo>
                      <a:pt x="2632" y="1622"/>
                    </a:lnTo>
                    <a:lnTo>
                      <a:pt x="2636" y="1647"/>
                    </a:lnTo>
                    <a:lnTo>
                      <a:pt x="2639" y="1673"/>
                    </a:lnTo>
                    <a:lnTo>
                      <a:pt x="2642" y="1699"/>
                    </a:lnTo>
                    <a:lnTo>
                      <a:pt x="2642" y="1725"/>
                    </a:lnTo>
                    <a:lnTo>
                      <a:pt x="2641" y="1750"/>
                    </a:lnTo>
                    <a:lnTo>
                      <a:pt x="2644" y="1756"/>
                    </a:lnTo>
                    <a:lnTo>
                      <a:pt x="2647" y="1761"/>
                    </a:lnTo>
                    <a:lnTo>
                      <a:pt x="2647" y="1767"/>
                    </a:lnTo>
                    <a:lnTo>
                      <a:pt x="2648" y="1773"/>
                    </a:lnTo>
                    <a:lnTo>
                      <a:pt x="2648" y="1778"/>
                    </a:lnTo>
                    <a:lnTo>
                      <a:pt x="2648" y="1784"/>
                    </a:lnTo>
                    <a:lnTo>
                      <a:pt x="2650" y="1790"/>
                    </a:lnTo>
                    <a:lnTo>
                      <a:pt x="2650" y="1796"/>
                    </a:lnTo>
                    <a:lnTo>
                      <a:pt x="2653" y="1810"/>
                    </a:lnTo>
                    <a:lnTo>
                      <a:pt x="2654" y="1823"/>
                    </a:lnTo>
                    <a:lnTo>
                      <a:pt x="2654" y="1836"/>
                    </a:lnTo>
                    <a:lnTo>
                      <a:pt x="2656" y="1849"/>
                    </a:lnTo>
                    <a:lnTo>
                      <a:pt x="2656" y="1863"/>
                    </a:lnTo>
                    <a:lnTo>
                      <a:pt x="2657" y="1876"/>
                    </a:lnTo>
                    <a:lnTo>
                      <a:pt x="2660" y="1889"/>
                    </a:lnTo>
                    <a:lnTo>
                      <a:pt x="2663" y="1903"/>
                    </a:lnTo>
                    <a:lnTo>
                      <a:pt x="2664" y="1910"/>
                    </a:lnTo>
                    <a:lnTo>
                      <a:pt x="2664" y="1918"/>
                    </a:lnTo>
                    <a:lnTo>
                      <a:pt x="2666" y="1925"/>
                    </a:lnTo>
                    <a:lnTo>
                      <a:pt x="2667" y="1932"/>
                    </a:lnTo>
                    <a:lnTo>
                      <a:pt x="2667" y="1940"/>
                    </a:lnTo>
                    <a:lnTo>
                      <a:pt x="2669" y="1947"/>
                    </a:lnTo>
                    <a:lnTo>
                      <a:pt x="2670" y="1955"/>
                    </a:lnTo>
                    <a:lnTo>
                      <a:pt x="2672" y="1963"/>
                    </a:lnTo>
                    <a:lnTo>
                      <a:pt x="2678" y="2012"/>
                    </a:lnTo>
                    <a:lnTo>
                      <a:pt x="2684" y="2061"/>
                    </a:lnTo>
                    <a:lnTo>
                      <a:pt x="2690" y="2111"/>
                    </a:lnTo>
                    <a:lnTo>
                      <a:pt x="2696" y="2163"/>
                    </a:lnTo>
                    <a:lnTo>
                      <a:pt x="2701" y="2213"/>
                    </a:lnTo>
                    <a:lnTo>
                      <a:pt x="2706" y="2265"/>
                    </a:lnTo>
                    <a:lnTo>
                      <a:pt x="2710" y="2314"/>
                    </a:lnTo>
                    <a:lnTo>
                      <a:pt x="2712" y="2364"/>
                    </a:lnTo>
                    <a:lnTo>
                      <a:pt x="2721" y="2370"/>
                    </a:lnTo>
                    <a:lnTo>
                      <a:pt x="2722" y="2393"/>
                    </a:lnTo>
                    <a:lnTo>
                      <a:pt x="2724" y="2415"/>
                    </a:lnTo>
                    <a:lnTo>
                      <a:pt x="2724" y="2437"/>
                    </a:lnTo>
                    <a:lnTo>
                      <a:pt x="2724" y="2459"/>
                    </a:lnTo>
                    <a:lnTo>
                      <a:pt x="2725" y="2480"/>
                    </a:lnTo>
                    <a:lnTo>
                      <a:pt x="2727" y="2502"/>
                    </a:lnTo>
                    <a:lnTo>
                      <a:pt x="2728" y="2526"/>
                    </a:lnTo>
                    <a:lnTo>
                      <a:pt x="2733" y="2548"/>
                    </a:lnTo>
                    <a:lnTo>
                      <a:pt x="2731" y="2566"/>
                    </a:lnTo>
                    <a:lnTo>
                      <a:pt x="2731" y="2583"/>
                    </a:lnTo>
                    <a:lnTo>
                      <a:pt x="2731" y="2600"/>
                    </a:lnTo>
                    <a:lnTo>
                      <a:pt x="2734" y="2616"/>
                    </a:lnTo>
                    <a:lnTo>
                      <a:pt x="2738" y="2650"/>
                    </a:lnTo>
                    <a:lnTo>
                      <a:pt x="2744" y="2684"/>
                    </a:lnTo>
                    <a:lnTo>
                      <a:pt x="2750" y="2718"/>
                    </a:lnTo>
                    <a:lnTo>
                      <a:pt x="2755" y="2752"/>
                    </a:lnTo>
                    <a:lnTo>
                      <a:pt x="2756" y="2770"/>
                    </a:lnTo>
                    <a:lnTo>
                      <a:pt x="2756" y="2788"/>
                    </a:lnTo>
                    <a:lnTo>
                      <a:pt x="2756" y="2805"/>
                    </a:lnTo>
                    <a:lnTo>
                      <a:pt x="2755" y="2823"/>
                    </a:lnTo>
                    <a:lnTo>
                      <a:pt x="2755" y="2829"/>
                    </a:lnTo>
                    <a:lnTo>
                      <a:pt x="2756" y="2835"/>
                    </a:lnTo>
                    <a:lnTo>
                      <a:pt x="2756" y="2839"/>
                    </a:lnTo>
                    <a:lnTo>
                      <a:pt x="2758" y="2845"/>
                    </a:lnTo>
                    <a:lnTo>
                      <a:pt x="2758" y="2850"/>
                    </a:lnTo>
                    <a:lnTo>
                      <a:pt x="2758" y="2854"/>
                    </a:lnTo>
                    <a:lnTo>
                      <a:pt x="2759" y="2860"/>
                    </a:lnTo>
                    <a:lnTo>
                      <a:pt x="2759" y="2865"/>
                    </a:lnTo>
                    <a:lnTo>
                      <a:pt x="2758" y="2882"/>
                    </a:lnTo>
                    <a:lnTo>
                      <a:pt x="2758" y="2899"/>
                    </a:lnTo>
                    <a:lnTo>
                      <a:pt x="2759" y="2915"/>
                    </a:lnTo>
                    <a:lnTo>
                      <a:pt x="2761" y="2933"/>
                    </a:lnTo>
                    <a:lnTo>
                      <a:pt x="2761" y="2949"/>
                    </a:lnTo>
                    <a:lnTo>
                      <a:pt x="2761" y="2968"/>
                    </a:lnTo>
                    <a:lnTo>
                      <a:pt x="2761" y="2986"/>
                    </a:lnTo>
                    <a:lnTo>
                      <a:pt x="2759" y="3005"/>
                    </a:lnTo>
                    <a:lnTo>
                      <a:pt x="2769" y="3011"/>
                    </a:lnTo>
                    <a:lnTo>
                      <a:pt x="2778" y="3017"/>
                    </a:lnTo>
                    <a:lnTo>
                      <a:pt x="2786" y="3026"/>
                    </a:lnTo>
                    <a:lnTo>
                      <a:pt x="2792" y="3035"/>
                    </a:lnTo>
                    <a:lnTo>
                      <a:pt x="2796" y="3045"/>
                    </a:lnTo>
                    <a:lnTo>
                      <a:pt x="2801" y="3055"/>
                    </a:lnTo>
                    <a:lnTo>
                      <a:pt x="2804" y="3066"/>
                    </a:lnTo>
                    <a:lnTo>
                      <a:pt x="2805" y="3076"/>
                    </a:lnTo>
                    <a:lnTo>
                      <a:pt x="2804" y="3085"/>
                    </a:lnTo>
                    <a:lnTo>
                      <a:pt x="2802" y="3094"/>
                    </a:lnTo>
                    <a:lnTo>
                      <a:pt x="2799" y="3103"/>
                    </a:lnTo>
                    <a:lnTo>
                      <a:pt x="2796" y="3110"/>
                    </a:lnTo>
                    <a:lnTo>
                      <a:pt x="2793" y="3118"/>
                    </a:lnTo>
                    <a:lnTo>
                      <a:pt x="2789" y="3125"/>
                    </a:lnTo>
                    <a:lnTo>
                      <a:pt x="2784" y="3132"/>
                    </a:lnTo>
                    <a:lnTo>
                      <a:pt x="2778" y="3140"/>
                    </a:lnTo>
                    <a:lnTo>
                      <a:pt x="2777" y="3147"/>
                    </a:lnTo>
                    <a:lnTo>
                      <a:pt x="2775" y="3155"/>
                    </a:lnTo>
                    <a:lnTo>
                      <a:pt x="2772" y="3162"/>
                    </a:lnTo>
                    <a:lnTo>
                      <a:pt x="2771" y="3168"/>
                    </a:lnTo>
                    <a:lnTo>
                      <a:pt x="2768" y="3175"/>
                    </a:lnTo>
                    <a:lnTo>
                      <a:pt x="2767" y="3181"/>
                    </a:lnTo>
                    <a:lnTo>
                      <a:pt x="2767" y="3189"/>
                    </a:lnTo>
                    <a:lnTo>
                      <a:pt x="2768" y="3196"/>
                    </a:lnTo>
                    <a:lnTo>
                      <a:pt x="2764" y="3202"/>
                    </a:lnTo>
                    <a:lnTo>
                      <a:pt x="2762" y="3208"/>
                    </a:lnTo>
                    <a:lnTo>
                      <a:pt x="2761" y="3214"/>
                    </a:lnTo>
                    <a:lnTo>
                      <a:pt x="2759" y="3221"/>
                    </a:lnTo>
                    <a:lnTo>
                      <a:pt x="2759" y="3229"/>
                    </a:lnTo>
                    <a:lnTo>
                      <a:pt x="2758" y="3234"/>
                    </a:lnTo>
                    <a:lnTo>
                      <a:pt x="2758" y="3242"/>
                    </a:lnTo>
                    <a:lnTo>
                      <a:pt x="2756" y="3248"/>
                    </a:lnTo>
                    <a:lnTo>
                      <a:pt x="2755" y="3257"/>
                    </a:lnTo>
                    <a:lnTo>
                      <a:pt x="2753" y="3266"/>
                    </a:lnTo>
                    <a:lnTo>
                      <a:pt x="2752" y="3274"/>
                    </a:lnTo>
                    <a:lnTo>
                      <a:pt x="2749" y="3282"/>
                    </a:lnTo>
                    <a:lnTo>
                      <a:pt x="2744" y="3291"/>
                    </a:lnTo>
                    <a:lnTo>
                      <a:pt x="2740" y="3298"/>
                    </a:lnTo>
                    <a:lnTo>
                      <a:pt x="2734" y="3305"/>
                    </a:lnTo>
                    <a:lnTo>
                      <a:pt x="2728" y="3313"/>
                    </a:lnTo>
                    <a:lnTo>
                      <a:pt x="2731" y="3323"/>
                    </a:lnTo>
                    <a:lnTo>
                      <a:pt x="2733" y="3334"/>
                    </a:lnTo>
                    <a:lnTo>
                      <a:pt x="2734" y="3345"/>
                    </a:lnTo>
                    <a:lnTo>
                      <a:pt x="2734" y="3357"/>
                    </a:lnTo>
                    <a:lnTo>
                      <a:pt x="2734" y="3368"/>
                    </a:lnTo>
                    <a:lnTo>
                      <a:pt x="2734" y="3379"/>
                    </a:lnTo>
                    <a:lnTo>
                      <a:pt x="2733" y="3391"/>
                    </a:lnTo>
                    <a:lnTo>
                      <a:pt x="2733" y="3403"/>
                    </a:lnTo>
                    <a:lnTo>
                      <a:pt x="2731" y="3437"/>
                    </a:lnTo>
                    <a:lnTo>
                      <a:pt x="2730" y="3470"/>
                    </a:lnTo>
                    <a:lnTo>
                      <a:pt x="2730" y="3504"/>
                    </a:lnTo>
                    <a:lnTo>
                      <a:pt x="2730" y="3536"/>
                    </a:lnTo>
                    <a:lnTo>
                      <a:pt x="2728" y="3567"/>
                    </a:lnTo>
                    <a:lnTo>
                      <a:pt x="2725" y="3600"/>
                    </a:lnTo>
                    <a:lnTo>
                      <a:pt x="2722" y="3631"/>
                    </a:lnTo>
                    <a:lnTo>
                      <a:pt x="2716" y="3664"/>
                    </a:lnTo>
                    <a:lnTo>
                      <a:pt x="2715" y="3672"/>
                    </a:lnTo>
                    <a:lnTo>
                      <a:pt x="2715" y="3684"/>
                    </a:lnTo>
                    <a:lnTo>
                      <a:pt x="2715" y="3695"/>
                    </a:lnTo>
                    <a:lnTo>
                      <a:pt x="2713" y="3706"/>
                    </a:lnTo>
                    <a:lnTo>
                      <a:pt x="2712" y="3720"/>
                    </a:lnTo>
                    <a:lnTo>
                      <a:pt x="2712" y="3730"/>
                    </a:lnTo>
                    <a:lnTo>
                      <a:pt x="2710" y="3742"/>
                    </a:lnTo>
                    <a:lnTo>
                      <a:pt x="2707" y="3752"/>
                    </a:lnTo>
                    <a:lnTo>
                      <a:pt x="2712" y="3757"/>
                    </a:lnTo>
                    <a:lnTo>
                      <a:pt x="2713" y="3785"/>
                    </a:lnTo>
                    <a:lnTo>
                      <a:pt x="2713" y="3814"/>
                    </a:lnTo>
                    <a:lnTo>
                      <a:pt x="2712" y="3846"/>
                    </a:lnTo>
                    <a:lnTo>
                      <a:pt x="2710" y="3875"/>
                    </a:lnTo>
                    <a:lnTo>
                      <a:pt x="2709" y="3905"/>
                    </a:lnTo>
                    <a:lnTo>
                      <a:pt x="2706" y="3936"/>
                    </a:lnTo>
                    <a:lnTo>
                      <a:pt x="2704" y="3965"/>
                    </a:lnTo>
                    <a:lnTo>
                      <a:pt x="2703" y="3994"/>
                    </a:lnTo>
                    <a:lnTo>
                      <a:pt x="2701" y="4017"/>
                    </a:lnTo>
                    <a:lnTo>
                      <a:pt x="2700" y="4041"/>
                    </a:lnTo>
                    <a:lnTo>
                      <a:pt x="2698" y="4065"/>
                    </a:lnTo>
                    <a:lnTo>
                      <a:pt x="2697" y="4087"/>
                    </a:lnTo>
                    <a:lnTo>
                      <a:pt x="2696" y="4110"/>
                    </a:lnTo>
                    <a:lnTo>
                      <a:pt x="2693" y="4134"/>
                    </a:lnTo>
                    <a:lnTo>
                      <a:pt x="2688" y="4158"/>
                    </a:lnTo>
                    <a:lnTo>
                      <a:pt x="2684" y="4180"/>
                    </a:lnTo>
                    <a:lnTo>
                      <a:pt x="2682" y="4195"/>
                    </a:lnTo>
                    <a:lnTo>
                      <a:pt x="2681" y="4210"/>
                    </a:lnTo>
                    <a:lnTo>
                      <a:pt x="2678" y="4224"/>
                    </a:lnTo>
                    <a:lnTo>
                      <a:pt x="2676" y="4239"/>
                    </a:lnTo>
                    <a:lnTo>
                      <a:pt x="2675" y="4255"/>
                    </a:lnTo>
                    <a:lnTo>
                      <a:pt x="2673" y="4272"/>
                    </a:lnTo>
                    <a:lnTo>
                      <a:pt x="2673" y="4286"/>
                    </a:lnTo>
                    <a:lnTo>
                      <a:pt x="2675" y="4301"/>
                    </a:lnTo>
                    <a:lnTo>
                      <a:pt x="2669" y="4309"/>
                    </a:lnTo>
                    <a:lnTo>
                      <a:pt x="2666" y="4318"/>
                    </a:lnTo>
                    <a:lnTo>
                      <a:pt x="2666" y="4325"/>
                    </a:lnTo>
                    <a:lnTo>
                      <a:pt x="2664" y="4335"/>
                    </a:lnTo>
                    <a:lnTo>
                      <a:pt x="2666" y="4344"/>
                    </a:lnTo>
                    <a:lnTo>
                      <a:pt x="2666" y="4353"/>
                    </a:lnTo>
                    <a:lnTo>
                      <a:pt x="2666" y="4362"/>
                    </a:lnTo>
                    <a:lnTo>
                      <a:pt x="2663" y="4371"/>
                    </a:lnTo>
                    <a:lnTo>
                      <a:pt x="2660" y="4392"/>
                    </a:lnTo>
                    <a:lnTo>
                      <a:pt x="2657" y="4412"/>
                    </a:lnTo>
                    <a:lnTo>
                      <a:pt x="2654" y="4433"/>
                    </a:lnTo>
                    <a:lnTo>
                      <a:pt x="2651" y="4455"/>
                    </a:lnTo>
                    <a:lnTo>
                      <a:pt x="2650" y="4476"/>
                    </a:lnTo>
                    <a:lnTo>
                      <a:pt x="2647" y="4498"/>
                    </a:lnTo>
                    <a:lnTo>
                      <a:pt x="2645" y="4519"/>
                    </a:lnTo>
                    <a:lnTo>
                      <a:pt x="2644" y="4539"/>
                    </a:lnTo>
                    <a:lnTo>
                      <a:pt x="2641" y="4544"/>
                    </a:lnTo>
                    <a:lnTo>
                      <a:pt x="2639" y="4548"/>
                    </a:lnTo>
                    <a:lnTo>
                      <a:pt x="2639" y="4553"/>
                    </a:lnTo>
                    <a:lnTo>
                      <a:pt x="2638" y="4559"/>
                    </a:lnTo>
                    <a:lnTo>
                      <a:pt x="2636" y="4563"/>
                    </a:lnTo>
                    <a:lnTo>
                      <a:pt x="2635" y="4568"/>
                    </a:lnTo>
                    <a:lnTo>
                      <a:pt x="2632" y="4572"/>
                    </a:lnTo>
                    <a:lnTo>
                      <a:pt x="2627" y="4575"/>
                    </a:lnTo>
                    <a:lnTo>
                      <a:pt x="2623" y="4569"/>
                    </a:lnTo>
                    <a:lnTo>
                      <a:pt x="2620" y="4562"/>
                    </a:lnTo>
                    <a:lnTo>
                      <a:pt x="2619" y="4554"/>
                    </a:lnTo>
                    <a:lnTo>
                      <a:pt x="2617" y="4545"/>
                    </a:lnTo>
                    <a:lnTo>
                      <a:pt x="2617" y="4538"/>
                    </a:lnTo>
                    <a:lnTo>
                      <a:pt x="2616" y="4529"/>
                    </a:lnTo>
                    <a:lnTo>
                      <a:pt x="2616" y="4522"/>
                    </a:lnTo>
                    <a:lnTo>
                      <a:pt x="2614" y="4514"/>
                    </a:lnTo>
                    <a:lnTo>
                      <a:pt x="2611" y="4498"/>
                    </a:lnTo>
                    <a:lnTo>
                      <a:pt x="2610" y="4480"/>
                    </a:lnTo>
                    <a:lnTo>
                      <a:pt x="2610" y="4464"/>
                    </a:lnTo>
                    <a:lnTo>
                      <a:pt x="2610" y="4448"/>
                    </a:lnTo>
                    <a:lnTo>
                      <a:pt x="2611" y="4414"/>
                    </a:lnTo>
                    <a:lnTo>
                      <a:pt x="2613" y="4381"/>
                    </a:lnTo>
                    <a:lnTo>
                      <a:pt x="2613" y="4365"/>
                    </a:lnTo>
                    <a:lnTo>
                      <a:pt x="2611" y="4350"/>
                    </a:lnTo>
                    <a:lnTo>
                      <a:pt x="2610" y="4334"/>
                    </a:lnTo>
                    <a:lnTo>
                      <a:pt x="2605" y="4319"/>
                    </a:lnTo>
                    <a:lnTo>
                      <a:pt x="2601" y="4304"/>
                    </a:lnTo>
                    <a:lnTo>
                      <a:pt x="2593" y="4289"/>
                    </a:lnTo>
                    <a:lnTo>
                      <a:pt x="2585" y="4276"/>
                    </a:lnTo>
                    <a:lnTo>
                      <a:pt x="2573" y="4261"/>
                    </a:lnTo>
                    <a:lnTo>
                      <a:pt x="2565" y="4255"/>
                    </a:lnTo>
                    <a:lnTo>
                      <a:pt x="2559" y="4248"/>
                    </a:lnTo>
                    <a:lnTo>
                      <a:pt x="2555" y="4241"/>
                    </a:lnTo>
                    <a:lnTo>
                      <a:pt x="2549" y="4235"/>
                    </a:lnTo>
                    <a:lnTo>
                      <a:pt x="2543" y="4229"/>
                    </a:lnTo>
                    <a:lnTo>
                      <a:pt x="2536" y="4224"/>
                    </a:lnTo>
                    <a:lnTo>
                      <a:pt x="2528" y="4220"/>
                    </a:lnTo>
                    <a:lnTo>
                      <a:pt x="2520" y="4217"/>
                    </a:lnTo>
                    <a:lnTo>
                      <a:pt x="2509" y="4238"/>
                    </a:lnTo>
                    <a:lnTo>
                      <a:pt x="2499" y="4258"/>
                    </a:lnTo>
                    <a:lnTo>
                      <a:pt x="2490" y="4279"/>
                    </a:lnTo>
                    <a:lnTo>
                      <a:pt x="2481" y="4301"/>
                    </a:lnTo>
                    <a:lnTo>
                      <a:pt x="2472" y="4322"/>
                    </a:lnTo>
                    <a:lnTo>
                      <a:pt x="2462" y="4341"/>
                    </a:lnTo>
                    <a:lnTo>
                      <a:pt x="2449" y="4362"/>
                    </a:lnTo>
                    <a:lnTo>
                      <a:pt x="2435" y="4380"/>
                    </a:lnTo>
                    <a:lnTo>
                      <a:pt x="2429" y="4380"/>
                    </a:lnTo>
                    <a:lnTo>
                      <a:pt x="2426" y="4378"/>
                    </a:lnTo>
                    <a:lnTo>
                      <a:pt x="2426" y="4377"/>
                    </a:lnTo>
                    <a:lnTo>
                      <a:pt x="2425" y="4374"/>
                    </a:lnTo>
                    <a:lnTo>
                      <a:pt x="2426" y="4369"/>
                    </a:lnTo>
                    <a:lnTo>
                      <a:pt x="2426" y="4366"/>
                    </a:lnTo>
                    <a:lnTo>
                      <a:pt x="2426" y="4362"/>
                    </a:lnTo>
                    <a:lnTo>
                      <a:pt x="2423" y="4359"/>
                    </a:lnTo>
                    <a:lnTo>
                      <a:pt x="2423" y="4338"/>
                    </a:lnTo>
                    <a:lnTo>
                      <a:pt x="2425" y="4318"/>
                    </a:lnTo>
                    <a:lnTo>
                      <a:pt x="2428" y="4295"/>
                    </a:lnTo>
                    <a:lnTo>
                      <a:pt x="2431" y="4275"/>
                    </a:lnTo>
                    <a:lnTo>
                      <a:pt x="2434" y="4254"/>
                    </a:lnTo>
                    <a:lnTo>
                      <a:pt x="2437" y="4233"/>
                    </a:lnTo>
                    <a:lnTo>
                      <a:pt x="2438" y="4211"/>
                    </a:lnTo>
                    <a:lnTo>
                      <a:pt x="2437" y="4192"/>
                    </a:lnTo>
                    <a:lnTo>
                      <a:pt x="2440" y="4187"/>
                    </a:lnTo>
                    <a:lnTo>
                      <a:pt x="2440" y="4183"/>
                    </a:lnTo>
                    <a:lnTo>
                      <a:pt x="2438" y="4178"/>
                    </a:lnTo>
                    <a:lnTo>
                      <a:pt x="2435" y="4176"/>
                    </a:lnTo>
                    <a:lnTo>
                      <a:pt x="2431" y="4171"/>
                    </a:lnTo>
                    <a:lnTo>
                      <a:pt x="2426" y="4168"/>
                    </a:lnTo>
                    <a:lnTo>
                      <a:pt x="2423" y="4165"/>
                    </a:lnTo>
                    <a:lnTo>
                      <a:pt x="2419" y="4162"/>
                    </a:lnTo>
                    <a:lnTo>
                      <a:pt x="2407" y="4155"/>
                    </a:lnTo>
                    <a:lnTo>
                      <a:pt x="2394" y="4149"/>
                    </a:lnTo>
                    <a:lnTo>
                      <a:pt x="2379" y="4143"/>
                    </a:lnTo>
                    <a:lnTo>
                      <a:pt x="2366" y="4139"/>
                    </a:lnTo>
                    <a:lnTo>
                      <a:pt x="2351" y="4134"/>
                    </a:lnTo>
                    <a:lnTo>
                      <a:pt x="2336" y="4131"/>
                    </a:lnTo>
                    <a:lnTo>
                      <a:pt x="2320" y="4131"/>
                    </a:lnTo>
                    <a:lnTo>
                      <a:pt x="2304" y="4131"/>
                    </a:lnTo>
                    <a:lnTo>
                      <a:pt x="2299" y="4152"/>
                    </a:lnTo>
                    <a:lnTo>
                      <a:pt x="2293" y="4171"/>
                    </a:lnTo>
                    <a:lnTo>
                      <a:pt x="2284" y="4189"/>
                    </a:lnTo>
                    <a:lnTo>
                      <a:pt x="2275" y="4208"/>
                    </a:lnTo>
                    <a:lnTo>
                      <a:pt x="2267" y="4226"/>
                    </a:lnTo>
                    <a:lnTo>
                      <a:pt x="2256" y="4245"/>
                    </a:lnTo>
                    <a:lnTo>
                      <a:pt x="2247" y="4263"/>
                    </a:lnTo>
                    <a:lnTo>
                      <a:pt x="2240" y="4282"/>
                    </a:lnTo>
                    <a:lnTo>
                      <a:pt x="2237" y="4284"/>
                    </a:lnTo>
                    <a:lnTo>
                      <a:pt x="2234" y="4286"/>
                    </a:lnTo>
                    <a:lnTo>
                      <a:pt x="2233" y="4289"/>
                    </a:lnTo>
                    <a:lnTo>
                      <a:pt x="2231" y="4294"/>
                    </a:lnTo>
                    <a:lnTo>
                      <a:pt x="2230" y="4297"/>
                    </a:lnTo>
                    <a:lnTo>
                      <a:pt x="2228" y="4298"/>
                    </a:lnTo>
                    <a:lnTo>
                      <a:pt x="2225" y="4301"/>
                    </a:lnTo>
                    <a:lnTo>
                      <a:pt x="2222" y="4301"/>
                    </a:lnTo>
                    <a:lnTo>
                      <a:pt x="2221" y="4298"/>
                    </a:lnTo>
                    <a:lnTo>
                      <a:pt x="2219" y="4294"/>
                    </a:lnTo>
                    <a:lnTo>
                      <a:pt x="2219" y="4289"/>
                    </a:lnTo>
                    <a:lnTo>
                      <a:pt x="2221" y="4285"/>
                    </a:lnTo>
                    <a:lnTo>
                      <a:pt x="2222" y="4281"/>
                    </a:lnTo>
                    <a:lnTo>
                      <a:pt x="2222" y="4276"/>
                    </a:lnTo>
                    <a:lnTo>
                      <a:pt x="2224" y="4270"/>
                    </a:lnTo>
                    <a:lnTo>
                      <a:pt x="2224" y="4266"/>
                    </a:lnTo>
                    <a:lnTo>
                      <a:pt x="2227" y="4247"/>
                    </a:lnTo>
                    <a:lnTo>
                      <a:pt x="2228" y="4226"/>
                    </a:lnTo>
                    <a:lnTo>
                      <a:pt x="2230" y="4207"/>
                    </a:lnTo>
                    <a:lnTo>
                      <a:pt x="2230" y="4187"/>
                    </a:lnTo>
                    <a:lnTo>
                      <a:pt x="2231" y="4168"/>
                    </a:lnTo>
                    <a:lnTo>
                      <a:pt x="2234" y="4149"/>
                    </a:lnTo>
                    <a:lnTo>
                      <a:pt x="2237" y="4128"/>
                    </a:lnTo>
                    <a:lnTo>
                      <a:pt x="2241" y="4109"/>
                    </a:lnTo>
                    <a:lnTo>
                      <a:pt x="2234" y="4099"/>
                    </a:lnTo>
                    <a:lnTo>
                      <a:pt x="2225" y="4090"/>
                    </a:lnTo>
                    <a:lnTo>
                      <a:pt x="2215" y="4079"/>
                    </a:lnTo>
                    <a:lnTo>
                      <a:pt x="2204" y="4070"/>
                    </a:lnTo>
                    <a:lnTo>
                      <a:pt x="2194" y="4063"/>
                    </a:lnTo>
                    <a:lnTo>
                      <a:pt x="2182" y="4059"/>
                    </a:lnTo>
                    <a:lnTo>
                      <a:pt x="2176" y="4057"/>
                    </a:lnTo>
                    <a:lnTo>
                      <a:pt x="2170" y="4056"/>
                    </a:lnTo>
                    <a:lnTo>
                      <a:pt x="2164" y="4056"/>
                    </a:lnTo>
                    <a:lnTo>
                      <a:pt x="2157" y="4056"/>
                    </a:lnTo>
                    <a:lnTo>
                      <a:pt x="2157" y="4054"/>
                    </a:lnTo>
                    <a:lnTo>
                      <a:pt x="2157" y="4053"/>
                    </a:lnTo>
                    <a:lnTo>
                      <a:pt x="2157" y="4051"/>
                    </a:lnTo>
                    <a:lnTo>
                      <a:pt x="2156" y="4050"/>
                    </a:lnTo>
                    <a:lnTo>
                      <a:pt x="2153" y="4048"/>
                    </a:lnTo>
                    <a:lnTo>
                      <a:pt x="2151" y="4048"/>
                    </a:lnTo>
                    <a:lnTo>
                      <a:pt x="2150" y="4050"/>
                    </a:lnTo>
                    <a:lnTo>
                      <a:pt x="2114" y="4127"/>
                    </a:lnTo>
                    <a:lnTo>
                      <a:pt x="2110" y="4128"/>
                    </a:lnTo>
                    <a:lnTo>
                      <a:pt x="2108" y="4130"/>
                    </a:lnTo>
                    <a:lnTo>
                      <a:pt x="2107" y="4133"/>
                    </a:lnTo>
                    <a:lnTo>
                      <a:pt x="2105" y="4136"/>
                    </a:lnTo>
                    <a:lnTo>
                      <a:pt x="2105" y="4139"/>
                    </a:lnTo>
                    <a:lnTo>
                      <a:pt x="2105" y="4141"/>
                    </a:lnTo>
                    <a:lnTo>
                      <a:pt x="2104" y="4144"/>
                    </a:lnTo>
                    <a:lnTo>
                      <a:pt x="2102" y="4146"/>
                    </a:lnTo>
                    <a:lnTo>
                      <a:pt x="2096" y="4155"/>
                    </a:lnTo>
                    <a:lnTo>
                      <a:pt x="2092" y="4164"/>
                    </a:lnTo>
                    <a:lnTo>
                      <a:pt x="2088" y="4173"/>
                    </a:lnTo>
                    <a:lnTo>
                      <a:pt x="2085" y="4181"/>
                    </a:lnTo>
                    <a:lnTo>
                      <a:pt x="2082" y="4190"/>
                    </a:lnTo>
                    <a:lnTo>
                      <a:pt x="2079" y="4199"/>
                    </a:lnTo>
                    <a:lnTo>
                      <a:pt x="2077" y="4210"/>
                    </a:lnTo>
                    <a:lnTo>
                      <a:pt x="2076" y="4220"/>
                    </a:lnTo>
                    <a:lnTo>
                      <a:pt x="2093" y="4233"/>
                    </a:lnTo>
                    <a:lnTo>
                      <a:pt x="2110" y="4248"/>
                    </a:lnTo>
                    <a:lnTo>
                      <a:pt x="2126" y="4263"/>
                    </a:lnTo>
                    <a:lnTo>
                      <a:pt x="2142" y="4279"/>
                    </a:lnTo>
                    <a:lnTo>
                      <a:pt x="2159" y="4294"/>
                    </a:lnTo>
                    <a:lnTo>
                      <a:pt x="2175" y="4310"/>
                    </a:lnTo>
                    <a:lnTo>
                      <a:pt x="2191" y="4323"/>
                    </a:lnTo>
                    <a:lnTo>
                      <a:pt x="2209" y="4337"/>
                    </a:lnTo>
                    <a:lnTo>
                      <a:pt x="2218" y="4349"/>
                    </a:lnTo>
                    <a:lnTo>
                      <a:pt x="2227" y="4360"/>
                    </a:lnTo>
                    <a:lnTo>
                      <a:pt x="2237" y="4372"/>
                    </a:lnTo>
                    <a:lnTo>
                      <a:pt x="2247" y="4383"/>
                    </a:lnTo>
                    <a:lnTo>
                      <a:pt x="2258" y="4394"/>
                    </a:lnTo>
                    <a:lnTo>
                      <a:pt x="2270" y="4405"/>
                    </a:lnTo>
                    <a:lnTo>
                      <a:pt x="2281" y="4415"/>
                    </a:lnTo>
                    <a:lnTo>
                      <a:pt x="2293" y="4426"/>
                    </a:lnTo>
                    <a:lnTo>
                      <a:pt x="2296" y="4426"/>
                    </a:lnTo>
                    <a:lnTo>
                      <a:pt x="2299" y="4426"/>
                    </a:lnTo>
                    <a:lnTo>
                      <a:pt x="2302" y="4427"/>
                    </a:lnTo>
                    <a:lnTo>
                      <a:pt x="2305" y="4430"/>
                    </a:lnTo>
                    <a:lnTo>
                      <a:pt x="2308" y="4431"/>
                    </a:lnTo>
                    <a:lnTo>
                      <a:pt x="2311" y="4434"/>
                    </a:lnTo>
                    <a:lnTo>
                      <a:pt x="2314" y="4436"/>
                    </a:lnTo>
                    <a:lnTo>
                      <a:pt x="2317" y="4437"/>
                    </a:lnTo>
                    <a:lnTo>
                      <a:pt x="2320" y="4442"/>
                    </a:lnTo>
                    <a:lnTo>
                      <a:pt x="2324" y="4445"/>
                    </a:lnTo>
                    <a:lnTo>
                      <a:pt x="2329" y="4448"/>
                    </a:lnTo>
                    <a:lnTo>
                      <a:pt x="2333" y="4451"/>
                    </a:lnTo>
                    <a:lnTo>
                      <a:pt x="2339" y="4454"/>
                    </a:lnTo>
                    <a:lnTo>
                      <a:pt x="2342" y="4457"/>
                    </a:lnTo>
                    <a:lnTo>
                      <a:pt x="2346" y="4461"/>
                    </a:lnTo>
                    <a:lnTo>
                      <a:pt x="2348" y="4466"/>
                    </a:lnTo>
                    <a:lnTo>
                      <a:pt x="2360" y="4473"/>
                    </a:lnTo>
                    <a:lnTo>
                      <a:pt x="2372" y="4477"/>
                    </a:lnTo>
                    <a:lnTo>
                      <a:pt x="2385" y="4480"/>
                    </a:lnTo>
                    <a:lnTo>
                      <a:pt x="2397" y="4483"/>
                    </a:lnTo>
                    <a:lnTo>
                      <a:pt x="2410" y="4486"/>
                    </a:lnTo>
                    <a:lnTo>
                      <a:pt x="2422" y="4491"/>
                    </a:lnTo>
                    <a:lnTo>
                      <a:pt x="2428" y="4494"/>
                    </a:lnTo>
                    <a:lnTo>
                      <a:pt x="2434" y="4497"/>
                    </a:lnTo>
                    <a:lnTo>
                      <a:pt x="2438" y="4501"/>
                    </a:lnTo>
                    <a:lnTo>
                      <a:pt x="2444" y="4505"/>
                    </a:lnTo>
                    <a:lnTo>
                      <a:pt x="2447" y="4505"/>
                    </a:lnTo>
                    <a:lnTo>
                      <a:pt x="2450" y="4505"/>
                    </a:lnTo>
                    <a:lnTo>
                      <a:pt x="2453" y="4505"/>
                    </a:lnTo>
                    <a:lnTo>
                      <a:pt x="2457" y="4507"/>
                    </a:lnTo>
                    <a:lnTo>
                      <a:pt x="2460" y="4508"/>
                    </a:lnTo>
                    <a:lnTo>
                      <a:pt x="2463" y="4508"/>
                    </a:lnTo>
                    <a:lnTo>
                      <a:pt x="2468" y="4510"/>
                    </a:lnTo>
                    <a:lnTo>
                      <a:pt x="2471" y="4510"/>
                    </a:lnTo>
                    <a:lnTo>
                      <a:pt x="2471" y="4516"/>
                    </a:lnTo>
                    <a:lnTo>
                      <a:pt x="2474" y="4522"/>
                    </a:lnTo>
                    <a:lnTo>
                      <a:pt x="2477" y="4525"/>
                    </a:lnTo>
                    <a:lnTo>
                      <a:pt x="2481" y="4529"/>
                    </a:lnTo>
                    <a:lnTo>
                      <a:pt x="2485" y="4532"/>
                    </a:lnTo>
                    <a:lnTo>
                      <a:pt x="2490" y="4535"/>
                    </a:lnTo>
                    <a:lnTo>
                      <a:pt x="2494" y="4538"/>
                    </a:lnTo>
                    <a:lnTo>
                      <a:pt x="2499" y="4541"/>
                    </a:lnTo>
                    <a:lnTo>
                      <a:pt x="2509" y="4542"/>
                    </a:lnTo>
                    <a:lnTo>
                      <a:pt x="2518" y="4547"/>
                    </a:lnTo>
                    <a:lnTo>
                      <a:pt x="2527" y="4551"/>
                    </a:lnTo>
                    <a:lnTo>
                      <a:pt x="2534" y="4559"/>
                    </a:lnTo>
                    <a:lnTo>
                      <a:pt x="2543" y="4565"/>
                    </a:lnTo>
                    <a:lnTo>
                      <a:pt x="2551" y="4572"/>
                    </a:lnTo>
                    <a:lnTo>
                      <a:pt x="2559" y="4576"/>
                    </a:lnTo>
                    <a:lnTo>
                      <a:pt x="2568" y="4581"/>
                    </a:lnTo>
                    <a:lnTo>
                      <a:pt x="2577" y="4591"/>
                    </a:lnTo>
                    <a:lnTo>
                      <a:pt x="2586" y="4600"/>
                    </a:lnTo>
                    <a:lnTo>
                      <a:pt x="2595" y="4611"/>
                    </a:lnTo>
                    <a:lnTo>
                      <a:pt x="2602" y="4619"/>
                    </a:lnTo>
                    <a:lnTo>
                      <a:pt x="2610" y="4628"/>
                    </a:lnTo>
                    <a:lnTo>
                      <a:pt x="2617" y="4639"/>
                    </a:lnTo>
                    <a:lnTo>
                      <a:pt x="2626" y="4649"/>
                    </a:lnTo>
                    <a:lnTo>
                      <a:pt x="2635" y="4659"/>
                    </a:lnTo>
                    <a:lnTo>
                      <a:pt x="2633" y="4664"/>
                    </a:lnTo>
                    <a:lnTo>
                      <a:pt x="2633" y="4667"/>
                    </a:lnTo>
                    <a:lnTo>
                      <a:pt x="2630" y="4670"/>
                    </a:lnTo>
                    <a:lnTo>
                      <a:pt x="2629" y="4671"/>
                    </a:lnTo>
                    <a:lnTo>
                      <a:pt x="2627" y="4673"/>
                    </a:lnTo>
                    <a:lnTo>
                      <a:pt x="2625" y="4674"/>
                    </a:lnTo>
                    <a:lnTo>
                      <a:pt x="2622" y="4676"/>
                    </a:lnTo>
                    <a:lnTo>
                      <a:pt x="2619" y="4677"/>
                    </a:lnTo>
                    <a:lnTo>
                      <a:pt x="2596" y="4677"/>
                    </a:lnTo>
                    <a:lnTo>
                      <a:pt x="2576" y="4676"/>
                    </a:lnTo>
                    <a:lnTo>
                      <a:pt x="2555" y="4674"/>
                    </a:lnTo>
                    <a:lnTo>
                      <a:pt x="2534" y="4670"/>
                    </a:lnTo>
                    <a:lnTo>
                      <a:pt x="2514" y="4665"/>
                    </a:lnTo>
                    <a:lnTo>
                      <a:pt x="2494" y="4659"/>
                    </a:lnTo>
                    <a:lnTo>
                      <a:pt x="2475" y="4653"/>
                    </a:lnTo>
                    <a:lnTo>
                      <a:pt x="2457" y="4648"/>
                    </a:lnTo>
                    <a:lnTo>
                      <a:pt x="2463" y="4653"/>
                    </a:lnTo>
                    <a:lnTo>
                      <a:pt x="2469" y="4659"/>
                    </a:lnTo>
                    <a:lnTo>
                      <a:pt x="2475" y="4665"/>
                    </a:lnTo>
                    <a:lnTo>
                      <a:pt x="2483" y="4673"/>
                    </a:lnTo>
                    <a:lnTo>
                      <a:pt x="2488" y="4679"/>
                    </a:lnTo>
                    <a:lnTo>
                      <a:pt x="2494" y="4685"/>
                    </a:lnTo>
                    <a:lnTo>
                      <a:pt x="2502" y="4690"/>
                    </a:lnTo>
                    <a:lnTo>
                      <a:pt x="2511" y="4693"/>
                    </a:lnTo>
                    <a:lnTo>
                      <a:pt x="2512" y="4698"/>
                    </a:lnTo>
                    <a:lnTo>
                      <a:pt x="2515" y="4702"/>
                    </a:lnTo>
                    <a:lnTo>
                      <a:pt x="2517" y="4707"/>
                    </a:lnTo>
                    <a:lnTo>
                      <a:pt x="2520" y="4710"/>
                    </a:lnTo>
                    <a:lnTo>
                      <a:pt x="2521" y="4714"/>
                    </a:lnTo>
                    <a:lnTo>
                      <a:pt x="2522" y="4719"/>
                    </a:lnTo>
                    <a:lnTo>
                      <a:pt x="2524" y="4723"/>
                    </a:lnTo>
                    <a:lnTo>
                      <a:pt x="2524" y="4727"/>
                    </a:lnTo>
                    <a:lnTo>
                      <a:pt x="2512" y="4732"/>
                    </a:lnTo>
                    <a:lnTo>
                      <a:pt x="2502" y="4735"/>
                    </a:lnTo>
                    <a:lnTo>
                      <a:pt x="2490" y="4736"/>
                    </a:lnTo>
                    <a:lnTo>
                      <a:pt x="2478" y="4736"/>
                    </a:lnTo>
                    <a:lnTo>
                      <a:pt x="2454" y="4735"/>
                    </a:lnTo>
                    <a:lnTo>
                      <a:pt x="2431" y="4732"/>
                    </a:lnTo>
                    <a:lnTo>
                      <a:pt x="2406" y="4727"/>
                    </a:lnTo>
                    <a:lnTo>
                      <a:pt x="2380" y="4721"/>
                    </a:lnTo>
                    <a:lnTo>
                      <a:pt x="2357" y="4719"/>
                    </a:lnTo>
                    <a:lnTo>
                      <a:pt x="2333" y="4717"/>
                    </a:lnTo>
                    <a:lnTo>
                      <a:pt x="2320" y="4724"/>
                    </a:lnTo>
                    <a:lnTo>
                      <a:pt x="2302" y="4726"/>
                    </a:lnTo>
                    <a:lnTo>
                      <a:pt x="2286" y="4724"/>
                    </a:lnTo>
                    <a:lnTo>
                      <a:pt x="2270" y="4723"/>
                    </a:lnTo>
                    <a:lnTo>
                      <a:pt x="2253" y="4721"/>
                    </a:lnTo>
                    <a:lnTo>
                      <a:pt x="2235" y="4720"/>
                    </a:lnTo>
                    <a:lnTo>
                      <a:pt x="2219" y="4717"/>
                    </a:lnTo>
                    <a:lnTo>
                      <a:pt x="2201" y="4716"/>
                    </a:lnTo>
                    <a:lnTo>
                      <a:pt x="2184" y="4714"/>
                    </a:lnTo>
                    <a:lnTo>
                      <a:pt x="2166" y="4705"/>
                    </a:lnTo>
                    <a:lnTo>
                      <a:pt x="2145" y="4698"/>
                    </a:lnTo>
                    <a:lnTo>
                      <a:pt x="2125" y="4693"/>
                    </a:lnTo>
                    <a:lnTo>
                      <a:pt x="2104" y="4687"/>
                    </a:lnTo>
                    <a:lnTo>
                      <a:pt x="2083" y="4683"/>
                    </a:lnTo>
                    <a:lnTo>
                      <a:pt x="2062" y="4676"/>
                    </a:lnTo>
                    <a:lnTo>
                      <a:pt x="2054" y="4673"/>
                    </a:lnTo>
                    <a:lnTo>
                      <a:pt x="2045" y="4667"/>
                    </a:lnTo>
                    <a:lnTo>
                      <a:pt x="2036" y="4661"/>
                    </a:lnTo>
                    <a:lnTo>
                      <a:pt x="2027" y="4655"/>
                    </a:lnTo>
                    <a:lnTo>
                      <a:pt x="2027" y="4649"/>
                    </a:lnTo>
                    <a:lnTo>
                      <a:pt x="2028" y="4646"/>
                    </a:lnTo>
                    <a:lnTo>
                      <a:pt x="2031" y="4645"/>
                    </a:lnTo>
                    <a:lnTo>
                      <a:pt x="2034" y="4643"/>
                    </a:lnTo>
                    <a:lnTo>
                      <a:pt x="2039" y="4642"/>
                    </a:lnTo>
                    <a:lnTo>
                      <a:pt x="2042" y="4640"/>
                    </a:lnTo>
                    <a:lnTo>
                      <a:pt x="2045" y="4637"/>
                    </a:lnTo>
                    <a:lnTo>
                      <a:pt x="2045" y="4633"/>
                    </a:lnTo>
                    <a:lnTo>
                      <a:pt x="2054" y="4627"/>
                    </a:lnTo>
                    <a:lnTo>
                      <a:pt x="2061" y="4619"/>
                    </a:lnTo>
                    <a:lnTo>
                      <a:pt x="2068" y="4613"/>
                    </a:lnTo>
                    <a:lnTo>
                      <a:pt x="2074" y="4605"/>
                    </a:lnTo>
                    <a:lnTo>
                      <a:pt x="2080" y="4597"/>
                    </a:lnTo>
                    <a:lnTo>
                      <a:pt x="2088" y="4590"/>
                    </a:lnTo>
                    <a:lnTo>
                      <a:pt x="2093" y="4584"/>
                    </a:lnTo>
                    <a:lnTo>
                      <a:pt x="2102" y="4576"/>
                    </a:lnTo>
                    <a:lnTo>
                      <a:pt x="2077" y="4542"/>
                    </a:lnTo>
                    <a:lnTo>
                      <a:pt x="2054" y="4508"/>
                    </a:lnTo>
                    <a:lnTo>
                      <a:pt x="2028" y="4474"/>
                    </a:lnTo>
                    <a:lnTo>
                      <a:pt x="2003" y="4440"/>
                    </a:lnTo>
                    <a:lnTo>
                      <a:pt x="1978" y="4408"/>
                    </a:lnTo>
                    <a:lnTo>
                      <a:pt x="1953" y="4374"/>
                    </a:lnTo>
                    <a:lnTo>
                      <a:pt x="1929" y="4341"/>
                    </a:lnTo>
                    <a:lnTo>
                      <a:pt x="1906" y="4309"/>
                    </a:lnTo>
                    <a:lnTo>
                      <a:pt x="1900" y="4303"/>
                    </a:lnTo>
                    <a:lnTo>
                      <a:pt x="1894" y="4298"/>
                    </a:lnTo>
                    <a:lnTo>
                      <a:pt x="1888" y="4297"/>
                    </a:lnTo>
                    <a:lnTo>
                      <a:pt x="1880" y="4295"/>
                    </a:lnTo>
                    <a:lnTo>
                      <a:pt x="1873" y="4294"/>
                    </a:lnTo>
                    <a:lnTo>
                      <a:pt x="1867" y="4291"/>
                    </a:lnTo>
                    <a:lnTo>
                      <a:pt x="1866" y="4289"/>
                    </a:lnTo>
                    <a:lnTo>
                      <a:pt x="1863" y="4286"/>
                    </a:lnTo>
                    <a:lnTo>
                      <a:pt x="1861" y="4284"/>
                    </a:lnTo>
                    <a:lnTo>
                      <a:pt x="1861" y="4279"/>
                    </a:lnTo>
                    <a:lnTo>
                      <a:pt x="1863" y="4266"/>
                    </a:lnTo>
                    <a:lnTo>
                      <a:pt x="1867" y="4252"/>
                    </a:lnTo>
                    <a:lnTo>
                      <a:pt x="1872" y="4239"/>
                    </a:lnTo>
                    <a:lnTo>
                      <a:pt x="1878" y="4227"/>
                    </a:lnTo>
                    <a:lnTo>
                      <a:pt x="1882" y="4214"/>
                    </a:lnTo>
                    <a:lnTo>
                      <a:pt x="1886" y="4201"/>
                    </a:lnTo>
                    <a:lnTo>
                      <a:pt x="1891" y="4187"/>
                    </a:lnTo>
                    <a:lnTo>
                      <a:pt x="1892" y="4173"/>
                    </a:lnTo>
                    <a:lnTo>
                      <a:pt x="1897" y="4165"/>
                    </a:lnTo>
                    <a:lnTo>
                      <a:pt x="1901" y="4156"/>
                    </a:lnTo>
                    <a:lnTo>
                      <a:pt x="1904" y="4147"/>
                    </a:lnTo>
                    <a:lnTo>
                      <a:pt x="1907" y="4139"/>
                    </a:lnTo>
                    <a:lnTo>
                      <a:pt x="1912" y="4130"/>
                    </a:lnTo>
                    <a:lnTo>
                      <a:pt x="1915" y="4121"/>
                    </a:lnTo>
                    <a:lnTo>
                      <a:pt x="1917" y="4112"/>
                    </a:lnTo>
                    <a:lnTo>
                      <a:pt x="1920" y="4103"/>
                    </a:lnTo>
                    <a:lnTo>
                      <a:pt x="1922" y="4094"/>
                    </a:lnTo>
                    <a:lnTo>
                      <a:pt x="1923" y="4088"/>
                    </a:lnTo>
                    <a:lnTo>
                      <a:pt x="1926" y="4081"/>
                    </a:lnTo>
                    <a:lnTo>
                      <a:pt x="1929" y="4073"/>
                    </a:lnTo>
                    <a:lnTo>
                      <a:pt x="1932" y="4067"/>
                    </a:lnTo>
                    <a:lnTo>
                      <a:pt x="1935" y="4060"/>
                    </a:lnTo>
                    <a:lnTo>
                      <a:pt x="1938" y="4054"/>
                    </a:lnTo>
                    <a:lnTo>
                      <a:pt x="1941" y="4047"/>
                    </a:lnTo>
                    <a:lnTo>
                      <a:pt x="1932" y="4047"/>
                    </a:lnTo>
                    <a:lnTo>
                      <a:pt x="1925" y="4051"/>
                    </a:lnTo>
                    <a:lnTo>
                      <a:pt x="1916" y="4054"/>
                    </a:lnTo>
                    <a:lnTo>
                      <a:pt x="1907" y="4059"/>
                    </a:lnTo>
                    <a:lnTo>
                      <a:pt x="1900" y="4062"/>
                    </a:lnTo>
                    <a:lnTo>
                      <a:pt x="1891" y="4063"/>
                    </a:lnTo>
                    <a:lnTo>
                      <a:pt x="1888" y="4062"/>
                    </a:lnTo>
                    <a:lnTo>
                      <a:pt x="1885" y="4060"/>
                    </a:lnTo>
                    <a:lnTo>
                      <a:pt x="1882" y="4057"/>
                    </a:lnTo>
                    <a:lnTo>
                      <a:pt x="1879" y="4054"/>
                    </a:lnTo>
                    <a:lnTo>
                      <a:pt x="1870" y="4036"/>
                    </a:lnTo>
                    <a:lnTo>
                      <a:pt x="1860" y="4020"/>
                    </a:lnTo>
                    <a:lnTo>
                      <a:pt x="1849" y="4005"/>
                    </a:lnTo>
                    <a:lnTo>
                      <a:pt x="1838" y="3991"/>
                    </a:lnTo>
                    <a:lnTo>
                      <a:pt x="1826" y="3977"/>
                    </a:lnTo>
                    <a:lnTo>
                      <a:pt x="1814" y="3964"/>
                    </a:lnTo>
                    <a:lnTo>
                      <a:pt x="1801" y="3951"/>
                    </a:lnTo>
                    <a:lnTo>
                      <a:pt x="1786" y="3937"/>
                    </a:lnTo>
                    <a:lnTo>
                      <a:pt x="1758" y="3914"/>
                    </a:lnTo>
                    <a:lnTo>
                      <a:pt x="1728" y="3891"/>
                    </a:lnTo>
                    <a:lnTo>
                      <a:pt x="1697" y="3868"/>
                    </a:lnTo>
                    <a:lnTo>
                      <a:pt x="1667" y="3846"/>
                    </a:lnTo>
                    <a:lnTo>
                      <a:pt x="1663" y="3844"/>
                    </a:lnTo>
                    <a:lnTo>
                      <a:pt x="1657" y="3843"/>
                    </a:lnTo>
                    <a:lnTo>
                      <a:pt x="1653" y="3840"/>
                    </a:lnTo>
                    <a:lnTo>
                      <a:pt x="1648" y="3837"/>
                    </a:lnTo>
                    <a:lnTo>
                      <a:pt x="1644" y="3835"/>
                    </a:lnTo>
                    <a:lnTo>
                      <a:pt x="1639" y="3832"/>
                    </a:lnTo>
                    <a:lnTo>
                      <a:pt x="1635" y="3831"/>
                    </a:lnTo>
                    <a:lnTo>
                      <a:pt x="1630" y="3829"/>
                    </a:lnTo>
                    <a:lnTo>
                      <a:pt x="1629" y="3832"/>
                    </a:lnTo>
                    <a:lnTo>
                      <a:pt x="1628" y="3834"/>
                    </a:lnTo>
                    <a:lnTo>
                      <a:pt x="1626" y="3837"/>
                    </a:lnTo>
                    <a:lnTo>
                      <a:pt x="1625" y="3840"/>
                    </a:lnTo>
                    <a:lnTo>
                      <a:pt x="1622" y="3843"/>
                    </a:lnTo>
                    <a:lnTo>
                      <a:pt x="1620" y="3844"/>
                    </a:lnTo>
                    <a:lnTo>
                      <a:pt x="1617" y="3844"/>
                    </a:lnTo>
                    <a:lnTo>
                      <a:pt x="1613" y="3843"/>
                    </a:lnTo>
                    <a:lnTo>
                      <a:pt x="1607" y="3850"/>
                    </a:lnTo>
                    <a:lnTo>
                      <a:pt x="1601" y="3856"/>
                    </a:lnTo>
                    <a:lnTo>
                      <a:pt x="1595" y="3863"/>
                    </a:lnTo>
                    <a:lnTo>
                      <a:pt x="1589" y="3871"/>
                    </a:lnTo>
                    <a:lnTo>
                      <a:pt x="1582" y="3877"/>
                    </a:lnTo>
                    <a:lnTo>
                      <a:pt x="1574" y="3883"/>
                    </a:lnTo>
                    <a:lnTo>
                      <a:pt x="1568" y="3887"/>
                    </a:lnTo>
                    <a:lnTo>
                      <a:pt x="1561" y="3891"/>
                    </a:lnTo>
                    <a:lnTo>
                      <a:pt x="1558" y="3899"/>
                    </a:lnTo>
                    <a:lnTo>
                      <a:pt x="1552" y="3905"/>
                    </a:lnTo>
                    <a:lnTo>
                      <a:pt x="1548" y="3911"/>
                    </a:lnTo>
                    <a:lnTo>
                      <a:pt x="1542" y="3917"/>
                    </a:lnTo>
                    <a:lnTo>
                      <a:pt x="1528" y="3925"/>
                    </a:lnTo>
                    <a:lnTo>
                      <a:pt x="1515" y="3934"/>
                    </a:lnTo>
                    <a:lnTo>
                      <a:pt x="1500" y="3942"/>
                    </a:lnTo>
                    <a:lnTo>
                      <a:pt x="1487" y="3951"/>
                    </a:lnTo>
                    <a:lnTo>
                      <a:pt x="1474" y="3959"/>
                    </a:lnTo>
                    <a:lnTo>
                      <a:pt x="1462" y="3971"/>
                    </a:lnTo>
                    <a:lnTo>
                      <a:pt x="1444" y="3983"/>
                    </a:lnTo>
                    <a:lnTo>
                      <a:pt x="1426" y="3992"/>
                    </a:lnTo>
                    <a:lnTo>
                      <a:pt x="1407" y="4001"/>
                    </a:lnTo>
                    <a:lnTo>
                      <a:pt x="1388" y="4008"/>
                    </a:lnTo>
                    <a:lnTo>
                      <a:pt x="1369" y="4016"/>
                    </a:lnTo>
                    <a:lnTo>
                      <a:pt x="1349" y="4023"/>
                    </a:lnTo>
                    <a:lnTo>
                      <a:pt x="1330" y="4032"/>
                    </a:lnTo>
                    <a:lnTo>
                      <a:pt x="1311" y="4041"/>
                    </a:lnTo>
                    <a:lnTo>
                      <a:pt x="1301" y="4042"/>
                    </a:lnTo>
                    <a:lnTo>
                      <a:pt x="1292" y="4047"/>
                    </a:lnTo>
                    <a:lnTo>
                      <a:pt x="1281" y="4053"/>
                    </a:lnTo>
                    <a:lnTo>
                      <a:pt x="1273" y="4059"/>
                    </a:lnTo>
                    <a:lnTo>
                      <a:pt x="1264" y="4065"/>
                    </a:lnTo>
                    <a:lnTo>
                      <a:pt x="1255" y="4069"/>
                    </a:lnTo>
                    <a:lnTo>
                      <a:pt x="1244" y="4072"/>
                    </a:lnTo>
                    <a:lnTo>
                      <a:pt x="1234" y="4073"/>
                    </a:lnTo>
                    <a:lnTo>
                      <a:pt x="1222" y="4081"/>
                    </a:lnTo>
                    <a:lnTo>
                      <a:pt x="1210" y="4088"/>
                    </a:lnTo>
                    <a:lnTo>
                      <a:pt x="1199" y="4094"/>
                    </a:lnTo>
                    <a:lnTo>
                      <a:pt x="1187" y="4102"/>
                    </a:lnTo>
                    <a:lnTo>
                      <a:pt x="1175" y="4107"/>
                    </a:lnTo>
                    <a:lnTo>
                      <a:pt x="1163" y="4113"/>
                    </a:lnTo>
                    <a:lnTo>
                      <a:pt x="1151" y="4119"/>
                    </a:lnTo>
                    <a:lnTo>
                      <a:pt x="1141" y="4127"/>
                    </a:lnTo>
                    <a:lnTo>
                      <a:pt x="1139" y="4173"/>
                    </a:lnTo>
                    <a:lnTo>
                      <a:pt x="1141" y="4217"/>
                    </a:lnTo>
                    <a:lnTo>
                      <a:pt x="1144" y="4261"/>
                    </a:lnTo>
                    <a:lnTo>
                      <a:pt x="1148" y="4306"/>
                    </a:lnTo>
                    <a:lnTo>
                      <a:pt x="1153" y="4350"/>
                    </a:lnTo>
                    <a:lnTo>
                      <a:pt x="1157" y="4396"/>
                    </a:lnTo>
                    <a:lnTo>
                      <a:pt x="1162" y="4440"/>
                    </a:lnTo>
                    <a:lnTo>
                      <a:pt x="1165" y="4486"/>
                    </a:lnTo>
                    <a:lnTo>
                      <a:pt x="1165" y="4498"/>
                    </a:lnTo>
                    <a:lnTo>
                      <a:pt x="1166" y="4508"/>
                    </a:lnTo>
                    <a:lnTo>
                      <a:pt x="1168" y="4519"/>
                    </a:lnTo>
                    <a:lnTo>
                      <a:pt x="1170" y="4529"/>
                    </a:lnTo>
                    <a:lnTo>
                      <a:pt x="1173" y="4539"/>
                    </a:lnTo>
                    <a:lnTo>
                      <a:pt x="1176" y="4550"/>
                    </a:lnTo>
                    <a:lnTo>
                      <a:pt x="1179" y="4560"/>
                    </a:lnTo>
                    <a:lnTo>
                      <a:pt x="1182" y="4571"/>
                    </a:lnTo>
                    <a:lnTo>
                      <a:pt x="1182" y="4587"/>
                    </a:lnTo>
                    <a:lnTo>
                      <a:pt x="1184" y="4605"/>
                    </a:lnTo>
                    <a:lnTo>
                      <a:pt x="1185" y="4624"/>
                    </a:lnTo>
                    <a:lnTo>
                      <a:pt x="1188" y="4642"/>
                    </a:lnTo>
                    <a:lnTo>
                      <a:pt x="1190" y="4659"/>
                    </a:lnTo>
                    <a:lnTo>
                      <a:pt x="1188" y="4677"/>
                    </a:lnTo>
                    <a:lnTo>
                      <a:pt x="1187" y="4686"/>
                    </a:lnTo>
                    <a:lnTo>
                      <a:pt x="1184" y="4693"/>
                    </a:lnTo>
                    <a:lnTo>
                      <a:pt x="1181" y="4702"/>
                    </a:lnTo>
                    <a:lnTo>
                      <a:pt x="1176" y="4710"/>
                    </a:lnTo>
                    <a:lnTo>
                      <a:pt x="1175" y="4721"/>
                    </a:lnTo>
                    <a:lnTo>
                      <a:pt x="1173" y="4733"/>
                    </a:lnTo>
                    <a:lnTo>
                      <a:pt x="1170" y="4744"/>
                    </a:lnTo>
                    <a:lnTo>
                      <a:pt x="1165" y="4756"/>
                    </a:lnTo>
                    <a:lnTo>
                      <a:pt x="1159" y="4766"/>
                    </a:lnTo>
                    <a:lnTo>
                      <a:pt x="1151" y="4775"/>
                    </a:lnTo>
                    <a:lnTo>
                      <a:pt x="1144" y="4784"/>
                    </a:lnTo>
                    <a:lnTo>
                      <a:pt x="1133" y="4790"/>
                    </a:lnTo>
                    <a:lnTo>
                      <a:pt x="1133" y="4794"/>
                    </a:lnTo>
                    <a:lnTo>
                      <a:pt x="1120" y="4788"/>
                    </a:lnTo>
                    <a:lnTo>
                      <a:pt x="1107" y="4781"/>
                    </a:lnTo>
                    <a:lnTo>
                      <a:pt x="1094" y="4773"/>
                    </a:lnTo>
                    <a:lnTo>
                      <a:pt x="1082" y="4764"/>
                    </a:lnTo>
                    <a:lnTo>
                      <a:pt x="1070" y="4754"/>
                    </a:lnTo>
                    <a:lnTo>
                      <a:pt x="1061" y="4742"/>
                    </a:lnTo>
                    <a:lnTo>
                      <a:pt x="1057" y="4735"/>
                    </a:lnTo>
                    <a:lnTo>
                      <a:pt x="1054" y="4729"/>
                    </a:lnTo>
                    <a:lnTo>
                      <a:pt x="1051" y="4721"/>
                    </a:lnTo>
                    <a:lnTo>
                      <a:pt x="1049" y="4714"/>
                    </a:lnTo>
                    <a:lnTo>
                      <a:pt x="1049" y="4710"/>
                    </a:lnTo>
                    <a:lnTo>
                      <a:pt x="1046" y="4705"/>
                    </a:lnTo>
                    <a:lnTo>
                      <a:pt x="1043" y="4702"/>
                    </a:lnTo>
                    <a:lnTo>
                      <a:pt x="1040" y="4699"/>
                    </a:lnTo>
                    <a:lnTo>
                      <a:pt x="1037" y="4698"/>
                    </a:lnTo>
                    <a:lnTo>
                      <a:pt x="1033" y="4695"/>
                    </a:lnTo>
                    <a:lnTo>
                      <a:pt x="1028" y="4692"/>
                    </a:lnTo>
                    <a:lnTo>
                      <a:pt x="1025" y="4690"/>
                    </a:lnTo>
                    <a:lnTo>
                      <a:pt x="1025" y="4693"/>
                    </a:lnTo>
                    <a:lnTo>
                      <a:pt x="1024" y="4698"/>
                    </a:lnTo>
                    <a:lnTo>
                      <a:pt x="1021" y="4701"/>
                    </a:lnTo>
                    <a:lnTo>
                      <a:pt x="1018" y="4704"/>
                    </a:lnTo>
                    <a:lnTo>
                      <a:pt x="1015" y="4707"/>
                    </a:lnTo>
                    <a:lnTo>
                      <a:pt x="1012" y="4710"/>
                    </a:lnTo>
                    <a:lnTo>
                      <a:pt x="1009" y="4713"/>
                    </a:lnTo>
                    <a:lnTo>
                      <a:pt x="1008" y="4714"/>
                    </a:lnTo>
                    <a:lnTo>
                      <a:pt x="1003" y="4714"/>
                    </a:lnTo>
                    <a:lnTo>
                      <a:pt x="999" y="4716"/>
                    </a:lnTo>
                    <a:lnTo>
                      <a:pt x="996" y="4717"/>
                    </a:lnTo>
                    <a:lnTo>
                      <a:pt x="993" y="4719"/>
                    </a:lnTo>
                    <a:lnTo>
                      <a:pt x="989" y="4724"/>
                    </a:lnTo>
                    <a:lnTo>
                      <a:pt x="984" y="4732"/>
                    </a:lnTo>
                    <a:lnTo>
                      <a:pt x="981" y="4739"/>
                    </a:lnTo>
                    <a:lnTo>
                      <a:pt x="977" y="4747"/>
                    </a:lnTo>
                    <a:lnTo>
                      <a:pt x="972" y="4754"/>
                    </a:lnTo>
                    <a:lnTo>
                      <a:pt x="968" y="4761"/>
                    </a:lnTo>
                    <a:lnTo>
                      <a:pt x="963" y="4766"/>
                    </a:lnTo>
                    <a:lnTo>
                      <a:pt x="957" y="4770"/>
                    </a:lnTo>
                    <a:lnTo>
                      <a:pt x="950" y="4773"/>
                    </a:lnTo>
                    <a:lnTo>
                      <a:pt x="944" y="4775"/>
                    </a:lnTo>
                    <a:lnTo>
                      <a:pt x="937" y="4776"/>
                    </a:lnTo>
                    <a:lnTo>
                      <a:pt x="929" y="4776"/>
                    </a:lnTo>
                    <a:lnTo>
                      <a:pt x="922" y="4778"/>
                    </a:lnTo>
                    <a:lnTo>
                      <a:pt x="915" y="4779"/>
                    </a:lnTo>
                    <a:lnTo>
                      <a:pt x="830" y="4785"/>
                    </a:lnTo>
                    <a:lnTo>
                      <a:pt x="826" y="4776"/>
                    </a:lnTo>
                    <a:lnTo>
                      <a:pt x="826" y="4767"/>
                    </a:lnTo>
                    <a:lnTo>
                      <a:pt x="826" y="4757"/>
                    </a:lnTo>
                    <a:lnTo>
                      <a:pt x="829" y="4748"/>
                    </a:lnTo>
                    <a:lnTo>
                      <a:pt x="833" y="4738"/>
                    </a:lnTo>
                    <a:lnTo>
                      <a:pt x="838" y="4727"/>
                    </a:lnTo>
                    <a:lnTo>
                      <a:pt x="842" y="4719"/>
                    </a:lnTo>
                    <a:lnTo>
                      <a:pt x="847" y="4710"/>
                    </a:lnTo>
                    <a:lnTo>
                      <a:pt x="849" y="4699"/>
                    </a:lnTo>
                    <a:lnTo>
                      <a:pt x="854" y="4689"/>
                    </a:lnTo>
                    <a:lnTo>
                      <a:pt x="861" y="4679"/>
                    </a:lnTo>
                    <a:lnTo>
                      <a:pt x="867" y="4668"/>
                    </a:lnTo>
                    <a:lnTo>
                      <a:pt x="873" y="4658"/>
                    </a:lnTo>
                    <a:lnTo>
                      <a:pt x="876" y="4648"/>
                    </a:lnTo>
                    <a:lnTo>
                      <a:pt x="878" y="4643"/>
                    </a:lnTo>
                    <a:lnTo>
                      <a:pt x="878" y="4637"/>
                    </a:lnTo>
                    <a:lnTo>
                      <a:pt x="876" y="4631"/>
                    </a:lnTo>
                    <a:lnTo>
                      <a:pt x="875" y="4625"/>
                    </a:lnTo>
                    <a:lnTo>
                      <a:pt x="882" y="4619"/>
                    </a:lnTo>
                    <a:lnTo>
                      <a:pt x="886" y="4612"/>
                    </a:lnTo>
                    <a:lnTo>
                      <a:pt x="891" y="4605"/>
                    </a:lnTo>
                    <a:lnTo>
                      <a:pt x="895" y="4596"/>
                    </a:lnTo>
                    <a:lnTo>
                      <a:pt x="898" y="4587"/>
                    </a:lnTo>
                    <a:lnTo>
                      <a:pt x="903" y="4579"/>
                    </a:lnTo>
                    <a:lnTo>
                      <a:pt x="909" y="4572"/>
                    </a:lnTo>
                    <a:lnTo>
                      <a:pt x="916" y="4566"/>
                    </a:lnTo>
                    <a:lnTo>
                      <a:pt x="920" y="4551"/>
                    </a:lnTo>
                    <a:lnTo>
                      <a:pt x="926" y="4538"/>
                    </a:lnTo>
                    <a:lnTo>
                      <a:pt x="932" y="4525"/>
                    </a:lnTo>
                    <a:lnTo>
                      <a:pt x="937" y="4510"/>
                    </a:lnTo>
                    <a:lnTo>
                      <a:pt x="941" y="4497"/>
                    </a:lnTo>
                    <a:lnTo>
                      <a:pt x="946" y="4482"/>
                    </a:lnTo>
                    <a:lnTo>
                      <a:pt x="947" y="4468"/>
                    </a:lnTo>
                    <a:lnTo>
                      <a:pt x="946" y="4452"/>
                    </a:lnTo>
                    <a:lnTo>
                      <a:pt x="950" y="4420"/>
                    </a:lnTo>
                    <a:lnTo>
                      <a:pt x="954" y="4387"/>
                    </a:lnTo>
                    <a:lnTo>
                      <a:pt x="957" y="4356"/>
                    </a:lnTo>
                    <a:lnTo>
                      <a:pt x="959" y="4325"/>
                    </a:lnTo>
                    <a:lnTo>
                      <a:pt x="960" y="4294"/>
                    </a:lnTo>
                    <a:lnTo>
                      <a:pt x="959" y="4263"/>
                    </a:lnTo>
                    <a:lnTo>
                      <a:pt x="956" y="4232"/>
                    </a:lnTo>
                    <a:lnTo>
                      <a:pt x="950" y="4201"/>
                    </a:lnTo>
                    <a:lnTo>
                      <a:pt x="934" y="4196"/>
                    </a:lnTo>
                    <a:lnTo>
                      <a:pt x="916" y="4195"/>
                    </a:lnTo>
                    <a:lnTo>
                      <a:pt x="900" y="4196"/>
                    </a:lnTo>
                    <a:lnTo>
                      <a:pt x="883" y="4199"/>
                    </a:lnTo>
                    <a:lnTo>
                      <a:pt x="867" y="4202"/>
                    </a:lnTo>
                    <a:lnTo>
                      <a:pt x="852" y="4208"/>
                    </a:lnTo>
                    <a:lnTo>
                      <a:pt x="836" y="4212"/>
                    </a:lnTo>
                    <a:lnTo>
                      <a:pt x="821" y="4217"/>
                    </a:lnTo>
                    <a:lnTo>
                      <a:pt x="776" y="4248"/>
                    </a:lnTo>
                    <a:lnTo>
                      <a:pt x="730" y="4281"/>
                    </a:lnTo>
                    <a:lnTo>
                      <a:pt x="684" y="4316"/>
                    </a:lnTo>
                    <a:lnTo>
                      <a:pt x="641" y="4355"/>
                    </a:lnTo>
                    <a:lnTo>
                      <a:pt x="620" y="4374"/>
                    </a:lnTo>
                    <a:lnTo>
                      <a:pt x="599" y="4394"/>
                    </a:lnTo>
                    <a:lnTo>
                      <a:pt x="580" y="4415"/>
                    </a:lnTo>
                    <a:lnTo>
                      <a:pt x="561" y="4436"/>
                    </a:lnTo>
                    <a:lnTo>
                      <a:pt x="543" y="4458"/>
                    </a:lnTo>
                    <a:lnTo>
                      <a:pt x="526" y="4480"/>
                    </a:lnTo>
                    <a:lnTo>
                      <a:pt x="511" y="4503"/>
                    </a:lnTo>
                    <a:lnTo>
                      <a:pt x="496" y="4526"/>
                    </a:lnTo>
                    <a:lnTo>
                      <a:pt x="493" y="4532"/>
                    </a:lnTo>
                    <a:lnTo>
                      <a:pt x="486" y="4547"/>
                    </a:lnTo>
                    <a:lnTo>
                      <a:pt x="478" y="4560"/>
                    </a:lnTo>
                    <a:lnTo>
                      <a:pt x="471" y="4575"/>
                    </a:lnTo>
                    <a:lnTo>
                      <a:pt x="465" y="4590"/>
                    </a:lnTo>
                    <a:lnTo>
                      <a:pt x="457" y="4603"/>
                    </a:lnTo>
                    <a:lnTo>
                      <a:pt x="450" y="4618"/>
                    </a:lnTo>
                    <a:lnTo>
                      <a:pt x="443" y="4633"/>
                    </a:lnTo>
                    <a:lnTo>
                      <a:pt x="434" y="4646"/>
                    </a:lnTo>
                    <a:lnTo>
                      <a:pt x="429" y="4656"/>
                    </a:lnTo>
                    <a:lnTo>
                      <a:pt x="425" y="4667"/>
                    </a:lnTo>
                    <a:lnTo>
                      <a:pt x="420" y="4676"/>
                    </a:lnTo>
                    <a:lnTo>
                      <a:pt x="416" y="4686"/>
                    </a:lnTo>
                    <a:lnTo>
                      <a:pt x="410" y="4696"/>
                    </a:lnTo>
                    <a:lnTo>
                      <a:pt x="406" y="4705"/>
                    </a:lnTo>
                    <a:lnTo>
                      <a:pt x="401" y="4716"/>
                    </a:lnTo>
                    <a:lnTo>
                      <a:pt x="395" y="4724"/>
                    </a:lnTo>
                    <a:lnTo>
                      <a:pt x="391" y="4732"/>
                    </a:lnTo>
                    <a:lnTo>
                      <a:pt x="388" y="4739"/>
                    </a:lnTo>
                    <a:lnTo>
                      <a:pt x="386" y="4747"/>
                    </a:lnTo>
                    <a:lnTo>
                      <a:pt x="385" y="4754"/>
                    </a:lnTo>
                    <a:lnTo>
                      <a:pt x="384" y="4763"/>
                    </a:lnTo>
                    <a:lnTo>
                      <a:pt x="381" y="4770"/>
                    </a:lnTo>
                    <a:lnTo>
                      <a:pt x="379" y="4778"/>
                    </a:lnTo>
                    <a:lnTo>
                      <a:pt x="376" y="4785"/>
                    </a:lnTo>
                    <a:lnTo>
                      <a:pt x="373" y="4779"/>
                    </a:lnTo>
                    <a:lnTo>
                      <a:pt x="372" y="4770"/>
                    </a:lnTo>
                    <a:lnTo>
                      <a:pt x="372" y="4763"/>
                    </a:lnTo>
                    <a:lnTo>
                      <a:pt x="372" y="4754"/>
                    </a:lnTo>
                    <a:lnTo>
                      <a:pt x="372" y="4745"/>
                    </a:lnTo>
                    <a:lnTo>
                      <a:pt x="372" y="4736"/>
                    </a:lnTo>
                    <a:lnTo>
                      <a:pt x="370" y="4729"/>
                    </a:lnTo>
                    <a:lnTo>
                      <a:pt x="367" y="4721"/>
                    </a:lnTo>
                    <a:lnTo>
                      <a:pt x="366" y="4693"/>
                    </a:lnTo>
                    <a:lnTo>
                      <a:pt x="366" y="4665"/>
                    </a:lnTo>
                    <a:lnTo>
                      <a:pt x="367" y="4639"/>
                    </a:lnTo>
                    <a:lnTo>
                      <a:pt x="370" y="4612"/>
                    </a:lnTo>
                    <a:lnTo>
                      <a:pt x="373" y="4585"/>
                    </a:lnTo>
                    <a:lnTo>
                      <a:pt x="376" y="4559"/>
                    </a:lnTo>
                    <a:lnTo>
                      <a:pt x="378" y="4532"/>
                    </a:lnTo>
                    <a:lnTo>
                      <a:pt x="381" y="4505"/>
                    </a:lnTo>
                    <a:lnTo>
                      <a:pt x="385" y="4495"/>
                    </a:lnTo>
                    <a:lnTo>
                      <a:pt x="389" y="4485"/>
                    </a:lnTo>
                    <a:lnTo>
                      <a:pt x="392" y="4474"/>
                    </a:lnTo>
                    <a:lnTo>
                      <a:pt x="395" y="4464"/>
                    </a:lnTo>
                    <a:lnTo>
                      <a:pt x="398" y="4454"/>
                    </a:lnTo>
                    <a:lnTo>
                      <a:pt x="403" y="4442"/>
                    </a:lnTo>
                    <a:lnTo>
                      <a:pt x="407" y="4431"/>
                    </a:lnTo>
                    <a:lnTo>
                      <a:pt x="412" y="4421"/>
                    </a:lnTo>
                    <a:lnTo>
                      <a:pt x="412" y="4411"/>
                    </a:lnTo>
                    <a:lnTo>
                      <a:pt x="415" y="4399"/>
                    </a:lnTo>
                    <a:lnTo>
                      <a:pt x="419" y="4389"/>
                    </a:lnTo>
                    <a:lnTo>
                      <a:pt x="425" y="4380"/>
                    </a:lnTo>
                    <a:lnTo>
                      <a:pt x="431" y="4369"/>
                    </a:lnTo>
                    <a:lnTo>
                      <a:pt x="437" y="4359"/>
                    </a:lnTo>
                    <a:lnTo>
                      <a:pt x="441" y="4349"/>
                    </a:lnTo>
                    <a:lnTo>
                      <a:pt x="443" y="4337"/>
                    </a:lnTo>
                    <a:lnTo>
                      <a:pt x="444" y="4332"/>
                    </a:lnTo>
                    <a:lnTo>
                      <a:pt x="446" y="4328"/>
                    </a:lnTo>
                    <a:lnTo>
                      <a:pt x="447" y="4322"/>
                    </a:lnTo>
                    <a:lnTo>
                      <a:pt x="447" y="4318"/>
                    </a:lnTo>
                    <a:lnTo>
                      <a:pt x="449" y="4312"/>
                    </a:lnTo>
                    <a:lnTo>
                      <a:pt x="450" y="4307"/>
                    </a:lnTo>
                    <a:lnTo>
                      <a:pt x="453" y="4303"/>
                    </a:lnTo>
                    <a:lnTo>
                      <a:pt x="457" y="4300"/>
                    </a:lnTo>
                    <a:lnTo>
                      <a:pt x="463" y="4286"/>
                    </a:lnTo>
                    <a:lnTo>
                      <a:pt x="469" y="4273"/>
                    </a:lnTo>
                    <a:lnTo>
                      <a:pt x="475" y="4261"/>
                    </a:lnTo>
                    <a:lnTo>
                      <a:pt x="483" y="4248"/>
                    </a:lnTo>
                    <a:lnTo>
                      <a:pt x="489" y="4235"/>
                    </a:lnTo>
                    <a:lnTo>
                      <a:pt x="496" y="4223"/>
                    </a:lnTo>
                    <a:lnTo>
                      <a:pt x="502" y="4210"/>
                    </a:lnTo>
                    <a:lnTo>
                      <a:pt x="509" y="4198"/>
                    </a:lnTo>
                    <a:lnTo>
                      <a:pt x="512" y="4196"/>
                    </a:lnTo>
                    <a:lnTo>
                      <a:pt x="514" y="4193"/>
                    </a:lnTo>
                    <a:lnTo>
                      <a:pt x="515" y="4190"/>
                    </a:lnTo>
                    <a:lnTo>
                      <a:pt x="517" y="4187"/>
                    </a:lnTo>
                    <a:lnTo>
                      <a:pt x="518" y="4184"/>
                    </a:lnTo>
                    <a:lnTo>
                      <a:pt x="518" y="4181"/>
                    </a:lnTo>
                    <a:lnTo>
                      <a:pt x="520" y="4178"/>
                    </a:lnTo>
                    <a:lnTo>
                      <a:pt x="520" y="4176"/>
                    </a:lnTo>
                    <a:lnTo>
                      <a:pt x="534" y="4156"/>
                    </a:lnTo>
                    <a:lnTo>
                      <a:pt x="549" y="4137"/>
                    </a:lnTo>
                    <a:lnTo>
                      <a:pt x="565" y="4119"/>
                    </a:lnTo>
                    <a:lnTo>
                      <a:pt x="582" y="4102"/>
                    </a:lnTo>
                    <a:lnTo>
                      <a:pt x="599" y="4085"/>
                    </a:lnTo>
                    <a:lnTo>
                      <a:pt x="619" y="4070"/>
                    </a:lnTo>
                    <a:lnTo>
                      <a:pt x="638" y="4057"/>
                    </a:lnTo>
                    <a:lnTo>
                      <a:pt x="657" y="4047"/>
                    </a:lnTo>
                    <a:lnTo>
                      <a:pt x="660" y="4045"/>
                    </a:lnTo>
                    <a:lnTo>
                      <a:pt x="663" y="4044"/>
                    </a:lnTo>
                    <a:lnTo>
                      <a:pt x="666" y="4042"/>
                    </a:lnTo>
                    <a:lnTo>
                      <a:pt x="669" y="4039"/>
                    </a:lnTo>
                    <a:lnTo>
                      <a:pt x="672" y="4038"/>
                    </a:lnTo>
                    <a:lnTo>
                      <a:pt x="675" y="4035"/>
                    </a:lnTo>
                    <a:lnTo>
                      <a:pt x="678" y="4033"/>
                    </a:lnTo>
                    <a:lnTo>
                      <a:pt x="681" y="4030"/>
                    </a:lnTo>
                    <a:lnTo>
                      <a:pt x="666" y="4025"/>
                    </a:lnTo>
                    <a:lnTo>
                      <a:pt x="648" y="4020"/>
                    </a:lnTo>
                    <a:lnTo>
                      <a:pt x="629" y="4017"/>
                    </a:lnTo>
                    <a:lnTo>
                      <a:pt x="610" y="4017"/>
                    </a:lnTo>
                    <a:lnTo>
                      <a:pt x="591" y="4019"/>
                    </a:lnTo>
                    <a:lnTo>
                      <a:pt x="571" y="4023"/>
                    </a:lnTo>
                    <a:lnTo>
                      <a:pt x="555" y="4029"/>
                    </a:lnTo>
                    <a:lnTo>
                      <a:pt x="540" y="4038"/>
                    </a:lnTo>
                    <a:lnTo>
                      <a:pt x="537" y="4042"/>
                    </a:lnTo>
                    <a:lnTo>
                      <a:pt x="536" y="4047"/>
                    </a:lnTo>
                    <a:lnTo>
                      <a:pt x="536" y="4051"/>
                    </a:lnTo>
                    <a:lnTo>
                      <a:pt x="536" y="4054"/>
                    </a:lnTo>
                    <a:lnTo>
                      <a:pt x="536" y="4059"/>
                    </a:lnTo>
                    <a:lnTo>
                      <a:pt x="534" y="4063"/>
                    </a:lnTo>
                    <a:lnTo>
                      <a:pt x="533" y="4067"/>
                    </a:lnTo>
                    <a:lnTo>
                      <a:pt x="530" y="4072"/>
                    </a:lnTo>
                    <a:lnTo>
                      <a:pt x="528" y="4084"/>
                    </a:lnTo>
                    <a:lnTo>
                      <a:pt x="526" y="4097"/>
                    </a:lnTo>
                    <a:lnTo>
                      <a:pt x="524" y="4110"/>
                    </a:lnTo>
                    <a:lnTo>
                      <a:pt x="521" y="4124"/>
                    </a:lnTo>
                    <a:lnTo>
                      <a:pt x="518" y="4137"/>
                    </a:lnTo>
                    <a:lnTo>
                      <a:pt x="515" y="4150"/>
                    </a:lnTo>
                    <a:lnTo>
                      <a:pt x="512" y="4162"/>
                    </a:lnTo>
                    <a:lnTo>
                      <a:pt x="509" y="4176"/>
                    </a:lnTo>
                    <a:lnTo>
                      <a:pt x="508" y="4178"/>
                    </a:lnTo>
                    <a:lnTo>
                      <a:pt x="508" y="4180"/>
                    </a:lnTo>
                    <a:lnTo>
                      <a:pt x="506" y="4183"/>
                    </a:lnTo>
                    <a:lnTo>
                      <a:pt x="505" y="4186"/>
                    </a:lnTo>
                    <a:lnTo>
                      <a:pt x="503" y="4187"/>
                    </a:lnTo>
                    <a:lnTo>
                      <a:pt x="502" y="4189"/>
                    </a:lnTo>
                    <a:lnTo>
                      <a:pt x="499" y="4189"/>
                    </a:lnTo>
                    <a:lnTo>
                      <a:pt x="496" y="4189"/>
                    </a:lnTo>
                    <a:lnTo>
                      <a:pt x="493" y="4192"/>
                    </a:lnTo>
                    <a:lnTo>
                      <a:pt x="487" y="4181"/>
                    </a:lnTo>
                    <a:lnTo>
                      <a:pt x="483" y="4171"/>
                    </a:lnTo>
                    <a:lnTo>
                      <a:pt x="480" y="4159"/>
                    </a:lnTo>
                    <a:lnTo>
                      <a:pt x="477" y="4147"/>
                    </a:lnTo>
                    <a:lnTo>
                      <a:pt x="475" y="4137"/>
                    </a:lnTo>
                    <a:lnTo>
                      <a:pt x="472" y="4125"/>
                    </a:lnTo>
                    <a:lnTo>
                      <a:pt x="471" y="4113"/>
                    </a:lnTo>
                    <a:lnTo>
                      <a:pt x="466" y="4103"/>
                    </a:lnTo>
                    <a:lnTo>
                      <a:pt x="466" y="4099"/>
                    </a:lnTo>
                    <a:lnTo>
                      <a:pt x="468" y="4096"/>
                    </a:lnTo>
                    <a:lnTo>
                      <a:pt x="469" y="4091"/>
                    </a:lnTo>
                    <a:lnTo>
                      <a:pt x="471" y="4087"/>
                    </a:lnTo>
                    <a:lnTo>
                      <a:pt x="471" y="4084"/>
                    </a:lnTo>
                    <a:lnTo>
                      <a:pt x="471" y="4081"/>
                    </a:lnTo>
                    <a:lnTo>
                      <a:pt x="468" y="4078"/>
                    </a:lnTo>
                    <a:lnTo>
                      <a:pt x="465" y="4076"/>
                    </a:lnTo>
                    <a:lnTo>
                      <a:pt x="459" y="4078"/>
                    </a:lnTo>
                    <a:lnTo>
                      <a:pt x="455" y="4078"/>
                    </a:lnTo>
                    <a:lnTo>
                      <a:pt x="447" y="4078"/>
                    </a:lnTo>
                    <a:lnTo>
                      <a:pt x="441" y="4076"/>
                    </a:lnTo>
                    <a:lnTo>
                      <a:pt x="434" y="4076"/>
                    </a:lnTo>
                    <a:lnTo>
                      <a:pt x="426" y="4075"/>
                    </a:lnTo>
                    <a:lnTo>
                      <a:pt x="420" y="4076"/>
                    </a:lnTo>
                    <a:lnTo>
                      <a:pt x="413" y="4078"/>
                    </a:lnTo>
                    <a:lnTo>
                      <a:pt x="397" y="4087"/>
                    </a:lnTo>
                    <a:lnTo>
                      <a:pt x="381" y="4097"/>
                    </a:lnTo>
                    <a:lnTo>
                      <a:pt x="366" y="4110"/>
                    </a:lnTo>
                    <a:lnTo>
                      <a:pt x="351" y="4122"/>
                    </a:lnTo>
                    <a:lnTo>
                      <a:pt x="336" y="4136"/>
                    </a:lnTo>
                    <a:lnTo>
                      <a:pt x="321" y="4149"/>
                    </a:lnTo>
                    <a:lnTo>
                      <a:pt x="305" y="4161"/>
                    </a:lnTo>
                    <a:lnTo>
                      <a:pt x="289" y="4171"/>
                    </a:lnTo>
                    <a:lnTo>
                      <a:pt x="289" y="4196"/>
                    </a:lnTo>
                    <a:lnTo>
                      <a:pt x="287" y="4221"/>
                    </a:lnTo>
                    <a:lnTo>
                      <a:pt x="287" y="4247"/>
                    </a:lnTo>
                    <a:lnTo>
                      <a:pt x="286" y="4270"/>
                    </a:lnTo>
                    <a:lnTo>
                      <a:pt x="284" y="4294"/>
                    </a:lnTo>
                    <a:lnTo>
                      <a:pt x="284" y="4319"/>
                    </a:lnTo>
                    <a:lnTo>
                      <a:pt x="286" y="4343"/>
                    </a:lnTo>
                    <a:lnTo>
                      <a:pt x="289" y="4368"/>
                    </a:lnTo>
                    <a:lnTo>
                      <a:pt x="287" y="4378"/>
                    </a:lnTo>
                    <a:lnTo>
                      <a:pt x="286" y="4387"/>
                    </a:lnTo>
                    <a:lnTo>
                      <a:pt x="287" y="4397"/>
                    </a:lnTo>
                    <a:lnTo>
                      <a:pt x="289" y="4408"/>
                    </a:lnTo>
                    <a:lnTo>
                      <a:pt x="290" y="4418"/>
                    </a:lnTo>
                    <a:lnTo>
                      <a:pt x="292" y="4429"/>
                    </a:lnTo>
                    <a:lnTo>
                      <a:pt x="293" y="4439"/>
                    </a:lnTo>
                    <a:lnTo>
                      <a:pt x="292" y="4448"/>
                    </a:lnTo>
                    <a:lnTo>
                      <a:pt x="283" y="4448"/>
                    </a:lnTo>
                    <a:lnTo>
                      <a:pt x="271" y="4431"/>
                    </a:lnTo>
                    <a:lnTo>
                      <a:pt x="264" y="4412"/>
                    </a:lnTo>
                    <a:lnTo>
                      <a:pt x="256" y="4394"/>
                    </a:lnTo>
                    <a:lnTo>
                      <a:pt x="250" y="4375"/>
                    </a:lnTo>
                    <a:lnTo>
                      <a:pt x="244" y="4356"/>
                    </a:lnTo>
                    <a:lnTo>
                      <a:pt x="240" y="4335"/>
                    </a:lnTo>
                    <a:lnTo>
                      <a:pt x="236" y="4316"/>
                    </a:lnTo>
                    <a:lnTo>
                      <a:pt x="230" y="4297"/>
                    </a:lnTo>
                    <a:lnTo>
                      <a:pt x="227" y="4284"/>
                    </a:lnTo>
                    <a:lnTo>
                      <a:pt x="225" y="4270"/>
                    </a:lnTo>
                    <a:lnTo>
                      <a:pt x="225" y="4258"/>
                    </a:lnTo>
                    <a:lnTo>
                      <a:pt x="225" y="4245"/>
                    </a:lnTo>
                    <a:lnTo>
                      <a:pt x="225" y="4233"/>
                    </a:lnTo>
                    <a:lnTo>
                      <a:pt x="225" y="4220"/>
                    </a:lnTo>
                    <a:lnTo>
                      <a:pt x="224" y="4207"/>
                    </a:lnTo>
                    <a:lnTo>
                      <a:pt x="221" y="4193"/>
                    </a:lnTo>
                    <a:lnTo>
                      <a:pt x="206" y="4190"/>
                    </a:lnTo>
                    <a:lnTo>
                      <a:pt x="191" y="4190"/>
                    </a:lnTo>
                    <a:lnTo>
                      <a:pt x="178" y="4192"/>
                    </a:lnTo>
                    <a:lnTo>
                      <a:pt x="163" y="4196"/>
                    </a:lnTo>
                    <a:lnTo>
                      <a:pt x="151" y="4202"/>
                    </a:lnTo>
                    <a:lnTo>
                      <a:pt x="138" y="4210"/>
                    </a:lnTo>
                    <a:lnTo>
                      <a:pt x="126" y="4218"/>
                    </a:lnTo>
                    <a:lnTo>
                      <a:pt x="116" y="4229"/>
                    </a:lnTo>
                    <a:lnTo>
                      <a:pt x="111" y="4229"/>
                    </a:lnTo>
                    <a:lnTo>
                      <a:pt x="108" y="4230"/>
                    </a:lnTo>
                    <a:lnTo>
                      <a:pt x="107" y="4233"/>
                    </a:lnTo>
                    <a:lnTo>
                      <a:pt x="105" y="4236"/>
                    </a:lnTo>
                    <a:lnTo>
                      <a:pt x="104" y="4241"/>
                    </a:lnTo>
                    <a:lnTo>
                      <a:pt x="102" y="4244"/>
                    </a:lnTo>
                    <a:lnTo>
                      <a:pt x="102" y="4248"/>
                    </a:lnTo>
                    <a:lnTo>
                      <a:pt x="101" y="4251"/>
                    </a:lnTo>
                    <a:lnTo>
                      <a:pt x="98" y="4275"/>
                    </a:lnTo>
                    <a:lnTo>
                      <a:pt x="97" y="4298"/>
                    </a:lnTo>
                    <a:lnTo>
                      <a:pt x="94" y="4323"/>
                    </a:lnTo>
                    <a:lnTo>
                      <a:pt x="91" y="4347"/>
                    </a:lnTo>
                    <a:lnTo>
                      <a:pt x="88" y="4372"/>
                    </a:lnTo>
                    <a:lnTo>
                      <a:pt x="88" y="4397"/>
                    </a:lnTo>
                    <a:lnTo>
                      <a:pt x="88" y="4421"/>
                    </a:lnTo>
                    <a:lnTo>
                      <a:pt x="91" y="4446"/>
                    </a:lnTo>
                    <a:lnTo>
                      <a:pt x="86" y="4461"/>
                    </a:lnTo>
                    <a:lnTo>
                      <a:pt x="86" y="4476"/>
                    </a:lnTo>
                    <a:lnTo>
                      <a:pt x="86" y="4492"/>
                    </a:lnTo>
                    <a:lnTo>
                      <a:pt x="86" y="4507"/>
                    </a:lnTo>
                    <a:lnTo>
                      <a:pt x="88" y="4522"/>
                    </a:lnTo>
                    <a:lnTo>
                      <a:pt x="88" y="4537"/>
                    </a:lnTo>
                    <a:lnTo>
                      <a:pt x="88" y="4551"/>
                    </a:lnTo>
                    <a:lnTo>
                      <a:pt x="85" y="4566"/>
                    </a:lnTo>
                    <a:lnTo>
                      <a:pt x="77" y="4563"/>
                    </a:lnTo>
                    <a:lnTo>
                      <a:pt x="71" y="4559"/>
                    </a:lnTo>
                    <a:lnTo>
                      <a:pt x="67" y="4553"/>
                    </a:lnTo>
                    <a:lnTo>
                      <a:pt x="63" y="4547"/>
                    </a:lnTo>
                    <a:lnTo>
                      <a:pt x="58" y="4539"/>
                    </a:lnTo>
                    <a:lnTo>
                      <a:pt x="54" y="4532"/>
                    </a:lnTo>
                    <a:lnTo>
                      <a:pt x="51" y="4525"/>
                    </a:lnTo>
                    <a:lnTo>
                      <a:pt x="45" y="4519"/>
                    </a:lnTo>
                    <a:lnTo>
                      <a:pt x="37" y="4500"/>
                    </a:lnTo>
                    <a:lnTo>
                      <a:pt x="30" y="4480"/>
                    </a:lnTo>
                    <a:lnTo>
                      <a:pt x="23" y="4461"/>
                    </a:lnTo>
                    <a:lnTo>
                      <a:pt x="17" y="4440"/>
                    </a:lnTo>
                    <a:lnTo>
                      <a:pt x="12" y="4421"/>
                    </a:lnTo>
                    <a:lnTo>
                      <a:pt x="9" y="4400"/>
                    </a:lnTo>
                    <a:lnTo>
                      <a:pt x="5" y="4380"/>
                    </a:lnTo>
                    <a:lnTo>
                      <a:pt x="3" y="4360"/>
                    </a:lnTo>
                    <a:lnTo>
                      <a:pt x="0" y="4319"/>
                    </a:lnTo>
                    <a:lnTo>
                      <a:pt x="0" y="4279"/>
                    </a:lnTo>
                    <a:lnTo>
                      <a:pt x="2" y="4238"/>
                    </a:lnTo>
                    <a:lnTo>
                      <a:pt x="6" y="4198"/>
                    </a:lnTo>
                    <a:lnTo>
                      <a:pt x="3" y="4158"/>
                    </a:lnTo>
                    <a:lnTo>
                      <a:pt x="3" y="4119"/>
                    </a:lnTo>
                    <a:lnTo>
                      <a:pt x="3" y="4079"/>
                    </a:lnTo>
                    <a:lnTo>
                      <a:pt x="5" y="4041"/>
                    </a:lnTo>
                    <a:lnTo>
                      <a:pt x="8" y="4002"/>
                    </a:lnTo>
                    <a:lnTo>
                      <a:pt x="9" y="3962"/>
                    </a:lnTo>
                    <a:lnTo>
                      <a:pt x="12" y="3924"/>
                    </a:lnTo>
                    <a:lnTo>
                      <a:pt x="14" y="3883"/>
                    </a:lnTo>
                    <a:lnTo>
                      <a:pt x="18" y="3869"/>
                    </a:lnTo>
                    <a:lnTo>
                      <a:pt x="21" y="3853"/>
                    </a:lnTo>
                    <a:lnTo>
                      <a:pt x="21" y="3837"/>
                    </a:lnTo>
                    <a:lnTo>
                      <a:pt x="20" y="3820"/>
                    </a:lnTo>
                    <a:lnTo>
                      <a:pt x="20" y="3804"/>
                    </a:lnTo>
                    <a:lnTo>
                      <a:pt x="18" y="3788"/>
                    </a:lnTo>
                    <a:lnTo>
                      <a:pt x="20" y="3772"/>
                    </a:lnTo>
                    <a:lnTo>
                      <a:pt x="21" y="3757"/>
                    </a:lnTo>
                    <a:lnTo>
                      <a:pt x="21" y="3730"/>
                    </a:lnTo>
                    <a:lnTo>
                      <a:pt x="23" y="3705"/>
                    </a:lnTo>
                    <a:lnTo>
                      <a:pt x="24" y="3680"/>
                    </a:lnTo>
                    <a:lnTo>
                      <a:pt x="26" y="3656"/>
                    </a:lnTo>
                    <a:lnTo>
                      <a:pt x="31" y="3609"/>
                    </a:lnTo>
                    <a:lnTo>
                      <a:pt x="39" y="3561"/>
                    </a:lnTo>
                    <a:lnTo>
                      <a:pt x="45" y="3514"/>
                    </a:lnTo>
                    <a:lnTo>
                      <a:pt x="51" y="3467"/>
                    </a:lnTo>
                    <a:lnTo>
                      <a:pt x="54" y="3442"/>
                    </a:lnTo>
                    <a:lnTo>
                      <a:pt x="55" y="3416"/>
                    </a:lnTo>
                    <a:lnTo>
                      <a:pt x="57" y="3391"/>
                    </a:lnTo>
                    <a:lnTo>
                      <a:pt x="57" y="3363"/>
                    </a:lnTo>
                    <a:lnTo>
                      <a:pt x="60" y="3345"/>
                    </a:lnTo>
                    <a:lnTo>
                      <a:pt x="63" y="3326"/>
                    </a:lnTo>
                    <a:lnTo>
                      <a:pt x="64" y="3308"/>
                    </a:lnTo>
                    <a:lnTo>
                      <a:pt x="64" y="3289"/>
                    </a:lnTo>
                    <a:lnTo>
                      <a:pt x="65" y="3271"/>
                    </a:lnTo>
                    <a:lnTo>
                      <a:pt x="68" y="3254"/>
                    </a:lnTo>
                    <a:lnTo>
                      <a:pt x="71" y="3234"/>
                    </a:lnTo>
                    <a:lnTo>
                      <a:pt x="76" y="3215"/>
                    </a:lnTo>
                    <a:lnTo>
                      <a:pt x="77" y="3178"/>
                    </a:lnTo>
                    <a:lnTo>
                      <a:pt x="79" y="3141"/>
                    </a:lnTo>
                    <a:lnTo>
                      <a:pt x="82" y="3104"/>
                    </a:lnTo>
                    <a:lnTo>
                      <a:pt x="85" y="3067"/>
                    </a:lnTo>
                    <a:lnTo>
                      <a:pt x="89" y="3030"/>
                    </a:lnTo>
                    <a:lnTo>
                      <a:pt x="94" y="2993"/>
                    </a:lnTo>
                    <a:lnTo>
                      <a:pt x="100" y="2956"/>
                    </a:lnTo>
                    <a:lnTo>
                      <a:pt x="105" y="2918"/>
                    </a:lnTo>
                    <a:lnTo>
                      <a:pt x="108" y="2902"/>
                    </a:lnTo>
                    <a:lnTo>
                      <a:pt x="113" y="2884"/>
                    </a:lnTo>
                    <a:lnTo>
                      <a:pt x="116" y="2869"/>
                    </a:lnTo>
                    <a:lnTo>
                      <a:pt x="119" y="2854"/>
                    </a:lnTo>
                    <a:lnTo>
                      <a:pt x="122" y="2839"/>
                    </a:lnTo>
                    <a:lnTo>
                      <a:pt x="126" y="2825"/>
                    </a:lnTo>
                    <a:lnTo>
                      <a:pt x="129" y="2811"/>
                    </a:lnTo>
                    <a:lnTo>
                      <a:pt x="134" y="2796"/>
                    </a:lnTo>
                    <a:lnTo>
                      <a:pt x="132" y="2767"/>
                    </a:lnTo>
                    <a:lnTo>
                      <a:pt x="134" y="2767"/>
                    </a:lnTo>
                    <a:lnTo>
                      <a:pt x="139" y="2742"/>
                    </a:lnTo>
                    <a:lnTo>
                      <a:pt x="144" y="2717"/>
                    </a:lnTo>
                    <a:lnTo>
                      <a:pt x="148" y="2691"/>
                    </a:lnTo>
                    <a:lnTo>
                      <a:pt x="154" y="2666"/>
                    </a:lnTo>
                    <a:lnTo>
                      <a:pt x="159" y="2640"/>
                    </a:lnTo>
                    <a:lnTo>
                      <a:pt x="165" y="2614"/>
                    </a:lnTo>
                    <a:lnTo>
                      <a:pt x="169" y="2591"/>
                    </a:lnTo>
                    <a:lnTo>
                      <a:pt x="173" y="2566"/>
                    </a:lnTo>
                    <a:lnTo>
                      <a:pt x="179" y="2561"/>
                    </a:lnTo>
                    <a:lnTo>
                      <a:pt x="184" y="2517"/>
                    </a:lnTo>
                    <a:lnTo>
                      <a:pt x="191" y="2474"/>
                    </a:lnTo>
                    <a:lnTo>
                      <a:pt x="199" y="2430"/>
                    </a:lnTo>
                    <a:lnTo>
                      <a:pt x="207" y="2387"/>
                    </a:lnTo>
                    <a:lnTo>
                      <a:pt x="218" y="2344"/>
                    </a:lnTo>
                    <a:lnTo>
                      <a:pt x="227" y="2301"/>
                    </a:lnTo>
                    <a:lnTo>
                      <a:pt x="237" y="2259"/>
                    </a:lnTo>
                    <a:lnTo>
                      <a:pt x="244" y="2215"/>
                    </a:lnTo>
                    <a:lnTo>
                      <a:pt x="249" y="2209"/>
                    </a:lnTo>
                    <a:lnTo>
                      <a:pt x="252" y="2203"/>
                    </a:lnTo>
                    <a:lnTo>
                      <a:pt x="255" y="2196"/>
                    </a:lnTo>
                    <a:lnTo>
                      <a:pt x="256" y="2188"/>
                    </a:lnTo>
                    <a:lnTo>
                      <a:pt x="258" y="2181"/>
                    </a:lnTo>
                    <a:lnTo>
                      <a:pt x="259" y="2174"/>
                    </a:lnTo>
                    <a:lnTo>
                      <a:pt x="262" y="2166"/>
                    </a:lnTo>
                    <a:lnTo>
                      <a:pt x="265" y="2160"/>
                    </a:lnTo>
                    <a:lnTo>
                      <a:pt x="276" y="2135"/>
                    </a:lnTo>
                    <a:lnTo>
                      <a:pt x="286" y="2110"/>
                    </a:lnTo>
                    <a:lnTo>
                      <a:pt x="295" y="2085"/>
                    </a:lnTo>
                    <a:lnTo>
                      <a:pt x="304" y="2058"/>
                    </a:lnTo>
                    <a:lnTo>
                      <a:pt x="313" y="2033"/>
                    </a:lnTo>
                    <a:lnTo>
                      <a:pt x="323" y="2008"/>
                    </a:lnTo>
                    <a:lnTo>
                      <a:pt x="333" y="1984"/>
                    </a:lnTo>
                    <a:lnTo>
                      <a:pt x="347" y="1960"/>
                    </a:lnTo>
                    <a:lnTo>
                      <a:pt x="348" y="1960"/>
                    </a:lnTo>
                    <a:lnTo>
                      <a:pt x="348" y="1962"/>
                    </a:lnTo>
                    <a:lnTo>
                      <a:pt x="349" y="1962"/>
                    </a:lnTo>
                    <a:lnTo>
                      <a:pt x="349" y="1963"/>
                    </a:lnTo>
                    <a:lnTo>
                      <a:pt x="351" y="1963"/>
                    </a:lnTo>
                    <a:lnTo>
                      <a:pt x="357" y="1938"/>
                    </a:lnTo>
                    <a:lnTo>
                      <a:pt x="364" y="1913"/>
                    </a:lnTo>
                    <a:lnTo>
                      <a:pt x="373" y="1889"/>
                    </a:lnTo>
                    <a:lnTo>
                      <a:pt x="382" y="1866"/>
                    </a:lnTo>
                    <a:lnTo>
                      <a:pt x="391" y="1844"/>
                    </a:lnTo>
                    <a:lnTo>
                      <a:pt x="400" y="1820"/>
                    </a:lnTo>
                    <a:lnTo>
                      <a:pt x="409" y="1796"/>
                    </a:lnTo>
                    <a:lnTo>
                      <a:pt x="416" y="1773"/>
                    </a:lnTo>
                    <a:lnTo>
                      <a:pt x="422" y="1762"/>
                    </a:lnTo>
                    <a:lnTo>
                      <a:pt x="426" y="1753"/>
                    </a:lnTo>
                    <a:lnTo>
                      <a:pt x="432" y="1743"/>
                    </a:lnTo>
                    <a:lnTo>
                      <a:pt x="437" y="1733"/>
                    </a:lnTo>
                    <a:lnTo>
                      <a:pt x="443" y="1722"/>
                    </a:lnTo>
                    <a:lnTo>
                      <a:pt x="449" y="1712"/>
                    </a:lnTo>
                    <a:lnTo>
                      <a:pt x="453" y="1702"/>
                    </a:lnTo>
                    <a:lnTo>
                      <a:pt x="460" y="1693"/>
                    </a:lnTo>
                    <a:lnTo>
                      <a:pt x="462" y="1687"/>
                    </a:lnTo>
                    <a:lnTo>
                      <a:pt x="463" y="1682"/>
                    </a:lnTo>
                    <a:lnTo>
                      <a:pt x="465" y="1676"/>
                    </a:lnTo>
                    <a:lnTo>
                      <a:pt x="468" y="1672"/>
                    </a:lnTo>
                    <a:lnTo>
                      <a:pt x="471" y="1667"/>
                    </a:lnTo>
                    <a:lnTo>
                      <a:pt x="472" y="1662"/>
                    </a:lnTo>
                    <a:lnTo>
                      <a:pt x="475" y="1657"/>
                    </a:lnTo>
                    <a:lnTo>
                      <a:pt x="478" y="1653"/>
                    </a:lnTo>
                    <a:lnTo>
                      <a:pt x="480" y="1641"/>
                    </a:lnTo>
                    <a:lnTo>
                      <a:pt x="483" y="1630"/>
                    </a:lnTo>
                    <a:lnTo>
                      <a:pt x="486" y="1620"/>
                    </a:lnTo>
                    <a:lnTo>
                      <a:pt x="490" y="1610"/>
                    </a:lnTo>
                    <a:lnTo>
                      <a:pt x="500" y="1589"/>
                    </a:lnTo>
                    <a:lnTo>
                      <a:pt x="512" y="1568"/>
                    </a:lnTo>
                    <a:lnTo>
                      <a:pt x="524" y="1549"/>
                    </a:lnTo>
                    <a:lnTo>
                      <a:pt x="537" y="1528"/>
                    </a:lnTo>
                    <a:lnTo>
                      <a:pt x="549" y="1509"/>
                    </a:lnTo>
                    <a:lnTo>
                      <a:pt x="560" y="1488"/>
                    </a:lnTo>
                    <a:lnTo>
                      <a:pt x="567" y="1477"/>
                    </a:lnTo>
                    <a:lnTo>
                      <a:pt x="574" y="1465"/>
                    </a:lnTo>
                    <a:lnTo>
                      <a:pt x="579" y="1453"/>
                    </a:lnTo>
                    <a:lnTo>
                      <a:pt x="583" y="1441"/>
                    </a:lnTo>
                    <a:lnTo>
                      <a:pt x="589" y="1428"/>
                    </a:lnTo>
                    <a:lnTo>
                      <a:pt x="594" y="1416"/>
                    </a:lnTo>
                    <a:lnTo>
                      <a:pt x="599" y="1406"/>
                    </a:lnTo>
                    <a:lnTo>
                      <a:pt x="608" y="1395"/>
                    </a:lnTo>
                    <a:lnTo>
                      <a:pt x="613" y="1383"/>
                    </a:lnTo>
                    <a:lnTo>
                      <a:pt x="617" y="1370"/>
                    </a:lnTo>
                    <a:lnTo>
                      <a:pt x="623" y="1360"/>
                    </a:lnTo>
                    <a:lnTo>
                      <a:pt x="629" y="1348"/>
                    </a:lnTo>
                    <a:lnTo>
                      <a:pt x="635" y="1336"/>
                    </a:lnTo>
                    <a:lnTo>
                      <a:pt x="641" y="1326"/>
                    </a:lnTo>
                    <a:lnTo>
                      <a:pt x="647" y="1314"/>
                    </a:lnTo>
                    <a:lnTo>
                      <a:pt x="653" y="1302"/>
                    </a:lnTo>
                    <a:lnTo>
                      <a:pt x="660" y="1295"/>
                    </a:lnTo>
                    <a:lnTo>
                      <a:pt x="666" y="1287"/>
                    </a:lnTo>
                    <a:lnTo>
                      <a:pt x="672" y="1280"/>
                    </a:lnTo>
                    <a:lnTo>
                      <a:pt x="678" y="1271"/>
                    </a:lnTo>
                    <a:lnTo>
                      <a:pt x="682" y="1264"/>
                    </a:lnTo>
                    <a:lnTo>
                      <a:pt x="687" y="1255"/>
                    </a:lnTo>
                    <a:lnTo>
                      <a:pt x="691" y="1246"/>
                    </a:lnTo>
                    <a:lnTo>
                      <a:pt x="696" y="1238"/>
                    </a:lnTo>
                    <a:lnTo>
                      <a:pt x="710" y="1218"/>
                    </a:lnTo>
                    <a:lnTo>
                      <a:pt x="722" y="1197"/>
                    </a:lnTo>
                    <a:lnTo>
                      <a:pt x="734" y="1175"/>
                    </a:lnTo>
                    <a:lnTo>
                      <a:pt x="743" y="1154"/>
                    </a:lnTo>
                    <a:lnTo>
                      <a:pt x="753" y="1132"/>
                    </a:lnTo>
                    <a:lnTo>
                      <a:pt x="765" y="1110"/>
                    </a:lnTo>
                    <a:lnTo>
                      <a:pt x="777" y="1089"/>
                    </a:lnTo>
                    <a:lnTo>
                      <a:pt x="792" y="1070"/>
                    </a:lnTo>
                    <a:lnTo>
                      <a:pt x="795" y="1058"/>
                    </a:lnTo>
                    <a:lnTo>
                      <a:pt x="799" y="1048"/>
                    </a:lnTo>
                    <a:lnTo>
                      <a:pt x="805" y="1037"/>
                    </a:lnTo>
                    <a:lnTo>
                      <a:pt x="812" y="1028"/>
                    </a:lnTo>
                    <a:lnTo>
                      <a:pt x="821" y="1018"/>
                    </a:lnTo>
                    <a:lnTo>
                      <a:pt x="829" y="1009"/>
                    </a:lnTo>
                    <a:lnTo>
                      <a:pt x="836" y="1000"/>
                    </a:lnTo>
                    <a:lnTo>
                      <a:pt x="842" y="990"/>
                    </a:lnTo>
                    <a:lnTo>
                      <a:pt x="861" y="965"/>
                    </a:lnTo>
                    <a:lnTo>
                      <a:pt x="881" y="939"/>
                    </a:lnTo>
                    <a:lnTo>
                      <a:pt x="897" y="913"/>
                    </a:lnTo>
                    <a:lnTo>
                      <a:pt x="915" y="886"/>
                    </a:lnTo>
                    <a:lnTo>
                      <a:pt x="931" y="860"/>
                    </a:lnTo>
                    <a:lnTo>
                      <a:pt x="947" y="833"/>
                    </a:lnTo>
                    <a:lnTo>
                      <a:pt x="965" y="806"/>
                    </a:lnTo>
                    <a:lnTo>
                      <a:pt x="983" y="781"/>
                    </a:lnTo>
                    <a:lnTo>
                      <a:pt x="997" y="758"/>
                    </a:lnTo>
                    <a:lnTo>
                      <a:pt x="1012" y="734"/>
                    </a:lnTo>
                    <a:lnTo>
                      <a:pt x="1027" y="710"/>
                    </a:lnTo>
                    <a:lnTo>
                      <a:pt x="1042" y="688"/>
                    </a:lnTo>
                    <a:lnTo>
                      <a:pt x="1057" y="664"/>
                    </a:lnTo>
                    <a:lnTo>
                      <a:pt x="1073" y="642"/>
                    </a:lnTo>
                    <a:lnTo>
                      <a:pt x="1089" y="620"/>
                    </a:lnTo>
                    <a:lnTo>
                      <a:pt x="1107" y="596"/>
                    </a:lnTo>
                    <a:lnTo>
                      <a:pt x="1108" y="593"/>
                    </a:lnTo>
                    <a:lnTo>
                      <a:pt x="1111" y="590"/>
                    </a:lnTo>
                    <a:lnTo>
                      <a:pt x="1114" y="587"/>
                    </a:lnTo>
                    <a:lnTo>
                      <a:pt x="1116" y="584"/>
                    </a:lnTo>
                    <a:lnTo>
                      <a:pt x="1117" y="581"/>
                    </a:lnTo>
                    <a:lnTo>
                      <a:pt x="1119" y="578"/>
                    </a:lnTo>
                    <a:lnTo>
                      <a:pt x="1119" y="576"/>
                    </a:lnTo>
                    <a:lnTo>
                      <a:pt x="1119" y="573"/>
                    </a:lnTo>
                    <a:lnTo>
                      <a:pt x="1125" y="565"/>
                    </a:lnTo>
                    <a:lnTo>
                      <a:pt x="1131" y="558"/>
                    </a:lnTo>
                    <a:lnTo>
                      <a:pt x="1136" y="550"/>
                    </a:lnTo>
                    <a:lnTo>
                      <a:pt x="1141" y="543"/>
                    </a:lnTo>
                    <a:lnTo>
                      <a:pt x="1147" y="534"/>
                    </a:lnTo>
                    <a:lnTo>
                      <a:pt x="1151" y="525"/>
                    </a:lnTo>
                    <a:lnTo>
                      <a:pt x="1156" y="518"/>
                    </a:lnTo>
                    <a:lnTo>
                      <a:pt x="1159" y="507"/>
                    </a:lnTo>
                    <a:lnTo>
                      <a:pt x="1170" y="488"/>
                    </a:lnTo>
                    <a:lnTo>
                      <a:pt x="1182" y="469"/>
                    </a:lnTo>
                    <a:lnTo>
                      <a:pt x="1196" y="450"/>
                    </a:lnTo>
                    <a:lnTo>
                      <a:pt x="1210" y="430"/>
                    </a:lnTo>
                    <a:lnTo>
                      <a:pt x="1225" y="411"/>
                    </a:lnTo>
                    <a:lnTo>
                      <a:pt x="1240" y="394"/>
                    </a:lnTo>
                    <a:lnTo>
                      <a:pt x="1256" y="376"/>
                    </a:lnTo>
                    <a:lnTo>
                      <a:pt x="1274" y="359"/>
                    </a:lnTo>
                    <a:lnTo>
                      <a:pt x="1280" y="352"/>
                    </a:lnTo>
                    <a:lnTo>
                      <a:pt x="1286" y="346"/>
                    </a:lnTo>
                    <a:lnTo>
                      <a:pt x="1290" y="339"/>
                    </a:lnTo>
                    <a:lnTo>
                      <a:pt x="1296" y="331"/>
                    </a:lnTo>
                    <a:lnTo>
                      <a:pt x="1301" y="324"/>
                    </a:lnTo>
                    <a:lnTo>
                      <a:pt x="1307" y="317"/>
                    </a:lnTo>
                    <a:lnTo>
                      <a:pt x="1312" y="309"/>
                    </a:lnTo>
                    <a:lnTo>
                      <a:pt x="1318" y="302"/>
                    </a:lnTo>
                    <a:lnTo>
                      <a:pt x="1326" y="296"/>
                    </a:lnTo>
                    <a:lnTo>
                      <a:pt x="1333" y="288"/>
                    </a:lnTo>
                    <a:lnTo>
                      <a:pt x="1341" y="281"/>
                    </a:lnTo>
                    <a:lnTo>
                      <a:pt x="1349" y="275"/>
                    </a:lnTo>
                    <a:lnTo>
                      <a:pt x="1357" y="268"/>
                    </a:lnTo>
                    <a:lnTo>
                      <a:pt x="1366" y="262"/>
                    </a:lnTo>
                    <a:lnTo>
                      <a:pt x="1375" y="257"/>
                    </a:lnTo>
                    <a:lnTo>
                      <a:pt x="1385" y="253"/>
                    </a:lnTo>
                    <a:lnTo>
                      <a:pt x="1394" y="240"/>
                    </a:lnTo>
                    <a:lnTo>
                      <a:pt x="1404" y="229"/>
                    </a:lnTo>
                    <a:lnTo>
                      <a:pt x="1415" y="219"/>
                    </a:lnTo>
                    <a:lnTo>
                      <a:pt x="1426" y="212"/>
                    </a:lnTo>
                    <a:lnTo>
                      <a:pt x="1438" y="203"/>
                    </a:lnTo>
                    <a:lnTo>
                      <a:pt x="1450" y="195"/>
                    </a:lnTo>
                    <a:lnTo>
                      <a:pt x="1463" y="186"/>
                    </a:lnTo>
                    <a:lnTo>
                      <a:pt x="1475" y="176"/>
                    </a:lnTo>
                    <a:lnTo>
                      <a:pt x="1481" y="176"/>
                    </a:lnTo>
                    <a:lnTo>
                      <a:pt x="1487" y="175"/>
                    </a:lnTo>
                    <a:lnTo>
                      <a:pt x="1493" y="173"/>
                    </a:lnTo>
                    <a:lnTo>
                      <a:pt x="1499" y="172"/>
                    </a:lnTo>
                    <a:lnTo>
                      <a:pt x="1505" y="170"/>
                    </a:lnTo>
                    <a:lnTo>
                      <a:pt x="1511" y="172"/>
                    </a:lnTo>
                    <a:lnTo>
                      <a:pt x="1515" y="173"/>
                    </a:lnTo>
                    <a:lnTo>
                      <a:pt x="1520" y="177"/>
                    </a:lnTo>
                    <a:lnTo>
                      <a:pt x="1523" y="177"/>
                    </a:lnTo>
                    <a:lnTo>
                      <a:pt x="1525" y="177"/>
                    </a:lnTo>
                    <a:lnTo>
                      <a:pt x="1528" y="177"/>
                    </a:lnTo>
                    <a:lnTo>
                      <a:pt x="1531" y="177"/>
                    </a:lnTo>
                    <a:lnTo>
                      <a:pt x="1534" y="176"/>
                    </a:lnTo>
                    <a:lnTo>
                      <a:pt x="1537" y="175"/>
                    </a:lnTo>
                    <a:lnTo>
                      <a:pt x="1539" y="173"/>
                    </a:lnTo>
                    <a:lnTo>
                      <a:pt x="1542" y="172"/>
                    </a:lnTo>
                    <a:lnTo>
                      <a:pt x="1545" y="173"/>
                    </a:lnTo>
                    <a:lnTo>
                      <a:pt x="1565" y="157"/>
                    </a:lnTo>
                    <a:lnTo>
                      <a:pt x="1588" y="139"/>
                    </a:lnTo>
                    <a:lnTo>
                      <a:pt x="1608" y="121"/>
                    </a:lnTo>
                    <a:lnTo>
                      <a:pt x="1630" y="102"/>
                    </a:lnTo>
                    <a:lnTo>
                      <a:pt x="1651" y="86"/>
                    </a:lnTo>
                    <a:lnTo>
                      <a:pt x="1675" y="71"/>
                    </a:lnTo>
                    <a:lnTo>
                      <a:pt x="1687" y="65"/>
                    </a:lnTo>
                    <a:lnTo>
                      <a:pt x="1700" y="61"/>
                    </a:lnTo>
                    <a:lnTo>
                      <a:pt x="1712" y="56"/>
                    </a:lnTo>
                    <a:lnTo>
                      <a:pt x="1725" y="53"/>
                    </a:lnTo>
                    <a:lnTo>
                      <a:pt x="1725" y="69"/>
                    </a:lnTo>
                    <a:lnTo>
                      <a:pt x="1722" y="84"/>
                    </a:lnTo>
                    <a:lnTo>
                      <a:pt x="1718" y="99"/>
                    </a:lnTo>
                    <a:lnTo>
                      <a:pt x="1710" y="114"/>
                    </a:lnTo>
                    <a:lnTo>
                      <a:pt x="1704" y="127"/>
                    </a:lnTo>
                    <a:lnTo>
                      <a:pt x="1699" y="142"/>
                    </a:lnTo>
                    <a:lnTo>
                      <a:pt x="1693" y="157"/>
                    </a:lnTo>
                    <a:lnTo>
                      <a:pt x="1688" y="172"/>
                    </a:lnTo>
                    <a:lnTo>
                      <a:pt x="1682" y="183"/>
                    </a:lnTo>
                    <a:lnTo>
                      <a:pt x="1678" y="197"/>
                    </a:lnTo>
                    <a:lnTo>
                      <a:pt x="1673" y="210"/>
                    </a:lnTo>
                    <a:lnTo>
                      <a:pt x="1669" y="222"/>
                    </a:lnTo>
                    <a:lnTo>
                      <a:pt x="1665" y="235"/>
                    </a:lnTo>
                    <a:lnTo>
                      <a:pt x="1659" y="247"/>
                    </a:lnTo>
                    <a:lnTo>
                      <a:pt x="1651" y="257"/>
                    </a:lnTo>
                    <a:lnTo>
                      <a:pt x="1641" y="266"/>
                    </a:lnTo>
                    <a:lnTo>
                      <a:pt x="1639" y="280"/>
                    </a:lnTo>
                    <a:lnTo>
                      <a:pt x="1636" y="293"/>
                    </a:lnTo>
                    <a:lnTo>
                      <a:pt x="1632" y="306"/>
                    </a:lnTo>
                    <a:lnTo>
                      <a:pt x="1628" y="320"/>
                    </a:lnTo>
                    <a:lnTo>
                      <a:pt x="1617" y="343"/>
                    </a:lnTo>
                    <a:lnTo>
                      <a:pt x="1605" y="368"/>
                    </a:lnTo>
                    <a:lnTo>
                      <a:pt x="1594" y="394"/>
                    </a:lnTo>
                    <a:lnTo>
                      <a:pt x="1580" y="417"/>
                    </a:lnTo>
                    <a:lnTo>
                      <a:pt x="1570" y="442"/>
                    </a:lnTo>
                    <a:lnTo>
                      <a:pt x="1559" y="469"/>
                    </a:lnTo>
                    <a:lnTo>
                      <a:pt x="1546" y="496"/>
                    </a:lnTo>
                    <a:lnTo>
                      <a:pt x="1531" y="524"/>
                    </a:lnTo>
                    <a:lnTo>
                      <a:pt x="1518" y="552"/>
                    </a:lnTo>
                    <a:lnTo>
                      <a:pt x="1505" y="580"/>
                    </a:lnTo>
                    <a:lnTo>
                      <a:pt x="1491" y="608"/>
                    </a:lnTo>
                    <a:lnTo>
                      <a:pt x="1478" y="638"/>
                    </a:lnTo>
                    <a:lnTo>
                      <a:pt x="1465" y="666"/>
                    </a:lnTo>
                    <a:lnTo>
                      <a:pt x="1453" y="694"/>
                    </a:lnTo>
                    <a:lnTo>
                      <a:pt x="1452" y="707"/>
                    </a:lnTo>
                    <a:lnTo>
                      <a:pt x="1449" y="721"/>
                    </a:lnTo>
                    <a:lnTo>
                      <a:pt x="1446" y="732"/>
                    </a:lnTo>
                    <a:lnTo>
                      <a:pt x="1441" y="744"/>
                    </a:lnTo>
                    <a:lnTo>
                      <a:pt x="1437" y="758"/>
                    </a:lnTo>
                    <a:lnTo>
                      <a:pt x="1432" y="769"/>
                    </a:lnTo>
                    <a:lnTo>
                      <a:pt x="1428" y="781"/>
                    </a:lnTo>
                    <a:lnTo>
                      <a:pt x="1422" y="792"/>
                    </a:lnTo>
                    <a:lnTo>
                      <a:pt x="1415" y="812"/>
                    </a:lnTo>
                    <a:lnTo>
                      <a:pt x="1407" y="831"/>
                    </a:lnTo>
                    <a:lnTo>
                      <a:pt x="1400" y="852"/>
                    </a:lnTo>
                    <a:lnTo>
                      <a:pt x="1392" y="873"/>
                    </a:lnTo>
                    <a:lnTo>
                      <a:pt x="1386" y="894"/>
                    </a:lnTo>
                    <a:lnTo>
                      <a:pt x="1381" y="913"/>
                    </a:lnTo>
                    <a:lnTo>
                      <a:pt x="1373" y="934"/>
                    </a:lnTo>
                    <a:lnTo>
                      <a:pt x="1367" y="954"/>
                    </a:lnTo>
                    <a:lnTo>
                      <a:pt x="1358" y="972"/>
                    </a:lnTo>
                    <a:lnTo>
                      <a:pt x="1351" y="990"/>
                    </a:lnTo>
                    <a:lnTo>
                      <a:pt x="1345" y="1008"/>
                    </a:lnTo>
                    <a:lnTo>
                      <a:pt x="1339" y="1027"/>
                    </a:lnTo>
                    <a:lnTo>
                      <a:pt x="1335" y="1046"/>
                    </a:lnTo>
                    <a:lnTo>
                      <a:pt x="1330" y="1065"/>
                    </a:lnTo>
                    <a:lnTo>
                      <a:pt x="1326" y="1085"/>
                    </a:lnTo>
                    <a:lnTo>
                      <a:pt x="1323" y="1102"/>
                    </a:lnTo>
                    <a:lnTo>
                      <a:pt x="1317" y="1113"/>
                    </a:lnTo>
                    <a:lnTo>
                      <a:pt x="1314" y="1123"/>
                    </a:lnTo>
                    <a:lnTo>
                      <a:pt x="1311" y="1135"/>
                    </a:lnTo>
                    <a:lnTo>
                      <a:pt x="1308" y="1147"/>
                    </a:lnTo>
                    <a:lnTo>
                      <a:pt x="1305" y="1158"/>
                    </a:lnTo>
                    <a:lnTo>
                      <a:pt x="1302" y="1170"/>
                    </a:lnTo>
                    <a:lnTo>
                      <a:pt x="1299" y="1182"/>
                    </a:lnTo>
                    <a:lnTo>
                      <a:pt x="1296" y="1194"/>
                    </a:lnTo>
                    <a:lnTo>
                      <a:pt x="1292" y="1219"/>
                    </a:lnTo>
                    <a:lnTo>
                      <a:pt x="1287" y="1244"/>
                    </a:lnTo>
                    <a:lnTo>
                      <a:pt x="1283" y="1268"/>
                    </a:lnTo>
                    <a:lnTo>
                      <a:pt x="1277" y="1293"/>
                    </a:lnTo>
                    <a:lnTo>
                      <a:pt x="1271" y="1317"/>
                    </a:lnTo>
                    <a:lnTo>
                      <a:pt x="1265" y="1342"/>
                    </a:lnTo>
                    <a:lnTo>
                      <a:pt x="1259" y="1366"/>
                    </a:lnTo>
                    <a:lnTo>
                      <a:pt x="1255" y="1391"/>
                    </a:lnTo>
                    <a:lnTo>
                      <a:pt x="1255" y="1395"/>
                    </a:lnTo>
                    <a:lnTo>
                      <a:pt x="1255" y="1400"/>
                    </a:lnTo>
                    <a:lnTo>
                      <a:pt x="1255" y="1404"/>
                    </a:lnTo>
                    <a:lnTo>
                      <a:pt x="1255" y="1409"/>
                    </a:lnTo>
                    <a:lnTo>
                      <a:pt x="1253" y="1413"/>
                    </a:lnTo>
                    <a:lnTo>
                      <a:pt x="1253" y="1417"/>
                    </a:lnTo>
                    <a:lnTo>
                      <a:pt x="1252" y="1422"/>
                    </a:lnTo>
                    <a:lnTo>
                      <a:pt x="1249" y="1426"/>
                    </a:lnTo>
                    <a:lnTo>
                      <a:pt x="1247" y="1446"/>
                    </a:lnTo>
                    <a:lnTo>
                      <a:pt x="1247" y="1465"/>
                    </a:lnTo>
                    <a:lnTo>
                      <a:pt x="1246" y="1485"/>
                    </a:lnTo>
                    <a:lnTo>
                      <a:pt x="1244" y="1505"/>
                    </a:lnTo>
                    <a:lnTo>
                      <a:pt x="1243" y="1524"/>
                    </a:lnTo>
                    <a:lnTo>
                      <a:pt x="1241" y="1543"/>
                    </a:lnTo>
                    <a:lnTo>
                      <a:pt x="1240" y="1564"/>
                    </a:lnTo>
                    <a:lnTo>
                      <a:pt x="1239" y="1583"/>
                    </a:lnTo>
                    <a:lnTo>
                      <a:pt x="1239" y="1595"/>
                    </a:lnTo>
                    <a:lnTo>
                      <a:pt x="1239" y="1608"/>
                    </a:lnTo>
                    <a:lnTo>
                      <a:pt x="1241" y="1620"/>
                    </a:lnTo>
                    <a:lnTo>
                      <a:pt x="1243" y="1632"/>
                    </a:lnTo>
                    <a:lnTo>
                      <a:pt x="1247" y="1644"/>
                    </a:lnTo>
                    <a:lnTo>
                      <a:pt x="1252" y="1654"/>
                    </a:lnTo>
                    <a:lnTo>
                      <a:pt x="1258" y="1665"/>
                    </a:lnTo>
                    <a:lnTo>
                      <a:pt x="1267" y="1675"/>
                    </a:lnTo>
                    <a:lnTo>
                      <a:pt x="1274" y="1694"/>
                    </a:lnTo>
                    <a:lnTo>
                      <a:pt x="1283" y="1712"/>
                    </a:lnTo>
                    <a:lnTo>
                      <a:pt x="1293" y="1730"/>
                    </a:lnTo>
                    <a:lnTo>
                      <a:pt x="1304" y="1747"/>
                    </a:lnTo>
                    <a:lnTo>
                      <a:pt x="1317" y="1762"/>
                    </a:lnTo>
                    <a:lnTo>
                      <a:pt x="1330" y="1777"/>
                    </a:lnTo>
                    <a:lnTo>
                      <a:pt x="1346" y="1792"/>
                    </a:lnTo>
                    <a:lnTo>
                      <a:pt x="1363" y="1805"/>
                    </a:lnTo>
                    <a:lnTo>
                      <a:pt x="1364" y="1807"/>
                    </a:lnTo>
                    <a:lnTo>
                      <a:pt x="1367" y="1810"/>
                    </a:lnTo>
                    <a:lnTo>
                      <a:pt x="1369" y="1811"/>
                    </a:lnTo>
                    <a:lnTo>
                      <a:pt x="1370" y="1814"/>
                    </a:lnTo>
                    <a:lnTo>
                      <a:pt x="1373" y="1815"/>
                    </a:lnTo>
                    <a:lnTo>
                      <a:pt x="1375" y="1817"/>
                    </a:lnTo>
                    <a:lnTo>
                      <a:pt x="1378" y="1818"/>
                    </a:lnTo>
                    <a:lnTo>
                      <a:pt x="1381" y="1818"/>
                    </a:lnTo>
                    <a:lnTo>
                      <a:pt x="1383" y="1814"/>
                    </a:lnTo>
                    <a:lnTo>
                      <a:pt x="1386" y="1810"/>
                    </a:lnTo>
                    <a:lnTo>
                      <a:pt x="1386" y="1804"/>
                    </a:lnTo>
                    <a:lnTo>
                      <a:pt x="1386" y="1799"/>
                    </a:lnTo>
                    <a:lnTo>
                      <a:pt x="1385" y="1793"/>
                    </a:lnTo>
                    <a:lnTo>
                      <a:pt x="1383" y="1787"/>
                    </a:lnTo>
                    <a:lnTo>
                      <a:pt x="1383" y="1783"/>
                    </a:lnTo>
                    <a:lnTo>
                      <a:pt x="1385" y="1777"/>
                    </a:lnTo>
                    <a:lnTo>
                      <a:pt x="1383" y="1756"/>
                    </a:lnTo>
                    <a:lnTo>
                      <a:pt x="1382" y="1737"/>
                    </a:lnTo>
                    <a:lnTo>
                      <a:pt x="1379" y="1718"/>
                    </a:lnTo>
                    <a:lnTo>
                      <a:pt x="1375" y="1699"/>
                    </a:lnTo>
                    <a:lnTo>
                      <a:pt x="1370" y="1679"/>
                    </a:lnTo>
                    <a:lnTo>
                      <a:pt x="1366" y="1660"/>
                    </a:lnTo>
                    <a:lnTo>
                      <a:pt x="1361" y="1641"/>
                    </a:lnTo>
                    <a:lnTo>
                      <a:pt x="1358" y="1622"/>
                    </a:lnTo>
                    <a:lnTo>
                      <a:pt x="1354" y="1607"/>
                    </a:lnTo>
                    <a:lnTo>
                      <a:pt x="1351" y="1592"/>
                    </a:lnTo>
                    <a:lnTo>
                      <a:pt x="1348" y="1576"/>
                    </a:lnTo>
                    <a:lnTo>
                      <a:pt x="1345" y="1559"/>
                    </a:lnTo>
                    <a:lnTo>
                      <a:pt x="1341" y="1543"/>
                    </a:lnTo>
                    <a:lnTo>
                      <a:pt x="1338" y="1528"/>
                    </a:lnTo>
                    <a:lnTo>
                      <a:pt x="1333" y="1512"/>
                    </a:lnTo>
                    <a:lnTo>
                      <a:pt x="1329" y="1497"/>
                    </a:lnTo>
                    <a:lnTo>
                      <a:pt x="1327" y="1485"/>
                    </a:lnTo>
                    <a:lnTo>
                      <a:pt x="1326" y="1474"/>
                    </a:lnTo>
                    <a:lnTo>
                      <a:pt x="1324" y="1463"/>
                    </a:lnTo>
                    <a:lnTo>
                      <a:pt x="1321" y="1453"/>
                    </a:lnTo>
                    <a:lnTo>
                      <a:pt x="1320" y="1443"/>
                    </a:lnTo>
                    <a:lnTo>
                      <a:pt x="1320" y="1431"/>
                    </a:lnTo>
                    <a:lnTo>
                      <a:pt x="1320" y="1420"/>
                    </a:lnTo>
                    <a:lnTo>
                      <a:pt x="1320" y="1409"/>
                    </a:lnTo>
                    <a:lnTo>
                      <a:pt x="1324" y="1401"/>
                    </a:lnTo>
                    <a:lnTo>
                      <a:pt x="1324" y="1364"/>
                    </a:lnTo>
                    <a:lnTo>
                      <a:pt x="1327" y="1329"/>
                    </a:lnTo>
                    <a:lnTo>
                      <a:pt x="1330" y="1293"/>
                    </a:lnTo>
                    <a:lnTo>
                      <a:pt x="1336" y="1258"/>
                    </a:lnTo>
                    <a:lnTo>
                      <a:pt x="1341" y="1241"/>
                    </a:lnTo>
                    <a:lnTo>
                      <a:pt x="1345" y="1225"/>
                    </a:lnTo>
                    <a:lnTo>
                      <a:pt x="1351" y="1209"/>
                    </a:lnTo>
                    <a:lnTo>
                      <a:pt x="1357" y="1193"/>
                    </a:lnTo>
                    <a:lnTo>
                      <a:pt x="1364" y="1178"/>
                    </a:lnTo>
                    <a:lnTo>
                      <a:pt x="1373" y="1163"/>
                    </a:lnTo>
                    <a:lnTo>
                      <a:pt x="1382" y="1148"/>
                    </a:lnTo>
                    <a:lnTo>
                      <a:pt x="1394" y="1133"/>
                    </a:lnTo>
                    <a:lnTo>
                      <a:pt x="1401" y="1119"/>
                    </a:lnTo>
                    <a:lnTo>
                      <a:pt x="1412" y="1105"/>
                    </a:lnTo>
                    <a:lnTo>
                      <a:pt x="1422" y="1092"/>
                    </a:lnTo>
                    <a:lnTo>
                      <a:pt x="1434" y="1079"/>
                    </a:lnTo>
                    <a:lnTo>
                      <a:pt x="1447" y="1065"/>
                    </a:lnTo>
                    <a:lnTo>
                      <a:pt x="1460" y="1055"/>
                    </a:lnTo>
                    <a:lnTo>
                      <a:pt x="1475" y="1045"/>
                    </a:lnTo>
                    <a:lnTo>
                      <a:pt x="1490" y="1036"/>
                    </a:lnTo>
                    <a:lnTo>
                      <a:pt x="1496" y="1031"/>
                    </a:lnTo>
                    <a:lnTo>
                      <a:pt x="1499" y="1027"/>
                    </a:lnTo>
                    <a:lnTo>
                      <a:pt x="1502" y="1021"/>
                    </a:lnTo>
                    <a:lnTo>
                      <a:pt x="1503" y="1016"/>
                    </a:lnTo>
                    <a:lnTo>
                      <a:pt x="1503" y="1006"/>
                    </a:lnTo>
                    <a:lnTo>
                      <a:pt x="1500" y="994"/>
                    </a:lnTo>
                    <a:lnTo>
                      <a:pt x="1496" y="984"/>
                    </a:lnTo>
                    <a:lnTo>
                      <a:pt x="1491" y="974"/>
                    </a:lnTo>
                    <a:lnTo>
                      <a:pt x="1488" y="962"/>
                    </a:lnTo>
                    <a:lnTo>
                      <a:pt x="1486" y="951"/>
                    </a:lnTo>
                    <a:lnTo>
                      <a:pt x="1483" y="932"/>
                    </a:lnTo>
                    <a:lnTo>
                      <a:pt x="1480" y="911"/>
                    </a:lnTo>
                    <a:lnTo>
                      <a:pt x="1477" y="891"/>
                    </a:lnTo>
                    <a:lnTo>
                      <a:pt x="1474" y="870"/>
                    </a:lnTo>
                    <a:lnTo>
                      <a:pt x="1471" y="849"/>
                    </a:lnTo>
                    <a:lnTo>
                      <a:pt x="1471" y="829"/>
                    </a:lnTo>
                    <a:lnTo>
                      <a:pt x="1472" y="808"/>
                    </a:lnTo>
                    <a:lnTo>
                      <a:pt x="1475" y="786"/>
                    </a:lnTo>
                    <a:lnTo>
                      <a:pt x="1483" y="786"/>
                    </a:lnTo>
                    <a:lnTo>
                      <a:pt x="1490" y="797"/>
                    </a:lnTo>
                    <a:lnTo>
                      <a:pt x="1496" y="811"/>
                    </a:lnTo>
                    <a:lnTo>
                      <a:pt x="1502" y="824"/>
                    </a:lnTo>
                    <a:lnTo>
                      <a:pt x="1506" y="837"/>
                    </a:lnTo>
                    <a:lnTo>
                      <a:pt x="1511" y="851"/>
                    </a:lnTo>
                    <a:lnTo>
                      <a:pt x="1515" y="864"/>
                    </a:lnTo>
                    <a:lnTo>
                      <a:pt x="1521" y="876"/>
                    </a:lnTo>
                    <a:lnTo>
                      <a:pt x="1525" y="888"/>
                    </a:lnTo>
                    <a:lnTo>
                      <a:pt x="1528" y="892"/>
                    </a:lnTo>
                    <a:lnTo>
                      <a:pt x="1531" y="900"/>
                    </a:lnTo>
                    <a:lnTo>
                      <a:pt x="1533" y="905"/>
                    </a:lnTo>
                    <a:lnTo>
                      <a:pt x="1536" y="913"/>
                    </a:lnTo>
                    <a:lnTo>
                      <a:pt x="1537" y="919"/>
                    </a:lnTo>
                    <a:lnTo>
                      <a:pt x="1539" y="926"/>
                    </a:lnTo>
                    <a:lnTo>
                      <a:pt x="1540" y="932"/>
                    </a:lnTo>
                    <a:lnTo>
                      <a:pt x="1542" y="938"/>
                    </a:lnTo>
                    <a:lnTo>
                      <a:pt x="1545" y="945"/>
                    </a:lnTo>
                    <a:lnTo>
                      <a:pt x="1549" y="953"/>
                    </a:lnTo>
                    <a:lnTo>
                      <a:pt x="1552" y="962"/>
                    </a:lnTo>
                    <a:lnTo>
                      <a:pt x="1557" y="969"/>
                    </a:lnTo>
                    <a:lnTo>
                      <a:pt x="1559" y="976"/>
                    </a:lnTo>
                    <a:lnTo>
                      <a:pt x="1565" y="984"/>
                    </a:lnTo>
                    <a:lnTo>
                      <a:pt x="1570" y="990"/>
                    </a:lnTo>
                    <a:lnTo>
                      <a:pt x="1577" y="994"/>
                    </a:lnTo>
                    <a:lnTo>
                      <a:pt x="1586" y="991"/>
                    </a:lnTo>
                    <a:lnTo>
                      <a:pt x="1595" y="990"/>
                    </a:lnTo>
                    <a:lnTo>
                      <a:pt x="1604" y="988"/>
                    </a:lnTo>
                    <a:lnTo>
                      <a:pt x="1613" y="988"/>
                    </a:lnTo>
                    <a:lnTo>
                      <a:pt x="1622" y="987"/>
                    </a:lnTo>
                    <a:lnTo>
                      <a:pt x="1630" y="987"/>
                    </a:lnTo>
                    <a:lnTo>
                      <a:pt x="1639" y="988"/>
                    </a:lnTo>
                    <a:lnTo>
                      <a:pt x="1648" y="990"/>
                    </a:lnTo>
                    <a:lnTo>
                      <a:pt x="1653" y="985"/>
                    </a:lnTo>
                    <a:lnTo>
                      <a:pt x="1670" y="991"/>
                    </a:lnTo>
                    <a:lnTo>
                      <a:pt x="1688" y="997"/>
                    </a:lnTo>
                    <a:lnTo>
                      <a:pt x="1707" y="1002"/>
                    </a:lnTo>
                    <a:lnTo>
                      <a:pt x="1724" y="1008"/>
                    </a:lnTo>
                    <a:lnTo>
                      <a:pt x="1741" y="1015"/>
                    </a:lnTo>
                    <a:lnTo>
                      <a:pt x="1758" y="1024"/>
                    </a:lnTo>
                    <a:lnTo>
                      <a:pt x="1765" y="1028"/>
                    </a:lnTo>
                    <a:lnTo>
                      <a:pt x="1773" y="1034"/>
                    </a:lnTo>
                    <a:lnTo>
                      <a:pt x="1778" y="1042"/>
                    </a:lnTo>
                    <a:lnTo>
                      <a:pt x="1786" y="1049"/>
                    </a:lnTo>
                    <a:lnTo>
                      <a:pt x="1787" y="1048"/>
                    </a:lnTo>
                    <a:lnTo>
                      <a:pt x="1793" y="1053"/>
                    </a:lnTo>
                    <a:lnTo>
                      <a:pt x="1801" y="1059"/>
                    </a:lnTo>
                    <a:lnTo>
                      <a:pt x="1808" y="1065"/>
                    </a:lnTo>
                    <a:lnTo>
                      <a:pt x="1815" y="1071"/>
                    </a:lnTo>
                    <a:lnTo>
                      <a:pt x="1823" y="1077"/>
                    </a:lnTo>
                    <a:lnTo>
                      <a:pt x="1830" y="1085"/>
                    </a:lnTo>
                    <a:lnTo>
                      <a:pt x="1838" y="1090"/>
                    </a:lnTo>
                    <a:lnTo>
                      <a:pt x="1844" y="1098"/>
                    </a:lnTo>
                    <a:lnTo>
                      <a:pt x="1848" y="1098"/>
                    </a:lnTo>
                    <a:lnTo>
                      <a:pt x="1848" y="1099"/>
                    </a:lnTo>
                    <a:lnTo>
                      <a:pt x="1848" y="1101"/>
                    </a:lnTo>
                    <a:lnTo>
                      <a:pt x="1849" y="1102"/>
                    </a:lnTo>
                    <a:lnTo>
                      <a:pt x="1851" y="1104"/>
                    </a:lnTo>
                    <a:lnTo>
                      <a:pt x="1852" y="1105"/>
                    </a:lnTo>
                    <a:lnTo>
                      <a:pt x="1854" y="1105"/>
                    </a:lnTo>
                    <a:lnTo>
                      <a:pt x="1854" y="1107"/>
                    </a:lnTo>
                    <a:lnTo>
                      <a:pt x="1857" y="1107"/>
                    </a:lnTo>
                    <a:lnTo>
                      <a:pt x="1858" y="1099"/>
                    </a:lnTo>
                    <a:lnTo>
                      <a:pt x="1857" y="1092"/>
                    </a:lnTo>
                    <a:lnTo>
                      <a:pt x="1855" y="1085"/>
                    </a:lnTo>
                    <a:lnTo>
                      <a:pt x="1854" y="1077"/>
                    </a:lnTo>
                    <a:lnTo>
                      <a:pt x="1852" y="1068"/>
                    </a:lnTo>
                    <a:lnTo>
                      <a:pt x="1851" y="1061"/>
                    </a:lnTo>
                    <a:lnTo>
                      <a:pt x="1849" y="1053"/>
                    </a:lnTo>
                    <a:lnTo>
                      <a:pt x="1849" y="1045"/>
                    </a:lnTo>
                    <a:lnTo>
                      <a:pt x="1845" y="1039"/>
                    </a:lnTo>
                    <a:lnTo>
                      <a:pt x="1841" y="1013"/>
                    </a:lnTo>
                    <a:lnTo>
                      <a:pt x="1836" y="990"/>
                    </a:lnTo>
                    <a:lnTo>
                      <a:pt x="1833" y="966"/>
                    </a:lnTo>
                    <a:lnTo>
                      <a:pt x="1830" y="941"/>
                    </a:lnTo>
                    <a:lnTo>
                      <a:pt x="1827" y="917"/>
                    </a:lnTo>
                    <a:lnTo>
                      <a:pt x="1823" y="894"/>
                    </a:lnTo>
                    <a:lnTo>
                      <a:pt x="1815" y="870"/>
                    </a:lnTo>
                    <a:lnTo>
                      <a:pt x="1808" y="848"/>
                    </a:lnTo>
                    <a:lnTo>
                      <a:pt x="1808" y="842"/>
                    </a:lnTo>
                    <a:lnTo>
                      <a:pt x="1808" y="837"/>
                    </a:lnTo>
                    <a:lnTo>
                      <a:pt x="1807" y="831"/>
                    </a:lnTo>
                    <a:lnTo>
                      <a:pt x="1807" y="827"/>
                    </a:lnTo>
                    <a:lnTo>
                      <a:pt x="1805" y="823"/>
                    </a:lnTo>
                    <a:lnTo>
                      <a:pt x="1802" y="818"/>
                    </a:lnTo>
                    <a:lnTo>
                      <a:pt x="1801" y="814"/>
                    </a:lnTo>
                    <a:lnTo>
                      <a:pt x="1799" y="809"/>
                    </a:lnTo>
                    <a:lnTo>
                      <a:pt x="1801" y="808"/>
                    </a:lnTo>
                    <a:lnTo>
                      <a:pt x="1798" y="800"/>
                    </a:lnTo>
                    <a:lnTo>
                      <a:pt x="1796" y="794"/>
                    </a:lnTo>
                    <a:lnTo>
                      <a:pt x="1793" y="787"/>
                    </a:lnTo>
                    <a:lnTo>
                      <a:pt x="1792" y="780"/>
                    </a:lnTo>
                    <a:lnTo>
                      <a:pt x="1790" y="774"/>
                    </a:lnTo>
                    <a:lnTo>
                      <a:pt x="1789" y="766"/>
                    </a:lnTo>
                    <a:lnTo>
                      <a:pt x="1787" y="759"/>
                    </a:lnTo>
                    <a:lnTo>
                      <a:pt x="1786" y="752"/>
                    </a:lnTo>
                    <a:lnTo>
                      <a:pt x="1781" y="740"/>
                    </a:lnTo>
                    <a:lnTo>
                      <a:pt x="1775" y="729"/>
                    </a:lnTo>
                    <a:lnTo>
                      <a:pt x="1771" y="718"/>
                    </a:lnTo>
                    <a:lnTo>
                      <a:pt x="1767" y="706"/>
                    </a:lnTo>
                    <a:lnTo>
                      <a:pt x="1761" y="695"/>
                    </a:lnTo>
                    <a:lnTo>
                      <a:pt x="1758" y="684"/>
                    </a:lnTo>
                    <a:lnTo>
                      <a:pt x="1753" y="672"/>
                    </a:lnTo>
                    <a:lnTo>
                      <a:pt x="1750" y="658"/>
                    </a:lnTo>
                    <a:lnTo>
                      <a:pt x="1750" y="657"/>
                    </a:lnTo>
                    <a:lnTo>
                      <a:pt x="1753" y="655"/>
                    </a:lnTo>
                    <a:lnTo>
                      <a:pt x="1755" y="654"/>
                    </a:lnTo>
                    <a:lnTo>
                      <a:pt x="1758" y="654"/>
                    </a:lnTo>
                    <a:lnTo>
                      <a:pt x="1761" y="655"/>
                    </a:lnTo>
                    <a:lnTo>
                      <a:pt x="1764" y="655"/>
                    </a:lnTo>
                    <a:lnTo>
                      <a:pt x="1765" y="655"/>
                    </a:lnTo>
                    <a:lnTo>
                      <a:pt x="1768" y="657"/>
                    </a:lnTo>
                    <a:lnTo>
                      <a:pt x="1789" y="679"/>
                    </a:lnTo>
                    <a:lnTo>
                      <a:pt x="1808" y="704"/>
                    </a:lnTo>
                    <a:lnTo>
                      <a:pt x="1824" y="729"/>
                    </a:lnTo>
                    <a:lnTo>
                      <a:pt x="1838" y="756"/>
                    </a:lnTo>
                    <a:lnTo>
                      <a:pt x="1851" y="784"/>
                    </a:lnTo>
                    <a:lnTo>
                      <a:pt x="1861" y="814"/>
                    </a:lnTo>
                    <a:lnTo>
                      <a:pt x="1870" y="842"/>
                    </a:lnTo>
                    <a:lnTo>
                      <a:pt x="1879" y="871"/>
                    </a:lnTo>
                    <a:lnTo>
                      <a:pt x="1880" y="874"/>
                    </a:lnTo>
                    <a:lnTo>
                      <a:pt x="1882" y="877"/>
                    </a:lnTo>
                    <a:lnTo>
                      <a:pt x="1883" y="880"/>
                    </a:lnTo>
                    <a:lnTo>
                      <a:pt x="1883" y="883"/>
                    </a:lnTo>
                    <a:lnTo>
                      <a:pt x="1885" y="886"/>
                    </a:lnTo>
                    <a:lnTo>
                      <a:pt x="1885" y="889"/>
                    </a:lnTo>
                    <a:lnTo>
                      <a:pt x="1886" y="891"/>
                    </a:lnTo>
                    <a:lnTo>
                      <a:pt x="1888" y="894"/>
                    </a:lnTo>
                    <a:lnTo>
                      <a:pt x="1894" y="908"/>
                    </a:lnTo>
                    <a:lnTo>
                      <a:pt x="1900" y="925"/>
                    </a:lnTo>
                    <a:lnTo>
                      <a:pt x="1904" y="939"/>
                    </a:lnTo>
                    <a:lnTo>
                      <a:pt x="1909" y="956"/>
                    </a:lnTo>
                    <a:lnTo>
                      <a:pt x="1913" y="972"/>
                    </a:lnTo>
                    <a:lnTo>
                      <a:pt x="1916" y="987"/>
                    </a:lnTo>
                    <a:lnTo>
                      <a:pt x="1920" y="1003"/>
                    </a:lnTo>
                    <a:lnTo>
                      <a:pt x="1923" y="1018"/>
                    </a:lnTo>
                    <a:lnTo>
                      <a:pt x="1926" y="1030"/>
                    </a:lnTo>
                    <a:lnTo>
                      <a:pt x="1929" y="1042"/>
                    </a:lnTo>
                    <a:lnTo>
                      <a:pt x="1932" y="1053"/>
                    </a:lnTo>
                    <a:lnTo>
                      <a:pt x="1937" y="1065"/>
                    </a:lnTo>
                    <a:lnTo>
                      <a:pt x="1940" y="1079"/>
                    </a:lnTo>
                    <a:lnTo>
                      <a:pt x="1943" y="1090"/>
                    </a:lnTo>
                    <a:lnTo>
                      <a:pt x="1947" y="1102"/>
                    </a:lnTo>
                    <a:lnTo>
                      <a:pt x="1950" y="1114"/>
                    </a:lnTo>
                    <a:lnTo>
                      <a:pt x="1950" y="1121"/>
                    </a:lnTo>
                    <a:lnTo>
                      <a:pt x="1950" y="1129"/>
                    </a:lnTo>
                    <a:lnTo>
                      <a:pt x="1951" y="1136"/>
                    </a:lnTo>
                    <a:lnTo>
                      <a:pt x="1953" y="1144"/>
                    </a:lnTo>
                    <a:lnTo>
                      <a:pt x="1956" y="1151"/>
                    </a:lnTo>
                    <a:lnTo>
                      <a:pt x="1957" y="1158"/>
                    </a:lnTo>
                    <a:lnTo>
                      <a:pt x="1959" y="1166"/>
                    </a:lnTo>
                    <a:lnTo>
                      <a:pt x="1960" y="1173"/>
                    </a:lnTo>
                    <a:lnTo>
                      <a:pt x="1962" y="1176"/>
                    </a:lnTo>
                    <a:lnTo>
                      <a:pt x="1965" y="1179"/>
                    </a:lnTo>
                    <a:lnTo>
                      <a:pt x="1965" y="1182"/>
                    </a:lnTo>
                    <a:lnTo>
                      <a:pt x="1966" y="1185"/>
                    </a:lnTo>
                    <a:lnTo>
                      <a:pt x="1968" y="1188"/>
                    </a:lnTo>
                    <a:lnTo>
                      <a:pt x="1968" y="1191"/>
                    </a:lnTo>
                    <a:lnTo>
                      <a:pt x="1968" y="1193"/>
                    </a:lnTo>
                    <a:lnTo>
                      <a:pt x="1968" y="1195"/>
                    </a:lnTo>
                    <a:lnTo>
                      <a:pt x="1972" y="1216"/>
                    </a:lnTo>
                    <a:lnTo>
                      <a:pt x="1977" y="1237"/>
                    </a:lnTo>
                    <a:lnTo>
                      <a:pt x="1981" y="1256"/>
                    </a:lnTo>
                    <a:lnTo>
                      <a:pt x="1984" y="1275"/>
                    </a:lnTo>
                    <a:lnTo>
                      <a:pt x="1988" y="1295"/>
                    </a:lnTo>
                    <a:lnTo>
                      <a:pt x="1993" y="1314"/>
                    </a:lnTo>
                    <a:lnTo>
                      <a:pt x="1997" y="1333"/>
                    </a:lnTo>
                    <a:lnTo>
                      <a:pt x="2000" y="1355"/>
                    </a:lnTo>
                    <a:lnTo>
                      <a:pt x="2000" y="1369"/>
                    </a:lnTo>
                    <a:lnTo>
                      <a:pt x="1999" y="1383"/>
                    </a:lnTo>
                    <a:lnTo>
                      <a:pt x="1999" y="1397"/>
                    </a:lnTo>
                    <a:lnTo>
                      <a:pt x="2000" y="1410"/>
                    </a:lnTo>
                    <a:lnTo>
                      <a:pt x="2002" y="1422"/>
                    </a:lnTo>
                    <a:lnTo>
                      <a:pt x="2005" y="1435"/>
                    </a:lnTo>
                    <a:lnTo>
                      <a:pt x="2011" y="1447"/>
                    </a:lnTo>
                    <a:lnTo>
                      <a:pt x="2017" y="1457"/>
                    </a:lnTo>
                    <a:lnTo>
                      <a:pt x="2027" y="1446"/>
                    </a:lnTo>
                    <a:lnTo>
                      <a:pt x="2037" y="1434"/>
                    </a:lnTo>
                    <a:lnTo>
                      <a:pt x="2046" y="1420"/>
                    </a:lnTo>
                    <a:lnTo>
                      <a:pt x="2054" y="1407"/>
                    </a:lnTo>
                    <a:lnTo>
                      <a:pt x="2068" y="1380"/>
                    </a:lnTo>
                    <a:lnTo>
                      <a:pt x="2080" y="1352"/>
                    </a:lnTo>
                    <a:lnTo>
                      <a:pt x="2091" y="1324"/>
                    </a:lnTo>
                    <a:lnTo>
                      <a:pt x="2099" y="1295"/>
                    </a:lnTo>
                    <a:lnTo>
                      <a:pt x="2108" y="1265"/>
                    </a:lnTo>
                    <a:lnTo>
                      <a:pt x="2119" y="1235"/>
                    </a:lnTo>
                    <a:lnTo>
                      <a:pt x="2117" y="1219"/>
                    </a:lnTo>
                    <a:lnTo>
                      <a:pt x="2119" y="1204"/>
                    </a:lnTo>
                    <a:lnTo>
                      <a:pt x="2122" y="1188"/>
                    </a:lnTo>
                    <a:lnTo>
                      <a:pt x="2125" y="1173"/>
                    </a:lnTo>
                    <a:lnTo>
                      <a:pt x="2128" y="1158"/>
                    </a:lnTo>
                    <a:lnTo>
                      <a:pt x="2132" y="1142"/>
                    </a:lnTo>
                    <a:lnTo>
                      <a:pt x="2133" y="1127"/>
                    </a:lnTo>
                    <a:lnTo>
                      <a:pt x="2136" y="1111"/>
                    </a:lnTo>
                    <a:lnTo>
                      <a:pt x="2139" y="1077"/>
                    </a:lnTo>
                    <a:lnTo>
                      <a:pt x="2142" y="1042"/>
                    </a:lnTo>
                    <a:lnTo>
                      <a:pt x="2144" y="1008"/>
                    </a:lnTo>
                    <a:lnTo>
                      <a:pt x="2144" y="974"/>
                    </a:lnTo>
                    <a:lnTo>
                      <a:pt x="2144" y="904"/>
                    </a:lnTo>
                    <a:lnTo>
                      <a:pt x="2141" y="836"/>
                    </a:lnTo>
                    <a:lnTo>
                      <a:pt x="2136" y="768"/>
                    </a:lnTo>
                    <a:lnTo>
                      <a:pt x="2129" y="700"/>
                    </a:lnTo>
                    <a:lnTo>
                      <a:pt x="2120" y="632"/>
                    </a:lnTo>
                    <a:lnTo>
                      <a:pt x="2110" y="564"/>
                    </a:lnTo>
                    <a:lnTo>
                      <a:pt x="2107" y="552"/>
                    </a:lnTo>
                    <a:lnTo>
                      <a:pt x="2104" y="540"/>
                    </a:lnTo>
                    <a:lnTo>
                      <a:pt x="2099" y="530"/>
                    </a:lnTo>
                    <a:lnTo>
                      <a:pt x="2093" y="519"/>
                    </a:lnTo>
                    <a:lnTo>
                      <a:pt x="2089" y="507"/>
                    </a:lnTo>
                    <a:lnTo>
                      <a:pt x="2085" y="497"/>
                    </a:lnTo>
                    <a:lnTo>
                      <a:pt x="2083" y="485"/>
                    </a:lnTo>
                    <a:lnTo>
                      <a:pt x="2083" y="472"/>
                    </a:lnTo>
                    <a:lnTo>
                      <a:pt x="2076" y="444"/>
                    </a:lnTo>
                    <a:lnTo>
                      <a:pt x="2067" y="414"/>
                    </a:lnTo>
                    <a:lnTo>
                      <a:pt x="2057" y="386"/>
                    </a:lnTo>
                    <a:lnTo>
                      <a:pt x="2048" y="357"/>
                    </a:lnTo>
                    <a:lnTo>
                      <a:pt x="2045" y="343"/>
                    </a:lnTo>
                    <a:lnTo>
                      <a:pt x="2042" y="328"/>
                    </a:lnTo>
                    <a:lnTo>
                      <a:pt x="2039" y="314"/>
                    </a:lnTo>
                    <a:lnTo>
                      <a:pt x="2037" y="299"/>
                    </a:lnTo>
                    <a:lnTo>
                      <a:pt x="2037" y="284"/>
                    </a:lnTo>
                    <a:lnTo>
                      <a:pt x="2037" y="269"/>
                    </a:lnTo>
                    <a:lnTo>
                      <a:pt x="2040" y="254"/>
                    </a:lnTo>
                    <a:lnTo>
                      <a:pt x="2045" y="240"/>
                    </a:lnTo>
                    <a:lnTo>
                      <a:pt x="2048" y="238"/>
                    </a:lnTo>
                    <a:lnTo>
                      <a:pt x="2048" y="237"/>
                    </a:lnTo>
                    <a:lnTo>
                      <a:pt x="2049" y="235"/>
                    </a:lnTo>
                    <a:lnTo>
                      <a:pt x="2049" y="234"/>
                    </a:lnTo>
                    <a:lnTo>
                      <a:pt x="2048" y="232"/>
                    </a:lnTo>
                    <a:lnTo>
                      <a:pt x="2048" y="231"/>
                    </a:lnTo>
                    <a:lnTo>
                      <a:pt x="2046" y="229"/>
                    </a:lnTo>
                    <a:lnTo>
                      <a:pt x="2045" y="229"/>
                    </a:lnTo>
                    <a:lnTo>
                      <a:pt x="2046" y="222"/>
                    </a:lnTo>
                    <a:lnTo>
                      <a:pt x="2048" y="216"/>
                    </a:lnTo>
                    <a:lnTo>
                      <a:pt x="2049" y="210"/>
                    </a:lnTo>
                    <a:lnTo>
                      <a:pt x="2051" y="204"/>
                    </a:lnTo>
                    <a:lnTo>
                      <a:pt x="2052" y="198"/>
                    </a:lnTo>
                    <a:lnTo>
                      <a:pt x="2054" y="194"/>
                    </a:lnTo>
                    <a:lnTo>
                      <a:pt x="2057" y="188"/>
                    </a:lnTo>
                    <a:lnTo>
                      <a:pt x="2058" y="182"/>
                    </a:lnTo>
                    <a:lnTo>
                      <a:pt x="2058" y="180"/>
                    </a:lnTo>
                    <a:lnTo>
                      <a:pt x="2057" y="179"/>
                    </a:lnTo>
                    <a:lnTo>
                      <a:pt x="2055" y="177"/>
                    </a:lnTo>
                    <a:lnTo>
                      <a:pt x="2055" y="176"/>
                    </a:lnTo>
                    <a:lnTo>
                      <a:pt x="2054" y="175"/>
                    </a:lnTo>
                    <a:lnTo>
                      <a:pt x="2054" y="173"/>
                    </a:lnTo>
                    <a:lnTo>
                      <a:pt x="2054" y="170"/>
                    </a:lnTo>
                    <a:lnTo>
                      <a:pt x="2057" y="169"/>
                    </a:lnTo>
                    <a:lnTo>
                      <a:pt x="2052" y="164"/>
                    </a:lnTo>
                    <a:lnTo>
                      <a:pt x="2049" y="158"/>
                    </a:lnTo>
                    <a:lnTo>
                      <a:pt x="2046" y="152"/>
                    </a:lnTo>
                    <a:lnTo>
                      <a:pt x="2043" y="145"/>
                    </a:lnTo>
                    <a:lnTo>
                      <a:pt x="2040" y="138"/>
                    </a:lnTo>
                    <a:lnTo>
                      <a:pt x="2037" y="130"/>
                    </a:lnTo>
                    <a:lnTo>
                      <a:pt x="2034" y="123"/>
                    </a:lnTo>
                    <a:lnTo>
                      <a:pt x="2031" y="115"/>
                    </a:lnTo>
                    <a:lnTo>
                      <a:pt x="2022" y="103"/>
                    </a:lnTo>
                    <a:lnTo>
                      <a:pt x="2015" y="90"/>
                    </a:lnTo>
                    <a:lnTo>
                      <a:pt x="2006" y="77"/>
                    </a:lnTo>
                    <a:lnTo>
                      <a:pt x="1997" y="65"/>
                    </a:lnTo>
                    <a:lnTo>
                      <a:pt x="1988" y="52"/>
                    </a:lnTo>
                    <a:lnTo>
                      <a:pt x="1980" y="38"/>
                    </a:lnTo>
                    <a:lnTo>
                      <a:pt x="1971" y="27"/>
                    </a:lnTo>
                    <a:lnTo>
                      <a:pt x="1963" y="13"/>
                    </a:lnTo>
                    <a:lnTo>
                      <a:pt x="1963" y="0"/>
                    </a:lnTo>
                    <a:lnTo>
                      <a:pt x="1978" y="0"/>
                    </a:lnTo>
                    <a:lnTo>
                      <a:pt x="1994" y="1"/>
                    </a:lnTo>
                    <a:lnTo>
                      <a:pt x="2009" y="4"/>
                    </a:lnTo>
                    <a:lnTo>
                      <a:pt x="2022" y="9"/>
                    </a:lnTo>
                    <a:lnTo>
                      <a:pt x="2036" y="16"/>
                    </a:lnTo>
                    <a:lnTo>
                      <a:pt x="2051" y="24"/>
                    </a:lnTo>
                    <a:lnTo>
                      <a:pt x="2062" y="32"/>
                    </a:lnTo>
                    <a:lnTo>
                      <a:pt x="207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4692" y="1545"/>
                <a:ext cx="84" cy="88"/>
              </a:xfrm>
              <a:custGeom>
                <a:avLst/>
                <a:gdLst>
                  <a:gd name="T0" fmla="*/ 32 w 169"/>
                  <a:gd name="T1" fmla="*/ 11 h 176"/>
                  <a:gd name="T2" fmla="*/ 40 w 169"/>
                  <a:gd name="T3" fmla="*/ 19 h 176"/>
                  <a:gd name="T4" fmla="*/ 48 w 169"/>
                  <a:gd name="T5" fmla="*/ 25 h 176"/>
                  <a:gd name="T6" fmla="*/ 55 w 169"/>
                  <a:gd name="T7" fmla="*/ 31 h 176"/>
                  <a:gd name="T8" fmla="*/ 63 w 169"/>
                  <a:gd name="T9" fmla="*/ 38 h 176"/>
                  <a:gd name="T10" fmla="*/ 69 w 169"/>
                  <a:gd name="T11" fmla="*/ 44 h 176"/>
                  <a:gd name="T12" fmla="*/ 75 w 169"/>
                  <a:gd name="T13" fmla="*/ 51 h 176"/>
                  <a:gd name="T14" fmla="*/ 80 w 169"/>
                  <a:gd name="T15" fmla="*/ 59 h 176"/>
                  <a:gd name="T16" fmla="*/ 84 w 169"/>
                  <a:gd name="T17" fmla="*/ 69 h 176"/>
                  <a:gd name="T18" fmla="*/ 83 w 169"/>
                  <a:gd name="T19" fmla="*/ 72 h 176"/>
                  <a:gd name="T20" fmla="*/ 80 w 169"/>
                  <a:gd name="T21" fmla="*/ 75 h 176"/>
                  <a:gd name="T22" fmla="*/ 77 w 169"/>
                  <a:gd name="T23" fmla="*/ 78 h 176"/>
                  <a:gd name="T24" fmla="*/ 74 w 169"/>
                  <a:gd name="T25" fmla="*/ 79 h 176"/>
                  <a:gd name="T26" fmla="*/ 71 w 169"/>
                  <a:gd name="T27" fmla="*/ 82 h 176"/>
                  <a:gd name="T28" fmla="*/ 68 w 169"/>
                  <a:gd name="T29" fmla="*/ 84 h 176"/>
                  <a:gd name="T30" fmla="*/ 64 w 169"/>
                  <a:gd name="T31" fmla="*/ 85 h 176"/>
                  <a:gd name="T32" fmla="*/ 61 w 169"/>
                  <a:gd name="T33" fmla="*/ 87 h 176"/>
                  <a:gd name="T34" fmla="*/ 59 w 169"/>
                  <a:gd name="T35" fmla="*/ 88 h 176"/>
                  <a:gd name="T36" fmla="*/ 56 w 169"/>
                  <a:gd name="T37" fmla="*/ 88 h 176"/>
                  <a:gd name="T38" fmla="*/ 54 w 169"/>
                  <a:gd name="T39" fmla="*/ 87 h 176"/>
                  <a:gd name="T40" fmla="*/ 52 w 169"/>
                  <a:gd name="T41" fmla="*/ 87 h 176"/>
                  <a:gd name="T42" fmla="*/ 49 w 169"/>
                  <a:gd name="T43" fmla="*/ 86 h 176"/>
                  <a:gd name="T44" fmla="*/ 47 w 169"/>
                  <a:gd name="T45" fmla="*/ 85 h 176"/>
                  <a:gd name="T46" fmla="*/ 45 w 169"/>
                  <a:gd name="T47" fmla="*/ 84 h 176"/>
                  <a:gd name="T48" fmla="*/ 43 w 169"/>
                  <a:gd name="T49" fmla="*/ 82 h 176"/>
                  <a:gd name="T50" fmla="*/ 41 w 169"/>
                  <a:gd name="T51" fmla="*/ 74 h 176"/>
                  <a:gd name="T52" fmla="*/ 38 w 169"/>
                  <a:gd name="T53" fmla="*/ 66 h 176"/>
                  <a:gd name="T54" fmla="*/ 35 w 169"/>
                  <a:gd name="T55" fmla="*/ 58 h 176"/>
                  <a:gd name="T56" fmla="*/ 29 w 169"/>
                  <a:gd name="T57" fmla="*/ 51 h 176"/>
                  <a:gd name="T58" fmla="*/ 25 w 169"/>
                  <a:gd name="T59" fmla="*/ 44 h 176"/>
                  <a:gd name="T60" fmla="*/ 20 w 169"/>
                  <a:gd name="T61" fmla="*/ 37 h 176"/>
                  <a:gd name="T62" fmla="*/ 17 w 169"/>
                  <a:gd name="T63" fmla="*/ 29 h 176"/>
                  <a:gd name="T64" fmla="*/ 14 w 169"/>
                  <a:gd name="T65" fmla="*/ 22 h 176"/>
                  <a:gd name="T66" fmla="*/ 12 w 169"/>
                  <a:gd name="T67" fmla="*/ 19 h 176"/>
                  <a:gd name="T68" fmla="*/ 9 w 169"/>
                  <a:gd name="T69" fmla="*/ 16 h 176"/>
                  <a:gd name="T70" fmla="*/ 6 w 169"/>
                  <a:gd name="T71" fmla="*/ 14 h 176"/>
                  <a:gd name="T72" fmla="*/ 4 w 169"/>
                  <a:gd name="T73" fmla="*/ 11 h 176"/>
                  <a:gd name="T74" fmla="*/ 2 w 169"/>
                  <a:gd name="T75" fmla="*/ 9 h 176"/>
                  <a:gd name="T76" fmla="*/ 1 w 169"/>
                  <a:gd name="T77" fmla="*/ 6 h 176"/>
                  <a:gd name="T78" fmla="*/ 0 w 169"/>
                  <a:gd name="T79" fmla="*/ 3 h 176"/>
                  <a:gd name="T80" fmla="*/ 1 w 169"/>
                  <a:gd name="T81" fmla="*/ 0 h 176"/>
                  <a:gd name="T82" fmla="*/ 5 w 169"/>
                  <a:gd name="T83" fmla="*/ 1 h 176"/>
                  <a:gd name="T84" fmla="*/ 9 w 169"/>
                  <a:gd name="T85" fmla="*/ 2 h 176"/>
                  <a:gd name="T86" fmla="*/ 12 w 169"/>
                  <a:gd name="T87" fmla="*/ 3 h 176"/>
                  <a:gd name="T88" fmla="*/ 17 w 169"/>
                  <a:gd name="T89" fmla="*/ 5 h 176"/>
                  <a:gd name="T90" fmla="*/ 20 w 169"/>
                  <a:gd name="T91" fmla="*/ 7 h 176"/>
                  <a:gd name="T92" fmla="*/ 24 w 169"/>
                  <a:gd name="T93" fmla="*/ 9 h 176"/>
                  <a:gd name="T94" fmla="*/ 28 w 169"/>
                  <a:gd name="T95" fmla="*/ 10 h 176"/>
                  <a:gd name="T96" fmla="*/ 32 w 169"/>
                  <a:gd name="T97" fmla="*/ 11 h 1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9"/>
                  <a:gd name="T148" fmla="*/ 0 h 176"/>
                  <a:gd name="T149" fmla="*/ 169 w 169"/>
                  <a:gd name="T150" fmla="*/ 176 h 1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9" h="176">
                    <a:moveTo>
                      <a:pt x="65" y="22"/>
                    </a:moveTo>
                    <a:lnTo>
                      <a:pt x="80" y="37"/>
                    </a:lnTo>
                    <a:lnTo>
                      <a:pt x="96" y="50"/>
                    </a:lnTo>
                    <a:lnTo>
                      <a:pt x="111" y="62"/>
                    </a:lnTo>
                    <a:lnTo>
                      <a:pt x="126" y="75"/>
                    </a:lnTo>
                    <a:lnTo>
                      <a:pt x="138" y="87"/>
                    </a:lnTo>
                    <a:lnTo>
                      <a:pt x="151" y="102"/>
                    </a:lnTo>
                    <a:lnTo>
                      <a:pt x="161" y="118"/>
                    </a:lnTo>
                    <a:lnTo>
                      <a:pt x="169" y="137"/>
                    </a:lnTo>
                    <a:lnTo>
                      <a:pt x="166" y="143"/>
                    </a:lnTo>
                    <a:lnTo>
                      <a:pt x="161" y="149"/>
                    </a:lnTo>
                    <a:lnTo>
                      <a:pt x="155" y="155"/>
                    </a:lnTo>
                    <a:lnTo>
                      <a:pt x="149" y="158"/>
                    </a:lnTo>
                    <a:lnTo>
                      <a:pt x="142" y="163"/>
                    </a:lnTo>
                    <a:lnTo>
                      <a:pt x="136" y="167"/>
                    </a:lnTo>
                    <a:lnTo>
                      <a:pt x="129" y="170"/>
                    </a:lnTo>
                    <a:lnTo>
                      <a:pt x="123" y="174"/>
                    </a:lnTo>
                    <a:lnTo>
                      <a:pt x="118" y="176"/>
                    </a:lnTo>
                    <a:lnTo>
                      <a:pt x="112" y="176"/>
                    </a:lnTo>
                    <a:lnTo>
                      <a:pt x="108" y="174"/>
                    </a:lnTo>
                    <a:lnTo>
                      <a:pt x="104" y="173"/>
                    </a:lnTo>
                    <a:lnTo>
                      <a:pt x="99" y="171"/>
                    </a:lnTo>
                    <a:lnTo>
                      <a:pt x="95" y="170"/>
                    </a:lnTo>
                    <a:lnTo>
                      <a:pt x="90" y="167"/>
                    </a:lnTo>
                    <a:lnTo>
                      <a:pt x="87" y="164"/>
                    </a:lnTo>
                    <a:lnTo>
                      <a:pt x="83" y="148"/>
                    </a:lnTo>
                    <a:lnTo>
                      <a:pt x="77" y="131"/>
                    </a:lnTo>
                    <a:lnTo>
                      <a:pt x="70" y="117"/>
                    </a:lnTo>
                    <a:lnTo>
                      <a:pt x="59" y="102"/>
                    </a:lnTo>
                    <a:lnTo>
                      <a:pt x="50" y="87"/>
                    </a:lnTo>
                    <a:lnTo>
                      <a:pt x="41" y="74"/>
                    </a:lnTo>
                    <a:lnTo>
                      <a:pt x="34" y="59"/>
                    </a:lnTo>
                    <a:lnTo>
                      <a:pt x="28" y="44"/>
                    </a:lnTo>
                    <a:lnTo>
                      <a:pt x="24" y="38"/>
                    </a:lnTo>
                    <a:lnTo>
                      <a:pt x="19" y="32"/>
                    </a:lnTo>
                    <a:lnTo>
                      <a:pt x="13" y="28"/>
                    </a:lnTo>
                    <a:lnTo>
                      <a:pt x="9" y="23"/>
                    </a:lnTo>
                    <a:lnTo>
                      <a:pt x="4" y="18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10" y="1"/>
                    </a:lnTo>
                    <a:lnTo>
                      <a:pt x="18" y="4"/>
                    </a:lnTo>
                    <a:lnTo>
                      <a:pt x="25" y="7"/>
                    </a:lnTo>
                    <a:lnTo>
                      <a:pt x="34" y="10"/>
                    </a:lnTo>
                    <a:lnTo>
                      <a:pt x="41" y="15"/>
                    </a:lnTo>
                    <a:lnTo>
                      <a:pt x="49" y="18"/>
                    </a:lnTo>
                    <a:lnTo>
                      <a:pt x="56" y="20"/>
                    </a:lnTo>
                    <a:lnTo>
                      <a:pt x="65" y="22"/>
                    </a:lnTo>
                    <a:close/>
                  </a:path>
                </a:pathLst>
              </a:custGeom>
              <a:solidFill>
                <a:srgbClr val="19D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468" y="1574"/>
                <a:ext cx="87" cy="96"/>
              </a:xfrm>
              <a:custGeom>
                <a:avLst/>
                <a:gdLst>
                  <a:gd name="T0" fmla="*/ 54 w 173"/>
                  <a:gd name="T1" fmla="*/ 90 h 193"/>
                  <a:gd name="T2" fmla="*/ 51 w 173"/>
                  <a:gd name="T3" fmla="*/ 92 h 193"/>
                  <a:gd name="T4" fmla="*/ 48 w 173"/>
                  <a:gd name="T5" fmla="*/ 93 h 193"/>
                  <a:gd name="T6" fmla="*/ 46 w 173"/>
                  <a:gd name="T7" fmla="*/ 95 h 193"/>
                  <a:gd name="T8" fmla="*/ 43 w 173"/>
                  <a:gd name="T9" fmla="*/ 95 h 193"/>
                  <a:gd name="T10" fmla="*/ 40 w 173"/>
                  <a:gd name="T11" fmla="*/ 96 h 193"/>
                  <a:gd name="T12" fmla="*/ 37 w 173"/>
                  <a:gd name="T13" fmla="*/ 96 h 193"/>
                  <a:gd name="T14" fmla="*/ 34 w 173"/>
                  <a:gd name="T15" fmla="*/ 96 h 193"/>
                  <a:gd name="T16" fmla="*/ 31 w 173"/>
                  <a:gd name="T17" fmla="*/ 95 h 193"/>
                  <a:gd name="T18" fmla="*/ 26 w 173"/>
                  <a:gd name="T19" fmla="*/ 92 h 193"/>
                  <a:gd name="T20" fmla="*/ 21 w 173"/>
                  <a:gd name="T21" fmla="*/ 90 h 193"/>
                  <a:gd name="T22" fmla="*/ 17 w 173"/>
                  <a:gd name="T23" fmla="*/ 87 h 193"/>
                  <a:gd name="T24" fmla="*/ 11 w 173"/>
                  <a:gd name="T25" fmla="*/ 83 h 193"/>
                  <a:gd name="T26" fmla="*/ 8 w 173"/>
                  <a:gd name="T27" fmla="*/ 78 h 193"/>
                  <a:gd name="T28" fmla="*/ 4 w 173"/>
                  <a:gd name="T29" fmla="*/ 74 h 193"/>
                  <a:gd name="T30" fmla="*/ 2 w 173"/>
                  <a:gd name="T31" fmla="*/ 69 h 193"/>
                  <a:gd name="T32" fmla="*/ 0 w 173"/>
                  <a:gd name="T33" fmla="*/ 63 h 193"/>
                  <a:gd name="T34" fmla="*/ 9 w 173"/>
                  <a:gd name="T35" fmla="*/ 54 h 193"/>
                  <a:gd name="T36" fmla="*/ 17 w 173"/>
                  <a:gd name="T37" fmla="*/ 46 h 193"/>
                  <a:gd name="T38" fmla="*/ 27 w 173"/>
                  <a:gd name="T39" fmla="*/ 38 h 193"/>
                  <a:gd name="T40" fmla="*/ 37 w 173"/>
                  <a:gd name="T41" fmla="*/ 32 h 193"/>
                  <a:gd name="T42" fmla="*/ 47 w 173"/>
                  <a:gd name="T43" fmla="*/ 26 h 193"/>
                  <a:gd name="T44" fmla="*/ 57 w 173"/>
                  <a:gd name="T45" fmla="*/ 19 h 193"/>
                  <a:gd name="T46" fmla="*/ 66 w 173"/>
                  <a:gd name="T47" fmla="*/ 12 h 193"/>
                  <a:gd name="T48" fmla="*/ 76 w 173"/>
                  <a:gd name="T49" fmla="*/ 4 h 193"/>
                  <a:gd name="T50" fmla="*/ 87 w 173"/>
                  <a:gd name="T51" fmla="*/ 0 h 193"/>
                  <a:gd name="T52" fmla="*/ 83 w 173"/>
                  <a:gd name="T53" fmla="*/ 11 h 193"/>
                  <a:gd name="T54" fmla="*/ 80 w 173"/>
                  <a:gd name="T55" fmla="*/ 23 h 193"/>
                  <a:gd name="T56" fmla="*/ 75 w 173"/>
                  <a:gd name="T57" fmla="*/ 34 h 193"/>
                  <a:gd name="T58" fmla="*/ 71 w 173"/>
                  <a:gd name="T59" fmla="*/ 45 h 193"/>
                  <a:gd name="T60" fmla="*/ 67 w 173"/>
                  <a:gd name="T61" fmla="*/ 56 h 193"/>
                  <a:gd name="T62" fmla="*/ 63 w 173"/>
                  <a:gd name="T63" fmla="*/ 67 h 193"/>
                  <a:gd name="T64" fmla="*/ 58 w 173"/>
                  <a:gd name="T65" fmla="*/ 78 h 193"/>
                  <a:gd name="T66" fmla="*/ 54 w 173"/>
                  <a:gd name="T67" fmla="*/ 90 h 1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3"/>
                  <a:gd name="T103" fmla="*/ 0 h 193"/>
                  <a:gd name="T104" fmla="*/ 173 w 173"/>
                  <a:gd name="T105" fmla="*/ 193 h 19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3" h="193">
                    <a:moveTo>
                      <a:pt x="107" y="180"/>
                    </a:moveTo>
                    <a:lnTo>
                      <a:pt x="102" y="184"/>
                    </a:lnTo>
                    <a:lnTo>
                      <a:pt x="96" y="187"/>
                    </a:lnTo>
                    <a:lnTo>
                      <a:pt x="92" y="190"/>
                    </a:lnTo>
                    <a:lnTo>
                      <a:pt x="86" y="191"/>
                    </a:lnTo>
                    <a:lnTo>
                      <a:pt x="80" y="193"/>
                    </a:lnTo>
                    <a:lnTo>
                      <a:pt x="74" y="193"/>
                    </a:lnTo>
                    <a:lnTo>
                      <a:pt x="68" y="193"/>
                    </a:lnTo>
                    <a:lnTo>
                      <a:pt x="62" y="191"/>
                    </a:lnTo>
                    <a:lnTo>
                      <a:pt x="52" y="185"/>
                    </a:lnTo>
                    <a:lnTo>
                      <a:pt x="42" y="180"/>
                    </a:lnTo>
                    <a:lnTo>
                      <a:pt x="33" y="174"/>
                    </a:lnTo>
                    <a:lnTo>
                      <a:pt x="22" y="166"/>
                    </a:lnTo>
                    <a:lnTo>
                      <a:pt x="15" y="157"/>
                    </a:lnTo>
                    <a:lnTo>
                      <a:pt x="8" y="148"/>
                    </a:lnTo>
                    <a:lnTo>
                      <a:pt x="3" y="138"/>
                    </a:lnTo>
                    <a:lnTo>
                      <a:pt x="0" y="126"/>
                    </a:lnTo>
                    <a:lnTo>
                      <a:pt x="17" y="108"/>
                    </a:lnTo>
                    <a:lnTo>
                      <a:pt x="34" y="92"/>
                    </a:lnTo>
                    <a:lnTo>
                      <a:pt x="54" y="77"/>
                    </a:lnTo>
                    <a:lnTo>
                      <a:pt x="73" y="64"/>
                    </a:lnTo>
                    <a:lnTo>
                      <a:pt x="93" y="52"/>
                    </a:lnTo>
                    <a:lnTo>
                      <a:pt x="113" y="39"/>
                    </a:lnTo>
                    <a:lnTo>
                      <a:pt x="132" y="24"/>
                    </a:lnTo>
                    <a:lnTo>
                      <a:pt x="151" y="9"/>
                    </a:lnTo>
                    <a:lnTo>
                      <a:pt x="173" y="0"/>
                    </a:lnTo>
                    <a:lnTo>
                      <a:pt x="166" y="23"/>
                    </a:lnTo>
                    <a:lnTo>
                      <a:pt x="159" y="46"/>
                    </a:lnTo>
                    <a:lnTo>
                      <a:pt x="150" y="69"/>
                    </a:lnTo>
                    <a:lnTo>
                      <a:pt x="142" y="91"/>
                    </a:lnTo>
                    <a:lnTo>
                      <a:pt x="133" y="113"/>
                    </a:lnTo>
                    <a:lnTo>
                      <a:pt x="125" y="135"/>
                    </a:lnTo>
                    <a:lnTo>
                      <a:pt x="116" y="157"/>
                    </a:lnTo>
                    <a:lnTo>
                      <a:pt x="107" y="180"/>
                    </a:lnTo>
                    <a:close/>
                  </a:path>
                </a:pathLst>
              </a:custGeom>
              <a:solidFill>
                <a:srgbClr val="19D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4601" y="1614"/>
                <a:ext cx="207" cy="839"/>
              </a:xfrm>
              <a:custGeom>
                <a:avLst/>
                <a:gdLst>
                  <a:gd name="T0" fmla="*/ 201 w 416"/>
                  <a:gd name="T1" fmla="*/ 35 h 1678"/>
                  <a:gd name="T2" fmla="*/ 195 w 416"/>
                  <a:gd name="T3" fmla="*/ 51 h 1678"/>
                  <a:gd name="T4" fmla="*/ 190 w 416"/>
                  <a:gd name="T5" fmla="*/ 56 h 1678"/>
                  <a:gd name="T6" fmla="*/ 173 w 416"/>
                  <a:gd name="T7" fmla="*/ 74 h 1678"/>
                  <a:gd name="T8" fmla="*/ 171 w 416"/>
                  <a:gd name="T9" fmla="*/ 72 h 1678"/>
                  <a:gd name="T10" fmla="*/ 167 w 416"/>
                  <a:gd name="T11" fmla="*/ 74 h 1678"/>
                  <a:gd name="T12" fmla="*/ 166 w 416"/>
                  <a:gd name="T13" fmla="*/ 79 h 1678"/>
                  <a:gd name="T14" fmla="*/ 158 w 416"/>
                  <a:gd name="T15" fmla="*/ 89 h 1678"/>
                  <a:gd name="T16" fmla="*/ 151 w 416"/>
                  <a:gd name="T17" fmla="*/ 106 h 1678"/>
                  <a:gd name="T18" fmla="*/ 158 w 416"/>
                  <a:gd name="T19" fmla="*/ 144 h 1678"/>
                  <a:gd name="T20" fmla="*/ 168 w 416"/>
                  <a:gd name="T21" fmla="*/ 184 h 1678"/>
                  <a:gd name="T22" fmla="*/ 177 w 416"/>
                  <a:gd name="T23" fmla="*/ 240 h 1678"/>
                  <a:gd name="T24" fmla="*/ 187 w 416"/>
                  <a:gd name="T25" fmla="*/ 281 h 1678"/>
                  <a:gd name="T26" fmla="*/ 198 w 416"/>
                  <a:gd name="T27" fmla="*/ 330 h 1678"/>
                  <a:gd name="T28" fmla="*/ 195 w 416"/>
                  <a:gd name="T29" fmla="*/ 351 h 1678"/>
                  <a:gd name="T30" fmla="*/ 195 w 416"/>
                  <a:gd name="T31" fmla="*/ 422 h 1678"/>
                  <a:gd name="T32" fmla="*/ 194 w 416"/>
                  <a:gd name="T33" fmla="*/ 492 h 1678"/>
                  <a:gd name="T34" fmla="*/ 192 w 416"/>
                  <a:gd name="T35" fmla="*/ 526 h 1678"/>
                  <a:gd name="T36" fmla="*/ 190 w 416"/>
                  <a:gd name="T37" fmla="*/ 563 h 1678"/>
                  <a:gd name="T38" fmla="*/ 182 w 416"/>
                  <a:gd name="T39" fmla="*/ 636 h 1678"/>
                  <a:gd name="T40" fmla="*/ 166 w 416"/>
                  <a:gd name="T41" fmla="*/ 697 h 1678"/>
                  <a:gd name="T42" fmla="*/ 152 w 416"/>
                  <a:gd name="T43" fmla="*/ 742 h 1678"/>
                  <a:gd name="T44" fmla="*/ 136 w 416"/>
                  <a:gd name="T45" fmla="*/ 774 h 1678"/>
                  <a:gd name="T46" fmla="*/ 112 w 416"/>
                  <a:gd name="T47" fmla="*/ 805 h 1678"/>
                  <a:gd name="T48" fmla="*/ 80 w 416"/>
                  <a:gd name="T49" fmla="*/ 827 h 1678"/>
                  <a:gd name="T50" fmla="*/ 53 w 416"/>
                  <a:gd name="T51" fmla="*/ 834 h 1678"/>
                  <a:gd name="T52" fmla="*/ 29 w 416"/>
                  <a:gd name="T53" fmla="*/ 839 h 1678"/>
                  <a:gd name="T54" fmla="*/ 16 w 416"/>
                  <a:gd name="T55" fmla="*/ 835 h 1678"/>
                  <a:gd name="T56" fmla="*/ 6 w 416"/>
                  <a:gd name="T57" fmla="*/ 817 h 1678"/>
                  <a:gd name="T58" fmla="*/ 1 w 416"/>
                  <a:gd name="T59" fmla="*/ 794 h 1678"/>
                  <a:gd name="T60" fmla="*/ 15 w 416"/>
                  <a:gd name="T61" fmla="*/ 804 h 1678"/>
                  <a:gd name="T62" fmla="*/ 35 w 416"/>
                  <a:gd name="T63" fmla="*/ 800 h 1678"/>
                  <a:gd name="T64" fmla="*/ 61 w 416"/>
                  <a:gd name="T65" fmla="*/ 790 h 1678"/>
                  <a:gd name="T66" fmla="*/ 74 w 416"/>
                  <a:gd name="T67" fmla="*/ 795 h 1678"/>
                  <a:gd name="T68" fmla="*/ 89 w 416"/>
                  <a:gd name="T69" fmla="*/ 791 h 1678"/>
                  <a:gd name="T70" fmla="*/ 116 w 416"/>
                  <a:gd name="T71" fmla="*/ 748 h 1678"/>
                  <a:gd name="T72" fmla="*/ 119 w 416"/>
                  <a:gd name="T73" fmla="*/ 721 h 1678"/>
                  <a:gd name="T74" fmla="*/ 114 w 416"/>
                  <a:gd name="T75" fmla="*/ 689 h 1678"/>
                  <a:gd name="T76" fmla="*/ 111 w 416"/>
                  <a:gd name="T77" fmla="*/ 673 h 1678"/>
                  <a:gd name="T78" fmla="*/ 109 w 416"/>
                  <a:gd name="T79" fmla="*/ 667 h 1678"/>
                  <a:gd name="T80" fmla="*/ 138 w 416"/>
                  <a:gd name="T81" fmla="*/ 619 h 1678"/>
                  <a:gd name="T82" fmla="*/ 154 w 416"/>
                  <a:gd name="T83" fmla="*/ 581 h 1678"/>
                  <a:gd name="T84" fmla="*/ 160 w 416"/>
                  <a:gd name="T85" fmla="*/ 563 h 1678"/>
                  <a:gd name="T86" fmla="*/ 163 w 416"/>
                  <a:gd name="T87" fmla="*/ 547 h 1678"/>
                  <a:gd name="T88" fmla="*/ 166 w 416"/>
                  <a:gd name="T89" fmla="*/ 523 h 1678"/>
                  <a:gd name="T90" fmla="*/ 174 w 416"/>
                  <a:gd name="T91" fmla="*/ 468 h 1678"/>
                  <a:gd name="T92" fmla="*/ 178 w 416"/>
                  <a:gd name="T93" fmla="*/ 420 h 1678"/>
                  <a:gd name="T94" fmla="*/ 176 w 416"/>
                  <a:gd name="T95" fmla="*/ 376 h 1678"/>
                  <a:gd name="T96" fmla="*/ 166 w 416"/>
                  <a:gd name="T97" fmla="*/ 244 h 1678"/>
                  <a:gd name="T98" fmla="*/ 145 w 416"/>
                  <a:gd name="T99" fmla="*/ 170 h 1678"/>
                  <a:gd name="T100" fmla="*/ 132 w 416"/>
                  <a:gd name="T101" fmla="*/ 118 h 1678"/>
                  <a:gd name="T102" fmla="*/ 123 w 416"/>
                  <a:gd name="T103" fmla="*/ 72 h 1678"/>
                  <a:gd name="T104" fmla="*/ 129 w 416"/>
                  <a:gd name="T105" fmla="*/ 34 h 1678"/>
                  <a:gd name="T106" fmla="*/ 161 w 416"/>
                  <a:gd name="T107" fmla="*/ 22 h 1678"/>
                  <a:gd name="T108" fmla="*/ 180 w 416"/>
                  <a:gd name="T109" fmla="*/ 7 h 1678"/>
                  <a:gd name="T110" fmla="*/ 195 w 416"/>
                  <a:gd name="T111" fmla="*/ 4 h 1678"/>
                  <a:gd name="T112" fmla="*/ 207 w 416"/>
                  <a:gd name="T113" fmla="*/ 20 h 16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1678"/>
                  <a:gd name="T173" fmla="*/ 416 w 416"/>
                  <a:gd name="T174" fmla="*/ 1678 h 16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1678">
                    <a:moveTo>
                      <a:pt x="416" y="40"/>
                    </a:moveTo>
                    <a:lnTo>
                      <a:pt x="411" y="48"/>
                    </a:lnTo>
                    <a:lnTo>
                      <a:pt x="408" y="55"/>
                    </a:lnTo>
                    <a:lnTo>
                      <a:pt x="407" y="63"/>
                    </a:lnTo>
                    <a:lnTo>
                      <a:pt x="404" y="70"/>
                    </a:lnTo>
                    <a:lnTo>
                      <a:pt x="401" y="79"/>
                    </a:lnTo>
                    <a:lnTo>
                      <a:pt x="398" y="86"/>
                    </a:lnTo>
                    <a:lnTo>
                      <a:pt x="395" y="94"/>
                    </a:lnTo>
                    <a:lnTo>
                      <a:pt x="389" y="100"/>
                    </a:lnTo>
                    <a:lnTo>
                      <a:pt x="391" y="102"/>
                    </a:lnTo>
                    <a:lnTo>
                      <a:pt x="388" y="104"/>
                    </a:lnTo>
                    <a:lnTo>
                      <a:pt x="386" y="105"/>
                    </a:lnTo>
                    <a:lnTo>
                      <a:pt x="383" y="108"/>
                    </a:lnTo>
                    <a:lnTo>
                      <a:pt x="383" y="110"/>
                    </a:lnTo>
                    <a:lnTo>
                      <a:pt x="382" y="113"/>
                    </a:lnTo>
                    <a:lnTo>
                      <a:pt x="380" y="116"/>
                    </a:lnTo>
                    <a:lnTo>
                      <a:pt x="379" y="119"/>
                    </a:lnTo>
                    <a:lnTo>
                      <a:pt x="379" y="122"/>
                    </a:lnTo>
                    <a:lnTo>
                      <a:pt x="349" y="147"/>
                    </a:lnTo>
                    <a:lnTo>
                      <a:pt x="348" y="147"/>
                    </a:lnTo>
                    <a:lnTo>
                      <a:pt x="346" y="145"/>
                    </a:lnTo>
                    <a:lnTo>
                      <a:pt x="345" y="145"/>
                    </a:lnTo>
                    <a:lnTo>
                      <a:pt x="343" y="144"/>
                    </a:lnTo>
                    <a:lnTo>
                      <a:pt x="342" y="144"/>
                    </a:lnTo>
                    <a:lnTo>
                      <a:pt x="340" y="144"/>
                    </a:lnTo>
                    <a:lnTo>
                      <a:pt x="337" y="145"/>
                    </a:lnTo>
                    <a:lnTo>
                      <a:pt x="336" y="147"/>
                    </a:lnTo>
                    <a:lnTo>
                      <a:pt x="336" y="148"/>
                    </a:lnTo>
                    <a:lnTo>
                      <a:pt x="336" y="150"/>
                    </a:lnTo>
                    <a:lnTo>
                      <a:pt x="336" y="151"/>
                    </a:lnTo>
                    <a:lnTo>
                      <a:pt x="336" y="154"/>
                    </a:lnTo>
                    <a:lnTo>
                      <a:pt x="334" y="156"/>
                    </a:lnTo>
                    <a:lnTo>
                      <a:pt x="334" y="157"/>
                    </a:lnTo>
                    <a:lnTo>
                      <a:pt x="328" y="160"/>
                    </a:lnTo>
                    <a:lnTo>
                      <a:pt x="326" y="163"/>
                    </a:lnTo>
                    <a:lnTo>
                      <a:pt x="321" y="168"/>
                    </a:lnTo>
                    <a:lnTo>
                      <a:pt x="320" y="173"/>
                    </a:lnTo>
                    <a:lnTo>
                      <a:pt x="317" y="178"/>
                    </a:lnTo>
                    <a:lnTo>
                      <a:pt x="314" y="184"/>
                    </a:lnTo>
                    <a:lnTo>
                      <a:pt x="311" y="188"/>
                    </a:lnTo>
                    <a:lnTo>
                      <a:pt x="308" y="193"/>
                    </a:lnTo>
                    <a:lnTo>
                      <a:pt x="305" y="203"/>
                    </a:lnTo>
                    <a:lnTo>
                      <a:pt x="303" y="212"/>
                    </a:lnTo>
                    <a:lnTo>
                      <a:pt x="303" y="222"/>
                    </a:lnTo>
                    <a:lnTo>
                      <a:pt x="303" y="231"/>
                    </a:lnTo>
                    <a:lnTo>
                      <a:pt x="306" y="250"/>
                    </a:lnTo>
                    <a:lnTo>
                      <a:pt x="311" y="268"/>
                    </a:lnTo>
                    <a:lnTo>
                      <a:pt x="317" y="287"/>
                    </a:lnTo>
                    <a:lnTo>
                      <a:pt x="321" y="305"/>
                    </a:lnTo>
                    <a:lnTo>
                      <a:pt x="327" y="323"/>
                    </a:lnTo>
                    <a:lnTo>
                      <a:pt x="328" y="342"/>
                    </a:lnTo>
                    <a:lnTo>
                      <a:pt x="334" y="354"/>
                    </a:lnTo>
                    <a:lnTo>
                      <a:pt x="337" y="367"/>
                    </a:lnTo>
                    <a:lnTo>
                      <a:pt x="342" y="381"/>
                    </a:lnTo>
                    <a:lnTo>
                      <a:pt x="345" y="395"/>
                    </a:lnTo>
                    <a:lnTo>
                      <a:pt x="348" y="422"/>
                    </a:lnTo>
                    <a:lnTo>
                      <a:pt x="352" y="450"/>
                    </a:lnTo>
                    <a:lnTo>
                      <a:pt x="355" y="480"/>
                    </a:lnTo>
                    <a:lnTo>
                      <a:pt x="360" y="506"/>
                    </a:lnTo>
                    <a:lnTo>
                      <a:pt x="362" y="521"/>
                    </a:lnTo>
                    <a:lnTo>
                      <a:pt x="365" y="535"/>
                    </a:lnTo>
                    <a:lnTo>
                      <a:pt x="370" y="548"/>
                    </a:lnTo>
                    <a:lnTo>
                      <a:pt x="376" y="561"/>
                    </a:lnTo>
                    <a:lnTo>
                      <a:pt x="389" y="640"/>
                    </a:lnTo>
                    <a:lnTo>
                      <a:pt x="392" y="643"/>
                    </a:lnTo>
                    <a:lnTo>
                      <a:pt x="395" y="648"/>
                    </a:lnTo>
                    <a:lnTo>
                      <a:pt x="397" y="653"/>
                    </a:lnTo>
                    <a:lnTo>
                      <a:pt x="397" y="659"/>
                    </a:lnTo>
                    <a:lnTo>
                      <a:pt x="397" y="663"/>
                    </a:lnTo>
                    <a:lnTo>
                      <a:pt x="397" y="669"/>
                    </a:lnTo>
                    <a:lnTo>
                      <a:pt x="397" y="675"/>
                    </a:lnTo>
                    <a:lnTo>
                      <a:pt x="397" y="681"/>
                    </a:lnTo>
                    <a:lnTo>
                      <a:pt x="392" y="702"/>
                    </a:lnTo>
                    <a:lnTo>
                      <a:pt x="391" y="721"/>
                    </a:lnTo>
                    <a:lnTo>
                      <a:pt x="389" y="742"/>
                    </a:lnTo>
                    <a:lnTo>
                      <a:pt x="389" y="762"/>
                    </a:lnTo>
                    <a:lnTo>
                      <a:pt x="389" y="804"/>
                    </a:lnTo>
                    <a:lnTo>
                      <a:pt x="391" y="844"/>
                    </a:lnTo>
                    <a:lnTo>
                      <a:pt x="394" y="885"/>
                    </a:lnTo>
                    <a:lnTo>
                      <a:pt x="394" y="925"/>
                    </a:lnTo>
                    <a:lnTo>
                      <a:pt x="392" y="944"/>
                    </a:lnTo>
                    <a:lnTo>
                      <a:pt x="391" y="965"/>
                    </a:lnTo>
                    <a:lnTo>
                      <a:pt x="389" y="984"/>
                    </a:lnTo>
                    <a:lnTo>
                      <a:pt x="385" y="1005"/>
                    </a:lnTo>
                    <a:lnTo>
                      <a:pt x="386" y="1017"/>
                    </a:lnTo>
                    <a:lnTo>
                      <a:pt x="386" y="1027"/>
                    </a:lnTo>
                    <a:lnTo>
                      <a:pt x="386" y="1039"/>
                    </a:lnTo>
                    <a:lnTo>
                      <a:pt x="386" y="1051"/>
                    </a:lnTo>
                    <a:lnTo>
                      <a:pt x="385" y="1063"/>
                    </a:lnTo>
                    <a:lnTo>
                      <a:pt x="383" y="1075"/>
                    </a:lnTo>
                    <a:lnTo>
                      <a:pt x="382" y="1086"/>
                    </a:lnTo>
                    <a:lnTo>
                      <a:pt x="380" y="1098"/>
                    </a:lnTo>
                    <a:lnTo>
                      <a:pt x="382" y="1126"/>
                    </a:lnTo>
                    <a:lnTo>
                      <a:pt x="382" y="1156"/>
                    </a:lnTo>
                    <a:lnTo>
                      <a:pt x="379" y="1186"/>
                    </a:lnTo>
                    <a:lnTo>
                      <a:pt x="376" y="1214"/>
                    </a:lnTo>
                    <a:lnTo>
                      <a:pt x="371" y="1243"/>
                    </a:lnTo>
                    <a:lnTo>
                      <a:pt x="365" y="1271"/>
                    </a:lnTo>
                    <a:lnTo>
                      <a:pt x="360" y="1300"/>
                    </a:lnTo>
                    <a:lnTo>
                      <a:pt x="354" y="1326"/>
                    </a:lnTo>
                    <a:lnTo>
                      <a:pt x="345" y="1348"/>
                    </a:lnTo>
                    <a:lnTo>
                      <a:pt x="339" y="1371"/>
                    </a:lnTo>
                    <a:lnTo>
                      <a:pt x="333" y="1394"/>
                    </a:lnTo>
                    <a:lnTo>
                      <a:pt x="328" y="1418"/>
                    </a:lnTo>
                    <a:lnTo>
                      <a:pt x="323" y="1442"/>
                    </a:lnTo>
                    <a:lnTo>
                      <a:pt x="315" y="1464"/>
                    </a:lnTo>
                    <a:lnTo>
                      <a:pt x="311" y="1474"/>
                    </a:lnTo>
                    <a:lnTo>
                      <a:pt x="306" y="1484"/>
                    </a:lnTo>
                    <a:lnTo>
                      <a:pt x="300" y="1495"/>
                    </a:lnTo>
                    <a:lnTo>
                      <a:pt x="293" y="1505"/>
                    </a:lnTo>
                    <a:lnTo>
                      <a:pt x="289" y="1520"/>
                    </a:lnTo>
                    <a:lnTo>
                      <a:pt x="281" y="1533"/>
                    </a:lnTo>
                    <a:lnTo>
                      <a:pt x="274" y="1547"/>
                    </a:lnTo>
                    <a:lnTo>
                      <a:pt x="265" y="1560"/>
                    </a:lnTo>
                    <a:lnTo>
                      <a:pt x="256" y="1573"/>
                    </a:lnTo>
                    <a:lnTo>
                      <a:pt x="247" y="1585"/>
                    </a:lnTo>
                    <a:lnTo>
                      <a:pt x="237" y="1597"/>
                    </a:lnTo>
                    <a:lnTo>
                      <a:pt x="225" y="1609"/>
                    </a:lnTo>
                    <a:lnTo>
                      <a:pt x="213" y="1619"/>
                    </a:lnTo>
                    <a:lnTo>
                      <a:pt x="201" y="1629"/>
                    </a:lnTo>
                    <a:lnTo>
                      <a:pt x="189" y="1638"/>
                    </a:lnTo>
                    <a:lnTo>
                      <a:pt x="176" y="1647"/>
                    </a:lnTo>
                    <a:lnTo>
                      <a:pt x="161" y="1653"/>
                    </a:lnTo>
                    <a:lnTo>
                      <a:pt x="148" y="1661"/>
                    </a:lnTo>
                    <a:lnTo>
                      <a:pt x="133" y="1665"/>
                    </a:lnTo>
                    <a:lnTo>
                      <a:pt x="118" y="1669"/>
                    </a:lnTo>
                    <a:lnTo>
                      <a:pt x="113" y="1668"/>
                    </a:lnTo>
                    <a:lnTo>
                      <a:pt x="107" y="1668"/>
                    </a:lnTo>
                    <a:lnTo>
                      <a:pt x="99" y="1668"/>
                    </a:lnTo>
                    <a:lnTo>
                      <a:pt x="93" y="1669"/>
                    </a:lnTo>
                    <a:lnTo>
                      <a:pt x="80" y="1672"/>
                    </a:lnTo>
                    <a:lnTo>
                      <a:pt x="67" y="1677"/>
                    </a:lnTo>
                    <a:lnTo>
                      <a:pt x="59" y="1678"/>
                    </a:lnTo>
                    <a:lnTo>
                      <a:pt x="53" y="1678"/>
                    </a:lnTo>
                    <a:lnTo>
                      <a:pt x="47" y="1678"/>
                    </a:lnTo>
                    <a:lnTo>
                      <a:pt x="43" y="1677"/>
                    </a:lnTo>
                    <a:lnTo>
                      <a:pt x="37" y="1674"/>
                    </a:lnTo>
                    <a:lnTo>
                      <a:pt x="33" y="1669"/>
                    </a:lnTo>
                    <a:lnTo>
                      <a:pt x="28" y="1663"/>
                    </a:lnTo>
                    <a:lnTo>
                      <a:pt x="25" y="1656"/>
                    </a:lnTo>
                    <a:lnTo>
                      <a:pt x="21" y="1649"/>
                    </a:lnTo>
                    <a:lnTo>
                      <a:pt x="16" y="1641"/>
                    </a:lnTo>
                    <a:lnTo>
                      <a:pt x="12" y="1634"/>
                    </a:lnTo>
                    <a:lnTo>
                      <a:pt x="7" y="1625"/>
                    </a:lnTo>
                    <a:lnTo>
                      <a:pt x="5" y="1616"/>
                    </a:lnTo>
                    <a:lnTo>
                      <a:pt x="2" y="1607"/>
                    </a:lnTo>
                    <a:lnTo>
                      <a:pt x="0" y="1598"/>
                    </a:lnTo>
                    <a:lnTo>
                      <a:pt x="2" y="1588"/>
                    </a:lnTo>
                    <a:lnTo>
                      <a:pt x="6" y="1592"/>
                    </a:lnTo>
                    <a:lnTo>
                      <a:pt x="12" y="1597"/>
                    </a:lnTo>
                    <a:lnTo>
                      <a:pt x="18" y="1601"/>
                    </a:lnTo>
                    <a:lnTo>
                      <a:pt x="24" y="1604"/>
                    </a:lnTo>
                    <a:lnTo>
                      <a:pt x="31" y="1607"/>
                    </a:lnTo>
                    <a:lnTo>
                      <a:pt x="37" y="1609"/>
                    </a:lnTo>
                    <a:lnTo>
                      <a:pt x="44" y="1612"/>
                    </a:lnTo>
                    <a:lnTo>
                      <a:pt x="50" y="1615"/>
                    </a:lnTo>
                    <a:lnTo>
                      <a:pt x="59" y="1607"/>
                    </a:lnTo>
                    <a:lnTo>
                      <a:pt x="70" y="1600"/>
                    </a:lnTo>
                    <a:lnTo>
                      <a:pt x="80" y="1594"/>
                    </a:lnTo>
                    <a:lnTo>
                      <a:pt x="90" y="1590"/>
                    </a:lnTo>
                    <a:lnTo>
                      <a:pt x="101" y="1585"/>
                    </a:lnTo>
                    <a:lnTo>
                      <a:pt x="113" y="1582"/>
                    </a:lnTo>
                    <a:lnTo>
                      <a:pt x="123" y="1579"/>
                    </a:lnTo>
                    <a:lnTo>
                      <a:pt x="135" y="1579"/>
                    </a:lnTo>
                    <a:lnTo>
                      <a:pt x="139" y="1581"/>
                    </a:lnTo>
                    <a:lnTo>
                      <a:pt x="142" y="1584"/>
                    </a:lnTo>
                    <a:lnTo>
                      <a:pt x="147" y="1587"/>
                    </a:lnTo>
                    <a:lnTo>
                      <a:pt x="149" y="1590"/>
                    </a:lnTo>
                    <a:lnTo>
                      <a:pt x="152" y="1592"/>
                    </a:lnTo>
                    <a:lnTo>
                      <a:pt x="157" y="1595"/>
                    </a:lnTo>
                    <a:lnTo>
                      <a:pt x="161" y="1598"/>
                    </a:lnTo>
                    <a:lnTo>
                      <a:pt x="166" y="1598"/>
                    </a:lnTo>
                    <a:lnTo>
                      <a:pt x="178" y="1582"/>
                    </a:lnTo>
                    <a:lnTo>
                      <a:pt x="189" y="1566"/>
                    </a:lnTo>
                    <a:lnTo>
                      <a:pt x="203" y="1550"/>
                    </a:lnTo>
                    <a:lnTo>
                      <a:pt x="215" y="1533"/>
                    </a:lnTo>
                    <a:lnTo>
                      <a:pt x="226" y="1516"/>
                    </a:lnTo>
                    <a:lnTo>
                      <a:pt x="234" y="1496"/>
                    </a:lnTo>
                    <a:lnTo>
                      <a:pt x="237" y="1486"/>
                    </a:lnTo>
                    <a:lnTo>
                      <a:pt x="238" y="1476"/>
                    </a:lnTo>
                    <a:lnTo>
                      <a:pt x="238" y="1465"/>
                    </a:lnTo>
                    <a:lnTo>
                      <a:pt x="238" y="1455"/>
                    </a:lnTo>
                    <a:lnTo>
                      <a:pt x="240" y="1442"/>
                    </a:lnTo>
                    <a:lnTo>
                      <a:pt x="238" y="1430"/>
                    </a:lnTo>
                    <a:lnTo>
                      <a:pt x="238" y="1416"/>
                    </a:lnTo>
                    <a:lnTo>
                      <a:pt x="235" y="1403"/>
                    </a:lnTo>
                    <a:lnTo>
                      <a:pt x="232" y="1390"/>
                    </a:lnTo>
                    <a:lnTo>
                      <a:pt x="229" y="1378"/>
                    </a:lnTo>
                    <a:lnTo>
                      <a:pt x="225" y="1365"/>
                    </a:lnTo>
                    <a:lnTo>
                      <a:pt x="220" y="1353"/>
                    </a:lnTo>
                    <a:lnTo>
                      <a:pt x="222" y="1350"/>
                    </a:lnTo>
                    <a:lnTo>
                      <a:pt x="223" y="1348"/>
                    </a:lnTo>
                    <a:lnTo>
                      <a:pt x="223" y="1345"/>
                    </a:lnTo>
                    <a:lnTo>
                      <a:pt x="222" y="1342"/>
                    </a:lnTo>
                    <a:lnTo>
                      <a:pt x="220" y="1339"/>
                    </a:lnTo>
                    <a:lnTo>
                      <a:pt x="220" y="1338"/>
                    </a:lnTo>
                    <a:lnTo>
                      <a:pt x="219" y="1335"/>
                    </a:lnTo>
                    <a:lnTo>
                      <a:pt x="219" y="1334"/>
                    </a:lnTo>
                    <a:lnTo>
                      <a:pt x="232" y="1316"/>
                    </a:lnTo>
                    <a:lnTo>
                      <a:pt x="246" y="1297"/>
                    </a:lnTo>
                    <a:lnTo>
                      <a:pt x="257" y="1277"/>
                    </a:lnTo>
                    <a:lnTo>
                      <a:pt x="268" y="1258"/>
                    </a:lnTo>
                    <a:lnTo>
                      <a:pt x="277" y="1237"/>
                    </a:lnTo>
                    <a:lnTo>
                      <a:pt x="287" y="1217"/>
                    </a:lnTo>
                    <a:lnTo>
                      <a:pt x="296" y="1196"/>
                    </a:lnTo>
                    <a:lnTo>
                      <a:pt x="305" y="1175"/>
                    </a:lnTo>
                    <a:lnTo>
                      <a:pt x="306" y="1169"/>
                    </a:lnTo>
                    <a:lnTo>
                      <a:pt x="309" y="1162"/>
                    </a:lnTo>
                    <a:lnTo>
                      <a:pt x="312" y="1156"/>
                    </a:lnTo>
                    <a:lnTo>
                      <a:pt x="315" y="1149"/>
                    </a:lnTo>
                    <a:lnTo>
                      <a:pt x="318" y="1141"/>
                    </a:lnTo>
                    <a:lnTo>
                      <a:pt x="320" y="1134"/>
                    </a:lnTo>
                    <a:lnTo>
                      <a:pt x="321" y="1126"/>
                    </a:lnTo>
                    <a:lnTo>
                      <a:pt x="321" y="1120"/>
                    </a:lnTo>
                    <a:lnTo>
                      <a:pt x="321" y="1113"/>
                    </a:lnTo>
                    <a:lnTo>
                      <a:pt x="324" y="1107"/>
                    </a:lnTo>
                    <a:lnTo>
                      <a:pt x="326" y="1101"/>
                    </a:lnTo>
                    <a:lnTo>
                      <a:pt x="327" y="1094"/>
                    </a:lnTo>
                    <a:lnTo>
                      <a:pt x="328" y="1088"/>
                    </a:lnTo>
                    <a:lnTo>
                      <a:pt x="330" y="1081"/>
                    </a:lnTo>
                    <a:lnTo>
                      <a:pt x="330" y="1075"/>
                    </a:lnTo>
                    <a:lnTo>
                      <a:pt x="328" y="1067"/>
                    </a:lnTo>
                    <a:lnTo>
                      <a:pt x="334" y="1045"/>
                    </a:lnTo>
                    <a:lnTo>
                      <a:pt x="337" y="1024"/>
                    </a:lnTo>
                    <a:lnTo>
                      <a:pt x="342" y="1002"/>
                    </a:lnTo>
                    <a:lnTo>
                      <a:pt x="345" y="980"/>
                    </a:lnTo>
                    <a:lnTo>
                      <a:pt x="346" y="958"/>
                    </a:lnTo>
                    <a:lnTo>
                      <a:pt x="349" y="936"/>
                    </a:lnTo>
                    <a:lnTo>
                      <a:pt x="351" y="913"/>
                    </a:lnTo>
                    <a:lnTo>
                      <a:pt x="351" y="891"/>
                    </a:lnTo>
                    <a:lnTo>
                      <a:pt x="354" y="875"/>
                    </a:lnTo>
                    <a:lnTo>
                      <a:pt x="355" y="859"/>
                    </a:lnTo>
                    <a:lnTo>
                      <a:pt x="357" y="841"/>
                    </a:lnTo>
                    <a:lnTo>
                      <a:pt x="357" y="823"/>
                    </a:lnTo>
                    <a:lnTo>
                      <a:pt x="357" y="805"/>
                    </a:lnTo>
                    <a:lnTo>
                      <a:pt x="355" y="788"/>
                    </a:lnTo>
                    <a:lnTo>
                      <a:pt x="355" y="770"/>
                    </a:lnTo>
                    <a:lnTo>
                      <a:pt x="354" y="752"/>
                    </a:lnTo>
                    <a:lnTo>
                      <a:pt x="352" y="699"/>
                    </a:lnTo>
                    <a:lnTo>
                      <a:pt x="349" y="645"/>
                    </a:lnTo>
                    <a:lnTo>
                      <a:pt x="346" y="592"/>
                    </a:lnTo>
                    <a:lnTo>
                      <a:pt x="340" y="540"/>
                    </a:lnTo>
                    <a:lnTo>
                      <a:pt x="333" y="489"/>
                    </a:lnTo>
                    <a:lnTo>
                      <a:pt x="323" y="438"/>
                    </a:lnTo>
                    <a:lnTo>
                      <a:pt x="315" y="413"/>
                    </a:lnTo>
                    <a:lnTo>
                      <a:pt x="309" y="388"/>
                    </a:lnTo>
                    <a:lnTo>
                      <a:pt x="300" y="363"/>
                    </a:lnTo>
                    <a:lnTo>
                      <a:pt x="291" y="339"/>
                    </a:lnTo>
                    <a:lnTo>
                      <a:pt x="289" y="317"/>
                    </a:lnTo>
                    <a:lnTo>
                      <a:pt x="284" y="296"/>
                    </a:lnTo>
                    <a:lnTo>
                      <a:pt x="278" y="276"/>
                    </a:lnTo>
                    <a:lnTo>
                      <a:pt x="274" y="256"/>
                    </a:lnTo>
                    <a:lnTo>
                      <a:pt x="266" y="236"/>
                    </a:lnTo>
                    <a:lnTo>
                      <a:pt x="260" y="215"/>
                    </a:lnTo>
                    <a:lnTo>
                      <a:pt x="255" y="194"/>
                    </a:lnTo>
                    <a:lnTo>
                      <a:pt x="250" y="173"/>
                    </a:lnTo>
                    <a:lnTo>
                      <a:pt x="249" y="159"/>
                    </a:lnTo>
                    <a:lnTo>
                      <a:pt x="247" y="144"/>
                    </a:lnTo>
                    <a:lnTo>
                      <a:pt x="247" y="129"/>
                    </a:lnTo>
                    <a:lnTo>
                      <a:pt x="249" y="114"/>
                    </a:lnTo>
                    <a:lnTo>
                      <a:pt x="250" y="98"/>
                    </a:lnTo>
                    <a:lnTo>
                      <a:pt x="255" y="83"/>
                    </a:lnTo>
                    <a:lnTo>
                      <a:pt x="259" y="68"/>
                    </a:lnTo>
                    <a:lnTo>
                      <a:pt x="265" y="55"/>
                    </a:lnTo>
                    <a:lnTo>
                      <a:pt x="280" y="54"/>
                    </a:lnTo>
                    <a:lnTo>
                      <a:pt x="294" y="51"/>
                    </a:lnTo>
                    <a:lnTo>
                      <a:pt x="308" y="48"/>
                    </a:lnTo>
                    <a:lnTo>
                      <a:pt x="323" y="43"/>
                    </a:lnTo>
                    <a:lnTo>
                      <a:pt x="336" y="39"/>
                    </a:lnTo>
                    <a:lnTo>
                      <a:pt x="348" y="31"/>
                    </a:lnTo>
                    <a:lnTo>
                      <a:pt x="354" y="27"/>
                    </a:lnTo>
                    <a:lnTo>
                      <a:pt x="358" y="21"/>
                    </a:lnTo>
                    <a:lnTo>
                      <a:pt x="362" y="15"/>
                    </a:lnTo>
                    <a:lnTo>
                      <a:pt x="367" y="9"/>
                    </a:lnTo>
                    <a:lnTo>
                      <a:pt x="367" y="0"/>
                    </a:lnTo>
                    <a:lnTo>
                      <a:pt x="377" y="0"/>
                    </a:lnTo>
                    <a:lnTo>
                      <a:pt x="385" y="3"/>
                    </a:lnTo>
                    <a:lnTo>
                      <a:pt x="391" y="8"/>
                    </a:lnTo>
                    <a:lnTo>
                      <a:pt x="395" y="14"/>
                    </a:lnTo>
                    <a:lnTo>
                      <a:pt x="399" y="21"/>
                    </a:lnTo>
                    <a:lnTo>
                      <a:pt x="404" y="27"/>
                    </a:lnTo>
                    <a:lnTo>
                      <a:pt x="410" y="34"/>
                    </a:lnTo>
                    <a:lnTo>
                      <a:pt x="416" y="40"/>
                    </a:lnTo>
                    <a:close/>
                  </a:path>
                </a:pathLst>
              </a:custGeom>
              <a:solidFill>
                <a:srgbClr val="2C2E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4248" y="1631"/>
                <a:ext cx="265" cy="890"/>
              </a:xfrm>
              <a:custGeom>
                <a:avLst/>
                <a:gdLst>
                  <a:gd name="T0" fmla="*/ 212 w 528"/>
                  <a:gd name="T1" fmla="*/ 12 h 1780"/>
                  <a:gd name="T2" fmla="*/ 220 w 528"/>
                  <a:gd name="T3" fmla="*/ 23 h 1780"/>
                  <a:gd name="T4" fmla="*/ 236 w 528"/>
                  <a:gd name="T5" fmla="*/ 38 h 1780"/>
                  <a:gd name="T6" fmla="*/ 258 w 528"/>
                  <a:gd name="T7" fmla="*/ 45 h 1780"/>
                  <a:gd name="T8" fmla="*/ 251 w 528"/>
                  <a:gd name="T9" fmla="*/ 85 h 1780"/>
                  <a:gd name="T10" fmla="*/ 227 w 528"/>
                  <a:gd name="T11" fmla="*/ 133 h 1780"/>
                  <a:gd name="T12" fmla="*/ 216 w 528"/>
                  <a:gd name="T13" fmla="*/ 160 h 1780"/>
                  <a:gd name="T14" fmla="*/ 206 w 528"/>
                  <a:gd name="T15" fmla="*/ 178 h 1780"/>
                  <a:gd name="T16" fmla="*/ 195 w 528"/>
                  <a:gd name="T17" fmla="*/ 207 h 1780"/>
                  <a:gd name="T18" fmla="*/ 179 w 528"/>
                  <a:gd name="T19" fmla="*/ 237 h 1780"/>
                  <a:gd name="T20" fmla="*/ 174 w 528"/>
                  <a:gd name="T21" fmla="*/ 250 h 1780"/>
                  <a:gd name="T22" fmla="*/ 172 w 528"/>
                  <a:gd name="T23" fmla="*/ 259 h 1780"/>
                  <a:gd name="T24" fmla="*/ 156 w 528"/>
                  <a:gd name="T25" fmla="*/ 305 h 1780"/>
                  <a:gd name="T26" fmla="*/ 136 w 528"/>
                  <a:gd name="T27" fmla="*/ 356 h 1780"/>
                  <a:gd name="T28" fmla="*/ 123 w 528"/>
                  <a:gd name="T29" fmla="*/ 397 h 1780"/>
                  <a:gd name="T30" fmla="*/ 101 w 528"/>
                  <a:gd name="T31" fmla="*/ 475 h 1780"/>
                  <a:gd name="T32" fmla="*/ 82 w 528"/>
                  <a:gd name="T33" fmla="*/ 551 h 1780"/>
                  <a:gd name="T34" fmla="*/ 71 w 528"/>
                  <a:gd name="T35" fmla="*/ 627 h 1780"/>
                  <a:gd name="T36" fmla="*/ 63 w 528"/>
                  <a:gd name="T37" fmla="*/ 693 h 1780"/>
                  <a:gd name="T38" fmla="*/ 71 w 528"/>
                  <a:gd name="T39" fmla="*/ 734 h 1780"/>
                  <a:gd name="T40" fmla="*/ 90 w 528"/>
                  <a:gd name="T41" fmla="*/ 772 h 1780"/>
                  <a:gd name="T42" fmla="*/ 116 w 528"/>
                  <a:gd name="T43" fmla="*/ 804 h 1780"/>
                  <a:gd name="T44" fmla="*/ 138 w 528"/>
                  <a:gd name="T45" fmla="*/ 828 h 1780"/>
                  <a:gd name="T46" fmla="*/ 130 w 528"/>
                  <a:gd name="T47" fmla="*/ 842 h 1780"/>
                  <a:gd name="T48" fmla="*/ 124 w 528"/>
                  <a:gd name="T49" fmla="*/ 855 h 1780"/>
                  <a:gd name="T50" fmla="*/ 119 w 528"/>
                  <a:gd name="T51" fmla="*/ 857 h 1780"/>
                  <a:gd name="T52" fmla="*/ 115 w 528"/>
                  <a:gd name="T53" fmla="*/ 864 h 1780"/>
                  <a:gd name="T54" fmla="*/ 99 w 528"/>
                  <a:gd name="T55" fmla="*/ 878 h 1780"/>
                  <a:gd name="T56" fmla="*/ 81 w 528"/>
                  <a:gd name="T57" fmla="*/ 875 h 1780"/>
                  <a:gd name="T58" fmla="*/ 55 w 528"/>
                  <a:gd name="T59" fmla="*/ 813 h 1780"/>
                  <a:gd name="T60" fmla="*/ 28 w 528"/>
                  <a:gd name="T61" fmla="*/ 761 h 1780"/>
                  <a:gd name="T62" fmla="*/ 17 w 528"/>
                  <a:gd name="T63" fmla="*/ 730 h 1780"/>
                  <a:gd name="T64" fmla="*/ 2 w 528"/>
                  <a:gd name="T65" fmla="*/ 699 h 1780"/>
                  <a:gd name="T66" fmla="*/ 2 w 528"/>
                  <a:gd name="T67" fmla="*/ 666 h 1780"/>
                  <a:gd name="T68" fmla="*/ 11 w 528"/>
                  <a:gd name="T69" fmla="*/ 637 h 1780"/>
                  <a:gd name="T70" fmla="*/ 17 w 528"/>
                  <a:gd name="T71" fmla="*/ 617 h 1780"/>
                  <a:gd name="T72" fmla="*/ 25 w 528"/>
                  <a:gd name="T73" fmla="*/ 596 h 1780"/>
                  <a:gd name="T74" fmla="*/ 34 w 528"/>
                  <a:gd name="T75" fmla="*/ 574 h 1780"/>
                  <a:gd name="T76" fmla="*/ 49 w 528"/>
                  <a:gd name="T77" fmla="*/ 531 h 1780"/>
                  <a:gd name="T78" fmla="*/ 79 w 528"/>
                  <a:gd name="T79" fmla="*/ 429 h 1780"/>
                  <a:gd name="T80" fmla="*/ 108 w 528"/>
                  <a:gd name="T81" fmla="*/ 345 h 1780"/>
                  <a:gd name="T82" fmla="*/ 115 w 528"/>
                  <a:gd name="T83" fmla="*/ 313 h 1780"/>
                  <a:gd name="T84" fmla="*/ 127 w 528"/>
                  <a:gd name="T85" fmla="*/ 279 h 1780"/>
                  <a:gd name="T86" fmla="*/ 145 w 528"/>
                  <a:gd name="T87" fmla="*/ 231 h 1780"/>
                  <a:gd name="T88" fmla="*/ 161 w 528"/>
                  <a:gd name="T89" fmla="*/ 195 h 1780"/>
                  <a:gd name="T90" fmla="*/ 166 w 528"/>
                  <a:gd name="T91" fmla="*/ 184 h 1780"/>
                  <a:gd name="T92" fmla="*/ 174 w 528"/>
                  <a:gd name="T93" fmla="*/ 167 h 1780"/>
                  <a:gd name="T94" fmla="*/ 183 w 528"/>
                  <a:gd name="T95" fmla="*/ 130 h 1780"/>
                  <a:gd name="T96" fmla="*/ 180 w 528"/>
                  <a:gd name="T97" fmla="*/ 99 h 1780"/>
                  <a:gd name="T98" fmla="*/ 173 w 528"/>
                  <a:gd name="T99" fmla="*/ 96 h 1780"/>
                  <a:gd name="T100" fmla="*/ 164 w 528"/>
                  <a:gd name="T101" fmla="*/ 90 h 1780"/>
                  <a:gd name="T102" fmla="*/ 145 w 528"/>
                  <a:gd name="T103" fmla="*/ 71 h 1780"/>
                  <a:gd name="T104" fmla="*/ 138 w 528"/>
                  <a:gd name="T105" fmla="*/ 57 h 1780"/>
                  <a:gd name="T106" fmla="*/ 139 w 528"/>
                  <a:gd name="T107" fmla="*/ 45 h 1780"/>
                  <a:gd name="T108" fmla="*/ 152 w 528"/>
                  <a:gd name="T109" fmla="*/ 32 h 1780"/>
                  <a:gd name="T110" fmla="*/ 171 w 528"/>
                  <a:gd name="T111" fmla="*/ 17 h 1780"/>
                  <a:gd name="T112" fmla="*/ 193 w 528"/>
                  <a:gd name="T113" fmla="*/ 2 h 1780"/>
                  <a:gd name="T114" fmla="*/ 209 w 528"/>
                  <a:gd name="T115" fmla="*/ 2 h 17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8"/>
                  <a:gd name="T175" fmla="*/ 0 h 1780"/>
                  <a:gd name="T176" fmla="*/ 528 w 528"/>
                  <a:gd name="T177" fmla="*/ 1780 h 17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8" h="1780">
                    <a:moveTo>
                      <a:pt x="422" y="6"/>
                    </a:moveTo>
                    <a:lnTo>
                      <a:pt x="420" y="13"/>
                    </a:lnTo>
                    <a:lnTo>
                      <a:pt x="420" y="18"/>
                    </a:lnTo>
                    <a:lnTo>
                      <a:pt x="423" y="24"/>
                    </a:lnTo>
                    <a:lnTo>
                      <a:pt x="426" y="29"/>
                    </a:lnTo>
                    <a:lnTo>
                      <a:pt x="430" y="34"/>
                    </a:lnTo>
                    <a:lnTo>
                      <a:pt x="435" y="40"/>
                    </a:lnTo>
                    <a:lnTo>
                      <a:pt x="439" y="46"/>
                    </a:lnTo>
                    <a:lnTo>
                      <a:pt x="442" y="53"/>
                    </a:lnTo>
                    <a:lnTo>
                      <a:pt x="451" y="62"/>
                    </a:lnTo>
                    <a:lnTo>
                      <a:pt x="460" y="69"/>
                    </a:lnTo>
                    <a:lnTo>
                      <a:pt x="470" y="75"/>
                    </a:lnTo>
                    <a:lnTo>
                      <a:pt x="481" y="81"/>
                    </a:lnTo>
                    <a:lnTo>
                      <a:pt x="491" y="84"/>
                    </a:lnTo>
                    <a:lnTo>
                      <a:pt x="503" y="87"/>
                    </a:lnTo>
                    <a:lnTo>
                      <a:pt x="515" y="90"/>
                    </a:lnTo>
                    <a:lnTo>
                      <a:pt x="528" y="90"/>
                    </a:lnTo>
                    <a:lnTo>
                      <a:pt x="521" y="117"/>
                    </a:lnTo>
                    <a:lnTo>
                      <a:pt x="512" y="143"/>
                    </a:lnTo>
                    <a:lnTo>
                      <a:pt x="501" y="169"/>
                    </a:lnTo>
                    <a:lnTo>
                      <a:pt x="490" y="192"/>
                    </a:lnTo>
                    <a:lnTo>
                      <a:pt x="478" y="217"/>
                    </a:lnTo>
                    <a:lnTo>
                      <a:pt x="464" y="241"/>
                    </a:lnTo>
                    <a:lnTo>
                      <a:pt x="453" y="265"/>
                    </a:lnTo>
                    <a:lnTo>
                      <a:pt x="442" y="290"/>
                    </a:lnTo>
                    <a:lnTo>
                      <a:pt x="439" y="300"/>
                    </a:lnTo>
                    <a:lnTo>
                      <a:pt x="435" y="311"/>
                    </a:lnTo>
                    <a:lnTo>
                      <a:pt x="430" y="319"/>
                    </a:lnTo>
                    <a:lnTo>
                      <a:pt x="426" y="328"/>
                    </a:lnTo>
                    <a:lnTo>
                      <a:pt x="422" y="337"/>
                    </a:lnTo>
                    <a:lnTo>
                      <a:pt x="416" y="348"/>
                    </a:lnTo>
                    <a:lnTo>
                      <a:pt x="411" y="356"/>
                    </a:lnTo>
                    <a:lnTo>
                      <a:pt x="407" y="365"/>
                    </a:lnTo>
                    <a:lnTo>
                      <a:pt x="402" y="382"/>
                    </a:lnTo>
                    <a:lnTo>
                      <a:pt x="396" y="398"/>
                    </a:lnTo>
                    <a:lnTo>
                      <a:pt x="388" y="413"/>
                    </a:lnTo>
                    <a:lnTo>
                      <a:pt x="380" y="429"/>
                    </a:lnTo>
                    <a:lnTo>
                      <a:pt x="371" y="444"/>
                    </a:lnTo>
                    <a:lnTo>
                      <a:pt x="364" y="459"/>
                    </a:lnTo>
                    <a:lnTo>
                      <a:pt x="356" y="475"/>
                    </a:lnTo>
                    <a:lnTo>
                      <a:pt x="354" y="491"/>
                    </a:lnTo>
                    <a:lnTo>
                      <a:pt x="349" y="494"/>
                    </a:lnTo>
                    <a:lnTo>
                      <a:pt x="348" y="499"/>
                    </a:lnTo>
                    <a:lnTo>
                      <a:pt x="346" y="501"/>
                    </a:lnTo>
                    <a:lnTo>
                      <a:pt x="345" y="506"/>
                    </a:lnTo>
                    <a:lnTo>
                      <a:pt x="345" y="510"/>
                    </a:lnTo>
                    <a:lnTo>
                      <a:pt x="343" y="513"/>
                    </a:lnTo>
                    <a:lnTo>
                      <a:pt x="342" y="518"/>
                    </a:lnTo>
                    <a:lnTo>
                      <a:pt x="339" y="521"/>
                    </a:lnTo>
                    <a:lnTo>
                      <a:pt x="333" y="552"/>
                    </a:lnTo>
                    <a:lnTo>
                      <a:pt x="322" y="581"/>
                    </a:lnTo>
                    <a:lnTo>
                      <a:pt x="311" y="609"/>
                    </a:lnTo>
                    <a:lnTo>
                      <a:pt x="299" y="639"/>
                    </a:lnTo>
                    <a:lnTo>
                      <a:pt x="287" y="667"/>
                    </a:lnTo>
                    <a:lnTo>
                      <a:pt x="275" y="697"/>
                    </a:lnTo>
                    <a:lnTo>
                      <a:pt x="271" y="712"/>
                    </a:lnTo>
                    <a:lnTo>
                      <a:pt x="266" y="726"/>
                    </a:lnTo>
                    <a:lnTo>
                      <a:pt x="263" y="743"/>
                    </a:lnTo>
                    <a:lnTo>
                      <a:pt x="260" y="757"/>
                    </a:lnTo>
                    <a:lnTo>
                      <a:pt x="246" y="794"/>
                    </a:lnTo>
                    <a:lnTo>
                      <a:pt x="232" y="833"/>
                    </a:lnTo>
                    <a:lnTo>
                      <a:pt x="220" y="871"/>
                    </a:lnTo>
                    <a:lnTo>
                      <a:pt x="210" y="910"/>
                    </a:lnTo>
                    <a:lnTo>
                      <a:pt x="201" y="950"/>
                    </a:lnTo>
                    <a:lnTo>
                      <a:pt x="191" y="988"/>
                    </a:lnTo>
                    <a:lnTo>
                      <a:pt x="182" y="1028"/>
                    </a:lnTo>
                    <a:lnTo>
                      <a:pt x="173" y="1067"/>
                    </a:lnTo>
                    <a:lnTo>
                      <a:pt x="164" y="1102"/>
                    </a:lnTo>
                    <a:lnTo>
                      <a:pt x="157" y="1141"/>
                    </a:lnTo>
                    <a:lnTo>
                      <a:pt x="151" y="1178"/>
                    </a:lnTo>
                    <a:lnTo>
                      <a:pt x="146" y="1215"/>
                    </a:lnTo>
                    <a:lnTo>
                      <a:pt x="142" y="1253"/>
                    </a:lnTo>
                    <a:lnTo>
                      <a:pt x="136" y="1290"/>
                    </a:lnTo>
                    <a:lnTo>
                      <a:pt x="132" y="1327"/>
                    </a:lnTo>
                    <a:lnTo>
                      <a:pt x="127" y="1363"/>
                    </a:lnTo>
                    <a:lnTo>
                      <a:pt x="126" y="1385"/>
                    </a:lnTo>
                    <a:lnTo>
                      <a:pt x="129" y="1407"/>
                    </a:lnTo>
                    <a:lnTo>
                      <a:pt x="132" y="1428"/>
                    </a:lnTo>
                    <a:lnTo>
                      <a:pt x="136" y="1448"/>
                    </a:lnTo>
                    <a:lnTo>
                      <a:pt x="142" y="1468"/>
                    </a:lnTo>
                    <a:lnTo>
                      <a:pt x="149" y="1487"/>
                    </a:lnTo>
                    <a:lnTo>
                      <a:pt x="158" y="1506"/>
                    </a:lnTo>
                    <a:lnTo>
                      <a:pt x="167" y="1525"/>
                    </a:lnTo>
                    <a:lnTo>
                      <a:pt x="179" y="1543"/>
                    </a:lnTo>
                    <a:lnTo>
                      <a:pt x="191" y="1559"/>
                    </a:lnTo>
                    <a:lnTo>
                      <a:pt x="203" y="1576"/>
                    </a:lnTo>
                    <a:lnTo>
                      <a:pt x="217" y="1592"/>
                    </a:lnTo>
                    <a:lnTo>
                      <a:pt x="231" y="1607"/>
                    </a:lnTo>
                    <a:lnTo>
                      <a:pt x="246" y="1622"/>
                    </a:lnTo>
                    <a:lnTo>
                      <a:pt x="262" y="1636"/>
                    </a:lnTo>
                    <a:lnTo>
                      <a:pt x="277" y="1650"/>
                    </a:lnTo>
                    <a:lnTo>
                      <a:pt x="275" y="1656"/>
                    </a:lnTo>
                    <a:lnTo>
                      <a:pt x="272" y="1663"/>
                    </a:lnTo>
                    <a:lnTo>
                      <a:pt x="269" y="1669"/>
                    </a:lnTo>
                    <a:lnTo>
                      <a:pt x="265" y="1676"/>
                    </a:lnTo>
                    <a:lnTo>
                      <a:pt x="259" y="1684"/>
                    </a:lnTo>
                    <a:lnTo>
                      <a:pt x="254" y="1691"/>
                    </a:lnTo>
                    <a:lnTo>
                      <a:pt x="251" y="1699"/>
                    </a:lnTo>
                    <a:lnTo>
                      <a:pt x="248" y="1706"/>
                    </a:lnTo>
                    <a:lnTo>
                      <a:pt x="247" y="1709"/>
                    </a:lnTo>
                    <a:lnTo>
                      <a:pt x="244" y="1709"/>
                    </a:lnTo>
                    <a:lnTo>
                      <a:pt x="243" y="1710"/>
                    </a:lnTo>
                    <a:lnTo>
                      <a:pt x="240" y="1712"/>
                    </a:lnTo>
                    <a:lnTo>
                      <a:pt x="238" y="1713"/>
                    </a:lnTo>
                    <a:lnTo>
                      <a:pt x="237" y="1715"/>
                    </a:lnTo>
                    <a:lnTo>
                      <a:pt x="235" y="1718"/>
                    </a:lnTo>
                    <a:lnTo>
                      <a:pt x="235" y="1721"/>
                    </a:lnTo>
                    <a:lnTo>
                      <a:pt x="229" y="1728"/>
                    </a:lnTo>
                    <a:lnTo>
                      <a:pt x="222" y="1736"/>
                    </a:lnTo>
                    <a:lnTo>
                      <a:pt x="214" y="1743"/>
                    </a:lnTo>
                    <a:lnTo>
                      <a:pt x="206" y="1749"/>
                    </a:lnTo>
                    <a:lnTo>
                      <a:pt x="198" y="1756"/>
                    </a:lnTo>
                    <a:lnTo>
                      <a:pt x="189" y="1764"/>
                    </a:lnTo>
                    <a:lnTo>
                      <a:pt x="182" y="1771"/>
                    </a:lnTo>
                    <a:lnTo>
                      <a:pt x="176" y="1780"/>
                    </a:lnTo>
                    <a:lnTo>
                      <a:pt x="161" y="1749"/>
                    </a:lnTo>
                    <a:lnTo>
                      <a:pt x="149" y="1718"/>
                    </a:lnTo>
                    <a:lnTo>
                      <a:pt x="136" y="1687"/>
                    </a:lnTo>
                    <a:lnTo>
                      <a:pt x="123" y="1657"/>
                    </a:lnTo>
                    <a:lnTo>
                      <a:pt x="109" y="1626"/>
                    </a:lnTo>
                    <a:lnTo>
                      <a:pt x="95" y="1595"/>
                    </a:lnTo>
                    <a:lnTo>
                      <a:pt x="80" y="1565"/>
                    </a:lnTo>
                    <a:lnTo>
                      <a:pt x="62" y="1536"/>
                    </a:lnTo>
                    <a:lnTo>
                      <a:pt x="56" y="1521"/>
                    </a:lnTo>
                    <a:lnTo>
                      <a:pt x="50" y="1505"/>
                    </a:lnTo>
                    <a:lnTo>
                      <a:pt x="46" y="1490"/>
                    </a:lnTo>
                    <a:lnTo>
                      <a:pt x="40" y="1474"/>
                    </a:lnTo>
                    <a:lnTo>
                      <a:pt x="33" y="1459"/>
                    </a:lnTo>
                    <a:lnTo>
                      <a:pt x="27" y="1444"/>
                    </a:lnTo>
                    <a:lnTo>
                      <a:pt x="18" y="1429"/>
                    </a:lnTo>
                    <a:lnTo>
                      <a:pt x="9" y="1414"/>
                    </a:lnTo>
                    <a:lnTo>
                      <a:pt x="4" y="1398"/>
                    </a:lnTo>
                    <a:lnTo>
                      <a:pt x="1" y="1382"/>
                    </a:lnTo>
                    <a:lnTo>
                      <a:pt x="0" y="1364"/>
                    </a:lnTo>
                    <a:lnTo>
                      <a:pt x="1" y="1348"/>
                    </a:lnTo>
                    <a:lnTo>
                      <a:pt x="4" y="1332"/>
                    </a:lnTo>
                    <a:lnTo>
                      <a:pt x="7" y="1315"/>
                    </a:lnTo>
                    <a:lnTo>
                      <a:pt x="12" y="1299"/>
                    </a:lnTo>
                    <a:lnTo>
                      <a:pt x="16" y="1283"/>
                    </a:lnTo>
                    <a:lnTo>
                      <a:pt x="21" y="1274"/>
                    </a:lnTo>
                    <a:lnTo>
                      <a:pt x="25" y="1264"/>
                    </a:lnTo>
                    <a:lnTo>
                      <a:pt x="28" y="1253"/>
                    </a:lnTo>
                    <a:lnTo>
                      <a:pt x="31" y="1243"/>
                    </a:lnTo>
                    <a:lnTo>
                      <a:pt x="34" y="1234"/>
                    </a:lnTo>
                    <a:lnTo>
                      <a:pt x="38" y="1224"/>
                    </a:lnTo>
                    <a:lnTo>
                      <a:pt x="43" y="1213"/>
                    </a:lnTo>
                    <a:lnTo>
                      <a:pt x="47" y="1204"/>
                    </a:lnTo>
                    <a:lnTo>
                      <a:pt x="49" y="1192"/>
                    </a:lnTo>
                    <a:lnTo>
                      <a:pt x="52" y="1181"/>
                    </a:lnTo>
                    <a:lnTo>
                      <a:pt x="56" y="1170"/>
                    </a:lnTo>
                    <a:lnTo>
                      <a:pt x="62" y="1158"/>
                    </a:lnTo>
                    <a:lnTo>
                      <a:pt x="67" y="1148"/>
                    </a:lnTo>
                    <a:lnTo>
                      <a:pt x="72" y="1136"/>
                    </a:lnTo>
                    <a:lnTo>
                      <a:pt x="77" y="1126"/>
                    </a:lnTo>
                    <a:lnTo>
                      <a:pt x="83" y="1116"/>
                    </a:lnTo>
                    <a:lnTo>
                      <a:pt x="98" y="1062"/>
                    </a:lnTo>
                    <a:lnTo>
                      <a:pt x="112" y="1010"/>
                    </a:lnTo>
                    <a:lnTo>
                      <a:pt x="127" y="959"/>
                    </a:lnTo>
                    <a:lnTo>
                      <a:pt x="142" y="908"/>
                    </a:lnTo>
                    <a:lnTo>
                      <a:pt x="157" y="857"/>
                    </a:lnTo>
                    <a:lnTo>
                      <a:pt x="173" y="806"/>
                    </a:lnTo>
                    <a:lnTo>
                      <a:pt x="191" y="754"/>
                    </a:lnTo>
                    <a:lnTo>
                      <a:pt x="212" y="704"/>
                    </a:lnTo>
                    <a:lnTo>
                      <a:pt x="216" y="689"/>
                    </a:lnTo>
                    <a:lnTo>
                      <a:pt x="220" y="673"/>
                    </a:lnTo>
                    <a:lnTo>
                      <a:pt x="223" y="658"/>
                    </a:lnTo>
                    <a:lnTo>
                      <a:pt x="226" y="642"/>
                    </a:lnTo>
                    <a:lnTo>
                      <a:pt x="229" y="626"/>
                    </a:lnTo>
                    <a:lnTo>
                      <a:pt x="234" y="609"/>
                    </a:lnTo>
                    <a:lnTo>
                      <a:pt x="237" y="595"/>
                    </a:lnTo>
                    <a:lnTo>
                      <a:pt x="243" y="580"/>
                    </a:lnTo>
                    <a:lnTo>
                      <a:pt x="253" y="558"/>
                    </a:lnTo>
                    <a:lnTo>
                      <a:pt x="263" y="534"/>
                    </a:lnTo>
                    <a:lnTo>
                      <a:pt x="272" y="510"/>
                    </a:lnTo>
                    <a:lnTo>
                      <a:pt x="280" y="487"/>
                    </a:lnTo>
                    <a:lnTo>
                      <a:pt x="288" y="463"/>
                    </a:lnTo>
                    <a:lnTo>
                      <a:pt x="297" y="439"/>
                    </a:lnTo>
                    <a:lnTo>
                      <a:pt x="308" y="417"/>
                    </a:lnTo>
                    <a:lnTo>
                      <a:pt x="319" y="395"/>
                    </a:lnTo>
                    <a:lnTo>
                      <a:pt x="321" y="389"/>
                    </a:lnTo>
                    <a:lnTo>
                      <a:pt x="322" y="385"/>
                    </a:lnTo>
                    <a:lnTo>
                      <a:pt x="325" y="379"/>
                    </a:lnTo>
                    <a:lnTo>
                      <a:pt x="328" y="373"/>
                    </a:lnTo>
                    <a:lnTo>
                      <a:pt x="331" y="368"/>
                    </a:lnTo>
                    <a:lnTo>
                      <a:pt x="334" y="362"/>
                    </a:lnTo>
                    <a:lnTo>
                      <a:pt x="337" y="358"/>
                    </a:lnTo>
                    <a:lnTo>
                      <a:pt x="339" y="352"/>
                    </a:lnTo>
                    <a:lnTo>
                      <a:pt x="346" y="333"/>
                    </a:lnTo>
                    <a:lnTo>
                      <a:pt x="352" y="315"/>
                    </a:lnTo>
                    <a:lnTo>
                      <a:pt x="356" y="296"/>
                    </a:lnTo>
                    <a:lnTo>
                      <a:pt x="361" y="278"/>
                    </a:lnTo>
                    <a:lnTo>
                      <a:pt x="364" y="259"/>
                    </a:lnTo>
                    <a:lnTo>
                      <a:pt x="365" y="240"/>
                    </a:lnTo>
                    <a:lnTo>
                      <a:pt x="364" y="219"/>
                    </a:lnTo>
                    <a:lnTo>
                      <a:pt x="361" y="200"/>
                    </a:lnTo>
                    <a:lnTo>
                      <a:pt x="358" y="197"/>
                    </a:lnTo>
                    <a:lnTo>
                      <a:pt x="355" y="195"/>
                    </a:lnTo>
                    <a:lnTo>
                      <a:pt x="352" y="194"/>
                    </a:lnTo>
                    <a:lnTo>
                      <a:pt x="348" y="194"/>
                    </a:lnTo>
                    <a:lnTo>
                      <a:pt x="345" y="192"/>
                    </a:lnTo>
                    <a:lnTo>
                      <a:pt x="340" y="192"/>
                    </a:lnTo>
                    <a:lnTo>
                      <a:pt x="337" y="191"/>
                    </a:lnTo>
                    <a:lnTo>
                      <a:pt x="333" y="191"/>
                    </a:lnTo>
                    <a:lnTo>
                      <a:pt x="327" y="179"/>
                    </a:lnTo>
                    <a:lnTo>
                      <a:pt x="318" y="169"/>
                    </a:lnTo>
                    <a:lnTo>
                      <a:pt x="308" y="160"/>
                    </a:lnTo>
                    <a:lnTo>
                      <a:pt x="299" y="151"/>
                    </a:lnTo>
                    <a:lnTo>
                      <a:pt x="288" y="142"/>
                    </a:lnTo>
                    <a:lnTo>
                      <a:pt x="281" y="132"/>
                    </a:lnTo>
                    <a:lnTo>
                      <a:pt x="278" y="126"/>
                    </a:lnTo>
                    <a:lnTo>
                      <a:pt x="277" y="120"/>
                    </a:lnTo>
                    <a:lnTo>
                      <a:pt x="275" y="114"/>
                    </a:lnTo>
                    <a:lnTo>
                      <a:pt x="275" y="106"/>
                    </a:lnTo>
                    <a:lnTo>
                      <a:pt x="275" y="99"/>
                    </a:lnTo>
                    <a:lnTo>
                      <a:pt x="275" y="93"/>
                    </a:lnTo>
                    <a:lnTo>
                      <a:pt x="277" y="89"/>
                    </a:lnTo>
                    <a:lnTo>
                      <a:pt x="280" y="84"/>
                    </a:lnTo>
                    <a:lnTo>
                      <a:pt x="285" y="75"/>
                    </a:lnTo>
                    <a:lnTo>
                      <a:pt x="294" y="69"/>
                    </a:lnTo>
                    <a:lnTo>
                      <a:pt x="303" y="64"/>
                    </a:lnTo>
                    <a:lnTo>
                      <a:pt x="314" y="58"/>
                    </a:lnTo>
                    <a:lnTo>
                      <a:pt x="322" y="49"/>
                    </a:lnTo>
                    <a:lnTo>
                      <a:pt x="328" y="40"/>
                    </a:lnTo>
                    <a:lnTo>
                      <a:pt x="340" y="34"/>
                    </a:lnTo>
                    <a:lnTo>
                      <a:pt x="351" y="27"/>
                    </a:lnTo>
                    <a:lnTo>
                      <a:pt x="362" y="18"/>
                    </a:lnTo>
                    <a:lnTo>
                      <a:pt x="373" y="10"/>
                    </a:lnTo>
                    <a:lnTo>
                      <a:pt x="385" y="3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6" y="3"/>
                    </a:lnTo>
                    <a:lnTo>
                      <a:pt x="422" y="6"/>
                    </a:lnTo>
                    <a:close/>
                  </a:path>
                </a:pathLst>
              </a:custGeom>
              <a:solidFill>
                <a:srgbClr val="2C2E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4791" y="1643"/>
                <a:ext cx="282" cy="1397"/>
              </a:xfrm>
              <a:custGeom>
                <a:avLst/>
                <a:gdLst>
                  <a:gd name="T0" fmla="*/ 42 w 563"/>
                  <a:gd name="T1" fmla="*/ 42 h 2795"/>
                  <a:gd name="T2" fmla="*/ 63 w 563"/>
                  <a:gd name="T3" fmla="*/ 92 h 2795"/>
                  <a:gd name="T4" fmla="*/ 76 w 563"/>
                  <a:gd name="T5" fmla="*/ 137 h 2795"/>
                  <a:gd name="T6" fmla="*/ 84 w 563"/>
                  <a:gd name="T7" fmla="*/ 160 h 2795"/>
                  <a:gd name="T8" fmla="*/ 101 w 563"/>
                  <a:gd name="T9" fmla="*/ 208 h 2795"/>
                  <a:gd name="T10" fmla="*/ 119 w 563"/>
                  <a:gd name="T11" fmla="*/ 271 h 2795"/>
                  <a:gd name="T12" fmla="*/ 144 w 563"/>
                  <a:gd name="T13" fmla="*/ 342 h 2795"/>
                  <a:gd name="T14" fmla="*/ 167 w 563"/>
                  <a:gd name="T15" fmla="*/ 420 h 2795"/>
                  <a:gd name="T16" fmla="*/ 180 w 563"/>
                  <a:gd name="T17" fmla="*/ 484 h 2795"/>
                  <a:gd name="T18" fmla="*/ 194 w 563"/>
                  <a:gd name="T19" fmla="*/ 566 h 2795"/>
                  <a:gd name="T20" fmla="*/ 206 w 563"/>
                  <a:gd name="T21" fmla="*/ 647 h 2795"/>
                  <a:gd name="T22" fmla="*/ 221 w 563"/>
                  <a:gd name="T23" fmla="*/ 750 h 2795"/>
                  <a:gd name="T24" fmla="*/ 230 w 563"/>
                  <a:gd name="T25" fmla="*/ 833 h 2795"/>
                  <a:gd name="T26" fmla="*/ 240 w 563"/>
                  <a:gd name="T27" fmla="*/ 905 h 2795"/>
                  <a:gd name="T28" fmla="*/ 257 w 563"/>
                  <a:gd name="T29" fmla="*/ 1048 h 2795"/>
                  <a:gd name="T30" fmla="*/ 260 w 563"/>
                  <a:gd name="T31" fmla="*/ 1095 h 2795"/>
                  <a:gd name="T32" fmla="*/ 264 w 563"/>
                  <a:gd name="T33" fmla="*/ 1127 h 2795"/>
                  <a:gd name="T34" fmla="*/ 268 w 563"/>
                  <a:gd name="T35" fmla="*/ 1175 h 2795"/>
                  <a:gd name="T36" fmla="*/ 278 w 563"/>
                  <a:gd name="T37" fmla="*/ 1269 h 2795"/>
                  <a:gd name="T38" fmla="*/ 282 w 563"/>
                  <a:gd name="T39" fmla="*/ 1354 h 2795"/>
                  <a:gd name="T40" fmla="*/ 275 w 563"/>
                  <a:gd name="T41" fmla="*/ 1397 h 2795"/>
                  <a:gd name="T42" fmla="*/ 266 w 563"/>
                  <a:gd name="T43" fmla="*/ 1380 h 2795"/>
                  <a:gd name="T44" fmla="*/ 240 w 563"/>
                  <a:gd name="T45" fmla="*/ 1329 h 2795"/>
                  <a:gd name="T46" fmla="*/ 192 w 563"/>
                  <a:gd name="T47" fmla="*/ 1255 h 2795"/>
                  <a:gd name="T48" fmla="*/ 186 w 563"/>
                  <a:gd name="T49" fmla="*/ 1245 h 2795"/>
                  <a:gd name="T50" fmla="*/ 178 w 563"/>
                  <a:gd name="T51" fmla="*/ 1232 h 2795"/>
                  <a:gd name="T52" fmla="*/ 172 w 563"/>
                  <a:gd name="T53" fmla="*/ 1223 h 2795"/>
                  <a:gd name="T54" fmla="*/ 175 w 563"/>
                  <a:gd name="T55" fmla="*/ 1201 h 2795"/>
                  <a:gd name="T56" fmla="*/ 170 w 563"/>
                  <a:gd name="T57" fmla="*/ 1098 h 2795"/>
                  <a:gd name="T58" fmla="*/ 166 w 563"/>
                  <a:gd name="T59" fmla="*/ 1037 h 2795"/>
                  <a:gd name="T60" fmla="*/ 163 w 563"/>
                  <a:gd name="T61" fmla="*/ 1005 h 2795"/>
                  <a:gd name="T62" fmla="*/ 161 w 563"/>
                  <a:gd name="T63" fmla="*/ 984 h 2795"/>
                  <a:gd name="T64" fmla="*/ 153 w 563"/>
                  <a:gd name="T65" fmla="*/ 896 h 2795"/>
                  <a:gd name="T66" fmla="*/ 144 w 563"/>
                  <a:gd name="T67" fmla="*/ 805 h 2795"/>
                  <a:gd name="T68" fmla="*/ 135 w 563"/>
                  <a:gd name="T69" fmla="*/ 720 h 2795"/>
                  <a:gd name="T70" fmla="*/ 130 w 563"/>
                  <a:gd name="T71" fmla="*/ 643 h 2795"/>
                  <a:gd name="T72" fmla="*/ 124 w 563"/>
                  <a:gd name="T73" fmla="*/ 573 h 2795"/>
                  <a:gd name="T74" fmla="*/ 119 w 563"/>
                  <a:gd name="T75" fmla="*/ 535 h 2795"/>
                  <a:gd name="T76" fmla="*/ 116 w 563"/>
                  <a:gd name="T77" fmla="*/ 506 h 2795"/>
                  <a:gd name="T78" fmla="*/ 110 w 563"/>
                  <a:gd name="T79" fmla="*/ 478 h 2795"/>
                  <a:gd name="T80" fmla="*/ 101 w 563"/>
                  <a:gd name="T81" fmla="*/ 426 h 2795"/>
                  <a:gd name="T82" fmla="*/ 97 w 563"/>
                  <a:gd name="T83" fmla="*/ 399 h 2795"/>
                  <a:gd name="T84" fmla="*/ 92 w 563"/>
                  <a:gd name="T85" fmla="*/ 353 h 2795"/>
                  <a:gd name="T86" fmla="*/ 76 w 563"/>
                  <a:gd name="T87" fmla="*/ 291 h 2795"/>
                  <a:gd name="T88" fmla="*/ 67 w 563"/>
                  <a:gd name="T89" fmla="*/ 256 h 2795"/>
                  <a:gd name="T90" fmla="*/ 62 w 563"/>
                  <a:gd name="T91" fmla="*/ 245 h 2795"/>
                  <a:gd name="T92" fmla="*/ 58 w 563"/>
                  <a:gd name="T93" fmla="*/ 222 h 2795"/>
                  <a:gd name="T94" fmla="*/ 50 w 563"/>
                  <a:gd name="T95" fmla="*/ 187 h 2795"/>
                  <a:gd name="T96" fmla="*/ 35 w 563"/>
                  <a:gd name="T97" fmla="*/ 149 h 2795"/>
                  <a:gd name="T98" fmla="*/ 23 w 563"/>
                  <a:gd name="T99" fmla="*/ 111 h 2795"/>
                  <a:gd name="T100" fmla="*/ 12 w 563"/>
                  <a:gd name="T101" fmla="*/ 76 h 2795"/>
                  <a:gd name="T102" fmla="*/ 0 w 563"/>
                  <a:gd name="T103" fmla="*/ 43 h 2795"/>
                  <a:gd name="T104" fmla="*/ 8 w 563"/>
                  <a:gd name="T105" fmla="*/ 32 h 2795"/>
                  <a:gd name="T106" fmla="*/ 10 w 563"/>
                  <a:gd name="T107" fmla="*/ 28 h 2795"/>
                  <a:gd name="T108" fmla="*/ 10 w 563"/>
                  <a:gd name="T109" fmla="*/ 21 h 2795"/>
                  <a:gd name="T110" fmla="*/ 17 w 563"/>
                  <a:gd name="T111" fmla="*/ 12 h 2795"/>
                  <a:gd name="T112" fmla="*/ 21 w 563"/>
                  <a:gd name="T113" fmla="*/ 1 h 27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3"/>
                  <a:gd name="T172" fmla="*/ 0 h 2795"/>
                  <a:gd name="T173" fmla="*/ 563 w 563"/>
                  <a:gd name="T174" fmla="*/ 2795 h 27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3" h="2795">
                    <a:moveTo>
                      <a:pt x="46" y="0"/>
                    </a:moveTo>
                    <a:lnTo>
                      <a:pt x="53" y="16"/>
                    </a:lnTo>
                    <a:lnTo>
                      <a:pt x="62" y="33"/>
                    </a:lnTo>
                    <a:lnTo>
                      <a:pt x="71" y="50"/>
                    </a:lnTo>
                    <a:lnTo>
                      <a:pt x="78" y="67"/>
                    </a:lnTo>
                    <a:lnTo>
                      <a:pt x="84" y="84"/>
                    </a:lnTo>
                    <a:lnTo>
                      <a:pt x="91" y="102"/>
                    </a:lnTo>
                    <a:lnTo>
                      <a:pt x="96" y="121"/>
                    </a:lnTo>
                    <a:lnTo>
                      <a:pt x="100" y="139"/>
                    </a:lnTo>
                    <a:lnTo>
                      <a:pt x="108" y="155"/>
                    </a:lnTo>
                    <a:lnTo>
                      <a:pt x="117" y="170"/>
                    </a:lnTo>
                    <a:lnTo>
                      <a:pt x="125" y="185"/>
                    </a:lnTo>
                    <a:lnTo>
                      <a:pt x="133" y="200"/>
                    </a:lnTo>
                    <a:lnTo>
                      <a:pt x="140" y="216"/>
                    </a:lnTo>
                    <a:lnTo>
                      <a:pt x="145" y="232"/>
                    </a:lnTo>
                    <a:lnTo>
                      <a:pt x="149" y="250"/>
                    </a:lnTo>
                    <a:lnTo>
                      <a:pt x="149" y="268"/>
                    </a:lnTo>
                    <a:lnTo>
                      <a:pt x="152" y="275"/>
                    </a:lnTo>
                    <a:lnTo>
                      <a:pt x="155" y="283"/>
                    </a:lnTo>
                    <a:lnTo>
                      <a:pt x="157" y="290"/>
                    </a:lnTo>
                    <a:lnTo>
                      <a:pt x="158" y="299"/>
                    </a:lnTo>
                    <a:lnTo>
                      <a:pt x="161" y="306"/>
                    </a:lnTo>
                    <a:lnTo>
                      <a:pt x="162" y="314"/>
                    </a:lnTo>
                    <a:lnTo>
                      <a:pt x="167" y="321"/>
                    </a:lnTo>
                    <a:lnTo>
                      <a:pt x="171" y="327"/>
                    </a:lnTo>
                    <a:lnTo>
                      <a:pt x="174" y="346"/>
                    </a:lnTo>
                    <a:lnTo>
                      <a:pt x="180" y="364"/>
                    </a:lnTo>
                    <a:lnTo>
                      <a:pt x="186" y="382"/>
                    </a:lnTo>
                    <a:lnTo>
                      <a:pt x="194" y="400"/>
                    </a:lnTo>
                    <a:lnTo>
                      <a:pt x="201" y="417"/>
                    </a:lnTo>
                    <a:lnTo>
                      <a:pt x="207" y="435"/>
                    </a:lnTo>
                    <a:lnTo>
                      <a:pt x="211" y="453"/>
                    </a:lnTo>
                    <a:lnTo>
                      <a:pt x="216" y="472"/>
                    </a:lnTo>
                    <a:lnTo>
                      <a:pt x="222" y="496"/>
                    </a:lnTo>
                    <a:lnTo>
                      <a:pt x="229" y="518"/>
                    </a:lnTo>
                    <a:lnTo>
                      <a:pt x="238" y="542"/>
                    </a:lnTo>
                    <a:lnTo>
                      <a:pt x="248" y="564"/>
                    </a:lnTo>
                    <a:lnTo>
                      <a:pt x="257" y="586"/>
                    </a:lnTo>
                    <a:lnTo>
                      <a:pt x="266" y="610"/>
                    </a:lnTo>
                    <a:lnTo>
                      <a:pt x="273" y="632"/>
                    </a:lnTo>
                    <a:lnTo>
                      <a:pt x="279" y="656"/>
                    </a:lnTo>
                    <a:lnTo>
                      <a:pt x="287" y="685"/>
                    </a:lnTo>
                    <a:lnTo>
                      <a:pt x="296" y="713"/>
                    </a:lnTo>
                    <a:lnTo>
                      <a:pt x="306" y="741"/>
                    </a:lnTo>
                    <a:lnTo>
                      <a:pt x="315" y="769"/>
                    </a:lnTo>
                    <a:lnTo>
                      <a:pt x="324" y="798"/>
                    </a:lnTo>
                    <a:lnTo>
                      <a:pt x="331" y="827"/>
                    </a:lnTo>
                    <a:lnTo>
                      <a:pt x="333" y="841"/>
                    </a:lnTo>
                    <a:lnTo>
                      <a:pt x="334" y="855"/>
                    </a:lnTo>
                    <a:lnTo>
                      <a:pt x="334" y="872"/>
                    </a:lnTo>
                    <a:lnTo>
                      <a:pt x="333" y="886"/>
                    </a:lnTo>
                    <a:lnTo>
                      <a:pt x="343" y="913"/>
                    </a:lnTo>
                    <a:lnTo>
                      <a:pt x="350" y="941"/>
                    </a:lnTo>
                    <a:lnTo>
                      <a:pt x="359" y="968"/>
                    </a:lnTo>
                    <a:lnTo>
                      <a:pt x="365" y="994"/>
                    </a:lnTo>
                    <a:lnTo>
                      <a:pt x="371" y="1021"/>
                    </a:lnTo>
                    <a:lnTo>
                      <a:pt x="377" y="1049"/>
                    </a:lnTo>
                    <a:lnTo>
                      <a:pt x="380" y="1079"/>
                    </a:lnTo>
                    <a:lnTo>
                      <a:pt x="381" y="1108"/>
                    </a:lnTo>
                    <a:lnTo>
                      <a:pt x="387" y="1133"/>
                    </a:lnTo>
                    <a:lnTo>
                      <a:pt x="392" y="1160"/>
                    </a:lnTo>
                    <a:lnTo>
                      <a:pt x="396" y="1187"/>
                    </a:lnTo>
                    <a:lnTo>
                      <a:pt x="401" y="1213"/>
                    </a:lnTo>
                    <a:lnTo>
                      <a:pt x="405" y="1240"/>
                    </a:lnTo>
                    <a:lnTo>
                      <a:pt x="409" y="1268"/>
                    </a:lnTo>
                    <a:lnTo>
                      <a:pt x="412" y="1295"/>
                    </a:lnTo>
                    <a:lnTo>
                      <a:pt x="417" y="1321"/>
                    </a:lnTo>
                    <a:lnTo>
                      <a:pt x="424" y="1357"/>
                    </a:lnTo>
                    <a:lnTo>
                      <a:pt x="430" y="1392"/>
                    </a:lnTo>
                    <a:lnTo>
                      <a:pt x="435" y="1428"/>
                    </a:lnTo>
                    <a:lnTo>
                      <a:pt x="438" y="1463"/>
                    </a:lnTo>
                    <a:lnTo>
                      <a:pt x="441" y="1500"/>
                    </a:lnTo>
                    <a:lnTo>
                      <a:pt x="445" y="1537"/>
                    </a:lnTo>
                    <a:lnTo>
                      <a:pt x="451" y="1573"/>
                    </a:lnTo>
                    <a:lnTo>
                      <a:pt x="457" y="1610"/>
                    </a:lnTo>
                    <a:lnTo>
                      <a:pt x="455" y="1629"/>
                    </a:lnTo>
                    <a:lnTo>
                      <a:pt x="457" y="1647"/>
                    </a:lnTo>
                    <a:lnTo>
                      <a:pt x="460" y="1666"/>
                    </a:lnTo>
                    <a:lnTo>
                      <a:pt x="463" y="1684"/>
                    </a:lnTo>
                    <a:lnTo>
                      <a:pt x="467" y="1702"/>
                    </a:lnTo>
                    <a:lnTo>
                      <a:pt x="472" y="1721"/>
                    </a:lnTo>
                    <a:lnTo>
                      <a:pt x="475" y="1740"/>
                    </a:lnTo>
                    <a:lnTo>
                      <a:pt x="475" y="1761"/>
                    </a:lnTo>
                    <a:lnTo>
                      <a:pt x="479" y="1810"/>
                    </a:lnTo>
                    <a:lnTo>
                      <a:pt x="483" y="1857"/>
                    </a:lnTo>
                    <a:lnTo>
                      <a:pt x="491" y="1904"/>
                    </a:lnTo>
                    <a:lnTo>
                      <a:pt x="497" y="1952"/>
                    </a:lnTo>
                    <a:lnTo>
                      <a:pt x="504" y="1999"/>
                    </a:lnTo>
                    <a:lnTo>
                      <a:pt x="510" y="2046"/>
                    </a:lnTo>
                    <a:lnTo>
                      <a:pt x="513" y="2097"/>
                    </a:lnTo>
                    <a:lnTo>
                      <a:pt x="514" y="2149"/>
                    </a:lnTo>
                    <a:lnTo>
                      <a:pt x="517" y="2157"/>
                    </a:lnTo>
                    <a:lnTo>
                      <a:pt x="519" y="2165"/>
                    </a:lnTo>
                    <a:lnTo>
                      <a:pt x="519" y="2174"/>
                    </a:lnTo>
                    <a:lnTo>
                      <a:pt x="519" y="2183"/>
                    </a:lnTo>
                    <a:lnTo>
                      <a:pt x="519" y="2190"/>
                    </a:lnTo>
                    <a:lnTo>
                      <a:pt x="519" y="2199"/>
                    </a:lnTo>
                    <a:lnTo>
                      <a:pt x="520" y="2208"/>
                    </a:lnTo>
                    <a:lnTo>
                      <a:pt x="522" y="2217"/>
                    </a:lnTo>
                    <a:lnTo>
                      <a:pt x="526" y="2230"/>
                    </a:lnTo>
                    <a:lnTo>
                      <a:pt x="528" y="2242"/>
                    </a:lnTo>
                    <a:lnTo>
                      <a:pt x="528" y="2255"/>
                    </a:lnTo>
                    <a:lnTo>
                      <a:pt x="528" y="2268"/>
                    </a:lnTo>
                    <a:lnTo>
                      <a:pt x="528" y="2280"/>
                    </a:lnTo>
                    <a:lnTo>
                      <a:pt x="528" y="2294"/>
                    </a:lnTo>
                    <a:lnTo>
                      <a:pt x="531" y="2305"/>
                    </a:lnTo>
                    <a:lnTo>
                      <a:pt x="535" y="2317"/>
                    </a:lnTo>
                    <a:lnTo>
                      <a:pt x="535" y="2350"/>
                    </a:lnTo>
                    <a:lnTo>
                      <a:pt x="537" y="2382"/>
                    </a:lnTo>
                    <a:lnTo>
                      <a:pt x="540" y="2413"/>
                    </a:lnTo>
                    <a:lnTo>
                      <a:pt x="544" y="2444"/>
                    </a:lnTo>
                    <a:lnTo>
                      <a:pt x="549" y="2476"/>
                    </a:lnTo>
                    <a:lnTo>
                      <a:pt x="553" y="2507"/>
                    </a:lnTo>
                    <a:lnTo>
                      <a:pt x="556" y="2539"/>
                    </a:lnTo>
                    <a:lnTo>
                      <a:pt x="557" y="2575"/>
                    </a:lnTo>
                    <a:lnTo>
                      <a:pt x="559" y="2600"/>
                    </a:lnTo>
                    <a:lnTo>
                      <a:pt x="560" y="2626"/>
                    </a:lnTo>
                    <a:lnTo>
                      <a:pt x="562" y="2655"/>
                    </a:lnTo>
                    <a:lnTo>
                      <a:pt x="563" y="2681"/>
                    </a:lnTo>
                    <a:lnTo>
                      <a:pt x="563" y="2709"/>
                    </a:lnTo>
                    <a:lnTo>
                      <a:pt x="563" y="2737"/>
                    </a:lnTo>
                    <a:lnTo>
                      <a:pt x="563" y="2766"/>
                    </a:lnTo>
                    <a:lnTo>
                      <a:pt x="563" y="2794"/>
                    </a:lnTo>
                    <a:lnTo>
                      <a:pt x="557" y="2795"/>
                    </a:lnTo>
                    <a:lnTo>
                      <a:pt x="551" y="2795"/>
                    </a:lnTo>
                    <a:lnTo>
                      <a:pt x="549" y="2795"/>
                    </a:lnTo>
                    <a:lnTo>
                      <a:pt x="544" y="2794"/>
                    </a:lnTo>
                    <a:lnTo>
                      <a:pt x="540" y="2789"/>
                    </a:lnTo>
                    <a:lnTo>
                      <a:pt x="537" y="2782"/>
                    </a:lnTo>
                    <a:lnTo>
                      <a:pt x="534" y="2773"/>
                    </a:lnTo>
                    <a:lnTo>
                      <a:pt x="532" y="2764"/>
                    </a:lnTo>
                    <a:lnTo>
                      <a:pt x="531" y="2761"/>
                    </a:lnTo>
                    <a:lnTo>
                      <a:pt x="529" y="2758"/>
                    </a:lnTo>
                    <a:lnTo>
                      <a:pt x="526" y="2755"/>
                    </a:lnTo>
                    <a:lnTo>
                      <a:pt x="523" y="2754"/>
                    </a:lnTo>
                    <a:lnTo>
                      <a:pt x="510" y="2721"/>
                    </a:lnTo>
                    <a:lnTo>
                      <a:pt x="497" y="2690"/>
                    </a:lnTo>
                    <a:lnTo>
                      <a:pt x="480" y="2659"/>
                    </a:lnTo>
                    <a:lnTo>
                      <a:pt x="464" y="2628"/>
                    </a:lnTo>
                    <a:lnTo>
                      <a:pt x="446" y="2598"/>
                    </a:lnTo>
                    <a:lnTo>
                      <a:pt x="429" y="2569"/>
                    </a:lnTo>
                    <a:lnTo>
                      <a:pt x="408" y="2541"/>
                    </a:lnTo>
                    <a:lnTo>
                      <a:pt x="386" y="2513"/>
                    </a:lnTo>
                    <a:lnTo>
                      <a:pt x="383" y="2510"/>
                    </a:lnTo>
                    <a:lnTo>
                      <a:pt x="380" y="2508"/>
                    </a:lnTo>
                    <a:lnTo>
                      <a:pt x="377" y="2505"/>
                    </a:lnTo>
                    <a:lnTo>
                      <a:pt x="375" y="2501"/>
                    </a:lnTo>
                    <a:lnTo>
                      <a:pt x="374" y="2498"/>
                    </a:lnTo>
                    <a:lnTo>
                      <a:pt x="372" y="2495"/>
                    </a:lnTo>
                    <a:lnTo>
                      <a:pt x="371" y="2490"/>
                    </a:lnTo>
                    <a:lnTo>
                      <a:pt x="368" y="2487"/>
                    </a:lnTo>
                    <a:lnTo>
                      <a:pt x="368" y="2481"/>
                    </a:lnTo>
                    <a:lnTo>
                      <a:pt x="367" y="2477"/>
                    </a:lnTo>
                    <a:lnTo>
                      <a:pt x="362" y="2473"/>
                    </a:lnTo>
                    <a:lnTo>
                      <a:pt x="359" y="2470"/>
                    </a:lnTo>
                    <a:lnTo>
                      <a:pt x="356" y="2465"/>
                    </a:lnTo>
                    <a:lnTo>
                      <a:pt x="352" y="2462"/>
                    </a:lnTo>
                    <a:lnTo>
                      <a:pt x="350" y="2458"/>
                    </a:lnTo>
                    <a:lnTo>
                      <a:pt x="349" y="2452"/>
                    </a:lnTo>
                    <a:lnTo>
                      <a:pt x="346" y="2450"/>
                    </a:lnTo>
                    <a:lnTo>
                      <a:pt x="344" y="2449"/>
                    </a:lnTo>
                    <a:lnTo>
                      <a:pt x="344" y="2446"/>
                    </a:lnTo>
                    <a:lnTo>
                      <a:pt x="346" y="2444"/>
                    </a:lnTo>
                    <a:lnTo>
                      <a:pt x="347" y="2443"/>
                    </a:lnTo>
                    <a:lnTo>
                      <a:pt x="350" y="2440"/>
                    </a:lnTo>
                    <a:lnTo>
                      <a:pt x="350" y="2439"/>
                    </a:lnTo>
                    <a:lnTo>
                      <a:pt x="350" y="2436"/>
                    </a:lnTo>
                    <a:lnTo>
                      <a:pt x="350" y="2402"/>
                    </a:lnTo>
                    <a:lnTo>
                      <a:pt x="349" y="2366"/>
                    </a:lnTo>
                    <a:lnTo>
                      <a:pt x="347" y="2332"/>
                    </a:lnTo>
                    <a:lnTo>
                      <a:pt x="346" y="2298"/>
                    </a:lnTo>
                    <a:lnTo>
                      <a:pt x="344" y="2264"/>
                    </a:lnTo>
                    <a:lnTo>
                      <a:pt x="343" y="2230"/>
                    </a:lnTo>
                    <a:lnTo>
                      <a:pt x="340" y="2196"/>
                    </a:lnTo>
                    <a:lnTo>
                      <a:pt x="337" y="2162"/>
                    </a:lnTo>
                    <a:lnTo>
                      <a:pt x="337" y="2144"/>
                    </a:lnTo>
                    <a:lnTo>
                      <a:pt x="336" y="2126"/>
                    </a:lnTo>
                    <a:lnTo>
                      <a:pt x="334" y="2109"/>
                    </a:lnTo>
                    <a:lnTo>
                      <a:pt x="333" y="2092"/>
                    </a:lnTo>
                    <a:lnTo>
                      <a:pt x="331" y="2075"/>
                    </a:lnTo>
                    <a:lnTo>
                      <a:pt x="330" y="2057"/>
                    </a:lnTo>
                    <a:lnTo>
                      <a:pt x="330" y="2038"/>
                    </a:lnTo>
                    <a:lnTo>
                      <a:pt x="331" y="2017"/>
                    </a:lnTo>
                    <a:lnTo>
                      <a:pt x="327" y="2015"/>
                    </a:lnTo>
                    <a:lnTo>
                      <a:pt x="325" y="2014"/>
                    </a:lnTo>
                    <a:lnTo>
                      <a:pt x="325" y="2011"/>
                    </a:lnTo>
                    <a:lnTo>
                      <a:pt x="325" y="2008"/>
                    </a:lnTo>
                    <a:lnTo>
                      <a:pt x="327" y="2005"/>
                    </a:lnTo>
                    <a:lnTo>
                      <a:pt x="327" y="2004"/>
                    </a:lnTo>
                    <a:lnTo>
                      <a:pt x="327" y="2001"/>
                    </a:lnTo>
                    <a:lnTo>
                      <a:pt x="324" y="1998"/>
                    </a:lnTo>
                    <a:lnTo>
                      <a:pt x="321" y="1968"/>
                    </a:lnTo>
                    <a:lnTo>
                      <a:pt x="319" y="1940"/>
                    </a:lnTo>
                    <a:lnTo>
                      <a:pt x="318" y="1910"/>
                    </a:lnTo>
                    <a:lnTo>
                      <a:pt x="316" y="1881"/>
                    </a:lnTo>
                    <a:lnTo>
                      <a:pt x="313" y="1851"/>
                    </a:lnTo>
                    <a:lnTo>
                      <a:pt x="310" y="1822"/>
                    </a:lnTo>
                    <a:lnTo>
                      <a:pt x="306" y="1793"/>
                    </a:lnTo>
                    <a:lnTo>
                      <a:pt x="300" y="1765"/>
                    </a:lnTo>
                    <a:lnTo>
                      <a:pt x="299" y="1734"/>
                    </a:lnTo>
                    <a:lnTo>
                      <a:pt x="297" y="1705"/>
                    </a:lnTo>
                    <a:lnTo>
                      <a:pt x="294" y="1674"/>
                    </a:lnTo>
                    <a:lnTo>
                      <a:pt x="291" y="1642"/>
                    </a:lnTo>
                    <a:lnTo>
                      <a:pt x="288" y="1611"/>
                    </a:lnTo>
                    <a:lnTo>
                      <a:pt x="285" y="1580"/>
                    </a:lnTo>
                    <a:lnTo>
                      <a:pt x="282" y="1548"/>
                    </a:lnTo>
                    <a:lnTo>
                      <a:pt x="282" y="1517"/>
                    </a:lnTo>
                    <a:lnTo>
                      <a:pt x="276" y="1490"/>
                    </a:lnTo>
                    <a:lnTo>
                      <a:pt x="272" y="1465"/>
                    </a:lnTo>
                    <a:lnTo>
                      <a:pt x="270" y="1440"/>
                    </a:lnTo>
                    <a:lnTo>
                      <a:pt x="269" y="1415"/>
                    </a:lnTo>
                    <a:lnTo>
                      <a:pt x="267" y="1389"/>
                    </a:lnTo>
                    <a:lnTo>
                      <a:pt x="266" y="1364"/>
                    </a:lnTo>
                    <a:lnTo>
                      <a:pt x="265" y="1339"/>
                    </a:lnTo>
                    <a:lnTo>
                      <a:pt x="262" y="1313"/>
                    </a:lnTo>
                    <a:lnTo>
                      <a:pt x="259" y="1287"/>
                    </a:lnTo>
                    <a:lnTo>
                      <a:pt x="257" y="1264"/>
                    </a:lnTo>
                    <a:lnTo>
                      <a:pt x="254" y="1240"/>
                    </a:lnTo>
                    <a:lnTo>
                      <a:pt x="253" y="1216"/>
                    </a:lnTo>
                    <a:lnTo>
                      <a:pt x="251" y="1193"/>
                    </a:lnTo>
                    <a:lnTo>
                      <a:pt x="250" y="1169"/>
                    </a:lnTo>
                    <a:lnTo>
                      <a:pt x="247" y="1147"/>
                    </a:lnTo>
                    <a:lnTo>
                      <a:pt x="244" y="1125"/>
                    </a:lnTo>
                    <a:lnTo>
                      <a:pt x="244" y="1113"/>
                    </a:lnTo>
                    <a:lnTo>
                      <a:pt x="244" y="1102"/>
                    </a:lnTo>
                    <a:lnTo>
                      <a:pt x="242" y="1092"/>
                    </a:lnTo>
                    <a:lnTo>
                      <a:pt x="241" y="1080"/>
                    </a:lnTo>
                    <a:lnTo>
                      <a:pt x="238" y="1070"/>
                    </a:lnTo>
                    <a:lnTo>
                      <a:pt x="236" y="1058"/>
                    </a:lnTo>
                    <a:lnTo>
                      <a:pt x="236" y="1048"/>
                    </a:lnTo>
                    <a:lnTo>
                      <a:pt x="235" y="1037"/>
                    </a:lnTo>
                    <a:lnTo>
                      <a:pt x="233" y="1028"/>
                    </a:lnTo>
                    <a:lnTo>
                      <a:pt x="233" y="1020"/>
                    </a:lnTo>
                    <a:lnTo>
                      <a:pt x="232" y="1012"/>
                    </a:lnTo>
                    <a:lnTo>
                      <a:pt x="230" y="1003"/>
                    </a:lnTo>
                    <a:lnTo>
                      <a:pt x="229" y="996"/>
                    </a:lnTo>
                    <a:lnTo>
                      <a:pt x="228" y="988"/>
                    </a:lnTo>
                    <a:lnTo>
                      <a:pt x="225" y="981"/>
                    </a:lnTo>
                    <a:lnTo>
                      <a:pt x="220" y="974"/>
                    </a:lnTo>
                    <a:lnTo>
                      <a:pt x="220" y="957"/>
                    </a:lnTo>
                    <a:lnTo>
                      <a:pt x="217" y="940"/>
                    </a:lnTo>
                    <a:lnTo>
                      <a:pt x="214" y="923"/>
                    </a:lnTo>
                    <a:lnTo>
                      <a:pt x="211" y="906"/>
                    </a:lnTo>
                    <a:lnTo>
                      <a:pt x="208" y="888"/>
                    </a:lnTo>
                    <a:lnTo>
                      <a:pt x="205" y="870"/>
                    </a:lnTo>
                    <a:lnTo>
                      <a:pt x="202" y="852"/>
                    </a:lnTo>
                    <a:lnTo>
                      <a:pt x="202" y="836"/>
                    </a:lnTo>
                    <a:lnTo>
                      <a:pt x="196" y="829"/>
                    </a:lnTo>
                    <a:lnTo>
                      <a:pt x="195" y="821"/>
                    </a:lnTo>
                    <a:lnTo>
                      <a:pt x="194" y="814"/>
                    </a:lnTo>
                    <a:lnTo>
                      <a:pt x="194" y="806"/>
                    </a:lnTo>
                    <a:lnTo>
                      <a:pt x="194" y="799"/>
                    </a:lnTo>
                    <a:lnTo>
                      <a:pt x="194" y="792"/>
                    </a:lnTo>
                    <a:lnTo>
                      <a:pt x="192" y="784"/>
                    </a:lnTo>
                    <a:lnTo>
                      <a:pt x="189" y="775"/>
                    </a:lnTo>
                    <a:lnTo>
                      <a:pt x="188" y="752"/>
                    </a:lnTo>
                    <a:lnTo>
                      <a:pt x="186" y="728"/>
                    </a:lnTo>
                    <a:lnTo>
                      <a:pt x="183" y="706"/>
                    </a:lnTo>
                    <a:lnTo>
                      <a:pt x="179" y="684"/>
                    </a:lnTo>
                    <a:lnTo>
                      <a:pt x="173" y="661"/>
                    </a:lnTo>
                    <a:lnTo>
                      <a:pt x="167" y="639"/>
                    </a:lnTo>
                    <a:lnTo>
                      <a:pt x="161" y="617"/>
                    </a:lnTo>
                    <a:lnTo>
                      <a:pt x="154" y="593"/>
                    </a:lnTo>
                    <a:lnTo>
                      <a:pt x="151" y="582"/>
                    </a:lnTo>
                    <a:lnTo>
                      <a:pt x="149" y="570"/>
                    </a:lnTo>
                    <a:lnTo>
                      <a:pt x="146" y="558"/>
                    </a:lnTo>
                    <a:lnTo>
                      <a:pt x="143" y="546"/>
                    </a:lnTo>
                    <a:lnTo>
                      <a:pt x="142" y="534"/>
                    </a:lnTo>
                    <a:lnTo>
                      <a:pt x="139" y="522"/>
                    </a:lnTo>
                    <a:lnTo>
                      <a:pt x="134" y="512"/>
                    </a:lnTo>
                    <a:lnTo>
                      <a:pt x="131" y="500"/>
                    </a:lnTo>
                    <a:lnTo>
                      <a:pt x="127" y="499"/>
                    </a:lnTo>
                    <a:lnTo>
                      <a:pt x="125" y="497"/>
                    </a:lnTo>
                    <a:lnTo>
                      <a:pt x="124" y="494"/>
                    </a:lnTo>
                    <a:lnTo>
                      <a:pt x="124" y="493"/>
                    </a:lnTo>
                    <a:lnTo>
                      <a:pt x="124" y="490"/>
                    </a:lnTo>
                    <a:lnTo>
                      <a:pt x="125" y="487"/>
                    </a:lnTo>
                    <a:lnTo>
                      <a:pt x="125" y="484"/>
                    </a:lnTo>
                    <a:lnTo>
                      <a:pt x="124" y="481"/>
                    </a:lnTo>
                    <a:lnTo>
                      <a:pt x="121" y="469"/>
                    </a:lnTo>
                    <a:lnTo>
                      <a:pt x="118" y="457"/>
                    </a:lnTo>
                    <a:lnTo>
                      <a:pt x="115" y="445"/>
                    </a:lnTo>
                    <a:lnTo>
                      <a:pt x="111" y="434"/>
                    </a:lnTo>
                    <a:lnTo>
                      <a:pt x="108" y="422"/>
                    </a:lnTo>
                    <a:lnTo>
                      <a:pt x="105" y="410"/>
                    </a:lnTo>
                    <a:lnTo>
                      <a:pt x="105" y="398"/>
                    </a:lnTo>
                    <a:lnTo>
                      <a:pt x="105" y="385"/>
                    </a:lnTo>
                    <a:lnTo>
                      <a:pt x="99" y="374"/>
                    </a:lnTo>
                    <a:lnTo>
                      <a:pt x="93" y="363"/>
                    </a:lnTo>
                    <a:lnTo>
                      <a:pt x="87" y="349"/>
                    </a:lnTo>
                    <a:lnTo>
                      <a:pt x="83" y="337"/>
                    </a:lnTo>
                    <a:lnTo>
                      <a:pt x="78" y="324"/>
                    </a:lnTo>
                    <a:lnTo>
                      <a:pt x="74" y="311"/>
                    </a:lnTo>
                    <a:lnTo>
                      <a:pt x="69" y="299"/>
                    </a:lnTo>
                    <a:lnTo>
                      <a:pt x="65" y="286"/>
                    </a:lnTo>
                    <a:lnTo>
                      <a:pt x="60" y="274"/>
                    </a:lnTo>
                    <a:lnTo>
                      <a:pt x="56" y="262"/>
                    </a:lnTo>
                    <a:lnTo>
                      <a:pt x="53" y="249"/>
                    </a:lnTo>
                    <a:lnTo>
                      <a:pt x="50" y="237"/>
                    </a:lnTo>
                    <a:lnTo>
                      <a:pt x="46" y="223"/>
                    </a:lnTo>
                    <a:lnTo>
                      <a:pt x="43" y="212"/>
                    </a:lnTo>
                    <a:lnTo>
                      <a:pt x="37" y="200"/>
                    </a:lnTo>
                    <a:lnTo>
                      <a:pt x="31" y="188"/>
                    </a:lnTo>
                    <a:lnTo>
                      <a:pt x="29" y="176"/>
                    </a:lnTo>
                    <a:lnTo>
                      <a:pt x="26" y="164"/>
                    </a:lnTo>
                    <a:lnTo>
                      <a:pt x="23" y="152"/>
                    </a:lnTo>
                    <a:lnTo>
                      <a:pt x="20" y="141"/>
                    </a:lnTo>
                    <a:lnTo>
                      <a:pt x="16" y="129"/>
                    </a:lnTo>
                    <a:lnTo>
                      <a:pt x="10" y="117"/>
                    </a:lnTo>
                    <a:lnTo>
                      <a:pt x="6" y="105"/>
                    </a:lnTo>
                    <a:lnTo>
                      <a:pt x="0" y="93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4" y="80"/>
                    </a:lnTo>
                    <a:lnTo>
                      <a:pt x="7" y="77"/>
                    </a:lnTo>
                    <a:lnTo>
                      <a:pt x="10" y="73"/>
                    </a:lnTo>
                    <a:lnTo>
                      <a:pt x="13" y="68"/>
                    </a:lnTo>
                    <a:lnTo>
                      <a:pt x="15" y="65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6" y="58"/>
                    </a:lnTo>
                    <a:lnTo>
                      <a:pt x="17" y="58"/>
                    </a:lnTo>
                    <a:lnTo>
                      <a:pt x="19" y="56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7" y="49"/>
                    </a:lnTo>
                    <a:lnTo>
                      <a:pt x="17" y="46"/>
                    </a:lnTo>
                    <a:lnTo>
                      <a:pt x="19" y="43"/>
                    </a:lnTo>
                    <a:lnTo>
                      <a:pt x="22" y="40"/>
                    </a:lnTo>
                    <a:lnTo>
                      <a:pt x="25" y="37"/>
                    </a:lnTo>
                    <a:lnTo>
                      <a:pt x="28" y="34"/>
                    </a:lnTo>
                    <a:lnTo>
                      <a:pt x="31" y="31"/>
                    </a:lnTo>
                    <a:lnTo>
                      <a:pt x="31" y="27"/>
                    </a:lnTo>
                    <a:lnTo>
                      <a:pt x="34" y="24"/>
                    </a:lnTo>
                    <a:lnTo>
                      <a:pt x="35" y="19"/>
                    </a:lnTo>
                    <a:lnTo>
                      <a:pt x="37" y="16"/>
                    </a:lnTo>
                    <a:lnTo>
                      <a:pt x="37" y="12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5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3706" y="1681"/>
                <a:ext cx="688" cy="1969"/>
              </a:xfrm>
              <a:custGeom>
                <a:avLst/>
                <a:gdLst>
                  <a:gd name="T0" fmla="*/ 658 w 1375"/>
                  <a:gd name="T1" fmla="*/ 78 h 3939"/>
                  <a:gd name="T2" fmla="*/ 614 w 1375"/>
                  <a:gd name="T3" fmla="*/ 136 h 3939"/>
                  <a:gd name="T4" fmla="*/ 554 w 1375"/>
                  <a:gd name="T5" fmla="*/ 234 h 3939"/>
                  <a:gd name="T6" fmla="*/ 481 w 1375"/>
                  <a:gd name="T7" fmla="*/ 350 h 3939"/>
                  <a:gd name="T8" fmla="*/ 428 w 1375"/>
                  <a:gd name="T9" fmla="*/ 447 h 3939"/>
                  <a:gd name="T10" fmla="*/ 375 w 1375"/>
                  <a:gd name="T11" fmla="*/ 562 h 3939"/>
                  <a:gd name="T12" fmla="*/ 359 w 1375"/>
                  <a:gd name="T13" fmla="*/ 594 h 3939"/>
                  <a:gd name="T14" fmla="*/ 324 w 1375"/>
                  <a:gd name="T15" fmla="*/ 681 h 3939"/>
                  <a:gd name="T16" fmla="*/ 294 w 1375"/>
                  <a:gd name="T17" fmla="*/ 760 h 3939"/>
                  <a:gd name="T18" fmla="*/ 272 w 1375"/>
                  <a:gd name="T19" fmla="*/ 831 h 3939"/>
                  <a:gd name="T20" fmla="*/ 246 w 1375"/>
                  <a:gd name="T21" fmla="*/ 890 h 3939"/>
                  <a:gd name="T22" fmla="*/ 226 w 1375"/>
                  <a:gd name="T23" fmla="*/ 949 h 3939"/>
                  <a:gd name="T24" fmla="*/ 207 w 1375"/>
                  <a:gd name="T25" fmla="*/ 1039 h 3939"/>
                  <a:gd name="T26" fmla="*/ 186 w 1375"/>
                  <a:gd name="T27" fmla="*/ 1118 h 3939"/>
                  <a:gd name="T28" fmla="*/ 162 w 1375"/>
                  <a:gd name="T29" fmla="*/ 1235 h 3939"/>
                  <a:gd name="T30" fmla="*/ 147 w 1375"/>
                  <a:gd name="T31" fmla="*/ 1360 h 3939"/>
                  <a:gd name="T32" fmla="*/ 144 w 1375"/>
                  <a:gd name="T33" fmla="*/ 1449 h 3939"/>
                  <a:gd name="T34" fmla="*/ 135 w 1375"/>
                  <a:gd name="T35" fmla="*/ 1508 h 3939"/>
                  <a:gd name="T36" fmla="*/ 128 w 1375"/>
                  <a:gd name="T37" fmla="*/ 1559 h 3939"/>
                  <a:gd name="T38" fmla="*/ 127 w 1375"/>
                  <a:gd name="T39" fmla="*/ 1573 h 3939"/>
                  <a:gd name="T40" fmla="*/ 123 w 1375"/>
                  <a:gd name="T41" fmla="*/ 1667 h 3939"/>
                  <a:gd name="T42" fmla="*/ 118 w 1375"/>
                  <a:gd name="T43" fmla="*/ 1766 h 3939"/>
                  <a:gd name="T44" fmla="*/ 118 w 1375"/>
                  <a:gd name="T45" fmla="*/ 1816 h 3939"/>
                  <a:gd name="T46" fmla="*/ 117 w 1375"/>
                  <a:gd name="T47" fmla="*/ 1909 h 3939"/>
                  <a:gd name="T48" fmla="*/ 114 w 1375"/>
                  <a:gd name="T49" fmla="*/ 1929 h 3939"/>
                  <a:gd name="T50" fmla="*/ 110 w 1375"/>
                  <a:gd name="T51" fmla="*/ 1934 h 3939"/>
                  <a:gd name="T52" fmla="*/ 90 w 1375"/>
                  <a:gd name="T53" fmla="*/ 1947 h 3939"/>
                  <a:gd name="T54" fmla="*/ 48 w 1375"/>
                  <a:gd name="T55" fmla="*/ 1966 h 3939"/>
                  <a:gd name="T56" fmla="*/ 42 w 1375"/>
                  <a:gd name="T57" fmla="*/ 1968 h 3939"/>
                  <a:gd name="T58" fmla="*/ 28 w 1375"/>
                  <a:gd name="T59" fmla="*/ 1958 h 3939"/>
                  <a:gd name="T60" fmla="*/ 0 w 1375"/>
                  <a:gd name="T61" fmla="*/ 1909 h 3939"/>
                  <a:gd name="T62" fmla="*/ 3 w 1375"/>
                  <a:gd name="T63" fmla="*/ 1859 h 3939"/>
                  <a:gd name="T64" fmla="*/ 4 w 1375"/>
                  <a:gd name="T65" fmla="*/ 1829 h 3939"/>
                  <a:gd name="T66" fmla="*/ 9 w 1375"/>
                  <a:gd name="T67" fmla="*/ 1732 h 3939"/>
                  <a:gd name="T68" fmla="*/ 15 w 1375"/>
                  <a:gd name="T69" fmla="*/ 1654 h 3939"/>
                  <a:gd name="T70" fmla="*/ 29 w 1375"/>
                  <a:gd name="T71" fmla="*/ 1525 h 3939"/>
                  <a:gd name="T72" fmla="*/ 33 w 1375"/>
                  <a:gd name="T73" fmla="*/ 1482 h 3939"/>
                  <a:gd name="T74" fmla="*/ 43 w 1375"/>
                  <a:gd name="T75" fmla="*/ 1374 h 3939"/>
                  <a:gd name="T76" fmla="*/ 68 w 1375"/>
                  <a:gd name="T77" fmla="*/ 1237 h 3939"/>
                  <a:gd name="T78" fmla="*/ 95 w 1375"/>
                  <a:gd name="T79" fmla="*/ 1095 h 3939"/>
                  <a:gd name="T80" fmla="*/ 123 w 1375"/>
                  <a:gd name="T81" fmla="*/ 970 h 3939"/>
                  <a:gd name="T82" fmla="*/ 145 w 1375"/>
                  <a:gd name="T83" fmla="*/ 905 h 3939"/>
                  <a:gd name="T84" fmla="*/ 155 w 1375"/>
                  <a:gd name="T85" fmla="*/ 881 h 3939"/>
                  <a:gd name="T86" fmla="*/ 180 w 1375"/>
                  <a:gd name="T87" fmla="*/ 824 h 3939"/>
                  <a:gd name="T88" fmla="*/ 206 w 1375"/>
                  <a:gd name="T89" fmla="*/ 751 h 3939"/>
                  <a:gd name="T90" fmla="*/ 221 w 1375"/>
                  <a:gd name="T91" fmla="*/ 721 h 3939"/>
                  <a:gd name="T92" fmla="*/ 229 w 1375"/>
                  <a:gd name="T93" fmla="*/ 706 h 3939"/>
                  <a:gd name="T94" fmla="*/ 237 w 1375"/>
                  <a:gd name="T95" fmla="*/ 685 h 3939"/>
                  <a:gd name="T96" fmla="*/ 260 w 1375"/>
                  <a:gd name="T97" fmla="*/ 637 h 3939"/>
                  <a:gd name="T98" fmla="*/ 286 w 1375"/>
                  <a:gd name="T99" fmla="*/ 592 h 3939"/>
                  <a:gd name="T100" fmla="*/ 300 w 1375"/>
                  <a:gd name="T101" fmla="*/ 563 h 3939"/>
                  <a:gd name="T102" fmla="*/ 328 w 1375"/>
                  <a:gd name="T103" fmla="*/ 510 h 3939"/>
                  <a:gd name="T104" fmla="*/ 365 w 1375"/>
                  <a:gd name="T105" fmla="*/ 449 h 3939"/>
                  <a:gd name="T106" fmla="*/ 390 w 1375"/>
                  <a:gd name="T107" fmla="*/ 406 h 3939"/>
                  <a:gd name="T108" fmla="*/ 413 w 1375"/>
                  <a:gd name="T109" fmla="*/ 364 h 3939"/>
                  <a:gd name="T110" fmla="*/ 497 w 1375"/>
                  <a:gd name="T111" fmla="*/ 239 h 3939"/>
                  <a:gd name="T112" fmla="*/ 562 w 1375"/>
                  <a:gd name="T113" fmla="*/ 143 h 3939"/>
                  <a:gd name="T114" fmla="*/ 598 w 1375"/>
                  <a:gd name="T115" fmla="*/ 84 h 3939"/>
                  <a:gd name="T116" fmla="*/ 645 w 1375"/>
                  <a:gd name="T117" fmla="*/ 27 h 3939"/>
                  <a:gd name="T118" fmla="*/ 672 w 1375"/>
                  <a:gd name="T119" fmla="*/ 0 h 3939"/>
                  <a:gd name="T120" fmla="*/ 684 w 1375"/>
                  <a:gd name="T121" fmla="*/ 29 h 39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75"/>
                  <a:gd name="T184" fmla="*/ 0 h 3939"/>
                  <a:gd name="T185" fmla="*/ 1375 w 1375"/>
                  <a:gd name="T186" fmla="*/ 3939 h 39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75" h="3939">
                    <a:moveTo>
                      <a:pt x="1375" y="65"/>
                    </a:moveTo>
                    <a:lnTo>
                      <a:pt x="1365" y="80"/>
                    </a:lnTo>
                    <a:lnTo>
                      <a:pt x="1355" y="96"/>
                    </a:lnTo>
                    <a:lnTo>
                      <a:pt x="1346" y="111"/>
                    </a:lnTo>
                    <a:lnTo>
                      <a:pt x="1335" y="127"/>
                    </a:lnTo>
                    <a:lnTo>
                      <a:pt x="1325" y="142"/>
                    </a:lnTo>
                    <a:lnTo>
                      <a:pt x="1315" y="157"/>
                    </a:lnTo>
                    <a:lnTo>
                      <a:pt x="1303" y="172"/>
                    </a:lnTo>
                    <a:lnTo>
                      <a:pt x="1293" y="186"/>
                    </a:lnTo>
                    <a:lnTo>
                      <a:pt x="1278" y="203"/>
                    </a:lnTo>
                    <a:lnTo>
                      <a:pt x="1264" y="219"/>
                    </a:lnTo>
                    <a:lnTo>
                      <a:pt x="1251" y="237"/>
                    </a:lnTo>
                    <a:lnTo>
                      <a:pt x="1239" y="255"/>
                    </a:lnTo>
                    <a:lnTo>
                      <a:pt x="1227" y="272"/>
                    </a:lnTo>
                    <a:lnTo>
                      <a:pt x="1216" y="290"/>
                    </a:lnTo>
                    <a:lnTo>
                      <a:pt x="1204" y="308"/>
                    </a:lnTo>
                    <a:lnTo>
                      <a:pt x="1190" y="324"/>
                    </a:lnTo>
                    <a:lnTo>
                      <a:pt x="1171" y="361"/>
                    </a:lnTo>
                    <a:lnTo>
                      <a:pt x="1152" y="397"/>
                    </a:lnTo>
                    <a:lnTo>
                      <a:pt x="1130" y="432"/>
                    </a:lnTo>
                    <a:lnTo>
                      <a:pt x="1108" y="468"/>
                    </a:lnTo>
                    <a:lnTo>
                      <a:pt x="1085" y="503"/>
                    </a:lnTo>
                    <a:lnTo>
                      <a:pt x="1063" y="537"/>
                    </a:lnTo>
                    <a:lnTo>
                      <a:pt x="1040" y="573"/>
                    </a:lnTo>
                    <a:lnTo>
                      <a:pt x="1017" y="608"/>
                    </a:lnTo>
                    <a:lnTo>
                      <a:pt x="998" y="638"/>
                    </a:lnTo>
                    <a:lnTo>
                      <a:pt x="979" y="669"/>
                    </a:lnTo>
                    <a:lnTo>
                      <a:pt x="961" y="700"/>
                    </a:lnTo>
                    <a:lnTo>
                      <a:pt x="942" y="731"/>
                    </a:lnTo>
                    <a:lnTo>
                      <a:pt x="926" y="762"/>
                    </a:lnTo>
                    <a:lnTo>
                      <a:pt x="908" y="795"/>
                    </a:lnTo>
                    <a:lnTo>
                      <a:pt x="893" y="826"/>
                    </a:lnTo>
                    <a:lnTo>
                      <a:pt x="878" y="858"/>
                    </a:lnTo>
                    <a:lnTo>
                      <a:pt x="867" y="876"/>
                    </a:lnTo>
                    <a:lnTo>
                      <a:pt x="855" y="895"/>
                    </a:lnTo>
                    <a:lnTo>
                      <a:pt x="847" y="916"/>
                    </a:lnTo>
                    <a:lnTo>
                      <a:pt x="838" y="935"/>
                    </a:lnTo>
                    <a:lnTo>
                      <a:pt x="831" y="956"/>
                    </a:lnTo>
                    <a:lnTo>
                      <a:pt x="824" y="977"/>
                    </a:lnTo>
                    <a:lnTo>
                      <a:pt x="816" y="996"/>
                    </a:lnTo>
                    <a:lnTo>
                      <a:pt x="807" y="1017"/>
                    </a:lnTo>
                    <a:lnTo>
                      <a:pt x="750" y="1125"/>
                    </a:lnTo>
                    <a:lnTo>
                      <a:pt x="744" y="1132"/>
                    </a:lnTo>
                    <a:lnTo>
                      <a:pt x="738" y="1141"/>
                    </a:lnTo>
                    <a:lnTo>
                      <a:pt x="732" y="1150"/>
                    </a:lnTo>
                    <a:lnTo>
                      <a:pt x="727" y="1159"/>
                    </a:lnTo>
                    <a:lnTo>
                      <a:pt x="725" y="1169"/>
                    </a:lnTo>
                    <a:lnTo>
                      <a:pt x="720" y="1178"/>
                    </a:lnTo>
                    <a:lnTo>
                      <a:pt x="717" y="1188"/>
                    </a:lnTo>
                    <a:lnTo>
                      <a:pt x="714" y="1199"/>
                    </a:lnTo>
                    <a:lnTo>
                      <a:pt x="701" y="1224"/>
                    </a:lnTo>
                    <a:lnTo>
                      <a:pt x="689" y="1252"/>
                    </a:lnTo>
                    <a:lnTo>
                      <a:pt x="677" y="1278"/>
                    </a:lnTo>
                    <a:lnTo>
                      <a:pt x="667" y="1307"/>
                    </a:lnTo>
                    <a:lnTo>
                      <a:pt x="656" y="1335"/>
                    </a:lnTo>
                    <a:lnTo>
                      <a:pt x="648" y="1363"/>
                    </a:lnTo>
                    <a:lnTo>
                      <a:pt x="640" y="1391"/>
                    </a:lnTo>
                    <a:lnTo>
                      <a:pt x="631" y="1419"/>
                    </a:lnTo>
                    <a:lnTo>
                      <a:pt x="624" y="1440"/>
                    </a:lnTo>
                    <a:lnTo>
                      <a:pt x="615" y="1460"/>
                    </a:lnTo>
                    <a:lnTo>
                      <a:pt x="606" y="1480"/>
                    </a:lnTo>
                    <a:lnTo>
                      <a:pt x="597" y="1500"/>
                    </a:lnTo>
                    <a:lnTo>
                      <a:pt x="588" y="1520"/>
                    </a:lnTo>
                    <a:lnTo>
                      <a:pt x="581" y="1540"/>
                    </a:lnTo>
                    <a:lnTo>
                      <a:pt x="575" y="1561"/>
                    </a:lnTo>
                    <a:lnTo>
                      <a:pt x="571" y="1583"/>
                    </a:lnTo>
                    <a:lnTo>
                      <a:pt x="563" y="1604"/>
                    </a:lnTo>
                    <a:lnTo>
                      <a:pt x="556" y="1623"/>
                    </a:lnTo>
                    <a:lnTo>
                      <a:pt x="550" y="1644"/>
                    </a:lnTo>
                    <a:lnTo>
                      <a:pt x="543" y="1663"/>
                    </a:lnTo>
                    <a:lnTo>
                      <a:pt x="535" y="1684"/>
                    </a:lnTo>
                    <a:lnTo>
                      <a:pt x="528" y="1703"/>
                    </a:lnTo>
                    <a:lnTo>
                      <a:pt x="520" y="1724"/>
                    </a:lnTo>
                    <a:lnTo>
                      <a:pt x="513" y="1743"/>
                    </a:lnTo>
                    <a:lnTo>
                      <a:pt x="503" y="1755"/>
                    </a:lnTo>
                    <a:lnTo>
                      <a:pt x="495" y="1768"/>
                    </a:lnTo>
                    <a:lnTo>
                      <a:pt x="491" y="1780"/>
                    </a:lnTo>
                    <a:lnTo>
                      <a:pt x="486" y="1793"/>
                    </a:lnTo>
                    <a:lnTo>
                      <a:pt x="482" y="1807"/>
                    </a:lnTo>
                    <a:lnTo>
                      <a:pt x="479" y="1820"/>
                    </a:lnTo>
                    <a:lnTo>
                      <a:pt x="473" y="1833"/>
                    </a:lnTo>
                    <a:lnTo>
                      <a:pt x="466" y="1847"/>
                    </a:lnTo>
                    <a:lnTo>
                      <a:pt x="460" y="1873"/>
                    </a:lnTo>
                    <a:lnTo>
                      <a:pt x="452" y="1898"/>
                    </a:lnTo>
                    <a:lnTo>
                      <a:pt x="446" y="1925"/>
                    </a:lnTo>
                    <a:lnTo>
                      <a:pt x="441" y="1950"/>
                    </a:lnTo>
                    <a:lnTo>
                      <a:pt x="435" y="1977"/>
                    </a:lnTo>
                    <a:lnTo>
                      <a:pt x="429" y="2002"/>
                    </a:lnTo>
                    <a:lnTo>
                      <a:pt x="424" y="2029"/>
                    </a:lnTo>
                    <a:lnTo>
                      <a:pt x="420" y="2055"/>
                    </a:lnTo>
                    <a:lnTo>
                      <a:pt x="414" y="2079"/>
                    </a:lnTo>
                    <a:lnTo>
                      <a:pt x="408" y="2101"/>
                    </a:lnTo>
                    <a:lnTo>
                      <a:pt x="404" y="2125"/>
                    </a:lnTo>
                    <a:lnTo>
                      <a:pt x="399" y="2147"/>
                    </a:lnTo>
                    <a:lnTo>
                      <a:pt x="393" y="2171"/>
                    </a:lnTo>
                    <a:lnTo>
                      <a:pt x="389" y="2193"/>
                    </a:lnTo>
                    <a:lnTo>
                      <a:pt x="381" y="2217"/>
                    </a:lnTo>
                    <a:lnTo>
                      <a:pt x="372" y="2237"/>
                    </a:lnTo>
                    <a:lnTo>
                      <a:pt x="365" y="2259"/>
                    </a:lnTo>
                    <a:lnTo>
                      <a:pt x="358" y="2282"/>
                    </a:lnTo>
                    <a:lnTo>
                      <a:pt x="352" y="2305"/>
                    </a:lnTo>
                    <a:lnTo>
                      <a:pt x="346" y="2328"/>
                    </a:lnTo>
                    <a:lnTo>
                      <a:pt x="337" y="2375"/>
                    </a:lnTo>
                    <a:lnTo>
                      <a:pt x="330" y="2422"/>
                    </a:lnTo>
                    <a:lnTo>
                      <a:pt x="324" y="2471"/>
                    </a:lnTo>
                    <a:lnTo>
                      <a:pt x="318" y="2520"/>
                    </a:lnTo>
                    <a:lnTo>
                      <a:pt x="313" y="2569"/>
                    </a:lnTo>
                    <a:lnTo>
                      <a:pt x="309" y="2616"/>
                    </a:lnTo>
                    <a:lnTo>
                      <a:pt x="303" y="2643"/>
                    </a:lnTo>
                    <a:lnTo>
                      <a:pt x="297" y="2669"/>
                    </a:lnTo>
                    <a:lnTo>
                      <a:pt x="294" y="2696"/>
                    </a:lnTo>
                    <a:lnTo>
                      <a:pt x="293" y="2721"/>
                    </a:lnTo>
                    <a:lnTo>
                      <a:pt x="291" y="2748"/>
                    </a:lnTo>
                    <a:lnTo>
                      <a:pt x="290" y="2774"/>
                    </a:lnTo>
                    <a:lnTo>
                      <a:pt x="290" y="2802"/>
                    </a:lnTo>
                    <a:lnTo>
                      <a:pt x="288" y="2832"/>
                    </a:lnTo>
                    <a:lnTo>
                      <a:pt x="291" y="2854"/>
                    </a:lnTo>
                    <a:lnTo>
                      <a:pt x="290" y="2876"/>
                    </a:lnTo>
                    <a:lnTo>
                      <a:pt x="288" y="2899"/>
                    </a:lnTo>
                    <a:lnTo>
                      <a:pt x="285" y="2921"/>
                    </a:lnTo>
                    <a:lnTo>
                      <a:pt x="281" y="2942"/>
                    </a:lnTo>
                    <a:lnTo>
                      <a:pt x="276" y="2964"/>
                    </a:lnTo>
                    <a:lnTo>
                      <a:pt x="273" y="2984"/>
                    </a:lnTo>
                    <a:lnTo>
                      <a:pt x="270" y="3007"/>
                    </a:lnTo>
                    <a:lnTo>
                      <a:pt x="272" y="3011"/>
                    </a:lnTo>
                    <a:lnTo>
                      <a:pt x="270" y="3016"/>
                    </a:lnTo>
                    <a:lnTo>
                      <a:pt x="269" y="3020"/>
                    </a:lnTo>
                    <a:lnTo>
                      <a:pt x="267" y="3024"/>
                    </a:lnTo>
                    <a:lnTo>
                      <a:pt x="266" y="3027"/>
                    </a:lnTo>
                    <a:lnTo>
                      <a:pt x="263" y="3030"/>
                    </a:lnTo>
                    <a:lnTo>
                      <a:pt x="260" y="3035"/>
                    </a:lnTo>
                    <a:lnTo>
                      <a:pt x="257" y="3038"/>
                    </a:lnTo>
                    <a:lnTo>
                      <a:pt x="256" y="3118"/>
                    </a:lnTo>
                    <a:lnTo>
                      <a:pt x="254" y="3122"/>
                    </a:lnTo>
                    <a:lnTo>
                      <a:pt x="253" y="3127"/>
                    </a:lnTo>
                    <a:lnTo>
                      <a:pt x="253" y="3131"/>
                    </a:lnTo>
                    <a:lnTo>
                      <a:pt x="253" y="3134"/>
                    </a:lnTo>
                    <a:lnTo>
                      <a:pt x="253" y="3138"/>
                    </a:lnTo>
                    <a:lnTo>
                      <a:pt x="253" y="3143"/>
                    </a:lnTo>
                    <a:lnTo>
                      <a:pt x="253" y="3147"/>
                    </a:lnTo>
                    <a:lnTo>
                      <a:pt x="251" y="3153"/>
                    </a:lnTo>
                    <a:lnTo>
                      <a:pt x="248" y="3175"/>
                    </a:lnTo>
                    <a:lnTo>
                      <a:pt x="247" y="3198"/>
                    </a:lnTo>
                    <a:lnTo>
                      <a:pt x="245" y="3221"/>
                    </a:lnTo>
                    <a:lnTo>
                      <a:pt x="244" y="3243"/>
                    </a:lnTo>
                    <a:lnTo>
                      <a:pt x="244" y="3289"/>
                    </a:lnTo>
                    <a:lnTo>
                      <a:pt x="245" y="3335"/>
                    </a:lnTo>
                    <a:lnTo>
                      <a:pt x="247" y="3381"/>
                    </a:lnTo>
                    <a:lnTo>
                      <a:pt x="247" y="3427"/>
                    </a:lnTo>
                    <a:lnTo>
                      <a:pt x="245" y="3451"/>
                    </a:lnTo>
                    <a:lnTo>
                      <a:pt x="244" y="3473"/>
                    </a:lnTo>
                    <a:lnTo>
                      <a:pt x="241" y="3496"/>
                    </a:lnTo>
                    <a:lnTo>
                      <a:pt x="238" y="3519"/>
                    </a:lnTo>
                    <a:lnTo>
                      <a:pt x="236" y="3533"/>
                    </a:lnTo>
                    <a:lnTo>
                      <a:pt x="235" y="3547"/>
                    </a:lnTo>
                    <a:lnTo>
                      <a:pt x="235" y="3562"/>
                    </a:lnTo>
                    <a:lnTo>
                      <a:pt x="235" y="3576"/>
                    </a:lnTo>
                    <a:lnTo>
                      <a:pt x="235" y="3591"/>
                    </a:lnTo>
                    <a:lnTo>
                      <a:pt x="235" y="3604"/>
                    </a:lnTo>
                    <a:lnTo>
                      <a:pt x="235" y="3619"/>
                    </a:lnTo>
                    <a:lnTo>
                      <a:pt x="235" y="3633"/>
                    </a:lnTo>
                    <a:lnTo>
                      <a:pt x="233" y="3658"/>
                    </a:lnTo>
                    <a:lnTo>
                      <a:pt x="233" y="3684"/>
                    </a:lnTo>
                    <a:lnTo>
                      <a:pt x="233" y="3711"/>
                    </a:lnTo>
                    <a:lnTo>
                      <a:pt x="235" y="3738"/>
                    </a:lnTo>
                    <a:lnTo>
                      <a:pt x="235" y="3764"/>
                    </a:lnTo>
                    <a:lnTo>
                      <a:pt x="235" y="3791"/>
                    </a:lnTo>
                    <a:lnTo>
                      <a:pt x="233" y="3819"/>
                    </a:lnTo>
                    <a:lnTo>
                      <a:pt x="229" y="3846"/>
                    </a:lnTo>
                    <a:lnTo>
                      <a:pt x="230" y="3859"/>
                    </a:lnTo>
                    <a:lnTo>
                      <a:pt x="230" y="3857"/>
                    </a:lnTo>
                    <a:lnTo>
                      <a:pt x="229" y="3857"/>
                    </a:lnTo>
                    <a:lnTo>
                      <a:pt x="229" y="3859"/>
                    </a:lnTo>
                    <a:lnTo>
                      <a:pt x="228" y="3859"/>
                    </a:lnTo>
                    <a:lnTo>
                      <a:pt x="228" y="3860"/>
                    </a:lnTo>
                    <a:lnTo>
                      <a:pt x="226" y="3860"/>
                    </a:lnTo>
                    <a:lnTo>
                      <a:pt x="226" y="3862"/>
                    </a:lnTo>
                    <a:lnTo>
                      <a:pt x="230" y="3862"/>
                    </a:lnTo>
                    <a:lnTo>
                      <a:pt x="225" y="3865"/>
                    </a:lnTo>
                    <a:lnTo>
                      <a:pt x="220" y="3869"/>
                    </a:lnTo>
                    <a:lnTo>
                      <a:pt x="216" y="3874"/>
                    </a:lnTo>
                    <a:lnTo>
                      <a:pt x="211" y="3880"/>
                    </a:lnTo>
                    <a:lnTo>
                      <a:pt x="208" y="3886"/>
                    </a:lnTo>
                    <a:lnTo>
                      <a:pt x="204" y="3890"/>
                    </a:lnTo>
                    <a:lnTo>
                      <a:pt x="199" y="3894"/>
                    </a:lnTo>
                    <a:lnTo>
                      <a:pt x="193" y="3896"/>
                    </a:lnTo>
                    <a:lnTo>
                      <a:pt x="180" y="3894"/>
                    </a:lnTo>
                    <a:lnTo>
                      <a:pt x="167" y="3896"/>
                    </a:lnTo>
                    <a:lnTo>
                      <a:pt x="155" y="3899"/>
                    </a:lnTo>
                    <a:lnTo>
                      <a:pt x="142" y="3905"/>
                    </a:lnTo>
                    <a:lnTo>
                      <a:pt x="130" y="3911"/>
                    </a:lnTo>
                    <a:lnTo>
                      <a:pt x="118" y="3917"/>
                    </a:lnTo>
                    <a:lnTo>
                      <a:pt x="106" y="3926"/>
                    </a:lnTo>
                    <a:lnTo>
                      <a:pt x="96" y="3933"/>
                    </a:lnTo>
                    <a:lnTo>
                      <a:pt x="94" y="3933"/>
                    </a:lnTo>
                    <a:lnTo>
                      <a:pt x="91" y="3933"/>
                    </a:lnTo>
                    <a:lnTo>
                      <a:pt x="90" y="3934"/>
                    </a:lnTo>
                    <a:lnTo>
                      <a:pt x="88" y="3934"/>
                    </a:lnTo>
                    <a:lnTo>
                      <a:pt x="87" y="3936"/>
                    </a:lnTo>
                    <a:lnTo>
                      <a:pt x="86" y="3936"/>
                    </a:lnTo>
                    <a:lnTo>
                      <a:pt x="84" y="3937"/>
                    </a:lnTo>
                    <a:lnTo>
                      <a:pt x="83" y="3939"/>
                    </a:lnTo>
                    <a:lnTo>
                      <a:pt x="80" y="3933"/>
                    </a:lnTo>
                    <a:lnTo>
                      <a:pt x="77" y="3930"/>
                    </a:lnTo>
                    <a:lnTo>
                      <a:pt x="72" y="3926"/>
                    </a:lnTo>
                    <a:lnTo>
                      <a:pt x="68" y="3921"/>
                    </a:lnTo>
                    <a:lnTo>
                      <a:pt x="62" y="3918"/>
                    </a:lnTo>
                    <a:lnTo>
                      <a:pt x="56" y="3917"/>
                    </a:lnTo>
                    <a:lnTo>
                      <a:pt x="50" y="3915"/>
                    </a:lnTo>
                    <a:lnTo>
                      <a:pt x="46" y="3914"/>
                    </a:lnTo>
                    <a:lnTo>
                      <a:pt x="4" y="3914"/>
                    </a:lnTo>
                    <a:lnTo>
                      <a:pt x="3" y="3892"/>
                    </a:lnTo>
                    <a:lnTo>
                      <a:pt x="1" y="3868"/>
                    </a:lnTo>
                    <a:lnTo>
                      <a:pt x="0" y="3844"/>
                    </a:lnTo>
                    <a:lnTo>
                      <a:pt x="0" y="3819"/>
                    </a:lnTo>
                    <a:lnTo>
                      <a:pt x="0" y="3795"/>
                    </a:lnTo>
                    <a:lnTo>
                      <a:pt x="1" y="3770"/>
                    </a:lnTo>
                    <a:lnTo>
                      <a:pt x="1" y="3746"/>
                    </a:lnTo>
                    <a:lnTo>
                      <a:pt x="3" y="3723"/>
                    </a:lnTo>
                    <a:lnTo>
                      <a:pt x="4" y="3721"/>
                    </a:lnTo>
                    <a:lnTo>
                      <a:pt x="4" y="3720"/>
                    </a:lnTo>
                    <a:lnTo>
                      <a:pt x="6" y="3718"/>
                    </a:lnTo>
                    <a:lnTo>
                      <a:pt x="6" y="3717"/>
                    </a:lnTo>
                    <a:lnTo>
                      <a:pt x="6" y="3715"/>
                    </a:lnTo>
                    <a:lnTo>
                      <a:pt x="6" y="3714"/>
                    </a:lnTo>
                    <a:lnTo>
                      <a:pt x="6" y="3712"/>
                    </a:lnTo>
                    <a:lnTo>
                      <a:pt x="3" y="3712"/>
                    </a:lnTo>
                    <a:lnTo>
                      <a:pt x="4" y="3686"/>
                    </a:lnTo>
                    <a:lnTo>
                      <a:pt x="7" y="3658"/>
                    </a:lnTo>
                    <a:lnTo>
                      <a:pt x="10" y="3631"/>
                    </a:lnTo>
                    <a:lnTo>
                      <a:pt x="13" y="3603"/>
                    </a:lnTo>
                    <a:lnTo>
                      <a:pt x="16" y="3573"/>
                    </a:lnTo>
                    <a:lnTo>
                      <a:pt x="17" y="3545"/>
                    </a:lnTo>
                    <a:lnTo>
                      <a:pt x="17" y="3516"/>
                    </a:lnTo>
                    <a:lnTo>
                      <a:pt x="16" y="3488"/>
                    </a:lnTo>
                    <a:lnTo>
                      <a:pt x="17" y="3465"/>
                    </a:lnTo>
                    <a:lnTo>
                      <a:pt x="19" y="3443"/>
                    </a:lnTo>
                    <a:lnTo>
                      <a:pt x="20" y="3421"/>
                    </a:lnTo>
                    <a:lnTo>
                      <a:pt x="22" y="3399"/>
                    </a:lnTo>
                    <a:lnTo>
                      <a:pt x="25" y="3377"/>
                    </a:lnTo>
                    <a:lnTo>
                      <a:pt x="26" y="3354"/>
                    </a:lnTo>
                    <a:lnTo>
                      <a:pt x="28" y="3332"/>
                    </a:lnTo>
                    <a:lnTo>
                      <a:pt x="29" y="3309"/>
                    </a:lnTo>
                    <a:lnTo>
                      <a:pt x="35" y="3273"/>
                    </a:lnTo>
                    <a:lnTo>
                      <a:pt x="40" y="3236"/>
                    </a:lnTo>
                    <a:lnTo>
                      <a:pt x="44" y="3199"/>
                    </a:lnTo>
                    <a:lnTo>
                      <a:pt x="47" y="3162"/>
                    </a:lnTo>
                    <a:lnTo>
                      <a:pt x="50" y="3125"/>
                    </a:lnTo>
                    <a:lnTo>
                      <a:pt x="53" y="3087"/>
                    </a:lnTo>
                    <a:lnTo>
                      <a:pt x="57" y="3050"/>
                    </a:lnTo>
                    <a:lnTo>
                      <a:pt x="62" y="3014"/>
                    </a:lnTo>
                    <a:lnTo>
                      <a:pt x="60" y="3005"/>
                    </a:lnTo>
                    <a:lnTo>
                      <a:pt x="60" y="2998"/>
                    </a:lnTo>
                    <a:lnTo>
                      <a:pt x="60" y="2989"/>
                    </a:lnTo>
                    <a:lnTo>
                      <a:pt x="62" y="2982"/>
                    </a:lnTo>
                    <a:lnTo>
                      <a:pt x="63" y="2973"/>
                    </a:lnTo>
                    <a:lnTo>
                      <a:pt x="66" y="2964"/>
                    </a:lnTo>
                    <a:lnTo>
                      <a:pt x="68" y="2955"/>
                    </a:lnTo>
                    <a:lnTo>
                      <a:pt x="69" y="2947"/>
                    </a:lnTo>
                    <a:lnTo>
                      <a:pt x="74" y="2906"/>
                    </a:lnTo>
                    <a:lnTo>
                      <a:pt x="77" y="2866"/>
                    </a:lnTo>
                    <a:lnTo>
                      <a:pt x="80" y="2826"/>
                    </a:lnTo>
                    <a:lnTo>
                      <a:pt x="81" y="2788"/>
                    </a:lnTo>
                    <a:lnTo>
                      <a:pt x="86" y="2749"/>
                    </a:lnTo>
                    <a:lnTo>
                      <a:pt x="90" y="2711"/>
                    </a:lnTo>
                    <a:lnTo>
                      <a:pt x="97" y="2672"/>
                    </a:lnTo>
                    <a:lnTo>
                      <a:pt x="108" y="2632"/>
                    </a:lnTo>
                    <a:lnTo>
                      <a:pt x="115" y="2594"/>
                    </a:lnTo>
                    <a:lnTo>
                      <a:pt x="122" y="2554"/>
                    </a:lnTo>
                    <a:lnTo>
                      <a:pt x="128" y="2514"/>
                    </a:lnTo>
                    <a:lnTo>
                      <a:pt x="136" y="2475"/>
                    </a:lnTo>
                    <a:lnTo>
                      <a:pt x="142" y="2436"/>
                    </a:lnTo>
                    <a:lnTo>
                      <a:pt x="149" y="2396"/>
                    </a:lnTo>
                    <a:lnTo>
                      <a:pt x="157" y="2356"/>
                    </a:lnTo>
                    <a:lnTo>
                      <a:pt x="167" y="2317"/>
                    </a:lnTo>
                    <a:lnTo>
                      <a:pt x="174" y="2274"/>
                    </a:lnTo>
                    <a:lnTo>
                      <a:pt x="182" y="2231"/>
                    </a:lnTo>
                    <a:lnTo>
                      <a:pt x="189" y="2190"/>
                    </a:lnTo>
                    <a:lnTo>
                      <a:pt x="196" y="2148"/>
                    </a:lnTo>
                    <a:lnTo>
                      <a:pt x="204" y="2106"/>
                    </a:lnTo>
                    <a:lnTo>
                      <a:pt x="213" y="2064"/>
                    </a:lnTo>
                    <a:lnTo>
                      <a:pt x="222" y="2023"/>
                    </a:lnTo>
                    <a:lnTo>
                      <a:pt x="230" y="1980"/>
                    </a:lnTo>
                    <a:lnTo>
                      <a:pt x="238" y="1961"/>
                    </a:lnTo>
                    <a:lnTo>
                      <a:pt x="245" y="1940"/>
                    </a:lnTo>
                    <a:lnTo>
                      <a:pt x="251" y="1921"/>
                    </a:lnTo>
                    <a:lnTo>
                      <a:pt x="257" y="1900"/>
                    </a:lnTo>
                    <a:lnTo>
                      <a:pt x="264" y="1879"/>
                    </a:lnTo>
                    <a:lnTo>
                      <a:pt x="272" y="1858"/>
                    </a:lnTo>
                    <a:lnTo>
                      <a:pt x="279" y="1838"/>
                    </a:lnTo>
                    <a:lnTo>
                      <a:pt x="288" y="1819"/>
                    </a:lnTo>
                    <a:lnTo>
                      <a:pt x="290" y="1811"/>
                    </a:lnTo>
                    <a:lnTo>
                      <a:pt x="293" y="1805"/>
                    </a:lnTo>
                    <a:lnTo>
                      <a:pt x="294" y="1798"/>
                    </a:lnTo>
                    <a:lnTo>
                      <a:pt x="297" y="1790"/>
                    </a:lnTo>
                    <a:lnTo>
                      <a:pt x="301" y="1784"/>
                    </a:lnTo>
                    <a:lnTo>
                      <a:pt x="304" y="1777"/>
                    </a:lnTo>
                    <a:lnTo>
                      <a:pt x="306" y="1770"/>
                    </a:lnTo>
                    <a:lnTo>
                      <a:pt x="309" y="1762"/>
                    </a:lnTo>
                    <a:lnTo>
                      <a:pt x="313" y="1746"/>
                    </a:lnTo>
                    <a:lnTo>
                      <a:pt x="321" y="1730"/>
                    </a:lnTo>
                    <a:lnTo>
                      <a:pt x="330" y="1713"/>
                    </a:lnTo>
                    <a:lnTo>
                      <a:pt x="337" y="1697"/>
                    </a:lnTo>
                    <a:lnTo>
                      <a:pt x="346" y="1682"/>
                    </a:lnTo>
                    <a:lnTo>
                      <a:pt x="353" y="1665"/>
                    </a:lnTo>
                    <a:lnTo>
                      <a:pt x="359" y="1648"/>
                    </a:lnTo>
                    <a:lnTo>
                      <a:pt x="362" y="1631"/>
                    </a:lnTo>
                    <a:lnTo>
                      <a:pt x="370" y="1608"/>
                    </a:lnTo>
                    <a:lnTo>
                      <a:pt x="378" y="1586"/>
                    </a:lnTo>
                    <a:lnTo>
                      <a:pt x="386" y="1565"/>
                    </a:lnTo>
                    <a:lnTo>
                      <a:pt x="395" y="1545"/>
                    </a:lnTo>
                    <a:lnTo>
                      <a:pt x="404" y="1524"/>
                    </a:lnTo>
                    <a:lnTo>
                      <a:pt x="412" y="1503"/>
                    </a:lnTo>
                    <a:lnTo>
                      <a:pt x="423" y="1483"/>
                    </a:lnTo>
                    <a:lnTo>
                      <a:pt x="433" y="1462"/>
                    </a:lnTo>
                    <a:lnTo>
                      <a:pt x="432" y="1457"/>
                    </a:lnTo>
                    <a:lnTo>
                      <a:pt x="433" y="1455"/>
                    </a:lnTo>
                    <a:lnTo>
                      <a:pt x="435" y="1450"/>
                    </a:lnTo>
                    <a:lnTo>
                      <a:pt x="438" y="1447"/>
                    </a:lnTo>
                    <a:lnTo>
                      <a:pt x="441" y="1443"/>
                    </a:lnTo>
                    <a:lnTo>
                      <a:pt x="442" y="1440"/>
                    </a:lnTo>
                    <a:lnTo>
                      <a:pt x="443" y="1435"/>
                    </a:lnTo>
                    <a:lnTo>
                      <a:pt x="443" y="1431"/>
                    </a:lnTo>
                    <a:lnTo>
                      <a:pt x="455" y="1418"/>
                    </a:lnTo>
                    <a:lnTo>
                      <a:pt x="454" y="1415"/>
                    </a:lnTo>
                    <a:lnTo>
                      <a:pt x="455" y="1413"/>
                    </a:lnTo>
                    <a:lnTo>
                      <a:pt x="457" y="1412"/>
                    </a:lnTo>
                    <a:lnTo>
                      <a:pt x="458" y="1409"/>
                    </a:lnTo>
                    <a:lnTo>
                      <a:pt x="461" y="1407"/>
                    </a:lnTo>
                    <a:lnTo>
                      <a:pt x="463" y="1404"/>
                    </a:lnTo>
                    <a:lnTo>
                      <a:pt x="464" y="1403"/>
                    </a:lnTo>
                    <a:lnTo>
                      <a:pt x="464" y="1400"/>
                    </a:lnTo>
                    <a:lnTo>
                      <a:pt x="469" y="1385"/>
                    </a:lnTo>
                    <a:lnTo>
                      <a:pt x="473" y="1370"/>
                    </a:lnTo>
                    <a:lnTo>
                      <a:pt x="477" y="1355"/>
                    </a:lnTo>
                    <a:lnTo>
                      <a:pt x="483" y="1341"/>
                    </a:lnTo>
                    <a:lnTo>
                      <a:pt x="489" y="1327"/>
                    </a:lnTo>
                    <a:lnTo>
                      <a:pt x="497" y="1314"/>
                    </a:lnTo>
                    <a:lnTo>
                      <a:pt x="503" y="1299"/>
                    </a:lnTo>
                    <a:lnTo>
                      <a:pt x="510" y="1286"/>
                    </a:lnTo>
                    <a:lnTo>
                      <a:pt x="519" y="1274"/>
                    </a:lnTo>
                    <a:lnTo>
                      <a:pt x="528" y="1262"/>
                    </a:lnTo>
                    <a:lnTo>
                      <a:pt x="535" y="1250"/>
                    </a:lnTo>
                    <a:lnTo>
                      <a:pt x="543" y="1237"/>
                    </a:lnTo>
                    <a:lnTo>
                      <a:pt x="550" y="1224"/>
                    </a:lnTo>
                    <a:lnTo>
                      <a:pt x="557" y="1210"/>
                    </a:lnTo>
                    <a:lnTo>
                      <a:pt x="563" y="1197"/>
                    </a:lnTo>
                    <a:lnTo>
                      <a:pt x="571" y="1184"/>
                    </a:lnTo>
                    <a:lnTo>
                      <a:pt x="574" y="1176"/>
                    </a:lnTo>
                    <a:lnTo>
                      <a:pt x="578" y="1167"/>
                    </a:lnTo>
                    <a:lnTo>
                      <a:pt x="583" y="1159"/>
                    </a:lnTo>
                    <a:lnTo>
                      <a:pt x="587" y="1151"/>
                    </a:lnTo>
                    <a:lnTo>
                      <a:pt x="591" y="1142"/>
                    </a:lnTo>
                    <a:lnTo>
                      <a:pt x="596" y="1133"/>
                    </a:lnTo>
                    <a:lnTo>
                      <a:pt x="600" y="1126"/>
                    </a:lnTo>
                    <a:lnTo>
                      <a:pt x="605" y="1117"/>
                    </a:lnTo>
                    <a:lnTo>
                      <a:pt x="612" y="1101"/>
                    </a:lnTo>
                    <a:lnTo>
                      <a:pt x="618" y="1085"/>
                    </a:lnTo>
                    <a:lnTo>
                      <a:pt x="627" y="1068"/>
                    </a:lnTo>
                    <a:lnTo>
                      <a:pt x="634" y="1052"/>
                    </a:lnTo>
                    <a:lnTo>
                      <a:pt x="645" y="1037"/>
                    </a:lnTo>
                    <a:lnTo>
                      <a:pt x="655" y="1021"/>
                    </a:lnTo>
                    <a:lnTo>
                      <a:pt x="665" y="1006"/>
                    </a:lnTo>
                    <a:lnTo>
                      <a:pt x="677" y="991"/>
                    </a:lnTo>
                    <a:lnTo>
                      <a:pt x="686" y="972"/>
                    </a:lnTo>
                    <a:lnTo>
                      <a:pt x="698" y="953"/>
                    </a:lnTo>
                    <a:lnTo>
                      <a:pt x="708" y="935"/>
                    </a:lnTo>
                    <a:lnTo>
                      <a:pt x="720" y="916"/>
                    </a:lnTo>
                    <a:lnTo>
                      <a:pt x="730" y="898"/>
                    </a:lnTo>
                    <a:lnTo>
                      <a:pt x="741" y="879"/>
                    </a:lnTo>
                    <a:lnTo>
                      <a:pt x="750" y="858"/>
                    </a:lnTo>
                    <a:lnTo>
                      <a:pt x="756" y="839"/>
                    </a:lnTo>
                    <a:lnTo>
                      <a:pt x="763" y="833"/>
                    </a:lnTo>
                    <a:lnTo>
                      <a:pt x="769" y="826"/>
                    </a:lnTo>
                    <a:lnTo>
                      <a:pt x="773" y="818"/>
                    </a:lnTo>
                    <a:lnTo>
                      <a:pt x="779" y="812"/>
                    </a:lnTo>
                    <a:lnTo>
                      <a:pt x="787" y="796"/>
                    </a:lnTo>
                    <a:lnTo>
                      <a:pt x="794" y="781"/>
                    </a:lnTo>
                    <a:lnTo>
                      <a:pt x="801" y="765"/>
                    </a:lnTo>
                    <a:lnTo>
                      <a:pt x="809" y="750"/>
                    </a:lnTo>
                    <a:lnTo>
                      <a:pt x="815" y="743"/>
                    </a:lnTo>
                    <a:lnTo>
                      <a:pt x="819" y="735"/>
                    </a:lnTo>
                    <a:lnTo>
                      <a:pt x="825" y="729"/>
                    </a:lnTo>
                    <a:lnTo>
                      <a:pt x="833" y="724"/>
                    </a:lnTo>
                    <a:lnTo>
                      <a:pt x="833" y="719"/>
                    </a:lnTo>
                    <a:lnTo>
                      <a:pt x="867" y="672"/>
                    </a:lnTo>
                    <a:lnTo>
                      <a:pt x="899" y="624"/>
                    </a:lnTo>
                    <a:lnTo>
                      <a:pt x="930" y="576"/>
                    </a:lnTo>
                    <a:lnTo>
                      <a:pt x="963" y="527"/>
                    </a:lnTo>
                    <a:lnTo>
                      <a:pt x="994" y="478"/>
                    </a:lnTo>
                    <a:lnTo>
                      <a:pt x="1026" y="429"/>
                    </a:lnTo>
                    <a:lnTo>
                      <a:pt x="1060" y="382"/>
                    </a:lnTo>
                    <a:lnTo>
                      <a:pt x="1096" y="334"/>
                    </a:lnTo>
                    <a:lnTo>
                      <a:pt x="1100" y="323"/>
                    </a:lnTo>
                    <a:lnTo>
                      <a:pt x="1108" y="309"/>
                    </a:lnTo>
                    <a:lnTo>
                      <a:pt x="1117" y="299"/>
                    </a:lnTo>
                    <a:lnTo>
                      <a:pt x="1124" y="287"/>
                    </a:lnTo>
                    <a:lnTo>
                      <a:pt x="1133" y="275"/>
                    </a:lnTo>
                    <a:lnTo>
                      <a:pt x="1140" y="262"/>
                    </a:lnTo>
                    <a:lnTo>
                      <a:pt x="1146" y="250"/>
                    </a:lnTo>
                    <a:lnTo>
                      <a:pt x="1151" y="235"/>
                    </a:lnTo>
                    <a:lnTo>
                      <a:pt x="1165" y="213"/>
                    </a:lnTo>
                    <a:lnTo>
                      <a:pt x="1180" y="191"/>
                    </a:lnTo>
                    <a:lnTo>
                      <a:pt x="1196" y="169"/>
                    </a:lnTo>
                    <a:lnTo>
                      <a:pt x="1213" y="146"/>
                    </a:lnTo>
                    <a:lnTo>
                      <a:pt x="1229" y="124"/>
                    </a:lnTo>
                    <a:lnTo>
                      <a:pt x="1247" y="105"/>
                    </a:lnTo>
                    <a:lnTo>
                      <a:pt x="1266" y="84"/>
                    </a:lnTo>
                    <a:lnTo>
                      <a:pt x="1287" y="67"/>
                    </a:lnTo>
                    <a:lnTo>
                      <a:pt x="1284" y="65"/>
                    </a:lnTo>
                    <a:lnTo>
                      <a:pt x="1290" y="55"/>
                    </a:lnTo>
                    <a:lnTo>
                      <a:pt x="1297" y="46"/>
                    </a:lnTo>
                    <a:lnTo>
                      <a:pt x="1303" y="37"/>
                    </a:lnTo>
                    <a:lnTo>
                      <a:pt x="1312" y="30"/>
                    </a:lnTo>
                    <a:lnTo>
                      <a:pt x="1319" y="22"/>
                    </a:lnTo>
                    <a:lnTo>
                      <a:pt x="1327" y="15"/>
                    </a:lnTo>
                    <a:lnTo>
                      <a:pt x="1335" y="7"/>
                    </a:lnTo>
                    <a:lnTo>
                      <a:pt x="1344" y="0"/>
                    </a:lnTo>
                    <a:lnTo>
                      <a:pt x="1347" y="9"/>
                    </a:lnTo>
                    <a:lnTo>
                      <a:pt x="1349" y="18"/>
                    </a:lnTo>
                    <a:lnTo>
                      <a:pt x="1350" y="28"/>
                    </a:lnTo>
                    <a:lnTo>
                      <a:pt x="1353" y="37"/>
                    </a:lnTo>
                    <a:lnTo>
                      <a:pt x="1356" y="44"/>
                    </a:lnTo>
                    <a:lnTo>
                      <a:pt x="1361" y="53"/>
                    </a:lnTo>
                    <a:lnTo>
                      <a:pt x="1367" y="59"/>
                    </a:lnTo>
                    <a:lnTo>
                      <a:pt x="1375" y="65"/>
                    </a:lnTo>
                    <a:close/>
                  </a:path>
                </a:pathLst>
              </a:custGeom>
              <a:solidFill>
                <a:srgbClr val="858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4776" y="1690"/>
                <a:ext cx="183" cy="1167"/>
              </a:xfrm>
              <a:custGeom>
                <a:avLst/>
                <a:gdLst>
                  <a:gd name="T0" fmla="*/ 60 w 365"/>
                  <a:gd name="T1" fmla="*/ 155 h 2335"/>
                  <a:gd name="T2" fmla="*/ 73 w 365"/>
                  <a:gd name="T3" fmla="*/ 198 h 2335"/>
                  <a:gd name="T4" fmla="*/ 81 w 365"/>
                  <a:gd name="T5" fmla="*/ 233 h 2335"/>
                  <a:gd name="T6" fmla="*/ 90 w 365"/>
                  <a:gd name="T7" fmla="*/ 267 h 2335"/>
                  <a:gd name="T8" fmla="*/ 101 w 365"/>
                  <a:gd name="T9" fmla="*/ 327 h 2335"/>
                  <a:gd name="T10" fmla="*/ 113 w 365"/>
                  <a:gd name="T11" fmla="*/ 397 h 2335"/>
                  <a:gd name="T12" fmla="*/ 119 w 365"/>
                  <a:gd name="T13" fmla="*/ 432 h 2335"/>
                  <a:gd name="T14" fmla="*/ 123 w 365"/>
                  <a:gd name="T15" fmla="*/ 456 h 2335"/>
                  <a:gd name="T16" fmla="*/ 127 w 365"/>
                  <a:gd name="T17" fmla="*/ 476 h 2335"/>
                  <a:gd name="T18" fmla="*/ 128 w 365"/>
                  <a:gd name="T19" fmla="*/ 495 h 2335"/>
                  <a:gd name="T20" fmla="*/ 134 w 365"/>
                  <a:gd name="T21" fmla="*/ 544 h 2335"/>
                  <a:gd name="T22" fmla="*/ 139 w 365"/>
                  <a:gd name="T23" fmla="*/ 600 h 2335"/>
                  <a:gd name="T24" fmla="*/ 141 w 365"/>
                  <a:gd name="T25" fmla="*/ 636 h 2335"/>
                  <a:gd name="T26" fmla="*/ 144 w 365"/>
                  <a:gd name="T27" fmla="*/ 663 h 2335"/>
                  <a:gd name="T28" fmla="*/ 146 w 365"/>
                  <a:gd name="T29" fmla="*/ 682 h 2335"/>
                  <a:gd name="T30" fmla="*/ 147 w 365"/>
                  <a:gd name="T31" fmla="*/ 700 h 2335"/>
                  <a:gd name="T32" fmla="*/ 150 w 365"/>
                  <a:gd name="T33" fmla="*/ 738 h 2335"/>
                  <a:gd name="T34" fmla="*/ 155 w 365"/>
                  <a:gd name="T35" fmla="*/ 800 h 2335"/>
                  <a:gd name="T36" fmla="*/ 163 w 365"/>
                  <a:gd name="T37" fmla="*/ 850 h 2335"/>
                  <a:gd name="T38" fmla="*/ 168 w 365"/>
                  <a:gd name="T39" fmla="*/ 914 h 2335"/>
                  <a:gd name="T40" fmla="*/ 172 w 365"/>
                  <a:gd name="T41" fmla="*/ 968 h 2335"/>
                  <a:gd name="T42" fmla="*/ 175 w 365"/>
                  <a:gd name="T43" fmla="*/ 990 h 2335"/>
                  <a:gd name="T44" fmla="*/ 178 w 365"/>
                  <a:gd name="T45" fmla="*/ 1027 h 2335"/>
                  <a:gd name="T46" fmla="*/ 182 w 365"/>
                  <a:gd name="T47" fmla="*/ 1105 h 2335"/>
                  <a:gd name="T48" fmla="*/ 162 w 365"/>
                  <a:gd name="T49" fmla="*/ 1146 h 2335"/>
                  <a:gd name="T50" fmla="*/ 158 w 365"/>
                  <a:gd name="T51" fmla="*/ 1066 h 2335"/>
                  <a:gd name="T52" fmla="*/ 142 w 365"/>
                  <a:gd name="T53" fmla="*/ 1008 h 2335"/>
                  <a:gd name="T54" fmla="*/ 131 w 365"/>
                  <a:gd name="T55" fmla="*/ 981 h 2335"/>
                  <a:gd name="T56" fmla="*/ 124 w 365"/>
                  <a:gd name="T57" fmla="*/ 967 h 2335"/>
                  <a:gd name="T58" fmla="*/ 118 w 365"/>
                  <a:gd name="T59" fmla="*/ 958 h 2335"/>
                  <a:gd name="T60" fmla="*/ 115 w 365"/>
                  <a:gd name="T61" fmla="*/ 953 h 2335"/>
                  <a:gd name="T62" fmla="*/ 114 w 365"/>
                  <a:gd name="T63" fmla="*/ 935 h 2335"/>
                  <a:gd name="T64" fmla="*/ 103 w 365"/>
                  <a:gd name="T65" fmla="*/ 893 h 2335"/>
                  <a:gd name="T66" fmla="*/ 79 w 365"/>
                  <a:gd name="T67" fmla="*/ 838 h 2335"/>
                  <a:gd name="T68" fmla="*/ 84 w 365"/>
                  <a:gd name="T69" fmla="*/ 760 h 2335"/>
                  <a:gd name="T70" fmla="*/ 81 w 365"/>
                  <a:gd name="T71" fmla="*/ 664 h 2335"/>
                  <a:gd name="T72" fmla="*/ 74 w 365"/>
                  <a:gd name="T73" fmla="*/ 537 h 2335"/>
                  <a:gd name="T74" fmla="*/ 63 w 365"/>
                  <a:gd name="T75" fmla="*/ 395 h 2335"/>
                  <a:gd name="T76" fmla="*/ 56 w 365"/>
                  <a:gd name="T77" fmla="*/ 299 h 2335"/>
                  <a:gd name="T78" fmla="*/ 46 w 365"/>
                  <a:gd name="T79" fmla="*/ 221 h 2335"/>
                  <a:gd name="T80" fmla="*/ 39 w 365"/>
                  <a:gd name="T81" fmla="*/ 193 h 2335"/>
                  <a:gd name="T82" fmla="*/ 36 w 365"/>
                  <a:gd name="T83" fmla="*/ 182 h 2335"/>
                  <a:gd name="T84" fmla="*/ 24 w 365"/>
                  <a:gd name="T85" fmla="*/ 131 h 2335"/>
                  <a:gd name="T86" fmla="*/ 11 w 365"/>
                  <a:gd name="T87" fmla="*/ 65 h 2335"/>
                  <a:gd name="T88" fmla="*/ 5 w 365"/>
                  <a:gd name="T89" fmla="*/ 37 h 2335"/>
                  <a:gd name="T90" fmla="*/ 2 w 365"/>
                  <a:gd name="T91" fmla="*/ 20 h 2335"/>
                  <a:gd name="T92" fmla="*/ 1 w 365"/>
                  <a:gd name="T93" fmla="*/ 10 h 2335"/>
                  <a:gd name="T94" fmla="*/ 5 w 365"/>
                  <a:gd name="T95" fmla="*/ 1 h 2335"/>
                  <a:gd name="T96" fmla="*/ 24 w 365"/>
                  <a:gd name="T97" fmla="*/ 46 h 2335"/>
                  <a:gd name="T98" fmla="*/ 44 w 365"/>
                  <a:gd name="T99" fmla="*/ 108 h 23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5"/>
                  <a:gd name="T151" fmla="*/ 0 h 2335"/>
                  <a:gd name="T152" fmla="*/ 365 w 365"/>
                  <a:gd name="T153" fmla="*/ 2335 h 23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5" h="2335">
                    <a:moveTo>
                      <a:pt x="100" y="247"/>
                    </a:moveTo>
                    <a:lnTo>
                      <a:pt x="108" y="268"/>
                    </a:lnTo>
                    <a:lnTo>
                      <a:pt x="114" y="288"/>
                    </a:lnTo>
                    <a:lnTo>
                      <a:pt x="119" y="310"/>
                    </a:lnTo>
                    <a:lnTo>
                      <a:pt x="125" y="333"/>
                    </a:lnTo>
                    <a:lnTo>
                      <a:pt x="131" y="355"/>
                    </a:lnTo>
                    <a:lnTo>
                      <a:pt x="137" y="376"/>
                    </a:lnTo>
                    <a:lnTo>
                      <a:pt x="145" y="396"/>
                    </a:lnTo>
                    <a:lnTo>
                      <a:pt x="151" y="417"/>
                    </a:lnTo>
                    <a:lnTo>
                      <a:pt x="155" y="433"/>
                    </a:lnTo>
                    <a:lnTo>
                      <a:pt x="158" y="450"/>
                    </a:lnTo>
                    <a:lnTo>
                      <a:pt x="161" y="467"/>
                    </a:lnTo>
                    <a:lnTo>
                      <a:pt x="165" y="484"/>
                    </a:lnTo>
                    <a:lnTo>
                      <a:pt x="170" y="501"/>
                    </a:lnTo>
                    <a:lnTo>
                      <a:pt x="176" y="518"/>
                    </a:lnTo>
                    <a:lnTo>
                      <a:pt x="180" y="534"/>
                    </a:lnTo>
                    <a:lnTo>
                      <a:pt x="186" y="550"/>
                    </a:lnTo>
                    <a:lnTo>
                      <a:pt x="190" y="584"/>
                    </a:lnTo>
                    <a:lnTo>
                      <a:pt x="196" y="620"/>
                    </a:lnTo>
                    <a:lnTo>
                      <a:pt x="202" y="654"/>
                    </a:lnTo>
                    <a:lnTo>
                      <a:pt x="208" y="689"/>
                    </a:lnTo>
                    <a:lnTo>
                      <a:pt x="214" y="723"/>
                    </a:lnTo>
                    <a:lnTo>
                      <a:pt x="219" y="759"/>
                    </a:lnTo>
                    <a:lnTo>
                      <a:pt x="225" y="794"/>
                    </a:lnTo>
                    <a:lnTo>
                      <a:pt x="229" y="830"/>
                    </a:lnTo>
                    <a:lnTo>
                      <a:pt x="233" y="842"/>
                    </a:lnTo>
                    <a:lnTo>
                      <a:pt x="236" y="852"/>
                    </a:lnTo>
                    <a:lnTo>
                      <a:pt x="238" y="864"/>
                    </a:lnTo>
                    <a:lnTo>
                      <a:pt x="239" y="876"/>
                    </a:lnTo>
                    <a:lnTo>
                      <a:pt x="242" y="888"/>
                    </a:lnTo>
                    <a:lnTo>
                      <a:pt x="244" y="899"/>
                    </a:lnTo>
                    <a:lnTo>
                      <a:pt x="245" y="913"/>
                    </a:lnTo>
                    <a:lnTo>
                      <a:pt x="248" y="925"/>
                    </a:lnTo>
                    <a:lnTo>
                      <a:pt x="251" y="933"/>
                    </a:lnTo>
                    <a:lnTo>
                      <a:pt x="253" y="942"/>
                    </a:lnTo>
                    <a:lnTo>
                      <a:pt x="253" y="953"/>
                    </a:lnTo>
                    <a:lnTo>
                      <a:pt x="253" y="963"/>
                    </a:lnTo>
                    <a:lnTo>
                      <a:pt x="253" y="973"/>
                    </a:lnTo>
                    <a:lnTo>
                      <a:pt x="254" y="982"/>
                    </a:lnTo>
                    <a:lnTo>
                      <a:pt x="256" y="991"/>
                    </a:lnTo>
                    <a:lnTo>
                      <a:pt x="260" y="1000"/>
                    </a:lnTo>
                    <a:lnTo>
                      <a:pt x="263" y="1031"/>
                    </a:lnTo>
                    <a:lnTo>
                      <a:pt x="264" y="1061"/>
                    </a:lnTo>
                    <a:lnTo>
                      <a:pt x="267" y="1089"/>
                    </a:lnTo>
                    <a:lnTo>
                      <a:pt x="270" y="1117"/>
                    </a:lnTo>
                    <a:lnTo>
                      <a:pt x="272" y="1145"/>
                    </a:lnTo>
                    <a:lnTo>
                      <a:pt x="275" y="1173"/>
                    </a:lnTo>
                    <a:lnTo>
                      <a:pt x="278" y="1201"/>
                    </a:lnTo>
                    <a:lnTo>
                      <a:pt x="282" y="1231"/>
                    </a:lnTo>
                    <a:lnTo>
                      <a:pt x="282" y="1244"/>
                    </a:lnTo>
                    <a:lnTo>
                      <a:pt x="282" y="1257"/>
                    </a:lnTo>
                    <a:lnTo>
                      <a:pt x="282" y="1272"/>
                    </a:lnTo>
                    <a:lnTo>
                      <a:pt x="282" y="1286"/>
                    </a:lnTo>
                    <a:lnTo>
                      <a:pt x="284" y="1300"/>
                    </a:lnTo>
                    <a:lnTo>
                      <a:pt x="285" y="1314"/>
                    </a:lnTo>
                    <a:lnTo>
                      <a:pt x="288" y="1327"/>
                    </a:lnTo>
                    <a:lnTo>
                      <a:pt x="293" y="1339"/>
                    </a:lnTo>
                    <a:lnTo>
                      <a:pt x="291" y="1348"/>
                    </a:lnTo>
                    <a:lnTo>
                      <a:pt x="291" y="1355"/>
                    </a:lnTo>
                    <a:lnTo>
                      <a:pt x="291" y="1364"/>
                    </a:lnTo>
                    <a:lnTo>
                      <a:pt x="293" y="1373"/>
                    </a:lnTo>
                    <a:lnTo>
                      <a:pt x="293" y="1382"/>
                    </a:lnTo>
                    <a:lnTo>
                      <a:pt x="293" y="1391"/>
                    </a:lnTo>
                    <a:lnTo>
                      <a:pt x="293" y="1400"/>
                    </a:lnTo>
                    <a:lnTo>
                      <a:pt x="291" y="1408"/>
                    </a:lnTo>
                    <a:lnTo>
                      <a:pt x="296" y="1413"/>
                    </a:lnTo>
                    <a:lnTo>
                      <a:pt x="297" y="1445"/>
                    </a:lnTo>
                    <a:lnTo>
                      <a:pt x="300" y="1476"/>
                    </a:lnTo>
                    <a:lnTo>
                      <a:pt x="303" y="1508"/>
                    </a:lnTo>
                    <a:lnTo>
                      <a:pt x="306" y="1539"/>
                    </a:lnTo>
                    <a:lnTo>
                      <a:pt x="307" y="1570"/>
                    </a:lnTo>
                    <a:lnTo>
                      <a:pt x="310" y="1601"/>
                    </a:lnTo>
                    <a:lnTo>
                      <a:pt x="313" y="1632"/>
                    </a:lnTo>
                    <a:lnTo>
                      <a:pt x="315" y="1663"/>
                    </a:lnTo>
                    <a:lnTo>
                      <a:pt x="322" y="1667"/>
                    </a:lnTo>
                    <a:lnTo>
                      <a:pt x="325" y="1700"/>
                    </a:lnTo>
                    <a:lnTo>
                      <a:pt x="330" y="1732"/>
                    </a:lnTo>
                    <a:lnTo>
                      <a:pt x="331" y="1765"/>
                    </a:lnTo>
                    <a:lnTo>
                      <a:pt x="334" y="1796"/>
                    </a:lnTo>
                    <a:lnTo>
                      <a:pt x="335" y="1829"/>
                    </a:lnTo>
                    <a:lnTo>
                      <a:pt x="337" y="1861"/>
                    </a:lnTo>
                    <a:lnTo>
                      <a:pt x="338" y="1894"/>
                    </a:lnTo>
                    <a:lnTo>
                      <a:pt x="340" y="1926"/>
                    </a:lnTo>
                    <a:lnTo>
                      <a:pt x="343" y="1937"/>
                    </a:lnTo>
                    <a:lnTo>
                      <a:pt x="346" y="1947"/>
                    </a:lnTo>
                    <a:lnTo>
                      <a:pt x="347" y="1957"/>
                    </a:lnTo>
                    <a:lnTo>
                      <a:pt x="347" y="1969"/>
                    </a:lnTo>
                    <a:lnTo>
                      <a:pt x="349" y="1980"/>
                    </a:lnTo>
                    <a:lnTo>
                      <a:pt x="349" y="1991"/>
                    </a:lnTo>
                    <a:lnTo>
                      <a:pt x="350" y="2002"/>
                    </a:lnTo>
                    <a:lnTo>
                      <a:pt x="350" y="2014"/>
                    </a:lnTo>
                    <a:lnTo>
                      <a:pt x="355" y="2054"/>
                    </a:lnTo>
                    <a:lnTo>
                      <a:pt x="358" y="2092"/>
                    </a:lnTo>
                    <a:lnTo>
                      <a:pt x="361" y="2132"/>
                    </a:lnTo>
                    <a:lnTo>
                      <a:pt x="362" y="2170"/>
                    </a:lnTo>
                    <a:lnTo>
                      <a:pt x="364" y="2210"/>
                    </a:lnTo>
                    <a:lnTo>
                      <a:pt x="365" y="2250"/>
                    </a:lnTo>
                    <a:lnTo>
                      <a:pt x="364" y="2292"/>
                    </a:lnTo>
                    <a:lnTo>
                      <a:pt x="362" y="2335"/>
                    </a:lnTo>
                    <a:lnTo>
                      <a:pt x="324" y="2293"/>
                    </a:lnTo>
                    <a:lnTo>
                      <a:pt x="325" y="2252"/>
                    </a:lnTo>
                    <a:lnTo>
                      <a:pt x="324" y="2212"/>
                    </a:lnTo>
                    <a:lnTo>
                      <a:pt x="321" y="2172"/>
                    </a:lnTo>
                    <a:lnTo>
                      <a:pt x="315" y="2132"/>
                    </a:lnTo>
                    <a:lnTo>
                      <a:pt x="307" y="2092"/>
                    </a:lnTo>
                    <a:lnTo>
                      <a:pt x="297" y="2054"/>
                    </a:lnTo>
                    <a:lnTo>
                      <a:pt x="291" y="2034"/>
                    </a:lnTo>
                    <a:lnTo>
                      <a:pt x="284" y="2017"/>
                    </a:lnTo>
                    <a:lnTo>
                      <a:pt x="275" y="1997"/>
                    </a:lnTo>
                    <a:lnTo>
                      <a:pt x="266" y="1980"/>
                    </a:lnTo>
                    <a:lnTo>
                      <a:pt x="264" y="1972"/>
                    </a:lnTo>
                    <a:lnTo>
                      <a:pt x="261" y="1963"/>
                    </a:lnTo>
                    <a:lnTo>
                      <a:pt x="259" y="1956"/>
                    </a:lnTo>
                    <a:lnTo>
                      <a:pt x="254" y="1950"/>
                    </a:lnTo>
                    <a:lnTo>
                      <a:pt x="250" y="1943"/>
                    </a:lnTo>
                    <a:lnTo>
                      <a:pt x="247" y="1935"/>
                    </a:lnTo>
                    <a:lnTo>
                      <a:pt x="242" y="1928"/>
                    </a:lnTo>
                    <a:lnTo>
                      <a:pt x="239" y="1920"/>
                    </a:lnTo>
                    <a:lnTo>
                      <a:pt x="236" y="1919"/>
                    </a:lnTo>
                    <a:lnTo>
                      <a:pt x="235" y="1917"/>
                    </a:lnTo>
                    <a:lnTo>
                      <a:pt x="233" y="1916"/>
                    </a:lnTo>
                    <a:lnTo>
                      <a:pt x="232" y="1913"/>
                    </a:lnTo>
                    <a:lnTo>
                      <a:pt x="232" y="1910"/>
                    </a:lnTo>
                    <a:lnTo>
                      <a:pt x="230" y="1906"/>
                    </a:lnTo>
                    <a:lnTo>
                      <a:pt x="230" y="1903"/>
                    </a:lnTo>
                    <a:lnTo>
                      <a:pt x="229" y="1900"/>
                    </a:lnTo>
                    <a:lnTo>
                      <a:pt x="229" y="1885"/>
                    </a:lnTo>
                    <a:lnTo>
                      <a:pt x="227" y="1870"/>
                    </a:lnTo>
                    <a:lnTo>
                      <a:pt x="225" y="1857"/>
                    </a:lnTo>
                    <a:lnTo>
                      <a:pt x="222" y="1842"/>
                    </a:lnTo>
                    <a:lnTo>
                      <a:pt x="216" y="1814"/>
                    </a:lnTo>
                    <a:lnTo>
                      <a:pt x="205" y="1786"/>
                    </a:lnTo>
                    <a:lnTo>
                      <a:pt x="195" y="1758"/>
                    </a:lnTo>
                    <a:lnTo>
                      <a:pt x="183" y="1729"/>
                    </a:lnTo>
                    <a:lnTo>
                      <a:pt x="171" y="1703"/>
                    </a:lnTo>
                    <a:lnTo>
                      <a:pt x="158" y="1676"/>
                    </a:lnTo>
                    <a:lnTo>
                      <a:pt x="167" y="1667"/>
                    </a:lnTo>
                    <a:lnTo>
                      <a:pt x="167" y="1619"/>
                    </a:lnTo>
                    <a:lnTo>
                      <a:pt x="167" y="1570"/>
                    </a:lnTo>
                    <a:lnTo>
                      <a:pt x="167" y="1521"/>
                    </a:lnTo>
                    <a:lnTo>
                      <a:pt x="167" y="1472"/>
                    </a:lnTo>
                    <a:lnTo>
                      <a:pt x="167" y="1423"/>
                    </a:lnTo>
                    <a:lnTo>
                      <a:pt x="165" y="1376"/>
                    </a:lnTo>
                    <a:lnTo>
                      <a:pt x="162" y="1328"/>
                    </a:lnTo>
                    <a:lnTo>
                      <a:pt x="158" y="1281"/>
                    </a:lnTo>
                    <a:lnTo>
                      <a:pt x="156" y="1213"/>
                    </a:lnTo>
                    <a:lnTo>
                      <a:pt x="152" y="1144"/>
                    </a:lnTo>
                    <a:lnTo>
                      <a:pt x="148" y="1074"/>
                    </a:lnTo>
                    <a:lnTo>
                      <a:pt x="142" y="1003"/>
                    </a:lnTo>
                    <a:lnTo>
                      <a:pt x="136" y="933"/>
                    </a:lnTo>
                    <a:lnTo>
                      <a:pt x="130" y="862"/>
                    </a:lnTo>
                    <a:lnTo>
                      <a:pt x="125" y="791"/>
                    </a:lnTo>
                    <a:lnTo>
                      <a:pt x="122" y="720"/>
                    </a:lnTo>
                    <a:lnTo>
                      <a:pt x="119" y="680"/>
                    </a:lnTo>
                    <a:lnTo>
                      <a:pt x="117" y="639"/>
                    </a:lnTo>
                    <a:lnTo>
                      <a:pt x="112" y="599"/>
                    </a:lnTo>
                    <a:lnTo>
                      <a:pt x="108" y="559"/>
                    </a:lnTo>
                    <a:lnTo>
                      <a:pt x="102" y="521"/>
                    </a:lnTo>
                    <a:lnTo>
                      <a:pt x="96" y="481"/>
                    </a:lnTo>
                    <a:lnTo>
                      <a:pt x="91" y="442"/>
                    </a:lnTo>
                    <a:lnTo>
                      <a:pt x="85" y="404"/>
                    </a:lnTo>
                    <a:lnTo>
                      <a:pt x="81" y="398"/>
                    </a:lnTo>
                    <a:lnTo>
                      <a:pt x="80" y="393"/>
                    </a:lnTo>
                    <a:lnTo>
                      <a:pt x="78" y="387"/>
                    </a:lnTo>
                    <a:lnTo>
                      <a:pt x="77" y="382"/>
                    </a:lnTo>
                    <a:lnTo>
                      <a:pt x="77" y="374"/>
                    </a:lnTo>
                    <a:lnTo>
                      <a:pt x="75" y="370"/>
                    </a:lnTo>
                    <a:lnTo>
                      <a:pt x="72" y="364"/>
                    </a:lnTo>
                    <a:lnTo>
                      <a:pt x="66" y="359"/>
                    </a:lnTo>
                    <a:lnTo>
                      <a:pt x="60" y="328"/>
                    </a:lnTo>
                    <a:lnTo>
                      <a:pt x="54" y="296"/>
                    </a:lnTo>
                    <a:lnTo>
                      <a:pt x="47" y="263"/>
                    </a:lnTo>
                    <a:lnTo>
                      <a:pt x="40" y="231"/>
                    </a:lnTo>
                    <a:lnTo>
                      <a:pt x="34" y="198"/>
                    </a:lnTo>
                    <a:lnTo>
                      <a:pt x="28" y="164"/>
                    </a:lnTo>
                    <a:lnTo>
                      <a:pt x="22" y="131"/>
                    </a:lnTo>
                    <a:lnTo>
                      <a:pt x="16" y="97"/>
                    </a:lnTo>
                    <a:lnTo>
                      <a:pt x="13" y="90"/>
                    </a:lnTo>
                    <a:lnTo>
                      <a:pt x="10" y="81"/>
                    </a:lnTo>
                    <a:lnTo>
                      <a:pt x="9" y="74"/>
                    </a:lnTo>
                    <a:lnTo>
                      <a:pt x="9" y="65"/>
                    </a:lnTo>
                    <a:lnTo>
                      <a:pt x="7" y="57"/>
                    </a:lnTo>
                    <a:lnTo>
                      <a:pt x="6" y="50"/>
                    </a:lnTo>
                    <a:lnTo>
                      <a:pt x="4" y="41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28" y="29"/>
                    </a:lnTo>
                    <a:lnTo>
                      <a:pt x="40" y="60"/>
                    </a:lnTo>
                    <a:lnTo>
                      <a:pt x="48" y="92"/>
                    </a:lnTo>
                    <a:lnTo>
                      <a:pt x="57" y="123"/>
                    </a:lnTo>
                    <a:lnTo>
                      <a:pt x="66" y="155"/>
                    </a:lnTo>
                    <a:lnTo>
                      <a:pt x="75" y="186"/>
                    </a:lnTo>
                    <a:lnTo>
                      <a:pt x="87" y="217"/>
                    </a:lnTo>
                    <a:lnTo>
                      <a:pt x="100" y="247"/>
                    </a:lnTo>
                    <a:close/>
                  </a:path>
                </a:pathLst>
              </a:custGeom>
              <a:solidFill>
                <a:srgbClr val="3033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4626" y="1707"/>
                <a:ext cx="225" cy="814"/>
              </a:xfrm>
              <a:custGeom>
                <a:avLst/>
                <a:gdLst>
                  <a:gd name="T0" fmla="*/ 154 w 450"/>
                  <a:gd name="T1" fmla="*/ 58 h 1629"/>
                  <a:gd name="T2" fmla="*/ 167 w 450"/>
                  <a:gd name="T3" fmla="*/ 127 h 1629"/>
                  <a:gd name="T4" fmla="*/ 173 w 450"/>
                  <a:gd name="T5" fmla="*/ 152 h 1629"/>
                  <a:gd name="T6" fmla="*/ 178 w 450"/>
                  <a:gd name="T7" fmla="*/ 164 h 1629"/>
                  <a:gd name="T8" fmla="*/ 186 w 450"/>
                  <a:gd name="T9" fmla="*/ 206 h 1629"/>
                  <a:gd name="T10" fmla="*/ 196 w 450"/>
                  <a:gd name="T11" fmla="*/ 260 h 1629"/>
                  <a:gd name="T12" fmla="*/ 199 w 450"/>
                  <a:gd name="T13" fmla="*/ 292 h 1629"/>
                  <a:gd name="T14" fmla="*/ 199 w 450"/>
                  <a:gd name="T15" fmla="*/ 315 h 1629"/>
                  <a:gd name="T16" fmla="*/ 204 w 450"/>
                  <a:gd name="T17" fmla="*/ 372 h 1629"/>
                  <a:gd name="T18" fmla="*/ 208 w 450"/>
                  <a:gd name="T19" fmla="*/ 439 h 1629"/>
                  <a:gd name="T20" fmla="*/ 215 w 450"/>
                  <a:gd name="T21" fmla="*/ 514 h 1629"/>
                  <a:gd name="T22" fmla="*/ 221 w 450"/>
                  <a:gd name="T23" fmla="*/ 592 h 1629"/>
                  <a:gd name="T24" fmla="*/ 224 w 450"/>
                  <a:gd name="T25" fmla="*/ 688 h 1629"/>
                  <a:gd name="T26" fmla="*/ 224 w 450"/>
                  <a:gd name="T27" fmla="*/ 790 h 1629"/>
                  <a:gd name="T28" fmla="*/ 200 w 450"/>
                  <a:gd name="T29" fmla="*/ 788 h 1629"/>
                  <a:gd name="T30" fmla="*/ 164 w 450"/>
                  <a:gd name="T31" fmla="*/ 761 h 1629"/>
                  <a:gd name="T32" fmla="*/ 125 w 450"/>
                  <a:gd name="T33" fmla="*/ 752 h 1629"/>
                  <a:gd name="T34" fmla="*/ 87 w 450"/>
                  <a:gd name="T35" fmla="*/ 756 h 1629"/>
                  <a:gd name="T36" fmla="*/ 61 w 450"/>
                  <a:gd name="T37" fmla="*/ 759 h 1629"/>
                  <a:gd name="T38" fmla="*/ 39 w 450"/>
                  <a:gd name="T39" fmla="*/ 764 h 1629"/>
                  <a:gd name="T40" fmla="*/ 21 w 450"/>
                  <a:gd name="T41" fmla="*/ 764 h 1629"/>
                  <a:gd name="T42" fmla="*/ 5 w 450"/>
                  <a:gd name="T43" fmla="*/ 758 h 1629"/>
                  <a:gd name="T44" fmla="*/ 2 w 450"/>
                  <a:gd name="T45" fmla="*/ 756 h 1629"/>
                  <a:gd name="T46" fmla="*/ 1 w 450"/>
                  <a:gd name="T47" fmla="*/ 756 h 1629"/>
                  <a:gd name="T48" fmla="*/ 7 w 450"/>
                  <a:gd name="T49" fmla="*/ 754 h 1629"/>
                  <a:gd name="T50" fmla="*/ 14 w 450"/>
                  <a:gd name="T51" fmla="*/ 753 h 1629"/>
                  <a:gd name="T52" fmla="*/ 34 w 450"/>
                  <a:gd name="T53" fmla="*/ 750 h 1629"/>
                  <a:gd name="T54" fmla="*/ 70 w 450"/>
                  <a:gd name="T55" fmla="*/ 734 h 1629"/>
                  <a:gd name="T56" fmla="*/ 104 w 450"/>
                  <a:gd name="T57" fmla="*/ 702 h 1629"/>
                  <a:gd name="T58" fmla="*/ 130 w 450"/>
                  <a:gd name="T59" fmla="*/ 662 h 1629"/>
                  <a:gd name="T60" fmla="*/ 144 w 450"/>
                  <a:gd name="T61" fmla="*/ 626 h 1629"/>
                  <a:gd name="T62" fmla="*/ 148 w 450"/>
                  <a:gd name="T63" fmla="*/ 611 h 1629"/>
                  <a:gd name="T64" fmla="*/ 151 w 450"/>
                  <a:gd name="T65" fmla="*/ 594 h 1629"/>
                  <a:gd name="T66" fmla="*/ 155 w 450"/>
                  <a:gd name="T67" fmla="*/ 579 h 1629"/>
                  <a:gd name="T68" fmla="*/ 161 w 450"/>
                  <a:gd name="T69" fmla="*/ 549 h 1629"/>
                  <a:gd name="T70" fmla="*/ 170 w 450"/>
                  <a:gd name="T71" fmla="*/ 481 h 1629"/>
                  <a:gd name="T72" fmla="*/ 174 w 450"/>
                  <a:gd name="T73" fmla="*/ 424 h 1629"/>
                  <a:gd name="T74" fmla="*/ 176 w 450"/>
                  <a:gd name="T75" fmla="*/ 404 h 1629"/>
                  <a:gd name="T76" fmla="*/ 178 w 450"/>
                  <a:gd name="T77" fmla="*/ 372 h 1629"/>
                  <a:gd name="T78" fmla="*/ 175 w 450"/>
                  <a:gd name="T79" fmla="*/ 300 h 1629"/>
                  <a:gd name="T80" fmla="*/ 177 w 450"/>
                  <a:gd name="T81" fmla="*/ 236 h 1629"/>
                  <a:gd name="T82" fmla="*/ 172 w 450"/>
                  <a:gd name="T83" fmla="*/ 196 h 1629"/>
                  <a:gd name="T84" fmla="*/ 160 w 450"/>
                  <a:gd name="T85" fmla="*/ 156 h 1629"/>
                  <a:gd name="T86" fmla="*/ 153 w 450"/>
                  <a:gd name="T87" fmla="*/ 101 h 1629"/>
                  <a:gd name="T88" fmla="*/ 144 w 450"/>
                  <a:gd name="T89" fmla="*/ 61 h 1629"/>
                  <a:gd name="T90" fmla="*/ 144 w 450"/>
                  <a:gd name="T91" fmla="*/ 60 h 1629"/>
                  <a:gd name="T92" fmla="*/ 144 w 450"/>
                  <a:gd name="T93" fmla="*/ 60 h 1629"/>
                  <a:gd name="T94" fmla="*/ 136 w 450"/>
                  <a:gd name="T95" fmla="*/ 31 h 1629"/>
                  <a:gd name="T96" fmla="*/ 136 w 450"/>
                  <a:gd name="T97" fmla="*/ 8 h 1629"/>
                  <a:gd name="T98" fmla="*/ 141 w 450"/>
                  <a:gd name="T99" fmla="*/ 0 h 1629"/>
                  <a:gd name="T100" fmla="*/ 144 w 450"/>
                  <a:gd name="T101" fmla="*/ 5 h 16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50"/>
                  <a:gd name="T154" fmla="*/ 0 h 1629"/>
                  <a:gd name="T155" fmla="*/ 450 w 450"/>
                  <a:gd name="T156" fmla="*/ 1629 h 16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50" h="1629">
                    <a:moveTo>
                      <a:pt x="288" y="15"/>
                    </a:moveTo>
                    <a:lnTo>
                      <a:pt x="296" y="49"/>
                    </a:lnTo>
                    <a:lnTo>
                      <a:pt x="302" y="83"/>
                    </a:lnTo>
                    <a:lnTo>
                      <a:pt x="308" y="117"/>
                    </a:lnTo>
                    <a:lnTo>
                      <a:pt x="313" y="152"/>
                    </a:lnTo>
                    <a:lnTo>
                      <a:pt x="321" y="186"/>
                    </a:lnTo>
                    <a:lnTo>
                      <a:pt x="327" y="220"/>
                    </a:lnTo>
                    <a:lnTo>
                      <a:pt x="334" y="254"/>
                    </a:lnTo>
                    <a:lnTo>
                      <a:pt x="342" y="287"/>
                    </a:lnTo>
                    <a:lnTo>
                      <a:pt x="343" y="293"/>
                    </a:lnTo>
                    <a:lnTo>
                      <a:pt x="345" y="299"/>
                    </a:lnTo>
                    <a:lnTo>
                      <a:pt x="346" y="305"/>
                    </a:lnTo>
                    <a:lnTo>
                      <a:pt x="347" y="312"/>
                    </a:lnTo>
                    <a:lnTo>
                      <a:pt x="350" y="318"/>
                    </a:lnTo>
                    <a:lnTo>
                      <a:pt x="352" y="322"/>
                    </a:lnTo>
                    <a:lnTo>
                      <a:pt x="355" y="328"/>
                    </a:lnTo>
                    <a:lnTo>
                      <a:pt x="356" y="334"/>
                    </a:lnTo>
                    <a:lnTo>
                      <a:pt x="361" y="361"/>
                    </a:lnTo>
                    <a:lnTo>
                      <a:pt x="365" y="386"/>
                    </a:lnTo>
                    <a:lnTo>
                      <a:pt x="371" y="413"/>
                    </a:lnTo>
                    <a:lnTo>
                      <a:pt x="377" y="439"/>
                    </a:lnTo>
                    <a:lnTo>
                      <a:pt x="381" y="466"/>
                    </a:lnTo>
                    <a:lnTo>
                      <a:pt x="387" y="493"/>
                    </a:lnTo>
                    <a:lnTo>
                      <a:pt x="392" y="521"/>
                    </a:lnTo>
                    <a:lnTo>
                      <a:pt x="395" y="549"/>
                    </a:lnTo>
                    <a:lnTo>
                      <a:pt x="396" y="561"/>
                    </a:lnTo>
                    <a:lnTo>
                      <a:pt x="396" y="572"/>
                    </a:lnTo>
                    <a:lnTo>
                      <a:pt x="398" y="584"/>
                    </a:lnTo>
                    <a:lnTo>
                      <a:pt x="398" y="596"/>
                    </a:lnTo>
                    <a:lnTo>
                      <a:pt x="396" y="606"/>
                    </a:lnTo>
                    <a:lnTo>
                      <a:pt x="398" y="618"/>
                    </a:lnTo>
                    <a:lnTo>
                      <a:pt x="398" y="630"/>
                    </a:lnTo>
                    <a:lnTo>
                      <a:pt x="399" y="642"/>
                    </a:lnTo>
                    <a:lnTo>
                      <a:pt x="404" y="676"/>
                    </a:lnTo>
                    <a:lnTo>
                      <a:pt x="407" y="710"/>
                    </a:lnTo>
                    <a:lnTo>
                      <a:pt x="408" y="744"/>
                    </a:lnTo>
                    <a:lnTo>
                      <a:pt x="410" y="780"/>
                    </a:lnTo>
                    <a:lnTo>
                      <a:pt x="413" y="814"/>
                    </a:lnTo>
                    <a:lnTo>
                      <a:pt x="414" y="846"/>
                    </a:lnTo>
                    <a:lnTo>
                      <a:pt x="416" y="879"/>
                    </a:lnTo>
                    <a:lnTo>
                      <a:pt x="418" y="911"/>
                    </a:lnTo>
                    <a:lnTo>
                      <a:pt x="421" y="950"/>
                    </a:lnTo>
                    <a:lnTo>
                      <a:pt x="426" y="990"/>
                    </a:lnTo>
                    <a:lnTo>
                      <a:pt x="429" y="1028"/>
                    </a:lnTo>
                    <a:lnTo>
                      <a:pt x="433" y="1068"/>
                    </a:lnTo>
                    <a:lnTo>
                      <a:pt x="436" y="1107"/>
                    </a:lnTo>
                    <a:lnTo>
                      <a:pt x="439" y="1147"/>
                    </a:lnTo>
                    <a:lnTo>
                      <a:pt x="441" y="1185"/>
                    </a:lnTo>
                    <a:lnTo>
                      <a:pt x="442" y="1225"/>
                    </a:lnTo>
                    <a:lnTo>
                      <a:pt x="444" y="1277"/>
                    </a:lnTo>
                    <a:lnTo>
                      <a:pt x="447" y="1327"/>
                    </a:lnTo>
                    <a:lnTo>
                      <a:pt x="448" y="1377"/>
                    </a:lnTo>
                    <a:lnTo>
                      <a:pt x="450" y="1429"/>
                    </a:lnTo>
                    <a:lnTo>
                      <a:pt x="450" y="1479"/>
                    </a:lnTo>
                    <a:lnTo>
                      <a:pt x="450" y="1530"/>
                    </a:lnTo>
                    <a:lnTo>
                      <a:pt x="448" y="1580"/>
                    </a:lnTo>
                    <a:lnTo>
                      <a:pt x="445" y="1629"/>
                    </a:lnTo>
                    <a:lnTo>
                      <a:pt x="432" y="1610"/>
                    </a:lnTo>
                    <a:lnTo>
                      <a:pt x="416" y="1593"/>
                    </a:lnTo>
                    <a:lnTo>
                      <a:pt x="399" y="1576"/>
                    </a:lnTo>
                    <a:lnTo>
                      <a:pt x="383" y="1561"/>
                    </a:lnTo>
                    <a:lnTo>
                      <a:pt x="365" y="1546"/>
                    </a:lnTo>
                    <a:lnTo>
                      <a:pt x="346" y="1534"/>
                    </a:lnTo>
                    <a:lnTo>
                      <a:pt x="327" y="1522"/>
                    </a:lnTo>
                    <a:lnTo>
                      <a:pt x="306" y="1512"/>
                    </a:lnTo>
                    <a:lnTo>
                      <a:pt x="288" y="1508"/>
                    </a:lnTo>
                    <a:lnTo>
                      <a:pt x="271" y="1505"/>
                    </a:lnTo>
                    <a:lnTo>
                      <a:pt x="251" y="1505"/>
                    </a:lnTo>
                    <a:lnTo>
                      <a:pt x="232" y="1506"/>
                    </a:lnTo>
                    <a:lnTo>
                      <a:pt x="213" y="1509"/>
                    </a:lnTo>
                    <a:lnTo>
                      <a:pt x="194" y="1511"/>
                    </a:lnTo>
                    <a:lnTo>
                      <a:pt x="174" y="1512"/>
                    </a:lnTo>
                    <a:lnTo>
                      <a:pt x="155" y="1512"/>
                    </a:lnTo>
                    <a:lnTo>
                      <a:pt x="145" y="1513"/>
                    </a:lnTo>
                    <a:lnTo>
                      <a:pt x="133" y="1516"/>
                    </a:lnTo>
                    <a:lnTo>
                      <a:pt x="123" y="1519"/>
                    </a:lnTo>
                    <a:lnTo>
                      <a:pt x="111" y="1521"/>
                    </a:lnTo>
                    <a:lnTo>
                      <a:pt x="100" y="1524"/>
                    </a:lnTo>
                    <a:lnTo>
                      <a:pt x="89" y="1527"/>
                    </a:lnTo>
                    <a:lnTo>
                      <a:pt x="78" y="1528"/>
                    </a:lnTo>
                    <a:lnTo>
                      <a:pt x="66" y="1531"/>
                    </a:lnTo>
                    <a:lnTo>
                      <a:pt x="58" y="1531"/>
                    </a:lnTo>
                    <a:lnTo>
                      <a:pt x="49" y="1531"/>
                    </a:lnTo>
                    <a:lnTo>
                      <a:pt x="41" y="1528"/>
                    </a:lnTo>
                    <a:lnTo>
                      <a:pt x="32" y="1525"/>
                    </a:lnTo>
                    <a:lnTo>
                      <a:pt x="25" y="1522"/>
                    </a:lnTo>
                    <a:lnTo>
                      <a:pt x="18" y="1519"/>
                    </a:lnTo>
                    <a:lnTo>
                      <a:pt x="10" y="1516"/>
                    </a:lnTo>
                    <a:lnTo>
                      <a:pt x="3" y="1516"/>
                    </a:lnTo>
                    <a:lnTo>
                      <a:pt x="3" y="1515"/>
                    </a:lnTo>
                    <a:lnTo>
                      <a:pt x="3" y="1513"/>
                    </a:lnTo>
                    <a:lnTo>
                      <a:pt x="1" y="1513"/>
                    </a:lnTo>
                    <a:lnTo>
                      <a:pt x="1" y="1512"/>
                    </a:lnTo>
                    <a:lnTo>
                      <a:pt x="0" y="1512"/>
                    </a:lnTo>
                    <a:lnTo>
                      <a:pt x="4" y="1511"/>
                    </a:lnTo>
                    <a:lnTo>
                      <a:pt x="9" y="1509"/>
                    </a:lnTo>
                    <a:lnTo>
                      <a:pt x="13" y="1509"/>
                    </a:lnTo>
                    <a:lnTo>
                      <a:pt x="18" y="1509"/>
                    </a:lnTo>
                    <a:lnTo>
                      <a:pt x="22" y="1509"/>
                    </a:lnTo>
                    <a:lnTo>
                      <a:pt x="26" y="1509"/>
                    </a:lnTo>
                    <a:lnTo>
                      <a:pt x="29" y="1506"/>
                    </a:lnTo>
                    <a:lnTo>
                      <a:pt x="31" y="1503"/>
                    </a:lnTo>
                    <a:lnTo>
                      <a:pt x="44" y="1503"/>
                    </a:lnTo>
                    <a:lnTo>
                      <a:pt x="56" y="1502"/>
                    </a:lnTo>
                    <a:lnTo>
                      <a:pt x="68" y="1500"/>
                    </a:lnTo>
                    <a:lnTo>
                      <a:pt x="78" y="1497"/>
                    </a:lnTo>
                    <a:lnTo>
                      <a:pt x="100" y="1490"/>
                    </a:lnTo>
                    <a:lnTo>
                      <a:pt x="121" y="1481"/>
                    </a:lnTo>
                    <a:lnTo>
                      <a:pt x="140" y="1469"/>
                    </a:lnTo>
                    <a:lnTo>
                      <a:pt x="160" y="1456"/>
                    </a:lnTo>
                    <a:lnTo>
                      <a:pt x="177" y="1441"/>
                    </a:lnTo>
                    <a:lnTo>
                      <a:pt x="194" y="1423"/>
                    </a:lnTo>
                    <a:lnTo>
                      <a:pt x="208" y="1405"/>
                    </a:lnTo>
                    <a:lnTo>
                      <a:pt x="223" y="1386"/>
                    </a:lnTo>
                    <a:lnTo>
                      <a:pt x="235" y="1367"/>
                    </a:lnTo>
                    <a:lnTo>
                      <a:pt x="248" y="1346"/>
                    </a:lnTo>
                    <a:lnTo>
                      <a:pt x="259" y="1324"/>
                    </a:lnTo>
                    <a:lnTo>
                      <a:pt x="269" y="1303"/>
                    </a:lnTo>
                    <a:lnTo>
                      <a:pt x="278" y="1281"/>
                    </a:lnTo>
                    <a:lnTo>
                      <a:pt x="287" y="1260"/>
                    </a:lnTo>
                    <a:lnTo>
                      <a:pt x="288" y="1253"/>
                    </a:lnTo>
                    <a:lnTo>
                      <a:pt x="290" y="1246"/>
                    </a:lnTo>
                    <a:lnTo>
                      <a:pt x="293" y="1237"/>
                    </a:lnTo>
                    <a:lnTo>
                      <a:pt x="294" y="1229"/>
                    </a:lnTo>
                    <a:lnTo>
                      <a:pt x="296" y="1222"/>
                    </a:lnTo>
                    <a:lnTo>
                      <a:pt x="297" y="1215"/>
                    </a:lnTo>
                    <a:lnTo>
                      <a:pt x="299" y="1206"/>
                    </a:lnTo>
                    <a:lnTo>
                      <a:pt x="297" y="1197"/>
                    </a:lnTo>
                    <a:lnTo>
                      <a:pt x="302" y="1189"/>
                    </a:lnTo>
                    <a:lnTo>
                      <a:pt x="305" y="1182"/>
                    </a:lnTo>
                    <a:lnTo>
                      <a:pt x="308" y="1175"/>
                    </a:lnTo>
                    <a:lnTo>
                      <a:pt x="309" y="1166"/>
                    </a:lnTo>
                    <a:lnTo>
                      <a:pt x="310" y="1158"/>
                    </a:lnTo>
                    <a:lnTo>
                      <a:pt x="312" y="1149"/>
                    </a:lnTo>
                    <a:lnTo>
                      <a:pt x="313" y="1141"/>
                    </a:lnTo>
                    <a:lnTo>
                      <a:pt x="315" y="1132"/>
                    </a:lnTo>
                    <a:lnTo>
                      <a:pt x="322" y="1099"/>
                    </a:lnTo>
                    <a:lnTo>
                      <a:pt x="328" y="1065"/>
                    </a:lnTo>
                    <a:lnTo>
                      <a:pt x="331" y="1031"/>
                    </a:lnTo>
                    <a:lnTo>
                      <a:pt x="336" y="997"/>
                    </a:lnTo>
                    <a:lnTo>
                      <a:pt x="339" y="962"/>
                    </a:lnTo>
                    <a:lnTo>
                      <a:pt x="342" y="926"/>
                    </a:lnTo>
                    <a:lnTo>
                      <a:pt x="345" y="892"/>
                    </a:lnTo>
                    <a:lnTo>
                      <a:pt x="349" y="858"/>
                    </a:lnTo>
                    <a:lnTo>
                      <a:pt x="347" y="848"/>
                    </a:lnTo>
                    <a:lnTo>
                      <a:pt x="347" y="837"/>
                    </a:lnTo>
                    <a:lnTo>
                      <a:pt x="349" y="828"/>
                    </a:lnTo>
                    <a:lnTo>
                      <a:pt x="350" y="818"/>
                    </a:lnTo>
                    <a:lnTo>
                      <a:pt x="352" y="809"/>
                    </a:lnTo>
                    <a:lnTo>
                      <a:pt x="353" y="799"/>
                    </a:lnTo>
                    <a:lnTo>
                      <a:pt x="353" y="790"/>
                    </a:lnTo>
                    <a:lnTo>
                      <a:pt x="353" y="780"/>
                    </a:lnTo>
                    <a:lnTo>
                      <a:pt x="355" y="744"/>
                    </a:lnTo>
                    <a:lnTo>
                      <a:pt x="356" y="710"/>
                    </a:lnTo>
                    <a:lnTo>
                      <a:pt x="355" y="673"/>
                    </a:lnTo>
                    <a:lnTo>
                      <a:pt x="352" y="638"/>
                    </a:lnTo>
                    <a:lnTo>
                      <a:pt x="350" y="601"/>
                    </a:lnTo>
                    <a:lnTo>
                      <a:pt x="350" y="564"/>
                    </a:lnTo>
                    <a:lnTo>
                      <a:pt x="350" y="528"/>
                    </a:lnTo>
                    <a:lnTo>
                      <a:pt x="355" y="491"/>
                    </a:lnTo>
                    <a:lnTo>
                      <a:pt x="353" y="472"/>
                    </a:lnTo>
                    <a:lnTo>
                      <a:pt x="352" y="451"/>
                    </a:lnTo>
                    <a:lnTo>
                      <a:pt x="349" y="432"/>
                    </a:lnTo>
                    <a:lnTo>
                      <a:pt x="347" y="413"/>
                    </a:lnTo>
                    <a:lnTo>
                      <a:pt x="343" y="393"/>
                    </a:lnTo>
                    <a:lnTo>
                      <a:pt x="339" y="374"/>
                    </a:lnTo>
                    <a:lnTo>
                      <a:pt x="331" y="356"/>
                    </a:lnTo>
                    <a:lnTo>
                      <a:pt x="324" y="339"/>
                    </a:lnTo>
                    <a:lnTo>
                      <a:pt x="319" y="312"/>
                    </a:lnTo>
                    <a:lnTo>
                      <a:pt x="315" y="285"/>
                    </a:lnTo>
                    <a:lnTo>
                      <a:pt x="312" y="257"/>
                    </a:lnTo>
                    <a:lnTo>
                      <a:pt x="309" y="231"/>
                    </a:lnTo>
                    <a:lnTo>
                      <a:pt x="305" y="203"/>
                    </a:lnTo>
                    <a:lnTo>
                      <a:pt x="302" y="176"/>
                    </a:lnTo>
                    <a:lnTo>
                      <a:pt x="297" y="149"/>
                    </a:lnTo>
                    <a:lnTo>
                      <a:pt x="291" y="124"/>
                    </a:lnTo>
                    <a:lnTo>
                      <a:pt x="288" y="123"/>
                    </a:lnTo>
                    <a:lnTo>
                      <a:pt x="287" y="123"/>
                    </a:lnTo>
                    <a:lnTo>
                      <a:pt x="287" y="121"/>
                    </a:lnTo>
                    <a:lnTo>
                      <a:pt x="285" y="120"/>
                    </a:lnTo>
                    <a:lnTo>
                      <a:pt x="285" y="118"/>
                    </a:lnTo>
                    <a:lnTo>
                      <a:pt x="284" y="117"/>
                    </a:lnTo>
                    <a:lnTo>
                      <a:pt x="287" y="120"/>
                    </a:lnTo>
                    <a:lnTo>
                      <a:pt x="284" y="105"/>
                    </a:lnTo>
                    <a:lnTo>
                      <a:pt x="281" y="92"/>
                    </a:lnTo>
                    <a:lnTo>
                      <a:pt x="276" y="77"/>
                    </a:lnTo>
                    <a:lnTo>
                      <a:pt x="272" y="62"/>
                    </a:lnTo>
                    <a:lnTo>
                      <a:pt x="269" y="47"/>
                    </a:lnTo>
                    <a:lnTo>
                      <a:pt x="268" y="32"/>
                    </a:lnTo>
                    <a:lnTo>
                      <a:pt x="269" y="23"/>
                    </a:lnTo>
                    <a:lnTo>
                      <a:pt x="271" y="16"/>
                    </a:lnTo>
                    <a:lnTo>
                      <a:pt x="272" y="9"/>
                    </a:lnTo>
                    <a:lnTo>
                      <a:pt x="275" y="1"/>
                    </a:lnTo>
                    <a:lnTo>
                      <a:pt x="279" y="0"/>
                    </a:lnTo>
                    <a:lnTo>
                      <a:pt x="281" y="1"/>
                    </a:lnTo>
                    <a:lnTo>
                      <a:pt x="284" y="1"/>
                    </a:lnTo>
                    <a:lnTo>
                      <a:pt x="285" y="4"/>
                    </a:lnTo>
                    <a:lnTo>
                      <a:pt x="285" y="7"/>
                    </a:lnTo>
                    <a:lnTo>
                      <a:pt x="287" y="10"/>
                    </a:lnTo>
                    <a:lnTo>
                      <a:pt x="287" y="13"/>
                    </a:lnTo>
                    <a:lnTo>
                      <a:pt x="288" y="15"/>
                    </a:lnTo>
                    <a:close/>
                  </a:path>
                </a:pathLst>
              </a:custGeom>
              <a:solidFill>
                <a:srgbClr val="292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3828" y="1720"/>
                <a:ext cx="585" cy="1893"/>
              </a:xfrm>
              <a:custGeom>
                <a:avLst/>
                <a:gdLst>
                  <a:gd name="T0" fmla="*/ 560 w 1170"/>
                  <a:gd name="T1" fmla="*/ 48 h 3787"/>
                  <a:gd name="T2" fmla="*/ 539 w 1170"/>
                  <a:gd name="T3" fmla="*/ 89 h 3787"/>
                  <a:gd name="T4" fmla="*/ 519 w 1170"/>
                  <a:gd name="T5" fmla="*/ 135 h 3787"/>
                  <a:gd name="T6" fmla="*/ 481 w 1170"/>
                  <a:gd name="T7" fmla="*/ 204 h 3787"/>
                  <a:gd name="T8" fmla="*/ 453 w 1170"/>
                  <a:gd name="T9" fmla="*/ 291 h 3787"/>
                  <a:gd name="T10" fmla="*/ 438 w 1170"/>
                  <a:gd name="T11" fmla="*/ 319 h 3787"/>
                  <a:gd name="T12" fmla="*/ 431 w 1170"/>
                  <a:gd name="T13" fmla="*/ 334 h 3787"/>
                  <a:gd name="T14" fmla="*/ 409 w 1170"/>
                  <a:gd name="T15" fmla="*/ 388 h 3787"/>
                  <a:gd name="T16" fmla="*/ 370 w 1170"/>
                  <a:gd name="T17" fmla="*/ 505 h 3787"/>
                  <a:gd name="T18" fmla="*/ 333 w 1170"/>
                  <a:gd name="T19" fmla="*/ 613 h 3787"/>
                  <a:gd name="T20" fmla="*/ 311 w 1170"/>
                  <a:gd name="T21" fmla="*/ 672 h 3787"/>
                  <a:gd name="T22" fmla="*/ 306 w 1170"/>
                  <a:gd name="T23" fmla="*/ 714 h 3787"/>
                  <a:gd name="T24" fmla="*/ 268 w 1170"/>
                  <a:gd name="T25" fmla="*/ 845 h 3787"/>
                  <a:gd name="T26" fmla="*/ 228 w 1170"/>
                  <a:gd name="T27" fmla="*/ 994 h 3787"/>
                  <a:gd name="T28" fmla="*/ 196 w 1170"/>
                  <a:gd name="T29" fmla="*/ 1140 h 3787"/>
                  <a:gd name="T30" fmla="*/ 184 w 1170"/>
                  <a:gd name="T31" fmla="*/ 1200 h 3787"/>
                  <a:gd name="T32" fmla="*/ 169 w 1170"/>
                  <a:gd name="T33" fmla="*/ 1260 h 3787"/>
                  <a:gd name="T34" fmla="*/ 169 w 1170"/>
                  <a:gd name="T35" fmla="*/ 1279 h 3787"/>
                  <a:gd name="T36" fmla="*/ 151 w 1170"/>
                  <a:gd name="T37" fmla="*/ 1321 h 3787"/>
                  <a:gd name="T38" fmla="*/ 133 w 1170"/>
                  <a:gd name="T39" fmla="*/ 1410 h 3787"/>
                  <a:gd name="T40" fmla="*/ 112 w 1170"/>
                  <a:gd name="T41" fmla="*/ 1502 h 3787"/>
                  <a:gd name="T42" fmla="*/ 81 w 1170"/>
                  <a:gd name="T43" fmla="*/ 1553 h 3787"/>
                  <a:gd name="T44" fmla="*/ 71 w 1170"/>
                  <a:gd name="T45" fmla="*/ 1627 h 3787"/>
                  <a:gd name="T46" fmla="*/ 83 w 1170"/>
                  <a:gd name="T47" fmla="*/ 1656 h 3787"/>
                  <a:gd name="T48" fmla="*/ 100 w 1170"/>
                  <a:gd name="T49" fmla="*/ 1682 h 3787"/>
                  <a:gd name="T50" fmla="*/ 106 w 1170"/>
                  <a:gd name="T51" fmla="*/ 1696 h 3787"/>
                  <a:gd name="T52" fmla="*/ 115 w 1170"/>
                  <a:gd name="T53" fmla="*/ 1710 h 3787"/>
                  <a:gd name="T54" fmla="*/ 120 w 1170"/>
                  <a:gd name="T55" fmla="*/ 1757 h 3787"/>
                  <a:gd name="T56" fmla="*/ 120 w 1170"/>
                  <a:gd name="T57" fmla="*/ 1809 h 3787"/>
                  <a:gd name="T58" fmla="*/ 110 w 1170"/>
                  <a:gd name="T59" fmla="*/ 1838 h 3787"/>
                  <a:gd name="T60" fmla="*/ 83 w 1170"/>
                  <a:gd name="T61" fmla="*/ 1852 h 3787"/>
                  <a:gd name="T62" fmla="*/ 42 w 1170"/>
                  <a:gd name="T63" fmla="*/ 1878 h 3787"/>
                  <a:gd name="T64" fmla="*/ 6 w 1170"/>
                  <a:gd name="T65" fmla="*/ 1892 h 3787"/>
                  <a:gd name="T66" fmla="*/ 3 w 1170"/>
                  <a:gd name="T67" fmla="*/ 1761 h 3787"/>
                  <a:gd name="T68" fmla="*/ 10 w 1170"/>
                  <a:gd name="T69" fmla="*/ 1630 h 3787"/>
                  <a:gd name="T70" fmla="*/ 17 w 1170"/>
                  <a:gd name="T71" fmla="*/ 1488 h 3787"/>
                  <a:gd name="T72" fmla="*/ 18 w 1170"/>
                  <a:gd name="T73" fmla="*/ 1478 h 3787"/>
                  <a:gd name="T74" fmla="*/ 23 w 1170"/>
                  <a:gd name="T75" fmla="*/ 1460 h 3787"/>
                  <a:gd name="T76" fmla="*/ 30 w 1170"/>
                  <a:gd name="T77" fmla="*/ 1415 h 3787"/>
                  <a:gd name="T78" fmla="*/ 32 w 1170"/>
                  <a:gd name="T79" fmla="*/ 1376 h 3787"/>
                  <a:gd name="T80" fmla="*/ 34 w 1170"/>
                  <a:gd name="T81" fmla="*/ 1299 h 3787"/>
                  <a:gd name="T82" fmla="*/ 40 w 1170"/>
                  <a:gd name="T83" fmla="*/ 1272 h 3787"/>
                  <a:gd name="T84" fmla="*/ 46 w 1170"/>
                  <a:gd name="T85" fmla="*/ 1208 h 3787"/>
                  <a:gd name="T86" fmla="*/ 66 w 1170"/>
                  <a:gd name="T87" fmla="*/ 1105 h 3787"/>
                  <a:gd name="T88" fmla="*/ 97 w 1170"/>
                  <a:gd name="T89" fmla="*/ 982 h 3787"/>
                  <a:gd name="T90" fmla="*/ 114 w 1170"/>
                  <a:gd name="T91" fmla="*/ 903 h 3787"/>
                  <a:gd name="T92" fmla="*/ 144 w 1170"/>
                  <a:gd name="T93" fmla="*/ 831 h 3787"/>
                  <a:gd name="T94" fmla="*/ 171 w 1170"/>
                  <a:gd name="T95" fmla="*/ 755 h 3787"/>
                  <a:gd name="T96" fmla="*/ 201 w 1170"/>
                  <a:gd name="T97" fmla="*/ 675 h 3787"/>
                  <a:gd name="T98" fmla="*/ 214 w 1170"/>
                  <a:gd name="T99" fmla="*/ 635 h 3787"/>
                  <a:gd name="T100" fmla="*/ 221 w 1170"/>
                  <a:gd name="T101" fmla="*/ 612 h 3787"/>
                  <a:gd name="T102" fmla="*/ 244 w 1170"/>
                  <a:gd name="T103" fmla="*/ 556 h 3787"/>
                  <a:gd name="T104" fmla="*/ 283 w 1170"/>
                  <a:gd name="T105" fmla="*/ 485 h 3787"/>
                  <a:gd name="T106" fmla="*/ 327 w 1170"/>
                  <a:gd name="T107" fmla="*/ 386 h 3787"/>
                  <a:gd name="T108" fmla="*/ 358 w 1170"/>
                  <a:gd name="T109" fmla="*/ 326 h 3787"/>
                  <a:gd name="T110" fmla="*/ 377 w 1170"/>
                  <a:gd name="T111" fmla="*/ 295 h 3787"/>
                  <a:gd name="T112" fmla="*/ 413 w 1170"/>
                  <a:gd name="T113" fmla="*/ 237 h 3787"/>
                  <a:gd name="T114" fmla="*/ 478 w 1170"/>
                  <a:gd name="T115" fmla="*/ 130 h 3787"/>
                  <a:gd name="T116" fmla="*/ 560 w 1170"/>
                  <a:gd name="T117" fmla="*/ 19 h 378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70"/>
                  <a:gd name="T178" fmla="*/ 0 h 3787"/>
                  <a:gd name="T179" fmla="*/ 1170 w 1170"/>
                  <a:gd name="T180" fmla="*/ 3787 h 378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70" h="3787">
                    <a:moveTo>
                      <a:pt x="1170" y="27"/>
                    </a:moveTo>
                    <a:lnTo>
                      <a:pt x="1163" y="39"/>
                    </a:lnTo>
                    <a:lnTo>
                      <a:pt x="1154" y="51"/>
                    </a:lnTo>
                    <a:lnTo>
                      <a:pt x="1144" y="63"/>
                    </a:lnTo>
                    <a:lnTo>
                      <a:pt x="1135" y="73"/>
                    </a:lnTo>
                    <a:lnTo>
                      <a:pt x="1126" y="85"/>
                    </a:lnTo>
                    <a:lnTo>
                      <a:pt x="1119" y="97"/>
                    </a:lnTo>
                    <a:lnTo>
                      <a:pt x="1113" y="110"/>
                    </a:lnTo>
                    <a:lnTo>
                      <a:pt x="1108" y="125"/>
                    </a:lnTo>
                    <a:lnTo>
                      <a:pt x="1101" y="135"/>
                    </a:lnTo>
                    <a:lnTo>
                      <a:pt x="1095" y="145"/>
                    </a:lnTo>
                    <a:lnTo>
                      <a:pt x="1089" y="157"/>
                    </a:lnTo>
                    <a:lnTo>
                      <a:pt x="1083" y="168"/>
                    </a:lnTo>
                    <a:lnTo>
                      <a:pt x="1077" y="179"/>
                    </a:lnTo>
                    <a:lnTo>
                      <a:pt x="1073" y="191"/>
                    </a:lnTo>
                    <a:lnTo>
                      <a:pt x="1068" y="203"/>
                    </a:lnTo>
                    <a:lnTo>
                      <a:pt x="1064" y="215"/>
                    </a:lnTo>
                    <a:lnTo>
                      <a:pt x="1055" y="228"/>
                    </a:lnTo>
                    <a:lnTo>
                      <a:pt x="1048" y="242"/>
                    </a:lnTo>
                    <a:lnTo>
                      <a:pt x="1042" y="255"/>
                    </a:lnTo>
                    <a:lnTo>
                      <a:pt x="1037" y="270"/>
                    </a:lnTo>
                    <a:lnTo>
                      <a:pt x="1031" y="283"/>
                    </a:lnTo>
                    <a:lnTo>
                      <a:pt x="1024" y="296"/>
                    </a:lnTo>
                    <a:lnTo>
                      <a:pt x="1015" y="310"/>
                    </a:lnTo>
                    <a:lnTo>
                      <a:pt x="1005" y="322"/>
                    </a:lnTo>
                    <a:lnTo>
                      <a:pt x="988" y="350"/>
                    </a:lnTo>
                    <a:lnTo>
                      <a:pt x="975" y="378"/>
                    </a:lnTo>
                    <a:lnTo>
                      <a:pt x="963" y="409"/>
                    </a:lnTo>
                    <a:lnTo>
                      <a:pt x="953" y="438"/>
                    </a:lnTo>
                    <a:lnTo>
                      <a:pt x="943" y="469"/>
                    </a:lnTo>
                    <a:lnTo>
                      <a:pt x="934" y="502"/>
                    </a:lnTo>
                    <a:lnTo>
                      <a:pt x="923" y="533"/>
                    </a:lnTo>
                    <a:lnTo>
                      <a:pt x="913" y="563"/>
                    </a:lnTo>
                    <a:lnTo>
                      <a:pt x="910" y="573"/>
                    </a:lnTo>
                    <a:lnTo>
                      <a:pt x="906" y="582"/>
                    </a:lnTo>
                    <a:lnTo>
                      <a:pt x="901" y="589"/>
                    </a:lnTo>
                    <a:lnTo>
                      <a:pt x="895" y="598"/>
                    </a:lnTo>
                    <a:lnTo>
                      <a:pt x="889" y="606"/>
                    </a:lnTo>
                    <a:lnTo>
                      <a:pt x="885" y="614"/>
                    </a:lnTo>
                    <a:lnTo>
                      <a:pt x="882" y="623"/>
                    </a:lnTo>
                    <a:lnTo>
                      <a:pt x="880" y="634"/>
                    </a:lnTo>
                    <a:lnTo>
                      <a:pt x="876" y="638"/>
                    </a:lnTo>
                    <a:lnTo>
                      <a:pt x="873" y="641"/>
                    </a:lnTo>
                    <a:lnTo>
                      <a:pt x="872" y="647"/>
                    </a:lnTo>
                    <a:lnTo>
                      <a:pt x="870" y="651"/>
                    </a:lnTo>
                    <a:lnTo>
                      <a:pt x="869" y="656"/>
                    </a:lnTo>
                    <a:lnTo>
                      <a:pt x="867" y="660"/>
                    </a:lnTo>
                    <a:lnTo>
                      <a:pt x="864" y="665"/>
                    </a:lnTo>
                    <a:lnTo>
                      <a:pt x="863" y="669"/>
                    </a:lnTo>
                    <a:lnTo>
                      <a:pt x="858" y="686"/>
                    </a:lnTo>
                    <a:lnTo>
                      <a:pt x="852" y="702"/>
                    </a:lnTo>
                    <a:lnTo>
                      <a:pt x="846" y="717"/>
                    </a:lnTo>
                    <a:lnTo>
                      <a:pt x="840" y="733"/>
                    </a:lnTo>
                    <a:lnTo>
                      <a:pt x="833" y="748"/>
                    </a:lnTo>
                    <a:lnTo>
                      <a:pt x="826" y="762"/>
                    </a:lnTo>
                    <a:lnTo>
                      <a:pt x="818" y="777"/>
                    </a:lnTo>
                    <a:lnTo>
                      <a:pt x="809" y="792"/>
                    </a:lnTo>
                    <a:lnTo>
                      <a:pt x="798" y="829"/>
                    </a:lnTo>
                    <a:lnTo>
                      <a:pt x="786" y="865"/>
                    </a:lnTo>
                    <a:lnTo>
                      <a:pt x="774" y="902"/>
                    </a:lnTo>
                    <a:lnTo>
                      <a:pt x="762" y="939"/>
                    </a:lnTo>
                    <a:lnTo>
                      <a:pt x="752" y="974"/>
                    </a:lnTo>
                    <a:lnTo>
                      <a:pt x="740" y="1010"/>
                    </a:lnTo>
                    <a:lnTo>
                      <a:pt x="727" y="1047"/>
                    </a:lnTo>
                    <a:lnTo>
                      <a:pt x="713" y="1082"/>
                    </a:lnTo>
                    <a:lnTo>
                      <a:pt x="706" y="1112"/>
                    </a:lnTo>
                    <a:lnTo>
                      <a:pt x="696" y="1140"/>
                    </a:lnTo>
                    <a:lnTo>
                      <a:pt x="687" y="1169"/>
                    </a:lnTo>
                    <a:lnTo>
                      <a:pt x="676" y="1197"/>
                    </a:lnTo>
                    <a:lnTo>
                      <a:pt x="666" y="1226"/>
                    </a:lnTo>
                    <a:lnTo>
                      <a:pt x="656" y="1254"/>
                    </a:lnTo>
                    <a:lnTo>
                      <a:pt x="644" y="1282"/>
                    </a:lnTo>
                    <a:lnTo>
                      <a:pt x="632" y="1310"/>
                    </a:lnTo>
                    <a:lnTo>
                      <a:pt x="627" y="1319"/>
                    </a:lnTo>
                    <a:lnTo>
                      <a:pt x="625" y="1328"/>
                    </a:lnTo>
                    <a:lnTo>
                      <a:pt x="623" y="1335"/>
                    </a:lnTo>
                    <a:lnTo>
                      <a:pt x="622" y="1344"/>
                    </a:lnTo>
                    <a:lnTo>
                      <a:pt x="620" y="1359"/>
                    </a:lnTo>
                    <a:lnTo>
                      <a:pt x="622" y="1374"/>
                    </a:lnTo>
                    <a:lnTo>
                      <a:pt x="622" y="1390"/>
                    </a:lnTo>
                    <a:lnTo>
                      <a:pt x="620" y="1405"/>
                    </a:lnTo>
                    <a:lnTo>
                      <a:pt x="619" y="1412"/>
                    </a:lnTo>
                    <a:lnTo>
                      <a:pt x="616" y="1419"/>
                    </a:lnTo>
                    <a:lnTo>
                      <a:pt x="613" y="1428"/>
                    </a:lnTo>
                    <a:lnTo>
                      <a:pt x="607" y="1437"/>
                    </a:lnTo>
                    <a:lnTo>
                      <a:pt x="601" y="1468"/>
                    </a:lnTo>
                    <a:lnTo>
                      <a:pt x="593" y="1501"/>
                    </a:lnTo>
                    <a:lnTo>
                      <a:pt x="585" y="1532"/>
                    </a:lnTo>
                    <a:lnTo>
                      <a:pt x="576" y="1564"/>
                    </a:lnTo>
                    <a:lnTo>
                      <a:pt x="556" y="1627"/>
                    </a:lnTo>
                    <a:lnTo>
                      <a:pt x="536" y="1690"/>
                    </a:lnTo>
                    <a:lnTo>
                      <a:pt x="517" y="1752"/>
                    </a:lnTo>
                    <a:lnTo>
                      <a:pt x="497" y="1816"/>
                    </a:lnTo>
                    <a:lnTo>
                      <a:pt x="490" y="1849"/>
                    </a:lnTo>
                    <a:lnTo>
                      <a:pt x="483" y="1881"/>
                    </a:lnTo>
                    <a:lnTo>
                      <a:pt x="475" y="1914"/>
                    </a:lnTo>
                    <a:lnTo>
                      <a:pt x="471" y="1946"/>
                    </a:lnTo>
                    <a:lnTo>
                      <a:pt x="456" y="1989"/>
                    </a:lnTo>
                    <a:lnTo>
                      <a:pt x="444" y="2029"/>
                    </a:lnTo>
                    <a:lnTo>
                      <a:pt x="434" y="2070"/>
                    </a:lnTo>
                    <a:lnTo>
                      <a:pt x="423" y="2112"/>
                    </a:lnTo>
                    <a:lnTo>
                      <a:pt x="416" y="2153"/>
                    </a:lnTo>
                    <a:lnTo>
                      <a:pt x="407" y="2195"/>
                    </a:lnTo>
                    <a:lnTo>
                      <a:pt x="400" y="2238"/>
                    </a:lnTo>
                    <a:lnTo>
                      <a:pt x="392" y="2281"/>
                    </a:lnTo>
                    <a:lnTo>
                      <a:pt x="391" y="2300"/>
                    </a:lnTo>
                    <a:lnTo>
                      <a:pt x="388" y="2316"/>
                    </a:lnTo>
                    <a:lnTo>
                      <a:pt x="385" y="2334"/>
                    </a:lnTo>
                    <a:lnTo>
                      <a:pt x="380" y="2350"/>
                    </a:lnTo>
                    <a:lnTo>
                      <a:pt x="376" y="2366"/>
                    </a:lnTo>
                    <a:lnTo>
                      <a:pt x="372" y="2384"/>
                    </a:lnTo>
                    <a:lnTo>
                      <a:pt x="369" y="2400"/>
                    </a:lnTo>
                    <a:lnTo>
                      <a:pt x="367" y="2420"/>
                    </a:lnTo>
                    <a:lnTo>
                      <a:pt x="363" y="2436"/>
                    </a:lnTo>
                    <a:lnTo>
                      <a:pt x="357" y="2452"/>
                    </a:lnTo>
                    <a:lnTo>
                      <a:pt x="351" y="2468"/>
                    </a:lnTo>
                    <a:lnTo>
                      <a:pt x="345" y="2486"/>
                    </a:lnTo>
                    <a:lnTo>
                      <a:pt x="341" y="2503"/>
                    </a:lnTo>
                    <a:lnTo>
                      <a:pt x="338" y="2520"/>
                    </a:lnTo>
                    <a:lnTo>
                      <a:pt x="335" y="2538"/>
                    </a:lnTo>
                    <a:lnTo>
                      <a:pt x="335" y="2554"/>
                    </a:lnTo>
                    <a:lnTo>
                      <a:pt x="336" y="2554"/>
                    </a:lnTo>
                    <a:lnTo>
                      <a:pt x="338" y="2556"/>
                    </a:lnTo>
                    <a:lnTo>
                      <a:pt x="338" y="2557"/>
                    </a:lnTo>
                    <a:lnTo>
                      <a:pt x="339" y="2557"/>
                    </a:lnTo>
                    <a:lnTo>
                      <a:pt x="339" y="2559"/>
                    </a:lnTo>
                    <a:lnTo>
                      <a:pt x="338" y="2560"/>
                    </a:lnTo>
                    <a:lnTo>
                      <a:pt x="338" y="2562"/>
                    </a:lnTo>
                    <a:lnTo>
                      <a:pt x="336" y="2563"/>
                    </a:lnTo>
                    <a:lnTo>
                      <a:pt x="327" y="2582"/>
                    </a:lnTo>
                    <a:lnTo>
                      <a:pt x="318" y="2602"/>
                    </a:lnTo>
                    <a:lnTo>
                      <a:pt x="309" y="2621"/>
                    </a:lnTo>
                    <a:lnTo>
                      <a:pt x="302" y="2642"/>
                    </a:lnTo>
                    <a:lnTo>
                      <a:pt x="295" y="2661"/>
                    </a:lnTo>
                    <a:lnTo>
                      <a:pt x="289" y="2682"/>
                    </a:lnTo>
                    <a:lnTo>
                      <a:pt x="283" y="2702"/>
                    </a:lnTo>
                    <a:lnTo>
                      <a:pt x="280" y="2723"/>
                    </a:lnTo>
                    <a:lnTo>
                      <a:pt x="274" y="2756"/>
                    </a:lnTo>
                    <a:lnTo>
                      <a:pt x="270" y="2788"/>
                    </a:lnTo>
                    <a:lnTo>
                      <a:pt x="265" y="2821"/>
                    </a:lnTo>
                    <a:lnTo>
                      <a:pt x="261" y="2853"/>
                    </a:lnTo>
                    <a:lnTo>
                      <a:pt x="258" y="2886"/>
                    </a:lnTo>
                    <a:lnTo>
                      <a:pt x="256" y="2918"/>
                    </a:lnTo>
                    <a:lnTo>
                      <a:pt x="253" y="2952"/>
                    </a:lnTo>
                    <a:lnTo>
                      <a:pt x="253" y="2986"/>
                    </a:lnTo>
                    <a:lnTo>
                      <a:pt x="238" y="2995"/>
                    </a:lnTo>
                    <a:lnTo>
                      <a:pt x="225" y="3004"/>
                    </a:lnTo>
                    <a:lnTo>
                      <a:pt x="213" y="3014"/>
                    </a:lnTo>
                    <a:lnTo>
                      <a:pt x="203" y="3025"/>
                    </a:lnTo>
                    <a:lnTo>
                      <a:pt x="194" y="3038"/>
                    </a:lnTo>
                    <a:lnTo>
                      <a:pt x="185" y="3050"/>
                    </a:lnTo>
                    <a:lnTo>
                      <a:pt x="179" y="3063"/>
                    </a:lnTo>
                    <a:lnTo>
                      <a:pt x="173" y="3077"/>
                    </a:lnTo>
                    <a:lnTo>
                      <a:pt x="163" y="3106"/>
                    </a:lnTo>
                    <a:lnTo>
                      <a:pt x="156" y="3136"/>
                    </a:lnTo>
                    <a:lnTo>
                      <a:pt x="151" y="3167"/>
                    </a:lnTo>
                    <a:lnTo>
                      <a:pt x="147" y="3198"/>
                    </a:lnTo>
                    <a:lnTo>
                      <a:pt x="147" y="3210"/>
                    </a:lnTo>
                    <a:lnTo>
                      <a:pt x="145" y="3225"/>
                    </a:lnTo>
                    <a:lnTo>
                      <a:pt x="144" y="3239"/>
                    </a:lnTo>
                    <a:lnTo>
                      <a:pt x="142" y="3254"/>
                    </a:lnTo>
                    <a:lnTo>
                      <a:pt x="144" y="3269"/>
                    </a:lnTo>
                    <a:lnTo>
                      <a:pt x="147" y="3282"/>
                    </a:lnTo>
                    <a:lnTo>
                      <a:pt x="150" y="3288"/>
                    </a:lnTo>
                    <a:lnTo>
                      <a:pt x="153" y="3294"/>
                    </a:lnTo>
                    <a:lnTo>
                      <a:pt x="159" y="3299"/>
                    </a:lnTo>
                    <a:lnTo>
                      <a:pt x="164" y="3303"/>
                    </a:lnTo>
                    <a:lnTo>
                      <a:pt x="167" y="3312"/>
                    </a:lnTo>
                    <a:lnTo>
                      <a:pt x="172" y="3321"/>
                    </a:lnTo>
                    <a:lnTo>
                      <a:pt x="175" y="3330"/>
                    </a:lnTo>
                    <a:lnTo>
                      <a:pt x="179" y="3337"/>
                    </a:lnTo>
                    <a:lnTo>
                      <a:pt x="182" y="3346"/>
                    </a:lnTo>
                    <a:lnTo>
                      <a:pt x="187" y="3353"/>
                    </a:lnTo>
                    <a:lnTo>
                      <a:pt x="193" y="3359"/>
                    </a:lnTo>
                    <a:lnTo>
                      <a:pt x="200" y="3365"/>
                    </a:lnTo>
                    <a:lnTo>
                      <a:pt x="215" y="3390"/>
                    </a:lnTo>
                    <a:lnTo>
                      <a:pt x="213" y="3390"/>
                    </a:lnTo>
                    <a:lnTo>
                      <a:pt x="212" y="3390"/>
                    </a:lnTo>
                    <a:lnTo>
                      <a:pt x="212" y="3392"/>
                    </a:lnTo>
                    <a:lnTo>
                      <a:pt x="210" y="3392"/>
                    </a:lnTo>
                    <a:lnTo>
                      <a:pt x="218" y="3398"/>
                    </a:lnTo>
                    <a:lnTo>
                      <a:pt x="222" y="3402"/>
                    </a:lnTo>
                    <a:lnTo>
                      <a:pt x="227" y="3408"/>
                    </a:lnTo>
                    <a:lnTo>
                      <a:pt x="230" y="3415"/>
                    </a:lnTo>
                    <a:lnTo>
                      <a:pt x="231" y="3421"/>
                    </a:lnTo>
                    <a:lnTo>
                      <a:pt x="235" y="3427"/>
                    </a:lnTo>
                    <a:lnTo>
                      <a:pt x="238" y="3433"/>
                    </a:lnTo>
                    <a:lnTo>
                      <a:pt x="244" y="3439"/>
                    </a:lnTo>
                    <a:lnTo>
                      <a:pt x="243" y="3458"/>
                    </a:lnTo>
                    <a:lnTo>
                      <a:pt x="243" y="3478"/>
                    </a:lnTo>
                    <a:lnTo>
                      <a:pt x="241" y="3497"/>
                    </a:lnTo>
                    <a:lnTo>
                      <a:pt x="240" y="3515"/>
                    </a:lnTo>
                    <a:lnTo>
                      <a:pt x="238" y="3534"/>
                    </a:lnTo>
                    <a:lnTo>
                      <a:pt x="235" y="3553"/>
                    </a:lnTo>
                    <a:lnTo>
                      <a:pt x="235" y="3572"/>
                    </a:lnTo>
                    <a:lnTo>
                      <a:pt x="235" y="3592"/>
                    </a:lnTo>
                    <a:lnTo>
                      <a:pt x="237" y="3600"/>
                    </a:lnTo>
                    <a:lnTo>
                      <a:pt x="238" y="3608"/>
                    </a:lnTo>
                    <a:lnTo>
                      <a:pt x="240" y="3618"/>
                    </a:lnTo>
                    <a:lnTo>
                      <a:pt x="241" y="3627"/>
                    </a:lnTo>
                    <a:lnTo>
                      <a:pt x="241" y="3637"/>
                    </a:lnTo>
                    <a:lnTo>
                      <a:pt x="241" y="3646"/>
                    </a:lnTo>
                    <a:lnTo>
                      <a:pt x="241" y="3655"/>
                    </a:lnTo>
                    <a:lnTo>
                      <a:pt x="241" y="3666"/>
                    </a:lnTo>
                    <a:lnTo>
                      <a:pt x="231" y="3668"/>
                    </a:lnTo>
                    <a:lnTo>
                      <a:pt x="221" y="3676"/>
                    </a:lnTo>
                    <a:lnTo>
                      <a:pt x="212" y="3683"/>
                    </a:lnTo>
                    <a:lnTo>
                      <a:pt x="203" y="3691"/>
                    </a:lnTo>
                    <a:lnTo>
                      <a:pt x="194" y="3698"/>
                    </a:lnTo>
                    <a:lnTo>
                      <a:pt x="184" y="3704"/>
                    </a:lnTo>
                    <a:lnTo>
                      <a:pt x="178" y="3704"/>
                    </a:lnTo>
                    <a:lnTo>
                      <a:pt x="172" y="3705"/>
                    </a:lnTo>
                    <a:lnTo>
                      <a:pt x="166" y="3704"/>
                    </a:lnTo>
                    <a:lnTo>
                      <a:pt x="160" y="3703"/>
                    </a:lnTo>
                    <a:lnTo>
                      <a:pt x="150" y="3705"/>
                    </a:lnTo>
                    <a:lnTo>
                      <a:pt x="139" y="3710"/>
                    </a:lnTo>
                    <a:lnTo>
                      <a:pt x="129" y="3716"/>
                    </a:lnTo>
                    <a:lnTo>
                      <a:pt x="120" y="3723"/>
                    </a:lnTo>
                    <a:lnTo>
                      <a:pt x="102" y="3740"/>
                    </a:lnTo>
                    <a:lnTo>
                      <a:pt x="85" y="3757"/>
                    </a:lnTo>
                    <a:lnTo>
                      <a:pt x="76" y="3765"/>
                    </a:lnTo>
                    <a:lnTo>
                      <a:pt x="65" y="3772"/>
                    </a:lnTo>
                    <a:lnTo>
                      <a:pt x="57" y="3778"/>
                    </a:lnTo>
                    <a:lnTo>
                      <a:pt x="46" y="3782"/>
                    </a:lnTo>
                    <a:lnTo>
                      <a:pt x="36" y="3785"/>
                    </a:lnTo>
                    <a:lnTo>
                      <a:pt x="24" y="3787"/>
                    </a:lnTo>
                    <a:lnTo>
                      <a:pt x="12" y="3785"/>
                    </a:lnTo>
                    <a:lnTo>
                      <a:pt x="0" y="3782"/>
                    </a:lnTo>
                    <a:lnTo>
                      <a:pt x="5" y="3740"/>
                    </a:lnTo>
                    <a:lnTo>
                      <a:pt x="8" y="3697"/>
                    </a:lnTo>
                    <a:lnTo>
                      <a:pt x="8" y="3654"/>
                    </a:lnTo>
                    <a:lnTo>
                      <a:pt x="8" y="3611"/>
                    </a:lnTo>
                    <a:lnTo>
                      <a:pt x="6" y="3566"/>
                    </a:lnTo>
                    <a:lnTo>
                      <a:pt x="6" y="3522"/>
                    </a:lnTo>
                    <a:lnTo>
                      <a:pt x="8" y="3476"/>
                    </a:lnTo>
                    <a:lnTo>
                      <a:pt x="11" y="3430"/>
                    </a:lnTo>
                    <a:lnTo>
                      <a:pt x="14" y="3402"/>
                    </a:lnTo>
                    <a:lnTo>
                      <a:pt x="17" y="3374"/>
                    </a:lnTo>
                    <a:lnTo>
                      <a:pt x="18" y="3346"/>
                    </a:lnTo>
                    <a:lnTo>
                      <a:pt x="20" y="3318"/>
                    </a:lnTo>
                    <a:lnTo>
                      <a:pt x="20" y="3260"/>
                    </a:lnTo>
                    <a:lnTo>
                      <a:pt x="20" y="3204"/>
                    </a:lnTo>
                    <a:lnTo>
                      <a:pt x="20" y="3146"/>
                    </a:lnTo>
                    <a:lnTo>
                      <a:pt x="21" y="3090"/>
                    </a:lnTo>
                    <a:lnTo>
                      <a:pt x="22" y="3062"/>
                    </a:lnTo>
                    <a:lnTo>
                      <a:pt x="25" y="3034"/>
                    </a:lnTo>
                    <a:lnTo>
                      <a:pt x="28" y="3006"/>
                    </a:lnTo>
                    <a:lnTo>
                      <a:pt x="33" y="2977"/>
                    </a:lnTo>
                    <a:lnTo>
                      <a:pt x="33" y="2975"/>
                    </a:lnTo>
                    <a:lnTo>
                      <a:pt x="33" y="2972"/>
                    </a:lnTo>
                    <a:lnTo>
                      <a:pt x="33" y="2969"/>
                    </a:lnTo>
                    <a:lnTo>
                      <a:pt x="34" y="2966"/>
                    </a:lnTo>
                    <a:lnTo>
                      <a:pt x="34" y="2963"/>
                    </a:lnTo>
                    <a:lnTo>
                      <a:pt x="36" y="2960"/>
                    </a:lnTo>
                    <a:lnTo>
                      <a:pt x="37" y="2957"/>
                    </a:lnTo>
                    <a:lnTo>
                      <a:pt x="40" y="2955"/>
                    </a:lnTo>
                    <a:lnTo>
                      <a:pt x="43" y="2949"/>
                    </a:lnTo>
                    <a:lnTo>
                      <a:pt x="45" y="2943"/>
                    </a:lnTo>
                    <a:lnTo>
                      <a:pt x="45" y="2939"/>
                    </a:lnTo>
                    <a:lnTo>
                      <a:pt x="45" y="2933"/>
                    </a:lnTo>
                    <a:lnTo>
                      <a:pt x="45" y="2927"/>
                    </a:lnTo>
                    <a:lnTo>
                      <a:pt x="46" y="2921"/>
                    </a:lnTo>
                    <a:lnTo>
                      <a:pt x="48" y="2917"/>
                    </a:lnTo>
                    <a:lnTo>
                      <a:pt x="51" y="2911"/>
                    </a:lnTo>
                    <a:lnTo>
                      <a:pt x="51" y="2895"/>
                    </a:lnTo>
                    <a:lnTo>
                      <a:pt x="52" y="2878"/>
                    </a:lnTo>
                    <a:lnTo>
                      <a:pt x="55" y="2862"/>
                    </a:lnTo>
                    <a:lnTo>
                      <a:pt x="58" y="2847"/>
                    </a:lnTo>
                    <a:lnTo>
                      <a:pt x="61" y="2831"/>
                    </a:lnTo>
                    <a:lnTo>
                      <a:pt x="64" y="2815"/>
                    </a:lnTo>
                    <a:lnTo>
                      <a:pt x="64" y="2807"/>
                    </a:lnTo>
                    <a:lnTo>
                      <a:pt x="64" y="2798"/>
                    </a:lnTo>
                    <a:lnTo>
                      <a:pt x="62" y="2791"/>
                    </a:lnTo>
                    <a:lnTo>
                      <a:pt x="59" y="2782"/>
                    </a:lnTo>
                    <a:lnTo>
                      <a:pt x="64" y="2773"/>
                    </a:lnTo>
                    <a:lnTo>
                      <a:pt x="64" y="2753"/>
                    </a:lnTo>
                    <a:lnTo>
                      <a:pt x="64" y="2730"/>
                    </a:lnTo>
                    <a:lnTo>
                      <a:pt x="64" y="2708"/>
                    </a:lnTo>
                    <a:lnTo>
                      <a:pt x="65" y="2686"/>
                    </a:lnTo>
                    <a:lnTo>
                      <a:pt x="67" y="2664"/>
                    </a:lnTo>
                    <a:lnTo>
                      <a:pt x="67" y="2642"/>
                    </a:lnTo>
                    <a:lnTo>
                      <a:pt x="68" y="2619"/>
                    </a:lnTo>
                    <a:lnTo>
                      <a:pt x="68" y="2599"/>
                    </a:lnTo>
                    <a:lnTo>
                      <a:pt x="70" y="2590"/>
                    </a:lnTo>
                    <a:lnTo>
                      <a:pt x="70" y="2582"/>
                    </a:lnTo>
                    <a:lnTo>
                      <a:pt x="71" y="2575"/>
                    </a:lnTo>
                    <a:lnTo>
                      <a:pt x="73" y="2568"/>
                    </a:lnTo>
                    <a:lnTo>
                      <a:pt x="74" y="2560"/>
                    </a:lnTo>
                    <a:lnTo>
                      <a:pt x="77" y="2553"/>
                    </a:lnTo>
                    <a:lnTo>
                      <a:pt x="80" y="2545"/>
                    </a:lnTo>
                    <a:lnTo>
                      <a:pt x="85" y="2538"/>
                    </a:lnTo>
                    <a:lnTo>
                      <a:pt x="86" y="2457"/>
                    </a:lnTo>
                    <a:lnTo>
                      <a:pt x="89" y="2449"/>
                    </a:lnTo>
                    <a:lnTo>
                      <a:pt x="91" y="2440"/>
                    </a:lnTo>
                    <a:lnTo>
                      <a:pt x="92" y="2433"/>
                    </a:lnTo>
                    <a:lnTo>
                      <a:pt x="92" y="2424"/>
                    </a:lnTo>
                    <a:lnTo>
                      <a:pt x="93" y="2417"/>
                    </a:lnTo>
                    <a:lnTo>
                      <a:pt x="93" y="2408"/>
                    </a:lnTo>
                    <a:lnTo>
                      <a:pt x="95" y="2400"/>
                    </a:lnTo>
                    <a:lnTo>
                      <a:pt x="98" y="2393"/>
                    </a:lnTo>
                    <a:lnTo>
                      <a:pt x="102" y="2346"/>
                    </a:lnTo>
                    <a:lnTo>
                      <a:pt x="111" y="2298"/>
                    </a:lnTo>
                    <a:lnTo>
                      <a:pt x="122" y="2254"/>
                    </a:lnTo>
                    <a:lnTo>
                      <a:pt x="132" y="2210"/>
                    </a:lnTo>
                    <a:lnTo>
                      <a:pt x="145" y="2165"/>
                    </a:lnTo>
                    <a:lnTo>
                      <a:pt x="157" y="2121"/>
                    </a:lnTo>
                    <a:lnTo>
                      <a:pt x="170" y="2076"/>
                    </a:lnTo>
                    <a:lnTo>
                      <a:pt x="182" y="2033"/>
                    </a:lnTo>
                    <a:lnTo>
                      <a:pt x="185" y="2008"/>
                    </a:lnTo>
                    <a:lnTo>
                      <a:pt x="190" y="1986"/>
                    </a:lnTo>
                    <a:lnTo>
                      <a:pt x="194" y="1964"/>
                    </a:lnTo>
                    <a:lnTo>
                      <a:pt x="199" y="1942"/>
                    </a:lnTo>
                    <a:lnTo>
                      <a:pt x="203" y="1920"/>
                    </a:lnTo>
                    <a:lnTo>
                      <a:pt x="207" y="1897"/>
                    </a:lnTo>
                    <a:lnTo>
                      <a:pt x="212" y="1875"/>
                    </a:lnTo>
                    <a:lnTo>
                      <a:pt x="218" y="1851"/>
                    </a:lnTo>
                    <a:lnTo>
                      <a:pt x="222" y="1829"/>
                    </a:lnTo>
                    <a:lnTo>
                      <a:pt x="228" y="1807"/>
                    </a:lnTo>
                    <a:lnTo>
                      <a:pt x="235" y="1786"/>
                    </a:lnTo>
                    <a:lnTo>
                      <a:pt x="243" y="1764"/>
                    </a:lnTo>
                    <a:lnTo>
                      <a:pt x="250" y="1743"/>
                    </a:lnTo>
                    <a:lnTo>
                      <a:pt x="258" y="1723"/>
                    </a:lnTo>
                    <a:lnTo>
                      <a:pt x="268" y="1702"/>
                    </a:lnTo>
                    <a:lnTo>
                      <a:pt x="277" y="1683"/>
                    </a:lnTo>
                    <a:lnTo>
                      <a:pt x="287" y="1662"/>
                    </a:lnTo>
                    <a:lnTo>
                      <a:pt x="295" y="1640"/>
                    </a:lnTo>
                    <a:lnTo>
                      <a:pt x="304" y="1619"/>
                    </a:lnTo>
                    <a:lnTo>
                      <a:pt x="311" y="1597"/>
                    </a:lnTo>
                    <a:lnTo>
                      <a:pt x="318" y="1575"/>
                    </a:lnTo>
                    <a:lnTo>
                      <a:pt x="327" y="1553"/>
                    </a:lnTo>
                    <a:lnTo>
                      <a:pt x="335" y="1532"/>
                    </a:lnTo>
                    <a:lnTo>
                      <a:pt x="343" y="1510"/>
                    </a:lnTo>
                    <a:lnTo>
                      <a:pt x="349" y="1485"/>
                    </a:lnTo>
                    <a:lnTo>
                      <a:pt x="357" y="1462"/>
                    </a:lnTo>
                    <a:lnTo>
                      <a:pt x="366" y="1439"/>
                    </a:lnTo>
                    <a:lnTo>
                      <a:pt x="375" y="1416"/>
                    </a:lnTo>
                    <a:lnTo>
                      <a:pt x="385" y="1396"/>
                    </a:lnTo>
                    <a:lnTo>
                      <a:pt x="394" y="1372"/>
                    </a:lnTo>
                    <a:lnTo>
                      <a:pt x="403" y="1350"/>
                    </a:lnTo>
                    <a:lnTo>
                      <a:pt x="410" y="1326"/>
                    </a:lnTo>
                    <a:lnTo>
                      <a:pt x="412" y="1316"/>
                    </a:lnTo>
                    <a:lnTo>
                      <a:pt x="414" y="1307"/>
                    </a:lnTo>
                    <a:lnTo>
                      <a:pt x="417" y="1298"/>
                    </a:lnTo>
                    <a:lnTo>
                      <a:pt x="422" y="1289"/>
                    </a:lnTo>
                    <a:lnTo>
                      <a:pt x="425" y="1280"/>
                    </a:lnTo>
                    <a:lnTo>
                      <a:pt x="428" y="1271"/>
                    </a:lnTo>
                    <a:lnTo>
                      <a:pt x="429" y="1263"/>
                    </a:lnTo>
                    <a:lnTo>
                      <a:pt x="429" y="1252"/>
                    </a:lnTo>
                    <a:lnTo>
                      <a:pt x="434" y="1248"/>
                    </a:lnTo>
                    <a:lnTo>
                      <a:pt x="437" y="1242"/>
                    </a:lnTo>
                    <a:lnTo>
                      <a:pt x="438" y="1236"/>
                    </a:lnTo>
                    <a:lnTo>
                      <a:pt x="441" y="1230"/>
                    </a:lnTo>
                    <a:lnTo>
                      <a:pt x="443" y="1224"/>
                    </a:lnTo>
                    <a:lnTo>
                      <a:pt x="444" y="1218"/>
                    </a:lnTo>
                    <a:lnTo>
                      <a:pt x="446" y="1212"/>
                    </a:lnTo>
                    <a:lnTo>
                      <a:pt x="447" y="1206"/>
                    </a:lnTo>
                    <a:lnTo>
                      <a:pt x="457" y="1183"/>
                    </a:lnTo>
                    <a:lnTo>
                      <a:pt x="468" y="1159"/>
                    </a:lnTo>
                    <a:lnTo>
                      <a:pt x="478" y="1135"/>
                    </a:lnTo>
                    <a:lnTo>
                      <a:pt x="488" y="1113"/>
                    </a:lnTo>
                    <a:lnTo>
                      <a:pt x="499" y="1091"/>
                    </a:lnTo>
                    <a:lnTo>
                      <a:pt x="511" y="1067"/>
                    </a:lnTo>
                    <a:lnTo>
                      <a:pt x="522" y="1045"/>
                    </a:lnTo>
                    <a:lnTo>
                      <a:pt x="534" y="1021"/>
                    </a:lnTo>
                    <a:lnTo>
                      <a:pt x="546" y="1005"/>
                    </a:lnTo>
                    <a:lnTo>
                      <a:pt x="556" y="987"/>
                    </a:lnTo>
                    <a:lnTo>
                      <a:pt x="565" y="970"/>
                    </a:lnTo>
                    <a:lnTo>
                      <a:pt x="574" y="952"/>
                    </a:lnTo>
                    <a:lnTo>
                      <a:pt x="591" y="916"/>
                    </a:lnTo>
                    <a:lnTo>
                      <a:pt x="605" y="879"/>
                    </a:lnTo>
                    <a:lnTo>
                      <a:pt x="620" y="844"/>
                    </a:lnTo>
                    <a:lnTo>
                      <a:pt x="635" y="808"/>
                    </a:lnTo>
                    <a:lnTo>
                      <a:pt x="644" y="791"/>
                    </a:lnTo>
                    <a:lnTo>
                      <a:pt x="654" y="773"/>
                    </a:lnTo>
                    <a:lnTo>
                      <a:pt x="664" y="755"/>
                    </a:lnTo>
                    <a:lnTo>
                      <a:pt x="676" y="739"/>
                    </a:lnTo>
                    <a:lnTo>
                      <a:pt x="684" y="721"/>
                    </a:lnTo>
                    <a:lnTo>
                      <a:pt x="691" y="703"/>
                    </a:lnTo>
                    <a:lnTo>
                      <a:pt x="698" y="687"/>
                    </a:lnTo>
                    <a:lnTo>
                      <a:pt x="707" y="671"/>
                    </a:lnTo>
                    <a:lnTo>
                      <a:pt x="716" y="653"/>
                    </a:lnTo>
                    <a:lnTo>
                      <a:pt x="727" y="637"/>
                    </a:lnTo>
                    <a:lnTo>
                      <a:pt x="737" y="622"/>
                    </a:lnTo>
                    <a:lnTo>
                      <a:pt x="747" y="606"/>
                    </a:lnTo>
                    <a:lnTo>
                      <a:pt x="747" y="601"/>
                    </a:lnTo>
                    <a:lnTo>
                      <a:pt x="749" y="597"/>
                    </a:lnTo>
                    <a:lnTo>
                      <a:pt x="752" y="594"/>
                    </a:lnTo>
                    <a:lnTo>
                      <a:pt x="755" y="591"/>
                    </a:lnTo>
                    <a:lnTo>
                      <a:pt x="758" y="588"/>
                    </a:lnTo>
                    <a:lnTo>
                      <a:pt x="761" y="585"/>
                    </a:lnTo>
                    <a:lnTo>
                      <a:pt x="762" y="582"/>
                    </a:lnTo>
                    <a:lnTo>
                      <a:pt x="765" y="579"/>
                    </a:lnTo>
                    <a:lnTo>
                      <a:pt x="784" y="543"/>
                    </a:lnTo>
                    <a:lnTo>
                      <a:pt x="805" y="509"/>
                    </a:lnTo>
                    <a:lnTo>
                      <a:pt x="827" y="475"/>
                    </a:lnTo>
                    <a:lnTo>
                      <a:pt x="851" y="441"/>
                    </a:lnTo>
                    <a:lnTo>
                      <a:pt x="873" y="407"/>
                    </a:lnTo>
                    <a:lnTo>
                      <a:pt x="895" y="373"/>
                    </a:lnTo>
                    <a:lnTo>
                      <a:pt x="914" y="338"/>
                    </a:lnTo>
                    <a:lnTo>
                      <a:pt x="934" y="301"/>
                    </a:lnTo>
                    <a:lnTo>
                      <a:pt x="944" y="282"/>
                    </a:lnTo>
                    <a:lnTo>
                      <a:pt x="956" y="261"/>
                    </a:lnTo>
                    <a:lnTo>
                      <a:pt x="969" y="242"/>
                    </a:lnTo>
                    <a:lnTo>
                      <a:pt x="981" y="222"/>
                    </a:lnTo>
                    <a:lnTo>
                      <a:pt x="1009" y="185"/>
                    </a:lnTo>
                    <a:lnTo>
                      <a:pt x="1037" y="150"/>
                    </a:lnTo>
                    <a:lnTo>
                      <a:pt x="1065" y="113"/>
                    </a:lnTo>
                    <a:lnTo>
                      <a:pt x="1093" y="77"/>
                    </a:lnTo>
                    <a:lnTo>
                      <a:pt x="1120" y="39"/>
                    </a:lnTo>
                    <a:lnTo>
                      <a:pt x="1145" y="0"/>
                    </a:lnTo>
                    <a:lnTo>
                      <a:pt x="1170" y="27"/>
                    </a:lnTo>
                    <a:close/>
                  </a:path>
                </a:pathLst>
              </a:custGeom>
              <a:solidFill>
                <a:srgbClr val="6363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3999" y="1739"/>
                <a:ext cx="425" cy="1250"/>
              </a:xfrm>
              <a:custGeom>
                <a:avLst/>
                <a:gdLst>
                  <a:gd name="T0" fmla="*/ 420 w 850"/>
                  <a:gd name="T1" fmla="*/ 46 h 2501"/>
                  <a:gd name="T2" fmla="*/ 386 w 850"/>
                  <a:gd name="T3" fmla="*/ 126 h 2501"/>
                  <a:gd name="T4" fmla="*/ 362 w 850"/>
                  <a:gd name="T5" fmla="*/ 190 h 2501"/>
                  <a:gd name="T6" fmla="*/ 336 w 850"/>
                  <a:gd name="T7" fmla="*/ 283 h 2501"/>
                  <a:gd name="T8" fmla="*/ 304 w 850"/>
                  <a:gd name="T9" fmla="*/ 374 h 2501"/>
                  <a:gd name="T10" fmla="*/ 283 w 850"/>
                  <a:gd name="T11" fmla="*/ 451 h 2501"/>
                  <a:gd name="T12" fmla="*/ 279 w 850"/>
                  <a:gd name="T13" fmla="*/ 462 h 2501"/>
                  <a:gd name="T14" fmla="*/ 274 w 850"/>
                  <a:gd name="T15" fmla="*/ 471 h 2501"/>
                  <a:gd name="T16" fmla="*/ 271 w 850"/>
                  <a:gd name="T17" fmla="*/ 479 h 2501"/>
                  <a:gd name="T18" fmla="*/ 265 w 850"/>
                  <a:gd name="T19" fmla="*/ 492 h 2501"/>
                  <a:gd name="T20" fmla="*/ 260 w 850"/>
                  <a:gd name="T21" fmla="*/ 510 h 2501"/>
                  <a:gd name="T22" fmla="*/ 251 w 850"/>
                  <a:gd name="T23" fmla="*/ 536 h 2501"/>
                  <a:gd name="T24" fmla="*/ 245 w 850"/>
                  <a:gd name="T25" fmla="*/ 557 h 2501"/>
                  <a:gd name="T26" fmla="*/ 244 w 850"/>
                  <a:gd name="T27" fmla="*/ 574 h 2501"/>
                  <a:gd name="T28" fmla="*/ 246 w 850"/>
                  <a:gd name="T29" fmla="*/ 596 h 2501"/>
                  <a:gd name="T30" fmla="*/ 261 w 850"/>
                  <a:gd name="T31" fmla="*/ 631 h 2501"/>
                  <a:gd name="T32" fmla="*/ 288 w 850"/>
                  <a:gd name="T33" fmla="*/ 688 h 2501"/>
                  <a:gd name="T34" fmla="*/ 297 w 850"/>
                  <a:gd name="T35" fmla="*/ 708 h 2501"/>
                  <a:gd name="T36" fmla="*/ 300 w 850"/>
                  <a:gd name="T37" fmla="*/ 718 h 2501"/>
                  <a:gd name="T38" fmla="*/ 295 w 850"/>
                  <a:gd name="T39" fmla="*/ 715 h 2501"/>
                  <a:gd name="T40" fmla="*/ 279 w 850"/>
                  <a:gd name="T41" fmla="*/ 729 h 2501"/>
                  <a:gd name="T42" fmla="*/ 245 w 850"/>
                  <a:gd name="T43" fmla="*/ 761 h 2501"/>
                  <a:gd name="T44" fmla="*/ 208 w 850"/>
                  <a:gd name="T45" fmla="*/ 817 h 2501"/>
                  <a:gd name="T46" fmla="*/ 177 w 850"/>
                  <a:gd name="T47" fmla="*/ 877 h 2501"/>
                  <a:gd name="T48" fmla="*/ 157 w 850"/>
                  <a:gd name="T49" fmla="*/ 940 h 2501"/>
                  <a:gd name="T50" fmla="*/ 146 w 850"/>
                  <a:gd name="T51" fmla="*/ 979 h 2501"/>
                  <a:gd name="T52" fmla="*/ 136 w 850"/>
                  <a:gd name="T53" fmla="*/ 1000 h 2501"/>
                  <a:gd name="T54" fmla="*/ 131 w 850"/>
                  <a:gd name="T55" fmla="*/ 1014 h 2501"/>
                  <a:gd name="T56" fmla="*/ 122 w 850"/>
                  <a:gd name="T57" fmla="*/ 1031 h 2501"/>
                  <a:gd name="T58" fmla="*/ 85 w 850"/>
                  <a:gd name="T59" fmla="*/ 1099 h 2501"/>
                  <a:gd name="T60" fmla="*/ 63 w 850"/>
                  <a:gd name="T61" fmla="*/ 1148 h 2501"/>
                  <a:gd name="T62" fmla="*/ 57 w 850"/>
                  <a:gd name="T63" fmla="*/ 1165 h 2501"/>
                  <a:gd name="T64" fmla="*/ 54 w 850"/>
                  <a:gd name="T65" fmla="*/ 1170 h 2501"/>
                  <a:gd name="T66" fmla="*/ 46 w 850"/>
                  <a:gd name="T67" fmla="*/ 1182 h 2501"/>
                  <a:gd name="T68" fmla="*/ 13 w 850"/>
                  <a:gd name="T69" fmla="*/ 1230 h 2501"/>
                  <a:gd name="T70" fmla="*/ 1 w 850"/>
                  <a:gd name="T71" fmla="*/ 1247 h 2501"/>
                  <a:gd name="T72" fmla="*/ 6 w 850"/>
                  <a:gd name="T73" fmla="*/ 1238 h 2501"/>
                  <a:gd name="T74" fmla="*/ 11 w 850"/>
                  <a:gd name="T75" fmla="*/ 1217 h 2501"/>
                  <a:gd name="T76" fmla="*/ 20 w 850"/>
                  <a:gd name="T77" fmla="*/ 1191 h 2501"/>
                  <a:gd name="T78" fmla="*/ 27 w 850"/>
                  <a:gd name="T79" fmla="*/ 1151 h 2501"/>
                  <a:gd name="T80" fmla="*/ 36 w 850"/>
                  <a:gd name="T81" fmla="*/ 1102 h 2501"/>
                  <a:gd name="T82" fmla="*/ 47 w 850"/>
                  <a:gd name="T83" fmla="*/ 1047 h 2501"/>
                  <a:gd name="T84" fmla="*/ 70 w 850"/>
                  <a:gd name="T85" fmla="*/ 958 h 2501"/>
                  <a:gd name="T86" fmla="*/ 86 w 850"/>
                  <a:gd name="T87" fmla="*/ 893 h 2501"/>
                  <a:gd name="T88" fmla="*/ 93 w 850"/>
                  <a:gd name="T89" fmla="*/ 865 h 2501"/>
                  <a:gd name="T90" fmla="*/ 123 w 850"/>
                  <a:gd name="T91" fmla="*/ 763 h 2501"/>
                  <a:gd name="T92" fmla="*/ 148 w 850"/>
                  <a:gd name="T93" fmla="*/ 658 h 2501"/>
                  <a:gd name="T94" fmla="*/ 158 w 850"/>
                  <a:gd name="T95" fmla="*/ 623 h 2501"/>
                  <a:gd name="T96" fmla="*/ 175 w 850"/>
                  <a:gd name="T97" fmla="*/ 579 h 2501"/>
                  <a:gd name="T98" fmla="*/ 191 w 850"/>
                  <a:gd name="T99" fmla="*/ 529 h 2501"/>
                  <a:gd name="T100" fmla="*/ 205 w 850"/>
                  <a:gd name="T101" fmla="*/ 493 h 2501"/>
                  <a:gd name="T102" fmla="*/ 216 w 850"/>
                  <a:gd name="T103" fmla="*/ 451 h 2501"/>
                  <a:gd name="T104" fmla="*/ 233 w 850"/>
                  <a:gd name="T105" fmla="*/ 402 h 2501"/>
                  <a:gd name="T106" fmla="*/ 246 w 850"/>
                  <a:gd name="T107" fmla="*/ 367 h 2501"/>
                  <a:gd name="T108" fmla="*/ 262 w 850"/>
                  <a:gd name="T109" fmla="*/ 336 h 2501"/>
                  <a:gd name="T110" fmla="*/ 279 w 850"/>
                  <a:gd name="T111" fmla="*/ 290 h 2501"/>
                  <a:gd name="T112" fmla="*/ 305 w 850"/>
                  <a:gd name="T113" fmla="*/ 223 h 2501"/>
                  <a:gd name="T114" fmla="*/ 335 w 850"/>
                  <a:gd name="T115" fmla="*/ 149 h 2501"/>
                  <a:gd name="T116" fmla="*/ 358 w 850"/>
                  <a:gd name="T117" fmla="*/ 109 h 2501"/>
                  <a:gd name="T118" fmla="*/ 387 w 850"/>
                  <a:gd name="T119" fmla="*/ 50 h 2501"/>
                  <a:gd name="T120" fmla="*/ 408 w 850"/>
                  <a:gd name="T121" fmla="*/ 15 h 2501"/>
                  <a:gd name="T122" fmla="*/ 423 w 850"/>
                  <a:gd name="T123" fmla="*/ 0 h 25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0"/>
                  <a:gd name="T187" fmla="*/ 0 h 2501"/>
                  <a:gd name="T188" fmla="*/ 850 w 850"/>
                  <a:gd name="T189" fmla="*/ 2501 h 25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0" h="2501">
                    <a:moveTo>
                      <a:pt x="850" y="14"/>
                    </a:moveTo>
                    <a:lnTo>
                      <a:pt x="850" y="34"/>
                    </a:lnTo>
                    <a:lnTo>
                      <a:pt x="847" y="54"/>
                    </a:lnTo>
                    <a:lnTo>
                      <a:pt x="844" y="73"/>
                    </a:lnTo>
                    <a:lnTo>
                      <a:pt x="839" y="92"/>
                    </a:lnTo>
                    <a:lnTo>
                      <a:pt x="826" y="129"/>
                    </a:lnTo>
                    <a:lnTo>
                      <a:pt x="811" y="165"/>
                    </a:lnTo>
                    <a:lnTo>
                      <a:pt x="795" y="200"/>
                    </a:lnTo>
                    <a:lnTo>
                      <a:pt x="779" y="236"/>
                    </a:lnTo>
                    <a:lnTo>
                      <a:pt x="771" y="253"/>
                    </a:lnTo>
                    <a:lnTo>
                      <a:pt x="764" y="271"/>
                    </a:lnTo>
                    <a:lnTo>
                      <a:pt x="758" y="290"/>
                    </a:lnTo>
                    <a:lnTo>
                      <a:pt x="752" y="308"/>
                    </a:lnTo>
                    <a:lnTo>
                      <a:pt x="737" y="344"/>
                    </a:lnTo>
                    <a:lnTo>
                      <a:pt x="724" y="381"/>
                    </a:lnTo>
                    <a:lnTo>
                      <a:pt x="713" y="418"/>
                    </a:lnTo>
                    <a:lnTo>
                      <a:pt x="703" y="455"/>
                    </a:lnTo>
                    <a:lnTo>
                      <a:pt x="693" y="492"/>
                    </a:lnTo>
                    <a:lnTo>
                      <a:pt x="682" y="529"/>
                    </a:lnTo>
                    <a:lnTo>
                      <a:pt x="671" y="566"/>
                    </a:lnTo>
                    <a:lnTo>
                      <a:pt x="656" y="601"/>
                    </a:lnTo>
                    <a:lnTo>
                      <a:pt x="644" y="638"/>
                    </a:lnTo>
                    <a:lnTo>
                      <a:pt x="631" y="674"/>
                    </a:lnTo>
                    <a:lnTo>
                      <a:pt x="620" y="711"/>
                    </a:lnTo>
                    <a:lnTo>
                      <a:pt x="608" y="749"/>
                    </a:lnTo>
                    <a:lnTo>
                      <a:pt x="598" y="786"/>
                    </a:lnTo>
                    <a:lnTo>
                      <a:pt x="588" y="823"/>
                    </a:lnTo>
                    <a:lnTo>
                      <a:pt x="579" y="862"/>
                    </a:lnTo>
                    <a:lnTo>
                      <a:pt x="569" y="899"/>
                    </a:lnTo>
                    <a:lnTo>
                      <a:pt x="566" y="903"/>
                    </a:lnTo>
                    <a:lnTo>
                      <a:pt x="563" y="907"/>
                    </a:lnTo>
                    <a:lnTo>
                      <a:pt x="561" y="912"/>
                    </a:lnTo>
                    <a:lnTo>
                      <a:pt x="560" y="916"/>
                    </a:lnTo>
                    <a:lnTo>
                      <a:pt x="558" y="921"/>
                    </a:lnTo>
                    <a:lnTo>
                      <a:pt x="557" y="925"/>
                    </a:lnTo>
                    <a:lnTo>
                      <a:pt x="554" y="930"/>
                    </a:lnTo>
                    <a:lnTo>
                      <a:pt x="551" y="934"/>
                    </a:lnTo>
                    <a:lnTo>
                      <a:pt x="549" y="937"/>
                    </a:lnTo>
                    <a:lnTo>
                      <a:pt x="549" y="940"/>
                    </a:lnTo>
                    <a:lnTo>
                      <a:pt x="548" y="943"/>
                    </a:lnTo>
                    <a:lnTo>
                      <a:pt x="546" y="946"/>
                    </a:lnTo>
                    <a:lnTo>
                      <a:pt x="545" y="949"/>
                    </a:lnTo>
                    <a:lnTo>
                      <a:pt x="543" y="952"/>
                    </a:lnTo>
                    <a:lnTo>
                      <a:pt x="543" y="955"/>
                    </a:lnTo>
                    <a:lnTo>
                      <a:pt x="542" y="959"/>
                    </a:lnTo>
                    <a:lnTo>
                      <a:pt x="546" y="964"/>
                    </a:lnTo>
                    <a:lnTo>
                      <a:pt x="540" y="967"/>
                    </a:lnTo>
                    <a:lnTo>
                      <a:pt x="536" y="971"/>
                    </a:lnTo>
                    <a:lnTo>
                      <a:pt x="533" y="977"/>
                    </a:lnTo>
                    <a:lnTo>
                      <a:pt x="530" y="984"/>
                    </a:lnTo>
                    <a:lnTo>
                      <a:pt x="529" y="992"/>
                    </a:lnTo>
                    <a:lnTo>
                      <a:pt x="527" y="999"/>
                    </a:lnTo>
                    <a:lnTo>
                      <a:pt x="527" y="1005"/>
                    </a:lnTo>
                    <a:lnTo>
                      <a:pt x="526" y="1011"/>
                    </a:lnTo>
                    <a:lnTo>
                      <a:pt x="520" y="1021"/>
                    </a:lnTo>
                    <a:lnTo>
                      <a:pt x="515" y="1032"/>
                    </a:lnTo>
                    <a:lnTo>
                      <a:pt x="511" y="1042"/>
                    </a:lnTo>
                    <a:lnTo>
                      <a:pt x="508" y="1052"/>
                    </a:lnTo>
                    <a:lnTo>
                      <a:pt x="505" y="1063"/>
                    </a:lnTo>
                    <a:lnTo>
                      <a:pt x="502" y="1073"/>
                    </a:lnTo>
                    <a:lnTo>
                      <a:pt x="499" y="1084"/>
                    </a:lnTo>
                    <a:lnTo>
                      <a:pt x="495" y="1094"/>
                    </a:lnTo>
                    <a:lnTo>
                      <a:pt x="493" y="1100"/>
                    </a:lnTo>
                    <a:lnTo>
                      <a:pt x="492" y="1107"/>
                    </a:lnTo>
                    <a:lnTo>
                      <a:pt x="490" y="1115"/>
                    </a:lnTo>
                    <a:lnTo>
                      <a:pt x="487" y="1122"/>
                    </a:lnTo>
                    <a:lnTo>
                      <a:pt x="486" y="1129"/>
                    </a:lnTo>
                    <a:lnTo>
                      <a:pt x="486" y="1135"/>
                    </a:lnTo>
                    <a:lnTo>
                      <a:pt x="486" y="1143"/>
                    </a:lnTo>
                    <a:lnTo>
                      <a:pt x="489" y="1149"/>
                    </a:lnTo>
                    <a:lnTo>
                      <a:pt x="484" y="1159"/>
                    </a:lnTo>
                    <a:lnTo>
                      <a:pt x="483" y="1166"/>
                    </a:lnTo>
                    <a:lnTo>
                      <a:pt x="484" y="1175"/>
                    </a:lnTo>
                    <a:lnTo>
                      <a:pt x="487" y="1183"/>
                    </a:lnTo>
                    <a:lnTo>
                      <a:pt x="492" y="1192"/>
                    </a:lnTo>
                    <a:lnTo>
                      <a:pt x="495" y="1199"/>
                    </a:lnTo>
                    <a:lnTo>
                      <a:pt x="497" y="1208"/>
                    </a:lnTo>
                    <a:lnTo>
                      <a:pt x="499" y="1215"/>
                    </a:lnTo>
                    <a:lnTo>
                      <a:pt x="511" y="1239"/>
                    </a:lnTo>
                    <a:lnTo>
                      <a:pt x="521" y="1263"/>
                    </a:lnTo>
                    <a:lnTo>
                      <a:pt x="532" y="1285"/>
                    </a:lnTo>
                    <a:lnTo>
                      <a:pt x="542" y="1308"/>
                    </a:lnTo>
                    <a:lnTo>
                      <a:pt x="552" y="1332"/>
                    </a:lnTo>
                    <a:lnTo>
                      <a:pt x="564" y="1354"/>
                    </a:lnTo>
                    <a:lnTo>
                      <a:pt x="576" y="1377"/>
                    </a:lnTo>
                    <a:lnTo>
                      <a:pt x="588" y="1400"/>
                    </a:lnTo>
                    <a:lnTo>
                      <a:pt x="589" y="1405"/>
                    </a:lnTo>
                    <a:lnTo>
                      <a:pt x="589" y="1409"/>
                    </a:lnTo>
                    <a:lnTo>
                      <a:pt x="592" y="1413"/>
                    </a:lnTo>
                    <a:lnTo>
                      <a:pt x="594" y="1416"/>
                    </a:lnTo>
                    <a:lnTo>
                      <a:pt x="597" y="1421"/>
                    </a:lnTo>
                    <a:lnTo>
                      <a:pt x="598" y="1424"/>
                    </a:lnTo>
                    <a:lnTo>
                      <a:pt x="600" y="1428"/>
                    </a:lnTo>
                    <a:lnTo>
                      <a:pt x="601" y="1433"/>
                    </a:lnTo>
                    <a:lnTo>
                      <a:pt x="600" y="1436"/>
                    </a:lnTo>
                    <a:lnTo>
                      <a:pt x="598" y="1433"/>
                    </a:lnTo>
                    <a:lnTo>
                      <a:pt x="595" y="1431"/>
                    </a:lnTo>
                    <a:lnTo>
                      <a:pt x="594" y="1430"/>
                    </a:lnTo>
                    <a:lnTo>
                      <a:pt x="592" y="1430"/>
                    </a:lnTo>
                    <a:lnTo>
                      <a:pt x="589" y="1430"/>
                    </a:lnTo>
                    <a:lnTo>
                      <a:pt x="588" y="1430"/>
                    </a:lnTo>
                    <a:lnTo>
                      <a:pt x="586" y="1431"/>
                    </a:lnTo>
                    <a:lnTo>
                      <a:pt x="583" y="1433"/>
                    </a:lnTo>
                    <a:lnTo>
                      <a:pt x="570" y="1448"/>
                    </a:lnTo>
                    <a:lnTo>
                      <a:pt x="557" y="1459"/>
                    </a:lnTo>
                    <a:lnTo>
                      <a:pt x="540" y="1473"/>
                    </a:lnTo>
                    <a:lnTo>
                      <a:pt x="526" y="1486"/>
                    </a:lnTo>
                    <a:lnTo>
                      <a:pt x="509" y="1499"/>
                    </a:lnTo>
                    <a:lnTo>
                      <a:pt x="496" y="1514"/>
                    </a:lnTo>
                    <a:lnTo>
                      <a:pt x="490" y="1522"/>
                    </a:lnTo>
                    <a:lnTo>
                      <a:pt x="484" y="1529"/>
                    </a:lnTo>
                    <a:lnTo>
                      <a:pt x="480" y="1538"/>
                    </a:lnTo>
                    <a:lnTo>
                      <a:pt x="475" y="1547"/>
                    </a:lnTo>
                    <a:lnTo>
                      <a:pt x="444" y="1590"/>
                    </a:lnTo>
                    <a:lnTo>
                      <a:pt x="415" y="1634"/>
                    </a:lnTo>
                    <a:lnTo>
                      <a:pt x="401" y="1658"/>
                    </a:lnTo>
                    <a:lnTo>
                      <a:pt x="390" y="1681"/>
                    </a:lnTo>
                    <a:lnTo>
                      <a:pt x="376" y="1705"/>
                    </a:lnTo>
                    <a:lnTo>
                      <a:pt x="366" y="1730"/>
                    </a:lnTo>
                    <a:lnTo>
                      <a:pt x="354" y="1754"/>
                    </a:lnTo>
                    <a:lnTo>
                      <a:pt x="345" y="1779"/>
                    </a:lnTo>
                    <a:lnTo>
                      <a:pt x="335" y="1804"/>
                    </a:lnTo>
                    <a:lnTo>
                      <a:pt x="327" y="1829"/>
                    </a:lnTo>
                    <a:lnTo>
                      <a:pt x="320" y="1854"/>
                    </a:lnTo>
                    <a:lnTo>
                      <a:pt x="313" y="1881"/>
                    </a:lnTo>
                    <a:lnTo>
                      <a:pt x="307" y="1906"/>
                    </a:lnTo>
                    <a:lnTo>
                      <a:pt x="302" y="1931"/>
                    </a:lnTo>
                    <a:lnTo>
                      <a:pt x="298" y="1940"/>
                    </a:lnTo>
                    <a:lnTo>
                      <a:pt x="295" y="1949"/>
                    </a:lnTo>
                    <a:lnTo>
                      <a:pt x="292" y="1958"/>
                    </a:lnTo>
                    <a:lnTo>
                      <a:pt x="289" y="1967"/>
                    </a:lnTo>
                    <a:lnTo>
                      <a:pt x="286" y="1976"/>
                    </a:lnTo>
                    <a:lnTo>
                      <a:pt x="282" y="1985"/>
                    </a:lnTo>
                    <a:lnTo>
                      <a:pt x="277" y="1992"/>
                    </a:lnTo>
                    <a:lnTo>
                      <a:pt x="271" y="2001"/>
                    </a:lnTo>
                    <a:lnTo>
                      <a:pt x="273" y="2007"/>
                    </a:lnTo>
                    <a:lnTo>
                      <a:pt x="271" y="2011"/>
                    </a:lnTo>
                    <a:lnTo>
                      <a:pt x="268" y="2017"/>
                    </a:lnTo>
                    <a:lnTo>
                      <a:pt x="265" y="2022"/>
                    </a:lnTo>
                    <a:lnTo>
                      <a:pt x="261" y="2028"/>
                    </a:lnTo>
                    <a:lnTo>
                      <a:pt x="258" y="2033"/>
                    </a:lnTo>
                    <a:lnTo>
                      <a:pt x="256" y="2038"/>
                    </a:lnTo>
                    <a:lnTo>
                      <a:pt x="255" y="2045"/>
                    </a:lnTo>
                    <a:lnTo>
                      <a:pt x="243" y="2060"/>
                    </a:lnTo>
                    <a:lnTo>
                      <a:pt x="245" y="2063"/>
                    </a:lnTo>
                    <a:lnTo>
                      <a:pt x="227" y="2088"/>
                    </a:lnTo>
                    <a:lnTo>
                      <a:pt x="211" y="2115"/>
                    </a:lnTo>
                    <a:lnTo>
                      <a:pt x="196" y="2141"/>
                    </a:lnTo>
                    <a:lnTo>
                      <a:pt x="182" y="2170"/>
                    </a:lnTo>
                    <a:lnTo>
                      <a:pt x="169" y="2198"/>
                    </a:lnTo>
                    <a:lnTo>
                      <a:pt x="157" y="2227"/>
                    </a:lnTo>
                    <a:lnTo>
                      <a:pt x="145" y="2255"/>
                    </a:lnTo>
                    <a:lnTo>
                      <a:pt x="134" y="2285"/>
                    </a:lnTo>
                    <a:lnTo>
                      <a:pt x="131" y="2291"/>
                    </a:lnTo>
                    <a:lnTo>
                      <a:pt x="126" y="2297"/>
                    </a:lnTo>
                    <a:lnTo>
                      <a:pt x="123" y="2304"/>
                    </a:lnTo>
                    <a:lnTo>
                      <a:pt x="122" y="2312"/>
                    </a:lnTo>
                    <a:lnTo>
                      <a:pt x="119" y="2318"/>
                    </a:lnTo>
                    <a:lnTo>
                      <a:pt x="117" y="2325"/>
                    </a:lnTo>
                    <a:lnTo>
                      <a:pt x="114" y="2331"/>
                    </a:lnTo>
                    <a:lnTo>
                      <a:pt x="113" y="2337"/>
                    </a:lnTo>
                    <a:lnTo>
                      <a:pt x="111" y="2338"/>
                    </a:lnTo>
                    <a:lnTo>
                      <a:pt x="110" y="2338"/>
                    </a:lnTo>
                    <a:lnTo>
                      <a:pt x="108" y="2340"/>
                    </a:lnTo>
                    <a:lnTo>
                      <a:pt x="108" y="2341"/>
                    </a:lnTo>
                    <a:lnTo>
                      <a:pt x="107" y="2343"/>
                    </a:lnTo>
                    <a:lnTo>
                      <a:pt x="107" y="2344"/>
                    </a:lnTo>
                    <a:lnTo>
                      <a:pt x="106" y="2346"/>
                    </a:lnTo>
                    <a:lnTo>
                      <a:pt x="104" y="2347"/>
                    </a:lnTo>
                    <a:lnTo>
                      <a:pt x="91" y="2365"/>
                    </a:lnTo>
                    <a:lnTo>
                      <a:pt x="76" y="2383"/>
                    </a:lnTo>
                    <a:lnTo>
                      <a:pt x="63" y="2402"/>
                    </a:lnTo>
                    <a:lnTo>
                      <a:pt x="49" y="2421"/>
                    </a:lnTo>
                    <a:lnTo>
                      <a:pt x="37" y="2440"/>
                    </a:lnTo>
                    <a:lnTo>
                      <a:pt x="26" y="2461"/>
                    </a:lnTo>
                    <a:lnTo>
                      <a:pt x="15" y="2482"/>
                    </a:lnTo>
                    <a:lnTo>
                      <a:pt x="5" y="2501"/>
                    </a:lnTo>
                    <a:lnTo>
                      <a:pt x="0" y="2501"/>
                    </a:lnTo>
                    <a:lnTo>
                      <a:pt x="0" y="2498"/>
                    </a:lnTo>
                    <a:lnTo>
                      <a:pt x="2" y="2494"/>
                    </a:lnTo>
                    <a:lnTo>
                      <a:pt x="5" y="2491"/>
                    </a:lnTo>
                    <a:lnTo>
                      <a:pt x="6" y="2488"/>
                    </a:lnTo>
                    <a:lnTo>
                      <a:pt x="9" y="2483"/>
                    </a:lnTo>
                    <a:lnTo>
                      <a:pt x="11" y="2480"/>
                    </a:lnTo>
                    <a:lnTo>
                      <a:pt x="11" y="2476"/>
                    </a:lnTo>
                    <a:lnTo>
                      <a:pt x="9" y="2473"/>
                    </a:lnTo>
                    <a:lnTo>
                      <a:pt x="11" y="2463"/>
                    </a:lnTo>
                    <a:lnTo>
                      <a:pt x="14" y="2454"/>
                    </a:lnTo>
                    <a:lnTo>
                      <a:pt x="17" y="2443"/>
                    </a:lnTo>
                    <a:lnTo>
                      <a:pt x="21" y="2434"/>
                    </a:lnTo>
                    <a:lnTo>
                      <a:pt x="24" y="2426"/>
                    </a:lnTo>
                    <a:lnTo>
                      <a:pt x="27" y="2415"/>
                    </a:lnTo>
                    <a:lnTo>
                      <a:pt x="30" y="2406"/>
                    </a:lnTo>
                    <a:lnTo>
                      <a:pt x="35" y="2397"/>
                    </a:lnTo>
                    <a:lnTo>
                      <a:pt x="39" y="2383"/>
                    </a:lnTo>
                    <a:lnTo>
                      <a:pt x="43" y="2368"/>
                    </a:lnTo>
                    <a:lnTo>
                      <a:pt x="46" y="2352"/>
                    </a:lnTo>
                    <a:lnTo>
                      <a:pt x="48" y="2335"/>
                    </a:lnTo>
                    <a:lnTo>
                      <a:pt x="51" y="2319"/>
                    </a:lnTo>
                    <a:lnTo>
                      <a:pt x="54" y="2303"/>
                    </a:lnTo>
                    <a:lnTo>
                      <a:pt x="57" y="2286"/>
                    </a:lnTo>
                    <a:lnTo>
                      <a:pt x="63" y="2270"/>
                    </a:lnTo>
                    <a:lnTo>
                      <a:pt x="64" y="2248"/>
                    </a:lnTo>
                    <a:lnTo>
                      <a:pt x="67" y="2224"/>
                    </a:lnTo>
                    <a:lnTo>
                      <a:pt x="71" y="2204"/>
                    </a:lnTo>
                    <a:lnTo>
                      <a:pt x="76" y="2181"/>
                    </a:lnTo>
                    <a:lnTo>
                      <a:pt x="80" y="2159"/>
                    </a:lnTo>
                    <a:lnTo>
                      <a:pt x="85" y="2139"/>
                    </a:lnTo>
                    <a:lnTo>
                      <a:pt x="89" y="2116"/>
                    </a:lnTo>
                    <a:lnTo>
                      <a:pt x="94" y="2094"/>
                    </a:lnTo>
                    <a:lnTo>
                      <a:pt x="101" y="2056"/>
                    </a:lnTo>
                    <a:lnTo>
                      <a:pt x="110" y="2020"/>
                    </a:lnTo>
                    <a:lnTo>
                      <a:pt x="119" y="1985"/>
                    </a:lnTo>
                    <a:lnTo>
                      <a:pt x="129" y="1951"/>
                    </a:lnTo>
                    <a:lnTo>
                      <a:pt x="140" y="1917"/>
                    </a:lnTo>
                    <a:lnTo>
                      <a:pt x="148" y="1881"/>
                    </a:lnTo>
                    <a:lnTo>
                      <a:pt x="157" y="1846"/>
                    </a:lnTo>
                    <a:lnTo>
                      <a:pt x="165" y="1807"/>
                    </a:lnTo>
                    <a:lnTo>
                      <a:pt x="168" y="1797"/>
                    </a:lnTo>
                    <a:lnTo>
                      <a:pt x="172" y="1786"/>
                    </a:lnTo>
                    <a:lnTo>
                      <a:pt x="175" y="1775"/>
                    </a:lnTo>
                    <a:lnTo>
                      <a:pt x="178" y="1764"/>
                    </a:lnTo>
                    <a:lnTo>
                      <a:pt x="179" y="1752"/>
                    </a:lnTo>
                    <a:lnTo>
                      <a:pt x="182" y="1742"/>
                    </a:lnTo>
                    <a:lnTo>
                      <a:pt x="185" y="1730"/>
                    </a:lnTo>
                    <a:lnTo>
                      <a:pt x="187" y="1720"/>
                    </a:lnTo>
                    <a:lnTo>
                      <a:pt x="202" y="1671"/>
                    </a:lnTo>
                    <a:lnTo>
                      <a:pt x="216" y="1624"/>
                    </a:lnTo>
                    <a:lnTo>
                      <a:pt x="231" y="1575"/>
                    </a:lnTo>
                    <a:lnTo>
                      <a:pt x="246" y="1526"/>
                    </a:lnTo>
                    <a:lnTo>
                      <a:pt x="259" y="1477"/>
                    </a:lnTo>
                    <a:lnTo>
                      <a:pt x="273" y="1430"/>
                    </a:lnTo>
                    <a:lnTo>
                      <a:pt x="284" y="1381"/>
                    </a:lnTo>
                    <a:lnTo>
                      <a:pt x="295" y="1334"/>
                    </a:lnTo>
                    <a:lnTo>
                      <a:pt x="295" y="1317"/>
                    </a:lnTo>
                    <a:lnTo>
                      <a:pt x="296" y="1303"/>
                    </a:lnTo>
                    <a:lnTo>
                      <a:pt x="299" y="1288"/>
                    </a:lnTo>
                    <a:lnTo>
                      <a:pt x="304" y="1274"/>
                    </a:lnTo>
                    <a:lnTo>
                      <a:pt x="308" y="1260"/>
                    </a:lnTo>
                    <a:lnTo>
                      <a:pt x="316" y="1246"/>
                    </a:lnTo>
                    <a:lnTo>
                      <a:pt x="321" y="1233"/>
                    </a:lnTo>
                    <a:lnTo>
                      <a:pt x="329" y="1220"/>
                    </a:lnTo>
                    <a:lnTo>
                      <a:pt x="335" y="1199"/>
                    </a:lnTo>
                    <a:lnTo>
                      <a:pt x="342" y="1180"/>
                    </a:lnTo>
                    <a:lnTo>
                      <a:pt x="350" y="1159"/>
                    </a:lnTo>
                    <a:lnTo>
                      <a:pt x="357" y="1140"/>
                    </a:lnTo>
                    <a:lnTo>
                      <a:pt x="364" y="1119"/>
                    </a:lnTo>
                    <a:lnTo>
                      <a:pt x="372" y="1100"/>
                    </a:lnTo>
                    <a:lnTo>
                      <a:pt x="378" y="1079"/>
                    </a:lnTo>
                    <a:lnTo>
                      <a:pt x="382" y="1058"/>
                    </a:lnTo>
                    <a:lnTo>
                      <a:pt x="387" y="1044"/>
                    </a:lnTo>
                    <a:lnTo>
                      <a:pt x="392" y="1029"/>
                    </a:lnTo>
                    <a:lnTo>
                      <a:pt x="398" y="1015"/>
                    </a:lnTo>
                    <a:lnTo>
                      <a:pt x="404" y="1001"/>
                    </a:lnTo>
                    <a:lnTo>
                      <a:pt x="409" y="987"/>
                    </a:lnTo>
                    <a:lnTo>
                      <a:pt x="413" y="973"/>
                    </a:lnTo>
                    <a:lnTo>
                      <a:pt x="418" y="958"/>
                    </a:lnTo>
                    <a:lnTo>
                      <a:pt x="419" y="940"/>
                    </a:lnTo>
                    <a:lnTo>
                      <a:pt x="425" y="921"/>
                    </a:lnTo>
                    <a:lnTo>
                      <a:pt x="432" y="902"/>
                    </a:lnTo>
                    <a:lnTo>
                      <a:pt x="440" y="882"/>
                    </a:lnTo>
                    <a:lnTo>
                      <a:pt x="447" y="863"/>
                    </a:lnTo>
                    <a:lnTo>
                      <a:pt x="453" y="844"/>
                    </a:lnTo>
                    <a:lnTo>
                      <a:pt x="461" y="825"/>
                    </a:lnTo>
                    <a:lnTo>
                      <a:pt x="466" y="805"/>
                    </a:lnTo>
                    <a:lnTo>
                      <a:pt x="472" y="786"/>
                    </a:lnTo>
                    <a:lnTo>
                      <a:pt x="477" y="773"/>
                    </a:lnTo>
                    <a:lnTo>
                      <a:pt x="481" y="759"/>
                    </a:lnTo>
                    <a:lnTo>
                      <a:pt x="487" y="746"/>
                    </a:lnTo>
                    <a:lnTo>
                      <a:pt x="493" y="734"/>
                    </a:lnTo>
                    <a:lnTo>
                      <a:pt x="499" y="722"/>
                    </a:lnTo>
                    <a:lnTo>
                      <a:pt x="506" y="711"/>
                    </a:lnTo>
                    <a:lnTo>
                      <a:pt x="512" y="697"/>
                    </a:lnTo>
                    <a:lnTo>
                      <a:pt x="520" y="686"/>
                    </a:lnTo>
                    <a:lnTo>
                      <a:pt x="523" y="672"/>
                    </a:lnTo>
                    <a:lnTo>
                      <a:pt x="526" y="657"/>
                    </a:lnTo>
                    <a:lnTo>
                      <a:pt x="530" y="644"/>
                    </a:lnTo>
                    <a:lnTo>
                      <a:pt x="534" y="631"/>
                    </a:lnTo>
                    <a:lnTo>
                      <a:pt x="546" y="606"/>
                    </a:lnTo>
                    <a:lnTo>
                      <a:pt x="558" y="580"/>
                    </a:lnTo>
                    <a:lnTo>
                      <a:pt x="570" y="555"/>
                    </a:lnTo>
                    <a:lnTo>
                      <a:pt x="582" y="529"/>
                    </a:lnTo>
                    <a:lnTo>
                      <a:pt x="592" y="502"/>
                    </a:lnTo>
                    <a:lnTo>
                      <a:pt x="600" y="475"/>
                    </a:lnTo>
                    <a:lnTo>
                      <a:pt x="610" y="446"/>
                    </a:lnTo>
                    <a:lnTo>
                      <a:pt x="620" y="416"/>
                    </a:lnTo>
                    <a:lnTo>
                      <a:pt x="632" y="385"/>
                    </a:lnTo>
                    <a:lnTo>
                      <a:pt x="642" y="356"/>
                    </a:lnTo>
                    <a:lnTo>
                      <a:pt x="656" y="327"/>
                    </a:lnTo>
                    <a:lnTo>
                      <a:pt x="669" y="298"/>
                    </a:lnTo>
                    <a:lnTo>
                      <a:pt x="678" y="285"/>
                    </a:lnTo>
                    <a:lnTo>
                      <a:pt x="685" y="271"/>
                    </a:lnTo>
                    <a:lnTo>
                      <a:pt x="696" y="258"/>
                    </a:lnTo>
                    <a:lnTo>
                      <a:pt x="706" y="245"/>
                    </a:lnTo>
                    <a:lnTo>
                      <a:pt x="715" y="219"/>
                    </a:lnTo>
                    <a:lnTo>
                      <a:pt x="725" y="196"/>
                    </a:lnTo>
                    <a:lnTo>
                      <a:pt x="737" y="171"/>
                    </a:lnTo>
                    <a:lnTo>
                      <a:pt x="749" y="147"/>
                    </a:lnTo>
                    <a:lnTo>
                      <a:pt x="759" y="123"/>
                    </a:lnTo>
                    <a:lnTo>
                      <a:pt x="773" y="100"/>
                    </a:lnTo>
                    <a:lnTo>
                      <a:pt x="784" y="76"/>
                    </a:lnTo>
                    <a:lnTo>
                      <a:pt x="796" y="52"/>
                    </a:lnTo>
                    <a:lnTo>
                      <a:pt x="804" y="45"/>
                    </a:lnTo>
                    <a:lnTo>
                      <a:pt x="810" y="39"/>
                    </a:lnTo>
                    <a:lnTo>
                      <a:pt x="816" y="31"/>
                    </a:lnTo>
                    <a:lnTo>
                      <a:pt x="821" y="26"/>
                    </a:lnTo>
                    <a:lnTo>
                      <a:pt x="827" y="18"/>
                    </a:lnTo>
                    <a:lnTo>
                      <a:pt x="833" y="12"/>
                    </a:lnTo>
                    <a:lnTo>
                      <a:pt x="839" y="6"/>
                    </a:lnTo>
                    <a:lnTo>
                      <a:pt x="845" y="0"/>
                    </a:lnTo>
                    <a:lnTo>
                      <a:pt x="850" y="14"/>
                    </a:lnTo>
                    <a:close/>
                  </a:path>
                </a:pathLst>
              </a:custGeom>
              <a:solidFill>
                <a:srgbClr val="3B3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4442" y="1883"/>
                <a:ext cx="271" cy="516"/>
              </a:xfrm>
              <a:custGeom>
                <a:avLst/>
                <a:gdLst>
                  <a:gd name="T0" fmla="*/ 193 w 541"/>
                  <a:gd name="T1" fmla="*/ 105 h 1033"/>
                  <a:gd name="T2" fmla="*/ 211 w 541"/>
                  <a:gd name="T3" fmla="*/ 159 h 1033"/>
                  <a:gd name="T4" fmla="*/ 225 w 541"/>
                  <a:gd name="T5" fmla="*/ 209 h 1033"/>
                  <a:gd name="T6" fmla="*/ 234 w 541"/>
                  <a:gd name="T7" fmla="*/ 256 h 1033"/>
                  <a:gd name="T8" fmla="*/ 246 w 541"/>
                  <a:gd name="T9" fmla="*/ 302 h 1033"/>
                  <a:gd name="T10" fmla="*/ 249 w 541"/>
                  <a:gd name="T11" fmla="*/ 331 h 1033"/>
                  <a:gd name="T12" fmla="*/ 237 w 541"/>
                  <a:gd name="T13" fmla="*/ 348 h 1033"/>
                  <a:gd name="T14" fmla="*/ 220 w 541"/>
                  <a:gd name="T15" fmla="*/ 362 h 1033"/>
                  <a:gd name="T16" fmla="*/ 205 w 541"/>
                  <a:gd name="T17" fmla="*/ 316 h 1033"/>
                  <a:gd name="T18" fmla="*/ 192 w 541"/>
                  <a:gd name="T19" fmla="*/ 286 h 1033"/>
                  <a:gd name="T20" fmla="*/ 186 w 541"/>
                  <a:gd name="T21" fmla="*/ 289 h 1033"/>
                  <a:gd name="T22" fmla="*/ 195 w 541"/>
                  <a:gd name="T23" fmla="*/ 307 h 1033"/>
                  <a:gd name="T24" fmla="*/ 203 w 541"/>
                  <a:gd name="T25" fmla="*/ 359 h 1033"/>
                  <a:gd name="T26" fmla="*/ 178 w 541"/>
                  <a:gd name="T27" fmla="*/ 372 h 1033"/>
                  <a:gd name="T28" fmla="*/ 150 w 541"/>
                  <a:gd name="T29" fmla="*/ 363 h 1033"/>
                  <a:gd name="T30" fmla="*/ 130 w 541"/>
                  <a:gd name="T31" fmla="*/ 352 h 1033"/>
                  <a:gd name="T32" fmla="*/ 111 w 541"/>
                  <a:gd name="T33" fmla="*/ 347 h 1033"/>
                  <a:gd name="T34" fmla="*/ 119 w 541"/>
                  <a:gd name="T35" fmla="*/ 375 h 1033"/>
                  <a:gd name="T36" fmla="*/ 146 w 541"/>
                  <a:gd name="T37" fmla="*/ 390 h 1033"/>
                  <a:gd name="T38" fmla="*/ 173 w 541"/>
                  <a:gd name="T39" fmla="*/ 387 h 1033"/>
                  <a:gd name="T40" fmla="*/ 195 w 541"/>
                  <a:gd name="T41" fmla="*/ 381 h 1033"/>
                  <a:gd name="T42" fmla="*/ 209 w 541"/>
                  <a:gd name="T43" fmla="*/ 373 h 1033"/>
                  <a:gd name="T44" fmla="*/ 223 w 541"/>
                  <a:gd name="T45" fmla="*/ 401 h 1033"/>
                  <a:gd name="T46" fmla="*/ 229 w 541"/>
                  <a:gd name="T47" fmla="*/ 396 h 1033"/>
                  <a:gd name="T48" fmla="*/ 224 w 541"/>
                  <a:gd name="T49" fmla="*/ 374 h 1033"/>
                  <a:gd name="T50" fmla="*/ 261 w 541"/>
                  <a:gd name="T51" fmla="*/ 398 h 1033"/>
                  <a:gd name="T52" fmla="*/ 250 w 541"/>
                  <a:gd name="T53" fmla="*/ 401 h 1033"/>
                  <a:gd name="T54" fmla="*/ 246 w 541"/>
                  <a:gd name="T55" fmla="*/ 426 h 1033"/>
                  <a:gd name="T56" fmla="*/ 257 w 541"/>
                  <a:gd name="T57" fmla="*/ 431 h 1033"/>
                  <a:gd name="T58" fmla="*/ 263 w 541"/>
                  <a:gd name="T59" fmla="*/ 416 h 1033"/>
                  <a:gd name="T60" fmla="*/ 267 w 541"/>
                  <a:gd name="T61" fmla="*/ 426 h 1033"/>
                  <a:gd name="T62" fmla="*/ 267 w 541"/>
                  <a:gd name="T63" fmla="*/ 474 h 1033"/>
                  <a:gd name="T64" fmla="*/ 235 w 541"/>
                  <a:gd name="T65" fmla="*/ 513 h 1033"/>
                  <a:gd name="T66" fmla="*/ 208 w 541"/>
                  <a:gd name="T67" fmla="*/ 498 h 1033"/>
                  <a:gd name="T68" fmla="*/ 175 w 541"/>
                  <a:gd name="T69" fmla="*/ 487 h 1033"/>
                  <a:gd name="T70" fmla="*/ 146 w 541"/>
                  <a:gd name="T71" fmla="*/ 445 h 1033"/>
                  <a:gd name="T72" fmla="*/ 118 w 541"/>
                  <a:gd name="T73" fmla="*/ 411 h 1033"/>
                  <a:gd name="T74" fmla="*/ 75 w 541"/>
                  <a:gd name="T75" fmla="*/ 393 h 1033"/>
                  <a:gd name="T76" fmla="*/ 55 w 541"/>
                  <a:gd name="T77" fmla="*/ 373 h 1033"/>
                  <a:gd name="T78" fmla="*/ 70 w 541"/>
                  <a:gd name="T79" fmla="*/ 344 h 1033"/>
                  <a:gd name="T80" fmla="*/ 80 w 541"/>
                  <a:gd name="T81" fmla="*/ 326 h 1033"/>
                  <a:gd name="T82" fmla="*/ 70 w 541"/>
                  <a:gd name="T83" fmla="*/ 299 h 1033"/>
                  <a:gd name="T84" fmla="*/ 53 w 541"/>
                  <a:gd name="T85" fmla="*/ 265 h 1033"/>
                  <a:gd name="T86" fmla="*/ 33 w 541"/>
                  <a:gd name="T87" fmla="*/ 228 h 1033"/>
                  <a:gd name="T88" fmla="*/ 21 w 541"/>
                  <a:gd name="T89" fmla="*/ 191 h 1033"/>
                  <a:gd name="T90" fmla="*/ 19 w 541"/>
                  <a:gd name="T91" fmla="*/ 177 h 1033"/>
                  <a:gd name="T92" fmla="*/ 18 w 541"/>
                  <a:gd name="T93" fmla="*/ 164 h 1033"/>
                  <a:gd name="T94" fmla="*/ 12 w 541"/>
                  <a:gd name="T95" fmla="*/ 148 h 1033"/>
                  <a:gd name="T96" fmla="*/ 7 w 541"/>
                  <a:gd name="T97" fmla="*/ 127 h 1033"/>
                  <a:gd name="T98" fmla="*/ 4 w 541"/>
                  <a:gd name="T99" fmla="*/ 115 h 1033"/>
                  <a:gd name="T100" fmla="*/ 1 w 541"/>
                  <a:gd name="T101" fmla="*/ 86 h 1033"/>
                  <a:gd name="T102" fmla="*/ 33 w 541"/>
                  <a:gd name="T103" fmla="*/ 154 h 1033"/>
                  <a:gd name="T104" fmla="*/ 99 w 541"/>
                  <a:gd name="T105" fmla="*/ 261 h 1033"/>
                  <a:gd name="T106" fmla="*/ 141 w 541"/>
                  <a:gd name="T107" fmla="*/ 279 h 1033"/>
                  <a:gd name="T108" fmla="*/ 166 w 541"/>
                  <a:gd name="T109" fmla="*/ 271 h 1033"/>
                  <a:gd name="T110" fmla="*/ 186 w 541"/>
                  <a:gd name="T111" fmla="*/ 256 h 1033"/>
                  <a:gd name="T112" fmla="*/ 192 w 541"/>
                  <a:gd name="T113" fmla="*/ 207 h 1033"/>
                  <a:gd name="T114" fmla="*/ 188 w 541"/>
                  <a:gd name="T115" fmla="*/ 171 h 1033"/>
                  <a:gd name="T116" fmla="*/ 178 w 541"/>
                  <a:gd name="T117" fmla="*/ 127 h 1033"/>
                  <a:gd name="T118" fmla="*/ 162 w 541"/>
                  <a:gd name="T119" fmla="*/ 57 h 1033"/>
                  <a:gd name="T120" fmla="*/ 158 w 541"/>
                  <a:gd name="T121" fmla="*/ 18 h 10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1"/>
                  <a:gd name="T184" fmla="*/ 0 h 1033"/>
                  <a:gd name="T185" fmla="*/ 541 w 541"/>
                  <a:gd name="T186" fmla="*/ 1033 h 103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1" h="1033">
                    <a:moveTo>
                      <a:pt x="375" y="164"/>
                    </a:moveTo>
                    <a:lnTo>
                      <a:pt x="375" y="173"/>
                    </a:lnTo>
                    <a:lnTo>
                      <a:pt x="375" y="180"/>
                    </a:lnTo>
                    <a:lnTo>
                      <a:pt x="377" y="188"/>
                    </a:lnTo>
                    <a:lnTo>
                      <a:pt x="380" y="195"/>
                    </a:lnTo>
                    <a:lnTo>
                      <a:pt x="383" y="203"/>
                    </a:lnTo>
                    <a:lnTo>
                      <a:pt x="386" y="210"/>
                    </a:lnTo>
                    <a:lnTo>
                      <a:pt x="389" y="219"/>
                    </a:lnTo>
                    <a:lnTo>
                      <a:pt x="390" y="226"/>
                    </a:lnTo>
                    <a:lnTo>
                      <a:pt x="397" y="244"/>
                    </a:lnTo>
                    <a:lnTo>
                      <a:pt x="405" y="262"/>
                    </a:lnTo>
                    <a:lnTo>
                      <a:pt x="409" y="281"/>
                    </a:lnTo>
                    <a:lnTo>
                      <a:pt x="415" y="299"/>
                    </a:lnTo>
                    <a:lnTo>
                      <a:pt x="421" y="318"/>
                    </a:lnTo>
                    <a:lnTo>
                      <a:pt x="427" y="337"/>
                    </a:lnTo>
                    <a:lnTo>
                      <a:pt x="433" y="355"/>
                    </a:lnTo>
                    <a:lnTo>
                      <a:pt x="442" y="373"/>
                    </a:lnTo>
                    <a:lnTo>
                      <a:pt x="443" y="385"/>
                    </a:lnTo>
                    <a:lnTo>
                      <a:pt x="445" y="397"/>
                    </a:lnTo>
                    <a:lnTo>
                      <a:pt x="448" y="408"/>
                    </a:lnTo>
                    <a:lnTo>
                      <a:pt x="449" y="419"/>
                    </a:lnTo>
                    <a:lnTo>
                      <a:pt x="452" y="431"/>
                    </a:lnTo>
                    <a:lnTo>
                      <a:pt x="454" y="442"/>
                    </a:lnTo>
                    <a:lnTo>
                      <a:pt x="457" y="454"/>
                    </a:lnTo>
                    <a:lnTo>
                      <a:pt x="460" y="466"/>
                    </a:lnTo>
                    <a:lnTo>
                      <a:pt x="463" y="481"/>
                    </a:lnTo>
                    <a:lnTo>
                      <a:pt x="465" y="497"/>
                    </a:lnTo>
                    <a:lnTo>
                      <a:pt x="468" y="512"/>
                    </a:lnTo>
                    <a:lnTo>
                      <a:pt x="473" y="527"/>
                    </a:lnTo>
                    <a:lnTo>
                      <a:pt x="476" y="543"/>
                    </a:lnTo>
                    <a:lnTo>
                      <a:pt x="479" y="558"/>
                    </a:lnTo>
                    <a:lnTo>
                      <a:pt x="482" y="574"/>
                    </a:lnTo>
                    <a:lnTo>
                      <a:pt x="483" y="590"/>
                    </a:lnTo>
                    <a:lnTo>
                      <a:pt x="491" y="596"/>
                    </a:lnTo>
                    <a:lnTo>
                      <a:pt x="491" y="605"/>
                    </a:lnTo>
                    <a:lnTo>
                      <a:pt x="494" y="614"/>
                    </a:lnTo>
                    <a:lnTo>
                      <a:pt x="495" y="621"/>
                    </a:lnTo>
                    <a:lnTo>
                      <a:pt x="497" y="630"/>
                    </a:lnTo>
                    <a:lnTo>
                      <a:pt x="498" y="639"/>
                    </a:lnTo>
                    <a:lnTo>
                      <a:pt x="500" y="648"/>
                    </a:lnTo>
                    <a:lnTo>
                      <a:pt x="498" y="655"/>
                    </a:lnTo>
                    <a:lnTo>
                      <a:pt x="497" y="663"/>
                    </a:lnTo>
                    <a:lnTo>
                      <a:pt x="491" y="666"/>
                    </a:lnTo>
                    <a:lnTo>
                      <a:pt x="486" y="669"/>
                    </a:lnTo>
                    <a:lnTo>
                      <a:pt x="483" y="675"/>
                    </a:lnTo>
                    <a:lnTo>
                      <a:pt x="482" y="681"/>
                    </a:lnTo>
                    <a:lnTo>
                      <a:pt x="479" y="685"/>
                    </a:lnTo>
                    <a:lnTo>
                      <a:pt x="477" y="691"/>
                    </a:lnTo>
                    <a:lnTo>
                      <a:pt x="473" y="697"/>
                    </a:lnTo>
                    <a:lnTo>
                      <a:pt x="468" y="701"/>
                    </a:lnTo>
                    <a:lnTo>
                      <a:pt x="464" y="704"/>
                    </a:lnTo>
                    <a:lnTo>
                      <a:pt x="460" y="709"/>
                    </a:lnTo>
                    <a:lnTo>
                      <a:pt x="455" y="713"/>
                    </a:lnTo>
                    <a:lnTo>
                      <a:pt x="449" y="718"/>
                    </a:lnTo>
                    <a:lnTo>
                      <a:pt x="443" y="721"/>
                    </a:lnTo>
                    <a:lnTo>
                      <a:pt x="439" y="724"/>
                    </a:lnTo>
                    <a:lnTo>
                      <a:pt x="431" y="724"/>
                    </a:lnTo>
                    <a:lnTo>
                      <a:pt x="426" y="722"/>
                    </a:lnTo>
                    <a:lnTo>
                      <a:pt x="426" y="703"/>
                    </a:lnTo>
                    <a:lnTo>
                      <a:pt x="424" y="684"/>
                    </a:lnTo>
                    <a:lnTo>
                      <a:pt x="420" y="666"/>
                    </a:lnTo>
                    <a:lnTo>
                      <a:pt x="415" y="650"/>
                    </a:lnTo>
                    <a:lnTo>
                      <a:pt x="409" y="632"/>
                    </a:lnTo>
                    <a:lnTo>
                      <a:pt x="403" y="615"/>
                    </a:lnTo>
                    <a:lnTo>
                      <a:pt x="396" y="598"/>
                    </a:lnTo>
                    <a:lnTo>
                      <a:pt x="390" y="581"/>
                    </a:lnTo>
                    <a:lnTo>
                      <a:pt x="389" y="579"/>
                    </a:lnTo>
                    <a:lnTo>
                      <a:pt x="387" y="577"/>
                    </a:lnTo>
                    <a:lnTo>
                      <a:pt x="386" y="574"/>
                    </a:lnTo>
                    <a:lnTo>
                      <a:pt x="384" y="573"/>
                    </a:lnTo>
                    <a:lnTo>
                      <a:pt x="383" y="573"/>
                    </a:lnTo>
                    <a:lnTo>
                      <a:pt x="380" y="571"/>
                    </a:lnTo>
                    <a:lnTo>
                      <a:pt x="378" y="570"/>
                    </a:lnTo>
                    <a:lnTo>
                      <a:pt x="375" y="570"/>
                    </a:lnTo>
                    <a:lnTo>
                      <a:pt x="372" y="573"/>
                    </a:lnTo>
                    <a:lnTo>
                      <a:pt x="371" y="576"/>
                    </a:lnTo>
                    <a:lnTo>
                      <a:pt x="371" y="579"/>
                    </a:lnTo>
                    <a:lnTo>
                      <a:pt x="371" y="580"/>
                    </a:lnTo>
                    <a:lnTo>
                      <a:pt x="372" y="586"/>
                    </a:lnTo>
                    <a:lnTo>
                      <a:pt x="375" y="592"/>
                    </a:lnTo>
                    <a:lnTo>
                      <a:pt x="380" y="596"/>
                    </a:lnTo>
                    <a:lnTo>
                      <a:pt x="384" y="602"/>
                    </a:lnTo>
                    <a:lnTo>
                      <a:pt x="387" y="608"/>
                    </a:lnTo>
                    <a:lnTo>
                      <a:pt x="389" y="614"/>
                    </a:lnTo>
                    <a:lnTo>
                      <a:pt x="392" y="629"/>
                    </a:lnTo>
                    <a:lnTo>
                      <a:pt x="396" y="645"/>
                    </a:lnTo>
                    <a:lnTo>
                      <a:pt x="400" y="661"/>
                    </a:lnTo>
                    <a:lnTo>
                      <a:pt x="405" y="678"/>
                    </a:lnTo>
                    <a:lnTo>
                      <a:pt x="408" y="694"/>
                    </a:lnTo>
                    <a:lnTo>
                      <a:pt x="408" y="709"/>
                    </a:lnTo>
                    <a:lnTo>
                      <a:pt x="406" y="718"/>
                    </a:lnTo>
                    <a:lnTo>
                      <a:pt x="405" y="725"/>
                    </a:lnTo>
                    <a:lnTo>
                      <a:pt x="402" y="732"/>
                    </a:lnTo>
                    <a:lnTo>
                      <a:pt x="397" y="740"/>
                    </a:lnTo>
                    <a:lnTo>
                      <a:pt x="387" y="741"/>
                    </a:lnTo>
                    <a:lnTo>
                      <a:pt x="377" y="743"/>
                    </a:lnTo>
                    <a:lnTo>
                      <a:pt x="365" y="744"/>
                    </a:lnTo>
                    <a:lnTo>
                      <a:pt x="355" y="744"/>
                    </a:lnTo>
                    <a:lnTo>
                      <a:pt x="344" y="743"/>
                    </a:lnTo>
                    <a:lnTo>
                      <a:pt x="335" y="741"/>
                    </a:lnTo>
                    <a:lnTo>
                      <a:pt x="326" y="737"/>
                    </a:lnTo>
                    <a:lnTo>
                      <a:pt x="318" y="729"/>
                    </a:lnTo>
                    <a:lnTo>
                      <a:pt x="312" y="729"/>
                    </a:lnTo>
                    <a:lnTo>
                      <a:pt x="306" y="728"/>
                    </a:lnTo>
                    <a:lnTo>
                      <a:pt x="300" y="726"/>
                    </a:lnTo>
                    <a:lnTo>
                      <a:pt x="294" y="724"/>
                    </a:lnTo>
                    <a:lnTo>
                      <a:pt x="289" y="719"/>
                    </a:lnTo>
                    <a:lnTo>
                      <a:pt x="285" y="716"/>
                    </a:lnTo>
                    <a:lnTo>
                      <a:pt x="281" y="712"/>
                    </a:lnTo>
                    <a:lnTo>
                      <a:pt x="275" y="709"/>
                    </a:lnTo>
                    <a:lnTo>
                      <a:pt x="267" y="707"/>
                    </a:lnTo>
                    <a:lnTo>
                      <a:pt x="260" y="704"/>
                    </a:lnTo>
                    <a:lnTo>
                      <a:pt x="252" y="698"/>
                    </a:lnTo>
                    <a:lnTo>
                      <a:pt x="247" y="694"/>
                    </a:lnTo>
                    <a:lnTo>
                      <a:pt x="239" y="691"/>
                    </a:lnTo>
                    <a:lnTo>
                      <a:pt x="232" y="689"/>
                    </a:lnTo>
                    <a:lnTo>
                      <a:pt x="229" y="689"/>
                    </a:lnTo>
                    <a:lnTo>
                      <a:pt x="224" y="691"/>
                    </a:lnTo>
                    <a:lnTo>
                      <a:pt x="221" y="694"/>
                    </a:lnTo>
                    <a:lnTo>
                      <a:pt x="217" y="698"/>
                    </a:lnTo>
                    <a:lnTo>
                      <a:pt x="217" y="709"/>
                    </a:lnTo>
                    <a:lnTo>
                      <a:pt x="218" y="718"/>
                    </a:lnTo>
                    <a:lnTo>
                      <a:pt x="221" y="726"/>
                    </a:lnTo>
                    <a:lnTo>
                      <a:pt x="226" y="735"/>
                    </a:lnTo>
                    <a:lnTo>
                      <a:pt x="232" y="743"/>
                    </a:lnTo>
                    <a:lnTo>
                      <a:pt x="238" y="750"/>
                    </a:lnTo>
                    <a:lnTo>
                      <a:pt x="245" y="758"/>
                    </a:lnTo>
                    <a:lnTo>
                      <a:pt x="252" y="763"/>
                    </a:lnTo>
                    <a:lnTo>
                      <a:pt x="260" y="768"/>
                    </a:lnTo>
                    <a:lnTo>
                      <a:pt x="267" y="772"/>
                    </a:lnTo>
                    <a:lnTo>
                      <a:pt x="275" y="777"/>
                    </a:lnTo>
                    <a:lnTo>
                      <a:pt x="284" y="780"/>
                    </a:lnTo>
                    <a:lnTo>
                      <a:pt x="291" y="781"/>
                    </a:lnTo>
                    <a:lnTo>
                      <a:pt x="300" y="784"/>
                    </a:lnTo>
                    <a:lnTo>
                      <a:pt x="307" y="787"/>
                    </a:lnTo>
                    <a:lnTo>
                      <a:pt x="315" y="792"/>
                    </a:lnTo>
                    <a:lnTo>
                      <a:pt x="321" y="786"/>
                    </a:lnTo>
                    <a:lnTo>
                      <a:pt x="328" y="781"/>
                    </a:lnTo>
                    <a:lnTo>
                      <a:pt x="337" y="778"/>
                    </a:lnTo>
                    <a:lnTo>
                      <a:pt x="346" y="775"/>
                    </a:lnTo>
                    <a:lnTo>
                      <a:pt x="355" y="772"/>
                    </a:lnTo>
                    <a:lnTo>
                      <a:pt x="363" y="769"/>
                    </a:lnTo>
                    <a:lnTo>
                      <a:pt x="372" y="765"/>
                    </a:lnTo>
                    <a:lnTo>
                      <a:pt x="380" y="761"/>
                    </a:lnTo>
                    <a:lnTo>
                      <a:pt x="383" y="762"/>
                    </a:lnTo>
                    <a:lnTo>
                      <a:pt x="387" y="762"/>
                    </a:lnTo>
                    <a:lnTo>
                      <a:pt x="390" y="762"/>
                    </a:lnTo>
                    <a:lnTo>
                      <a:pt x="393" y="761"/>
                    </a:lnTo>
                    <a:lnTo>
                      <a:pt x="399" y="756"/>
                    </a:lnTo>
                    <a:lnTo>
                      <a:pt x="403" y="753"/>
                    </a:lnTo>
                    <a:lnTo>
                      <a:pt x="408" y="749"/>
                    </a:lnTo>
                    <a:lnTo>
                      <a:pt x="412" y="747"/>
                    </a:lnTo>
                    <a:lnTo>
                      <a:pt x="415" y="747"/>
                    </a:lnTo>
                    <a:lnTo>
                      <a:pt x="418" y="747"/>
                    </a:lnTo>
                    <a:lnTo>
                      <a:pt x="421" y="749"/>
                    </a:lnTo>
                    <a:lnTo>
                      <a:pt x="424" y="752"/>
                    </a:lnTo>
                    <a:lnTo>
                      <a:pt x="427" y="762"/>
                    </a:lnTo>
                    <a:lnTo>
                      <a:pt x="430" y="772"/>
                    </a:lnTo>
                    <a:lnTo>
                      <a:pt x="436" y="783"/>
                    </a:lnTo>
                    <a:lnTo>
                      <a:pt x="440" y="793"/>
                    </a:lnTo>
                    <a:lnTo>
                      <a:pt x="446" y="803"/>
                    </a:lnTo>
                    <a:lnTo>
                      <a:pt x="452" y="814"/>
                    </a:lnTo>
                    <a:lnTo>
                      <a:pt x="458" y="824"/>
                    </a:lnTo>
                    <a:lnTo>
                      <a:pt x="465" y="833"/>
                    </a:lnTo>
                    <a:lnTo>
                      <a:pt x="465" y="823"/>
                    </a:lnTo>
                    <a:lnTo>
                      <a:pt x="464" y="812"/>
                    </a:lnTo>
                    <a:lnTo>
                      <a:pt x="461" y="802"/>
                    </a:lnTo>
                    <a:lnTo>
                      <a:pt x="458" y="792"/>
                    </a:lnTo>
                    <a:lnTo>
                      <a:pt x="454" y="781"/>
                    </a:lnTo>
                    <a:lnTo>
                      <a:pt x="449" y="772"/>
                    </a:lnTo>
                    <a:lnTo>
                      <a:pt x="445" y="763"/>
                    </a:lnTo>
                    <a:lnTo>
                      <a:pt x="439" y="753"/>
                    </a:lnTo>
                    <a:lnTo>
                      <a:pt x="442" y="752"/>
                    </a:lnTo>
                    <a:lnTo>
                      <a:pt x="443" y="750"/>
                    </a:lnTo>
                    <a:lnTo>
                      <a:pt x="448" y="749"/>
                    </a:lnTo>
                    <a:lnTo>
                      <a:pt x="451" y="749"/>
                    </a:lnTo>
                    <a:lnTo>
                      <a:pt x="455" y="749"/>
                    </a:lnTo>
                    <a:lnTo>
                      <a:pt x="460" y="749"/>
                    </a:lnTo>
                    <a:lnTo>
                      <a:pt x="463" y="749"/>
                    </a:lnTo>
                    <a:lnTo>
                      <a:pt x="465" y="747"/>
                    </a:lnTo>
                    <a:lnTo>
                      <a:pt x="501" y="737"/>
                    </a:lnTo>
                    <a:lnTo>
                      <a:pt x="522" y="797"/>
                    </a:lnTo>
                    <a:lnTo>
                      <a:pt x="519" y="797"/>
                    </a:lnTo>
                    <a:lnTo>
                      <a:pt x="516" y="796"/>
                    </a:lnTo>
                    <a:lnTo>
                      <a:pt x="511" y="796"/>
                    </a:lnTo>
                    <a:lnTo>
                      <a:pt x="508" y="796"/>
                    </a:lnTo>
                    <a:lnTo>
                      <a:pt x="505" y="797"/>
                    </a:lnTo>
                    <a:lnTo>
                      <a:pt x="501" y="799"/>
                    </a:lnTo>
                    <a:lnTo>
                      <a:pt x="500" y="802"/>
                    </a:lnTo>
                    <a:lnTo>
                      <a:pt x="497" y="806"/>
                    </a:lnTo>
                    <a:lnTo>
                      <a:pt x="498" y="815"/>
                    </a:lnTo>
                    <a:lnTo>
                      <a:pt x="497" y="823"/>
                    </a:lnTo>
                    <a:lnTo>
                      <a:pt x="497" y="830"/>
                    </a:lnTo>
                    <a:lnTo>
                      <a:pt x="494" y="837"/>
                    </a:lnTo>
                    <a:lnTo>
                      <a:pt x="492" y="845"/>
                    </a:lnTo>
                    <a:lnTo>
                      <a:pt x="492" y="852"/>
                    </a:lnTo>
                    <a:lnTo>
                      <a:pt x="492" y="861"/>
                    </a:lnTo>
                    <a:lnTo>
                      <a:pt x="495" y="869"/>
                    </a:lnTo>
                    <a:lnTo>
                      <a:pt x="500" y="870"/>
                    </a:lnTo>
                    <a:lnTo>
                      <a:pt x="502" y="870"/>
                    </a:lnTo>
                    <a:lnTo>
                      <a:pt x="507" y="869"/>
                    </a:lnTo>
                    <a:lnTo>
                      <a:pt x="510" y="866"/>
                    </a:lnTo>
                    <a:lnTo>
                      <a:pt x="513" y="863"/>
                    </a:lnTo>
                    <a:lnTo>
                      <a:pt x="516" y="858"/>
                    </a:lnTo>
                    <a:lnTo>
                      <a:pt x="519" y="855"/>
                    </a:lnTo>
                    <a:lnTo>
                      <a:pt x="522" y="851"/>
                    </a:lnTo>
                    <a:lnTo>
                      <a:pt x="522" y="846"/>
                    </a:lnTo>
                    <a:lnTo>
                      <a:pt x="523" y="842"/>
                    </a:lnTo>
                    <a:lnTo>
                      <a:pt x="523" y="837"/>
                    </a:lnTo>
                    <a:lnTo>
                      <a:pt x="525" y="833"/>
                    </a:lnTo>
                    <a:lnTo>
                      <a:pt x="526" y="830"/>
                    </a:lnTo>
                    <a:lnTo>
                      <a:pt x="526" y="826"/>
                    </a:lnTo>
                    <a:lnTo>
                      <a:pt x="525" y="821"/>
                    </a:lnTo>
                    <a:lnTo>
                      <a:pt x="523" y="818"/>
                    </a:lnTo>
                    <a:lnTo>
                      <a:pt x="528" y="830"/>
                    </a:lnTo>
                    <a:lnTo>
                      <a:pt x="531" y="842"/>
                    </a:lnTo>
                    <a:lnTo>
                      <a:pt x="534" y="852"/>
                    </a:lnTo>
                    <a:lnTo>
                      <a:pt x="535" y="864"/>
                    </a:lnTo>
                    <a:lnTo>
                      <a:pt x="536" y="877"/>
                    </a:lnTo>
                    <a:lnTo>
                      <a:pt x="538" y="889"/>
                    </a:lnTo>
                    <a:lnTo>
                      <a:pt x="539" y="903"/>
                    </a:lnTo>
                    <a:lnTo>
                      <a:pt x="541" y="916"/>
                    </a:lnTo>
                    <a:lnTo>
                      <a:pt x="538" y="932"/>
                    </a:lnTo>
                    <a:lnTo>
                      <a:pt x="534" y="948"/>
                    </a:lnTo>
                    <a:lnTo>
                      <a:pt x="528" y="965"/>
                    </a:lnTo>
                    <a:lnTo>
                      <a:pt x="520" y="981"/>
                    </a:lnTo>
                    <a:lnTo>
                      <a:pt x="511" y="994"/>
                    </a:lnTo>
                    <a:lnTo>
                      <a:pt x="501" y="1009"/>
                    </a:lnTo>
                    <a:lnTo>
                      <a:pt x="489" y="1021"/>
                    </a:lnTo>
                    <a:lnTo>
                      <a:pt x="477" y="1033"/>
                    </a:lnTo>
                    <a:lnTo>
                      <a:pt x="470" y="1027"/>
                    </a:lnTo>
                    <a:lnTo>
                      <a:pt x="463" y="1021"/>
                    </a:lnTo>
                    <a:lnTo>
                      <a:pt x="454" y="1016"/>
                    </a:lnTo>
                    <a:lnTo>
                      <a:pt x="446" y="1011"/>
                    </a:lnTo>
                    <a:lnTo>
                      <a:pt x="439" y="1006"/>
                    </a:lnTo>
                    <a:lnTo>
                      <a:pt x="430" y="1003"/>
                    </a:lnTo>
                    <a:lnTo>
                      <a:pt x="423" y="999"/>
                    </a:lnTo>
                    <a:lnTo>
                      <a:pt x="415" y="996"/>
                    </a:lnTo>
                    <a:lnTo>
                      <a:pt x="403" y="996"/>
                    </a:lnTo>
                    <a:lnTo>
                      <a:pt x="394" y="993"/>
                    </a:lnTo>
                    <a:lnTo>
                      <a:pt x="386" y="990"/>
                    </a:lnTo>
                    <a:lnTo>
                      <a:pt x="377" y="985"/>
                    </a:lnTo>
                    <a:lnTo>
                      <a:pt x="368" y="981"/>
                    </a:lnTo>
                    <a:lnTo>
                      <a:pt x="359" y="978"/>
                    </a:lnTo>
                    <a:lnTo>
                      <a:pt x="350" y="975"/>
                    </a:lnTo>
                    <a:lnTo>
                      <a:pt x="340" y="974"/>
                    </a:lnTo>
                    <a:lnTo>
                      <a:pt x="335" y="959"/>
                    </a:lnTo>
                    <a:lnTo>
                      <a:pt x="328" y="944"/>
                    </a:lnTo>
                    <a:lnTo>
                      <a:pt x="321" y="931"/>
                    </a:lnTo>
                    <a:lnTo>
                      <a:pt x="312" y="917"/>
                    </a:lnTo>
                    <a:lnTo>
                      <a:pt x="301" y="904"/>
                    </a:lnTo>
                    <a:lnTo>
                      <a:pt x="292" y="891"/>
                    </a:lnTo>
                    <a:lnTo>
                      <a:pt x="284" y="876"/>
                    </a:lnTo>
                    <a:lnTo>
                      <a:pt x="278" y="863"/>
                    </a:lnTo>
                    <a:lnTo>
                      <a:pt x="272" y="852"/>
                    </a:lnTo>
                    <a:lnTo>
                      <a:pt x="266" y="845"/>
                    </a:lnTo>
                    <a:lnTo>
                      <a:pt x="258" y="837"/>
                    </a:lnTo>
                    <a:lnTo>
                      <a:pt x="251" y="832"/>
                    </a:lnTo>
                    <a:lnTo>
                      <a:pt x="235" y="823"/>
                    </a:lnTo>
                    <a:lnTo>
                      <a:pt x="217" y="817"/>
                    </a:lnTo>
                    <a:lnTo>
                      <a:pt x="199" y="811"/>
                    </a:lnTo>
                    <a:lnTo>
                      <a:pt x="181" y="805"/>
                    </a:lnTo>
                    <a:lnTo>
                      <a:pt x="173" y="802"/>
                    </a:lnTo>
                    <a:lnTo>
                      <a:pt x="164" y="797"/>
                    </a:lnTo>
                    <a:lnTo>
                      <a:pt x="156" y="793"/>
                    </a:lnTo>
                    <a:lnTo>
                      <a:pt x="149" y="787"/>
                    </a:lnTo>
                    <a:lnTo>
                      <a:pt x="143" y="780"/>
                    </a:lnTo>
                    <a:lnTo>
                      <a:pt x="137" y="775"/>
                    </a:lnTo>
                    <a:lnTo>
                      <a:pt x="131" y="769"/>
                    </a:lnTo>
                    <a:lnTo>
                      <a:pt x="125" y="765"/>
                    </a:lnTo>
                    <a:lnTo>
                      <a:pt x="119" y="759"/>
                    </a:lnTo>
                    <a:lnTo>
                      <a:pt x="113" y="753"/>
                    </a:lnTo>
                    <a:lnTo>
                      <a:pt x="109" y="746"/>
                    </a:lnTo>
                    <a:lnTo>
                      <a:pt x="106" y="738"/>
                    </a:lnTo>
                    <a:lnTo>
                      <a:pt x="109" y="728"/>
                    </a:lnTo>
                    <a:lnTo>
                      <a:pt x="113" y="719"/>
                    </a:lnTo>
                    <a:lnTo>
                      <a:pt x="119" y="712"/>
                    </a:lnTo>
                    <a:lnTo>
                      <a:pt x="127" y="704"/>
                    </a:lnTo>
                    <a:lnTo>
                      <a:pt x="133" y="697"/>
                    </a:lnTo>
                    <a:lnTo>
                      <a:pt x="140" y="688"/>
                    </a:lnTo>
                    <a:lnTo>
                      <a:pt x="144" y="681"/>
                    </a:lnTo>
                    <a:lnTo>
                      <a:pt x="149" y="672"/>
                    </a:lnTo>
                    <a:lnTo>
                      <a:pt x="152" y="669"/>
                    </a:lnTo>
                    <a:lnTo>
                      <a:pt x="155" y="666"/>
                    </a:lnTo>
                    <a:lnTo>
                      <a:pt x="158" y="663"/>
                    </a:lnTo>
                    <a:lnTo>
                      <a:pt x="159" y="660"/>
                    </a:lnTo>
                    <a:lnTo>
                      <a:pt x="159" y="652"/>
                    </a:lnTo>
                    <a:lnTo>
                      <a:pt x="159" y="645"/>
                    </a:lnTo>
                    <a:lnTo>
                      <a:pt x="156" y="638"/>
                    </a:lnTo>
                    <a:lnTo>
                      <a:pt x="153" y="630"/>
                    </a:lnTo>
                    <a:lnTo>
                      <a:pt x="152" y="623"/>
                    </a:lnTo>
                    <a:lnTo>
                      <a:pt x="150" y="617"/>
                    </a:lnTo>
                    <a:lnTo>
                      <a:pt x="146" y="608"/>
                    </a:lnTo>
                    <a:lnTo>
                      <a:pt x="140" y="598"/>
                    </a:lnTo>
                    <a:lnTo>
                      <a:pt x="133" y="589"/>
                    </a:lnTo>
                    <a:lnTo>
                      <a:pt x="127" y="579"/>
                    </a:lnTo>
                    <a:lnTo>
                      <a:pt x="121" y="570"/>
                    </a:lnTo>
                    <a:lnTo>
                      <a:pt x="116" y="559"/>
                    </a:lnTo>
                    <a:lnTo>
                      <a:pt x="113" y="550"/>
                    </a:lnTo>
                    <a:lnTo>
                      <a:pt x="112" y="540"/>
                    </a:lnTo>
                    <a:lnTo>
                      <a:pt x="105" y="531"/>
                    </a:lnTo>
                    <a:lnTo>
                      <a:pt x="99" y="521"/>
                    </a:lnTo>
                    <a:lnTo>
                      <a:pt x="94" y="510"/>
                    </a:lnTo>
                    <a:lnTo>
                      <a:pt x="88" y="500"/>
                    </a:lnTo>
                    <a:lnTo>
                      <a:pt x="84" y="488"/>
                    </a:lnTo>
                    <a:lnTo>
                      <a:pt x="78" y="478"/>
                    </a:lnTo>
                    <a:lnTo>
                      <a:pt x="72" y="468"/>
                    </a:lnTo>
                    <a:lnTo>
                      <a:pt x="66" y="457"/>
                    </a:lnTo>
                    <a:lnTo>
                      <a:pt x="65" y="445"/>
                    </a:lnTo>
                    <a:lnTo>
                      <a:pt x="60" y="435"/>
                    </a:lnTo>
                    <a:lnTo>
                      <a:pt x="56" y="425"/>
                    </a:lnTo>
                    <a:lnTo>
                      <a:pt x="51" y="414"/>
                    </a:lnTo>
                    <a:lnTo>
                      <a:pt x="48" y="404"/>
                    </a:lnTo>
                    <a:lnTo>
                      <a:pt x="45" y="394"/>
                    </a:lnTo>
                    <a:lnTo>
                      <a:pt x="42" y="382"/>
                    </a:lnTo>
                    <a:lnTo>
                      <a:pt x="42" y="370"/>
                    </a:lnTo>
                    <a:lnTo>
                      <a:pt x="39" y="368"/>
                    </a:lnTo>
                    <a:lnTo>
                      <a:pt x="38" y="365"/>
                    </a:lnTo>
                    <a:lnTo>
                      <a:pt x="38" y="362"/>
                    </a:lnTo>
                    <a:lnTo>
                      <a:pt x="38" y="360"/>
                    </a:lnTo>
                    <a:lnTo>
                      <a:pt x="38" y="357"/>
                    </a:lnTo>
                    <a:lnTo>
                      <a:pt x="38" y="354"/>
                    </a:lnTo>
                    <a:lnTo>
                      <a:pt x="38" y="351"/>
                    </a:lnTo>
                    <a:lnTo>
                      <a:pt x="35" y="348"/>
                    </a:lnTo>
                    <a:lnTo>
                      <a:pt x="38" y="345"/>
                    </a:lnTo>
                    <a:lnTo>
                      <a:pt x="38" y="340"/>
                    </a:lnTo>
                    <a:lnTo>
                      <a:pt x="38" y="337"/>
                    </a:lnTo>
                    <a:lnTo>
                      <a:pt x="38" y="334"/>
                    </a:lnTo>
                    <a:lnTo>
                      <a:pt x="35" y="328"/>
                    </a:lnTo>
                    <a:lnTo>
                      <a:pt x="31" y="323"/>
                    </a:lnTo>
                    <a:lnTo>
                      <a:pt x="26" y="318"/>
                    </a:lnTo>
                    <a:lnTo>
                      <a:pt x="22" y="312"/>
                    </a:lnTo>
                    <a:lnTo>
                      <a:pt x="22" y="309"/>
                    </a:lnTo>
                    <a:lnTo>
                      <a:pt x="20" y="305"/>
                    </a:lnTo>
                    <a:lnTo>
                      <a:pt x="22" y="302"/>
                    </a:lnTo>
                    <a:lnTo>
                      <a:pt x="23" y="297"/>
                    </a:lnTo>
                    <a:lnTo>
                      <a:pt x="22" y="291"/>
                    </a:lnTo>
                    <a:lnTo>
                      <a:pt x="19" y="284"/>
                    </a:lnTo>
                    <a:lnTo>
                      <a:pt x="17" y="278"/>
                    </a:lnTo>
                    <a:lnTo>
                      <a:pt x="16" y="272"/>
                    </a:lnTo>
                    <a:lnTo>
                      <a:pt x="14" y="266"/>
                    </a:lnTo>
                    <a:lnTo>
                      <a:pt x="13" y="260"/>
                    </a:lnTo>
                    <a:lnTo>
                      <a:pt x="13" y="254"/>
                    </a:lnTo>
                    <a:lnTo>
                      <a:pt x="13" y="249"/>
                    </a:lnTo>
                    <a:lnTo>
                      <a:pt x="11" y="246"/>
                    </a:lnTo>
                    <a:lnTo>
                      <a:pt x="10" y="243"/>
                    </a:lnTo>
                    <a:lnTo>
                      <a:pt x="10" y="240"/>
                    </a:lnTo>
                    <a:lnTo>
                      <a:pt x="10" y="237"/>
                    </a:lnTo>
                    <a:lnTo>
                      <a:pt x="8" y="234"/>
                    </a:lnTo>
                    <a:lnTo>
                      <a:pt x="8" y="231"/>
                    </a:lnTo>
                    <a:lnTo>
                      <a:pt x="8" y="228"/>
                    </a:lnTo>
                    <a:lnTo>
                      <a:pt x="8" y="223"/>
                    </a:lnTo>
                    <a:lnTo>
                      <a:pt x="5" y="215"/>
                    </a:lnTo>
                    <a:lnTo>
                      <a:pt x="4" y="204"/>
                    </a:lnTo>
                    <a:lnTo>
                      <a:pt x="2" y="194"/>
                    </a:lnTo>
                    <a:lnTo>
                      <a:pt x="1" y="183"/>
                    </a:lnTo>
                    <a:lnTo>
                      <a:pt x="1" y="173"/>
                    </a:lnTo>
                    <a:lnTo>
                      <a:pt x="0" y="161"/>
                    </a:lnTo>
                    <a:lnTo>
                      <a:pt x="0" y="151"/>
                    </a:lnTo>
                    <a:lnTo>
                      <a:pt x="0" y="142"/>
                    </a:lnTo>
                    <a:lnTo>
                      <a:pt x="16" y="183"/>
                    </a:lnTo>
                    <a:lnTo>
                      <a:pt x="32" y="225"/>
                    </a:lnTo>
                    <a:lnTo>
                      <a:pt x="48" y="268"/>
                    </a:lnTo>
                    <a:lnTo>
                      <a:pt x="65" y="309"/>
                    </a:lnTo>
                    <a:lnTo>
                      <a:pt x="82" y="349"/>
                    </a:lnTo>
                    <a:lnTo>
                      <a:pt x="102" y="391"/>
                    </a:lnTo>
                    <a:lnTo>
                      <a:pt x="122" y="431"/>
                    </a:lnTo>
                    <a:lnTo>
                      <a:pt x="144" y="470"/>
                    </a:lnTo>
                    <a:lnTo>
                      <a:pt x="162" y="487"/>
                    </a:lnTo>
                    <a:lnTo>
                      <a:pt x="179" y="505"/>
                    </a:lnTo>
                    <a:lnTo>
                      <a:pt x="198" y="522"/>
                    </a:lnTo>
                    <a:lnTo>
                      <a:pt x="217" y="539"/>
                    </a:lnTo>
                    <a:lnTo>
                      <a:pt x="226" y="544"/>
                    </a:lnTo>
                    <a:lnTo>
                      <a:pt x="236" y="550"/>
                    </a:lnTo>
                    <a:lnTo>
                      <a:pt x="247" y="555"/>
                    </a:lnTo>
                    <a:lnTo>
                      <a:pt x="258" y="558"/>
                    </a:lnTo>
                    <a:lnTo>
                      <a:pt x="269" y="558"/>
                    </a:lnTo>
                    <a:lnTo>
                      <a:pt x="281" y="558"/>
                    </a:lnTo>
                    <a:lnTo>
                      <a:pt x="294" y="555"/>
                    </a:lnTo>
                    <a:lnTo>
                      <a:pt x="306" y="550"/>
                    </a:lnTo>
                    <a:lnTo>
                      <a:pt x="312" y="547"/>
                    </a:lnTo>
                    <a:lnTo>
                      <a:pt x="316" y="546"/>
                    </a:lnTo>
                    <a:lnTo>
                      <a:pt x="322" y="544"/>
                    </a:lnTo>
                    <a:lnTo>
                      <a:pt x="326" y="543"/>
                    </a:lnTo>
                    <a:lnTo>
                      <a:pt x="331" y="542"/>
                    </a:lnTo>
                    <a:lnTo>
                      <a:pt x="337" y="540"/>
                    </a:lnTo>
                    <a:lnTo>
                      <a:pt x="341" y="537"/>
                    </a:lnTo>
                    <a:lnTo>
                      <a:pt x="346" y="534"/>
                    </a:lnTo>
                    <a:lnTo>
                      <a:pt x="350" y="539"/>
                    </a:lnTo>
                    <a:lnTo>
                      <a:pt x="359" y="530"/>
                    </a:lnTo>
                    <a:lnTo>
                      <a:pt x="365" y="521"/>
                    </a:lnTo>
                    <a:lnTo>
                      <a:pt x="371" y="512"/>
                    </a:lnTo>
                    <a:lnTo>
                      <a:pt x="375" y="502"/>
                    </a:lnTo>
                    <a:lnTo>
                      <a:pt x="380" y="491"/>
                    </a:lnTo>
                    <a:lnTo>
                      <a:pt x="383" y="481"/>
                    </a:lnTo>
                    <a:lnTo>
                      <a:pt x="384" y="470"/>
                    </a:lnTo>
                    <a:lnTo>
                      <a:pt x="386" y="459"/>
                    </a:lnTo>
                    <a:lnTo>
                      <a:pt x="386" y="436"/>
                    </a:lnTo>
                    <a:lnTo>
                      <a:pt x="384" y="414"/>
                    </a:lnTo>
                    <a:lnTo>
                      <a:pt x="380" y="392"/>
                    </a:lnTo>
                    <a:lnTo>
                      <a:pt x="375" y="373"/>
                    </a:lnTo>
                    <a:lnTo>
                      <a:pt x="378" y="367"/>
                    </a:lnTo>
                    <a:lnTo>
                      <a:pt x="378" y="361"/>
                    </a:lnTo>
                    <a:lnTo>
                      <a:pt x="378" y="354"/>
                    </a:lnTo>
                    <a:lnTo>
                      <a:pt x="377" y="348"/>
                    </a:lnTo>
                    <a:lnTo>
                      <a:pt x="375" y="342"/>
                    </a:lnTo>
                    <a:lnTo>
                      <a:pt x="374" y="336"/>
                    </a:lnTo>
                    <a:lnTo>
                      <a:pt x="372" y="330"/>
                    </a:lnTo>
                    <a:lnTo>
                      <a:pt x="371" y="324"/>
                    </a:lnTo>
                    <a:lnTo>
                      <a:pt x="365" y="306"/>
                    </a:lnTo>
                    <a:lnTo>
                      <a:pt x="362" y="288"/>
                    </a:lnTo>
                    <a:lnTo>
                      <a:pt x="359" y="272"/>
                    </a:lnTo>
                    <a:lnTo>
                      <a:pt x="356" y="254"/>
                    </a:lnTo>
                    <a:lnTo>
                      <a:pt x="353" y="238"/>
                    </a:lnTo>
                    <a:lnTo>
                      <a:pt x="350" y="220"/>
                    </a:lnTo>
                    <a:lnTo>
                      <a:pt x="347" y="204"/>
                    </a:lnTo>
                    <a:lnTo>
                      <a:pt x="341" y="186"/>
                    </a:lnTo>
                    <a:lnTo>
                      <a:pt x="337" y="161"/>
                    </a:lnTo>
                    <a:lnTo>
                      <a:pt x="331" y="138"/>
                    </a:lnTo>
                    <a:lnTo>
                      <a:pt x="323" y="114"/>
                    </a:lnTo>
                    <a:lnTo>
                      <a:pt x="318" y="92"/>
                    </a:lnTo>
                    <a:lnTo>
                      <a:pt x="310" y="70"/>
                    </a:lnTo>
                    <a:lnTo>
                      <a:pt x="303" y="47"/>
                    </a:lnTo>
                    <a:lnTo>
                      <a:pt x="295" y="25"/>
                    </a:lnTo>
                    <a:lnTo>
                      <a:pt x="288" y="0"/>
                    </a:lnTo>
                    <a:lnTo>
                      <a:pt x="303" y="18"/>
                    </a:lnTo>
                    <a:lnTo>
                      <a:pt x="316" y="37"/>
                    </a:lnTo>
                    <a:lnTo>
                      <a:pt x="328" y="58"/>
                    </a:lnTo>
                    <a:lnTo>
                      <a:pt x="340" y="78"/>
                    </a:lnTo>
                    <a:lnTo>
                      <a:pt x="350" y="99"/>
                    </a:lnTo>
                    <a:lnTo>
                      <a:pt x="359" y="120"/>
                    </a:lnTo>
                    <a:lnTo>
                      <a:pt x="368" y="142"/>
                    </a:lnTo>
                    <a:lnTo>
                      <a:pt x="375" y="164"/>
                    </a:lnTo>
                    <a:close/>
                  </a:path>
                </a:pathLst>
              </a:custGeom>
              <a:solidFill>
                <a:srgbClr val="4C7D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4489" y="2037"/>
                <a:ext cx="139" cy="116"/>
              </a:xfrm>
              <a:custGeom>
                <a:avLst/>
                <a:gdLst>
                  <a:gd name="T0" fmla="*/ 48 w 278"/>
                  <a:gd name="T1" fmla="*/ 5 h 232"/>
                  <a:gd name="T2" fmla="*/ 57 w 278"/>
                  <a:gd name="T3" fmla="*/ 6 h 232"/>
                  <a:gd name="T4" fmla="*/ 65 w 278"/>
                  <a:gd name="T5" fmla="*/ 8 h 232"/>
                  <a:gd name="T6" fmla="*/ 72 w 278"/>
                  <a:gd name="T7" fmla="*/ 11 h 232"/>
                  <a:gd name="T8" fmla="*/ 79 w 278"/>
                  <a:gd name="T9" fmla="*/ 15 h 232"/>
                  <a:gd name="T10" fmla="*/ 86 w 278"/>
                  <a:gd name="T11" fmla="*/ 19 h 232"/>
                  <a:gd name="T12" fmla="*/ 93 w 278"/>
                  <a:gd name="T13" fmla="*/ 25 h 232"/>
                  <a:gd name="T14" fmla="*/ 99 w 278"/>
                  <a:gd name="T15" fmla="*/ 29 h 232"/>
                  <a:gd name="T16" fmla="*/ 106 w 278"/>
                  <a:gd name="T17" fmla="*/ 35 h 232"/>
                  <a:gd name="T18" fmla="*/ 111 w 278"/>
                  <a:gd name="T19" fmla="*/ 39 h 232"/>
                  <a:gd name="T20" fmla="*/ 116 w 278"/>
                  <a:gd name="T21" fmla="*/ 44 h 232"/>
                  <a:gd name="T22" fmla="*/ 120 w 278"/>
                  <a:gd name="T23" fmla="*/ 48 h 232"/>
                  <a:gd name="T24" fmla="*/ 125 w 278"/>
                  <a:gd name="T25" fmla="*/ 53 h 232"/>
                  <a:gd name="T26" fmla="*/ 130 w 278"/>
                  <a:gd name="T27" fmla="*/ 57 h 232"/>
                  <a:gd name="T28" fmla="*/ 133 w 278"/>
                  <a:gd name="T29" fmla="*/ 62 h 232"/>
                  <a:gd name="T30" fmla="*/ 137 w 278"/>
                  <a:gd name="T31" fmla="*/ 67 h 232"/>
                  <a:gd name="T32" fmla="*/ 139 w 278"/>
                  <a:gd name="T33" fmla="*/ 73 h 232"/>
                  <a:gd name="T34" fmla="*/ 135 w 278"/>
                  <a:gd name="T35" fmla="*/ 93 h 232"/>
                  <a:gd name="T36" fmla="*/ 134 w 278"/>
                  <a:gd name="T37" fmla="*/ 96 h 232"/>
                  <a:gd name="T38" fmla="*/ 133 w 278"/>
                  <a:gd name="T39" fmla="*/ 99 h 232"/>
                  <a:gd name="T40" fmla="*/ 131 w 278"/>
                  <a:gd name="T41" fmla="*/ 101 h 232"/>
                  <a:gd name="T42" fmla="*/ 129 w 278"/>
                  <a:gd name="T43" fmla="*/ 103 h 232"/>
                  <a:gd name="T44" fmla="*/ 123 w 278"/>
                  <a:gd name="T45" fmla="*/ 107 h 232"/>
                  <a:gd name="T46" fmla="*/ 117 w 278"/>
                  <a:gd name="T47" fmla="*/ 110 h 232"/>
                  <a:gd name="T48" fmla="*/ 111 w 278"/>
                  <a:gd name="T49" fmla="*/ 112 h 232"/>
                  <a:gd name="T50" fmla="*/ 105 w 278"/>
                  <a:gd name="T51" fmla="*/ 113 h 232"/>
                  <a:gd name="T52" fmla="*/ 98 w 278"/>
                  <a:gd name="T53" fmla="*/ 115 h 232"/>
                  <a:gd name="T54" fmla="*/ 92 w 278"/>
                  <a:gd name="T55" fmla="*/ 116 h 232"/>
                  <a:gd name="T56" fmla="*/ 85 w 278"/>
                  <a:gd name="T57" fmla="*/ 116 h 232"/>
                  <a:gd name="T58" fmla="*/ 79 w 278"/>
                  <a:gd name="T59" fmla="*/ 116 h 232"/>
                  <a:gd name="T60" fmla="*/ 74 w 278"/>
                  <a:gd name="T61" fmla="*/ 114 h 232"/>
                  <a:gd name="T62" fmla="*/ 70 w 278"/>
                  <a:gd name="T63" fmla="*/ 112 h 232"/>
                  <a:gd name="T64" fmla="*/ 64 w 278"/>
                  <a:gd name="T65" fmla="*/ 109 h 232"/>
                  <a:gd name="T66" fmla="*/ 60 w 278"/>
                  <a:gd name="T67" fmla="*/ 106 h 232"/>
                  <a:gd name="T68" fmla="*/ 55 w 278"/>
                  <a:gd name="T69" fmla="*/ 102 h 232"/>
                  <a:gd name="T70" fmla="*/ 51 w 278"/>
                  <a:gd name="T71" fmla="*/ 99 h 232"/>
                  <a:gd name="T72" fmla="*/ 47 w 278"/>
                  <a:gd name="T73" fmla="*/ 93 h 232"/>
                  <a:gd name="T74" fmla="*/ 43 w 278"/>
                  <a:gd name="T75" fmla="*/ 86 h 232"/>
                  <a:gd name="T76" fmla="*/ 38 w 278"/>
                  <a:gd name="T77" fmla="*/ 80 h 232"/>
                  <a:gd name="T78" fmla="*/ 33 w 278"/>
                  <a:gd name="T79" fmla="*/ 73 h 232"/>
                  <a:gd name="T80" fmla="*/ 28 w 278"/>
                  <a:gd name="T81" fmla="*/ 67 h 232"/>
                  <a:gd name="T82" fmla="*/ 24 w 278"/>
                  <a:gd name="T83" fmla="*/ 60 h 232"/>
                  <a:gd name="T84" fmla="*/ 20 w 278"/>
                  <a:gd name="T85" fmla="*/ 54 h 232"/>
                  <a:gd name="T86" fmla="*/ 17 w 278"/>
                  <a:gd name="T87" fmla="*/ 47 h 232"/>
                  <a:gd name="T88" fmla="*/ 14 w 278"/>
                  <a:gd name="T89" fmla="*/ 42 h 232"/>
                  <a:gd name="T90" fmla="*/ 11 w 278"/>
                  <a:gd name="T91" fmla="*/ 38 h 232"/>
                  <a:gd name="T92" fmla="*/ 9 w 278"/>
                  <a:gd name="T93" fmla="*/ 33 h 232"/>
                  <a:gd name="T94" fmla="*/ 7 w 278"/>
                  <a:gd name="T95" fmla="*/ 27 h 232"/>
                  <a:gd name="T96" fmla="*/ 5 w 278"/>
                  <a:gd name="T97" fmla="*/ 22 h 232"/>
                  <a:gd name="T98" fmla="*/ 3 w 278"/>
                  <a:gd name="T99" fmla="*/ 16 h 232"/>
                  <a:gd name="T100" fmla="*/ 2 w 278"/>
                  <a:gd name="T101" fmla="*/ 11 h 232"/>
                  <a:gd name="T102" fmla="*/ 0 w 278"/>
                  <a:gd name="T103" fmla="*/ 6 h 232"/>
                  <a:gd name="T104" fmla="*/ 6 w 278"/>
                  <a:gd name="T105" fmla="*/ 4 h 232"/>
                  <a:gd name="T106" fmla="*/ 11 w 278"/>
                  <a:gd name="T107" fmla="*/ 2 h 232"/>
                  <a:gd name="T108" fmla="*/ 16 w 278"/>
                  <a:gd name="T109" fmla="*/ 1 h 232"/>
                  <a:gd name="T110" fmla="*/ 22 w 278"/>
                  <a:gd name="T111" fmla="*/ 1 h 232"/>
                  <a:gd name="T112" fmla="*/ 28 w 278"/>
                  <a:gd name="T113" fmla="*/ 0 h 232"/>
                  <a:gd name="T114" fmla="*/ 33 w 278"/>
                  <a:gd name="T115" fmla="*/ 0 h 232"/>
                  <a:gd name="T116" fmla="*/ 39 w 278"/>
                  <a:gd name="T117" fmla="*/ 1 h 232"/>
                  <a:gd name="T118" fmla="*/ 45 w 278"/>
                  <a:gd name="T119" fmla="*/ 2 h 232"/>
                  <a:gd name="T120" fmla="*/ 48 w 278"/>
                  <a:gd name="T121" fmla="*/ 5 h 2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8"/>
                  <a:gd name="T184" fmla="*/ 0 h 232"/>
                  <a:gd name="T185" fmla="*/ 278 w 278"/>
                  <a:gd name="T186" fmla="*/ 232 h 2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8" h="232">
                    <a:moveTo>
                      <a:pt x="97" y="9"/>
                    </a:moveTo>
                    <a:lnTo>
                      <a:pt x="115" y="12"/>
                    </a:lnTo>
                    <a:lnTo>
                      <a:pt x="130" y="16"/>
                    </a:lnTo>
                    <a:lnTo>
                      <a:pt x="145" y="22"/>
                    </a:lnTo>
                    <a:lnTo>
                      <a:pt x="159" y="29"/>
                    </a:lnTo>
                    <a:lnTo>
                      <a:pt x="173" y="38"/>
                    </a:lnTo>
                    <a:lnTo>
                      <a:pt x="186" y="49"/>
                    </a:lnTo>
                    <a:lnTo>
                      <a:pt x="199" y="59"/>
                    </a:lnTo>
                    <a:lnTo>
                      <a:pt x="213" y="69"/>
                    </a:lnTo>
                    <a:lnTo>
                      <a:pt x="222" y="78"/>
                    </a:lnTo>
                    <a:lnTo>
                      <a:pt x="232" y="87"/>
                    </a:lnTo>
                    <a:lnTo>
                      <a:pt x="241" y="96"/>
                    </a:lnTo>
                    <a:lnTo>
                      <a:pt x="250" y="105"/>
                    </a:lnTo>
                    <a:lnTo>
                      <a:pt x="259" y="114"/>
                    </a:lnTo>
                    <a:lnTo>
                      <a:pt x="266" y="124"/>
                    </a:lnTo>
                    <a:lnTo>
                      <a:pt x="273" y="134"/>
                    </a:lnTo>
                    <a:lnTo>
                      <a:pt x="278" y="146"/>
                    </a:lnTo>
                    <a:lnTo>
                      <a:pt x="270" y="185"/>
                    </a:lnTo>
                    <a:lnTo>
                      <a:pt x="267" y="191"/>
                    </a:lnTo>
                    <a:lnTo>
                      <a:pt x="265" y="197"/>
                    </a:lnTo>
                    <a:lnTo>
                      <a:pt x="262" y="201"/>
                    </a:lnTo>
                    <a:lnTo>
                      <a:pt x="257" y="205"/>
                    </a:lnTo>
                    <a:lnTo>
                      <a:pt x="247" y="213"/>
                    </a:lnTo>
                    <a:lnTo>
                      <a:pt x="235" y="219"/>
                    </a:lnTo>
                    <a:lnTo>
                      <a:pt x="223" y="223"/>
                    </a:lnTo>
                    <a:lnTo>
                      <a:pt x="210" y="226"/>
                    </a:lnTo>
                    <a:lnTo>
                      <a:pt x="196" y="229"/>
                    </a:lnTo>
                    <a:lnTo>
                      <a:pt x="185" y="231"/>
                    </a:lnTo>
                    <a:lnTo>
                      <a:pt x="171" y="232"/>
                    </a:lnTo>
                    <a:lnTo>
                      <a:pt x="159" y="231"/>
                    </a:lnTo>
                    <a:lnTo>
                      <a:pt x="149" y="228"/>
                    </a:lnTo>
                    <a:lnTo>
                      <a:pt x="139" y="223"/>
                    </a:lnTo>
                    <a:lnTo>
                      <a:pt x="128" y="217"/>
                    </a:lnTo>
                    <a:lnTo>
                      <a:pt x="120" y="211"/>
                    </a:lnTo>
                    <a:lnTo>
                      <a:pt x="111" y="204"/>
                    </a:lnTo>
                    <a:lnTo>
                      <a:pt x="102" y="198"/>
                    </a:lnTo>
                    <a:lnTo>
                      <a:pt x="94" y="185"/>
                    </a:lnTo>
                    <a:lnTo>
                      <a:pt x="86" y="171"/>
                    </a:lnTo>
                    <a:lnTo>
                      <a:pt x="77" y="160"/>
                    </a:lnTo>
                    <a:lnTo>
                      <a:pt x="66" y="146"/>
                    </a:lnTo>
                    <a:lnTo>
                      <a:pt x="57" y="134"/>
                    </a:lnTo>
                    <a:lnTo>
                      <a:pt x="49" y="121"/>
                    </a:lnTo>
                    <a:lnTo>
                      <a:pt x="41" y="108"/>
                    </a:lnTo>
                    <a:lnTo>
                      <a:pt x="35" y="93"/>
                    </a:lnTo>
                    <a:lnTo>
                      <a:pt x="29" y="84"/>
                    </a:lnTo>
                    <a:lnTo>
                      <a:pt x="23" y="75"/>
                    </a:lnTo>
                    <a:lnTo>
                      <a:pt x="19" y="65"/>
                    </a:lnTo>
                    <a:lnTo>
                      <a:pt x="15" y="54"/>
                    </a:lnTo>
                    <a:lnTo>
                      <a:pt x="10" y="44"/>
                    </a:lnTo>
                    <a:lnTo>
                      <a:pt x="7" y="32"/>
                    </a:lnTo>
                    <a:lnTo>
                      <a:pt x="4" y="22"/>
                    </a:lnTo>
                    <a:lnTo>
                      <a:pt x="0" y="12"/>
                    </a:lnTo>
                    <a:lnTo>
                      <a:pt x="12" y="7"/>
                    </a:lnTo>
                    <a:lnTo>
                      <a:pt x="22" y="4"/>
                    </a:lnTo>
                    <a:lnTo>
                      <a:pt x="32" y="1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8" y="1"/>
                    </a:lnTo>
                    <a:lnTo>
                      <a:pt x="91" y="3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2E4D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4366" y="2058"/>
                <a:ext cx="135" cy="316"/>
              </a:xfrm>
              <a:custGeom>
                <a:avLst/>
                <a:gdLst>
                  <a:gd name="T0" fmla="*/ 102 w 271"/>
                  <a:gd name="T1" fmla="*/ 53 h 631"/>
                  <a:gd name="T2" fmla="*/ 112 w 271"/>
                  <a:gd name="T3" fmla="*/ 72 h 631"/>
                  <a:gd name="T4" fmla="*/ 122 w 271"/>
                  <a:gd name="T5" fmla="*/ 92 h 631"/>
                  <a:gd name="T6" fmla="*/ 131 w 271"/>
                  <a:gd name="T7" fmla="*/ 112 h 631"/>
                  <a:gd name="T8" fmla="*/ 131 w 271"/>
                  <a:gd name="T9" fmla="*/ 119 h 631"/>
                  <a:gd name="T10" fmla="*/ 120 w 271"/>
                  <a:gd name="T11" fmla="*/ 115 h 631"/>
                  <a:gd name="T12" fmla="*/ 108 w 271"/>
                  <a:gd name="T13" fmla="*/ 113 h 631"/>
                  <a:gd name="T14" fmla="*/ 95 w 271"/>
                  <a:gd name="T15" fmla="*/ 115 h 631"/>
                  <a:gd name="T16" fmla="*/ 85 w 271"/>
                  <a:gd name="T17" fmla="*/ 119 h 631"/>
                  <a:gd name="T18" fmla="*/ 77 w 271"/>
                  <a:gd name="T19" fmla="*/ 124 h 631"/>
                  <a:gd name="T20" fmla="*/ 66 w 271"/>
                  <a:gd name="T21" fmla="*/ 135 h 631"/>
                  <a:gd name="T22" fmla="*/ 57 w 271"/>
                  <a:gd name="T23" fmla="*/ 152 h 631"/>
                  <a:gd name="T24" fmla="*/ 49 w 271"/>
                  <a:gd name="T25" fmla="*/ 171 h 631"/>
                  <a:gd name="T26" fmla="*/ 42 w 271"/>
                  <a:gd name="T27" fmla="*/ 188 h 631"/>
                  <a:gd name="T28" fmla="*/ 36 w 271"/>
                  <a:gd name="T29" fmla="*/ 205 h 631"/>
                  <a:gd name="T30" fmla="*/ 32 w 271"/>
                  <a:gd name="T31" fmla="*/ 223 h 631"/>
                  <a:gd name="T32" fmla="*/ 29 w 271"/>
                  <a:gd name="T33" fmla="*/ 242 h 631"/>
                  <a:gd name="T34" fmla="*/ 27 w 271"/>
                  <a:gd name="T35" fmla="*/ 259 h 631"/>
                  <a:gd name="T36" fmla="*/ 25 w 271"/>
                  <a:gd name="T37" fmla="*/ 275 h 631"/>
                  <a:gd name="T38" fmla="*/ 24 w 271"/>
                  <a:gd name="T39" fmla="*/ 291 h 631"/>
                  <a:gd name="T40" fmla="*/ 23 w 271"/>
                  <a:gd name="T41" fmla="*/ 307 h 631"/>
                  <a:gd name="T42" fmla="*/ 20 w 271"/>
                  <a:gd name="T43" fmla="*/ 298 h 631"/>
                  <a:gd name="T44" fmla="*/ 11 w 271"/>
                  <a:gd name="T45" fmla="*/ 264 h 631"/>
                  <a:gd name="T46" fmla="*/ 4 w 271"/>
                  <a:gd name="T47" fmla="*/ 229 h 631"/>
                  <a:gd name="T48" fmla="*/ 0 w 271"/>
                  <a:gd name="T49" fmla="*/ 202 h 631"/>
                  <a:gd name="T50" fmla="*/ 0 w 271"/>
                  <a:gd name="T51" fmla="*/ 184 h 631"/>
                  <a:gd name="T52" fmla="*/ 2 w 271"/>
                  <a:gd name="T53" fmla="*/ 156 h 631"/>
                  <a:gd name="T54" fmla="*/ 7 w 271"/>
                  <a:gd name="T55" fmla="*/ 122 h 631"/>
                  <a:gd name="T56" fmla="*/ 15 w 271"/>
                  <a:gd name="T57" fmla="*/ 89 h 631"/>
                  <a:gd name="T58" fmla="*/ 28 w 271"/>
                  <a:gd name="T59" fmla="*/ 57 h 631"/>
                  <a:gd name="T60" fmla="*/ 42 w 271"/>
                  <a:gd name="T61" fmla="*/ 38 h 631"/>
                  <a:gd name="T62" fmla="*/ 50 w 271"/>
                  <a:gd name="T63" fmla="*/ 29 h 631"/>
                  <a:gd name="T64" fmla="*/ 58 w 271"/>
                  <a:gd name="T65" fmla="*/ 19 h 631"/>
                  <a:gd name="T66" fmla="*/ 67 w 271"/>
                  <a:gd name="T67" fmla="*/ 11 h 631"/>
                  <a:gd name="T68" fmla="*/ 86 w 271"/>
                  <a:gd name="T69" fmla="*/ 0 h 631"/>
                  <a:gd name="T70" fmla="*/ 89 w 271"/>
                  <a:gd name="T71" fmla="*/ 10 h 631"/>
                  <a:gd name="T72" fmla="*/ 92 w 271"/>
                  <a:gd name="T73" fmla="*/ 22 h 631"/>
                  <a:gd name="T74" fmla="*/ 94 w 271"/>
                  <a:gd name="T75" fmla="*/ 33 h 631"/>
                  <a:gd name="T76" fmla="*/ 97 w 271"/>
                  <a:gd name="T77" fmla="*/ 43 h 6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1"/>
                  <a:gd name="T118" fmla="*/ 0 h 631"/>
                  <a:gd name="T119" fmla="*/ 271 w 271"/>
                  <a:gd name="T120" fmla="*/ 631 h 6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1" h="631">
                    <a:moveTo>
                      <a:pt x="195" y="85"/>
                    </a:moveTo>
                    <a:lnTo>
                      <a:pt x="204" y="105"/>
                    </a:lnTo>
                    <a:lnTo>
                      <a:pt x="213" y="124"/>
                    </a:lnTo>
                    <a:lnTo>
                      <a:pt x="224" y="143"/>
                    </a:lnTo>
                    <a:lnTo>
                      <a:pt x="234" y="162"/>
                    </a:lnTo>
                    <a:lnTo>
                      <a:pt x="244" y="183"/>
                    </a:lnTo>
                    <a:lnTo>
                      <a:pt x="255" y="202"/>
                    </a:lnTo>
                    <a:lnTo>
                      <a:pt x="263" y="223"/>
                    </a:lnTo>
                    <a:lnTo>
                      <a:pt x="271" y="242"/>
                    </a:lnTo>
                    <a:lnTo>
                      <a:pt x="262" y="238"/>
                    </a:lnTo>
                    <a:lnTo>
                      <a:pt x="252" y="232"/>
                    </a:lnTo>
                    <a:lnTo>
                      <a:pt x="240" y="229"/>
                    </a:lnTo>
                    <a:lnTo>
                      <a:pt x="228" y="226"/>
                    </a:lnTo>
                    <a:lnTo>
                      <a:pt x="216" y="225"/>
                    </a:lnTo>
                    <a:lnTo>
                      <a:pt x="204" y="226"/>
                    </a:lnTo>
                    <a:lnTo>
                      <a:pt x="191" y="229"/>
                    </a:lnTo>
                    <a:lnTo>
                      <a:pt x="181" y="235"/>
                    </a:lnTo>
                    <a:lnTo>
                      <a:pt x="170" y="238"/>
                    </a:lnTo>
                    <a:lnTo>
                      <a:pt x="161" y="242"/>
                    </a:lnTo>
                    <a:lnTo>
                      <a:pt x="154" y="248"/>
                    </a:lnTo>
                    <a:lnTo>
                      <a:pt x="147" y="254"/>
                    </a:lnTo>
                    <a:lnTo>
                      <a:pt x="133" y="269"/>
                    </a:lnTo>
                    <a:lnTo>
                      <a:pt x="123" y="287"/>
                    </a:lnTo>
                    <a:lnTo>
                      <a:pt x="114" y="304"/>
                    </a:lnTo>
                    <a:lnTo>
                      <a:pt x="105" y="322"/>
                    </a:lnTo>
                    <a:lnTo>
                      <a:pt x="98" y="341"/>
                    </a:lnTo>
                    <a:lnTo>
                      <a:pt x="92" y="358"/>
                    </a:lnTo>
                    <a:lnTo>
                      <a:pt x="84" y="375"/>
                    </a:lnTo>
                    <a:lnTo>
                      <a:pt x="79" y="393"/>
                    </a:lnTo>
                    <a:lnTo>
                      <a:pt x="73" y="410"/>
                    </a:lnTo>
                    <a:lnTo>
                      <a:pt x="68" y="429"/>
                    </a:lnTo>
                    <a:lnTo>
                      <a:pt x="64" y="446"/>
                    </a:lnTo>
                    <a:lnTo>
                      <a:pt x="61" y="464"/>
                    </a:lnTo>
                    <a:lnTo>
                      <a:pt x="58" y="483"/>
                    </a:lnTo>
                    <a:lnTo>
                      <a:pt x="56" y="503"/>
                    </a:lnTo>
                    <a:lnTo>
                      <a:pt x="55" y="518"/>
                    </a:lnTo>
                    <a:lnTo>
                      <a:pt x="52" y="532"/>
                    </a:lnTo>
                    <a:lnTo>
                      <a:pt x="50" y="549"/>
                    </a:lnTo>
                    <a:lnTo>
                      <a:pt x="49" y="565"/>
                    </a:lnTo>
                    <a:lnTo>
                      <a:pt x="48" y="581"/>
                    </a:lnTo>
                    <a:lnTo>
                      <a:pt x="46" y="597"/>
                    </a:lnTo>
                    <a:lnTo>
                      <a:pt x="46" y="614"/>
                    </a:lnTo>
                    <a:lnTo>
                      <a:pt x="48" y="631"/>
                    </a:lnTo>
                    <a:lnTo>
                      <a:pt x="40" y="596"/>
                    </a:lnTo>
                    <a:lnTo>
                      <a:pt x="31" y="562"/>
                    </a:lnTo>
                    <a:lnTo>
                      <a:pt x="22" y="528"/>
                    </a:lnTo>
                    <a:lnTo>
                      <a:pt x="15" y="492"/>
                    </a:lnTo>
                    <a:lnTo>
                      <a:pt x="8" y="457"/>
                    </a:lnTo>
                    <a:lnTo>
                      <a:pt x="2" y="421"/>
                    </a:lnTo>
                    <a:lnTo>
                      <a:pt x="0" y="404"/>
                    </a:lnTo>
                    <a:lnTo>
                      <a:pt x="0" y="384"/>
                    </a:lnTo>
                    <a:lnTo>
                      <a:pt x="0" y="367"/>
                    </a:lnTo>
                    <a:lnTo>
                      <a:pt x="3" y="347"/>
                    </a:lnTo>
                    <a:lnTo>
                      <a:pt x="5" y="312"/>
                    </a:lnTo>
                    <a:lnTo>
                      <a:pt x="9" y="278"/>
                    </a:lnTo>
                    <a:lnTo>
                      <a:pt x="15" y="244"/>
                    </a:lnTo>
                    <a:lnTo>
                      <a:pt x="22" y="210"/>
                    </a:lnTo>
                    <a:lnTo>
                      <a:pt x="31" y="177"/>
                    </a:lnTo>
                    <a:lnTo>
                      <a:pt x="43" y="145"/>
                    </a:lnTo>
                    <a:lnTo>
                      <a:pt x="56" y="114"/>
                    </a:lnTo>
                    <a:lnTo>
                      <a:pt x="73" y="84"/>
                    </a:lnTo>
                    <a:lnTo>
                      <a:pt x="84" y="75"/>
                    </a:lnTo>
                    <a:lnTo>
                      <a:pt x="93" y="66"/>
                    </a:lnTo>
                    <a:lnTo>
                      <a:pt x="101" y="57"/>
                    </a:lnTo>
                    <a:lnTo>
                      <a:pt x="108" y="47"/>
                    </a:lnTo>
                    <a:lnTo>
                      <a:pt x="117" y="38"/>
                    </a:lnTo>
                    <a:lnTo>
                      <a:pt x="124" y="29"/>
                    </a:lnTo>
                    <a:lnTo>
                      <a:pt x="135" y="22"/>
                    </a:lnTo>
                    <a:lnTo>
                      <a:pt x="147" y="17"/>
                    </a:lnTo>
                    <a:lnTo>
                      <a:pt x="172" y="0"/>
                    </a:lnTo>
                    <a:lnTo>
                      <a:pt x="175" y="10"/>
                    </a:lnTo>
                    <a:lnTo>
                      <a:pt x="178" y="20"/>
                    </a:lnTo>
                    <a:lnTo>
                      <a:pt x="181" y="31"/>
                    </a:lnTo>
                    <a:lnTo>
                      <a:pt x="184" y="43"/>
                    </a:lnTo>
                    <a:lnTo>
                      <a:pt x="185" y="53"/>
                    </a:lnTo>
                    <a:lnTo>
                      <a:pt x="188" y="65"/>
                    </a:lnTo>
                    <a:lnTo>
                      <a:pt x="191" y="75"/>
                    </a:lnTo>
                    <a:lnTo>
                      <a:pt x="195" y="85"/>
                    </a:lnTo>
                    <a:close/>
                  </a:path>
                </a:pathLst>
              </a:custGeom>
              <a:solidFill>
                <a:srgbClr val="2B3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4396" y="2180"/>
                <a:ext cx="152" cy="401"/>
              </a:xfrm>
              <a:custGeom>
                <a:avLst/>
                <a:gdLst>
                  <a:gd name="T0" fmla="*/ 114 w 303"/>
                  <a:gd name="T1" fmla="*/ 34 h 802"/>
                  <a:gd name="T2" fmla="*/ 107 w 303"/>
                  <a:gd name="T3" fmla="*/ 38 h 802"/>
                  <a:gd name="T4" fmla="*/ 92 w 303"/>
                  <a:gd name="T5" fmla="*/ 39 h 802"/>
                  <a:gd name="T6" fmla="*/ 86 w 303"/>
                  <a:gd name="T7" fmla="*/ 42 h 802"/>
                  <a:gd name="T8" fmla="*/ 79 w 303"/>
                  <a:gd name="T9" fmla="*/ 51 h 802"/>
                  <a:gd name="T10" fmla="*/ 71 w 303"/>
                  <a:gd name="T11" fmla="*/ 60 h 802"/>
                  <a:gd name="T12" fmla="*/ 66 w 303"/>
                  <a:gd name="T13" fmla="*/ 73 h 802"/>
                  <a:gd name="T14" fmla="*/ 56 w 303"/>
                  <a:gd name="T15" fmla="*/ 101 h 802"/>
                  <a:gd name="T16" fmla="*/ 53 w 303"/>
                  <a:gd name="T17" fmla="*/ 132 h 802"/>
                  <a:gd name="T18" fmla="*/ 57 w 303"/>
                  <a:gd name="T19" fmla="*/ 157 h 802"/>
                  <a:gd name="T20" fmla="*/ 61 w 303"/>
                  <a:gd name="T21" fmla="*/ 172 h 802"/>
                  <a:gd name="T22" fmla="*/ 64 w 303"/>
                  <a:gd name="T23" fmla="*/ 187 h 802"/>
                  <a:gd name="T24" fmla="*/ 76 w 303"/>
                  <a:gd name="T25" fmla="*/ 225 h 802"/>
                  <a:gd name="T26" fmla="*/ 91 w 303"/>
                  <a:gd name="T27" fmla="*/ 275 h 802"/>
                  <a:gd name="T28" fmla="*/ 115 w 303"/>
                  <a:gd name="T29" fmla="*/ 323 h 802"/>
                  <a:gd name="T30" fmla="*/ 118 w 303"/>
                  <a:gd name="T31" fmla="*/ 327 h 802"/>
                  <a:gd name="T32" fmla="*/ 121 w 303"/>
                  <a:gd name="T33" fmla="*/ 332 h 802"/>
                  <a:gd name="T34" fmla="*/ 127 w 303"/>
                  <a:gd name="T35" fmla="*/ 338 h 802"/>
                  <a:gd name="T36" fmla="*/ 138 w 303"/>
                  <a:gd name="T37" fmla="*/ 346 h 802"/>
                  <a:gd name="T38" fmla="*/ 148 w 303"/>
                  <a:gd name="T39" fmla="*/ 355 h 802"/>
                  <a:gd name="T40" fmla="*/ 147 w 303"/>
                  <a:gd name="T41" fmla="*/ 363 h 802"/>
                  <a:gd name="T42" fmla="*/ 141 w 303"/>
                  <a:gd name="T43" fmla="*/ 373 h 802"/>
                  <a:gd name="T44" fmla="*/ 134 w 303"/>
                  <a:gd name="T45" fmla="*/ 382 h 802"/>
                  <a:gd name="T46" fmla="*/ 131 w 303"/>
                  <a:gd name="T47" fmla="*/ 386 h 802"/>
                  <a:gd name="T48" fmla="*/ 127 w 303"/>
                  <a:gd name="T49" fmla="*/ 388 h 802"/>
                  <a:gd name="T50" fmla="*/ 119 w 303"/>
                  <a:gd name="T51" fmla="*/ 389 h 802"/>
                  <a:gd name="T52" fmla="*/ 109 w 303"/>
                  <a:gd name="T53" fmla="*/ 392 h 802"/>
                  <a:gd name="T54" fmla="*/ 87 w 303"/>
                  <a:gd name="T55" fmla="*/ 392 h 802"/>
                  <a:gd name="T56" fmla="*/ 73 w 303"/>
                  <a:gd name="T57" fmla="*/ 394 h 802"/>
                  <a:gd name="T58" fmla="*/ 62 w 303"/>
                  <a:gd name="T59" fmla="*/ 400 h 802"/>
                  <a:gd name="T60" fmla="*/ 52 w 303"/>
                  <a:gd name="T61" fmla="*/ 401 h 802"/>
                  <a:gd name="T62" fmla="*/ 42 w 303"/>
                  <a:gd name="T63" fmla="*/ 399 h 802"/>
                  <a:gd name="T64" fmla="*/ 39 w 303"/>
                  <a:gd name="T65" fmla="*/ 392 h 802"/>
                  <a:gd name="T66" fmla="*/ 45 w 303"/>
                  <a:gd name="T67" fmla="*/ 383 h 802"/>
                  <a:gd name="T68" fmla="*/ 54 w 303"/>
                  <a:gd name="T69" fmla="*/ 371 h 802"/>
                  <a:gd name="T70" fmla="*/ 56 w 303"/>
                  <a:gd name="T71" fmla="*/ 363 h 802"/>
                  <a:gd name="T72" fmla="*/ 54 w 303"/>
                  <a:gd name="T73" fmla="*/ 339 h 802"/>
                  <a:gd name="T74" fmla="*/ 47 w 303"/>
                  <a:gd name="T75" fmla="*/ 311 h 802"/>
                  <a:gd name="T76" fmla="*/ 37 w 303"/>
                  <a:gd name="T77" fmla="*/ 283 h 802"/>
                  <a:gd name="T78" fmla="*/ 29 w 303"/>
                  <a:gd name="T79" fmla="*/ 265 h 802"/>
                  <a:gd name="T80" fmla="*/ 19 w 303"/>
                  <a:gd name="T81" fmla="*/ 247 h 802"/>
                  <a:gd name="T82" fmla="*/ 11 w 303"/>
                  <a:gd name="T83" fmla="*/ 230 h 802"/>
                  <a:gd name="T84" fmla="*/ 6 w 303"/>
                  <a:gd name="T85" fmla="*/ 214 h 802"/>
                  <a:gd name="T86" fmla="*/ 1 w 303"/>
                  <a:gd name="T87" fmla="*/ 199 h 802"/>
                  <a:gd name="T88" fmla="*/ 2 w 303"/>
                  <a:gd name="T89" fmla="*/ 161 h 802"/>
                  <a:gd name="T90" fmla="*/ 6 w 303"/>
                  <a:gd name="T91" fmla="*/ 111 h 802"/>
                  <a:gd name="T92" fmla="*/ 16 w 303"/>
                  <a:gd name="T93" fmla="*/ 65 h 802"/>
                  <a:gd name="T94" fmla="*/ 26 w 303"/>
                  <a:gd name="T95" fmla="*/ 45 h 802"/>
                  <a:gd name="T96" fmla="*/ 38 w 303"/>
                  <a:gd name="T97" fmla="*/ 25 h 802"/>
                  <a:gd name="T98" fmla="*/ 50 w 303"/>
                  <a:gd name="T99" fmla="*/ 11 h 802"/>
                  <a:gd name="T100" fmla="*/ 58 w 303"/>
                  <a:gd name="T101" fmla="*/ 6 h 802"/>
                  <a:gd name="T102" fmla="*/ 66 w 303"/>
                  <a:gd name="T103" fmla="*/ 2 h 802"/>
                  <a:gd name="T104" fmla="*/ 80 w 303"/>
                  <a:gd name="T105" fmla="*/ 0 h 802"/>
                  <a:gd name="T106" fmla="*/ 93 w 303"/>
                  <a:gd name="T107" fmla="*/ 5 h 802"/>
                  <a:gd name="T108" fmla="*/ 107 w 303"/>
                  <a:gd name="T109" fmla="*/ 12 h 802"/>
                  <a:gd name="T110" fmla="*/ 113 w 303"/>
                  <a:gd name="T111" fmla="*/ 17 h 802"/>
                  <a:gd name="T112" fmla="*/ 116 w 303"/>
                  <a:gd name="T113" fmla="*/ 25 h 8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3"/>
                  <a:gd name="T172" fmla="*/ 0 h 802"/>
                  <a:gd name="T173" fmla="*/ 303 w 303"/>
                  <a:gd name="T174" fmla="*/ 802 h 8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3" h="802">
                    <a:moveTo>
                      <a:pt x="232" y="59"/>
                    </a:moveTo>
                    <a:lnTo>
                      <a:pt x="231" y="63"/>
                    </a:lnTo>
                    <a:lnTo>
                      <a:pt x="228" y="68"/>
                    </a:lnTo>
                    <a:lnTo>
                      <a:pt x="225" y="71"/>
                    </a:lnTo>
                    <a:lnTo>
                      <a:pt x="222" y="72"/>
                    </a:lnTo>
                    <a:lnTo>
                      <a:pt x="213" y="75"/>
                    </a:lnTo>
                    <a:lnTo>
                      <a:pt x="202" y="75"/>
                    </a:lnTo>
                    <a:lnTo>
                      <a:pt x="194" y="77"/>
                    </a:lnTo>
                    <a:lnTo>
                      <a:pt x="183" y="78"/>
                    </a:lnTo>
                    <a:lnTo>
                      <a:pt x="179" y="80"/>
                    </a:lnTo>
                    <a:lnTo>
                      <a:pt x="174" y="81"/>
                    </a:lnTo>
                    <a:lnTo>
                      <a:pt x="171" y="84"/>
                    </a:lnTo>
                    <a:lnTo>
                      <a:pt x="167" y="87"/>
                    </a:lnTo>
                    <a:lnTo>
                      <a:pt x="163" y="96"/>
                    </a:lnTo>
                    <a:lnTo>
                      <a:pt x="158" y="103"/>
                    </a:lnTo>
                    <a:lnTo>
                      <a:pt x="152" y="109"/>
                    </a:lnTo>
                    <a:lnTo>
                      <a:pt x="148" y="115"/>
                    </a:lnTo>
                    <a:lnTo>
                      <a:pt x="142" y="121"/>
                    </a:lnTo>
                    <a:lnTo>
                      <a:pt x="139" y="129"/>
                    </a:lnTo>
                    <a:lnTo>
                      <a:pt x="134" y="136"/>
                    </a:lnTo>
                    <a:lnTo>
                      <a:pt x="131" y="145"/>
                    </a:lnTo>
                    <a:lnTo>
                      <a:pt x="124" y="164"/>
                    </a:lnTo>
                    <a:lnTo>
                      <a:pt x="118" y="183"/>
                    </a:lnTo>
                    <a:lnTo>
                      <a:pt x="112" y="202"/>
                    </a:lnTo>
                    <a:lnTo>
                      <a:pt x="109" y="223"/>
                    </a:lnTo>
                    <a:lnTo>
                      <a:pt x="106" y="242"/>
                    </a:lnTo>
                    <a:lnTo>
                      <a:pt x="105" y="263"/>
                    </a:lnTo>
                    <a:lnTo>
                      <a:pt x="106" y="284"/>
                    </a:lnTo>
                    <a:lnTo>
                      <a:pt x="108" y="305"/>
                    </a:lnTo>
                    <a:lnTo>
                      <a:pt x="114" y="313"/>
                    </a:lnTo>
                    <a:lnTo>
                      <a:pt x="117" y="322"/>
                    </a:lnTo>
                    <a:lnTo>
                      <a:pt x="120" y="333"/>
                    </a:lnTo>
                    <a:lnTo>
                      <a:pt x="121" y="343"/>
                    </a:lnTo>
                    <a:lnTo>
                      <a:pt x="123" y="353"/>
                    </a:lnTo>
                    <a:lnTo>
                      <a:pt x="124" y="364"/>
                    </a:lnTo>
                    <a:lnTo>
                      <a:pt x="127" y="373"/>
                    </a:lnTo>
                    <a:lnTo>
                      <a:pt x="130" y="383"/>
                    </a:lnTo>
                    <a:lnTo>
                      <a:pt x="140" y="416"/>
                    </a:lnTo>
                    <a:lnTo>
                      <a:pt x="151" y="450"/>
                    </a:lnTo>
                    <a:lnTo>
                      <a:pt x="160" y="484"/>
                    </a:lnTo>
                    <a:lnTo>
                      <a:pt x="170" y="518"/>
                    </a:lnTo>
                    <a:lnTo>
                      <a:pt x="182" y="550"/>
                    </a:lnTo>
                    <a:lnTo>
                      <a:pt x="195" y="583"/>
                    </a:lnTo>
                    <a:lnTo>
                      <a:pt x="211" y="614"/>
                    </a:lnTo>
                    <a:lnTo>
                      <a:pt x="229" y="645"/>
                    </a:lnTo>
                    <a:lnTo>
                      <a:pt x="232" y="648"/>
                    </a:lnTo>
                    <a:lnTo>
                      <a:pt x="235" y="651"/>
                    </a:lnTo>
                    <a:lnTo>
                      <a:pt x="236" y="654"/>
                    </a:lnTo>
                    <a:lnTo>
                      <a:pt x="239" y="657"/>
                    </a:lnTo>
                    <a:lnTo>
                      <a:pt x="241" y="660"/>
                    </a:lnTo>
                    <a:lnTo>
                      <a:pt x="242" y="664"/>
                    </a:lnTo>
                    <a:lnTo>
                      <a:pt x="244" y="667"/>
                    </a:lnTo>
                    <a:lnTo>
                      <a:pt x="245" y="670"/>
                    </a:lnTo>
                    <a:lnTo>
                      <a:pt x="253" y="675"/>
                    </a:lnTo>
                    <a:lnTo>
                      <a:pt x="260" y="680"/>
                    </a:lnTo>
                    <a:lnTo>
                      <a:pt x="268" y="686"/>
                    </a:lnTo>
                    <a:lnTo>
                      <a:pt x="275" y="691"/>
                    </a:lnTo>
                    <a:lnTo>
                      <a:pt x="282" y="697"/>
                    </a:lnTo>
                    <a:lnTo>
                      <a:pt x="290" y="703"/>
                    </a:lnTo>
                    <a:lnTo>
                      <a:pt x="296" y="710"/>
                    </a:lnTo>
                    <a:lnTo>
                      <a:pt x="303" y="716"/>
                    </a:lnTo>
                    <a:lnTo>
                      <a:pt x="299" y="719"/>
                    </a:lnTo>
                    <a:lnTo>
                      <a:pt x="294" y="725"/>
                    </a:lnTo>
                    <a:lnTo>
                      <a:pt x="290" y="731"/>
                    </a:lnTo>
                    <a:lnTo>
                      <a:pt x="287" y="738"/>
                    </a:lnTo>
                    <a:lnTo>
                      <a:pt x="282" y="746"/>
                    </a:lnTo>
                    <a:lnTo>
                      <a:pt x="278" y="753"/>
                    </a:lnTo>
                    <a:lnTo>
                      <a:pt x="273" y="759"/>
                    </a:lnTo>
                    <a:lnTo>
                      <a:pt x="268" y="763"/>
                    </a:lnTo>
                    <a:lnTo>
                      <a:pt x="266" y="766"/>
                    </a:lnTo>
                    <a:lnTo>
                      <a:pt x="263" y="768"/>
                    </a:lnTo>
                    <a:lnTo>
                      <a:pt x="262" y="771"/>
                    </a:lnTo>
                    <a:lnTo>
                      <a:pt x="259" y="772"/>
                    </a:lnTo>
                    <a:lnTo>
                      <a:pt x="256" y="774"/>
                    </a:lnTo>
                    <a:lnTo>
                      <a:pt x="253" y="775"/>
                    </a:lnTo>
                    <a:lnTo>
                      <a:pt x="248" y="777"/>
                    </a:lnTo>
                    <a:lnTo>
                      <a:pt x="245" y="775"/>
                    </a:lnTo>
                    <a:lnTo>
                      <a:pt x="238" y="778"/>
                    </a:lnTo>
                    <a:lnTo>
                      <a:pt x="232" y="781"/>
                    </a:lnTo>
                    <a:lnTo>
                      <a:pt x="225" y="783"/>
                    </a:lnTo>
                    <a:lnTo>
                      <a:pt x="217" y="783"/>
                    </a:lnTo>
                    <a:lnTo>
                      <a:pt x="202" y="784"/>
                    </a:lnTo>
                    <a:lnTo>
                      <a:pt x="188" y="784"/>
                    </a:lnTo>
                    <a:lnTo>
                      <a:pt x="173" y="784"/>
                    </a:lnTo>
                    <a:lnTo>
                      <a:pt x="158" y="784"/>
                    </a:lnTo>
                    <a:lnTo>
                      <a:pt x="151" y="785"/>
                    </a:lnTo>
                    <a:lnTo>
                      <a:pt x="145" y="788"/>
                    </a:lnTo>
                    <a:lnTo>
                      <a:pt x="137" y="791"/>
                    </a:lnTo>
                    <a:lnTo>
                      <a:pt x="130" y="794"/>
                    </a:lnTo>
                    <a:lnTo>
                      <a:pt x="124" y="799"/>
                    </a:lnTo>
                    <a:lnTo>
                      <a:pt x="117" y="802"/>
                    </a:lnTo>
                    <a:lnTo>
                      <a:pt x="111" y="802"/>
                    </a:lnTo>
                    <a:lnTo>
                      <a:pt x="103" y="802"/>
                    </a:lnTo>
                    <a:lnTo>
                      <a:pt x="97" y="800"/>
                    </a:lnTo>
                    <a:lnTo>
                      <a:pt x="90" y="799"/>
                    </a:lnTo>
                    <a:lnTo>
                      <a:pt x="84" y="797"/>
                    </a:lnTo>
                    <a:lnTo>
                      <a:pt x="77" y="797"/>
                    </a:lnTo>
                    <a:lnTo>
                      <a:pt x="77" y="790"/>
                    </a:lnTo>
                    <a:lnTo>
                      <a:pt x="78" y="784"/>
                    </a:lnTo>
                    <a:lnTo>
                      <a:pt x="80" y="780"/>
                    </a:lnTo>
                    <a:lnTo>
                      <a:pt x="81" y="774"/>
                    </a:lnTo>
                    <a:lnTo>
                      <a:pt x="89" y="766"/>
                    </a:lnTo>
                    <a:lnTo>
                      <a:pt x="96" y="757"/>
                    </a:lnTo>
                    <a:lnTo>
                      <a:pt x="102" y="750"/>
                    </a:lnTo>
                    <a:lnTo>
                      <a:pt x="108" y="741"/>
                    </a:lnTo>
                    <a:lnTo>
                      <a:pt x="109" y="737"/>
                    </a:lnTo>
                    <a:lnTo>
                      <a:pt x="111" y="731"/>
                    </a:lnTo>
                    <a:lnTo>
                      <a:pt x="111" y="725"/>
                    </a:lnTo>
                    <a:lnTo>
                      <a:pt x="111" y="717"/>
                    </a:lnTo>
                    <a:lnTo>
                      <a:pt x="111" y="697"/>
                    </a:lnTo>
                    <a:lnTo>
                      <a:pt x="108" y="677"/>
                    </a:lnTo>
                    <a:lnTo>
                      <a:pt x="105" y="658"/>
                    </a:lnTo>
                    <a:lnTo>
                      <a:pt x="99" y="640"/>
                    </a:lnTo>
                    <a:lnTo>
                      <a:pt x="93" y="621"/>
                    </a:lnTo>
                    <a:lnTo>
                      <a:pt x="86" y="603"/>
                    </a:lnTo>
                    <a:lnTo>
                      <a:pt x="80" y="586"/>
                    </a:lnTo>
                    <a:lnTo>
                      <a:pt x="74" y="566"/>
                    </a:lnTo>
                    <a:lnTo>
                      <a:pt x="68" y="555"/>
                    </a:lnTo>
                    <a:lnTo>
                      <a:pt x="62" y="541"/>
                    </a:lnTo>
                    <a:lnTo>
                      <a:pt x="58" y="529"/>
                    </a:lnTo>
                    <a:lnTo>
                      <a:pt x="52" y="518"/>
                    </a:lnTo>
                    <a:lnTo>
                      <a:pt x="46" y="506"/>
                    </a:lnTo>
                    <a:lnTo>
                      <a:pt x="38" y="494"/>
                    </a:lnTo>
                    <a:lnTo>
                      <a:pt x="31" y="484"/>
                    </a:lnTo>
                    <a:lnTo>
                      <a:pt x="23" y="472"/>
                    </a:lnTo>
                    <a:lnTo>
                      <a:pt x="22" y="460"/>
                    </a:lnTo>
                    <a:lnTo>
                      <a:pt x="19" y="450"/>
                    </a:lnTo>
                    <a:lnTo>
                      <a:pt x="16" y="439"/>
                    </a:lnTo>
                    <a:lnTo>
                      <a:pt x="12" y="429"/>
                    </a:lnTo>
                    <a:lnTo>
                      <a:pt x="7" y="419"/>
                    </a:lnTo>
                    <a:lnTo>
                      <a:pt x="3" y="408"/>
                    </a:lnTo>
                    <a:lnTo>
                      <a:pt x="1" y="398"/>
                    </a:lnTo>
                    <a:lnTo>
                      <a:pt x="0" y="387"/>
                    </a:lnTo>
                    <a:lnTo>
                      <a:pt x="1" y="355"/>
                    </a:lnTo>
                    <a:lnTo>
                      <a:pt x="4" y="321"/>
                    </a:lnTo>
                    <a:lnTo>
                      <a:pt x="6" y="288"/>
                    </a:lnTo>
                    <a:lnTo>
                      <a:pt x="7" y="256"/>
                    </a:lnTo>
                    <a:lnTo>
                      <a:pt x="12" y="223"/>
                    </a:lnTo>
                    <a:lnTo>
                      <a:pt x="16" y="191"/>
                    </a:lnTo>
                    <a:lnTo>
                      <a:pt x="23" y="160"/>
                    </a:lnTo>
                    <a:lnTo>
                      <a:pt x="32" y="130"/>
                    </a:lnTo>
                    <a:lnTo>
                      <a:pt x="38" y="115"/>
                    </a:lnTo>
                    <a:lnTo>
                      <a:pt x="46" y="102"/>
                    </a:lnTo>
                    <a:lnTo>
                      <a:pt x="52" y="89"/>
                    </a:lnTo>
                    <a:lnTo>
                      <a:pt x="59" y="75"/>
                    </a:lnTo>
                    <a:lnTo>
                      <a:pt x="68" y="63"/>
                    </a:lnTo>
                    <a:lnTo>
                      <a:pt x="75" y="50"/>
                    </a:lnTo>
                    <a:lnTo>
                      <a:pt x="84" y="37"/>
                    </a:lnTo>
                    <a:lnTo>
                      <a:pt x="92" y="23"/>
                    </a:lnTo>
                    <a:lnTo>
                      <a:pt x="99" y="22"/>
                    </a:lnTo>
                    <a:lnTo>
                      <a:pt x="105" y="19"/>
                    </a:lnTo>
                    <a:lnTo>
                      <a:pt x="111" y="16"/>
                    </a:lnTo>
                    <a:lnTo>
                      <a:pt x="115" y="12"/>
                    </a:lnTo>
                    <a:lnTo>
                      <a:pt x="121" y="9"/>
                    </a:lnTo>
                    <a:lnTo>
                      <a:pt x="126" y="6"/>
                    </a:lnTo>
                    <a:lnTo>
                      <a:pt x="131" y="3"/>
                    </a:lnTo>
                    <a:lnTo>
                      <a:pt x="139" y="1"/>
                    </a:lnTo>
                    <a:lnTo>
                      <a:pt x="149" y="0"/>
                    </a:lnTo>
                    <a:lnTo>
                      <a:pt x="160" y="0"/>
                    </a:lnTo>
                    <a:lnTo>
                      <a:pt x="168" y="3"/>
                    </a:lnTo>
                    <a:lnTo>
                      <a:pt x="177" y="6"/>
                    </a:lnTo>
                    <a:lnTo>
                      <a:pt x="186" y="10"/>
                    </a:lnTo>
                    <a:lnTo>
                      <a:pt x="195" y="16"/>
                    </a:lnTo>
                    <a:lnTo>
                      <a:pt x="205" y="20"/>
                    </a:lnTo>
                    <a:lnTo>
                      <a:pt x="214" y="23"/>
                    </a:lnTo>
                    <a:lnTo>
                      <a:pt x="219" y="26"/>
                    </a:lnTo>
                    <a:lnTo>
                      <a:pt x="223" y="29"/>
                    </a:lnTo>
                    <a:lnTo>
                      <a:pt x="226" y="34"/>
                    </a:lnTo>
                    <a:lnTo>
                      <a:pt x="229" y="38"/>
                    </a:lnTo>
                    <a:lnTo>
                      <a:pt x="232" y="44"/>
                    </a:lnTo>
                    <a:lnTo>
                      <a:pt x="232" y="49"/>
                    </a:lnTo>
                    <a:lnTo>
                      <a:pt x="232" y="55"/>
                    </a:lnTo>
                    <a:lnTo>
                      <a:pt x="232" y="59"/>
                    </a:lnTo>
                    <a:close/>
                  </a:path>
                </a:pathLst>
              </a:custGeom>
              <a:solidFill>
                <a:srgbClr val="4F65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4458" y="2225"/>
                <a:ext cx="148" cy="322"/>
              </a:xfrm>
              <a:custGeom>
                <a:avLst/>
                <a:gdLst>
                  <a:gd name="T0" fmla="*/ 38 w 297"/>
                  <a:gd name="T1" fmla="*/ 9 h 643"/>
                  <a:gd name="T2" fmla="*/ 31 w 297"/>
                  <a:gd name="T3" fmla="*/ 20 h 643"/>
                  <a:gd name="T4" fmla="*/ 30 w 297"/>
                  <a:gd name="T5" fmla="*/ 33 h 643"/>
                  <a:gd name="T6" fmla="*/ 37 w 297"/>
                  <a:gd name="T7" fmla="*/ 41 h 643"/>
                  <a:gd name="T8" fmla="*/ 42 w 297"/>
                  <a:gd name="T9" fmla="*/ 50 h 643"/>
                  <a:gd name="T10" fmla="*/ 46 w 297"/>
                  <a:gd name="T11" fmla="*/ 64 h 643"/>
                  <a:gd name="T12" fmla="*/ 57 w 297"/>
                  <a:gd name="T13" fmla="*/ 83 h 643"/>
                  <a:gd name="T14" fmla="*/ 70 w 297"/>
                  <a:gd name="T15" fmla="*/ 96 h 643"/>
                  <a:gd name="T16" fmla="*/ 79 w 297"/>
                  <a:gd name="T17" fmla="*/ 101 h 643"/>
                  <a:gd name="T18" fmla="*/ 93 w 297"/>
                  <a:gd name="T19" fmla="*/ 114 h 643"/>
                  <a:gd name="T20" fmla="*/ 104 w 297"/>
                  <a:gd name="T21" fmla="*/ 141 h 643"/>
                  <a:gd name="T22" fmla="*/ 110 w 297"/>
                  <a:gd name="T23" fmla="*/ 156 h 643"/>
                  <a:gd name="T24" fmla="*/ 122 w 297"/>
                  <a:gd name="T25" fmla="*/ 168 h 643"/>
                  <a:gd name="T26" fmla="*/ 133 w 297"/>
                  <a:gd name="T27" fmla="*/ 176 h 643"/>
                  <a:gd name="T28" fmla="*/ 136 w 297"/>
                  <a:gd name="T29" fmla="*/ 186 h 643"/>
                  <a:gd name="T30" fmla="*/ 136 w 297"/>
                  <a:gd name="T31" fmla="*/ 195 h 643"/>
                  <a:gd name="T32" fmla="*/ 136 w 297"/>
                  <a:gd name="T33" fmla="*/ 198 h 643"/>
                  <a:gd name="T34" fmla="*/ 136 w 297"/>
                  <a:gd name="T35" fmla="*/ 201 h 643"/>
                  <a:gd name="T36" fmla="*/ 137 w 297"/>
                  <a:gd name="T37" fmla="*/ 203 h 643"/>
                  <a:gd name="T38" fmla="*/ 142 w 297"/>
                  <a:gd name="T39" fmla="*/ 229 h 643"/>
                  <a:gd name="T40" fmla="*/ 145 w 297"/>
                  <a:gd name="T41" fmla="*/ 254 h 643"/>
                  <a:gd name="T42" fmla="*/ 147 w 297"/>
                  <a:gd name="T43" fmla="*/ 275 h 643"/>
                  <a:gd name="T44" fmla="*/ 145 w 297"/>
                  <a:gd name="T45" fmla="*/ 291 h 643"/>
                  <a:gd name="T46" fmla="*/ 143 w 297"/>
                  <a:gd name="T47" fmla="*/ 307 h 643"/>
                  <a:gd name="T48" fmla="*/ 140 w 297"/>
                  <a:gd name="T49" fmla="*/ 317 h 643"/>
                  <a:gd name="T50" fmla="*/ 133 w 297"/>
                  <a:gd name="T51" fmla="*/ 320 h 643"/>
                  <a:gd name="T52" fmla="*/ 126 w 297"/>
                  <a:gd name="T53" fmla="*/ 320 h 643"/>
                  <a:gd name="T54" fmla="*/ 115 w 297"/>
                  <a:gd name="T55" fmla="*/ 322 h 643"/>
                  <a:gd name="T56" fmla="*/ 106 w 297"/>
                  <a:gd name="T57" fmla="*/ 318 h 643"/>
                  <a:gd name="T58" fmla="*/ 96 w 297"/>
                  <a:gd name="T59" fmla="*/ 308 h 643"/>
                  <a:gd name="T60" fmla="*/ 85 w 297"/>
                  <a:gd name="T61" fmla="*/ 299 h 643"/>
                  <a:gd name="T62" fmla="*/ 78 w 297"/>
                  <a:gd name="T63" fmla="*/ 293 h 643"/>
                  <a:gd name="T64" fmla="*/ 72 w 297"/>
                  <a:gd name="T65" fmla="*/ 288 h 643"/>
                  <a:gd name="T66" fmla="*/ 66 w 297"/>
                  <a:gd name="T67" fmla="*/ 283 h 643"/>
                  <a:gd name="T68" fmla="*/ 57 w 297"/>
                  <a:gd name="T69" fmla="*/ 272 h 643"/>
                  <a:gd name="T70" fmla="*/ 45 w 297"/>
                  <a:gd name="T71" fmla="*/ 252 h 643"/>
                  <a:gd name="T72" fmla="*/ 33 w 297"/>
                  <a:gd name="T73" fmla="*/ 218 h 643"/>
                  <a:gd name="T74" fmla="*/ 19 w 297"/>
                  <a:gd name="T75" fmla="*/ 185 h 643"/>
                  <a:gd name="T76" fmla="*/ 10 w 297"/>
                  <a:gd name="T77" fmla="*/ 150 h 643"/>
                  <a:gd name="T78" fmla="*/ 3 w 297"/>
                  <a:gd name="T79" fmla="*/ 115 h 643"/>
                  <a:gd name="T80" fmla="*/ 1 w 297"/>
                  <a:gd name="T81" fmla="*/ 88 h 643"/>
                  <a:gd name="T82" fmla="*/ 2 w 297"/>
                  <a:gd name="T83" fmla="*/ 65 h 643"/>
                  <a:gd name="T84" fmla="*/ 8 w 297"/>
                  <a:gd name="T85" fmla="*/ 43 h 643"/>
                  <a:gd name="T86" fmla="*/ 11 w 297"/>
                  <a:gd name="T87" fmla="*/ 42 h 643"/>
                  <a:gd name="T88" fmla="*/ 11 w 297"/>
                  <a:gd name="T89" fmla="*/ 40 h 643"/>
                  <a:gd name="T90" fmla="*/ 11 w 297"/>
                  <a:gd name="T91" fmla="*/ 37 h 643"/>
                  <a:gd name="T92" fmla="*/ 14 w 297"/>
                  <a:gd name="T93" fmla="*/ 27 h 643"/>
                  <a:gd name="T94" fmla="*/ 18 w 297"/>
                  <a:gd name="T95" fmla="*/ 18 h 643"/>
                  <a:gd name="T96" fmla="*/ 23 w 297"/>
                  <a:gd name="T97" fmla="*/ 10 h 643"/>
                  <a:gd name="T98" fmla="*/ 30 w 297"/>
                  <a:gd name="T99" fmla="*/ 3 h 643"/>
                  <a:gd name="T100" fmla="*/ 38 w 297"/>
                  <a:gd name="T101" fmla="*/ 0 h 6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7"/>
                  <a:gd name="T154" fmla="*/ 0 h 643"/>
                  <a:gd name="T155" fmla="*/ 297 w 297"/>
                  <a:gd name="T156" fmla="*/ 643 h 64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7" h="643">
                    <a:moveTo>
                      <a:pt x="85" y="1"/>
                    </a:moveTo>
                    <a:lnTo>
                      <a:pt x="81" y="8"/>
                    </a:lnTo>
                    <a:lnTo>
                      <a:pt x="77" y="17"/>
                    </a:lnTo>
                    <a:lnTo>
                      <a:pt x="71" y="25"/>
                    </a:lnTo>
                    <a:lnTo>
                      <a:pt x="66" y="32"/>
                    </a:lnTo>
                    <a:lnTo>
                      <a:pt x="62" y="40"/>
                    </a:lnTo>
                    <a:lnTo>
                      <a:pt x="59" y="47"/>
                    </a:lnTo>
                    <a:lnTo>
                      <a:pt x="57" y="56"/>
                    </a:lnTo>
                    <a:lnTo>
                      <a:pt x="60" y="65"/>
                    </a:lnTo>
                    <a:lnTo>
                      <a:pt x="63" y="71"/>
                    </a:lnTo>
                    <a:lnTo>
                      <a:pt x="68" y="77"/>
                    </a:lnTo>
                    <a:lnTo>
                      <a:pt x="74" y="82"/>
                    </a:lnTo>
                    <a:lnTo>
                      <a:pt x="78" y="88"/>
                    </a:lnTo>
                    <a:lnTo>
                      <a:pt x="81" y="94"/>
                    </a:lnTo>
                    <a:lnTo>
                      <a:pt x="84" y="100"/>
                    </a:lnTo>
                    <a:lnTo>
                      <a:pt x="85" y="108"/>
                    </a:lnTo>
                    <a:lnTo>
                      <a:pt x="85" y="113"/>
                    </a:lnTo>
                    <a:lnTo>
                      <a:pt x="93" y="127"/>
                    </a:lnTo>
                    <a:lnTo>
                      <a:pt x="100" y="139"/>
                    </a:lnTo>
                    <a:lnTo>
                      <a:pt x="108" y="152"/>
                    </a:lnTo>
                    <a:lnTo>
                      <a:pt x="115" y="165"/>
                    </a:lnTo>
                    <a:lnTo>
                      <a:pt x="124" y="177"/>
                    </a:lnTo>
                    <a:lnTo>
                      <a:pt x="134" y="187"/>
                    </a:lnTo>
                    <a:lnTo>
                      <a:pt x="140" y="192"/>
                    </a:lnTo>
                    <a:lnTo>
                      <a:pt x="146" y="196"/>
                    </a:lnTo>
                    <a:lnTo>
                      <a:pt x="152" y="199"/>
                    </a:lnTo>
                    <a:lnTo>
                      <a:pt x="159" y="202"/>
                    </a:lnTo>
                    <a:lnTo>
                      <a:pt x="170" y="210"/>
                    </a:lnTo>
                    <a:lnTo>
                      <a:pt x="179" y="219"/>
                    </a:lnTo>
                    <a:lnTo>
                      <a:pt x="186" y="227"/>
                    </a:lnTo>
                    <a:lnTo>
                      <a:pt x="192" y="238"/>
                    </a:lnTo>
                    <a:lnTo>
                      <a:pt x="201" y="258"/>
                    </a:lnTo>
                    <a:lnTo>
                      <a:pt x="208" y="281"/>
                    </a:lnTo>
                    <a:lnTo>
                      <a:pt x="213" y="291"/>
                    </a:lnTo>
                    <a:lnTo>
                      <a:pt x="217" y="301"/>
                    </a:lnTo>
                    <a:lnTo>
                      <a:pt x="221" y="312"/>
                    </a:lnTo>
                    <a:lnTo>
                      <a:pt x="227" y="321"/>
                    </a:lnTo>
                    <a:lnTo>
                      <a:pt x="235" y="328"/>
                    </a:lnTo>
                    <a:lnTo>
                      <a:pt x="244" y="335"/>
                    </a:lnTo>
                    <a:lnTo>
                      <a:pt x="254" y="340"/>
                    </a:lnTo>
                    <a:lnTo>
                      <a:pt x="266" y="344"/>
                    </a:lnTo>
                    <a:lnTo>
                      <a:pt x="267" y="352"/>
                    </a:lnTo>
                    <a:lnTo>
                      <a:pt x="269" y="358"/>
                    </a:lnTo>
                    <a:lnTo>
                      <a:pt x="270" y="365"/>
                    </a:lnTo>
                    <a:lnTo>
                      <a:pt x="272" y="372"/>
                    </a:lnTo>
                    <a:lnTo>
                      <a:pt x="272" y="378"/>
                    </a:lnTo>
                    <a:lnTo>
                      <a:pt x="272" y="384"/>
                    </a:lnTo>
                    <a:lnTo>
                      <a:pt x="272" y="390"/>
                    </a:lnTo>
                    <a:lnTo>
                      <a:pt x="269" y="396"/>
                    </a:lnTo>
                    <a:lnTo>
                      <a:pt x="270" y="395"/>
                    </a:lnTo>
                    <a:lnTo>
                      <a:pt x="272" y="395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3" y="401"/>
                    </a:lnTo>
                    <a:lnTo>
                      <a:pt x="275" y="402"/>
                    </a:lnTo>
                    <a:lnTo>
                      <a:pt x="275" y="405"/>
                    </a:lnTo>
                    <a:lnTo>
                      <a:pt x="275" y="406"/>
                    </a:lnTo>
                    <a:lnTo>
                      <a:pt x="279" y="423"/>
                    </a:lnTo>
                    <a:lnTo>
                      <a:pt x="282" y="440"/>
                    </a:lnTo>
                    <a:lnTo>
                      <a:pt x="285" y="457"/>
                    </a:lnTo>
                    <a:lnTo>
                      <a:pt x="287" y="475"/>
                    </a:lnTo>
                    <a:lnTo>
                      <a:pt x="288" y="491"/>
                    </a:lnTo>
                    <a:lnTo>
                      <a:pt x="290" y="507"/>
                    </a:lnTo>
                    <a:lnTo>
                      <a:pt x="292" y="523"/>
                    </a:lnTo>
                    <a:lnTo>
                      <a:pt x="297" y="540"/>
                    </a:lnTo>
                    <a:lnTo>
                      <a:pt x="295" y="550"/>
                    </a:lnTo>
                    <a:lnTo>
                      <a:pt x="294" y="560"/>
                    </a:lnTo>
                    <a:lnTo>
                      <a:pt x="292" y="571"/>
                    </a:lnTo>
                    <a:lnTo>
                      <a:pt x="291" y="581"/>
                    </a:lnTo>
                    <a:lnTo>
                      <a:pt x="290" y="593"/>
                    </a:lnTo>
                    <a:lnTo>
                      <a:pt x="288" y="603"/>
                    </a:lnTo>
                    <a:lnTo>
                      <a:pt x="287" y="614"/>
                    </a:lnTo>
                    <a:lnTo>
                      <a:pt x="287" y="624"/>
                    </a:lnTo>
                    <a:lnTo>
                      <a:pt x="284" y="628"/>
                    </a:lnTo>
                    <a:lnTo>
                      <a:pt x="281" y="633"/>
                    </a:lnTo>
                    <a:lnTo>
                      <a:pt x="276" y="636"/>
                    </a:lnTo>
                    <a:lnTo>
                      <a:pt x="272" y="637"/>
                    </a:lnTo>
                    <a:lnTo>
                      <a:pt x="267" y="639"/>
                    </a:lnTo>
                    <a:lnTo>
                      <a:pt x="263" y="639"/>
                    </a:lnTo>
                    <a:lnTo>
                      <a:pt x="257" y="639"/>
                    </a:lnTo>
                    <a:lnTo>
                      <a:pt x="253" y="639"/>
                    </a:lnTo>
                    <a:lnTo>
                      <a:pt x="245" y="642"/>
                    </a:lnTo>
                    <a:lnTo>
                      <a:pt x="238" y="643"/>
                    </a:lnTo>
                    <a:lnTo>
                      <a:pt x="230" y="643"/>
                    </a:lnTo>
                    <a:lnTo>
                      <a:pt x="223" y="642"/>
                    </a:lnTo>
                    <a:lnTo>
                      <a:pt x="217" y="639"/>
                    </a:lnTo>
                    <a:lnTo>
                      <a:pt x="213" y="636"/>
                    </a:lnTo>
                    <a:lnTo>
                      <a:pt x="207" y="631"/>
                    </a:lnTo>
                    <a:lnTo>
                      <a:pt x="202" y="627"/>
                    </a:lnTo>
                    <a:lnTo>
                      <a:pt x="192" y="615"/>
                    </a:lnTo>
                    <a:lnTo>
                      <a:pt x="182" y="606"/>
                    </a:lnTo>
                    <a:lnTo>
                      <a:pt x="176" y="600"/>
                    </a:lnTo>
                    <a:lnTo>
                      <a:pt x="170" y="597"/>
                    </a:lnTo>
                    <a:lnTo>
                      <a:pt x="164" y="593"/>
                    </a:lnTo>
                    <a:lnTo>
                      <a:pt x="158" y="591"/>
                    </a:lnTo>
                    <a:lnTo>
                      <a:pt x="156" y="586"/>
                    </a:lnTo>
                    <a:lnTo>
                      <a:pt x="152" y="581"/>
                    </a:lnTo>
                    <a:lnTo>
                      <a:pt x="149" y="578"/>
                    </a:lnTo>
                    <a:lnTo>
                      <a:pt x="145" y="575"/>
                    </a:lnTo>
                    <a:lnTo>
                      <a:pt x="140" y="572"/>
                    </a:lnTo>
                    <a:lnTo>
                      <a:pt x="136" y="569"/>
                    </a:lnTo>
                    <a:lnTo>
                      <a:pt x="133" y="565"/>
                    </a:lnTo>
                    <a:lnTo>
                      <a:pt x="131" y="560"/>
                    </a:lnTo>
                    <a:lnTo>
                      <a:pt x="122" y="551"/>
                    </a:lnTo>
                    <a:lnTo>
                      <a:pt x="115" y="543"/>
                    </a:lnTo>
                    <a:lnTo>
                      <a:pt x="108" y="534"/>
                    </a:lnTo>
                    <a:lnTo>
                      <a:pt x="102" y="523"/>
                    </a:lnTo>
                    <a:lnTo>
                      <a:pt x="90" y="503"/>
                    </a:lnTo>
                    <a:lnTo>
                      <a:pt x="81" y="480"/>
                    </a:lnTo>
                    <a:lnTo>
                      <a:pt x="74" y="458"/>
                    </a:lnTo>
                    <a:lnTo>
                      <a:pt x="66" y="436"/>
                    </a:lnTo>
                    <a:lnTo>
                      <a:pt x="59" y="412"/>
                    </a:lnTo>
                    <a:lnTo>
                      <a:pt x="50" y="392"/>
                    </a:lnTo>
                    <a:lnTo>
                      <a:pt x="38" y="369"/>
                    </a:lnTo>
                    <a:lnTo>
                      <a:pt x="31" y="346"/>
                    </a:lnTo>
                    <a:lnTo>
                      <a:pt x="25" y="324"/>
                    </a:lnTo>
                    <a:lnTo>
                      <a:pt x="20" y="300"/>
                    </a:lnTo>
                    <a:lnTo>
                      <a:pt x="17" y="276"/>
                    </a:lnTo>
                    <a:lnTo>
                      <a:pt x="13" y="253"/>
                    </a:lnTo>
                    <a:lnTo>
                      <a:pt x="7" y="230"/>
                    </a:lnTo>
                    <a:lnTo>
                      <a:pt x="0" y="207"/>
                    </a:lnTo>
                    <a:lnTo>
                      <a:pt x="1" y="192"/>
                    </a:lnTo>
                    <a:lnTo>
                      <a:pt x="3" y="176"/>
                    </a:lnTo>
                    <a:lnTo>
                      <a:pt x="3" y="161"/>
                    </a:lnTo>
                    <a:lnTo>
                      <a:pt x="3" y="145"/>
                    </a:lnTo>
                    <a:lnTo>
                      <a:pt x="4" y="130"/>
                    </a:lnTo>
                    <a:lnTo>
                      <a:pt x="7" y="115"/>
                    </a:lnTo>
                    <a:lnTo>
                      <a:pt x="10" y="100"/>
                    </a:lnTo>
                    <a:lnTo>
                      <a:pt x="16" y="85"/>
                    </a:lnTo>
                    <a:lnTo>
                      <a:pt x="19" y="85"/>
                    </a:lnTo>
                    <a:lnTo>
                      <a:pt x="20" y="85"/>
                    </a:lnTo>
                    <a:lnTo>
                      <a:pt x="22" y="84"/>
                    </a:lnTo>
                    <a:lnTo>
                      <a:pt x="22" y="82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3" y="78"/>
                    </a:lnTo>
                    <a:lnTo>
                      <a:pt x="25" y="77"/>
                    </a:lnTo>
                    <a:lnTo>
                      <a:pt x="23" y="74"/>
                    </a:lnTo>
                    <a:lnTo>
                      <a:pt x="25" y="68"/>
                    </a:lnTo>
                    <a:lnTo>
                      <a:pt x="28" y="62"/>
                    </a:lnTo>
                    <a:lnTo>
                      <a:pt x="29" y="54"/>
                    </a:lnTo>
                    <a:lnTo>
                      <a:pt x="32" y="48"/>
                    </a:lnTo>
                    <a:lnTo>
                      <a:pt x="34" y="41"/>
                    </a:lnTo>
                    <a:lnTo>
                      <a:pt x="37" y="35"/>
                    </a:lnTo>
                    <a:lnTo>
                      <a:pt x="40" y="29"/>
                    </a:lnTo>
                    <a:lnTo>
                      <a:pt x="42" y="23"/>
                    </a:lnTo>
                    <a:lnTo>
                      <a:pt x="47" y="19"/>
                    </a:lnTo>
                    <a:lnTo>
                      <a:pt x="51" y="14"/>
                    </a:lnTo>
                    <a:lnTo>
                      <a:pt x="56" y="10"/>
                    </a:lnTo>
                    <a:lnTo>
                      <a:pt x="60" y="5"/>
                    </a:lnTo>
                    <a:lnTo>
                      <a:pt x="65" y="3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3542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4679" y="2228"/>
                <a:ext cx="13" cy="18"/>
              </a:xfrm>
              <a:custGeom>
                <a:avLst/>
                <a:gdLst>
                  <a:gd name="T0" fmla="*/ 9 w 27"/>
                  <a:gd name="T1" fmla="*/ 14 h 37"/>
                  <a:gd name="T2" fmla="*/ 8 w 27"/>
                  <a:gd name="T3" fmla="*/ 15 h 37"/>
                  <a:gd name="T4" fmla="*/ 7 w 27"/>
                  <a:gd name="T5" fmla="*/ 15 h 37"/>
                  <a:gd name="T6" fmla="*/ 6 w 27"/>
                  <a:gd name="T7" fmla="*/ 16 h 37"/>
                  <a:gd name="T8" fmla="*/ 4 w 27"/>
                  <a:gd name="T9" fmla="*/ 17 h 37"/>
                  <a:gd name="T10" fmla="*/ 3 w 27"/>
                  <a:gd name="T11" fmla="*/ 18 h 37"/>
                  <a:gd name="T12" fmla="*/ 2 w 27"/>
                  <a:gd name="T13" fmla="*/ 18 h 37"/>
                  <a:gd name="T14" fmla="*/ 0 w 27"/>
                  <a:gd name="T15" fmla="*/ 18 h 37"/>
                  <a:gd name="T16" fmla="*/ 0 w 27"/>
                  <a:gd name="T17" fmla="*/ 18 h 37"/>
                  <a:gd name="T18" fmla="*/ 0 w 27"/>
                  <a:gd name="T19" fmla="*/ 15 h 37"/>
                  <a:gd name="T20" fmla="*/ 2 w 27"/>
                  <a:gd name="T21" fmla="*/ 13 h 37"/>
                  <a:gd name="T22" fmla="*/ 3 w 27"/>
                  <a:gd name="T23" fmla="*/ 10 h 37"/>
                  <a:gd name="T24" fmla="*/ 6 w 27"/>
                  <a:gd name="T25" fmla="*/ 9 h 37"/>
                  <a:gd name="T26" fmla="*/ 7 w 27"/>
                  <a:gd name="T27" fmla="*/ 7 h 37"/>
                  <a:gd name="T28" fmla="*/ 9 w 27"/>
                  <a:gd name="T29" fmla="*/ 5 h 37"/>
                  <a:gd name="T30" fmla="*/ 11 w 27"/>
                  <a:gd name="T31" fmla="*/ 3 h 37"/>
                  <a:gd name="T32" fmla="*/ 12 w 27"/>
                  <a:gd name="T33" fmla="*/ 0 h 37"/>
                  <a:gd name="T34" fmla="*/ 12 w 27"/>
                  <a:gd name="T35" fmla="*/ 1 h 37"/>
                  <a:gd name="T36" fmla="*/ 13 w 27"/>
                  <a:gd name="T37" fmla="*/ 3 h 37"/>
                  <a:gd name="T38" fmla="*/ 13 w 27"/>
                  <a:gd name="T39" fmla="*/ 5 h 37"/>
                  <a:gd name="T40" fmla="*/ 12 w 27"/>
                  <a:gd name="T41" fmla="*/ 7 h 37"/>
                  <a:gd name="T42" fmla="*/ 12 w 27"/>
                  <a:gd name="T43" fmla="*/ 9 h 37"/>
                  <a:gd name="T44" fmla="*/ 12 w 27"/>
                  <a:gd name="T45" fmla="*/ 11 h 37"/>
                  <a:gd name="T46" fmla="*/ 11 w 27"/>
                  <a:gd name="T47" fmla="*/ 13 h 37"/>
                  <a:gd name="T48" fmla="*/ 9 w 27"/>
                  <a:gd name="T49" fmla="*/ 14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37"/>
                  <a:gd name="T77" fmla="*/ 27 w 27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37">
                    <a:moveTo>
                      <a:pt x="19" y="29"/>
                    </a:moveTo>
                    <a:lnTo>
                      <a:pt x="16" y="30"/>
                    </a:lnTo>
                    <a:lnTo>
                      <a:pt x="15" y="30"/>
                    </a:lnTo>
                    <a:lnTo>
                      <a:pt x="12" y="33"/>
                    </a:lnTo>
                    <a:lnTo>
                      <a:pt x="9" y="35"/>
                    </a:lnTo>
                    <a:lnTo>
                      <a:pt x="7" y="36"/>
                    </a:lnTo>
                    <a:lnTo>
                      <a:pt x="4" y="36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1" y="30"/>
                    </a:lnTo>
                    <a:lnTo>
                      <a:pt x="4" y="26"/>
                    </a:lnTo>
                    <a:lnTo>
                      <a:pt x="7" y="21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8" y="11"/>
                    </a:lnTo>
                    <a:lnTo>
                      <a:pt x="22" y="6"/>
                    </a:lnTo>
                    <a:lnTo>
                      <a:pt x="24" y="0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25" y="15"/>
                    </a:lnTo>
                    <a:lnTo>
                      <a:pt x="25" y="18"/>
                    </a:lnTo>
                    <a:lnTo>
                      <a:pt x="24" y="23"/>
                    </a:lnTo>
                    <a:lnTo>
                      <a:pt x="22" y="26"/>
                    </a:lnTo>
                    <a:lnTo>
                      <a:pt x="19" y="29"/>
                    </a:lnTo>
                    <a:close/>
                  </a:path>
                </a:pathLst>
              </a:custGeom>
              <a:solidFill>
                <a:srgbClr val="FFF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4561" y="2237"/>
                <a:ext cx="49" cy="29"/>
              </a:xfrm>
              <a:custGeom>
                <a:avLst/>
                <a:gdLst>
                  <a:gd name="T0" fmla="*/ 38 w 97"/>
                  <a:gd name="T1" fmla="*/ 18 h 57"/>
                  <a:gd name="T2" fmla="*/ 49 w 97"/>
                  <a:gd name="T3" fmla="*/ 25 h 57"/>
                  <a:gd name="T4" fmla="*/ 47 w 97"/>
                  <a:gd name="T5" fmla="*/ 27 h 57"/>
                  <a:gd name="T6" fmla="*/ 45 w 97"/>
                  <a:gd name="T7" fmla="*/ 27 h 57"/>
                  <a:gd name="T8" fmla="*/ 42 w 97"/>
                  <a:gd name="T9" fmla="*/ 28 h 57"/>
                  <a:gd name="T10" fmla="*/ 39 w 97"/>
                  <a:gd name="T11" fmla="*/ 29 h 57"/>
                  <a:gd name="T12" fmla="*/ 36 w 97"/>
                  <a:gd name="T13" fmla="*/ 29 h 57"/>
                  <a:gd name="T14" fmla="*/ 33 w 97"/>
                  <a:gd name="T15" fmla="*/ 29 h 57"/>
                  <a:gd name="T16" fmla="*/ 30 w 97"/>
                  <a:gd name="T17" fmla="*/ 28 h 57"/>
                  <a:gd name="T18" fmla="*/ 27 w 97"/>
                  <a:gd name="T19" fmla="*/ 28 h 57"/>
                  <a:gd name="T20" fmla="*/ 22 w 97"/>
                  <a:gd name="T21" fmla="*/ 26 h 57"/>
                  <a:gd name="T22" fmla="*/ 18 w 97"/>
                  <a:gd name="T23" fmla="*/ 24 h 57"/>
                  <a:gd name="T24" fmla="*/ 13 w 97"/>
                  <a:gd name="T25" fmla="*/ 21 h 57"/>
                  <a:gd name="T26" fmla="*/ 9 w 97"/>
                  <a:gd name="T27" fmla="*/ 17 h 57"/>
                  <a:gd name="T28" fmla="*/ 5 w 97"/>
                  <a:gd name="T29" fmla="*/ 13 h 57"/>
                  <a:gd name="T30" fmla="*/ 2 w 97"/>
                  <a:gd name="T31" fmla="*/ 10 h 57"/>
                  <a:gd name="T32" fmla="*/ 1 w 97"/>
                  <a:gd name="T33" fmla="*/ 5 h 57"/>
                  <a:gd name="T34" fmla="*/ 0 w 97"/>
                  <a:gd name="T35" fmla="*/ 0 h 57"/>
                  <a:gd name="T36" fmla="*/ 5 w 97"/>
                  <a:gd name="T37" fmla="*/ 3 h 57"/>
                  <a:gd name="T38" fmla="*/ 9 w 97"/>
                  <a:gd name="T39" fmla="*/ 5 h 57"/>
                  <a:gd name="T40" fmla="*/ 13 w 97"/>
                  <a:gd name="T41" fmla="*/ 8 h 57"/>
                  <a:gd name="T42" fmla="*/ 19 w 97"/>
                  <a:gd name="T43" fmla="*/ 10 h 57"/>
                  <a:gd name="T44" fmla="*/ 23 w 97"/>
                  <a:gd name="T45" fmla="*/ 13 h 57"/>
                  <a:gd name="T46" fmla="*/ 27 w 97"/>
                  <a:gd name="T47" fmla="*/ 16 h 57"/>
                  <a:gd name="T48" fmla="*/ 33 w 97"/>
                  <a:gd name="T49" fmla="*/ 17 h 57"/>
                  <a:gd name="T50" fmla="*/ 38 w 97"/>
                  <a:gd name="T51" fmla="*/ 18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57"/>
                  <a:gd name="T80" fmla="*/ 97 w 97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57">
                    <a:moveTo>
                      <a:pt x="75" y="35"/>
                    </a:moveTo>
                    <a:lnTo>
                      <a:pt x="97" y="49"/>
                    </a:lnTo>
                    <a:lnTo>
                      <a:pt x="94" y="53"/>
                    </a:lnTo>
                    <a:lnTo>
                      <a:pt x="90" y="54"/>
                    </a:lnTo>
                    <a:lnTo>
                      <a:pt x="84" y="56"/>
                    </a:lnTo>
                    <a:lnTo>
                      <a:pt x="78" y="57"/>
                    </a:lnTo>
                    <a:lnTo>
                      <a:pt x="71" y="57"/>
                    </a:lnTo>
                    <a:lnTo>
                      <a:pt x="65" y="57"/>
                    </a:lnTo>
                    <a:lnTo>
                      <a:pt x="59" y="56"/>
                    </a:lnTo>
                    <a:lnTo>
                      <a:pt x="53" y="56"/>
                    </a:lnTo>
                    <a:lnTo>
                      <a:pt x="44" y="52"/>
                    </a:lnTo>
                    <a:lnTo>
                      <a:pt x="35" y="47"/>
                    </a:lnTo>
                    <a:lnTo>
                      <a:pt x="25" y="41"/>
                    </a:lnTo>
                    <a:lnTo>
                      <a:pt x="17" y="34"/>
                    </a:lnTo>
                    <a:lnTo>
                      <a:pt x="10" y="26"/>
                    </a:lnTo>
                    <a:lnTo>
                      <a:pt x="4" y="19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7" y="10"/>
                    </a:lnTo>
                    <a:lnTo>
                      <a:pt x="26" y="16"/>
                    </a:lnTo>
                    <a:lnTo>
                      <a:pt x="37" y="20"/>
                    </a:lnTo>
                    <a:lnTo>
                      <a:pt x="46" y="26"/>
                    </a:lnTo>
                    <a:lnTo>
                      <a:pt x="54" y="31"/>
                    </a:lnTo>
                    <a:lnTo>
                      <a:pt x="65" y="34"/>
                    </a:lnTo>
                    <a:lnTo>
                      <a:pt x="75" y="35"/>
                    </a:lnTo>
                    <a:close/>
                  </a:path>
                </a:pathLst>
              </a:custGeom>
              <a:solidFill>
                <a:srgbClr val="FFF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4515" y="2288"/>
                <a:ext cx="136" cy="122"/>
              </a:xfrm>
              <a:custGeom>
                <a:avLst/>
                <a:gdLst>
                  <a:gd name="T0" fmla="*/ 45 w 271"/>
                  <a:gd name="T1" fmla="*/ 20 h 244"/>
                  <a:gd name="T2" fmla="*/ 62 w 271"/>
                  <a:gd name="T3" fmla="*/ 37 h 244"/>
                  <a:gd name="T4" fmla="*/ 76 w 271"/>
                  <a:gd name="T5" fmla="*/ 57 h 244"/>
                  <a:gd name="T6" fmla="*/ 87 w 271"/>
                  <a:gd name="T7" fmla="*/ 78 h 244"/>
                  <a:gd name="T8" fmla="*/ 93 w 271"/>
                  <a:gd name="T9" fmla="*/ 91 h 244"/>
                  <a:gd name="T10" fmla="*/ 98 w 271"/>
                  <a:gd name="T11" fmla="*/ 92 h 244"/>
                  <a:gd name="T12" fmla="*/ 104 w 271"/>
                  <a:gd name="T13" fmla="*/ 92 h 244"/>
                  <a:gd name="T14" fmla="*/ 109 w 271"/>
                  <a:gd name="T15" fmla="*/ 94 h 244"/>
                  <a:gd name="T16" fmla="*/ 113 w 271"/>
                  <a:gd name="T17" fmla="*/ 97 h 244"/>
                  <a:gd name="T18" fmla="*/ 118 w 271"/>
                  <a:gd name="T19" fmla="*/ 99 h 244"/>
                  <a:gd name="T20" fmla="*/ 122 w 271"/>
                  <a:gd name="T21" fmla="*/ 101 h 244"/>
                  <a:gd name="T22" fmla="*/ 127 w 271"/>
                  <a:gd name="T23" fmla="*/ 103 h 244"/>
                  <a:gd name="T24" fmla="*/ 130 w 271"/>
                  <a:gd name="T25" fmla="*/ 103 h 244"/>
                  <a:gd name="T26" fmla="*/ 131 w 271"/>
                  <a:gd name="T27" fmla="*/ 104 h 244"/>
                  <a:gd name="T28" fmla="*/ 132 w 271"/>
                  <a:gd name="T29" fmla="*/ 105 h 244"/>
                  <a:gd name="T30" fmla="*/ 133 w 271"/>
                  <a:gd name="T31" fmla="*/ 106 h 244"/>
                  <a:gd name="T32" fmla="*/ 136 w 271"/>
                  <a:gd name="T33" fmla="*/ 105 h 244"/>
                  <a:gd name="T34" fmla="*/ 136 w 271"/>
                  <a:gd name="T35" fmla="*/ 108 h 244"/>
                  <a:gd name="T36" fmla="*/ 133 w 271"/>
                  <a:gd name="T37" fmla="*/ 111 h 244"/>
                  <a:gd name="T38" fmla="*/ 126 w 271"/>
                  <a:gd name="T39" fmla="*/ 116 h 244"/>
                  <a:gd name="T40" fmla="*/ 117 w 271"/>
                  <a:gd name="T41" fmla="*/ 119 h 244"/>
                  <a:gd name="T42" fmla="*/ 109 w 271"/>
                  <a:gd name="T43" fmla="*/ 122 h 244"/>
                  <a:gd name="T44" fmla="*/ 95 w 271"/>
                  <a:gd name="T45" fmla="*/ 117 h 244"/>
                  <a:gd name="T46" fmla="*/ 82 w 271"/>
                  <a:gd name="T47" fmla="*/ 108 h 244"/>
                  <a:gd name="T48" fmla="*/ 71 w 271"/>
                  <a:gd name="T49" fmla="*/ 97 h 244"/>
                  <a:gd name="T50" fmla="*/ 59 w 271"/>
                  <a:gd name="T51" fmla="*/ 87 h 244"/>
                  <a:gd name="T52" fmla="*/ 54 w 271"/>
                  <a:gd name="T53" fmla="*/ 77 h 244"/>
                  <a:gd name="T54" fmla="*/ 50 w 271"/>
                  <a:gd name="T55" fmla="*/ 66 h 244"/>
                  <a:gd name="T56" fmla="*/ 45 w 271"/>
                  <a:gd name="T57" fmla="*/ 56 h 244"/>
                  <a:gd name="T58" fmla="*/ 39 w 271"/>
                  <a:gd name="T59" fmla="*/ 46 h 244"/>
                  <a:gd name="T60" fmla="*/ 33 w 271"/>
                  <a:gd name="T61" fmla="*/ 38 h 244"/>
                  <a:gd name="T62" fmla="*/ 27 w 271"/>
                  <a:gd name="T63" fmla="*/ 31 h 244"/>
                  <a:gd name="T64" fmla="*/ 20 w 271"/>
                  <a:gd name="T65" fmla="*/ 26 h 244"/>
                  <a:gd name="T66" fmla="*/ 11 w 271"/>
                  <a:gd name="T67" fmla="*/ 21 h 244"/>
                  <a:gd name="T68" fmla="*/ 8 w 271"/>
                  <a:gd name="T69" fmla="*/ 17 h 244"/>
                  <a:gd name="T70" fmla="*/ 5 w 271"/>
                  <a:gd name="T71" fmla="*/ 12 h 244"/>
                  <a:gd name="T72" fmla="*/ 2 w 271"/>
                  <a:gd name="T73" fmla="*/ 6 h 244"/>
                  <a:gd name="T74" fmla="*/ 0 w 271"/>
                  <a:gd name="T75" fmla="*/ 0 h 244"/>
                  <a:gd name="T76" fmla="*/ 10 w 271"/>
                  <a:gd name="T77" fmla="*/ 3 h 244"/>
                  <a:gd name="T78" fmla="*/ 17 w 271"/>
                  <a:gd name="T79" fmla="*/ 9 h 244"/>
                  <a:gd name="T80" fmla="*/ 26 w 271"/>
                  <a:gd name="T81" fmla="*/ 12 h 244"/>
                  <a:gd name="T82" fmla="*/ 36 w 271"/>
                  <a:gd name="T83" fmla="*/ 12 h 24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1"/>
                  <a:gd name="T127" fmla="*/ 0 h 244"/>
                  <a:gd name="T128" fmla="*/ 271 w 271"/>
                  <a:gd name="T129" fmla="*/ 244 h 24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1" h="244">
                    <a:moveTo>
                      <a:pt x="71" y="24"/>
                    </a:moveTo>
                    <a:lnTo>
                      <a:pt x="90" y="39"/>
                    </a:lnTo>
                    <a:lnTo>
                      <a:pt x="108" y="55"/>
                    </a:lnTo>
                    <a:lnTo>
                      <a:pt x="124" y="73"/>
                    </a:lnTo>
                    <a:lnTo>
                      <a:pt x="139" y="92"/>
                    </a:lnTo>
                    <a:lnTo>
                      <a:pt x="152" y="113"/>
                    </a:lnTo>
                    <a:lnTo>
                      <a:pt x="163" y="133"/>
                    </a:lnTo>
                    <a:lnTo>
                      <a:pt x="173" y="156"/>
                    </a:lnTo>
                    <a:lnTo>
                      <a:pt x="180" y="178"/>
                    </a:lnTo>
                    <a:lnTo>
                      <a:pt x="185" y="182"/>
                    </a:lnTo>
                    <a:lnTo>
                      <a:pt x="191" y="184"/>
                    </a:lnTo>
                    <a:lnTo>
                      <a:pt x="195" y="184"/>
                    </a:lnTo>
                    <a:lnTo>
                      <a:pt x="201" y="184"/>
                    </a:lnTo>
                    <a:lnTo>
                      <a:pt x="207" y="184"/>
                    </a:lnTo>
                    <a:lnTo>
                      <a:pt x="213" y="185"/>
                    </a:lnTo>
                    <a:lnTo>
                      <a:pt x="217" y="188"/>
                    </a:lnTo>
                    <a:lnTo>
                      <a:pt x="222" y="193"/>
                    </a:lnTo>
                    <a:lnTo>
                      <a:pt x="226" y="193"/>
                    </a:lnTo>
                    <a:lnTo>
                      <a:pt x="231" y="194"/>
                    </a:lnTo>
                    <a:lnTo>
                      <a:pt x="235" y="197"/>
                    </a:lnTo>
                    <a:lnTo>
                      <a:pt x="240" y="199"/>
                    </a:lnTo>
                    <a:lnTo>
                      <a:pt x="244" y="202"/>
                    </a:lnTo>
                    <a:lnTo>
                      <a:pt x="250" y="203"/>
                    </a:lnTo>
                    <a:lnTo>
                      <a:pt x="254" y="205"/>
                    </a:lnTo>
                    <a:lnTo>
                      <a:pt x="260" y="205"/>
                    </a:lnTo>
                    <a:lnTo>
                      <a:pt x="262" y="206"/>
                    </a:lnTo>
                    <a:lnTo>
                      <a:pt x="262" y="207"/>
                    </a:lnTo>
                    <a:lnTo>
                      <a:pt x="263" y="209"/>
                    </a:lnTo>
                    <a:lnTo>
                      <a:pt x="263" y="210"/>
                    </a:lnTo>
                    <a:lnTo>
                      <a:pt x="265" y="212"/>
                    </a:lnTo>
                    <a:lnTo>
                      <a:pt x="266" y="212"/>
                    </a:lnTo>
                    <a:lnTo>
                      <a:pt x="269" y="210"/>
                    </a:lnTo>
                    <a:lnTo>
                      <a:pt x="271" y="209"/>
                    </a:lnTo>
                    <a:lnTo>
                      <a:pt x="271" y="213"/>
                    </a:lnTo>
                    <a:lnTo>
                      <a:pt x="271" y="216"/>
                    </a:lnTo>
                    <a:lnTo>
                      <a:pt x="269" y="219"/>
                    </a:lnTo>
                    <a:lnTo>
                      <a:pt x="266" y="222"/>
                    </a:lnTo>
                    <a:lnTo>
                      <a:pt x="260" y="228"/>
                    </a:lnTo>
                    <a:lnTo>
                      <a:pt x="251" y="231"/>
                    </a:lnTo>
                    <a:lnTo>
                      <a:pt x="243" y="234"/>
                    </a:lnTo>
                    <a:lnTo>
                      <a:pt x="234" y="237"/>
                    </a:lnTo>
                    <a:lnTo>
                      <a:pt x="225" y="240"/>
                    </a:lnTo>
                    <a:lnTo>
                      <a:pt x="217" y="244"/>
                    </a:lnTo>
                    <a:lnTo>
                      <a:pt x="203" y="240"/>
                    </a:lnTo>
                    <a:lnTo>
                      <a:pt x="189" y="233"/>
                    </a:lnTo>
                    <a:lnTo>
                      <a:pt x="177" y="224"/>
                    </a:lnTo>
                    <a:lnTo>
                      <a:pt x="164" y="215"/>
                    </a:lnTo>
                    <a:lnTo>
                      <a:pt x="154" y="203"/>
                    </a:lnTo>
                    <a:lnTo>
                      <a:pt x="142" y="193"/>
                    </a:lnTo>
                    <a:lnTo>
                      <a:pt x="130" y="182"/>
                    </a:lnTo>
                    <a:lnTo>
                      <a:pt x="118" y="173"/>
                    </a:lnTo>
                    <a:lnTo>
                      <a:pt x="112" y="163"/>
                    </a:lnTo>
                    <a:lnTo>
                      <a:pt x="108" y="154"/>
                    </a:lnTo>
                    <a:lnTo>
                      <a:pt x="104" y="142"/>
                    </a:lnTo>
                    <a:lnTo>
                      <a:pt x="99" y="132"/>
                    </a:lnTo>
                    <a:lnTo>
                      <a:pt x="96" y="122"/>
                    </a:lnTo>
                    <a:lnTo>
                      <a:pt x="90" y="111"/>
                    </a:lnTo>
                    <a:lnTo>
                      <a:pt x="86" y="101"/>
                    </a:lnTo>
                    <a:lnTo>
                      <a:pt x="78" y="91"/>
                    </a:lnTo>
                    <a:lnTo>
                      <a:pt x="71" y="83"/>
                    </a:lnTo>
                    <a:lnTo>
                      <a:pt x="65" y="76"/>
                    </a:lnTo>
                    <a:lnTo>
                      <a:pt x="59" y="70"/>
                    </a:lnTo>
                    <a:lnTo>
                      <a:pt x="53" y="62"/>
                    </a:lnTo>
                    <a:lnTo>
                      <a:pt x="46" y="57"/>
                    </a:lnTo>
                    <a:lnTo>
                      <a:pt x="40" y="51"/>
                    </a:lnTo>
                    <a:lnTo>
                      <a:pt x="31" y="46"/>
                    </a:lnTo>
                    <a:lnTo>
                      <a:pt x="22" y="42"/>
                    </a:lnTo>
                    <a:lnTo>
                      <a:pt x="19" y="37"/>
                    </a:lnTo>
                    <a:lnTo>
                      <a:pt x="16" y="33"/>
                    </a:lnTo>
                    <a:lnTo>
                      <a:pt x="13" y="28"/>
                    </a:lnTo>
                    <a:lnTo>
                      <a:pt x="9" y="23"/>
                    </a:lnTo>
                    <a:lnTo>
                      <a:pt x="6" y="18"/>
                    </a:lnTo>
                    <a:lnTo>
                      <a:pt x="3" y="12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9" y="6"/>
                    </a:lnTo>
                    <a:lnTo>
                      <a:pt x="27" y="11"/>
                    </a:lnTo>
                    <a:lnTo>
                      <a:pt x="34" y="17"/>
                    </a:lnTo>
                    <a:lnTo>
                      <a:pt x="43" y="21"/>
                    </a:lnTo>
                    <a:lnTo>
                      <a:pt x="52" y="24"/>
                    </a:lnTo>
                    <a:lnTo>
                      <a:pt x="61" y="25"/>
                    </a:lnTo>
                    <a:lnTo>
                      <a:pt x="71" y="24"/>
                    </a:lnTo>
                    <a:close/>
                  </a:path>
                </a:pathLst>
              </a:custGeom>
              <a:solidFill>
                <a:srgbClr val="5770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4693" y="2288"/>
                <a:ext cx="8" cy="20"/>
              </a:xfrm>
              <a:custGeom>
                <a:avLst/>
                <a:gdLst>
                  <a:gd name="T0" fmla="*/ 6 w 16"/>
                  <a:gd name="T1" fmla="*/ 0 h 42"/>
                  <a:gd name="T2" fmla="*/ 7 w 16"/>
                  <a:gd name="T3" fmla="*/ 2 h 42"/>
                  <a:gd name="T4" fmla="*/ 7 w 16"/>
                  <a:gd name="T5" fmla="*/ 5 h 42"/>
                  <a:gd name="T6" fmla="*/ 8 w 16"/>
                  <a:gd name="T7" fmla="*/ 8 h 42"/>
                  <a:gd name="T8" fmla="*/ 8 w 16"/>
                  <a:gd name="T9" fmla="*/ 11 h 42"/>
                  <a:gd name="T10" fmla="*/ 8 w 16"/>
                  <a:gd name="T11" fmla="*/ 13 h 42"/>
                  <a:gd name="T12" fmla="*/ 7 w 16"/>
                  <a:gd name="T13" fmla="*/ 16 h 42"/>
                  <a:gd name="T14" fmla="*/ 6 w 16"/>
                  <a:gd name="T15" fmla="*/ 18 h 42"/>
                  <a:gd name="T16" fmla="*/ 4 w 16"/>
                  <a:gd name="T17" fmla="*/ 20 h 42"/>
                  <a:gd name="T18" fmla="*/ 0 w 16"/>
                  <a:gd name="T19" fmla="*/ 20 h 42"/>
                  <a:gd name="T20" fmla="*/ 0 w 16"/>
                  <a:gd name="T21" fmla="*/ 18 h 42"/>
                  <a:gd name="T22" fmla="*/ 0 w 16"/>
                  <a:gd name="T23" fmla="*/ 15 h 42"/>
                  <a:gd name="T24" fmla="*/ 0 w 16"/>
                  <a:gd name="T25" fmla="*/ 13 h 42"/>
                  <a:gd name="T26" fmla="*/ 1 w 16"/>
                  <a:gd name="T27" fmla="*/ 10 h 42"/>
                  <a:gd name="T28" fmla="*/ 1 w 16"/>
                  <a:gd name="T29" fmla="*/ 8 h 42"/>
                  <a:gd name="T30" fmla="*/ 1 w 16"/>
                  <a:gd name="T31" fmla="*/ 5 h 42"/>
                  <a:gd name="T32" fmla="*/ 2 w 16"/>
                  <a:gd name="T33" fmla="*/ 3 h 42"/>
                  <a:gd name="T34" fmla="*/ 2 w 16"/>
                  <a:gd name="T35" fmla="*/ 0 h 42"/>
                  <a:gd name="T36" fmla="*/ 6 w 16"/>
                  <a:gd name="T37" fmla="*/ 0 h 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42"/>
                  <a:gd name="T59" fmla="*/ 16 w 16"/>
                  <a:gd name="T60" fmla="*/ 42 h 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42">
                    <a:moveTo>
                      <a:pt x="13" y="0"/>
                    </a:moveTo>
                    <a:lnTo>
                      <a:pt x="15" y="5"/>
                    </a:lnTo>
                    <a:lnTo>
                      <a:pt x="15" y="11"/>
                    </a:lnTo>
                    <a:lnTo>
                      <a:pt x="16" y="17"/>
                    </a:lnTo>
                    <a:lnTo>
                      <a:pt x="16" y="23"/>
                    </a:lnTo>
                    <a:lnTo>
                      <a:pt x="16" y="28"/>
                    </a:lnTo>
                    <a:lnTo>
                      <a:pt x="15" y="33"/>
                    </a:lnTo>
                    <a:lnTo>
                      <a:pt x="13" y="37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3" y="11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4628" y="2288"/>
                <a:ext cx="27" cy="40"/>
              </a:xfrm>
              <a:custGeom>
                <a:avLst/>
                <a:gdLst>
                  <a:gd name="T0" fmla="*/ 26 w 55"/>
                  <a:gd name="T1" fmla="*/ 40 h 78"/>
                  <a:gd name="T2" fmla="*/ 22 w 55"/>
                  <a:gd name="T3" fmla="*/ 38 h 78"/>
                  <a:gd name="T4" fmla="*/ 17 w 55"/>
                  <a:gd name="T5" fmla="*/ 35 h 78"/>
                  <a:gd name="T6" fmla="*/ 14 w 55"/>
                  <a:gd name="T7" fmla="*/ 33 h 78"/>
                  <a:gd name="T8" fmla="*/ 9 w 55"/>
                  <a:gd name="T9" fmla="*/ 30 h 78"/>
                  <a:gd name="T10" fmla="*/ 6 w 55"/>
                  <a:gd name="T11" fmla="*/ 27 h 78"/>
                  <a:gd name="T12" fmla="*/ 3 w 55"/>
                  <a:gd name="T13" fmla="*/ 23 h 78"/>
                  <a:gd name="T14" fmla="*/ 0 w 55"/>
                  <a:gd name="T15" fmla="*/ 18 h 78"/>
                  <a:gd name="T16" fmla="*/ 0 w 55"/>
                  <a:gd name="T17" fmla="*/ 13 h 78"/>
                  <a:gd name="T18" fmla="*/ 0 w 55"/>
                  <a:gd name="T19" fmla="*/ 12 h 78"/>
                  <a:gd name="T20" fmla="*/ 0 w 55"/>
                  <a:gd name="T21" fmla="*/ 11 h 78"/>
                  <a:gd name="T22" fmla="*/ 1 w 55"/>
                  <a:gd name="T23" fmla="*/ 8 h 78"/>
                  <a:gd name="T24" fmla="*/ 2 w 55"/>
                  <a:gd name="T25" fmla="*/ 7 h 78"/>
                  <a:gd name="T26" fmla="*/ 2 w 55"/>
                  <a:gd name="T27" fmla="*/ 5 h 78"/>
                  <a:gd name="T28" fmla="*/ 3 w 55"/>
                  <a:gd name="T29" fmla="*/ 3 h 78"/>
                  <a:gd name="T30" fmla="*/ 3 w 55"/>
                  <a:gd name="T31" fmla="*/ 2 h 78"/>
                  <a:gd name="T32" fmla="*/ 5 w 55"/>
                  <a:gd name="T33" fmla="*/ 0 h 78"/>
                  <a:gd name="T34" fmla="*/ 9 w 55"/>
                  <a:gd name="T35" fmla="*/ 5 h 78"/>
                  <a:gd name="T36" fmla="*/ 13 w 55"/>
                  <a:gd name="T37" fmla="*/ 9 h 78"/>
                  <a:gd name="T38" fmla="*/ 17 w 55"/>
                  <a:gd name="T39" fmla="*/ 13 h 78"/>
                  <a:gd name="T40" fmla="*/ 20 w 55"/>
                  <a:gd name="T41" fmla="*/ 17 h 78"/>
                  <a:gd name="T42" fmla="*/ 24 w 55"/>
                  <a:gd name="T43" fmla="*/ 22 h 78"/>
                  <a:gd name="T44" fmla="*/ 26 w 55"/>
                  <a:gd name="T45" fmla="*/ 27 h 78"/>
                  <a:gd name="T46" fmla="*/ 27 w 55"/>
                  <a:gd name="T47" fmla="*/ 30 h 78"/>
                  <a:gd name="T48" fmla="*/ 27 w 55"/>
                  <a:gd name="T49" fmla="*/ 33 h 78"/>
                  <a:gd name="T50" fmla="*/ 27 w 55"/>
                  <a:gd name="T51" fmla="*/ 36 h 78"/>
                  <a:gd name="T52" fmla="*/ 26 w 55"/>
                  <a:gd name="T53" fmla="*/ 40 h 7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"/>
                  <a:gd name="T82" fmla="*/ 0 h 78"/>
                  <a:gd name="T83" fmla="*/ 55 w 55"/>
                  <a:gd name="T84" fmla="*/ 78 h 7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" h="78">
                    <a:moveTo>
                      <a:pt x="53" y="78"/>
                    </a:moveTo>
                    <a:lnTo>
                      <a:pt x="44" y="74"/>
                    </a:lnTo>
                    <a:lnTo>
                      <a:pt x="35" y="69"/>
                    </a:lnTo>
                    <a:lnTo>
                      <a:pt x="28" y="65"/>
                    </a:lnTo>
                    <a:lnTo>
                      <a:pt x="19" y="59"/>
                    </a:lnTo>
                    <a:lnTo>
                      <a:pt x="12" y="52"/>
                    </a:lnTo>
                    <a:lnTo>
                      <a:pt x="6" y="44"/>
                    </a:lnTo>
                    <a:lnTo>
                      <a:pt x="1" y="35"/>
                    </a:lnTo>
                    <a:lnTo>
                      <a:pt x="0" y="26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8" y="9"/>
                    </a:lnTo>
                    <a:lnTo>
                      <a:pt x="26" y="18"/>
                    </a:lnTo>
                    <a:lnTo>
                      <a:pt x="34" y="25"/>
                    </a:lnTo>
                    <a:lnTo>
                      <a:pt x="41" y="34"/>
                    </a:lnTo>
                    <a:lnTo>
                      <a:pt x="49" y="43"/>
                    </a:lnTo>
                    <a:lnTo>
                      <a:pt x="53" y="53"/>
                    </a:lnTo>
                    <a:lnTo>
                      <a:pt x="55" y="59"/>
                    </a:lnTo>
                    <a:lnTo>
                      <a:pt x="55" y="65"/>
                    </a:lnTo>
                    <a:lnTo>
                      <a:pt x="55" y="71"/>
                    </a:lnTo>
                    <a:lnTo>
                      <a:pt x="5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4637" y="2303"/>
                <a:ext cx="13" cy="14"/>
              </a:xfrm>
              <a:custGeom>
                <a:avLst/>
                <a:gdLst>
                  <a:gd name="T0" fmla="*/ 13 w 26"/>
                  <a:gd name="T1" fmla="*/ 14 h 29"/>
                  <a:gd name="T2" fmla="*/ 11 w 26"/>
                  <a:gd name="T3" fmla="*/ 13 h 29"/>
                  <a:gd name="T4" fmla="*/ 10 w 26"/>
                  <a:gd name="T5" fmla="*/ 11 h 29"/>
                  <a:gd name="T6" fmla="*/ 7 w 26"/>
                  <a:gd name="T7" fmla="*/ 10 h 29"/>
                  <a:gd name="T8" fmla="*/ 6 w 26"/>
                  <a:gd name="T9" fmla="*/ 8 h 29"/>
                  <a:gd name="T10" fmla="*/ 3 w 26"/>
                  <a:gd name="T11" fmla="*/ 6 h 29"/>
                  <a:gd name="T12" fmla="*/ 2 w 26"/>
                  <a:gd name="T13" fmla="*/ 4 h 29"/>
                  <a:gd name="T14" fmla="*/ 1 w 26"/>
                  <a:gd name="T15" fmla="*/ 2 h 29"/>
                  <a:gd name="T16" fmla="*/ 0 w 26"/>
                  <a:gd name="T17" fmla="*/ 0 h 29"/>
                  <a:gd name="T18" fmla="*/ 13 w 26"/>
                  <a:gd name="T19" fmla="*/ 14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9"/>
                  <a:gd name="T32" fmla="*/ 26 w 26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9">
                    <a:moveTo>
                      <a:pt x="26" y="29"/>
                    </a:moveTo>
                    <a:lnTo>
                      <a:pt x="22" y="26"/>
                    </a:lnTo>
                    <a:lnTo>
                      <a:pt x="19" y="23"/>
                    </a:lnTo>
                    <a:lnTo>
                      <a:pt x="14" y="20"/>
                    </a:lnTo>
                    <a:lnTo>
                      <a:pt x="11" y="17"/>
                    </a:lnTo>
                    <a:lnTo>
                      <a:pt x="7" y="12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4678" y="2323"/>
                <a:ext cx="6" cy="70"/>
              </a:xfrm>
              <a:custGeom>
                <a:avLst/>
                <a:gdLst>
                  <a:gd name="T0" fmla="*/ 6 w 12"/>
                  <a:gd name="T1" fmla="*/ 57 h 139"/>
                  <a:gd name="T2" fmla="*/ 6 w 12"/>
                  <a:gd name="T3" fmla="*/ 70 h 139"/>
                  <a:gd name="T4" fmla="*/ 1 w 12"/>
                  <a:gd name="T5" fmla="*/ 70 h 139"/>
                  <a:gd name="T6" fmla="*/ 2 w 12"/>
                  <a:gd name="T7" fmla="*/ 62 h 139"/>
                  <a:gd name="T8" fmla="*/ 3 w 12"/>
                  <a:gd name="T9" fmla="*/ 53 h 139"/>
                  <a:gd name="T10" fmla="*/ 2 w 12"/>
                  <a:gd name="T11" fmla="*/ 44 h 139"/>
                  <a:gd name="T12" fmla="*/ 1 w 12"/>
                  <a:gd name="T13" fmla="*/ 35 h 139"/>
                  <a:gd name="T14" fmla="*/ 0 w 12"/>
                  <a:gd name="T15" fmla="*/ 26 h 139"/>
                  <a:gd name="T16" fmla="*/ 0 w 12"/>
                  <a:gd name="T17" fmla="*/ 17 h 139"/>
                  <a:gd name="T18" fmla="*/ 0 w 12"/>
                  <a:gd name="T19" fmla="*/ 9 h 139"/>
                  <a:gd name="T20" fmla="*/ 2 w 12"/>
                  <a:gd name="T21" fmla="*/ 0 h 139"/>
                  <a:gd name="T22" fmla="*/ 4 w 12"/>
                  <a:gd name="T23" fmla="*/ 6 h 139"/>
                  <a:gd name="T24" fmla="*/ 6 w 12"/>
                  <a:gd name="T25" fmla="*/ 13 h 139"/>
                  <a:gd name="T26" fmla="*/ 6 w 12"/>
                  <a:gd name="T27" fmla="*/ 20 h 139"/>
                  <a:gd name="T28" fmla="*/ 6 w 12"/>
                  <a:gd name="T29" fmla="*/ 27 h 139"/>
                  <a:gd name="T30" fmla="*/ 6 w 12"/>
                  <a:gd name="T31" fmla="*/ 34 h 139"/>
                  <a:gd name="T32" fmla="*/ 6 w 12"/>
                  <a:gd name="T33" fmla="*/ 42 h 139"/>
                  <a:gd name="T34" fmla="*/ 6 w 12"/>
                  <a:gd name="T35" fmla="*/ 49 h 139"/>
                  <a:gd name="T36" fmla="*/ 6 w 12"/>
                  <a:gd name="T37" fmla="*/ 57 h 1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39"/>
                  <a:gd name="T59" fmla="*/ 12 w 12"/>
                  <a:gd name="T60" fmla="*/ 139 h 1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39">
                    <a:moveTo>
                      <a:pt x="12" y="113"/>
                    </a:moveTo>
                    <a:lnTo>
                      <a:pt x="11" y="139"/>
                    </a:lnTo>
                    <a:lnTo>
                      <a:pt x="2" y="139"/>
                    </a:lnTo>
                    <a:lnTo>
                      <a:pt x="3" y="123"/>
                    </a:lnTo>
                    <a:lnTo>
                      <a:pt x="5" y="105"/>
                    </a:lnTo>
                    <a:lnTo>
                      <a:pt x="3" y="88"/>
                    </a:lnTo>
                    <a:lnTo>
                      <a:pt x="2" y="7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0" y="17"/>
                    </a:lnTo>
                    <a:lnTo>
                      <a:pt x="3" y="0"/>
                    </a:lnTo>
                    <a:lnTo>
                      <a:pt x="8" y="12"/>
                    </a:lnTo>
                    <a:lnTo>
                      <a:pt x="11" y="26"/>
                    </a:lnTo>
                    <a:lnTo>
                      <a:pt x="12" y="39"/>
                    </a:lnTo>
                    <a:lnTo>
                      <a:pt x="11" y="54"/>
                    </a:lnTo>
                    <a:lnTo>
                      <a:pt x="11" y="68"/>
                    </a:lnTo>
                    <a:lnTo>
                      <a:pt x="11" y="83"/>
                    </a:lnTo>
                    <a:lnTo>
                      <a:pt x="11" y="98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4337" y="2395"/>
                <a:ext cx="65" cy="137"/>
              </a:xfrm>
              <a:custGeom>
                <a:avLst/>
                <a:gdLst>
                  <a:gd name="T0" fmla="*/ 65 w 131"/>
                  <a:gd name="T1" fmla="*/ 29 h 274"/>
                  <a:gd name="T2" fmla="*/ 65 w 131"/>
                  <a:gd name="T3" fmla="*/ 36 h 274"/>
                  <a:gd name="T4" fmla="*/ 64 w 131"/>
                  <a:gd name="T5" fmla="*/ 44 h 274"/>
                  <a:gd name="T6" fmla="*/ 64 w 131"/>
                  <a:gd name="T7" fmla="*/ 51 h 274"/>
                  <a:gd name="T8" fmla="*/ 64 w 131"/>
                  <a:gd name="T9" fmla="*/ 60 h 274"/>
                  <a:gd name="T10" fmla="*/ 64 w 131"/>
                  <a:gd name="T11" fmla="*/ 68 h 274"/>
                  <a:gd name="T12" fmla="*/ 63 w 131"/>
                  <a:gd name="T13" fmla="*/ 74 h 274"/>
                  <a:gd name="T14" fmla="*/ 61 w 131"/>
                  <a:gd name="T15" fmla="*/ 82 h 274"/>
                  <a:gd name="T16" fmla="*/ 59 w 131"/>
                  <a:gd name="T17" fmla="*/ 88 h 274"/>
                  <a:gd name="T18" fmla="*/ 58 w 131"/>
                  <a:gd name="T19" fmla="*/ 93 h 274"/>
                  <a:gd name="T20" fmla="*/ 57 w 131"/>
                  <a:gd name="T21" fmla="*/ 97 h 274"/>
                  <a:gd name="T22" fmla="*/ 55 w 131"/>
                  <a:gd name="T23" fmla="*/ 101 h 274"/>
                  <a:gd name="T24" fmla="*/ 54 w 131"/>
                  <a:gd name="T25" fmla="*/ 105 h 274"/>
                  <a:gd name="T26" fmla="*/ 50 w 131"/>
                  <a:gd name="T27" fmla="*/ 112 h 274"/>
                  <a:gd name="T28" fmla="*/ 44 w 131"/>
                  <a:gd name="T29" fmla="*/ 119 h 274"/>
                  <a:gd name="T30" fmla="*/ 37 w 131"/>
                  <a:gd name="T31" fmla="*/ 125 h 274"/>
                  <a:gd name="T32" fmla="*/ 30 w 131"/>
                  <a:gd name="T33" fmla="*/ 130 h 274"/>
                  <a:gd name="T34" fmla="*/ 22 w 131"/>
                  <a:gd name="T35" fmla="*/ 134 h 274"/>
                  <a:gd name="T36" fmla="*/ 15 w 131"/>
                  <a:gd name="T37" fmla="*/ 136 h 274"/>
                  <a:gd name="T38" fmla="*/ 13 w 131"/>
                  <a:gd name="T39" fmla="*/ 137 h 274"/>
                  <a:gd name="T40" fmla="*/ 10 w 131"/>
                  <a:gd name="T41" fmla="*/ 137 h 274"/>
                  <a:gd name="T42" fmla="*/ 9 w 131"/>
                  <a:gd name="T43" fmla="*/ 136 h 274"/>
                  <a:gd name="T44" fmla="*/ 7 w 131"/>
                  <a:gd name="T45" fmla="*/ 136 h 274"/>
                  <a:gd name="T46" fmla="*/ 5 w 131"/>
                  <a:gd name="T47" fmla="*/ 136 h 274"/>
                  <a:gd name="T48" fmla="*/ 4 w 131"/>
                  <a:gd name="T49" fmla="*/ 136 h 274"/>
                  <a:gd name="T50" fmla="*/ 2 w 131"/>
                  <a:gd name="T51" fmla="*/ 135 h 274"/>
                  <a:gd name="T52" fmla="*/ 0 w 131"/>
                  <a:gd name="T53" fmla="*/ 134 h 274"/>
                  <a:gd name="T54" fmla="*/ 8 w 131"/>
                  <a:gd name="T55" fmla="*/ 126 h 274"/>
                  <a:gd name="T56" fmla="*/ 16 w 131"/>
                  <a:gd name="T57" fmla="*/ 118 h 274"/>
                  <a:gd name="T58" fmla="*/ 24 w 131"/>
                  <a:gd name="T59" fmla="*/ 111 h 274"/>
                  <a:gd name="T60" fmla="*/ 31 w 131"/>
                  <a:gd name="T61" fmla="*/ 103 h 274"/>
                  <a:gd name="T62" fmla="*/ 38 w 131"/>
                  <a:gd name="T63" fmla="*/ 94 h 274"/>
                  <a:gd name="T64" fmla="*/ 45 w 131"/>
                  <a:gd name="T65" fmla="*/ 86 h 274"/>
                  <a:gd name="T66" fmla="*/ 52 w 131"/>
                  <a:gd name="T67" fmla="*/ 77 h 274"/>
                  <a:gd name="T68" fmla="*/ 57 w 131"/>
                  <a:gd name="T69" fmla="*/ 68 h 274"/>
                  <a:gd name="T70" fmla="*/ 58 w 131"/>
                  <a:gd name="T71" fmla="*/ 63 h 274"/>
                  <a:gd name="T72" fmla="*/ 60 w 131"/>
                  <a:gd name="T73" fmla="*/ 59 h 274"/>
                  <a:gd name="T74" fmla="*/ 61 w 131"/>
                  <a:gd name="T75" fmla="*/ 54 h 274"/>
                  <a:gd name="T76" fmla="*/ 61 w 131"/>
                  <a:gd name="T77" fmla="*/ 51 h 274"/>
                  <a:gd name="T78" fmla="*/ 61 w 131"/>
                  <a:gd name="T79" fmla="*/ 43 h 274"/>
                  <a:gd name="T80" fmla="*/ 60 w 131"/>
                  <a:gd name="T81" fmla="*/ 34 h 274"/>
                  <a:gd name="T82" fmla="*/ 58 w 131"/>
                  <a:gd name="T83" fmla="*/ 26 h 274"/>
                  <a:gd name="T84" fmla="*/ 57 w 131"/>
                  <a:gd name="T85" fmla="*/ 18 h 274"/>
                  <a:gd name="T86" fmla="*/ 56 w 131"/>
                  <a:gd name="T87" fmla="*/ 14 h 274"/>
                  <a:gd name="T88" fmla="*/ 56 w 131"/>
                  <a:gd name="T89" fmla="*/ 9 h 274"/>
                  <a:gd name="T90" fmla="*/ 57 w 131"/>
                  <a:gd name="T91" fmla="*/ 5 h 274"/>
                  <a:gd name="T92" fmla="*/ 58 w 131"/>
                  <a:gd name="T93" fmla="*/ 0 h 274"/>
                  <a:gd name="T94" fmla="*/ 61 w 131"/>
                  <a:gd name="T95" fmla="*/ 24 h 274"/>
                  <a:gd name="T96" fmla="*/ 65 w 131"/>
                  <a:gd name="T97" fmla="*/ 29 h 2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1"/>
                  <a:gd name="T148" fmla="*/ 0 h 274"/>
                  <a:gd name="T149" fmla="*/ 131 w 131"/>
                  <a:gd name="T150" fmla="*/ 274 h 2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1" h="274">
                    <a:moveTo>
                      <a:pt x="131" y="58"/>
                    </a:moveTo>
                    <a:lnTo>
                      <a:pt x="131" y="72"/>
                    </a:lnTo>
                    <a:lnTo>
                      <a:pt x="129" y="89"/>
                    </a:lnTo>
                    <a:lnTo>
                      <a:pt x="129" y="103"/>
                    </a:lnTo>
                    <a:lnTo>
                      <a:pt x="129" y="120"/>
                    </a:lnTo>
                    <a:lnTo>
                      <a:pt x="128" y="135"/>
                    </a:lnTo>
                    <a:lnTo>
                      <a:pt x="126" y="149"/>
                    </a:lnTo>
                    <a:lnTo>
                      <a:pt x="123" y="164"/>
                    </a:lnTo>
                    <a:lnTo>
                      <a:pt x="119" y="177"/>
                    </a:lnTo>
                    <a:lnTo>
                      <a:pt x="117" y="186"/>
                    </a:lnTo>
                    <a:lnTo>
                      <a:pt x="114" y="194"/>
                    </a:lnTo>
                    <a:lnTo>
                      <a:pt x="111" y="203"/>
                    </a:lnTo>
                    <a:lnTo>
                      <a:pt x="108" y="210"/>
                    </a:lnTo>
                    <a:lnTo>
                      <a:pt x="100" y="225"/>
                    </a:lnTo>
                    <a:lnTo>
                      <a:pt x="88" y="238"/>
                    </a:lnTo>
                    <a:lnTo>
                      <a:pt x="74" y="250"/>
                    </a:lnTo>
                    <a:lnTo>
                      <a:pt x="60" y="259"/>
                    </a:lnTo>
                    <a:lnTo>
                      <a:pt x="45" y="268"/>
                    </a:lnTo>
                    <a:lnTo>
                      <a:pt x="30" y="272"/>
                    </a:lnTo>
                    <a:lnTo>
                      <a:pt x="26" y="274"/>
                    </a:lnTo>
                    <a:lnTo>
                      <a:pt x="21" y="274"/>
                    </a:lnTo>
                    <a:lnTo>
                      <a:pt x="18" y="272"/>
                    </a:lnTo>
                    <a:lnTo>
                      <a:pt x="14" y="272"/>
                    </a:lnTo>
                    <a:lnTo>
                      <a:pt x="11" y="271"/>
                    </a:lnTo>
                    <a:lnTo>
                      <a:pt x="8" y="271"/>
                    </a:lnTo>
                    <a:lnTo>
                      <a:pt x="5" y="269"/>
                    </a:lnTo>
                    <a:lnTo>
                      <a:pt x="0" y="268"/>
                    </a:lnTo>
                    <a:lnTo>
                      <a:pt x="17" y="253"/>
                    </a:lnTo>
                    <a:lnTo>
                      <a:pt x="33" y="237"/>
                    </a:lnTo>
                    <a:lnTo>
                      <a:pt x="48" y="222"/>
                    </a:lnTo>
                    <a:lnTo>
                      <a:pt x="63" y="206"/>
                    </a:lnTo>
                    <a:lnTo>
                      <a:pt x="77" y="189"/>
                    </a:lnTo>
                    <a:lnTo>
                      <a:pt x="91" y="173"/>
                    </a:lnTo>
                    <a:lnTo>
                      <a:pt x="104" y="155"/>
                    </a:lnTo>
                    <a:lnTo>
                      <a:pt x="114" y="136"/>
                    </a:lnTo>
                    <a:lnTo>
                      <a:pt x="117" y="127"/>
                    </a:lnTo>
                    <a:lnTo>
                      <a:pt x="120" y="118"/>
                    </a:lnTo>
                    <a:lnTo>
                      <a:pt x="123" y="109"/>
                    </a:lnTo>
                    <a:lnTo>
                      <a:pt x="123" y="102"/>
                    </a:lnTo>
                    <a:lnTo>
                      <a:pt x="123" y="86"/>
                    </a:lnTo>
                    <a:lnTo>
                      <a:pt x="120" y="69"/>
                    </a:lnTo>
                    <a:lnTo>
                      <a:pt x="117" y="53"/>
                    </a:lnTo>
                    <a:lnTo>
                      <a:pt x="114" y="37"/>
                    </a:lnTo>
                    <a:lnTo>
                      <a:pt x="113" y="28"/>
                    </a:lnTo>
                    <a:lnTo>
                      <a:pt x="113" y="19"/>
                    </a:lnTo>
                    <a:lnTo>
                      <a:pt x="114" y="10"/>
                    </a:lnTo>
                    <a:lnTo>
                      <a:pt x="116" y="0"/>
                    </a:lnTo>
                    <a:lnTo>
                      <a:pt x="123" y="49"/>
                    </a:lnTo>
                    <a:lnTo>
                      <a:pt x="131" y="58"/>
                    </a:lnTo>
                    <a:close/>
                  </a:path>
                </a:pathLst>
              </a:custGeom>
              <a:solidFill>
                <a:srgbClr val="3D42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4343" y="2439"/>
                <a:ext cx="101" cy="138"/>
              </a:xfrm>
              <a:custGeom>
                <a:avLst/>
                <a:gdLst>
                  <a:gd name="T0" fmla="*/ 89 w 203"/>
                  <a:gd name="T1" fmla="*/ 43 h 277"/>
                  <a:gd name="T2" fmla="*/ 94 w 203"/>
                  <a:gd name="T3" fmla="*/ 59 h 277"/>
                  <a:gd name="T4" fmla="*/ 99 w 203"/>
                  <a:gd name="T5" fmla="*/ 76 h 277"/>
                  <a:gd name="T6" fmla="*/ 101 w 203"/>
                  <a:gd name="T7" fmla="*/ 93 h 277"/>
                  <a:gd name="T8" fmla="*/ 98 w 203"/>
                  <a:gd name="T9" fmla="*/ 106 h 277"/>
                  <a:gd name="T10" fmla="*/ 93 w 203"/>
                  <a:gd name="T11" fmla="*/ 115 h 277"/>
                  <a:gd name="T12" fmla="*/ 90 w 203"/>
                  <a:gd name="T13" fmla="*/ 126 h 277"/>
                  <a:gd name="T14" fmla="*/ 86 w 203"/>
                  <a:gd name="T15" fmla="*/ 134 h 277"/>
                  <a:gd name="T16" fmla="*/ 75 w 203"/>
                  <a:gd name="T17" fmla="*/ 137 h 277"/>
                  <a:gd name="T18" fmla="*/ 61 w 203"/>
                  <a:gd name="T19" fmla="*/ 136 h 277"/>
                  <a:gd name="T20" fmla="*/ 47 w 203"/>
                  <a:gd name="T21" fmla="*/ 134 h 277"/>
                  <a:gd name="T22" fmla="*/ 34 w 203"/>
                  <a:gd name="T23" fmla="*/ 132 h 277"/>
                  <a:gd name="T24" fmla="*/ 23 w 203"/>
                  <a:gd name="T25" fmla="*/ 128 h 277"/>
                  <a:gd name="T26" fmla="*/ 15 w 203"/>
                  <a:gd name="T27" fmla="*/ 123 h 277"/>
                  <a:gd name="T28" fmla="*/ 10 w 203"/>
                  <a:gd name="T29" fmla="*/ 117 h 277"/>
                  <a:gd name="T30" fmla="*/ 3 w 203"/>
                  <a:gd name="T31" fmla="*/ 112 h 277"/>
                  <a:gd name="T32" fmla="*/ 1 w 203"/>
                  <a:gd name="T33" fmla="*/ 108 h 277"/>
                  <a:gd name="T34" fmla="*/ 2 w 203"/>
                  <a:gd name="T35" fmla="*/ 107 h 277"/>
                  <a:gd name="T36" fmla="*/ 2 w 203"/>
                  <a:gd name="T37" fmla="*/ 105 h 277"/>
                  <a:gd name="T38" fmla="*/ 2 w 203"/>
                  <a:gd name="T39" fmla="*/ 103 h 277"/>
                  <a:gd name="T40" fmla="*/ 6 w 203"/>
                  <a:gd name="T41" fmla="*/ 103 h 277"/>
                  <a:gd name="T42" fmla="*/ 11 w 203"/>
                  <a:gd name="T43" fmla="*/ 101 h 277"/>
                  <a:gd name="T44" fmla="*/ 16 w 203"/>
                  <a:gd name="T45" fmla="*/ 100 h 277"/>
                  <a:gd name="T46" fmla="*/ 21 w 203"/>
                  <a:gd name="T47" fmla="*/ 97 h 277"/>
                  <a:gd name="T48" fmla="*/ 28 w 203"/>
                  <a:gd name="T49" fmla="*/ 93 h 277"/>
                  <a:gd name="T50" fmla="*/ 36 w 203"/>
                  <a:gd name="T51" fmla="*/ 88 h 277"/>
                  <a:gd name="T52" fmla="*/ 43 w 203"/>
                  <a:gd name="T53" fmla="*/ 80 h 277"/>
                  <a:gd name="T54" fmla="*/ 49 w 203"/>
                  <a:gd name="T55" fmla="*/ 72 h 277"/>
                  <a:gd name="T56" fmla="*/ 57 w 203"/>
                  <a:gd name="T57" fmla="*/ 61 h 277"/>
                  <a:gd name="T58" fmla="*/ 62 w 203"/>
                  <a:gd name="T59" fmla="*/ 45 h 277"/>
                  <a:gd name="T60" fmla="*/ 65 w 203"/>
                  <a:gd name="T61" fmla="*/ 27 h 277"/>
                  <a:gd name="T62" fmla="*/ 65 w 203"/>
                  <a:gd name="T63" fmla="*/ 9 h 277"/>
                  <a:gd name="T64" fmla="*/ 69 w 203"/>
                  <a:gd name="T65" fmla="*/ 3 h 277"/>
                  <a:gd name="T66" fmla="*/ 74 w 203"/>
                  <a:gd name="T67" fmla="*/ 11 h 277"/>
                  <a:gd name="T68" fmla="*/ 78 w 203"/>
                  <a:gd name="T69" fmla="*/ 21 h 277"/>
                  <a:gd name="T70" fmla="*/ 83 w 203"/>
                  <a:gd name="T71" fmla="*/ 30 h 27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3"/>
                  <a:gd name="T109" fmla="*/ 0 h 277"/>
                  <a:gd name="T110" fmla="*/ 203 w 203"/>
                  <a:gd name="T111" fmla="*/ 277 h 27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3" h="277">
                    <a:moveTo>
                      <a:pt x="172" y="71"/>
                    </a:moveTo>
                    <a:lnTo>
                      <a:pt x="178" y="87"/>
                    </a:lnTo>
                    <a:lnTo>
                      <a:pt x="184" y="104"/>
                    </a:lnTo>
                    <a:lnTo>
                      <a:pt x="188" y="119"/>
                    </a:lnTo>
                    <a:lnTo>
                      <a:pt x="194" y="136"/>
                    </a:lnTo>
                    <a:lnTo>
                      <a:pt x="199" y="153"/>
                    </a:lnTo>
                    <a:lnTo>
                      <a:pt x="201" y="169"/>
                    </a:lnTo>
                    <a:lnTo>
                      <a:pt x="203" y="187"/>
                    </a:lnTo>
                    <a:lnTo>
                      <a:pt x="201" y="204"/>
                    </a:lnTo>
                    <a:lnTo>
                      <a:pt x="196" y="212"/>
                    </a:lnTo>
                    <a:lnTo>
                      <a:pt x="191" y="222"/>
                    </a:lnTo>
                    <a:lnTo>
                      <a:pt x="187" y="231"/>
                    </a:lnTo>
                    <a:lnTo>
                      <a:pt x="184" y="241"/>
                    </a:lnTo>
                    <a:lnTo>
                      <a:pt x="181" y="252"/>
                    </a:lnTo>
                    <a:lnTo>
                      <a:pt x="176" y="261"/>
                    </a:lnTo>
                    <a:lnTo>
                      <a:pt x="172" y="269"/>
                    </a:lnTo>
                    <a:lnTo>
                      <a:pt x="165" y="277"/>
                    </a:lnTo>
                    <a:lnTo>
                      <a:pt x="150" y="274"/>
                    </a:lnTo>
                    <a:lnTo>
                      <a:pt x="135" y="272"/>
                    </a:lnTo>
                    <a:lnTo>
                      <a:pt x="122" y="272"/>
                    </a:lnTo>
                    <a:lnTo>
                      <a:pt x="108" y="271"/>
                    </a:lnTo>
                    <a:lnTo>
                      <a:pt x="95" y="269"/>
                    </a:lnTo>
                    <a:lnTo>
                      <a:pt x="82" y="267"/>
                    </a:lnTo>
                    <a:lnTo>
                      <a:pt x="68" y="264"/>
                    </a:lnTo>
                    <a:lnTo>
                      <a:pt x="55" y="259"/>
                    </a:lnTo>
                    <a:lnTo>
                      <a:pt x="46" y="256"/>
                    </a:lnTo>
                    <a:lnTo>
                      <a:pt x="39" y="252"/>
                    </a:lnTo>
                    <a:lnTo>
                      <a:pt x="31" y="247"/>
                    </a:lnTo>
                    <a:lnTo>
                      <a:pt x="25" y="241"/>
                    </a:lnTo>
                    <a:lnTo>
                      <a:pt x="20" y="235"/>
                    </a:lnTo>
                    <a:lnTo>
                      <a:pt x="12" y="230"/>
                    </a:lnTo>
                    <a:lnTo>
                      <a:pt x="6" y="22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3" y="216"/>
                    </a:lnTo>
                    <a:lnTo>
                      <a:pt x="5" y="215"/>
                    </a:lnTo>
                    <a:lnTo>
                      <a:pt x="5" y="212"/>
                    </a:lnTo>
                    <a:lnTo>
                      <a:pt x="5" y="210"/>
                    </a:lnTo>
                    <a:lnTo>
                      <a:pt x="5" y="209"/>
                    </a:lnTo>
                    <a:lnTo>
                      <a:pt x="5" y="207"/>
                    </a:lnTo>
                    <a:lnTo>
                      <a:pt x="6" y="206"/>
                    </a:lnTo>
                    <a:lnTo>
                      <a:pt x="12" y="206"/>
                    </a:lnTo>
                    <a:lnTo>
                      <a:pt x="18" y="204"/>
                    </a:lnTo>
                    <a:lnTo>
                      <a:pt x="23" y="203"/>
                    </a:lnTo>
                    <a:lnTo>
                      <a:pt x="28" y="201"/>
                    </a:lnTo>
                    <a:lnTo>
                      <a:pt x="33" y="200"/>
                    </a:lnTo>
                    <a:lnTo>
                      <a:pt x="39" y="197"/>
                    </a:lnTo>
                    <a:lnTo>
                      <a:pt x="43" y="194"/>
                    </a:lnTo>
                    <a:lnTo>
                      <a:pt x="46" y="191"/>
                    </a:lnTo>
                    <a:lnTo>
                      <a:pt x="57" y="187"/>
                    </a:lnTo>
                    <a:lnTo>
                      <a:pt x="65" y="182"/>
                    </a:lnTo>
                    <a:lnTo>
                      <a:pt x="73" y="176"/>
                    </a:lnTo>
                    <a:lnTo>
                      <a:pt x="80" y="169"/>
                    </a:lnTo>
                    <a:lnTo>
                      <a:pt x="86" y="160"/>
                    </a:lnTo>
                    <a:lnTo>
                      <a:pt x="94" y="153"/>
                    </a:lnTo>
                    <a:lnTo>
                      <a:pt x="99" y="145"/>
                    </a:lnTo>
                    <a:lnTo>
                      <a:pt x="107" y="138"/>
                    </a:lnTo>
                    <a:lnTo>
                      <a:pt x="114" y="122"/>
                    </a:lnTo>
                    <a:lnTo>
                      <a:pt x="120" y="107"/>
                    </a:lnTo>
                    <a:lnTo>
                      <a:pt x="125" y="90"/>
                    </a:lnTo>
                    <a:lnTo>
                      <a:pt x="129" y="73"/>
                    </a:lnTo>
                    <a:lnTo>
                      <a:pt x="130" y="55"/>
                    </a:lnTo>
                    <a:lnTo>
                      <a:pt x="130" y="37"/>
                    </a:lnTo>
                    <a:lnTo>
                      <a:pt x="130" y="18"/>
                    </a:lnTo>
                    <a:lnTo>
                      <a:pt x="130" y="0"/>
                    </a:lnTo>
                    <a:lnTo>
                      <a:pt x="138" y="6"/>
                    </a:lnTo>
                    <a:lnTo>
                      <a:pt x="144" y="13"/>
                    </a:lnTo>
                    <a:lnTo>
                      <a:pt x="148" y="22"/>
                    </a:lnTo>
                    <a:lnTo>
                      <a:pt x="153" y="31"/>
                    </a:lnTo>
                    <a:lnTo>
                      <a:pt x="157" y="42"/>
                    </a:lnTo>
                    <a:lnTo>
                      <a:pt x="162" y="52"/>
                    </a:lnTo>
                    <a:lnTo>
                      <a:pt x="167" y="61"/>
                    </a:lnTo>
                    <a:lnTo>
                      <a:pt x="172" y="71"/>
                    </a:lnTo>
                    <a:close/>
                  </a:path>
                </a:pathLst>
              </a:custGeom>
              <a:solidFill>
                <a:srgbClr val="3F4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4606" y="2444"/>
                <a:ext cx="279" cy="236"/>
              </a:xfrm>
              <a:custGeom>
                <a:avLst/>
                <a:gdLst>
                  <a:gd name="T0" fmla="*/ 16 w 556"/>
                  <a:gd name="T1" fmla="*/ 26 h 472"/>
                  <a:gd name="T2" fmla="*/ 20 w 556"/>
                  <a:gd name="T3" fmla="*/ 31 h 472"/>
                  <a:gd name="T4" fmla="*/ 26 w 556"/>
                  <a:gd name="T5" fmla="*/ 37 h 472"/>
                  <a:gd name="T6" fmla="*/ 52 w 556"/>
                  <a:gd name="T7" fmla="*/ 36 h 472"/>
                  <a:gd name="T8" fmla="*/ 94 w 556"/>
                  <a:gd name="T9" fmla="*/ 30 h 472"/>
                  <a:gd name="T10" fmla="*/ 136 w 556"/>
                  <a:gd name="T11" fmla="*/ 24 h 472"/>
                  <a:gd name="T12" fmla="*/ 162 w 556"/>
                  <a:gd name="T13" fmla="*/ 24 h 472"/>
                  <a:gd name="T14" fmla="*/ 180 w 556"/>
                  <a:gd name="T15" fmla="*/ 31 h 472"/>
                  <a:gd name="T16" fmla="*/ 209 w 556"/>
                  <a:gd name="T17" fmla="*/ 50 h 472"/>
                  <a:gd name="T18" fmla="*/ 237 w 556"/>
                  <a:gd name="T19" fmla="*/ 80 h 472"/>
                  <a:gd name="T20" fmla="*/ 256 w 556"/>
                  <a:gd name="T21" fmla="*/ 116 h 472"/>
                  <a:gd name="T22" fmla="*/ 269 w 556"/>
                  <a:gd name="T23" fmla="*/ 155 h 472"/>
                  <a:gd name="T24" fmla="*/ 279 w 556"/>
                  <a:gd name="T25" fmla="*/ 195 h 472"/>
                  <a:gd name="T26" fmla="*/ 273 w 556"/>
                  <a:gd name="T27" fmla="*/ 207 h 472"/>
                  <a:gd name="T28" fmla="*/ 268 w 556"/>
                  <a:gd name="T29" fmla="*/ 219 h 472"/>
                  <a:gd name="T30" fmla="*/ 260 w 556"/>
                  <a:gd name="T31" fmla="*/ 226 h 472"/>
                  <a:gd name="T32" fmla="*/ 251 w 556"/>
                  <a:gd name="T33" fmla="*/ 233 h 472"/>
                  <a:gd name="T34" fmla="*/ 242 w 556"/>
                  <a:gd name="T35" fmla="*/ 236 h 472"/>
                  <a:gd name="T36" fmla="*/ 237 w 556"/>
                  <a:gd name="T37" fmla="*/ 232 h 472"/>
                  <a:gd name="T38" fmla="*/ 232 w 556"/>
                  <a:gd name="T39" fmla="*/ 229 h 472"/>
                  <a:gd name="T40" fmla="*/ 227 w 556"/>
                  <a:gd name="T41" fmla="*/ 229 h 472"/>
                  <a:gd name="T42" fmla="*/ 206 w 556"/>
                  <a:gd name="T43" fmla="*/ 209 h 472"/>
                  <a:gd name="T44" fmla="*/ 206 w 556"/>
                  <a:gd name="T45" fmla="*/ 187 h 472"/>
                  <a:gd name="T46" fmla="*/ 206 w 556"/>
                  <a:gd name="T47" fmla="*/ 165 h 472"/>
                  <a:gd name="T48" fmla="*/ 206 w 556"/>
                  <a:gd name="T49" fmla="*/ 151 h 472"/>
                  <a:gd name="T50" fmla="*/ 201 w 556"/>
                  <a:gd name="T51" fmla="*/ 140 h 472"/>
                  <a:gd name="T52" fmla="*/ 195 w 556"/>
                  <a:gd name="T53" fmla="*/ 129 h 472"/>
                  <a:gd name="T54" fmla="*/ 169 w 556"/>
                  <a:gd name="T55" fmla="*/ 112 h 472"/>
                  <a:gd name="T56" fmla="*/ 141 w 556"/>
                  <a:gd name="T57" fmla="*/ 99 h 472"/>
                  <a:gd name="T58" fmla="*/ 114 w 556"/>
                  <a:gd name="T59" fmla="*/ 95 h 472"/>
                  <a:gd name="T60" fmla="*/ 95 w 556"/>
                  <a:gd name="T61" fmla="*/ 94 h 472"/>
                  <a:gd name="T62" fmla="*/ 76 w 556"/>
                  <a:gd name="T63" fmla="*/ 96 h 472"/>
                  <a:gd name="T64" fmla="*/ 65 w 556"/>
                  <a:gd name="T65" fmla="*/ 97 h 472"/>
                  <a:gd name="T66" fmla="*/ 56 w 556"/>
                  <a:gd name="T67" fmla="*/ 98 h 472"/>
                  <a:gd name="T68" fmla="*/ 48 w 556"/>
                  <a:gd name="T69" fmla="*/ 100 h 472"/>
                  <a:gd name="T70" fmla="*/ 36 w 556"/>
                  <a:gd name="T71" fmla="*/ 104 h 472"/>
                  <a:gd name="T72" fmla="*/ 22 w 556"/>
                  <a:gd name="T73" fmla="*/ 99 h 472"/>
                  <a:gd name="T74" fmla="*/ 7 w 556"/>
                  <a:gd name="T75" fmla="*/ 95 h 472"/>
                  <a:gd name="T76" fmla="*/ 3 w 556"/>
                  <a:gd name="T77" fmla="*/ 90 h 472"/>
                  <a:gd name="T78" fmla="*/ 4 w 556"/>
                  <a:gd name="T79" fmla="*/ 80 h 472"/>
                  <a:gd name="T80" fmla="*/ 5 w 556"/>
                  <a:gd name="T81" fmla="*/ 69 h 472"/>
                  <a:gd name="T82" fmla="*/ 4 w 556"/>
                  <a:gd name="T83" fmla="*/ 54 h 472"/>
                  <a:gd name="T84" fmla="*/ 3 w 556"/>
                  <a:gd name="T85" fmla="*/ 38 h 472"/>
                  <a:gd name="T86" fmla="*/ 1 w 556"/>
                  <a:gd name="T87" fmla="*/ 31 h 472"/>
                  <a:gd name="T88" fmla="*/ 0 w 556"/>
                  <a:gd name="T89" fmla="*/ 27 h 472"/>
                  <a:gd name="T90" fmla="*/ 2 w 556"/>
                  <a:gd name="T91" fmla="*/ 24 h 472"/>
                  <a:gd name="T92" fmla="*/ 4 w 556"/>
                  <a:gd name="T93" fmla="*/ 5 h 472"/>
                  <a:gd name="T94" fmla="*/ 7 w 556"/>
                  <a:gd name="T95" fmla="*/ 14 h 472"/>
                  <a:gd name="T96" fmla="*/ 14 w 556"/>
                  <a:gd name="T97" fmla="*/ 21 h 4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56"/>
                  <a:gd name="T148" fmla="*/ 0 h 472"/>
                  <a:gd name="T149" fmla="*/ 556 w 556"/>
                  <a:gd name="T150" fmla="*/ 472 h 4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56" h="472">
                    <a:moveTo>
                      <a:pt x="27" y="42"/>
                    </a:moveTo>
                    <a:lnTo>
                      <a:pt x="28" y="47"/>
                    </a:lnTo>
                    <a:lnTo>
                      <a:pt x="31" y="51"/>
                    </a:lnTo>
                    <a:lnTo>
                      <a:pt x="32" y="54"/>
                    </a:lnTo>
                    <a:lnTo>
                      <a:pt x="35" y="59"/>
                    </a:lnTo>
                    <a:lnTo>
                      <a:pt x="40" y="63"/>
                    </a:lnTo>
                    <a:lnTo>
                      <a:pt x="43" y="66"/>
                    </a:lnTo>
                    <a:lnTo>
                      <a:pt x="47" y="69"/>
                    </a:lnTo>
                    <a:lnTo>
                      <a:pt x="52" y="74"/>
                    </a:lnTo>
                    <a:lnTo>
                      <a:pt x="69" y="74"/>
                    </a:lnTo>
                    <a:lnTo>
                      <a:pt x="86" y="72"/>
                    </a:lnTo>
                    <a:lnTo>
                      <a:pt x="103" y="72"/>
                    </a:lnTo>
                    <a:lnTo>
                      <a:pt x="120" y="69"/>
                    </a:lnTo>
                    <a:lnTo>
                      <a:pt x="154" y="65"/>
                    </a:lnTo>
                    <a:lnTo>
                      <a:pt x="188" y="59"/>
                    </a:lnTo>
                    <a:lnTo>
                      <a:pt x="220" y="53"/>
                    </a:lnTo>
                    <a:lnTo>
                      <a:pt x="254" y="48"/>
                    </a:lnTo>
                    <a:lnTo>
                      <a:pt x="271" y="47"/>
                    </a:lnTo>
                    <a:lnTo>
                      <a:pt x="288" y="47"/>
                    </a:lnTo>
                    <a:lnTo>
                      <a:pt x="305" y="47"/>
                    </a:lnTo>
                    <a:lnTo>
                      <a:pt x="322" y="48"/>
                    </a:lnTo>
                    <a:lnTo>
                      <a:pt x="336" y="53"/>
                    </a:lnTo>
                    <a:lnTo>
                      <a:pt x="348" y="57"/>
                    </a:lnTo>
                    <a:lnTo>
                      <a:pt x="359" y="63"/>
                    </a:lnTo>
                    <a:lnTo>
                      <a:pt x="371" y="69"/>
                    </a:lnTo>
                    <a:lnTo>
                      <a:pt x="393" y="84"/>
                    </a:lnTo>
                    <a:lnTo>
                      <a:pt x="416" y="100"/>
                    </a:lnTo>
                    <a:lnTo>
                      <a:pt x="435" y="118"/>
                    </a:lnTo>
                    <a:lnTo>
                      <a:pt x="454" y="139"/>
                    </a:lnTo>
                    <a:lnTo>
                      <a:pt x="472" y="159"/>
                    </a:lnTo>
                    <a:lnTo>
                      <a:pt x="488" y="182"/>
                    </a:lnTo>
                    <a:lnTo>
                      <a:pt x="500" y="207"/>
                    </a:lnTo>
                    <a:lnTo>
                      <a:pt x="510" y="232"/>
                    </a:lnTo>
                    <a:lnTo>
                      <a:pt x="519" y="257"/>
                    </a:lnTo>
                    <a:lnTo>
                      <a:pt x="528" y="284"/>
                    </a:lnTo>
                    <a:lnTo>
                      <a:pt x="537" y="310"/>
                    </a:lnTo>
                    <a:lnTo>
                      <a:pt x="544" y="337"/>
                    </a:lnTo>
                    <a:lnTo>
                      <a:pt x="550" y="364"/>
                    </a:lnTo>
                    <a:lnTo>
                      <a:pt x="556" y="390"/>
                    </a:lnTo>
                    <a:lnTo>
                      <a:pt x="552" y="398"/>
                    </a:lnTo>
                    <a:lnTo>
                      <a:pt x="547" y="405"/>
                    </a:lnTo>
                    <a:lnTo>
                      <a:pt x="544" y="414"/>
                    </a:lnTo>
                    <a:lnTo>
                      <a:pt x="541" y="421"/>
                    </a:lnTo>
                    <a:lnTo>
                      <a:pt x="538" y="430"/>
                    </a:lnTo>
                    <a:lnTo>
                      <a:pt x="534" y="438"/>
                    </a:lnTo>
                    <a:lnTo>
                      <a:pt x="529" y="443"/>
                    </a:lnTo>
                    <a:lnTo>
                      <a:pt x="524" y="448"/>
                    </a:lnTo>
                    <a:lnTo>
                      <a:pt x="518" y="452"/>
                    </a:lnTo>
                    <a:lnTo>
                      <a:pt x="513" y="457"/>
                    </a:lnTo>
                    <a:lnTo>
                      <a:pt x="507" y="461"/>
                    </a:lnTo>
                    <a:lnTo>
                      <a:pt x="501" y="466"/>
                    </a:lnTo>
                    <a:lnTo>
                      <a:pt x="495" y="469"/>
                    </a:lnTo>
                    <a:lnTo>
                      <a:pt x="488" y="472"/>
                    </a:lnTo>
                    <a:lnTo>
                      <a:pt x="482" y="472"/>
                    </a:lnTo>
                    <a:lnTo>
                      <a:pt x="475" y="470"/>
                    </a:lnTo>
                    <a:lnTo>
                      <a:pt x="473" y="467"/>
                    </a:lnTo>
                    <a:lnTo>
                      <a:pt x="472" y="464"/>
                    </a:lnTo>
                    <a:lnTo>
                      <a:pt x="469" y="461"/>
                    </a:lnTo>
                    <a:lnTo>
                      <a:pt x="466" y="460"/>
                    </a:lnTo>
                    <a:lnTo>
                      <a:pt x="463" y="458"/>
                    </a:lnTo>
                    <a:lnTo>
                      <a:pt x="460" y="458"/>
                    </a:lnTo>
                    <a:lnTo>
                      <a:pt x="456" y="458"/>
                    </a:lnTo>
                    <a:lnTo>
                      <a:pt x="453" y="458"/>
                    </a:lnTo>
                    <a:lnTo>
                      <a:pt x="451" y="461"/>
                    </a:lnTo>
                    <a:lnTo>
                      <a:pt x="410" y="435"/>
                    </a:lnTo>
                    <a:lnTo>
                      <a:pt x="410" y="418"/>
                    </a:lnTo>
                    <a:lnTo>
                      <a:pt x="410" y="403"/>
                    </a:lnTo>
                    <a:lnTo>
                      <a:pt x="411" y="389"/>
                    </a:lnTo>
                    <a:lnTo>
                      <a:pt x="411" y="374"/>
                    </a:lnTo>
                    <a:lnTo>
                      <a:pt x="413" y="359"/>
                    </a:lnTo>
                    <a:lnTo>
                      <a:pt x="413" y="344"/>
                    </a:lnTo>
                    <a:lnTo>
                      <a:pt x="411" y="329"/>
                    </a:lnTo>
                    <a:lnTo>
                      <a:pt x="408" y="316"/>
                    </a:lnTo>
                    <a:lnTo>
                      <a:pt x="411" y="309"/>
                    </a:lnTo>
                    <a:lnTo>
                      <a:pt x="411" y="301"/>
                    </a:lnTo>
                    <a:lnTo>
                      <a:pt x="410" y="294"/>
                    </a:lnTo>
                    <a:lnTo>
                      <a:pt x="405" y="287"/>
                    </a:lnTo>
                    <a:lnTo>
                      <a:pt x="401" y="279"/>
                    </a:lnTo>
                    <a:lnTo>
                      <a:pt x="396" y="273"/>
                    </a:lnTo>
                    <a:lnTo>
                      <a:pt x="392" y="266"/>
                    </a:lnTo>
                    <a:lnTo>
                      <a:pt x="389" y="258"/>
                    </a:lnTo>
                    <a:lnTo>
                      <a:pt x="371" y="245"/>
                    </a:lnTo>
                    <a:lnTo>
                      <a:pt x="355" y="233"/>
                    </a:lnTo>
                    <a:lnTo>
                      <a:pt x="337" y="223"/>
                    </a:lnTo>
                    <a:lnTo>
                      <a:pt x="318" y="213"/>
                    </a:lnTo>
                    <a:lnTo>
                      <a:pt x="300" y="204"/>
                    </a:lnTo>
                    <a:lnTo>
                      <a:pt x="281" y="198"/>
                    </a:lnTo>
                    <a:lnTo>
                      <a:pt x="260" y="192"/>
                    </a:lnTo>
                    <a:lnTo>
                      <a:pt x="240" y="189"/>
                    </a:lnTo>
                    <a:lnTo>
                      <a:pt x="228" y="189"/>
                    </a:lnTo>
                    <a:lnTo>
                      <a:pt x="214" y="189"/>
                    </a:lnTo>
                    <a:lnTo>
                      <a:pt x="203" y="187"/>
                    </a:lnTo>
                    <a:lnTo>
                      <a:pt x="189" y="187"/>
                    </a:lnTo>
                    <a:lnTo>
                      <a:pt x="177" y="189"/>
                    </a:lnTo>
                    <a:lnTo>
                      <a:pt x="164" y="189"/>
                    </a:lnTo>
                    <a:lnTo>
                      <a:pt x="152" y="192"/>
                    </a:lnTo>
                    <a:lnTo>
                      <a:pt x="140" y="195"/>
                    </a:lnTo>
                    <a:lnTo>
                      <a:pt x="135" y="193"/>
                    </a:lnTo>
                    <a:lnTo>
                      <a:pt x="129" y="193"/>
                    </a:lnTo>
                    <a:lnTo>
                      <a:pt x="124" y="195"/>
                    </a:lnTo>
                    <a:lnTo>
                      <a:pt x="118" y="195"/>
                    </a:lnTo>
                    <a:lnTo>
                      <a:pt x="112" y="196"/>
                    </a:lnTo>
                    <a:lnTo>
                      <a:pt x="106" y="198"/>
                    </a:lnTo>
                    <a:lnTo>
                      <a:pt x="102" y="199"/>
                    </a:lnTo>
                    <a:lnTo>
                      <a:pt x="96" y="199"/>
                    </a:lnTo>
                    <a:lnTo>
                      <a:pt x="96" y="204"/>
                    </a:lnTo>
                    <a:lnTo>
                      <a:pt x="84" y="207"/>
                    </a:lnTo>
                    <a:lnTo>
                      <a:pt x="72" y="207"/>
                    </a:lnTo>
                    <a:lnTo>
                      <a:pt x="64" y="205"/>
                    </a:lnTo>
                    <a:lnTo>
                      <a:pt x="53" y="202"/>
                    </a:lnTo>
                    <a:lnTo>
                      <a:pt x="44" y="198"/>
                    </a:lnTo>
                    <a:lnTo>
                      <a:pt x="35" y="193"/>
                    </a:lnTo>
                    <a:lnTo>
                      <a:pt x="25" y="190"/>
                    </a:lnTo>
                    <a:lnTo>
                      <a:pt x="13" y="190"/>
                    </a:lnTo>
                    <a:lnTo>
                      <a:pt x="10" y="187"/>
                    </a:lnTo>
                    <a:lnTo>
                      <a:pt x="7" y="183"/>
                    </a:lnTo>
                    <a:lnTo>
                      <a:pt x="6" y="179"/>
                    </a:lnTo>
                    <a:lnTo>
                      <a:pt x="6" y="173"/>
                    </a:lnTo>
                    <a:lnTo>
                      <a:pt x="7" y="165"/>
                    </a:lnTo>
                    <a:lnTo>
                      <a:pt x="7" y="159"/>
                    </a:lnTo>
                    <a:lnTo>
                      <a:pt x="9" y="153"/>
                    </a:lnTo>
                    <a:lnTo>
                      <a:pt x="9" y="149"/>
                    </a:lnTo>
                    <a:lnTo>
                      <a:pt x="9" y="137"/>
                    </a:lnTo>
                    <a:lnTo>
                      <a:pt x="7" y="127"/>
                    </a:lnTo>
                    <a:lnTo>
                      <a:pt x="7" y="116"/>
                    </a:lnTo>
                    <a:lnTo>
                      <a:pt x="7" y="108"/>
                    </a:lnTo>
                    <a:lnTo>
                      <a:pt x="7" y="97"/>
                    </a:lnTo>
                    <a:lnTo>
                      <a:pt x="7" y="87"/>
                    </a:lnTo>
                    <a:lnTo>
                      <a:pt x="6" y="76"/>
                    </a:lnTo>
                    <a:lnTo>
                      <a:pt x="4" y="66"/>
                    </a:lnTo>
                    <a:lnTo>
                      <a:pt x="3" y="63"/>
                    </a:lnTo>
                    <a:lnTo>
                      <a:pt x="1" y="62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1" y="48"/>
                    </a:lnTo>
                    <a:lnTo>
                      <a:pt x="3" y="47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7" y="10"/>
                    </a:lnTo>
                    <a:lnTo>
                      <a:pt x="10" y="16"/>
                    </a:lnTo>
                    <a:lnTo>
                      <a:pt x="12" y="22"/>
                    </a:lnTo>
                    <a:lnTo>
                      <a:pt x="13" y="28"/>
                    </a:lnTo>
                    <a:lnTo>
                      <a:pt x="16" y="34"/>
                    </a:lnTo>
                    <a:lnTo>
                      <a:pt x="21" y="38"/>
                    </a:lnTo>
                    <a:lnTo>
                      <a:pt x="27" y="42"/>
                    </a:lnTo>
                    <a:close/>
                  </a:path>
                </a:pathLst>
              </a:custGeom>
              <a:solidFill>
                <a:srgbClr val="334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4204" y="2463"/>
                <a:ext cx="124" cy="115"/>
              </a:xfrm>
              <a:custGeom>
                <a:avLst/>
                <a:gdLst>
                  <a:gd name="T0" fmla="*/ 103 w 249"/>
                  <a:gd name="T1" fmla="*/ 10 h 229"/>
                  <a:gd name="T2" fmla="*/ 110 w 249"/>
                  <a:gd name="T3" fmla="*/ 25 h 229"/>
                  <a:gd name="T4" fmla="*/ 117 w 249"/>
                  <a:gd name="T5" fmla="*/ 41 h 229"/>
                  <a:gd name="T6" fmla="*/ 122 w 249"/>
                  <a:gd name="T7" fmla="*/ 57 h 229"/>
                  <a:gd name="T8" fmla="*/ 117 w 249"/>
                  <a:gd name="T9" fmla="*/ 71 h 229"/>
                  <a:gd name="T10" fmla="*/ 114 w 249"/>
                  <a:gd name="T11" fmla="*/ 71 h 229"/>
                  <a:gd name="T12" fmla="*/ 109 w 249"/>
                  <a:gd name="T13" fmla="*/ 73 h 229"/>
                  <a:gd name="T14" fmla="*/ 106 w 249"/>
                  <a:gd name="T15" fmla="*/ 75 h 229"/>
                  <a:gd name="T16" fmla="*/ 101 w 249"/>
                  <a:gd name="T17" fmla="*/ 76 h 229"/>
                  <a:gd name="T18" fmla="*/ 97 w 249"/>
                  <a:gd name="T19" fmla="*/ 77 h 229"/>
                  <a:gd name="T20" fmla="*/ 94 w 249"/>
                  <a:gd name="T21" fmla="*/ 78 h 229"/>
                  <a:gd name="T22" fmla="*/ 89 w 249"/>
                  <a:gd name="T23" fmla="*/ 79 h 229"/>
                  <a:gd name="T24" fmla="*/ 86 w 249"/>
                  <a:gd name="T25" fmla="*/ 79 h 229"/>
                  <a:gd name="T26" fmla="*/ 63 w 249"/>
                  <a:gd name="T27" fmla="*/ 86 h 229"/>
                  <a:gd name="T28" fmla="*/ 41 w 249"/>
                  <a:gd name="T29" fmla="*/ 94 h 229"/>
                  <a:gd name="T30" fmla="*/ 20 w 249"/>
                  <a:gd name="T31" fmla="*/ 104 h 229"/>
                  <a:gd name="T32" fmla="*/ 0 w 249"/>
                  <a:gd name="T33" fmla="*/ 115 h 229"/>
                  <a:gd name="T34" fmla="*/ 4 w 249"/>
                  <a:gd name="T35" fmla="*/ 105 h 229"/>
                  <a:gd name="T36" fmla="*/ 9 w 249"/>
                  <a:gd name="T37" fmla="*/ 93 h 229"/>
                  <a:gd name="T38" fmla="*/ 17 w 249"/>
                  <a:gd name="T39" fmla="*/ 83 h 229"/>
                  <a:gd name="T40" fmla="*/ 24 w 249"/>
                  <a:gd name="T41" fmla="*/ 73 h 229"/>
                  <a:gd name="T42" fmla="*/ 31 w 249"/>
                  <a:gd name="T43" fmla="*/ 63 h 229"/>
                  <a:gd name="T44" fmla="*/ 38 w 249"/>
                  <a:gd name="T45" fmla="*/ 52 h 229"/>
                  <a:gd name="T46" fmla="*/ 45 w 249"/>
                  <a:gd name="T47" fmla="*/ 41 h 229"/>
                  <a:gd name="T48" fmla="*/ 55 w 249"/>
                  <a:gd name="T49" fmla="*/ 34 h 229"/>
                  <a:gd name="T50" fmla="*/ 60 w 249"/>
                  <a:gd name="T51" fmla="*/ 30 h 229"/>
                  <a:gd name="T52" fmla="*/ 68 w 249"/>
                  <a:gd name="T53" fmla="*/ 21 h 229"/>
                  <a:gd name="T54" fmla="*/ 77 w 249"/>
                  <a:gd name="T55" fmla="*/ 14 h 229"/>
                  <a:gd name="T56" fmla="*/ 85 w 249"/>
                  <a:gd name="T57" fmla="*/ 5 h 229"/>
                  <a:gd name="T58" fmla="*/ 90 w 249"/>
                  <a:gd name="T59" fmla="*/ 1 h 229"/>
                  <a:gd name="T60" fmla="*/ 92 w 249"/>
                  <a:gd name="T61" fmla="*/ 2 h 229"/>
                  <a:gd name="T62" fmla="*/ 95 w 249"/>
                  <a:gd name="T63" fmla="*/ 2 h 229"/>
                  <a:gd name="T64" fmla="*/ 98 w 249"/>
                  <a:gd name="T65" fmla="*/ 2 h 2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229"/>
                  <a:gd name="T101" fmla="*/ 249 w 249"/>
                  <a:gd name="T102" fmla="*/ 229 h 2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229">
                    <a:moveTo>
                      <a:pt x="200" y="4"/>
                    </a:moveTo>
                    <a:lnTo>
                      <a:pt x="206" y="19"/>
                    </a:lnTo>
                    <a:lnTo>
                      <a:pt x="213" y="36"/>
                    </a:lnTo>
                    <a:lnTo>
                      <a:pt x="221" y="50"/>
                    </a:lnTo>
                    <a:lnTo>
                      <a:pt x="227" y="67"/>
                    </a:lnTo>
                    <a:lnTo>
                      <a:pt x="234" y="81"/>
                    </a:lnTo>
                    <a:lnTo>
                      <a:pt x="240" y="98"/>
                    </a:lnTo>
                    <a:lnTo>
                      <a:pt x="244" y="114"/>
                    </a:lnTo>
                    <a:lnTo>
                      <a:pt x="249" y="130"/>
                    </a:lnTo>
                    <a:lnTo>
                      <a:pt x="235" y="142"/>
                    </a:lnTo>
                    <a:lnTo>
                      <a:pt x="232" y="142"/>
                    </a:lnTo>
                    <a:lnTo>
                      <a:pt x="228" y="142"/>
                    </a:lnTo>
                    <a:lnTo>
                      <a:pt x="224" y="144"/>
                    </a:lnTo>
                    <a:lnTo>
                      <a:pt x="219" y="145"/>
                    </a:lnTo>
                    <a:lnTo>
                      <a:pt x="216" y="148"/>
                    </a:lnTo>
                    <a:lnTo>
                      <a:pt x="212" y="149"/>
                    </a:lnTo>
                    <a:lnTo>
                      <a:pt x="207" y="149"/>
                    </a:lnTo>
                    <a:lnTo>
                      <a:pt x="203" y="151"/>
                    </a:lnTo>
                    <a:lnTo>
                      <a:pt x="198" y="152"/>
                    </a:lnTo>
                    <a:lnTo>
                      <a:pt x="195" y="154"/>
                    </a:lnTo>
                    <a:lnTo>
                      <a:pt x="191" y="155"/>
                    </a:lnTo>
                    <a:lnTo>
                      <a:pt x="188" y="155"/>
                    </a:lnTo>
                    <a:lnTo>
                      <a:pt x="184" y="157"/>
                    </a:lnTo>
                    <a:lnTo>
                      <a:pt x="179" y="157"/>
                    </a:lnTo>
                    <a:lnTo>
                      <a:pt x="175" y="158"/>
                    </a:lnTo>
                    <a:lnTo>
                      <a:pt x="172" y="158"/>
                    </a:lnTo>
                    <a:lnTo>
                      <a:pt x="148" y="164"/>
                    </a:lnTo>
                    <a:lnTo>
                      <a:pt x="126" y="172"/>
                    </a:lnTo>
                    <a:lnTo>
                      <a:pt x="104" y="179"/>
                    </a:lnTo>
                    <a:lnTo>
                      <a:pt x="83" y="188"/>
                    </a:lnTo>
                    <a:lnTo>
                      <a:pt x="61" y="197"/>
                    </a:lnTo>
                    <a:lnTo>
                      <a:pt x="40" y="207"/>
                    </a:lnTo>
                    <a:lnTo>
                      <a:pt x="21" y="219"/>
                    </a:lnTo>
                    <a:lnTo>
                      <a:pt x="0" y="229"/>
                    </a:lnTo>
                    <a:lnTo>
                      <a:pt x="3" y="219"/>
                    </a:lnTo>
                    <a:lnTo>
                      <a:pt x="8" y="209"/>
                    </a:lnTo>
                    <a:lnTo>
                      <a:pt x="14" y="198"/>
                    </a:lnTo>
                    <a:lnTo>
                      <a:pt x="19" y="186"/>
                    </a:lnTo>
                    <a:lnTo>
                      <a:pt x="27" y="176"/>
                    </a:lnTo>
                    <a:lnTo>
                      <a:pt x="34" y="166"/>
                    </a:lnTo>
                    <a:lnTo>
                      <a:pt x="40" y="155"/>
                    </a:lnTo>
                    <a:lnTo>
                      <a:pt x="48" y="146"/>
                    </a:lnTo>
                    <a:lnTo>
                      <a:pt x="55" y="136"/>
                    </a:lnTo>
                    <a:lnTo>
                      <a:pt x="62" y="126"/>
                    </a:lnTo>
                    <a:lnTo>
                      <a:pt x="70" y="115"/>
                    </a:lnTo>
                    <a:lnTo>
                      <a:pt x="76" y="104"/>
                    </a:lnTo>
                    <a:lnTo>
                      <a:pt x="83" y="92"/>
                    </a:lnTo>
                    <a:lnTo>
                      <a:pt x="90" y="81"/>
                    </a:lnTo>
                    <a:lnTo>
                      <a:pt x="99" y="73"/>
                    </a:lnTo>
                    <a:lnTo>
                      <a:pt x="110" y="67"/>
                    </a:lnTo>
                    <a:lnTo>
                      <a:pt x="111" y="68"/>
                    </a:lnTo>
                    <a:lnTo>
                      <a:pt x="120" y="59"/>
                    </a:lnTo>
                    <a:lnTo>
                      <a:pt x="127" y="50"/>
                    </a:lnTo>
                    <a:lnTo>
                      <a:pt x="136" y="41"/>
                    </a:lnTo>
                    <a:lnTo>
                      <a:pt x="145" y="34"/>
                    </a:lnTo>
                    <a:lnTo>
                      <a:pt x="154" y="27"/>
                    </a:lnTo>
                    <a:lnTo>
                      <a:pt x="161" y="18"/>
                    </a:lnTo>
                    <a:lnTo>
                      <a:pt x="170" y="9"/>
                    </a:lnTo>
                    <a:lnTo>
                      <a:pt x="178" y="0"/>
                    </a:lnTo>
                    <a:lnTo>
                      <a:pt x="181" y="1"/>
                    </a:lnTo>
                    <a:lnTo>
                      <a:pt x="182" y="3"/>
                    </a:lnTo>
                    <a:lnTo>
                      <a:pt x="185" y="4"/>
                    </a:lnTo>
                    <a:lnTo>
                      <a:pt x="188" y="4"/>
                    </a:lnTo>
                    <a:lnTo>
                      <a:pt x="191" y="4"/>
                    </a:lnTo>
                    <a:lnTo>
                      <a:pt x="194" y="4"/>
                    </a:lnTo>
                    <a:lnTo>
                      <a:pt x="197" y="3"/>
                    </a:lnTo>
                    <a:lnTo>
                      <a:pt x="200" y="4"/>
                    </a:lnTo>
                    <a:close/>
                  </a:path>
                </a:pathLst>
              </a:custGeom>
              <a:solidFill>
                <a:srgbClr val="292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4441" y="2588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0 h 2"/>
                  <a:gd name="T12" fmla="*/ 0 w 1"/>
                  <a:gd name="T13" fmla="*/ 0 h 2"/>
                  <a:gd name="T14" fmla="*/ 1 w 1"/>
                  <a:gd name="T15" fmla="*/ 0 h 2"/>
                  <a:gd name="T16" fmla="*/ 1 w 1"/>
                  <a:gd name="T17" fmla="*/ 0 h 2"/>
                  <a:gd name="T18" fmla="*/ 1 w 1"/>
                  <a:gd name="T19" fmla="*/ 0 h 2"/>
                  <a:gd name="T20" fmla="*/ 1 w 1"/>
                  <a:gd name="T21" fmla="*/ 0 h 2"/>
                  <a:gd name="T22" fmla="*/ 1 w 1"/>
                  <a:gd name="T23" fmla="*/ 0 h 2"/>
                  <a:gd name="T24" fmla="*/ 1 w 1"/>
                  <a:gd name="T25" fmla="*/ 0 h 2"/>
                  <a:gd name="T26" fmla="*/ 0 w 1"/>
                  <a:gd name="T27" fmla="*/ 1 h 2"/>
                  <a:gd name="T28" fmla="*/ 0 w 1"/>
                  <a:gd name="T29" fmla="*/ 1 h 2"/>
                  <a:gd name="T30" fmla="*/ 0 w 1"/>
                  <a:gd name="T31" fmla="*/ 1 h 2"/>
                  <a:gd name="T32" fmla="*/ 0 w 1"/>
                  <a:gd name="T33" fmla="*/ 1 h 2"/>
                  <a:gd name="T34" fmla="*/ 0 w 1"/>
                  <a:gd name="T35" fmla="*/ 1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2"/>
                  <a:gd name="T56" fmla="*/ 1 w 1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A3E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4436" y="2587"/>
                <a:ext cx="5" cy="5"/>
              </a:xfrm>
              <a:custGeom>
                <a:avLst/>
                <a:gdLst>
                  <a:gd name="T0" fmla="*/ 5 w 11"/>
                  <a:gd name="T1" fmla="*/ 2 h 12"/>
                  <a:gd name="T2" fmla="*/ 5 w 11"/>
                  <a:gd name="T3" fmla="*/ 1 h 12"/>
                  <a:gd name="T4" fmla="*/ 4 w 11"/>
                  <a:gd name="T5" fmla="*/ 1 h 12"/>
                  <a:gd name="T6" fmla="*/ 4 w 11"/>
                  <a:gd name="T7" fmla="*/ 1 h 12"/>
                  <a:gd name="T8" fmla="*/ 3 w 11"/>
                  <a:gd name="T9" fmla="*/ 1 h 12"/>
                  <a:gd name="T10" fmla="*/ 3 w 11"/>
                  <a:gd name="T11" fmla="*/ 1 h 12"/>
                  <a:gd name="T12" fmla="*/ 2 w 11"/>
                  <a:gd name="T13" fmla="*/ 1 h 12"/>
                  <a:gd name="T14" fmla="*/ 1 w 11"/>
                  <a:gd name="T15" fmla="*/ 1 h 12"/>
                  <a:gd name="T16" fmla="*/ 1 w 11"/>
                  <a:gd name="T17" fmla="*/ 0 h 12"/>
                  <a:gd name="T18" fmla="*/ 0 w 11"/>
                  <a:gd name="T19" fmla="*/ 0 h 12"/>
                  <a:gd name="T20" fmla="*/ 0 w 11"/>
                  <a:gd name="T21" fmla="*/ 1 h 12"/>
                  <a:gd name="T22" fmla="*/ 1 w 11"/>
                  <a:gd name="T23" fmla="*/ 5 h 12"/>
                  <a:gd name="T24" fmla="*/ 1 w 11"/>
                  <a:gd name="T25" fmla="*/ 5 h 12"/>
                  <a:gd name="T26" fmla="*/ 2 w 11"/>
                  <a:gd name="T27" fmla="*/ 4 h 12"/>
                  <a:gd name="T28" fmla="*/ 2 w 11"/>
                  <a:gd name="T29" fmla="*/ 4 h 12"/>
                  <a:gd name="T30" fmla="*/ 3 w 11"/>
                  <a:gd name="T31" fmla="*/ 4 h 12"/>
                  <a:gd name="T32" fmla="*/ 4 w 11"/>
                  <a:gd name="T33" fmla="*/ 3 h 12"/>
                  <a:gd name="T34" fmla="*/ 4 w 11"/>
                  <a:gd name="T35" fmla="*/ 3 h 12"/>
                  <a:gd name="T36" fmla="*/ 4 w 11"/>
                  <a:gd name="T37" fmla="*/ 3 h 12"/>
                  <a:gd name="T38" fmla="*/ 5 w 11"/>
                  <a:gd name="T39" fmla="*/ 2 h 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"/>
                  <a:gd name="T61" fmla="*/ 0 h 12"/>
                  <a:gd name="T62" fmla="*/ 11 w 11"/>
                  <a:gd name="T63" fmla="*/ 12 h 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" h="12">
                    <a:moveTo>
                      <a:pt x="11" y="5"/>
                    </a:moveTo>
                    <a:lnTo>
                      <a:pt x="11" y="3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2C3F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4431" y="2586"/>
                <a:ext cx="5" cy="10"/>
              </a:xfrm>
              <a:custGeom>
                <a:avLst/>
                <a:gdLst>
                  <a:gd name="T0" fmla="*/ 5 w 11"/>
                  <a:gd name="T1" fmla="*/ 6 h 20"/>
                  <a:gd name="T2" fmla="*/ 4 w 11"/>
                  <a:gd name="T3" fmla="*/ 1 h 20"/>
                  <a:gd name="T4" fmla="*/ 4 w 11"/>
                  <a:gd name="T5" fmla="*/ 1 h 20"/>
                  <a:gd name="T6" fmla="*/ 4 w 11"/>
                  <a:gd name="T7" fmla="*/ 1 h 20"/>
                  <a:gd name="T8" fmla="*/ 4 w 11"/>
                  <a:gd name="T9" fmla="*/ 1 h 20"/>
                  <a:gd name="T10" fmla="*/ 3 w 11"/>
                  <a:gd name="T11" fmla="*/ 1 h 20"/>
                  <a:gd name="T12" fmla="*/ 2 w 11"/>
                  <a:gd name="T13" fmla="*/ 0 h 20"/>
                  <a:gd name="T14" fmla="*/ 1 w 11"/>
                  <a:gd name="T15" fmla="*/ 0 h 20"/>
                  <a:gd name="T16" fmla="*/ 1 w 11"/>
                  <a:gd name="T17" fmla="*/ 0 h 20"/>
                  <a:gd name="T18" fmla="*/ 0 w 11"/>
                  <a:gd name="T19" fmla="*/ 0 h 20"/>
                  <a:gd name="T20" fmla="*/ 0 w 11"/>
                  <a:gd name="T21" fmla="*/ 0 h 20"/>
                  <a:gd name="T22" fmla="*/ 0 w 11"/>
                  <a:gd name="T23" fmla="*/ 2 h 20"/>
                  <a:gd name="T24" fmla="*/ 1 w 11"/>
                  <a:gd name="T25" fmla="*/ 10 h 20"/>
                  <a:gd name="T26" fmla="*/ 1 w 11"/>
                  <a:gd name="T27" fmla="*/ 10 h 20"/>
                  <a:gd name="T28" fmla="*/ 2 w 11"/>
                  <a:gd name="T29" fmla="*/ 10 h 20"/>
                  <a:gd name="T30" fmla="*/ 3 w 11"/>
                  <a:gd name="T31" fmla="*/ 9 h 20"/>
                  <a:gd name="T32" fmla="*/ 3 w 11"/>
                  <a:gd name="T33" fmla="*/ 9 h 20"/>
                  <a:gd name="T34" fmla="*/ 4 w 11"/>
                  <a:gd name="T35" fmla="*/ 8 h 20"/>
                  <a:gd name="T36" fmla="*/ 4 w 11"/>
                  <a:gd name="T37" fmla="*/ 7 h 20"/>
                  <a:gd name="T38" fmla="*/ 5 w 11"/>
                  <a:gd name="T39" fmla="*/ 7 h 20"/>
                  <a:gd name="T40" fmla="*/ 5 w 11"/>
                  <a:gd name="T41" fmla="*/ 6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20"/>
                  <a:gd name="T65" fmla="*/ 11 w 11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20">
                    <a:moveTo>
                      <a:pt x="11" y="13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6" y="17"/>
                    </a:lnTo>
                    <a:lnTo>
                      <a:pt x="8" y="16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2D41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4426" y="2585"/>
                <a:ext cx="7" cy="14"/>
              </a:xfrm>
              <a:custGeom>
                <a:avLst/>
                <a:gdLst>
                  <a:gd name="T0" fmla="*/ 7 w 13"/>
                  <a:gd name="T1" fmla="*/ 11 h 28"/>
                  <a:gd name="T2" fmla="*/ 5 w 13"/>
                  <a:gd name="T3" fmla="*/ 3 h 28"/>
                  <a:gd name="T4" fmla="*/ 5 w 13"/>
                  <a:gd name="T5" fmla="*/ 1 h 28"/>
                  <a:gd name="T6" fmla="*/ 5 w 13"/>
                  <a:gd name="T7" fmla="*/ 1 h 28"/>
                  <a:gd name="T8" fmla="*/ 4 w 13"/>
                  <a:gd name="T9" fmla="*/ 1 h 28"/>
                  <a:gd name="T10" fmla="*/ 3 w 13"/>
                  <a:gd name="T11" fmla="*/ 0 h 28"/>
                  <a:gd name="T12" fmla="*/ 2 w 13"/>
                  <a:gd name="T13" fmla="*/ 0 h 28"/>
                  <a:gd name="T14" fmla="*/ 2 w 13"/>
                  <a:gd name="T15" fmla="*/ 0 h 28"/>
                  <a:gd name="T16" fmla="*/ 2 w 13"/>
                  <a:gd name="T17" fmla="*/ 0 h 28"/>
                  <a:gd name="T18" fmla="*/ 1 w 13"/>
                  <a:gd name="T19" fmla="*/ 0 h 28"/>
                  <a:gd name="T20" fmla="*/ 0 w 13"/>
                  <a:gd name="T21" fmla="*/ 0 h 28"/>
                  <a:gd name="T22" fmla="*/ 1 w 13"/>
                  <a:gd name="T23" fmla="*/ 4 h 28"/>
                  <a:gd name="T24" fmla="*/ 2 w 13"/>
                  <a:gd name="T25" fmla="*/ 13 h 28"/>
                  <a:gd name="T26" fmla="*/ 2 w 13"/>
                  <a:gd name="T27" fmla="*/ 14 h 28"/>
                  <a:gd name="T28" fmla="*/ 2 w 13"/>
                  <a:gd name="T29" fmla="*/ 14 h 28"/>
                  <a:gd name="T30" fmla="*/ 3 w 13"/>
                  <a:gd name="T31" fmla="*/ 14 h 28"/>
                  <a:gd name="T32" fmla="*/ 4 w 13"/>
                  <a:gd name="T33" fmla="*/ 14 h 28"/>
                  <a:gd name="T34" fmla="*/ 5 w 13"/>
                  <a:gd name="T35" fmla="*/ 13 h 28"/>
                  <a:gd name="T36" fmla="*/ 5 w 13"/>
                  <a:gd name="T37" fmla="*/ 13 h 28"/>
                  <a:gd name="T38" fmla="*/ 5 w 13"/>
                  <a:gd name="T39" fmla="*/ 12 h 28"/>
                  <a:gd name="T40" fmla="*/ 6 w 13"/>
                  <a:gd name="T41" fmla="*/ 11 h 28"/>
                  <a:gd name="T42" fmla="*/ 7 w 13"/>
                  <a:gd name="T43" fmla="*/ 11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28"/>
                  <a:gd name="T68" fmla="*/ 13 w 13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28">
                    <a:moveTo>
                      <a:pt x="13" y="22"/>
                    </a:moveTo>
                    <a:lnTo>
                      <a:pt x="10" y="6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3" y="25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2" y="22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2F43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4422" y="2584"/>
                <a:ext cx="6" cy="19"/>
              </a:xfrm>
              <a:custGeom>
                <a:avLst/>
                <a:gdLst>
                  <a:gd name="T0" fmla="*/ 6 w 13"/>
                  <a:gd name="T1" fmla="*/ 15 h 37"/>
                  <a:gd name="T2" fmla="*/ 6 w 13"/>
                  <a:gd name="T3" fmla="*/ 13 h 37"/>
                  <a:gd name="T4" fmla="*/ 5 w 13"/>
                  <a:gd name="T5" fmla="*/ 5 h 37"/>
                  <a:gd name="T6" fmla="*/ 4 w 13"/>
                  <a:gd name="T7" fmla="*/ 1 h 37"/>
                  <a:gd name="T8" fmla="*/ 4 w 13"/>
                  <a:gd name="T9" fmla="*/ 1 h 37"/>
                  <a:gd name="T10" fmla="*/ 3 w 13"/>
                  <a:gd name="T11" fmla="*/ 1 h 37"/>
                  <a:gd name="T12" fmla="*/ 3 w 13"/>
                  <a:gd name="T13" fmla="*/ 1 h 37"/>
                  <a:gd name="T14" fmla="*/ 2 w 13"/>
                  <a:gd name="T15" fmla="*/ 0 h 37"/>
                  <a:gd name="T16" fmla="*/ 1 w 13"/>
                  <a:gd name="T17" fmla="*/ 0 h 37"/>
                  <a:gd name="T18" fmla="*/ 1 w 13"/>
                  <a:gd name="T19" fmla="*/ 0 h 37"/>
                  <a:gd name="T20" fmla="*/ 0 w 13"/>
                  <a:gd name="T21" fmla="*/ 0 h 37"/>
                  <a:gd name="T22" fmla="*/ 0 w 13"/>
                  <a:gd name="T23" fmla="*/ 0 h 37"/>
                  <a:gd name="T24" fmla="*/ 1 w 13"/>
                  <a:gd name="T25" fmla="*/ 5 h 37"/>
                  <a:gd name="T26" fmla="*/ 1 w 13"/>
                  <a:gd name="T27" fmla="*/ 14 h 37"/>
                  <a:gd name="T28" fmla="*/ 2 w 13"/>
                  <a:gd name="T29" fmla="*/ 19 h 37"/>
                  <a:gd name="T30" fmla="*/ 2 w 13"/>
                  <a:gd name="T31" fmla="*/ 18 h 37"/>
                  <a:gd name="T32" fmla="*/ 3 w 13"/>
                  <a:gd name="T33" fmla="*/ 18 h 37"/>
                  <a:gd name="T34" fmla="*/ 4 w 13"/>
                  <a:gd name="T35" fmla="*/ 17 h 37"/>
                  <a:gd name="T36" fmla="*/ 4 w 13"/>
                  <a:gd name="T37" fmla="*/ 17 h 37"/>
                  <a:gd name="T38" fmla="*/ 4 w 13"/>
                  <a:gd name="T39" fmla="*/ 16 h 37"/>
                  <a:gd name="T40" fmla="*/ 5 w 13"/>
                  <a:gd name="T41" fmla="*/ 16 h 37"/>
                  <a:gd name="T42" fmla="*/ 6 w 13"/>
                  <a:gd name="T43" fmla="*/ 16 h 37"/>
                  <a:gd name="T44" fmla="*/ 6 w 13"/>
                  <a:gd name="T45" fmla="*/ 15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"/>
                  <a:gd name="T70" fmla="*/ 0 h 37"/>
                  <a:gd name="T71" fmla="*/ 13 w 13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" h="37">
                    <a:moveTo>
                      <a:pt x="13" y="29"/>
                    </a:moveTo>
                    <a:lnTo>
                      <a:pt x="12" y="26"/>
                    </a:lnTo>
                    <a:lnTo>
                      <a:pt x="10" y="9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0"/>
                    </a:lnTo>
                    <a:lnTo>
                      <a:pt x="3" y="2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2" y="31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3044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4416" y="2584"/>
                <a:ext cx="8" cy="22"/>
              </a:xfrm>
              <a:custGeom>
                <a:avLst/>
                <a:gdLst>
                  <a:gd name="T0" fmla="*/ 8 w 15"/>
                  <a:gd name="T1" fmla="*/ 19 h 43"/>
                  <a:gd name="T2" fmla="*/ 7 w 15"/>
                  <a:gd name="T3" fmla="*/ 14 h 43"/>
                  <a:gd name="T4" fmla="*/ 6 w 15"/>
                  <a:gd name="T5" fmla="*/ 5 h 43"/>
                  <a:gd name="T6" fmla="*/ 5 w 15"/>
                  <a:gd name="T7" fmla="*/ 0 h 43"/>
                  <a:gd name="T8" fmla="*/ 5 w 15"/>
                  <a:gd name="T9" fmla="*/ 0 h 43"/>
                  <a:gd name="T10" fmla="*/ 4 w 15"/>
                  <a:gd name="T11" fmla="*/ 0 h 43"/>
                  <a:gd name="T12" fmla="*/ 3 w 15"/>
                  <a:gd name="T13" fmla="*/ 0 h 43"/>
                  <a:gd name="T14" fmla="*/ 2 w 15"/>
                  <a:gd name="T15" fmla="*/ 0 h 43"/>
                  <a:gd name="T16" fmla="*/ 2 w 15"/>
                  <a:gd name="T17" fmla="*/ 0 h 43"/>
                  <a:gd name="T18" fmla="*/ 2 w 15"/>
                  <a:gd name="T19" fmla="*/ 0 h 43"/>
                  <a:gd name="T20" fmla="*/ 1 w 15"/>
                  <a:gd name="T21" fmla="*/ 0 h 43"/>
                  <a:gd name="T22" fmla="*/ 0 w 15"/>
                  <a:gd name="T23" fmla="*/ 0 h 43"/>
                  <a:gd name="T24" fmla="*/ 1 w 15"/>
                  <a:gd name="T25" fmla="*/ 6 h 43"/>
                  <a:gd name="T26" fmla="*/ 2 w 15"/>
                  <a:gd name="T27" fmla="*/ 14 h 43"/>
                  <a:gd name="T28" fmla="*/ 3 w 15"/>
                  <a:gd name="T29" fmla="*/ 22 h 43"/>
                  <a:gd name="T30" fmla="*/ 3 w 15"/>
                  <a:gd name="T31" fmla="*/ 21 h 43"/>
                  <a:gd name="T32" fmla="*/ 4 w 15"/>
                  <a:gd name="T33" fmla="*/ 21 h 43"/>
                  <a:gd name="T34" fmla="*/ 5 w 15"/>
                  <a:gd name="T35" fmla="*/ 20 h 43"/>
                  <a:gd name="T36" fmla="*/ 5 w 15"/>
                  <a:gd name="T37" fmla="*/ 20 h 43"/>
                  <a:gd name="T38" fmla="*/ 5 w 15"/>
                  <a:gd name="T39" fmla="*/ 19 h 43"/>
                  <a:gd name="T40" fmla="*/ 6 w 15"/>
                  <a:gd name="T41" fmla="*/ 19 h 43"/>
                  <a:gd name="T42" fmla="*/ 7 w 15"/>
                  <a:gd name="T43" fmla="*/ 19 h 43"/>
                  <a:gd name="T44" fmla="*/ 8 w 15"/>
                  <a:gd name="T45" fmla="*/ 19 h 4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43"/>
                  <a:gd name="T71" fmla="*/ 15 w 15"/>
                  <a:gd name="T72" fmla="*/ 43 h 4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43">
                    <a:moveTo>
                      <a:pt x="15" y="37"/>
                    </a:moveTo>
                    <a:lnTo>
                      <a:pt x="13" y="28"/>
                    </a:lnTo>
                    <a:lnTo>
                      <a:pt x="12" y="1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4" y="28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9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3" y="37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3146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4412" y="2584"/>
                <a:ext cx="7" cy="25"/>
              </a:xfrm>
              <a:custGeom>
                <a:avLst/>
                <a:gdLst>
                  <a:gd name="T0" fmla="*/ 7 w 15"/>
                  <a:gd name="T1" fmla="*/ 23 h 50"/>
                  <a:gd name="T2" fmla="*/ 6 w 15"/>
                  <a:gd name="T3" fmla="*/ 15 h 50"/>
                  <a:gd name="T4" fmla="*/ 5 w 15"/>
                  <a:gd name="T5" fmla="*/ 7 h 50"/>
                  <a:gd name="T6" fmla="*/ 4 w 15"/>
                  <a:gd name="T7" fmla="*/ 1 h 50"/>
                  <a:gd name="T8" fmla="*/ 3 w 15"/>
                  <a:gd name="T9" fmla="*/ 0 h 50"/>
                  <a:gd name="T10" fmla="*/ 3 w 15"/>
                  <a:gd name="T11" fmla="*/ 0 h 50"/>
                  <a:gd name="T12" fmla="*/ 3 w 15"/>
                  <a:gd name="T13" fmla="*/ 0 h 50"/>
                  <a:gd name="T14" fmla="*/ 2 w 15"/>
                  <a:gd name="T15" fmla="*/ 0 h 50"/>
                  <a:gd name="T16" fmla="*/ 1 w 15"/>
                  <a:gd name="T17" fmla="*/ 0 h 50"/>
                  <a:gd name="T18" fmla="*/ 0 w 15"/>
                  <a:gd name="T19" fmla="*/ 0 h 50"/>
                  <a:gd name="T20" fmla="*/ 0 w 15"/>
                  <a:gd name="T21" fmla="*/ 0 h 50"/>
                  <a:gd name="T22" fmla="*/ 0 w 15"/>
                  <a:gd name="T23" fmla="*/ 0 h 50"/>
                  <a:gd name="T24" fmla="*/ 0 w 15"/>
                  <a:gd name="T25" fmla="*/ 7 h 50"/>
                  <a:gd name="T26" fmla="*/ 2 w 15"/>
                  <a:gd name="T27" fmla="*/ 15 h 50"/>
                  <a:gd name="T28" fmla="*/ 3 w 15"/>
                  <a:gd name="T29" fmla="*/ 24 h 50"/>
                  <a:gd name="T30" fmla="*/ 3 w 15"/>
                  <a:gd name="T31" fmla="*/ 25 h 50"/>
                  <a:gd name="T32" fmla="*/ 3 w 15"/>
                  <a:gd name="T33" fmla="*/ 25 h 50"/>
                  <a:gd name="T34" fmla="*/ 3 w 15"/>
                  <a:gd name="T35" fmla="*/ 25 h 50"/>
                  <a:gd name="T36" fmla="*/ 4 w 15"/>
                  <a:gd name="T37" fmla="*/ 25 h 50"/>
                  <a:gd name="T38" fmla="*/ 5 w 15"/>
                  <a:gd name="T39" fmla="*/ 24 h 50"/>
                  <a:gd name="T40" fmla="*/ 5 w 15"/>
                  <a:gd name="T41" fmla="*/ 24 h 50"/>
                  <a:gd name="T42" fmla="*/ 6 w 15"/>
                  <a:gd name="T43" fmla="*/ 23 h 50"/>
                  <a:gd name="T44" fmla="*/ 6 w 15"/>
                  <a:gd name="T45" fmla="*/ 23 h 50"/>
                  <a:gd name="T46" fmla="*/ 7 w 15"/>
                  <a:gd name="T47" fmla="*/ 23 h 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"/>
                  <a:gd name="T73" fmla="*/ 0 h 50"/>
                  <a:gd name="T74" fmla="*/ 15 w 15"/>
                  <a:gd name="T75" fmla="*/ 50 h 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" h="50">
                    <a:moveTo>
                      <a:pt x="15" y="45"/>
                    </a:moveTo>
                    <a:lnTo>
                      <a:pt x="13" y="30"/>
                    </a:lnTo>
                    <a:lnTo>
                      <a:pt x="10" y="1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4" y="31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7" y="49"/>
                    </a:lnTo>
                    <a:lnTo>
                      <a:pt x="9" y="49"/>
                    </a:lnTo>
                    <a:lnTo>
                      <a:pt x="10" y="48"/>
                    </a:lnTo>
                    <a:lnTo>
                      <a:pt x="12" y="46"/>
                    </a:lnTo>
                    <a:lnTo>
                      <a:pt x="13" y="45"/>
                    </a:lnTo>
                    <a:lnTo>
                      <a:pt x="15" y="45"/>
                    </a:lnTo>
                    <a:close/>
                  </a:path>
                </a:pathLst>
              </a:custGeom>
              <a:solidFill>
                <a:srgbClr val="3347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4407" y="2584"/>
                <a:ext cx="8" cy="28"/>
              </a:xfrm>
              <a:custGeom>
                <a:avLst/>
                <a:gdLst>
                  <a:gd name="T0" fmla="*/ 8 w 16"/>
                  <a:gd name="T1" fmla="*/ 24 h 58"/>
                  <a:gd name="T2" fmla="*/ 8 w 16"/>
                  <a:gd name="T3" fmla="*/ 23 h 58"/>
                  <a:gd name="T4" fmla="*/ 7 w 16"/>
                  <a:gd name="T5" fmla="*/ 15 h 58"/>
                  <a:gd name="T6" fmla="*/ 5 w 16"/>
                  <a:gd name="T7" fmla="*/ 7 h 58"/>
                  <a:gd name="T8" fmla="*/ 5 w 16"/>
                  <a:gd name="T9" fmla="*/ 0 h 58"/>
                  <a:gd name="T10" fmla="*/ 4 w 16"/>
                  <a:gd name="T11" fmla="*/ 0 h 58"/>
                  <a:gd name="T12" fmla="*/ 3 w 16"/>
                  <a:gd name="T13" fmla="*/ 0 h 58"/>
                  <a:gd name="T14" fmla="*/ 2 w 16"/>
                  <a:gd name="T15" fmla="*/ 0 h 58"/>
                  <a:gd name="T16" fmla="*/ 2 w 16"/>
                  <a:gd name="T17" fmla="*/ 0 h 58"/>
                  <a:gd name="T18" fmla="*/ 2 w 16"/>
                  <a:gd name="T19" fmla="*/ 0 h 58"/>
                  <a:gd name="T20" fmla="*/ 1 w 16"/>
                  <a:gd name="T21" fmla="*/ 0 h 58"/>
                  <a:gd name="T22" fmla="*/ 1 w 16"/>
                  <a:gd name="T23" fmla="*/ 0 h 58"/>
                  <a:gd name="T24" fmla="*/ 0 w 16"/>
                  <a:gd name="T25" fmla="*/ 0 h 58"/>
                  <a:gd name="T26" fmla="*/ 0 w 16"/>
                  <a:gd name="T27" fmla="*/ 0 h 58"/>
                  <a:gd name="T28" fmla="*/ 1 w 16"/>
                  <a:gd name="T29" fmla="*/ 7 h 58"/>
                  <a:gd name="T30" fmla="*/ 2 w 16"/>
                  <a:gd name="T31" fmla="*/ 15 h 58"/>
                  <a:gd name="T32" fmla="*/ 2 w 16"/>
                  <a:gd name="T33" fmla="*/ 24 h 58"/>
                  <a:gd name="T34" fmla="*/ 2 w 16"/>
                  <a:gd name="T35" fmla="*/ 28 h 58"/>
                  <a:gd name="T36" fmla="*/ 3 w 16"/>
                  <a:gd name="T37" fmla="*/ 27 h 58"/>
                  <a:gd name="T38" fmla="*/ 4 w 16"/>
                  <a:gd name="T39" fmla="*/ 27 h 58"/>
                  <a:gd name="T40" fmla="*/ 5 w 16"/>
                  <a:gd name="T41" fmla="*/ 27 h 58"/>
                  <a:gd name="T42" fmla="*/ 5 w 16"/>
                  <a:gd name="T43" fmla="*/ 26 h 58"/>
                  <a:gd name="T44" fmla="*/ 5 w 16"/>
                  <a:gd name="T45" fmla="*/ 26 h 58"/>
                  <a:gd name="T46" fmla="*/ 6 w 16"/>
                  <a:gd name="T47" fmla="*/ 25 h 58"/>
                  <a:gd name="T48" fmla="*/ 7 w 16"/>
                  <a:gd name="T49" fmla="*/ 25 h 58"/>
                  <a:gd name="T50" fmla="*/ 8 w 16"/>
                  <a:gd name="T51" fmla="*/ 24 h 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"/>
                  <a:gd name="T79" fmla="*/ 0 h 58"/>
                  <a:gd name="T80" fmla="*/ 16 w 16"/>
                  <a:gd name="T81" fmla="*/ 58 h 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" h="58">
                    <a:moveTo>
                      <a:pt x="16" y="50"/>
                    </a:moveTo>
                    <a:lnTo>
                      <a:pt x="16" y="48"/>
                    </a:lnTo>
                    <a:lnTo>
                      <a:pt x="14" y="31"/>
                    </a:lnTo>
                    <a:lnTo>
                      <a:pt x="11" y="1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15"/>
                    </a:lnTo>
                    <a:lnTo>
                      <a:pt x="4" y="31"/>
                    </a:lnTo>
                    <a:lnTo>
                      <a:pt x="5" y="49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8" y="55"/>
                    </a:lnTo>
                    <a:lnTo>
                      <a:pt x="10" y="55"/>
                    </a:lnTo>
                    <a:lnTo>
                      <a:pt x="11" y="53"/>
                    </a:lnTo>
                    <a:lnTo>
                      <a:pt x="13" y="52"/>
                    </a:lnTo>
                    <a:lnTo>
                      <a:pt x="14" y="52"/>
                    </a:lnTo>
                    <a:lnTo>
                      <a:pt x="16" y="50"/>
                    </a:lnTo>
                    <a:close/>
                  </a:path>
                </a:pathLst>
              </a:custGeom>
              <a:solidFill>
                <a:srgbClr val="3449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" name="Freeform 46"/>
              <p:cNvSpPr>
                <a:spLocks noEditPoints="1"/>
              </p:cNvSpPr>
              <p:nvPr/>
            </p:nvSpPr>
            <p:spPr bwMode="auto">
              <a:xfrm>
                <a:off x="4148" y="2583"/>
                <a:ext cx="262" cy="159"/>
              </a:xfrm>
              <a:custGeom>
                <a:avLst/>
                <a:gdLst>
                  <a:gd name="T0" fmla="*/ 262 w 523"/>
                  <a:gd name="T1" fmla="*/ 29 h 318"/>
                  <a:gd name="T2" fmla="*/ 262 w 523"/>
                  <a:gd name="T3" fmla="*/ 25 h 318"/>
                  <a:gd name="T4" fmla="*/ 261 w 523"/>
                  <a:gd name="T5" fmla="*/ 16 h 318"/>
                  <a:gd name="T6" fmla="*/ 260 w 523"/>
                  <a:gd name="T7" fmla="*/ 8 h 318"/>
                  <a:gd name="T8" fmla="*/ 259 w 523"/>
                  <a:gd name="T9" fmla="*/ 1 h 318"/>
                  <a:gd name="T10" fmla="*/ 259 w 523"/>
                  <a:gd name="T11" fmla="*/ 1 h 318"/>
                  <a:gd name="T12" fmla="*/ 258 w 523"/>
                  <a:gd name="T13" fmla="*/ 1 h 318"/>
                  <a:gd name="T14" fmla="*/ 258 w 523"/>
                  <a:gd name="T15" fmla="*/ 0 h 318"/>
                  <a:gd name="T16" fmla="*/ 258 w 523"/>
                  <a:gd name="T17" fmla="*/ 0 h 318"/>
                  <a:gd name="T18" fmla="*/ 257 w 523"/>
                  <a:gd name="T19" fmla="*/ 0 h 318"/>
                  <a:gd name="T20" fmla="*/ 256 w 523"/>
                  <a:gd name="T21" fmla="*/ 0 h 318"/>
                  <a:gd name="T22" fmla="*/ 255 w 523"/>
                  <a:gd name="T23" fmla="*/ 0 h 318"/>
                  <a:gd name="T24" fmla="*/ 255 w 523"/>
                  <a:gd name="T25" fmla="*/ 0 h 318"/>
                  <a:gd name="T26" fmla="*/ 255 w 523"/>
                  <a:gd name="T27" fmla="*/ 0 h 318"/>
                  <a:gd name="T28" fmla="*/ 255 w 523"/>
                  <a:gd name="T29" fmla="*/ 1 h 318"/>
                  <a:gd name="T30" fmla="*/ 256 w 523"/>
                  <a:gd name="T31" fmla="*/ 9 h 318"/>
                  <a:gd name="T32" fmla="*/ 257 w 523"/>
                  <a:gd name="T33" fmla="*/ 17 h 318"/>
                  <a:gd name="T34" fmla="*/ 258 w 523"/>
                  <a:gd name="T35" fmla="*/ 25 h 318"/>
                  <a:gd name="T36" fmla="*/ 258 w 523"/>
                  <a:gd name="T37" fmla="*/ 33 h 318"/>
                  <a:gd name="T38" fmla="*/ 258 w 523"/>
                  <a:gd name="T39" fmla="*/ 31 h 318"/>
                  <a:gd name="T40" fmla="*/ 259 w 523"/>
                  <a:gd name="T41" fmla="*/ 31 h 318"/>
                  <a:gd name="T42" fmla="*/ 260 w 523"/>
                  <a:gd name="T43" fmla="*/ 31 h 318"/>
                  <a:gd name="T44" fmla="*/ 260 w 523"/>
                  <a:gd name="T45" fmla="*/ 31 h 318"/>
                  <a:gd name="T46" fmla="*/ 260 w 523"/>
                  <a:gd name="T47" fmla="*/ 30 h 318"/>
                  <a:gd name="T48" fmla="*/ 261 w 523"/>
                  <a:gd name="T49" fmla="*/ 30 h 318"/>
                  <a:gd name="T50" fmla="*/ 262 w 523"/>
                  <a:gd name="T51" fmla="*/ 29 h 318"/>
                  <a:gd name="T52" fmla="*/ 262 w 523"/>
                  <a:gd name="T53" fmla="*/ 29 h 318"/>
                  <a:gd name="T54" fmla="*/ 2 w 523"/>
                  <a:gd name="T55" fmla="*/ 157 h 318"/>
                  <a:gd name="T56" fmla="*/ 5 w 523"/>
                  <a:gd name="T57" fmla="*/ 159 h 318"/>
                  <a:gd name="T58" fmla="*/ 5 w 523"/>
                  <a:gd name="T59" fmla="*/ 159 h 318"/>
                  <a:gd name="T60" fmla="*/ 4 w 523"/>
                  <a:gd name="T61" fmla="*/ 159 h 318"/>
                  <a:gd name="T62" fmla="*/ 3 w 523"/>
                  <a:gd name="T63" fmla="*/ 159 h 318"/>
                  <a:gd name="T64" fmla="*/ 2 w 523"/>
                  <a:gd name="T65" fmla="*/ 159 h 318"/>
                  <a:gd name="T66" fmla="*/ 2 w 523"/>
                  <a:gd name="T67" fmla="*/ 159 h 318"/>
                  <a:gd name="T68" fmla="*/ 2 w 523"/>
                  <a:gd name="T69" fmla="*/ 159 h 318"/>
                  <a:gd name="T70" fmla="*/ 1 w 523"/>
                  <a:gd name="T71" fmla="*/ 158 h 318"/>
                  <a:gd name="T72" fmla="*/ 0 w 523"/>
                  <a:gd name="T73" fmla="*/ 158 h 318"/>
                  <a:gd name="T74" fmla="*/ 0 w 523"/>
                  <a:gd name="T75" fmla="*/ 158 h 318"/>
                  <a:gd name="T76" fmla="*/ 0 w 523"/>
                  <a:gd name="T77" fmla="*/ 158 h 318"/>
                  <a:gd name="T78" fmla="*/ 1 w 523"/>
                  <a:gd name="T79" fmla="*/ 158 h 318"/>
                  <a:gd name="T80" fmla="*/ 1 w 523"/>
                  <a:gd name="T81" fmla="*/ 158 h 318"/>
                  <a:gd name="T82" fmla="*/ 1 w 523"/>
                  <a:gd name="T83" fmla="*/ 157 h 318"/>
                  <a:gd name="T84" fmla="*/ 1 w 523"/>
                  <a:gd name="T85" fmla="*/ 157 h 318"/>
                  <a:gd name="T86" fmla="*/ 2 w 523"/>
                  <a:gd name="T87" fmla="*/ 157 h 318"/>
                  <a:gd name="T88" fmla="*/ 2 w 523"/>
                  <a:gd name="T89" fmla="*/ 157 h 3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3"/>
                  <a:gd name="T136" fmla="*/ 0 h 318"/>
                  <a:gd name="T137" fmla="*/ 523 w 523"/>
                  <a:gd name="T138" fmla="*/ 318 h 31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3" h="318">
                    <a:moveTo>
                      <a:pt x="523" y="59"/>
                    </a:moveTo>
                    <a:lnTo>
                      <a:pt x="523" y="50"/>
                    </a:lnTo>
                    <a:lnTo>
                      <a:pt x="522" y="32"/>
                    </a:lnTo>
                    <a:lnTo>
                      <a:pt x="520" y="16"/>
                    </a:lnTo>
                    <a:lnTo>
                      <a:pt x="518" y="1"/>
                    </a:lnTo>
                    <a:lnTo>
                      <a:pt x="516" y="1"/>
                    </a:lnTo>
                    <a:lnTo>
                      <a:pt x="516" y="0"/>
                    </a:lnTo>
                    <a:lnTo>
                      <a:pt x="515" y="0"/>
                    </a:lnTo>
                    <a:lnTo>
                      <a:pt x="513" y="0"/>
                    </a:lnTo>
                    <a:lnTo>
                      <a:pt x="512" y="0"/>
                    </a:lnTo>
                    <a:lnTo>
                      <a:pt x="510" y="0"/>
                    </a:lnTo>
                    <a:lnTo>
                      <a:pt x="509" y="0"/>
                    </a:lnTo>
                    <a:lnTo>
                      <a:pt x="509" y="3"/>
                    </a:lnTo>
                    <a:lnTo>
                      <a:pt x="512" y="17"/>
                    </a:lnTo>
                    <a:lnTo>
                      <a:pt x="513" y="34"/>
                    </a:lnTo>
                    <a:lnTo>
                      <a:pt x="515" y="50"/>
                    </a:lnTo>
                    <a:lnTo>
                      <a:pt x="515" y="65"/>
                    </a:lnTo>
                    <a:lnTo>
                      <a:pt x="516" y="63"/>
                    </a:lnTo>
                    <a:lnTo>
                      <a:pt x="518" y="63"/>
                    </a:lnTo>
                    <a:lnTo>
                      <a:pt x="519" y="62"/>
                    </a:lnTo>
                    <a:lnTo>
                      <a:pt x="520" y="60"/>
                    </a:lnTo>
                    <a:lnTo>
                      <a:pt x="522" y="60"/>
                    </a:lnTo>
                    <a:lnTo>
                      <a:pt x="523" y="59"/>
                    </a:lnTo>
                    <a:close/>
                    <a:moveTo>
                      <a:pt x="3" y="313"/>
                    </a:moveTo>
                    <a:lnTo>
                      <a:pt x="9" y="318"/>
                    </a:lnTo>
                    <a:lnTo>
                      <a:pt x="7" y="318"/>
                    </a:lnTo>
                    <a:lnTo>
                      <a:pt x="6" y="318"/>
                    </a:lnTo>
                    <a:lnTo>
                      <a:pt x="4" y="318"/>
                    </a:lnTo>
                    <a:lnTo>
                      <a:pt x="3" y="318"/>
                    </a:lnTo>
                    <a:lnTo>
                      <a:pt x="1" y="316"/>
                    </a:lnTo>
                    <a:lnTo>
                      <a:pt x="0" y="316"/>
                    </a:lnTo>
                    <a:lnTo>
                      <a:pt x="0" y="315"/>
                    </a:lnTo>
                    <a:lnTo>
                      <a:pt x="1" y="315"/>
                    </a:lnTo>
                    <a:lnTo>
                      <a:pt x="1" y="313"/>
                    </a:lnTo>
                    <a:lnTo>
                      <a:pt x="3" y="313"/>
                    </a:lnTo>
                    <a:close/>
                  </a:path>
                </a:pathLst>
              </a:custGeom>
              <a:solidFill>
                <a:srgbClr val="364B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" name="Freeform 47"/>
              <p:cNvSpPr>
                <a:spLocks noEditPoints="1"/>
              </p:cNvSpPr>
              <p:nvPr/>
            </p:nvSpPr>
            <p:spPr bwMode="auto">
              <a:xfrm>
                <a:off x="4149" y="2583"/>
                <a:ext cx="256" cy="159"/>
              </a:xfrm>
              <a:custGeom>
                <a:avLst/>
                <a:gdLst>
                  <a:gd name="T0" fmla="*/ 256 w 512"/>
                  <a:gd name="T1" fmla="*/ 33 h 318"/>
                  <a:gd name="T2" fmla="*/ 256 w 512"/>
                  <a:gd name="T3" fmla="*/ 25 h 318"/>
                  <a:gd name="T4" fmla="*/ 255 w 512"/>
                  <a:gd name="T5" fmla="*/ 17 h 318"/>
                  <a:gd name="T6" fmla="*/ 254 w 512"/>
                  <a:gd name="T7" fmla="*/ 9 h 318"/>
                  <a:gd name="T8" fmla="*/ 253 w 512"/>
                  <a:gd name="T9" fmla="*/ 1 h 318"/>
                  <a:gd name="T10" fmla="*/ 253 w 512"/>
                  <a:gd name="T11" fmla="*/ 0 h 318"/>
                  <a:gd name="T12" fmla="*/ 252 w 512"/>
                  <a:gd name="T13" fmla="*/ 0 h 318"/>
                  <a:gd name="T14" fmla="*/ 251 w 512"/>
                  <a:gd name="T15" fmla="*/ 0 h 318"/>
                  <a:gd name="T16" fmla="*/ 250 w 512"/>
                  <a:gd name="T17" fmla="*/ 0 h 318"/>
                  <a:gd name="T18" fmla="*/ 250 w 512"/>
                  <a:gd name="T19" fmla="*/ 0 h 318"/>
                  <a:gd name="T20" fmla="*/ 249 w 512"/>
                  <a:gd name="T21" fmla="*/ 0 h 318"/>
                  <a:gd name="T22" fmla="*/ 249 w 512"/>
                  <a:gd name="T23" fmla="*/ 0 h 318"/>
                  <a:gd name="T24" fmla="*/ 248 w 512"/>
                  <a:gd name="T25" fmla="*/ 0 h 318"/>
                  <a:gd name="T26" fmla="*/ 247 w 512"/>
                  <a:gd name="T27" fmla="*/ 0 h 318"/>
                  <a:gd name="T28" fmla="*/ 248 w 512"/>
                  <a:gd name="T29" fmla="*/ 2 h 318"/>
                  <a:gd name="T30" fmla="*/ 250 w 512"/>
                  <a:gd name="T31" fmla="*/ 10 h 318"/>
                  <a:gd name="T32" fmla="*/ 250 w 512"/>
                  <a:gd name="T33" fmla="*/ 18 h 318"/>
                  <a:gd name="T34" fmla="*/ 251 w 512"/>
                  <a:gd name="T35" fmla="*/ 25 h 318"/>
                  <a:gd name="T36" fmla="*/ 251 w 512"/>
                  <a:gd name="T37" fmla="*/ 33 h 318"/>
                  <a:gd name="T38" fmla="*/ 255 w 512"/>
                  <a:gd name="T39" fmla="*/ 33 h 318"/>
                  <a:gd name="T40" fmla="*/ 255 w 512"/>
                  <a:gd name="T41" fmla="*/ 33 h 318"/>
                  <a:gd name="T42" fmla="*/ 254 w 512"/>
                  <a:gd name="T43" fmla="*/ 34 h 318"/>
                  <a:gd name="T44" fmla="*/ 253 w 512"/>
                  <a:gd name="T45" fmla="*/ 34 h 318"/>
                  <a:gd name="T46" fmla="*/ 253 w 512"/>
                  <a:gd name="T47" fmla="*/ 35 h 318"/>
                  <a:gd name="T48" fmla="*/ 253 w 512"/>
                  <a:gd name="T49" fmla="*/ 35 h 318"/>
                  <a:gd name="T50" fmla="*/ 252 w 512"/>
                  <a:gd name="T51" fmla="*/ 36 h 318"/>
                  <a:gd name="T52" fmla="*/ 252 w 512"/>
                  <a:gd name="T53" fmla="*/ 36 h 318"/>
                  <a:gd name="T54" fmla="*/ 251 w 512"/>
                  <a:gd name="T55" fmla="*/ 36 h 318"/>
                  <a:gd name="T56" fmla="*/ 251 w 512"/>
                  <a:gd name="T57" fmla="*/ 33 h 318"/>
                  <a:gd name="T58" fmla="*/ 255 w 512"/>
                  <a:gd name="T59" fmla="*/ 33 h 318"/>
                  <a:gd name="T60" fmla="*/ 255 w 512"/>
                  <a:gd name="T61" fmla="*/ 33 h 318"/>
                  <a:gd name="T62" fmla="*/ 256 w 512"/>
                  <a:gd name="T63" fmla="*/ 33 h 318"/>
                  <a:gd name="T64" fmla="*/ 256 w 512"/>
                  <a:gd name="T65" fmla="*/ 33 h 318"/>
                  <a:gd name="T66" fmla="*/ 256 w 512"/>
                  <a:gd name="T67" fmla="*/ 33 h 318"/>
                  <a:gd name="T68" fmla="*/ 256 w 512"/>
                  <a:gd name="T69" fmla="*/ 33 h 318"/>
                  <a:gd name="T70" fmla="*/ 256 w 512"/>
                  <a:gd name="T71" fmla="*/ 33 h 318"/>
                  <a:gd name="T72" fmla="*/ 256 w 512"/>
                  <a:gd name="T73" fmla="*/ 33 h 318"/>
                  <a:gd name="T74" fmla="*/ 256 w 512"/>
                  <a:gd name="T75" fmla="*/ 33 h 318"/>
                  <a:gd name="T76" fmla="*/ 0 w 512"/>
                  <a:gd name="T77" fmla="*/ 157 h 318"/>
                  <a:gd name="T78" fmla="*/ 3 w 512"/>
                  <a:gd name="T79" fmla="*/ 159 h 318"/>
                  <a:gd name="T80" fmla="*/ 3 w 512"/>
                  <a:gd name="T81" fmla="*/ 159 h 318"/>
                  <a:gd name="T82" fmla="*/ 4 w 512"/>
                  <a:gd name="T83" fmla="*/ 158 h 318"/>
                  <a:gd name="T84" fmla="*/ 5 w 512"/>
                  <a:gd name="T85" fmla="*/ 158 h 318"/>
                  <a:gd name="T86" fmla="*/ 6 w 512"/>
                  <a:gd name="T87" fmla="*/ 158 h 318"/>
                  <a:gd name="T88" fmla="*/ 6 w 512"/>
                  <a:gd name="T89" fmla="*/ 158 h 318"/>
                  <a:gd name="T90" fmla="*/ 7 w 512"/>
                  <a:gd name="T91" fmla="*/ 158 h 318"/>
                  <a:gd name="T92" fmla="*/ 8 w 512"/>
                  <a:gd name="T93" fmla="*/ 158 h 318"/>
                  <a:gd name="T94" fmla="*/ 8 w 512"/>
                  <a:gd name="T95" fmla="*/ 157 h 318"/>
                  <a:gd name="T96" fmla="*/ 1 w 512"/>
                  <a:gd name="T97" fmla="*/ 152 h 318"/>
                  <a:gd name="T98" fmla="*/ 1 w 512"/>
                  <a:gd name="T99" fmla="*/ 153 h 318"/>
                  <a:gd name="T100" fmla="*/ 1 w 512"/>
                  <a:gd name="T101" fmla="*/ 153 h 318"/>
                  <a:gd name="T102" fmla="*/ 1 w 512"/>
                  <a:gd name="T103" fmla="*/ 154 h 318"/>
                  <a:gd name="T104" fmla="*/ 1 w 512"/>
                  <a:gd name="T105" fmla="*/ 154 h 318"/>
                  <a:gd name="T106" fmla="*/ 1 w 512"/>
                  <a:gd name="T107" fmla="*/ 155 h 318"/>
                  <a:gd name="T108" fmla="*/ 1 w 512"/>
                  <a:gd name="T109" fmla="*/ 155 h 318"/>
                  <a:gd name="T110" fmla="*/ 0 w 512"/>
                  <a:gd name="T111" fmla="*/ 156 h 318"/>
                  <a:gd name="T112" fmla="*/ 0 w 512"/>
                  <a:gd name="T113" fmla="*/ 157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12"/>
                  <a:gd name="T172" fmla="*/ 0 h 318"/>
                  <a:gd name="T173" fmla="*/ 512 w 512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12" h="318">
                    <a:moveTo>
                      <a:pt x="512" y="65"/>
                    </a:moveTo>
                    <a:lnTo>
                      <a:pt x="512" y="50"/>
                    </a:lnTo>
                    <a:lnTo>
                      <a:pt x="510" y="34"/>
                    </a:lnTo>
                    <a:lnTo>
                      <a:pt x="509" y="17"/>
                    </a:lnTo>
                    <a:lnTo>
                      <a:pt x="506" y="3"/>
                    </a:lnTo>
                    <a:lnTo>
                      <a:pt x="506" y="0"/>
                    </a:lnTo>
                    <a:lnTo>
                      <a:pt x="504" y="0"/>
                    </a:lnTo>
                    <a:lnTo>
                      <a:pt x="503" y="0"/>
                    </a:lnTo>
                    <a:lnTo>
                      <a:pt x="501" y="0"/>
                    </a:lnTo>
                    <a:lnTo>
                      <a:pt x="500" y="0"/>
                    </a:lnTo>
                    <a:lnTo>
                      <a:pt x="498" y="0"/>
                    </a:lnTo>
                    <a:lnTo>
                      <a:pt x="497" y="0"/>
                    </a:lnTo>
                    <a:lnTo>
                      <a:pt x="495" y="0"/>
                    </a:lnTo>
                    <a:lnTo>
                      <a:pt x="497" y="4"/>
                    </a:lnTo>
                    <a:lnTo>
                      <a:pt x="500" y="19"/>
                    </a:lnTo>
                    <a:lnTo>
                      <a:pt x="501" y="35"/>
                    </a:lnTo>
                    <a:lnTo>
                      <a:pt x="503" y="50"/>
                    </a:lnTo>
                    <a:lnTo>
                      <a:pt x="503" y="66"/>
                    </a:lnTo>
                    <a:lnTo>
                      <a:pt x="510" y="66"/>
                    </a:lnTo>
                    <a:lnTo>
                      <a:pt x="509" y="68"/>
                    </a:lnTo>
                    <a:lnTo>
                      <a:pt x="507" y="68"/>
                    </a:lnTo>
                    <a:lnTo>
                      <a:pt x="507" y="69"/>
                    </a:lnTo>
                    <a:lnTo>
                      <a:pt x="506" y="69"/>
                    </a:lnTo>
                    <a:lnTo>
                      <a:pt x="504" y="71"/>
                    </a:lnTo>
                    <a:lnTo>
                      <a:pt x="504" y="72"/>
                    </a:lnTo>
                    <a:lnTo>
                      <a:pt x="503" y="72"/>
                    </a:lnTo>
                    <a:lnTo>
                      <a:pt x="503" y="66"/>
                    </a:lnTo>
                    <a:lnTo>
                      <a:pt x="510" y="66"/>
                    </a:lnTo>
                    <a:lnTo>
                      <a:pt x="512" y="66"/>
                    </a:lnTo>
                    <a:lnTo>
                      <a:pt x="512" y="65"/>
                    </a:lnTo>
                    <a:close/>
                    <a:moveTo>
                      <a:pt x="0" y="313"/>
                    </a:moveTo>
                    <a:lnTo>
                      <a:pt x="6" y="318"/>
                    </a:lnTo>
                    <a:lnTo>
                      <a:pt x="7" y="318"/>
                    </a:lnTo>
                    <a:lnTo>
                      <a:pt x="9" y="316"/>
                    </a:lnTo>
                    <a:lnTo>
                      <a:pt x="10" y="316"/>
                    </a:lnTo>
                    <a:lnTo>
                      <a:pt x="12" y="316"/>
                    </a:lnTo>
                    <a:lnTo>
                      <a:pt x="13" y="315"/>
                    </a:lnTo>
                    <a:lnTo>
                      <a:pt x="15" y="315"/>
                    </a:lnTo>
                    <a:lnTo>
                      <a:pt x="16" y="315"/>
                    </a:lnTo>
                    <a:lnTo>
                      <a:pt x="16" y="313"/>
                    </a:lnTo>
                    <a:lnTo>
                      <a:pt x="1" y="303"/>
                    </a:lnTo>
                    <a:lnTo>
                      <a:pt x="1" y="305"/>
                    </a:lnTo>
                    <a:lnTo>
                      <a:pt x="1" y="306"/>
                    </a:lnTo>
                    <a:lnTo>
                      <a:pt x="1" y="307"/>
                    </a:lnTo>
                    <a:lnTo>
                      <a:pt x="1" y="309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374C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" name="Freeform 48"/>
              <p:cNvSpPr>
                <a:spLocks noEditPoints="1"/>
              </p:cNvSpPr>
              <p:nvPr/>
            </p:nvSpPr>
            <p:spPr bwMode="auto">
              <a:xfrm>
                <a:off x="4150" y="2582"/>
                <a:ext cx="251" cy="158"/>
              </a:xfrm>
              <a:custGeom>
                <a:avLst/>
                <a:gdLst>
                  <a:gd name="T0" fmla="*/ 251 w 502"/>
                  <a:gd name="T1" fmla="*/ 26 h 315"/>
                  <a:gd name="T2" fmla="*/ 250 w 502"/>
                  <a:gd name="T3" fmla="*/ 11 h 315"/>
                  <a:gd name="T4" fmla="*/ 247 w 502"/>
                  <a:gd name="T5" fmla="*/ 1 h 315"/>
                  <a:gd name="T6" fmla="*/ 246 w 502"/>
                  <a:gd name="T7" fmla="*/ 0 h 315"/>
                  <a:gd name="T8" fmla="*/ 245 w 502"/>
                  <a:gd name="T9" fmla="*/ 0 h 315"/>
                  <a:gd name="T10" fmla="*/ 244 w 502"/>
                  <a:gd name="T11" fmla="*/ 0 h 315"/>
                  <a:gd name="T12" fmla="*/ 242 w 502"/>
                  <a:gd name="T13" fmla="*/ 0 h 315"/>
                  <a:gd name="T14" fmla="*/ 244 w 502"/>
                  <a:gd name="T15" fmla="*/ 11 h 315"/>
                  <a:gd name="T16" fmla="*/ 247 w 502"/>
                  <a:gd name="T17" fmla="*/ 27 h 315"/>
                  <a:gd name="T18" fmla="*/ 251 w 502"/>
                  <a:gd name="T19" fmla="*/ 34 h 315"/>
                  <a:gd name="T20" fmla="*/ 251 w 502"/>
                  <a:gd name="T21" fmla="*/ 37 h 315"/>
                  <a:gd name="T22" fmla="*/ 250 w 502"/>
                  <a:gd name="T23" fmla="*/ 38 h 315"/>
                  <a:gd name="T24" fmla="*/ 250 w 502"/>
                  <a:gd name="T25" fmla="*/ 39 h 315"/>
                  <a:gd name="T26" fmla="*/ 249 w 502"/>
                  <a:gd name="T27" fmla="*/ 40 h 315"/>
                  <a:gd name="T28" fmla="*/ 248 w 502"/>
                  <a:gd name="T29" fmla="*/ 40 h 315"/>
                  <a:gd name="T30" fmla="*/ 247 w 502"/>
                  <a:gd name="T31" fmla="*/ 40 h 315"/>
                  <a:gd name="T32" fmla="*/ 247 w 502"/>
                  <a:gd name="T33" fmla="*/ 41 h 315"/>
                  <a:gd name="T34" fmla="*/ 247 w 502"/>
                  <a:gd name="T35" fmla="*/ 42 h 315"/>
                  <a:gd name="T36" fmla="*/ 247 w 502"/>
                  <a:gd name="T37" fmla="*/ 42 h 315"/>
                  <a:gd name="T38" fmla="*/ 251 w 502"/>
                  <a:gd name="T39" fmla="*/ 34 h 315"/>
                  <a:gd name="T40" fmla="*/ 8 w 502"/>
                  <a:gd name="T41" fmla="*/ 158 h 315"/>
                  <a:gd name="T42" fmla="*/ 9 w 502"/>
                  <a:gd name="T43" fmla="*/ 158 h 315"/>
                  <a:gd name="T44" fmla="*/ 9 w 502"/>
                  <a:gd name="T45" fmla="*/ 158 h 315"/>
                  <a:gd name="T46" fmla="*/ 9 w 502"/>
                  <a:gd name="T47" fmla="*/ 158 h 315"/>
                  <a:gd name="T48" fmla="*/ 9 w 502"/>
                  <a:gd name="T49" fmla="*/ 158 h 315"/>
                  <a:gd name="T50" fmla="*/ 10 w 502"/>
                  <a:gd name="T51" fmla="*/ 157 h 315"/>
                  <a:gd name="T52" fmla="*/ 11 w 502"/>
                  <a:gd name="T53" fmla="*/ 157 h 315"/>
                  <a:gd name="T54" fmla="*/ 11 w 502"/>
                  <a:gd name="T55" fmla="*/ 156 h 315"/>
                  <a:gd name="T56" fmla="*/ 12 w 502"/>
                  <a:gd name="T57" fmla="*/ 156 h 315"/>
                  <a:gd name="T58" fmla="*/ 0 w 502"/>
                  <a:gd name="T59" fmla="*/ 146 h 315"/>
                  <a:gd name="T60" fmla="*/ 0 w 502"/>
                  <a:gd name="T61" fmla="*/ 148 h 315"/>
                  <a:gd name="T62" fmla="*/ 0 w 502"/>
                  <a:gd name="T63" fmla="*/ 150 h 315"/>
                  <a:gd name="T64" fmla="*/ 0 w 502"/>
                  <a:gd name="T65" fmla="*/ 151 h 315"/>
                  <a:gd name="T66" fmla="*/ 0 w 502"/>
                  <a:gd name="T67" fmla="*/ 153 h 3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2"/>
                  <a:gd name="T103" fmla="*/ 0 h 315"/>
                  <a:gd name="T104" fmla="*/ 502 w 502"/>
                  <a:gd name="T105" fmla="*/ 315 h 31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2" h="315">
                    <a:moveTo>
                      <a:pt x="502" y="68"/>
                    </a:moveTo>
                    <a:lnTo>
                      <a:pt x="502" y="52"/>
                    </a:lnTo>
                    <a:lnTo>
                      <a:pt x="500" y="37"/>
                    </a:lnTo>
                    <a:lnTo>
                      <a:pt x="499" y="21"/>
                    </a:lnTo>
                    <a:lnTo>
                      <a:pt x="496" y="6"/>
                    </a:lnTo>
                    <a:lnTo>
                      <a:pt x="494" y="2"/>
                    </a:lnTo>
                    <a:lnTo>
                      <a:pt x="493" y="2"/>
                    </a:lnTo>
                    <a:lnTo>
                      <a:pt x="491" y="0"/>
                    </a:lnTo>
                    <a:lnTo>
                      <a:pt x="490" y="0"/>
                    </a:lnTo>
                    <a:lnTo>
                      <a:pt x="488" y="0"/>
                    </a:lnTo>
                    <a:lnTo>
                      <a:pt x="487" y="0"/>
                    </a:lnTo>
                    <a:lnTo>
                      <a:pt x="485" y="0"/>
                    </a:lnTo>
                    <a:lnTo>
                      <a:pt x="484" y="0"/>
                    </a:lnTo>
                    <a:lnTo>
                      <a:pt x="487" y="8"/>
                    </a:lnTo>
                    <a:lnTo>
                      <a:pt x="488" y="22"/>
                    </a:lnTo>
                    <a:lnTo>
                      <a:pt x="491" y="37"/>
                    </a:lnTo>
                    <a:lnTo>
                      <a:pt x="493" y="53"/>
                    </a:lnTo>
                    <a:lnTo>
                      <a:pt x="493" y="68"/>
                    </a:lnTo>
                    <a:lnTo>
                      <a:pt x="502" y="68"/>
                    </a:lnTo>
                    <a:lnTo>
                      <a:pt x="502" y="74"/>
                    </a:lnTo>
                    <a:lnTo>
                      <a:pt x="500" y="76"/>
                    </a:lnTo>
                    <a:lnTo>
                      <a:pt x="499" y="77"/>
                    </a:lnTo>
                    <a:lnTo>
                      <a:pt x="497" y="77"/>
                    </a:lnTo>
                    <a:lnTo>
                      <a:pt x="497" y="79"/>
                    </a:lnTo>
                    <a:lnTo>
                      <a:pt x="496" y="79"/>
                    </a:lnTo>
                    <a:lnTo>
                      <a:pt x="496" y="80"/>
                    </a:lnTo>
                    <a:lnTo>
                      <a:pt x="494" y="80"/>
                    </a:lnTo>
                    <a:lnTo>
                      <a:pt x="494" y="82"/>
                    </a:lnTo>
                    <a:lnTo>
                      <a:pt x="493" y="83"/>
                    </a:lnTo>
                    <a:lnTo>
                      <a:pt x="491" y="85"/>
                    </a:lnTo>
                    <a:lnTo>
                      <a:pt x="493" y="83"/>
                    </a:lnTo>
                    <a:lnTo>
                      <a:pt x="493" y="68"/>
                    </a:lnTo>
                    <a:lnTo>
                      <a:pt x="502" y="68"/>
                    </a:lnTo>
                    <a:close/>
                    <a:moveTo>
                      <a:pt x="0" y="305"/>
                    </a:moveTo>
                    <a:lnTo>
                      <a:pt x="15" y="315"/>
                    </a:lnTo>
                    <a:lnTo>
                      <a:pt x="17" y="315"/>
                    </a:lnTo>
                    <a:lnTo>
                      <a:pt x="18" y="315"/>
                    </a:lnTo>
                    <a:lnTo>
                      <a:pt x="19" y="315"/>
                    </a:lnTo>
                    <a:lnTo>
                      <a:pt x="19" y="314"/>
                    </a:lnTo>
                    <a:lnTo>
                      <a:pt x="21" y="314"/>
                    </a:lnTo>
                    <a:lnTo>
                      <a:pt x="22" y="312"/>
                    </a:lnTo>
                    <a:lnTo>
                      <a:pt x="24" y="311"/>
                    </a:lnTo>
                    <a:lnTo>
                      <a:pt x="6" y="298"/>
                    </a:lnTo>
                    <a:lnTo>
                      <a:pt x="0" y="292"/>
                    </a:lnTo>
                    <a:lnTo>
                      <a:pt x="0" y="293"/>
                    </a:lnTo>
                    <a:lnTo>
                      <a:pt x="0" y="295"/>
                    </a:lnTo>
                    <a:lnTo>
                      <a:pt x="0" y="296"/>
                    </a:lnTo>
                    <a:lnTo>
                      <a:pt x="0" y="299"/>
                    </a:lnTo>
                    <a:lnTo>
                      <a:pt x="0" y="301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384E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4" name="Freeform 49"/>
              <p:cNvSpPr>
                <a:spLocks noEditPoints="1"/>
              </p:cNvSpPr>
              <p:nvPr/>
            </p:nvSpPr>
            <p:spPr bwMode="auto">
              <a:xfrm>
                <a:off x="4150" y="2581"/>
                <a:ext cx="246" cy="156"/>
              </a:xfrm>
              <a:custGeom>
                <a:avLst/>
                <a:gdLst>
                  <a:gd name="T0" fmla="*/ 246 w 493"/>
                  <a:gd name="T1" fmla="*/ 35 h 312"/>
                  <a:gd name="T2" fmla="*/ 246 w 493"/>
                  <a:gd name="T3" fmla="*/ 27 h 312"/>
                  <a:gd name="T4" fmla="*/ 245 w 493"/>
                  <a:gd name="T5" fmla="*/ 19 h 312"/>
                  <a:gd name="T6" fmla="*/ 244 w 493"/>
                  <a:gd name="T7" fmla="*/ 11 h 312"/>
                  <a:gd name="T8" fmla="*/ 243 w 493"/>
                  <a:gd name="T9" fmla="*/ 5 h 312"/>
                  <a:gd name="T10" fmla="*/ 242 w 493"/>
                  <a:gd name="T11" fmla="*/ 1 h 312"/>
                  <a:gd name="T12" fmla="*/ 241 w 493"/>
                  <a:gd name="T13" fmla="*/ 1 h 312"/>
                  <a:gd name="T14" fmla="*/ 241 w 493"/>
                  <a:gd name="T15" fmla="*/ 1 h 312"/>
                  <a:gd name="T16" fmla="*/ 240 w 493"/>
                  <a:gd name="T17" fmla="*/ 1 h 312"/>
                  <a:gd name="T18" fmla="*/ 240 w 493"/>
                  <a:gd name="T19" fmla="*/ 1 h 312"/>
                  <a:gd name="T20" fmla="*/ 239 w 493"/>
                  <a:gd name="T21" fmla="*/ 0 h 312"/>
                  <a:gd name="T22" fmla="*/ 238 w 493"/>
                  <a:gd name="T23" fmla="*/ 0 h 312"/>
                  <a:gd name="T24" fmla="*/ 237 w 493"/>
                  <a:gd name="T25" fmla="*/ 0 h 312"/>
                  <a:gd name="T26" fmla="*/ 237 w 493"/>
                  <a:gd name="T27" fmla="*/ 0 h 312"/>
                  <a:gd name="T28" fmla="*/ 239 w 493"/>
                  <a:gd name="T29" fmla="*/ 6 h 312"/>
                  <a:gd name="T30" fmla="*/ 241 w 493"/>
                  <a:gd name="T31" fmla="*/ 20 h 312"/>
                  <a:gd name="T32" fmla="*/ 242 w 493"/>
                  <a:gd name="T33" fmla="*/ 35 h 312"/>
                  <a:gd name="T34" fmla="*/ 246 w 493"/>
                  <a:gd name="T35" fmla="*/ 35 h 312"/>
                  <a:gd name="T36" fmla="*/ 246 w 493"/>
                  <a:gd name="T37" fmla="*/ 42 h 312"/>
                  <a:gd name="T38" fmla="*/ 245 w 493"/>
                  <a:gd name="T39" fmla="*/ 43 h 312"/>
                  <a:gd name="T40" fmla="*/ 245 w 493"/>
                  <a:gd name="T41" fmla="*/ 43 h 312"/>
                  <a:gd name="T42" fmla="*/ 245 w 493"/>
                  <a:gd name="T43" fmla="*/ 44 h 312"/>
                  <a:gd name="T44" fmla="*/ 244 w 493"/>
                  <a:gd name="T45" fmla="*/ 45 h 312"/>
                  <a:gd name="T46" fmla="*/ 243 w 493"/>
                  <a:gd name="T47" fmla="*/ 45 h 312"/>
                  <a:gd name="T48" fmla="*/ 242 w 493"/>
                  <a:gd name="T49" fmla="*/ 46 h 312"/>
                  <a:gd name="T50" fmla="*/ 242 w 493"/>
                  <a:gd name="T51" fmla="*/ 47 h 312"/>
                  <a:gd name="T52" fmla="*/ 241 w 493"/>
                  <a:gd name="T53" fmla="*/ 48 h 312"/>
                  <a:gd name="T54" fmla="*/ 241 w 493"/>
                  <a:gd name="T55" fmla="*/ 48 h 312"/>
                  <a:gd name="T56" fmla="*/ 242 w 493"/>
                  <a:gd name="T57" fmla="*/ 35 h 312"/>
                  <a:gd name="T58" fmla="*/ 246 w 493"/>
                  <a:gd name="T59" fmla="*/ 35 h 312"/>
                  <a:gd name="T60" fmla="*/ 0 w 493"/>
                  <a:gd name="T61" fmla="*/ 147 h 312"/>
                  <a:gd name="T62" fmla="*/ 3 w 493"/>
                  <a:gd name="T63" fmla="*/ 150 h 312"/>
                  <a:gd name="T64" fmla="*/ 12 w 493"/>
                  <a:gd name="T65" fmla="*/ 156 h 312"/>
                  <a:gd name="T66" fmla="*/ 12 w 493"/>
                  <a:gd name="T67" fmla="*/ 155 h 312"/>
                  <a:gd name="T68" fmla="*/ 13 w 493"/>
                  <a:gd name="T69" fmla="*/ 155 h 312"/>
                  <a:gd name="T70" fmla="*/ 13 w 493"/>
                  <a:gd name="T71" fmla="*/ 155 h 312"/>
                  <a:gd name="T72" fmla="*/ 14 w 493"/>
                  <a:gd name="T73" fmla="*/ 155 h 312"/>
                  <a:gd name="T74" fmla="*/ 15 w 493"/>
                  <a:gd name="T75" fmla="*/ 155 h 312"/>
                  <a:gd name="T76" fmla="*/ 15 w 493"/>
                  <a:gd name="T77" fmla="*/ 154 h 312"/>
                  <a:gd name="T78" fmla="*/ 15 w 493"/>
                  <a:gd name="T79" fmla="*/ 154 h 312"/>
                  <a:gd name="T80" fmla="*/ 16 w 493"/>
                  <a:gd name="T81" fmla="*/ 153 h 312"/>
                  <a:gd name="T82" fmla="*/ 6 w 493"/>
                  <a:gd name="T83" fmla="*/ 146 h 312"/>
                  <a:gd name="T84" fmla="*/ 1 w 493"/>
                  <a:gd name="T85" fmla="*/ 141 h 312"/>
                  <a:gd name="T86" fmla="*/ 1 w 493"/>
                  <a:gd name="T87" fmla="*/ 142 h 312"/>
                  <a:gd name="T88" fmla="*/ 1 w 493"/>
                  <a:gd name="T89" fmla="*/ 143 h 312"/>
                  <a:gd name="T90" fmla="*/ 0 w 493"/>
                  <a:gd name="T91" fmla="*/ 144 h 312"/>
                  <a:gd name="T92" fmla="*/ 0 w 493"/>
                  <a:gd name="T93" fmla="*/ 144 h 312"/>
                  <a:gd name="T94" fmla="*/ 0 w 493"/>
                  <a:gd name="T95" fmla="*/ 144 h 312"/>
                  <a:gd name="T96" fmla="*/ 0 w 493"/>
                  <a:gd name="T97" fmla="*/ 145 h 312"/>
                  <a:gd name="T98" fmla="*/ 0 w 493"/>
                  <a:gd name="T99" fmla="*/ 146 h 312"/>
                  <a:gd name="T100" fmla="*/ 0 w 493"/>
                  <a:gd name="T101" fmla="*/ 147 h 3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93"/>
                  <a:gd name="T154" fmla="*/ 0 h 312"/>
                  <a:gd name="T155" fmla="*/ 493 w 493"/>
                  <a:gd name="T156" fmla="*/ 312 h 3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93" h="312">
                    <a:moveTo>
                      <a:pt x="493" y="69"/>
                    </a:moveTo>
                    <a:lnTo>
                      <a:pt x="493" y="54"/>
                    </a:lnTo>
                    <a:lnTo>
                      <a:pt x="491" y="38"/>
                    </a:lnTo>
                    <a:lnTo>
                      <a:pt x="488" y="23"/>
                    </a:lnTo>
                    <a:lnTo>
                      <a:pt x="487" y="9"/>
                    </a:lnTo>
                    <a:lnTo>
                      <a:pt x="484" y="1"/>
                    </a:lnTo>
                    <a:lnTo>
                      <a:pt x="482" y="1"/>
                    </a:lnTo>
                    <a:lnTo>
                      <a:pt x="481" y="1"/>
                    </a:lnTo>
                    <a:lnTo>
                      <a:pt x="480" y="1"/>
                    </a:lnTo>
                    <a:lnTo>
                      <a:pt x="478" y="0"/>
                    </a:lnTo>
                    <a:lnTo>
                      <a:pt x="477" y="0"/>
                    </a:lnTo>
                    <a:lnTo>
                      <a:pt x="475" y="0"/>
                    </a:lnTo>
                    <a:lnTo>
                      <a:pt x="478" y="12"/>
                    </a:lnTo>
                    <a:lnTo>
                      <a:pt x="482" y="40"/>
                    </a:lnTo>
                    <a:lnTo>
                      <a:pt x="484" y="69"/>
                    </a:lnTo>
                    <a:lnTo>
                      <a:pt x="493" y="69"/>
                    </a:lnTo>
                    <a:lnTo>
                      <a:pt x="493" y="84"/>
                    </a:lnTo>
                    <a:lnTo>
                      <a:pt x="491" y="86"/>
                    </a:lnTo>
                    <a:lnTo>
                      <a:pt x="491" y="87"/>
                    </a:lnTo>
                    <a:lnTo>
                      <a:pt x="490" y="89"/>
                    </a:lnTo>
                    <a:lnTo>
                      <a:pt x="488" y="90"/>
                    </a:lnTo>
                    <a:lnTo>
                      <a:pt x="487" y="91"/>
                    </a:lnTo>
                    <a:lnTo>
                      <a:pt x="485" y="93"/>
                    </a:lnTo>
                    <a:lnTo>
                      <a:pt x="484" y="94"/>
                    </a:lnTo>
                    <a:lnTo>
                      <a:pt x="482" y="96"/>
                    </a:lnTo>
                    <a:lnTo>
                      <a:pt x="482" y="97"/>
                    </a:lnTo>
                    <a:lnTo>
                      <a:pt x="484" y="69"/>
                    </a:lnTo>
                    <a:lnTo>
                      <a:pt x="493" y="69"/>
                    </a:lnTo>
                    <a:close/>
                    <a:moveTo>
                      <a:pt x="0" y="293"/>
                    </a:moveTo>
                    <a:lnTo>
                      <a:pt x="6" y="299"/>
                    </a:lnTo>
                    <a:lnTo>
                      <a:pt x="24" y="312"/>
                    </a:lnTo>
                    <a:lnTo>
                      <a:pt x="25" y="310"/>
                    </a:lnTo>
                    <a:lnTo>
                      <a:pt x="27" y="310"/>
                    </a:lnTo>
                    <a:lnTo>
                      <a:pt x="28" y="309"/>
                    </a:lnTo>
                    <a:lnTo>
                      <a:pt x="30" y="309"/>
                    </a:lnTo>
                    <a:lnTo>
                      <a:pt x="30" y="308"/>
                    </a:lnTo>
                    <a:lnTo>
                      <a:pt x="31" y="308"/>
                    </a:lnTo>
                    <a:lnTo>
                      <a:pt x="33" y="306"/>
                    </a:lnTo>
                    <a:lnTo>
                      <a:pt x="12" y="291"/>
                    </a:lnTo>
                    <a:lnTo>
                      <a:pt x="2" y="282"/>
                    </a:lnTo>
                    <a:lnTo>
                      <a:pt x="2" y="284"/>
                    </a:lnTo>
                    <a:lnTo>
                      <a:pt x="2" y="285"/>
                    </a:lnTo>
                    <a:lnTo>
                      <a:pt x="0" y="287"/>
                    </a:lnTo>
                    <a:lnTo>
                      <a:pt x="0" y="288"/>
                    </a:lnTo>
                    <a:lnTo>
                      <a:pt x="0" y="290"/>
                    </a:lnTo>
                    <a:lnTo>
                      <a:pt x="0" y="291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3A5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" name="Freeform 50"/>
              <p:cNvSpPr>
                <a:spLocks noEditPoints="1"/>
              </p:cNvSpPr>
              <p:nvPr/>
            </p:nvSpPr>
            <p:spPr bwMode="auto">
              <a:xfrm>
                <a:off x="4151" y="2581"/>
                <a:ext cx="241" cy="154"/>
              </a:xfrm>
              <a:custGeom>
                <a:avLst/>
                <a:gdLst>
                  <a:gd name="T0" fmla="*/ 241 w 482"/>
                  <a:gd name="T1" fmla="*/ 36 h 308"/>
                  <a:gd name="T2" fmla="*/ 240 w 482"/>
                  <a:gd name="T3" fmla="*/ 21 h 308"/>
                  <a:gd name="T4" fmla="*/ 238 w 482"/>
                  <a:gd name="T5" fmla="*/ 7 h 308"/>
                  <a:gd name="T6" fmla="*/ 237 w 482"/>
                  <a:gd name="T7" fmla="*/ 1 h 308"/>
                  <a:gd name="T8" fmla="*/ 236 w 482"/>
                  <a:gd name="T9" fmla="*/ 1 h 308"/>
                  <a:gd name="T10" fmla="*/ 235 w 482"/>
                  <a:gd name="T11" fmla="*/ 1 h 308"/>
                  <a:gd name="T12" fmla="*/ 235 w 482"/>
                  <a:gd name="T13" fmla="*/ 1 h 308"/>
                  <a:gd name="T14" fmla="*/ 234 w 482"/>
                  <a:gd name="T15" fmla="*/ 1 h 308"/>
                  <a:gd name="T16" fmla="*/ 233 w 482"/>
                  <a:gd name="T17" fmla="*/ 0 h 308"/>
                  <a:gd name="T18" fmla="*/ 233 w 482"/>
                  <a:gd name="T19" fmla="*/ 0 h 308"/>
                  <a:gd name="T20" fmla="*/ 232 w 482"/>
                  <a:gd name="T21" fmla="*/ 0 h 308"/>
                  <a:gd name="T22" fmla="*/ 232 w 482"/>
                  <a:gd name="T23" fmla="*/ 0 h 308"/>
                  <a:gd name="T24" fmla="*/ 233 w 482"/>
                  <a:gd name="T25" fmla="*/ 7 h 308"/>
                  <a:gd name="T26" fmla="*/ 235 w 482"/>
                  <a:gd name="T27" fmla="*/ 21 h 308"/>
                  <a:gd name="T28" fmla="*/ 236 w 482"/>
                  <a:gd name="T29" fmla="*/ 36 h 308"/>
                  <a:gd name="T30" fmla="*/ 241 w 482"/>
                  <a:gd name="T31" fmla="*/ 36 h 308"/>
                  <a:gd name="T32" fmla="*/ 240 w 482"/>
                  <a:gd name="T33" fmla="*/ 49 h 308"/>
                  <a:gd name="T34" fmla="*/ 240 w 482"/>
                  <a:gd name="T35" fmla="*/ 50 h 308"/>
                  <a:gd name="T36" fmla="*/ 239 w 482"/>
                  <a:gd name="T37" fmla="*/ 51 h 308"/>
                  <a:gd name="T38" fmla="*/ 238 w 482"/>
                  <a:gd name="T39" fmla="*/ 52 h 308"/>
                  <a:gd name="T40" fmla="*/ 238 w 482"/>
                  <a:gd name="T41" fmla="*/ 52 h 308"/>
                  <a:gd name="T42" fmla="*/ 237 w 482"/>
                  <a:gd name="T43" fmla="*/ 53 h 308"/>
                  <a:gd name="T44" fmla="*/ 236 w 482"/>
                  <a:gd name="T45" fmla="*/ 54 h 308"/>
                  <a:gd name="T46" fmla="*/ 235 w 482"/>
                  <a:gd name="T47" fmla="*/ 55 h 308"/>
                  <a:gd name="T48" fmla="*/ 235 w 482"/>
                  <a:gd name="T49" fmla="*/ 55 h 308"/>
                  <a:gd name="T50" fmla="*/ 235 w 482"/>
                  <a:gd name="T51" fmla="*/ 49 h 308"/>
                  <a:gd name="T52" fmla="*/ 236 w 482"/>
                  <a:gd name="T53" fmla="*/ 36 h 308"/>
                  <a:gd name="T54" fmla="*/ 241 w 482"/>
                  <a:gd name="T55" fmla="*/ 36 h 308"/>
                  <a:gd name="T56" fmla="*/ 0 w 482"/>
                  <a:gd name="T57" fmla="*/ 142 h 308"/>
                  <a:gd name="T58" fmla="*/ 5 w 482"/>
                  <a:gd name="T59" fmla="*/ 147 h 308"/>
                  <a:gd name="T60" fmla="*/ 15 w 482"/>
                  <a:gd name="T61" fmla="*/ 154 h 308"/>
                  <a:gd name="T62" fmla="*/ 16 w 482"/>
                  <a:gd name="T63" fmla="*/ 154 h 308"/>
                  <a:gd name="T64" fmla="*/ 16 w 482"/>
                  <a:gd name="T65" fmla="*/ 154 h 308"/>
                  <a:gd name="T66" fmla="*/ 17 w 482"/>
                  <a:gd name="T67" fmla="*/ 154 h 308"/>
                  <a:gd name="T68" fmla="*/ 18 w 482"/>
                  <a:gd name="T69" fmla="*/ 154 h 308"/>
                  <a:gd name="T70" fmla="*/ 19 w 482"/>
                  <a:gd name="T71" fmla="*/ 153 h 308"/>
                  <a:gd name="T72" fmla="*/ 19 w 482"/>
                  <a:gd name="T73" fmla="*/ 153 h 308"/>
                  <a:gd name="T74" fmla="*/ 19 w 482"/>
                  <a:gd name="T75" fmla="*/ 152 h 308"/>
                  <a:gd name="T76" fmla="*/ 20 w 482"/>
                  <a:gd name="T77" fmla="*/ 152 h 308"/>
                  <a:gd name="T78" fmla="*/ 19 w 482"/>
                  <a:gd name="T79" fmla="*/ 151 h 308"/>
                  <a:gd name="T80" fmla="*/ 8 w 482"/>
                  <a:gd name="T81" fmla="*/ 143 h 308"/>
                  <a:gd name="T82" fmla="*/ 2 w 482"/>
                  <a:gd name="T83" fmla="*/ 138 h 308"/>
                  <a:gd name="T84" fmla="*/ 2 w 482"/>
                  <a:gd name="T85" fmla="*/ 138 h 308"/>
                  <a:gd name="T86" fmla="*/ 2 w 482"/>
                  <a:gd name="T87" fmla="*/ 139 h 308"/>
                  <a:gd name="T88" fmla="*/ 2 w 482"/>
                  <a:gd name="T89" fmla="*/ 139 h 308"/>
                  <a:gd name="T90" fmla="*/ 2 w 482"/>
                  <a:gd name="T91" fmla="*/ 140 h 308"/>
                  <a:gd name="T92" fmla="*/ 1 w 482"/>
                  <a:gd name="T93" fmla="*/ 140 h 308"/>
                  <a:gd name="T94" fmla="*/ 1 w 482"/>
                  <a:gd name="T95" fmla="*/ 141 h 308"/>
                  <a:gd name="T96" fmla="*/ 1 w 482"/>
                  <a:gd name="T97" fmla="*/ 142 h 308"/>
                  <a:gd name="T98" fmla="*/ 1 w 482"/>
                  <a:gd name="T99" fmla="*/ 142 h 308"/>
                  <a:gd name="T100" fmla="*/ 0 w 482"/>
                  <a:gd name="T101" fmla="*/ 142 h 308"/>
                  <a:gd name="T102" fmla="*/ 0 w 482"/>
                  <a:gd name="T103" fmla="*/ 142 h 308"/>
                  <a:gd name="T104" fmla="*/ 0 w 482"/>
                  <a:gd name="T105" fmla="*/ 142 h 308"/>
                  <a:gd name="T106" fmla="*/ 0 w 482"/>
                  <a:gd name="T107" fmla="*/ 142 h 308"/>
                  <a:gd name="T108" fmla="*/ 0 w 482"/>
                  <a:gd name="T109" fmla="*/ 142 h 308"/>
                  <a:gd name="T110" fmla="*/ 0 w 482"/>
                  <a:gd name="T111" fmla="*/ 142 h 308"/>
                  <a:gd name="T112" fmla="*/ 0 w 482"/>
                  <a:gd name="T113" fmla="*/ 142 h 308"/>
                  <a:gd name="T114" fmla="*/ 0 w 482"/>
                  <a:gd name="T115" fmla="*/ 142 h 3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82"/>
                  <a:gd name="T175" fmla="*/ 0 h 308"/>
                  <a:gd name="T176" fmla="*/ 482 w 482"/>
                  <a:gd name="T177" fmla="*/ 308 h 3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82" h="308">
                    <a:moveTo>
                      <a:pt x="482" y="71"/>
                    </a:moveTo>
                    <a:lnTo>
                      <a:pt x="480" y="42"/>
                    </a:lnTo>
                    <a:lnTo>
                      <a:pt x="476" y="14"/>
                    </a:lnTo>
                    <a:lnTo>
                      <a:pt x="473" y="2"/>
                    </a:lnTo>
                    <a:lnTo>
                      <a:pt x="472" y="2"/>
                    </a:lnTo>
                    <a:lnTo>
                      <a:pt x="470" y="2"/>
                    </a:lnTo>
                    <a:lnTo>
                      <a:pt x="469" y="2"/>
                    </a:lnTo>
                    <a:lnTo>
                      <a:pt x="467" y="2"/>
                    </a:lnTo>
                    <a:lnTo>
                      <a:pt x="466" y="0"/>
                    </a:lnTo>
                    <a:lnTo>
                      <a:pt x="464" y="0"/>
                    </a:lnTo>
                    <a:lnTo>
                      <a:pt x="463" y="0"/>
                    </a:lnTo>
                    <a:lnTo>
                      <a:pt x="466" y="15"/>
                    </a:lnTo>
                    <a:lnTo>
                      <a:pt x="470" y="43"/>
                    </a:lnTo>
                    <a:lnTo>
                      <a:pt x="472" y="71"/>
                    </a:lnTo>
                    <a:lnTo>
                      <a:pt x="482" y="71"/>
                    </a:lnTo>
                    <a:lnTo>
                      <a:pt x="480" y="99"/>
                    </a:lnTo>
                    <a:lnTo>
                      <a:pt x="479" y="101"/>
                    </a:lnTo>
                    <a:lnTo>
                      <a:pt x="478" y="102"/>
                    </a:lnTo>
                    <a:lnTo>
                      <a:pt x="476" y="104"/>
                    </a:lnTo>
                    <a:lnTo>
                      <a:pt x="475" y="105"/>
                    </a:lnTo>
                    <a:lnTo>
                      <a:pt x="473" y="107"/>
                    </a:lnTo>
                    <a:lnTo>
                      <a:pt x="472" y="108"/>
                    </a:lnTo>
                    <a:lnTo>
                      <a:pt x="470" y="110"/>
                    </a:lnTo>
                    <a:lnTo>
                      <a:pt x="469" y="111"/>
                    </a:lnTo>
                    <a:lnTo>
                      <a:pt x="470" y="99"/>
                    </a:lnTo>
                    <a:lnTo>
                      <a:pt x="472" y="71"/>
                    </a:lnTo>
                    <a:lnTo>
                      <a:pt x="482" y="71"/>
                    </a:lnTo>
                    <a:close/>
                    <a:moveTo>
                      <a:pt x="0" y="284"/>
                    </a:moveTo>
                    <a:lnTo>
                      <a:pt x="10" y="293"/>
                    </a:lnTo>
                    <a:lnTo>
                      <a:pt x="31" y="308"/>
                    </a:lnTo>
                    <a:lnTo>
                      <a:pt x="32" y="308"/>
                    </a:lnTo>
                    <a:lnTo>
                      <a:pt x="32" y="307"/>
                    </a:lnTo>
                    <a:lnTo>
                      <a:pt x="34" y="307"/>
                    </a:lnTo>
                    <a:lnTo>
                      <a:pt x="35" y="307"/>
                    </a:lnTo>
                    <a:lnTo>
                      <a:pt x="37" y="305"/>
                    </a:lnTo>
                    <a:lnTo>
                      <a:pt x="38" y="305"/>
                    </a:lnTo>
                    <a:lnTo>
                      <a:pt x="38" y="304"/>
                    </a:lnTo>
                    <a:lnTo>
                      <a:pt x="40" y="304"/>
                    </a:lnTo>
                    <a:lnTo>
                      <a:pt x="38" y="302"/>
                    </a:lnTo>
                    <a:lnTo>
                      <a:pt x="16" y="286"/>
                    </a:lnTo>
                    <a:lnTo>
                      <a:pt x="4" y="275"/>
                    </a:lnTo>
                    <a:lnTo>
                      <a:pt x="3" y="277"/>
                    </a:lnTo>
                    <a:lnTo>
                      <a:pt x="3" y="278"/>
                    </a:lnTo>
                    <a:lnTo>
                      <a:pt x="3" y="280"/>
                    </a:lnTo>
                    <a:lnTo>
                      <a:pt x="1" y="280"/>
                    </a:lnTo>
                    <a:lnTo>
                      <a:pt x="1" y="281"/>
                    </a:lnTo>
                    <a:lnTo>
                      <a:pt x="1" y="283"/>
                    </a:lnTo>
                    <a:lnTo>
                      <a:pt x="0" y="283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3B51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" name="Freeform 51"/>
              <p:cNvSpPr>
                <a:spLocks noEditPoints="1"/>
              </p:cNvSpPr>
              <p:nvPr/>
            </p:nvSpPr>
            <p:spPr bwMode="auto">
              <a:xfrm>
                <a:off x="4153" y="2580"/>
                <a:ext cx="234" cy="152"/>
              </a:xfrm>
              <a:custGeom>
                <a:avLst/>
                <a:gdLst>
                  <a:gd name="T0" fmla="*/ 234 w 468"/>
                  <a:gd name="T1" fmla="*/ 36 h 305"/>
                  <a:gd name="T2" fmla="*/ 233 w 468"/>
                  <a:gd name="T3" fmla="*/ 22 h 305"/>
                  <a:gd name="T4" fmla="*/ 231 w 468"/>
                  <a:gd name="T5" fmla="*/ 8 h 305"/>
                  <a:gd name="T6" fmla="*/ 230 w 468"/>
                  <a:gd name="T7" fmla="*/ 0 h 305"/>
                  <a:gd name="T8" fmla="*/ 229 w 468"/>
                  <a:gd name="T9" fmla="*/ 0 h 305"/>
                  <a:gd name="T10" fmla="*/ 228 w 468"/>
                  <a:gd name="T11" fmla="*/ 0 h 305"/>
                  <a:gd name="T12" fmla="*/ 227 w 468"/>
                  <a:gd name="T13" fmla="*/ 0 h 305"/>
                  <a:gd name="T14" fmla="*/ 227 w 468"/>
                  <a:gd name="T15" fmla="*/ 0 h 305"/>
                  <a:gd name="T16" fmla="*/ 227 w 468"/>
                  <a:gd name="T17" fmla="*/ 0 h 305"/>
                  <a:gd name="T18" fmla="*/ 226 w 468"/>
                  <a:gd name="T19" fmla="*/ 0 h 305"/>
                  <a:gd name="T20" fmla="*/ 225 w 468"/>
                  <a:gd name="T21" fmla="*/ 0 h 305"/>
                  <a:gd name="T22" fmla="*/ 224 w 468"/>
                  <a:gd name="T23" fmla="*/ 0 h 305"/>
                  <a:gd name="T24" fmla="*/ 227 w 468"/>
                  <a:gd name="T25" fmla="*/ 9 h 305"/>
                  <a:gd name="T26" fmla="*/ 229 w 468"/>
                  <a:gd name="T27" fmla="*/ 22 h 305"/>
                  <a:gd name="T28" fmla="*/ 230 w 468"/>
                  <a:gd name="T29" fmla="*/ 36 h 305"/>
                  <a:gd name="T30" fmla="*/ 234 w 468"/>
                  <a:gd name="T31" fmla="*/ 36 h 305"/>
                  <a:gd name="T32" fmla="*/ 233 w 468"/>
                  <a:gd name="T33" fmla="*/ 50 h 305"/>
                  <a:gd name="T34" fmla="*/ 233 w 468"/>
                  <a:gd name="T35" fmla="*/ 56 h 305"/>
                  <a:gd name="T36" fmla="*/ 232 w 468"/>
                  <a:gd name="T37" fmla="*/ 57 h 305"/>
                  <a:gd name="T38" fmla="*/ 231 w 468"/>
                  <a:gd name="T39" fmla="*/ 58 h 305"/>
                  <a:gd name="T40" fmla="*/ 230 w 468"/>
                  <a:gd name="T41" fmla="*/ 59 h 305"/>
                  <a:gd name="T42" fmla="*/ 230 w 468"/>
                  <a:gd name="T43" fmla="*/ 60 h 305"/>
                  <a:gd name="T44" fmla="*/ 229 w 468"/>
                  <a:gd name="T45" fmla="*/ 60 h 305"/>
                  <a:gd name="T46" fmla="*/ 228 w 468"/>
                  <a:gd name="T47" fmla="*/ 61 h 305"/>
                  <a:gd name="T48" fmla="*/ 227 w 468"/>
                  <a:gd name="T49" fmla="*/ 62 h 305"/>
                  <a:gd name="T50" fmla="*/ 227 w 468"/>
                  <a:gd name="T51" fmla="*/ 63 h 305"/>
                  <a:gd name="T52" fmla="*/ 229 w 468"/>
                  <a:gd name="T53" fmla="*/ 50 h 305"/>
                  <a:gd name="T54" fmla="*/ 230 w 468"/>
                  <a:gd name="T55" fmla="*/ 36 h 305"/>
                  <a:gd name="T56" fmla="*/ 234 w 468"/>
                  <a:gd name="T57" fmla="*/ 36 h 305"/>
                  <a:gd name="T58" fmla="*/ 0 w 468"/>
                  <a:gd name="T59" fmla="*/ 138 h 305"/>
                  <a:gd name="T60" fmla="*/ 6 w 468"/>
                  <a:gd name="T61" fmla="*/ 143 h 305"/>
                  <a:gd name="T62" fmla="*/ 17 w 468"/>
                  <a:gd name="T63" fmla="*/ 151 h 305"/>
                  <a:gd name="T64" fmla="*/ 18 w 468"/>
                  <a:gd name="T65" fmla="*/ 152 h 305"/>
                  <a:gd name="T66" fmla="*/ 19 w 468"/>
                  <a:gd name="T67" fmla="*/ 152 h 305"/>
                  <a:gd name="T68" fmla="*/ 20 w 468"/>
                  <a:gd name="T69" fmla="*/ 151 h 305"/>
                  <a:gd name="T70" fmla="*/ 20 w 468"/>
                  <a:gd name="T71" fmla="*/ 151 h 305"/>
                  <a:gd name="T72" fmla="*/ 21 w 468"/>
                  <a:gd name="T73" fmla="*/ 151 h 305"/>
                  <a:gd name="T74" fmla="*/ 21 w 468"/>
                  <a:gd name="T75" fmla="*/ 151 h 305"/>
                  <a:gd name="T76" fmla="*/ 22 w 468"/>
                  <a:gd name="T77" fmla="*/ 151 h 305"/>
                  <a:gd name="T78" fmla="*/ 23 w 468"/>
                  <a:gd name="T79" fmla="*/ 150 h 305"/>
                  <a:gd name="T80" fmla="*/ 23 w 468"/>
                  <a:gd name="T81" fmla="*/ 150 h 305"/>
                  <a:gd name="T82" fmla="*/ 20 w 468"/>
                  <a:gd name="T83" fmla="*/ 148 h 305"/>
                  <a:gd name="T84" fmla="*/ 9 w 468"/>
                  <a:gd name="T85" fmla="*/ 139 h 305"/>
                  <a:gd name="T86" fmla="*/ 2 w 468"/>
                  <a:gd name="T87" fmla="*/ 133 h 305"/>
                  <a:gd name="T88" fmla="*/ 2 w 468"/>
                  <a:gd name="T89" fmla="*/ 134 h 305"/>
                  <a:gd name="T90" fmla="*/ 2 w 468"/>
                  <a:gd name="T91" fmla="*/ 134 h 305"/>
                  <a:gd name="T92" fmla="*/ 1 w 468"/>
                  <a:gd name="T93" fmla="*/ 135 h 305"/>
                  <a:gd name="T94" fmla="*/ 1 w 468"/>
                  <a:gd name="T95" fmla="*/ 136 h 305"/>
                  <a:gd name="T96" fmla="*/ 1 w 468"/>
                  <a:gd name="T97" fmla="*/ 136 h 305"/>
                  <a:gd name="T98" fmla="*/ 1 w 468"/>
                  <a:gd name="T99" fmla="*/ 137 h 305"/>
                  <a:gd name="T100" fmla="*/ 0 w 468"/>
                  <a:gd name="T101" fmla="*/ 137 h 305"/>
                  <a:gd name="T102" fmla="*/ 0 w 468"/>
                  <a:gd name="T103" fmla="*/ 138 h 3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68"/>
                  <a:gd name="T157" fmla="*/ 0 h 305"/>
                  <a:gd name="T158" fmla="*/ 468 w 468"/>
                  <a:gd name="T159" fmla="*/ 305 h 3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68" h="305">
                    <a:moveTo>
                      <a:pt x="468" y="72"/>
                    </a:moveTo>
                    <a:lnTo>
                      <a:pt x="466" y="44"/>
                    </a:lnTo>
                    <a:lnTo>
                      <a:pt x="462" y="16"/>
                    </a:lnTo>
                    <a:lnTo>
                      <a:pt x="459" y="1"/>
                    </a:lnTo>
                    <a:lnTo>
                      <a:pt x="457" y="1"/>
                    </a:lnTo>
                    <a:lnTo>
                      <a:pt x="456" y="1"/>
                    </a:lnTo>
                    <a:lnTo>
                      <a:pt x="454" y="1"/>
                    </a:lnTo>
                    <a:lnTo>
                      <a:pt x="453" y="0"/>
                    </a:lnTo>
                    <a:lnTo>
                      <a:pt x="451" y="0"/>
                    </a:lnTo>
                    <a:lnTo>
                      <a:pt x="450" y="0"/>
                    </a:lnTo>
                    <a:lnTo>
                      <a:pt x="448" y="0"/>
                    </a:lnTo>
                    <a:lnTo>
                      <a:pt x="453" y="18"/>
                    </a:lnTo>
                    <a:lnTo>
                      <a:pt x="457" y="44"/>
                    </a:lnTo>
                    <a:lnTo>
                      <a:pt x="459" y="72"/>
                    </a:lnTo>
                    <a:lnTo>
                      <a:pt x="468" y="72"/>
                    </a:lnTo>
                    <a:lnTo>
                      <a:pt x="466" y="100"/>
                    </a:lnTo>
                    <a:lnTo>
                      <a:pt x="465" y="112"/>
                    </a:lnTo>
                    <a:lnTo>
                      <a:pt x="463" y="114"/>
                    </a:lnTo>
                    <a:lnTo>
                      <a:pt x="462" y="117"/>
                    </a:lnTo>
                    <a:lnTo>
                      <a:pt x="460" y="118"/>
                    </a:lnTo>
                    <a:lnTo>
                      <a:pt x="459" y="120"/>
                    </a:lnTo>
                    <a:lnTo>
                      <a:pt x="457" y="121"/>
                    </a:lnTo>
                    <a:lnTo>
                      <a:pt x="456" y="123"/>
                    </a:lnTo>
                    <a:lnTo>
                      <a:pt x="454" y="124"/>
                    </a:lnTo>
                    <a:lnTo>
                      <a:pt x="453" y="126"/>
                    </a:lnTo>
                    <a:lnTo>
                      <a:pt x="457" y="100"/>
                    </a:lnTo>
                    <a:lnTo>
                      <a:pt x="459" y="72"/>
                    </a:lnTo>
                    <a:lnTo>
                      <a:pt x="468" y="72"/>
                    </a:lnTo>
                    <a:close/>
                    <a:moveTo>
                      <a:pt x="0" y="276"/>
                    </a:moveTo>
                    <a:lnTo>
                      <a:pt x="12" y="287"/>
                    </a:lnTo>
                    <a:lnTo>
                      <a:pt x="34" y="303"/>
                    </a:lnTo>
                    <a:lnTo>
                      <a:pt x="36" y="305"/>
                    </a:lnTo>
                    <a:lnTo>
                      <a:pt x="37" y="305"/>
                    </a:lnTo>
                    <a:lnTo>
                      <a:pt x="39" y="303"/>
                    </a:lnTo>
                    <a:lnTo>
                      <a:pt x="40" y="303"/>
                    </a:lnTo>
                    <a:lnTo>
                      <a:pt x="42" y="302"/>
                    </a:lnTo>
                    <a:lnTo>
                      <a:pt x="43" y="302"/>
                    </a:lnTo>
                    <a:lnTo>
                      <a:pt x="45" y="300"/>
                    </a:lnTo>
                    <a:lnTo>
                      <a:pt x="46" y="300"/>
                    </a:lnTo>
                    <a:lnTo>
                      <a:pt x="39" y="296"/>
                    </a:lnTo>
                    <a:lnTo>
                      <a:pt x="18" y="279"/>
                    </a:lnTo>
                    <a:lnTo>
                      <a:pt x="3" y="266"/>
                    </a:lnTo>
                    <a:lnTo>
                      <a:pt x="3" y="268"/>
                    </a:lnTo>
                    <a:lnTo>
                      <a:pt x="3" y="269"/>
                    </a:lnTo>
                    <a:lnTo>
                      <a:pt x="2" y="271"/>
                    </a:lnTo>
                    <a:lnTo>
                      <a:pt x="2" y="272"/>
                    </a:lnTo>
                    <a:lnTo>
                      <a:pt x="2" y="274"/>
                    </a:lnTo>
                    <a:lnTo>
                      <a:pt x="0" y="275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3D5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" name="Freeform 52"/>
              <p:cNvSpPr>
                <a:spLocks noEditPoints="1"/>
              </p:cNvSpPr>
              <p:nvPr/>
            </p:nvSpPr>
            <p:spPr bwMode="auto">
              <a:xfrm>
                <a:off x="4155" y="2578"/>
                <a:ext cx="227" cy="152"/>
              </a:xfrm>
              <a:custGeom>
                <a:avLst/>
                <a:gdLst>
                  <a:gd name="T0" fmla="*/ 227 w 456"/>
                  <a:gd name="T1" fmla="*/ 38 h 303"/>
                  <a:gd name="T2" fmla="*/ 226 w 456"/>
                  <a:gd name="T3" fmla="*/ 24 h 303"/>
                  <a:gd name="T4" fmla="*/ 224 w 456"/>
                  <a:gd name="T5" fmla="*/ 11 h 303"/>
                  <a:gd name="T6" fmla="*/ 222 w 456"/>
                  <a:gd name="T7" fmla="*/ 2 h 303"/>
                  <a:gd name="T8" fmla="*/ 221 w 456"/>
                  <a:gd name="T9" fmla="*/ 1 h 303"/>
                  <a:gd name="T10" fmla="*/ 220 w 456"/>
                  <a:gd name="T11" fmla="*/ 1 h 303"/>
                  <a:gd name="T12" fmla="*/ 220 w 456"/>
                  <a:gd name="T13" fmla="*/ 1 h 303"/>
                  <a:gd name="T14" fmla="*/ 219 w 456"/>
                  <a:gd name="T15" fmla="*/ 1 h 303"/>
                  <a:gd name="T16" fmla="*/ 219 w 456"/>
                  <a:gd name="T17" fmla="*/ 0 h 303"/>
                  <a:gd name="T18" fmla="*/ 218 w 456"/>
                  <a:gd name="T19" fmla="*/ 0 h 303"/>
                  <a:gd name="T20" fmla="*/ 217 w 456"/>
                  <a:gd name="T21" fmla="*/ 0 h 303"/>
                  <a:gd name="T22" fmla="*/ 217 w 456"/>
                  <a:gd name="T23" fmla="*/ 0 h 303"/>
                  <a:gd name="T24" fmla="*/ 220 w 456"/>
                  <a:gd name="T25" fmla="*/ 11 h 303"/>
                  <a:gd name="T26" fmla="*/ 222 w 456"/>
                  <a:gd name="T27" fmla="*/ 25 h 303"/>
                  <a:gd name="T28" fmla="*/ 223 w 456"/>
                  <a:gd name="T29" fmla="*/ 38 h 303"/>
                  <a:gd name="T30" fmla="*/ 227 w 456"/>
                  <a:gd name="T31" fmla="*/ 38 h 303"/>
                  <a:gd name="T32" fmla="*/ 226 w 456"/>
                  <a:gd name="T33" fmla="*/ 52 h 303"/>
                  <a:gd name="T34" fmla="*/ 224 w 456"/>
                  <a:gd name="T35" fmla="*/ 65 h 303"/>
                  <a:gd name="T36" fmla="*/ 223 w 456"/>
                  <a:gd name="T37" fmla="*/ 65 h 303"/>
                  <a:gd name="T38" fmla="*/ 223 w 456"/>
                  <a:gd name="T39" fmla="*/ 66 h 303"/>
                  <a:gd name="T40" fmla="*/ 222 w 456"/>
                  <a:gd name="T41" fmla="*/ 67 h 303"/>
                  <a:gd name="T42" fmla="*/ 221 w 456"/>
                  <a:gd name="T43" fmla="*/ 68 h 303"/>
                  <a:gd name="T44" fmla="*/ 220 w 456"/>
                  <a:gd name="T45" fmla="*/ 69 h 303"/>
                  <a:gd name="T46" fmla="*/ 220 w 456"/>
                  <a:gd name="T47" fmla="*/ 70 h 303"/>
                  <a:gd name="T48" fmla="*/ 219 w 456"/>
                  <a:gd name="T49" fmla="*/ 70 h 303"/>
                  <a:gd name="T50" fmla="*/ 218 w 456"/>
                  <a:gd name="T51" fmla="*/ 71 h 303"/>
                  <a:gd name="T52" fmla="*/ 220 w 456"/>
                  <a:gd name="T53" fmla="*/ 64 h 303"/>
                  <a:gd name="T54" fmla="*/ 222 w 456"/>
                  <a:gd name="T55" fmla="*/ 51 h 303"/>
                  <a:gd name="T56" fmla="*/ 223 w 456"/>
                  <a:gd name="T57" fmla="*/ 38 h 303"/>
                  <a:gd name="T58" fmla="*/ 227 w 456"/>
                  <a:gd name="T59" fmla="*/ 38 h 303"/>
                  <a:gd name="T60" fmla="*/ 0 w 456"/>
                  <a:gd name="T61" fmla="*/ 135 h 303"/>
                  <a:gd name="T62" fmla="*/ 7 w 456"/>
                  <a:gd name="T63" fmla="*/ 141 h 303"/>
                  <a:gd name="T64" fmla="*/ 18 w 456"/>
                  <a:gd name="T65" fmla="*/ 150 h 303"/>
                  <a:gd name="T66" fmla="*/ 21 w 456"/>
                  <a:gd name="T67" fmla="*/ 152 h 303"/>
                  <a:gd name="T68" fmla="*/ 22 w 456"/>
                  <a:gd name="T69" fmla="*/ 152 h 303"/>
                  <a:gd name="T70" fmla="*/ 23 w 456"/>
                  <a:gd name="T71" fmla="*/ 151 h 303"/>
                  <a:gd name="T72" fmla="*/ 23 w 456"/>
                  <a:gd name="T73" fmla="*/ 151 h 303"/>
                  <a:gd name="T74" fmla="*/ 24 w 456"/>
                  <a:gd name="T75" fmla="*/ 150 h 303"/>
                  <a:gd name="T76" fmla="*/ 25 w 456"/>
                  <a:gd name="T77" fmla="*/ 150 h 303"/>
                  <a:gd name="T78" fmla="*/ 25 w 456"/>
                  <a:gd name="T79" fmla="*/ 150 h 303"/>
                  <a:gd name="T80" fmla="*/ 26 w 456"/>
                  <a:gd name="T81" fmla="*/ 150 h 303"/>
                  <a:gd name="T82" fmla="*/ 26 w 456"/>
                  <a:gd name="T83" fmla="*/ 150 h 303"/>
                  <a:gd name="T84" fmla="*/ 21 w 456"/>
                  <a:gd name="T85" fmla="*/ 146 h 303"/>
                  <a:gd name="T86" fmla="*/ 10 w 456"/>
                  <a:gd name="T87" fmla="*/ 139 h 303"/>
                  <a:gd name="T88" fmla="*/ 1 w 456"/>
                  <a:gd name="T89" fmla="*/ 130 h 303"/>
                  <a:gd name="T90" fmla="*/ 1 w 456"/>
                  <a:gd name="T91" fmla="*/ 131 h 303"/>
                  <a:gd name="T92" fmla="*/ 1 w 456"/>
                  <a:gd name="T93" fmla="*/ 131 h 303"/>
                  <a:gd name="T94" fmla="*/ 1 w 456"/>
                  <a:gd name="T95" fmla="*/ 132 h 303"/>
                  <a:gd name="T96" fmla="*/ 1 w 456"/>
                  <a:gd name="T97" fmla="*/ 133 h 303"/>
                  <a:gd name="T98" fmla="*/ 1 w 456"/>
                  <a:gd name="T99" fmla="*/ 133 h 303"/>
                  <a:gd name="T100" fmla="*/ 1 w 456"/>
                  <a:gd name="T101" fmla="*/ 134 h 303"/>
                  <a:gd name="T102" fmla="*/ 1 w 456"/>
                  <a:gd name="T103" fmla="*/ 135 h 303"/>
                  <a:gd name="T104" fmla="*/ 0 w 456"/>
                  <a:gd name="T105" fmla="*/ 135 h 30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56"/>
                  <a:gd name="T160" fmla="*/ 0 h 303"/>
                  <a:gd name="T161" fmla="*/ 456 w 456"/>
                  <a:gd name="T162" fmla="*/ 303 h 30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56" h="303">
                    <a:moveTo>
                      <a:pt x="456" y="75"/>
                    </a:moveTo>
                    <a:lnTo>
                      <a:pt x="454" y="47"/>
                    </a:lnTo>
                    <a:lnTo>
                      <a:pt x="450" y="21"/>
                    </a:lnTo>
                    <a:lnTo>
                      <a:pt x="445" y="3"/>
                    </a:lnTo>
                    <a:lnTo>
                      <a:pt x="444" y="1"/>
                    </a:lnTo>
                    <a:lnTo>
                      <a:pt x="442" y="1"/>
                    </a:lnTo>
                    <a:lnTo>
                      <a:pt x="441" y="1"/>
                    </a:lnTo>
                    <a:lnTo>
                      <a:pt x="439" y="1"/>
                    </a:lnTo>
                    <a:lnTo>
                      <a:pt x="439" y="0"/>
                    </a:lnTo>
                    <a:lnTo>
                      <a:pt x="438" y="0"/>
                    </a:lnTo>
                    <a:lnTo>
                      <a:pt x="436" y="0"/>
                    </a:lnTo>
                    <a:lnTo>
                      <a:pt x="435" y="0"/>
                    </a:lnTo>
                    <a:lnTo>
                      <a:pt x="441" y="22"/>
                    </a:lnTo>
                    <a:lnTo>
                      <a:pt x="445" y="49"/>
                    </a:lnTo>
                    <a:lnTo>
                      <a:pt x="447" y="75"/>
                    </a:lnTo>
                    <a:lnTo>
                      <a:pt x="456" y="75"/>
                    </a:lnTo>
                    <a:lnTo>
                      <a:pt x="454" y="103"/>
                    </a:lnTo>
                    <a:lnTo>
                      <a:pt x="450" y="129"/>
                    </a:lnTo>
                    <a:lnTo>
                      <a:pt x="448" y="130"/>
                    </a:lnTo>
                    <a:lnTo>
                      <a:pt x="447" y="132"/>
                    </a:lnTo>
                    <a:lnTo>
                      <a:pt x="445" y="133"/>
                    </a:lnTo>
                    <a:lnTo>
                      <a:pt x="444" y="136"/>
                    </a:lnTo>
                    <a:lnTo>
                      <a:pt x="442" y="137"/>
                    </a:lnTo>
                    <a:lnTo>
                      <a:pt x="441" y="139"/>
                    </a:lnTo>
                    <a:lnTo>
                      <a:pt x="439" y="140"/>
                    </a:lnTo>
                    <a:lnTo>
                      <a:pt x="438" y="142"/>
                    </a:lnTo>
                    <a:lnTo>
                      <a:pt x="441" y="127"/>
                    </a:lnTo>
                    <a:lnTo>
                      <a:pt x="445" y="102"/>
                    </a:lnTo>
                    <a:lnTo>
                      <a:pt x="447" y="75"/>
                    </a:lnTo>
                    <a:lnTo>
                      <a:pt x="456" y="75"/>
                    </a:lnTo>
                    <a:close/>
                    <a:moveTo>
                      <a:pt x="0" y="269"/>
                    </a:moveTo>
                    <a:lnTo>
                      <a:pt x="15" y="282"/>
                    </a:lnTo>
                    <a:lnTo>
                      <a:pt x="36" y="299"/>
                    </a:lnTo>
                    <a:lnTo>
                      <a:pt x="43" y="303"/>
                    </a:lnTo>
                    <a:lnTo>
                      <a:pt x="44" y="303"/>
                    </a:lnTo>
                    <a:lnTo>
                      <a:pt x="46" y="302"/>
                    </a:lnTo>
                    <a:lnTo>
                      <a:pt x="47" y="302"/>
                    </a:lnTo>
                    <a:lnTo>
                      <a:pt x="49" y="300"/>
                    </a:lnTo>
                    <a:lnTo>
                      <a:pt x="50" y="300"/>
                    </a:lnTo>
                    <a:lnTo>
                      <a:pt x="52" y="299"/>
                    </a:lnTo>
                    <a:lnTo>
                      <a:pt x="53" y="299"/>
                    </a:lnTo>
                    <a:lnTo>
                      <a:pt x="42" y="291"/>
                    </a:lnTo>
                    <a:lnTo>
                      <a:pt x="21" y="277"/>
                    </a:lnTo>
                    <a:lnTo>
                      <a:pt x="3" y="260"/>
                    </a:lnTo>
                    <a:lnTo>
                      <a:pt x="3" y="262"/>
                    </a:lnTo>
                    <a:lnTo>
                      <a:pt x="3" y="263"/>
                    </a:lnTo>
                    <a:lnTo>
                      <a:pt x="2" y="265"/>
                    </a:lnTo>
                    <a:lnTo>
                      <a:pt x="2" y="266"/>
                    </a:lnTo>
                    <a:lnTo>
                      <a:pt x="2" y="268"/>
                    </a:lnTo>
                    <a:lnTo>
                      <a:pt x="2" y="269"/>
                    </a:lnTo>
                    <a:lnTo>
                      <a:pt x="0" y="269"/>
                    </a:lnTo>
                    <a:close/>
                  </a:path>
                </a:pathLst>
              </a:custGeom>
              <a:solidFill>
                <a:srgbClr val="3E5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8" name="Freeform 53"/>
              <p:cNvSpPr>
                <a:spLocks noEditPoints="1"/>
              </p:cNvSpPr>
              <p:nvPr/>
            </p:nvSpPr>
            <p:spPr bwMode="auto">
              <a:xfrm>
                <a:off x="4156" y="2576"/>
                <a:ext cx="222" cy="152"/>
              </a:xfrm>
              <a:custGeom>
                <a:avLst/>
                <a:gdLst>
                  <a:gd name="T0" fmla="*/ 222 w 444"/>
                  <a:gd name="T1" fmla="*/ 40 h 304"/>
                  <a:gd name="T2" fmla="*/ 221 w 444"/>
                  <a:gd name="T3" fmla="*/ 27 h 304"/>
                  <a:gd name="T4" fmla="*/ 219 w 444"/>
                  <a:gd name="T5" fmla="*/ 13 h 304"/>
                  <a:gd name="T6" fmla="*/ 216 w 444"/>
                  <a:gd name="T7" fmla="*/ 2 h 304"/>
                  <a:gd name="T8" fmla="*/ 216 w 444"/>
                  <a:gd name="T9" fmla="*/ 1 h 304"/>
                  <a:gd name="T10" fmla="*/ 215 w 444"/>
                  <a:gd name="T11" fmla="*/ 1 h 304"/>
                  <a:gd name="T12" fmla="*/ 214 w 444"/>
                  <a:gd name="T13" fmla="*/ 1 h 304"/>
                  <a:gd name="T14" fmla="*/ 213 w 444"/>
                  <a:gd name="T15" fmla="*/ 1 h 304"/>
                  <a:gd name="T16" fmla="*/ 213 w 444"/>
                  <a:gd name="T17" fmla="*/ 1 h 304"/>
                  <a:gd name="T18" fmla="*/ 212 w 444"/>
                  <a:gd name="T19" fmla="*/ 1 h 304"/>
                  <a:gd name="T20" fmla="*/ 211 w 444"/>
                  <a:gd name="T21" fmla="*/ 0 h 304"/>
                  <a:gd name="T22" fmla="*/ 210 w 444"/>
                  <a:gd name="T23" fmla="*/ 0 h 304"/>
                  <a:gd name="T24" fmla="*/ 212 w 444"/>
                  <a:gd name="T25" fmla="*/ 2 h 304"/>
                  <a:gd name="T26" fmla="*/ 215 w 444"/>
                  <a:gd name="T27" fmla="*/ 15 h 304"/>
                  <a:gd name="T28" fmla="*/ 217 w 444"/>
                  <a:gd name="T29" fmla="*/ 27 h 304"/>
                  <a:gd name="T30" fmla="*/ 217 w 444"/>
                  <a:gd name="T31" fmla="*/ 40 h 304"/>
                  <a:gd name="T32" fmla="*/ 222 w 444"/>
                  <a:gd name="T33" fmla="*/ 40 h 304"/>
                  <a:gd name="T34" fmla="*/ 221 w 444"/>
                  <a:gd name="T35" fmla="*/ 53 h 304"/>
                  <a:gd name="T36" fmla="*/ 219 w 444"/>
                  <a:gd name="T37" fmla="*/ 66 h 304"/>
                  <a:gd name="T38" fmla="*/ 218 w 444"/>
                  <a:gd name="T39" fmla="*/ 74 h 304"/>
                  <a:gd name="T40" fmla="*/ 216 w 444"/>
                  <a:gd name="T41" fmla="*/ 75 h 304"/>
                  <a:gd name="T42" fmla="*/ 216 w 444"/>
                  <a:gd name="T43" fmla="*/ 76 h 304"/>
                  <a:gd name="T44" fmla="*/ 215 w 444"/>
                  <a:gd name="T45" fmla="*/ 76 h 304"/>
                  <a:gd name="T46" fmla="*/ 214 w 444"/>
                  <a:gd name="T47" fmla="*/ 78 h 304"/>
                  <a:gd name="T48" fmla="*/ 213 w 444"/>
                  <a:gd name="T49" fmla="*/ 78 h 304"/>
                  <a:gd name="T50" fmla="*/ 212 w 444"/>
                  <a:gd name="T51" fmla="*/ 79 h 304"/>
                  <a:gd name="T52" fmla="*/ 211 w 444"/>
                  <a:gd name="T53" fmla="*/ 80 h 304"/>
                  <a:gd name="T54" fmla="*/ 210 w 444"/>
                  <a:gd name="T55" fmla="*/ 81 h 304"/>
                  <a:gd name="T56" fmla="*/ 212 w 444"/>
                  <a:gd name="T57" fmla="*/ 77 h 304"/>
                  <a:gd name="T58" fmla="*/ 215 w 444"/>
                  <a:gd name="T59" fmla="*/ 66 h 304"/>
                  <a:gd name="T60" fmla="*/ 217 w 444"/>
                  <a:gd name="T61" fmla="*/ 52 h 304"/>
                  <a:gd name="T62" fmla="*/ 217 w 444"/>
                  <a:gd name="T63" fmla="*/ 40 h 304"/>
                  <a:gd name="T64" fmla="*/ 222 w 444"/>
                  <a:gd name="T65" fmla="*/ 40 h 304"/>
                  <a:gd name="T66" fmla="*/ 0 w 444"/>
                  <a:gd name="T67" fmla="*/ 133 h 304"/>
                  <a:gd name="T68" fmla="*/ 9 w 444"/>
                  <a:gd name="T69" fmla="*/ 141 h 304"/>
                  <a:gd name="T70" fmla="*/ 20 w 444"/>
                  <a:gd name="T71" fmla="*/ 148 h 304"/>
                  <a:gd name="T72" fmla="*/ 25 w 444"/>
                  <a:gd name="T73" fmla="*/ 152 h 304"/>
                  <a:gd name="T74" fmla="*/ 26 w 444"/>
                  <a:gd name="T75" fmla="*/ 152 h 304"/>
                  <a:gd name="T76" fmla="*/ 27 w 444"/>
                  <a:gd name="T77" fmla="*/ 151 h 304"/>
                  <a:gd name="T78" fmla="*/ 28 w 444"/>
                  <a:gd name="T79" fmla="*/ 151 h 304"/>
                  <a:gd name="T80" fmla="*/ 28 w 444"/>
                  <a:gd name="T81" fmla="*/ 151 h 304"/>
                  <a:gd name="T82" fmla="*/ 29 w 444"/>
                  <a:gd name="T83" fmla="*/ 151 h 304"/>
                  <a:gd name="T84" fmla="*/ 29 w 444"/>
                  <a:gd name="T85" fmla="*/ 151 h 304"/>
                  <a:gd name="T86" fmla="*/ 29 w 444"/>
                  <a:gd name="T87" fmla="*/ 150 h 304"/>
                  <a:gd name="T88" fmla="*/ 30 w 444"/>
                  <a:gd name="T89" fmla="*/ 150 h 304"/>
                  <a:gd name="T90" fmla="*/ 22 w 444"/>
                  <a:gd name="T91" fmla="*/ 144 h 304"/>
                  <a:gd name="T92" fmla="*/ 12 w 444"/>
                  <a:gd name="T93" fmla="*/ 137 h 304"/>
                  <a:gd name="T94" fmla="*/ 3 w 444"/>
                  <a:gd name="T95" fmla="*/ 129 h 304"/>
                  <a:gd name="T96" fmla="*/ 2 w 444"/>
                  <a:gd name="T97" fmla="*/ 127 h 304"/>
                  <a:gd name="T98" fmla="*/ 2 w 444"/>
                  <a:gd name="T99" fmla="*/ 128 h 304"/>
                  <a:gd name="T100" fmla="*/ 2 w 444"/>
                  <a:gd name="T101" fmla="*/ 129 h 304"/>
                  <a:gd name="T102" fmla="*/ 2 w 444"/>
                  <a:gd name="T103" fmla="*/ 129 h 304"/>
                  <a:gd name="T104" fmla="*/ 1 w 444"/>
                  <a:gd name="T105" fmla="*/ 130 h 304"/>
                  <a:gd name="T106" fmla="*/ 1 w 444"/>
                  <a:gd name="T107" fmla="*/ 131 h 304"/>
                  <a:gd name="T108" fmla="*/ 1 w 444"/>
                  <a:gd name="T109" fmla="*/ 131 h 304"/>
                  <a:gd name="T110" fmla="*/ 1 w 444"/>
                  <a:gd name="T111" fmla="*/ 132 h 304"/>
                  <a:gd name="T112" fmla="*/ 0 w 444"/>
                  <a:gd name="T113" fmla="*/ 133 h 30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4"/>
                  <a:gd name="T172" fmla="*/ 0 h 304"/>
                  <a:gd name="T173" fmla="*/ 444 w 444"/>
                  <a:gd name="T174" fmla="*/ 304 h 30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4" h="304">
                    <a:moveTo>
                      <a:pt x="444" y="80"/>
                    </a:moveTo>
                    <a:lnTo>
                      <a:pt x="442" y="54"/>
                    </a:lnTo>
                    <a:lnTo>
                      <a:pt x="438" y="27"/>
                    </a:lnTo>
                    <a:lnTo>
                      <a:pt x="432" y="5"/>
                    </a:lnTo>
                    <a:lnTo>
                      <a:pt x="431" y="3"/>
                    </a:lnTo>
                    <a:lnTo>
                      <a:pt x="429" y="3"/>
                    </a:lnTo>
                    <a:lnTo>
                      <a:pt x="428" y="3"/>
                    </a:lnTo>
                    <a:lnTo>
                      <a:pt x="426" y="2"/>
                    </a:lnTo>
                    <a:lnTo>
                      <a:pt x="425" y="2"/>
                    </a:lnTo>
                    <a:lnTo>
                      <a:pt x="423" y="2"/>
                    </a:lnTo>
                    <a:lnTo>
                      <a:pt x="422" y="0"/>
                    </a:lnTo>
                    <a:lnTo>
                      <a:pt x="420" y="0"/>
                    </a:lnTo>
                    <a:lnTo>
                      <a:pt x="423" y="5"/>
                    </a:lnTo>
                    <a:lnTo>
                      <a:pt x="429" y="30"/>
                    </a:lnTo>
                    <a:lnTo>
                      <a:pt x="433" y="55"/>
                    </a:lnTo>
                    <a:lnTo>
                      <a:pt x="433" y="80"/>
                    </a:lnTo>
                    <a:lnTo>
                      <a:pt x="444" y="80"/>
                    </a:lnTo>
                    <a:lnTo>
                      <a:pt x="442" y="107"/>
                    </a:lnTo>
                    <a:lnTo>
                      <a:pt x="438" y="132"/>
                    </a:lnTo>
                    <a:lnTo>
                      <a:pt x="435" y="147"/>
                    </a:lnTo>
                    <a:lnTo>
                      <a:pt x="432" y="150"/>
                    </a:lnTo>
                    <a:lnTo>
                      <a:pt x="431" y="151"/>
                    </a:lnTo>
                    <a:lnTo>
                      <a:pt x="429" y="153"/>
                    </a:lnTo>
                    <a:lnTo>
                      <a:pt x="428" y="156"/>
                    </a:lnTo>
                    <a:lnTo>
                      <a:pt x="425" y="157"/>
                    </a:lnTo>
                    <a:lnTo>
                      <a:pt x="423" y="159"/>
                    </a:lnTo>
                    <a:lnTo>
                      <a:pt x="422" y="160"/>
                    </a:lnTo>
                    <a:lnTo>
                      <a:pt x="420" y="163"/>
                    </a:lnTo>
                    <a:lnTo>
                      <a:pt x="423" y="154"/>
                    </a:lnTo>
                    <a:lnTo>
                      <a:pt x="429" y="131"/>
                    </a:lnTo>
                    <a:lnTo>
                      <a:pt x="433" y="105"/>
                    </a:lnTo>
                    <a:lnTo>
                      <a:pt x="433" y="80"/>
                    </a:lnTo>
                    <a:lnTo>
                      <a:pt x="444" y="80"/>
                    </a:lnTo>
                    <a:close/>
                    <a:moveTo>
                      <a:pt x="0" y="265"/>
                    </a:moveTo>
                    <a:lnTo>
                      <a:pt x="18" y="282"/>
                    </a:lnTo>
                    <a:lnTo>
                      <a:pt x="39" y="296"/>
                    </a:lnTo>
                    <a:lnTo>
                      <a:pt x="50" y="304"/>
                    </a:lnTo>
                    <a:lnTo>
                      <a:pt x="52" y="304"/>
                    </a:lnTo>
                    <a:lnTo>
                      <a:pt x="53" y="302"/>
                    </a:lnTo>
                    <a:lnTo>
                      <a:pt x="55" y="302"/>
                    </a:lnTo>
                    <a:lnTo>
                      <a:pt x="56" y="301"/>
                    </a:lnTo>
                    <a:lnTo>
                      <a:pt x="58" y="301"/>
                    </a:lnTo>
                    <a:lnTo>
                      <a:pt x="59" y="301"/>
                    </a:lnTo>
                    <a:lnTo>
                      <a:pt x="59" y="299"/>
                    </a:lnTo>
                    <a:lnTo>
                      <a:pt x="61" y="299"/>
                    </a:lnTo>
                    <a:lnTo>
                      <a:pt x="43" y="287"/>
                    </a:lnTo>
                    <a:lnTo>
                      <a:pt x="24" y="274"/>
                    </a:lnTo>
                    <a:lnTo>
                      <a:pt x="6" y="258"/>
                    </a:lnTo>
                    <a:lnTo>
                      <a:pt x="3" y="255"/>
                    </a:lnTo>
                    <a:lnTo>
                      <a:pt x="3" y="256"/>
                    </a:lnTo>
                    <a:lnTo>
                      <a:pt x="3" y="258"/>
                    </a:lnTo>
                    <a:lnTo>
                      <a:pt x="2" y="259"/>
                    </a:lnTo>
                    <a:lnTo>
                      <a:pt x="2" y="261"/>
                    </a:lnTo>
                    <a:lnTo>
                      <a:pt x="2" y="262"/>
                    </a:lnTo>
                    <a:lnTo>
                      <a:pt x="2" y="264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3F5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" name="Freeform 54"/>
              <p:cNvSpPr>
                <a:spLocks noEditPoints="1"/>
              </p:cNvSpPr>
              <p:nvPr/>
            </p:nvSpPr>
            <p:spPr bwMode="auto">
              <a:xfrm>
                <a:off x="4158" y="2573"/>
                <a:ext cx="215" cy="153"/>
              </a:xfrm>
              <a:custGeom>
                <a:avLst/>
                <a:gdLst>
                  <a:gd name="T0" fmla="*/ 215 w 430"/>
                  <a:gd name="T1" fmla="*/ 43 h 305"/>
                  <a:gd name="T2" fmla="*/ 215 w 430"/>
                  <a:gd name="T3" fmla="*/ 31 h 305"/>
                  <a:gd name="T4" fmla="*/ 213 w 430"/>
                  <a:gd name="T5" fmla="*/ 18 h 305"/>
                  <a:gd name="T6" fmla="*/ 210 w 430"/>
                  <a:gd name="T7" fmla="*/ 6 h 305"/>
                  <a:gd name="T8" fmla="*/ 209 w 430"/>
                  <a:gd name="T9" fmla="*/ 3 h 305"/>
                  <a:gd name="T10" fmla="*/ 208 w 430"/>
                  <a:gd name="T11" fmla="*/ 3 h 305"/>
                  <a:gd name="T12" fmla="*/ 207 w 430"/>
                  <a:gd name="T13" fmla="*/ 3 h 305"/>
                  <a:gd name="T14" fmla="*/ 207 w 430"/>
                  <a:gd name="T15" fmla="*/ 2 h 305"/>
                  <a:gd name="T16" fmla="*/ 206 w 430"/>
                  <a:gd name="T17" fmla="*/ 2 h 305"/>
                  <a:gd name="T18" fmla="*/ 205 w 430"/>
                  <a:gd name="T19" fmla="*/ 1 h 305"/>
                  <a:gd name="T20" fmla="*/ 204 w 430"/>
                  <a:gd name="T21" fmla="*/ 1 h 305"/>
                  <a:gd name="T22" fmla="*/ 204 w 430"/>
                  <a:gd name="T23" fmla="*/ 0 h 305"/>
                  <a:gd name="T24" fmla="*/ 203 w 430"/>
                  <a:gd name="T25" fmla="*/ 0 h 305"/>
                  <a:gd name="T26" fmla="*/ 206 w 430"/>
                  <a:gd name="T27" fmla="*/ 7 h 305"/>
                  <a:gd name="T28" fmla="*/ 209 w 430"/>
                  <a:gd name="T29" fmla="*/ 19 h 305"/>
                  <a:gd name="T30" fmla="*/ 210 w 430"/>
                  <a:gd name="T31" fmla="*/ 31 h 305"/>
                  <a:gd name="T32" fmla="*/ 211 w 430"/>
                  <a:gd name="T33" fmla="*/ 43 h 305"/>
                  <a:gd name="T34" fmla="*/ 215 w 430"/>
                  <a:gd name="T35" fmla="*/ 43 h 305"/>
                  <a:gd name="T36" fmla="*/ 215 w 430"/>
                  <a:gd name="T37" fmla="*/ 56 h 305"/>
                  <a:gd name="T38" fmla="*/ 213 w 430"/>
                  <a:gd name="T39" fmla="*/ 69 h 305"/>
                  <a:gd name="T40" fmla="*/ 210 w 430"/>
                  <a:gd name="T41" fmla="*/ 80 h 305"/>
                  <a:gd name="T42" fmla="*/ 209 w 430"/>
                  <a:gd name="T43" fmla="*/ 85 h 305"/>
                  <a:gd name="T44" fmla="*/ 207 w 430"/>
                  <a:gd name="T45" fmla="*/ 86 h 305"/>
                  <a:gd name="T46" fmla="*/ 207 w 430"/>
                  <a:gd name="T47" fmla="*/ 87 h 305"/>
                  <a:gd name="T48" fmla="*/ 205 w 430"/>
                  <a:gd name="T49" fmla="*/ 88 h 305"/>
                  <a:gd name="T50" fmla="*/ 204 w 430"/>
                  <a:gd name="T51" fmla="*/ 89 h 305"/>
                  <a:gd name="T52" fmla="*/ 203 w 430"/>
                  <a:gd name="T53" fmla="*/ 91 h 305"/>
                  <a:gd name="T54" fmla="*/ 202 w 430"/>
                  <a:gd name="T55" fmla="*/ 91 h 305"/>
                  <a:gd name="T56" fmla="*/ 201 w 430"/>
                  <a:gd name="T57" fmla="*/ 93 h 305"/>
                  <a:gd name="T58" fmla="*/ 200 w 430"/>
                  <a:gd name="T59" fmla="*/ 94 h 305"/>
                  <a:gd name="T60" fmla="*/ 201 w 430"/>
                  <a:gd name="T61" fmla="*/ 90 h 305"/>
                  <a:gd name="T62" fmla="*/ 206 w 430"/>
                  <a:gd name="T63" fmla="*/ 79 h 305"/>
                  <a:gd name="T64" fmla="*/ 209 w 430"/>
                  <a:gd name="T65" fmla="*/ 68 h 305"/>
                  <a:gd name="T66" fmla="*/ 210 w 430"/>
                  <a:gd name="T67" fmla="*/ 56 h 305"/>
                  <a:gd name="T68" fmla="*/ 211 w 430"/>
                  <a:gd name="T69" fmla="*/ 43 h 305"/>
                  <a:gd name="T70" fmla="*/ 215 w 430"/>
                  <a:gd name="T71" fmla="*/ 43 h 305"/>
                  <a:gd name="T72" fmla="*/ 0 w 430"/>
                  <a:gd name="T73" fmla="*/ 131 h 305"/>
                  <a:gd name="T74" fmla="*/ 2 w 430"/>
                  <a:gd name="T75" fmla="*/ 132 h 305"/>
                  <a:gd name="T76" fmla="*/ 11 w 430"/>
                  <a:gd name="T77" fmla="*/ 140 h 305"/>
                  <a:gd name="T78" fmla="*/ 20 w 430"/>
                  <a:gd name="T79" fmla="*/ 147 h 305"/>
                  <a:gd name="T80" fmla="*/ 29 w 430"/>
                  <a:gd name="T81" fmla="*/ 153 h 305"/>
                  <a:gd name="T82" fmla="*/ 29 w 430"/>
                  <a:gd name="T83" fmla="*/ 152 h 305"/>
                  <a:gd name="T84" fmla="*/ 30 w 430"/>
                  <a:gd name="T85" fmla="*/ 152 h 305"/>
                  <a:gd name="T86" fmla="*/ 31 w 430"/>
                  <a:gd name="T87" fmla="*/ 152 h 305"/>
                  <a:gd name="T88" fmla="*/ 32 w 430"/>
                  <a:gd name="T89" fmla="*/ 151 h 305"/>
                  <a:gd name="T90" fmla="*/ 33 w 430"/>
                  <a:gd name="T91" fmla="*/ 151 h 305"/>
                  <a:gd name="T92" fmla="*/ 33 w 430"/>
                  <a:gd name="T93" fmla="*/ 151 h 305"/>
                  <a:gd name="T94" fmla="*/ 34 w 430"/>
                  <a:gd name="T95" fmla="*/ 151 h 305"/>
                  <a:gd name="T96" fmla="*/ 34 w 430"/>
                  <a:gd name="T97" fmla="*/ 150 h 305"/>
                  <a:gd name="T98" fmla="*/ 33 w 430"/>
                  <a:gd name="T99" fmla="*/ 149 h 305"/>
                  <a:gd name="T100" fmla="*/ 23 w 430"/>
                  <a:gd name="T101" fmla="*/ 143 h 305"/>
                  <a:gd name="T102" fmla="*/ 13 w 430"/>
                  <a:gd name="T103" fmla="*/ 137 h 305"/>
                  <a:gd name="T104" fmla="*/ 5 w 430"/>
                  <a:gd name="T105" fmla="*/ 128 h 305"/>
                  <a:gd name="T106" fmla="*/ 2 w 430"/>
                  <a:gd name="T107" fmla="*/ 125 h 305"/>
                  <a:gd name="T108" fmla="*/ 2 w 430"/>
                  <a:gd name="T109" fmla="*/ 126 h 305"/>
                  <a:gd name="T110" fmla="*/ 2 w 430"/>
                  <a:gd name="T111" fmla="*/ 126 h 305"/>
                  <a:gd name="T112" fmla="*/ 1 w 430"/>
                  <a:gd name="T113" fmla="*/ 127 h 305"/>
                  <a:gd name="T114" fmla="*/ 1 w 430"/>
                  <a:gd name="T115" fmla="*/ 128 h 305"/>
                  <a:gd name="T116" fmla="*/ 1 w 430"/>
                  <a:gd name="T117" fmla="*/ 128 h 305"/>
                  <a:gd name="T118" fmla="*/ 1 w 430"/>
                  <a:gd name="T119" fmla="*/ 129 h 305"/>
                  <a:gd name="T120" fmla="*/ 0 w 430"/>
                  <a:gd name="T121" fmla="*/ 130 h 305"/>
                  <a:gd name="T122" fmla="*/ 0 w 430"/>
                  <a:gd name="T123" fmla="*/ 131 h 3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0"/>
                  <a:gd name="T187" fmla="*/ 0 h 305"/>
                  <a:gd name="T188" fmla="*/ 430 w 430"/>
                  <a:gd name="T189" fmla="*/ 305 h 30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0" h="305">
                    <a:moveTo>
                      <a:pt x="430" y="86"/>
                    </a:moveTo>
                    <a:lnTo>
                      <a:pt x="430" y="61"/>
                    </a:lnTo>
                    <a:lnTo>
                      <a:pt x="426" y="36"/>
                    </a:lnTo>
                    <a:lnTo>
                      <a:pt x="420" y="11"/>
                    </a:lnTo>
                    <a:lnTo>
                      <a:pt x="417" y="6"/>
                    </a:lnTo>
                    <a:lnTo>
                      <a:pt x="416" y="5"/>
                    </a:lnTo>
                    <a:lnTo>
                      <a:pt x="414" y="5"/>
                    </a:lnTo>
                    <a:lnTo>
                      <a:pt x="413" y="3"/>
                    </a:lnTo>
                    <a:lnTo>
                      <a:pt x="411" y="3"/>
                    </a:lnTo>
                    <a:lnTo>
                      <a:pt x="410" y="2"/>
                    </a:lnTo>
                    <a:lnTo>
                      <a:pt x="408" y="2"/>
                    </a:lnTo>
                    <a:lnTo>
                      <a:pt x="407" y="0"/>
                    </a:lnTo>
                    <a:lnTo>
                      <a:pt x="405" y="0"/>
                    </a:lnTo>
                    <a:lnTo>
                      <a:pt x="411" y="14"/>
                    </a:lnTo>
                    <a:lnTo>
                      <a:pt x="417" y="37"/>
                    </a:lnTo>
                    <a:lnTo>
                      <a:pt x="420" y="61"/>
                    </a:lnTo>
                    <a:lnTo>
                      <a:pt x="422" y="86"/>
                    </a:lnTo>
                    <a:lnTo>
                      <a:pt x="430" y="86"/>
                    </a:lnTo>
                    <a:lnTo>
                      <a:pt x="430" y="111"/>
                    </a:lnTo>
                    <a:lnTo>
                      <a:pt x="426" y="137"/>
                    </a:lnTo>
                    <a:lnTo>
                      <a:pt x="420" y="160"/>
                    </a:lnTo>
                    <a:lnTo>
                      <a:pt x="417" y="169"/>
                    </a:lnTo>
                    <a:lnTo>
                      <a:pt x="414" y="171"/>
                    </a:lnTo>
                    <a:lnTo>
                      <a:pt x="413" y="174"/>
                    </a:lnTo>
                    <a:lnTo>
                      <a:pt x="410" y="175"/>
                    </a:lnTo>
                    <a:lnTo>
                      <a:pt x="408" y="178"/>
                    </a:lnTo>
                    <a:lnTo>
                      <a:pt x="405" y="181"/>
                    </a:lnTo>
                    <a:lnTo>
                      <a:pt x="404" y="182"/>
                    </a:lnTo>
                    <a:lnTo>
                      <a:pt x="401" y="185"/>
                    </a:lnTo>
                    <a:lnTo>
                      <a:pt x="399" y="187"/>
                    </a:lnTo>
                    <a:lnTo>
                      <a:pt x="402" y="180"/>
                    </a:lnTo>
                    <a:lnTo>
                      <a:pt x="411" y="157"/>
                    </a:lnTo>
                    <a:lnTo>
                      <a:pt x="417" y="135"/>
                    </a:lnTo>
                    <a:lnTo>
                      <a:pt x="420" y="111"/>
                    </a:lnTo>
                    <a:lnTo>
                      <a:pt x="422" y="86"/>
                    </a:lnTo>
                    <a:lnTo>
                      <a:pt x="430" y="86"/>
                    </a:lnTo>
                    <a:close/>
                    <a:moveTo>
                      <a:pt x="0" y="261"/>
                    </a:moveTo>
                    <a:lnTo>
                      <a:pt x="3" y="264"/>
                    </a:lnTo>
                    <a:lnTo>
                      <a:pt x="21" y="280"/>
                    </a:lnTo>
                    <a:lnTo>
                      <a:pt x="40" y="293"/>
                    </a:lnTo>
                    <a:lnTo>
                      <a:pt x="58" y="305"/>
                    </a:lnTo>
                    <a:lnTo>
                      <a:pt x="59" y="304"/>
                    </a:lnTo>
                    <a:lnTo>
                      <a:pt x="61" y="304"/>
                    </a:lnTo>
                    <a:lnTo>
                      <a:pt x="62" y="304"/>
                    </a:lnTo>
                    <a:lnTo>
                      <a:pt x="64" y="302"/>
                    </a:lnTo>
                    <a:lnTo>
                      <a:pt x="65" y="302"/>
                    </a:lnTo>
                    <a:lnTo>
                      <a:pt x="65" y="301"/>
                    </a:lnTo>
                    <a:lnTo>
                      <a:pt x="67" y="301"/>
                    </a:lnTo>
                    <a:lnTo>
                      <a:pt x="68" y="299"/>
                    </a:lnTo>
                    <a:lnTo>
                      <a:pt x="65" y="298"/>
                    </a:lnTo>
                    <a:lnTo>
                      <a:pt x="46" y="286"/>
                    </a:lnTo>
                    <a:lnTo>
                      <a:pt x="27" y="273"/>
                    </a:lnTo>
                    <a:lnTo>
                      <a:pt x="9" y="256"/>
                    </a:lnTo>
                    <a:lnTo>
                      <a:pt x="3" y="249"/>
                    </a:lnTo>
                    <a:lnTo>
                      <a:pt x="3" y="251"/>
                    </a:lnTo>
                    <a:lnTo>
                      <a:pt x="3" y="252"/>
                    </a:lnTo>
                    <a:lnTo>
                      <a:pt x="2" y="253"/>
                    </a:lnTo>
                    <a:lnTo>
                      <a:pt x="2" y="255"/>
                    </a:lnTo>
                    <a:lnTo>
                      <a:pt x="2" y="256"/>
                    </a:lnTo>
                    <a:lnTo>
                      <a:pt x="2" y="258"/>
                    </a:lnTo>
                    <a:lnTo>
                      <a:pt x="0" y="259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4158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0" name="Freeform 55"/>
              <p:cNvSpPr>
                <a:spLocks noEditPoints="1"/>
              </p:cNvSpPr>
              <p:nvPr/>
            </p:nvSpPr>
            <p:spPr bwMode="auto">
              <a:xfrm>
                <a:off x="4159" y="2568"/>
                <a:ext cx="209" cy="155"/>
              </a:xfrm>
              <a:custGeom>
                <a:avLst/>
                <a:gdLst>
                  <a:gd name="T0" fmla="*/ 208 w 419"/>
                  <a:gd name="T1" fmla="*/ 36 h 309"/>
                  <a:gd name="T2" fmla="*/ 204 w 419"/>
                  <a:gd name="T3" fmla="*/ 12 h 309"/>
                  <a:gd name="T4" fmla="*/ 200 w 419"/>
                  <a:gd name="T5" fmla="*/ 5 h 309"/>
                  <a:gd name="T6" fmla="*/ 199 w 419"/>
                  <a:gd name="T7" fmla="*/ 4 h 309"/>
                  <a:gd name="T8" fmla="*/ 196 w 419"/>
                  <a:gd name="T9" fmla="*/ 3 h 309"/>
                  <a:gd name="T10" fmla="*/ 195 w 419"/>
                  <a:gd name="T11" fmla="*/ 1 h 309"/>
                  <a:gd name="T12" fmla="*/ 196 w 419"/>
                  <a:gd name="T13" fmla="*/ 3 h 309"/>
                  <a:gd name="T14" fmla="*/ 202 w 419"/>
                  <a:gd name="T15" fmla="*/ 25 h 309"/>
                  <a:gd name="T16" fmla="*/ 205 w 419"/>
                  <a:gd name="T17" fmla="*/ 48 h 309"/>
                  <a:gd name="T18" fmla="*/ 208 w 419"/>
                  <a:gd name="T19" fmla="*/ 61 h 309"/>
                  <a:gd name="T20" fmla="*/ 204 w 419"/>
                  <a:gd name="T21" fmla="*/ 84 h 309"/>
                  <a:gd name="T22" fmla="*/ 198 w 419"/>
                  <a:gd name="T23" fmla="*/ 99 h 309"/>
                  <a:gd name="T24" fmla="*/ 194 w 419"/>
                  <a:gd name="T25" fmla="*/ 103 h 309"/>
                  <a:gd name="T26" fmla="*/ 191 w 419"/>
                  <a:gd name="T27" fmla="*/ 107 h 309"/>
                  <a:gd name="T28" fmla="*/ 187 w 419"/>
                  <a:gd name="T29" fmla="*/ 111 h 309"/>
                  <a:gd name="T30" fmla="*/ 183 w 419"/>
                  <a:gd name="T31" fmla="*/ 115 h 309"/>
                  <a:gd name="T32" fmla="*/ 191 w 419"/>
                  <a:gd name="T33" fmla="*/ 104 h 309"/>
                  <a:gd name="T34" fmla="*/ 199 w 419"/>
                  <a:gd name="T35" fmla="*/ 83 h 309"/>
                  <a:gd name="T36" fmla="*/ 204 w 419"/>
                  <a:gd name="T37" fmla="*/ 60 h 309"/>
                  <a:gd name="T38" fmla="*/ 209 w 419"/>
                  <a:gd name="T39" fmla="*/ 48 h 309"/>
                  <a:gd name="T40" fmla="*/ 3 w 419"/>
                  <a:gd name="T41" fmla="*/ 133 h 309"/>
                  <a:gd name="T42" fmla="*/ 21 w 419"/>
                  <a:gd name="T43" fmla="*/ 148 h 309"/>
                  <a:gd name="T44" fmla="*/ 32 w 419"/>
                  <a:gd name="T45" fmla="*/ 155 h 309"/>
                  <a:gd name="T46" fmla="*/ 34 w 419"/>
                  <a:gd name="T47" fmla="*/ 155 h 309"/>
                  <a:gd name="T48" fmla="*/ 35 w 419"/>
                  <a:gd name="T49" fmla="*/ 154 h 309"/>
                  <a:gd name="T50" fmla="*/ 36 w 419"/>
                  <a:gd name="T51" fmla="*/ 153 h 309"/>
                  <a:gd name="T52" fmla="*/ 37 w 419"/>
                  <a:gd name="T53" fmla="*/ 153 h 309"/>
                  <a:gd name="T54" fmla="*/ 23 w 419"/>
                  <a:gd name="T55" fmla="*/ 145 h 309"/>
                  <a:gd name="T56" fmla="*/ 6 w 419"/>
                  <a:gd name="T57" fmla="*/ 131 h 309"/>
                  <a:gd name="T58" fmla="*/ 0 w 419"/>
                  <a:gd name="T59" fmla="*/ 125 h 309"/>
                  <a:gd name="T60" fmla="*/ 0 w 419"/>
                  <a:gd name="T61" fmla="*/ 127 h 309"/>
                  <a:gd name="T62" fmla="*/ 0 w 419"/>
                  <a:gd name="T63" fmla="*/ 128 h 309"/>
                  <a:gd name="T64" fmla="*/ 0 w 419"/>
                  <a:gd name="T65" fmla="*/ 129 h 309"/>
                  <a:gd name="T66" fmla="*/ 147 w 419"/>
                  <a:gd name="T67" fmla="*/ 148 h 309"/>
                  <a:gd name="T68" fmla="*/ 162 w 419"/>
                  <a:gd name="T69" fmla="*/ 138 h 309"/>
                  <a:gd name="T70" fmla="*/ 172 w 419"/>
                  <a:gd name="T71" fmla="*/ 129 h 309"/>
                  <a:gd name="T72" fmla="*/ 169 w 419"/>
                  <a:gd name="T73" fmla="*/ 133 h 309"/>
                  <a:gd name="T74" fmla="*/ 166 w 419"/>
                  <a:gd name="T75" fmla="*/ 136 h 309"/>
                  <a:gd name="T76" fmla="*/ 164 w 419"/>
                  <a:gd name="T77" fmla="*/ 139 h 309"/>
                  <a:gd name="T78" fmla="*/ 162 w 419"/>
                  <a:gd name="T79" fmla="*/ 143 h 309"/>
                  <a:gd name="T80" fmla="*/ 158 w 419"/>
                  <a:gd name="T81" fmla="*/ 145 h 309"/>
                  <a:gd name="T82" fmla="*/ 154 w 419"/>
                  <a:gd name="T83" fmla="*/ 147 h 309"/>
                  <a:gd name="T84" fmla="*/ 151 w 419"/>
                  <a:gd name="T85" fmla="*/ 148 h 309"/>
                  <a:gd name="T86" fmla="*/ 147 w 419"/>
                  <a:gd name="T87" fmla="*/ 148 h 3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9"/>
                  <a:gd name="T133" fmla="*/ 0 h 309"/>
                  <a:gd name="T134" fmla="*/ 419 w 419"/>
                  <a:gd name="T135" fmla="*/ 309 h 30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9" h="309">
                    <a:moveTo>
                      <a:pt x="419" y="96"/>
                    </a:moveTo>
                    <a:lnTo>
                      <a:pt x="417" y="71"/>
                    </a:lnTo>
                    <a:lnTo>
                      <a:pt x="414" y="47"/>
                    </a:lnTo>
                    <a:lnTo>
                      <a:pt x="408" y="24"/>
                    </a:lnTo>
                    <a:lnTo>
                      <a:pt x="402" y="10"/>
                    </a:lnTo>
                    <a:lnTo>
                      <a:pt x="401" y="9"/>
                    </a:lnTo>
                    <a:lnTo>
                      <a:pt x="399" y="8"/>
                    </a:lnTo>
                    <a:lnTo>
                      <a:pt x="398" y="8"/>
                    </a:lnTo>
                    <a:lnTo>
                      <a:pt x="395" y="6"/>
                    </a:lnTo>
                    <a:lnTo>
                      <a:pt x="393" y="5"/>
                    </a:lnTo>
                    <a:lnTo>
                      <a:pt x="392" y="3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92" y="6"/>
                    </a:lnTo>
                    <a:lnTo>
                      <a:pt x="399" y="27"/>
                    </a:lnTo>
                    <a:lnTo>
                      <a:pt x="405" y="49"/>
                    </a:lnTo>
                    <a:lnTo>
                      <a:pt x="408" y="73"/>
                    </a:lnTo>
                    <a:lnTo>
                      <a:pt x="410" y="96"/>
                    </a:lnTo>
                    <a:lnTo>
                      <a:pt x="419" y="96"/>
                    </a:lnTo>
                    <a:lnTo>
                      <a:pt x="417" y="121"/>
                    </a:lnTo>
                    <a:lnTo>
                      <a:pt x="414" y="145"/>
                    </a:lnTo>
                    <a:lnTo>
                      <a:pt x="408" y="167"/>
                    </a:lnTo>
                    <a:lnTo>
                      <a:pt x="399" y="190"/>
                    </a:lnTo>
                    <a:lnTo>
                      <a:pt x="396" y="197"/>
                    </a:lnTo>
                    <a:lnTo>
                      <a:pt x="392" y="201"/>
                    </a:lnTo>
                    <a:lnTo>
                      <a:pt x="389" y="206"/>
                    </a:lnTo>
                    <a:lnTo>
                      <a:pt x="385" y="210"/>
                    </a:lnTo>
                    <a:lnTo>
                      <a:pt x="382" y="213"/>
                    </a:lnTo>
                    <a:lnTo>
                      <a:pt x="377" y="218"/>
                    </a:lnTo>
                    <a:lnTo>
                      <a:pt x="374" y="222"/>
                    </a:lnTo>
                    <a:lnTo>
                      <a:pt x="370" y="227"/>
                    </a:lnTo>
                    <a:lnTo>
                      <a:pt x="367" y="229"/>
                    </a:lnTo>
                    <a:lnTo>
                      <a:pt x="370" y="227"/>
                    </a:lnTo>
                    <a:lnTo>
                      <a:pt x="382" y="207"/>
                    </a:lnTo>
                    <a:lnTo>
                      <a:pt x="392" y="187"/>
                    </a:lnTo>
                    <a:lnTo>
                      <a:pt x="399" y="166"/>
                    </a:lnTo>
                    <a:lnTo>
                      <a:pt x="405" y="144"/>
                    </a:lnTo>
                    <a:lnTo>
                      <a:pt x="408" y="120"/>
                    </a:lnTo>
                    <a:lnTo>
                      <a:pt x="410" y="96"/>
                    </a:lnTo>
                    <a:lnTo>
                      <a:pt x="419" y="96"/>
                    </a:lnTo>
                    <a:close/>
                    <a:moveTo>
                      <a:pt x="0" y="259"/>
                    </a:moveTo>
                    <a:lnTo>
                      <a:pt x="6" y="266"/>
                    </a:lnTo>
                    <a:lnTo>
                      <a:pt x="24" y="283"/>
                    </a:lnTo>
                    <a:lnTo>
                      <a:pt x="43" y="296"/>
                    </a:lnTo>
                    <a:lnTo>
                      <a:pt x="62" y="308"/>
                    </a:lnTo>
                    <a:lnTo>
                      <a:pt x="65" y="309"/>
                    </a:lnTo>
                    <a:lnTo>
                      <a:pt x="67" y="309"/>
                    </a:lnTo>
                    <a:lnTo>
                      <a:pt x="68" y="309"/>
                    </a:lnTo>
                    <a:lnTo>
                      <a:pt x="70" y="308"/>
                    </a:lnTo>
                    <a:lnTo>
                      <a:pt x="71" y="306"/>
                    </a:lnTo>
                    <a:lnTo>
                      <a:pt x="72" y="306"/>
                    </a:lnTo>
                    <a:lnTo>
                      <a:pt x="74" y="305"/>
                    </a:lnTo>
                    <a:lnTo>
                      <a:pt x="75" y="305"/>
                    </a:lnTo>
                    <a:lnTo>
                      <a:pt x="67" y="300"/>
                    </a:lnTo>
                    <a:lnTo>
                      <a:pt x="47" y="289"/>
                    </a:lnTo>
                    <a:lnTo>
                      <a:pt x="30" y="275"/>
                    </a:lnTo>
                    <a:lnTo>
                      <a:pt x="13" y="261"/>
                    </a:lnTo>
                    <a:lnTo>
                      <a:pt x="1" y="249"/>
                    </a:lnTo>
                    <a:lnTo>
                      <a:pt x="1" y="250"/>
                    </a:lnTo>
                    <a:lnTo>
                      <a:pt x="1" y="252"/>
                    </a:lnTo>
                    <a:lnTo>
                      <a:pt x="1" y="253"/>
                    </a:lnTo>
                    <a:lnTo>
                      <a:pt x="1" y="255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0" y="259"/>
                    </a:lnTo>
                    <a:close/>
                    <a:moveTo>
                      <a:pt x="294" y="296"/>
                    </a:moveTo>
                    <a:lnTo>
                      <a:pt x="308" y="289"/>
                    </a:lnTo>
                    <a:lnTo>
                      <a:pt x="325" y="275"/>
                    </a:lnTo>
                    <a:lnTo>
                      <a:pt x="342" y="261"/>
                    </a:lnTo>
                    <a:lnTo>
                      <a:pt x="345" y="258"/>
                    </a:lnTo>
                    <a:lnTo>
                      <a:pt x="342" y="261"/>
                    </a:lnTo>
                    <a:lnTo>
                      <a:pt x="339" y="265"/>
                    </a:lnTo>
                    <a:lnTo>
                      <a:pt x="336" y="268"/>
                    </a:lnTo>
                    <a:lnTo>
                      <a:pt x="333" y="271"/>
                    </a:lnTo>
                    <a:lnTo>
                      <a:pt x="331" y="275"/>
                    </a:lnTo>
                    <a:lnTo>
                      <a:pt x="328" y="278"/>
                    </a:lnTo>
                    <a:lnTo>
                      <a:pt x="325" y="283"/>
                    </a:lnTo>
                    <a:lnTo>
                      <a:pt x="324" y="286"/>
                    </a:lnTo>
                    <a:lnTo>
                      <a:pt x="320" y="289"/>
                    </a:lnTo>
                    <a:lnTo>
                      <a:pt x="317" y="290"/>
                    </a:lnTo>
                    <a:lnTo>
                      <a:pt x="312" y="292"/>
                    </a:lnTo>
                    <a:lnTo>
                      <a:pt x="309" y="293"/>
                    </a:lnTo>
                    <a:lnTo>
                      <a:pt x="306" y="295"/>
                    </a:lnTo>
                    <a:lnTo>
                      <a:pt x="302" y="295"/>
                    </a:lnTo>
                    <a:lnTo>
                      <a:pt x="297" y="296"/>
                    </a:lnTo>
                    <a:lnTo>
                      <a:pt x="294" y="296"/>
                    </a:lnTo>
                    <a:close/>
                  </a:path>
                </a:pathLst>
              </a:custGeom>
              <a:solidFill>
                <a:srgbClr val="4259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" name="Freeform 56"/>
              <p:cNvSpPr>
                <a:spLocks noEditPoints="1"/>
              </p:cNvSpPr>
              <p:nvPr/>
            </p:nvSpPr>
            <p:spPr bwMode="auto">
              <a:xfrm>
                <a:off x="4160" y="2558"/>
                <a:ext cx="204" cy="162"/>
              </a:xfrm>
              <a:custGeom>
                <a:avLst/>
                <a:gdLst>
                  <a:gd name="T0" fmla="*/ 203 w 409"/>
                  <a:gd name="T1" fmla="*/ 46 h 324"/>
                  <a:gd name="T2" fmla="*/ 199 w 409"/>
                  <a:gd name="T3" fmla="*/ 23 h 324"/>
                  <a:gd name="T4" fmla="*/ 194 w 409"/>
                  <a:gd name="T5" fmla="*/ 10 h 324"/>
                  <a:gd name="T6" fmla="*/ 194 w 409"/>
                  <a:gd name="T7" fmla="*/ 10 h 324"/>
                  <a:gd name="T8" fmla="*/ 194 w 409"/>
                  <a:gd name="T9" fmla="*/ 10 h 324"/>
                  <a:gd name="T10" fmla="*/ 193 w 409"/>
                  <a:gd name="T11" fmla="*/ 10 h 324"/>
                  <a:gd name="T12" fmla="*/ 193 w 409"/>
                  <a:gd name="T13" fmla="*/ 10 h 324"/>
                  <a:gd name="T14" fmla="*/ 186 w 409"/>
                  <a:gd name="T15" fmla="*/ 5 h 324"/>
                  <a:gd name="T16" fmla="*/ 195 w 409"/>
                  <a:gd name="T17" fmla="*/ 24 h 324"/>
                  <a:gd name="T18" fmla="*/ 199 w 409"/>
                  <a:gd name="T19" fmla="*/ 46 h 324"/>
                  <a:gd name="T20" fmla="*/ 204 w 409"/>
                  <a:gd name="T21" fmla="*/ 57 h 324"/>
                  <a:gd name="T22" fmla="*/ 202 w 409"/>
                  <a:gd name="T23" fmla="*/ 81 h 324"/>
                  <a:gd name="T24" fmla="*/ 195 w 409"/>
                  <a:gd name="T25" fmla="*/ 103 h 324"/>
                  <a:gd name="T26" fmla="*/ 184 w 409"/>
                  <a:gd name="T27" fmla="*/ 123 h 324"/>
                  <a:gd name="T28" fmla="*/ 181 w 409"/>
                  <a:gd name="T29" fmla="*/ 126 h 324"/>
                  <a:gd name="T30" fmla="*/ 178 w 409"/>
                  <a:gd name="T31" fmla="*/ 130 h 324"/>
                  <a:gd name="T32" fmla="*/ 175 w 409"/>
                  <a:gd name="T33" fmla="*/ 133 h 324"/>
                  <a:gd name="T34" fmla="*/ 172 w 409"/>
                  <a:gd name="T35" fmla="*/ 137 h 324"/>
                  <a:gd name="T36" fmla="*/ 170 w 409"/>
                  <a:gd name="T37" fmla="*/ 140 h 324"/>
                  <a:gd name="T38" fmla="*/ 153 w 409"/>
                  <a:gd name="T39" fmla="*/ 154 h 324"/>
                  <a:gd name="T40" fmla="*/ 145 w 409"/>
                  <a:gd name="T41" fmla="*/ 159 h 324"/>
                  <a:gd name="T42" fmla="*/ 142 w 409"/>
                  <a:gd name="T43" fmla="*/ 159 h 324"/>
                  <a:gd name="T44" fmla="*/ 140 w 409"/>
                  <a:gd name="T45" fmla="*/ 159 h 324"/>
                  <a:gd name="T46" fmla="*/ 137 w 409"/>
                  <a:gd name="T47" fmla="*/ 159 h 324"/>
                  <a:gd name="T48" fmla="*/ 141 w 409"/>
                  <a:gd name="T49" fmla="*/ 156 h 324"/>
                  <a:gd name="T50" fmla="*/ 159 w 409"/>
                  <a:gd name="T51" fmla="*/ 144 h 324"/>
                  <a:gd name="T52" fmla="*/ 174 w 409"/>
                  <a:gd name="T53" fmla="*/ 129 h 324"/>
                  <a:gd name="T54" fmla="*/ 186 w 409"/>
                  <a:gd name="T55" fmla="*/ 111 h 324"/>
                  <a:gd name="T56" fmla="*/ 195 w 409"/>
                  <a:gd name="T57" fmla="*/ 91 h 324"/>
                  <a:gd name="T58" fmla="*/ 199 w 409"/>
                  <a:gd name="T59" fmla="*/ 69 h 324"/>
                  <a:gd name="T60" fmla="*/ 204 w 409"/>
                  <a:gd name="T61" fmla="*/ 57 h 324"/>
                  <a:gd name="T62" fmla="*/ 6 w 409"/>
                  <a:gd name="T63" fmla="*/ 140 h 324"/>
                  <a:gd name="T64" fmla="*/ 23 w 409"/>
                  <a:gd name="T65" fmla="*/ 154 h 324"/>
                  <a:gd name="T66" fmla="*/ 37 w 409"/>
                  <a:gd name="T67" fmla="*/ 162 h 324"/>
                  <a:gd name="T68" fmla="*/ 37 w 409"/>
                  <a:gd name="T69" fmla="*/ 161 h 324"/>
                  <a:gd name="T70" fmla="*/ 37 w 409"/>
                  <a:gd name="T71" fmla="*/ 161 h 324"/>
                  <a:gd name="T72" fmla="*/ 37 w 409"/>
                  <a:gd name="T73" fmla="*/ 161 h 324"/>
                  <a:gd name="T74" fmla="*/ 37 w 409"/>
                  <a:gd name="T75" fmla="*/ 161 h 324"/>
                  <a:gd name="T76" fmla="*/ 38 w 409"/>
                  <a:gd name="T77" fmla="*/ 161 h 324"/>
                  <a:gd name="T78" fmla="*/ 40 w 409"/>
                  <a:gd name="T79" fmla="*/ 161 h 324"/>
                  <a:gd name="T80" fmla="*/ 41 w 409"/>
                  <a:gd name="T81" fmla="*/ 160 h 324"/>
                  <a:gd name="T82" fmla="*/ 44 w 409"/>
                  <a:gd name="T83" fmla="*/ 160 h 324"/>
                  <a:gd name="T84" fmla="*/ 26 w 409"/>
                  <a:gd name="T85" fmla="*/ 150 h 324"/>
                  <a:gd name="T86" fmla="*/ 9 w 409"/>
                  <a:gd name="T87" fmla="*/ 136 h 324"/>
                  <a:gd name="T88" fmla="*/ 1 w 409"/>
                  <a:gd name="T89" fmla="*/ 128 h 324"/>
                  <a:gd name="T90" fmla="*/ 1 w 409"/>
                  <a:gd name="T91" fmla="*/ 130 h 324"/>
                  <a:gd name="T92" fmla="*/ 1 w 409"/>
                  <a:gd name="T93" fmla="*/ 131 h 324"/>
                  <a:gd name="T94" fmla="*/ 1 w 409"/>
                  <a:gd name="T95" fmla="*/ 133 h 324"/>
                  <a:gd name="T96" fmla="*/ 0 w 409"/>
                  <a:gd name="T97" fmla="*/ 134 h 3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9"/>
                  <a:gd name="T148" fmla="*/ 0 h 324"/>
                  <a:gd name="T149" fmla="*/ 409 w 409"/>
                  <a:gd name="T150" fmla="*/ 324 h 32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9" h="324">
                    <a:moveTo>
                      <a:pt x="409" y="115"/>
                    </a:moveTo>
                    <a:lnTo>
                      <a:pt x="407" y="92"/>
                    </a:lnTo>
                    <a:lnTo>
                      <a:pt x="404" y="68"/>
                    </a:lnTo>
                    <a:lnTo>
                      <a:pt x="398" y="46"/>
                    </a:lnTo>
                    <a:lnTo>
                      <a:pt x="391" y="25"/>
                    </a:lnTo>
                    <a:lnTo>
                      <a:pt x="388" y="19"/>
                    </a:lnTo>
                    <a:lnTo>
                      <a:pt x="387" y="19"/>
                    </a:lnTo>
                    <a:lnTo>
                      <a:pt x="367" y="0"/>
                    </a:lnTo>
                    <a:lnTo>
                      <a:pt x="372" y="9"/>
                    </a:lnTo>
                    <a:lnTo>
                      <a:pt x="382" y="28"/>
                    </a:lnTo>
                    <a:lnTo>
                      <a:pt x="390" y="49"/>
                    </a:lnTo>
                    <a:lnTo>
                      <a:pt x="395" y="71"/>
                    </a:lnTo>
                    <a:lnTo>
                      <a:pt x="398" y="92"/>
                    </a:lnTo>
                    <a:lnTo>
                      <a:pt x="400" y="115"/>
                    </a:lnTo>
                    <a:lnTo>
                      <a:pt x="409" y="115"/>
                    </a:lnTo>
                    <a:lnTo>
                      <a:pt x="407" y="139"/>
                    </a:lnTo>
                    <a:lnTo>
                      <a:pt x="404" y="163"/>
                    </a:lnTo>
                    <a:lnTo>
                      <a:pt x="398" y="185"/>
                    </a:lnTo>
                    <a:lnTo>
                      <a:pt x="391" y="206"/>
                    </a:lnTo>
                    <a:lnTo>
                      <a:pt x="381" y="226"/>
                    </a:lnTo>
                    <a:lnTo>
                      <a:pt x="369" y="246"/>
                    </a:lnTo>
                    <a:lnTo>
                      <a:pt x="366" y="248"/>
                    </a:lnTo>
                    <a:lnTo>
                      <a:pt x="363" y="253"/>
                    </a:lnTo>
                    <a:lnTo>
                      <a:pt x="360" y="256"/>
                    </a:lnTo>
                    <a:lnTo>
                      <a:pt x="357" y="259"/>
                    </a:lnTo>
                    <a:lnTo>
                      <a:pt x="354" y="263"/>
                    </a:lnTo>
                    <a:lnTo>
                      <a:pt x="351" y="266"/>
                    </a:lnTo>
                    <a:lnTo>
                      <a:pt x="348" y="269"/>
                    </a:lnTo>
                    <a:lnTo>
                      <a:pt x="345" y="274"/>
                    </a:lnTo>
                    <a:lnTo>
                      <a:pt x="344" y="277"/>
                    </a:lnTo>
                    <a:lnTo>
                      <a:pt x="341" y="280"/>
                    </a:lnTo>
                    <a:lnTo>
                      <a:pt x="324" y="294"/>
                    </a:lnTo>
                    <a:lnTo>
                      <a:pt x="307" y="308"/>
                    </a:lnTo>
                    <a:lnTo>
                      <a:pt x="293" y="315"/>
                    </a:lnTo>
                    <a:lnTo>
                      <a:pt x="290" y="317"/>
                    </a:lnTo>
                    <a:lnTo>
                      <a:pt x="287" y="317"/>
                    </a:lnTo>
                    <a:lnTo>
                      <a:pt x="284" y="317"/>
                    </a:lnTo>
                    <a:lnTo>
                      <a:pt x="283" y="317"/>
                    </a:lnTo>
                    <a:lnTo>
                      <a:pt x="280" y="317"/>
                    </a:lnTo>
                    <a:lnTo>
                      <a:pt x="277" y="317"/>
                    </a:lnTo>
                    <a:lnTo>
                      <a:pt x="274" y="317"/>
                    </a:lnTo>
                    <a:lnTo>
                      <a:pt x="271" y="317"/>
                    </a:lnTo>
                    <a:lnTo>
                      <a:pt x="283" y="311"/>
                    </a:lnTo>
                    <a:lnTo>
                      <a:pt x="301" y="300"/>
                    </a:lnTo>
                    <a:lnTo>
                      <a:pt x="319" y="287"/>
                    </a:lnTo>
                    <a:lnTo>
                      <a:pt x="333" y="272"/>
                    </a:lnTo>
                    <a:lnTo>
                      <a:pt x="348" y="257"/>
                    </a:lnTo>
                    <a:lnTo>
                      <a:pt x="361" y="240"/>
                    </a:lnTo>
                    <a:lnTo>
                      <a:pt x="372" y="222"/>
                    </a:lnTo>
                    <a:lnTo>
                      <a:pt x="382" y="203"/>
                    </a:lnTo>
                    <a:lnTo>
                      <a:pt x="390" y="182"/>
                    </a:lnTo>
                    <a:lnTo>
                      <a:pt x="395" y="160"/>
                    </a:lnTo>
                    <a:lnTo>
                      <a:pt x="398" y="137"/>
                    </a:lnTo>
                    <a:lnTo>
                      <a:pt x="400" y="115"/>
                    </a:lnTo>
                    <a:lnTo>
                      <a:pt x="409" y="115"/>
                    </a:lnTo>
                    <a:close/>
                    <a:moveTo>
                      <a:pt x="0" y="268"/>
                    </a:moveTo>
                    <a:lnTo>
                      <a:pt x="12" y="280"/>
                    </a:lnTo>
                    <a:lnTo>
                      <a:pt x="29" y="294"/>
                    </a:lnTo>
                    <a:lnTo>
                      <a:pt x="46" y="308"/>
                    </a:lnTo>
                    <a:lnTo>
                      <a:pt x="66" y="319"/>
                    </a:lnTo>
                    <a:lnTo>
                      <a:pt x="74" y="324"/>
                    </a:lnTo>
                    <a:lnTo>
                      <a:pt x="74" y="322"/>
                    </a:lnTo>
                    <a:lnTo>
                      <a:pt x="76" y="322"/>
                    </a:lnTo>
                    <a:lnTo>
                      <a:pt x="77" y="322"/>
                    </a:lnTo>
                    <a:lnTo>
                      <a:pt x="79" y="321"/>
                    </a:lnTo>
                    <a:lnTo>
                      <a:pt x="80" y="321"/>
                    </a:lnTo>
                    <a:lnTo>
                      <a:pt x="82" y="321"/>
                    </a:lnTo>
                    <a:lnTo>
                      <a:pt x="83" y="319"/>
                    </a:lnTo>
                    <a:lnTo>
                      <a:pt x="86" y="319"/>
                    </a:lnTo>
                    <a:lnTo>
                      <a:pt x="88" y="319"/>
                    </a:lnTo>
                    <a:lnTo>
                      <a:pt x="70" y="311"/>
                    </a:lnTo>
                    <a:lnTo>
                      <a:pt x="52" y="300"/>
                    </a:lnTo>
                    <a:lnTo>
                      <a:pt x="34" y="287"/>
                    </a:lnTo>
                    <a:lnTo>
                      <a:pt x="18" y="272"/>
                    </a:lnTo>
                    <a:lnTo>
                      <a:pt x="5" y="257"/>
                    </a:lnTo>
                    <a:lnTo>
                      <a:pt x="3" y="256"/>
                    </a:lnTo>
                    <a:lnTo>
                      <a:pt x="3" y="257"/>
                    </a:lnTo>
                    <a:lnTo>
                      <a:pt x="3" y="259"/>
                    </a:lnTo>
                    <a:lnTo>
                      <a:pt x="2" y="260"/>
                    </a:lnTo>
                    <a:lnTo>
                      <a:pt x="2" y="262"/>
                    </a:lnTo>
                    <a:lnTo>
                      <a:pt x="2" y="263"/>
                    </a:lnTo>
                    <a:lnTo>
                      <a:pt x="2" y="265"/>
                    </a:lnTo>
                    <a:lnTo>
                      <a:pt x="2" y="266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445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" name="Freeform 57"/>
              <p:cNvSpPr>
                <a:spLocks noEditPoints="1"/>
              </p:cNvSpPr>
              <p:nvPr/>
            </p:nvSpPr>
            <p:spPr bwMode="auto">
              <a:xfrm>
                <a:off x="4161" y="2544"/>
                <a:ext cx="198" cy="174"/>
              </a:xfrm>
              <a:custGeom>
                <a:avLst/>
                <a:gdLst>
                  <a:gd name="T0" fmla="*/ 197 w 397"/>
                  <a:gd name="T1" fmla="*/ 61 h 349"/>
                  <a:gd name="T2" fmla="*/ 193 w 397"/>
                  <a:gd name="T3" fmla="*/ 39 h 349"/>
                  <a:gd name="T4" fmla="*/ 184 w 397"/>
                  <a:gd name="T5" fmla="*/ 19 h 349"/>
                  <a:gd name="T6" fmla="*/ 169 w 397"/>
                  <a:gd name="T7" fmla="*/ 2 h 349"/>
                  <a:gd name="T8" fmla="*/ 167 w 397"/>
                  <a:gd name="T9" fmla="*/ 1 h 349"/>
                  <a:gd name="T10" fmla="*/ 166 w 397"/>
                  <a:gd name="T11" fmla="*/ 1 h 349"/>
                  <a:gd name="T12" fmla="*/ 166 w 397"/>
                  <a:gd name="T13" fmla="*/ 0 h 349"/>
                  <a:gd name="T14" fmla="*/ 164 w 397"/>
                  <a:gd name="T15" fmla="*/ 0 h 349"/>
                  <a:gd name="T16" fmla="*/ 175 w 397"/>
                  <a:gd name="T17" fmla="*/ 12 h 349"/>
                  <a:gd name="T18" fmla="*/ 185 w 397"/>
                  <a:gd name="T19" fmla="*/ 31 h 349"/>
                  <a:gd name="T20" fmla="*/ 191 w 397"/>
                  <a:gd name="T21" fmla="*/ 51 h 349"/>
                  <a:gd name="T22" fmla="*/ 193 w 397"/>
                  <a:gd name="T23" fmla="*/ 72 h 349"/>
                  <a:gd name="T24" fmla="*/ 197 w 397"/>
                  <a:gd name="T25" fmla="*/ 83 h 349"/>
                  <a:gd name="T26" fmla="*/ 193 w 397"/>
                  <a:gd name="T27" fmla="*/ 106 h 349"/>
                  <a:gd name="T28" fmla="*/ 184 w 397"/>
                  <a:gd name="T29" fmla="*/ 126 h 349"/>
                  <a:gd name="T30" fmla="*/ 172 w 397"/>
                  <a:gd name="T31" fmla="*/ 143 h 349"/>
                  <a:gd name="T32" fmla="*/ 158 w 397"/>
                  <a:gd name="T33" fmla="*/ 158 h 349"/>
                  <a:gd name="T34" fmla="*/ 140 w 397"/>
                  <a:gd name="T35" fmla="*/ 170 h 349"/>
                  <a:gd name="T36" fmla="*/ 132 w 397"/>
                  <a:gd name="T37" fmla="*/ 173 h 349"/>
                  <a:gd name="T38" fmla="*/ 129 w 397"/>
                  <a:gd name="T39" fmla="*/ 173 h 349"/>
                  <a:gd name="T40" fmla="*/ 126 w 397"/>
                  <a:gd name="T41" fmla="*/ 173 h 349"/>
                  <a:gd name="T42" fmla="*/ 123 w 397"/>
                  <a:gd name="T43" fmla="*/ 173 h 349"/>
                  <a:gd name="T44" fmla="*/ 128 w 397"/>
                  <a:gd name="T45" fmla="*/ 171 h 349"/>
                  <a:gd name="T46" fmla="*/ 146 w 397"/>
                  <a:gd name="T47" fmla="*/ 161 h 349"/>
                  <a:gd name="T48" fmla="*/ 162 w 397"/>
                  <a:gd name="T49" fmla="*/ 148 h 349"/>
                  <a:gd name="T50" fmla="*/ 175 w 397"/>
                  <a:gd name="T51" fmla="*/ 132 h 349"/>
                  <a:gd name="T52" fmla="*/ 185 w 397"/>
                  <a:gd name="T53" fmla="*/ 114 h 349"/>
                  <a:gd name="T54" fmla="*/ 191 w 397"/>
                  <a:gd name="T55" fmla="*/ 94 h 349"/>
                  <a:gd name="T56" fmla="*/ 193 w 397"/>
                  <a:gd name="T57" fmla="*/ 72 h 349"/>
                  <a:gd name="T58" fmla="*/ 0 w 397"/>
                  <a:gd name="T59" fmla="*/ 143 h 349"/>
                  <a:gd name="T60" fmla="*/ 7 w 397"/>
                  <a:gd name="T61" fmla="*/ 151 h 349"/>
                  <a:gd name="T62" fmla="*/ 24 w 397"/>
                  <a:gd name="T63" fmla="*/ 165 h 349"/>
                  <a:gd name="T64" fmla="*/ 42 w 397"/>
                  <a:gd name="T65" fmla="*/ 174 h 349"/>
                  <a:gd name="T66" fmla="*/ 44 w 397"/>
                  <a:gd name="T67" fmla="*/ 174 h 349"/>
                  <a:gd name="T68" fmla="*/ 46 w 397"/>
                  <a:gd name="T69" fmla="*/ 174 h 349"/>
                  <a:gd name="T70" fmla="*/ 48 w 397"/>
                  <a:gd name="T71" fmla="*/ 173 h 349"/>
                  <a:gd name="T72" fmla="*/ 50 w 397"/>
                  <a:gd name="T73" fmla="*/ 173 h 349"/>
                  <a:gd name="T74" fmla="*/ 35 w 397"/>
                  <a:gd name="T75" fmla="*/ 166 h 349"/>
                  <a:gd name="T76" fmla="*/ 18 w 397"/>
                  <a:gd name="T77" fmla="*/ 155 h 349"/>
                  <a:gd name="T78" fmla="*/ 4 w 397"/>
                  <a:gd name="T79" fmla="*/ 140 h 349"/>
                  <a:gd name="T80" fmla="*/ 1 w 397"/>
                  <a:gd name="T81" fmla="*/ 137 h 349"/>
                  <a:gd name="T82" fmla="*/ 1 w 397"/>
                  <a:gd name="T83" fmla="*/ 139 h 349"/>
                  <a:gd name="T84" fmla="*/ 1 w 397"/>
                  <a:gd name="T85" fmla="*/ 140 h 349"/>
                  <a:gd name="T86" fmla="*/ 0 w 397"/>
                  <a:gd name="T87" fmla="*/ 142 h 3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7"/>
                  <a:gd name="T133" fmla="*/ 0 h 349"/>
                  <a:gd name="T134" fmla="*/ 397 w 397"/>
                  <a:gd name="T135" fmla="*/ 349 h 3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7" h="349">
                    <a:moveTo>
                      <a:pt x="397" y="145"/>
                    </a:moveTo>
                    <a:lnTo>
                      <a:pt x="395" y="122"/>
                    </a:lnTo>
                    <a:lnTo>
                      <a:pt x="392" y="101"/>
                    </a:lnTo>
                    <a:lnTo>
                      <a:pt x="387" y="79"/>
                    </a:lnTo>
                    <a:lnTo>
                      <a:pt x="379" y="58"/>
                    </a:lnTo>
                    <a:lnTo>
                      <a:pt x="369" y="39"/>
                    </a:lnTo>
                    <a:lnTo>
                      <a:pt x="364" y="30"/>
                    </a:lnTo>
                    <a:lnTo>
                      <a:pt x="338" y="5"/>
                    </a:lnTo>
                    <a:lnTo>
                      <a:pt x="336" y="3"/>
                    </a:lnTo>
                    <a:lnTo>
                      <a:pt x="335" y="3"/>
                    </a:lnTo>
                    <a:lnTo>
                      <a:pt x="335" y="2"/>
                    </a:lnTo>
                    <a:lnTo>
                      <a:pt x="333" y="2"/>
                    </a:lnTo>
                    <a:lnTo>
                      <a:pt x="332" y="0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38" y="9"/>
                    </a:lnTo>
                    <a:lnTo>
                      <a:pt x="351" y="25"/>
                    </a:lnTo>
                    <a:lnTo>
                      <a:pt x="361" y="43"/>
                    </a:lnTo>
                    <a:lnTo>
                      <a:pt x="370" y="62"/>
                    </a:lnTo>
                    <a:lnTo>
                      <a:pt x="378" y="82"/>
                    </a:lnTo>
                    <a:lnTo>
                      <a:pt x="382" y="102"/>
                    </a:lnTo>
                    <a:lnTo>
                      <a:pt x="387" y="123"/>
                    </a:lnTo>
                    <a:lnTo>
                      <a:pt x="387" y="145"/>
                    </a:lnTo>
                    <a:lnTo>
                      <a:pt x="397" y="145"/>
                    </a:lnTo>
                    <a:lnTo>
                      <a:pt x="395" y="167"/>
                    </a:lnTo>
                    <a:lnTo>
                      <a:pt x="392" y="190"/>
                    </a:lnTo>
                    <a:lnTo>
                      <a:pt x="387" y="212"/>
                    </a:lnTo>
                    <a:lnTo>
                      <a:pt x="379" y="233"/>
                    </a:lnTo>
                    <a:lnTo>
                      <a:pt x="369" y="252"/>
                    </a:lnTo>
                    <a:lnTo>
                      <a:pt x="358" y="270"/>
                    </a:lnTo>
                    <a:lnTo>
                      <a:pt x="345" y="287"/>
                    </a:lnTo>
                    <a:lnTo>
                      <a:pt x="330" y="302"/>
                    </a:lnTo>
                    <a:lnTo>
                      <a:pt x="316" y="317"/>
                    </a:lnTo>
                    <a:lnTo>
                      <a:pt x="298" y="330"/>
                    </a:lnTo>
                    <a:lnTo>
                      <a:pt x="280" y="341"/>
                    </a:lnTo>
                    <a:lnTo>
                      <a:pt x="268" y="347"/>
                    </a:lnTo>
                    <a:lnTo>
                      <a:pt x="265" y="347"/>
                    </a:lnTo>
                    <a:lnTo>
                      <a:pt x="262" y="347"/>
                    </a:lnTo>
                    <a:lnTo>
                      <a:pt x="259" y="347"/>
                    </a:lnTo>
                    <a:lnTo>
                      <a:pt x="256" y="347"/>
                    </a:lnTo>
                    <a:lnTo>
                      <a:pt x="253" y="347"/>
                    </a:lnTo>
                    <a:lnTo>
                      <a:pt x="250" y="347"/>
                    </a:lnTo>
                    <a:lnTo>
                      <a:pt x="247" y="347"/>
                    </a:lnTo>
                    <a:lnTo>
                      <a:pt x="245" y="347"/>
                    </a:lnTo>
                    <a:lnTo>
                      <a:pt x="256" y="342"/>
                    </a:lnTo>
                    <a:lnTo>
                      <a:pt x="276" y="333"/>
                    </a:lnTo>
                    <a:lnTo>
                      <a:pt x="293" y="323"/>
                    </a:lnTo>
                    <a:lnTo>
                      <a:pt x="310" y="310"/>
                    </a:lnTo>
                    <a:lnTo>
                      <a:pt x="324" y="296"/>
                    </a:lnTo>
                    <a:lnTo>
                      <a:pt x="338" y="281"/>
                    </a:lnTo>
                    <a:lnTo>
                      <a:pt x="351" y="265"/>
                    </a:lnTo>
                    <a:lnTo>
                      <a:pt x="361" y="247"/>
                    </a:lnTo>
                    <a:lnTo>
                      <a:pt x="370" y="228"/>
                    </a:lnTo>
                    <a:lnTo>
                      <a:pt x="378" y="209"/>
                    </a:lnTo>
                    <a:lnTo>
                      <a:pt x="382" y="188"/>
                    </a:lnTo>
                    <a:lnTo>
                      <a:pt x="387" y="167"/>
                    </a:lnTo>
                    <a:lnTo>
                      <a:pt x="387" y="145"/>
                    </a:lnTo>
                    <a:lnTo>
                      <a:pt x="397" y="145"/>
                    </a:lnTo>
                    <a:close/>
                    <a:moveTo>
                      <a:pt x="0" y="286"/>
                    </a:moveTo>
                    <a:lnTo>
                      <a:pt x="2" y="287"/>
                    </a:lnTo>
                    <a:lnTo>
                      <a:pt x="15" y="302"/>
                    </a:lnTo>
                    <a:lnTo>
                      <a:pt x="31" y="317"/>
                    </a:lnTo>
                    <a:lnTo>
                      <a:pt x="49" y="330"/>
                    </a:lnTo>
                    <a:lnTo>
                      <a:pt x="67" y="341"/>
                    </a:lnTo>
                    <a:lnTo>
                      <a:pt x="85" y="349"/>
                    </a:lnTo>
                    <a:lnTo>
                      <a:pt x="86" y="349"/>
                    </a:lnTo>
                    <a:lnTo>
                      <a:pt x="88" y="348"/>
                    </a:lnTo>
                    <a:lnTo>
                      <a:pt x="91" y="348"/>
                    </a:lnTo>
                    <a:lnTo>
                      <a:pt x="92" y="348"/>
                    </a:lnTo>
                    <a:lnTo>
                      <a:pt x="95" y="347"/>
                    </a:lnTo>
                    <a:lnTo>
                      <a:pt x="97" y="347"/>
                    </a:lnTo>
                    <a:lnTo>
                      <a:pt x="100" y="347"/>
                    </a:lnTo>
                    <a:lnTo>
                      <a:pt x="101" y="347"/>
                    </a:lnTo>
                    <a:lnTo>
                      <a:pt x="91" y="342"/>
                    </a:lnTo>
                    <a:lnTo>
                      <a:pt x="71" y="333"/>
                    </a:lnTo>
                    <a:lnTo>
                      <a:pt x="54" y="323"/>
                    </a:lnTo>
                    <a:lnTo>
                      <a:pt x="37" y="310"/>
                    </a:lnTo>
                    <a:lnTo>
                      <a:pt x="23" y="296"/>
                    </a:lnTo>
                    <a:lnTo>
                      <a:pt x="8" y="281"/>
                    </a:lnTo>
                    <a:lnTo>
                      <a:pt x="2" y="273"/>
                    </a:lnTo>
                    <a:lnTo>
                      <a:pt x="2" y="274"/>
                    </a:lnTo>
                    <a:lnTo>
                      <a:pt x="2" y="277"/>
                    </a:lnTo>
                    <a:lnTo>
                      <a:pt x="2" y="278"/>
                    </a:lnTo>
                    <a:lnTo>
                      <a:pt x="2" y="280"/>
                    </a:lnTo>
                    <a:lnTo>
                      <a:pt x="2" y="281"/>
                    </a:lnTo>
                    <a:lnTo>
                      <a:pt x="0" y="283"/>
                    </a:lnTo>
                    <a:lnTo>
                      <a:pt x="0" y="284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455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162" y="2544"/>
                <a:ext cx="192" cy="174"/>
              </a:xfrm>
              <a:custGeom>
                <a:avLst/>
                <a:gdLst>
                  <a:gd name="T0" fmla="*/ 192 w 385"/>
                  <a:gd name="T1" fmla="*/ 61 h 348"/>
                  <a:gd name="T2" fmla="*/ 188 w 385"/>
                  <a:gd name="T3" fmla="*/ 41 h 348"/>
                  <a:gd name="T4" fmla="*/ 179 w 385"/>
                  <a:gd name="T5" fmla="*/ 22 h 348"/>
                  <a:gd name="T6" fmla="*/ 168 w 385"/>
                  <a:gd name="T7" fmla="*/ 5 h 348"/>
                  <a:gd name="T8" fmla="*/ 163 w 385"/>
                  <a:gd name="T9" fmla="*/ 0 h 348"/>
                  <a:gd name="T10" fmla="*/ 162 w 385"/>
                  <a:gd name="T11" fmla="*/ 0 h 348"/>
                  <a:gd name="T12" fmla="*/ 160 w 385"/>
                  <a:gd name="T13" fmla="*/ 0 h 348"/>
                  <a:gd name="T14" fmla="*/ 159 w 385"/>
                  <a:gd name="T15" fmla="*/ 1 h 348"/>
                  <a:gd name="T16" fmla="*/ 164 w 385"/>
                  <a:gd name="T17" fmla="*/ 7 h 348"/>
                  <a:gd name="T18" fmla="*/ 175 w 385"/>
                  <a:gd name="T19" fmla="*/ 24 h 348"/>
                  <a:gd name="T20" fmla="*/ 183 w 385"/>
                  <a:gd name="T21" fmla="*/ 43 h 348"/>
                  <a:gd name="T22" fmla="*/ 187 w 385"/>
                  <a:gd name="T23" fmla="*/ 62 h 348"/>
                  <a:gd name="T24" fmla="*/ 192 w 385"/>
                  <a:gd name="T25" fmla="*/ 73 h 348"/>
                  <a:gd name="T26" fmla="*/ 190 w 385"/>
                  <a:gd name="T27" fmla="*/ 94 h 348"/>
                  <a:gd name="T28" fmla="*/ 184 w 385"/>
                  <a:gd name="T29" fmla="*/ 114 h 348"/>
                  <a:gd name="T30" fmla="*/ 174 w 385"/>
                  <a:gd name="T31" fmla="*/ 133 h 348"/>
                  <a:gd name="T32" fmla="*/ 161 w 385"/>
                  <a:gd name="T33" fmla="*/ 148 h 348"/>
                  <a:gd name="T34" fmla="*/ 145 w 385"/>
                  <a:gd name="T35" fmla="*/ 162 h 348"/>
                  <a:gd name="T36" fmla="*/ 127 w 385"/>
                  <a:gd name="T37" fmla="*/ 171 h 348"/>
                  <a:gd name="T38" fmla="*/ 120 w 385"/>
                  <a:gd name="T39" fmla="*/ 174 h 348"/>
                  <a:gd name="T40" fmla="*/ 116 w 385"/>
                  <a:gd name="T41" fmla="*/ 174 h 348"/>
                  <a:gd name="T42" fmla="*/ 112 w 385"/>
                  <a:gd name="T43" fmla="*/ 174 h 348"/>
                  <a:gd name="T44" fmla="*/ 108 w 385"/>
                  <a:gd name="T45" fmla="*/ 174 h 348"/>
                  <a:gd name="T46" fmla="*/ 105 w 385"/>
                  <a:gd name="T47" fmla="*/ 174 h 348"/>
                  <a:gd name="T48" fmla="*/ 104 w 385"/>
                  <a:gd name="T49" fmla="*/ 174 h 348"/>
                  <a:gd name="T50" fmla="*/ 103 w 385"/>
                  <a:gd name="T51" fmla="*/ 174 h 348"/>
                  <a:gd name="T52" fmla="*/ 101 w 385"/>
                  <a:gd name="T53" fmla="*/ 174 h 348"/>
                  <a:gd name="T54" fmla="*/ 106 w 385"/>
                  <a:gd name="T55" fmla="*/ 173 h 348"/>
                  <a:gd name="T56" fmla="*/ 125 w 385"/>
                  <a:gd name="T57" fmla="*/ 167 h 348"/>
                  <a:gd name="T58" fmla="*/ 142 w 385"/>
                  <a:gd name="T59" fmla="*/ 157 h 348"/>
                  <a:gd name="T60" fmla="*/ 158 w 385"/>
                  <a:gd name="T61" fmla="*/ 145 h 348"/>
                  <a:gd name="T62" fmla="*/ 170 w 385"/>
                  <a:gd name="T63" fmla="*/ 130 h 348"/>
                  <a:gd name="T64" fmla="*/ 179 w 385"/>
                  <a:gd name="T65" fmla="*/ 112 h 348"/>
                  <a:gd name="T66" fmla="*/ 185 w 385"/>
                  <a:gd name="T67" fmla="*/ 93 h 348"/>
                  <a:gd name="T68" fmla="*/ 188 w 385"/>
                  <a:gd name="T69" fmla="*/ 73 h 348"/>
                  <a:gd name="T70" fmla="*/ 0 w 385"/>
                  <a:gd name="T71" fmla="*/ 137 h 348"/>
                  <a:gd name="T72" fmla="*/ 10 w 385"/>
                  <a:gd name="T73" fmla="*/ 148 h 348"/>
                  <a:gd name="T74" fmla="*/ 26 w 385"/>
                  <a:gd name="T75" fmla="*/ 162 h 348"/>
                  <a:gd name="T76" fmla="*/ 44 w 385"/>
                  <a:gd name="T77" fmla="*/ 171 h 348"/>
                  <a:gd name="T78" fmla="*/ 51 w 385"/>
                  <a:gd name="T79" fmla="*/ 173 h 348"/>
                  <a:gd name="T80" fmla="*/ 54 w 385"/>
                  <a:gd name="T81" fmla="*/ 173 h 348"/>
                  <a:gd name="T82" fmla="*/ 57 w 385"/>
                  <a:gd name="T83" fmla="*/ 172 h 348"/>
                  <a:gd name="T84" fmla="*/ 60 w 385"/>
                  <a:gd name="T85" fmla="*/ 172 h 348"/>
                  <a:gd name="T86" fmla="*/ 55 w 385"/>
                  <a:gd name="T87" fmla="*/ 171 h 348"/>
                  <a:gd name="T88" fmla="*/ 37 w 385"/>
                  <a:gd name="T89" fmla="*/ 162 h 348"/>
                  <a:gd name="T90" fmla="*/ 20 w 385"/>
                  <a:gd name="T91" fmla="*/ 151 h 348"/>
                  <a:gd name="T92" fmla="*/ 6 w 385"/>
                  <a:gd name="T93" fmla="*/ 138 h 348"/>
                  <a:gd name="T94" fmla="*/ 1 w 385"/>
                  <a:gd name="T95" fmla="*/ 131 h 348"/>
                  <a:gd name="T96" fmla="*/ 1 w 385"/>
                  <a:gd name="T97" fmla="*/ 131 h 348"/>
                  <a:gd name="T98" fmla="*/ 1 w 385"/>
                  <a:gd name="T99" fmla="*/ 131 h 348"/>
                  <a:gd name="T100" fmla="*/ 1 w 385"/>
                  <a:gd name="T101" fmla="*/ 131 h 348"/>
                  <a:gd name="T102" fmla="*/ 1 w 385"/>
                  <a:gd name="T103" fmla="*/ 132 h 348"/>
                  <a:gd name="T104" fmla="*/ 0 w 385"/>
                  <a:gd name="T105" fmla="*/ 134 h 348"/>
                  <a:gd name="T106" fmla="*/ 0 w 385"/>
                  <a:gd name="T107" fmla="*/ 135 h 348"/>
                  <a:gd name="T108" fmla="*/ 0 w 385"/>
                  <a:gd name="T109" fmla="*/ 136 h 3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5"/>
                  <a:gd name="T166" fmla="*/ 0 h 348"/>
                  <a:gd name="T167" fmla="*/ 385 w 385"/>
                  <a:gd name="T168" fmla="*/ 348 h 34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5" h="348">
                    <a:moveTo>
                      <a:pt x="385" y="145"/>
                    </a:moveTo>
                    <a:lnTo>
                      <a:pt x="385" y="123"/>
                    </a:lnTo>
                    <a:lnTo>
                      <a:pt x="380" y="102"/>
                    </a:lnTo>
                    <a:lnTo>
                      <a:pt x="376" y="82"/>
                    </a:lnTo>
                    <a:lnTo>
                      <a:pt x="368" y="62"/>
                    </a:lnTo>
                    <a:lnTo>
                      <a:pt x="359" y="43"/>
                    </a:lnTo>
                    <a:lnTo>
                      <a:pt x="349" y="25"/>
                    </a:lnTo>
                    <a:lnTo>
                      <a:pt x="336" y="9"/>
                    </a:lnTo>
                    <a:lnTo>
                      <a:pt x="327" y="0"/>
                    </a:lnTo>
                    <a:lnTo>
                      <a:pt x="325" y="0"/>
                    </a:lnTo>
                    <a:lnTo>
                      <a:pt x="324" y="0"/>
                    </a:lnTo>
                    <a:lnTo>
                      <a:pt x="322" y="0"/>
                    </a:lnTo>
                    <a:lnTo>
                      <a:pt x="321" y="0"/>
                    </a:lnTo>
                    <a:lnTo>
                      <a:pt x="321" y="2"/>
                    </a:lnTo>
                    <a:lnTo>
                      <a:pt x="319" y="2"/>
                    </a:lnTo>
                    <a:lnTo>
                      <a:pt x="318" y="3"/>
                    </a:lnTo>
                    <a:lnTo>
                      <a:pt x="328" y="15"/>
                    </a:lnTo>
                    <a:lnTo>
                      <a:pt x="340" y="31"/>
                    </a:lnTo>
                    <a:lnTo>
                      <a:pt x="350" y="48"/>
                    </a:lnTo>
                    <a:lnTo>
                      <a:pt x="359" y="65"/>
                    </a:lnTo>
                    <a:lnTo>
                      <a:pt x="367" y="85"/>
                    </a:lnTo>
                    <a:lnTo>
                      <a:pt x="371" y="104"/>
                    </a:lnTo>
                    <a:lnTo>
                      <a:pt x="374" y="125"/>
                    </a:lnTo>
                    <a:lnTo>
                      <a:pt x="376" y="145"/>
                    </a:lnTo>
                    <a:lnTo>
                      <a:pt x="385" y="145"/>
                    </a:lnTo>
                    <a:lnTo>
                      <a:pt x="385" y="167"/>
                    </a:lnTo>
                    <a:lnTo>
                      <a:pt x="380" y="188"/>
                    </a:lnTo>
                    <a:lnTo>
                      <a:pt x="376" y="209"/>
                    </a:lnTo>
                    <a:lnTo>
                      <a:pt x="368" y="228"/>
                    </a:lnTo>
                    <a:lnTo>
                      <a:pt x="359" y="247"/>
                    </a:lnTo>
                    <a:lnTo>
                      <a:pt x="349" y="265"/>
                    </a:lnTo>
                    <a:lnTo>
                      <a:pt x="336" y="281"/>
                    </a:lnTo>
                    <a:lnTo>
                      <a:pt x="322" y="296"/>
                    </a:lnTo>
                    <a:lnTo>
                      <a:pt x="308" y="310"/>
                    </a:lnTo>
                    <a:lnTo>
                      <a:pt x="291" y="323"/>
                    </a:lnTo>
                    <a:lnTo>
                      <a:pt x="274" y="333"/>
                    </a:lnTo>
                    <a:lnTo>
                      <a:pt x="254" y="342"/>
                    </a:lnTo>
                    <a:lnTo>
                      <a:pt x="243" y="347"/>
                    </a:lnTo>
                    <a:lnTo>
                      <a:pt x="240" y="347"/>
                    </a:lnTo>
                    <a:lnTo>
                      <a:pt x="235" y="347"/>
                    </a:lnTo>
                    <a:lnTo>
                      <a:pt x="232" y="347"/>
                    </a:lnTo>
                    <a:lnTo>
                      <a:pt x="228" y="347"/>
                    </a:lnTo>
                    <a:lnTo>
                      <a:pt x="225" y="347"/>
                    </a:lnTo>
                    <a:lnTo>
                      <a:pt x="220" y="347"/>
                    </a:lnTo>
                    <a:lnTo>
                      <a:pt x="217" y="348"/>
                    </a:lnTo>
                    <a:lnTo>
                      <a:pt x="213" y="348"/>
                    </a:lnTo>
                    <a:lnTo>
                      <a:pt x="211" y="348"/>
                    </a:lnTo>
                    <a:lnTo>
                      <a:pt x="210" y="348"/>
                    </a:lnTo>
                    <a:lnTo>
                      <a:pt x="208" y="348"/>
                    </a:lnTo>
                    <a:lnTo>
                      <a:pt x="207" y="348"/>
                    </a:lnTo>
                    <a:lnTo>
                      <a:pt x="206" y="348"/>
                    </a:lnTo>
                    <a:lnTo>
                      <a:pt x="204" y="348"/>
                    </a:lnTo>
                    <a:lnTo>
                      <a:pt x="203" y="347"/>
                    </a:lnTo>
                    <a:lnTo>
                      <a:pt x="201" y="347"/>
                    </a:lnTo>
                    <a:lnTo>
                      <a:pt x="213" y="345"/>
                    </a:lnTo>
                    <a:lnTo>
                      <a:pt x="232" y="341"/>
                    </a:lnTo>
                    <a:lnTo>
                      <a:pt x="251" y="333"/>
                    </a:lnTo>
                    <a:lnTo>
                      <a:pt x="269" y="324"/>
                    </a:lnTo>
                    <a:lnTo>
                      <a:pt x="285" y="314"/>
                    </a:lnTo>
                    <a:lnTo>
                      <a:pt x="302" y="302"/>
                    </a:lnTo>
                    <a:lnTo>
                      <a:pt x="316" y="290"/>
                    </a:lnTo>
                    <a:lnTo>
                      <a:pt x="328" y="276"/>
                    </a:lnTo>
                    <a:lnTo>
                      <a:pt x="340" y="259"/>
                    </a:lnTo>
                    <a:lnTo>
                      <a:pt x="350" y="243"/>
                    </a:lnTo>
                    <a:lnTo>
                      <a:pt x="359" y="225"/>
                    </a:lnTo>
                    <a:lnTo>
                      <a:pt x="367" y="206"/>
                    </a:lnTo>
                    <a:lnTo>
                      <a:pt x="371" y="187"/>
                    </a:lnTo>
                    <a:lnTo>
                      <a:pt x="374" y="166"/>
                    </a:lnTo>
                    <a:lnTo>
                      <a:pt x="376" y="145"/>
                    </a:lnTo>
                    <a:lnTo>
                      <a:pt x="385" y="145"/>
                    </a:lnTo>
                    <a:close/>
                    <a:moveTo>
                      <a:pt x="0" y="273"/>
                    </a:moveTo>
                    <a:lnTo>
                      <a:pt x="6" y="281"/>
                    </a:lnTo>
                    <a:lnTo>
                      <a:pt x="21" y="296"/>
                    </a:lnTo>
                    <a:lnTo>
                      <a:pt x="35" y="310"/>
                    </a:lnTo>
                    <a:lnTo>
                      <a:pt x="52" y="323"/>
                    </a:lnTo>
                    <a:lnTo>
                      <a:pt x="69" y="333"/>
                    </a:lnTo>
                    <a:lnTo>
                      <a:pt x="89" y="342"/>
                    </a:lnTo>
                    <a:lnTo>
                      <a:pt x="99" y="347"/>
                    </a:lnTo>
                    <a:lnTo>
                      <a:pt x="102" y="345"/>
                    </a:lnTo>
                    <a:lnTo>
                      <a:pt x="105" y="345"/>
                    </a:lnTo>
                    <a:lnTo>
                      <a:pt x="108" y="345"/>
                    </a:lnTo>
                    <a:lnTo>
                      <a:pt x="111" y="345"/>
                    </a:lnTo>
                    <a:lnTo>
                      <a:pt x="114" y="344"/>
                    </a:lnTo>
                    <a:lnTo>
                      <a:pt x="117" y="344"/>
                    </a:lnTo>
                    <a:lnTo>
                      <a:pt x="120" y="344"/>
                    </a:lnTo>
                    <a:lnTo>
                      <a:pt x="123" y="344"/>
                    </a:lnTo>
                    <a:lnTo>
                      <a:pt x="111" y="341"/>
                    </a:lnTo>
                    <a:lnTo>
                      <a:pt x="92" y="333"/>
                    </a:lnTo>
                    <a:lnTo>
                      <a:pt x="74" y="324"/>
                    </a:lnTo>
                    <a:lnTo>
                      <a:pt x="58" y="314"/>
                    </a:lnTo>
                    <a:lnTo>
                      <a:pt x="41" y="302"/>
                    </a:lnTo>
                    <a:lnTo>
                      <a:pt x="27" y="290"/>
                    </a:lnTo>
                    <a:lnTo>
                      <a:pt x="13" y="276"/>
                    </a:lnTo>
                    <a:lnTo>
                      <a:pt x="3" y="261"/>
                    </a:lnTo>
                    <a:lnTo>
                      <a:pt x="3" y="262"/>
                    </a:lnTo>
                    <a:lnTo>
                      <a:pt x="3" y="264"/>
                    </a:lnTo>
                    <a:lnTo>
                      <a:pt x="3" y="265"/>
                    </a:lnTo>
                    <a:lnTo>
                      <a:pt x="1" y="267"/>
                    </a:lnTo>
                    <a:lnTo>
                      <a:pt x="1" y="268"/>
                    </a:lnTo>
                    <a:lnTo>
                      <a:pt x="1" y="270"/>
                    </a:lnTo>
                    <a:lnTo>
                      <a:pt x="1" y="271"/>
                    </a:lnTo>
                    <a:lnTo>
                      <a:pt x="0" y="273"/>
                    </a:lnTo>
                    <a:close/>
                  </a:path>
                </a:pathLst>
              </a:custGeom>
              <a:solidFill>
                <a:srgbClr val="475E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4163" y="2545"/>
                <a:ext cx="187" cy="172"/>
              </a:xfrm>
              <a:custGeom>
                <a:avLst/>
                <a:gdLst>
                  <a:gd name="T0" fmla="*/ 186 w 373"/>
                  <a:gd name="T1" fmla="*/ 61 h 344"/>
                  <a:gd name="T2" fmla="*/ 182 w 373"/>
                  <a:gd name="T3" fmla="*/ 41 h 344"/>
                  <a:gd name="T4" fmla="*/ 174 w 373"/>
                  <a:gd name="T5" fmla="*/ 22 h 344"/>
                  <a:gd name="T6" fmla="*/ 163 w 373"/>
                  <a:gd name="T7" fmla="*/ 6 h 344"/>
                  <a:gd name="T8" fmla="*/ 157 w 373"/>
                  <a:gd name="T9" fmla="*/ 0 h 344"/>
                  <a:gd name="T10" fmla="*/ 156 w 373"/>
                  <a:gd name="T11" fmla="*/ 1 h 344"/>
                  <a:gd name="T12" fmla="*/ 155 w 373"/>
                  <a:gd name="T13" fmla="*/ 1 h 344"/>
                  <a:gd name="T14" fmla="*/ 154 w 373"/>
                  <a:gd name="T15" fmla="*/ 3 h 344"/>
                  <a:gd name="T16" fmla="*/ 160 w 373"/>
                  <a:gd name="T17" fmla="*/ 9 h 344"/>
                  <a:gd name="T18" fmla="*/ 170 w 373"/>
                  <a:gd name="T19" fmla="*/ 24 h 344"/>
                  <a:gd name="T20" fmla="*/ 178 w 373"/>
                  <a:gd name="T21" fmla="*/ 43 h 344"/>
                  <a:gd name="T22" fmla="*/ 181 w 373"/>
                  <a:gd name="T23" fmla="*/ 61 h 344"/>
                  <a:gd name="T24" fmla="*/ 187 w 373"/>
                  <a:gd name="T25" fmla="*/ 71 h 344"/>
                  <a:gd name="T26" fmla="*/ 184 w 373"/>
                  <a:gd name="T27" fmla="*/ 92 h 344"/>
                  <a:gd name="T28" fmla="*/ 178 w 373"/>
                  <a:gd name="T29" fmla="*/ 111 h 344"/>
                  <a:gd name="T30" fmla="*/ 169 w 373"/>
                  <a:gd name="T31" fmla="*/ 128 h 344"/>
                  <a:gd name="T32" fmla="*/ 157 w 373"/>
                  <a:gd name="T33" fmla="*/ 144 h 344"/>
                  <a:gd name="T34" fmla="*/ 141 w 373"/>
                  <a:gd name="T35" fmla="*/ 156 h 344"/>
                  <a:gd name="T36" fmla="*/ 124 w 373"/>
                  <a:gd name="T37" fmla="*/ 165 h 344"/>
                  <a:gd name="T38" fmla="*/ 105 w 373"/>
                  <a:gd name="T39" fmla="*/ 171 h 344"/>
                  <a:gd name="T40" fmla="*/ 94 w 373"/>
                  <a:gd name="T41" fmla="*/ 172 h 344"/>
                  <a:gd name="T42" fmla="*/ 84 w 373"/>
                  <a:gd name="T43" fmla="*/ 171 h 344"/>
                  <a:gd name="T44" fmla="*/ 75 w 373"/>
                  <a:gd name="T45" fmla="*/ 171 h 344"/>
                  <a:gd name="T46" fmla="*/ 65 w 373"/>
                  <a:gd name="T47" fmla="*/ 171 h 344"/>
                  <a:gd name="T48" fmla="*/ 54 w 373"/>
                  <a:gd name="T49" fmla="*/ 169 h 344"/>
                  <a:gd name="T50" fmla="*/ 36 w 373"/>
                  <a:gd name="T51" fmla="*/ 161 h 344"/>
                  <a:gd name="T52" fmla="*/ 19 w 373"/>
                  <a:gd name="T53" fmla="*/ 150 h 344"/>
                  <a:gd name="T54" fmla="*/ 5 w 373"/>
                  <a:gd name="T55" fmla="*/ 137 h 344"/>
                  <a:gd name="T56" fmla="*/ 1 w 373"/>
                  <a:gd name="T57" fmla="*/ 128 h 344"/>
                  <a:gd name="T58" fmla="*/ 1 w 373"/>
                  <a:gd name="T59" fmla="*/ 127 h 344"/>
                  <a:gd name="T60" fmla="*/ 2 w 373"/>
                  <a:gd name="T61" fmla="*/ 126 h 344"/>
                  <a:gd name="T62" fmla="*/ 2 w 373"/>
                  <a:gd name="T63" fmla="*/ 124 h 344"/>
                  <a:gd name="T64" fmla="*/ 4 w 373"/>
                  <a:gd name="T65" fmla="*/ 126 h 344"/>
                  <a:gd name="T66" fmla="*/ 16 w 373"/>
                  <a:gd name="T67" fmla="*/ 140 h 344"/>
                  <a:gd name="T68" fmla="*/ 30 w 373"/>
                  <a:gd name="T69" fmla="*/ 152 h 344"/>
                  <a:gd name="T70" fmla="*/ 47 w 373"/>
                  <a:gd name="T71" fmla="*/ 161 h 344"/>
                  <a:gd name="T72" fmla="*/ 65 w 373"/>
                  <a:gd name="T73" fmla="*/ 167 h 344"/>
                  <a:gd name="T74" fmla="*/ 84 w 373"/>
                  <a:gd name="T75" fmla="*/ 169 h 344"/>
                  <a:gd name="T76" fmla="*/ 104 w 373"/>
                  <a:gd name="T77" fmla="*/ 167 h 344"/>
                  <a:gd name="T78" fmla="*/ 122 w 373"/>
                  <a:gd name="T79" fmla="*/ 161 h 344"/>
                  <a:gd name="T80" fmla="*/ 139 w 373"/>
                  <a:gd name="T81" fmla="*/ 152 h 344"/>
                  <a:gd name="T82" fmla="*/ 153 w 373"/>
                  <a:gd name="T83" fmla="*/ 140 h 344"/>
                  <a:gd name="T84" fmla="*/ 165 w 373"/>
                  <a:gd name="T85" fmla="*/ 126 h 344"/>
                  <a:gd name="T86" fmla="*/ 174 w 373"/>
                  <a:gd name="T87" fmla="*/ 109 h 344"/>
                  <a:gd name="T88" fmla="*/ 180 w 373"/>
                  <a:gd name="T89" fmla="*/ 90 h 344"/>
                  <a:gd name="T90" fmla="*/ 182 w 373"/>
                  <a:gd name="T91" fmla="*/ 71 h 3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3"/>
                  <a:gd name="T139" fmla="*/ 0 h 344"/>
                  <a:gd name="T140" fmla="*/ 373 w 373"/>
                  <a:gd name="T141" fmla="*/ 344 h 34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3" h="344">
                    <a:moveTo>
                      <a:pt x="373" y="142"/>
                    </a:moveTo>
                    <a:lnTo>
                      <a:pt x="371" y="122"/>
                    </a:lnTo>
                    <a:lnTo>
                      <a:pt x="368" y="101"/>
                    </a:lnTo>
                    <a:lnTo>
                      <a:pt x="364" y="82"/>
                    </a:lnTo>
                    <a:lnTo>
                      <a:pt x="356" y="62"/>
                    </a:lnTo>
                    <a:lnTo>
                      <a:pt x="347" y="45"/>
                    </a:lnTo>
                    <a:lnTo>
                      <a:pt x="337" y="28"/>
                    </a:lnTo>
                    <a:lnTo>
                      <a:pt x="325" y="12"/>
                    </a:lnTo>
                    <a:lnTo>
                      <a:pt x="315" y="0"/>
                    </a:lnTo>
                    <a:lnTo>
                      <a:pt x="313" y="0"/>
                    </a:lnTo>
                    <a:lnTo>
                      <a:pt x="313" y="2"/>
                    </a:lnTo>
                    <a:lnTo>
                      <a:pt x="312" y="2"/>
                    </a:lnTo>
                    <a:lnTo>
                      <a:pt x="311" y="3"/>
                    </a:lnTo>
                    <a:lnTo>
                      <a:pt x="309" y="3"/>
                    </a:lnTo>
                    <a:lnTo>
                      <a:pt x="308" y="5"/>
                    </a:lnTo>
                    <a:lnTo>
                      <a:pt x="306" y="5"/>
                    </a:lnTo>
                    <a:lnTo>
                      <a:pt x="319" y="18"/>
                    </a:lnTo>
                    <a:lnTo>
                      <a:pt x="330" y="33"/>
                    </a:lnTo>
                    <a:lnTo>
                      <a:pt x="340" y="49"/>
                    </a:lnTo>
                    <a:lnTo>
                      <a:pt x="347" y="67"/>
                    </a:lnTo>
                    <a:lnTo>
                      <a:pt x="355" y="85"/>
                    </a:lnTo>
                    <a:lnTo>
                      <a:pt x="359" y="102"/>
                    </a:lnTo>
                    <a:lnTo>
                      <a:pt x="362" y="122"/>
                    </a:lnTo>
                    <a:lnTo>
                      <a:pt x="364" y="142"/>
                    </a:lnTo>
                    <a:lnTo>
                      <a:pt x="373" y="142"/>
                    </a:lnTo>
                    <a:lnTo>
                      <a:pt x="371" y="163"/>
                    </a:lnTo>
                    <a:lnTo>
                      <a:pt x="368" y="184"/>
                    </a:lnTo>
                    <a:lnTo>
                      <a:pt x="364" y="203"/>
                    </a:lnTo>
                    <a:lnTo>
                      <a:pt x="356" y="222"/>
                    </a:lnTo>
                    <a:lnTo>
                      <a:pt x="347" y="240"/>
                    </a:lnTo>
                    <a:lnTo>
                      <a:pt x="337" y="256"/>
                    </a:lnTo>
                    <a:lnTo>
                      <a:pt x="325" y="273"/>
                    </a:lnTo>
                    <a:lnTo>
                      <a:pt x="313" y="287"/>
                    </a:lnTo>
                    <a:lnTo>
                      <a:pt x="299" y="299"/>
                    </a:lnTo>
                    <a:lnTo>
                      <a:pt x="282" y="311"/>
                    </a:lnTo>
                    <a:lnTo>
                      <a:pt x="266" y="321"/>
                    </a:lnTo>
                    <a:lnTo>
                      <a:pt x="248" y="330"/>
                    </a:lnTo>
                    <a:lnTo>
                      <a:pt x="229" y="338"/>
                    </a:lnTo>
                    <a:lnTo>
                      <a:pt x="210" y="342"/>
                    </a:lnTo>
                    <a:lnTo>
                      <a:pt x="198" y="344"/>
                    </a:lnTo>
                    <a:lnTo>
                      <a:pt x="188" y="344"/>
                    </a:lnTo>
                    <a:lnTo>
                      <a:pt x="179" y="342"/>
                    </a:lnTo>
                    <a:lnTo>
                      <a:pt x="168" y="342"/>
                    </a:lnTo>
                    <a:lnTo>
                      <a:pt x="158" y="341"/>
                    </a:lnTo>
                    <a:lnTo>
                      <a:pt x="149" y="341"/>
                    </a:lnTo>
                    <a:lnTo>
                      <a:pt x="139" y="341"/>
                    </a:lnTo>
                    <a:lnTo>
                      <a:pt x="130" y="341"/>
                    </a:lnTo>
                    <a:lnTo>
                      <a:pt x="120" y="341"/>
                    </a:lnTo>
                    <a:lnTo>
                      <a:pt x="108" y="338"/>
                    </a:lnTo>
                    <a:lnTo>
                      <a:pt x="89" y="330"/>
                    </a:lnTo>
                    <a:lnTo>
                      <a:pt x="71" y="321"/>
                    </a:lnTo>
                    <a:lnTo>
                      <a:pt x="55" y="311"/>
                    </a:lnTo>
                    <a:lnTo>
                      <a:pt x="38" y="299"/>
                    </a:lnTo>
                    <a:lnTo>
                      <a:pt x="24" y="287"/>
                    </a:lnTo>
                    <a:lnTo>
                      <a:pt x="10" y="273"/>
                    </a:lnTo>
                    <a:lnTo>
                      <a:pt x="0" y="258"/>
                    </a:lnTo>
                    <a:lnTo>
                      <a:pt x="1" y="256"/>
                    </a:lnTo>
                    <a:lnTo>
                      <a:pt x="1" y="255"/>
                    </a:lnTo>
                    <a:lnTo>
                      <a:pt x="3" y="253"/>
                    </a:lnTo>
                    <a:lnTo>
                      <a:pt x="3" y="252"/>
                    </a:lnTo>
                    <a:lnTo>
                      <a:pt x="4" y="250"/>
                    </a:lnTo>
                    <a:lnTo>
                      <a:pt x="4" y="249"/>
                    </a:lnTo>
                    <a:lnTo>
                      <a:pt x="4" y="247"/>
                    </a:lnTo>
                    <a:lnTo>
                      <a:pt x="7" y="252"/>
                    </a:lnTo>
                    <a:lnTo>
                      <a:pt x="18" y="267"/>
                    </a:lnTo>
                    <a:lnTo>
                      <a:pt x="31" y="280"/>
                    </a:lnTo>
                    <a:lnTo>
                      <a:pt x="44" y="293"/>
                    </a:lnTo>
                    <a:lnTo>
                      <a:pt x="59" y="304"/>
                    </a:lnTo>
                    <a:lnTo>
                      <a:pt x="75" y="314"/>
                    </a:lnTo>
                    <a:lnTo>
                      <a:pt x="93" y="321"/>
                    </a:lnTo>
                    <a:lnTo>
                      <a:pt x="111" y="329"/>
                    </a:lnTo>
                    <a:lnTo>
                      <a:pt x="129" y="333"/>
                    </a:lnTo>
                    <a:lnTo>
                      <a:pt x="148" y="336"/>
                    </a:lnTo>
                    <a:lnTo>
                      <a:pt x="168" y="338"/>
                    </a:lnTo>
                    <a:lnTo>
                      <a:pt x="188" y="336"/>
                    </a:lnTo>
                    <a:lnTo>
                      <a:pt x="207" y="333"/>
                    </a:lnTo>
                    <a:lnTo>
                      <a:pt x="226" y="329"/>
                    </a:lnTo>
                    <a:lnTo>
                      <a:pt x="244" y="321"/>
                    </a:lnTo>
                    <a:lnTo>
                      <a:pt x="262" y="314"/>
                    </a:lnTo>
                    <a:lnTo>
                      <a:pt x="278" y="304"/>
                    </a:lnTo>
                    <a:lnTo>
                      <a:pt x="293" y="293"/>
                    </a:lnTo>
                    <a:lnTo>
                      <a:pt x="306" y="280"/>
                    </a:lnTo>
                    <a:lnTo>
                      <a:pt x="319" y="267"/>
                    </a:lnTo>
                    <a:lnTo>
                      <a:pt x="330" y="252"/>
                    </a:lnTo>
                    <a:lnTo>
                      <a:pt x="340" y="236"/>
                    </a:lnTo>
                    <a:lnTo>
                      <a:pt x="347" y="218"/>
                    </a:lnTo>
                    <a:lnTo>
                      <a:pt x="355" y="200"/>
                    </a:lnTo>
                    <a:lnTo>
                      <a:pt x="359" y="181"/>
                    </a:lnTo>
                    <a:lnTo>
                      <a:pt x="362" y="162"/>
                    </a:lnTo>
                    <a:lnTo>
                      <a:pt x="364" y="142"/>
                    </a:lnTo>
                    <a:lnTo>
                      <a:pt x="373" y="142"/>
                    </a:lnTo>
                    <a:close/>
                  </a:path>
                </a:pathLst>
              </a:custGeom>
              <a:solidFill>
                <a:srgbClr val="4860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4166" y="2546"/>
                <a:ext cx="179" cy="168"/>
              </a:xfrm>
              <a:custGeom>
                <a:avLst/>
                <a:gdLst>
                  <a:gd name="T0" fmla="*/ 178 w 360"/>
                  <a:gd name="T1" fmla="*/ 60 h 336"/>
                  <a:gd name="T2" fmla="*/ 175 w 360"/>
                  <a:gd name="T3" fmla="*/ 42 h 336"/>
                  <a:gd name="T4" fmla="*/ 167 w 360"/>
                  <a:gd name="T5" fmla="*/ 23 h 336"/>
                  <a:gd name="T6" fmla="*/ 157 w 360"/>
                  <a:gd name="T7" fmla="*/ 8 h 336"/>
                  <a:gd name="T8" fmla="*/ 150 w 360"/>
                  <a:gd name="T9" fmla="*/ 1 h 336"/>
                  <a:gd name="T10" fmla="*/ 148 w 360"/>
                  <a:gd name="T11" fmla="*/ 1 h 336"/>
                  <a:gd name="T12" fmla="*/ 147 w 360"/>
                  <a:gd name="T13" fmla="*/ 1 h 336"/>
                  <a:gd name="T14" fmla="*/ 145 w 360"/>
                  <a:gd name="T15" fmla="*/ 1 h 336"/>
                  <a:gd name="T16" fmla="*/ 144 w 360"/>
                  <a:gd name="T17" fmla="*/ 0 h 336"/>
                  <a:gd name="T18" fmla="*/ 144 w 360"/>
                  <a:gd name="T19" fmla="*/ 0 h 336"/>
                  <a:gd name="T20" fmla="*/ 144 w 360"/>
                  <a:gd name="T21" fmla="*/ 1 h 336"/>
                  <a:gd name="T22" fmla="*/ 143 w 360"/>
                  <a:gd name="T23" fmla="*/ 1 h 336"/>
                  <a:gd name="T24" fmla="*/ 147 w 360"/>
                  <a:gd name="T25" fmla="*/ 5 h 336"/>
                  <a:gd name="T26" fmla="*/ 158 w 360"/>
                  <a:gd name="T27" fmla="*/ 19 h 336"/>
                  <a:gd name="T28" fmla="*/ 167 w 360"/>
                  <a:gd name="T29" fmla="*/ 34 h 336"/>
                  <a:gd name="T30" fmla="*/ 172 w 360"/>
                  <a:gd name="T31" fmla="*/ 51 h 336"/>
                  <a:gd name="T32" fmla="*/ 174 w 360"/>
                  <a:gd name="T33" fmla="*/ 70 h 336"/>
                  <a:gd name="T34" fmla="*/ 178 w 360"/>
                  <a:gd name="T35" fmla="*/ 80 h 336"/>
                  <a:gd name="T36" fmla="*/ 175 w 360"/>
                  <a:gd name="T37" fmla="*/ 99 h 336"/>
                  <a:gd name="T38" fmla="*/ 167 w 360"/>
                  <a:gd name="T39" fmla="*/ 117 h 336"/>
                  <a:gd name="T40" fmla="*/ 157 w 360"/>
                  <a:gd name="T41" fmla="*/ 133 h 336"/>
                  <a:gd name="T42" fmla="*/ 144 w 360"/>
                  <a:gd name="T43" fmla="*/ 146 h 336"/>
                  <a:gd name="T44" fmla="*/ 128 w 360"/>
                  <a:gd name="T45" fmla="*/ 156 h 336"/>
                  <a:gd name="T46" fmla="*/ 110 w 360"/>
                  <a:gd name="T47" fmla="*/ 164 h 336"/>
                  <a:gd name="T48" fmla="*/ 91 w 360"/>
                  <a:gd name="T49" fmla="*/ 167 h 336"/>
                  <a:gd name="T50" fmla="*/ 72 w 360"/>
                  <a:gd name="T51" fmla="*/ 167 h 336"/>
                  <a:gd name="T52" fmla="*/ 53 w 360"/>
                  <a:gd name="T53" fmla="*/ 164 h 336"/>
                  <a:gd name="T54" fmla="*/ 35 w 360"/>
                  <a:gd name="T55" fmla="*/ 156 h 336"/>
                  <a:gd name="T56" fmla="*/ 20 w 360"/>
                  <a:gd name="T57" fmla="*/ 146 h 336"/>
                  <a:gd name="T58" fmla="*/ 7 w 360"/>
                  <a:gd name="T59" fmla="*/ 133 h 336"/>
                  <a:gd name="T60" fmla="*/ 0 w 360"/>
                  <a:gd name="T61" fmla="*/ 122 h 336"/>
                  <a:gd name="T62" fmla="*/ 1 w 360"/>
                  <a:gd name="T63" fmla="*/ 121 h 336"/>
                  <a:gd name="T64" fmla="*/ 1 w 360"/>
                  <a:gd name="T65" fmla="*/ 119 h 336"/>
                  <a:gd name="T66" fmla="*/ 1 w 360"/>
                  <a:gd name="T67" fmla="*/ 118 h 336"/>
                  <a:gd name="T68" fmla="*/ 2 w 360"/>
                  <a:gd name="T69" fmla="*/ 117 h 336"/>
                  <a:gd name="T70" fmla="*/ 10 w 360"/>
                  <a:gd name="T71" fmla="*/ 130 h 336"/>
                  <a:gd name="T72" fmla="*/ 23 w 360"/>
                  <a:gd name="T73" fmla="*/ 142 h 336"/>
                  <a:gd name="T74" fmla="*/ 38 w 360"/>
                  <a:gd name="T75" fmla="*/ 152 h 336"/>
                  <a:gd name="T76" fmla="*/ 55 w 360"/>
                  <a:gd name="T77" fmla="*/ 159 h 336"/>
                  <a:gd name="T78" fmla="*/ 72 w 360"/>
                  <a:gd name="T79" fmla="*/ 163 h 336"/>
                  <a:gd name="T80" fmla="*/ 91 w 360"/>
                  <a:gd name="T81" fmla="*/ 163 h 336"/>
                  <a:gd name="T82" fmla="*/ 109 w 360"/>
                  <a:gd name="T83" fmla="*/ 159 h 336"/>
                  <a:gd name="T84" fmla="*/ 126 w 360"/>
                  <a:gd name="T85" fmla="*/ 152 h 336"/>
                  <a:gd name="T86" fmla="*/ 141 w 360"/>
                  <a:gd name="T87" fmla="*/ 142 h 336"/>
                  <a:gd name="T88" fmla="*/ 153 w 360"/>
                  <a:gd name="T89" fmla="*/ 130 h 336"/>
                  <a:gd name="T90" fmla="*/ 163 w 360"/>
                  <a:gd name="T91" fmla="*/ 114 h 336"/>
                  <a:gd name="T92" fmla="*/ 170 w 360"/>
                  <a:gd name="T93" fmla="*/ 97 h 336"/>
                  <a:gd name="T94" fmla="*/ 174 w 360"/>
                  <a:gd name="T95" fmla="*/ 80 h 336"/>
                  <a:gd name="T96" fmla="*/ 179 w 360"/>
                  <a:gd name="T97" fmla="*/ 70 h 3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60"/>
                  <a:gd name="T148" fmla="*/ 0 h 336"/>
                  <a:gd name="T149" fmla="*/ 360 w 360"/>
                  <a:gd name="T150" fmla="*/ 336 h 3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60" h="336">
                    <a:moveTo>
                      <a:pt x="360" y="140"/>
                    </a:moveTo>
                    <a:lnTo>
                      <a:pt x="358" y="120"/>
                    </a:lnTo>
                    <a:lnTo>
                      <a:pt x="355" y="100"/>
                    </a:lnTo>
                    <a:lnTo>
                      <a:pt x="351" y="83"/>
                    </a:lnTo>
                    <a:lnTo>
                      <a:pt x="343" y="65"/>
                    </a:lnTo>
                    <a:lnTo>
                      <a:pt x="336" y="47"/>
                    </a:lnTo>
                    <a:lnTo>
                      <a:pt x="326" y="31"/>
                    </a:lnTo>
                    <a:lnTo>
                      <a:pt x="315" y="16"/>
                    </a:lnTo>
                    <a:lnTo>
                      <a:pt x="302" y="3"/>
                    </a:lnTo>
                    <a:lnTo>
                      <a:pt x="301" y="3"/>
                    </a:lnTo>
                    <a:lnTo>
                      <a:pt x="299" y="3"/>
                    </a:lnTo>
                    <a:lnTo>
                      <a:pt x="298" y="3"/>
                    </a:lnTo>
                    <a:lnTo>
                      <a:pt x="296" y="3"/>
                    </a:lnTo>
                    <a:lnTo>
                      <a:pt x="295" y="3"/>
                    </a:lnTo>
                    <a:lnTo>
                      <a:pt x="293" y="3"/>
                    </a:lnTo>
                    <a:lnTo>
                      <a:pt x="292" y="1"/>
                    </a:lnTo>
                    <a:lnTo>
                      <a:pt x="290" y="0"/>
                    </a:lnTo>
                    <a:lnTo>
                      <a:pt x="289" y="0"/>
                    </a:lnTo>
                    <a:lnTo>
                      <a:pt x="289" y="1"/>
                    </a:lnTo>
                    <a:lnTo>
                      <a:pt x="287" y="1"/>
                    </a:lnTo>
                    <a:lnTo>
                      <a:pt x="296" y="9"/>
                    </a:lnTo>
                    <a:lnTo>
                      <a:pt x="308" y="22"/>
                    </a:lnTo>
                    <a:lnTo>
                      <a:pt x="318" y="37"/>
                    </a:lnTo>
                    <a:lnTo>
                      <a:pt x="327" y="52"/>
                    </a:lnTo>
                    <a:lnTo>
                      <a:pt x="336" y="68"/>
                    </a:lnTo>
                    <a:lnTo>
                      <a:pt x="342" y="86"/>
                    </a:lnTo>
                    <a:lnTo>
                      <a:pt x="346" y="103"/>
                    </a:lnTo>
                    <a:lnTo>
                      <a:pt x="349" y="121"/>
                    </a:lnTo>
                    <a:lnTo>
                      <a:pt x="349" y="140"/>
                    </a:lnTo>
                    <a:lnTo>
                      <a:pt x="360" y="140"/>
                    </a:lnTo>
                    <a:lnTo>
                      <a:pt x="358" y="160"/>
                    </a:lnTo>
                    <a:lnTo>
                      <a:pt x="355" y="179"/>
                    </a:lnTo>
                    <a:lnTo>
                      <a:pt x="351" y="198"/>
                    </a:lnTo>
                    <a:lnTo>
                      <a:pt x="343" y="216"/>
                    </a:lnTo>
                    <a:lnTo>
                      <a:pt x="336" y="234"/>
                    </a:lnTo>
                    <a:lnTo>
                      <a:pt x="326" y="250"/>
                    </a:lnTo>
                    <a:lnTo>
                      <a:pt x="315" y="265"/>
                    </a:lnTo>
                    <a:lnTo>
                      <a:pt x="302" y="278"/>
                    </a:lnTo>
                    <a:lnTo>
                      <a:pt x="289" y="291"/>
                    </a:lnTo>
                    <a:lnTo>
                      <a:pt x="274" y="302"/>
                    </a:lnTo>
                    <a:lnTo>
                      <a:pt x="258" y="312"/>
                    </a:lnTo>
                    <a:lnTo>
                      <a:pt x="240" y="319"/>
                    </a:lnTo>
                    <a:lnTo>
                      <a:pt x="222" y="327"/>
                    </a:lnTo>
                    <a:lnTo>
                      <a:pt x="203" y="331"/>
                    </a:lnTo>
                    <a:lnTo>
                      <a:pt x="184" y="334"/>
                    </a:lnTo>
                    <a:lnTo>
                      <a:pt x="164" y="336"/>
                    </a:lnTo>
                    <a:lnTo>
                      <a:pt x="144" y="334"/>
                    </a:lnTo>
                    <a:lnTo>
                      <a:pt x="125" y="331"/>
                    </a:lnTo>
                    <a:lnTo>
                      <a:pt x="107" y="327"/>
                    </a:lnTo>
                    <a:lnTo>
                      <a:pt x="89" y="319"/>
                    </a:lnTo>
                    <a:lnTo>
                      <a:pt x="71" y="312"/>
                    </a:lnTo>
                    <a:lnTo>
                      <a:pt x="55" y="302"/>
                    </a:lnTo>
                    <a:lnTo>
                      <a:pt x="40" y="291"/>
                    </a:lnTo>
                    <a:lnTo>
                      <a:pt x="27" y="278"/>
                    </a:lnTo>
                    <a:lnTo>
                      <a:pt x="14" y="265"/>
                    </a:lnTo>
                    <a:lnTo>
                      <a:pt x="3" y="250"/>
                    </a:lnTo>
                    <a:lnTo>
                      <a:pt x="0" y="245"/>
                    </a:lnTo>
                    <a:lnTo>
                      <a:pt x="2" y="244"/>
                    </a:lnTo>
                    <a:lnTo>
                      <a:pt x="2" y="242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3" y="238"/>
                    </a:lnTo>
                    <a:lnTo>
                      <a:pt x="3" y="236"/>
                    </a:lnTo>
                    <a:lnTo>
                      <a:pt x="3" y="235"/>
                    </a:lnTo>
                    <a:lnTo>
                      <a:pt x="5" y="234"/>
                    </a:lnTo>
                    <a:lnTo>
                      <a:pt x="11" y="244"/>
                    </a:lnTo>
                    <a:lnTo>
                      <a:pt x="21" y="259"/>
                    </a:lnTo>
                    <a:lnTo>
                      <a:pt x="33" y="272"/>
                    </a:lnTo>
                    <a:lnTo>
                      <a:pt x="46" y="284"/>
                    </a:lnTo>
                    <a:lnTo>
                      <a:pt x="61" y="294"/>
                    </a:lnTo>
                    <a:lnTo>
                      <a:pt x="76" y="303"/>
                    </a:lnTo>
                    <a:lnTo>
                      <a:pt x="92" y="312"/>
                    </a:lnTo>
                    <a:lnTo>
                      <a:pt x="110" y="318"/>
                    </a:lnTo>
                    <a:lnTo>
                      <a:pt x="128" y="322"/>
                    </a:lnTo>
                    <a:lnTo>
                      <a:pt x="145" y="325"/>
                    </a:lnTo>
                    <a:lnTo>
                      <a:pt x="164" y="325"/>
                    </a:lnTo>
                    <a:lnTo>
                      <a:pt x="184" y="325"/>
                    </a:lnTo>
                    <a:lnTo>
                      <a:pt x="201" y="322"/>
                    </a:lnTo>
                    <a:lnTo>
                      <a:pt x="219" y="318"/>
                    </a:lnTo>
                    <a:lnTo>
                      <a:pt x="237" y="312"/>
                    </a:lnTo>
                    <a:lnTo>
                      <a:pt x="253" y="303"/>
                    </a:lnTo>
                    <a:lnTo>
                      <a:pt x="268" y="294"/>
                    </a:lnTo>
                    <a:lnTo>
                      <a:pt x="283" y="284"/>
                    </a:lnTo>
                    <a:lnTo>
                      <a:pt x="296" y="272"/>
                    </a:lnTo>
                    <a:lnTo>
                      <a:pt x="308" y="259"/>
                    </a:lnTo>
                    <a:lnTo>
                      <a:pt x="318" y="244"/>
                    </a:lnTo>
                    <a:lnTo>
                      <a:pt x="327" y="229"/>
                    </a:lnTo>
                    <a:lnTo>
                      <a:pt x="336" y="213"/>
                    </a:lnTo>
                    <a:lnTo>
                      <a:pt x="342" y="195"/>
                    </a:lnTo>
                    <a:lnTo>
                      <a:pt x="346" y="177"/>
                    </a:lnTo>
                    <a:lnTo>
                      <a:pt x="349" y="160"/>
                    </a:lnTo>
                    <a:lnTo>
                      <a:pt x="349" y="140"/>
                    </a:lnTo>
                    <a:lnTo>
                      <a:pt x="360" y="140"/>
                    </a:lnTo>
                    <a:close/>
                  </a:path>
                </a:pathLst>
              </a:custGeom>
              <a:solidFill>
                <a:srgbClr val="4961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4168" y="2547"/>
                <a:ext cx="172" cy="162"/>
              </a:xfrm>
              <a:custGeom>
                <a:avLst/>
                <a:gdLst>
                  <a:gd name="T0" fmla="*/ 172 w 344"/>
                  <a:gd name="T1" fmla="*/ 60 h 324"/>
                  <a:gd name="T2" fmla="*/ 169 w 344"/>
                  <a:gd name="T3" fmla="*/ 42 h 324"/>
                  <a:gd name="T4" fmla="*/ 161 w 344"/>
                  <a:gd name="T5" fmla="*/ 25 h 324"/>
                  <a:gd name="T6" fmla="*/ 152 w 344"/>
                  <a:gd name="T7" fmla="*/ 10 h 324"/>
                  <a:gd name="T8" fmla="*/ 141 w 344"/>
                  <a:gd name="T9" fmla="*/ 0 h 324"/>
                  <a:gd name="T10" fmla="*/ 140 w 344"/>
                  <a:gd name="T11" fmla="*/ 1 h 324"/>
                  <a:gd name="T12" fmla="*/ 139 w 344"/>
                  <a:gd name="T13" fmla="*/ 1 h 324"/>
                  <a:gd name="T14" fmla="*/ 138 w 344"/>
                  <a:gd name="T15" fmla="*/ 1 h 324"/>
                  <a:gd name="T16" fmla="*/ 136 w 344"/>
                  <a:gd name="T17" fmla="*/ 1 h 324"/>
                  <a:gd name="T18" fmla="*/ 148 w 344"/>
                  <a:gd name="T19" fmla="*/ 13 h 324"/>
                  <a:gd name="T20" fmla="*/ 158 w 344"/>
                  <a:gd name="T21" fmla="*/ 27 h 324"/>
                  <a:gd name="T22" fmla="*/ 164 w 344"/>
                  <a:gd name="T23" fmla="*/ 43 h 324"/>
                  <a:gd name="T24" fmla="*/ 168 w 344"/>
                  <a:gd name="T25" fmla="*/ 61 h 324"/>
                  <a:gd name="T26" fmla="*/ 172 w 344"/>
                  <a:gd name="T27" fmla="*/ 70 h 324"/>
                  <a:gd name="T28" fmla="*/ 171 w 344"/>
                  <a:gd name="T29" fmla="*/ 88 h 324"/>
                  <a:gd name="T30" fmla="*/ 166 w 344"/>
                  <a:gd name="T31" fmla="*/ 106 h 324"/>
                  <a:gd name="T32" fmla="*/ 157 w 344"/>
                  <a:gd name="T33" fmla="*/ 121 h 324"/>
                  <a:gd name="T34" fmla="*/ 146 w 344"/>
                  <a:gd name="T35" fmla="*/ 136 h 324"/>
                  <a:gd name="T36" fmla="*/ 132 w 344"/>
                  <a:gd name="T37" fmla="*/ 147 h 324"/>
                  <a:gd name="T38" fmla="*/ 116 w 344"/>
                  <a:gd name="T39" fmla="*/ 156 h 324"/>
                  <a:gd name="T40" fmla="*/ 98 w 344"/>
                  <a:gd name="T41" fmla="*/ 161 h 324"/>
                  <a:gd name="T42" fmla="*/ 80 w 344"/>
                  <a:gd name="T43" fmla="*/ 162 h 324"/>
                  <a:gd name="T44" fmla="*/ 61 w 344"/>
                  <a:gd name="T45" fmla="*/ 161 h 324"/>
                  <a:gd name="T46" fmla="*/ 43 w 344"/>
                  <a:gd name="T47" fmla="*/ 156 h 324"/>
                  <a:gd name="T48" fmla="*/ 28 w 344"/>
                  <a:gd name="T49" fmla="*/ 147 h 324"/>
                  <a:gd name="T50" fmla="*/ 14 w 344"/>
                  <a:gd name="T51" fmla="*/ 136 h 324"/>
                  <a:gd name="T52" fmla="*/ 3 w 344"/>
                  <a:gd name="T53" fmla="*/ 121 h 324"/>
                  <a:gd name="T54" fmla="*/ 0 w 344"/>
                  <a:gd name="T55" fmla="*/ 115 h 324"/>
                  <a:gd name="T56" fmla="*/ 0 w 344"/>
                  <a:gd name="T57" fmla="*/ 114 h 324"/>
                  <a:gd name="T58" fmla="*/ 1 w 344"/>
                  <a:gd name="T59" fmla="*/ 112 h 324"/>
                  <a:gd name="T60" fmla="*/ 1 w 344"/>
                  <a:gd name="T61" fmla="*/ 110 h 324"/>
                  <a:gd name="T62" fmla="*/ 2 w 344"/>
                  <a:gd name="T63" fmla="*/ 112 h 324"/>
                  <a:gd name="T64" fmla="*/ 11 w 344"/>
                  <a:gd name="T65" fmla="*/ 126 h 324"/>
                  <a:gd name="T66" fmla="*/ 23 w 344"/>
                  <a:gd name="T67" fmla="*/ 138 h 324"/>
                  <a:gd name="T68" fmla="*/ 38 w 344"/>
                  <a:gd name="T69" fmla="*/ 148 h 324"/>
                  <a:gd name="T70" fmla="*/ 53 w 344"/>
                  <a:gd name="T71" fmla="*/ 154 h 324"/>
                  <a:gd name="T72" fmla="*/ 71 w 344"/>
                  <a:gd name="T73" fmla="*/ 158 h 324"/>
                  <a:gd name="T74" fmla="*/ 88 w 344"/>
                  <a:gd name="T75" fmla="*/ 158 h 324"/>
                  <a:gd name="T76" fmla="*/ 105 w 344"/>
                  <a:gd name="T77" fmla="*/ 154 h 324"/>
                  <a:gd name="T78" fmla="*/ 122 w 344"/>
                  <a:gd name="T79" fmla="*/ 148 h 324"/>
                  <a:gd name="T80" fmla="*/ 136 w 344"/>
                  <a:gd name="T81" fmla="*/ 138 h 324"/>
                  <a:gd name="T82" fmla="*/ 148 w 344"/>
                  <a:gd name="T83" fmla="*/ 126 h 324"/>
                  <a:gd name="T84" fmla="*/ 158 w 344"/>
                  <a:gd name="T85" fmla="*/ 112 h 324"/>
                  <a:gd name="T86" fmla="*/ 164 w 344"/>
                  <a:gd name="T87" fmla="*/ 95 h 324"/>
                  <a:gd name="T88" fmla="*/ 168 w 344"/>
                  <a:gd name="T89" fmla="*/ 79 h 324"/>
                  <a:gd name="T90" fmla="*/ 172 w 344"/>
                  <a:gd name="T91" fmla="*/ 70 h 32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4"/>
                  <a:gd name="T139" fmla="*/ 0 h 324"/>
                  <a:gd name="T140" fmla="*/ 344 w 344"/>
                  <a:gd name="T141" fmla="*/ 324 h 32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4" h="324">
                    <a:moveTo>
                      <a:pt x="344" y="139"/>
                    </a:moveTo>
                    <a:lnTo>
                      <a:pt x="344" y="120"/>
                    </a:lnTo>
                    <a:lnTo>
                      <a:pt x="341" y="102"/>
                    </a:lnTo>
                    <a:lnTo>
                      <a:pt x="337" y="85"/>
                    </a:lnTo>
                    <a:lnTo>
                      <a:pt x="331" y="67"/>
                    </a:lnTo>
                    <a:lnTo>
                      <a:pt x="322" y="51"/>
                    </a:lnTo>
                    <a:lnTo>
                      <a:pt x="313" y="36"/>
                    </a:lnTo>
                    <a:lnTo>
                      <a:pt x="303" y="21"/>
                    </a:lnTo>
                    <a:lnTo>
                      <a:pt x="291" y="8"/>
                    </a:lnTo>
                    <a:lnTo>
                      <a:pt x="282" y="0"/>
                    </a:lnTo>
                    <a:lnTo>
                      <a:pt x="281" y="0"/>
                    </a:lnTo>
                    <a:lnTo>
                      <a:pt x="279" y="2"/>
                    </a:lnTo>
                    <a:lnTo>
                      <a:pt x="278" y="2"/>
                    </a:lnTo>
                    <a:lnTo>
                      <a:pt x="276" y="3"/>
                    </a:lnTo>
                    <a:lnTo>
                      <a:pt x="275" y="3"/>
                    </a:lnTo>
                    <a:lnTo>
                      <a:pt x="273" y="3"/>
                    </a:lnTo>
                    <a:lnTo>
                      <a:pt x="272" y="3"/>
                    </a:lnTo>
                    <a:lnTo>
                      <a:pt x="284" y="15"/>
                    </a:lnTo>
                    <a:lnTo>
                      <a:pt x="296" y="27"/>
                    </a:lnTo>
                    <a:lnTo>
                      <a:pt x="306" y="40"/>
                    </a:lnTo>
                    <a:lnTo>
                      <a:pt x="315" y="55"/>
                    </a:lnTo>
                    <a:lnTo>
                      <a:pt x="322" y="70"/>
                    </a:lnTo>
                    <a:lnTo>
                      <a:pt x="328" y="86"/>
                    </a:lnTo>
                    <a:lnTo>
                      <a:pt x="333" y="104"/>
                    </a:lnTo>
                    <a:lnTo>
                      <a:pt x="336" y="122"/>
                    </a:lnTo>
                    <a:lnTo>
                      <a:pt x="336" y="139"/>
                    </a:lnTo>
                    <a:lnTo>
                      <a:pt x="344" y="139"/>
                    </a:lnTo>
                    <a:lnTo>
                      <a:pt x="344" y="159"/>
                    </a:lnTo>
                    <a:lnTo>
                      <a:pt x="341" y="176"/>
                    </a:lnTo>
                    <a:lnTo>
                      <a:pt x="337" y="194"/>
                    </a:lnTo>
                    <a:lnTo>
                      <a:pt x="331" y="212"/>
                    </a:lnTo>
                    <a:lnTo>
                      <a:pt x="322" y="228"/>
                    </a:lnTo>
                    <a:lnTo>
                      <a:pt x="313" y="243"/>
                    </a:lnTo>
                    <a:lnTo>
                      <a:pt x="303" y="258"/>
                    </a:lnTo>
                    <a:lnTo>
                      <a:pt x="291" y="271"/>
                    </a:lnTo>
                    <a:lnTo>
                      <a:pt x="278" y="283"/>
                    </a:lnTo>
                    <a:lnTo>
                      <a:pt x="263" y="293"/>
                    </a:lnTo>
                    <a:lnTo>
                      <a:pt x="248" y="302"/>
                    </a:lnTo>
                    <a:lnTo>
                      <a:pt x="232" y="311"/>
                    </a:lnTo>
                    <a:lnTo>
                      <a:pt x="214" y="317"/>
                    </a:lnTo>
                    <a:lnTo>
                      <a:pt x="196" y="321"/>
                    </a:lnTo>
                    <a:lnTo>
                      <a:pt x="179" y="324"/>
                    </a:lnTo>
                    <a:lnTo>
                      <a:pt x="159" y="324"/>
                    </a:lnTo>
                    <a:lnTo>
                      <a:pt x="140" y="324"/>
                    </a:lnTo>
                    <a:lnTo>
                      <a:pt x="123" y="321"/>
                    </a:lnTo>
                    <a:lnTo>
                      <a:pt x="105" y="317"/>
                    </a:lnTo>
                    <a:lnTo>
                      <a:pt x="87" y="311"/>
                    </a:lnTo>
                    <a:lnTo>
                      <a:pt x="71" y="302"/>
                    </a:lnTo>
                    <a:lnTo>
                      <a:pt x="56" y="293"/>
                    </a:lnTo>
                    <a:lnTo>
                      <a:pt x="41" y="283"/>
                    </a:lnTo>
                    <a:lnTo>
                      <a:pt x="28" y="271"/>
                    </a:lnTo>
                    <a:lnTo>
                      <a:pt x="16" y="258"/>
                    </a:lnTo>
                    <a:lnTo>
                      <a:pt x="6" y="243"/>
                    </a:lnTo>
                    <a:lnTo>
                      <a:pt x="0" y="233"/>
                    </a:lnTo>
                    <a:lnTo>
                      <a:pt x="0" y="231"/>
                    </a:lnTo>
                    <a:lnTo>
                      <a:pt x="0" y="230"/>
                    </a:lnTo>
                    <a:lnTo>
                      <a:pt x="0" y="228"/>
                    </a:lnTo>
                    <a:lnTo>
                      <a:pt x="1" y="227"/>
                    </a:lnTo>
                    <a:lnTo>
                      <a:pt x="1" y="225"/>
                    </a:lnTo>
                    <a:lnTo>
                      <a:pt x="1" y="222"/>
                    </a:lnTo>
                    <a:lnTo>
                      <a:pt x="1" y="221"/>
                    </a:lnTo>
                    <a:lnTo>
                      <a:pt x="3" y="219"/>
                    </a:lnTo>
                    <a:lnTo>
                      <a:pt x="4" y="224"/>
                    </a:lnTo>
                    <a:lnTo>
                      <a:pt x="13" y="238"/>
                    </a:lnTo>
                    <a:lnTo>
                      <a:pt x="23" y="252"/>
                    </a:lnTo>
                    <a:lnTo>
                      <a:pt x="35" y="264"/>
                    </a:lnTo>
                    <a:lnTo>
                      <a:pt x="47" y="275"/>
                    </a:lnTo>
                    <a:lnTo>
                      <a:pt x="60" y="286"/>
                    </a:lnTo>
                    <a:lnTo>
                      <a:pt x="75" y="295"/>
                    </a:lnTo>
                    <a:lnTo>
                      <a:pt x="90" y="302"/>
                    </a:lnTo>
                    <a:lnTo>
                      <a:pt x="106" y="308"/>
                    </a:lnTo>
                    <a:lnTo>
                      <a:pt x="124" y="312"/>
                    </a:lnTo>
                    <a:lnTo>
                      <a:pt x="142" y="315"/>
                    </a:lnTo>
                    <a:lnTo>
                      <a:pt x="159" y="315"/>
                    </a:lnTo>
                    <a:lnTo>
                      <a:pt x="177" y="315"/>
                    </a:lnTo>
                    <a:lnTo>
                      <a:pt x="195" y="312"/>
                    </a:lnTo>
                    <a:lnTo>
                      <a:pt x="211" y="308"/>
                    </a:lnTo>
                    <a:lnTo>
                      <a:pt x="228" y="302"/>
                    </a:lnTo>
                    <a:lnTo>
                      <a:pt x="244" y="295"/>
                    </a:lnTo>
                    <a:lnTo>
                      <a:pt x="259" y="286"/>
                    </a:lnTo>
                    <a:lnTo>
                      <a:pt x="272" y="275"/>
                    </a:lnTo>
                    <a:lnTo>
                      <a:pt x="284" y="264"/>
                    </a:lnTo>
                    <a:lnTo>
                      <a:pt x="296" y="252"/>
                    </a:lnTo>
                    <a:lnTo>
                      <a:pt x="306" y="238"/>
                    </a:lnTo>
                    <a:lnTo>
                      <a:pt x="315" y="224"/>
                    </a:lnTo>
                    <a:lnTo>
                      <a:pt x="322" y="207"/>
                    </a:lnTo>
                    <a:lnTo>
                      <a:pt x="328" y="191"/>
                    </a:lnTo>
                    <a:lnTo>
                      <a:pt x="333" y="175"/>
                    </a:lnTo>
                    <a:lnTo>
                      <a:pt x="336" y="157"/>
                    </a:lnTo>
                    <a:lnTo>
                      <a:pt x="336" y="139"/>
                    </a:lnTo>
                    <a:lnTo>
                      <a:pt x="344" y="139"/>
                    </a:lnTo>
                    <a:close/>
                  </a:path>
                </a:pathLst>
              </a:custGeom>
              <a:solidFill>
                <a:srgbClr val="4B63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4169" y="2548"/>
                <a:ext cx="167" cy="156"/>
              </a:xfrm>
              <a:custGeom>
                <a:avLst/>
                <a:gdLst>
                  <a:gd name="T0" fmla="*/ 167 w 333"/>
                  <a:gd name="T1" fmla="*/ 59 h 312"/>
                  <a:gd name="T2" fmla="*/ 163 w 333"/>
                  <a:gd name="T3" fmla="*/ 41 h 312"/>
                  <a:gd name="T4" fmla="*/ 156 w 333"/>
                  <a:gd name="T5" fmla="*/ 26 h 312"/>
                  <a:gd name="T6" fmla="*/ 147 w 333"/>
                  <a:gd name="T7" fmla="*/ 12 h 312"/>
                  <a:gd name="T8" fmla="*/ 135 w 333"/>
                  <a:gd name="T9" fmla="*/ 0 h 312"/>
                  <a:gd name="T10" fmla="*/ 134 w 333"/>
                  <a:gd name="T11" fmla="*/ 1 h 312"/>
                  <a:gd name="T12" fmla="*/ 132 w 333"/>
                  <a:gd name="T13" fmla="*/ 1 h 312"/>
                  <a:gd name="T14" fmla="*/ 131 w 333"/>
                  <a:gd name="T15" fmla="*/ 1 h 312"/>
                  <a:gd name="T16" fmla="*/ 130 w 333"/>
                  <a:gd name="T17" fmla="*/ 2 h 312"/>
                  <a:gd name="T18" fmla="*/ 138 w 333"/>
                  <a:gd name="T19" fmla="*/ 9 h 312"/>
                  <a:gd name="T20" fmla="*/ 148 w 333"/>
                  <a:gd name="T21" fmla="*/ 21 h 312"/>
                  <a:gd name="T22" fmla="*/ 155 w 333"/>
                  <a:gd name="T23" fmla="*/ 36 h 312"/>
                  <a:gd name="T24" fmla="*/ 161 w 333"/>
                  <a:gd name="T25" fmla="*/ 51 h 312"/>
                  <a:gd name="T26" fmla="*/ 162 w 333"/>
                  <a:gd name="T27" fmla="*/ 68 h 312"/>
                  <a:gd name="T28" fmla="*/ 167 w 333"/>
                  <a:gd name="T29" fmla="*/ 77 h 312"/>
                  <a:gd name="T30" fmla="*/ 163 w 333"/>
                  <a:gd name="T31" fmla="*/ 94 h 312"/>
                  <a:gd name="T32" fmla="*/ 156 w 333"/>
                  <a:gd name="T33" fmla="*/ 110 h 312"/>
                  <a:gd name="T34" fmla="*/ 147 w 333"/>
                  <a:gd name="T35" fmla="*/ 124 h 312"/>
                  <a:gd name="T36" fmla="*/ 135 w 333"/>
                  <a:gd name="T37" fmla="*/ 136 h 312"/>
                  <a:gd name="T38" fmla="*/ 121 w 333"/>
                  <a:gd name="T39" fmla="*/ 146 h 312"/>
                  <a:gd name="T40" fmla="*/ 104 w 333"/>
                  <a:gd name="T41" fmla="*/ 153 h 312"/>
                  <a:gd name="T42" fmla="*/ 87 w 333"/>
                  <a:gd name="T43" fmla="*/ 156 h 312"/>
                  <a:gd name="T44" fmla="*/ 70 w 333"/>
                  <a:gd name="T45" fmla="*/ 156 h 312"/>
                  <a:gd name="T46" fmla="*/ 52 w 333"/>
                  <a:gd name="T47" fmla="*/ 153 h 312"/>
                  <a:gd name="T48" fmla="*/ 36 w 333"/>
                  <a:gd name="T49" fmla="*/ 146 h 312"/>
                  <a:gd name="T50" fmla="*/ 22 w 333"/>
                  <a:gd name="T51" fmla="*/ 136 h 312"/>
                  <a:gd name="T52" fmla="*/ 10 w 333"/>
                  <a:gd name="T53" fmla="*/ 124 h 312"/>
                  <a:gd name="T54" fmla="*/ 1 w 333"/>
                  <a:gd name="T55" fmla="*/ 110 h 312"/>
                  <a:gd name="T56" fmla="*/ 0 w 333"/>
                  <a:gd name="T57" fmla="*/ 107 h 312"/>
                  <a:gd name="T58" fmla="*/ 1 w 333"/>
                  <a:gd name="T59" fmla="*/ 105 h 312"/>
                  <a:gd name="T60" fmla="*/ 1 w 333"/>
                  <a:gd name="T61" fmla="*/ 103 h 312"/>
                  <a:gd name="T62" fmla="*/ 2 w 333"/>
                  <a:gd name="T63" fmla="*/ 102 h 312"/>
                  <a:gd name="T64" fmla="*/ 5 w 333"/>
                  <a:gd name="T65" fmla="*/ 108 h 312"/>
                  <a:gd name="T66" fmla="*/ 14 w 333"/>
                  <a:gd name="T67" fmla="*/ 121 h 312"/>
                  <a:gd name="T68" fmla="*/ 25 w 333"/>
                  <a:gd name="T69" fmla="*/ 133 h 312"/>
                  <a:gd name="T70" fmla="*/ 39 w 333"/>
                  <a:gd name="T71" fmla="*/ 142 h 312"/>
                  <a:gd name="T72" fmla="*/ 53 w 333"/>
                  <a:gd name="T73" fmla="*/ 148 h 312"/>
                  <a:gd name="T74" fmla="*/ 70 w 333"/>
                  <a:gd name="T75" fmla="*/ 151 h 312"/>
                  <a:gd name="T76" fmla="*/ 87 w 333"/>
                  <a:gd name="T77" fmla="*/ 151 h 312"/>
                  <a:gd name="T78" fmla="*/ 103 w 333"/>
                  <a:gd name="T79" fmla="*/ 148 h 312"/>
                  <a:gd name="T80" fmla="*/ 118 w 333"/>
                  <a:gd name="T81" fmla="*/ 142 h 312"/>
                  <a:gd name="T82" fmla="*/ 132 w 333"/>
                  <a:gd name="T83" fmla="*/ 133 h 312"/>
                  <a:gd name="T84" fmla="*/ 143 w 333"/>
                  <a:gd name="T85" fmla="*/ 121 h 312"/>
                  <a:gd name="T86" fmla="*/ 152 w 333"/>
                  <a:gd name="T87" fmla="*/ 108 h 312"/>
                  <a:gd name="T88" fmla="*/ 158 w 333"/>
                  <a:gd name="T89" fmla="*/ 92 h 312"/>
                  <a:gd name="T90" fmla="*/ 161 w 333"/>
                  <a:gd name="T91" fmla="*/ 77 h 312"/>
                  <a:gd name="T92" fmla="*/ 167 w 333"/>
                  <a:gd name="T93" fmla="*/ 68 h 31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3"/>
                  <a:gd name="T142" fmla="*/ 0 h 312"/>
                  <a:gd name="T143" fmla="*/ 333 w 333"/>
                  <a:gd name="T144" fmla="*/ 312 h 31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3" h="312">
                    <a:moveTo>
                      <a:pt x="333" y="136"/>
                    </a:moveTo>
                    <a:lnTo>
                      <a:pt x="333" y="119"/>
                    </a:lnTo>
                    <a:lnTo>
                      <a:pt x="330" y="101"/>
                    </a:lnTo>
                    <a:lnTo>
                      <a:pt x="325" y="83"/>
                    </a:lnTo>
                    <a:lnTo>
                      <a:pt x="319" y="67"/>
                    </a:lnTo>
                    <a:lnTo>
                      <a:pt x="312" y="52"/>
                    </a:lnTo>
                    <a:lnTo>
                      <a:pt x="303" y="37"/>
                    </a:lnTo>
                    <a:lnTo>
                      <a:pt x="293" y="24"/>
                    </a:lnTo>
                    <a:lnTo>
                      <a:pt x="281" y="12"/>
                    </a:lnTo>
                    <a:lnTo>
                      <a:pt x="269" y="0"/>
                    </a:lnTo>
                    <a:lnTo>
                      <a:pt x="269" y="2"/>
                    </a:lnTo>
                    <a:lnTo>
                      <a:pt x="267" y="2"/>
                    </a:lnTo>
                    <a:lnTo>
                      <a:pt x="266" y="2"/>
                    </a:lnTo>
                    <a:lnTo>
                      <a:pt x="264" y="3"/>
                    </a:lnTo>
                    <a:lnTo>
                      <a:pt x="263" y="3"/>
                    </a:lnTo>
                    <a:lnTo>
                      <a:pt x="262" y="3"/>
                    </a:lnTo>
                    <a:lnTo>
                      <a:pt x="260" y="3"/>
                    </a:lnTo>
                    <a:lnTo>
                      <a:pt x="259" y="5"/>
                    </a:lnTo>
                    <a:lnTo>
                      <a:pt x="263" y="8"/>
                    </a:lnTo>
                    <a:lnTo>
                      <a:pt x="275" y="18"/>
                    </a:lnTo>
                    <a:lnTo>
                      <a:pt x="285" y="30"/>
                    </a:lnTo>
                    <a:lnTo>
                      <a:pt x="296" y="43"/>
                    </a:lnTo>
                    <a:lnTo>
                      <a:pt x="303" y="56"/>
                    </a:lnTo>
                    <a:lnTo>
                      <a:pt x="310" y="71"/>
                    </a:lnTo>
                    <a:lnTo>
                      <a:pt x="316" y="86"/>
                    </a:lnTo>
                    <a:lnTo>
                      <a:pt x="321" y="102"/>
                    </a:lnTo>
                    <a:lnTo>
                      <a:pt x="322" y="119"/>
                    </a:lnTo>
                    <a:lnTo>
                      <a:pt x="324" y="136"/>
                    </a:lnTo>
                    <a:lnTo>
                      <a:pt x="333" y="136"/>
                    </a:lnTo>
                    <a:lnTo>
                      <a:pt x="333" y="154"/>
                    </a:lnTo>
                    <a:lnTo>
                      <a:pt x="330" y="172"/>
                    </a:lnTo>
                    <a:lnTo>
                      <a:pt x="325" y="188"/>
                    </a:lnTo>
                    <a:lnTo>
                      <a:pt x="319" y="204"/>
                    </a:lnTo>
                    <a:lnTo>
                      <a:pt x="312" y="221"/>
                    </a:lnTo>
                    <a:lnTo>
                      <a:pt x="303" y="235"/>
                    </a:lnTo>
                    <a:lnTo>
                      <a:pt x="293" y="249"/>
                    </a:lnTo>
                    <a:lnTo>
                      <a:pt x="281" y="261"/>
                    </a:lnTo>
                    <a:lnTo>
                      <a:pt x="269" y="272"/>
                    </a:lnTo>
                    <a:lnTo>
                      <a:pt x="256" y="283"/>
                    </a:lnTo>
                    <a:lnTo>
                      <a:pt x="241" y="292"/>
                    </a:lnTo>
                    <a:lnTo>
                      <a:pt x="225" y="299"/>
                    </a:lnTo>
                    <a:lnTo>
                      <a:pt x="208" y="305"/>
                    </a:lnTo>
                    <a:lnTo>
                      <a:pt x="192" y="309"/>
                    </a:lnTo>
                    <a:lnTo>
                      <a:pt x="174" y="312"/>
                    </a:lnTo>
                    <a:lnTo>
                      <a:pt x="156" y="312"/>
                    </a:lnTo>
                    <a:lnTo>
                      <a:pt x="139" y="312"/>
                    </a:lnTo>
                    <a:lnTo>
                      <a:pt x="121" y="309"/>
                    </a:lnTo>
                    <a:lnTo>
                      <a:pt x="103" y="305"/>
                    </a:lnTo>
                    <a:lnTo>
                      <a:pt x="87" y="299"/>
                    </a:lnTo>
                    <a:lnTo>
                      <a:pt x="72" y="292"/>
                    </a:lnTo>
                    <a:lnTo>
                      <a:pt x="57" y="283"/>
                    </a:lnTo>
                    <a:lnTo>
                      <a:pt x="44" y="272"/>
                    </a:lnTo>
                    <a:lnTo>
                      <a:pt x="32" y="261"/>
                    </a:lnTo>
                    <a:lnTo>
                      <a:pt x="20" y="249"/>
                    </a:lnTo>
                    <a:lnTo>
                      <a:pt x="10" y="235"/>
                    </a:lnTo>
                    <a:lnTo>
                      <a:pt x="1" y="221"/>
                    </a:lnTo>
                    <a:lnTo>
                      <a:pt x="0" y="216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1" y="210"/>
                    </a:lnTo>
                    <a:lnTo>
                      <a:pt x="1" y="209"/>
                    </a:lnTo>
                    <a:lnTo>
                      <a:pt x="1" y="207"/>
                    </a:lnTo>
                    <a:lnTo>
                      <a:pt x="1" y="206"/>
                    </a:lnTo>
                    <a:lnTo>
                      <a:pt x="3" y="204"/>
                    </a:lnTo>
                    <a:lnTo>
                      <a:pt x="3" y="203"/>
                    </a:lnTo>
                    <a:lnTo>
                      <a:pt x="10" y="216"/>
                    </a:lnTo>
                    <a:lnTo>
                      <a:pt x="17" y="230"/>
                    </a:lnTo>
                    <a:lnTo>
                      <a:pt x="28" y="243"/>
                    </a:lnTo>
                    <a:lnTo>
                      <a:pt x="38" y="255"/>
                    </a:lnTo>
                    <a:lnTo>
                      <a:pt x="50" y="265"/>
                    </a:lnTo>
                    <a:lnTo>
                      <a:pt x="63" y="275"/>
                    </a:lnTo>
                    <a:lnTo>
                      <a:pt x="77" y="283"/>
                    </a:lnTo>
                    <a:lnTo>
                      <a:pt x="91" y="290"/>
                    </a:lnTo>
                    <a:lnTo>
                      <a:pt x="106" y="296"/>
                    </a:lnTo>
                    <a:lnTo>
                      <a:pt x="122" y="301"/>
                    </a:lnTo>
                    <a:lnTo>
                      <a:pt x="139" y="302"/>
                    </a:lnTo>
                    <a:lnTo>
                      <a:pt x="156" y="303"/>
                    </a:lnTo>
                    <a:lnTo>
                      <a:pt x="173" y="302"/>
                    </a:lnTo>
                    <a:lnTo>
                      <a:pt x="191" y="301"/>
                    </a:lnTo>
                    <a:lnTo>
                      <a:pt x="205" y="296"/>
                    </a:lnTo>
                    <a:lnTo>
                      <a:pt x="222" y="290"/>
                    </a:lnTo>
                    <a:lnTo>
                      <a:pt x="236" y="283"/>
                    </a:lnTo>
                    <a:lnTo>
                      <a:pt x="250" y="275"/>
                    </a:lnTo>
                    <a:lnTo>
                      <a:pt x="263" y="265"/>
                    </a:lnTo>
                    <a:lnTo>
                      <a:pt x="275" y="255"/>
                    </a:lnTo>
                    <a:lnTo>
                      <a:pt x="285" y="243"/>
                    </a:lnTo>
                    <a:lnTo>
                      <a:pt x="296" y="230"/>
                    </a:lnTo>
                    <a:lnTo>
                      <a:pt x="303" y="216"/>
                    </a:lnTo>
                    <a:lnTo>
                      <a:pt x="310" y="201"/>
                    </a:lnTo>
                    <a:lnTo>
                      <a:pt x="316" y="185"/>
                    </a:lnTo>
                    <a:lnTo>
                      <a:pt x="321" y="170"/>
                    </a:lnTo>
                    <a:lnTo>
                      <a:pt x="322" y="153"/>
                    </a:lnTo>
                    <a:lnTo>
                      <a:pt x="324" y="136"/>
                    </a:lnTo>
                    <a:lnTo>
                      <a:pt x="333" y="136"/>
                    </a:lnTo>
                    <a:close/>
                  </a:path>
                </a:pathLst>
              </a:custGeom>
              <a:solidFill>
                <a:srgbClr val="4C64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4171" y="2550"/>
                <a:ext cx="160" cy="150"/>
              </a:xfrm>
              <a:custGeom>
                <a:avLst/>
                <a:gdLst>
                  <a:gd name="T0" fmla="*/ 159 w 321"/>
                  <a:gd name="T1" fmla="*/ 57 h 298"/>
                  <a:gd name="T2" fmla="*/ 156 w 321"/>
                  <a:gd name="T3" fmla="*/ 41 h 298"/>
                  <a:gd name="T4" fmla="*/ 150 w 321"/>
                  <a:gd name="T5" fmla="*/ 26 h 298"/>
                  <a:gd name="T6" fmla="*/ 141 w 321"/>
                  <a:gd name="T7" fmla="*/ 13 h 298"/>
                  <a:gd name="T8" fmla="*/ 130 w 321"/>
                  <a:gd name="T9" fmla="*/ 2 h 298"/>
                  <a:gd name="T10" fmla="*/ 127 w 321"/>
                  <a:gd name="T11" fmla="*/ 0 h 298"/>
                  <a:gd name="T12" fmla="*/ 125 w 321"/>
                  <a:gd name="T13" fmla="*/ 0 h 298"/>
                  <a:gd name="T14" fmla="*/ 124 w 321"/>
                  <a:gd name="T15" fmla="*/ 1 h 298"/>
                  <a:gd name="T16" fmla="*/ 122 w 321"/>
                  <a:gd name="T17" fmla="*/ 1 h 298"/>
                  <a:gd name="T18" fmla="*/ 127 w 321"/>
                  <a:gd name="T19" fmla="*/ 5 h 298"/>
                  <a:gd name="T20" fmla="*/ 137 w 321"/>
                  <a:gd name="T21" fmla="*/ 16 h 298"/>
                  <a:gd name="T22" fmla="*/ 146 w 321"/>
                  <a:gd name="T23" fmla="*/ 28 h 298"/>
                  <a:gd name="T24" fmla="*/ 152 w 321"/>
                  <a:gd name="T25" fmla="*/ 42 h 298"/>
                  <a:gd name="T26" fmla="*/ 155 w 321"/>
                  <a:gd name="T27" fmla="*/ 58 h 298"/>
                  <a:gd name="T28" fmla="*/ 160 w 321"/>
                  <a:gd name="T29" fmla="*/ 66 h 298"/>
                  <a:gd name="T30" fmla="*/ 159 w 321"/>
                  <a:gd name="T31" fmla="*/ 83 h 298"/>
                  <a:gd name="T32" fmla="*/ 153 w 321"/>
                  <a:gd name="T33" fmla="*/ 99 h 298"/>
                  <a:gd name="T34" fmla="*/ 146 w 321"/>
                  <a:gd name="T35" fmla="*/ 113 h 298"/>
                  <a:gd name="T36" fmla="*/ 136 w 321"/>
                  <a:gd name="T37" fmla="*/ 126 h 298"/>
                  <a:gd name="T38" fmla="*/ 123 w 321"/>
                  <a:gd name="T39" fmla="*/ 136 h 298"/>
                  <a:gd name="T40" fmla="*/ 109 w 321"/>
                  <a:gd name="T41" fmla="*/ 143 h 298"/>
                  <a:gd name="T42" fmla="*/ 94 w 321"/>
                  <a:gd name="T43" fmla="*/ 149 h 298"/>
                  <a:gd name="T44" fmla="*/ 76 w 321"/>
                  <a:gd name="T45" fmla="*/ 150 h 298"/>
                  <a:gd name="T46" fmla="*/ 59 w 321"/>
                  <a:gd name="T47" fmla="*/ 149 h 298"/>
                  <a:gd name="T48" fmla="*/ 44 w 321"/>
                  <a:gd name="T49" fmla="*/ 143 h 298"/>
                  <a:gd name="T50" fmla="*/ 30 w 321"/>
                  <a:gd name="T51" fmla="*/ 136 h 298"/>
                  <a:gd name="T52" fmla="*/ 17 w 321"/>
                  <a:gd name="T53" fmla="*/ 126 h 298"/>
                  <a:gd name="T54" fmla="*/ 7 w 321"/>
                  <a:gd name="T55" fmla="*/ 113 h 298"/>
                  <a:gd name="T56" fmla="*/ 0 w 321"/>
                  <a:gd name="T57" fmla="*/ 100 h 298"/>
                  <a:gd name="T58" fmla="*/ 0 w 321"/>
                  <a:gd name="T59" fmla="*/ 97 h 298"/>
                  <a:gd name="T60" fmla="*/ 1 w 321"/>
                  <a:gd name="T61" fmla="*/ 96 h 298"/>
                  <a:gd name="T62" fmla="*/ 1 w 321"/>
                  <a:gd name="T63" fmla="*/ 95 h 298"/>
                  <a:gd name="T64" fmla="*/ 2 w 321"/>
                  <a:gd name="T65" fmla="*/ 92 h 298"/>
                  <a:gd name="T66" fmla="*/ 2 w 321"/>
                  <a:gd name="T67" fmla="*/ 92 h 298"/>
                  <a:gd name="T68" fmla="*/ 2 w 321"/>
                  <a:gd name="T69" fmla="*/ 92 h 298"/>
                  <a:gd name="T70" fmla="*/ 2 w 321"/>
                  <a:gd name="T71" fmla="*/ 92 h 298"/>
                  <a:gd name="T72" fmla="*/ 2 w 321"/>
                  <a:gd name="T73" fmla="*/ 92 h 298"/>
                  <a:gd name="T74" fmla="*/ 7 w 321"/>
                  <a:gd name="T75" fmla="*/ 104 h 298"/>
                  <a:gd name="T76" fmla="*/ 16 w 321"/>
                  <a:gd name="T77" fmla="*/ 117 h 298"/>
                  <a:gd name="T78" fmla="*/ 26 w 321"/>
                  <a:gd name="T79" fmla="*/ 127 h 298"/>
                  <a:gd name="T80" fmla="*/ 39 w 321"/>
                  <a:gd name="T81" fmla="*/ 136 h 298"/>
                  <a:gd name="T82" fmla="*/ 53 w 321"/>
                  <a:gd name="T83" fmla="*/ 142 h 298"/>
                  <a:gd name="T84" fmla="*/ 68 w 321"/>
                  <a:gd name="T85" fmla="*/ 145 h 298"/>
                  <a:gd name="T86" fmla="*/ 85 w 321"/>
                  <a:gd name="T87" fmla="*/ 145 h 298"/>
                  <a:gd name="T88" fmla="*/ 100 w 321"/>
                  <a:gd name="T89" fmla="*/ 142 h 298"/>
                  <a:gd name="T90" fmla="*/ 114 w 321"/>
                  <a:gd name="T91" fmla="*/ 136 h 298"/>
                  <a:gd name="T92" fmla="*/ 127 w 321"/>
                  <a:gd name="T93" fmla="*/ 127 h 298"/>
                  <a:gd name="T94" fmla="*/ 137 w 321"/>
                  <a:gd name="T95" fmla="*/ 117 h 298"/>
                  <a:gd name="T96" fmla="*/ 146 w 321"/>
                  <a:gd name="T97" fmla="*/ 104 h 298"/>
                  <a:gd name="T98" fmla="*/ 152 w 321"/>
                  <a:gd name="T99" fmla="*/ 90 h 298"/>
                  <a:gd name="T100" fmla="*/ 155 w 321"/>
                  <a:gd name="T101" fmla="*/ 74 h 298"/>
                  <a:gd name="T102" fmla="*/ 160 w 321"/>
                  <a:gd name="T103" fmla="*/ 66 h 2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21"/>
                  <a:gd name="T157" fmla="*/ 0 h 298"/>
                  <a:gd name="T158" fmla="*/ 321 w 321"/>
                  <a:gd name="T159" fmla="*/ 298 h 2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21" h="298">
                    <a:moveTo>
                      <a:pt x="321" y="131"/>
                    </a:moveTo>
                    <a:lnTo>
                      <a:pt x="319" y="114"/>
                    </a:lnTo>
                    <a:lnTo>
                      <a:pt x="318" y="97"/>
                    </a:lnTo>
                    <a:lnTo>
                      <a:pt x="313" y="81"/>
                    </a:lnTo>
                    <a:lnTo>
                      <a:pt x="307" y="66"/>
                    </a:lnTo>
                    <a:lnTo>
                      <a:pt x="300" y="51"/>
                    </a:lnTo>
                    <a:lnTo>
                      <a:pt x="293" y="38"/>
                    </a:lnTo>
                    <a:lnTo>
                      <a:pt x="282" y="25"/>
                    </a:lnTo>
                    <a:lnTo>
                      <a:pt x="272" y="13"/>
                    </a:lnTo>
                    <a:lnTo>
                      <a:pt x="260" y="3"/>
                    </a:lnTo>
                    <a:lnTo>
                      <a:pt x="256" y="0"/>
                    </a:lnTo>
                    <a:lnTo>
                      <a:pt x="254" y="0"/>
                    </a:lnTo>
                    <a:lnTo>
                      <a:pt x="253" y="0"/>
                    </a:lnTo>
                    <a:lnTo>
                      <a:pt x="251" y="0"/>
                    </a:lnTo>
                    <a:lnTo>
                      <a:pt x="250" y="0"/>
                    </a:lnTo>
                    <a:lnTo>
                      <a:pt x="248" y="1"/>
                    </a:lnTo>
                    <a:lnTo>
                      <a:pt x="247" y="1"/>
                    </a:lnTo>
                    <a:lnTo>
                      <a:pt x="245" y="1"/>
                    </a:lnTo>
                    <a:lnTo>
                      <a:pt x="244" y="1"/>
                    </a:lnTo>
                    <a:lnTo>
                      <a:pt x="254" y="10"/>
                    </a:lnTo>
                    <a:lnTo>
                      <a:pt x="264" y="19"/>
                    </a:lnTo>
                    <a:lnTo>
                      <a:pt x="275" y="31"/>
                    </a:lnTo>
                    <a:lnTo>
                      <a:pt x="284" y="43"/>
                    </a:lnTo>
                    <a:lnTo>
                      <a:pt x="293" y="56"/>
                    </a:lnTo>
                    <a:lnTo>
                      <a:pt x="298" y="69"/>
                    </a:lnTo>
                    <a:lnTo>
                      <a:pt x="304" y="84"/>
                    </a:lnTo>
                    <a:lnTo>
                      <a:pt x="307" y="99"/>
                    </a:lnTo>
                    <a:lnTo>
                      <a:pt x="310" y="115"/>
                    </a:lnTo>
                    <a:lnTo>
                      <a:pt x="312" y="131"/>
                    </a:lnTo>
                    <a:lnTo>
                      <a:pt x="321" y="131"/>
                    </a:lnTo>
                    <a:lnTo>
                      <a:pt x="319" y="148"/>
                    </a:lnTo>
                    <a:lnTo>
                      <a:pt x="318" y="165"/>
                    </a:lnTo>
                    <a:lnTo>
                      <a:pt x="313" y="180"/>
                    </a:lnTo>
                    <a:lnTo>
                      <a:pt x="307" y="196"/>
                    </a:lnTo>
                    <a:lnTo>
                      <a:pt x="300" y="211"/>
                    </a:lnTo>
                    <a:lnTo>
                      <a:pt x="293" y="225"/>
                    </a:lnTo>
                    <a:lnTo>
                      <a:pt x="282" y="238"/>
                    </a:lnTo>
                    <a:lnTo>
                      <a:pt x="272" y="250"/>
                    </a:lnTo>
                    <a:lnTo>
                      <a:pt x="260" y="260"/>
                    </a:lnTo>
                    <a:lnTo>
                      <a:pt x="247" y="270"/>
                    </a:lnTo>
                    <a:lnTo>
                      <a:pt x="233" y="278"/>
                    </a:lnTo>
                    <a:lnTo>
                      <a:pt x="219" y="285"/>
                    </a:lnTo>
                    <a:lnTo>
                      <a:pt x="202" y="291"/>
                    </a:lnTo>
                    <a:lnTo>
                      <a:pt x="188" y="296"/>
                    </a:lnTo>
                    <a:lnTo>
                      <a:pt x="170" y="297"/>
                    </a:lnTo>
                    <a:lnTo>
                      <a:pt x="153" y="298"/>
                    </a:lnTo>
                    <a:lnTo>
                      <a:pt x="136" y="297"/>
                    </a:lnTo>
                    <a:lnTo>
                      <a:pt x="119" y="296"/>
                    </a:lnTo>
                    <a:lnTo>
                      <a:pt x="103" y="291"/>
                    </a:lnTo>
                    <a:lnTo>
                      <a:pt x="88" y="285"/>
                    </a:lnTo>
                    <a:lnTo>
                      <a:pt x="74" y="278"/>
                    </a:lnTo>
                    <a:lnTo>
                      <a:pt x="60" y="270"/>
                    </a:lnTo>
                    <a:lnTo>
                      <a:pt x="47" y="260"/>
                    </a:lnTo>
                    <a:lnTo>
                      <a:pt x="35" y="250"/>
                    </a:lnTo>
                    <a:lnTo>
                      <a:pt x="25" y="238"/>
                    </a:lnTo>
                    <a:lnTo>
                      <a:pt x="14" y="225"/>
                    </a:lnTo>
                    <a:lnTo>
                      <a:pt x="7" y="211"/>
                    </a:lnTo>
                    <a:lnTo>
                      <a:pt x="0" y="198"/>
                    </a:lnTo>
                    <a:lnTo>
                      <a:pt x="0" y="195"/>
                    </a:lnTo>
                    <a:lnTo>
                      <a:pt x="1" y="193"/>
                    </a:lnTo>
                    <a:lnTo>
                      <a:pt x="1" y="192"/>
                    </a:lnTo>
                    <a:lnTo>
                      <a:pt x="3" y="190"/>
                    </a:lnTo>
                    <a:lnTo>
                      <a:pt x="3" y="189"/>
                    </a:lnTo>
                    <a:lnTo>
                      <a:pt x="3" y="188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9" y="192"/>
                    </a:lnTo>
                    <a:lnTo>
                      <a:pt x="14" y="207"/>
                    </a:lnTo>
                    <a:lnTo>
                      <a:pt x="22" y="220"/>
                    </a:lnTo>
                    <a:lnTo>
                      <a:pt x="32" y="232"/>
                    </a:lnTo>
                    <a:lnTo>
                      <a:pt x="41" y="242"/>
                    </a:lnTo>
                    <a:lnTo>
                      <a:pt x="53" y="253"/>
                    </a:lnTo>
                    <a:lnTo>
                      <a:pt x="65" y="262"/>
                    </a:lnTo>
                    <a:lnTo>
                      <a:pt x="78" y="270"/>
                    </a:lnTo>
                    <a:lnTo>
                      <a:pt x="91" y="276"/>
                    </a:lnTo>
                    <a:lnTo>
                      <a:pt x="106" y="282"/>
                    </a:lnTo>
                    <a:lnTo>
                      <a:pt x="121" y="285"/>
                    </a:lnTo>
                    <a:lnTo>
                      <a:pt x="137" y="288"/>
                    </a:lnTo>
                    <a:lnTo>
                      <a:pt x="153" y="290"/>
                    </a:lnTo>
                    <a:lnTo>
                      <a:pt x="170" y="288"/>
                    </a:lnTo>
                    <a:lnTo>
                      <a:pt x="185" y="285"/>
                    </a:lnTo>
                    <a:lnTo>
                      <a:pt x="201" y="282"/>
                    </a:lnTo>
                    <a:lnTo>
                      <a:pt x="214" y="276"/>
                    </a:lnTo>
                    <a:lnTo>
                      <a:pt x="229" y="270"/>
                    </a:lnTo>
                    <a:lnTo>
                      <a:pt x="242" y="262"/>
                    </a:lnTo>
                    <a:lnTo>
                      <a:pt x="254" y="253"/>
                    </a:lnTo>
                    <a:lnTo>
                      <a:pt x="264" y="242"/>
                    </a:lnTo>
                    <a:lnTo>
                      <a:pt x="275" y="232"/>
                    </a:lnTo>
                    <a:lnTo>
                      <a:pt x="284" y="220"/>
                    </a:lnTo>
                    <a:lnTo>
                      <a:pt x="293" y="207"/>
                    </a:lnTo>
                    <a:lnTo>
                      <a:pt x="298" y="192"/>
                    </a:lnTo>
                    <a:lnTo>
                      <a:pt x="304" y="179"/>
                    </a:lnTo>
                    <a:lnTo>
                      <a:pt x="307" y="162"/>
                    </a:lnTo>
                    <a:lnTo>
                      <a:pt x="310" y="148"/>
                    </a:lnTo>
                    <a:lnTo>
                      <a:pt x="312" y="131"/>
                    </a:lnTo>
                    <a:lnTo>
                      <a:pt x="321" y="131"/>
                    </a:lnTo>
                    <a:close/>
                  </a:path>
                </a:pathLst>
              </a:custGeom>
              <a:solidFill>
                <a:srgbClr val="4E66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4173" y="2551"/>
                <a:ext cx="154" cy="144"/>
              </a:xfrm>
              <a:custGeom>
                <a:avLst/>
                <a:gdLst>
                  <a:gd name="T0" fmla="*/ 153 w 308"/>
                  <a:gd name="T1" fmla="*/ 57 h 289"/>
                  <a:gd name="T2" fmla="*/ 150 w 308"/>
                  <a:gd name="T3" fmla="*/ 41 h 289"/>
                  <a:gd name="T4" fmla="*/ 145 w 308"/>
                  <a:gd name="T5" fmla="*/ 27 h 289"/>
                  <a:gd name="T6" fmla="*/ 136 w 308"/>
                  <a:gd name="T7" fmla="*/ 15 h 289"/>
                  <a:gd name="T8" fmla="*/ 125 w 308"/>
                  <a:gd name="T9" fmla="*/ 4 h 289"/>
                  <a:gd name="T10" fmla="*/ 119 w 308"/>
                  <a:gd name="T11" fmla="*/ 0 h 289"/>
                  <a:gd name="T12" fmla="*/ 117 w 308"/>
                  <a:gd name="T13" fmla="*/ 1 h 289"/>
                  <a:gd name="T14" fmla="*/ 115 w 308"/>
                  <a:gd name="T15" fmla="*/ 1 h 289"/>
                  <a:gd name="T16" fmla="*/ 114 w 308"/>
                  <a:gd name="T17" fmla="*/ 1 h 289"/>
                  <a:gd name="T18" fmla="*/ 116 w 308"/>
                  <a:gd name="T19" fmla="*/ 3 h 289"/>
                  <a:gd name="T20" fmla="*/ 127 w 308"/>
                  <a:gd name="T21" fmla="*/ 12 h 289"/>
                  <a:gd name="T22" fmla="*/ 136 w 308"/>
                  <a:gd name="T23" fmla="*/ 23 h 289"/>
                  <a:gd name="T24" fmla="*/ 143 w 308"/>
                  <a:gd name="T25" fmla="*/ 36 h 289"/>
                  <a:gd name="T26" fmla="*/ 147 w 308"/>
                  <a:gd name="T27" fmla="*/ 50 h 289"/>
                  <a:gd name="T28" fmla="*/ 149 w 308"/>
                  <a:gd name="T29" fmla="*/ 65 h 289"/>
                  <a:gd name="T30" fmla="*/ 153 w 308"/>
                  <a:gd name="T31" fmla="*/ 73 h 289"/>
                  <a:gd name="T32" fmla="*/ 150 w 308"/>
                  <a:gd name="T33" fmla="*/ 89 h 289"/>
                  <a:gd name="T34" fmla="*/ 145 w 308"/>
                  <a:gd name="T35" fmla="*/ 103 h 289"/>
                  <a:gd name="T36" fmla="*/ 136 w 308"/>
                  <a:gd name="T37" fmla="*/ 115 h 289"/>
                  <a:gd name="T38" fmla="*/ 125 w 308"/>
                  <a:gd name="T39" fmla="*/ 126 h 289"/>
                  <a:gd name="T40" fmla="*/ 112 w 308"/>
                  <a:gd name="T41" fmla="*/ 134 h 289"/>
                  <a:gd name="T42" fmla="*/ 98 w 308"/>
                  <a:gd name="T43" fmla="*/ 140 h 289"/>
                  <a:gd name="T44" fmla="*/ 83 w 308"/>
                  <a:gd name="T45" fmla="*/ 143 h 289"/>
                  <a:gd name="T46" fmla="*/ 67 w 308"/>
                  <a:gd name="T47" fmla="*/ 143 h 289"/>
                  <a:gd name="T48" fmla="*/ 51 w 308"/>
                  <a:gd name="T49" fmla="*/ 140 h 289"/>
                  <a:gd name="T50" fmla="*/ 37 w 308"/>
                  <a:gd name="T51" fmla="*/ 134 h 289"/>
                  <a:gd name="T52" fmla="*/ 24 w 308"/>
                  <a:gd name="T53" fmla="*/ 126 h 289"/>
                  <a:gd name="T54" fmla="*/ 14 w 308"/>
                  <a:gd name="T55" fmla="*/ 115 h 289"/>
                  <a:gd name="T56" fmla="*/ 5 w 308"/>
                  <a:gd name="T57" fmla="*/ 103 h 289"/>
                  <a:gd name="T58" fmla="*/ 0 w 308"/>
                  <a:gd name="T59" fmla="*/ 91 h 289"/>
                  <a:gd name="T60" fmla="*/ 1 w 308"/>
                  <a:gd name="T61" fmla="*/ 89 h 289"/>
                  <a:gd name="T62" fmla="*/ 1 w 308"/>
                  <a:gd name="T63" fmla="*/ 86 h 289"/>
                  <a:gd name="T64" fmla="*/ 1 w 308"/>
                  <a:gd name="T65" fmla="*/ 84 h 289"/>
                  <a:gd name="T66" fmla="*/ 2 w 308"/>
                  <a:gd name="T67" fmla="*/ 83 h 289"/>
                  <a:gd name="T68" fmla="*/ 6 w 308"/>
                  <a:gd name="T69" fmla="*/ 94 h 289"/>
                  <a:gd name="T70" fmla="*/ 13 w 308"/>
                  <a:gd name="T71" fmla="*/ 106 h 289"/>
                  <a:gd name="T72" fmla="*/ 22 w 308"/>
                  <a:gd name="T73" fmla="*/ 117 h 289"/>
                  <a:gd name="T74" fmla="*/ 34 w 308"/>
                  <a:gd name="T75" fmla="*/ 126 h 289"/>
                  <a:gd name="T76" fmla="*/ 46 w 308"/>
                  <a:gd name="T77" fmla="*/ 133 h 289"/>
                  <a:gd name="T78" fmla="*/ 60 w 308"/>
                  <a:gd name="T79" fmla="*/ 137 h 289"/>
                  <a:gd name="T80" fmla="*/ 75 w 308"/>
                  <a:gd name="T81" fmla="*/ 139 h 289"/>
                  <a:gd name="T82" fmla="*/ 89 w 308"/>
                  <a:gd name="T83" fmla="*/ 137 h 289"/>
                  <a:gd name="T84" fmla="*/ 103 w 308"/>
                  <a:gd name="T85" fmla="*/ 133 h 289"/>
                  <a:gd name="T86" fmla="*/ 116 w 308"/>
                  <a:gd name="T87" fmla="*/ 126 h 289"/>
                  <a:gd name="T88" fmla="*/ 127 w 308"/>
                  <a:gd name="T89" fmla="*/ 117 h 289"/>
                  <a:gd name="T90" fmla="*/ 136 w 308"/>
                  <a:gd name="T91" fmla="*/ 106 h 289"/>
                  <a:gd name="T92" fmla="*/ 143 w 308"/>
                  <a:gd name="T93" fmla="*/ 94 h 289"/>
                  <a:gd name="T94" fmla="*/ 147 w 308"/>
                  <a:gd name="T95" fmla="*/ 80 h 289"/>
                  <a:gd name="T96" fmla="*/ 149 w 308"/>
                  <a:gd name="T97" fmla="*/ 65 h 28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8"/>
                  <a:gd name="T148" fmla="*/ 0 h 289"/>
                  <a:gd name="T149" fmla="*/ 308 w 308"/>
                  <a:gd name="T150" fmla="*/ 289 h 28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8" h="289">
                    <a:moveTo>
                      <a:pt x="308" y="130"/>
                    </a:moveTo>
                    <a:lnTo>
                      <a:pt x="306" y="114"/>
                    </a:lnTo>
                    <a:lnTo>
                      <a:pt x="303" y="98"/>
                    </a:lnTo>
                    <a:lnTo>
                      <a:pt x="300" y="83"/>
                    </a:lnTo>
                    <a:lnTo>
                      <a:pt x="294" y="68"/>
                    </a:lnTo>
                    <a:lnTo>
                      <a:pt x="289" y="55"/>
                    </a:lnTo>
                    <a:lnTo>
                      <a:pt x="280" y="42"/>
                    </a:lnTo>
                    <a:lnTo>
                      <a:pt x="271" y="30"/>
                    </a:lnTo>
                    <a:lnTo>
                      <a:pt x="260" y="18"/>
                    </a:lnTo>
                    <a:lnTo>
                      <a:pt x="250" y="9"/>
                    </a:lnTo>
                    <a:lnTo>
                      <a:pt x="240" y="0"/>
                    </a:lnTo>
                    <a:lnTo>
                      <a:pt x="238" y="0"/>
                    </a:lnTo>
                    <a:lnTo>
                      <a:pt x="235" y="2"/>
                    </a:lnTo>
                    <a:lnTo>
                      <a:pt x="234" y="2"/>
                    </a:lnTo>
                    <a:lnTo>
                      <a:pt x="232" y="2"/>
                    </a:lnTo>
                    <a:lnTo>
                      <a:pt x="231" y="2"/>
                    </a:lnTo>
                    <a:lnTo>
                      <a:pt x="229" y="2"/>
                    </a:lnTo>
                    <a:lnTo>
                      <a:pt x="228" y="3"/>
                    </a:lnTo>
                    <a:lnTo>
                      <a:pt x="226" y="3"/>
                    </a:lnTo>
                    <a:lnTo>
                      <a:pt x="232" y="7"/>
                    </a:lnTo>
                    <a:lnTo>
                      <a:pt x="244" y="15"/>
                    </a:lnTo>
                    <a:lnTo>
                      <a:pt x="255" y="25"/>
                    </a:lnTo>
                    <a:lnTo>
                      <a:pt x="263" y="36"/>
                    </a:lnTo>
                    <a:lnTo>
                      <a:pt x="272" y="47"/>
                    </a:lnTo>
                    <a:lnTo>
                      <a:pt x="280" y="59"/>
                    </a:lnTo>
                    <a:lnTo>
                      <a:pt x="286" y="73"/>
                    </a:lnTo>
                    <a:lnTo>
                      <a:pt x="292" y="86"/>
                    </a:lnTo>
                    <a:lnTo>
                      <a:pt x="294" y="101"/>
                    </a:lnTo>
                    <a:lnTo>
                      <a:pt x="297" y="115"/>
                    </a:lnTo>
                    <a:lnTo>
                      <a:pt x="297" y="130"/>
                    </a:lnTo>
                    <a:lnTo>
                      <a:pt x="308" y="130"/>
                    </a:lnTo>
                    <a:lnTo>
                      <a:pt x="306" y="147"/>
                    </a:lnTo>
                    <a:lnTo>
                      <a:pt x="303" y="161"/>
                    </a:lnTo>
                    <a:lnTo>
                      <a:pt x="300" y="178"/>
                    </a:lnTo>
                    <a:lnTo>
                      <a:pt x="294" y="191"/>
                    </a:lnTo>
                    <a:lnTo>
                      <a:pt x="289" y="206"/>
                    </a:lnTo>
                    <a:lnTo>
                      <a:pt x="280" y="219"/>
                    </a:lnTo>
                    <a:lnTo>
                      <a:pt x="271" y="231"/>
                    </a:lnTo>
                    <a:lnTo>
                      <a:pt x="260" y="241"/>
                    </a:lnTo>
                    <a:lnTo>
                      <a:pt x="250" y="252"/>
                    </a:lnTo>
                    <a:lnTo>
                      <a:pt x="238" y="261"/>
                    </a:lnTo>
                    <a:lnTo>
                      <a:pt x="225" y="269"/>
                    </a:lnTo>
                    <a:lnTo>
                      <a:pt x="210" y="275"/>
                    </a:lnTo>
                    <a:lnTo>
                      <a:pt x="197" y="281"/>
                    </a:lnTo>
                    <a:lnTo>
                      <a:pt x="181" y="284"/>
                    </a:lnTo>
                    <a:lnTo>
                      <a:pt x="166" y="287"/>
                    </a:lnTo>
                    <a:lnTo>
                      <a:pt x="149" y="289"/>
                    </a:lnTo>
                    <a:lnTo>
                      <a:pt x="133" y="287"/>
                    </a:lnTo>
                    <a:lnTo>
                      <a:pt x="117" y="284"/>
                    </a:lnTo>
                    <a:lnTo>
                      <a:pt x="102" y="281"/>
                    </a:lnTo>
                    <a:lnTo>
                      <a:pt x="87" y="275"/>
                    </a:lnTo>
                    <a:lnTo>
                      <a:pt x="74" y="269"/>
                    </a:lnTo>
                    <a:lnTo>
                      <a:pt x="61" y="261"/>
                    </a:lnTo>
                    <a:lnTo>
                      <a:pt x="49" y="252"/>
                    </a:lnTo>
                    <a:lnTo>
                      <a:pt x="37" y="241"/>
                    </a:lnTo>
                    <a:lnTo>
                      <a:pt x="28" y="231"/>
                    </a:lnTo>
                    <a:lnTo>
                      <a:pt x="18" y="219"/>
                    </a:lnTo>
                    <a:lnTo>
                      <a:pt x="10" y="206"/>
                    </a:lnTo>
                    <a:lnTo>
                      <a:pt x="5" y="191"/>
                    </a:lnTo>
                    <a:lnTo>
                      <a:pt x="0" y="182"/>
                    </a:lnTo>
                    <a:lnTo>
                      <a:pt x="2" y="181"/>
                    </a:lnTo>
                    <a:lnTo>
                      <a:pt x="2" y="178"/>
                    </a:lnTo>
                    <a:lnTo>
                      <a:pt x="2" y="176"/>
                    </a:lnTo>
                    <a:lnTo>
                      <a:pt x="3" y="173"/>
                    </a:lnTo>
                    <a:lnTo>
                      <a:pt x="3" y="172"/>
                    </a:lnTo>
                    <a:lnTo>
                      <a:pt x="3" y="169"/>
                    </a:lnTo>
                    <a:lnTo>
                      <a:pt x="5" y="167"/>
                    </a:lnTo>
                    <a:lnTo>
                      <a:pt x="5" y="166"/>
                    </a:lnTo>
                    <a:lnTo>
                      <a:pt x="7" y="175"/>
                    </a:lnTo>
                    <a:lnTo>
                      <a:pt x="12" y="188"/>
                    </a:lnTo>
                    <a:lnTo>
                      <a:pt x="19" y="201"/>
                    </a:lnTo>
                    <a:lnTo>
                      <a:pt x="27" y="213"/>
                    </a:lnTo>
                    <a:lnTo>
                      <a:pt x="34" y="225"/>
                    </a:lnTo>
                    <a:lnTo>
                      <a:pt x="44" y="235"/>
                    </a:lnTo>
                    <a:lnTo>
                      <a:pt x="55" y="244"/>
                    </a:lnTo>
                    <a:lnTo>
                      <a:pt x="67" y="253"/>
                    </a:lnTo>
                    <a:lnTo>
                      <a:pt x="78" y="261"/>
                    </a:lnTo>
                    <a:lnTo>
                      <a:pt x="92" y="266"/>
                    </a:lnTo>
                    <a:lnTo>
                      <a:pt x="105" y="272"/>
                    </a:lnTo>
                    <a:lnTo>
                      <a:pt x="120" y="275"/>
                    </a:lnTo>
                    <a:lnTo>
                      <a:pt x="135" y="278"/>
                    </a:lnTo>
                    <a:lnTo>
                      <a:pt x="149" y="278"/>
                    </a:lnTo>
                    <a:lnTo>
                      <a:pt x="164" y="278"/>
                    </a:lnTo>
                    <a:lnTo>
                      <a:pt x="179" y="275"/>
                    </a:lnTo>
                    <a:lnTo>
                      <a:pt x="194" y="272"/>
                    </a:lnTo>
                    <a:lnTo>
                      <a:pt x="207" y="266"/>
                    </a:lnTo>
                    <a:lnTo>
                      <a:pt x="221" y="261"/>
                    </a:lnTo>
                    <a:lnTo>
                      <a:pt x="232" y="253"/>
                    </a:lnTo>
                    <a:lnTo>
                      <a:pt x="244" y="244"/>
                    </a:lnTo>
                    <a:lnTo>
                      <a:pt x="255" y="235"/>
                    </a:lnTo>
                    <a:lnTo>
                      <a:pt x="263" y="225"/>
                    </a:lnTo>
                    <a:lnTo>
                      <a:pt x="272" y="213"/>
                    </a:lnTo>
                    <a:lnTo>
                      <a:pt x="280" y="201"/>
                    </a:lnTo>
                    <a:lnTo>
                      <a:pt x="286" y="188"/>
                    </a:lnTo>
                    <a:lnTo>
                      <a:pt x="292" y="175"/>
                    </a:lnTo>
                    <a:lnTo>
                      <a:pt x="294" y="160"/>
                    </a:lnTo>
                    <a:lnTo>
                      <a:pt x="297" y="145"/>
                    </a:lnTo>
                    <a:lnTo>
                      <a:pt x="297" y="130"/>
                    </a:lnTo>
                    <a:lnTo>
                      <a:pt x="308" y="130"/>
                    </a:lnTo>
                    <a:close/>
                  </a:path>
                </a:pathLst>
              </a:custGeom>
              <a:solidFill>
                <a:srgbClr val="4F6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" name="Freeform 65"/>
              <p:cNvSpPr>
                <a:spLocks/>
              </p:cNvSpPr>
              <p:nvPr/>
            </p:nvSpPr>
            <p:spPr bwMode="auto">
              <a:xfrm>
                <a:off x="4175" y="2553"/>
                <a:ext cx="147" cy="137"/>
              </a:xfrm>
              <a:custGeom>
                <a:avLst/>
                <a:gdLst>
                  <a:gd name="T0" fmla="*/ 147 w 292"/>
                  <a:gd name="T1" fmla="*/ 56 h 275"/>
                  <a:gd name="T2" fmla="*/ 144 w 292"/>
                  <a:gd name="T3" fmla="*/ 41 h 275"/>
                  <a:gd name="T4" fmla="*/ 138 w 292"/>
                  <a:gd name="T5" fmla="*/ 28 h 275"/>
                  <a:gd name="T6" fmla="*/ 130 w 292"/>
                  <a:gd name="T7" fmla="*/ 16 h 275"/>
                  <a:gd name="T8" fmla="*/ 120 w 292"/>
                  <a:gd name="T9" fmla="*/ 6 h 275"/>
                  <a:gd name="T10" fmla="*/ 111 w 292"/>
                  <a:gd name="T11" fmla="*/ 0 h 275"/>
                  <a:gd name="T12" fmla="*/ 109 w 292"/>
                  <a:gd name="T13" fmla="*/ 0 h 275"/>
                  <a:gd name="T14" fmla="*/ 108 w 292"/>
                  <a:gd name="T15" fmla="*/ 1 h 275"/>
                  <a:gd name="T16" fmla="*/ 106 w 292"/>
                  <a:gd name="T17" fmla="*/ 1 h 275"/>
                  <a:gd name="T18" fmla="*/ 104 w 292"/>
                  <a:gd name="T19" fmla="*/ 1 h 275"/>
                  <a:gd name="T20" fmla="*/ 112 w 292"/>
                  <a:gd name="T21" fmla="*/ 6 h 275"/>
                  <a:gd name="T22" fmla="*/ 122 w 292"/>
                  <a:gd name="T23" fmla="*/ 14 h 275"/>
                  <a:gd name="T24" fmla="*/ 131 w 292"/>
                  <a:gd name="T25" fmla="*/ 24 h 275"/>
                  <a:gd name="T26" fmla="*/ 137 w 292"/>
                  <a:gd name="T27" fmla="*/ 36 h 275"/>
                  <a:gd name="T28" fmla="*/ 141 w 292"/>
                  <a:gd name="T29" fmla="*/ 49 h 275"/>
                  <a:gd name="T30" fmla="*/ 143 w 292"/>
                  <a:gd name="T31" fmla="*/ 63 h 275"/>
                  <a:gd name="T32" fmla="*/ 147 w 292"/>
                  <a:gd name="T33" fmla="*/ 71 h 275"/>
                  <a:gd name="T34" fmla="*/ 144 w 292"/>
                  <a:gd name="T35" fmla="*/ 86 h 275"/>
                  <a:gd name="T36" fmla="*/ 138 w 292"/>
                  <a:gd name="T37" fmla="*/ 99 h 275"/>
                  <a:gd name="T38" fmla="*/ 130 w 292"/>
                  <a:gd name="T39" fmla="*/ 111 h 275"/>
                  <a:gd name="T40" fmla="*/ 120 w 292"/>
                  <a:gd name="T41" fmla="*/ 120 h 275"/>
                  <a:gd name="T42" fmla="*/ 109 w 292"/>
                  <a:gd name="T43" fmla="*/ 129 h 275"/>
                  <a:gd name="T44" fmla="*/ 95 w 292"/>
                  <a:gd name="T45" fmla="*/ 134 h 275"/>
                  <a:gd name="T46" fmla="*/ 80 w 292"/>
                  <a:gd name="T47" fmla="*/ 137 h 275"/>
                  <a:gd name="T48" fmla="*/ 65 w 292"/>
                  <a:gd name="T49" fmla="*/ 137 h 275"/>
                  <a:gd name="T50" fmla="*/ 50 w 292"/>
                  <a:gd name="T51" fmla="*/ 134 h 275"/>
                  <a:gd name="T52" fmla="*/ 37 w 292"/>
                  <a:gd name="T53" fmla="*/ 129 h 275"/>
                  <a:gd name="T54" fmla="*/ 25 w 292"/>
                  <a:gd name="T55" fmla="*/ 120 h 275"/>
                  <a:gd name="T56" fmla="*/ 15 w 292"/>
                  <a:gd name="T57" fmla="*/ 111 h 275"/>
                  <a:gd name="T58" fmla="*/ 7 w 292"/>
                  <a:gd name="T59" fmla="*/ 99 h 275"/>
                  <a:gd name="T60" fmla="*/ 1 w 292"/>
                  <a:gd name="T61" fmla="*/ 86 h 275"/>
                  <a:gd name="T62" fmla="*/ 1 w 292"/>
                  <a:gd name="T63" fmla="*/ 80 h 275"/>
                  <a:gd name="T64" fmla="*/ 1 w 292"/>
                  <a:gd name="T65" fmla="*/ 77 h 275"/>
                  <a:gd name="T66" fmla="*/ 2 w 292"/>
                  <a:gd name="T67" fmla="*/ 76 h 275"/>
                  <a:gd name="T68" fmla="*/ 3 w 292"/>
                  <a:gd name="T69" fmla="*/ 74 h 275"/>
                  <a:gd name="T70" fmla="*/ 4 w 292"/>
                  <a:gd name="T71" fmla="*/ 77 h 275"/>
                  <a:gd name="T72" fmla="*/ 8 w 292"/>
                  <a:gd name="T73" fmla="*/ 91 h 275"/>
                  <a:gd name="T74" fmla="*/ 15 w 292"/>
                  <a:gd name="T75" fmla="*/ 103 h 275"/>
                  <a:gd name="T76" fmla="*/ 23 w 292"/>
                  <a:gd name="T77" fmla="*/ 112 h 275"/>
                  <a:gd name="T78" fmla="*/ 33 w 292"/>
                  <a:gd name="T79" fmla="*/ 121 h 275"/>
                  <a:gd name="T80" fmla="*/ 45 w 292"/>
                  <a:gd name="T81" fmla="*/ 128 h 275"/>
                  <a:gd name="T82" fmla="*/ 58 w 292"/>
                  <a:gd name="T83" fmla="*/ 131 h 275"/>
                  <a:gd name="T84" fmla="*/ 72 w 292"/>
                  <a:gd name="T85" fmla="*/ 133 h 275"/>
                  <a:gd name="T86" fmla="*/ 87 w 292"/>
                  <a:gd name="T87" fmla="*/ 131 h 275"/>
                  <a:gd name="T88" fmla="*/ 100 w 292"/>
                  <a:gd name="T89" fmla="*/ 128 h 275"/>
                  <a:gd name="T90" fmla="*/ 112 w 292"/>
                  <a:gd name="T91" fmla="*/ 121 h 275"/>
                  <a:gd name="T92" fmla="*/ 122 w 292"/>
                  <a:gd name="T93" fmla="*/ 112 h 275"/>
                  <a:gd name="T94" fmla="*/ 131 w 292"/>
                  <a:gd name="T95" fmla="*/ 103 h 275"/>
                  <a:gd name="T96" fmla="*/ 137 w 292"/>
                  <a:gd name="T97" fmla="*/ 91 h 275"/>
                  <a:gd name="T98" fmla="*/ 141 w 292"/>
                  <a:gd name="T99" fmla="*/ 77 h 275"/>
                  <a:gd name="T100" fmla="*/ 143 w 292"/>
                  <a:gd name="T101" fmla="*/ 63 h 2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2"/>
                  <a:gd name="T154" fmla="*/ 0 h 275"/>
                  <a:gd name="T155" fmla="*/ 292 w 292"/>
                  <a:gd name="T156" fmla="*/ 275 h 27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2" h="275">
                    <a:moveTo>
                      <a:pt x="292" y="127"/>
                    </a:moveTo>
                    <a:lnTo>
                      <a:pt x="292" y="112"/>
                    </a:lnTo>
                    <a:lnTo>
                      <a:pt x="289" y="98"/>
                    </a:lnTo>
                    <a:lnTo>
                      <a:pt x="287" y="83"/>
                    </a:lnTo>
                    <a:lnTo>
                      <a:pt x="281" y="70"/>
                    </a:lnTo>
                    <a:lnTo>
                      <a:pt x="275" y="56"/>
                    </a:lnTo>
                    <a:lnTo>
                      <a:pt x="267" y="44"/>
                    </a:lnTo>
                    <a:lnTo>
                      <a:pt x="258" y="33"/>
                    </a:lnTo>
                    <a:lnTo>
                      <a:pt x="250" y="22"/>
                    </a:lnTo>
                    <a:lnTo>
                      <a:pt x="239" y="12"/>
                    </a:lnTo>
                    <a:lnTo>
                      <a:pt x="227" y="4"/>
                    </a:lnTo>
                    <a:lnTo>
                      <a:pt x="221" y="0"/>
                    </a:lnTo>
                    <a:lnTo>
                      <a:pt x="218" y="0"/>
                    </a:lnTo>
                    <a:lnTo>
                      <a:pt x="217" y="0"/>
                    </a:lnTo>
                    <a:lnTo>
                      <a:pt x="216" y="2"/>
                    </a:lnTo>
                    <a:lnTo>
                      <a:pt x="214" y="2"/>
                    </a:lnTo>
                    <a:lnTo>
                      <a:pt x="213" y="2"/>
                    </a:lnTo>
                    <a:lnTo>
                      <a:pt x="210" y="2"/>
                    </a:lnTo>
                    <a:lnTo>
                      <a:pt x="208" y="3"/>
                    </a:lnTo>
                    <a:lnTo>
                      <a:pt x="207" y="3"/>
                    </a:lnTo>
                    <a:lnTo>
                      <a:pt x="211" y="4"/>
                    </a:lnTo>
                    <a:lnTo>
                      <a:pt x="223" y="12"/>
                    </a:lnTo>
                    <a:lnTo>
                      <a:pt x="233" y="19"/>
                    </a:lnTo>
                    <a:lnTo>
                      <a:pt x="242" y="28"/>
                    </a:lnTo>
                    <a:lnTo>
                      <a:pt x="252" y="39"/>
                    </a:lnTo>
                    <a:lnTo>
                      <a:pt x="260" y="49"/>
                    </a:lnTo>
                    <a:lnTo>
                      <a:pt x="267" y="61"/>
                    </a:lnTo>
                    <a:lnTo>
                      <a:pt x="273" y="73"/>
                    </a:lnTo>
                    <a:lnTo>
                      <a:pt x="278" y="86"/>
                    </a:lnTo>
                    <a:lnTo>
                      <a:pt x="281" y="99"/>
                    </a:lnTo>
                    <a:lnTo>
                      <a:pt x="284" y="112"/>
                    </a:lnTo>
                    <a:lnTo>
                      <a:pt x="284" y="127"/>
                    </a:lnTo>
                    <a:lnTo>
                      <a:pt x="292" y="127"/>
                    </a:lnTo>
                    <a:lnTo>
                      <a:pt x="292" y="142"/>
                    </a:lnTo>
                    <a:lnTo>
                      <a:pt x="289" y="157"/>
                    </a:lnTo>
                    <a:lnTo>
                      <a:pt x="287" y="172"/>
                    </a:lnTo>
                    <a:lnTo>
                      <a:pt x="281" y="185"/>
                    </a:lnTo>
                    <a:lnTo>
                      <a:pt x="275" y="198"/>
                    </a:lnTo>
                    <a:lnTo>
                      <a:pt x="267" y="210"/>
                    </a:lnTo>
                    <a:lnTo>
                      <a:pt x="258" y="222"/>
                    </a:lnTo>
                    <a:lnTo>
                      <a:pt x="250" y="232"/>
                    </a:lnTo>
                    <a:lnTo>
                      <a:pt x="239" y="241"/>
                    </a:lnTo>
                    <a:lnTo>
                      <a:pt x="227" y="250"/>
                    </a:lnTo>
                    <a:lnTo>
                      <a:pt x="216" y="258"/>
                    </a:lnTo>
                    <a:lnTo>
                      <a:pt x="202" y="263"/>
                    </a:lnTo>
                    <a:lnTo>
                      <a:pt x="189" y="269"/>
                    </a:lnTo>
                    <a:lnTo>
                      <a:pt x="174" y="272"/>
                    </a:lnTo>
                    <a:lnTo>
                      <a:pt x="159" y="275"/>
                    </a:lnTo>
                    <a:lnTo>
                      <a:pt x="144" y="275"/>
                    </a:lnTo>
                    <a:lnTo>
                      <a:pt x="130" y="275"/>
                    </a:lnTo>
                    <a:lnTo>
                      <a:pt x="115" y="272"/>
                    </a:lnTo>
                    <a:lnTo>
                      <a:pt x="100" y="269"/>
                    </a:lnTo>
                    <a:lnTo>
                      <a:pt x="87" y="263"/>
                    </a:lnTo>
                    <a:lnTo>
                      <a:pt x="73" y="258"/>
                    </a:lnTo>
                    <a:lnTo>
                      <a:pt x="62" y="250"/>
                    </a:lnTo>
                    <a:lnTo>
                      <a:pt x="50" y="241"/>
                    </a:lnTo>
                    <a:lnTo>
                      <a:pt x="39" y="232"/>
                    </a:lnTo>
                    <a:lnTo>
                      <a:pt x="29" y="222"/>
                    </a:lnTo>
                    <a:lnTo>
                      <a:pt x="22" y="210"/>
                    </a:lnTo>
                    <a:lnTo>
                      <a:pt x="14" y="198"/>
                    </a:lnTo>
                    <a:lnTo>
                      <a:pt x="7" y="185"/>
                    </a:lnTo>
                    <a:lnTo>
                      <a:pt x="2" y="172"/>
                    </a:lnTo>
                    <a:lnTo>
                      <a:pt x="0" y="163"/>
                    </a:lnTo>
                    <a:lnTo>
                      <a:pt x="1" y="160"/>
                    </a:lnTo>
                    <a:lnTo>
                      <a:pt x="1" y="158"/>
                    </a:lnTo>
                    <a:lnTo>
                      <a:pt x="2" y="155"/>
                    </a:lnTo>
                    <a:lnTo>
                      <a:pt x="2" y="154"/>
                    </a:lnTo>
                    <a:lnTo>
                      <a:pt x="4" y="152"/>
                    </a:lnTo>
                    <a:lnTo>
                      <a:pt x="5" y="149"/>
                    </a:lnTo>
                    <a:lnTo>
                      <a:pt x="5" y="148"/>
                    </a:lnTo>
                    <a:lnTo>
                      <a:pt x="7" y="147"/>
                    </a:lnTo>
                    <a:lnTo>
                      <a:pt x="8" y="155"/>
                    </a:lnTo>
                    <a:lnTo>
                      <a:pt x="11" y="169"/>
                    </a:lnTo>
                    <a:lnTo>
                      <a:pt x="16" y="182"/>
                    </a:lnTo>
                    <a:lnTo>
                      <a:pt x="22" y="194"/>
                    </a:lnTo>
                    <a:lnTo>
                      <a:pt x="29" y="206"/>
                    </a:lnTo>
                    <a:lnTo>
                      <a:pt x="37" y="216"/>
                    </a:lnTo>
                    <a:lnTo>
                      <a:pt x="45" y="225"/>
                    </a:lnTo>
                    <a:lnTo>
                      <a:pt x="56" y="235"/>
                    </a:lnTo>
                    <a:lnTo>
                      <a:pt x="66" y="243"/>
                    </a:lnTo>
                    <a:lnTo>
                      <a:pt x="78" y="250"/>
                    </a:lnTo>
                    <a:lnTo>
                      <a:pt x="90" y="256"/>
                    </a:lnTo>
                    <a:lnTo>
                      <a:pt x="103" y="260"/>
                    </a:lnTo>
                    <a:lnTo>
                      <a:pt x="116" y="263"/>
                    </a:lnTo>
                    <a:lnTo>
                      <a:pt x="130" y="266"/>
                    </a:lnTo>
                    <a:lnTo>
                      <a:pt x="144" y="266"/>
                    </a:lnTo>
                    <a:lnTo>
                      <a:pt x="159" y="266"/>
                    </a:lnTo>
                    <a:lnTo>
                      <a:pt x="173" y="263"/>
                    </a:lnTo>
                    <a:lnTo>
                      <a:pt x="186" y="260"/>
                    </a:lnTo>
                    <a:lnTo>
                      <a:pt x="199" y="256"/>
                    </a:lnTo>
                    <a:lnTo>
                      <a:pt x="211" y="250"/>
                    </a:lnTo>
                    <a:lnTo>
                      <a:pt x="223" y="243"/>
                    </a:lnTo>
                    <a:lnTo>
                      <a:pt x="233" y="235"/>
                    </a:lnTo>
                    <a:lnTo>
                      <a:pt x="242" y="225"/>
                    </a:lnTo>
                    <a:lnTo>
                      <a:pt x="252" y="216"/>
                    </a:lnTo>
                    <a:lnTo>
                      <a:pt x="260" y="206"/>
                    </a:lnTo>
                    <a:lnTo>
                      <a:pt x="267" y="194"/>
                    </a:lnTo>
                    <a:lnTo>
                      <a:pt x="273" y="182"/>
                    </a:lnTo>
                    <a:lnTo>
                      <a:pt x="278" y="169"/>
                    </a:lnTo>
                    <a:lnTo>
                      <a:pt x="281" y="155"/>
                    </a:lnTo>
                    <a:lnTo>
                      <a:pt x="284" y="142"/>
                    </a:lnTo>
                    <a:lnTo>
                      <a:pt x="284" y="127"/>
                    </a:lnTo>
                    <a:lnTo>
                      <a:pt x="292" y="127"/>
                    </a:lnTo>
                    <a:close/>
                  </a:path>
                </a:pathLst>
              </a:custGeom>
              <a:solidFill>
                <a:srgbClr val="506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1" name="Freeform 66"/>
              <p:cNvSpPr>
                <a:spLocks/>
              </p:cNvSpPr>
              <p:nvPr/>
            </p:nvSpPr>
            <p:spPr bwMode="auto">
              <a:xfrm>
                <a:off x="4179" y="2554"/>
                <a:ext cx="138" cy="132"/>
              </a:xfrm>
              <a:custGeom>
                <a:avLst/>
                <a:gdLst>
                  <a:gd name="T0" fmla="*/ 138 w 277"/>
                  <a:gd name="T1" fmla="*/ 55 h 263"/>
                  <a:gd name="T2" fmla="*/ 135 w 277"/>
                  <a:gd name="T3" fmla="*/ 42 h 263"/>
                  <a:gd name="T4" fmla="*/ 130 w 277"/>
                  <a:gd name="T5" fmla="*/ 29 h 263"/>
                  <a:gd name="T6" fmla="*/ 122 w 277"/>
                  <a:gd name="T7" fmla="*/ 18 h 263"/>
                  <a:gd name="T8" fmla="*/ 113 w 277"/>
                  <a:gd name="T9" fmla="*/ 8 h 263"/>
                  <a:gd name="T10" fmla="*/ 102 w 277"/>
                  <a:gd name="T11" fmla="*/ 1 h 263"/>
                  <a:gd name="T12" fmla="*/ 99 w 277"/>
                  <a:gd name="T13" fmla="*/ 0 h 263"/>
                  <a:gd name="T14" fmla="*/ 97 w 277"/>
                  <a:gd name="T15" fmla="*/ 1 h 263"/>
                  <a:gd name="T16" fmla="*/ 95 w 277"/>
                  <a:gd name="T17" fmla="*/ 1 h 263"/>
                  <a:gd name="T18" fmla="*/ 94 w 277"/>
                  <a:gd name="T19" fmla="*/ 2 h 263"/>
                  <a:gd name="T20" fmla="*/ 94 w 277"/>
                  <a:gd name="T21" fmla="*/ 2 h 263"/>
                  <a:gd name="T22" fmla="*/ 105 w 277"/>
                  <a:gd name="T23" fmla="*/ 8 h 263"/>
                  <a:gd name="T24" fmla="*/ 114 w 277"/>
                  <a:gd name="T25" fmla="*/ 17 h 263"/>
                  <a:gd name="T26" fmla="*/ 122 w 277"/>
                  <a:gd name="T27" fmla="*/ 26 h 263"/>
                  <a:gd name="T28" fmla="*/ 128 w 277"/>
                  <a:gd name="T29" fmla="*/ 37 h 263"/>
                  <a:gd name="T30" fmla="*/ 132 w 277"/>
                  <a:gd name="T31" fmla="*/ 49 h 263"/>
                  <a:gd name="T32" fmla="*/ 134 w 277"/>
                  <a:gd name="T33" fmla="*/ 62 h 263"/>
                  <a:gd name="T34" fmla="*/ 138 w 277"/>
                  <a:gd name="T35" fmla="*/ 70 h 263"/>
                  <a:gd name="T36" fmla="*/ 135 w 277"/>
                  <a:gd name="T37" fmla="*/ 83 h 263"/>
                  <a:gd name="T38" fmla="*/ 130 w 277"/>
                  <a:gd name="T39" fmla="*/ 96 h 263"/>
                  <a:gd name="T40" fmla="*/ 122 w 277"/>
                  <a:gd name="T41" fmla="*/ 107 h 263"/>
                  <a:gd name="T42" fmla="*/ 113 w 277"/>
                  <a:gd name="T43" fmla="*/ 116 h 263"/>
                  <a:gd name="T44" fmla="*/ 102 w 277"/>
                  <a:gd name="T45" fmla="*/ 124 h 263"/>
                  <a:gd name="T46" fmla="*/ 89 w 277"/>
                  <a:gd name="T47" fmla="*/ 129 h 263"/>
                  <a:gd name="T48" fmla="*/ 76 w 277"/>
                  <a:gd name="T49" fmla="*/ 132 h 263"/>
                  <a:gd name="T50" fmla="*/ 61 w 277"/>
                  <a:gd name="T51" fmla="*/ 132 h 263"/>
                  <a:gd name="T52" fmla="*/ 48 w 277"/>
                  <a:gd name="T53" fmla="*/ 129 h 263"/>
                  <a:gd name="T54" fmla="*/ 35 w 277"/>
                  <a:gd name="T55" fmla="*/ 124 h 263"/>
                  <a:gd name="T56" fmla="*/ 24 w 277"/>
                  <a:gd name="T57" fmla="*/ 116 h 263"/>
                  <a:gd name="T58" fmla="*/ 15 w 277"/>
                  <a:gd name="T59" fmla="*/ 107 h 263"/>
                  <a:gd name="T60" fmla="*/ 7 w 277"/>
                  <a:gd name="T61" fmla="*/ 96 h 263"/>
                  <a:gd name="T62" fmla="*/ 2 w 277"/>
                  <a:gd name="T63" fmla="*/ 83 h 263"/>
                  <a:gd name="T64" fmla="*/ 0 w 277"/>
                  <a:gd name="T65" fmla="*/ 72 h 263"/>
                  <a:gd name="T66" fmla="*/ 0 w 277"/>
                  <a:gd name="T67" fmla="*/ 70 h 263"/>
                  <a:gd name="T68" fmla="*/ 1 w 277"/>
                  <a:gd name="T69" fmla="*/ 68 h 263"/>
                  <a:gd name="T70" fmla="*/ 3 w 277"/>
                  <a:gd name="T71" fmla="*/ 66 h 263"/>
                  <a:gd name="T72" fmla="*/ 3 w 277"/>
                  <a:gd name="T73" fmla="*/ 65 h 263"/>
                  <a:gd name="T74" fmla="*/ 5 w 277"/>
                  <a:gd name="T75" fmla="*/ 76 h 263"/>
                  <a:gd name="T76" fmla="*/ 9 w 277"/>
                  <a:gd name="T77" fmla="*/ 88 h 263"/>
                  <a:gd name="T78" fmla="*/ 15 w 277"/>
                  <a:gd name="T79" fmla="*/ 99 h 263"/>
                  <a:gd name="T80" fmla="*/ 23 w 277"/>
                  <a:gd name="T81" fmla="*/ 108 h 263"/>
                  <a:gd name="T82" fmla="*/ 32 w 277"/>
                  <a:gd name="T83" fmla="*/ 116 h 263"/>
                  <a:gd name="T84" fmla="*/ 43 w 277"/>
                  <a:gd name="T85" fmla="*/ 122 h 263"/>
                  <a:gd name="T86" fmla="*/ 55 w 277"/>
                  <a:gd name="T87" fmla="*/ 126 h 263"/>
                  <a:gd name="T88" fmla="*/ 68 w 277"/>
                  <a:gd name="T89" fmla="*/ 128 h 263"/>
                  <a:gd name="T90" fmla="*/ 82 w 277"/>
                  <a:gd name="T91" fmla="*/ 126 h 263"/>
                  <a:gd name="T92" fmla="*/ 94 w 277"/>
                  <a:gd name="T93" fmla="*/ 122 h 263"/>
                  <a:gd name="T94" fmla="*/ 105 w 277"/>
                  <a:gd name="T95" fmla="*/ 116 h 263"/>
                  <a:gd name="T96" fmla="*/ 114 w 277"/>
                  <a:gd name="T97" fmla="*/ 108 h 263"/>
                  <a:gd name="T98" fmla="*/ 122 w 277"/>
                  <a:gd name="T99" fmla="*/ 99 h 263"/>
                  <a:gd name="T100" fmla="*/ 128 w 277"/>
                  <a:gd name="T101" fmla="*/ 88 h 263"/>
                  <a:gd name="T102" fmla="*/ 132 w 277"/>
                  <a:gd name="T103" fmla="*/ 76 h 263"/>
                  <a:gd name="T104" fmla="*/ 134 w 277"/>
                  <a:gd name="T105" fmla="*/ 62 h 2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7"/>
                  <a:gd name="T160" fmla="*/ 0 h 263"/>
                  <a:gd name="T161" fmla="*/ 277 w 277"/>
                  <a:gd name="T162" fmla="*/ 263 h 2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7" h="263">
                    <a:moveTo>
                      <a:pt x="277" y="124"/>
                    </a:moveTo>
                    <a:lnTo>
                      <a:pt x="277" y="109"/>
                    </a:lnTo>
                    <a:lnTo>
                      <a:pt x="274" y="96"/>
                    </a:lnTo>
                    <a:lnTo>
                      <a:pt x="271" y="83"/>
                    </a:lnTo>
                    <a:lnTo>
                      <a:pt x="266" y="70"/>
                    </a:lnTo>
                    <a:lnTo>
                      <a:pt x="260" y="58"/>
                    </a:lnTo>
                    <a:lnTo>
                      <a:pt x="253" y="46"/>
                    </a:lnTo>
                    <a:lnTo>
                      <a:pt x="245" y="36"/>
                    </a:lnTo>
                    <a:lnTo>
                      <a:pt x="235" y="25"/>
                    </a:lnTo>
                    <a:lnTo>
                      <a:pt x="226" y="16"/>
                    </a:lnTo>
                    <a:lnTo>
                      <a:pt x="216" y="9"/>
                    </a:lnTo>
                    <a:lnTo>
                      <a:pt x="204" y="1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97" y="0"/>
                    </a:lnTo>
                    <a:lnTo>
                      <a:pt x="195" y="1"/>
                    </a:lnTo>
                    <a:lnTo>
                      <a:pt x="192" y="1"/>
                    </a:lnTo>
                    <a:lnTo>
                      <a:pt x="191" y="1"/>
                    </a:lnTo>
                    <a:lnTo>
                      <a:pt x="189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8" y="4"/>
                    </a:lnTo>
                    <a:lnTo>
                      <a:pt x="200" y="10"/>
                    </a:lnTo>
                    <a:lnTo>
                      <a:pt x="210" y="16"/>
                    </a:lnTo>
                    <a:lnTo>
                      <a:pt x="220" y="24"/>
                    </a:lnTo>
                    <a:lnTo>
                      <a:pt x="229" y="33"/>
                    </a:lnTo>
                    <a:lnTo>
                      <a:pt x="238" y="41"/>
                    </a:lnTo>
                    <a:lnTo>
                      <a:pt x="245" y="52"/>
                    </a:lnTo>
                    <a:lnTo>
                      <a:pt x="251" y="62"/>
                    </a:lnTo>
                    <a:lnTo>
                      <a:pt x="257" y="74"/>
                    </a:lnTo>
                    <a:lnTo>
                      <a:pt x="262" y="86"/>
                    </a:lnTo>
                    <a:lnTo>
                      <a:pt x="265" y="98"/>
                    </a:lnTo>
                    <a:lnTo>
                      <a:pt x="266" y="111"/>
                    </a:lnTo>
                    <a:lnTo>
                      <a:pt x="268" y="124"/>
                    </a:lnTo>
                    <a:lnTo>
                      <a:pt x="277" y="124"/>
                    </a:lnTo>
                    <a:lnTo>
                      <a:pt x="277" y="139"/>
                    </a:lnTo>
                    <a:lnTo>
                      <a:pt x="274" y="152"/>
                    </a:lnTo>
                    <a:lnTo>
                      <a:pt x="271" y="166"/>
                    </a:lnTo>
                    <a:lnTo>
                      <a:pt x="266" y="179"/>
                    </a:lnTo>
                    <a:lnTo>
                      <a:pt x="260" y="191"/>
                    </a:lnTo>
                    <a:lnTo>
                      <a:pt x="253" y="203"/>
                    </a:lnTo>
                    <a:lnTo>
                      <a:pt x="245" y="213"/>
                    </a:lnTo>
                    <a:lnTo>
                      <a:pt x="235" y="222"/>
                    </a:lnTo>
                    <a:lnTo>
                      <a:pt x="226" y="232"/>
                    </a:lnTo>
                    <a:lnTo>
                      <a:pt x="216" y="240"/>
                    </a:lnTo>
                    <a:lnTo>
                      <a:pt x="204" y="247"/>
                    </a:lnTo>
                    <a:lnTo>
                      <a:pt x="192" y="253"/>
                    </a:lnTo>
                    <a:lnTo>
                      <a:pt x="179" y="257"/>
                    </a:lnTo>
                    <a:lnTo>
                      <a:pt x="166" y="260"/>
                    </a:lnTo>
                    <a:lnTo>
                      <a:pt x="152" y="263"/>
                    </a:lnTo>
                    <a:lnTo>
                      <a:pt x="137" y="263"/>
                    </a:lnTo>
                    <a:lnTo>
                      <a:pt x="123" y="263"/>
                    </a:lnTo>
                    <a:lnTo>
                      <a:pt x="109" y="260"/>
                    </a:lnTo>
                    <a:lnTo>
                      <a:pt x="96" y="257"/>
                    </a:lnTo>
                    <a:lnTo>
                      <a:pt x="83" y="253"/>
                    </a:lnTo>
                    <a:lnTo>
                      <a:pt x="71" y="247"/>
                    </a:lnTo>
                    <a:lnTo>
                      <a:pt x="59" y="240"/>
                    </a:lnTo>
                    <a:lnTo>
                      <a:pt x="49" y="232"/>
                    </a:lnTo>
                    <a:lnTo>
                      <a:pt x="38" y="222"/>
                    </a:lnTo>
                    <a:lnTo>
                      <a:pt x="30" y="213"/>
                    </a:lnTo>
                    <a:lnTo>
                      <a:pt x="22" y="203"/>
                    </a:lnTo>
                    <a:lnTo>
                      <a:pt x="15" y="191"/>
                    </a:lnTo>
                    <a:lnTo>
                      <a:pt x="9" y="179"/>
                    </a:lnTo>
                    <a:lnTo>
                      <a:pt x="4" y="166"/>
                    </a:lnTo>
                    <a:lnTo>
                      <a:pt x="1" y="152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1" y="139"/>
                    </a:lnTo>
                    <a:lnTo>
                      <a:pt x="3" y="138"/>
                    </a:lnTo>
                    <a:lnTo>
                      <a:pt x="3" y="136"/>
                    </a:lnTo>
                    <a:lnTo>
                      <a:pt x="4" y="135"/>
                    </a:lnTo>
                    <a:lnTo>
                      <a:pt x="6" y="132"/>
                    </a:lnTo>
                    <a:lnTo>
                      <a:pt x="6" y="130"/>
                    </a:lnTo>
                    <a:lnTo>
                      <a:pt x="7" y="129"/>
                    </a:lnTo>
                    <a:lnTo>
                      <a:pt x="7" y="138"/>
                    </a:lnTo>
                    <a:lnTo>
                      <a:pt x="10" y="151"/>
                    </a:lnTo>
                    <a:lnTo>
                      <a:pt x="13" y="163"/>
                    </a:lnTo>
                    <a:lnTo>
                      <a:pt x="18" y="175"/>
                    </a:lnTo>
                    <a:lnTo>
                      <a:pt x="24" y="186"/>
                    </a:lnTo>
                    <a:lnTo>
                      <a:pt x="30" y="197"/>
                    </a:lnTo>
                    <a:lnTo>
                      <a:pt x="37" y="207"/>
                    </a:lnTo>
                    <a:lnTo>
                      <a:pt x="46" y="216"/>
                    </a:lnTo>
                    <a:lnTo>
                      <a:pt x="55" y="225"/>
                    </a:lnTo>
                    <a:lnTo>
                      <a:pt x="65" y="232"/>
                    </a:lnTo>
                    <a:lnTo>
                      <a:pt x="75" y="238"/>
                    </a:lnTo>
                    <a:lnTo>
                      <a:pt x="87" y="244"/>
                    </a:lnTo>
                    <a:lnTo>
                      <a:pt x="99" y="249"/>
                    </a:lnTo>
                    <a:lnTo>
                      <a:pt x="111" y="252"/>
                    </a:lnTo>
                    <a:lnTo>
                      <a:pt x="124" y="253"/>
                    </a:lnTo>
                    <a:lnTo>
                      <a:pt x="137" y="255"/>
                    </a:lnTo>
                    <a:lnTo>
                      <a:pt x="151" y="253"/>
                    </a:lnTo>
                    <a:lnTo>
                      <a:pt x="164" y="252"/>
                    </a:lnTo>
                    <a:lnTo>
                      <a:pt x="176" y="249"/>
                    </a:lnTo>
                    <a:lnTo>
                      <a:pt x="188" y="244"/>
                    </a:lnTo>
                    <a:lnTo>
                      <a:pt x="200" y="238"/>
                    </a:lnTo>
                    <a:lnTo>
                      <a:pt x="210" y="232"/>
                    </a:lnTo>
                    <a:lnTo>
                      <a:pt x="220" y="225"/>
                    </a:lnTo>
                    <a:lnTo>
                      <a:pt x="229" y="216"/>
                    </a:lnTo>
                    <a:lnTo>
                      <a:pt x="238" y="207"/>
                    </a:lnTo>
                    <a:lnTo>
                      <a:pt x="245" y="197"/>
                    </a:lnTo>
                    <a:lnTo>
                      <a:pt x="251" y="186"/>
                    </a:lnTo>
                    <a:lnTo>
                      <a:pt x="257" y="175"/>
                    </a:lnTo>
                    <a:lnTo>
                      <a:pt x="262" y="163"/>
                    </a:lnTo>
                    <a:lnTo>
                      <a:pt x="265" y="151"/>
                    </a:lnTo>
                    <a:lnTo>
                      <a:pt x="266" y="138"/>
                    </a:lnTo>
                    <a:lnTo>
                      <a:pt x="268" y="124"/>
                    </a:lnTo>
                    <a:lnTo>
                      <a:pt x="277" y="124"/>
                    </a:lnTo>
                    <a:close/>
                  </a:path>
                </a:pathLst>
              </a:custGeom>
              <a:solidFill>
                <a:srgbClr val="526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" name="Freeform 67"/>
              <p:cNvSpPr>
                <a:spLocks/>
              </p:cNvSpPr>
              <p:nvPr/>
            </p:nvSpPr>
            <p:spPr bwMode="auto">
              <a:xfrm>
                <a:off x="4183" y="2555"/>
                <a:ext cx="130" cy="126"/>
              </a:xfrm>
              <a:custGeom>
                <a:avLst/>
                <a:gdLst>
                  <a:gd name="T0" fmla="*/ 129 w 261"/>
                  <a:gd name="T1" fmla="*/ 54 h 252"/>
                  <a:gd name="T2" fmla="*/ 127 w 261"/>
                  <a:gd name="T3" fmla="*/ 42 h 252"/>
                  <a:gd name="T4" fmla="*/ 122 w 261"/>
                  <a:gd name="T5" fmla="*/ 30 h 252"/>
                  <a:gd name="T6" fmla="*/ 115 w 261"/>
                  <a:gd name="T7" fmla="*/ 19 h 252"/>
                  <a:gd name="T8" fmla="*/ 106 w 261"/>
                  <a:gd name="T9" fmla="*/ 11 h 252"/>
                  <a:gd name="T10" fmla="*/ 96 w 261"/>
                  <a:gd name="T11" fmla="*/ 4 h 252"/>
                  <a:gd name="T12" fmla="*/ 89 w 261"/>
                  <a:gd name="T13" fmla="*/ 0 h 252"/>
                  <a:gd name="T14" fmla="*/ 89 w 261"/>
                  <a:gd name="T15" fmla="*/ 1 h 252"/>
                  <a:gd name="T16" fmla="*/ 87 w 261"/>
                  <a:gd name="T17" fmla="*/ 1 h 252"/>
                  <a:gd name="T18" fmla="*/ 86 w 261"/>
                  <a:gd name="T19" fmla="*/ 2 h 252"/>
                  <a:gd name="T20" fmla="*/ 86 w 261"/>
                  <a:gd name="T21" fmla="*/ 2 h 252"/>
                  <a:gd name="T22" fmla="*/ 85 w 261"/>
                  <a:gd name="T23" fmla="*/ 2 h 252"/>
                  <a:gd name="T24" fmla="*/ 84 w 261"/>
                  <a:gd name="T25" fmla="*/ 2 h 252"/>
                  <a:gd name="T26" fmla="*/ 83 w 261"/>
                  <a:gd name="T27" fmla="*/ 2 h 252"/>
                  <a:gd name="T28" fmla="*/ 83 w 261"/>
                  <a:gd name="T29" fmla="*/ 3 h 252"/>
                  <a:gd name="T30" fmla="*/ 89 w 261"/>
                  <a:gd name="T31" fmla="*/ 5 h 252"/>
                  <a:gd name="T32" fmla="*/ 99 w 261"/>
                  <a:gd name="T33" fmla="*/ 11 h 252"/>
                  <a:gd name="T34" fmla="*/ 108 w 261"/>
                  <a:gd name="T35" fmla="*/ 18 h 252"/>
                  <a:gd name="T36" fmla="*/ 115 w 261"/>
                  <a:gd name="T37" fmla="*/ 27 h 252"/>
                  <a:gd name="T38" fmla="*/ 120 w 261"/>
                  <a:gd name="T39" fmla="*/ 37 h 252"/>
                  <a:gd name="T40" fmla="*/ 124 w 261"/>
                  <a:gd name="T41" fmla="*/ 48 h 252"/>
                  <a:gd name="T42" fmla="*/ 126 w 261"/>
                  <a:gd name="T43" fmla="*/ 61 h 252"/>
                  <a:gd name="T44" fmla="*/ 129 w 261"/>
                  <a:gd name="T45" fmla="*/ 68 h 252"/>
                  <a:gd name="T46" fmla="*/ 127 w 261"/>
                  <a:gd name="T47" fmla="*/ 80 h 252"/>
                  <a:gd name="T48" fmla="*/ 122 w 261"/>
                  <a:gd name="T49" fmla="*/ 92 h 252"/>
                  <a:gd name="T50" fmla="*/ 115 w 261"/>
                  <a:gd name="T51" fmla="*/ 102 h 252"/>
                  <a:gd name="T52" fmla="*/ 106 w 261"/>
                  <a:gd name="T53" fmla="*/ 111 h 252"/>
                  <a:gd name="T54" fmla="*/ 96 w 261"/>
                  <a:gd name="T55" fmla="*/ 118 h 252"/>
                  <a:gd name="T56" fmla="*/ 84 w 261"/>
                  <a:gd name="T57" fmla="*/ 123 h 252"/>
                  <a:gd name="T58" fmla="*/ 72 w 261"/>
                  <a:gd name="T59" fmla="*/ 125 h 252"/>
                  <a:gd name="T60" fmla="*/ 58 w 261"/>
                  <a:gd name="T61" fmla="*/ 125 h 252"/>
                  <a:gd name="T62" fmla="*/ 46 w 261"/>
                  <a:gd name="T63" fmla="*/ 123 h 252"/>
                  <a:gd name="T64" fmla="*/ 34 w 261"/>
                  <a:gd name="T65" fmla="*/ 118 h 252"/>
                  <a:gd name="T66" fmla="*/ 24 w 261"/>
                  <a:gd name="T67" fmla="*/ 111 h 252"/>
                  <a:gd name="T68" fmla="*/ 15 w 261"/>
                  <a:gd name="T69" fmla="*/ 102 h 252"/>
                  <a:gd name="T70" fmla="*/ 8 w 261"/>
                  <a:gd name="T71" fmla="*/ 92 h 252"/>
                  <a:gd name="T72" fmla="*/ 3 w 261"/>
                  <a:gd name="T73" fmla="*/ 80 h 252"/>
                  <a:gd name="T74" fmla="*/ 0 w 261"/>
                  <a:gd name="T75" fmla="*/ 68 h 252"/>
                  <a:gd name="T76" fmla="*/ 1 w 261"/>
                  <a:gd name="T77" fmla="*/ 62 h 252"/>
                  <a:gd name="T78" fmla="*/ 1 w 261"/>
                  <a:gd name="T79" fmla="*/ 60 h 252"/>
                  <a:gd name="T80" fmla="*/ 3 w 261"/>
                  <a:gd name="T81" fmla="*/ 59 h 252"/>
                  <a:gd name="T82" fmla="*/ 4 w 261"/>
                  <a:gd name="T83" fmla="*/ 57 h 252"/>
                  <a:gd name="T84" fmla="*/ 4 w 261"/>
                  <a:gd name="T85" fmla="*/ 61 h 252"/>
                  <a:gd name="T86" fmla="*/ 6 w 261"/>
                  <a:gd name="T87" fmla="*/ 73 h 252"/>
                  <a:gd name="T88" fmla="*/ 10 w 261"/>
                  <a:gd name="T89" fmla="*/ 85 h 252"/>
                  <a:gd name="T90" fmla="*/ 15 w 261"/>
                  <a:gd name="T91" fmla="*/ 95 h 252"/>
                  <a:gd name="T92" fmla="*/ 22 w 261"/>
                  <a:gd name="T93" fmla="*/ 104 h 252"/>
                  <a:gd name="T94" fmla="*/ 31 w 261"/>
                  <a:gd name="T95" fmla="*/ 111 h 252"/>
                  <a:gd name="T96" fmla="*/ 41 w 261"/>
                  <a:gd name="T97" fmla="*/ 116 h 252"/>
                  <a:gd name="T98" fmla="*/ 52 w 261"/>
                  <a:gd name="T99" fmla="*/ 120 h 252"/>
                  <a:gd name="T100" fmla="*/ 65 w 261"/>
                  <a:gd name="T101" fmla="*/ 122 h 252"/>
                  <a:gd name="T102" fmla="*/ 77 w 261"/>
                  <a:gd name="T103" fmla="*/ 120 h 252"/>
                  <a:gd name="T104" fmla="*/ 89 w 261"/>
                  <a:gd name="T105" fmla="*/ 116 h 252"/>
                  <a:gd name="T106" fmla="*/ 99 w 261"/>
                  <a:gd name="T107" fmla="*/ 111 h 252"/>
                  <a:gd name="T108" fmla="*/ 108 w 261"/>
                  <a:gd name="T109" fmla="*/ 104 h 252"/>
                  <a:gd name="T110" fmla="*/ 115 w 261"/>
                  <a:gd name="T111" fmla="*/ 95 h 252"/>
                  <a:gd name="T112" fmla="*/ 120 w 261"/>
                  <a:gd name="T113" fmla="*/ 85 h 252"/>
                  <a:gd name="T114" fmla="*/ 124 w 261"/>
                  <a:gd name="T115" fmla="*/ 73 h 252"/>
                  <a:gd name="T116" fmla="*/ 126 w 261"/>
                  <a:gd name="T117" fmla="*/ 61 h 2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1"/>
                  <a:gd name="T178" fmla="*/ 0 h 252"/>
                  <a:gd name="T179" fmla="*/ 261 w 261"/>
                  <a:gd name="T180" fmla="*/ 252 h 2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1" h="252">
                    <a:moveTo>
                      <a:pt x="261" y="121"/>
                    </a:moveTo>
                    <a:lnTo>
                      <a:pt x="259" y="108"/>
                    </a:lnTo>
                    <a:lnTo>
                      <a:pt x="258" y="95"/>
                    </a:lnTo>
                    <a:lnTo>
                      <a:pt x="255" y="83"/>
                    </a:lnTo>
                    <a:lnTo>
                      <a:pt x="250" y="71"/>
                    </a:lnTo>
                    <a:lnTo>
                      <a:pt x="244" y="59"/>
                    </a:lnTo>
                    <a:lnTo>
                      <a:pt x="238" y="49"/>
                    </a:lnTo>
                    <a:lnTo>
                      <a:pt x="231" y="38"/>
                    </a:lnTo>
                    <a:lnTo>
                      <a:pt x="222" y="30"/>
                    </a:lnTo>
                    <a:lnTo>
                      <a:pt x="213" y="21"/>
                    </a:lnTo>
                    <a:lnTo>
                      <a:pt x="203" y="13"/>
                    </a:lnTo>
                    <a:lnTo>
                      <a:pt x="193" y="7"/>
                    </a:lnTo>
                    <a:lnTo>
                      <a:pt x="181" y="1"/>
                    </a:lnTo>
                    <a:lnTo>
                      <a:pt x="179" y="0"/>
                    </a:lnTo>
                    <a:lnTo>
                      <a:pt x="178" y="1"/>
                    </a:lnTo>
                    <a:lnTo>
                      <a:pt x="176" y="1"/>
                    </a:lnTo>
                    <a:lnTo>
                      <a:pt x="175" y="1"/>
                    </a:lnTo>
                    <a:lnTo>
                      <a:pt x="173" y="3"/>
                    </a:lnTo>
                    <a:lnTo>
                      <a:pt x="172" y="3"/>
                    </a:lnTo>
                    <a:lnTo>
                      <a:pt x="170" y="4"/>
                    </a:lnTo>
                    <a:lnTo>
                      <a:pt x="169" y="4"/>
                    </a:lnTo>
                    <a:lnTo>
                      <a:pt x="167" y="4"/>
                    </a:lnTo>
                    <a:lnTo>
                      <a:pt x="166" y="6"/>
                    </a:lnTo>
                    <a:lnTo>
                      <a:pt x="178" y="10"/>
                    </a:lnTo>
                    <a:lnTo>
                      <a:pt x="188" y="15"/>
                    </a:lnTo>
                    <a:lnTo>
                      <a:pt x="199" y="21"/>
                    </a:lnTo>
                    <a:lnTo>
                      <a:pt x="207" y="28"/>
                    </a:lnTo>
                    <a:lnTo>
                      <a:pt x="216" y="35"/>
                    </a:lnTo>
                    <a:lnTo>
                      <a:pt x="224" y="44"/>
                    </a:lnTo>
                    <a:lnTo>
                      <a:pt x="231" y="53"/>
                    </a:lnTo>
                    <a:lnTo>
                      <a:pt x="237" y="64"/>
                    </a:lnTo>
                    <a:lnTo>
                      <a:pt x="241" y="74"/>
                    </a:lnTo>
                    <a:lnTo>
                      <a:pt x="246" y="86"/>
                    </a:lnTo>
                    <a:lnTo>
                      <a:pt x="249" y="96"/>
                    </a:lnTo>
                    <a:lnTo>
                      <a:pt x="250" y="109"/>
                    </a:lnTo>
                    <a:lnTo>
                      <a:pt x="252" y="121"/>
                    </a:lnTo>
                    <a:lnTo>
                      <a:pt x="261" y="121"/>
                    </a:lnTo>
                    <a:lnTo>
                      <a:pt x="259" y="135"/>
                    </a:lnTo>
                    <a:lnTo>
                      <a:pt x="258" y="148"/>
                    </a:lnTo>
                    <a:lnTo>
                      <a:pt x="255" y="160"/>
                    </a:lnTo>
                    <a:lnTo>
                      <a:pt x="250" y="172"/>
                    </a:lnTo>
                    <a:lnTo>
                      <a:pt x="244" y="183"/>
                    </a:lnTo>
                    <a:lnTo>
                      <a:pt x="238" y="194"/>
                    </a:lnTo>
                    <a:lnTo>
                      <a:pt x="231" y="204"/>
                    </a:lnTo>
                    <a:lnTo>
                      <a:pt x="222" y="213"/>
                    </a:lnTo>
                    <a:lnTo>
                      <a:pt x="213" y="222"/>
                    </a:lnTo>
                    <a:lnTo>
                      <a:pt x="203" y="229"/>
                    </a:lnTo>
                    <a:lnTo>
                      <a:pt x="193" y="235"/>
                    </a:lnTo>
                    <a:lnTo>
                      <a:pt x="181" y="241"/>
                    </a:lnTo>
                    <a:lnTo>
                      <a:pt x="169" y="246"/>
                    </a:lnTo>
                    <a:lnTo>
                      <a:pt x="157" y="249"/>
                    </a:lnTo>
                    <a:lnTo>
                      <a:pt x="144" y="250"/>
                    </a:lnTo>
                    <a:lnTo>
                      <a:pt x="130" y="252"/>
                    </a:lnTo>
                    <a:lnTo>
                      <a:pt x="117" y="250"/>
                    </a:lnTo>
                    <a:lnTo>
                      <a:pt x="104" y="249"/>
                    </a:lnTo>
                    <a:lnTo>
                      <a:pt x="92" y="246"/>
                    </a:lnTo>
                    <a:lnTo>
                      <a:pt x="80" y="241"/>
                    </a:lnTo>
                    <a:lnTo>
                      <a:pt x="68" y="235"/>
                    </a:lnTo>
                    <a:lnTo>
                      <a:pt x="58" y="229"/>
                    </a:lnTo>
                    <a:lnTo>
                      <a:pt x="48" y="222"/>
                    </a:lnTo>
                    <a:lnTo>
                      <a:pt x="39" y="213"/>
                    </a:lnTo>
                    <a:lnTo>
                      <a:pt x="30" y="204"/>
                    </a:lnTo>
                    <a:lnTo>
                      <a:pt x="23" y="194"/>
                    </a:lnTo>
                    <a:lnTo>
                      <a:pt x="17" y="183"/>
                    </a:lnTo>
                    <a:lnTo>
                      <a:pt x="11" y="172"/>
                    </a:lnTo>
                    <a:lnTo>
                      <a:pt x="6" y="160"/>
                    </a:lnTo>
                    <a:lnTo>
                      <a:pt x="3" y="148"/>
                    </a:lnTo>
                    <a:lnTo>
                      <a:pt x="0" y="135"/>
                    </a:lnTo>
                    <a:lnTo>
                      <a:pt x="0" y="126"/>
                    </a:lnTo>
                    <a:lnTo>
                      <a:pt x="2" y="124"/>
                    </a:lnTo>
                    <a:lnTo>
                      <a:pt x="3" y="121"/>
                    </a:lnTo>
                    <a:lnTo>
                      <a:pt x="3" y="120"/>
                    </a:lnTo>
                    <a:lnTo>
                      <a:pt x="5" y="118"/>
                    </a:lnTo>
                    <a:lnTo>
                      <a:pt x="6" y="117"/>
                    </a:lnTo>
                    <a:lnTo>
                      <a:pt x="8" y="115"/>
                    </a:lnTo>
                    <a:lnTo>
                      <a:pt x="9" y="114"/>
                    </a:lnTo>
                    <a:lnTo>
                      <a:pt x="11" y="111"/>
                    </a:lnTo>
                    <a:lnTo>
                      <a:pt x="9" y="121"/>
                    </a:lnTo>
                    <a:lnTo>
                      <a:pt x="11" y="133"/>
                    </a:lnTo>
                    <a:lnTo>
                      <a:pt x="12" y="145"/>
                    </a:lnTo>
                    <a:lnTo>
                      <a:pt x="15" y="157"/>
                    </a:lnTo>
                    <a:lnTo>
                      <a:pt x="20" y="169"/>
                    </a:lnTo>
                    <a:lnTo>
                      <a:pt x="24" y="179"/>
                    </a:lnTo>
                    <a:lnTo>
                      <a:pt x="30" y="189"/>
                    </a:lnTo>
                    <a:lnTo>
                      <a:pt x="37" y="198"/>
                    </a:lnTo>
                    <a:lnTo>
                      <a:pt x="45" y="207"/>
                    </a:lnTo>
                    <a:lnTo>
                      <a:pt x="54" y="215"/>
                    </a:lnTo>
                    <a:lnTo>
                      <a:pt x="62" y="222"/>
                    </a:lnTo>
                    <a:lnTo>
                      <a:pt x="73" y="228"/>
                    </a:lnTo>
                    <a:lnTo>
                      <a:pt x="83" y="232"/>
                    </a:lnTo>
                    <a:lnTo>
                      <a:pt x="95" y="237"/>
                    </a:lnTo>
                    <a:lnTo>
                      <a:pt x="105" y="240"/>
                    </a:lnTo>
                    <a:lnTo>
                      <a:pt x="119" y="241"/>
                    </a:lnTo>
                    <a:lnTo>
                      <a:pt x="130" y="243"/>
                    </a:lnTo>
                    <a:lnTo>
                      <a:pt x="142" y="241"/>
                    </a:lnTo>
                    <a:lnTo>
                      <a:pt x="154" y="240"/>
                    </a:lnTo>
                    <a:lnTo>
                      <a:pt x="166" y="237"/>
                    </a:lnTo>
                    <a:lnTo>
                      <a:pt x="178" y="232"/>
                    </a:lnTo>
                    <a:lnTo>
                      <a:pt x="188" y="228"/>
                    </a:lnTo>
                    <a:lnTo>
                      <a:pt x="199" y="222"/>
                    </a:lnTo>
                    <a:lnTo>
                      <a:pt x="207" y="215"/>
                    </a:lnTo>
                    <a:lnTo>
                      <a:pt x="216" y="207"/>
                    </a:lnTo>
                    <a:lnTo>
                      <a:pt x="224" y="198"/>
                    </a:lnTo>
                    <a:lnTo>
                      <a:pt x="231" y="189"/>
                    </a:lnTo>
                    <a:lnTo>
                      <a:pt x="237" y="179"/>
                    </a:lnTo>
                    <a:lnTo>
                      <a:pt x="241" y="169"/>
                    </a:lnTo>
                    <a:lnTo>
                      <a:pt x="246" y="157"/>
                    </a:lnTo>
                    <a:lnTo>
                      <a:pt x="249" y="145"/>
                    </a:lnTo>
                    <a:lnTo>
                      <a:pt x="250" y="133"/>
                    </a:lnTo>
                    <a:lnTo>
                      <a:pt x="252" y="121"/>
                    </a:lnTo>
                    <a:lnTo>
                      <a:pt x="261" y="121"/>
                    </a:lnTo>
                    <a:close/>
                  </a:path>
                </a:pathLst>
              </a:custGeom>
              <a:solidFill>
                <a:srgbClr val="536D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" name="Freeform 68"/>
              <p:cNvSpPr>
                <a:spLocks/>
              </p:cNvSpPr>
              <p:nvPr/>
            </p:nvSpPr>
            <p:spPr bwMode="auto">
              <a:xfrm>
                <a:off x="4187" y="2558"/>
                <a:ext cx="121" cy="119"/>
              </a:xfrm>
              <a:custGeom>
                <a:avLst/>
                <a:gdLst>
                  <a:gd name="T0" fmla="*/ 120 w 243"/>
                  <a:gd name="T1" fmla="*/ 52 h 237"/>
                  <a:gd name="T2" fmla="*/ 118 w 243"/>
                  <a:gd name="T3" fmla="*/ 40 h 237"/>
                  <a:gd name="T4" fmla="*/ 114 w 243"/>
                  <a:gd name="T5" fmla="*/ 29 h 237"/>
                  <a:gd name="T6" fmla="*/ 107 w 243"/>
                  <a:gd name="T7" fmla="*/ 19 h 237"/>
                  <a:gd name="T8" fmla="*/ 99 w 243"/>
                  <a:gd name="T9" fmla="*/ 11 h 237"/>
                  <a:gd name="T10" fmla="*/ 89 w 243"/>
                  <a:gd name="T11" fmla="*/ 5 h 237"/>
                  <a:gd name="T12" fmla="*/ 78 w 243"/>
                  <a:gd name="T13" fmla="*/ 0 h 237"/>
                  <a:gd name="T14" fmla="*/ 77 w 243"/>
                  <a:gd name="T15" fmla="*/ 0 h 237"/>
                  <a:gd name="T16" fmla="*/ 75 w 243"/>
                  <a:gd name="T17" fmla="*/ 1 h 237"/>
                  <a:gd name="T18" fmla="*/ 73 w 243"/>
                  <a:gd name="T19" fmla="*/ 2 h 237"/>
                  <a:gd name="T20" fmla="*/ 71 w 243"/>
                  <a:gd name="T21" fmla="*/ 2 h 237"/>
                  <a:gd name="T22" fmla="*/ 72 w 243"/>
                  <a:gd name="T23" fmla="*/ 3 h 237"/>
                  <a:gd name="T24" fmla="*/ 82 w 243"/>
                  <a:gd name="T25" fmla="*/ 6 h 237"/>
                  <a:gd name="T26" fmla="*/ 92 w 243"/>
                  <a:gd name="T27" fmla="*/ 11 h 237"/>
                  <a:gd name="T28" fmla="*/ 100 w 243"/>
                  <a:gd name="T29" fmla="*/ 19 h 237"/>
                  <a:gd name="T30" fmla="*/ 106 w 243"/>
                  <a:gd name="T31" fmla="*/ 27 h 237"/>
                  <a:gd name="T32" fmla="*/ 112 w 243"/>
                  <a:gd name="T33" fmla="*/ 36 h 237"/>
                  <a:gd name="T34" fmla="*/ 115 w 243"/>
                  <a:gd name="T35" fmla="*/ 47 h 237"/>
                  <a:gd name="T36" fmla="*/ 116 w 243"/>
                  <a:gd name="T37" fmla="*/ 58 h 237"/>
                  <a:gd name="T38" fmla="*/ 120 w 243"/>
                  <a:gd name="T39" fmla="*/ 64 h 237"/>
                  <a:gd name="T40" fmla="*/ 118 w 243"/>
                  <a:gd name="T41" fmla="*/ 76 h 237"/>
                  <a:gd name="T42" fmla="*/ 114 w 243"/>
                  <a:gd name="T43" fmla="*/ 87 h 237"/>
                  <a:gd name="T44" fmla="*/ 107 w 243"/>
                  <a:gd name="T45" fmla="*/ 96 h 237"/>
                  <a:gd name="T46" fmla="*/ 99 w 243"/>
                  <a:gd name="T47" fmla="*/ 105 h 237"/>
                  <a:gd name="T48" fmla="*/ 89 w 243"/>
                  <a:gd name="T49" fmla="*/ 111 h 237"/>
                  <a:gd name="T50" fmla="*/ 78 w 243"/>
                  <a:gd name="T51" fmla="*/ 116 h 237"/>
                  <a:gd name="T52" fmla="*/ 66 w 243"/>
                  <a:gd name="T53" fmla="*/ 118 h 237"/>
                  <a:gd name="T54" fmla="*/ 55 w 243"/>
                  <a:gd name="T55" fmla="*/ 118 h 237"/>
                  <a:gd name="T56" fmla="*/ 43 w 243"/>
                  <a:gd name="T57" fmla="*/ 116 h 237"/>
                  <a:gd name="T58" fmla="*/ 32 w 243"/>
                  <a:gd name="T59" fmla="*/ 111 h 237"/>
                  <a:gd name="T60" fmla="*/ 22 w 243"/>
                  <a:gd name="T61" fmla="*/ 105 h 237"/>
                  <a:gd name="T62" fmla="*/ 14 w 243"/>
                  <a:gd name="T63" fmla="*/ 96 h 237"/>
                  <a:gd name="T64" fmla="*/ 7 w 243"/>
                  <a:gd name="T65" fmla="*/ 87 h 237"/>
                  <a:gd name="T66" fmla="*/ 3 w 243"/>
                  <a:gd name="T67" fmla="*/ 76 h 237"/>
                  <a:gd name="T68" fmla="*/ 1 w 243"/>
                  <a:gd name="T69" fmla="*/ 64 h 237"/>
                  <a:gd name="T70" fmla="*/ 1 w 243"/>
                  <a:gd name="T71" fmla="*/ 53 h 237"/>
                  <a:gd name="T72" fmla="*/ 2 w 243"/>
                  <a:gd name="T73" fmla="*/ 51 h 237"/>
                  <a:gd name="T74" fmla="*/ 4 w 243"/>
                  <a:gd name="T75" fmla="*/ 49 h 237"/>
                  <a:gd name="T76" fmla="*/ 5 w 243"/>
                  <a:gd name="T77" fmla="*/ 47 h 237"/>
                  <a:gd name="T78" fmla="*/ 7 w 243"/>
                  <a:gd name="T79" fmla="*/ 45 h 237"/>
                  <a:gd name="T80" fmla="*/ 5 w 243"/>
                  <a:gd name="T81" fmla="*/ 52 h 237"/>
                  <a:gd name="T82" fmla="*/ 5 w 243"/>
                  <a:gd name="T83" fmla="*/ 64 h 237"/>
                  <a:gd name="T84" fmla="*/ 7 w 243"/>
                  <a:gd name="T85" fmla="*/ 74 h 237"/>
                  <a:gd name="T86" fmla="*/ 12 w 243"/>
                  <a:gd name="T87" fmla="*/ 85 h 237"/>
                  <a:gd name="T88" fmla="*/ 18 w 243"/>
                  <a:gd name="T89" fmla="*/ 93 h 237"/>
                  <a:gd name="T90" fmla="*/ 25 w 243"/>
                  <a:gd name="T91" fmla="*/ 101 h 237"/>
                  <a:gd name="T92" fmla="*/ 34 w 243"/>
                  <a:gd name="T93" fmla="*/ 107 h 237"/>
                  <a:gd name="T94" fmla="*/ 43 w 243"/>
                  <a:gd name="T95" fmla="*/ 111 h 237"/>
                  <a:gd name="T96" fmla="*/ 55 w 243"/>
                  <a:gd name="T97" fmla="*/ 113 h 237"/>
                  <a:gd name="T98" fmla="*/ 66 w 243"/>
                  <a:gd name="T99" fmla="*/ 113 h 237"/>
                  <a:gd name="T100" fmla="*/ 77 w 243"/>
                  <a:gd name="T101" fmla="*/ 111 h 237"/>
                  <a:gd name="T102" fmla="*/ 87 w 243"/>
                  <a:gd name="T103" fmla="*/ 107 h 237"/>
                  <a:gd name="T104" fmla="*/ 96 w 243"/>
                  <a:gd name="T105" fmla="*/ 101 h 237"/>
                  <a:gd name="T106" fmla="*/ 103 w 243"/>
                  <a:gd name="T107" fmla="*/ 93 h 237"/>
                  <a:gd name="T108" fmla="*/ 109 w 243"/>
                  <a:gd name="T109" fmla="*/ 85 h 237"/>
                  <a:gd name="T110" fmla="*/ 114 w 243"/>
                  <a:gd name="T111" fmla="*/ 74 h 237"/>
                  <a:gd name="T112" fmla="*/ 116 w 243"/>
                  <a:gd name="T113" fmla="*/ 64 h 237"/>
                  <a:gd name="T114" fmla="*/ 121 w 243"/>
                  <a:gd name="T115" fmla="*/ 58 h 23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3"/>
                  <a:gd name="T175" fmla="*/ 0 h 237"/>
                  <a:gd name="T176" fmla="*/ 243 w 243"/>
                  <a:gd name="T177" fmla="*/ 237 h 23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3" h="237">
                    <a:moveTo>
                      <a:pt x="243" y="115"/>
                    </a:moveTo>
                    <a:lnTo>
                      <a:pt x="241" y="103"/>
                    </a:lnTo>
                    <a:lnTo>
                      <a:pt x="240" y="90"/>
                    </a:lnTo>
                    <a:lnTo>
                      <a:pt x="237" y="80"/>
                    </a:lnTo>
                    <a:lnTo>
                      <a:pt x="232" y="68"/>
                    </a:lnTo>
                    <a:lnTo>
                      <a:pt x="228" y="58"/>
                    </a:lnTo>
                    <a:lnTo>
                      <a:pt x="222" y="47"/>
                    </a:lnTo>
                    <a:lnTo>
                      <a:pt x="215" y="38"/>
                    </a:lnTo>
                    <a:lnTo>
                      <a:pt x="207" y="29"/>
                    </a:lnTo>
                    <a:lnTo>
                      <a:pt x="198" y="22"/>
                    </a:lnTo>
                    <a:lnTo>
                      <a:pt x="190" y="15"/>
                    </a:lnTo>
                    <a:lnTo>
                      <a:pt x="179" y="9"/>
                    </a:lnTo>
                    <a:lnTo>
                      <a:pt x="169" y="4"/>
                    </a:lnTo>
                    <a:lnTo>
                      <a:pt x="157" y="0"/>
                    </a:lnTo>
                    <a:lnTo>
                      <a:pt x="154" y="0"/>
                    </a:lnTo>
                    <a:lnTo>
                      <a:pt x="153" y="1"/>
                    </a:lnTo>
                    <a:lnTo>
                      <a:pt x="151" y="1"/>
                    </a:lnTo>
                    <a:lnTo>
                      <a:pt x="148" y="3"/>
                    </a:lnTo>
                    <a:lnTo>
                      <a:pt x="147" y="3"/>
                    </a:lnTo>
                    <a:lnTo>
                      <a:pt x="144" y="4"/>
                    </a:lnTo>
                    <a:lnTo>
                      <a:pt x="142" y="4"/>
                    </a:lnTo>
                    <a:lnTo>
                      <a:pt x="141" y="6"/>
                    </a:lnTo>
                    <a:lnTo>
                      <a:pt x="144" y="6"/>
                    </a:lnTo>
                    <a:lnTo>
                      <a:pt x="154" y="9"/>
                    </a:lnTo>
                    <a:lnTo>
                      <a:pt x="164" y="12"/>
                    </a:lnTo>
                    <a:lnTo>
                      <a:pt x="175" y="18"/>
                    </a:lnTo>
                    <a:lnTo>
                      <a:pt x="184" y="22"/>
                    </a:lnTo>
                    <a:lnTo>
                      <a:pt x="193" y="29"/>
                    </a:lnTo>
                    <a:lnTo>
                      <a:pt x="200" y="37"/>
                    </a:lnTo>
                    <a:lnTo>
                      <a:pt x="207" y="44"/>
                    </a:lnTo>
                    <a:lnTo>
                      <a:pt x="213" y="53"/>
                    </a:lnTo>
                    <a:lnTo>
                      <a:pt x="219" y="62"/>
                    </a:lnTo>
                    <a:lnTo>
                      <a:pt x="224" y="72"/>
                    </a:lnTo>
                    <a:lnTo>
                      <a:pt x="228" y="81"/>
                    </a:lnTo>
                    <a:lnTo>
                      <a:pt x="231" y="93"/>
                    </a:lnTo>
                    <a:lnTo>
                      <a:pt x="232" y="103"/>
                    </a:lnTo>
                    <a:lnTo>
                      <a:pt x="232" y="115"/>
                    </a:lnTo>
                    <a:lnTo>
                      <a:pt x="243" y="115"/>
                    </a:lnTo>
                    <a:lnTo>
                      <a:pt x="241" y="127"/>
                    </a:lnTo>
                    <a:lnTo>
                      <a:pt x="240" y="139"/>
                    </a:lnTo>
                    <a:lnTo>
                      <a:pt x="237" y="151"/>
                    </a:lnTo>
                    <a:lnTo>
                      <a:pt x="232" y="163"/>
                    </a:lnTo>
                    <a:lnTo>
                      <a:pt x="228" y="173"/>
                    </a:lnTo>
                    <a:lnTo>
                      <a:pt x="222" y="183"/>
                    </a:lnTo>
                    <a:lnTo>
                      <a:pt x="215" y="192"/>
                    </a:lnTo>
                    <a:lnTo>
                      <a:pt x="207" y="201"/>
                    </a:lnTo>
                    <a:lnTo>
                      <a:pt x="198" y="209"/>
                    </a:lnTo>
                    <a:lnTo>
                      <a:pt x="190" y="216"/>
                    </a:lnTo>
                    <a:lnTo>
                      <a:pt x="179" y="222"/>
                    </a:lnTo>
                    <a:lnTo>
                      <a:pt x="169" y="226"/>
                    </a:lnTo>
                    <a:lnTo>
                      <a:pt x="157" y="231"/>
                    </a:lnTo>
                    <a:lnTo>
                      <a:pt x="145" y="234"/>
                    </a:lnTo>
                    <a:lnTo>
                      <a:pt x="133" y="235"/>
                    </a:lnTo>
                    <a:lnTo>
                      <a:pt x="121" y="237"/>
                    </a:lnTo>
                    <a:lnTo>
                      <a:pt x="110" y="235"/>
                    </a:lnTo>
                    <a:lnTo>
                      <a:pt x="96" y="234"/>
                    </a:lnTo>
                    <a:lnTo>
                      <a:pt x="86" y="231"/>
                    </a:lnTo>
                    <a:lnTo>
                      <a:pt x="74" y="226"/>
                    </a:lnTo>
                    <a:lnTo>
                      <a:pt x="64" y="222"/>
                    </a:lnTo>
                    <a:lnTo>
                      <a:pt x="53" y="216"/>
                    </a:lnTo>
                    <a:lnTo>
                      <a:pt x="45" y="209"/>
                    </a:lnTo>
                    <a:lnTo>
                      <a:pt x="36" y="201"/>
                    </a:lnTo>
                    <a:lnTo>
                      <a:pt x="28" y="192"/>
                    </a:lnTo>
                    <a:lnTo>
                      <a:pt x="21" y="183"/>
                    </a:lnTo>
                    <a:lnTo>
                      <a:pt x="15" y="173"/>
                    </a:lnTo>
                    <a:lnTo>
                      <a:pt x="11" y="163"/>
                    </a:lnTo>
                    <a:lnTo>
                      <a:pt x="6" y="151"/>
                    </a:lnTo>
                    <a:lnTo>
                      <a:pt x="3" y="139"/>
                    </a:lnTo>
                    <a:lnTo>
                      <a:pt x="2" y="127"/>
                    </a:lnTo>
                    <a:lnTo>
                      <a:pt x="0" y="115"/>
                    </a:lnTo>
                    <a:lnTo>
                      <a:pt x="2" y="105"/>
                    </a:lnTo>
                    <a:lnTo>
                      <a:pt x="3" y="103"/>
                    </a:lnTo>
                    <a:lnTo>
                      <a:pt x="5" y="102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11" y="93"/>
                    </a:lnTo>
                    <a:lnTo>
                      <a:pt x="12" y="92"/>
                    </a:lnTo>
                    <a:lnTo>
                      <a:pt x="14" y="90"/>
                    </a:lnTo>
                    <a:lnTo>
                      <a:pt x="12" y="93"/>
                    </a:lnTo>
                    <a:lnTo>
                      <a:pt x="11" y="103"/>
                    </a:lnTo>
                    <a:lnTo>
                      <a:pt x="11" y="115"/>
                    </a:lnTo>
                    <a:lnTo>
                      <a:pt x="11" y="127"/>
                    </a:lnTo>
                    <a:lnTo>
                      <a:pt x="12" y="137"/>
                    </a:lnTo>
                    <a:lnTo>
                      <a:pt x="15" y="148"/>
                    </a:lnTo>
                    <a:lnTo>
                      <a:pt x="18" y="158"/>
                    </a:lnTo>
                    <a:lnTo>
                      <a:pt x="24" y="169"/>
                    </a:lnTo>
                    <a:lnTo>
                      <a:pt x="28" y="177"/>
                    </a:lnTo>
                    <a:lnTo>
                      <a:pt x="36" y="186"/>
                    </a:lnTo>
                    <a:lnTo>
                      <a:pt x="43" y="194"/>
                    </a:lnTo>
                    <a:lnTo>
                      <a:pt x="50" y="201"/>
                    </a:lnTo>
                    <a:lnTo>
                      <a:pt x="59" y="207"/>
                    </a:lnTo>
                    <a:lnTo>
                      <a:pt x="68" y="213"/>
                    </a:lnTo>
                    <a:lnTo>
                      <a:pt x="79" y="217"/>
                    </a:lnTo>
                    <a:lnTo>
                      <a:pt x="87" y="222"/>
                    </a:lnTo>
                    <a:lnTo>
                      <a:pt x="99" y="225"/>
                    </a:lnTo>
                    <a:lnTo>
                      <a:pt x="110" y="226"/>
                    </a:lnTo>
                    <a:lnTo>
                      <a:pt x="121" y="226"/>
                    </a:lnTo>
                    <a:lnTo>
                      <a:pt x="133" y="226"/>
                    </a:lnTo>
                    <a:lnTo>
                      <a:pt x="144" y="225"/>
                    </a:lnTo>
                    <a:lnTo>
                      <a:pt x="154" y="222"/>
                    </a:lnTo>
                    <a:lnTo>
                      <a:pt x="164" y="217"/>
                    </a:lnTo>
                    <a:lnTo>
                      <a:pt x="175" y="213"/>
                    </a:lnTo>
                    <a:lnTo>
                      <a:pt x="184" y="207"/>
                    </a:lnTo>
                    <a:lnTo>
                      <a:pt x="193" y="201"/>
                    </a:lnTo>
                    <a:lnTo>
                      <a:pt x="200" y="194"/>
                    </a:lnTo>
                    <a:lnTo>
                      <a:pt x="207" y="186"/>
                    </a:lnTo>
                    <a:lnTo>
                      <a:pt x="213" y="177"/>
                    </a:lnTo>
                    <a:lnTo>
                      <a:pt x="219" y="169"/>
                    </a:lnTo>
                    <a:lnTo>
                      <a:pt x="224" y="158"/>
                    </a:lnTo>
                    <a:lnTo>
                      <a:pt x="228" y="148"/>
                    </a:lnTo>
                    <a:lnTo>
                      <a:pt x="231" y="137"/>
                    </a:lnTo>
                    <a:lnTo>
                      <a:pt x="232" y="127"/>
                    </a:lnTo>
                    <a:lnTo>
                      <a:pt x="232" y="115"/>
                    </a:lnTo>
                    <a:lnTo>
                      <a:pt x="243" y="115"/>
                    </a:lnTo>
                    <a:close/>
                  </a:path>
                </a:pathLst>
              </a:custGeom>
              <a:solidFill>
                <a:srgbClr val="556E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4192" y="2561"/>
                <a:ext cx="111" cy="111"/>
              </a:xfrm>
              <a:custGeom>
                <a:avLst/>
                <a:gdLst>
                  <a:gd name="T0" fmla="*/ 111 w 221"/>
                  <a:gd name="T1" fmla="*/ 49 h 220"/>
                  <a:gd name="T2" fmla="*/ 109 w 221"/>
                  <a:gd name="T3" fmla="*/ 38 h 220"/>
                  <a:gd name="T4" fmla="*/ 104 w 221"/>
                  <a:gd name="T5" fmla="*/ 28 h 220"/>
                  <a:gd name="T6" fmla="*/ 98 w 221"/>
                  <a:gd name="T7" fmla="*/ 19 h 220"/>
                  <a:gd name="T8" fmla="*/ 91 w 221"/>
                  <a:gd name="T9" fmla="*/ 12 h 220"/>
                  <a:gd name="T10" fmla="*/ 82 w 221"/>
                  <a:gd name="T11" fmla="*/ 6 h 220"/>
                  <a:gd name="T12" fmla="*/ 72 w 221"/>
                  <a:gd name="T13" fmla="*/ 2 h 220"/>
                  <a:gd name="T14" fmla="*/ 65 w 221"/>
                  <a:gd name="T15" fmla="*/ 0 h 220"/>
                  <a:gd name="T16" fmla="*/ 62 w 221"/>
                  <a:gd name="T17" fmla="*/ 1 h 220"/>
                  <a:gd name="T18" fmla="*/ 60 w 221"/>
                  <a:gd name="T19" fmla="*/ 2 h 220"/>
                  <a:gd name="T20" fmla="*/ 57 w 221"/>
                  <a:gd name="T21" fmla="*/ 3 h 220"/>
                  <a:gd name="T22" fmla="*/ 55 w 221"/>
                  <a:gd name="T23" fmla="*/ 4 h 220"/>
                  <a:gd name="T24" fmla="*/ 61 w 221"/>
                  <a:gd name="T25" fmla="*/ 4 h 220"/>
                  <a:gd name="T26" fmla="*/ 70 w 221"/>
                  <a:gd name="T27" fmla="*/ 6 h 220"/>
                  <a:gd name="T28" fmla="*/ 80 w 221"/>
                  <a:gd name="T29" fmla="*/ 10 h 220"/>
                  <a:gd name="T30" fmla="*/ 88 w 221"/>
                  <a:gd name="T31" fmla="*/ 16 h 220"/>
                  <a:gd name="T32" fmla="*/ 95 w 221"/>
                  <a:gd name="T33" fmla="*/ 22 h 220"/>
                  <a:gd name="T34" fmla="*/ 101 w 221"/>
                  <a:gd name="T35" fmla="*/ 30 h 220"/>
                  <a:gd name="T36" fmla="*/ 104 w 221"/>
                  <a:gd name="T37" fmla="*/ 39 h 220"/>
                  <a:gd name="T38" fmla="*/ 107 w 221"/>
                  <a:gd name="T39" fmla="*/ 50 h 220"/>
                  <a:gd name="T40" fmla="*/ 111 w 221"/>
                  <a:gd name="T41" fmla="*/ 55 h 220"/>
                  <a:gd name="T42" fmla="*/ 110 w 221"/>
                  <a:gd name="T43" fmla="*/ 66 h 220"/>
                  <a:gd name="T44" fmla="*/ 107 w 221"/>
                  <a:gd name="T45" fmla="*/ 77 h 220"/>
                  <a:gd name="T46" fmla="*/ 101 w 221"/>
                  <a:gd name="T47" fmla="*/ 86 h 220"/>
                  <a:gd name="T48" fmla="*/ 95 w 221"/>
                  <a:gd name="T49" fmla="*/ 95 h 220"/>
                  <a:gd name="T50" fmla="*/ 87 w 221"/>
                  <a:gd name="T51" fmla="*/ 101 h 220"/>
                  <a:gd name="T52" fmla="*/ 77 w 221"/>
                  <a:gd name="T53" fmla="*/ 106 h 220"/>
                  <a:gd name="T54" fmla="*/ 67 w 221"/>
                  <a:gd name="T55" fmla="*/ 110 h 220"/>
                  <a:gd name="T56" fmla="*/ 55 w 221"/>
                  <a:gd name="T57" fmla="*/ 111 h 220"/>
                  <a:gd name="T58" fmla="*/ 44 w 221"/>
                  <a:gd name="T59" fmla="*/ 110 h 220"/>
                  <a:gd name="T60" fmla="*/ 34 w 221"/>
                  <a:gd name="T61" fmla="*/ 106 h 220"/>
                  <a:gd name="T62" fmla="*/ 24 w 221"/>
                  <a:gd name="T63" fmla="*/ 101 h 220"/>
                  <a:gd name="T64" fmla="*/ 16 w 221"/>
                  <a:gd name="T65" fmla="*/ 95 h 220"/>
                  <a:gd name="T66" fmla="*/ 9 w 221"/>
                  <a:gd name="T67" fmla="*/ 86 h 220"/>
                  <a:gd name="T68" fmla="*/ 4 w 221"/>
                  <a:gd name="T69" fmla="*/ 77 h 220"/>
                  <a:gd name="T70" fmla="*/ 1 w 221"/>
                  <a:gd name="T71" fmla="*/ 66 h 220"/>
                  <a:gd name="T72" fmla="*/ 0 w 221"/>
                  <a:gd name="T73" fmla="*/ 55 h 220"/>
                  <a:gd name="T74" fmla="*/ 1 w 221"/>
                  <a:gd name="T75" fmla="*/ 44 h 220"/>
                  <a:gd name="T76" fmla="*/ 2 w 221"/>
                  <a:gd name="T77" fmla="*/ 41 h 220"/>
                  <a:gd name="T78" fmla="*/ 4 w 221"/>
                  <a:gd name="T79" fmla="*/ 38 h 220"/>
                  <a:gd name="T80" fmla="*/ 7 w 221"/>
                  <a:gd name="T81" fmla="*/ 34 h 220"/>
                  <a:gd name="T82" fmla="*/ 10 w 221"/>
                  <a:gd name="T83" fmla="*/ 31 h 220"/>
                  <a:gd name="T84" fmla="*/ 10 w 221"/>
                  <a:gd name="T85" fmla="*/ 30 h 220"/>
                  <a:gd name="T86" fmla="*/ 7 w 221"/>
                  <a:gd name="T87" fmla="*/ 39 h 220"/>
                  <a:gd name="T88" fmla="*/ 4 w 221"/>
                  <a:gd name="T89" fmla="*/ 50 h 220"/>
                  <a:gd name="T90" fmla="*/ 4 w 221"/>
                  <a:gd name="T91" fmla="*/ 61 h 220"/>
                  <a:gd name="T92" fmla="*/ 7 w 221"/>
                  <a:gd name="T93" fmla="*/ 70 h 220"/>
                  <a:gd name="T94" fmla="*/ 10 w 221"/>
                  <a:gd name="T95" fmla="*/ 80 h 220"/>
                  <a:gd name="T96" fmla="*/ 16 w 221"/>
                  <a:gd name="T97" fmla="*/ 88 h 220"/>
                  <a:gd name="T98" fmla="*/ 23 w 221"/>
                  <a:gd name="T99" fmla="*/ 95 h 220"/>
                  <a:gd name="T100" fmla="*/ 31 w 221"/>
                  <a:gd name="T101" fmla="*/ 101 h 220"/>
                  <a:gd name="T102" fmla="*/ 40 w 221"/>
                  <a:gd name="T103" fmla="*/ 104 h 220"/>
                  <a:gd name="T104" fmla="*/ 50 w 221"/>
                  <a:gd name="T105" fmla="*/ 106 h 220"/>
                  <a:gd name="T106" fmla="*/ 61 w 221"/>
                  <a:gd name="T107" fmla="*/ 106 h 220"/>
                  <a:gd name="T108" fmla="*/ 70 w 221"/>
                  <a:gd name="T109" fmla="*/ 104 h 220"/>
                  <a:gd name="T110" fmla="*/ 80 w 221"/>
                  <a:gd name="T111" fmla="*/ 101 h 220"/>
                  <a:gd name="T112" fmla="*/ 88 w 221"/>
                  <a:gd name="T113" fmla="*/ 95 h 220"/>
                  <a:gd name="T114" fmla="*/ 95 w 221"/>
                  <a:gd name="T115" fmla="*/ 88 h 220"/>
                  <a:gd name="T116" fmla="*/ 101 w 221"/>
                  <a:gd name="T117" fmla="*/ 80 h 220"/>
                  <a:gd name="T118" fmla="*/ 104 w 221"/>
                  <a:gd name="T119" fmla="*/ 70 h 220"/>
                  <a:gd name="T120" fmla="*/ 107 w 221"/>
                  <a:gd name="T121" fmla="*/ 61 h 220"/>
                  <a:gd name="T122" fmla="*/ 111 w 221"/>
                  <a:gd name="T123" fmla="*/ 55 h 2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1"/>
                  <a:gd name="T187" fmla="*/ 0 h 220"/>
                  <a:gd name="T188" fmla="*/ 221 w 221"/>
                  <a:gd name="T189" fmla="*/ 220 h 2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1" h="220">
                    <a:moveTo>
                      <a:pt x="221" y="109"/>
                    </a:moveTo>
                    <a:lnTo>
                      <a:pt x="221" y="97"/>
                    </a:lnTo>
                    <a:lnTo>
                      <a:pt x="220" y="87"/>
                    </a:lnTo>
                    <a:lnTo>
                      <a:pt x="217" y="75"/>
                    </a:lnTo>
                    <a:lnTo>
                      <a:pt x="213" y="66"/>
                    </a:lnTo>
                    <a:lnTo>
                      <a:pt x="208" y="56"/>
                    </a:lnTo>
                    <a:lnTo>
                      <a:pt x="202" y="47"/>
                    </a:lnTo>
                    <a:lnTo>
                      <a:pt x="196" y="38"/>
                    </a:lnTo>
                    <a:lnTo>
                      <a:pt x="189" y="31"/>
                    </a:lnTo>
                    <a:lnTo>
                      <a:pt x="182" y="23"/>
                    </a:lnTo>
                    <a:lnTo>
                      <a:pt x="173" y="16"/>
                    </a:lnTo>
                    <a:lnTo>
                      <a:pt x="164" y="12"/>
                    </a:lnTo>
                    <a:lnTo>
                      <a:pt x="153" y="6"/>
                    </a:lnTo>
                    <a:lnTo>
                      <a:pt x="143" y="3"/>
                    </a:lnTo>
                    <a:lnTo>
                      <a:pt x="133" y="0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21" y="3"/>
                    </a:lnTo>
                    <a:lnTo>
                      <a:pt x="119" y="3"/>
                    </a:lnTo>
                    <a:lnTo>
                      <a:pt x="116" y="4"/>
                    </a:lnTo>
                    <a:lnTo>
                      <a:pt x="113" y="6"/>
                    </a:lnTo>
                    <a:lnTo>
                      <a:pt x="110" y="6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21" y="7"/>
                    </a:lnTo>
                    <a:lnTo>
                      <a:pt x="131" y="9"/>
                    </a:lnTo>
                    <a:lnTo>
                      <a:pt x="140" y="12"/>
                    </a:lnTo>
                    <a:lnTo>
                      <a:pt x="150" y="15"/>
                    </a:lnTo>
                    <a:lnTo>
                      <a:pt x="159" y="19"/>
                    </a:lnTo>
                    <a:lnTo>
                      <a:pt x="168" y="25"/>
                    </a:lnTo>
                    <a:lnTo>
                      <a:pt x="176" y="31"/>
                    </a:lnTo>
                    <a:lnTo>
                      <a:pt x="183" y="37"/>
                    </a:lnTo>
                    <a:lnTo>
                      <a:pt x="189" y="44"/>
                    </a:lnTo>
                    <a:lnTo>
                      <a:pt x="195" y="52"/>
                    </a:lnTo>
                    <a:lnTo>
                      <a:pt x="201" y="60"/>
                    </a:lnTo>
                    <a:lnTo>
                      <a:pt x="205" y="69"/>
                    </a:lnTo>
                    <a:lnTo>
                      <a:pt x="208" y="78"/>
                    </a:lnTo>
                    <a:lnTo>
                      <a:pt x="211" y="89"/>
                    </a:lnTo>
                    <a:lnTo>
                      <a:pt x="213" y="99"/>
                    </a:lnTo>
                    <a:lnTo>
                      <a:pt x="213" y="109"/>
                    </a:lnTo>
                    <a:lnTo>
                      <a:pt x="221" y="109"/>
                    </a:lnTo>
                    <a:lnTo>
                      <a:pt x="221" y="121"/>
                    </a:lnTo>
                    <a:lnTo>
                      <a:pt x="220" y="131"/>
                    </a:lnTo>
                    <a:lnTo>
                      <a:pt x="217" y="142"/>
                    </a:lnTo>
                    <a:lnTo>
                      <a:pt x="213" y="152"/>
                    </a:lnTo>
                    <a:lnTo>
                      <a:pt x="208" y="163"/>
                    </a:lnTo>
                    <a:lnTo>
                      <a:pt x="202" y="171"/>
                    </a:lnTo>
                    <a:lnTo>
                      <a:pt x="196" y="180"/>
                    </a:lnTo>
                    <a:lnTo>
                      <a:pt x="189" y="188"/>
                    </a:lnTo>
                    <a:lnTo>
                      <a:pt x="182" y="195"/>
                    </a:lnTo>
                    <a:lnTo>
                      <a:pt x="173" y="201"/>
                    </a:lnTo>
                    <a:lnTo>
                      <a:pt x="164" y="207"/>
                    </a:lnTo>
                    <a:lnTo>
                      <a:pt x="153" y="211"/>
                    </a:lnTo>
                    <a:lnTo>
                      <a:pt x="143" y="216"/>
                    </a:lnTo>
                    <a:lnTo>
                      <a:pt x="133" y="219"/>
                    </a:lnTo>
                    <a:lnTo>
                      <a:pt x="122" y="220"/>
                    </a:lnTo>
                    <a:lnTo>
                      <a:pt x="110" y="220"/>
                    </a:lnTo>
                    <a:lnTo>
                      <a:pt x="99" y="220"/>
                    </a:lnTo>
                    <a:lnTo>
                      <a:pt x="88" y="219"/>
                    </a:lnTo>
                    <a:lnTo>
                      <a:pt x="76" y="216"/>
                    </a:lnTo>
                    <a:lnTo>
                      <a:pt x="68" y="211"/>
                    </a:lnTo>
                    <a:lnTo>
                      <a:pt x="57" y="207"/>
                    </a:lnTo>
                    <a:lnTo>
                      <a:pt x="48" y="201"/>
                    </a:lnTo>
                    <a:lnTo>
                      <a:pt x="39" y="195"/>
                    </a:lnTo>
                    <a:lnTo>
                      <a:pt x="32" y="188"/>
                    </a:lnTo>
                    <a:lnTo>
                      <a:pt x="25" y="180"/>
                    </a:lnTo>
                    <a:lnTo>
                      <a:pt x="17" y="171"/>
                    </a:lnTo>
                    <a:lnTo>
                      <a:pt x="13" y="163"/>
                    </a:lnTo>
                    <a:lnTo>
                      <a:pt x="7" y="152"/>
                    </a:lnTo>
                    <a:lnTo>
                      <a:pt x="4" y="142"/>
                    </a:lnTo>
                    <a:lnTo>
                      <a:pt x="1" y="131"/>
                    </a:lnTo>
                    <a:lnTo>
                      <a:pt x="0" y="121"/>
                    </a:lnTo>
                    <a:lnTo>
                      <a:pt x="0" y="109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84"/>
                    </a:lnTo>
                    <a:lnTo>
                      <a:pt x="4" y="81"/>
                    </a:lnTo>
                    <a:lnTo>
                      <a:pt x="7" y="78"/>
                    </a:lnTo>
                    <a:lnTo>
                      <a:pt x="8" y="75"/>
                    </a:lnTo>
                    <a:lnTo>
                      <a:pt x="11" y="72"/>
                    </a:lnTo>
                    <a:lnTo>
                      <a:pt x="14" y="68"/>
                    </a:lnTo>
                    <a:lnTo>
                      <a:pt x="16" y="65"/>
                    </a:lnTo>
                    <a:lnTo>
                      <a:pt x="19" y="62"/>
                    </a:lnTo>
                    <a:lnTo>
                      <a:pt x="22" y="59"/>
                    </a:lnTo>
                    <a:lnTo>
                      <a:pt x="20" y="60"/>
                    </a:lnTo>
                    <a:lnTo>
                      <a:pt x="16" y="69"/>
                    </a:lnTo>
                    <a:lnTo>
                      <a:pt x="13" y="78"/>
                    </a:lnTo>
                    <a:lnTo>
                      <a:pt x="10" y="89"/>
                    </a:lnTo>
                    <a:lnTo>
                      <a:pt x="8" y="99"/>
                    </a:lnTo>
                    <a:lnTo>
                      <a:pt x="8" y="109"/>
                    </a:lnTo>
                    <a:lnTo>
                      <a:pt x="8" y="120"/>
                    </a:lnTo>
                    <a:lnTo>
                      <a:pt x="10" y="130"/>
                    </a:lnTo>
                    <a:lnTo>
                      <a:pt x="13" y="139"/>
                    </a:lnTo>
                    <a:lnTo>
                      <a:pt x="16" y="149"/>
                    </a:lnTo>
                    <a:lnTo>
                      <a:pt x="20" y="158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38" y="182"/>
                    </a:lnTo>
                    <a:lnTo>
                      <a:pt x="45" y="188"/>
                    </a:lnTo>
                    <a:lnTo>
                      <a:pt x="53" y="194"/>
                    </a:lnTo>
                    <a:lnTo>
                      <a:pt x="62" y="200"/>
                    </a:lnTo>
                    <a:lnTo>
                      <a:pt x="71" y="204"/>
                    </a:lnTo>
                    <a:lnTo>
                      <a:pt x="79" y="207"/>
                    </a:lnTo>
                    <a:lnTo>
                      <a:pt x="90" y="210"/>
                    </a:lnTo>
                    <a:lnTo>
                      <a:pt x="100" y="211"/>
                    </a:lnTo>
                    <a:lnTo>
                      <a:pt x="110" y="211"/>
                    </a:lnTo>
                    <a:lnTo>
                      <a:pt x="121" y="211"/>
                    </a:lnTo>
                    <a:lnTo>
                      <a:pt x="131" y="210"/>
                    </a:lnTo>
                    <a:lnTo>
                      <a:pt x="140" y="207"/>
                    </a:lnTo>
                    <a:lnTo>
                      <a:pt x="150" y="204"/>
                    </a:lnTo>
                    <a:lnTo>
                      <a:pt x="159" y="200"/>
                    </a:lnTo>
                    <a:lnTo>
                      <a:pt x="168" y="194"/>
                    </a:lnTo>
                    <a:lnTo>
                      <a:pt x="176" y="188"/>
                    </a:lnTo>
                    <a:lnTo>
                      <a:pt x="183" y="182"/>
                    </a:lnTo>
                    <a:lnTo>
                      <a:pt x="189" y="174"/>
                    </a:lnTo>
                    <a:lnTo>
                      <a:pt x="195" y="167"/>
                    </a:lnTo>
                    <a:lnTo>
                      <a:pt x="201" y="158"/>
                    </a:lnTo>
                    <a:lnTo>
                      <a:pt x="205" y="149"/>
                    </a:lnTo>
                    <a:lnTo>
                      <a:pt x="208" y="139"/>
                    </a:lnTo>
                    <a:lnTo>
                      <a:pt x="211" y="130"/>
                    </a:lnTo>
                    <a:lnTo>
                      <a:pt x="213" y="120"/>
                    </a:lnTo>
                    <a:lnTo>
                      <a:pt x="213" y="109"/>
                    </a:lnTo>
                    <a:lnTo>
                      <a:pt x="221" y="109"/>
                    </a:lnTo>
                    <a:close/>
                  </a:path>
                </a:pathLst>
              </a:custGeom>
              <a:solidFill>
                <a:srgbClr val="567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5" name="Freeform 70"/>
              <p:cNvSpPr>
                <a:spLocks/>
              </p:cNvSpPr>
              <p:nvPr/>
            </p:nvSpPr>
            <p:spPr bwMode="auto">
              <a:xfrm>
                <a:off x="4197" y="2565"/>
                <a:ext cx="102" cy="102"/>
              </a:xfrm>
              <a:custGeom>
                <a:avLst/>
                <a:gdLst>
                  <a:gd name="T0" fmla="*/ 101 w 205"/>
                  <a:gd name="T1" fmla="*/ 41 h 204"/>
                  <a:gd name="T2" fmla="*/ 96 w 205"/>
                  <a:gd name="T3" fmla="*/ 26 h 204"/>
                  <a:gd name="T4" fmla="*/ 87 w 205"/>
                  <a:gd name="T5" fmla="*/ 15 h 204"/>
                  <a:gd name="T6" fmla="*/ 75 w 205"/>
                  <a:gd name="T7" fmla="*/ 6 h 204"/>
                  <a:gd name="T8" fmla="*/ 61 w 205"/>
                  <a:gd name="T9" fmla="*/ 1 h 204"/>
                  <a:gd name="T10" fmla="*/ 50 w 205"/>
                  <a:gd name="T11" fmla="*/ 0 h 204"/>
                  <a:gd name="T12" fmla="*/ 35 w 205"/>
                  <a:gd name="T13" fmla="*/ 6 h 204"/>
                  <a:gd name="T14" fmla="*/ 20 w 205"/>
                  <a:gd name="T15" fmla="*/ 13 h 204"/>
                  <a:gd name="T16" fmla="*/ 10 w 205"/>
                  <a:gd name="T17" fmla="*/ 21 h 204"/>
                  <a:gd name="T18" fmla="*/ 9 w 205"/>
                  <a:gd name="T19" fmla="*/ 23 h 204"/>
                  <a:gd name="T20" fmla="*/ 7 w 205"/>
                  <a:gd name="T21" fmla="*/ 26 h 204"/>
                  <a:gd name="T22" fmla="*/ 4 w 205"/>
                  <a:gd name="T23" fmla="*/ 31 h 204"/>
                  <a:gd name="T24" fmla="*/ 0 w 205"/>
                  <a:gd name="T25" fmla="*/ 46 h 204"/>
                  <a:gd name="T26" fmla="*/ 1 w 205"/>
                  <a:gd name="T27" fmla="*/ 61 h 204"/>
                  <a:gd name="T28" fmla="*/ 6 w 205"/>
                  <a:gd name="T29" fmla="*/ 76 h 204"/>
                  <a:gd name="T30" fmla="*/ 15 w 205"/>
                  <a:gd name="T31" fmla="*/ 88 h 204"/>
                  <a:gd name="T32" fmla="*/ 27 w 205"/>
                  <a:gd name="T33" fmla="*/ 97 h 204"/>
                  <a:gd name="T34" fmla="*/ 41 w 205"/>
                  <a:gd name="T35" fmla="*/ 102 h 204"/>
                  <a:gd name="T36" fmla="*/ 56 w 205"/>
                  <a:gd name="T37" fmla="*/ 102 h 204"/>
                  <a:gd name="T38" fmla="*/ 71 w 205"/>
                  <a:gd name="T39" fmla="*/ 99 h 204"/>
                  <a:gd name="T40" fmla="*/ 84 w 205"/>
                  <a:gd name="T41" fmla="*/ 91 h 204"/>
                  <a:gd name="T42" fmla="*/ 93 w 205"/>
                  <a:gd name="T43" fmla="*/ 80 h 204"/>
                  <a:gd name="T44" fmla="*/ 100 w 205"/>
                  <a:gd name="T45" fmla="*/ 66 h 204"/>
                  <a:gd name="T46" fmla="*/ 102 w 205"/>
                  <a:gd name="T47" fmla="*/ 51 h 204"/>
                  <a:gd name="T48" fmla="*/ 96 w 205"/>
                  <a:gd name="T49" fmla="*/ 42 h 204"/>
                  <a:gd name="T50" fmla="*/ 92 w 205"/>
                  <a:gd name="T51" fmla="*/ 29 h 204"/>
                  <a:gd name="T52" fmla="*/ 84 w 205"/>
                  <a:gd name="T53" fmla="*/ 19 h 204"/>
                  <a:gd name="T54" fmla="*/ 73 w 205"/>
                  <a:gd name="T55" fmla="*/ 11 h 204"/>
                  <a:gd name="T56" fmla="*/ 61 w 205"/>
                  <a:gd name="T57" fmla="*/ 6 h 204"/>
                  <a:gd name="T58" fmla="*/ 46 w 205"/>
                  <a:gd name="T59" fmla="*/ 5 h 204"/>
                  <a:gd name="T60" fmla="*/ 33 w 205"/>
                  <a:gd name="T61" fmla="*/ 8 h 204"/>
                  <a:gd name="T62" fmla="*/ 21 w 205"/>
                  <a:gd name="T63" fmla="*/ 15 h 204"/>
                  <a:gd name="T64" fmla="*/ 13 w 205"/>
                  <a:gd name="T65" fmla="*/ 26 h 204"/>
                  <a:gd name="T66" fmla="*/ 7 w 205"/>
                  <a:gd name="T67" fmla="*/ 37 h 204"/>
                  <a:gd name="T68" fmla="*/ 4 w 205"/>
                  <a:gd name="T69" fmla="*/ 51 h 204"/>
                  <a:gd name="T70" fmla="*/ 7 w 205"/>
                  <a:gd name="T71" fmla="*/ 65 h 204"/>
                  <a:gd name="T72" fmla="*/ 13 w 205"/>
                  <a:gd name="T73" fmla="*/ 77 h 204"/>
                  <a:gd name="T74" fmla="*/ 21 w 205"/>
                  <a:gd name="T75" fmla="*/ 87 h 204"/>
                  <a:gd name="T76" fmla="*/ 33 w 205"/>
                  <a:gd name="T77" fmla="*/ 94 h 204"/>
                  <a:gd name="T78" fmla="*/ 46 w 205"/>
                  <a:gd name="T79" fmla="*/ 97 h 204"/>
                  <a:gd name="T80" fmla="*/ 61 w 205"/>
                  <a:gd name="T81" fmla="*/ 97 h 204"/>
                  <a:gd name="T82" fmla="*/ 73 w 205"/>
                  <a:gd name="T83" fmla="*/ 92 h 204"/>
                  <a:gd name="T84" fmla="*/ 84 w 205"/>
                  <a:gd name="T85" fmla="*/ 84 h 204"/>
                  <a:gd name="T86" fmla="*/ 92 w 205"/>
                  <a:gd name="T87" fmla="*/ 74 h 204"/>
                  <a:gd name="T88" fmla="*/ 96 w 205"/>
                  <a:gd name="T89" fmla="*/ 61 h 204"/>
                  <a:gd name="T90" fmla="*/ 102 w 205"/>
                  <a:gd name="T91" fmla="*/ 51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5"/>
                  <a:gd name="T139" fmla="*/ 0 h 204"/>
                  <a:gd name="T140" fmla="*/ 205 w 205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5" h="204">
                    <a:moveTo>
                      <a:pt x="205" y="102"/>
                    </a:moveTo>
                    <a:lnTo>
                      <a:pt x="205" y="92"/>
                    </a:lnTo>
                    <a:lnTo>
                      <a:pt x="203" y="82"/>
                    </a:lnTo>
                    <a:lnTo>
                      <a:pt x="200" y="71"/>
                    </a:lnTo>
                    <a:lnTo>
                      <a:pt x="197" y="62"/>
                    </a:lnTo>
                    <a:lnTo>
                      <a:pt x="193" y="53"/>
                    </a:lnTo>
                    <a:lnTo>
                      <a:pt x="187" y="45"/>
                    </a:lnTo>
                    <a:lnTo>
                      <a:pt x="181" y="37"/>
                    </a:lnTo>
                    <a:lnTo>
                      <a:pt x="175" y="30"/>
                    </a:lnTo>
                    <a:lnTo>
                      <a:pt x="168" y="24"/>
                    </a:lnTo>
                    <a:lnTo>
                      <a:pt x="160" y="18"/>
                    </a:lnTo>
                    <a:lnTo>
                      <a:pt x="151" y="12"/>
                    </a:lnTo>
                    <a:lnTo>
                      <a:pt x="142" y="8"/>
                    </a:lnTo>
                    <a:lnTo>
                      <a:pt x="132" y="5"/>
                    </a:lnTo>
                    <a:lnTo>
                      <a:pt x="123" y="2"/>
                    </a:lnTo>
                    <a:lnTo>
                      <a:pt x="113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1" y="5"/>
                    </a:lnTo>
                    <a:lnTo>
                      <a:pt x="80" y="8"/>
                    </a:lnTo>
                    <a:lnTo>
                      <a:pt x="70" y="12"/>
                    </a:lnTo>
                    <a:lnTo>
                      <a:pt x="60" y="16"/>
                    </a:lnTo>
                    <a:lnTo>
                      <a:pt x="51" y="22"/>
                    </a:lnTo>
                    <a:lnTo>
                      <a:pt x="40" y="27"/>
                    </a:lnTo>
                    <a:lnTo>
                      <a:pt x="31" y="33"/>
                    </a:lnTo>
                    <a:lnTo>
                      <a:pt x="23" y="39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20" y="45"/>
                    </a:lnTo>
                    <a:lnTo>
                      <a:pt x="18" y="46"/>
                    </a:lnTo>
                    <a:lnTo>
                      <a:pt x="17" y="48"/>
                    </a:lnTo>
                    <a:lnTo>
                      <a:pt x="15" y="49"/>
                    </a:lnTo>
                    <a:lnTo>
                      <a:pt x="15" y="51"/>
                    </a:lnTo>
                    <a:lnTo>
                      <a:pt x="14" y="52"/>
                    </a:lnTo>
                    <a:lnTo>
                      <a:pt x="12" y="53"/>
                    </a:lnTo>
                    <a:lnTo>
                      <a:pt x="8" y="62"/>
                    </a:lnTo>
                    <a:lnTo>
                      <a:pt x="5" y="71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2"/>
                    </a:lnTo>
                    <a:lnTo>
                      <a:pt x="0" y="113"/>
                    </a:lnTo>
                    <a:lnTo>
                      <a:pt x="2" y="123"/>
                    </a:lnTo>
                    <a:lnTo>
                      <a:pt x="5" y="132"/>
                    </a:lnTo>
                    <a:lnTo>
                      <a:pt x="8" y="142"/>
                    </a:lnTo>
                    <a:lnTo>
                      <a:pt x="12" y="151"/>
                    </a:lnTo>
                    <a:lnTo>
                      <a:pt x="18" y="160"/>
                    </a:lnTo>
                    <a:lnTo>
                      <a:pt x="24" y="167"/>
                    </a:lnTo>
                    <a:lnTo>
                      <a:pt x="30" y="175"/>
                    </a:lnTo>
                    <a:lnTo>
                      <a:pt x="37" y="181"/>
                    </a:lnTo>
                    <a:lnTo>
                      <a:pt x="45" y="187"/>
                    </a:lnTo>
                    <a:lnTo>
                      <a:pt x="54" y="193"/>
                    </a:lnTo>
                    <a:lnTo>
                      <a:pt x="63" y="197"/>
                    </a:lnTo>
                    <a:lnTo>
                      <a:pt x="71" y="200"/>
                    </a:lnTo>
                    <a:lnTo>
                      <a:pt x="82" y="203"/>
                    </a:lnTo>
                    <a:lnTo>
                      <a:pt x="92" y="204"/>
                    </a:lnTo>
                    <a:lnTo>
                      <a:pt x="102" y="204"/>
                    </a:lnTo>
                    <a:lnTo>
                      <a:pt x="113" y="204"/>
                    </a:lnTo>
                    <a:lnTo>
                      <a:pt x="123" y="203"/>
                    </a:lnTo>
                    <a:lnTo>
                      <a:pt x="132" y="200"/>
                    </a:lnTo>
                    <a:lnTo>
                      <a:pt x="142" y="197"/>
                    </a:lnTo>
                    <a:lnTo>
                      <a:pt x="151" y="193"/>
                    </a:lnTo>
                    <a:lnTo>
                      <a:pt x="160" y="187"/>
                    </a:lnTo>
                    <a:lnTo>
                      <a:pt x="168" y="181"/>
                    </a:lnTo>
                    <a:lnTo>
                      <a:pt x="175" y="175"/>
                    </a:lnTo>
                    <a:lnTo>
                      <a:pt x="181" y="167"/>
                    </a:lnTo>
                    <a:lnTo>
                      <a:pt x="187" y="160"/>
                    </a:lnTo>
                    <a:lnTo>
                      <a:pt x="193" y="151"/>
                    </a:lnTo>
                    <a:lnTo>
                      <a:pt x="197" y="142"/>
                    </a:lnTo>
                    <a:lnTo>
                      <a:pt x="200" y="132"/>
                    </a:lnTo>
                    <a:lnTo>
                      <a:pt x="203" y="123"/>
                    </a:lnTo>
                    <a:lnTo>
                      <a:pt x="205" y="113"/>
                    </a:lnTo>
                    <a:lnTo>
                      <a:pt x="205" y="102"/>
                    </a:lnTo>
                    <a:lnTo>
                      <a:pt x="196" y="102"/>
                    </a:lnTo>
                    <a:lnTo>
                      <a:pt x="194" y="92"/>
                    </a:lnTo>
                    <a:lnTo>
                      <a:pt x="193" y="83"/>
                    </a:lnTo>
                    <a:lnTo>
                      <a:pt x="191" y="74"/>
                    </a:lnTo>
                    <a:lnTo>
                      <a:pt x="188" y="65"/>
                    </a:lnTo>
                    <a:lnTo>
                      <a:pt x="184" y="58"/>
                    </a:lnTo>
                    <a:lnTo>
                      <a:pt x="179" y="51"/>
                    </a:lnTo>
                    <a:lnTo>
                      <a:pt x="174" y="43"/>
                    </a:lnTo>
                    <a:lnTo>
                      <a:pt x="168" y="37"/>
                    </a:lnTo>
                    <a:lnTo>
                      <a:pt x="162" y="30"/>
                    </a:lnTo>
                    <a:lnTo>
                      <a:pt x="154" y="25"/>
                    </a:lnTo>
                    <a:lnTo>
                      <a:pt x="147" y="21"/>
                    </a:lnTo>
                    <a:lnTo>
                      <a:pt x="138" y="16"/>
                    </a:lnTo>
                    <a:lnTo>
                      <a:pt x="131" y="14"/>
                    </a:lnTo>
                    <a:lnTo>
                      <a:pt x="122" y="11"/>
                    </a:lnTo>
                    <a:lnTo>
                      <a:pt x="111" y="9"/>
                    </a:lnTo>
                    <a:lnTo>
                      <a:pt x="102" y="9"/>
                    </a:lnTo>
                    <a:lnTo>
                      <a:pt x="92" y="9"/>
                    </a:lnTo>
                    <a:lnTo>
                      <a:pt x="83" y="11"/>
                    </a:lnTo>
                    <a:lnTo>
                      <a:pt x="74" y="14"/>
                    </a:lnTo>
                    <a:lnTo>
                      <a:pt x="66" y="16"/>
                    </a:lnTo>
                    <a:lnTo>
                      <a:pt x="58" y="21"/>
                    </a:lnTo>
                    <a:lnTo>
                      <a:pt x="51" y="25"/>
                    </a:lnTo>
                    <a:lnTo>
                      <a:pt x="43" y="30"/>
                    </a:lnTo>
                    <a:lnTo>
                      <a:pt x="37" y="37"/>
                    </a:lnTo>
                    <a:lnTo>
                      <a:pt x="30" y="43"/>
                    </a:lnTo>
                    <a:lnTo>
                      <a:pt x="26" y="51"/>
                    </a:lnTo>
                    <a:lnTo>
                      <a:pt x="21" y="58"/>
                    </a:lnTo>
                    <a:lnTo>
                      <a:pt x="17" y="65"/>
                    </a:lnTo>
                    <a:lnTo>
                      <a:pt x="14" y="74"/>
                    </a:lnTo>
                    <a:lnTo>
                      <a:pt x="11" y="83"/>
                    </a:lnTo>
                    <a:lnTo>
                      <a:pt x="9" y="92"/>
                    </a:lnTo>
                    <a:lnTo>
                      <a:pt x="9" y="102"/>
                    </a:lnTo>
                    <a:lnTo>
                      <a:pt x="9" y="111"/>
                    </a:lnTo>
                    <a:lnTo>
                      <a:pt x="11" y="122"/>
                    </a:lnTo>
                    <a:lnTo>
                      <a:pt x="14" y="130"/>
                    </a:lnTo>
                    <a:lnTo>
                      <a:pt x="17" y="138"/>
                    </a:lnTo>
                    <a:lnTo>
                      <a:pt x="21" y="147"/>
                    </a:lnTo>
                    <a:lnTo>
                      <a:pt x="26" y="154"/>
                    </a:lnTo>
                    <a:lnTo>
                      <a:pt x="30" y="161"/>
                    </a:lnTo>
                    <a:lnTo>
                      <a:pt x="37" y="167"/>
                    </a:lnTo>
                    <a:lnTo>
                      <a:pt x="43" y="173"/>
                    </a:lnTo>
                    <a:lnTo>
                      <a:pt x="51" y="179"/>
                    </a:lnTo>
                    <a:lnTo>
                      <a:pt x="58" y="184"/>
                    </a:lnTo>
                    <a:lnTo>
                      <a:pt x="66" y="188"/>
                    </a:lnTo>
                    <a:lnTo>
                      <a:pt x="74" y="191"/>
                    </a:lnTo>
                    <a:lnTo>
                      <a:pt x="83" y="193"/>
                    </a:lnTo>
                    <a:lnTo>
                      <a:pt x="92" y="194"/>
                    </a:lnTo>
                    <a:lnTo>
                      <a:pt x="102" y="196"/>
                    </a:lnTo>
                    <a:lnTo>
                      <a:pt x="111" y="194"/>
                    </a:lnTo>
                    <a:lnTo>
                      <a:pt x="122" y="193"/>
                    </a:lnTo>
                    <a:lnTo>
                      <a:pt x="131" y="191"/>
                    </a:lnTo>
                    <a:lnTo>
                      <a:pt x="138" y="188"/>
                    </a:lnTo>
                    <a:lnTo>
                      <a:pt x="147" y="184"/>
                    </a:lnTo>
                    <a:lnTo>
                      <a:pt x="154" y="179"/>
                    </a:lnTo>
                    <a:lnTo>
                      <a:pt x="162" y="173"/>
                    </a:lnTo>
                    <a:lnTo>
                      <a:pt x="168" y="167"/>
                    </a:lnTo>
                    <a:lnTo>
                      <a:pt x="174" y="161"/>
                    </a:lnTo>
                    <a:lnTo>
                      <a:pt x="179" y="154"/>
                    </a:lnTo>
                    <a:lnTo>
                      <a:pt x="184" y="147"/>
                    </a:lnTo>
                    <a:lnTo>
                      <a:pt x="188" y="138"/>
                    </a:lnTo>
                    <a:lnTo>
                      <a:pt x="191" y="130"/>
                    </a:lnTo>
                    <a:lnTo>
                      <a:pt x="193" y="122"/>
                    </a:lnTo>
                    <a:lnTo>
                      <a:pt x="194" y="111"/>
                    </a:lnTo>
                    <a:lnTo>
                      <a:pt x="196" y="102"/>
                    </a:lnTo>
                    <a:lnTo>
                      <a:pt x="205" y="102"/>
                    </a:lnTo>
                    <a:close/>
                  </a:path>
                </a:pathLst>
              </a:custGeom>
              <a:solidFill>
                <a:srgbClr val="577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4201" y="2570"/>
                <a:ext cx="93" cy="93"/>
              </a:xfrm>
              <a:custGeom>
                <a:avLst/>
                <a:gdLst>
                  <a:gd name="T0" fmla="*/ 92 w 187"/>
                  <a:gd name="T1" fmla="*/ 37 h 187"/>
                  <a:gd name="T2" fmla="*/ 87 w 187"/>
                  <a:gd name="T3" fmla="*/ 24 h 187"/>
                  <a:gd name="T4" fmla="*/ 79 w 187"/>
                  <a:gd name="T5" fmla="*/ 14 h 187"/>
                  <a:gd name="T6" fmla="*/ 69 w 187"/>
                  <a:gd name="T7" fmla="*/ 6 h 187"/>
                  <a:gd name="T8" fmla="*/ 56 w 187"/>
                  <a:gd name="T9" fmla="*/ 1 h 187"/>
                  <a:gd name="T10" fmla="*/ 41 w 187"/>
                  <a:gd name="T11" fmla="*/ 0 h 187"/>
                  <a:gd name="T12" fmla="*/ 28 w 187"/>
                  <a:gd name="T13" fmla="*/ 3 h 187"/>
                  <a:gd name="T14" fmla="*/ 17 w 187"/>
                  <a:gd name="T15" fmla="*/ 10 h 187"/>
                  <a:gd name="T16" fmla="*/ 8 w 187"/>
                  <a:gd name="T17" fmla="*/ 21 h 187"/>
                  <a:gd name="T18" fmla="*/ 2 w 187"/>
                  <a:gd name="T19" fmla="*/ 32 h 187"/>
                  <a:gd name="T20" fmla="*/ 0 w 187"/>
                  <a:gd name="T21" fmla="*/ 46 h 187"/>
                  <a:gd name="T22" fmla="*/ 2 w 187"/>
                  <a:gd name="T23" fmla="*/ 60 h 187"/>
                  <a:gd name="T24" fmla="*/ 8 w 187"/>
                  <a:gd name="T25" fmla="*/ 72 h 187"/>
                  <a:gd name="T26" fmla="*/ 17 w 187"/>
                  <a:gd name="T27" fmla="*/ 82 h 187"/>
                  <a:gd name="T28" fmla="*/ 28 w 187"/>
                  <a:gd name="T29" fmla="*/ 89 h 187"/>
                  <a:gd name="T30" fmla="*/ 41 w 187"/>
                  <a:gd name="T31" fmla="*/ 92 h 187"/>
                  <a:gd name="T32" fmla="*/ 56 w 187"/>
                  <a:gd name="T33" fmla="*/ 92 h 187"/>
                  <a:gd name="T34" fmla="*/ 69 w 187"/>
                  <a:gd name="T35" fmla="*/ 87 h 187"/>
                  <a:gd name="T36" fmla="*/ 79 w 187"/>
                  <a:gd name="T37" fmla="*/ 79 h 187"/>
                  <a:gd name="T38" fmla="*/ 87 w 187"/>
                  <a:gd name="T39" fmla="*/ 69 h 187"/>
                  <a:gd name="T40" fmla="*/ 92 w 187"/>
                  <a:gd name="T41" fmla="*/ 56 h 187"/>
                  <a:gd name="T42" fmla="*/ 88 w 187"/>
                  <a:gd name="T43" fmla="*/ 46 h 187"/>
                  <a:gd name="T44" fmla="*/ 86 w 187"/>
                  <a:gd name="T45" fmla="*/ 34 h 187"/>
                  <a:gd name="T46" fmla="*/ 81 w 187"/>
                  <a:gd name="T47" fmla="*/ 23 h 187"/>
                  <a:gd name="T48" fmla="*/ 73 w 187"/>
                  <a:gd name="T49" fmla="*/ 14 h 187"/>
                  <a:gd name="T50" fmla="*/ 63 w 187"/>
                  <a:gd name="T51" fmla="*/ 8 h 187"/>
                  <a:gd name="T52" fmla="*/ 51 w 187"/>
                  <a:gd name="T53" fmla="*/ 5 h 187"/>
                  <a:gd name="T54" fmla="*/ 38 w 187"/>
                  <a:gd name="T55" fmla="*/ 6 h 187"/>
                  <a:gd name="T56" fmla="*/ 27 w 187"/>
                  <a:gd name="T57" fmla="*/ 9 h 187"/>
                  <a:gd name="T58" fmla="*/ 17 w 187"/>
                  <a:gd name="T59" fmla="*/ 17 h 187"/>
                  <a:gd name="T60" fmla="*/ 10 w 187"/>
                  <a:gd name="T61" fmla="*/ 26 h 187"/>
                  <a:gd name="T62" fmla="*/ 6 w 187"/>
                  <a:gd name="T63" fmla="*/ 38 h 187"/>
                  <a:gd name="T64" fmla="*/ 5 w 187"/>
                  <a:gd name="T65" fmla="*/ 51 h 187"/>
                  <a:gd name="T66" fmla="*/ 8 w 187"/>
                  <a:gd name="T67" fmla="*/ 63 h 187"/>
                  <a:gd name="T68" fmla="*/ 14 w 187"/>
                  <a:gd name="T69" fmla="*/ 73 h 187"/>
                  <a:gd name="T70" fmla="*/ 23 w 187"/>
                  <a:gd name="T71" fmla="*/ 81 h 187"/>
                  <a:gd name="T72" fmla="*/ 34 w 187"/>
                  <a:gd name="T73" fmla="*/ 86 h 187"/>
                  <a:gd name="T74" fmla="*/ 46 w 187"/>
                  <a:gd name="T75" fmla="*/ 88 h 187"/>
                  <a:gd name="T76" fmla="*/ 59 w 187"/>
                  <a:gd name="T77" fmla="*/ 86 h 187"/>
                  <a:gd name="T78" fmla="*/ 69 w 187"/>
                  <a:gd name="T79" fmla="*/ 81 h 187"/>
                  <a:gd name="T80" fmla="*/ 78 w 187"/>
                  <a:gd name="T81" fmla="*/ 73 h 187"/>
                  <a:gd name="T82" fmla="*/ 85 w 187"/>
                  <a:gd name="T83" fmla="*/ 63 h 187"/>
                  <a:gd name="T84" fmla="*/ 88 w 187"/>
                  <a:gd name="T85" fmla="*/ 51 h 1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7"/>
                  <a:gd name="T130" fmla="*/ 0 h 187"/>
                  <a:gd name="T131" fmla="*/ 187 w 187"/>
                  <a:gd name="T132" fmla="*/ 187 h 18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7" h="187">
                    <a:moveTo>
                      <a:pt x="187" y="93"/>
                    </a:moveTo>
                    <a:lnTo>
                      <a:pt x="185" y="83"/>
                    </a:lnTo>
                    <a:lnTo>
                      <a:pt x="184" y="74"/>
                    </a:lnTo>
                    <a:lnTo>
                      <a:pt x="182" y="65"/>
                    </a:lnTo>
                    <a:lnTo>
                      <a:pt x="179" y="56"/>
                    </a:lnTo>
                    <a:lnTo>
                      <a:pt x="175" y="49"/>
                    </a:lnTo>
                    <a:lnTo>
                      <a:pt x="170" y="42"/>
                    </a:lnTo>
                    <a:lnTo>
                      <a:pt x="165" y="34"/>
                    </a:lnTo>
                    <a:lnTo>
                      <a:pt x="159" y="28"/>
                    </a:lnTo>
                    <a:lnTo>
                      <a:pt x="153" y="21"/>
                    </a:lnTo>
                    <a:lnTo>
                      <a:pt x="145" y="16"/>
                    </a:lnTo>
                    <a:lnTo>
                      <a:pt x="138" y="12"/>
                    </a:lnTo>
                    <a:lnTo>
                      <a:pt x="129" y="7"/>
                    </a:lnTo>
                    <a:lnTo>
                      <a:pt x="122" y="5"/>
                    </a:lnTo>
                    <a:lnTo>
                      <a:pt x="113" y="2"/>
                    </a:lnTo>
                    <a:lnTo>
                      <a:pt x="102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4" y="2"/>
                    </a:lnTo>
                    <a:lnTo>
                      <a:pt x="65" y="5"/>
                    </a:lnTo>
                    <a:lnTo>
                      <a:pt x="57" y="7"/>
                    </a:lnTo>
                    <a:lnTo>
                      <a:pt x="49" y="12"/>
                    </a:lnTo>
                    <a:lnTo>
                      <a:pt x="42" y="16"/>
                    </a:lnTo>
                    <a:lnTo>
                      <a:pt x="34" y="21"/>
                    </a:lnTo>
                    <a:lnTo>
                      <a:pt x="28" y="28"/>
                    </a:lnTo>
                    <a:lnTo>
                      <a:pt x="21" y="34"/>
                    </a:lnTo>
                    <a:lnTo>
                      <a:pt x="17" y="42"/>
                    </a:lnTo>
                    <a:lnTo>
                      <a:pt x="12" y="49"/>
                    </a:lnTo>
                    <a:lnTo>
                      <a:pt x="8" y="56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102"/>
                    </a:lnTo>
                    <a:lnTo>
                      <a:pt x="2" y="113"/>
                    </a:lnTo>
                    <a:lnTo>
                      <a:pt x="5" y="121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7" y="145"/>
                    </a:lnTo>
                    <a:lnTo>
                      <a:pt x="21" y="152"/>
                    </a:lnTo>
                    <a:lnTo>
                      <a:pt x="28" y="158"/>
                    </a:lnTo>
                    <a:lnTo>
                      <a:pt x="34" y="164"/>
                    </a:lnTo>
                    <a:lnTo>
                      <a:pt x="42" y="170"/>
                    </a:lnTo>
                    <a:lnTo>
                      <a:pt x="49" y="175"/>
                    </a:lnTo>
                    <a:lnTo>
                      <a:pt x="57" y="179"/>
                    </a:lnTo>
                    <a:lnTo>
                      <a:pt x="65" y="182"/>
                    </a:lnTo>
                    <a:lnTo>
                      <a:pt x="74" y="184"/>
                    </a:lnTo>
                    <a:lnTo>
                      <a:pt x="83" y="185"/>
                    </a:lnTo>
                    <a:lnTo>
                      <a:pt x="93" y="187"/>
                    </a:lnTo>
                    <a:lnTo>
                      <a:pt x="102" y="185"/>
                    </a:lnTo>
                    <a:lnTo>
                      <a:pt x="113" y="184"/>
                    </a:lnTo>
                    <a:lnTo>
                      <a:pt x="122" y="182"/>
                    </a:lnTo>
                    <a:lnTo>
                      <a:pt x="129" y="179"/>
                    </a:lnTo>
                    <a:lnTo>
                      <a:pt x="138" y="175"/>
                    </a:lnTo>
                    <a:lnTo>
                      <a:pt x="145" y="170"/>
                    </a:lnTo>
                    <a:lnTo>
                      <a:pt x="153" y="164"/>
                    </a:lnTo>
                    <a:lnTo>
                      <a:pt x="159" y="158"/>
                    </a:lnTo>
                    <a:lnTo>
                      <a:pt x="165" y="152"/>
                    </a:lnTo>
                    <a:lnTo>
                      <a:pt x="170" y="145"/>
                    </a:lnTo>
                    <a:lnTo>
                      <a:pt x="175" y="138"/>
                    </a:lnTo>
                    <a:lnTo>
                      <a:pt x="179" y="129"/>
                    </a:lnTo>
                    <a:lnTo>
                      <a:pt x="182" y="121"/>
                    </a:lnTo>
                    <a:lnTo>
                      <a:pt x="184" y="113"/>
                    </a:lnTo>
                    <a:lnTo>
                      <a:pt x="185" y="102"/>
                    </a:lnTo>
                    <a:lnTo>
                      <a:pt x="187" y="93"/>
                    </a:lnTo>
                    <a:lnTo>
                      <a:pt x="176" y="93"/>
                    </a:lnTo>
                    <a:lnTo>
                      <a:pt x="176" y="84"/>
                    </a:lnTo>
                    <a:lnTo>
                      <a:pt x="175" y="77"/>
                    </a:lnTo>
                    <a:lnTo>
                      <a:pt x="173" y="68"/>
                    </a:lnTo>
                    <a:lnTo>
                      <a:pt x="170" y="61"/>
                    </a:lnTo>
                    <a:lnTo>
                      <a:pt x="167" y="53"/>
                    </a:lnTo>
                    <a:lnTo>
                      <a:pt x="163" y="46"/>
                    </a:lnTo>
                    <a:lnTo>
                      <a:pt x="157" y="40"/>
                    </a:lnTo>
                    <a:lnTo>
                      <a:pt x="153" y="34"/>
                    </a:lnTo>
                    <a:lnTo>
                      <a:pt x="147" y="28"/>
                    </a:lnTo>
                    <a:lnTo>
                      <a:pt x="139" y="24"/>
                    </a:lnTo>
                    <a:lnTo>
                      <a:pt x="133" y="19"/>
                    </a:lnTo>
                    <a:lnTo>
                      <a:pt x="126" y="16"/>
                    </a:lnTo>
                    <a:lnTo>
                      <a:pt x="119" y="13"/>
                    </a:lnTo>
                    <a:lnTo>
                      <a:pt x="110" y="12"/>
                    </a:lnTo>
                    <a:lnTo>
                      <a:pt x="102" y="10"/>
                    </a:lnTo>
                    <a:lnTo>
                      <a:pt x="93" y="9"/>
                    </a:lnTo>
                    <a:lnTo>
                      <a:pt x="85" y="10"/>
                    </a:lnTo>
                    <a:lnTo>
                      <a:pt x="77" y="12"/>
                    </a:lnTo>
                    <a:lnTo>
                      <a:pt x="68" y="13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46" y="24"/>
                    </a:lnTo>
                    <a:lnTo>
                      <a:pt x="40" y="28"/>
                    </a:lnTo>
                    <a:lnTo>
                      <a:pt x="34" y="34"/>
                    </a:lnTo>
                    <a:lnTo>
                      <a:pt x="28" y="40"/>
                    </a:lnTo>
                    <a:lnTo>
                      <a:pt x="24" y="46"/>
                    </a:lnTo>
                    <a:lnTo>
                      <a:pt x="20" y="53"/>
                    </a:lnTo>
                    <a:lnTo>
                      <a:pt x="17" y="61"/>
                    </a:lnTo>
                    <a:lnTo>
                      <a:pt x="14" y="68"/>
                    </a:lnTo>
                    <a:lnTo>
                      <a:pt x="12" y="77"/>
                    </a:lnTo>
                    <a:lnTo>
                      <a:pt x="11" y="84"/>
                    </a:lnTo>
                    <a:lnTo>
                      <a:pt x="9" y="93"/>
                    </a:lnTo>
                    <a:lnTo>
                      <a:pt x="11" y="102"/>
                    </a:lnTo>
                    <a:lnTo>
                      <a:pt x="12" y="110"/>
                    </a:lnTo>
                    <a:lnTo>
                      <a:pt x="14" y="118"/>
                    </a:lnTo>
                    <a:lnTo>
                      <a:pt x="17" y="126"/>
                    </a:lnTo>
                    <a:lnTo>
                      <a:pt x="20" y="133"/>
                    </a:lnTo>
                    <a:lnTo>
                      <a:pt x="24" y="139"/>
                    </a:lnTo>
                    <a:lnTo>
                      <a:pt x="28" y="147"/>
                    </a:lnTo>
                    <a:lnTo>
                      <a:pt x="34" y="152"/>
                    </a:lnTo>
                    <a:lnTo>
                      <a:pt x="40" y="157"/>
                    </a:lnTo>
                    <a:lnTo>
                      <a:pt x="46" y="163"/>
                    </a:lnTo>
                    <a:lnTo>
                      <a:pt x="54" y="167"/>
                    </a:lnTo>
                    <a:lnTo>
                      <a:pt x="61" y="170"/>
                    </a:lnTo>
                    <a:lnTo>
                      <a:pt x="68" y="173"/>
                    </a:lnTo>
                    <a:lnTo>
                      <a:pt x="77" y="175"/>
                    </a:lnTo>
                    <a:lnTo>
                      <a:pt x="85" y="176"/>
                    </a:lnTo>
                    <a:lnTo>
                      <a:pt x="93" y="176"/>
                    </a:lnTo>
                    <a:lnTo>
                      <a:pt x="102" y="176"/>
                    </a:lnTo>
                    <a:lnTo>
                      <a:pt x="110" y="175"/>
                    </a:lnTo>
                    <a:lnTo>
                      <a:pt x="119" y="173"/>
                    </a:lnTo>
                    <a:lnTo>
                      <a:pt x="126" y="170"/>
                    </a:lnTo>
                    <a:lnTo>
                      <a:pt x="133" y="167"/>
                    </a:lnTo>
                    <a:lnTo>
                      <a:pt x="139" y="163"/>
                    </a:lnTo>
                    <a:lnTo>
                      <a:pt x="147" y="157"/>
                    </a:lnTo>
                    <a:lnTo>
                      <a:pt x="153" y="152"/>
                    </a:lnTo>
                    <a:lnTo>
                      <a:pt x="157" y="147"/>
                    </a:lnTo>
                    <a:lnTo>
                      <a:pt x="163" y="139"/>
                    </a:lnTo>
                    <a:lnTo>
                      <a:pt x="167" y="133"/>
                    </a:lnTo>
                    <a:lnTo>
                      <a:pt x="170" y="126"/>
                    </a:lnTo>
                    <a:lnTo>
                      <a:pt x="173" y="118"/>
                    </a:lnTo>
                    <a:lnTo>
                      <a:pt x="175" y="110"/>
                    </a:lnTo>
                    <a:lnTo>
                      <a:pt x="176" y="102"/>
                    </a:lnTo>
                    <a:lnTo>
                      <a:pt x="176" y="93"/>
                    </a:lnTo>
                    <a:lnTo>
                      <a:pt x="187" y="93"/>
                    </a:lnTo>
                    <a:close/>
                  </a:path>
                </a:pathLst>
              </a:custGeom>
              <a:solidFill>
                <a:srgbClr val="597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4206" y="2574"/>
                <a:ext cx="83" cy="84"/>
              </a:xfrm>
              <a:custGeom>
                <a:avLst/>
                <a:gdLst>
                  <a:gd name="T0" fmla="*/ 83 w 167"/>
                  <a:gd name="T1" fmla="*/ 38 h 167"/>
                  <a:gd name="T2" fmla="*/ 82 w 167"/>
                  <a:gd name="T3" fmla="*/ 30 h 167"/>
                  <a:gd name="T4" fmla="*/ 79 w 167"/>
                  <a:gd name="T5" fmla="*/ 22 h 167"/>
                  <a:gd name="T6" fmla="*/ 74 w 167"/>
                  <a:gd name="T7" fmla="*/ 16 h 167"/>
                  <a:gd name="T8" fmla="*/ 69 w 167"/>
                  <a:gd name="T9" fmla="*/ 10 h 167"/>
                  <a:gd name="T10" fmla="*/ 62 w 167"/>
                  <a:gd name="T11" fmla="*/ 5 h 167"/>
                  <a:gd name="T12" fmla="*/ 55 w 167"/>
                  <a:gd name="T13" fmla="*/ 2 h 167"/>
                  <a:gd name="T14" fmla="*/ 46 w 167"/>
                  <a:gd name="T15" fmla="*/ 1 h 167"/>
                  <a:gd name="T16" fmla="*/ 38 w 167"/>
                  <a:gd name="T17" fmla="*/ 1 h 167"/>
                  <a:gd name="T18" fmla="*/ 29 w 167"/>
                  <a:gd name="T19" fmla="*/ 2 h 167"/>
                  <a:gd name="T20" fmla="*/ 22 w 167"/>
                  <a:gd name="T21" fmla="*/ 5 h 167"/>
                  <a:gd name="T22" fmla="*/ 15 w 167"/>
                  <a:gd name="T23" fmla="*/ 10 h 167"/>
                  <a:gd name="T24" fmla="*/ 9 w 167"/>
                  <a:gd name="T25" fmla="*/ 16 h 167"/>
                  <a:gd name="T26" fmla="*/ 5 w 167"/>
                  <a:gd name="T27" fmla="*/ 22 h 167"/>
                  <a:gd name="T28" fmla="*/ 2 w 167"/>
                  <a:gd name="T29" fmla="*/ 30 h 167"/>
                  <a:gd name="T30" fmla="*/ 1 w 167"/>
                  <a:gd name="T31" fmla="*/ 38 h 167"/>
                  <a:gd name="T32" fmla="*/ 1 w 167"/>
                  <a:gd name="T33" fmla="*/ 47 h 167"/>
                  <a:gd name="T34" fmla="*/ 2 w 167"/>
                  <a:gd name="T35" fmla="*/ 55 h 167"/>
                  <a:gd name="T36" fmla="*/ 5 w 167"/>
                  <a:gd name="T37" fmla="*/ 62 h 167"/>
                  <a:gd name="T38" fmla="*/ 9 w 167"/>
                  <a:gd name="T39" fmla="*/ 69 h 167"/>
                  <a:gd name="T40" fmla="*/ 15 w 167"/>
                  <a:gd name="T41" fmla="*/ 74 h 167"/>
                  <a:gd name="T42" fmla="*/ 22 w 167"/>
                  <a:gd name="T43" fmla="*/ 79 h 167"/>
                  <a:gd name="T44" fmla="*/ 29 w 167"/>
                  <a:gd name="T45" fmla="*/ 82 h 167"/>
                  <a:gd name="T46" fmla="*/ 38 w 167"/>
                  <a:gd name="T47" fmla="*/ 84 h 167"/>
                  <a:gd name="T48" fmla="*/ 46 w 167"/>
                  <a:gd name="T49" fmla="*/ 84 h 167"/>
                  <a:gd name="T50" fmla="*/ 55 w 167"/>
                  <a:gd name="T51" fmla="*/ 82 h 167"/>
                  <a:gd name="T52" fmla="*/ 62 w 167"/>
                  <a:gd name="T53" fmla="*/ 79 h 167"/>
                  <a:gd name="T54" fmla="*/ 69 w 167"/>
                  <a:gd name="T55" fmla="*/ 74 h 167"/>
                  <a:gd name="T56" fmla="*/ 74 w 167"/>
                  <a:gd name="T57" fmla="*/ 69 h 167"/>
                  <a:gd name="T58" fmla="*/ 79 w 167"/>
                  <a:gd name="T59" fmla="*/ 62 h 167"/>
                  <a:gd name="T60" fmla="*/ 82 w 167"/>
                  <a:gd name="T61" fmla="*/ 55 h 167"/>
                  <a:gd name="T62" fmla="*/ 83 w 167"/>
                  <a:gd name="T63" fmla="*/ 47 h 167"/>
                  <a:gd name="T64" fmla="*/ 79 w 167"/>
                  <a:gd name="T65" fmla="*/ 42 h 167"/>
                  <a:gd name="T66" fmla="*/ 78 w 167"/>
                  <a:gd name="T67" fmla="*/ 35 h 167"/>
                  <a:gd name="T68" fmla="*/ 76 w 167"/>
                  <a:gd name="T69" fmla="*/ 28 h 167"/>
                  <a:gd name="T70" fmla="*/ 68 w 167"/>
                  <a:gd name="T71" fmla="*/ 16 h 167"/>
                  <a:gd name="T72" fmla="*/ 56 w 167"/>
                  <a:gd name="T73" fmla="*/ 8 h 167"/>
                  <a:gd name="T74" fmla="*/ 49 w 167"/>
                  <a:gd name="T75" fmla="*/ 6 h 167"/>
                  <a:gd name="T76" fmla="*/ 42 w 167"/>
                  <a:gd name="T77" fmla="*/ 5 h 167"/>
                  <a:gd name="T78" fmla="*/ 35 w 167"/>
                  <a:gd name="T79" fmla="*/ 6 h 167"/>
                  <a:gd name="T80" fmla="*/ 27 w 167"/>
                  <a:gd name="T81" fmla="*/ 8 h 167"/>
                  <a:gd name="T82" fmla="*/ 15 w 167"/>
                  <a:gd name="T83" fmla="*/ 16 h 167"/>
                  <a:gd name="T84" fmla="*/ 8 w 167"/>
                  <a:gd name="T85" fmla="*/ 28 h 167"/>
                  <a:gd name="T86" fmla="*/ 6 w 167"/>
                  <a:gd name="T87" fmla="*/ 35 h 167"/>
                  <a:gd name="T88" fmla="*/ 5 w 167"/>
                  <a:gd name="T89" fmla="*/ 42 h 167"/>
                  <a:gd name="T90" fmla="*/ 6 w 167"/>
                  <a:gd name="T91" fmla="*/ 50 h 167"/>
                  <a:gd name="T92" fmla="*/ 8 w 167"/>
                  <a:gd name="T93" fmla="*/ 56 h 167"/>
                  <a:gd name="T94" fmla="*/ 15 w 167"/>
                  <a:gd name="T95" fmla="*/ 68 h 167"/>
                  <a:gd name="T96" fmla="*/ 27 w 167"/>
                  <a:gd name="T97" fmla="*/ 76 h 167"/>
                  <a:gd name="T98" fmla="*/ 35 w 167"/>
                  <a:gd name="T99" fmla="*/ 79 h 167"/>
                  <a:gd name="T100" fmla="*/ 42 w 167"/>
                  <a:gd name="T101" fmla="*/ 79 h 167"/>
                  <a:gd name="T102" fmla="*/ 49 w 167"/>
                  <a:gd name="T103" fmla="*/ 79 h 167"/>
                  <a:gd name="T104" fmla="*/ 56 w 167"/>
                  <a:gd name="T105" fmla="*/ 76 h 167"/>
                  <a:gd name="T106" fmla="*/ 68 w 167"/>
                  <a:gd name="T107" fmla="*/ 68 h 167"/>
                  <a:gd name="T108" fmla="*/ 76 w 167"/>
                  <a:gd name="T109" fmla="*/ 56 h 167"/>
                  <a:gd name="T110" fmla="*/ 78 w 167"/>
                  <a:gd name="T111" fmla="*/ 50 h 167"/>
                  <a:gd name="T112" fmla="*/ 79 w 167"/>
                  <a:gd name="T113" fmla="*/ 42 h 1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67"/>
                  <a:gd name="T172" fmla="*/ 0 h 167"/>
                  <a:gd name="T173" fmla="*/ 167 w 167"/>
                  <a:gd name="T174" fmla="*/ 167 h 1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67" h="167">
                    <a:moveTo>
                      <a:pt x="167" y="84"/>
                    </a:moveTo>
                    <a:lnTo>
                      <a:pt x="167" y="75"/>
                    </a:lnTo>
                    <a:lnTo>
                      <a:pt x="166" y="68"/>
                    </a:lnTo>
                    <a:lnTo>
                      <a:pt x="164" y="59"/>
                    </a:lnTo>
                    <a:lnTo>
                      <a:pt x="161" y="52"/>
                    </a:lnTo>
                    <a:lnTo>
                      <a:pt x="158" y="44"/>
                    </a:lnTo>
                    <a:lnTo>
                      <a:pt x="154" y="37"/>
                    </a:lnTo>
                    <a:lnTo>
                      <a:pt x="148" y="31"/>
                    </a:lnTo>
                    <a:lnTo>
                      <a:pt x="144" y="25"/>
                    </a:lnTo>
                    <a:lnTo>
                      <a:pt x="138" y="19"/>
                    </a:lnTo>
                    <a:lnTo>
                      <a:pt x="130" y="15"/>
                    </a:lnTo>
                    <a:lnTo>
                      <a:pt x="124" y="10"/>
                    </a:lnTo>
                    <a:lnTo>
                      <a:pt x="117" y="7"/>
                    </a:lnTo>
                    <a:lnTo>
                      <a:pt x="110" y="4"/>
                    </a:lnTo>
                    <a:lnTo>
                      <a:pt x="101" y="3"/>
                    </a:lnTo>
                    <a:lnTo>
                      <a:pt x="93" y="1"/>
                    </a:lnTo>
                    <a:lnTo>
                      <a:pt x="84" y="0"/>
                    </a:lnTo>
                    <a:lnTo>
                      <a:pt x="76" y="1"/>
                    </a:lnTo>
                    <a:lnTo>
                      <a:pt x="68" y="3"/>
                    </a:lnTo>
                    <a:lnTo>
                      <a:pt x="59" y="4"/>
                    </a:lnTo>
                    <a:lnTo>
                      <a:pt x="52" y="7"/>
                    </a:lnTo>
                    <a:lnTo>
                      <a:pt x="45" y="10"/>
                    </a:lnTo>
                    <a:lnTo>
                      <a:pt x="37" y="15"/>
                    </a:lnTo>
                    <a:lnTo>
                      <a:pt x="31" y="19"/>
                    </a:lnTo>
                    <a:lnTo>
                      <a:pt x="25" y="25"/>
                    </a:lnTo>
                    <a:lnTo>
                      <a:pt x="19" y="31"/>
                    </a:lnTo>
                    <a:lnTo>
                      <a:pt x="15" y="37"/>
                    </a:lnTo>
                    <a:lnTo>
                      <a:pt x="11" y="44"/>
                    </a:lnTo>
                    <a:lnTo>
                      <a:pt x="8" y="52"/>
                    </a:lnTo>
                    <a:lnTo>
                      <a:pt x="5" y="59"/>
                    </a:lnTo>
                    <a:lnTo>
                      <a:pt x="3" y="68"/>
                    </a:lnTo>
                    <a:lnTo>
                      <a:pt x="2" y="75"/>
                    </a:lnTo>
                    <a:lnTo>
                      <a:pt x="0" y="84"/>
                    </a:lnTo>
                    <a:lnTo>
                      <a:pt x="2" y="93"/>
                    </a:lnTo>
                    <a:lnTo>
                      <a:pt x="3" y="101"/>
                    </a:lnTo>
                    <a:lnTo>
                      <a:pt x="5" y="109"/>
                    </a:lnTo>
                    <a:lnTo>
                      <a:pt x="8" y="117"/>
                    </a:lnTo>
                    <a:lnTo>
                      <a:pt x="11" y="124"/>
                    </a:lnTo>
                    <a:lnTo>
                      <a:pt x="15" y="130"/>
                    </a:lnTo>
                    <a:lnTo>
                      <a:pt x="19" y="138"/>
                    </a:lnTo>
                    <a:lnTo>
                      <a:pt x="25" y="143"/>
                    </a:lnTo>
                    <a:lnTo>
                      <a:pt x="31" y="148"/>
                    </a:lnTo>
                    <a:lnTo>
                      <a:pt x="37" y="154"/>
                    </a:lnTo>
                    <a:lnTo>
                      <a:pt x="45" y="158"/>
                    </a:lnTo>
                    <a:lnTo>
                      <a:pt x="52" y="161"/>
                    </a:lnTo>
                    <a:lnTo>
                      <a:pt x="59" y="164"/>
                    </a:lnTo>
                    <a:lnTo>
                      <a:pt x="68" y="166"/>
                    </a:lnTo>
                    <a:lnTo>
                      <a:pt x="76" y="167"/>
                    </a:lnTo>
                    <a:lnTo>
                      <a:pt x="84" y="167"/>
                    </a:lnTo>
                    <a:lnTo>
                      <a:pt x="93" y="167"/>
                    </a:lnTo>
                    <a:lnTo>
                      <a:pt x="101" y="166"/>
                    </a:lnTo>
                    <a:lnTo>
                      <a:pt x="110" y="164"/>
                    </a:lnTo>
                    <a:lnTo>
                      <a:pt x="117" y="161"/>
                    </a:lnTo>
                    <a:lnTo>
                      <a:pt x="124" y="158"/>
                    </a:lnTo>
                    <a:lnTo>
                      <a:pt x="130" y="154"/>
                    </a:lnTo>
                    <a:lnTo>
                      <a:pt x="138" y="148"/>
                    </a:lnTo>
                    <a:lnTo>
                      <a:pt x="144" y="143"/>
                    </a:lnTo>
                    <a:lnTo>
                      <a:pt x="148" y="138"/>
                    </a:lnTo>
                    <a:lnTo>
                      <a:pt x="154" y="130"/>
                    </a:lnTo>
                    <a:lnTo>
                      <a:pt x="158" y="124"/>
                    </a:lnTo>
                    <a:lnTo>
                      <a:pt x="161" y="117"/>
                    </a:lnTo>
                    <a:lnTo>
                      <a:pt x="164" y="109"/>
                    </a:lnTo>
                    <a:lnTo>
                      <a:pt x="166" y="101"/>
                    </a:lnTo>
                    <a:lnTo>
                      <a:pt x="167" y="93"/>
                    </a:lnTo>
                    <a:lnTo>
                      <a:pt x="167" y="84"/>
                    </a:lnTo>
                    <a:lnTo>
                      <a:pt x="158" y="84"/>
                    </a:lnTo>
                    <a:lnTo>
                      <a:pt x="158" y="77"/>
                    </a:lnTo>
                    <a:lnTo>
                      <a:pt x="157" y="69"/>
                    </a:lnTo>
                    <a:lnTo>
                      <a:pt x="156" y="62"/>
                    </a:lnTo>
                    <a:lnTo>
                      <a:pt x="153" y="55"/>
                    </a:lnTo>
                    <a:lnTo>
                      <a:pt x="147" y="43"/>
                    </a:lnTo>
                    <a:lnTo>
                      <a:pt x="136" y="31"/>
                    </a:lnTo>
                    <a:lnTo>
                      <a:pt x="126" y="22"/>
                    </a:lnTo>
                    <a:lnTo>
                      <a:pt x="113" y="16"/>
                    </a:lnTo>
                    <a:lnTo>
                      <a:pt x="107" y="13"/>
                    </a:lnTo>
                    <a:lnTo>
                      <a:pt x="99" y="12"/>
                    </a:lnTo>
                    <a:lnTo>
                      <a:pt x="92" y="10"/>
                    </a:lnTo>
                    <a:lnTo>
                      <a:pt x="84" y="10"/>
                    </a:lnTo>
                    <a:lnTo>
                      <a:pt x="77" y="10"/>
                    </a:lnTo>
                    <a:lnTo>
                      <a:pt x="70" y="12"/>
                    </a:lnTo>
                    <a:lnTo>
                      <a:pt x="62" y="13"/>
                    </a:lnTo>
                    <a:lnTo>
                      <a:pt x="55" y="16"/>
                    </a:lnTo>
                    <a:lnTo>
                      <a:pt x="43" y="22"/>
                    </a:lnTo>
                    <a:lnTo>
                      <a:pt x="31" y="31"/>
                    </a:lnTo>
                    <a:lnTo>
                      <a:pt x="22" y="43"/>
                    </a:lnTo>
                    <a:lnTo>
                      <a:pt x="16" y="55"/>
                    </a:lnTo>
                    <a:lnTo>
                      <a:pt x="13" y="62"/>
                    </a:lnTo>
                    <a:lnTo>
                      <a:pt x="12" y="69"/>
                    </a:lnTo>
                    <a:lnTo>
                      <a:pt x="11" y="77"/>
                    </a:lnTo>
                    <a:lnTo>
                      <a:pt x="11" y="84"/>
                    </a:lnTo>
                    <a:lnTo>
                      <a:pt x="11" y="92"/>
                    </a:lnTo>
                    <a:lnTo>
                      <a:pt x="12" y="99"/>
                    </a:lnTo>
                    <a:lnTo>
                      <a:pt x="13" y="106"/>
                    </a:lnTo>
                    <a:lnTo>
                      <a:pt x="16" y="112"/>
                    </a:lnTo>
                    <a:lnTo>
                      <a:pt x="22" y="126"/>
                    </a:lnTo>
                    <a:lnTo>
                      <a:pt x="31" y="136"/>
                    </a:lnTo>
                    <a:lnTo>
                      <a:pt x="43" y="146"/>
                    </a:lnTo>
                    <a:lnTo>
                      <a:pt x="55" y="152"/>
                    </a:lnTo>
                    <a:lnTo>
                      <a:pt x="62" y="155"/>
                    </a:lnTo>
                    <a:lnTo>
                      <a:pt x="70" y="157"/>
                    </a:lnTo>
                    <a:lnTo>
                      <a:pt x="77" y="158"/>
                    </a:lnTo>
                    <a:lnTo>
                      <a:pt x="84" y="158"/>
                    </a:lnTo>
                    <a:lnTo>
                      <a:pt x="92" y="158"/>
                    </a:lnTo>
                    <a:lnTo>
                      <a:pt x="99" y="157"/>
                    </a:lnTo>
                    <a:lnTo>
                      <a:pt x="107" y="155"/>
                    </a:lnTo>
                    <a:lnTo>
                      <a:pt x="113" y="152"/>
                    </a:lnTo>
                    <a:lnTo>
                      <a:pt x="126" y="146"/>
                    </a:lnTo>
                    <a:lnTo>
                      <a:pt x="136" y="136"/>
                    </a:lnTo>
                    <a:lnTo>
                      <a:pt x="147" y="126"/>
                    </a:lnTo>
                    <a:lnTo>
                      <a:pt x="153" y="112"/>
                    </a:lnTo>
                    <a:lnTo>
                      <a:pt x="156" y="106"/>
                    </a:lnTo>
                    <a:lnTo>
                      <a:pt x="157" y="99"/>
                    </a:lnTo>
                    <a:lnTo>
                      <a:pt x="158" y="92"/>
                    </a:lnTo>
                    <a:lnTo>
                      <a:pt x="158" y="84"/>
                    </a:lnTo>
                    <a:lnTo>
                      <a:pt x="167" y="84"/>
                    </a:lnTo>
                    <a:close/>
                  </a:path>
                </a:pathLst>
              </a:custGeom>
              <a:solidFill>
                <a:srgbClr val="5A75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4211" y="2579"/>
                <a:ext cx="74" cy="74"/>
              </a:xfrm>
              <a:custGeom>
                <a:avLst/>
                <a:gdLst>
                  <a:gd name="T0" fmla="*/ 74 w 147"/>
                  <a:gd name="T1" fmla="*/ 34 h 148"/>
                  <a:gd name="T2" fmla="*/ 73 w 147"/>
                  <a:gd name="T3" fmla="*/ 26 h 148"/>
                  <a:gd name="T4" fmla="*/ 68 w 147"/>
                  <a:gd name="T5" fmla="*/ 17 h 148"/>
                  <a:gd name="T6" fmla="*/ 58 w 147"/>
                  <a:gd name="T7" fmla="*/ 6 h 148"/>
                  <a:gd name="T8" fmla="*/ 48 w 147"/>
                  <a:gd name="T9" fmla="*/ 1 h 148"/>
                  <a:gd name="T10" fmla="*/ 41 w 147"/>
                  <a:gd name="T11" fmla="*/ 0 h 148"/>
                  <a:gd name="T12" fmla="*/ 33 w 147"/>
                  <a:gd name="T13" fmla="*/ 0 h 148"/>
                  <a:gd name="T14" fmla="*/ 26 w 147"/>
                  <a:gd name="T15" fmla="*/ 1 h 148"/>
                  <a:gd name="T16" fmla="*/ 16 w 147"/>
                  <a:gd name="T17" fmla="*/ 6 h 148"/>
                  <a:gd name="T18" fmla="*/ 6 w 147"/>
                  <a:gd name="T19" fmla="*/ 17 h 148"/>
                  <a:gd name="T20" fmla="*/ 1 w 147"/>
                  <a:gd name="T21" fmla="*/ 26 h 148"/>
                  <a:gd name="T22" fmla="*/ 0 w 147"/>
                  <a:gd name="T23" fmla="*/ 34 h 148"/>
                  <a:gd name="T24" fmla="*/ 0 w 147"/>
                  <a:gd name="T25" fmla="*/ 41 h 148"/>
                  <a:gd name="T26" fmla="*/ 1 w 147"/>
                  <a:gd name="T27" fmla="*/ 48 h 148"/>
                  <a:gd name="T28" fmla="*/ 6 w 147"/>
                  <a:gd name="T29" fmla="*/ 58 h 148"/>
                  <a:gd name="T30" fmla="*/ 16 w 147"/>
                  <a:gd name="T31" fmla="*/ 68 h 148"/>
                  <a:gd name="T32" fmla="*/ 26 w 147"/>
                  <a:gd name="T33" fmla="*/ 73 h 148"/>
                  <a:gd name="T34" fmla="*/ 33 w 147"/>
                  <a:gd name="T35" fmla="*/ 74 h 148"/>
                  <a:gd name="T36" fmla="*/ 41 w 147"/>
                  <a:gd name="T37" fmla="*/ 74 h 148"/>
                  <a:gd name="T38" fmla="*/ 48 w 147"/>
                  <a:gd name="T39" fmla="*/ 73 h 148"/>
                  <a:gd name="T40" fmla="*/ 58 w 147"/>
                  <a:gd name="T41" fmla="*/ 68 h 148"/>
                  <a:gd name="T42" fmla="*/ 68 w 147"/>
                  <a:gd name="T43" fmla="*/ 58 h 148"/>
                  <a:gd name="T44" fmla="*/ 73 w 147"/>
                  <a:gd name="T45" fmla="*/ 48 h 148"/>
                  <a:gd name="T46" fmla="*/ 74 w 147"/>
                  <a:gd name="T47" fmla="*/ 41 h 148"/>
                  <a:gd name="T48" fmla="*/ 70 w 147"/>
                  <a:gd name="T49" fmla="*/ 37 h 148"/>
                  <a:gd name="T50" fmla="*/ 67 w 147"/>
                  <a:gd name="T51" fmla="*/ 24 h 148"/>
                  <a:gd name="T52" fmla="*/ 60 w 147"/>
                  <a:gd name="T53" fmla="*/ 14 h 148"/>
                  <a:gd name="T54" fmla="*/ 50 w 147"/>
                  <a:gd name="T55" fmla="*/ 7 h 148"/>
                  <a:gd name="T56" fmla="*/ 37 w 147"/>
                  <a:gd name="T57" fmla="*/ 5 h 148"/>
                  <a:gd name="T58" fmla="*/ 24 w 147"/>
                  <a:gd name="T59" fmla="*/ 7 h 148"/>
                  <a:gd name="T60" fmla="*/ 14 w 147"/>
                  <a:gd name="T61" fmla="*/ 14 h 148"/>
                  <a:gd name="T62" fmla="*/ 7 w 147"/>
                  <a:gd name="T63" fmla="*/ 24 h 148"/>
                  <a:gd name="T64" fmla="*/ 4 w 147"/>
                  <a:gd name="T65" fmla="*/ 37 h 148"/>
                  <a:gd name="T66" fmla="*/ 7 w 147"/>
                  <a:gd name="T67" fmla="*/ 49 h 148"/>
                  <a:gd name="T68" fmla="*/ 14 w 147"/>
                  <a:gd name="T69" fmla="*/ 60 h 148"/>
                  <a:gd name="T70" fmla="*/ 24 w 147"/>
                  <a:gd name="T71" fmla="*/ 67 h 148"/>
                  <a:gd name="T72" fmla="*/ 37 w 147"/>
                  <a:gd name="T73" fmla="*/ 70 h 148"/>
                  <a:gd name="T74" fmla="*/ 50 w 147"/>
                  <a:gd name="T75" fmla="*/ 67 h 148"/>
                  <a:gd name="T76" fmla="*/ 60 w 147"/>
                  <a:gd name="T77" fmla="*/ 60 h 148"/>
                  <a:gd name="T78" fmla="*/ 67 w 147"/>
                  <a:gd name="T79" fmla="*/ 49 h 148"/>
                  <a:gd name="T80" fmla="*/ 70 w 147"/>
                  <a:gd name="T81" fmla="*/ 37 h 1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7"/>
                  <a:gd name="T124" fmla="*/ 0 h 148"/>
                  <a:gd name="T125" fmla="*/ 147 w 147"/>
                  <a:gd name="T126" fmla="*/ 148 h 1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7" h="148">
                    <a:moveTo>
                      <a:pt x="147" y="74"/>
                    </a:moveTo>
                    <a:lnTo>
                      <a:pt x="147" y="67"/>
                    </a:lnTo>
                    <a:lnTo>
                      <a:pt x="146" y="59"/>
                    </a:lnTo>
                    <a:lnTo>
                      <a:pt x="145" y="52"/>
                    </a:lnTo>
                    <a:lnTo>
                      <a:pt x="142" y="45"/>
                    </a:lnTo>
                    <a:lnTo>
                      <a:pt x="136" y="33"/>
                    </a:lnTo>
                    <a:lnTo>
                      <a:pt x="125" y="21"/>
                    </a:lnTo>
                    <a:lnTo>
                      <a:pt x="115" y="12"/>
                    </a:lnTo>
                    <a:lnTo>
                      <a:pt x="102" y="6"/>
                    </a:lnTo>
                    <a:lnTo>
                      <a:pt x="96" y="3"/>
                    </a:lnTo>
                    <a:lnTo>
                      <a:pt x="88" y="2"/>
                    </a:lnTo>
                    <a:lnTo>
                      <a:pt x="81" y="0"/>
                    </a:lnTo>
                    <a:lnTo>
                      <a:pt x="73" y="0"/>
                    </a:lnTo>
                    <a:lnTo>
                      <a:pt x="66" y="0"/>
                    </a:lnTo>
                    <a:lnTo>
                      <a:pt x="59" y="2"/>
                    </a:lnTo>
                    <a:lnTo>
                      <a:pt x="51" y="3"/>
                    </a:lnTo>
                    <a:lnTo>
                      <a:pt x="44" y="6"/>
                    </a:lnTo>
                    <a:lnTo>
                      <a:pt x="32" y="12"/>
                    </a:lnTo>
                    <a:lnTo>
                      <a:pt x="20" y="21"/>
                    </a:lnTo>
                    <a:lnTo>
                      <a:pt x="11" y="33"/>
                    </a:lnTo>
                    <a:lnTo>
                      <a:pt x="5" y="45"/>
                    </a:lnTo>
                    <a:lnTo>
                      <a:pt x="2" y="52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1" y="89"/>
                    </a:lnTo>
                    <a:lnTo>
                      <a:pt x="2" y="96"/>
                    </a:lnTo>
                    <a:lnTo>
                      <a:pt x="5" y="102"/>
                    </a:lnTo>
                    <a:lnTo>
                      <a:pt x="11" y="116"/>
                    </a:lnTo>
                    <a:lnTo>
                      <a:pt x="20" y="126"/>
                    </a:lnTo>
                    <a:lnTo>
                      <a:pt x="32" y="136"/>
                    </a:lnTo>
                    <a:lnTo>
                      <a:pt x="44" y="142"/>
                    </a:lnTo>
                    <a:lnTo>
                      <a:pt x="51" y="145"/>
                    </a:lnTo>
                    <a:lnTo>
                      <a:pt x="59" y="147"/>
                    </a:lnTo>
                    <a:lnTo>
                      <a:pt x="66" y="148"/>
                    </a:lnTo>
                    <a:lnTo>
                      <a:pt x="73" y="148"/>
                    </a:lnTo>
                    <a:lnTo>
                      <a:pt x="81" y="148"/>
                    </a:lnTo>
                    <a:lnTo>
                      <a:pt x="88" y="147"/>
                    </a:lnTo>
                    <a:lnTo>
                      <a:pt x="96" y="145"/>
                    </a:lnTo>
                    <a:lnTo>
                      <a:pt x="102" y="142"/>
                    </a:lnTo>
                    <a:lnTo>
                      <a:pt x="115" y="136"/>
                    </a:lnTo>
                    <a:lnTo>
                      <a:pt x="125" y="126"/>
                    </a:lnTo>
                    <a:lnTo>
                      <a:pt x="136" y="116"/>
                    </a:lnTo>
                    <a:lnTo>
                      <a:pt x="142" y="102"/>
                    </a:lnTo>
                    <a:lnTo>
                      <a:pt x="145" y="96"/>
                    </a:lnTo>
                    <a:lnTo>
                      <a:pt x="146" y="89"/>
                    </a:lnTo>
                    <a:lnTo>
                      <a:pt x="147" y="82"/>
                    </a:lnTo>
                    <a:lnTo>
                      <a:pt x="147" y="74"/>
                    </a:lnTo>
                    <a:lnTo>
                      <a:pt x="139" y="74"/>
                    </a:lnTo>
                    <a:lnTo>
                      <a:pt x="137" y="61"/>
                    </a:lnTo>
                    <a:lnTo>
                      <a:pt x="133" y="49"/>
                    </a:lnTo>
                    <a:lnTo>
                      <a:pt x="127" y="37"/>
                    </a:lnTo>
                    <a:lnTo>
                      <a:pt x="119" y="28"/>
                    </a:lnTo>
                    <a:lnTo>
                      <a:pt x="109" y="20"/>
                    </a:lnTo>
                    <a:lnTo>
                      <a:pt x="99" y="14"/>
                    </a:lnTo>
                    <a:lnTo>
                      <a:pt x="87" y="11"/>
                    </a:lnTo>
                    <a:lnTo>
                      <a:pt x="73" y="9"/>
                    </a:lnTo>
                    <a:lnTo>
                      <a:pt x="60" y="11"/>
                    </a:lnTo>
                    <a:lnTo>
                      <a:pt x="48" y="14"/>
                    </a:lnTo>
                    <a:lnTo>
                      <a:pt x="37" y="20"/>
                    </a:lnTo>
                    <a:lnTo>
                      <a:pt x="28" y="28"/>
                    </a:lnTo>
                    <a:lnTo>
                      <a:pt x="19" y="37"/>
                    </a:lnTo>
                    <a:lnTo>
                      <a:pt x="13" y="49"/>
                    </a:lnTo>
                    <a:lnTo>
                      <a:pt x="10" y="61"/>
                    </a:lnTo>
                    <a:lnTo>
                      <a:pt x="8" y="74"/>
                    </a:lnTo>
                    <a:lnTo>
                      <a:pt x="10" y="88"/>
                    </a:lnTo>
                    <a:lnTo>
                      <a:pt x="13" y="99"/>
                    </a:lnTo>
                    <a:lnTo>
                      <a:pt x="19" y="110"/>
                    </a:lnTo>
                    <a:lnTo>
                      <a:pt x="28" y="120"/>
                    </a:lnTo>
                    <a:lnTo>
                      <a:pt x="37" y="128"/>
                    </a:lnTo>
                    <a:lnTo>
                      <a:pt x="48" y="133"/>
                    </a:lnTo>
                    <a:lnTo>
                      <a:pt x="60" y="138"/>
                    </a:lnTo>
                    <a:lnTo>
                      <a:pt x="73" y="139"/>
                    </a:lnTo>
                    <a:lnTo>
                      <a:pt x="87" y="138"/>
                    </a:lnTo>
                    <a:lnTo>
                      <a:pt x="99" y="133"/>
                    </a:lnTo>
                    <a:lnTo>
                      <a:pt x="109" y="128"/>
                    </a:lnTo>
                    <a:lnTo>
                      <a:pt x="119" y="120"/>
                    </a:lnTo>
                    <a:lnTo>
                      <a:pt x="127" y="110"/>
                    </a:lnTo>
                    <a:lnTo>
                      <a:pt x="133" y="99"/>
                    </a:lnTo>
                    <a:lnTo>
                      <a:pt x="137" y="88"/>
                    </a:lnTo>
                    <a:lnTo>
                      <a:pt x="139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rgbClr val="5C76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9" name="Freeform 74"/>
              <p:cNvSpPr>
                <a:spLocks/>
              </p:cNvSpPr>
              <p:nvPr/>
            </p:nvSpPr>
            <p:spPr bwMode="auto">
              <a:xfrm>
                <a:off x="4215" y="2584"/>
                <a:ext cx="65" cy="65"/>
              </a:xfrm>
              <a:custGeom>
                <a:avLst/>
                <a:gdLst>
                  <a:gd name="T0" fmla="*/ 64 w 131"/>
                  <a:gd name="T1" fmla="*/ 26 h 130"/>
                  <a:gd name="T2" fmla="*/ 59 w 131"/>
                  <a:gd name="T3" fmla="*/ 14 h 130"/>
                  <a:gd name="T4" fmla="*/ 50 w 131"/>
                  <a:gd name="T5" fmla="*/ 5 h 130"/>
                  <a:gd name="T6" fmla="*/ 39 w 131"/>
                  <a:gd name="T7" fmla="*/ 1 h 130"/>
                  <a:gd name="T8" fmla="*/ 26 w 131"/>
                  <a:gd name="T9" fmla="*/ 1 h 130"/>
                  <a:gd name="T10" fmla="*/ 14 w 131"/>
                  <a:gd name="T11" fmla="*/ 5 h 130"/>
                  <a:gd name="T12" fmla="*/ 5 w 131"/>
                  <a:gd name="T13" fmla="*/ 14 h 130"/>
                  <a:gd name="T14" fmla="*/ 1 w 131"/>
                  <a:gd name="T15" fmla="*/ 26 h 130"/>
                  <a:gd name="T16" fmla="*/ 1 w 131"/>
                  <a:gd name="T17" fmla="*/ 39 h 130"/>
                  <a:gd name="T18" fmla="*/ 5 w 131"/>
                  <a:gd name="T19" fmla="*/ 50 h 130"/>
                  <a:gd name="T20" fmla="*/ 14 w 131"/>
                  <a:gd name="T21" fmla="*/ 59 h 130"/>
                  <a:gd name="T22" fmla="*/ 26 w 131"/>
                  <a:gd name="T23" fmla="*/ 65 h 130"/>
                  <a:gd name="T24" fmla="*/ 39 w 131"/>
                  <a:gd name="T25" fmla="*/ 65 h 130"/>
                  <a:gd name="T26" fmla="*/ 50 w 131"/>
                  <a:gd name="T27" fmla="*/ 59 h 130"/>
                  <a:gd name="T28" fmla="*/ 59 w 131"/>
                  <a:gd name="T29" fmla="*/ 50 h 130"/>
                  <a:gd name="T30" fmla="*/ 64 w 131"/>
                  <a:gd name="T31" fmla="*/ 39 h 130"/>
                  <a:gd name="T32" fmla="*/ 61 w 131"/>
                  <a:gd name="T33" fmla="*/ 33 h 130"/>
                  <a:gd name="T34" fmla="*/ 58 w 131"/>
                  <a:gd name="T35" fmla="*/ 21 h 130"/>
                  <a:gd name="T36" fmla="*/ 52 w 131"/>
                  <a:gd name="T37" fmla="*/ 12 h 130"/>
                  <a:gd name="T38" fmla="*/ 44 w 131"/>
                  <a:gd name="T39" fmla="*/ 7 h 130"/>
                  <a:gd name="T40" fmla="*/ 32 w 131"/>
                  <a:gd name="T41" fmla="*/ 4 h 130"/>
                  <a:gd name="T42" fmla="*/ 21 w 131"/>
                  <a:gd name="T43" fmla="*/ 7 h 130"/>
                  <a:gd name="T44" fmla="*/ 13 w 131"/>
                  <a:gd name="T45" fmla="*/ 12 h 130"/>
                  <a:gd name="T46" fmla="*/ 7 w 131"/>
                  <a:gd name="T47" fmla="*/ 21 h 130"/>
                  <a:gd name="T48" fmla="*/ 4 w 131"/>
                  <a:gd name="T49" fmla="*/ 33 h 130"/>
                  <a:gd name="T50" fmla="*/ 7 w 131"/>
                  <a:gd name="T51" fmla="*/ 43 h 130"/>
                  <a:gd name="T52" fmla="*/ 13 w 131"/>
                  <a:gd name="T53" fmla="*/ 52 h 130"/>
                  <a:gd name="T54" fmla="*/ 21 w 131"/>
                  <a:gd name="T55" fmla="*/ 58 h 130"/>
                  <a:gd name="T56" fmla="*/ 32 w 131"/>
                  <a:gd name="T57" fmla="*/ 61 h 130"/>
                  <a:gd name="T58" fmla="*/ 44 w 131"/>
                  <a:gd name="T59" fmla="*/ 58 h 130"/>
                  <a:gd name="T60" fmla="*/ 52 w 131"/>
                  <a:gd name="T61" fmla="*/ 52 h 130"/>
                  <a:gd name="T62" fmla="*/ 58 w 131"/>
                  <a:gd name="T63" fmla="*/ 43 h 130"/>
                  <a:gd name="T64" fmla="*/ 61 w 131"/>
                  <a:gd name="T65" fmla="*/ 33 h 1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130"/>
                  <a:gd name="T101" fmla="*/ 131 w 131"/>
                  <a:gd name="T102" fmla="*/ 130 h 1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130">
                    <a:moveTo>
                      <a:pt x="131" y="65"/>
                    </a:moveTo>
                    <a:lnTo>
                      <a:pt x="129" y="52"/>
                    </a:lnTo>
                    <a:lnTo>
                      <a:pt x="125" y="40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11"/>
                    </a:lnTo>
                    <a:lnTo>
                      <a:pt x="91" y="5"/>
                    </a:lnTo>
                    <a:lnTo>
                      <a:pt x="79" y="2"/>
                    </a:lnTo>
                    <a:lnTo>
                      <a:pt x="65" y="0"/>
                    </a:lnTo>
                    <a:lnTo>
                      <a:pt x="52" y="2"/>
                    </a:lnTo>
                    <a:lnTo>
                      <a:pt x="40" y="5"/>
                    </a:lnTo>
                    <a:lnTo>
                      <a:pt x="29" y="11"/>
                    </a:lnTo>
                    <a:lnTo>
                      <a:pt x="20" y="19"/>
                    </a:lnTo>
                    <a:lnTo>
                      <a:pt x="11" y="28"/>
                    </a:lnTo>
                    <a:lnTo>
                      <a:pt x="5" y="40"/>
                    </a:lnTo>
                    <a:lnTo>
                      <a:pt x="2" y="52"/>
                    </a:lnTo>
                    <a:lnTo>
                      <a:pt x="0" y="65"/>
                    </a:lnTo>
                    <a:lnTo>
                      <a:pt x="2" y="79"/>
                    </a:lnTo>
                    <a:lnTo>
                      <a:pt x="5" y="90"/>
                    </a:lnTo>
                    <a:lnTo>
                      <a:pt x="11" y="101"/>
                    </a:lnTo>
                    <a:lnTo>
                      <a:pt x="20" y="111"/>
                    </a:lnTo>
                    <a:lnTo>
                      <a:pt x="29" y="119"/>
                    </a:lnTo>
                    <a:lnTo>
                      <a:pt x="40" y="124"/>
                    </a:lnTo>
                    <a:lnTo>
                      <a:pt x="52" y="129"/>
                    </a:lnTo>
                    <a:lnTo>
                      <a:pt x="65" y="130"/>
                    </a:lnTo>
                    <a:lnTo>
                      <a:pt x="79" y="129"/>
                    </a:lnTo>
                    <a:lnTo>
                      <a:pt x="91" y="124"/>
                    </a:lnTo>
                    <a:lnTo>
                      <a:pt x="101" y="119"/>
                    </a:lnTo>
                    <a:lnTo>
                      <a:pt x="111" y="111"/>
                    </a:lnTo>
                    <a:lnTo>
                      <a:pt x="119" y="101"/>
                    </a:lnTo>
                    <a:lnTo>
                      <a:pt x="125" y="90"/>
                    </a:lnTo>
                    <a:lnTo>
                      <a:pt x="129" y="79"/>
                    </a:lnTo>
                    <a:lnTo>
                      <a:pt x="131" y="65"/>
                    </a:lnTo>
                    <a:lnTo>
                      <a:pt x="122" y="65"/>
                    </a:lnTo>
                    <a:lnTo>
                      <a:pt x="120" y="53"/>
                    </a:lnTo>
                    <a:lnTo>
                      <a:pt x="117" y="43"/>
                    </a:lnTo>
                    <a:lnTo>
                      <a:pt x="111" y="34"/>
                    </a:lnTo>
                    <a:lnTo>
                      <a:pt x="105" y="25"/>
                    </a:lnTo>
                    <a:lnTo>
                      <a:pt x="97" y="19"/>
                    </a:lnTo>
                    <a:lnTo>
                      <a:pt x="88" y="14"/>
                    </a:lnTo>
                    <a:lnTo>
                      <a:pt x="76" y="11"/>
                    </a:lnTo>
                    <a:lnTo>
                      <a:pt x="65" y="9"/>
                    </a:lnTo>
                    <a:lnTo>
                      <a:pt x="54" y="11"/>
                    </a:lnTo>
                    <a:lnTo>
                      <a:pt x="43" y="14"/>
                    </a:lnTo>
                    <a:lnTo>
                      <a:pt x="34" y="19"/>
                    </a:lnTo>
                    <a:lnTo>
                      <a:pt x="26" y="25"/>
                    </a:lnTo>
                    <a:lnTo>
                      <a:pt x="20" y="34"/>
                    </a:lnTo>
                    <a:lnTo>
                      <a:pt x="14" y="43"/>
                    </a:lnTo>
                    <a:lnTo>
                      <a:pt x="11" y="53"/>
                    </a:lnTo>
                    <a:lnTo>
                      <a:pt x="9" y="65"/>
                    </a:lnTo>
                    <a:lnTo>
                      <a:pt x="11" y="76"/>
                    </a:lnTo>
                    <a:lnTo>
                      <a:pt x="14" y="87"/>
                    </a:lnTo>
                    <a:lnTo>
                      <a:pt x="20" y="96"/>
                    </a:lnTo>
                    <a:lnTo>
                      <a:pt x="26" y="105"/>
                    </a:lnTo>
                    <a:lnTo>
                      <a:pt x="34" y="111"/>
                    </a:lnTo>
                    <a:lnTo>
                      <a:pt x="43" y="117"/>
                    </a:lnTo>
                    <a:lnTo>
                      <a:pt x="54" y="120"/>
                    </a:lnTo>
                    <a:lnTo>
                      <a:pt x="65" y="122"/>
                    </a:lnTo>
                    <a:lnTo>
                      <a:pt x="76" y="120"/>
                    </a:lnTo>
                    <a:lnTo>
                      <a:pt x="88" y="117"/>
                    </a:lnTo>
                    <a:lnTo>
                      <a:pt x="97" y="111"/>
                    </a:lnTo>
                    <a:lnTo>
                      <a:pt x="105" y="105"/>
                    </a:lnTo>
                    <a:lnTo>
                      <a:pt x="111" y="96"/>
                    </a:lnTo>
                    <a:lnTo>
                      <a:pt x="117" y="87"/>
                    </a:lnTo>
                    <a:lnTo>
                      <a:pt x="120" y="76"/>
                    </a:lnTo>
                    <a:lnTo>
                      <a:pt x="122" y="65"/>
                    </a:lnTo>
                    <a:lnTo>
                      <a:pt x="131" y="65"/>
                    </a:lnTo>
                    <a:close/>
                  </a:path>
                </a:pathLst>
              </a:custGeom>
              <a:solidFill>
                <a:srgbClr val="5D78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4220" y="2588"/>
                <a:ext cx="56" cy="56"/>
              </a:xfrm>
              <a:custGeom>
                <a:avLst/>
                <a:gdLst>
                  <a:gd name="T0" fmla="*/ 55 w 113"/>
                  <a:gd name="T1" fmla="*/ 22 h 113"/>
                  <a:gd name="T2" fmla="*/ 51 w 113"/>
                  <a:gd name="T3" fmla="*/ 12 h 113"/>
                  <a:gd name="T4" fmla="*/ 44 w 113"/>
                  <a:gd name="T5" fmla="*/ 5 h 113"/>
                  <a:gd name="T6" fmla="*/ 33 w 113"/>
                  <a:gd name="T7" fmla="*/ 1 h 113"/>
                  <a:gd name="T8" fmla="*/ 22 w 113"/>
                  <a:gd name="T9" fmla="*/ 1 h 113"/>
                  <a:gd name="T10" fmla="*/ 12 w 113"/>
                  <a:gd name="T11" fmla="*/ 5 h 113"/>
                  <a:gd name="T12" fmla="*/ 5 w 113"/>
                  <a:gd name="T13" fmla="*/ 12 h 113"/>
                  <a:gd name="T14" fmla="*/ 1 w 113"/>
                  <a:gd name="T15" fmla="*/ 22 h 113"/>
                  <a:gd name="T16" fmla="*/ 1 w 113"/>
                  <a:gd name="T17" fmla="*/ 33 h 113"/>
                  <a:gd name="T18" fmla="*/ 5 w 113"/>
                  <a:gd name="T19" fmla="*/ 43 h 113"/>
                  <a:gd name="T20" fmla="*/ 12 w 113"/>
                  <a:gd name="T21" fmla="*/ 51 h 113"/>
                  <a:gd name="T22" fmla="*/ 22 w 113"/>
                  <a:gd name="T23" fmla="*/ 55 h 113"/>
                  <a:gd name="T24" fmla="*/ 33 w 113"/>
                  <a:gd name="T25" fmla="*/ 55 h 113"/>
                  <a:gd name="T26" fmla="*/ 44 w 113"/>
                  <a:gd name="T27" fmla="*/ 51 h 113"/>
                  <a:gd name="T28" fmla="*/ 51 w 113"/>
                  <a:gd name="T29" fmla="*/ 43 h 113"/>
                  <a:gd name="T30" fmla="*/ 55 w 113"/>
                  <a:gd name="T31" fmla="*/ 33 h 113"/>
                  <a:gd name="T32" fmla="*/ 51 w 113"/>
                  <a:gd name="T33" fmla="*/ 28 h 113"/>
                  <a:gd name="T34" fmla="*/ 49 w 113"/>
                  <a:gd name="T35" fmla="*/ 19 h 113"/>
                  <a:gd name="T36" fmla="*/ 44 w 113"/>
                  <a:gd name="T37" fmla="*/ 12 h 113"/>
                  <a:gd name="T38" fmla="*/ 37 w 113"/>
                  <a:gd name="T39" fmla="*/ 6 h 113"/>
                  <a:gd name="T40" fmla="*/ 28 w 113"/>
                  <a:gd name="T41" fmla="*/ 5 h 113"/>
                  <a:gd name="T42" fmla="*/ 19 w 113"/>
                  <a:gd name="T43" fmla="*/ 6 h 113"/>
                  <a:gd name="T44" fmla="*/ 12 w 113"/>
                  <a:gd name="T45" fmla="*/ 12 h 113"/>
                  <a:gd name="T46" fmla="*/ 7 w 113"/>
                  <a:gd name="T47" fmla="*/ 19 h 113"/>
                  <a:gd name="T48" fmla="*/ 5 w 113"/>
                  <a:gd name="T49" fmla="*/ 28 h 113"/>
                  <a:gd name="T50" fmla="*/ 7 w 113"/>
                  <a:gd name="T51" fmla="*/ 37 h 113"/>
                  <a:gd name="T52" fmla="*/ 12 w 113"/>
                  <a:gd name="T53" fmla="*/ 44 h 113"/>
                  <a:gd name="T54" fmla="*/ 19 w 113"/>
                  <a:gd name="T55" fmla="*/ 49 h 113"/>
                  <a:gd name="T56" fmla="*/ 28 w 113"/>
                  <a:gd name="T57" fmla="*/ 51 h 113"/>
                  <a:gd name="T58" fmla="*/ 37 w 113"/>
                  <a:gd name="T59" fmla="*/ 49 h 113"/>
                  <a:gd name="T60" fmla="*/ 44 w 113"/>
                  <a:gd name="T61" fmla="*/ 44 h 113"/>
                  <a:gd name="T62" fmla="*/ 49 w 113"/>
                  <a:gd name="T63" fmla="*/ 37 h 113"/>
                  <a:gd name="T64" fmla="*/ 51 w 113"/>
                  <a:gd name="T65" fmla="*/ 28 h 1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"/>
                  <a:gd name="T100" fmla="*/ 0 h 113"/>
                  <a:gd name="T101" fmla="*/ 113 w 113"/>
                  <a:gd name="T102" fmla="*/ 113 h 1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" h="113">
                    <a:moveTo>
                      <a:pt x="113" y="56"/>
                    </a:moveTo>
                    <a:lnTo>
                      <a:pt x="111" y="44"/>
                    </a:lnTo>
                    <a:lnTo>
                      <a:pt x="108" y="34"/>
                    </a:lnTo>
                    <a:lnTo>
                      <a:pt x="102" y="25"/>
                    </a:lnTo>
                    <a:lnTo>
                      <a:pt x="96" y="16"/>
                    </a:lnTo>
                    <a:lnTo>
                      <a:pt x="88" y="10"/>
                    </a:lnTo>
                    <a:lnTo>
                      <a:pt x="79" y="5"/>
                    </a:lnTo>
                    <a:lnTo>
                      <a:pt x="67" y="2"/>
                    </a:lnTo>
                    <a:lnTo>
                      <a:pt x="56" y="0"/>
                    </a:lnTo>
                    <a:lnTo>
                      <a:pt x="45" y="2"/>
                    </a:lnTo>
                    <a:lnTo>
                      <a:pt x="34" y="5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1" y="25"/>
                    </a:lnTo>
                    <a:lnTo>
                      <a:pt x="5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2" y="67"/>
                    </a:lnTo>
                    <a:lnTo>
                      <a:pt x="5" y="78"/>
                    </a:lnTo>
                    <a:lnTo>
                      <a:pt x="11" y="87"/>
                    </a:lnTo>
                    <a:lnTo>
                      <a:pt x="17" y="96"/>
                    </a:lnTo>
                    <a:lnTo>
                      <a:pt x="25" y="102"/>
                    </a:lnTo>
                    <a:lnTo>
                      <a:pt x="34" y="108"/>
                    </a:lnTo>
                    <a:lnTo>
                      <a:pt x="45" y="111"/>
                    </a:lnTo>
                    <a:lnTo>
                      <a:pt x="56" y="113"/>
                    </a:lnTo>
                    <a:lnTo>
                      <a:pt x="67" y="111"/>
                    </a:lnTo>
                    <a:lnTo>
                      <a:pt x="79" y="108"/>
                    </a:lnTo>
                    <a:lnTo>
                      <a:pt x="88" y="102"/>
                    </a:lnTo>
                    <a:lnTo>
                      <a:pt x="96" y="96"/>
                    </a:lnTo>
                    <a:lnTo>
                      <a:pt x="102" y="87"/>
                    </a:lnTo>
                    <a:lnTo>
                      <a:pt x="108" y="78"/>
                    </a:lnTo>
                    <a:lnTo>
                      <a:pt x="111" y="67"/>
                    </a:lnTo>
                    <a:lnTo>
                      <a:pt x="113" y="56"/>
                    </a:lnTo>
                    <a:lnTo>
                      <a:pt x="102" y="56"/>
                    </a:lnTo>
                    <a:lnTo>
                      <a:pt x="102" y="47"/>
                    </a:lnTo>
                    <a:lnTo>
                      <a:pt x="99" y="39"/>
                    </a:lnTo>
                    <a:lnTo>
                      <a:pt x="95" y="30"/>
                    </a:lnTo>
                    <a:lnTo>
                      <a:pt x="89" y="24"/>
                    </a:lnTo>
                    <a:lnTo>
                      <a:pt x="82" y="18"/>
                    </a:lnTo>
                    <a:lnTo>
                      <a:pt x="74" y="13"/>
                    </a:lnTo>
                    <a:lnTo>
                      <a:pt x="65" y="10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39" y="13"/>
                    </a:lnTo>
                    <a:lnTo>
                      <a:pt x="30" y="18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4" y="39"/>
                    </a:lnTo>
                    <a:lnTo>
                      <a:pt x="11" y="47"/>
                    </a:lnTo>
                    <a:lnTo>
                      <a:pt x="11" y="56"/>
                    </a:lnTo>
                    <a:lnTo>
                      <a:pt x="11" y="65"/>
                    </a:lnTo>
                    <a:lnTo>
                      <a:pt x="14" y="74"/>
                    </a:lnTo>
                    <a:lnTo>
                      <a:pt x="18" y="81"/>
                    </a:lnTo>
                    <a:lnTo>
                      <a:pt x="24" y="89"/>
                    </a:lnTo>
                    <a:lnTo>
                      <a:pt x="30" y="95"/>
                    </a:lnTo>
                    <a:lnTo>
                      <a:pt x="39" y="99"/>
                    </a:lnTo>
                    <a:lnTo>
                      <a:pt x="48" y="102"/>
                    </a:lnTo>
                    <a:lnTo>
                      <a:pt x="56" y="102"/>
                    </a:lnTo>
                    <a:lnTo>
                      <a:pt x="65" y="102"/>
                    </a:lnTo>
                    <a:lnTo>
                      <a:pt x="74" y="99"/>
                    </a:lnTo>
                    <a:lnTo>
                      <a:pt x="82" y="95"/>
                    </a:lnTo>
                    <a:lnTo>
                      <a:pt x="89" y="89"/>
                    </a:lnTo>
                    <a:lnTo>
                      <a:pt x="95" y="81"/>
                    </a:lnTo>
                    <a:lnTo>
                      <a:pt x="99" y="74"/>
                    </a:lnTo>
                    <a:lnTo>
                      <a:pt x="102" y="65"/>
                    </a:lnTo>
                    <a:lnTo>
                      <a:pt x="102" y="56"/>
                    </a:lnTo>
                    <a:lnTo>
                      <a:pt x="113" y="56"/>
                    </a:lnTo>
                    <a:close/>
                  </a:path>
                </a:pathLst>
              </a:custGeom>
              <a:solidFill>
                <a:srgbClr val="5E7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4225" y="2593"/>
                <a:ext cx="46" cy="46"/>
              </a:xfrm>
              <a:custGeom>
                <a:avLst/>
                <a:gdLst>
                  <a:gd name="T0" fmla="*/ 46 w 91"/>
                  <a:gd name="T1" fmla="*/ 19 h 92"/>
                  <a:gd name="T2" fmla="*/ 42 w 91"/>
                  <a:gd name="T3" fmla="*/ 10 h 92"/>
                  <a:gd name="T4" fmla="*/ 36 w 91"/>
                  <a:gd name="T5" fmla="*/ 4 h 92"/>
                  <a:gd name="T6" fmla="*/ 27 w 91"/>
                  <a:gd name="T7" fmla="*/ 0 h 92"/>
                  <a:gd name="T8" fmla="*/ 19 w 91"/>
                  <a:gd name="T9" fmla="*/ 0 h 92"/>
                  <a:gd name="T10" fmla="*/ 10 w 91"/>
                  <a:gd name="T11" fmla="*/ 4 h 92"/>
                  <a:gd name="T12" fmla="*/ 4 w 91"/>
                  <a:gd name="T13" fmla="*/ 10 h 92"/>
                  <a:gd name="T14" fmla="*/ 0 w 91"/>
                  <a:gd name="T15" fmla="*/ 19 h 92"/>
                  <a:gd name="T16" fmla="*/ 0 w 91"/>
                  <a:gd name="T17" fmla="*/ 27 h 92"/>
                  <a:gd name="T18" fmla="*/ 4 w 91"/>
                  <a:gd name="T19" fmla="*/ 36 h 92"/>
                  <a:gd name="T20" fmla="*/ 10 w 91"/>
                  <a:gd name="T21" fmla="*/ 43 h 92"/>
                  <a:gd name="T22" fmla="*/ 19 w 91"/>
                  <a:gd name="T23" fmla="*/ 46 h 92"/>
                  <a:gd name="T24" fmla="*/ 27 w 91"/>
                  <a:gd name="T25" fmla="*/ 46 h 92"/>
                  <a:gd name="T26" fmla="*/ 36 w 91"/>
                  <a:gd name="T27" fmla="*/ 43 h 92"/>
                  <a:gd name="T28" fmla="*/ 42 w 91"/>
                  <a:gd name="T29" fmla="*/ 36 h 92"/>
                  <a:gd name="T30" fmla="*/ 46 w 91"/>
                  <a:gd name="T31" fmla="*/ 27 h 92"/>
                  <a:gd name="T32" fmla="*/ 41 w 91"/>
                  <a:gd name="T33" fmla="*/ 23 h 92"/>
                  <a:gd name="T34" fmla="*/ 40 w 91"/>
                  <a:gd name="T35" fmla="*/ 15 h 92"/>
                  <a:gd name="T36" fmla="*/ 36 w 91"/>
                  <a:gd name="T37" fmla="*/ 10 h 92"/>
                  <a:gd name="T38" fmla="*/ 30 w 91"/>
                  <a:gd name="T39" fmla="*/ 6 h 92"/>
                  <a:gd name="T40" fmla="*/ 23 w 91"/>
                  <a:gd name="T41" fmla="*/ 5 h 92"/>
                  <a:gd name="T42" fmla="*/ 16 w 91"/>
                  <a:gd name="T43" fmla="*/ 6 h 92"/>
                  <a:gd name="T44" fmla="*/ 10 w 91"/>
                  <a:gd name="T45" fmla="*/ 10 h 92"/>
                  <a:gd name="T46" fmla="*/ 6 w 91"/>
                  <a:gd name="T47" fmla="*/ 15 h 92"/>
                  <a:gd name="T48" fmla="*/ 5 w 91"/>
                  <a:gd name="T49" fmla="*/ 23 h 92"/>
                  <a:gd name="T50" fmla="*/ 6 w 91"/>
                  <a:gd name="T51" fmla="*/ 30 h 92"/>
                  <a:gd name="T52" fmla="*/ 10 w 91"/>
                  <a:gd name="T53" fmla="*/ 37 h 92"/>
                  <a:gd name="T54" fmla="*/ 16 w 91"/>
                  <a:gd name="T55" fmla="*/ 40 h 92"/>
                  <a:gd name="T56" fmla="*/ 23 w 91"/>
                  <a:gd name="T57" fmla="*/ 42 h 92"/>
                  <a:gd name="T58" fmla="*/ 30 w 91"/>
                  <a:gd name="T59" fmla="*/ 40 h 92"/>
                  <a:gd name="T60" fmla="*/ 36 w 91"/>
                  <a:gd name="T61" fmla="*/ 37 h 92"/>
                  <a:gd name="T62" fmla="*/ 40 w 91"/>
                  <a:gd name="T63" fmla="*/ 30 h 92"/>
                  <a:gd name="T64" fmla="*/ 41 w 91"/>
                  <a:gd name="T65" fmla="*/ 23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92"/>
                  <a:gd name="T101" fmla="*/ 91 w 91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92">
                    <a:moveTo>
                      <a:pt x="91" y="46"/>
                    </a:moveTo>
                    <a:lnTo>
                      <a:pt x="91" y="37"/>
                    </a:lnTo>
                    <a:lnTo>
                      <a:pt x="88" y="29"/>
                    </a:lnTo>
                    <a:lnTo>
                      <a:pt x="84" y="20"/>
                    </a:lnTo>
                    <a:lnTo>
                      <a:pt x="78" y="14"/>
                    </a:lnTo>
                    <a:lnTo>
                      <a:pt x="71" y="8"/>
                    </a:lnTo>
                    <a:lnTo>
                      <a:pt x="63" y="3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28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9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0" y="55"/>
                    </a:lnTo>
                    <a:lnTo>
                      <a:pt x="3" y="64"/>
                    </a:lnTo>
                    <a:lnTo>
                      <a:pt x="7" y="71"/>
                    </a:lnTo>
                    <a:lnTo>
                      <a:pt x="13" y="79"/>
                    </a:lnTo>
                    <a:lnTo>
                      <a:pt x="19" y="85"/>
                    </a:lnTo>
                    <a:lnTo>
                      <a:pt x="28" y="89"/>
                    </a:lnTo>
                    <a:lnTo>
                      <a:pt x="37" y="92"/>
                    </a:lnTo>
                    <a:lnTo>
                      <a:pt x="45" y="92"/>
                    </a:lnTo>
                    <a:lnTo>
                      <a:pt x="54" y="92"/>
                    </a:lnTo>
                    <a:lnTo>
                      <a:pt x="63" y="89"/>
                    </a:lnTo>
                    <a:lnTo>
                      <a:pt x="71" y="85"/>
                    </a:lnTo>
                    <a:lnTo>
                      <a:pt x="78" y="79"/>
                    </a:lnTo>
                    <a:lnTo>
                      <a:pt x="84" y="71"/>
                    </a:lnTo>
                    <a:lnTo>
                      <a:pt x="88" y="64"/>
                    </a:lnTo>
                    <a:lnTo>
                      <a:pt x="91" y="55"/>
                    </a:lnTo>
                    <a:lnTo>
                      <a:pt x="91" y="46"/>
                    </a:lnTo>
                    <a:lnTo>
                      <a:pt x="82" y="46"/>
                    </a:lnTo>
                    <a:lnTo>
                      <a:pt x="81" y="39"/>
                    </a:lnTo>
                    <a:lnTo>
                      <a:pt x="80" y="31"/>
                    </a:lnTo>
                    <a:lnTo>
                      <a:pt x="77" y="26"/>
                    </a:lnTo>
                    <a:lnTo>
                      <a:pt x="72" y="20"/>
                    </a:lnTo>
                    <a:lnTo>
                      <a:pt x="66" y="15"/>
                    </a:lnTo>
                    <a:lnTo>
                      <a:pt x="60" y="12"/>
                    </a:lnTo>
                    <a:lnTo>
                      <a:pt x="53" y="9"/>
                    </a:lnTo>
                    <a:lnTo>
                      <a:pt x="45" y="9"/>
                    </a:lnTo>
                    <a:lnTo>
                      <a:pt x="38" y="9"/>
                    </a:lnTo>
                    <a:lnTo>
                      <a:pt x="31" y="12"/>
                    </a:lnTo>
                    <a:lnTo>
                      <a:pt x="25" y="15"/>
                    </a:lnTo>
                    <a:lnTo>
                      <a:pt x="19" y="20"/>
                    </a:lnTo>
                    <a:lnTo>
                      <a:pt x="14" y="26"/>
                    </a:lnTo>
                    <a:lnTo>
                      <a:pt x="11" y="31"/>
                    </a:lnTo>
                    <a:lnTo>
                      <a:pt x="9" y="39"/>
                    </a:lnTo>
                    <a:lnTo>
                      <a:pt x="9" y="46"/>
                    </a:lnTo>
                    <a:lnTo>
                      <a:pt x="9" y="54"/>
                    </a:lnTo>
                    <a:lnTo>
                      <a:pt x="11" y="61"/>
                    </a:lnTo>
                    <a:lnTo>
                      <a:pt x="14" y="67"/>
                    </a:lnTo>
                    <a:lnTo>
                      <a:pt x="19" y="73"/>
                    </a:lnTo>
                    <a:lnTo>
                      <a:pt x="25" y="77"/>
                    </a:lnTo>
                    <a:lnTo>
                      <a:pt x="31" y="80"/>
                    </a:lnTo>
                    <a:lnTo>
                      <a:pt x="38" y="82"/>
                    </a:lnTo>
                    <a:lnTo>
                      <a:pt x="45" y="83"/>
                    </a:lnTo>
                    <a:lnTo>
                      <a:pt x="53" y="82"/>
                    </a:lnTo>
                    <a:lnTo>
                      <a:pt x="60" y="80"/>
                    </a:lnTo>
                    <a:lnTo>
                      <a:pt x="66" y="77"/>
                    </a:lnTo>
                    <a:lnTo>
                      <a:pt x="72" y="73"/>
                    </a:lnTo>
                    <a:lnTo>
                      <a:pt x="77" y="67"/>
                    </a:lnTo>
                    <a:lnTo>
                      <a:pt x="80" y="61"/>
                    </a:lnTo>
                    <a:lnTo>
                      <a:pt x="81" y="54"/>
                    </a:lnTo>
                    <a:lnTo>
                      <a:pt x="82" y="46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607B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2" name="Freeform 77"/>
              <p:cNvSpPr>
                <a:spLocks/>
              </p:cNvSpPr>
              <p:nvPr/>
            </p:nvSpPr>
            <p:spPr bwMode="auto">
              <a:xfrm>
                <a:off x="4229" y="2598"/>
                <a:ext cx="37" cy="37"/>
              </a:xfrm>
              <a:custGeom>
                <a:avLst/>
                <a:gdLst>
                  <a:gd name="T0" fmla="*/ 36 w 73"/>
                  <a:gd name="T1" fmla="*/ 15 h 74"/>
                  <a:gd name="T2" fmla="*/ 34 w 73"/>
                  <a:gd name="T3" fmla="*/ 9 h 74"/>
                  <a:gd name="T4" fmla="*/ 29 w 73"/>
                  <a:gd name="T5" fmla="*/ 3 h 74"/>
                  <a:gd name="T6" fmla="*/ 22 w 73"/>
                  <a:gd name="T7" fmla="*/ 0 h 74"/>
                  <a:gd name="T8" fmla="*/ 15 w 73"/>
                  <a:gd name="T9" fmla="*/ 0 h 74"/>
                  <a:gd name="T10" fmla="*/ 8 w 73"/>
                  <a:gd name="T11" fmla="*/ 3 h 74"/>
                  <a:gd name="T12" fmla="*/ 3 w 73"/>
                  <a:gd name="T13" fmla="*/ 9 h 74"/>
                  <a:gd name="T14" fmla="*/ 0 w 73"/>
                  <a:gd name="T15" fmla="*/ 15 h 74"/>
                  <a:gd name="T16" fmla="*/ 0 w 73"/>
                  <a:gd name="T17" fmla="*/ 22 h 74"/>
                  <a:gd name="T18" fmla="*/ 3 w 73"/>
                  <a:gd name="T19" fmla="*/ 29 h 74"/>
                  <a:gd name="T20" fmla="*/ 8 w 73"/>
                  <a:gd name="T21" fmla="*/ 34 h 74"/>
                  <a:gd name="T22" fmla="*/ 15 w 73"/>
                  <a:gd name="T23" fmla="*/ 37 h 74"/>
                  <a:gd name="T24" fmla="*/ 22 w 73"/>
                  <a:gd name="T25" fmla="*/ 37 h 74"/>
                  <a:gd name="T26" fmla="*/ 29 w 73"/>
                  <a:gd name="T27" fmla="*/ 34 h 74"/>
                  <a:gd name="T28" fmla="*/ 34 w 73"/>
                  <a:gd name="T29" fmla="*/ 29 h 74"/>
                  <a:gd name="T30" fmla="*/ 36 w 73"/>
                  <a:gd name="T31" fmla="*/ 22 h 74"/>
                  <a:gd name="T32" fmla="*/ 33 w 73"/>
                  <a:gd name="T33" fmla="*/ 19 h 74"/>
                  <a:gd name="T34" fmla="*/ 31 w 73"/>
                  <a:gd name="T35" fmla="*/ 13 h 74"/>
                  <a:gd name="T36" fmla="*/ 28 w 73"/>
                  <a:gd name="T37" fmla="*/ 9 h 74"/>
                  <a:gd name="T38" fmla="*/ 24 w 73"/>
                  <a:gd name="T39" fmla="*/ 6 h 74"/>
                  <a:gd name="T40" fmla="*/ 18 w 73"/>
                  <a:gd name="T41" fmla="*/ 5 h 74"/>
                  <a:gd name="T42" fmla="*/ 13 w 73"/>
                  <a:gd name="T43" fmla="*/ 6 h 74"/>
                  <a:gd name="T44" fmla="*/ 9 w 73"/>
                  <a:gd name="T45" fmla="*/ 9 h 74"/>
                  <a:gd name="T46" fmla="*/ 6 w 73"/>
                  <a:gd name="T47" fmla="*/ 13 h 74"/>
                  <a:gd name="T48" fmla="*/ 4 w 73"/>
                  <a:gd name="T49" fmla="*/ 19 h 74"/>
                  <a:gd name="T50" fmla="*/ 6 w 73"/>
                  <a:gd name="T51" fmla="*/ 24 h 74"/>
                  <a:gd name="T52" fmla="*/ 9 w 73"/>
                  <a:gd name="T53" fmla="*/ 28 h 74"/>
                  <a:gd name="T54" fmla="*/ 13 w 73"/>
                  <a:gd name="T55" fmla="*/ 31 h 74"/>
                  <a:gd name="T56" fmla="*/ 18 w 73"/>
                  <a:gd name="T57" fmla="*/ 33 h 74"/>
                  <a:gd name="T58" fmla="*/ 24 w 73"/>
                  <a:gd name="T59" fmla="*/ 31 h 74"/>
                  <a:gd name="T60" fmla="*/ 28 w 73"/>
                  <a:gd name="T61" fmla="*/ 28 h 74"/>
                  <a:gd name="T62" fmla="*/ 31 w 73"/>
                  <a:gd name="T63" fmla="*/ 24 h 74"/>
                  <a:gd name="T64" fmla="*/ 33 w 73"/>
                  <a:gd name="T65" fmla="*/ 19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74"/>
                  <a:gd name="T101" fmla="*/ 73 w 73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74">
                    <a:moveTo>
                      <a:pt x="73" y="37"/>
                    </a:moveTo>
                    <a:lnTo>
                      <a:pt x="72" y="30"/>
                    </a:lnTo>
                    <a:lnTo>
                      <a:pt x="71" y="22"/>
                    </a:lnTo>
                    <a:lnTo>
                      <a:pt x="68" y="17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3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5" y="58"/>
                    </a:lnTo>
                    <a:lnTo>
                      <a:pt x="10" y="64"/>
                    </a:lnTo>
                    <a:lnTo>
                      <a:pt x="16" y="68"/>
                    </a:lnTo>
                    <a:lnTo>
                      <a:pt x="22" y="71"/>
                    </a:lnTo>
                    <a:lnTo>
                      <a:pt x="29" y="73"/>
                    </a:lnTo>
                    <a:lnTo>
                      <a:pt x="36" y="74"/>
                    </a:lnTo>
                    <a:lnTo>
                      <a:pt x="44" y="73"/>
                    </a:lnTo>
                    <a:lnTo>
                      <a:pt x="51" y="71"/>
                    </a:lnTo>
                    <a:lnTo>
                      <a:pt x="57" y="68"/>
                    </a:lnTo>
                    <a:lnTo>
                      <a:pt x="63" y="64"/>
                    </a:lnTo>
                    <a:lnTo>
                      <a:pt x="68" y="58"/>
                    </a:lnTo>
                    <a:lnTo>
                      <a:pt x="71" y="52"/>
                    </a:lnTo>
                    <a:lnTo>
                      <a:pt x="72" y="45"/>
                    </a:lnTo>
                    <a:lnTo>
                      <a:pt x="73" y="37"/>
                    </a:lnTo>
                    <a:lnTo>
                      <a:pt x="65" y="37"/>
                    </a:lnTo>
                    <a:lnTo>
                      <a:pt x="63" y="31"/>
                    </a:lnTo>
                    <a:lnTo>
                      <a:pt x="62" y="27"/>
                    </a:lnTo>
                    <a:lnTo>
                      <a:pt x="60" y="21"/>
                    </a:lnTo>
                    <a:lnTo>
                      <a:pt x="56" y="18"/>
                    </a:lnTo>
                    <a:lnTo>
                      <a:pt x="51" y="14"/>
                    </a:lnTo>
                    <a:lnTo>
                      <a:pt x="47" y="12"/>
                    </a:lnTo>
                    <a:lnTo>
                      <a:pt x="42" y="9"/>
                    </a:lnTo>
                    <a:lnTo>
                      <a:pt x="36" y="9"/>
                    </a:lnTo>
                    <a:lnTo>
                      <a:pt x="31" y="9"/>
                    </a:lnTo>
                    <a:lnTo>
                      <a:pt x="26" y="12"/>
                    </a:lnTo>
                    <a:lnTo>
                      <a:pt x="20" y="14"/>
                    </a:lnTo>
                    <a:lnTo>
                      <a:pt x="17" y="18"/>
                    </a:lnTo>
                    <a:lnTo>
                      <a:pt x="13" y="21"/>
                    </a:lnTo>
                    <a:lnTo>
                      <a:pt x="11" y="27"/>
                    </a:lnTo>
                    <a:lnTo>
                      <a:pt x="8" y="31"/>
                    </a:lnTo>
                    <a:lnTo>
                      <a:pt x="8" y="37"/>
                    </a:lnTo>
                    <a:lnTo>
                      <a:pt x="8" y="43"/>
                    </a:lnTo>
                    <a:lnTo>
                      <a:pt x="11" y="48"/>
                    </a:lnTo>
                    <a:lnTo>
                      <a:pt x="13" y="52"/>
                    </a:lnTo>
                    <a:lnTo>
                      <a:pt x="17" y="57"/>
                    </a:lnTo>
                    <a:lnTo>
                      <a:pt x="20" y="61"/>
                    </a:lnTo>
                    <a:lnTo>
                      <a:pt x="26" y="62"/>
                    </a:lnTo>
                    <a:lnTo>
                      <a:pt x="31" y="64"/>
                    </a:lnTo>
                    <a:lnTo>
                      <a:pt x="36" y="65"/>
                    </a:lnTo>
                    <a:lnTo>
                      <a:pt x="42" y="64"/>
                    </a:lnTo>
                    <a:lnTo>
                      <a:pt x="47" y="62"/>
                    </a:lnTo>
                    <a:lnTo>
                      <a:pt x="51" y="61"/>
                    </a:lnTo>
                    <a:lnTo>
                      <a:pt x="56" y="57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3" y="43"/>
                    </a:lnTo>
                    <a:lnTo>
                      <a:pt x="65" y="37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rgbClr val="617D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4234" y="2602"/>
                <a:ext cx="28" cy="28"/>
              </a:xfrm>
              <a:custGeom>
                <a:avLst/>
                <a:gdLst>
                  <a:gd name="T0" fmla="*/ 27 w 57"/>
                  <a:gd name="T1" fmla="*/ 11 h 56"/>
                  <a:gd name="T2" fmla="*/ 26 w 57"/>
                  <a:gd name="T3" fmla="*/ 6 h 56"/>
                  <a:gd name="T4" fmla="*/ 21 w 57"/>
                  <a:gd name="T5" fmla="*/ 3 h 56"/>
                  <a:gd name="T6" fmla="*/ 17 w 57"/>
                  <a:gd name="T7" fmla="*/ 0 h 56"/>
                  <a:gd name="T8" fmla="*/ 11 w 57"/>
                  <a:gd name="T9" fmla="*/ 0 h 56"/>
                  <a:gd name="T10" fmla="*/ 6 w 57"/>
                  <a:gd name="T11" fmla="*/ 3 h 56"/>
                  <a:gd name="T12" fmla="*/ 2 w 57"/>
                  <a:gd name="T13" fmla="*/ 6 h 56"/>
                  <a:gd name="T14" fmla="*/ 0 w 57"/>
                  <a:gd name="T15" fmla="*/ 11 h 56"/>
                  <a:gd name="T16" fmla="*/ 0 w 57"/>
                  <a:gd name="T17" fmla="*/ 17 h 56"/>
                  <a:gd name="T18" fmla="*/ 2 w 57"/>
                  <a:gd name="T19" fmla="*/ 22 h 56"/>
                  <a:gd name="T20" fmla="*/ 6 w 57"/>
                  <a:gd name="T21" fmla="*/ 26 h 56"/>
                  <a:gd name="T22" fmla="*/ 11 w 57"/>
                  <a:gd name="T23" fmla="*/ 28 h 56"/>
                  <a:gd name="T24" fmla="*/ 17 w 57"/>
                  <a:gd name="T25" fmla="*/ 28 h 56"/>
                  <a:gd name="T26" fmla="*/ 21 w 57"/>
                  <a:gd name="T27" fmla="*/ 26 h 56"/>
                  <a:gd name="T28" fmla="*/ 26 w 57"/>
                  <a:gd name="T29" fmla="*/ 22 h 56"/>
                  <a:gd name="T30" fmla="*/ 27 w 57"/>
                  <a:gd name="T31" fmla="*/ 17 h 56"/>
                  <a:gd name="T32" fmla="*/ 23 w 57"/>
                  <a:gd name="T33" fmla="*/ 14 h 56"/>
                  <a:gd name="T34" fmla="*/ 22 w 57"/>
                  <a:gd name="T35" fmla="*/ 11 h 56"/>
                  <a:gd name="T36" fmla="*/ 21 w 57"/>
                  <a:gd name="T37" fmla="*/ 7 h 56"/>
                  <a:gd name="T38" fmla="*/ 18 w 57"/>
                  <a:gd name="T39" fmla="*/ 6 h 56"/>
                  <a:gd name="T40" fmla="*/ 14 w 57"/>
                  <a:gd name="T41" fmla="*/ 5 h 56"/>
                  <a:gd name="T42" fmla="*/ 10 w 57"/>
                  <a:gd name="T43" fmla="*/ 6 h 56"/>
                  <a:gd name="T44" fmla="*/ 7 w 57"/>
                  <a:gd name="T45" fmla="*/ 7 h 56"/>
                  <a:gd name="T46" fmla="*/ 5 w 57"/>
                  <a:gd name="T47" fmla="*/ 11 h 56"/>
                  <a:gd name="T48" fmla="*/ 4 w 57"/>
                  <a:gd name="T49" fmla="*/ 14 h 56"/>
                  <a:gd name="T50" fmla="*/ 5 w 57"/>
                  <a:gd name="T51" fmla="*/ 18 h 56"/>
                  <a:gd name="T52" fmla="*/ 7 w 57"/>
                  <a:gd name="T53" fmla="*/ 21 h 56"/>
                  <a:gd name="T54" fmla="*/ 10 w 57"/>
                  <a:gd name="T55" fmla="*/ 23 h 56"/>
                  <a:gd name="T56" fmla="*/ 14 w 57"/>
                  <a:gd name="T57" fmla="*/ 23 h 56"/>
                  <a:gd name="T58" fmla="*/ 18 w 57"/>
                  <a:gd name="T59" fmla="*/ 23 h 56"/>
                  <a:gd name="T60" fmla="*/ 21 w 57"/>
                  <a:gd name="T61" fmla="*/ 21 h 56"/>
                  <a:gd name="T62" fmla="*/ 22 w 57"/>
                  <a:gd name="T63" fmla="*/ 18 h 56"/>
                  <a:gd name="T64" fmla="*/ 23 w 57"/>
                  <a:gd name="T65" fmla="*/ 14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56"/>
                  <a:gd name="T101" fmla="*/ 57 w 57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4" y="18"/>
                    </a:lnTo>
                    <a:lnTo>
                      <a:pt x="52" y="12"/>
                    </a:lnTo>
                    <a:lnTo>
                      <a:pt x="48" y="9"/>
                    </a:lnTo>
                    <a:lnTo>
                      <a:pt x="43" y="5"/>
                    </a:lnTo>
                    <a:lnTo>
                      <a:pt x="39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8" y="3"/>
                    </a:lnTo>
                    <a:lnTo>
                      <a:pt x="12" y="5"/>
                    </a:lnTo>
                    <a:lnTo>
                      <a:pt x="9" y="9"/>
                    </a:lnTo>
                    <a:lnTo>
                      <a:pt x="5" y="12"/>
                    </a:lnTo>
                    <a:lnTo>
                      <a:pt x="3" y="18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3" y="39"/>
                    </a:lnTo>
                    <a:lnTo>
                      <a:pt x="5" y="43"/>
                    </a:lnTo>
                    <a:lnTo>
                      <a:pt x="9" y="48"/>
                    </a:lnTo>
                    <a:lnTo>
                      <a:pt x="12" y="52"/>
                    </a:lnTo>
                    <a:lnTo>
                      <a:pt x="18" y="53"/>
                    </a:lnTo>
                    <a:lnTo>
                      <a:pt x="23" y="55"/>
                    </a:lnTo>
                    <a:lnTo>
                      <a:pt x="28" y="56"/>
                    </a:lnTo>
                    <a:lnTo>
                      <a:pt x="34" y="55"/>
                    </a:lnTo>
                    <a:lnTo>
                      <a:pt x="39" y="53"/>
                    </a:lnTo>
                    <a:lnTo>
                      <a:pt x="43" y="52"/>
                    </a:lnTo>
                    <a:lnTo>
                      <a:pt x="48" y="48"/>
                    </a:lnTo>
                    <a:lnTo>
                      <a:pt x="52" y="43"/>
                    </a:lnTo>
                    <a:lnTo>
                      <a:pt x="54" y="39"/>
                    </a:lnTo>
                    <a:lnTo>
                      <a:pt x="55" y="34"/>
                    </a:lnTo>
                    <a:lnTo>
                      <a:pt x="57" y="28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5" y="21"/>
                    </a:lnTo>
                    <a:lnTo>
                      <a:pt x="43" y="18"/>
                    </a:lnTo>
                    <a:lnTo>
                      <a:pt x="42" y="15"/>
                    </a:lnTo>
                    <a:lnTo>
                      <a:pt x="39" y="12"/>
                    </a:lnTo>
                    <a:lnTo>
                      <a:pt x="36" y="11"/>
                    </a:lnTo>
                    <a:lnTo>
                      <a:pt x="31" y="11"/>
                    </a:lnTo>
                    <a:lnTo>
                      <a:pt x="28" y="9"/>
                    </a:lnTo>
                    <a:lnTo>
                      <a:pt x="24" y="11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2" y="18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9" y="28"/>
                    </a:lnTo>
                    <a:lnTo>
                      <a:pt x="11" y="31"/>
                    </a:lnTo>
                    <a:lnTo>
                      <a:pt x="11" y="36"/>
                    </a:lnTo>
                    <a:lnTo>
                      <a:pt x="12" y="39"/>
                    </a:lnTo>
                    <a:lnTo>
                      <a:pt x="15" y="42"/>
                    </a:lnTo>
                    <a:lnTo>
                      <a:pt x="18" y="43"/>
                    </a:lnTo>
                    <a:lnTo>
                      <a:pt x="21" y="45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1" y="46"/>
                    </a:lnTo>
                    <a:lnTo>
                      <a:pt x="36" y="45"/>
                    </a:lnTo>
                    <a:lnTo>
                      <a:pt x="39" y="43"/>
                    </a:lnTo>
                    <a:lnTo>
                      <a:pt x="42" y="42"/>
                    </a:lnTo>
                    <a:lnTo>
                      <a:pt x="43" y="39"/>
                    </a:lnTo>
                    <a:lnTo>
                      <a:pt x="45" y="36"/>
                    </a:lnTo>
                    <a:lnTo>
                      <a:pt x="46" y="31"/>
                    </a:lnTo>
                    <a:lnTo>
                      <a:pt x="46" y="28"/>
                    </a:lnTo>
                    <a:lnTo>
                      <a:pt x="57" y="28"/>
                    </a:lnTo>
                    <a:close/>
                  </a:path>
                </a:pathLst>
              </a:custGeom>
              <a:solidFill>
                <a:srgbClr val="637E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4238" y="2607"/>
                <a:ext cx="19" cy="18"/>
              </a:xfrm>
              <a:custGeom>
                <a:avLst/>
                <a:gdLst>
                  <a:gd name="T0" fmla="*/ 19 w 37"/>
                  <a:gd name="T1" fmla="*/ 9 h 37"/>
                  <a:gd name="T2" fmla="*/ 19 w 37"/>
                  <a:gd name="T3" fmla="*/ 7 h 37"/>
                  <a:gd name="T4" fmla="*/ 18 w 37"/>
                  <a:gd name="T5" fmla="*/ 6 h 37"/>
                  <a:gd name="T6" fmla="*/ 17 w 37"/>
                  <a:gd name="T7" fmla="*/ 4 h 37"/>
                  <a:gd name="T8" fmla="*/ 17 w 37"/>
                  <a:gd name="T9" fmla="*/ 3 h 37"/>
                  <a:gd name="T10" fmla="*/ 15 w 37"/>
                  <a:gd name="T11" fmla="*/ 1 h 37"/>
                  <a:gd name="T12" fmla="*/ 14 w 37"/>
                  <a:gd name="T13" fmla="*/ 1 h 37"/>
                  <a:gd name="T14" fmla="*/ 11 w 37"/>
                  <a:gd name="T15" fmla="*/ 1 h 37"/>
                  <a:gd name="T16" fmla="*/ 10 w 37"/>
                  <a:gd name="T17" fmla="*/ 0 h 37"/>
                  <a:gd name="T18" fmla="*/ 8 w 37"/>
                  <a:gd name="T19" fmla="*/ 1 h 37"/>
                  <a:gd name="T20" fmla="*/ 6 w 37"/>
                  <a:gd name="T21" fmla="*/ 1 h 37"/>
                  <a:gd name="T22" fmla="*/ 5 w 37"/>
                  <a:gd name="T23" fmla="*/ 1 h 37"/>
                  <a:gd name="T24" fmla="*/ 3 w 37"/>
                  <a:gd name="T25" fmla="*/ 3 h 37"/>
                  <a:gd name="T26" fmla="*/ 2 w 37"/>
                  <a:gd name="T27" fmla="*/ 4 h 37"/>
                  <a:gd name="T28" fmla="*/ 1 w 37"/>
                  <a:gd name="T29" fmla="*/ 6 h 37"/>
                  <a:gd name="T30" fmla="*/ 1 w 37"/>
                  <a:gd name="T31" fmla="*/ 7 h 37"/>
                  <a:gd name="T32" fmla="*/ 0 w 37"/>
                  <a:gd name="T33" fmla="*/ 9 h 37"/>
                  <a:gd name="T34" fmla="*/ 1 w 37"/>
                  <a:gd name="T35" fmla="*/ 11 h 37"/>
                  <a:gd name="T36" fmla="*/ 1 w 37"/>
                  <a:gd name="T37" fmla="*/ 13 h 37"/>
                  <a:gd name="T38" fmla="*/ 2 w 37"/>
                  <a:gd name="T39" fmla="*/ 15 h 37"/>
                  <a:gd name="T40" fmla="*/ 3 w 37"/>
                  <a:gd name="T41" fmla="*/ 16 h 37"/>
                  <a:gd name="T42" fmla="*/ 5 w 37"/>
                  <a:gd name="T43" fmla="*/ 17 h 37"/>
                  <a:gd name="T44" fmla="*/ 6 w 37"/>
                  <a:gd name="T45" fmla="*/ 18 h 37"/>
                  <a:gd name="T46" fmla="*/ 8 w 37"/>
                  <a:gd name="T47" fmla="*/ 18 h 37"/>
                  <a:gd name="T48" fmla="*/ 10 w 37"/>
                  <a:gd name="T49" fmla="*/ 18 h 37"/>
                  <a:gd name="T50" fmla="*/ 11 w 37"/>
                  <a:gd name="T51" fmla="*/ 18 h 37"/>
                  <a:gd name="T52" fmla="*/ 14 w 37"/>
                  <a:gd name="T53" fmla="*/ 18 h 37"/>
                  <a:gd name="T54" fmla="*/ 15 w 37"/>
                  <a:gd name="T55" fmla="*/ 17 h 37"/>
                  <a:gd name="T56" fmla="*/ 17 w 37"/>
                  <a:gd name="T57" fmla="*/ 16 h 37"/>
                  <a:gd name="T58" fmla="*/ 17 w 37"/>
                  <a:gd name="T59" fmla="*/ 15 h 37"/>
                  <a:gd name="T60" fmla="*/ 18 w 37"/>
                  <a:gd name="T61" fmla="*/ 13 h 37"/>
                  <a:gd name="T62" fmla="*/ 19 w 37"/>
                  <a:gd name="T63" fmla="*/ 11 h 37"/>
                  <a:gd name="T64" fmla="*/ 19 w 37"/>
                  <a:gd name="T65" fmla="*/ 9 h 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37"/>
                  <a:gd name="T101" fmla="*/ 37 w 37"/>
                  <a:gd name="T102" fmla="*/ 37 h 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37">
                    <a:moveTo>
                      <a:pt x="37" y="19"/>
                    </a:moveTo>
                    <a:lnTo>
                      <a:pt x="37" y="15"/>
                    </a:lnTo>
                    <a:lnTo>
                      <a:pt x="36" y="12"/>
                    </a:lnTo>
                    <a:lnTo>
                      <a:pt x="34" y="9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9" y="34"/>
                    </a:lnTo>
                    <a:lnTo>
                      <a:pt x="12" y="36"/>
                    </a:lnTo>
                    <a:lnTo>
                      <a:pt x="15" y="37"/>
                    </a:lnTo>
                    <a:lnTo>
                      <a:pt x="19" y="37"/>
                    </a:lnTo>
                    <a:lnTo>
                      <a:pt x="22" y="37"/>
                    </a:lnTo>
                    <a:lnTo>
                      <a:pt x="27" y="36"/>
                    </a:lnTo>
                    <a:lnTo>
                      <a:pt x="30" y="34"/>
                    </a:lnTo>
                    <a:lnTo>
                      <a:pt x="33" y="33"/>
                    </a:lnTo>
                    <a:lnTo>
                      <a:pt x="34" y="30"/>
                    </a:lnTo>
                    <a:lnTo>
                      <a:pt x="36" y="27"/>
                    </a:lnTo>
                    <a:lnTo>
                      <a:pt x="37" y="22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6480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4243" y="2612"/>
                <a:ext cx="9" cy="9"/>
              </a:xfrm>
              <a:custGeom>
                <a:avLst/>
                <a:gdLst>
                  <a:gd name="T0" fmla="*/ 9 w 17"/>
                  <a:gd name="T1" fmla="*/ 5 h 18"/>
                  <a:gd name="T2" fmla="*/ 9 w 17"/>
                  <a:gd name="T3" fmla="*/ 4 h 18"/>
                  <a:gd name="T4" fmla="*/ 9 w 17"/>
                  <a:gd name="T5" fmla="*/ 2 h 18"/>
                  <a:gd name="T6" fmla="*/ 8 w 17"/>
                  <a:gd name="T7" fmla="*/ 1 h 18"/>
                  <a:gd name="T8" fmla="*/ 7 w 17"/>
                  <a:gd name="T9" fmla="*/ 1 h 18"/>
                  <a:gd name="T10" fmla="*/ 7 w 17"/>
                  <a:gd name="T11" fmla="*/ 1 h 18"/>
                  <a:gd name="T12" fmla="*/ 6 w 17"/>
                  <a:gd name="T13" fmla="*/ 0 h 18"/>
                  <a:gd name="T14" fmla="*/ 5 w 17"/>
                  <a:gd name="T15" fmla="*/ 0 h 18"/>
                  <a:gd name="T16" fmla="*/ 4 w 17"/>
                  <a:gd name="T17" fmla="*/ 0 h 18"/>
                  <a:gd name="T18" fmla="*/ 4 w 17"/>
                  <a:gd name="T19" fmla="*/ 0 h 18"/>
                  <a:gd name="T20" fmla="*/ 2 w 17"/>
                  <a:gd name="T21" fmla="*/ 0 h 18"/>
                  <a:gd name="T22" fmla="*/ 2 w 17"/>
                  <a:gd name="T23" fmla="*/ 1 h 18"/>
                  <a:gd name="T24" fmla="*/ 1 w 17"/>
                  <a:gd name="T25" fmla="*/ 1 h 18"/>
                  <a:gd name="T26" fmla="*/ 1 w 17"/>
                  <a:gd name="T27" fmla="*/ 1 h 18"/>
                  <a:gd name="T28" fmla="*/ 0 w 17"/>
                  <a:gd name="T29" fmla="*/ 2 h 18"/>
                  <a:gd name="T30" fmla="*/ 0 w 17"/>
                  <a:gd name="T31" fmla="*/ 4 h 18"/>
                  <a:gd name="T32" fmla="*/ 0 w 17"/>
                  <a:gd name="T33" fmla="*/ 5 h 18"/>
                  <a:gd name="T34" fmla="*/ 0 w 17"/>
                  <a:gd name="T35" fmla="*/ 5 h 18"/>
                  <a:gd name="T36" fmla="*/ 0 w 17"/>
                  <a:gd name="T37" fmla="*/ 6 h 18"/>
                  <a:gd name="T38" fmla="*/ 1 w 17"/>
                  <a:gd name="T39" fmla="*/ 7 h 18"/>
                  <a:gd name="T40" fmla="*/ 1 w 17"/>
                  <a:gd name="T41" fmla="*/ 7 h 18"/>
                  <a:gd name="T42" fmla="*/ 2 w 17"/>
                  <a:gd name="T43" fmla="*/ 9 h 18"/>
                  <a:gd name="T44" fmla="*/ 2 w 17"/>
                  <a:gd name="T45" fmla="*/ 9 h 18"/>
                  <a:gd name="T46" fmla="*/ 4 w 17"/>
                  <a:gd name="T47" fmla="*/ 9 h 18"/>
                  <a:gd name="T48" fmla="*/ 4 w 17"/>
                  <a:gd name="T49" fmla="*/ 9 h 18"/>
                  <a:gd name="T50" fmla="*/ 5 w 17"/>
                  <a:gd name="T51" fmla="*/ 9 h 18"/>
                  <a:gd name="T52" fmla="*/ 6 w 17"/>
                  <a:gd name="T53" fmla="*/ 9 h 18"/>
                  <a:gd name="T54" fmla="*/ 7 w 17"/>
                  <a:gd name="T55" fmla="*/ 9 h 18"/>
                  <a:gd name="T56" fmla="*/ 7 w 17"/>
                  <a:gd name="T57" fmla="*/ 7 h 18"/>
                  <a:gd name="T58" fmla="*/ 8 w 17"/>
                  <a:gd name="T59" fmla="*/ 7 h 18"/>
                  <a:gd name="T60" fmla="*/ 9 w 17"/>
                  <a:gd name="T61" fmla="*/ 6 h 18"/>
                  <a:gd name="T62" fmla="*/ 9 w 17"/>
                  <a:gd name="T63" fmla="*/ 5 h 18"/>
                  <a:gd name="T64" fmla="*/ 9 w 17"/>
                  <a:gd name="T65" fmla="*/ 5 h 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8"/>
                  <a:gd name="T101" fmla="*/ 17 w 17"/>
                  <a:gd name="T102" fmla="*/ 18 h 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8">
                    <a:moveTo>
                      <a:pt x="17" y="9"/>
                    </a:moveTo>
                    <a:lnTo>
                      <a:pt x="17" y="8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3" y="17"/>
                    </a:lnTo>
                    <a:lnTo>
                      <a:pt x="14" y="15"/>
                    </a:lnTo>
                    <a:lnTo>
                      <a:pt x="16" y="14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6682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4328" y="2544"/>
                <a:ext cx="316" cy="310"/>
              </a:xfrm>
              <a:custGeom>
                <a:avLst/>
                <a:gdLst>
                  <a:gd name="T0" fmla="*/ 254 w 633"/>
                  <a:gd name="T1" fmla="*/ 9 h 620"/>
                  <a:gd name="T2" fmla="*/ 262 w 633"/>
                  <a:gd name="T3" fmla="*/ 11 h 620"/>
                  <a:gd name="T4" fmla="*/ 267 w 633"/>
                  <a:gd name="T5" fmla="*/ 24 h 620"/>
                  <a:gd name="T6" fmla="*/ 276 w 633"/>
                  <a:gd name="T7" fmla="*/ 37 h 620"/>
                  <a:gd name="T8" fmla="*/ 285 w 633"/>
                  <a:gd name="T9" fmla="*/ 57 h 620"/>
                  <a:gd name="T10" fmla="*/ 292 w 633"/>
                  <a:gd name="T11" fmla="*/ 78 h 620"/>
                  <a:gd name="T12" fmla="*/ 296 w 633"/>
                  <a:gd name="T13" fmla="*/ 92 h 620"/>
                  <a:gd name="T14" fmla="*/ 299 w 633"/>
                  <a:gd name="T15" fmla="*/ 102 h 620"/>
                  <a:gd name="T16" fmla="*/ 302 w 633"/>
                  <a:gd name="T17" fmla="*/ 112 h 620"/>
                  <a:gd name="T18" fmla="*/ 311 w 633"/>
                  <a:gd name="T19" fmla="*/ 170 h 620"/>
                  <a:gd name="T20" fmla="*/ 316 w 633"/>
                  <a:gd name="T21" fmla="*/ 229 h 620"/>
                  <a:gd name="T22" fmla="*/ 316 w 633"/>
                  <a:gd name="T23" fmla="*/ 273 h 620"/>
                  <a:gd name="T24" fmla="*/ 316 w 633"/>
                  <a:gd name="T25" fmla="*/ 283 h 620"/>
                  <a:gd name="T26" fmla="*/ 316 w 633"/>
                  <a:gd name="T27" fmla="*/ 293 h 620"/>
                  <a:gd name="T28" fmla="*/ 314 w 633"/>
                  <a:gd name="T29" fmla="*/ 300 h 620"/>
                  <a:gd name="T30" fmla="*/ 307 w 633"/>
                  <a:gd name="T31" fmla="*/ 303 h 620"/>
                  <a:gd name="T32" fmla="*/ 293 w 633"/>
                  <a:gd name="T33" fmla="*/ 303 h 620"/>
                  <a:gd name="T34" fmla="*/ 264 w 633"/>
                  <a:gd name="T35" fmla="*/ 304 h 620"/>
                  <a:gd name="T36" fmla="*/ 203 w 633"/>
                  <a:gd name="T37" fmla="*/ 307 h 620"/>
                  <a:gd name="T38" fmla="*/ 143 w 633"/>
                  <a:gd name="T39" fmla="*/ 310 h 620"/>
                  <a:gd name="T40" fmla="*/ 114 w 633"/>
                  <a:gd name="T41" fmla="*/ 306 h 620"/>
                  <a:gd name="T42" fmla="*/ 101 w 633"/>
                  <a:gd name="T43" fmla="*/ 302 h 620"/>
                  <a:gd name="T44" fmla="*/ 89 w 633"/>
                  <a:gd name="T45" fmla="*/ 298 h 620"/>
                  <a:gd name="T46" fmla="*/ 61 w 633"/>
                  <a:gd name="T47" fmla="*/ 270 h 620"/>
                  <a:gd name="T48" fmla="*/ 40 w 633"/>
                  <a:gd name="T49" fmla="*/ 237 h 620"/>
                  <a:gd name="T50" fmla="*/ 27 w 633"/>
                  <a:gd name="T51" fmla="*/ 213 h 620"/>
                  <a:gd name="T52" fmla="*/ 24 w 633"/>
                  <a:gd name="T53" fmla="*/ 209 h 620"/>
                  <a:gd name="T54" fmla="*/ 19 w 633"/>
                  <a:gd name="T55" fmla="*/ 207 h 620"/>
                  <a:gd name="T56" fmla="*/ 12 w 633"/>
                  <a:gd name="T57" fmla="*/ 198 h 620"/>
                  <a:gd name="T58" fmla="*/ 3 w 633"/>
                  <a:gd name="T59" fmla="*/ 188 h 620"/>
                  <a:gd name="T60" fmla="*/ 0 w 633"/>
                  <a:gd name="T61" fmla="*/ 180 h 620"/>
                  <a:gd name="T62" fmla="*/ 2 w 633"/>
                  <a:gd name="T63" fmla="*/ 174 h 620"/>
                  <a:gd name="T64" fmla="*/ 6 w 633"/>
                  <a:gd name="T65" fmla="*/ 174 h 620"/>
                  <a:gd name="T66" fmla="*/ 9 w 633"/>
                  <a:gd name="T67" fmla="*/ 172 h 620"/>
                  <a:gd name="T68" fmla="*/ 7 w 633"/>
                  <a:gd name="T69" fmla="*/ 167 h 620"/>
                  <a:gd name="T70" fmla="*/ 7 w 633"/>
                  <a:gd name="T71" fmla="*/ 161 h 620"/>
                  <a:gd name="T72" fmla="*/ 13 w 633"/>
                  <a:gd name="T73" fmla="*/ 153 h 620"/>
                  <a:gd name="T74" fmla="*/ 30 w 633"/>
                  <a:gd name="T75" fmla="*/ 134 h 620"/>
                  <a:gd name="T76" fmla="*/ 67 w 633"/>
                  <a:gd name="T77" fmla="*/ 93 h 620"/>
                  <a:gd name="T78" fmla="*/ 100 w 633"/>
                  <a:gd name="T79" fmla="*/ 64 h 620"/>
                  <a:gd name="T80" fmla="*/ 123 w 633"/>
                  <a:gd name="T81" fmla="*/ 49 h 620"/>
                  <a:gd name="T82" fmla="*/ 129 w 633"/>
                  <a:gd name="T83" fmla="*/ 49 h 620"/>
                  <a:gd name="T84" fmla="*/ 133 w 633"/>
                  <a:gd name="T85" fmla="*/ 45 h 620"/>
                  <a:gd name="T86" fmla="*/ 139 w 633"/>
                  <a:gd name="T87" fmla="*/ 41 h 620"/>
                  <a:gd name="T88" fmla="*/ 151 w 633"/>
                  <a:gd name="T89" fmla="*/ 37 h 620"/>
                  <a:gd name="T90" fmla="*/ 163 w 633"/>
                  <a:gd name="T91" fmla="*/ 36 h 620"/>
                  <a:gd name="T92" fmla="*/ 183 w 633"/>
                  <a:gd name="T93" fmla="*/ 35 h 620"/>
                  <a:gd name="T94" fmla="*/ 204 w 633"/>
                  <a:gd name="T95" fmla="*/ 25 h 620"/>
                  <a:gd name="T96" fmla="*/ 223 w 633"/>
                  <a:gd name="T97" fmla="*/ 9 h 620"/>
                  <a:gd name="T98" fmla="*/ 224 w 633"/>
                  <a:gd name="T99" fmla="*/ 5 h 620"/>
                  <a:gd name="T100" fmla="*/ 225 w 633"/>
                  <a:gd name="T101" fmla="*/ 2 h 620"/>
                  <a:gd name="T102" fmla="*/ 228 w 633"/>
                  <a:gd name="T103" fmla="*/ 1 h 620"/>
                  <a:gd name="T104" fmla="*/ 237 w 633"/>
                  <a:gd name="T105" fmla="*/ 10 h 620"/>
                  <a:gd name="T106" fmla="*/ 244 w 633"/>
                  <a:gd name="T107" fmla="*/ 13 h 620"/>
                  <a:gd name="T108" fmla="*/ 249 w 633"/>
                  <a:gd name="T109" fmla="*/ 11 h 6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3"/>
                  <a:gd name="T166" fmla="*/ 0 h 620"/>
                  <a:gd name="T167" fmla="*/ 633 w 633"/>
                  <a:gd name="T168" fmla="*/ 620 h 6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3" h="620">
                    <a:moveTo>
                      <a:pt x="499" y="22"/>
                    </a:moveTo>
                    <a:lnTo>
                      <a:pt x="505" y="20"/>
                    </a:lnTo>
                    <a:lnTo>
                      <a:pt x="509" y="18"/>
                    </a:lnTo>
                    <a:lnTo>
                      <a:pt x="514" y="18"/>
                    </a:lnTo>
                    <a:lnTo>
                      <a:pt x="518" y="18"/>
                    </a:lnTo>
                    <a:lnTo>
                      <a:pt x="524" y="22"/>
                    </a:lnTo>
                    <a:lnTo>
                      <a:pt x="527" y="30"/>
                    </a:lnTo>
                    <a:lnTo>
                      <a:pt x="531" y="39"/>
                    </a:lnTo>
                    <a:lnTo>
                      <a:pt x="534" y="48"/>
                    </a:lnTo>
                    <a:lnTo>
                      <a:pt x="539" y="55"/>
                    </a:lnTo>
                    <a:lnTo>
                      <a:pt x="545" y="59"/>
                    </a:lnTo>
                    <a:lnTo>
                      <a:pt x="552" y="73"/>
                    </a:lnTo>
                    <a:lnTo>
                      <a:pt x="559" y="86"/>
                    </a:lnTo>
                    <a:lnTo>
                      <a:pt x="564" y="99"/>
                    </a:lnTo>
                    <a:lnTo>
                      <a:pt x="570" y="114"/>
                    </a:lnTo>
                    <a:lnTo>
                      <a:pt x="574" y="129"/>
                    </a:lnTo>
                    <a:lnTo>
                      <a:pt x="580" y="142"/>
                    </a:lnTo>
                    <a:lnTo>
                      <a:pt x="585" y="157"/>
                    </a:lnTo>
                    <a:lnTo>
                      <a:pt x="592" y="170"/>
                    </a:lnTo>
                    <a:lnTo>
                      <a:pt x="592" y="178"/>
                    </a:lnTo>
                    <a:lnTo>
                      <a:pt x="593" y="185"/>
                    </a:lnTo>
                    <a:lnTo>
                      <a:pt x="595" y="191"/>
                    </a:lnTo>
                    <a:lnTo>
                      <a:pt x="596" y="197"/>
                    </a:lnTo>
                    <a:lnTo>
                      <a:pt x="598" y="204"/>
                    </a:lnTo>
                    <a:lnTo>
                      <a:pt x="599" y="210"/>
                    </a:lnTo>
                    <a:lnTo>
                      <a:pt x="602" y="218"/>
                    </a:lnTo>
                    <a:lnTo>
                      <a:pt x="605" y="224"/>
                    </a:lnTo>
                    <a:lnTo>
                      <a:pt x="611" y="264"/>
                    </a:lnTo>
                    <a:lnTo>
                      <a:pt x="617" y="302"/>
                    </a:lnTo>
                    <a:lnTo>
                      <a:pt x="622" y="341"/>
                    </a:lnTo>
                    <a:lnTo>
                      <a:pt x="627" y="381"/>
                    </a:lnTo>
                    <a:lnTo>
                      <a:pt x="630" y="419"/>
                    </a:lnTo>
                    <a:lnTo>
                      <a:pt x="633" y="459"/>
                    </a:lnTo>
                    <a:lnTo>
                      <a:pt x="633" y="499"/>
                    </a:lnTo>
                    <a:lnTo>
                      <a:pt x="632" y="539"/>
                    </a:lnTo>
                    <a:lnTo>
                      <a:pt x="633" y="545"/>
                    </a:lnTo>
                    <a:lnTo>
                      <a:pt x="633" y="551"/>
                    </a:lnTo>
                    <a:lnTo>
                      <a:pt x="633" y="558"/>
                    </a:lnTo>
                    <a:lnTo>
                      <a:pt x="633" y="566"/>
                    </a:lnTo>
                    <a:lnTo>
                      <a:pt x="633" y="573"/>
                    </a:lnTo>
                    <a:lnTo>
                      <a:pt x="633" y="580"/>
                    </a:lnTo>
                    <a:lnTo>
                      <a:pt x="633" y="586"/>
                    </a:lnTo>
                    <a:lnTo>
                      <a:pt x="633" y="592"/>
                    </a:lnTo>
                    <a:lnTo>
                      <a:pt x="632" y="597"/>
                    </a:lnTo>
                    <a:lnTo>
                      <a:pt x="629" y="600"/>
                    </a:lnTo>
                    <a:lnTo>
                      <a:pt x="624" y="603"/>
                    </a:lnTo>
                    <a:lnTo>
                      <a:pt x="622" y="604"/>
                    </a:lnTo>
                    <a:lnTo>
                      <a:pt x="614" y="605"/>
                    </a:lnTo>
                    <a:lnTo>
                      <a:pt x="605" y="605"/>
                    </a:lnTo>
                    <a:lnTo>
                      <a:pt x="595" y="605"/>
                    </a:lnTo>
                    <a:lnTo>
                      <a:pt x="586" y="605"/>
                    </a:lnTo>
                    <a:lnTo>
                      <a:pt x="579" y="605"/>
                    </a:lnTo>
                    <a:lnTo>
                      <a:pt x="571" y="607"/>
                    </a:lnTo>
                    <a:lnTo>
                      <a:pt x="528" y="607"/>
                    </a:lnTo>
                    <a:lnTo>
                      <a:pt x="485" y="608"/>
                    </a:lnTo>
                    <a:lnTo>
                      <a:pt x="446" y="611"/>
                    </a:lnTo>
                    <a:lnTo>
                      <a:pt x="406" y="614"/>
                    </a:lnTo>
                    <a:lnTo>
                      <a:pt x="366" y="617"/>
                    </a:lnTo>
                    <a:lnTo>
                      <a:pt x="326" y="620"/>
                    </a:lnTo>
                    <a:lnTo>
                      <a:pt x="286" y="620"/>
                    </a:lnTo>
                    <a:lnTo>
                      <a:pt x="243" y="619"/>
                    </a:lnTo>
                    <a:lnTo>
                      <a:pt x="235" y="614"/>
                    </a:lnTo>
                    <a:lnTo>
                      <a:pt x="228" y="611"/>
                    </a:lnTo>
                    <a:lnTo>
                      <a:pt x="219" y="608"/>
                    </a:lnTo>
                    <a:lnTo>
                      <a:pt x="212" y="607"/>
                    </a:lnTo>
                    <a:lnTo>
                      <a:pt x="203" y="604"/>
                    </a:lnTo>
                    <a:lnTo>
                      <a:pt x="196" y="601"/>
                    </a:lnTo>
                    <a:lnTo>
                      <a:pt x="187" y="598"/>
                    </a:lnTo>
                    <a:lnTo>
                      <a:pt x="179" y="595"/>
                    </a:lnTo>
                    <a:lnTo>
                      <a:pt x="159" y="577"/>
                    </a:lnTo>
                    <a:lnTo>
                      <a:pt x="139" y="560"/>
                    </a:lnTo>
                    <a:lnTo>
                      <a:pt x="123" y="539"/>
                    </a:lnTo>
                    <a:lnTo>
                      <a:pt x="108" y="518"/>
                    </a:lnTo>
                    <a:lnTo>
                      <a:pt x="93" y="496"/>
                    </a:lnTo>
                    <a:lnTo>
                      <a:pt x="80" y="474"/>
                    </a:lnTo>
                    <a:lnTo>
                      <a:pt x="67" y="452"/>
                    </a:lnTo>
                    <a:lnTo>
                      <a:pt x="54" y="431"/>
                    </a:lnTo>
                    <a:lnTo>
                      <a:pt x="54" y="426"/>
                    </a:lnTo>
                    <a:lnTo>
                      <a:pt x="52" y="423"/>
                    </a:lnTo>
                    <a:lnTo>
                      <a:pt x="51" y="421"/>
                    </a:lnTo>
                    <a:lnTo>
                      <a:pt x="48" y="419"/>
                    </a:lnTo>
                    <a:lnTo>
                      <a:pt x="45" y="418"/>
                    </a:lnTo>
                    <a:lnTo>
                      <a:pt x="42" y="415"/>
                    </a:lnTo>
                    <a:lnTo>
                      <a:pt x="39" y="415"/>
                    </a:lnTo>
                    <a:lnTo>
                      <a:pt x="36" y="413"/>
                    </a:lnTo>
                    <a:lnTo>
                      <a:pt x="31" y="404"/>
                    </a:lnTo>
                    <a:lnTo>
                      <a:pt x="25" y="397"/>
                    </a:lnTo>
                    <a:lnTo>
                      <a:pt x="18" y="389"/>
                    </a:lnTo>
                    <a:lnTo>
                      <a:pt x="12" y="382"/>
                    </a:lnTo>
                    <a:lnTo>
                      <a:pt x="6" y="376"/>
                    </a:lnTo>
                    <a:lnTo>
                      <a:pt x="2" y="367"/>
                    </a:lnTo>
                    <a:lnTo>
                      <a:pt x="0" y="364"/>
                    </a:lnTo>
                    <a:lnTo>
                      <a:pt x="0" y="360"/>
                    </a:lnTo>
                    <a:lnTo>
                      <a:pt x="0" y="355"/>
                    </a:lnTo>
                    <a:lnTo>
                      <a:pt x="2" y="351"/>
                    </a:lnTo>
                    <a:lnTo>
                      <a:pt x="5" y="349"/>
                    </a:lnTo>
                    <a:lnTo>
                      <a:pt x="6" y="349"/>
                    </a:lnTo>
                    <a:lnTo>
                      <a:pt x="9" y="348"/>
                    </a:lnTo>
                    <a:lnTo>
                      <a:pt x="12" y="348"/>
                    </a:lnTo>
                    <a:lnTo>
                      <a:pt x="14" y="347"/>
                    </a:lnTo>
                    <a:lnTo>
                      <a:pt x="17" y="345"/>
                    </a:lnTo>
                    <a:lnTo>
                      <a:pt x="18" y="344"/>
                    </a:lnTo>
                    <a:lnTo>
                      <a:pt x="19" y="342"/>
                    </a:lnTo>
                    <a:lnTo>
                      <a:pt x="17" y="339"/>
                    </a:lnTo>
                    <a:lnTo>
                      <a:pt x="15" y="335"/>
                    </a:lnTo>
                    <a:lnTo>
                      <a:pt x="14" y="332"/>
                    </a:lnTo>
                    <a:lnTo>
                      <a:pt x="14" y="329"/>
                    </a:lnTo>
                    <a:lnTo>
                      <a:pt x="15" y="323"/>
                    </a:lnTo>
                    <a:lnTo>
                      <a:pt x="18" y="317"/>
                    </a:lnTo>
                    <a:lnTo>
                      <a:pt x="22" y="311"/>
                    </a:lnTo>
                    <a:lnTo>
                      <a:pt x="27" y="305"/>
                    </a:lnTo>
                    <a:lnTo>
                      <a:pt x="31" y="299"/>
                    </a:lnTo>
                    <a:lnTo>
                      <a:pt x="36" y="293"/>
                    </a:lnTo>
                    <a:lnTo>
                      <a:pt x="61" y="267"/>
                    </a:lnTo>
                    <a:lnTo>
                      <a:pt x="85" y="240"/>
                    </a:lnTo>
                    <a:lnTo>
                      <a:pt x="110" y="213"/>
                    </a:lnTo>
                    <a:lnTo>
                      <a:pt x="135" y="187"/>
                    </a:lnTo>
                    <a:lnTo>
                      <a:pt x="161" y="162"/>
                    </a:lnTo>
                    <a:lnTo>
                      <a:pt x="188" y="138"/>
                    </a:lnTo>
                    <a:lnTo>
                      <a:pt x="201" y="128"/>
                    </a:lnTo>
                    <a:lnTo>
                      <a:pt x="216" y="117"/>
                    </a:lnTo>
                    <a:lnTo>
                      <a:pt x="231" y="107"/>
                    </a:lnTo>
                    <a:lnTo>
                      <a:pt x="246" y="98"/>
                    </a:lnTo>
                    <a:lnTo>
                      <a:pt x="249" y="99"/>
                    </a:lnTo>
                    <a:lnTo>
                      <a:pt x="253" y="98"/>
                    </a:lnTo>
                    <a:lnTo>
                      <a:pt x="258" y="98"/>
                    </a:lnTo>
                    <a:lnTo>
                      <a:pt x="261" y="95"/>
                    </a:lnTo>
                    <a:lnTo>
                      <a:pt x="264" y="94"/>
                    </a:lnTo>
                    <a:lnTo>
                      <a:pt x="267" y="91"/>
                    </a:lnTo>
                    <a:lnTo>
                      <a:pt x="269" y="86"/>
                    </a:lnTo>
                    <a:lnTo>
                      <a:pt x="269" y="82"/>
                    </a:lnTo>
                    <a:lnTo>
                      <a:pt x="278" y="82"/>
                    </a:lnTo>
                    <a:lnTo>
                      <a:pt x="287" y="80"/>
                    </a:lnTo>
                    <a:lnTo>
                      <a:pt x="295" y="77"/>
                    </a:lnTo>
                    <a:lnTo>
                      <a:pt x="302" y="74"/>
                    </a:lnTo>
                    <a:lnTo>
                      <a:pt x="311" y="71"/>
                    </a:lnTo>
                    <a:lnTo>
                      <a:pt x="318" y="71"/>
                    </a:lnTo>
                    <a:lnTo>
                      <a:pt x="326" y="71"/>
                    </a:lnTo>
                    <a:lnTo>
                      <a:pt x="335" y="74"/>
                    </a:lnTo>
                    <a:lnTo>
                      <a:pt x="351" y="73"/>
                    </a:lnTo>
                    <a:lnTo>
                      <a:pt x="367" y="70"/>
                    </a:lnTo>
                    <a:lnTo>
                      <a:pt x="382" y="65"/>
                    </a:lnTo>
                    <a:lnTo>
                      <a:pt x="395" y="59"/>
                    </a:lnTo>
                    <a:lnTo>
                      <a:pt x="409" y="51"/>
                    </a:lnTo>
                    <a:lnTo>
                      <a:pt x="422" y="42"/>
                    </a:lnTo>
                    <a:lnTo>
                      <a:pt x="434" y="30"/>
                    </a:lnTo>
                    <a:lnTo>
                      <a:pt x="446" y="18"/>
                    </a:lnTo>
                    <a:lnTo>
                      <a:pt x="446" y="15"/>
                    </a:lnTo>
                    <a:lnTo>
                      <a:pt x="447" y="14"/>
                    </a:lnTo>
                    <a:lnTo>
                      <a:pt x="448" y="11"/>
                    </a:lnTo>
                    <a:lnTo>
                      <a:pt x="448" y="9"/>
                    </a:lnTo>
                    <a:lnTo>
                      <a:pt x="450" y="6"/>
                    </a:lnTo>
                    <a:lnTo>
                      <a:pt x="450" y="5"/>
                    </a:lnTo>
                    <a:lnTo>
                      <a:pt x="450" y="2"/>
                    </a:lnTo>
                    <a:lnTo>
                      <a:pt x="450" y="0"/>
                    </a:lnTo>
                    <a:lnTo>
                      <a:pt x="456" y="3"/>
                    </a:lnTo>
                    <a:lnTo>
                      <a:pt x="462" y="8"/>
                    </a:lnTo>
                    <a:lnTo>
                      <a:pt x="468" y="14"/>
                    </a:lnTo>
                    <a:lnTo>
                      <a:pt x="474" y="20"/>
                    </a:lnTo>
                    <a:lnTo>
                      <a:pt x="478" y="24"/>
                    </a:lnTo>
                    <a:lnTo>
                      <a:pt x="485" y="25"/>
                    </a:lnTo>
                    <a:lnTo>
                      <a:pt x="488" y="27"/>
                    </a:lnTo>
                    <a:lnTo>
                      <a:pt x="491" y="25"/>
                    </a:lnTo>
                    <a:lnTo>
                      <a:pt x="494" y="24"/>
                    </a:lnTo>
                    <a:lnTo>
                      <a:pt x="499" y="22"/>
                    </a:lnTo>
                    <a:close/>
                  </a:path>
                </a:pathLst>
              </a:custGeom>
              <a:solidFill>
                <a:srgbClr val="7894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4599" y="2544"/>
                <a:ext cx="207" cy="296"/>
              </a:xfrm>
              <a:custGeom>
                <a:avLst/>
                <a:gdLst>
                  <a:gd name="T0" fmla="*/ 58 w 414"/>
                  <a:gd name="T1" fmla="*/ 6 h 590"/>
                  <a:gd name="T2" fmla="*/ 68 w 414"/>
                  <a:gd name="T3" fmla="*/ 5 h 590"/>
                  <a:gd name="T4" fmla="*/ 77 w 414"/>
                  <a:gd name="T5" fmla="*/ 5 h 590"/>
                  <a:gd name="T6" fmla="*/ 87 w 414"/>
                  <a:gd name="T7" fmla="*/ 4 h 590"/>
                  <a:gd name="T8" fmla="*/ 106 w 414"/>
                  <a:gd name="T9" fmla="*/ 2 h 590"/>
                  <a:gd name="T10" fmla="*/ 129 w 414"/>
                  <a:gd name="T11" fmla="*/ 3 h 590"/>
                  <a:gd name="T12" fmla="*/ 145 w 414"/>
                  <a:gd name="T13" fmla="*/ 6 h 590"/>
                  <a:gd name="T14" fmla="*/ 159 w 414"/>
                  <a:gd name="T15" fmla="*/ 11 h 590"/>
                  <a:gd name="T16" fmla="*/ 172 w 414"/>
                  <a:gd name="T17" fmla="*/ 18 h 590"/>
                  <a:gd name="T18" fmla="*/ 184 w 414"/>
                  <a:gd name="T19" fmla="*/ 26 h 590"/>
                  <a:gd name="T20" fmla="*/ 196 w 414"/>
                  <a:gd name="T21" fmla="*/ 37 h 590"/>
                  <a:gd name="T22" fmla="*/ 204 w 414"/>
                  <a:gd name="T23" fmla="*/ 65 h 590"/>
                  <a:gd name="T24" fmla="*/ 207 w 414"/>
                  <a:gd name="T25" fmla="*/ 107 h 590"/>
                  <a:gd name="T26" fmla="*/ 207 w 414"/>
                  <a:gd name="T27" fmla="*/ 149 h 590"/>
                  <a:gd name="T28" fmla="*/ 202 w 414"/>
                  <a:gd name="T29" fmla="*/ 192 h 590"/>
                  <a:gd name="T30" fmla="*/ 191 w 414"/>
                  <a:gd name="T31" fmla="*/ 220 h 590"/>
                  <a:gd name="T32" fmla="*/ 179 w 414"/>
                  <a:gd name="T33" fmla="*/ 234 h 590"/>
                  <a:gd name="T34" fmla="*/ 165 w 414"/>
                  <a:gd name="T35" fmla="*/ 246 h 590"/>
                  <a:gd name="T36" fmla="*/ 149 w 414"/>
                  <a:gd name="T37" fmla="*/ 255 h 590"/>
                  <a:gd name="T38" fmla="*/ 125 w 414"/>
                  <a:gd name="T39" fmla="*/ 268 h 590"/>
                  <a:gd name="T40" fmla="*/ 93 w 414"/>
                  <a:gd name="T41" fmla="*/ 285 h 590"/>
                  <a:gd name="T42" fmla="*/ 74 w 414"/>
                  <a:gd name="T43" fmla="*/ 292 h 590"/>
                  <a:gd name="T44" fmla="*/ 70 w 414"/>
                  <a:gd name="T45" fmla="*/ 293 h 590"/>
                  <a:gd name="T46" fmla="*/ 66 w 414"/>
                  <a:gd name="T47" fmla="*/ 294 h 590"/>
                  <a:gd name="T48" fmla="*/ 62 w 414"/>
                  <a:gd name="T49" fmla="*/ 294 h 590"/>
                  <a:gd name="T50" fmla="*/ 53 w 414"/>
                  <a:gd name="T51" fmla="*/ 296 h 590"/>
                  <a:gd name="T52" fmla="*/ 52 w 414"/>
                  <a:gd name="T53" fmla="*/ 268 h 590"/>
                  <a:gd name="T54" fmla="*/ 51 w 414"/>
                  <a:gd name="T55" fmla="*/ 239 h 590"/>
                  <a:gd name="T56" fmla="*/ 51 w 414"/>
                  <a:gd name="T57" fmla="*/ 209 h 590"/>
                  <a:gd name="T58" fmla="*/ 50 w 414"/>
                  <a:gd name="T59" fmla="*/ 180 h 590"/>
                  <a:gd name="T60" fmla="*/ 45 w 414"/>
                  <a:gd name="T61" fmla="*/ 158 h 590"/>
                  <a:gd name="T62" fmla="*/ 43 w 414"/>
                  <a:gd name="T63" fmla="*/ 136 h 590"/>
                  <a:gd name="T64" fmla="*/ 40 w 414"/>
                  <a:gd name="T65" fmla="*/ 113 h 590"/>
                  <a:gd name="T66" fmla="*/ 34 w 414"/>
                  <a:gd name="T67" fmla="*/ 93 h 590"/>
                  <a:gd name="T68" fmla="*/ 29 w 414"/>
                  <a:gd name="T69" fmla="*/ 78 h 590"/>
                  <a:gd name="T70" fmla="*/ 25 w 414"/>
                  <a:gd name="T71" fmla="*/ 63 h 590"/>
                  <a:gd name="T72" fmla="*/ 20 w 414"/>
                  <a:gd name="T73" fmla="*/ 49 h 590"/>
                  <a:gd name="T74" fmla="*/ 15 w 414"/>
                  <a:gd name="T75" fmla="*/ 35 h 590"/>
                  <a:gd name="T76" fmla="*/ 12 w 414"/>
                  <a:gd name="T77" fmla="*/ 30 h 590"/>
                  <a:gd name="T78" fmla="*/ 8 w 414"/>
                  <a:gd name="T79" fmla="*/ 25 h 590"/>
                  <a:gd name="T80" fmla="*/ 5 w 414"/>
                  <a:gd name="T81" fmla="*/ 19 h 590"/>
                  <a:gd name="T82" fmla="*/ 1 w 414"/>
                  <a:gd name="T83" fmla="*/ 13 h 590"/>
                  <a:gd name="T84" fmla="*/ 2 w 414"/>
                  <a:gd name="T85" fmla="*/ 8 h 590"/>
                  <a:gd name="T86" fmla="*/ 5 w 414"/>
                  <a:gd name="T87" fmla="*/ 7 h 590"/>
                  <a:gd name="T88" fmla="*/ 6 w 414"/>
                  <a:gd name="T89" fmla="*/ 5 h 590"/>
                  <a:gd name="T90" fmla="*/ 7 w 414"/>
                  <a:gd name="T91" fmla="*/ 2 h 590"/>
                  <a:gd name="T92" fmla="*/ 13 w 414"/>
                  <a:gd name="T93" fmla="*/ 2 h 590"/>
                  <a:gd name="T94" fmla="*/ 25 w 414"/>
                  <a:gd name="T95" fmla="*/ 5 h 590"/>
                  <a:gd name="T96" fmla="*/ 37 w 414"/>
                  <a:gd name="T97" fmla="*/ 8 h 590"/>
                  <a:gd name="T98" fmla="*/ 48 w 414"/>
                  <a:gd name="T99" fmla="*/ 8 h 5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14"/>
                  <a:gd name="T151" fmla="*/ 0 h 590"/>
                  <a:gd name="T152" fmla="*/ 414 w 414"/>
                  <a:gd name="T153" fmla="*/ 590 h 5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14" h="590">
                    <a:moveTo>
                      <a:pt x="108" y="15"/>
                    </a:moveTo>
                    <a:lnTo>
                      <a:pt x="117" y="12"/>
                    </a:lnTo>
                    <a:lnTo>
                      <a:pt x="126" y="10"/>
                    </a:lnTo>
                    <a:lnTo>
                      <a:pt x="135" y="9"/>
                    </a:lnTo>
                    <a:lnTo>
                      <a:pt x="145" y="10"/>
                    </a:lnTo>
                    <a:lnTo>
                      <a:pt x="154" y="10"/>
                    </a:lnTo>
                    <a:lnTo>
                      <a:pt x="163" y="9"/>
                    </a:lnTo>
                    <a:lnTo>
                      <a:pt x="173" y="7"/>
                    </a:lnTo>
                    <a:lnTo>
                      <a:pt x="182" y="3"/>
                    </a:lnTo>
                    <a:lnTo>
                      <a:pt x="212" y="3"/>
                    </a:lnTo>
                    <a:lnTo>
                      <a:pt x="243" y="4"/>
                    </a:lnTo>
                    <a:lnTo>
                      <a:pt x="258" y="6"/>
                    </a:lnTo>
                    <a:lnTo>
                      <a:pt x="274" y="9"/>
                    </a:lnTo>
                    <a:lnTo>
                      <a:pt x="289" y="12"/>
                    </a:lnTo>
                    <a:lnTo>
                      <a:pt x="302" y="16"/>
                    </a:lnTo>
                    <a:lnTo>
                      <a:pt x="317" y="22"/>
                    </a:lnTo>
                    <a:lnTo>
                      <a:pt x="330" y="28"/>
                    </a:lnTo>
                    <a:lnTo>
                      <a:pt x="343" y="35"/>
                    </a:lnTo>
                    <a:lnTo>
                      <a:pt x="357" y="43"/>
                    </a:lnTo>
                    <a:lnTo>
                      <a:pt x="368" y="52"/>
                    </a:lnTo>
                    <a:lnTo>
                      <a:pt x="380" y="62"/>
                    </a:lnTo>
                    <a:lnTo>
                      <a:pt x="391" y="74"/>
                    </a:lnTo>
                    <a:lnTo>
                      <a:pt x="401" y="87"/>
                    </a:lnTo>
                    <a:lnTo>
                      <a:pt x="407" y="130"/>
                    </a:lnTo>
                    <a:lnTo>
                      <a:pt x="411" y="171"/>
                    </a:lnTo>
                    <a:lnTo>
                      <a:pt x="413" y="213"/>
                    </a:lnTo>
                    <a:lnTo>
                      <a:pt x="414" y="256"/>
                    </a:lnTo>
                    <a:lnTo>
                      <a:pt x="413" y="297"/>
                    </a:lnTo>
                    <a:lnTo>
                      <a:pt x="410" y="339"/>
                    </a:lnTo>
                    <a:lnTo>
                      <a:pt x="404" y="382"/>
                    </a:lnTo>
                    <a:lnTo>
                      <a:pt x="394" y="424"/>
                    </a:lnTo>
                    <a:lnTo>
                      <a:pt x="382" y="439"/>
                    </a:lnTo>
                    <a:lnTo>
                      <a:pt x="370" y="454"/>
                    </a:lnTo>
                    <a:lnTo>
                      <a:pt x="357" y="466"/>
                    </a:lnTo>
                    <a:lnTo>
                      <a:pt x="342" y="478"/>
                    </a:lnTo>
                    <a:lnTo>
                      <a:pt x="329" y="490"/>
                    </a:lnTo>
                    <a:lnTo>
                      <a:pt x="314" y="500"/>
                    </a:lnTo>
                    <a:lnTo>
                      <a:pt x="297" y="509"/>
                    </a:lnTo>
                    <a:lnTo>
                      <a:pt x="283" y="519"/>
                    </a:lnTo>
                    <a:lnTo>
                      <a:pt x="250" y="535"/>
                    </a:lnTo>
                    <a:lnTo>
                      <a:pt x="218" y="552"/>
                    </a:lnTo>
                    <a:lnTo>
                      <a:pt x="185" y="568"/>
                    </a:lnTo>
                    <a:lnTo>
                      <a:pt x="152" y="584"/>
                    </a:lnTo>
                    <a:lnTo>
                      <a:pt x="148" y="583"/>
                    </a:lnTo>
                    <a:lnTo>
                      <a:pt x="144" y="583"/>
                    </a:lnTo>
                    <a:lnTo>
                      <a:pt x="139" y="584"/>
                    </a:lnTo>
                    <a:lnTo>
                      <a:pt x="136" y="586"/>
                    </a:lnTo>
                    <a:lnTo>
                      <a:pt x="132" y="587"/>
                    </a:lnTo>
                    <a:lnTo>
                      <a:pt x="129" y="587"/>
                    </a:lnTo>
                    <a:lnTo>
                      <a:pt x="124" y="586"/>
                    </a:lnTo>
                    <a:lnTo>
                      <a:pt x="121" y="581"/>
                    </a:lnTo>
                    <a:lnTo>
                      <a:pt x="107" y="590"/>
                    </a:lnTo>
                    <a:lnTo>
                      <a:pt x="105" y="562"/>
                    </a:lnTo>
                    <a:lnTo>
                      <a:pt x="105" y="534"/>
                    </a:lnTo>
                    <a:lnTo>
                      <a:pt x="104" y="506"/>
                    </a:lnTo>
                    <a:lnTo>
                      <a:pt x="102" y="476"/>
                    </a:lnTo>
                    <a:lnTo>
                      <a:pt x="102" y="447"/>
                    </a:lnTo>
                    <a:lnTo>
                      <a:pt x="101" y="417"/>
                    </a:lnTo>
                    <a:lnTo>
                      <a:pt x="101" y="386"/>
                    </a:lnTo>
                    <a:lnTo>
                      <a:pt x="99" y="358"/>
                    </a:lnTo>
                    <a:lnTo>
                      <a:pt x="93" y="336"/>
                    </a:lnTo>
                    <a:lnTo>
                      <a:pt x="90" y="315"/>
                    </a:lnTo>
                    <a:lnTo>
                      <a:pt x="87" y="293"/>
                    </a:lnTo>
                    <a:lnTo>
                      <a:pt x="86" y="271"/>
                    </a:lnTo>
                    <a:lnTo>
                      <a:pt x="83" y="248"/>
                    </a:lnTo>
                    <a:lnTo>
                      <a:pt x="80" y="226"/>
                    </a:lnTo>
                    <a:lnTo>
                      <a:pt x="74" y="205"/>
                    </a:lnTo>
                    <a:lnTo>
                      <a:pt x="67" y="185"/>
                    </a:lnTo>
                    <a:lnTo>
                      <a:pt x="64" y="170"/>
                    </a:lnTo>
                    <a:lnTo>
                      <a:pt x="59" y="155"/>
                    </a:lnTo>
                    <a:lnTo>
                      <a:pt x="53" y="140"/>
                    </a:lnTo>
                    <a:lnTo>
                      <a:pt x="49" y="126"/>
                    </a:lnTo>
                    <a:lnTo>
                      <a:pt x="43" y="111"/>
                    </a:lnTo>
                    <a:lnTo>
                      <a:pt x="39" y="97"/>
                    </a:lnTo>
                    <a:lnTo>
                      <a:pt x="34" y="83"/>
                    </a:lnTo>
                    <a:lnTo>
                      <a:pt x="31" y="69"/>
                    </a:lnTo>
                    <a:lnTo>
                      <a:pt x="28" y="65"/>
                    </a:lnTo>
                    <a:lnTo>
                      <a:pt x="24" y="59"/>
                    </a:lnTo>
                    <a:lnTo>
                      <a:pt x="21" y="55"/>
                    </a:lnTo>
                    <a:lnTo>
                      <a:pt x="16" y="49"/>
                    </a:lnTo>
                    <a:lnTo>
                      <a:pt x="13" y="43"/>
                    </a:lnTo>
                    <a:lnTo>
                      <a:pt x="9" y="38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6" y="15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10"/>
                    </a:lnTo>
                    <a:lnTo>
                      <a:pt x="61" y="13"/>
                    </a:lnTo>
                    <a:lnTo>
                      <a:pt x="73" y="16"/>
                    </a:lnTo>
                    <a:lnTo>
                      <a:pt x="84" y="16"/>
                    </a:lnTo>
                    <a:lnTo>
                      <a:pt x="96" y="16"/>
                    </a:lnTo>
                    <a:lnTo>
                      <a:pt x="108" y="15"/>
                    </a:lnTo>
                    <a:close/>
                  </a:path>
                </a:pathLst>
              </a:custGeom>
              <a:solidFill>
                <a:srgbClr val="5E7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4774" y="2655"/>
                <a:ext cx="159" cy="247"/>
              </a:xfrm>
              <a:custGeom>
                <a:avLst/>
                <a:gdLst>
                  <a:gd name="T0" fmla="*/ 123 w 316"/>
                  <a:gd name="T1" fmla="*/ 19 h 494"/>
                  <a:gd name="T2" fmla="*/ 130 w 316"/>
                  <a:gd name="T3" fmla="*/ 33 h 494"/>
                  <a:gd name="T4" fmla="*/ 137 w 316"/>
                  <a:gd name="T5" fmla="*/ 47 h 494"/>
                  <a:gd name="T6" fmla="*/ 143 w 316"/>
                  <a:gd name="T7" fmla="*/ 62 h 494"/>
                  <a:gd name="T8" fmla="*/ 146 w 316"/>
                  <a:gd name="T9" fmla="*/ 73 h 494"/>
                  <a:gd name="T10" fmla="*/ 148 w 316"/>
                  <a:gd name="T11" fmla="*/ 78 h 494"/>
                  <a:gd name="T12" fmla="*/ 149 w 316"/>
                  <a:gd name="T13" fmla="*/ 84 h 494"/>
                  <a:gd name="T14" fmla="*/ 151 w 316"/>
                  <a:gd name="T15" fmla="*/ 89 h 494"/>
                  <a:gd name="T16" fmla="*/ 154 w 316"/>
                  <a:gd name="T17" fmla="*/ 101 h 494"/>
                  <a:gd name="T18" fmla="*/ 157 w 316"/>
                  <a:gd name="T19" fmla="*/ 121 h 494"/>
                  <a:gd name="T20" fmla="*/ 157 w 316"/>
                  <a:gd name="T21" fmla="*/ 142 h 494"/>
                  <a:gd name="T22" fmla="*/ 158 w 316"/>
                  <a:gd name="T23" fmla="*/ 162 h 494"/>
                  <a:gd name="T24" fmla="*/ 154 w 316"/>
                  <a:gd name="T25" fmla="*/ 175 h 494"/>
                  <a:gd name="T26" fmla="*/ 147 w 316"/>
                  <a:gd name="T27" fmla="*/ 185 h 494"/>
                  <a:gd name="T28" fmla="*/ 137 w 316"/>
                  <a:gd name="T29" fmla="*/ 202 h 494"/>
                  <a:gd name="T30" fmla="*/ 128 w 316"/>
                  <a:gd name="T31" fmla="*/ 219 h 494"/>
                  <a:gd name="T32" fmla="*/ 120 w 316"/>
                  <a:gd name="T33" fmla="*/ 228 h 494"/>
                  <a:gd name="T34" fmla="*/ 111 w 316"/>
                  <a:gd name="T35" fmla="*/ 236 h 494"/>
                  <a:gd name="T36" fmla="*/ 99 w 316"/>
                  <a:gd name="T37" fmla="*/ 241 h 494"/>
                  <a:gd name="T38" fmla="*/ 86 w 316"/>
                  <a:gd name="T39" fmla="*/ 244 h 494"/>
                  <a:gd name="T40" fmla="*/ 74 w 316"/>
                  <a:gd name="T41" fmla="*/ 247 h 494"/>
                  <a:gd name="T42" fmla="*/ 61 w 316"/>
                  <a:gd name="T43" fmla="*/ 247 h 494"/>
                  <a:gd name="T44" fmla="*/ 49 w 316"/>
                  <a:gd name="T45" fmla="*/ 246 h 494"/>
                  <a:gd name="T46" fmla="*/ 41 w 316"/>
                  <a:gd name="T47" fmla="*/ 242 h 494"/>
                  <a:gd name="T48" fmla="*/ 34 w 316"/>
                  <a:gd name="T49" fmla="*/ 239 h 494"/>
                  <a:gd name="T50" fmla="*/ 28 w 316"/>
                  <a:gd name="T51" fmla="*/ 236 h 494"/>
                  <a:gd name="T52" fmla="*/ 22 w 316"/>
                  <a:gd name="T53" fmla="*/ 233 h 494"/>
                  <a:gd name="T54" fmla="*/ 20 w 316"/>
                  <a:gd name="T55" fmla="*/ 221 h 494"/>
                  <a:gd name="T56" fmla="*/ 20 w 316"/>
                  <a:gd name="T57" fmla="*/ 202 h 494"/>
                  <a:gd name="T58" fmla="*/ 19 w 316"/>
                  <a:gd name="T59" fmla="*/ 185 h 494"/>
                  <a:gd name="T60" fmla="*/ 15 w 316"/>
                  <a:gd name="T61" fmla="*/ 168 h 494"/>
                  <a:gd name="T62" fmla="*/ 11 w 316"/>
                  <a:gd name="T63" fmla="*/ 156 h 494"/>
                  <a:gd name="T64" fmla="*/ 9 w 316"/>
                  <a:gd name="T65" fmla="*/ 151 h 494"/>
                  <a:gd name="T66" fmla="*/ 6 w 316"/>
                  <a:gd name="T67" fmla="*/ 144 h 494"/>
                  <a:gd name="T68" fmla="*/ 2 w 316"/>
                  <a:gd name="T69" fmla="*/ 139 h 494"/>
                  <a:gd name="T70" fmla="*/ 5 w 316"/>
                  <a:gd name="T71" fmla="*/ 131 h 494"/>
                  <a:gd name="T72" fmla="*/ 14 w 316"/>
                  <a:gd name="T73" fmla="*/ 121 h 494"/>
                  <a:gd name="T74" fmla="*/ 22 w 316"/>
                  <a:gd name="T75" fmla="*/ 109 h 494"/>
                  <a:gd name="T76" fmla="*/ 27 w 316"/>
                  <a:gd name="T77" fmla="*/ 97 h 494"/>
                  <a:gd name="T78" fmla="*/ 32 w 316"/>
                  <a:gd name="T79" fmla="*/ 77 h 494"/>
                  <a:gd name="T80" fmla="*/ 36 w 316"/>
                  <a:gd name="T81" fmla="*/ 49 h 494"/>
                  <a:gd name="T82" fmla="*/ 39 w 316"/>
                  <a:gd name="T83" fmla="*/ 34 h 494"/>
                  <a:gd name="T84" fmla="*/ 37 w 316"/>
                  <a:gd name="T85" fmla="*/ 28 h 494"/>
                  <a:gd name="T86" fmla="*/ 36 w 316"/>
                  <a:gd name="T87" fmla="*/ 24 h 494"/>
                  <a:gd name="T88" fmla="*/ 37 w 316"/>
                  <a:gd name="T89" fmla="*/ 20 h 494"/>
                  <a:gd name="T90" fmla="*/ 44 w 316"/>
                  <a:gd name="T91" fmla="*/ 20 h 494"/>
                  <a:gd name="T92" fmla="*/ 53 w 316"/>
                  <a:gd name="T93" fmla="*/ 24 h 494"/>
                  <a:gd name="T94" fmla="*/ 62 w 316"/>
                  <a:gd name="T95" fmla="*/ 29 h 494"/>
                  <a:gd name="T96" fmla="*/ 71 w 316"/>
                  <a:gd name="T97" fmla="*/ 33 h 494"/>
                  <a:gd name="T98" fmla="*/ 80 w 316"/>
                  <a:gd name="T99" fmla="*/ 34 h 494"/>
                  <a:gd name="T100" fmla="*/ 86 w 316"/>
                  <a:gd name="T101" fmla="*/ 29 h 494"/>
                  <a:gd name="T102" fmla="*/ 92 w 316"/>
                  <a:gd name="T103" fmla="*/ 24 h 494"/>
                  <a:gd name="T104" fmla="*/ 98 w 316"/>
                  <a:gd name="T105" fmla="*/ 21 h 494"/>
                  <a:gd name="T106" fmla="*/ 111 w 316"/>
                  <a:gd name="T107" fmla="*/ 0 h 494"/>
                  <a:gd name="T108" fmla="*/ 111 w 316"/>
                  <a:gd name="T109" fmla="*/ 3 h 494"/>
                  <a:gd name="T110" fmla="*/ 112 w 316"/>
                  <a:gd name="T111" fmla="*/ 7 h 494"/>
                  <a:gd name="T112" fmla="*/ 115 w 316"/>
                  <a:gd name="T113" fmla="*/ 10 h 494"/>
                  <a:gd name="T114" fmla="*/ 119 w 316"/>
                  <a:gd name="T115" fmla="*/ 11 h 4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16"/>
                  <a:gd name="T175" fmla="*/ 0 h 494"/>
                  <a:gd name="T176" fmla="*/ 316 w 316"/>
                  <a:gd name="T177" fmla="*/ 494 h 4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16" h="494">
                    <a:moveTo>
                      <a:pt x="236" y="22"/>
                    </a:moveTo>
                    <a:lnTo>
                      <a:pt x="244" y="37"/>
                    </a:lnTo>
                    <a:lnTo>
                      <a:pt x="251" y="51"/>
                    </a:lnTo>
                    <a:lnTo>
                      <a:pt x="259" y="65"/>
                    </a:lnTo>
                    <a:lnTo>
                      <a:pt x="266" y="79"/>
                    </a:lnTo>
                    <a:lnTo>
                      <a:pt x="273" y="93"/>
                    </a:lnTo>
                    <a:lnTo>
                      <a:pt x="279" y="108"/>
                    </a:lnTo>
                    <a:lnTo>
                      <a:pt x="284" y="123"/>
                    </a:lnTo>
                    <a:lnTo>
                      <a:pt x="287" y="139"/>
                    </a:lnTo>
                    <a:lnTo>
                      <a:pt x="290" y="145"/>
                    </a:lnTo>
                    <a:lnTo>
                      <a:pt x="293" y="150"/>
                    </a:lnTo>
                    <a:lnTo>
                      <a:pt x="294" y="156"/>
                    </a:lnTo>
                    <a:lnTo>
                      <a:pt x="296" y="162"/>
                    </a:lnTo>
                    <a:lnTo>
                      <a:pt x="297" y="167"/>
                    </a:lnTo>
                    <a:lnTo>
                      <a:pt x="299" y="172"/>
                    </a:lnTo>
                    <a:lnTo>
                      <a:pt x="300" y="178"/>
                    </a:lnTo>
                    <a:lnTo>
                      <a:pt x="303" y="182"/>
                    </a:lnTo>
                    <a:lnTo>
                      <a:pt x="307" y="201"/>
                    </a:lnTo>
                    <a:lnTo>
                      <a:pt x="310" y="222"/>
                    </a:lnTo>
                    <a:lnTo>
                      <a:pt x="312" y="241"/>
                    </a:lnTo>
                    <a:lnTo>
                      <a:pt x="313" y="262"/>
                    </a:lnTo>
                    <a:lnTo>
                      <a:pt x="313" y="283"/>
                    </a:lnTo>
                    <a:lnTo>
                      <a:pt x="315" y="302"/>
                    </a:lnTo>
                    <a:lnTo>
                      <a:pt x="315" y="323"/>
                    </a:lnTo>
                    <a:lnTo>
                      <a:pt x="316" y="342"/>
                    </a:lnTo>
                    <a:lnTo>
                      <a:pt x="307" y="349"/>
                    </a:lnTo>
                    <a:lnTo>
                      <a:pt x="300" y="360"/>
                    </a:lnTo>
                    <a:lnTo>
                      <a:pt x="293" y="370"/>
                    </a:lnTo>
                    <a:lnTo>
                      <a:pt x="285" y="381"/>
                    </a:lnTo>
                    <a:lnTo>
                      <a:pt x="273" y="403"/>
                    </a:lnTo>
                    <a:lnTo>
                      <a:pt x="262" y="426"/>
                    </a:lnTo>
                    <a:lnTo>
                      <a:pt x="254" y="437"/>
                    </a:lnTo>
                    <a:lnTo>
                      <a:pt x="247" y="447"/>
                    </a:lnTo>
                    <a:lnTo>
                      <a:pt x="239" y="456"/>
                    </a:lnTo>
                    <a:lnTo>
                      <a:pt x="230" y="465"/>
                    </a:lnTo>
                    <a:lnTo>
                      <a:pt x="220" y="472"/>
                    </a:lnTo>
                    <a:lnTo>
                      <a:pt x="210" y="478"/>
                    </a:lnTo>
                    <a:lnTo>
                      <a:pt x="196" y="481"/>
                    </a:lnTo>
                    <a:lnTo>
                      <a:pt x="183" y="484"/>
                    </a:lnTo>
                    <a:lnTo>
                      <a:pt x="171" y="487"/>
                    </a:lnTo>
                    <a:lnTo>
                      <a:pt x="159" y="491"/>
                    </a:lnTo>
                    <a:lnTo>
                      <a:pt x="148" y="493"/>
                    </a:lnTo>
                    <a:lnTo>
                      <a:pt x="134" y="494"/>
                    </a:lnTo>
                    <a:lnTo>
                      <a:pt x="122" y="494"/>
                    </a:lnTo>
                    <a:lnTo>
                      <a:pt x="109" y="493"/>
                    </a:lnTo>
                    <a:lnTo>
                      <a:pt x="97" y="491"/>
                    </a:lnTo>
                    <a:lnTo>
                      <a:pt x="85" y="489"/>
                    </a:lnTo>
                    <a:lnTo>
                      <a:pt x="81" y="483"/>
                    </a:lnTo>
                    <a:lnTo>
                      <a:pt x="75" y="478"/>
                    </a:lnTo>
                    <a:lnTo>
                      <a:pt x="68" y="477"/>
                    </a:lnTo>
                    <a:lnTo>
                      <a:pt x="62" y="474"/>
                    </a:lnTo>
                    <a:lnTo>
                      <a:pt x="56" y="472"/>
                    </a:lnTo>
                    <a:lnTo>
                      <a:pt x="50" y="469"/>
                    </a:lnTo>
                    <a:lnTo>
                      <a:pt x="44" y="465"/>
                    </a:lnTo>
                    <a:lnTo>
                      <a:pt x="41" y="459"/>
                    </a:lnTo>
                    <a:lnTo>
                      <a:pt x="40" y="441"/>
                    </a:lnTo>
                    <a:lnTo>
                      <a:pt x="40" y="422"/>
                    </a:lnTo>
                    <a:lnTo>
                      <a:pt x="40" y="404"/>
                    </a:lnTo>
                    <a:lnTo>
                      <a:pt x="38" y="386"/>
                    </a:lnTo>
                    <a:lnTo>
                      <a:pt x="37" y="369"/>
                    </a:lnTo>
                    <a:lnTo>
                      <a:pt x="34" y="351"/>
                    </a:lnTo>
                    <a:lnTo>
                      <a:pt x="29" y="335"/>
                    </a:lnTo>
                    <a:lnTo>
                      <a:pt x="22" y="320"/>
                    </a:lnTo>
                    <a:lnTo>
                      <a:pt x="22" y="312"/>
                    </a:lnTo>
                    <a:lnTo>
                      <a:pt x="20" y="307"/>
                    </a:lnTo>
                    <a:lnTo>
                      <a:pt x="17" y="301"/>
                    </a:lnTo>
                    <a:lnTo>
                      <a:pt x="14" y="295"/>
                    </a:lnTo>
                    <a:lnTo>
                      <a:pt x="12" y="287"/>
                    </a:lnTo>
                    <a:lnTo>
                      <a:pt x="7" y="283"/>
                    </a:lnTo>
                    <a:lnTo>
                      <a:pt x="3" y="277"/>
                    </a:lnTo>
                    <a:lnTo>
                      <a:pt x="0" y="271"/>
                    </a:lnTo>
                    <a:lnTo>
                      <a:pt x="10" y="262"/>
                    </a:lnTo>
                    <a:lnTo>
                      <a:pt x="20" y="252"/>
                    </a:lnTo>
                    <a:lnTo>
                      <a:pt x="28" y="241"/>
                    </a:lnTo>
                    <a:lnTo>
                      <a:pt x="37" y="230"/>
                    </a:lnTo>
                    <a:lnTo>
                      <a:pt x="43" y="218"/>
                    </a:lnTo>
                    <a:lnTo>
                      <a:pt x="49" y="206"/>
                    </a:lnTo>
                    <a:lnTo>
                      <a:pt x="53" y="194"/>
                    </a:lnTo>
                    <a:lnTo>
                      <a:pt x="57" y="181"/>
                    </a:lnTo>
                    <a:lnTo>
                      <a:pt x="63" y="154"/>
                    </a:lnTo>
                    <a:lnTo>
                      <a:pt x="69" y="126"/>
                    </a:lnTo>
                    <a:lnTo>
                      <a:pt x="72" y="98"/>
                    </a:lnTo>
                    <a:lnTo>
                      <a:pt x="77" y="71"/>
                    </a:lnTo>
                    <a:lnTo>
                      <a:pt x="77" y="67"/>
                    </a:lnTo>
                    <a:lnTo>
                      <a:pt x="75" y="61"/>
                    </a:lnTo>
                    <a:lnTo>
                      <a:pt x="74" y="56"/>
                    </a:lnTo>
                    <a:lnTo>
                      <a:pt x="72" y="52"/>
                    </a:lnTo>
                    <a:lnTo>
                      <a:pt x="72" y="48"/>
                    </a:lnTo>
                    <a:lnTo>
                      <a:pt x="72" y="43"/>
                    </a:lnTo>
                    <a:lnTo>
                      <a:pt x="74" y="39"/>
                    </a:lnTo>
                    <a:lnTo>
                      <a:pt x="77" y="36"/>
                    </a:lnTo>
                    <a:lnTo>
                      <a:pt x="87" y="39"/>
                    </a:lnTo>
                    <a:lnTo>
                      <a:pt x="96" y="43"/>
                    </a:lnTo>
                    <a:lnTo>
                      <a:pt x="105" y="48"/>
                    </a:lnTo>
                    <a:lnTo>
                      <a:pt x="114" y="54"/>
                    </a:lnTo>
                    <a:lnTo>
                      <a:pt x="124" y="58"/>
                    </a:lnTo>
                    <a:lnTo>
                      <a:pt x="133" y="62"/>
                    </a:lnTo>
                    <a:lnTo>
                      <a:pt x="142" y="65"/>
                    </a:lnTo>
                    <a:lnTo>
                      <a:pt x="152" y="68"/>
                    </a:lnTo>
                    <a:lnTo>
                      <a:pt x="159" y="67"/>
                    </a:lnTo>
                    <a:lnTo>
                      <a:pt x="165" y="64"/>
                    </a:lnTo>
                    <a:lnTo>
                      <a:pt x="171" y="58"/>
                    </a:lnTo>
                    <a:lnTo>
                      <a:pt x="177" y="54"/>
                    </a:lnTo>
                    <a:lnTo>
                      <a:pt x="183" y="48"/>
                    </a:lnTo>
                    <a:lnTo>
                      <a:pt x="189" y="45"/>
                    </a:lnTo>
                    <a:lnTo>
                      <a:pt x="195" y="42"/>
                    </a:lnTo>
                    <a:lnTo>
                      <a:pt x="204" y="40"/>
                    </a:lnTo>
                    <a:lnTo>
                      <a:pt x="220" y="0"/>
                    </a:lnTo>
                    <a:lnTo>
                      <a:pt x="220" y="3"/>
                    </a:lnTo>
                    <a:lnTo>
                      <a:pt x="220" y="6"/>
                    </a:lnTo>
                    <a:lnTo>
                      <a:pt x="222" y="9"/>
                    </a:lnTo>
                    <a:lnTo>
                      <a:pt x="223" y="14"/>
                    </a:lnTo>
                    <a:lnTo>
                      <a:pt x="226" y="17"/>
                    </a:lnTo>
                    <a:lnTo>
                      <a:pt x="229" y="19"/>
                    </a:lnTo>
                    <a:lnTo>
                      <a:pt x="232" y="21"/>
                    </a:lnTo>
                    <a:lnTo>
                      <a:pt x="236" y="22"/>
                    </a:lnTo>
                    <a:close/>
                  </a:path>
                </a:pathLst>
              </a:custGeom>
              <a:solidFill>
                <a:srgbClr val="2E4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4068" y="2722"/>
                <a:ext cx="267" cy="274"/>
              </a:xfrm>
              <a:custGeom>
                <a:avLst/>
                <a:gdLst>
                  <a:gd name="T0" fmla="*/ 248 w 534"/>
                  <a:gd name="T1" fmla="*/ 5 h 547"/>
                  <a:gd name="T2" fmla="*/ 252 w 534"/>
                  <a:gd name="T3" fmla="*/ 12 h 547"/>
                  <a:gd name="T4" fmla="*/ 258 w 534"/>
                  <a:gd name="T5" fmla="*/ 18 h 547"/>
                  <a:gd name="T6" fmla="*/ 265 w 534"/>
                  <a:gd name="T7" fmla="*/ 25 h 547"/>
                  <a:gd name="T8" fmla="*/ 265 w 534"/>
                  <a:gd name="T9" fmla="*/ 28 h 547"/>
                  <a:gd name="T10" fmla="*/ 262 w 534"/>
                  <a:gd name="T11" fmla="*/ 29 h 547"/>
                  <a:gd name="T12" fmla="*/ 259 w 534"/>
                  <a:gd name="T13" fmla="*/ 31 h 547"/>
                  <a:gd name="T14" fmla="*/ 256 w 534"/>
                  <a:gd name="T15" fmla="*/ 31 h 547"/>
                  <a:gd name="T16" fmla="*/ 251 w 534"/>
                  <a:gd name="T17" fmla="*/ 33 h 547"/>
                  <a:gd name="T18" fmla="*/ 245 w 534"/>
                  <a:gd name="T19" fmla="*/ 33 h 547"/>
                  <a:gd name="T20" fmla="*/ 239 w 534"/>
                  <a:gd name="T21" fmla="*/ 33 h 547"/>
                  <a:gd name="T22" fmla="*/ 235 w 534"/>
                  <a:gd name="T23" fmla="*/ 35 h 547"/>
                  <a:gd name="T24" fmla="*/ 233 w 534"/>
                  <a:gd name="T25" fmla="*/ 37 h 547"/>
                  <a:gd name="T26" fmla="*/ 228 w 534"/>
                  <a:gd name="T27" fmla="*/ 40 h 547"/>
                  <a:gd name="T28" fmla="*/ 219 w 534"/>
                  <a:gd name="T29" fmla="*/ 48 h 547"/>
                  <a:gd name="T30" fmla="*/ 214 w 534"/>
                  <a:gd name="T31" fmla="*/ 56 h 547"/>
                  <a:gd name="T32" fmla="*/ 205 w 534"/>
                  <a:gd name="T33" fmla="*/ 76 h 547"/>
                  <a:gd name="T34" fmla="*/ 201 w 534"/>
                  <a:gd name="T35" fmla="*/ 96 h 547"/>
                  <a:gd name="T36" fmla="*/ 195 w 534"/>
                  <a:gd name="T37" fmla="*/ 116 h 547"/>
                  <a:gd name="T38" fmla="*/ 188 w 534"/>
                  <a:gd name="T39" fmla="*/ 135 h 547"/>
                  <a:gd name="T40" fmla="*/ 179 w 534"/>
                  <a:gd name="T41" fmla="*/ 153 h 547"/>
                  <a:gd name="T42" fmla="*/ 171 w 534"/>
                  <a:gd name="T43" fmla="*/ 172 h 547"/>
                  <a:gd name="T44" fmla="*/ 164 w 534"/>
                  <a:gd name="T45" fmla="*/ 191 h 547"/>
                  <a:gd name="T46" fmla="*/ 146 w 534"/>
                  <a:gd name="T47" fmla="*/ 217 h 547"/>
                  <a:gd name="T48" fmla="*/ 125 w 534"/>
                  <a:gd name="T49" fmla="*/ 241 h 547"/>
                  <a:gd name="T50" fmla="*/ 112 w 534"/>
                  <a:gd name="T51" fmla="*/ 252 h 547"/>
                  <a:gd name="T52" fmla="*/ 99 w 534"/>
                  <a:gd name="T53" fmla="*/ 261 h 547"/>
                  <a:gd name="T54" fmla="*/ 85 w 534"/>
                  <a:gd name="T55" fmla="*/ 268 h 547"/>
                  <a:gd name="T56" fmla="*/ 70 w 534"/>
                  <a:gd name="T57" fmla="*/ 273 h 547"/>
                  <a:gd name="T58" fmla="*/ 61 w 534"/>
                  <a:gd name="T59" fmla="*/ 273 h 547"/>
                  <a:gd name="T60" fmla="*/ 54 w 534"/>
                  <a:gd name="T61" fmla="*/ 271 h 547"/>
                  <a:gd name="T62" fmla="*/ 47 w 534"/>
                  <a:gd name="T63" fmla="*/ 267 h 547"/>
                  <a:gd name="T64" fmla="*/ 42 w 534"/>
                  <a:gd name="T65" fmla="*/ 261 h 547"/>
                  <a:gd name="T66" fmla="*/ 40 w 534"/>
                  <a:gd name="T67" fmla="*/ 249 h 547"/>
                  <a:gd name="T68" fmla="*/ 40 w 534"/>
                  <a:gd name="T69" fmla="*/ 237 h 547"/>
                  <a:gd name="T70" fmla="*/ 41 w 534"/>
                  <a:gd name="T71" fmla="*/ 225 h 547"/>
                  <a:gd name="T72" fmla="*/ 42 w 534"/>
                  <a:gd name="T73" fmla="*/ 212 h 547"/>
                  <a:gd name="T74" fmla="*/ 43 w 534"/>
                  <a:gd name="T75" fmla="*/ 202 h 547"/>
                  <a:gd name="T76" fmla="*/ 43 w 534"/>
                  <a:gd name="T77" fmla="*/ 192 h 547"/>
                  <a:gd name="T78" fmla="*/ 40 w 534"/>
                  <a:gd name="T79" fmla="*/ 182 h 547"/>
                  <a:gd name="T80" fmla="*/ 34 w 534"/>
                  <a:gd name="T81" fmla="*/ 173 h 547"/>
                  <a:gd name="T82" fmla="*/ 31 w 534"/>
                  <a:gd name="T83" fmla="*/ 173 h 547"/>
                  <a:gd name="T84" fmla="*/ 29 w 534"/>
                  <a:gd name="T85" fmla="*/ 172 h 547"/>
                  <a:gd name="T86" fmla="*/ 27 w 534"/>
                  <a:gd name="T87" fmla="*/ 170 h 547"/>
                  <a:gd name="T88" fmla="*/ 24 w 534"/>
                  <a:gd name="T89" fmla="*/ 169 h 547"/>
                  <a:gd name="T90" fmla="*/ 18 w 534"/>
                  <a:gd name="T91" fmla="*/ 170 h 547"/>
                  <a:gd name="T92" fmla="*/ 11 w 534"/>
                  <a:gd name="T93" fmla="*/ 171 h 547"/>
                  <a:gd name="T94" fmla="*/ 5 w 534"/>
                  <a:gd name="T95" fmla="*/ 174 h 547"/>
                  <a:gd name="T96" fmla="*/ 0 w 534"/>
                  <a:gd name="T97" fmla="*/ 179 h 547"/>
                  <a:gd name="T98" fmla="*/ 12 w 534"/>
                  <a:gd name="T99" fmla="*/ 142 h 547"/>
                  <a:gd name="T100" fmla="*/ 28 w 534"/>
                  <a:gd name="T101" fmla="*/ 106 h 547"/>
                  <a:gd name="T102" fmla="*/ 47 w 534"/>
                  <a:gd name="T103" fmla="*/ 71 h 547"/>
                  <a:gd name="T104" fmla="*/ 69 w 534"/>
                  <a:gd name="T105" fmla="*/ 38 h 547"/>
                  <a:gd name="T106" fmla="*/ 94 w 534"/>
                  <a:gd name="T107" fmla="*/ 23 h 547"/>
                  <a:gd name="T108" fmla="*/ 122 w 534"/>
                  <a:gd name="T109" fmla="*/ 9 h 547"/>
                  <a:gd name="T110" fmla="*/ 136 w 534"/>
                  <a:gd name="T111" fmla="*/ 4 h 547"/>
                  <a:gd name="T112" fmla="*/ 151 w 534"/>
                  <a:gd name="T113" fmla="*/ 1 h 547"/>
                  <a:gd name="T114" fmla="*/ 166 w 534"/>
                  <a:gd name="T115" fmla="*/ 0 h 547"/>
                  <a:gd name="T116" fmla="*/ 182 w 534"/>
                  <a:gd name="T117" fmla="*/ 2 h 547"/>
                  <a:gd name="T118" fmla="*/ 198 w 534"/>
                  <a:gd name="T119" fmla="*/ 4 h 547"/>
                  <a:gd name="T120" fmla="*/ 214 w 534"/>
                  <a:gd name="T121" fmla="*/ 3 h 547"/>
                  <a:gd name="T122" fmla="*/ 231 w 534"/>
                  <a:gd name="T123" fmla="*/ 2 h 547"/>
                  <a:gd name="T124" fmla="*/ 247 w 534"/>
                  <a:gd name="T125" fmla="*/ 0 h 54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34"/>
                  <a:gd name="T190" fmla="*/ 0 h 547"/>
                  <a:gd name="T191" fmla="*/ 534 w 534"/>
                  <a:gd name="T192" fmla="*/ 547 h 54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34" h="547">
                    <a:moveTo>
                      <a:pt x="494" y="0"/>
                    </a:moveTo>
                    <a:lnTo>
                      <a:pt x="496" y="9"/>
                    </a:lnTo>
                    <a:lnTo>
                      <a:pt x="500" y="16"/>
                    </a:lnTo>
                    <a:lnTo>
                      <a:pt x="504" y="24"/>
                    </a:lnTo>
                    <a:lnTo>
                      <a:pt x="510" y="29"/>
                    </a:lnTo>
                    <a:lnTo>
                      <a:pt x="516" y="35"/>
                    </a:lnTo>
                    <a:lnTo>
                      <a:pt x="524" y="41"/>
                    </a:lnTo>
                    <a:lnTo>
                      <a:pt x="530" y="49"/>
                    </a:lnTo>
                    <a:lnTo>
                      <a:pt x="534" y="56"/>
                    </a:lnTo>
                    <a:lnTo>
                      <a:pt x="530" y="55"/>
                    </a:lnTo>
                    <a:lnTo>
                      <a:pt x="527" y="56"/>
                    </a:lnTo>
                    <a:lnTo>
                      <a:pt x="524" y="58"/>
                    </a:lnTo>
                    <a:lnTo>
                      <a:pt x="521" y="61"/>
                    </a:lnTo>
                    <a:lnTo>
                      <a:pt x="518" y="62"/>
                    </a:lnTo>
                    <a:lnTo>
                      <a:pt x="515" y="64"/>
                    </a:lnTo>
                    <a:lnTo>
                      <a:pt x="512" y="62"/>
                    </a:lnTo>
                    <a:lnTo>
                      <a:pt x="507" y="61"/>
                    </a:lnTo>
                    <a:lnTo>
                      <a:pt x="503" y="65"/>
                    </a:lnTo>
                    <a:lnTo>
                      <a:pt x="497" y="66"/>
                    </a:lnTo>
                    <a:lnTo>
                      <a:pt x="491" y="66"/>
                    </a:lnTo>
                    <a:lnTo>
                      <a:pt x="484" y="66"/>
                    </a:lnTo>
                    <a:lnTo>
                      <a:pt x="478" y="66"/>
                    </a:lnTo>
                    <a:lnTo>
                      <a:pt x="472" y="68"/>
                    </a:lnTo>
                    <a:lnTo>
                      <a:pt x="470" y="69"/>
                    </a:lnTo>
                    <a:lnTo>
                      <a:pt x="467" y="71"/>
                    </a:lnTo>
                    <a:lnTo>
                      <a:pt x="466" y="74"/>
                    </a:lnTo>
                    <a:lnTo>
                      <a:pt x="466" y="78"/>
                    </a:lnTo>
                    <a:lnTo>
                      <a:pt x="457" y="80"/>
                    </a:lnTo>
                    <a:lnTo>
                      <a:pt x="447" y="87"/>
                    </a:lnTo>
                    <a:lnTo>
                      <a:pt x="439" y="95"/>
                    </a:lnTo>
                    <a:lnTo>
                      <a:pt x="433" y="103"/>
                    </a:lnTo>
                    <a:lnTo>
                      <a:pt x="428" y="112"/>
                    </a:lnTo>
                    <a:lnTo>
                      <a:pt x="419" y="132"/>
                    </a:lnTo>
                    <a:lnTo>
                      <a:pt x="411" y="151"/>
                    </a:lnTo>
                    <a:lnTo>
                      <a:pt x="407" y="172"/>
                    </a:lnTo>
                    <a:lnTo>
                      <a:pt x="402" y="191"/>
                    </a:lnTo>
                    <a:lnTo>
                      <a:pt x="396" y="211"/>
                    </a:lnTo>
                    <a:lnTo>
                      <a:pt x="391" y="231"/>
                    </a:lnTo>
                    <a:lnTo>
                      <a:pt x="383" y="250"/>
                    </a:lnTo>
                    <a:lnTo>
                      <a:pt x="376" y="269"/>
                    </a:lnTo>
                    <a:lnTo>
                      <a:pt x="367" y="287"/>
                    </a:lnTo>
                    <a:lnTo>
                      <a:pt x="359" y="306"/>
                    </a:lnTo>
                    <a:lnTo>
                      <a:pt x="351" y="325"/>
                    </a:lnTo>
                    <a:lnTo>
                      <a:pt x="343" y="343"/>
                    </a:lnTo>
                    <a:lnTo>
                      <a:pt x="334" y="362"/>
                    </a:lnTo>
                    <a:lnTo>
                      <a:pt x="328" y="382"/>
                    </a:lnTo>
                    <a:lnTo>
                      <a:pt x="312" y="408"/>
                    </a:lnTo>
                    <a:lnTo>
                      <a:pt x="293" y="433"/>
                    </a:lnTo>
                    <a:lnTo>
                      <a:pt x="272" y="459"/>
                    </a:lnTo>
                    <a:lnTo>
                      <a:pt x="250" y="482"/>
                    </a:lnTo>
                    <a:lnTo>
                      <a:pt x="237" y="493"/>
                    </a:lnTo>
                    <a:lnTo>
                      <a:pt x="225" y="503"/>
                    </a:lnTo>
                    <a:lnTo>
                      <a:pt x="212" y="512"/>
                    </a:lnTo>
                    <a:lnTo>
                      <a:pt x="198" y="521"/>
                    </a:lnTo>
                    <a:lnTo>
                      <a:pt x="185" y="528"/>
                    </a:lnTo>
                    <a:lnTo>
                      <a:pt x="170" y="536"/>
                    </a:lnTo>
                    <a:lnTo>
                      <a:pt x="155" y="541"/>
                    </a:lnTo>
                    <a:lnTo>
                      <a:pt x="141" y="546"/>
                    </a:lnTo>
                    <a:lnTo>
                      <a:pt x="130" y="547"/>
                    </a:lnTo>
                    <a:lnTo>
                      <a:pt x="123" y="546"/>
                    </a:lnTo>
                    <a:lnTo>
                      <a:pt x="115" y="544"/>
                    </a:lnTo>
                    <a:lnTo>
                      <a:pt x="108" y="541"/>
                    </a:lnTo>
                    <a:lnTo>
                      <a:pt x="101" y="537"/>
                    </a:lnTo>
                    <a:lnTo>
                      <a:pt x="95" y="533"/>
                    </a:lnTo>
                    <a:lnTo>
                      <a:pt x="89" y="527"/>
                    </a:lnTo>
                    <a:lnTo>
                      <a:pt x="84" y="521"/>
                    </a:lnTo>
                    <a:lnTo>
                      <a:pt x="81" y="509"/>
                    </a:lnTo>
                    <a:lnTo>
                      <a:pt x="80" y="497"/>
                    </a:lnTo>
                    <a:lnTo>
                      <a:pt x="80" y="485"/>
                    </a:lnTo>
                    <a:lnTo>
                      <a:pt x="80" y="473"/>
                    </a:lnTo>
                    <a:lnTo>
                      <a:pt x="81" y="462"/>
                    </a:lnTo>
                    <a:lnTo>
                      <a:pt x="83" y="450"/>
                    </a:lnTo>
                    <a:lnTo>
                      <a:pt x="83" y="436"/>
                    </a:lnTo>
                    <a:lnTo>
                      <a:pt x="84" y="423"/>
                    </a:lnTo>
                    <a:lnTo>
                      <a:pt x="86" y="414"/>
                    </a:lnTo>
                    <a:lnTo>
                      <a:pt x="86" y="404"/>
                    </a:lnTo>
                    <a:lnTo>
                      <a:pt x="86" y="393"/>
                    </a:lnTo>
                    <a:lnTo>
                      <a:pt x="86" y="383"/>
                    </a:lnTo>
                    <a:lnTo>
                      <a:pt x="83" y="373"/>
                    </a:lnTo>
                    <a:lnTo>
                      <a:pt x="80" y="364"/>
                    </a:lnTo>
                    <a:lnTo>
                      <a:pt x="74" y="355"/>
                    </a:lnTo>
                    <a:lnTo>
                      <a:pt x="68" y="346"/>
                    </a:lnTo>
                    <a:lnTo>
                      <a:pt x="65" y="346"/>
                    </a:lnTo>
                    <a:lnTo>
                      <a:pt x="62" y="346"/>
                    </a:lnTo>
                    <a:lnTo>
                      <a:pt x="61" y="345"/>
                    </a:lnTo>
                    <a:lnTo>
                      <a:pt x="59" y="343"/>
                    </a:lnTo>
                    <a:lnTo>
                      <a:pt x="56" y="340"/>
                    </a:lnTo>
                    <a:lnTo>
                      <a:pt x="55" y="339"/>
                    </a:lnTo>
                    <a:lnTo>
                      <a:pt x="52" y="337"/>
                    </a:lnTo>
                    <a:lnTo>
                      <a:pt x="49" y="337"/>
                    </a:lnTo>
                    <a:lnTo>
                      <a:pt x="41" y="339"/>
                    </a:lnTo>
                    <a:lnTo>
                      <a:pt x="36" y="339"/>
                    </a:lnTo>
                    <a:lnTo>
                      <a:pt x="28" y="340"/>
                    </a:lnTo>
                    <a:lnTo>
                      <a:pt x="22" y="342"/>
                    </a:lnTo>
                    <a:lnTo>
                      <a:pt x="16" y="345"/>
                    </a:lnTo>
                    <a:lnTo>
                      <a:pt x="10" y="348"/>
                    </a:lnTo>
                    <a:lnTo>
                      <a:pt x="4" y="352"/>
                    </a:lnTo>
                    <a:lnTo>
                      <a:pt x="0" y="358"/>
                    </a:lnTo>
                    <a:lnTo>
                      <a:pt x="10" y="319"/>
                    </a:lnTo>
                    <a:lnTo>
                      <a:pt x="24" y="283"/>
                    </a:lnTo>
                    <a:lnTo>
                      <a:pt x="39" y="246"/>
                    </a:lnTo>
                    <a:lnTo>
                      <a:pt x="56" y="211"/>
                    </a:lnTo>
                    <a:lnTo>
                      <a:pt x="74" y="176"/>
                    </a:lnTo>
                    <a:lnTo>
                      <a:pt x="95" y="142"/>
                    </a:lnTo>
                    <a:lnTo>
                      <a:pt x="115" y="109"/>
                    </a:lnTo>
                    <a:lnTo>
                      <a:pt x="138" y="75"/>
                    </a:lnTo>
                    <a:lnTo>
                      <a:pt x="163" y="61"/>
                    </a:lnTo>
                    <a:lnTo>
                      <a:pt x="189" y="46"/>
                    </a:lnTo>
                    <a:lnTo>
                      <a:pt x="216" y="31"/>
                    </a:lnTo>
                    <a:lnTo>
                      <a:pt x="244" y="18"/>
                    </a:lnTo>
                    <a:lnTo>
                      <a:pt x="257" y="12"/>
                    </a:lnTo>
                    <a:lnTo>
                      <a:pt x="272" y="7"/>
                    </a:lnTo>
                    <a:lnTo>
                      <a:pt x="287" y="4"/>
                    </a:lnTo>
                    <a:lnTo>
                      <a:pt x="302" y="1"/>
                    </a:lnTo>
                    <a:lnTo>
                      <a:pt x="317" y="0"/>
                    </a:lnTo>
                    <a:lnTo>
                      <a:pt x="333" y="0"/>
                    </a:lnTo>
                    <a:lnTo>
                      <a:pt x="348" y="1"/>
                    </a:lnTo>
                    <a:lnTo>
                      <a:pt x="364" y="4"/>
                    </a:lnTo>
                    <a:lnTo>
                      <a:pt x="380" y="6"/>
                    </a:lnTo>
                    <a:lnTo>
                      <a:pt x="396" y="7"/>
                    </a:lnTo>
                    <a:lnTo>
                      <a:pt x="413" y="7"/>
                    </a:lnTo>
                    <a:lnTo>
                      <a:pt x="429" y="6"/>
                    </a:lnTo>
                    <a:lnTo>
                      <a:pt x="445" y="6"/>
                    </a:lnTo>
                    <a:lnTo>
                      <a:pt x="462" y="4"/>
                    </a:lnTo>
                    <a:lnTo>
                      <a:pt x="478" y="3"/>
                    </a:lnTo>
                    <a:lnTo>
                      <a:pt x="494" y="0"/>
                    </a:lnTo>
                    <a:close/>
                  </a:path>
                </a:pathLst>
              </a:custGeom>
              <a:solidFill>
                <a:srgbClr val="213D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0" name="Freeform 85"/>
              <p:cNvSpPr>
                <a:spLocks/>
              </p:cNvSpPr>
              <p:nvPr/>
            </p:nvSpPr>
            <p:spPr bwMode="auto">
              <a:xfrm>
                <a:off x="4314" y="2759"/>
                <a:ext cx="156" cy="374"/>
              </a:xfrm>
              <a:custGeom>
                <a:avLst/>
                <a:gdLst>
                  <a:gd name="T0" fmla="*/ 39 w 312"/>
                  <a:gd name="T1" fmla="*/ 16 h 747"/>
                  <a:gd name="T2" fmla="*/ 54 w 312"/>
                  <a:gd name="T3" fmla="*/ 38 h 747"/>
                  <a:gd name="T4" fmla="*/ 69 w 312"/>
                  <a:gd name="T5" fmla="*/ 61 h 747"/>
                  <a:gd name="T6" fmla="*/ 90 w 312"/>
                  <a:gd name="T7" fmla="*/ 80 h 747"/>
                  <a:gd name="T8" fmla="*/ 113 w 312"/>
                  <a:gd name="T9" fmla="*/ 96 h 747"/>
                  <a:gd name="T10" fmla="*/ 127 w 312"/>
                  <a:gd name="T11" fmla="*/ 100 h 747"/>
                  <a:gd name="T12" fmla="*/ 135 w 312"/>
                  <a:gd name="T13" fmla="*/ 104 h 747"/>
                  <a:gd name="T14" fmla="*/ 141 w 312"/>
                  <a:gd name="T15" fmla="*/ 104 h 747"/>
                  <a:gd name="T16" fmla="*/ 148 w 312"/>
                  <a:gd name="T17" fmla="*/ 104 h 747"/>
                  <a:gd name="T18" fmla="*/ 155 w 312"/>
                  <a:gd name="T19" fmla="*/ 153 h 747"/>
                  <a:gd name="T20" fmla="*/ 155 w 312"/>
                  <a:gd name="T21" fmla="*/ 205 h 747"/>
                  <a:gd name="T22" fmla="*/ 154 w 312"/>
                  <a:gd name="T23" fmla="*/ 243 h 747"/>
                  <a:gd name="T24" fmla="*/ 155 w 312"/>
                  <a:gd name="T25" fmla="*/ 253 h 747"/>
                  <a:gd name="T26" fmla="*/ 156 w 312"/>
                  <a:gd name="T27" fmla="*/ 264 h 747"/>
                  <a:gd name="T28" fmla="*/ 153 w 312"/>
                  <a:gd name="T29" fmla="*/ 294 h 747"/>
                  <a:gd name="T30" fmla="*/ 150 w 312"/>
                  <a:gd name="T31" fmla="*/ 335 h 747"/>
                  <a:gd name="T32" fmla="*/ 143 w 312"/>
                  <a:gd name="T33" fmla="*/ 374 h 747"/>
                  <a:gd name="T34" fmla="*/ 138 w 312"/>
                  <a:gd name="T35" fmla="*/ 370 h 747"/>
                  <a:gd name="T36" fmla="*/ 135 w 312"/>
                  <a:gd name="T37" fmla="*/ 366 h 747"/>
                  <a:gd name="T38" fmla="*/ 132 w 312"/>
                  <a:gd name="T39" fmla="*/ 358 h 747"/>
                  <a:gd name="T40" fmla="*/ 133 w 312"/>
                  <a:gd name="T41" fmla="*/ 344 h 747"/>
                  <a:gd name="T42" fmla="*/ 135 w 312"/>
                  <a:gd name="T43" fmla="*/ 330 h 747"/>
                  <a:gd name="T44" fmla="*/ 136 w 312"/>
                  <a:gd name="T45" fmla="*/ 326 h 747"/>
                  <a:gd name="T46" fmla="*/ 138 w 312"/>
                  <a:gd name="T47" fmla="*/ 322 h 747"/>
                  <a:gd name="T48" fmla="*/ 138 w 312"/>
                  <a:gd name="T49" fmla="*/ 319 h 747"/>
                  <a:gd name="T50" fmla="*/ 135 w 312"/>
                  <a:gd name="T51" fmla="*/ 301 h 747"/>
                  <a:gd name="T52" fmla="*/ 132 w 312"/>
                  <a:gd name="T53" fmla="*/ 274 h 747"/>
                  <a:gd name="T54" fmla="*/ 124 w 312"/>
                  <a:gd name="T55" fmla="*/ 250 h 747"/>
                  <a:gd name="T56" fmla="*/ 119 w 312"/>
                  <a:gd name="T57" fmla="*/ 232 h 747"/>
                  <a:gd name="T58" fmla="*/ 113 w 312"/>
                  <a:gd name="T59" fmla="*/ 218 h 747"/>
                  <a:gd name="T60" fmla="*/ 108 w 312"/>
                  <a:gd name="T61" fmla="*/ 204 h 747"/>
                  <a:gd name="T62" fmla="*/ 105 w 312"/>
                  <a:gd name="T63" fmla="*/ 193 h 747"/>
                  <a:gd name="T64" fmla="*/ 102 w 312"/>
                  <a:gd name="T65" fmla="*/ 184 h 747"/>
                  <a:gd name="T66" fmla="*/ 99 w 312"/>
                  <a:gd name="T67" fmla="*/ 175 h 747"/>
                  <a:gd name="T68" fmla="*/ 96 w 312"/>
                  <a:gd name="T69" fmla="*/ 166 h 747"/>
                  <a:gd name="T70" fmla="*/ 91 w 312"/>
                  <a:gd name="T71" fmla="*/ 159 h 747"/>
                  <a:gd name="T72" fmla="*/ 88 w 312"/>
                  <a:gd name="T73" fmla="*/ 145 h 747"/>
                  <a:gd name="T74" fmla="*/ 82 w 312"/>
                  <a:gd name="T75" fmla="*/ 133 h 747"/>
                  <a:gd name="T76" fmla="*/ 79 w 312"/>
                  <a:gd name="T77" fmla="*/ 121 h 747"/>
                  <a:gd name="T78" fmla="*/ 63 w 312"/>
                  <a:gd name="T79" fmla="*/ 95 h 747"/>
                  <a:gd name="T80" fmla="*/ 49 w 312"/>
                  <a:gd name="T81" fmla="*/ 69 h 747"/>
                  <a:gd name="T82" fmla="*/ 39 w 312"/>
                  <a:gd name="T83" fmla="*/ 46 h 747"/>
                  <a:gd name="T84" fmla="*/ 28 w 312"/>
                  <a:gd name="T85" fmla="*/ 34 h 747"/>
                  <a:gd name="T86" fmla="*/ 19 w 312"/>
                  <a:gd name="T87" fmla="*/ 22 h 747"/>
                  <a:gd name="T88" fmla="*/ 11 w 312"/>
                  <a:gd name="T89" fmla="*/ 15 h 747"/>
                  <a:gd name="T90" fmla="*/ 5 w 312"/>
                  <a:gd name="T91" fmla="*/ 11 h 747"/>
                  <a:gd name="T92" fmla="*/ 0 w 312"/>
                  <a:gd name="T93" fmla="*/ 3 h 747"/>
                  <a:gd name="T94" fmla="*/ 8 w 312"/>
                  <a:gd name="T95" fmla="*/ 1 h 747"/>
                  <a:gd name="T96" fmla="*/ 20 w 312"/>
                  <a:gd name="T97" fmla="*/ 0 h 7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2"/>
                  <a:gd name="T148" fmla="*/ 0 h 747"/>
                  <a:gd name="T149" fmla="*/ 312 w 312"/>
                  <a:gd name="T150" fmla="*/ 747 h 7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2" h="747">
                    <a:moveTo>
                      <a:pt x="57" y="1"/>
                    </a:moveTo>
                    <a:lnTo>
                      <a:pt x="68" y="16"/>
                    </a:lnTo>
                    <a:lnTo>
                      <a:pt x="78" y="31"/>
                    </a:lnTo>
                    <a:lnTo>
                      <a:pt x="88" y="46"/>
                    </a:lnTo>
                    <a:lnTo>
                      <a:pt x="99" y="61"/>
                    </a:lnTo>
                    <a:lnTo>
                      <a:pt x="109" y="75"/>
                    </a:lnTo>
                    <a:lnTo>
                      <a:pt x="119" y="90"/>
                    </a:lnTo>
                    <a:lnTo>
                      <a:pt x="128" y="105"/>
                    </a:lnTo>
                    <a:lnTo>
                      <a:pt x="137" y="121"/>
                    </a:lnTo>
                    <a:lnTo>
                      <a:pt x="151" y="133"/>
                    </a:lnTo>
                    <a:lnTo>
                      <a:pt x="165" y="146"/>
                    </a:lnTo>
                    <a:lnTo>
                      <a:pt x="180" y="160"/>
                    </a:lnTo>
                    <a:lnTo>
                      <a:pt x="195" y="172"/>
                    </a:lnTo>
                    <a:lnTo>
                      <a:pt x="211" y="182"/>
                    </a:lnTo>
                    <a:lnTo>
                      <a:pt x="227" y="191"/>
                    </a:lnTo>
                    <a:lnTo>
                      <a:pt x="236" y="195"/>
                    </a:lnTo>
                    <a:lnTo>
                      <a:pt x="245" y="198"/>
                    </a:lnTo>
                    <a:lnTo>
                      <a:pt x="254" y="200"/>
                    </a:lnTo>
                    <a:lnTo>
                      <a:pt x="263" y="201"/>
                    </a:lnTo>
                    <a:lnTo>
                      <a:pt x="267" y="204"/>
                    </a:lnTo>
                    <a:lnTo>
                      <a:pt x="270" y="207"/>
                    </a:lnTo>
                    <a:lnTo>
                      <a:pt x="275" y="207"/>
                    </a:lnTo>
                    <a:lnTo>
                      <a:pt x="278" y="207"/>
                    </a:lnTo>
                    <a:lnTo>
                      <a:pt x="282" y="207"/>
                    </a:lnTo>
                    <a:lnTo>
                      <a:pt x="287" y="207"/>
                    </a:lnTo>
                    <a:lnTo>
                      <a:pt x="291" y="207"/>
                    </a:lnTo>
                    <a:lnTo>
                      <a:pt x="295" y="207"/>
                    </a:lnTo>
                    <a:lnTo>
                      <a:pt x="303" y="240"/>
                    </a:lnTo>
                    <a:lnTo>
                      <a:pt x="307" y="272"/>
                    </a:lnTo>
                    <a:lnTo>
                      <a:pt x="309" y="306"/>
                    </a:lnTo>
                    <a:lnTo>
                      <a:pt x="310" y="342"/>
                    </a:lnTo>
                    <a:lnTo>
                      <a:pt x="310" y="376"/>
                    </a:lnTo>
                    <a:lnTo>
                      <a:pt x="309" y="410"/>
                    </a:lnTo>
                    <a:lnTo>
                      <a:pt x="309" y="445"/>
                    </a:lnTo>
                    <a:lnTo>
                      <a:pt x="310" y="478"/>
                    </a:lnTo>
                    <a:lnTo>
                      <a:pt x="307" y="485"/>
                    </a:lnTo>
                    <a:lnTo>
                      <a:pt x="307" y="493"/>
                    </a:lnTo>
                    <a:lnTo>
                      <a:pt x="307" y="499"/>
                    </a:lnTo>
                    <a:lnTo>
                      <a:pt x="309" y="506"/>
                    </a:lnTo>
                    <a:lnTo>
                      <a:pt x="312" y="513"/>
                    </a:lnTo>
                    <a:lnTo>
                      <a:pt x="312" y="521"/>
                    </a:lnTo>
                    <a:lnTo>
                      <a:pt x="312" y="528"/>
                    </a:lnTo>
                    <a:lnTo>
                      <a:pt x="310" y="536"/>
                    </a:lnTo>
                    <a:lnTo>
                      <a:pt x="307" y="561"/>
                    </a:lnTo>
                    <a:lnTo>
                      <a:pt x="306" y="587"/>
                    </a:lnTo>
                    <a:lnTo>
                      <a:pt x="304" y="614"/>
                    </a:lnTo>
                    <a:lnTo>
                      <a:pt x="303" y="641"/>
                    </a:lnTo>
                    <a:lnTo>
                      <a:pt x="300" y="669"/>
                    </a:lnTo>
                    <a:lnTo>
                      <a:pt x="295" y="695"/>
                    </a:lnTo>
                    <a:lnTo>
                      <a:pt x="291" y="720"/>
                    </a:lnTo>
                    <a:lnTo>
                      <a:pt x="285" y="747"/>
                    </a:lnTo>
                    <a:lnTo>
                      <a:pt x="282" y="746"/>
                    </a:lnTo>
                    <a:lnTo>
                      <a:pt x="279" y="743"/>
                    </a:lnTo>
                    <a:lnTo>
                      <a:pt x="276" y="740"/>
                    </a:lnTo>
                    <a:lnTo>
                      <a:pt x="275" y="737"/>
                    </a:lnTo>
                    <a:lnTo>
                      <a:pt x="272" y="734"/>
                    </a:lnTo>
                    <a:lnTo>
                      <a:pt x="270" y="731"/>
                    </a:lnTo>
                    <a:lnTo>
                      <a:pt x="267" y="728"/>
                    </a:lnTo>
                    <a:lnTo>
                      <a:pt x="264" y="725"/>
                    </a:lnTo>
                    <a:lnTo>
                      <a:pt x="264" y="715"/>
                    </a:lnTo>
                    <a:lnTo>
                      <a:pt x="264" y="706"/>
                    </a:lnTo>
                    <a:lnTo>
                      <a:pt x="266" y="697"/>
                    </a:lnTo>
                    <a:lnTo>
                      <a:pt x="266" y="688"/>
                    </a:lnTo>
                    <a:lnTo>
                      <a:pt x="267" y="679"/>
                    </a:lnTo>
                    <a:lnTo>
                      <a:pt x="267" y="669"/>
                    </a:lnTo>
                    <a:lnTo>
                      <a:pt x="269" y="660"/>
                    </a:lnTo>
                    <a:lnTo>
                      <a:pt x="269" y="651"/>
                    </a:lnTo>
                    <a:lnTo>
                      <a:pt x="272" y="654"/>
                    </a:lnTo>
                    <a:lnTo>
                      <a:pt x="272" y="651"/>
                    </a:lnTo>
                    <a:lnTo>
                      <a:pt x="273" y="649"/>
                    </a:lnTo>
                    <a:lnTo>
                      <a:pt x="275" y="646"/>
                    </a:lnTo>
                    <a:lnTo>
                      <a:pt x="276" y="644"/>
                    </a:lnTo>
                    <a:lnTo>
                      <a:pt x="276" y="642"/>
                    </a:lnTo>
                    <a:lnTo>
                      <a:pt x="276" y="639"/>
                    </a:lnTo>
                    <a:lnTo>
                      <a:pt x="275" y="638"/>
                    </a:lnTo>
                    <a:lnTo>
                      <a:pt x="272" y="636"/>
                    </a:lnTo>
                    <a:lnTo>
                      <a:pt x="270" y="618"/>
                    </a:lnTo>
                    <a:lnTo>
                      <a:pt x="270" y="601"/>
                    </a:lnTo>
                    <a:lnTo>
                      <a:pt x="269" y="583"/>
                    </a:lnTo>
                    <a:lnTo>
                      <a:pt x="266" y="565"/>
                    </a:lnTo>
                    <a:lnTo>
                      <a:pt x="264" y="547"/>
                    </a:lnTo>
                    <a:lnTo>
                      <a:pt x="260" y="530"/>
                    </a:lnTo>
                    <a:lnTo>
                      <a:pt x="254" y="513"/>
                    </a:lnTo>
                    <a:lnTo>
                      <a:pt x="248" y="499"/>
                    </a:lnTo>
                    <a:lnTo>
                      <a:pt x="247" y="487"/>
                    </a:lnTo>
                    <a:lnTo>
                      <a:pt x="244" y="475"/>
                    </a:lnTo>
                    <a:lnTo>
                      <a:pt x="239" y="464"/>
                    </a:lnTo>
                    <a:lnTo>
                      <a:pt x="235" y="454"/>
                    </a:lnTo>
                    <a:lnTo>
                      <a:pt x="230" y="445"/>
                    </a:lnTo>
                    <a:lnTo>
                      <a:pt x="226" y="435"/>
                    </a:lnTo>
                    <a:lnTo>
                      <a:pt x="223" y="423"/>
                    </a:lnTo>
                    <a:lnTo>
                      <a:pt x="222" y="411"/>
                    </a:lnTo>
                    <a:lnTo>
                      <a:pt x="217" y="407"/>
                    </a:lnTo>
                    <a:lnTo>
                      <a:pt x="214" y="399"/>
                    </a:lnTo>
                    <a:lnTo>
                      <a:pt x="211" y="393"/>
                    </a:lnTo>
                    <a:lnTo>
                      <a:pt x="210" y="386"/>
                    </a:lnTo>
                    <a:lnTo>
                      <a:pt x="208" y="380"/>
                    </a:lnTo>
                    <a:lnTo>
                      <a:pt x="207" y="373"/>
                    </a:lnTo>
                    <a:lnTo>
                      <a:pt x="204" y="367"/>
                    </a:lnTo>
                    <a:lnTo>
                      <a:pt x="201" y="361"/>
                    </a:lnTo>
                    <a:lnTo>
                      <a:pt x="201" y="355"/>
                    </a:lnTo>
                    <a:lnTo>
                      <a:pt x="199" y="349"/>
                    </a:lnTo>
                    <a:lnTo>
                      <a:pt x="198" y="343"/>
                    </a:lnTo>
                    <a:lnTo>
                      <a:pt x="195" y="337"/>
                    </a:lnTo>
                    <a:lnTo>
                      <a:pt x="193" y="331"/>
                    </a:lnTo>
                    <a:lnTo>
                      <a:pt x="190" y="325"/>
                    </a:lnTo>
                    <a:lnTo>
                      <a:pt x="187" y="321"/>
                    </a:lnTo>
                    <a:lnTo>
                      <a:pt x="183" y="317"/>
                    </a:lnTo>
                    <a:lnTo>
                      <a:pt x="182" y="308"/>
                    </a:lnTo>
                    <a:lnTo>
                      <a:pt x="179" y="299"/>
                    </a:lnTo>
                    <a:lnTo>
                      <a:pt x="176" y="290"/>
                    </a:lnTo>
                    <a:lnTo>
                      <a:pt x="173" y="281"/>
                    </a:lnTo>
                    <a:lnTo>
                      <a:pt x="168" y="272"/>
                    </a:lnTo>
                    <a:lnTo>
                      <a:pt x="165" y="265"/>
                    </a:lnTo>
                    <a:lnTo>
                      <a:pt x="161" y="256"/>
                    </a:lnTo>
                    <a:lnTo>
                      <a:pt x="156" y="248"/>
                    </a:lnTo>
                    <a:lnTo>
                      <a:pt x="159" y="241"/>
                    </a:lnTo>
                    <a:lnTo>
                      <a:pt x="149" y="223"/>
                    </a:lnTo>
                    <a:lnTo>
                      <a:pt x="137" y="207"/>
                    </a:lnTo>
                    <a:lnTo>
                      <a:pt x="127" y="189"/>
                    </a:lnTo>
                    <a:lnTo>
                      <a:pt x="116" y="172"/>
                    </a:lnTo>
                    <a:lnTo>
                      <a:pt x="108" y="155"/>
                    </a:lnTo>
                    <a:lnTo>
                      <a:pt x="99" y="137"/>
                    </a:lnTo>
                    <a:lnTo>
                      <a:pt x="91" y="118"/>
                    </a:lnTo>
                    <a:lnTo>
                      <a:pt x="85" y="99"/>
                    </a:lnTo>
                    <a:lnTo>
                      <a:pt x="78" y="92"/>
                    </a:lnTo>
                    <a:lnTo>
                      <a:pt x="72" y="83"/>
                    </a:lnTo>
                    <a:lnTo>
                      <a:pt x="65" y="75"/>
                    </a:lnTo>
                    <a:lnTo>
                      <a:pt x="57" y="68"/>
                    </a:lnTo>
                    <a:lnTo>
                      <a:pt x="50" y="61"/>
                    </a:lnTo>
                    <a:lnTo>
                      <a:pt x="44" y="52"/>
                    </a:lnTo>
                    <a:lnTo>
                      <a:pt x="38" y="44"/>
                    </a:lnTo>
                    <a:lnTo>
                      <a:pt x="32" y="35"/>
                    </a:lnTo>
                    <a:lnTo>
                      <a:pt x="28" y="31"/>
                    </a:lnTo>
                    <a:lnTo>
                      <a:pt x="23" y="29"/>
                    </a:lnTo>
                    <a:lnTo>
                      <a:pt x="19" y="27"/>
                    </a:lnTo>
                    <a:lnTo>
                      <a:pt x="13" y="24"/>
                    </a:lnTo>
                    <a:lnTo>
                      <a:pt x="9" y="21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365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" name="Freeform 86"/>
              <p:cNvSpPr>
                <a:spLocks/>
              </p:cNvSpPr>
              <p:nvPr/>
            </p:nvSpPr>
            <p:spPr bwMode="auto">
              <a:xfrm>
                <a:off x="4274" y="2769"/>
                <a:ext cx="169" cy="347"/>
              </a:xfrm>
              <a:custGeom>
                <a:avLst/>
                <a:gdLst>
                  <a:gd name="T0" fmla="*/ 56 w 337"/>
                  <a:gd name="T1" fmla="*/ 17 h 694"/>
                  <a:gd name="T2" fmla="*/ 64 w 337"/>
                  <a:gd name="T3" fmla="*/ 25 h 694"/>
                  <a:gd name="T4" fmla="*/ 73 w 337"/>
                  <a:gd name="T5" fmla="*/ 34 h 694"/>
                  <a:gd name="T6" fmla="*/ 78 w 337"/>
                  <a:gd name="T7" fmla="*/ 43 h 694"/>
                  <a:gd name="T8" fmla="*/ 83 w 337"/>
                  <a:gd name="T9" fmla="*/ 51 h 694"/>
                  <a:gd name="T10" fmla="*/ 87 w 337"/>
                  <a:gd name="T11" fmla="*/ 57 h 694"/>
                  <a:gd name="T12" fmla="*/ 90 w 337"/>
                  <a:gd name="T13" fmla="*/ 65 h 694"/>
                  <a:gd name="T14" fmla="*/ 92 w 337"/>
                  <a:gd name="T15" fmla="*/ 71 h 694"/>
                  <a:gd name="T16" fmla="*/ 97 w 337"/>
                  <a:gd name="T17" fmla="*/ 81 h 694"/>
                  <a:gd name="T18" fmla="*/ 103 w 337"/>
                  <a:gd name="T19" fmla="*/ 95 h 694"/>
                  <a:gd name="T20" fmla="*/ 109 w 337"/>
                  <a:gd name="T21" fmla="*/ 111 h 694"/>
                  <a:gd name="T22" fmla="*/ 115 w 337"/>
                  <a:gd name="T23" fmla="*/ 126 h 694"/>
                  <a:gd name="T24" fmla="*/ 123 w 337"/>
                  <a:gd name="T25" fmla="*/ 139 h 694"/>
                  <a:gd name="T26" fmla="*/ 130 w 337"/>
                  <a:gd name="T27" fmla="*/ 161 h 694"/>
                  <a:gd name="T28" fmla="*/ 138 w 337"/>
                  <a:gd name="T29" fmla="*/ 183 h 694"/>
                  <a:gd name="T30" fmla="*/ 145 w 337"/>
                  <a:gd name="T31" fmla="*/ 205 h 694"/>
                  <a:gd name="T32" fmla="*/ 152 w 337"/>
                  <a:gd name="T33" fmla="*/ 227 h 694"/>
                  <a:gd name="T34" fmla="*/ 156 w 337"/>
                  <a:gd name="T35" fmla="*/ 237 h 694"/>
                  <a:gd name="T36" fmla="*/ 159 w 337"/>
                  <a:gd name="T37" fmla="*/ 248 h 694"/>
                  <a:gd name="T38" fmla="*/ 161 w 337"/>
                  <a:gd name="T39" fmla="*/ 259 h 694"/>
                  <a:gd name="T40" fmla="*/ 165 w 337"/>
                  <a:gd name="T41" fmla="*/ 269 h 694"/>
                  <a:gd name="T42" fmla="*/ 168 w 337"/>
                  <a:gd name="T43" fmla="*/ 288 h 694"/>
                  <a:gd name="T44" fmla="*/ 168 w 337"/>
                  <a:gd name="T45" fmla="*/ 308 h 694"/>
                  <a:gd name="T46" fmla="*/ 167 w 337"/>
                  <a:gd name="T47" fmla="*/ 328 h 694"/>
                  <a:gd name="T48" fmla="*/ 165 w 337"/>
                  <a:gd name="T49" fmla="*/ 347 h 694"/>
                  <a:gd name="T50" fmla="*/ 144 w 337"/>
                  <a:gd name="T51" fmla="*/ 333 h 694"/>
                  <a:gd name="T52" fmla="*/ 124 w 337"/>
                  <a:gd name="T53" fmla="*/ 317 h 694"/>
                  <a:gd name="T54" fmla="*/ 102 w 337"/>
                  <a:gd name="T55" fmla="*/ 303 h 694"/>
                  <a:gd name="T56" fmla="*/ 91 w 337"/>
                  <a:gd name="T57" fmla="*/ 298 h 694"/>
                  <a:gd name="T58" fmla="*/ 79 w 337"/>
                  <a:gd name="T59" fmla="*/ 294 h 694"/>
                  <a:gd name="T60" fmla="*/ 75 w 337"/>
                  <a:gd name="T61" fmla="*/ 291 h 694"/>
                  <a:gd name="T62" fmla="*/ 73 w 337"/>
                  <a:gd name="T63" fmla="*/ 287 h 694"/>
                  <a:gd name="T64" fmla="*/ 73 w 337"/>
                  <a:gd name="T65" fmla="*/ 281 h 694"/>
                  <a:gd name="T66" fmla="*/ 74 w 337"/>
                  <a:gd name="T67" fmla="*/ 276 h 694"/>
                  <a:gd name="T68" fmla="*/ 74 w 337"/>
                  <a:gd name="T69" fmla="*/ 268 h 694"/>
                  <a:gd name="T70" fmla="*/ 75 w 337"/>
                  <a:gd name="T71" fmla="*/ 260 h 694"/>
                  <a:gd name="T72" fmla="*/ 76 w 337"/>
                  <a:gd name="T73" fmla="*/ 252 h 694"/>
                  <a:gd name="T74" fmla="*/ 79 w 337"/>
                  <a:gd name="T75" fmla="*/ 245 h 694"/>
                  <a:gd name="T76" fmla="*/ 73 w 337"/>
                  <a:gd name="T77" fmla="*/ 223 h 694"/>
                  <a:gd name="T78" fmla="*/ 70 w 337"/>
                  <a:gd name="T79" fmla="*/ 202 h 694"/>
                  <a:gd name="T80" fmla="*/ 64 w 337"/>
                  <a:gd name="T81" fmla="*/ 181 h 694"/>
                  <a:gd name="T82" fmla="*/ 56 w 337"/>
                  <a:gd name="T83" fmla="*/ 162 h 694"/>
                  <a:gd name="T84" fmla="*/ 50 w 337"/>
                  <a:gd name="T85" fmla="*/ 146 h 694"/>
                  <a:gd name="T86" fmla="*/ 45 w 337"/>
                  <a:gd name="T87" fmla="*/ 131 h 694"/>
                  <a:gd name="T88" fmla="*/ 39 w 337"/>
                  <a:gd name="T89" fmla="*/ 115 h 694"/>
                  <a:gd name="T90" fmla="*/ 30 w 337"/>
                  <a:gd name="T91" fmla="*/ 101 h 694"/>
                  <a:gd name="T92" fmla="*/ 25 w 337"/>
                  <a:gd name="T93" fmla="*/ 89 h 694"/>
                  <a:gd name="T94" fmla="*/ 18 w 337"/>
                  <a:gd name="T95" fmla="*/ 77 h 694"/>
                  <a:gd name="T96" fmla="*/ 10 w 337"/>
                  <a:gd name="T97" fmla="*/ 66 h 694"/>
                  <a:gd name="T98" fmla="*/ 2 w 337"/>
                  <a:gd name="T99" fmla="*/ 55 h 694"/>
                  <a:gd name="T100" fmla="*/ 0 w 337"/>
                  <a:gd name="T101" fmla="*/ 52 h 694"/>
                  <a:gd name="T102" fmla="*/ 1 w 337"/>
                  <a:gd name="T103" fmla="*/ 49 h 694"/>
                  <a:gd name="T104" fmla="*/ 3 w 337"/>
                  <a:gd name="T105" fmla="*/ 46 h 694"/>
                  <a:gd name="T106" fmla="*/ 5 w 337"/>
                  <a:gd name="T107" fmla="*/ 43 h 694"/>
                  <a:gd name="T108" fmla="*/ 10 w 337"/>
                  <a:gd name="T109" fmla="*/ 35 h 694"/>
                  <a:gd name="T110" fmla="*/ 13 w 337"/>
                  <a:gd name="T111" fmla="*/ 23 h 694"/>
                  <a:gd name="T112" fmla="*/ 16 w 337"/>
                  <a:gd name="T113" fmla="*/ 12 h 694"/>
                  <a:gd name="T114" fmla="*/ 20 w 337"/>
                  <a:gd name="T115" fmla="*/ 7 h 694"/>
                  <a:gd name="T116" fmla="*/ 25 w 337"/>
                  <a:gd name="T117" fmla="*/ 4 h 694"/>
                  <a:gd name="T118" fmla="*/ 27 w 337"/>
                  <a:gd name="T119" fmla="*/ 1 h 694"/>
                  <a:gd name="T120" fmla="*/ 31 w 337"/>
                  <a:gd name="T121" fmla="*/ 0 h 694"/>
                  <a:gd name="T122" fmla="*/ 35 w 337"/>
                  <a:gd name="T123" fmla="*/ 1 h 694"/>
                  <a:gd name="T124" fmla="*/ 39 w 337"/>
                  <a:gd name="T125" fmla="*/ 1 h 6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7"/>
                  <a:gd name="T190" fmla="*/ 0 h 694"/>
                  <a:gd name="T191" fmla="*/ 337 w 337"/>
                  <a:gd name="T192" fmla="*/ 694 h 6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7" h="694">
                    <a:moveTo>
                      <a:pt x="105" y="25"/>
                    </a:moveTo>
                    <a:lnTo>
                      <a:pt x="112" y="33"/>
                    </a:lnTo>
                    <a:lnTo>
                      <a:pt x="121" y="42"/>
                    </a:lnTo>
                    <a:lnTo>
                      <a:pt x="128" y="50"/>
                    </a:lnTo>
                    <a:lnTo>
                      <a:pt x="137" y="59"/>
                    </a:lnTo>
                    <a:lnTo>
                      <a:pt x="145" y="68"/>
                    </a:lnTo>
                    <a:lnTo>
                      <a:pt x="151" y="77"/>
                    </a:lnTo>
                    <a:lnTo>
                      <a:pt x="155" y="87"/>
                    </a:lnTo>
                    <a:lnTo>
                      <a:pt x="160" y="98"/>
                    </a:lnTo>
                    <a:lnTo>
                      <a:pt x="165" y="102"/>
                    </a:lnTo>
                    <a:lnTo>
                      <a:pt x="170" y="108"/>
                    </a:lnTo>
                    <a:lnTo>
                      <a:pt x="173" y="114"/>
                    </a:lnTo>
                    <a:lnTo>
                      <a:pt x="176" y="121"/>
                    </a:lnTo>
                    <a:lnTo>
                      <a:pt x="179" y="129"/>
                    </a:lnTo>
                    <a:lnTo>
                      <a:pt x="180" y="135"/>
                    </a:lnTo>
                    <a:lnTo>
                      <a:pt x="183" y="142"/>
                    </a:lnTo>
                    <a:lnTo>
                      <a:pt x="188" y="147"/>
                    </a:lnTo>
                    <a:lnTo>
                      <a:pt x="194" y="161"/>
                    </a:lnTo>
                    <a:lnTo>
                      <a:pt x="199" y="176"/>
                    </a:lnTo>
                    <a:lnTo>
                      <a:pt x="205" y="191"/>
                    </a:lnTo>
                    <a:lnTo>
                      <a:pt x="211" y="207"/>
                    </a:lnTo>
                    <a:lnTo>
                      <a:pt x="217" y="222"/>
                    </a:lnTo>
                    <a:lnTo>
                      <a:pt x="223" y="237"/>
                    </a:lnTo>
                    <a:lnTo>
                      <a:pt x="229" y="252"/>
                    </a:lnTo>
                    <a:lnTo>
                      <a:pt x="235" y="266"/>
                    </a:lnTo>
                    <a:lnTo>
                      <a:pt x="245" y="277"/>
                    </a:lnTo>
                    <a:lnTo>
                      <a:pt x="253" y="300"/>
                    </a:lnTo>
                    <a:lnTo>
                      <a:pt x="260" y="321"/>
                    </a:lnTo>
                    <a:lnTo>
                      <a:pt x="267" y="343"/>
                    </a:lnTo>
                    <a:lnTo>
                      <a:pt x="275" y="366"/>
                    </a:lnTo>
                    <a:lnTo>
                      <a:pt x="282" y="388"/>
                    </a:lnTo>
                    <a:lnTo>
                      <a:pt x="290" y="410"/>
                    </a:lnTo>
                    <a:lnTo>
                      <a:pt x="297" y="432"/>
                    </a:lnTo>
                    <a:lnTo>
                      <a:pt x="303" y="454"/>
                    </a:lnTo>
                    <a:lnTo>
                      <a:pt x="307" y="465"/>
                    </a:lnTo>
                    <a:lnTo>
                      <a:pt x="312" y="474"/>
                    </a:lnTo>
                    <a:lnTo>
                      <a:pt x="315" y="484"/>
                    </a:lnTo>
                    <a:lnTo>
                      <a:pt x="318" y="496"/>
                    </a:lnTo>
                    <a:lnTo>
                      <a:pt x="319" y="506"/>
                    </a:lnTo>
                    <a:lnTo>
                      <a:pt x="322" y="517"/>
                    </a:lnTo>
                    <a:lnTo>
                      <a:pt x="325" y="527"/>
                    </a:lnTo>
                    <a:lnTo>
                      <a:pt x="330" y="537"/>
                    </a:lnTo>
                    <a:lnTo>
                      <a:pt x="334" y="556"/>
                    </a:lnTo>
                    <a:lnTo>
                      <a:pt x="336" y="576"/>
                    </a:lnTo>
                    <a:lnTo>
                      <a:pt x="337" y="595"/>
                    </a:lnTo>
                    <a:lnTo>
                      <a:pt x="336" y="616"/>
                    </a:lnTo>
                    <a:lnTo>
                      <a:pt x="334" y="635"/>
                    </a:lnTo>
                    <a:lnTo>
                      <a:pt x="333" y="656"/>
                    </a:lnTo>
                    <a:lnTo>
                      <a:pt x="331" y="675"/>
                    </a:lnTo>
                    <a:lnTo>
                      <a:pt x="330" y="694"/>
                    </a:lnTo>
                    <a:lnTo>
                      <a:pt x="307" y="681"/>
                    </a:lnTo>
                    <a:lnTo>
                      <a:pt x="287" y="666"/>
                    </a:lnTo>
                    <a:lnTo>
                      <a:pt x="266" y="650"/>
                    </a:lnTo>
                    <a:lnTo>
                      <a:pt x="247" y="633"/>
                    </a:lnTo>
                    <a:lnTo>
                      <a:pt x="226" y="619"/>
                    </a:lnTo>
                    <a:lnTo>
                      <a:pt x="204" y="605"/>
                    </a:lnTo>
                    <a:lnTo>
                      <a:pt x="194" y="599"/>
                    </a:lnTo>
                    <a:lnTo>
                      <a:pt x="182" y="595"/>
                    </a:lnTo>
                    <a:lnTo>
                      <a:pt x="170" y="590"/>
                    </a:lnTo>
                    <a:lnTo>
                      <a:pt x="157" y="588"/>
                    </a:lnTo>
                    <a:lnTo>
                      <a:pt x="152" y="586"/>
                    </a:lnTo>
                    <a:lnTo>
                      <a:pt x="149" y="582"/>
                    </a:lnTo>
                    <a:lnTo>
                      <a:pt x="148" y="577"/>
                    </a:lnTo>
                    <a:lnTo>
                      <a:pt x="146" y="573"/>
                    </a:lnTo>
                    <a:lnTo>
                      <a:pt x="145" y="567"/>
                    </a:lnTo>
                    <a:lnTo>
                      <a:pt x="146" y="561"/>
                    </a:lnTo>
                    <a:lnTo>
                      <a:pt x="146" y="555"/>
                    </a:lnTo>
                    <a:lnTo>
                      <a:pt x="148" y="551"/>
                    </a:lnTo>
                    <a:lnTo>
                      <a:pt x="148" y="543"/>
                    </a:lnTo>
                    <a:lnTo>
                      <a:pt x="148" y="536"/>
                    </a:lnTo>
                    <a:lnTo>
                      <a:pt x="148" y="528"/>
                    </a:lnTo>
                    <a:lnTo>
                      <a:pt x="149" y="519"/>
                    </a:lnTo>
                    <a:lnTo>
                      <a:pt x="149" y="512"/>
                    </a:lnTo>
                    <a:lnTo>
                      <a:pt x="151" y="505"/>
                    </a:lnTo>
                    <a:lnTo>
                      <a:pt x="154" y="497"/>
                    </a:lnTo>
                    <a:lnTo>
                      <a:pt x="157" y="490"/>
                    </a:lnTo>
                    <a:lnTo>
                      <a:pt x="151" y="468"/>
                    </a:lnTo>
                    <a:lnTo>
                      <a:pt x="146" y="447"/>
                    </a:lnTo>
                    <a:lnTo>
                      <a:pt x="142" y="425"/>
                    </a:lnTo>
                    <a:lnTo>
                      <a:pt x="139" y="404"/>
                    </a:lnTo>
                    <a:lnTo>
                      <a:pt x="134" y="383"/>
                    </a:lnTo>
                    <a:lnTo>
                      <a:pt x="128" y="363"/>
                    </a:lnTo>
                    <a:lnTo>
                      <a:pt x="121" y="342"/>
                    </a:lnTo>
                    <a:lnTo>
                      <a:pt x="111" y="323"/>
                    </a:lnTo>
                    <a:lnTo>
                      <a:pt x="105" y="306"/>
                    </a:lnTo>
                    <a:lnTo>
                      <a:pt x="100" y="292"/>
                    </a:lnTo>
                    <a:lnTo>
                      <a:pt x="94" y="275"/>
                    </a:lnTo>
                    <a:lnTo>
                      <a:pt x="90" y="261"/>
                    </a:lnTo>
                    <a:lnTo>
                      <a:pt x="84" y="246"/>
                    </a:lnTo>
                    <a:lnTo>
                      <a:pt x="77" y="231"/>
                    </a:lnTo>
                    <a:lnTo>
                      <a:pt x="68" y="216"/>
                    </a:lnTo>
                    <a:lnTo>
                      <a:pt x="59" y="203"/>
                    </a:lnTo>
                    <a:lnTo>
                      <a:pt x="54" y="190"/>
                    </a:lnTo>
                    <a:lnTo>
                      <a:pt x="49" y="178"/>
                    </a:lnTo>
                    <a:lnTo>
                      <a:pt x="43" y="166"/>
                    </a:lnTo>
                    <a:lnTo>
                      <a:pt x="35" y="154"/>
                    </a:lnTo>
                    <a:lnTo>
                      <a:pt x="28" y="144"/>
                    </a:lnTo>
                    <a:lnTo>
                      <a:pt x="20" y="132"/>
                    </a:lnTo>
                    <a:lnTo>
                      <a:pt x="12" y="121"/>
                    </a:lnTo>
                    <a:lnTo>
                      <a:pt x="4" y="111"/>
                    </a:lnTo>
                    <a:lnTo>
                      <a:pt x="1" y="108"/>
                    </a:lnTo>
                    <a:lnTo>
                      <a:pt x="0" y="105"/>
                    </a:lnTo>
                    <a:lnTo>
                      <a:pt x="1" y="102"/>
                    </a:lnTo>
                    <a:lnTo>
                      <a:pt x="1" y="99"/>
                    </a:lnTo>
                    <a:lnTo>
                      <a:pt x="4" y="96"/>
                    </a:lnTo>
                    <a:lnTo>
                      <a:pt x="6" y="93"/>
                    </a:lnTo>
                    <a:lnTo>
                      <a:pt x="7" y="90"/>
                    </a:lnTo>
                    <a:lnTo>
                      <a:pt x="9" y="87"/>
                    </a:lnTo>
                    <a:lnTo>
                      <a:pt x="15" y="79"/>
                    </a:lnTo>
                    <a:lnTo>
                      <a:pt x="19" y="70"/>
                    </a:lnTo>
                    <a:lnTo>
                      <a:pt x="22" y="59"/>
                    </a:lnTo>
                    <a:lnTo>
                      <a:pt x="25" y="47"/>
                    </a:lnTo>
                    <a:lnTo>
                      <a:pt x="28" y="36"/>
                    </a:lnTo>
                    <a:lnTo>
                      <a:pt x="32" y="25"/>
                    </a:lnTo>
                    <a:lnTo>
                      <a:pt x="35" y="21"/>
                    </a:lnTo>
                    <a:lnTo>
                      <a:pt x="40" y="15"/>
                    </a:lnTo>
                    <a:lnTo>
                      <a:pt x="43" y="12"/>
                    </a:lnTo>
                    <a:lnTo>
                      <a:pt x="49" y="8"/>
                    </a:lnTo>
                    <a:lnTo>
                      <a:pt x="52" y="3"/>
                    </a:lnTo>
                    <a:lnTo>
                      <a:pt x="54" y="2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2" y="2"/>
                    </a:lnTo>
                    <a:lnTo>
                      <a:pt x="77" y="3"/>
                    </a:lnTo>
                    <a:lnTo>
                      <a:pt x="105" y="25"/>
                    </a:lnTo>
                    <a:close/>
                  </a:path>
                </a:pathLst>
              </a:custGeom>
              <a:solidFill>
                <a:srgbClr val="2E4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" name="Freeform 87"/>
              <p:cNvSpPr>
                <a:spLocks/>
              </p:cNvSpPr>
              <p:nvPr/>
            </p:nvSpPr>
            <p:spPr bwMode="auto">
              <a:xfrm>
                <a:off x="4631" y="2799"/>
                <a:ext cx="132" cy="227"/>
              </a:xfrm>
              <a:custGeom>
                <a:avLst/>
                <a:gdLst>
                  <a:gd name="T0" fmla="*/ 110 w 263"/>
                  <a:gd name="T1" fmla="*/ 113 h 454"/>
                  <a:gd name="T2" fmla="*/ 107 w 263"/>
                  <a:gd name="T3" fmla="*/ 119 h 454"/>
                  <a:gd name="T4" fmla="*/ 106 w 263"/>
                  <a:gd name="T5" fmla="*/ 126 h 454"/>
                  <a:gd name="T6" fmla="*/ 104 w 263"/>
                  <a:gd name="T7" fmla="*/ 134 h 454"/>
                  <a:gd name="T8" fmla="*/ 100 w 263"/>
                  <a:gd name="T9" fmla="*/ 145 h 454"/>
                  <a:gd name="T10" fmla="*/ 98 w 263"/>
                  <a:gd name="T11" fmla="*/ 164 h 454"/>
                  <a:gd name="T12" fmla="*/ 96 w 263"/>
                  <a:gd name="T13" fmla="*/ 176 h 454"/>
                  <a:gd name="T14" fmla="*/ 93 w 263"/>
                  <a:gd name="T15" fmla="*/ 184 h 454"/>
                  <a:gd name="T16" fmla="*/ 89 w 263"/>
                  <a:gd name="T17" fmla="*/ 192 h 454"/>
                  <a:gd name="T18" fmla="*/ 82 w 263"/>
                  <a:gd name="T19" fmla="*/ 197 h 454"/>
                  <a:gd name="T20" fmla="*/ 69 w 263"/>
                  <a:gd name="T21" fmla="*/ 206 h 454"/>
                  <a:gd name="T22" fmla="*/ 50 w 263"/>
                  <a:gd name="T23" fmla="*/ 215 h 454"/>
                  <a:gd name="T24" fmla="*/ 31 w 263"/>
                  <a:gd name="T25" fmla="*/ 222 h 454"/>
                  <a:gd name="T26" fmla="*/ 10 w 263"/>
                  <a:gd name="T27" fmla="*/ 226 h 454"/>
                  <a:gd name="T28" fmla="*/ 1 w 263"/>
                  <a:gd name="T29" fmla="*/ 221 h 454"/>
                  <a:gd name="T30" fmla="*/ 3 w 263"/>
                  <a:gd name="T31" fmla="*/ 209 h 454"/>
                  <a:gd name="T32" fmla="*/ 5 w 263"/>
                  <a:gd name="T33" fmla="*/ 195 h 454"/>
                  <a:gd name="T34" fmla="*/ 5 w 263"/>
                  <a:gd name="T35" fmla="*/ 182 h 454"/>
                  <a:gd name="T36" fmla="*/ 8 w 263"/>
                  <a:gd name="T37" fmla="*/ 165 h 454"/>
                  <a:gd name="T38" fmla="*/ 10 w 263"/>
                  <a:gd name="T39" fmla="*/ 142 h 454"/>
                  <a:gd name="T40" fmla="*/ 13 w 263"/>
                  <a:gd name="T41" fmla="*/ 119 h 454"/>
                  <a:gd name="T42" fmla="*/ 16 w 263"/>
                  <a:gd name="T43" fmla="*/ 96 h 454"/>
                  <a:gd name="T44" fmla="*/ 17 w 263"/>
                  <a:gd name="T45" fmla="*/ 82 h 454"/>
                  <a:gd name="T46" fmla="*/ 19 w 263"/>
                  <a:gd name="T47" fmla="*/ 73 h 454"/>
                  <a:gd name="T48" fmla="*/ 20 w 263"/>
                  <a:gd name="T49" fmla="*/ 65 h 454"/>
                  <a:gd name="T50" fmla="*/ 19 w 263"/>
                  <a:gd name="T51" fmla="*/ 57 h 454"/>
                  <a:gd name="T52" fmla="*/ 21 w 263"/>
                  <a:gd name="T53" fmla="*/ 55 h 454"/>
                  <a:gd name="T54" fmla="*/ 28 w 263"/>
                  <a:gd name="T55" fmla="*/ 53 h 454"/>
                  <a:gd name="T56" fmla="*/ 35 w 263"/>
                  <a:gd name="T57" fmla="*/ 50 h 454"/>
                  <a:gd name="T58" fmla="*/ 42 w 263"/>
                  <a:gd name="T59" fmla="*/ 47 h 454"/>
                  <a:gd name="T60" fmla="*/ 53 w 263"/>
                  <a:gd name="T61" fmla="*/ 42 h 454"/>
                  <a:gd name="T62" fmla="*/ 70 w 263"/>
                  <a:gd name="T63" fmla="*/ 34 h 454"/>
                  <a:gd name="T64" fmla="*/ 87 w 263"/>
                  <a:gd name="T65" fmla="*/ 26 h 454"/>
                  <a:gd name="T66" fmla="*/ 103 w 263"/>
                  <a:gd name="T67" fmla="*/ 16 h 454"/>
                  <a:gd name="T68" fmla="*/ 114 w 263"/>
                  <a:gd name="T69" fmla="*/ 10 h 454"/>
                  <a:gd name="T70" fmla="*/ 119 w 263"/>
                  <a:gd name="T71" fmla="*/ 7 h 454"/>
                  <a:gd name="T72" fmla="*/ 124 w 263"/>
                  <a:gd name="T73" fmla="*/ 5 h 454"/>
                  <a:gd name="T74" fmla="*/ 130 w 263"/>
                  <a:gd name="T75" fmla="*/ 2 h 454"/>
                  <a:gd name="T76" fmla="*/ 130 w 263"/>
                  <a:gd name="T77" fmla="*/ 14 h 454"/>
                  <a:gd name="T78" fmla="*/ 126 w 263"/>
                  <a:gd name="T79" fmla="*/ 42 h 454"/>
                  <a:gd name="T80" fmla="*/ 120 w 263"/>
                  <a:gd name="T81" fmla="*/ 69 h 454"/>
                  <a:gd name="T82" fmla="*/ 115 w 263"/>
                  <a:gd name="T83" fmla="*/ 96 h 4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3"/>
                  <a:gd name="T127" fmla="*/ 0 h 454"/>
                  <a:gd name="T128" fmla="*/ 263 w 263"/>
                  <a:gd name="T129" fmla="*/ 454 h 45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3" h="454">
                    <a:moveTo>
                      <a:pt x="225" y="219"/>
                    </a:moveTo>
                    <a:lnTo>
                      <a:pt x="220" y="225"/>
                    </a:lnTo>
                    <a:lnTo>
                      <a:pt x="217" y="232"/>
                    </a:lnTo>
                    <a:lnTo>
                      <a:pt x="214" y="239"/>
                    </a:lnTo>
                    <a:lnTo>
                      <a:pt x="213" y="245"/>
                    </a:lnTo>
                    <a:lnTo>
                      <a:pt x="211" y="253"/>
                    </a:lnTo>
                    <a:lnTo>
                      <a:pt x="210" y="260"/>
                    </a:lnTo>
                    <a:lnTo>
                      <a:pt x="208" y="268"/>
                    </a:lnTo>
                    <a:lnTo>
                      <a:pt x="204" y="274"/>
                    </a:lnTo>
                    <a:lnTo>
                      <a:pt x="199" y="290"/>
                    </a:lnTo>
                    <a:lnTo>
                      <a:pt x="196" y="308"/>
                    </a:lnTo>
                    <a:lnTo>
                      <a:pt x="195" y="327"/>
                    </a:lnTo>
                    <a:lnTo>
                      <a:pt x="192" y="345"/>
                    </a:lnTo>
                    <a:lnTo>
                      <a:pt x="191" y="352"/>
                    </a:lnTo>
                    <a:lnTo>
                      <a:pt x="188" y="361"/>
                    </a:lnTo>
                    <a:lnTo>
                      <a:pt x="185" y="368"/>
                    </a:lnTo>
                    <a:lnTo>
                      <a:pt x="182" y="376"/>
                    </a:lnTo>
                    <a:lnTo>
                      <a:pt x="177" y="383"/>
                    </a:lnTo>
                    <a:lnTo>
                      <a:pt x="171" y="389"/>
                    </a:lnTo>
                    <a:lnTo>
                      <a:pt x="164" y="393"/>
                    </a:lnTo>
                    <a:lnTo>
                      <a:pt x="155" y="398"/>
                    </a:lnTo>
                    <a:lnTo>
                      <a:pt x="137" y="411"/>
                    </a:lnTo>
                    <a:lnTo>
                      <a:pt x="120" y="421"/>
                    </a:lnTo>
                    <a:lnTo>
                      <a:pt x="100" y="430"/>
                    </a:lnTo>
                    <a:lnTo>
                      <a:pt x="81" y="438"/>
                    </a:lnTo>
                    <a:lnTo>
                      <a:pt x="62" y="444"/>
                    </a:lnTo>
                    <a:lnTo>
                      <a:pt x="41" y="448"/>
                    </a:lnTo>
                    <a:lnTo>
                      <a:pt x="20" y="451"/>
                    </a:lnTo>
                    <a:lnTo>
                      <a:pt x="0" y="454"/>
                    </a:lnTo>
                    <a:lnTo>
                      <a:pt x="1" y="442"/>
                    </a:lnTo>
                    <a:lnTo>
                      <a:pt x="3" y="429"/>
                    </a:lnTo>
                    <a:lnTo>
                      <a:pt x="6" y="417"/>
                    </a:lnTo>
                    <a:lnTo>
                      <a:pt x="7" y="404"/>
                    </a:lnTo>
                    <a:lnTo>
                      <a:pt x="9" y="390"/>
                    </a:lnTo>
                    <a:lnTo>
                      <a:pt x="10" y="377"/>
                    </a:lnTo>
                    <a:lnTo>
                      <a:pt x="10" y="364"/>
                    </a:lnTo>
                    <a:lnTo>
                      <a:pt x="12" y="352"/>
                    </a:lnTo>
                    <a:lnTo>
                      <a:pt x="15" y="330"/>
                    </a:lnTo>
                    <a:lnTo>
                      <a:pt x="17" y="306"/>
                    </a:lnTo>
                    <a:lnTo>
                      <a:pt x="20" y="284"/>
                    </a:lnTo>
                    <a:lnTo>
                      <a:pt x="23" y="260"/>
                    </a:lnTo>
                    <a:lnTo>
                      <a:pt x="26" y="238"/>
                    </a:lnTo>
                    <a:lnTo>
                      <a:pt x="28" y="216"/>
                    </a:lnTo>
                    <a:lnTo>
                      <a:pt x="31" y="192"/>
                    </a:lnTo>
                    <a:lnTo>
                      <a:pt x="35" y="170"/>
                    </a:lnTo>
                    <a:lnTo>
                      <a:pt x="34" y="163"/>
                    </a:lnTo>
                    <a:lnTo>
                      <a:pt x="34" y="154"/>
                    </a:lnTo>
                    <a:lnTo>
                      <a:pt x="37" y="146"/>
                    </a:lnTo>
                    <a:lnTo>
                      <a:pt x="38" y="139"/>
                    </a:lnTo>
                    <a:lnTo>
                      <a:pt x="40" y="130"/>
                    </a:lnTo>
                    <a:lnTo>
                      <a:pt x="40" y="123"/>
                    </a:lnTo>
                    <a:lnTo>
                      <a:pt x="38" y="115"/>
                    </a:lnTo>
                    <a:lnTo>
                      <a:pt x="34" y="108"/>
                    </a:lnTo>
                    <a:lnTo>
                      <a:pt x="41" y="109"/>
                    </a:lnTo>
                    <a:lnTo>
                      <a:pt x="49" y="109"/>
                    </a:lnTo>
                    <a:lnTo>
                      <a:pt x="56" y="106"/>
                    </a:lnTo>
                    <a:lnTo>
                      <a:pt x="62" y="103"/>
                    </a:lnTo>
                    <a:lnTo>
                      <a:pt x="69" y="100"/>
                    </a:lnTo>
                    <a:lnTo>
                      <a:pt x="75" y="96"/>
                    </a:lnTo>
                    <a:lnTo>
                      <a:pt x="83" y="93"/>
                    </a:lnTo>
                    <a:lnTo>
                      <a:pt x="88" y="90"/>
                    </a:lnTo>
                    <a:lnTo>
                      <a:pt x="106" y="83"/>
                    </a:lnTo>
                    <a:lnTo>
                      <a:pt x="123" y="75"/>
                    </a:lnTo>
                    <a:lnTo>
                      <a:pt x="140" y="68"/>
                    </a:lnTo>
                    <a:lnTo>
                      <a:pt x="157" y="59"/>
                    </a:lnTo>
                    <a:lnTo>
                      <a:pt x="173" y="52"/>
                    </a:lnTo>
                    <a:lnTo>
                      <a:pt x="189" y="41"/>
                    </a:lnTo>
                    <a:lnTo>
                      <a:pt x="205" y="32"/>
                    </a:lnTo>
                    <a:lnTo>
                      <a:pt x="222" y="22"/>
                    </a:lnTo>
                    <a:lnTo>
                      <a:pt x="228" y="19"/>
                    </a:lnTo>
                    <a:lnTo>
                      <a:pt x="232" y="16"/>
                    </a:lnTo>
                    <a:lnTo>
                      <a:pt x="238" y="15"/>
                    </a:lnTo>
                    <a:lnTo>
                      <a:pt x="244" y="12"/>
                    </a:lnTo>
                    <a:lnTo>
                      <a:pt x="248" y="9"/>
                    </a:lnTo>
                    <a:lnTo>
                      <a:pt x="254" y="6"/>
                    </a:lnTo>
                    <a:lnTo>
                      <a:pt x="259" y="3"/>
                    </a:lnTo>
                    <a:lnTo>
                      <a:pt x="263" y="0"/>
                    </a:lnTo>
                    <a:lnTo>
                      <a:pt x="260" y="28"/>
                    </a:lnTo>
                    <a:lnTo>
                      <a:pt x="256" y="55"/>
                    </a:lnTo>
                    <a:lnTo>
                      <a:pt x="251" y="83"/>
                    </a:lnTo>
                    <a:lnTo>
                      <a:pt x="245" y="109"/>
                    </a:lnTo>
                    <a:lnTo>
                      <a:pt x="239" y="137"/>
                    </a:lnTo>
                    <a:lnTo>
                      <a:pt x="233" y="164"/>
                    </a:lnTo>
                    <a:lnTo>
                      <a:pt x="229" y="191"/>
                    </a:lnTo>
                    <a:lnTo>
                      <a:pt x="225" y="219"/>
                    </a:lnTo>
                    <a:close/>
                  </a:path>
                </a:pathLst>
              </a:custGeom>
              <a:solidFill>
                <a:srgbClr val="3B4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3" name="Freeform 88"/>
              <p:cNvSpPr>
                <a:spLocks/>
              </p:cNvSpPr>
              <p:nvPr/>
            </p:nvSpPr>
            <p:spPr bwMode="auto">
              <a:xfrm>
                <a:off x="4701" y="2804"/>
                <a:ext cx="174" cy="783"/>
              </a:xfrm>
              <a:custGeom>
                <a:avLst/>
                <a:gdLst>
                  <a:gd name="T0" fmla="*/ 89 w 348"/>
                  <a:gd name="T1" fmla="*/ 57 h 1566"/>
                  <a:gd name="T2" fmla="*/ 95 w 348"/>
                  <a:gd name="T3" fmla="*/ 99 h 1566"/>
                  <a:gd name="T4" fmla="*/ 127 w 348"/>
                  <a:gd name="T5" fmla="*/ 142 h 1566"/>
                  <a:gd name="T6" fmla="*/ 142 w 348"/>
                  <a:gd name="T7" fmla="*/ 165 h 1566"/>
                  <a:gd name="T8" fmla="*/ 151 w 348"/>
                  <a:gd name="T9" fmla="*/ 173 h 1566"/>
                  <a:gd name="T10" fmla="*/ 152 w 348"/>
                  <a:gd name="T11" fmla="*/ 193 h 1566"/>
                  <a:gd name="T12" fmla="*/ 149 w 348"/>
                  <a:gd name="T13" fmla="*/ 237 h 1566"/>
                  <a:gd name="T14" fmla="*/ 163 w 348"/>
                  <a:gd name="T15" fmla="*/ 312 h 1566"/>
                  <a:gd name="T16" fmla="*/ 172 w 348"/>
                  <a:gd name="T17" fmla="*/ 339 h 1566"/>
                  <a:gd name="T18" fmla="*/ 174 w 348"/>
                  <a:gd name="T19" fmla="*/ 350 h 1566"/>
                  <a:gd name="T20" fmla="*/ 151 w 348"/>
                  <a:gd name="T21" fmla="*/ 321 h 1566"/>
                  <a:gd name="T22" fmla="*/ 130 w 348"/>
                  <a:gd name="T23" fmla="*/ 264 h 1566"/>
                  <a:gd name="T24" fmla="*/ 123 w 348"/>
                  <a:gd name="T25" fmla="*/ 251 h 1566"/>
                  <a:gd name="T26" fmla="*/ 120 w 348"/>
                  <a:gd name="T27" fmla="*/ 231 h 1566"/>
                  <a:gd name="T28" fmla="*/ 115 w 348"/>
                  <a:gd name="T29" fmla="*/ 228 h 1566"/>
                  <a:gd name="T30" fmla="*/ 112 w 348"/>
                  <a:gd name="T31" fmla="*/ 231 h 1566"/>
                  <a:gd name="T32" fmla="*/ 116 w 348"/>
                  <a:gd name="T33" fmla="*/ 298 h 1566"/>
                  <a:gd name="T34" fmla="*/ 133 w 348"/>
                  <a:gd name="T35" fmla="*/ 346 h 1566"/>
                  <a:gd name="T36" fmla="*/ 145 w 348"/>
                  <a:gd name="T37" fmla="*/ 372 h 1566"/>
                  <a:gd name="T38" fmla="*/ 172 w 348"/>
                  <a:gd name="T39" fmla="*/ 437 h 1566"/>
                  <a:gd name="T40" fmla="*/ 164 w 348"/>
                  <a:gd name="T41" fmla="*/ 571 h 1566"/>
                  <a:gd name="T42" fmla="*/ 153 w 348"/>
                  <a:gd name="T43" fmla="*/ 660 h 1566"/>
                  <a:gd name="T44" fmla="*/ 139 w 348"/>
                  <a:gd name="T45" fmla="*/ 720 h 1566"/>
                  <a:gd name="T46" fmla="*/ 135 w 348"/>
                  <a:gd name="T47" fmla="*/ 744 h 1566"/>
                  <a:gd name="T48" fmla="*/ 131 w 348"/>
                  <a:gd name="T49" fmla="*/ 765 h 1566"/>
                  <a:gd name="T50" fmla="*/ 126 w 348"/>
                  <a:gd name="T51" fmla="*/ 781 h 1566"/>
                  <a:gd name="T52" fmla="*/ 109 w 348"/>
                  <a:gd name="T53" fmla="*/ 767 h 1566"/>
                  <a:gd name="T54" fmla="*/ 92 w 348"/>
                  <a:gd name="T55" fmla="*/ 755 h 1566"/>
                  <a:gd name="T56" fmla="*/ 84 w 348"/>
                  <a:gd name="T57" fmla="*/ 753 h 1566"/>
                  <a:gd name="T58" fmla="*/ 79 w 348"/>
                  <a:gd name="T59" fmla="*/ 750 h 1566"/>
                  <a:gd name="T60" fmla="*/ 86 w 348"/>
                  <a:gd name="T61" fmla="*/ 740 h 1566"/>
                  <a:gd name="T62" fmla="*/ 96 w 348"/>
                  <a:gd name="T63" fmla="*/ 718 h 1566"/>
                  <a:gd name="T64" fmla="*/ 129 w 348"/>
                  <a:gd name="T65" fmla="*/ 656 h 1566"/>
                  <a:gd name="T66" fmla="*/ 134 w 348"/>
                  <a:gd name="T67" fmla="*/ 625 h 1566"/>
                  <a:gd name="T68" fmla="*/ 133 w 348"/>
                  <a:gd name="T69" fmla="*/ 614 h 1566"/>
                  <a:gd name="T70" fmla="*/ 130 w 348"/>
                  <a:gd name="T71" fmla="*/ 593 h 1566"/>
                  <a:gd name="T72" fmla="*/ 123 w 348"/>
                  <a:gd name="T73" fmla="*/ 564 h 1566"/>
                  <a:gd name="T74" fmla="*/ 109 w 348"/>
                  <a:gd name="T75" fmla="*/ 518 h 1566"/>
                  <a:gd name="T76" fmla="*/ 89 w 348"/>
                  <a:gd name="T77" fmla="*/ 466 h 1566"/>
                  <a:gd name="T78" fmla="*/ 68 w 348"/>
                  <a:gd name="T79" fmla="*/ 413 h 1566"/>
                  <a:gd name="T80" fmla="*/ 44 w 348"/>
                  <a:gd name="T81" fmla="*/ 360 h 1566"/>
                  <a:gd name="T82" fmla="*/ 22 w 348"/>
                  <a:gd name="T83" fmla="*/ 321 h 1566"/>
                  <a:gd name="T84" fmla="*/ 0 w 348"/>
                  <a:gd name="T85" fmla="*/ 296 h 1566"/>
                  <a:gd name="T86" fmla="*/ 21 w 348"/>
                  <a:gd name="T87" fmla="*/ 220 h 1566"/>
                  <a:gd name="T88" fmla="*/ 32 w 348"/>
                  <a:gd name="T89" fmla="*/ 170 h 1566"/>
                  <a:gd name="T90" fmla="*/ 37 w 348"/>
                  <a:gd name="T91" fmla="*/ 160 h 1566"/>
                  <a:gd name="T92" fmla="*/ 43 w 348"/>
                  <a:gd name="T93" fmla="*/ 132 h 1566"/>
                  <a:gd name="T94" fmla="*/ 50 w 348"/>
                  <a:gd name="T95" fmla="*/ 102 h 1566"/>
                  <a:gd name="T96" fmla="*/ 55 w 348"/>
                  <a:gd name="T97" fmla="*/ 85 h 1566"/>
                  <a:gd name="T98" fmla="*/ 74 w 348"/>
                  <a:gd name="T99" fmla="*/ 6 h 1566"/>
                  <a:gd name="T100" fmla="*/ 81 w 348"/>
                  <a:gd name="T101" fmla="*/ 23 h 15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48"/>
                  <a:gd name="T154" fmla="*/ 0 h 1566"/>
                  <a:gd name="T155" fmla="*/ 348 w 348"/>
                  <a:gd name="T156" fmla="*/ 1566 h 156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48" h="1566">
                    <a:moveTo>
                      <a:pt x="166" y="52"/>
                    </a:moveTo>
                    <a:lnTo>
                      <a:pt x="170" y="67"/>
                    </a:lnTo>
                    <a:lnTo>
                      <a:pt x="173" y="83"/>
                    </a:lnTo>
                    <a:lnTo>
                      <a:pt x="176" y="98"/>
                    </a:lnTo>
                    <a:lnTo>
                      <a:pt x="178" y="114"/>
                    </a:lnTo>
                    <a:lnTo>
                      <a:pt x="179" y="130"/>
                    </a:lnTo>
                    <a:lnTo>
                      <a:pt x="179" y="147"/>
                    </a:lnTo>
                    <a:lnTo>
                      <a:pt x="179" y="163"/>
                    </a:lnTo>
                    <a:lnTo>
                      <a:pt x="179" y="179"/>
                    </a:lnTo>
                    <a:lnTo>
                      <a:pt x="190" y="198"/>
                    </a:lnTo>
                    <a:lnTo>
                      <a:pt x="201" y="216"/>
                    </a:lnTo>
                    <a:lnTo>
                      <a:pt x="215" y="234"/>
                    </a:lnTo>
                    <a:lnTo>
                      <a:pt x="228" y="250"/>
                    </a:lnTo>
                    <a:lnTo>
                      <a:pt x="241" y="266"/>
                    </a:lnTo>
                    <a:lnTo>
                      <a:pt x="255" y="284"/>
                    </a:lnTo>
                    <a:lnTo>
                      <a:pt x="265" y="300"/>
                    </a:lnTo>
                    <a:lnTo>
                      <a:pt x="274" y="320"/>
                    </a:lnTo>
                    <a:lnTo>
                      <a:pt x="278" y="323"/>
                    </a:lnTo>
                    <a:lnTo>
                      <a:pt x="281" y="327"/>
                    </a:lnTo>
                    <a:lnTo>
                      <a:pt x="284" y="330"/>
                    </a:lnTo>
                    <a:lnTo>
                      <a:pt x="287" y="335"/>
                    </a:lnTo>
                    <a:lnTo>
                      <a:pt x="290" y="337"/>
                    </a:lnTo>
                    <a:lnTo>
                      <a:pt x="295" y="342"/>
                    </a:lnTo>
                    <a:lnTo>
                      <a:pt x="298" y="343"/>
                    </a:lnTo>
                    <a:lnTo>
                      <a:pt x="301" y="346"/>
                    </a:lnTo>
                    <a:lnTo>
                      <a:pt x="304" y="354"/>
                    </a:lnTo>
                    <a:lnTo>
                      <a:pt x="305" y="361"/>
                    </a:lnTo>
                    <a:lnTo>
                      <a:pt x="305" y="369"/>
                    </a:lnTo>
                    <a:lnTo>
                      <a:pt x="305" y="377"/>
                    </a:lnTo>
                    <a:lnTo>
                      <a:pt x="304" y="385"/>
                    </a:lnTo>
                    <a:lnTo>
                      <a:pt x="302" y="392"/>
                    </a:lnTo>
                    <a:lnTo>
                      <a:pt x="302" y="401"/>
                    </a:lnTo>
                    <a:lnTo>
                      <a:pt x="301" y="409"/>
                    </a:lnTo>
                    <a:lnTo>
                      <a:pt x="299" y="441"/>
                    </a:lnTo>
                    <a:lnTo>
                      <a:pt x="298" y="475"/>
                    </a:lnTo>
                    <a:lnTo>
                      <a:pt x="299" y="509"/>
                    </a:lnTo>
                    <a:lnTo>
                      <a:pt x="304" y="543"/>
                    </a:lnTo>
                    <a:lnTo>
                      <a:pt x="311" y="576"/>
                    </a:lnTo>
                    <a:lnTo>
                      <a:pt x="320" y="608"/>
                    </a:lnTo>
                    <a:lnTo>
                      <a:pt x="326" y="623"/>
                    </a:lnTo>
                    <a:lnTo>
                      <a:pt x="332" y="638"/>
                    </a:lnTo>
                    <a:lnTo>
                      <a:pt x="338" y="653"/>
                    </a:lnTo>
                    <a:lnTo>
                      <a:pt x="345" y="667"/>
                    </a:lnTo>
                    <a:lnTo>
                      <a:pt x="343" y="672"/>
                    </a:lnTo>
                    <a:lnTo>
                      <a:pt x="343" y="678"/>
                    </a:lnTo>
                    <a:lnTo>
                      <a:pt x="343" y="682"/>
                    </a:lnTo>
                    <a:lnTo>
                      <a:pt x="343" y="687"/>
                    </a:lnTo>
                    <a:lnTo>
                      <a:pt x="345" y="691"/>
                    </a:lnTo>
                    <a:lnTo>
                      <a:pt x="346" y="696"/>
                    </a:lnTo>
                    <a:lnTo>
                      <a:pt x="348" y="700"/>
                    </a:lnTo>
                    <a:lnTo>
                      <a:pt x="348" y="706"/>
                    </a:lnTo>
                    <a:lnTo>
                      <a:pt x="340" y="706"/>
                    </a:lnTo>
                    <a:lnTo>
                      <a:pt x="326" y="685"/>
                    </a:lnTo>
                    <a:lnTo>
                      <a:pt x="314" y="664"/>
                    </a:lnTo>
                    <a:lnTo>
                      <a:pt x="302" y="642"/>
                    </a:lnTo>
                    <a:lnTo>
                      <a:pt x="292" y="620"/>
                    </a:lnTo>
                    <a:lnTo>
                      <a:pt x="281" y="598"/>
                    </a:lnTo>
                    <a:lnTo>
                      <a:pt x="274" y="574"/>
                    </a:lnTo>
                    <a:lnTo>
                      <a:pt x="267" y="552"/>
                    </a:lnTo>
                    <a:lnTo>
                      <a:pt x="259" y="528"/>
                    </a:lnTo>
                    <a:lnTo>
                      <a:pt x="256" y="524"/>
                    </a:lnTo>
                    <a:lnTo>
                      <a:pt x="253" y="519"/>
                    </a:lnTo>
                    <a:lnTo>
                      <a:pt x="250" y="515"/>
                    </a:lnTo>
                    <a:lnTo>
                      <a:pt x="249" y="511"/>
                    </a:lnTo>
                    <a:lnTo>
                      <a:pt x="247" y="502"/>
                    </a:lnTo>
                    <a:lnTo>
                      <a:pt x="247" y="491"/>
                    </a:lnTo>
                    <a:lnTo>
                      <a:pt x="246" y="481"/>
                    </a:lnTo>
                    <a:lnTo>
                      <a:pt x="244" y="472"/>
                    </a:lnTo>
                    <a:lnTo>
                      <a:pt x="243" y="466"/>
                    </a:lnTo>
                    <a:lnTo>
                      <a:pt x="241" y="462"/>
                    </a:lnTo>
                    <a:lnTo>
                      <a:pt x="238" y="459"/>
                    </a:lnTo>
                    <a:lnTo>
                      <a:pt x="235" y="454"/>
                    </a:lnTo>
                    <a:lnTo>
                      <a:pt x="234" y="456"/>
                    </a:lnTo>
                    <a:lnTo>
                      <a:pt x="232" y="456"/>
                    </a:lnTo>
                    <a:lnTo>
                      <a:pt x="231" y="457"/>
                    </a:lnTo>
                    <a:lnTo>
                      <a:pt x="230" y="457"/>
                    </a:lnTo>
                    <a:lnTo>
                      <a:pt x="228" y="457"/>
                    </a:lnTo>
                    <a:lnTo>
                      <a:pt x="227" y="459"/>
                    </a:lnTo>
                    <a:lnTo>
                      <a:pt x="225" y="460"/>
                    </a:lnTo>
                    <a:lnTo>
                      <a:pt x="224" y="462"/>
                    </a:lnTo>
                    <a:lnTo>
                      <a:pt x="222" y="488"/>
                    </a:lnTo>
                    <a:lnTo>
                      <a:pt x="222" y="515"/>
                    </a:lnTo>
                    <a:lnTo>
                      <a:pt x="225" y="542"/>
                    </a:lnTo>
                    <a:lnTo>
                      <a:pt x="228" y="568"/>
                    </a:lnTo>
                    <a:lnTo>
                      <a:pt x="232" y="595"/>
                    </a:lnTo>
                    <a:lnTo>
                      <a:pt x="238" y="620"/>
                    </a:lnTo>
                    <a:lnTo>
                      <a:pt x="246" y="645"/>
                    </a:lnTo>
                    <a:lnTo>
                      <a:pt x="255" y="670"/>
                    </a:lnTo>
                    <a:lnTo>
                      <a:pt x="261" y="681"/>
                    </a:lnTo>
                    <a:lnTo>
                      <a:pt x="265" y="691"/>
                    </a:lnTo>
                    <a:lnTo>
                      <a:pt x="269" y="701"/>
                    </a:lnTo>
                    <a:lnTo>
                      <a:pt x="272" y="713"/>
                    </a:lnTo>
                    <a:lnTo>
                      <a:pt x="277" y="724"/>
                    </a:lnTo>
                    <a:lnTo>
                      <a:pt x="283" y="734"/>
                    </a:lnTo>
                    <a:lnTo>
                      <a:pt x="289" y="744"/>
                    </a:lnTo>
                    <a:lnTo>
                      <a:pt x="296" y="755"/>
                    </a:lnTo>
                    <a:lnTo>
                      <a:pt x="296" y="765"/>
                    </a:lnTo>
                    <a:lnTo>
                      <a:pt x="345" y="807"/>
                    </a:lnTo>
                    <a:lnTo>
                      <a:pt x="340" y="818"/>
                    </a:lnTo>
                    <a:lnTo>
                      <a:pt x="343" y="875"/>
                    </a:lnTo>
                    <a:lnTo>
                      <a:pt x="342" y="928"/>
                    </a:lnTo>
                    <a:lnTo>
                      <a:pt x="340" y="983"/>
                    </a:lnTo>
                    <a:lnTo>
                      <a:pt x="336" y="1036"/>
                    </a:lnTo>
                    <a:lnTo>
                      <a:pt x="332" y="1088"/>
                    </a:lnTo>
                    <a:lnTo>
                      <a:pt x="327" y="1141"/>
                    </a:lnTo>
                    <a:lnTo>
                      <a:pt x="321" y="1194"/>
                    </a:lnTo>
                    <a:lnTo>
                      <a:pt x="317" y="1246"/>
                    </a:lnTo>
                    <a:lnTo>
                      <a:pt x="314" y="1271"/>
                    </a:lnTo>
                    <a:lnTo>
                      <a:pt x="309" y="1296"/>
                    </a:lnTo>
                    <a:lnTo>
                      <a:pt x="306" y="1320"/>
                    </a:lnTo>
                    <a:lnTo>
                      <a:pt x="304" y="1345"/>
                    </a:lnTo>
                    <a:lnTo>
                      <a:pt x="299" y="1369"/>
                    </a:lnTo>
                    <a:lnTo>
                      <a:pt x="293" y="1392"/>
                    </a:lnTo>
                    <a:lnTo>
                      <a:pt x="287" y="1416"/>
                    </a:lnTo>
                    <a:lnTo>
                      <a:pt x="278" y="1440"/>
                    </a:lnTo>
                    <a:lnTo>
                      <a:pt x="280" y="1450"/>
                    </a:lnTo>
                    <a:lnTo>
                      <a:pt x="278" y="1459"/>
                    </a:lnTo>
                    <a:lnTo>
                      <a:pt x="275" y="1469"/>
                    </a:lnTo>
                    <a:lnTo>
                      <a:pt x="272" y="1478"/>
                    </a:lnTo>
                    <a:lnTo>
                      <a:pt x="269" y="1487"/>
                    </a:lnTo>
                    <a:lnTo>
                      <a:pt x="267" y="1496"/>
                    </a:lnTo>
                    <a:lnTo>
                      <a:pt x="264" y="1505"/>
                    </a:lnTo>
                    <a:lnTo>
                      <a:pt x="264" y="1515"/>
                    </a:lnTo>
                    <a:lnTo>
                      <a:pt x="262" y="1521"/>
                    </a:lnTo>
                    <a:lnTo>
                      <a:pt x="262" y="1529"/>
                    </a:lnTo>
                    <a:lnTo>
                      <a:pt x="261" y="1536"/>
                    </a:lnTo>
                    <a:lnTo>
                      <a:pt x="259" y="1543"/>
                    </a:lnTo>
                    <a:lnTo>
                      <a:pt x="258" y="1549"/>
                    </a:lnTo>
                    <a:lnTo>
                      <a:pt x="255" y="1555"/>
                    </a:lnTo>
                    <a:lnTo>
                      <a:pt x="252" y="1561"/>
                    </a:lnTo>
                    <a:lnTo>
                      <a:pt x="246" y="1566"/>
                    </a:lnTo>
                    <a:lnTo>
                      <a:pt x="238" y="1558"/>
                    </a:lnTo>
                    <a:lnTo>
                      <a:pt x="232" y="1549"/>
                    </a:lnTo>
                    <a:lnTo>
                      <a:pt x="227" y="1540"/>
                    </a:lnTo>
                    <a:lnTo>
                      <a:pt x="219" y="1533"/>
                    </a:lnTo>
                    <a:lnTo>
                      <a:pt x="212" y="1526"/>
                    </a:lnTo>
                    <a:lnTo>
                      <a:pt x="204" y="1520"/>
                    </a:lnTo>
                    <a:lnTo>
                      <a:pt x="196" y="1515"/>
                    </a:lnTo>
                    <a:lnTo>
                      <a:pt x="184" y="1512"/>
                    </a:lnTo>
                    <a:lnTo>
                      <a:pt x="184" y="1509"/>
                    </a:lnTo>
                    <a:lnTo>
                      <a:pt x="182" y="1506"/>
                    </a:lnTo>
                    <a:lnTo>
                      <a:pt x="179" y="1505"/>
                    </a:lnTo>
                    <a:lnTo>
                      <a:pt x="178" y="1503"/>
                    </a:lnTo>
                    <a:lnTo>
                      <a:pt x="173" y="1503"/>
                    </a:lnTo>
                    <a:lnTo>
                      <a:pt x="167" y="1505"/>
                    </a:lnTo>
                    <a:lnTo>
                      <a:pt x="163" y="1506"/>
                    </a:lnTo>
                    <a:lnTo>
                      <a:pt x="159" y="1505"/>
                    </a:lnTo>
                    <a:lnTo>
                      <a:pt x="157" y="1503"/>
                    </a:lnTo>
                    <a:lnTo>
                      <a:pt x="157" y="1502"/>
                    </a:lnTo>
                    <a:lnTo>
                      <a:pt x="157" y="1499"/>
                    </a:lnTo>
                    <a:lnTo>
                      <a:pt x="157" y="1495"/>
                    </a:lnTo>
                    <a:lnTo>
                      <a:pt x="163" y="1493"/>
                    </a:lnTo>
                    <a:lnTo>
                      <a:pt x="166" y="1489"/>
                    </a:lnTo>
                    <a:lnTo>
                      <a:pt x="169" y="1484"/>
                    </a:lnTo>
                    <a:lnTo>
                      <a:pt x="172" y="1480"/>
                    </a:lnTo>
                    <a:lnTo>
                      <a:pt x="173" y="1474"/>
                    </a:lnTo>
                    <a:lnTo>
                      <a:pt x="176" y="1469"/>
                    </a:lnTo>
                    <a:lnTo>
                      <a:pt x="178" y="1465"/>
                    </a:lnTo>
                    <a:lnTo>
                      <a:pt x="181" y="1462"/>
                    </a:lnTo>
                    <a:lnTo>
                      <a:pt x="193" y="1435"/>
                    </a:lnTo>
                    <a:lnTo>
                      <a:pt x="206" y="1410"/>
                    </a:lnTo>
                    <a:lnTo>
                      <a:pt x="219" y="1387"/>
                    </a:lnTo>
                    <a:lnTo>
                      <a:pt x="232" y="1361"/>
                    </a:lnTo>
                    <a:lnTo>
                      <a:pt x="246" y="1336"/>
                    </a:lnTo>
                    <a:lnTo>
                      <a:pt x="258" y="1311"/>
                    </a:lnTo>
                    <a:lnTo>
                      <a:pt x="269" y="1286"/>
                    </a:lnTo>
                    <a:lnTo>
                      <a:pt x="278" y="1259"/>
                    </a:lnTo>
                    <a:lnTo>
                      <a:pt x="272" y="1258"/>
                    </a:lnTo>
                    <a:lnTo>
                      <a:pt x="269" y="1255"/>
                    </a:lnTo>
                    <a:lnTo>
                      <a:pt x="268" y="1250"/>
                    </a:lnTo>
                    <a:lnTo>
                      <a:pt x="268" y="1245"/>
                    </a:lnTo>
                    <a:lnTo>
                      <a:pt x="268" y="1239"/>
                    </a:lnTo>
                    <a:lnTo>
                      <a:pt x="268" y="1234"/>
                    </a:lnTo>
                    <a:lnTo>
                      <a:pt x="268" y="1230"/>
                    </a:lnTo>
                    <a:lnTo>
                      <a:pt x="265" y="1227"/>
                    </a:lnTo>
                    <a:lnTo>
                      <a:pt x="265" y="1218"/>
                    </a:lnTo>
                    <a:lnTo>
                      <a:pt x="265" y="1209"/>
                    </a:lnTo>
                    <a:lnTo>
                      <a:pt x="264" y="1202"/>
                    </a:lnTo>
                    <a:lnTo>
                      <a:pt x="262" y="1193"/>
                    </a:lnTo>
                    <a:lnTo>
                      <a:pt x="259" y="1185"/>
                    </a:lnTo>
                    <a:lnTo>
                      <a:pt x="258" y="1178"/>
                    </a:lnTo>
                    <a:lnTo>
                      <a:pt x="255" y="1169"/>
                    </a:lnTo>
                    <a:lnTo>
                      <a:pt x="252" y="1162"/>
                    </a:lnTo>
                    <a:lnTo>
                      <a:pt x="250" y="1145"/>
                    </a:lnTo>
                    <a:lnTo>
                      <a:pt x="247" y="1128"/>
                    </a:lnTo>
                    <a:lnTo>
                      <a:pt x="241" y="1108"/>
                    </a:lnTo>
                    <a:lnTo>
                      <a:pt x="235" y="1091"/>
                    </a:lnTo>
                    <a:lnTo>
                      <a:pt x="230" y="1073"/>
                    </a:lnTo>
                    <a:lnTo>
                      <a:pt x="224" y="1055"/>
                    </a:lnTo>
                    <a:lnTo>
                      <a:pt x="219" y="1036"/>
                    </a:lnTo>
                    <a:lnTo>
                      <a:pt x="215" y="1018"/>
                    </a:lnTo>
                    <a:lnTo>
                      <a:pt x="204" y="997"/>
                    </a:lnTo>
                    <a:lnTo>
                      <a:pt x="196" y="975"/>
                    </a:lnTo>
                    <a:lnTo>
                      <a:pt x="188" y="955"/>
                    </a:lnTo>
                    <a:lnTo>
                      <a:pt x="179" y="932"/>
                    </a:lnTo>
                    <a:lnTo>
                      <a:pt x="170" y="912"/>
                    </a:lnTo>
                    <a:lnTo>
                      <a:pt x="163" y="889"/>
                    </a:lnTo>
                    <a:lnTo>
                      <a:pt x="153" y="869"/>
                    </a:lnTo>
                    <a:lnTo>
                      <a:pt x="144" y="848"/>
                    </a:lnTo>
                    <a:lnTo>
                      <a:pt x="135" y="826"/>
                    </a:lnTo>
                    <a:lnTo>
                      <a:pt x="126" y="804"/>
                    </a:lnTo>
                    <a:lnTo>
                      <a:pt x="116" y="783"/>
                    </a:lnTo>
                    <a:lnTo>
                      <a:pt x="107" y="761"/>
                    </a:lnTo>
                    <a:lnTo>
                      <a:pt x="96" y="740"/>
                    </a:lnTo>
                    <a:lnTo>
                      <a:pt x="88" y="719"/>
                    </a:lnTo>
                    <a:lnTo>
                      <a:pt x="77" y="697"/>
                    </a:lnTo>
                    <a:lnTo>
                      <a:pt x="65" y="676"/>
                    </a:lnTo>
                    <a:lnTo>
                      <a:pt x="58" y="666"/>
                    </a:lnTo>
                    <a:lnTo>
                      <a:pt x="51" y="654"/>
                    </a:lnTo>
                    <a:lnTo>
                      <a:pt x="43" y="642"/>
                    </a:lnTo>
                    <a:lnTo>
                      <a:pt x="36" y="630"/>
                    </a:lnTo>
                    <a:lnTo>
                      <a:pt x="28" y="620"/>
                    </a:lnTo>
                    <a:lnTo>
                      <a:pt x="19" y="610"/>
                    </a:lnTo>
                    <a:lnTo>
                      <a:pt x="11" y="601"/>
                    </a:lnTo>
                    <a:lnTo>
                      <a:pt x="0" y="592"/>
                    </a:lnTo>
                    <a:lnTo>
                      <a:pt x="9" y="562"/>
                    </a:lnTo>
                    <a:lnTo>
                      <a:pt x="17" y="531"/>
                    </a:lnTo>
                    <a:lnTo>
                      <a:pt x="25" y="502"/>
                    </a:lnTo>
                    <a:lnTo>
                      <a:pt x="33" y="471"/>
                    </a:lnTo>
                    <a:lnTo>
                      <a:pt x="42" y="441"/>
                    </a:lnTo>
                    <a:lnTo>
                      <a:pt x="49" y="410"/>
                    </a:lnTo>
                    <a:lnTo>
                      <a:pt x="56" y="379"/>
                    </a:lnTo>
                    <a:lnTo>
                      <a:pt x="64" y="348"/>
                    </a:lnTo>
                    <a:lnTo>
                      <a:pt x="64" y="345"/>
                    </a:lnTo>
                    <a:lnTo>
                      <a:pt x="64" y="340"/>
                    </a:lnTo>
                    <a:lnTo>
                      <a:pt x="64" y="336"/>
                    </a:lnTo>
                    <a:lnTo>
                      <a:pt x="65" y="332"/>
                    </a:lnTo>
                    <a:lnTo>
                      <a:pt x="68" y="327"/>
                    </a:lnTo>
                    <a:lnTo>
                      <a:pt x="70" y="324"/>
                    </a:lnTo>
                    <a:lnTo>
                      <a:pt x="73" y="320"/>
                    </a:lnTo>
                    <a:lnTo>
                      <a:pt x="76" y="317"/>
                    </a:lnTo>
                    <a:lnTo>
                      <a:pt x="76" y="303"/>
                    </a:lnTo>
                    <a:lnTo>
                      <a:pt x="77" y="290"/>
                    </a:lnTo>
                    <a:lnTo>
                      <a:pt x="80" y="277"/>
                    </a:lnTo>
                    <a:lnTo>
                      <a:pt x="85" y="264"/>
                    </a:lnTo>
                    <a:lnTo>
                      <a:pt x="89" y="252"/>
                    </a:lnTo>
                    <a:lnTo>
                      <a:pt x="93" y="238"/>
                    </a:lnTo>
                    <a:lnTo>
                      <a:pt x="96" y="225"/>
                    </a:lnTo>
                    <a:lnTo>
                      <a:pt x="99" y="210"/>
                    </a:lnTo>
                    <a:lnTo>
                      <a:pt x="101" y="204"/>
                    </a:lnTo>
                    <a:lnTo>
                      <a:pt x="102" y="197"/>
                    </a:lnTo>
                    <a:lnTo>
                      <a:pt x="105" y="191"/>
                    </a:lnTo>
                    <a:lnTo>
                      <a:pt x="107" y="184"/>
                    </a:lnTo>
                    <a:lnTo>
                      <a:pt x="108" y="178"/>
                    </a:lnTo>
                    <a:lnTo>
                      <a:pt x="110" y="170"/>
                    </a:lnTo>
                    <a:lnTo>
                      <a:pt x="110" y="164"/>
                    </a:lnTo>
                    <a:lnTo>
                      <a:pt x="111" y="158"/>
                    </a:lnTo>
                    <a:lnTo>
                      <a:pt x="142" y="0"/>
                    </a:lnTo>
                    <a:lnTo>
                      <a:pt x="145" y="6"/>
                    </a:lnTo>
                    <a:lnTo>
                      <a:pt x="148" y="12"/>
                    </a:lnTo>
                    <a:lnTo>
                      <a:pt x="151" y="18"/>
                    </a:lnTo>
                    <a:lnTo>
                      <a:pt x="153" y="25"/>
                    </a:lnTo>
                    <a:lnTo>
                      <a:pt x="156" y="33"/>
                    </a:lnTo>
                    <a:lnTo>
                      <a:pt x="157" y="39"/>
                    </a:lnTo>
                    <a:lnTo>
                      <a:pt x="161" y="46"/>
                    </a:lnTo>
                    <a:lnTo>
                      <a:pt x="166" y="52"/>
                    </a:lnTo>
                    <a:close/>
                  </a:path>
                </a:pathLst>
              </a:custGeom>
              <a:solidFill>
                <a:srgbClr val="1414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" name="Freeform 89"/>
              <p:cNvSpPr>
                <a:spLocks/>
              </p:cNvSpPr>
              <p:nvPr/>
            </p:nvSpPr>
            <p:spPr bwMode="auto">
              <a:xfrm>
                <a:off x="4155" y="2831"/>
                <a:ext cx="186" cy="423"/>
              </a:xfrm>
              <a:custGeom>
                <a:avLst/>
                <a:gdLst>
                  <a:gd name="T0" fmla="*/ 178 w 371"/>
                  <a:gd name="T1" fmla="*/ 131 h 845"/>
                  <a:gd name="T2" fmla="*/ 183 w 371"/>
                  <a:gd name="T3" fmla="*/ 156 h 845"/>
                  <a:gd name="T4" fmla="*/ 186 w 371"/>
                  <a:gd name="T5" fmla="*/ 183 h 845"/>
                  <a:gd name="T6" fmla="*/ 184 w 371"/>
                  <a:gd name="T7" fmla="*/ 210 h 845"/>
                  <a:gd name="T8" fmla="*/ 183 w 371"/>
                  <a:gd name="T9" fmla="*/ 226 h 845"/>
                  <a:gd name="T10" fmla="*/ 181 w 371"/>
                  <a:gd name="T11" fmla="*/ 231 h 845"/>
                  <a:gd name="T12" fmla="*/ 175 w 371"/>
                  <a:gd name="T13" fmla="*/ 236 h 845"/>
                  <a:gd name="T14" fmla="*/ 165 w 371"/>
                  <a:gd name="T15" fmla="*/ 241 h 845"/>
                  <a:gd name="T16" fmla="*/ 155 w 371"/>
                  <a:gd name="T17" fmla="*/ 246 h 845"/>
                  <a:gd name="T18" fmla="*/ 137 w 371"/>
                  <a:gd name="T19" fmla="*/ 259 h 845"/>
                  <a:gd name="T20" fmla="*/ 112 w 371"/>
                  <a:gd name="T21" fmla="*/ 282 h 845"/>
                  <a:gd name="T22" fmla="*/ 98 w 371"/>
                  <a:gd name="T23" fmla="*/ 301 h 845"/>
                  <a:gd name="T24" fmla="*/ 89 w 371"/>
                  <a:gd name="T25" fmla="*/ 315 h 845"/>
                  <a:gd name="T26" fmla="*/ 81 w 371"/>
                  <a:gd name="T27" fmla="*/ 329 h 845"/>
                  <a:gd name="T28" fmla="*/ 75 w 371"/>
                  <a:gd name="T29" fmla="*/ 344 h 845"/>
                  <a:gd name="T30" fmla="*/ 71 w 371"/>
                  <a:gd name="T31" fmla="*/ 352 h 845"/>
                  <a:gd name="T32" fmla="*/ 58 w 371"/>
                  <a:gd name="T33" fmla="*/ 368 h 845"/>
                  <a:gd name="T34" fmla="*/ 47 w 371"/>
                  <a:gd name="T35" fmla="*/ 386 h 845"/>
                  <a:gd name="T36" fmla="*/ 37 w 371"/>
                  <a:gd name="T37" fmla="*/ 404 h 845"/>
                  <a:gd name="T38" fmla="*/ 30 w 371"/>
                  <a:gd name="T39" fmla="*/ 423 h 845"/>
                  <a:gd name="T40" fmla="*/ 19 w 371"/>
                  <a:gd name="T41" fmla="*/ 375 h 845"/>
                  <a:gd name="T42" fmla="*/ 10 w 371"/>
                  <a:gd name="T43" fmla="*/ 325 h 845"/>
                  <a:gd name="T44" fmla="*/ 4 w 371"/>
                  <a:gd name="T45" fmla="*/ 274 h 845"/>
                  <a:gd name="T46" fmla="*/ 0 w 371"/>
                  <a:gd name="T47" fmla="*/ 222 h 845"/>
                  <a:gd name="T48" fmla="*/ 10 w 371"/>
                  <a:gd name="T49" fmla="*/ 203 h 845"/>
                  <a:gd name="T50" fmla="*/ 21 w 371"/>
                  <a:gd name="T51" fmla="*/ 184 h 845"/>
                  <a:gd name="T52" fmla="*/ 30 w 371"/>
                  <a:gd name="T53" fmla="*/ 164 h 845"/>
                  <a:gd name="T54" fmla="*/ 37 w 371"/>
                  <a:gd name="T55" fmla="*/ 143 h 845"/>
                  <a:gd name="T56" fmla="*/ 58 w 371"/>
                  <a:gd name="T57" fmla="*/ 119 h 845"/>
                  <a:gd name="T58" fmla="*/ 77 w 371"/>
                  <a:gd name="T59" fmla="*/ 92 h 845"/>
                  <a:gd name="T60" fmla="*/ 92 w 371"/>
                  <a:gd name="T61" fmla="*/ 64 h 845"/>
                  <a:gd name="T62" fmla="*/ 104 w 371"/>
                  <a:gd name="T63" fmla="*/ 34 h 845"/>
                  <a:gd name="T64" fmla="*/ 108 w 371"/>
                  <a:gd name="T65" fmla="*/ 26 h 845"/>
                  <a:gd name="T66" fmla="*/ 111 w 371"/>
                  <a:gd name="T67" fmla="*/ 18 h 845"/>
                  <a:gd name="T68" fmla="*/ 113 w 371"/>
                  <a:gd name="T69" fmla="*/ 9 h 845"/>
                  <a:gd name="T70" fmla="*/ 117 w 371"/>
                  <a:gd name="T71" fmla="*/ 0 h 845"/>
                  <a:gd name="T72" fmla="*/ 135 w 371"/>
                  <a:gd name="T73" fmla="*/ 28 h 845"/>
                  <a:gd name="T74" fmla="*/ 151 w 371"/>
                  <a:gd name="T75" fmla="*/ 57 h 845"/>
                  <a:gd name="T76" fmla="*/ 164 w 371"/>
                  <a:gd name="T77" fmla="*/ 87 h 845"/>
                  <a:gd name="T78" fmla="*/ 175 w 371"/>
                  <a:gd name="T79" fmla="*/ 119 h 84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1"/>
                  <a:gd name="T121" fmla="*/ 0 h 845"/>
                  <a:gd name="T122" fmla="*/ 371 w 371"/>
                  <a:gd name="T123" fmla="*/ 845 h 84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1" h="845">
                    <a:moveTo>
                      <a:pt x="349" y="238"/>
                    </a:moveTo>
                    <a:lnTo>
                      <a:pt x="356" y="262"/>
                    </a:lnTo>
                    <a:lnTo>
                      <a:pt x="363" y="287"/>
                    </a:lnTo>
                    <a:lnTo>
                      <a:pt x="366" y="312"/>
                    </a:lnTo>
                    <a:lnTo>
                      <a:pt x="369" y="339"/>
                    </a:lnTo>
                    <a:lnTo>
                      <a:pt x="371" y="365"/>
                    </a:lnTo>
                    <a:lnTo>
                      <a:pt x="369" y="392"/>
                    </a:lnTo>
                    <a:lnTo>
                      <a:pt x="368" y="419"/>
                    </a:lnTo>
                    <a:lnTo>
                      <a:pt x="366" y="444"/>
                    </a:lnTo>
                    <a:lnTo>
                      <a:pt x="365" y="451"/>
                    </a:lnTo>
                    <a:lnTo>
                      <a:pt x="363" y="456"/>
                    </a:lnTo>
                    <a:lnTo>
                      <a:pt x="361" y="462"/>
                    </a:lnTo>
                    <a:lnTo>
                      <a:pt x="358" y="466"/>
                    </a:lnTo>
                    <a:lnTo>
                      <a:pt x="350" y="472"/>
                    </a:lnTo>
                    <a:lnTo>
                      <a:pt x="341" y="478"/>
                    </a:lnTo>
                    <a:lnTo>
                      <a:pt x="329" y="482"/>
                    </a:lnTo>
                    <a:lnTo>
                      <a:pt x="319" y="487"/>
                    </a:lnTo>
                    <a:lnTo>
                      <a:pt x="309" y="491"/>
                    </a:lnTo>
                    <a:lnTo>
                      <a:pt x="300" y="497"/>
                    </a:lnTo>
                    <a:lnTo>
                      <a:pt x="273" y="518"/>
                    </a:lnTo>
                    <a:lnTo>
                      <a:pt x="248" y="540"/>
                    </a:lnTo>
                    <a:lnTo>
                      <a:pt x="224" y="564"/>
                    </a:lnTo>
                    <a:lnTo>
                      <a:pt x="204" y="589"/>
                    </a:lnTo>
                    <a:lnTo>
                      <a:pt x="195" y="602"/>
                    </a:lnTo>
                    <a:lnTo>
                      <a:pt x="184" y="615"/>
                    </a:lnTo>
                    <a:lnTo>
                      <a:pt x="177" y="629"/>
                    </a:lnTo>
                    <a:lnTo>
                      <a:pt x="170" y="644"/>
                    </a:lnTo>
                    <a:lnTo>
                      <a:pt x="162" y="658"/>
                    </a:lnTo>
                    <a:lnTo>
                      <a:pt x="156" y="673"/>
                    </a:lnTo>
                    <a:lnTo>
                      <a:pt x="150" y="688"/>
                    </a:lnTo>
                    <a:lnTo>
                      <a:pt x="146" y="704"/>
                    </a:lnTo>
                    <a:lnTo>
                      <a:pt x="142" y="704"/>
                    </a:lnTo>
                    <a:lnTo>
                      <a:pt x="128" y="719"/>
                    </a:lnTo>
                    <a:lnTo>
                      <a:pt x="115" y="735"/>
                    </a:lnTo>
                    <a:lnTo>
                      <a:pt x="103" y="753"/>
                    </a:lnTo>
                    <a:lnTo>
                      <a:pt x="93" y="771"/>
                    </a:lnTo>
                    <a:lnTo>
                      <a:pt x="82" y="789"/>
                    </a:lnTo>
                    <a:lnTo>
                      <a:pt x="74" y="808"/>
                    </a:lnTo>
                    <a:lnTo>
                      <a:pt x="66" y="826"/>
                    </a:lnTo>
                    <a:lnTo>
                      <a:pt x="60" y="845"/>
                    </a:lnTo>
                    <a:lnTo>
                      <a:pt x="48" y="797"/>
                    </a:lnTo>
                    <a:lnTo>
                      <a:pt x="38" y="749"/>
                    </a:lnTo>
                    <a:lnTo>
                      <a:pt x="28" y="698"/>
                    </a:lnTo>
                    <a:lnTo>
                      <a:pt x="20" y="649"/>
                    </a:lnTo>
                    <a:lnTo>
                      <a:pt x="13" y="599"/>
                    </a:lnTo>
                    <a:lnTo>
                      <a:pt x="8" y="547"/>
                    </a:lnTo>
                    <a:lnTo>
                      <a:pt x="4" y="496"/>
                    </a:lnTo>
                    <a:lnTo>
                      <a:pt x="0" y="444"/>
                    </a:lnTo>
                    <a:lnTo>
                      <a:pt x="10" y="425"/>
                    </a:lnTo>
                    <a:lnTo>
                      <a:pt x="20" y="405"/>
                    </a:lnTo>
                    <a:lnTo>
                      <a:pt x="31" y="386"/>
                    </a:lnTo>
                    <a:lnTo>
                      <a:pt x="42" y="367"/>
                    </a:lnTo>
                    <a:lnTo>
                      <a:pt x="51" y="348"/>
                    </a:lnTo>
                    <a:lnTo>
                      <a:pt x="60" y="327"/>
                    </a:lnTo>
                    <a:lnTo>
                      <a:pt x="68" y="306"/>
                    </a:lnTo>
                    <a:lnTo>
                      <a:pt x="74" y="285"/>
                    </a:lnTo>
                    <a:lnTo>
                      <a:pt x="96" y="262"/>
                    </a:lnTo>
                    <a:lnTo>
                      <a:pt x="116" y="237"/>
                    </a:lnTo>
                    <a:lnTo>
                      <a:pt x="136" y="210"/>
                    </a:lnTo>
                    <a:lnTo>
                      <a:pt x="153" y="183"/>
                    </a:lnTo>
                    <a:lnTo>
                      <a:pt x="170" y="155"/>
                    </a:lnTo>
                    <a:lnTo>
                      <a:pt x="183" y="127"/>
                    </a:lnTo>
                    <a:lnTo>
                      <a:pt x="196" y="98"/>
                    </a:lnTo>
                    <a:lnTo>
                      <a:pt x="207" y="68"/>
                    </a:lnTo>
                    <a:lnTo>
                      <a:pt x="211" y="61"/>
                    </a:lnTo>
                    <a:lnTo>
                      <a:pt x="216" y="52"/>
                    </a:lnTo>
                    <a:lnTo>
                      <a:pt x="219" y="43"/>
                    </a:lnTo>
                    <a:lnTo>
                      <a:pt x="221" y="35"/>
                    </a:lnTo>
                    <a:lnTo>
                      <a:pt x="223" y="27"/>
                    </a:lnTo>
                    <a:lnTo>
                      <a:pt x="226" y="18"/>
                    </a:lnTo>
                    <a:lnTo>
                      <a:pt x="229" y="9"/>
                    </a:lnTo>
                    <a:lnTo>
                      <a:pt x="233" y="0"/>
                    </a:lnTo>
                    <a:lnTo>
                      <a:pt x="253" y="28"/>
                    </a:lnTo>
                    <a:lnTo>
                      <a:pt x="270" y="56"/>
                    </a:lnTo>
                    <a:lnTo>
                      <a:pt x="287" y="84"/>
                    </a:lnTo>
                    <a:lnTo>
                      <a:pt x="301" y="114"/>
                    </a:lnTo>
                    <a:lnTo>
                      <a:pt x="315" y="145"/>
                    </a:lnTo>
                    <a:lnTo>
                      <a:pt x="328" y="174"/>
                    </a:lnTo>
                    <a:lnTo>
                      <a:pt x="338" y="207"/>
                    </a:lnTo>
                    <a:lnTo>
                      <a:pt x="349" y="238"/>
                    </a:lnTo>
                    <a:close/>
                  </a:path>
                </a:pathLst>
              </a:custGeom>
              <a:solidFill>
                <a:srgbClr val="1C1C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5" name="Freeform 90"/>
              <p:cNvSpPr>
                <a:spLocks/>
              </p:cNvSpPr>
              <p:nvPr/>
            </p:nvSpPr>
            <p:spPr bwMode="auto">
              <a:xfrm>
                <a:off x="4809" y="2848"/>
                <a:ext cx="246" cy="283"/>
              </a:xfrm>
              <a:custGeom>
                <a:avLst/>
                <a:gdLst>
                  <a:gd name="T0" fmla="*/ 148 w 491"/>
                  <a:gd name="T1" fmla="*/ 21 h 567"/>
                  <a:gd name="T2" fmla="*/ 158 w 491"/>
                  <a:gd name="T3" fmla="*/ 44 h 567"/>
                  <a:gd name="T4" fmla="*/ 185 w 491"/>
                  <a:gd name="T5" fmla="*/ 77 h 567"/>
                  <a:gd name="T6" fmla="*/ 204 w 491"/>
                  <a:gd name="T7" fmla="*/ 106 h 567"/>
                  <a:gd name="T8" fmla="*/ 227 w 491"/>
                  <a:gd name="T9" fmla="*/ 152 h 567"/>
                  <a:gd name="T10" fmla="*/ 241 w 491"/>
                  <a:gd name="T11" fmla="*/ 174 h 567"/>
                  <a:gd name="T12" fmla="*/ 246 w 491"/>
                  <a:gd name="T13" fmla="*/ 183 h 567"/>
                  <a:gd name="T14" fmla="*/ 244 w 491"/>
                  <a:gd name="T15" fmla="*/ 189 h 567"/>
                  <a:gd name="T16" fmla="*/ 240 w 491"/>
                  <a:gd name="T17" fmla="*/ 189 h 567"/>
                  <a:gd name="T18" fmla="*/ 228 w 491"/>
                  <a:gd name="T19" fmla="*/ 161 h 567"/>
                  <a:gd name="T20" fmla="*/ 217 w 491"/>
                  <a:gd name="T21" fmla="*/ 143 h 567"/>
                  <a:gd name="T22" fmla="*/ 212 w 491"/>
                  <a:gd name="T23" fmla="*/ 136 h 567"/>
                  <a:gd name="T24" fmla="*/ 191 w 491"/>
                  <a:gd name="T25" fmla="*/ 109 h 567"/>
                  <a:gd name="T26" fmla="*/ 153 w 491"/>
                  <a:gd name="T27" fmla="*/ 94 h 567"/>
                  <a:gd name="T28" fmla="*/ 105 w 491"/>
                  <a:gd name="T29" fmla="*/ 98 h 567"/>
                  <a:gd name="T30" fmla="*/ 80 w 491"/>
                  <a:gd name="T31" fmla="*/ 106 h 567"/>
                  <a:gd name="T32" fmla="*/ 68 w 491"/>
                  <a:gd name="T33" fmla="*/ 111 h 567"/>
                  <a:gd name="T34" fmla="*/ 62 w 491"/>
                  <a:gd name="T35" fmla="*/ 113 h 567"/>
                  <a:gd name="T36" fmla="*/ 68 w 491"/>
                  <a:gd name="T37" fmla="*/ 118 h 567"/>
                  <a:gd name="T38" fmla="*/ 105 w 491"/>
                  <a:gd name="T39" fmla="*/ 132 h 567"/>
                  <a:gd name="T40" fmla="*/ 145 w 491"/>
                  <a:gd name="T41" fmla="*/ 149 h 567"/>
                  <a:gd name="T42" fmla="*/ 173 w 491"/>
                  <a:gd name="T43" fmla="*/ 173 h 567"/>
                  <a:gd name="T44" fmla="*/ 172 w 491"/>
                  <a:gd name="T45" fmla="*/ 182 h 567"/>
                  <a:gd name="T46" fmla="*/ 166 w 491"/>
                  <a:gd name="T47" fmla="*/ 188 h 567"/>
                  <a:gd name="T48" fmla="*/ 167 w 491"/>
                  <a:gd name="T49" fmla="*/ 202 h 567"/>
                  <a:gd name="T50" fmla="*/ 172 w 491"/>
                  <a:gd name="T51" fmla="*/ 216 h 567"/>
                  <a:gd name="T52" fmla="*/ 187 w 491"/>
                  <a:gd name="T53" fmla="*/ 234 h 567"/>
                  <a:gd name="T54" fmla="*/ 208 w 491"/>
                  <a:gd name="T55" fmla="*/ 242 h 567"/>
                  <a:gd name="T56" fmla="*/ 219 w 491"/>
                  <a:gd name="T57" fmla="*/ 248 h 567"/>
                  <a:gd name="T58" fmla="*/ 218 w 491"/>
                  <a:gd name="T59" fmla="*/ 263 h 567"/>
                  <a:gd name="T60" fmla="*/ 213 w 491"/>
                  <a:gd name="T61" fmla="*/ 278 h 567"/>
                  <a:gd name="T62" fmla="*/ 199 w 491"/>
                  <a:gd name="T63" fmla="*/ 283 h 567"/>
                  <a:gd name="T64" fmla="*/ 179 w 491"/>
                  <a:gd name="T65" fmla="*/ 274 h 567"/>
                  <a:gd name="T66" fmla="*/ 153 w 491"/>
                  <a:gd name="T67" fmla="*/ 265 h 567"/>
                  <a:gd name="T68" fmla="*/ 141 w 491"/>
                  <a:gd name="T69" fmla="*/ 234 h 567"/>
                  <a:gd name="T70" fmla="*/ 133 w 491"/>
                  <a:gd name="T71" fmla="*/ 206 h 567"/>
                  <a:gd name="T72" fmla="*/ 128 w 491"/>
                  <a:gd name="T73" fmla="*/ 186 h 567"/>
                  <a:gd name="T74" fmla="*/ 128 w 491"/>
                  <a:gd name="T75" fmla="*/ 166 h 567"/>
                  <a:gd name="T76" fmla="*/ 119 w 491"/>
                  <a:gd name="T77" fmla="*/ 152 h 567"/>
                  <a:gd name="T78" fmla="*/ 114 w 491"/>
                  <a:gd name="T79" fmla="*/ 166 h 567"/>
                  <a:gd name="T80" fmla="*/ 108 w 491"/>
                  <a:gd name="T81" fmla="*/ 206 h 567"/>
                  <a:gd name="T82" fmla="*/ 120 w 491"/>
                  <a:gd name="T83" fmla="*/ 266 h 567"/>
                  <a:gd name="T84" fmla="*/ 125 w 491"/>
                  <a:gd name="T85" fmla="*/ 281 h 567"/>
                  <a:gd name="T86" fmla="*/ 114 w 491"/>
                  <a:gd name="T87" fmla="*/ 276 h 567"/>
                  <a:gd name="T88" fmla="*/ 107 w 491"/>
                  <a:gd name="T89" fmla="*/ 276 h 567"/>
                  <a:gd name="T90" fmla="*/ 97 w 491"/>
                  <a:gd name="T91" fmla="*/ 269 h 567"/>
                  <a:gd name="T92" fmla="*/ 86 w 491"/>
                  <a:gd name="T93" fmla="*/ 236 h 567"/>
                  <a:gd name="T94" fmla="*/ 74 w 491"/>
                  <a:gd name="T95" fmla="*/ 203 h 567"/>
                  <a:gd name="T96" fmla="*/ 68 w 491"/>
                  <a:gd name="T97" fmla="*/ 188 h 567"/>
                  <a:gd name="T98" fmla="*/ 59 w 491"/>
                  <a:gd name="T99" fmla="*/ 157 h 567"/>
                  <a:gd name="T100" fmla="*/ 48 w 491"/>
                  <a:gd name="T101" fmla="*/ 126 h 567"/>
                  <a:gd name="T102" fmla="*/ 35 w 491"/>
                  <a:gd name="T103" fmla="*/ 104 h 567"/>
                  <a:gd name="T104" fmla="*/ 20 w 491"/>
                  <a:gd name="T105" fmla="*/ 84 h 567"/>
                  <a:gd name="T106" fmla="*/ 3 w 491"/>
                  <a:gd name="T107" fmla="*/ 67 h 567"/>
                  <a:gd name="T108" fmla="*/ 14 w 491"/>
                  <a:gd name="T109" fmla="*/ 60 h 567"/>
                  <a:gd name="T110" fmla="*/ 41 w 491"/>
                  <a:gd name="T111" fmla="*/ 61 h 567"/>
                  <a:gd name="T112" fmla="*/ 82 w 491"/>
                  <a:gd name="T113" fmla="*/ 47 h 567"/>
                  <a:gd name="T114" fmla="*/ 100 w 491"/>
                  <a:gd name="T115" fmla="*/ 26 h 567"/>
                  <a:gd name="T116" fmla="*/ 111 w 491"/>
                  <a:gd name="T117" fmla="*/ 7 h 567"/>
                  <a:gd name="T118" fmla="*/ 121 w 491"/>
                  <a:gd name="T119" fmla="*/ 0 h 567"/>
                  <a:gd name="T120" fmla="*/ 131 w 491"/>
                  <a:gd name="T121" fmla="*/ 5 h 5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1"/>
                  <a:gd name="T184" fmla="*/ 0 h 567"/>
                  <a:gd name="T185" fmla="*/ 491 w 491"/>
                  <a:gd name="T186" fmla="*/ 567 h 5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1" h="567">
                    <a:moveTo>
                      <a:pt x="275" y="18"/>
                    </a:moveTo>
                    <a:lnTo>
                      <a:pt x="283" y="23"/>
                    </a:lnTo>
                    <a:lnTo>
                      <a:pt x="289" y="29"/>
                    </a:lnTo>
                    <a:lnTo>
                      <a:pt x="293" y="36"/>
                    </a:lnTo>
                    <a:lnTo>
                      <a:pt x="296" y="42"/>
                    </a:lnTo>
                    <a:lnTo>
                      <a:pt x="299" y="51"/>
                    </a:lnTo>
                    <a:lnTo>
                      <a:pt x="302" y="58"/>
                    </a:lnTo>
                    <a:lnTo>
                      <a:pt x="303" y="66"/>
                    </a:lnTo>
                    <a:lnTo>
                      <a:pt x="306" y="73"/>
                    </a:lnTo>
                    <a:lnTo>
                      <a:pt x="315" y="88"/>
                    </a:lnTo>
                    <a:lnTo>
                      <a:pt x="326" y="101"/>
                    </a:lnTo>
                    <a:lnTo>
                      <a:pt x="336" y="114"/>
                    </a:lnTo>
                    <a:lnTo>
                      <a:pt x="348" y="128"/>
                    </a:lnTo>
                    <a:lnTo>
                      <a:pt x="358" y="141"/>
                    </a:lnTo>
                    <a:lnTo>
                      <a:pt x="369" y="154"/>
                    </a:lnTo>
                    <a:lnTo>
                      <a:pt x="377" y="169"/>
                    </a:lnTo>
                    <a:lnTo>
                      <a:pt x="385" y="184"/>
                    </a:lnTo>
                    <a:lnTo>
                      <a:pt x="392" y="193"/>
                    </a:lnTo>
                    <a:lnTo>
                      <a:pt x="400" y="203"/>
                    </a:lnTo>
                    <a:lnTo>
                      <a:pt x="407" y="212"/>
                    </a:lnTo>
                    <a:lnTo>
                      <a:pt x="413" y="222"/>
                    </a:lnTo>
                    <a:lnTo>
                      <a:pt x="423" y="243"/>
                    </a:lnTo>
                    <a:lnTo>
                      <a:pt x="434" y="264"/>
                    </a:lnTo>
                    <a:lnTo>
                      <a:pt x="443" y="285"/>
                    </a:lnTo>
                    <a:lnTo>
                      <a:pt x="454" y="305"/>
                    </a:lnTo>
                    <a:lnTo>
                      <a:pt x="460" y="316"/>
                    </a:lnTo>
                    <a:lnTo>
                      <a:pt x="466" y="326"/>
                    </a:lnTo>
                    <a:lnTo>
                      <a:pt x="474" y="335"/>
                    </a:lnTo>
                    <a:lnTo>
                      <a:pt x="482" y="344"/>
                    </a:lnTo>
                    <a:lnTo>
                      <a:pt x="482" y="348"/>
                    </a:lnTo>
                    <a:lnTo>
                      <a:pt x="485" y="353"/>
                    </a:lnTo>
                    <a:lnTo>
                      <a:pt x="487" y="356"/>
                    </a:lnTo>
                    <a:lnTo>
                      <a:pt x="488" y="359"/>
                    </a:lnTo>
                    <a:lnTo>
                      <a:pt x="490" y="363"/>
                    </a:lnTo>
                    <a:lnTo>
                      <a:pt x="491" y="367"/>
                    </a:lnTo>
                    <a:lnTo>
                      <a:pt x="491" y="372"/>
                    </a:lnTo>
                    <a:lnTo>
                      <a:pt x="491" y="376"/>
                    </a:lnTo>
                    <a:lnTo>
                      <a:pt x="490" y="378"/>
                    </a:lnTo>
                    <a:lnTo>
                      <a:pt x="488" y="379"/>
                    </a:lnTo>
                    <a:lnTo>
                      <a:pt x="487" y="379"/>
                    </a:lnTo>
                    <a:lnTo>
                      <a:pt x="485" y="379"/>
                    </a:lnTo>
                    <a:lnTo>
                      <a:pt x="484" y="379"/>
                    </a:lnTo>
                    <a:lnTo>
                      <a:pt x="482" y="379"/>
                    </a:lnTo>
                    <a:lnTo>
                      <a:pt x="481" y="379"/>
                    </a:lnTo>
                    <a:lnTo>
                      <a:pt x="479" y="379"/>
                    </a:lnTo>
                    <a:lnTo>
                      <a:pt x="474" y="367"/>
                    </a:lnTo>
                    <a:lnTo>
                      <a:pt x="469" y="357"/>
                    </a:lnTo>
                    <a:lnTo>
                      <a:pt x="465" y="345"/>
                    </a:lnTo>
                    <a:lnTo>
                      <a:pt x="460" y="333"/>
                    </a:lnTo>
                    <a:lnTo>
                      <a:pt x="456" y="322"/>
                    </a:lnTo>
                    <a:lnTo>
                      <a:pt x="451" y="311"/>
                    </a:lnTo>
                    <a:lnTo>
                      <a:pt x="445" y="301"/>
                    </a:lnTo>
                    <a:lnTo>
                      <a:pt x="438" y="290"/>
                    </a:lnTo>
                    <a:lnTo>
                      <a:pt x="435" y="287"/>
                    </a:lnTo>
                    <a:lnTo>
                      <a:pt x="434" y="286"/>
                    </a:lnTo>
                    <a:lnTo>
                      <a:pt x="431" y="283"/>
                    </a:lnTo>
                    <a:lnTo>
                      <a:pt x="428" y="280"/>
                    </a:lnTo>
                    <a:lnTo>
                      <a:pt x="425" y="279"/>
                    </a:lnTo>
                    <a:lnTo>
                      <a:pt x="423" y="276"/>
                    </a:lnTo>
                    <a:lnTo>
                      <a:pt x="423" y="273"/>
                    </a:lnTo>
                    <a:lnTo>
                      <a:pt x="425" y="268"/>
                    </a:lnTo>
                    <a:lnTo>
                      <a:pt x="414" y="256"/>
                    </a:lnTo>
                    <a:lnTo>
                      <a:pt x="404" y="245"/>
                    </a:lnTo>
                    <a:lnTo>
                      <a:pt x="392" y="231"/>
                    </a:lnTo>
                    <a:lnTo>
                      <a:pt x="382" y="219"/>
                    </a:lnTo>
                    <a:lnTo>
                      <a:pt x="369" y="209"/>
                    </a:lnTo>
                    <a:lnTo>
                      <a:pt x="355" y="200"/>
                    </a:lnTo>
                    <a:lnTo>
                      <a:pt x="342" y="193"/>
                    </a:lnTo>
                    <a:lnTo>
                      <a:pt x="327" y="188"/>
                    </a:lnTo>
                    <a:lnTo>
                      <a:pt x="306" y="188"/>
                    </a:lnTo>
                    <a:lnTo>
                      <a:pt x="287" y="190"/>
                    </a:lnTo>
                    <a:lnTo>
                      <a:pt x="268" y="191"/>
                    </a:lnTo>
                    <a:lnTo>
                      <a:pt x="247" y="193"/>
                    </a:lnTo>
                    <a:lnTo>
                      <a:pt x="228" y="194"/>
                    </a:lnTo>
                    <a:lnTo>
                      <a:pt x="209" y="197"/>
                    </a:lnTo>
                    <a:lnTo>
                      <a:pt x="190" y="200"/>
                    </a:lnTo>
                    <a:lnTo>
                      <a:pt x="172" y="203"/>
                    </a:lnTo>
                    <a:lnTo>
                      <a:pt x="169" y="209"/>
                    </a:lnTo>
                    <a:lnTo>
                      <a:pt x="164" y="212"/>
                    </a:lnTo>
                    <a:lnTo>
                      <a:pt x="160" y="213"/>
                    </a:lnTo>
                    <a:lnTo>
                      <a:pt x="154" y="213"/>
                    </a:lnTo>
                    <a:lnTo>
                      <a:pt x="148" y="215"/>
                    </a:lnTo>
                    <a:lnTo>
                      <a:pt x="144" y="215"/>
                    </a:lnTo>
                    <a:lnTo>
                      <a:pt x="138" y="218"/>
                    </a:lnTo>
                    <a:lnTo>
                      <a:pt x="135" y="222"/>
                    </a:lnTo>
                    <a:lnTo>
                      <a:pt x="132" y="219"/>
                    </a:lnTo>
                    <a:lnTo>
                      <a:pt x="130" y="222"/>
                    </a:lnTo>
                    <a:lnTo>
                      <a:pt x="127" y="224"/>
                    </a:lnTo>
                    <a:lnTo>
                      <a:pt x="126" y="225"/>
                    </a:lnTo>
                    <a:lnTo>
                      <a:pt x="123" y="227"/>
                    </a:lnTo>
                    <a:lnTo>
                      <a:pt x="122" y="228"/>
                    </a:lnTo>
                    <a:lnTo>
                      <a:pt x="120" y="230"/>
                    </a:lnTo>
                    <a:lnTo>
                      <a:pt x="119" y="231"/>
                    </a:lnTo>
                    <a:lnTo>
                      <a:pt x="119" y="234"/>
                    </a:lnTo>
                    <a:lnTo>
                      <a:pt x="135" y="237"/>
                    </a:lnTo>
                    <a:lnTo>
                      <a:pt x="150" y="243"/>
                    </a:lnTo>
                    <a:lnTo>
                      <a:pt x="166" y="248"/>
                    </a:lnTo>
                    <a:lnTo>
                      <a:pt x="181" y="253"/>
                    </a:lnTo>
                    <a:lnTo>
                      <a:pt x="195" y="259"/>
                    </a:lnTo>
                    <a:lnTo>
                      <a:pt x="210" y="264"/>
                    </a:lnTo>
                    <a:lnTo>
                      <a:pt x="227" y="268"/>
                    </a:lnTo>
                    <a:lnTo>
                      <a:pt x="243" y="270"/>
                    </a:lnTo>
                    <a:lnTo>
                      <a:pt x="258" y="279"/>
                    </a:lnTo>
                    <a:lnTo>
                      <a:pt x="272" y="287"/>
                    </a:lnTo>
                    <a:lnTo>
                      <a:pt x="289" y="298"/>
                    </a:lnTo>
                    <a:lnTo>
                      <a:pt x="305" y="308"/>
                    </a:lnTo>
                    <a:lnTo>
                      <a:pt x="320" y="320"/>
                    </a:lnTo>
                    <a:lnTo>
                      <a:pt x="335" y="332"/>
                    </a:lnTo>
                    <a:lnTo>
                      <a:pt x="340" y="339"/>
                    </a:lnTo>
                    <a:lnTo>
                      <a:pt x="346" y="347"/>
                    </a:lnTo>
                    <a:lnTo>
                      <a:pt x="351" y="356"/>
                    </a:lnTo>
                    <a:lnTo>
                      <a:pt x="355" y="363"/>
                    </a:lnTo>
                    <a:lnTo>
                      <a:pt x="351" y="363"/>
                    </a:lnTo>
                    <a:lnTo>
                      <a:pt x="348" y="363"/>
                    </a:lnTo>
                    <a:lnTo>
                      <a:pt x="343" y="364"/>
                    </a:lnTo>
                    <a:lnTo>
                      <a:pt x="340" y="366"/>
                    </a:lnTo>
                    <a:lnTo>
                      <a:pt x="337" y="367"/>
                    </a:lnTo>
                    <a:lnTo>
                      <a:pt x="336" y="370"/>
                    </a:lnTo>
                    <a:lnTo>
                      <a:pt x="333" y="373"/>
                    </a:lnTo>
                    <a:lnTo>
                      <a:pt x="332" y="376"/>
                    </a:lnTo>
                    <a:lnTo>
                      <a:pt x="335" y="382"/>
                    </a:lnTo>
                    <a:lnTo>
                      <a:pt x="335" y="388"/>
                    </a:lnTo>
                    <a:lnTo>
                      <a:pt x="335" y="394"/>
                    </a:lnTo>
                    <a:lnTo>
                      <a:pt x="333" y="398"/>
                    </a:lnTo>
                    <a:lnTo>
                      <a:pt x="333" y="404"/>
                    </a:lnTo>
                    <a:lnTo>
                      <a:pt x="335" y="410"/>
                    </a:lnTo>
                    <a:lnTo>
                      <a:pt x="336" y="415"/>
                    </a:lnTo>
                    <a:lnTo>
                      <a:pt x="342" y="419"/>
                    </a:lnTo>
                    <a:lnTo>
                      <a:pt x="343" y="425"/>
                    </a:lnTo>
                    <a:lnTo>
                      <a:pt x="343" y="432"/>
                    </a:lnTo>
                    <a:lnTo>
                      <a:pt x="346" y="438"/>
                    </a:lnTo>
                    <a:lnTo>
                      <a:pt x="349" y="443"/>
                    </a:lnTo>
                    <a:lnTo>
                      <a:pt x="355" y="453"/>
                    </a:lnTo>
                    <a:lnTo>
                      <a:pt x="364" y="461"/>
                    </a:lnTo>
                    <a:lnTo>
                      <a:pt x="374" y="468"/>
                    </a:lnTo>
                    <a:lnTo>
                      <a:pt x="385" y="474"/>
                    </a:lnTo>
                    <a:lnTo>
                      <a:pt x="395" y="478"/>
                    </a:lnTo>
                    <a:lnTo>
                      <a:pt x="407" y="483"/>
                    </a:lnTo>
                    <a:lnTo>
                      <a:pt x="411" y="484"/>
                    </a:lnTo>
                    <a:lnTo>
                      <a:pt x="416" y="484"/>
                    </a:lnTo>
                    <a:lnTo>
                      <a:pt x="420" y="486"/>
                    </a:lnTo>
                    <a:lnTo>
                      <a:pt x="426" y="487"/>
                    </a:lnTo>
                    <a:lnTo>
                      <a:pt x="429" y="489"/>
                    </a:lnTo>
                    <a:lnTo>
                      <a:pt x="434" y="492"/>
                    </a:lnTo>
                    <a:lnTo>
                      <a:pt x="437" y="496"/>
                    </a:lnTo>
                    <a:lnTo>
                      <a:pt x="438" y="501"/>
                    </a:lnTo>
                    <a:lnTo>
                      <a:pt x="438" y="508"/>
                    </a:lnTo>
                    <a:lnTo>
                      <a:pt x="438" y="514"/>
                    </a:lnTo>
                    <a:lnTo>
                      <a:pt x="437" y="521"/>
                    </a:lnTo>
                    <a:lnTo>
                      <a:pt x="435" y="527"/>
                    </a:lnTo>
                    <a:lnTo>
                      <a:pt x="434" y="535"/>
                    </a:lnTo>
                    <a:lnTo>
                      <a:pt x="432" y="541"/>
                    </a:lnTo>
                    <a:lnTo>
                      <a:pt x="431" y="548"/>
                    </a:lnTo>
                    <a:lnTo>
                      <a:pt x="431" y="554"/>
                    </a:lnTo>
                    <a:lnTo>
                      <a:pt x="426" y="557"/>
                    </a:lnTo>
                    <a:lnTo>
                      <a:pt x="420" y="560"/>
                    </a:lnTo>
                    <a:lnTo>
                      <a:pt x="416" y="561"/>
                    </a:lnTo>
                    <a:lnTo>
                      <a:pt x="410" y="563"/>
                    </a:lnTo>
                    <a:lnTo>
                      <a:pt x="404" y="564"/>
                    </a:lnTo>
                    <a:lnTo>
                      <a:pt x="398" y="566"/>
                    </a:lnTo>
                    <a:lnTo>
                      <a:pt x="392" y="566"/>
                    </a:lnTo>
                    <a:lnTo>
                      <a:pt x="386" y="566"/>
                    </a:lnTo>
                    <a:lnTo>
                      <a:pt x="377" y="560"/>
                    </a:lnTo>
                    <a:lnTo>
                      <a:pt x="367" y="554"/>
                    </a:lnTo>
                    <a:lnTo>
                      <a:pt x="357" y="548"/>
                    </a:lnTo>
                    <a:lnTo>
                      <a:pt x="348" y="543"/>
                    </a:lnTo>
                    <a:lnTo>
                      <a:pt x="337" y="538"/>
                    </a:lnTo>
                    <a:lnTo>
                      <a:pt x="327" y="533"/>
                    </a:lnTo>
                    <a:lnTo>
                      <a:pt x="317" y="532"/>
                    </a:lnTo>
                    <a:lnTo>
                      <a:pt x="305" y="530"/>
                    </a:lnTo>
                    <a:lnTo>
                      <a:pt x="298" y="518"/>
                    </a:lnTo>
                    <a:lnTo>
                      <a:pt x="292" y="506"/>
                    </a:lnTo>
                    <a:lnTo>
                      <a:pt x="287" y="493"/>
                    </a:lnTo>
                    <a:lnTo>
                      <a:pt x="284" y="480"/>
                    </a:lnTo>
                    <a:lnTo>
                      <a:pt x="281" y="468"/>
                    </a:lnTo>
                    <a:lnTo>
                      <a:pt x="277" y="455"/>
                    </a:lnTo>
                    <a:lnTo>
                      <a:pt x="272" y="441"/>
                    </a:lnTo>
                    <a:lnTo>
                      <a:pt x="266" y="430"/>
                    </a:lnTo>
                    <a:lnTo>
                      <a:pt x="266" y="422"/>
                    </a:lnTo>
                    <a:lnTo>
                      <a:pt x="266" y="413"/>
                    </a:lnTo>
                    <a:lnTo>
                      <a:pt x="264" y="406"/>
                    </a:lnTo>
                    <a:lnTo>
                      <a:pt x="262" y="397"/>
                    </a:lnTo>
                    <a:lnTo>
                      <a:pt x="259" y="388"/>
                    </a:lnTo>
                    <a:lnTo>
                      <a:pt x="256" y="381"/>
                    </a:lnTo>
                    <a:lnTo>
                      <a:pt x="255" y="372"/>
                    </a:lnTo>
                    <a:lnTo>
                      <a:pt x="253" y="363"/>
                    </a:lnTo>
                    <a:lnTo>
                      <a:pt x="256" y="356"/>
                    </a:lnTo>
                    <a:lnTo>
                      <a:pt x="256" y="348"/>
                    </a:lnTo>
                    <a:lnTo>
                      <a:pt x="256" y="341"/>
                    </a:lnTo>
                    <a:lnTo>
                      <a:pt x="255" y="333"/>
                    </a:lnTo>
                    <a:lnTo>
                      <a:pt x="252" y="326"/>
                    </a:lnTo>
                    <a:lnTo>
                      <a:pt x="249" y="317"/>
                    </a:lnTo>
                    <a:lnTo>
                      <a:pt x="246" y="311"/>
                    </a:lnTo>
                    <a:lnTo>
                      <a:pt x="243" y="304"/>
                    </a:lnTo>
                    <a:lnTo>
                      <a:pt x="237" y="305"/>
                    </a:lnTo>
                    <a:lnTo>
                      <a:pt x="234" y="310"/>
                    </a:lnTo>
                    <a:lnTo>
                      <a:pt x="231" y="314"/>
                    </a:lnTo>
                    <a:lnTo>
                      <a:pt x="230" y="320"/>
                    </a:lnTo>
                    <a:lnTo>
                      <a:pt x="230" y="326"/>
                    </a:lnTo>
                    <a:lnTo>
                      <a:pt x="228" y="332"/>
                    </a:lnTo>
                    <a:lnTo>
                      <a:pt x="228" y="338"/>
                    </a:lnTo>
                    <a:lnTo>
                      <a:pt x="225" y="344"/>
                    </a:lnTo>
                    <a:lnTo>
                      <a:pt x="218" y="361"/>
                    </a:lnTo>
                    <a:lnTo>
                      <a:pt x="216" y="387"/>
                    </a:lnTo>
                    <a:lnTo>
                      <a:pt x="215" y="413"/>
                    </a:lnTo>
                    <a:lnTo>
                      <a:pt x="216" y="438"/>
                    </a:lnTo>
                    <a:lnTo>
                      <a:pt x="219" y="464"/>
                    </a:lnTo>
                    <a:lnTo>
                      <a:pt x="224" y="487"/>
                    </a:lnTo>
                    <a:lnTo>
                      <a:pt x="231" y="511"/>
                    </a:lnTo>
                    <a:lnTo>
                      <a:pt x="240" y="533"/>
                    </a:lnTo>
                    <a:lnTo>
                      <a:pt x="252" y="554"/>
                    </a:lnTo>
                    <a:lnTo>
                      <a:pt x="250" y="557"/>
                    </a:lnTo>
                    <a:lnTo>
                      <a:pt x="250" y="558"/>
                    </a:lnTo>
                    <a:lnTo>
                      <a:pt x="249" y="561"/>
                    </a:lnTo>
                    <a:lnTo>
                      <a:pt x="249" y="563"/>
                    </a:lnTo>
                    <a:lnTo>
                      <a:pt x="247" y="566"/>
                    </a:lnTo>
                    <a:lnTo>
                      <a:pt x="246" y="567"/>
                    </a:lnTo>
                    <a:lnTo>
                      <a:pt x="243" y="567"/>
                    </a:lnTo>
                    <a:lnTo>
                      <a:pt x="240" y="567"/>
                    </a:lnTo>
                    <a:lnTo>
                      <a:pt x="227" y="552"/>
                    </a:lnTo>
                    <a:lnTo>
                      <a:pt x="225" y="554"/>
                    </a:lnTo>
                    <a:lnTo>
                      <a:pt x="222" y="554"/>
                    </a:lnTo>
                    <a:lnTo>
                      <a:pt x="219" y="554"/>
                    </a:lnTo>
                    <a:lnTo>
                      <a:pt x="216" y="554"/>
                    </a:lnTo>
                    <a:lnTo>
                      <a:pt x="213" y="552"/>
                    </a:lnTo>
                    <a:lnTo>
                      <a:pt x="210" y="551"/>
                    </a:lnTo>
                    <a:lnTo>
                      <a:pt x="207" y="551"/>
                    </a:lnTo>
                    <a:lnTo>
                      <a:pt x="204" y="552"/>
                    </a:lnTo>
                    <a:lnTo>
                      <a:pt x="200" y="546"/>
                    </a:lnTo>
                    <a:lnTo>
                      <a:pt x="194" y="539"/>
                    </a:lnTo>
                    <a:lnTo>
                      <a:pt x="191" y="532"/>
                    </a:lnTo>
                    <a:lnTo>
                      <a:pt x="187" y="524"/>
                    </a:lnTo>
                    <a:lnTo>
                      <a:pt x="181" y="508"/>
                    </a:lnTo>
                    <a:lnTo>
                      <a:pt x="176" y="490"/>
                    </a:lnTo>
                    <a:lnTo>
                      <a:pt x="172" y="472"/>
                    </a:lnTo>
                    <a:lnTo>
                      <a:pt x="166" y="453"/>
                    </a:lnTo>
                    <a:lnTo>
                      <a:pt x="159" y="437"/>
                    </a:lnTo>
                    <a:lnTo>
                      <a:pt x="150" y="421"/>
                    </a:lnTo>
                    <a:lnTo>
                      <a:pt x="148" y="415"/>
                    </a:lnTo>
                    <a:lnTo>
                      <a:pt x="147" y="407"/>
                    </a:lnTo>
                    <a:lnTo>
                      <a:pt x="145" y="401"/>
                    </a:lnTo>
                    <a:lnTo>
                      <a:pt x="144" y="394"/>
                    </a:lnTo>
                    <a:lnTo>
                      <a:pt x="141" y="388"/>
                    </a:lnTo>
                    <a:lnTo>
                      <a:pt x="139" y="382"/>
                    </a:lnTo>
                    <a:lnTo>
                      <a:pt x="136" y="376"/>
                    </a:lnTo>
                    <a:lnTo>
                      <a:pt x="132" y="370"/>
                    </a:lnTo>
                    <a:lnTo>
                      <a:pt x="127" y="357"/>
                    </a:lnTo>
                    <a:lnTo>
                      <a:pt x="123" y="342"/>
                    </a:lnTo>
                    <a:lnTo>
                      <a:pt x="120" y="329"/>
                    </a:lnTo>
                    <a:lnTo>
                      <a:pt x="117" y="314"/>
                    </a:lnTo>
                    <a:lnTo>
                      <a:pt x="113" y="301"/>
                    </a:lnTo>
                    <a:lnTo>
                      <a:pt x="108" y="287"/>
                    </a:lnTo>
                    <a:lnTo>
                      <a:pt x="104" y="274"/>
                    </a:lnTo>
                    <a:lnTo>
                      <a:pt x="96" y="261"/>
                    </a:lnTo>
                    <a:lnTo>
                      <a:pt x="95" y="252"/>
                    </a:lnTo>
                    <a:lnTo>
                      <a:pt x="92" y="242"/>
                    </a:lnTo>
                    <a:lnTo>
                      <a:pt x="88" y="234"/>
                    </a:lnTo>
                    <a:lnTo>
                      <a:pt x="82" y="225"/>
                    </a:lnTo>
                    <a:lnTo>
                      <a:pt x="76" y="216"/>
                    </a:lnTo>
                    <a:lnTo>
                      <a:pt x="70" y="209"/>
                    </a:lnTo>
                    <a:lnTo>
                      <a:pt x="64" y="202"/>
                    </a:lnTo>
                    <a:lnTo>
                      <a:pt x="58" y="193"/>
                    </a:lnTo>
                    <a:lnTo>
                      <a:pt x="52" y="185"/>
                    </a:lnTo>
                    <a:lnTo>
                      <a:pt x="45" y="178"/>
                    </a:lnTo>
                    <a:lnTo>
                      <a:pt x="39" y="169"/>
                    </a:lnTo>
                    <a:lnTo>
                      <a:pt x="33" y="162"/>
                    </a:lnTo>
                    <a:lnTo>
                      <a:pt x="27" y="154"/>
                    </a:lnTo>
                    <a:lnTo>
                      <a:pt x="19" y="147"/>
                    </a:lnTo>
                    <a:lnTo>
                      <a:pt x="12" y="140"/>
                    </a:lnTo>
                    <a:lnTo>
                      <a:pt x="5" y="134"/>
                    </a:lnTo>
                    <a:lnTo>
                      <a:pt x="0" y="122"/>
                    </a:lnTo>
                    <a:lnTo>
                      <a:pt x="6" y="120"/>
                    </a:lnTo>
                    <a:lnTo>
                      <a:pt x="12" y="120"/>
                    </a:lnTo>
                    <a:lnTo>
                      <a:pt x="19" y="120"/>
                    </a:lnTo>
                    <a:lnTo>
                      <a:pt x="28" y="120"/>
                    </a:lnTo>
                    <a:lnTo>
                      <a:pt x="36" y="122"/>
                    </a:lnTo>
                    <a:lnTo>
                      <a:pt x="45" y="123"/>
                    </a:lnTo>
                    <a:lnTo>
                      <a:pt x="53" y="125"/>
                    </a:lnTo>
                    <a:lnTo>
                      <a:pt x="61" y="126"/>
                    </a:lnTo>
                    <a:lnTo>
                      <a:pt x="82" y="123"/>
                    </a:lnTo>
                    <a:lnTo>
                      <a:pt x="104" y="119"/>
                    </a:lnTo>
                    <a:lnTo>
                      <a:pt x="124" y="113"/>
                    </a:lnTo>
                    <a:lnTo>
                      <a:pt x="145" y="104"/>
                    </a:lnTo>
                    <a:lnTo>
                      <a:pt x="154" y="100"/>
                    </a:lnTo>
                    <a:lnTo>
                      <a:pt x="163" y="94"/>
                    </a:lnTo>
                    <a:lnTo>
                      <a:pt x="172" y="86"/>
                    </a:lnTo>
                    <a:lnTo>
                      <a:pt x="181" y="79"/>
                    </a:lnTo>
                    <a:lnTo>
                      <a:pt x="188" y="71"/>
                    </a:lnTo>
                    <a:lnTo>
                      <a:pt x="194" y="63"/>
                    </a:lnTo>
                    <a:lnTo>
                      <a:pt x="200" y="52"/>
                    </a:lnTo>
                    <a:lnTo>
                      <a:pt x="204" y="42"/>
                    </a:lnTo>
                    <a:lnTo>
                      <a:pt x="212" y="37"/>
                    </a:lnTo>
                    <a:lnTo>
                      <a:pt x="216" y="30"/>
                    </a:lnTo>
                    <a:lnTo>
                      <a:pt x="219" y="23"/>
                    </a:lnTo>
                    <a:lnTo>
                      <a:pt x="222" y="15"/>
                    </a:lnTo>
                    <a:lnTo>
                      <a:pt x="225" y="9"/>
                    </a:lnTo>
                    <a:lnTo>
                      <a:pt x="231" y="3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7" y="2"/>
                    </a:lnTo>
                    <a:lnTo>
                      <a:pt x="250" y="5"/>
                    </a:lnTo>
                    <a:lnTo>
                      <a:pt x="253" y="8"/>
                    </a:lnTo>
                    <a:lnTo>
                      <a:pt x="258" y="9"/>
                    </a:lnTo>
                    <a:lnTo>
                      <a:pt x="261" y="11"/>
                    </a:lnTo>
                    <a:lnTo>
                      <a:pt x="265" y="12"/>
                    </a:lnTo>
                    <a:lnTo>
                      <a:pt x="268" y="14"/>
                    </a:lnTo>
                    <a:lnTo>
                      <a:pt x="272" y="15"/>
                    </a:lnTo>
                    <a:lnTo>
                      <a:pt x="275" y="18"/>
                    </a:lnTo>
                    <a:close/>
                  </a:path>
                </a:pathLst>
              </a:custGeom>
              <a:solidFill>
                <a:srgbClr val="1930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6" name="Freeform 91"/>
              <p:cNvSpPr>
                <a:spLocks/>
              </p:cNvSpPr>
              <p:nvPr/>
            </p:nvSpPr>
            <p:spPr bwMode="auto">
              <a:xfrm>
                <a:off x="4473" y="2855"/>
                <a:ext cx="166" cy="177"/>
              </a:xfrm>
              <a:custGeom>
                <a:avLst/>
                <a:gdLst>
                  <a:gd name="T0" fmla="*/ 166 w 331"/>
                  <a:gd name="T1" fmla="*/ 6 h 354"/>
                  <a:gd name="T2" fmla="*/ 166 w 331"/>
                  <a:gd name="T3" fmla="*/ 19 h 354"/>
                  <a:gd name="T4" fmla="*/ 164 w 331"/>
                  <a:gd name="T5" fmla="*/ 31 h 354"/>
                  <a:gd name="T6" fmla="*/ 163 w 331"/>
                  <a:gd name="T7" fmla="*/ 44 h 354"/>
                  <a:gd name="T8" fmla="*/ 161 w 331"/>
                  <a:gd name="T9" fmla="*/ 52 h 354"/>
                  <a:gd name="T10" fmla="*/ 161 w 331"/>
                  <a:gd name="T11" fmla="*/ 57 h 354"/>
                  <a:gd name="T12" fmla="*/ 161 w 331"/>
                  <a:gd name="T13" fmla="*/ 62 h 354"/>
                  <a:gd name="T14" fmla="*/ 160 w 331"/>
                  <a:gd name="T15" fmla="*/ 67 h 354"/>
                  <a:gd name="T16" fmla="*/ 160 w 331"/>
                  <a:gd name="T17" fmla="*/ 80 h 354"/>
                  <a:gd name="T18" fmla="*/ 158 w 331"/>
                  <a:gd name="T19" fmla="*/ 98 h 354"/>
                  <a:gd name="T20" fmla="*/ 156 w 331"/>
                  <a:gd name="T21" fmla="*/ 117 h 354"/>
                  <a:gd name="T22" fmla="*/ 155 w 331"/>
                  <a:gd name="T23" fmla="*/ 136 h 354"/>
                  <a:gd name="T24" fmla="*/ 153 w 331"/>
                  <a:gd name="T25" fmla="*/ 148 h 354"/>
                  <a:gd name="T26" fmla="*/ 151 w 331"/>
                  <a:gd name="T27" fmla="*/ 153 h 354"/>
                  <a:gd name="T28" fmla="*/ 150 w 331"/>
                  <a:gd name="T29" fmla="*/ 160 h 354"/>
                  <a:gd name="T30" fmla="*/ 148 w 331"/>
                  <a:gd name="T31" fmla="*/ 170 h 354"/>
                  <a:gd name="T32" fmla="*/ 144 w 331"/>
                  <a:gd name="T33" fmla="*/ 174 h 354"/>
                  <a:gd name="T34" fmla="*/ 140 w 331"/>
                  <a:gd name="T35" fmla="*/ 174 h 354"/>
                  <a:gd name="T36" fmla="*/ 129 w 331"/>
                  <a:gd name="T37" fmla="*/ 175 h 354"/>
                  <a:gd name="T38" fmla="*/ 113 w 331"/>
                  <a:gd name="T39" fmla="*/ 176 h 354"/>
                  <a:gd name="T40" fmla="*/ 90 w 331"/>
                  <a:gd name="T41" fmla="*/ 176 h 354"/>
                  <a:gd name="T42" fmla="*/ 60 w 331"/>
                  <a:gd name="T43" fmla="*/ 172 h 354"/>
                  <a:gd name="T44" fmla="*/ 30 w 331"/>
                  <a:gd name="T45" fmla="*/ 166 h 354"/>
                  <a:gd name="T46" fmla="*/ 14 w 331"/>
                  <a:gd name="T47" fmla="*/ 160 h 354"/>
                  <a:gd name="T48" fmla="*/ 10 w 331"/>
                  <a:gd name="T49" fmla="*/ 157 h 354"/>
                  <a:gd name="T50" fmla="*/ 7 w 331"/>
                  <a:gd name="T51" fmla="*/ 154 h 354"/>
                  <a:gd name="T52" fmla="*/ 6 w 331"/>
                  <a:gd name="T53" fmla="*/ 148 h 354"/>
                  <a:gd name="T54" fmla="*/ 2 w 331"/>
                  <a:gd name="T55" fmla="*/ 141 h 354"/>
                  <a:gd name="T56" fmla="*/ 4 w 331"/>
                  <a:gd name="T57" fmla="*/ 106 h 354"/>
                  <a:gd name="T58" fmla="*/ 4 w 331"/>
                  <a:gd name="T59" fmla="*/ 74 h 354"/>
                  <a:gd name="T60" fmla="*/ 3 w 331"/>
                  <a:gd name="T61" fmla="*/ 41 h 354"/>
                  <a:gd name="T62" fmla="*/ 0 w 331"/>
                  <a:gd name="T63" fmla="*/ 7 h 354"/>
                  <a:gd name="T64" fmla="*/ 11 w 331"/>
                  <a:gd name="T65" fmla="*/ 9 h 354"/>
                  <a:gd name="T66" fmla="*/ 22 w 331"/>
                  <a:gd name="T67" fmla="*/ 7 h 354"/>
                  <a:gd name="T68" fmla="*/ 33 w 331"/>
                  <a:gd name="T69" fmla="*/ 6 h 354"/>
                  <a:gd name="T70" fmla="*/ 44 w 331"/>
                  <a:gd name="T71" fmla="*/ 6 h 354"/>
                  <a:gd name="T72" fmla="*/ 73 w 331"/>
                  <a:gd name="T73" fmla="*/ 3 h 354"/>
                  <a:gd name="T74" fmla="*/ 104 w 331"/>
                  <a:gd name="T75" fmla="*/ 0 h 354"/>
                  <a:gd name="T76" fmla="*/ 136 w 331"/>
                  <a:gd name="T77" fmla="*/ 0 h 354"/>
                  <a:gd name="T78" fmla="*/ 166 w 331"/>
                  <a:gd name="T79" fmla="*/ 0 h 3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31"/>
                  <a:gd name="T121" fmla="*/ 0 h 354"/>
                  <a:gd name="T122" fmla="*/ 331 w 331"/>
                  <a:gd name="T123" fmla="*/ 354 h 3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31" h="354">
                    <a:moveTo>
                      <a:pt x="331" y="0"/>
                    </a:moveTo>
                    <a:lnTo>
                      <a:pt x="331" y="12"/>
                    </a:lnTo>
                    <a:lnTo>
                      <a:pt x="331" y="25"/>
                    </a:lnTo>
                    <a:lnTo>
                      <a:pt x="331" y="37"/>
                    </a:lnTo>
                    <a:lnTo>
                      <a:pt x="330" y="51"/>
                    </a:lnTo>
                    <a:lnTo>
                      <a:pt x="328" y="62"/>
                    </a:lnTo>
                    <a:lnTo>
                      <a:pt x="327" y="76"/>
                    </a:lnTo>
                    <a:lnTo>
                      <a:pt x="325" y="88"/>
                    </a:lnTo>
                    <a:lnTo>
                      <a:pt x="322" y="99"/>
                    </a:lnTo>
                    <a:lnTo>
                      <a:pt x="321" y="104"/>
                    </a:lnTo>
                    <a:lnTo>
                      <a:pt x="322" y="108"/>
                    </a:lnTo>
                    <a:lnTo>
                      <a:pt x="322" y="114"/>
                    </a:lnTo>
                    <a:lnTo>
                      <a:pt x="322" y="119"/>
                    </a:lnTo>
                    <a:lnTo>
                      <a:pt x="322" y="125"/>
                    </a:lnTo>
                    <a:lnTo>
                      <a:pt x="321" y="129"/>
                    </a:lnTo>
                    <a:lnTo>
                      <a:pt x="319" y="133"/>
                    </a:lnTo>
                    <a:lnTo>
                      <a:pt x="318" y="138"/>
                    </a:lnTo>
                    <a:lnTo>
                      <a:pt x="319" y="159"/>
                    </a:lnTo>
                    <a:lnTo>
                      <a:pt x="319" y="178"/>
                    </a:lnTo>
                    <a:lnTo>
                      <a:pt x="316" y="197"/>
                    </a:lnTo>
                    <a:lnTo>
                      <a:pt x="315" y="216"/>
                    </a:lnTo>
                    <a:lnTo>
                      <a:pt x="312" y="235"/>
                    </a:lnTo>
                    <a:lnTo>
                      <a:pt x="309" y="253"/>
                    </a:lnTo>
                    <a:lnTo>
                      <a:pt x="309" y="272"/>
                    </a:lnTo>
                    <a:lnTo>
                      <a:pt x="309" y="293"/>
                    </a:lnTo>
                    <a:lnTo>
                      <a:pt x="306" y="296"/>
                    </a:lnTo>
                    <a:lnTo>
                      <a:pt x="303" y="301"/>
                    </a:lnTo>
                    <a:lnTo>
                      <a:pt x="301" y="305"/>
                    </a:lnTo>
                    <a:lnTo>
                      <a:pt x="300" y="309"/>
                    </a:lnTo>
                    <a:lnTo>
                      <a:pt x="300" y="320"/>
                    </a:lnTo>
                    <a:lnTo>
                      <a:pt x="298" y="330"/>
                    </a:lnTo>
                    <a:lnTo>
                      <a:pt x="296" y="339"/>
                    </a:lnTo>
                    <a:lnTo>
                      <a:pt x="293" y="345"/>
                    </a:lnTo>
                    <a:lnTo>
                      <a:pt x="288" y="348"/>
                    </a:lnTo>
                    <a:lnTo>
                      <a:pt x="285" y="348"/>
                    </a:lnTo>
                    <a:lnTo>
                      <a:pt x="279" y="348"/>
                    </a:lnTo>
                    <a:lnTo>
                      <a:pt x="273" y="346"/>
                    </a:lnTo>
                    <a:lnTo>
                      <a:pt x="257" y="349"/>
                    </a:lnTo>
                    <a:lnTo>
                      <a:pt x="242" y="351"/>
                    </a:lnTo>
                    <a:lnTo>
                      <a:pt x="226" y="352"/>
                    </a:lnTo>
                    <a:lnTo>
                      <a:pt x="211" y="354"/>
                    </a:lnTo>
                    <a:lnTo>
                      <a:pt x="180" y="352"/>
                    </a:lnTo>
                    <a:lnTo>
                      <a:pt x="149" y="349"/>
                    </a:lnTo>
                    <a:lnTo>
                      <a:pt x="119" y="344"/>
                    </a:lnTo>
                    <a:lnTo>
                      <a:pt x="90" y="338"/>
                    </a:lnTo>
                    <a:lnTo>
                      <a:pt x="60" y="332"/>
                    </a:lnTo>
                    <a:lnTo>
                      <a:pt x="31" y="324"/>
                    </a:lnTo>
                    <a:lnTo>
                      <a:pt x="28" y="320"/>
                    </a:lnTo>
                    <a:lnTo>
                      <a:pt x="25" y="317"/>
                    </a:lnTo>
                    <a:lnTo>
                      <a:pt x="20" y="314"/>
                    </a:lnTo>
                    <a:lnTo>
                      <a:pt x="16" y="309"/>
                    </a:lnTo>
                    <a:lnTo>
                      <a:pt x="13" y="307"/>
                    </a:lnTo>
                    <a:lnTo>
                      <a:pt x="11" y="302"/>
                    </a:lnTo>
                    <a:lnTo>
                      <a:pt x="11" y="296"/>
                    </a:lnTo>
                    <a:lnTo>
                      <a:pt x="13" y="290"/>
                    </a:lnTo>
                    <a:lnTo>
                      <a:pt x="4" y="281"/>
                    </a:lnTo>
                    <a:lnTo>
                      <a:pt x="6" y="247"/>
                    </a:lnTo>
                    <a:lnTo>
                      <a:pt x="7" y="213"/>
                    </a:lnTo>
                    <a:lnTo>
                      <a:pt x="7" y="181"/>
                    </a:lnTo>
                    <a:lnTo>
                      <a:pt x="7" y="148"/>
                    </a:lnTo>
                    <a:lnTo>
                      <a:pt x="7" y="116"/>
                    </a:lnTo>
                    <a:lnTo>
                      <a:pt x="6" y="82"/>
                    </a:lnTo>
                    <a:lnTo>
                      <a:pt x="4" y="49"/>
                    </a:lnTo>
                    <a:lnTo>
                      <a:pt x="0" y="15"/>
                    </a:lnTo>
                    <a:lnTo>
                      <a:pt x="11" y="17"/>
                    </a:lnTo>
                    <a:lnTo>
                      <a:pt x="22" y="17"/>
                    </a:lnTo>
                    <a:lnTo>
                      <a:pt x="34" y="15"/>
                    </a:lnTo>
                    <a:lnTo>
                      <a:pt x="44" y="14"/>
                    </a:lnTo>
                    <a:lnTo>
                      <a:pt x="56" y="12"/>
                    </a:lnTo>
                    <a:lnTo>
                      <a:pt x="66" y="11"/>
                    </a:lnTo>
                    <a:lnTo>
                      <a:pt x="78" y="11"/>
                    </a:lnTo>
                    <a:lnTo>
                      <a:pt x="88" y="11"/>
                    </a:lnTo>
                    <a:lnTo>
                      <a:pt x="117" y="8"/>
                    </a:lnTo>
                    <a:lnTo>
                      <a:pt x="146" y="5"/>
                    </a:lnTo>
                    <a:lnTo>
                      <a:pt x="177" y="2"/>
                    </a:lnTo>
                    <a:lnTo>
                      <a:pt x="208" y="0"/>
                    </a:lnTo>
                    <a:lnTo>
                      <a:pt x="241" y="0"/>
                    </a:lnTo>
                    <a:lnTo>
                      <a:pt x="272" y="0"/>
                    </a:lnTo>
                    <a:lnTo>
                      <a:pt x="301" y="0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4F63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7" name="Freeform 92"/>
              <p:cNvSpPr>
                <a:spLocks noEditPoints="1"/>
              </p:cNvSpPr>
              <p:nvPr/>
            </p:nvSpPr>
            <p:spPr bwMode="auto">
              <a:xfrm>
                <a:off x="4057" y="2995"/>
                <a:ext cx="118" cy="209"/>
              </a:xfrm>
              <a:custGeom>
                <a:avLst/>
                <a:gdLst>
                  <a:gd name="T0" fmla="*/ 0 w 237"/>
                  <a:gd name="T1" fmla="*/ 205 h 417"/>
                  <a:gd name="T2" fmla="*/ 16 w 237"/>
                  <a:gd name="T3" fmla="*/ 176 h 417"/>
                  <a:gd name="T4" fmla="*/ 16 w 237"/>
                  <a:gd name="T5" fmla="*/ 178 h 417"/>
                  <a:gd name="T6" fmla="*/ 15 w 237"/>
                  <a:gd name="T7" fmla="*/ 179 h 417"/>
                  <a:gd name="T8" fmla="*/ 14 w 237"/>
                  <a:gd name="T9" fmla="*/ 181 h 417"/>
                  <a:gd name="T10" fmla="*/ 14 w 237"/>
                  <a:gd name="T11" fmla="*/ 181 h 417"/>
                  <a:gd name="T12" fmla="*/ 14 w 237"/>
                  <a:gd name="T13" fmla="*/ 183 h 417"/>
                  <a:gd name="T14" fmla="*/ 14 w 237"/>
                  <a:gd name="T15" fmla="*/ 184 h 417"/>
                  <a:gd name="T16" fmla="*/ 13 w 237"/>
                  <a:gd name="T17" fmla="*/ 186 h 417"/>
                  <a:gd name="T18" fmla="*/ 13 w 237"/>
                  <a:gd name="T19" fmla="*/ 187 h 417"/>
                  <a:gd name="T20" fmla="*/ 12 w 237"/>
                  <a:gd name="T21" fmla="*/ 190 h 417"/>
                  <a:gd name="T22" fmla="*/ 11 w 237"/>
                  <a:gd name="T23" fmla="*/ 192 h 417"/>
                  <a:gd name="T24" fmla="*/ 9 w 237"/>
                  <a:gd name="T25" fmla="*/ 194 h 417"/>
                  <a:gd name="T26" fmla="*/ 8 w 237"/>
                  <a:gd name="T27" fmla="*/ 197 h 417"/>
                  <a:gd name="T28" fmla="*/ 7 w 237"/>
                  <a:gd name="T29" fmla="*/ 199 h 417"/>
                  <a:gd name="T30" fmla="*/ 6 w 237"/>
                  <a:gd name="T31" fmla="*/ 202 h 417"/>
                  <a:gd name="T32" fmla="*/ 6 w 237"/>
                  <a:gd name="T33" fmla="*/ 204 h 417"/>
                  <a:gd name="T34" fmla="*/ 6 w 237"/>
                  <a:gd name="T35" fmla="*/ 207 h 417"/>
                  <a:gd name="T36" fmla="*/ 5 w 237"/>
                  <a:gd name="T37" fmla="*/ 208 h 417"/>
                  <a:gd name="T38" fmla="*/ 4 w 237"/>
                  <a:gd name="T39" fmla="*/ 208 h 417"/>
                  <a:gd name="T40" fmla="*/ 3 w 237"/>
                  <a:gd name="T41" fmla="*/ 209 h 417"/>
                  <a:gd name="T42" fmla="*/ 3 w 237"/>
                  <a:gd name="T43" fmla="*/ 209 h 417"/>
                  <a:gd name="T44" fmla="*/ 2 w 237"/>
                  <a:gd name="T45" fmla="*/ 209 h 417"/>
                  <a:gd name="T46" fmla="*/ 1 w 237"/>
                  <a:gd name="T47" fmla="*/ 209 h 417"/>
                  <a:gd name="T48" fmla="*/ 0 w 237"/>
                  <a:gd name="T49" fmla="*/ 209 h 417"/>
                  <a:gd name="T50" fmla="*/ 0 w 237"/>
                  <a:gd name="T51" fmla="*/ 209 h 417"/>
                  <a:gd name="T52" fmla="*/ 0 w 237"/>
                  <a:gd name="T53" fmla="*/ 205 h 417"/>
                  <a:gd name="T54" fmla="*/ 29 w 237"/>
                  <a:gd name="T55" fmla="*/ 153 h 417"/>
                  <a:gd name="T56" fmla="*/ 34 w 237"/>
                  <a:gd name="T57" fmla="*/ 145 h 417"/>
                  <a:gd name="T58" fmla="*/ 34 w 237"/>
                  <a:gd name="T59" fmla="*/ 146 h 417"/>
                  <a:gd name="T60" fmla="*/ 33 w 237"/>
                  <a:gd name="T61" fmla="*/ 147 h 417"/>
                  <a:gd name="T62" fmla="*/ 33 w 237"/>
                  <a:gd name="T63" fmla="*/ 148 h 417"/>
                  <a:gd name="T64" fmla="*/ 32 w 237"/>
                  <a:gd name="T65" fmla="*/ 150 h 417"/>
                  <a:gd name="T66" fmla="*/ 31 w 237"/>
                  <a:gd name="T67" fmla="*/ 150 h 417"/>
                  <a:gd name="T68" fmla="*/ 31 w 237"/>
                  <a:gd name="T69" fmla="*/ 151 h 417"/>
                  <a:gd name="T70" fmla="*/ 30 w 237"/>
                  <a:gd name="T71" fmla="*/ 153 h 417"/>
                  <a:gd name="T72" fmla="*/ 29 w 237"/>
                  <a:gd name="T73" fmla="*/ 153 h 417"/>
                  <a:gd name="T74" fmla="*/ 48 w 237"/>
                  <a:gd name="T75" fmla="*/ 122 h 417"/>
                  <a:gd name="T76" fmla="*/ 66 w 237"/>
                  <a:gd name="T77" fmla="*/ 90 h 417"/>
                  <a:gd name="T78" fmla="*/ 65 w 237"/>
                  <a:gd name="T79" fmla="*/ 95 h 417"/>
                  <a:gd name="T80" fmla="*/ 63 w 237"/>
                  <a:gd name="T81" fmla="*/ 99 h 417"/>
                  <a:gd name="T82" fmla="*/ 62 w 237"/>
                  <a:gd name="T83" fmla="*/ 103 h 417"/>
                  <a:gd name="T84" fmla="*/ 60 w 237"/>
                  <a:gd name="T85" fmla="*/ 107 h 417"/>
                  <a:gd name="T86" fmla="*/ 57 w 237"/>
                  <a:gd name="T87" fmla="*/ 110 h 417"/>
                  <a:gd name="T88" fmla="*/ 54 w 237"/>
                  <a:gd name="T89" fmla="*/ 114 h 417"/>
                  <a:gd name="T90" fmla="*/ 51 w 237"/>
                  <a:gd name="T91" fmla="*/ 118 h 417"/>
                  <a:gd name="T92" fmla="*/ 48 w 237"/>
                  <a:gd name="T93" fmla="*/ 122 h 417"/>
                  <a:gd name="T94" fmla="*/ 69 w 237"/>
                  <a:gd name="T95" fmla="*/ 85 h 417"/>
                  <a:gd name="T96" fmla="*/ 118 w 237"/>
                  <a:gd name="T97" fmla="*/ 0 h 417"/>
                  <a:gd name="T98" fmla="*/ 114 w 237"/>
                  <a:gd name="T99" fmla="*/ 12 h 417"/>
                  <a:gd name="T100" fmla="*/ 108 w 237"/>
                  <a:gd name="T101" fmla="*/ 22 h 417"/>
                  <a:gd name="T102" fmla="*/ 102 w 237"/>
                  <a:gd name="T103" fmla="*/ 33 h 417"/>
                  <a:gd name="T104" fmla="*/ 96 w 237"/>
                  <a:gd name="T105" fmla="*/ 44 h 417"/>
                  <a:gd name="T106" fmla="*/ 89 w 237"/>
                  <a:gd name="T107" fmla="*/ 54 h 417"/>
                  <a:gd name="T108" fmla="*/ 83 w 237"/>
                  <a:gd name="T109" fmla="*/ 65 h 417"/>
                  <a:gd name="T110" fmla="*/ 76 w 237"/>
                  <a:gd name="T111" fmla="*/ 75 h 417"/>
                  <a:gd name="T112" fmla="*/ 69 w 237"/>
                  <a:gd name="T113" fmla="*/ 85 h 4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7"/>
                  <a:gd name="T172" fmla="*/ 0 h 417"/>
                  <a:gd name="T173" fmla="*/ 237 w 237"/>
                  <a:gd name="T174" fmla="*/ 417 h 4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7" h="417">
                    <a:moveTo>
                      <a:pt x="0" y="410"/>
                    </a:moveTo>
                    <a:lnTo>
                      <a:pt x="32" y="352"/>
                    </a:lnTo>
                    <a:lnTo>
                      <a:pt x="32" y="355"/>
                    </a:lnTo>
                    <a:lnTo>
                      <a:pt x="31" y="358"/>
                    </a:lnTo>
                    <a:lnTo>
                      <a:pt x="29" y="361"/>
                    </a:lnTo>
                    <a:lnTo>
                      <a:pt x="29" y="362"/>
                    </a:lnTo>
                    <a:lnTo>
                      <a:pt x="28" y="365"/>
                    </a:lnTo>
                    <a:lnTo>
                      <a:pt x="28" y="368"/>
                    </a:lnTo>
                    <a:lnTo>
                      <a:pt x="26" y="371"/>
                    </a:lnTo>
                    <a:lnTo>
                      <a:pt x="26" y="374"/>
                    </a:lnTo>
                    <a:lnTo>
                      <a:pt x="24" y="379"/>
                    </a:lnTo>
                    <a:lnTo>
                      <a:pt x="22" y="383"/>
                    </a:lnTo>
                    <a:lnTo>
                      <a:pt x="19" y="388"/>
                    </a:lnTo>
                    <a:lnTo>
                      <a:pt x="16" y="393"/>
                    </a:lnTo>
                    <a:lnTo>
                      <a:pt x="15" y="398"/>
                    </a:lnTo>
                    <a:lnTo>
                      <a:pt x="13" y="404"/>
                    </a:lnTo>
                    <a:lnTo>
                      <a:pt x="12" y="408"/>
                    </a:lnTo>
                    <a:lnTo>
                      <a:pt x="12" y="414"/>
                    </a:lnTo>
                    <a:lnTo>
                      <a:pt x="10" y="416"/>
                    </a:lnTo>
                    <a:lnTo>
                      <a:pt x="9" y="416"/>
                    </a:lnTo>
                    <a:lnTo>
                      <a:pt x="7" y="417"/>
                    </a:lnTo>
                    <a:lnTo>
                      <a:pt x="6" y="417"/>
                    </a:lnTo>
                    <a:lnTo>
                      <a:pt x="4" y="417"/>
                    </a:lnTo>
                    <a:lnTo>
                      <a:pt x="3" y="417"/>
                    </a:lnTo>
                    <a:lnTo>
                      <a:pt x="1" y="417"/>
                    </a:lnTo>
                    <a:lnTo>
                      <a:pt x="0" y="417"/>
                    </a:lnTo>
                    <a:lnTo>
                      <a:pt x="0" y="410"/>
                    </a:lnTo>
                    <a:close/>
                    <a:moveTo>
                      <a:pt x="59" y="306"/>
                    </a:moveTo>
                    <a:lnTo>
                      <a:pt x="69" y="290"/>
                    </a:lnTo>
                    <a:lnTo>
                      <a:pt x="68" y="291"/>
                    </a:lnTo>
                    <a:lnTo>
                      <a:pt x="66" y="294"/>
                    </a:lnTo>
                    <a:lnTo>
                      <a:pt x="66" y="296"/>
                    </a:lnTo>
                    <a:lnTo>
                      <a:pt x="65" y="299"/>
                    </a:lnTo>
                    <a:lnTo>
                      <a:pt x="63" y="300"/>
                    </a:lnTo>
                    <a:lnTo>
                      <a:pt x="62" y="302"/>
                    </a:lnTo>
                    <a:lnTo>
                      <a:pt x="61" y="305"/>
                    </a:lnTo>
                    <a:lnTo>
                      <a:pt x="59" y="306"/>
                    </a:lnTo>
                    <a:close/>
                    <a:moveTo>
                      <a:pt x="97" y="243"/>
                    </a:moveTo>
                    <a:lnTo>
                      <a:pt x="133" y="180"/>
                    </a:lnTo>
                    <a:lnTo>
                      <a:pt x="130" y="189"/>
                    </a:lnTo>
                    <a:lnTo>
                      <a:pt x="127" y="198"/>
                    </a:lnTo>
                    <a:lnTo>
                      <a:pt x="124" y="206"/>
                    </a:lnTo>
                    <a:lnTo>
                      <a:pt x="120" y="213"/>
                    </a:lnTo>
                    <a:lnTo>
                      <a:pt x="114" y="220"/>
                    </a:lnTo>
                    <a:lnTo>
                      <a:pt x="108" y="228"/>
                    </a:lnTo>
                    <a:lnTo>
                      <a:pt x="102" y="235"/>
                    </a:lnTo>
                    <a:lnTo>
                      <a:pt x="97" y="243"/>
                    </a:lnTo>
                    <a:close/>
                    <a:moveTo>
                      <a:pt x="139" y="170"/>
                    </a:moveTo>
                    <a:lnTo>
                      <a:pt x="237" y="0"/>
                    </a:lnTo>
                    <a:lnTo>
                      <a:pt x="228" y="24"/>
                    </a:lnTo>
                    <a:lnTo>
                      <a:pt x="217" y="44"/>
                    </a:lnTo>
                    <a:lnTo>
                      <a:pt x="205" y="66"/>
                    </a:lnTo>
                    <a:lnTo>
                      <a:pt x="192" y="87"/>
                    </a:lnTo>
                    <a:lnTo>
                      <a:pt x="179" y="108"/>
                    </a:lnTo>
                    <a:lnTo>
                      <a:pt x="166" y="129"/>
                    </a:lnTo>
                    <a:lnTo>
                      <a:pt x="152" y="149"/>
                    </a:lnTo>
                    <a:lnTo>
                      <a:pt x="139" y="170"/>
                    </a:lnTo>
                    <a:close/>
                  </a:path>
                </a:pathLst>
              </a:custGeom>
              <a:solidFill>
                <a:srgbClr val="364B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8" name="Freeform 93"/>
              <p:cNvSpPr>
                <a:spLocks/>
              </p:cNvSpPr>
              <p:nvPr/>
            </p:nvSpPr>
            <p:spPr bwMode="auto">
              <a:xfrm>
                <a:off x="4057" y="2985"/>
                <a:ext cx="122" cy="215"/>
              </a:xfrm>
              <a:custGeom>
                <a:avLst/>
                <a:gdLst>
                  <a:gd name="T0" fmla="*/ 119 w 244"/>
                  <a:gd name="T1" fmla="*/ 10 h 431"/>
                  <a:gd name="T2" fmla="*/ 70 w 244"/>
                  <a:gd name="T3" fmla="*/ 95 h 431"/>
                  <a:gd name="T4" fmla="*/ 69 w 244"/>
                  <a:gd name="T5" fmla="*/ 96 h 431"/>
                  <a:gd name="T6" fmla="*/ 69 w 244"/>
                  <a:gd name="T7" fmla="*/ 97 h 431"/>
                  <a:gd name="T8" fmla="*/ 68 w 244"/>
                  <a:gd name="T9" fmla="*/ 97 h 431"/>
                  <a:gd name="T10" fmla="*/ 68 w 244"/>
                  <a:gd name="T11" fmla="*/ 97 h 431"/>
                  <a:gd name="T12" fmla="*/ 67 w 244"/>
                  <a:gd name="T13" fmla="*/ 98 h 431"/>
                  <a:gd name="T14" fmla="*/ 67 w 244"/>
                  <a:gd name="T15" fmla="*/ 99 h 431"/>
                  <a:gd name="T16" fmla="*/ 67 w 244"/>
                  <a:gd name="T17" fmla="*/ 100 h 431"/>
                  <a:gd name="T18" fmla="*/ 67 w 244"/>
                  <a:gd name="T19" fmla="*/ 100 h 431"/>
                  <a:gd name="T20" fmla="*/ 67 w 244"/>
                  <a:gd name="T21" fmla="*/ 100 h 431"/>
                  <a:gd name="T22" fmla="*/ 67 w 244"/>
                  <a:gd name="T23" fmla="*/ 100 h 431"/>
                  <a:gd name="T24" fmla="*/ 67 w 244"/>
                  <a:gd name="T25" fmla="*/ 100 h 431"/>
                  <a:gd name="T26" fmla="*/ 67 w 244"/>
                  <a:gd name="T27" fmla="*/ 100 h 431"/>
                  <a:gd name="T28" fmla="*/ 67 w 244"/>
                  <a:gd name="T29" fmla="*/ 100 h 431"/>
                  <a:gd name="T30" fmla="*/ 67 w 244"/>
                  <a:gd name="T31" fmla="*/ 100 h 431"/>
                  <a:gd name="T32" fmla="*/ 67 w 244"/>
                  <a:gd name="T33" fmla="*/ 100 h 431"/>
                  <a:gd name="T34" fmla="*/ 67 w 244"/>
                  <a:gd name="T35" fmla="*/ 100 h 431"/>
                  <a:gd name="T36" fmla="*/ 49 w 244"/>
                  <a:gd name="T37" fmla="*/ 132 h 431"/>
                  <a:gd name="T38" fmla="*/ 48 w 244"/>
                  <a:gd name="T39" fmla="*/ 133 h 431"/>
                  <a:gd name="T40" fmla="*/ 46 w 244"/>
                  <a:gd name="T41" fmla="*/ 134 h 431"/>
                  <a:gd name="T42" fmla="*/ 45 w 244"/>
                  <a:gd name="T43" fmla="*/ 137 h 431"/>
                  <a:gd name="T44" fmla="*/ 43 w 244"/>
                  <a:gd name="T45" fmla="*/ 138 h 431"/>
                  <a:gd name="T46" fmla="*/ 42 w 244"/>
                  <a:gd name="T47" fmla="*/ 140 h 431"/>
                  <a:gd name="T48" fmla="*/ 41 w 244"/>
                  <a:gd name="T49" fmla="*/ 142 h 431"/>
                  <a:gd name="T50" fmla="*/ 40 w 244"/>
                  <a:gd name="T51" fmla="*/ 143 h 431"/>
                  <a:gd name="T52" fmla="*/ 39 w 244"/>
                  <a:gd name="T53" fmla="*/ 146 h 431"/>
                  <a:gd name="T54" fmla="*/ 39 w 244"/>
                  <a:gd name="T55" fmla="*/ 146 h 431"/>
                  <a:gd name="T56" fmla="*/ 38 w 244"/>
                  <a:gd name="T57" fmla="*/ 148 h 431"/>
                  <a:gd name="T58" fmla="*/ 38 w 244"/>
                  <a:gd name="T59" fmla="*/ 149 h 431"/>
                  <a:gd name="T60" fmla="*/ 37 w 244"/>
                  <a:gd name="T61" fmla="*/ 150 h 431"/>
                  <a:gd name="T62" fmla="*/ 36 w 244"/>
                  <a:gd name="T63" fmla="*/ 151 h 431"/>
                  <a:gd name="T64" fmla="*/ 36 w 244"/>
                  <a:gd name="T65" fmla="*/ 152 h 431"/>
                  <a:gd name="T66" fmla="*/ 36 w 244"/>
                  <a:gd name="T67" fmla="*/ 154 h 431"/>
                  <a:gd name="T68" fmla="*/ 35 w 244"/>
                  <a:gd name="T69" fmla="*/ 155 h 431"/>
                  <a:gd name="T70" fmla="*/ 30 w 244"/>
                  <a:gd name="T71" fmla="*/ 163 h 431"/>
                  <a:gd name="T72" fmla="*/ 28 w 244"/>
                  <a:gd name="T73" fmla="*/ 166 h 431"/>
                  <a:gd name="T74" fmla="*/ 26 w 244"/>
                  <a:gd name="T75" fmla="*/ 169 h 431"/>
                  <a:gd name="T76" fmla="*/ 25 w 244"/>
                  <a:gd name="T77" fmla="*/ 172 h 431"/>
                  <a:gd name="T78" fmla="*/ 23 w 244"/>
                  <a:gd name="T79" fmla="*/ 174 h 431"/>
                  <a:gd name="T80" fmla="*/ 21 w 244"/>
                  <a:gd name="T81" fmla="*/ 177 h 431"/>
                  <a:gd name="T82" fmla="*/ 19 w 244"/>
                  <a:gd name="T83" fmla="*/ 180 h 431"/>
                  <a:gd name="T84" fmla="*/ 18 w 244"/>
                  <a:gd name="T85" fmla="*/ 183 h 431"/>
                  <a:gd name="T86" fmla="*/ 16 w 244"/>
                  <a:gd name="T87" fmla="*/ 186 h 431"/>
                  <a:gd name="T88" fmla="*/ 0 w 244"/>
                  <a:gd name="T89" fmla="*/ 215 h 431"/>
                  <a:gd name="T90" fmla="*/ 0 w 244"/>
                  <a:gd name="T91" fmla="*/ 201 h 431"/>
                  <a:gd name="T92" fmla="*/ 114 w 244"/>
                  <a:gd name="T93" fmla="*/ 4 h 431"/>
                  <a:gd name="T94" fmla="*/ 116 w 244"/>
                  <a:gd name="T95" fmla="*/ 4 h 431"/>
                  <a:gd name="T96" fmla="*/ 116 w 244"/>
                  <a:gd name="T97" fmla="*/ 4 h 431"/>
                  <a:gd name="T98" fmla="*/ 117 w 244"/>
                  <a:gd name="T99" fmla="*/ 3 h 431"/>
                  <a:gd name="T100" fmla="*/ 119 w 244"/>
                  <a:gd name="T101" fmla="*/ 2 h 431"/>
                  <a:gd name="T102" fmla="*/ 119 w 244"/>
                  <a:gd name="T103" fmla="*/ 1 h 431"/>
                  <a:gd name="T104" fmla="*/ 120 w 244"/>
                  <a:gd name="T105" fmla="*/ 1 h 431"/>
                  <a:gd name="T106" fmla="*/ 121 w 244"/>
                  <a:gd name="T107" fmla="*/ 1 h 431"/>
                  <a:gd name="T108" fmla="*/ 122 w 244"/>
                  <a:gd name="T109" fmla="*/ 0 h 431"/>
                  <a:gd name="T110" fmla="*/ 121 w 244"/>
                  <a:gd name="T111" fmla="*/ 1 h 431"/>
                  <a:gd name="T112" fmla="*/ 121 w 244"/>
                  <a:gd name="T113" fmla="*/ 3 h 431"/>
                  <a:gd name="T114" fmla="*/ 121 w 244"/>
                  <a:gd name="T115" fmla="*/ 4 h 431"/>
                  <a:gd name="T116" fmla="*/ 121 w 244"/>
                  <a:gd name="T117" fmla="*/ 5 h 431"/>
                  <a:gd name="T118" fmla="*/ 120 w 244"/>
                  <a:gd name="T119" fmla="*/ 6 h 431"/>
                  <a:gd name="T120" fmla="*/ 120 w 244"/>
                  <a:gd name="T121" fmla="*/ 8 h 431"/>
                  <a:gd name="T122" fmla="*/ 119 w 244"/>
                  <a:gd name="T123" fmla="*/ 9 h 431"/>
                  <a:gd name="T124" fmla="*/ 119 w 244"/>
                  <a:gd name="T125" fmla="*/ 10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4"/>
                  <a:gd name="T190" fmla="*/ 0 h 431"/>
                  <a:gd name="T191" fmla="*/ 244 w 244"/>
                  <a:gd name="T192" fmla="*/ 431 h 43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4" h="431">
                    <a:moveTo>
                      <a:pt x="237" y="21"/>
                    </a:moveTo>
                    <a:lnTo>
                      <a:pt x="139" y="191"/>
                    </a:lnTo>
                    <a:lnTo>
                      <a:pt x="137" y="193"/>
                    </a:lnTo>
                    <a:lnTo>
                      <a:pt x="137" y="194"/>
                    </a:lnTo>
                    <a:lnTo>
                      <a:pt x="136" y="195"/>
                    </a:lnTo>
                    <a:lnTo>
                      <a:pt x="134" y="197"/>
                    </a:lnTo>
                    <a:lnTo>
                      <a:pt x="134" y="198"/>
                    </a:lnTo>
                    <a:lnTo>
                      <a:pt x="133" y="200"/>
                    </a:lnTo>
                    <a:lnTo>
                      <a:pt x="133" y="201"/>
                    </a:lnTo>
                    <a:lnTo>
                      <a:pt x="97" y="264"/>
                    </a:lnTo>
                    <a:lnTo>
                      <a:pt x="95" y="267"/>
                    </a:lnTo>
                    <a:lnTo>
                      <a:pt x="92" y="269"/>
                    </a:lnTo>
                    <a:lnTo>
                      <a:pt x="89" y="274"/>
                    </a:lnTo>
                    <a:lnTo>
                      <a:pt x="86" y="277"/>
                    </a:lnTo>
                    <a:lnTo>
                      <a:pt x="84" y="280"/>
                    </a:lnTo>
                    <a:lnTo>
                      <a:pt x="81" y="284"/>
                    </a:lnTo>
                    <a:lnTo>
                      <a:pt x="80" y="287"/>
                    </a:lnTo>
                    <a:lnTo>
                      <a:pt x="77" y="292"/>
                    </a:lnTo>
                    <a:lnTo>
                      <a:pt x="77" y="293"/>
                    </a:lnTo>
                    <a:lnTo>
                      <a:pt x="75" y="296"/>
                    </a:lnTo>
                    <a:lnTo>
                      <a:pt x="75" y="299"/>
                    </a:lnTo>
                    <a:lnTo>
                      <a:pt x="74" y="301"/>
                    </a:lnTo>
                    <a:lnTo>
                      <a:pt x="72" y="303"/>
                    </a:lnTo>
                    <a:lnTo>
                      <a:pt x="72" y="305"/>
                    </a:lnTo>
                    <a:lnTo>
                      <a:pt x="71" y="308"/>
                    </a:lnTo>
                    <a:lnTo>
                      <a:pt x="69" y="311"/>
                    </a:lnTo>
                    <a:lnTo>
                      <a:pt x="59" y="327"/>
                    </a:lnTo>
                    <a:lnTo>
                      <a:pt x="56" y="333"/>
                    </a:lnTo>
                    <a:lnTo>
                      <a:pt x="52" y="339"/>
                    </a:lnTo>
                    <a:lnTo>
                      <a:pt x="49" y="345"/>
                    </a:lnTo>
                    <a:lnTo>
                      <a:pt x="46" y="349"/>
                    </a:lnTo>
                    <a:lnTo>
                      <a:pt x="41" y="355"/>
                    </a:lnTo>
                    <a:lnTo>
                      <a:pt x="38" y="361"/>
                    </a:lnTo>
                    <a:lnTo>
                      <a:pt x="35" y="367"/>
                    </a:lnTo>
                    <a:lnTo>
                      <a:pt x="32" y="373"/>
                    </a:lnTo>
                    <a:lnTo>
                      <a:pt x="0" y="431"/>
                    </a:lnTo>
                    <a:lnTo>
                      <a:pt x="0" y="403"/>
                    </a:lnTo>
                    <a:lnTo>
                      <a:pt x="228" y="9"/>
                    </a:lnTo>
                    <a:lnTo>
                      <a:pt x="231" y="8"/>
                    </a:lnTo>
                    <a:lnTo>
                      <a:pt x="232" y="8"/>
                    </a:lnTo>
                    <a:lnTo>
                      <a:pt x="234" y="6"/>
                    </a:lnTo>
                    <a:lnTo>
                      <a:pt x="237" y="5"/>
                    </a:lnTo>
                    <a:lnTo>
                      <a:pt x="238" y="3"/>
                    </a:lnTo>
                    <a:lnTo>
                      <a:pt x="239" y="3"/>
                    </a:lnTo>
                    <a:lnTo>
                      <a:pt x="242" y="2"/>
                    </a:lnTo>
                    <a:lnTo>
                      <a:pt x="244" y="0"/>
                    </a:lnTo>
                    <a:lnTo>
                      <a:pt x="242" y="3"/>
                    </a:lnTo>
                    <a:lnTo>
                      <a:pt x="242" y="6"/>
                    </a:lnTo>
                    <a:lnTo>
                      <a:pt x="241" y="9"/>
                    </a:lnTo>
                    <a:lnTo>
                      <a:pt x="241" y="11"/>
                    </a:lnTo>
                    <a:lnTo>
                      <a:pt x="239" y="13"/>
                    </a:lnTo>
                    <a:lnTo>
                      <a:pt x="239" y="16"/>
                    </a:lnTo>
                    <a:lnTo>
                      <a:pt x="238" y="19"/>
                    </a:lnTo>
                    <a:lnTo>
                      <a:pt x="237" y="21"/>
                    </a:lnTo>
                    <a:close/>
                  </a:path>
                </a:pathLst>
              </a:custGeom>
              <a:solidFill>
                <a:srgbClr val="374C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9" name="Freeform 94"/>
              <p:cNvSpPr>
                <a:spLocks/>
              </p:cNvSpPr>
              <p:nvPr/>
            </p:nvSpPr>
            <p:spPr bwMode="auto">
              <a:xfrm>
                <a:off x="4057" y="2989"/>
                <a:ext cx="114" cy="197"/>
              </a:xfrm>
              <a:custGeom>
                <a:avLst/>
                <a:gdLst>
                  <a:gd name="T0" fmla="*/ 114 w 228"/>
                  <a:gd name="T1" fmla="*/ 0 h 394"/>
                  <a:gd name="T2" fmla="*/ 0 w 228"/>
                  <a:gd name="T3" fmla="*/ 197 h 394"/>
                  <a:gd name="T4" fmla="*/ 0 w 228"/>
                  <a:gd name="T5" fmla="*/ 183 h 394"/>
                  <a:gd name="T6" fmla="*/ 102 w 228"/>
                  <a:gd name="T7" fmla="*/ 6 h 394"/>
                  <a:gd name="T8" fmla="*/ 104 w 228"/>
                  <a:gd name="T9" fmla="*/ 6 h 394"/>
                  <a:gd name="T10" fmla="*/ 105 w 228"/>
                  <a:gd name="T11" fmla="*/ 5 h 394"/>
                  <a:gd name="T12" fmla="*/ 107 w 228"/>
                  <a:gd name="T13" fmla="*/ 5 h 394"/>
                  <a:gd name="T14" fmla="*/ 108 w 228"/>
                  <a:gd name="T15" fmla="*/ 3 h 394"/>
                  <a:gd name="T16" fmla="*/ 110 w 228"/>
                  <a:gd name="T17" fmla="*/ 3 h 394"/>
                  <a:gd name="T18" fmla="*/ 111 w 228"/>
                  <a:gd name="T19" fmla="*/ 2 h 394"/>
                  <a:gd name="T20" fmla="*/ 113 w 228"/>
                  <a:gd name="T21" fmla="*/ 1 h 394"/>
                  <a:gd name="T22" fmla="*/ 114 w 228"/>
                  <a:gd name="T23" fmla="*/ 0 h 3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"/>
                  <a:gd name="T37" fmla="*/ 0 h 394"/>
                  <a:gd name="T38" fmla="*/ 228 w 228"/>
                  <a:gd name="T39" fmla="*/ 394 h 3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" h="394">
                    <a:moveTo>
                      <a:pt x="228" y="0"/>
                    </a:moveTo>
                    <a:lnTo>
                      <a:pt x="0" y="394"/>
                    </a:lnTo>
                    <a:lnTo>
                      <a:pt x="0" y="366"/>
                    </a:lnTo>
                    <a:lnTo>
                      <a:pt x="204" y="13"/>
                    </a:lnTo>
                    <a:lnTo>
                      <a:pt x="207" y="12"/>
                    </a:lnTo>
                    <a:lnTo>
                      <a:pt x="210" y="10"/>
                    </a:lnTo>
                    <a:lnTo>
                      <a:pt x="213" y="9"/>
                    </a:lnTo>
                    <a:lnTo>
                      <a:pt x="216" y="7"/>
                    </a:lnTo>
                    <a:lnTo>
                      <a:pt x="219" y="6"/>
                    </a:lnTo>
                    <a:lnTo>
                      <a:pt x="222" y="4"/>
                    </a:lnTo>
                    <a:lnTo>
                      <a:pt x="225" y="2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84E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0" name="Freeform 95"/>
              <p:cNvSpPr>
                <a:spLocks/>
              </p:cNvSpPr>
              <p:nvPr/>
            </p:nvSpPr>
            <p:spPr bwMode="auto">
              <a:xfrm>
                <a:off x="4054" y="2996"/>
                <a:ext cx="105" cy="176"/>
              </a:xfrm>
              <a:custGeom>
                <a:avLst/>
                <a:gdLst>
                  <a:gd name="T0" fmla="*/ 105 w 210"/>
                  <a:gd name="T1" fmla="*/ 0 h 353"/>
                  <a:gd name="T2" fmla="*/ 3 w 210"/>
                  <a:gd name="T3" fmla="*/ 176 h 353"/>
                  <a:gd name="T4" fmla="*/ 3 w 210"/>
                  <a:gd name="T5" fmla="*/ 166 h 353"/>
                  <a:gd name="T6" fmla="*/ 3 w 210"/>
                  <a:gd name="T7" fmla="*/ 166 h 353"/>
                  <a:gd name="T8" fmla="*/ 2 w 210"/>
                  <a:gd name="T9" fmla="*/ 166 h 353"/>
                  <a:gd name="T10" fmla="*/ 2 w 210"/>
                  <a:gd name="T11" fmla="*/ 167 h 353"/>
                  <a:gd name="T12" fmla="*/ 2 w 210"/>
                  <a:gd name="T13" fmla="*/ 167 h 353"/>
                  <a:gd name="T14" fmla="*/ 1 w 210"/>
                  <a:gd name="T15" fmla="*/ 167 h 353"/>
                  <a:gd name="T16" fmla="*/ 1 w 210"/>
                  <a:gd name="T17" fmla="*/ 167 h 353"/>
                  <a:gd name="T18" fmla="*/ 0 w 210"/>
                  <a:gd name="T19" fmla="*/ 167 h 353"/>
                  <a:gd name="T20" fmla="*/ 0 w 210"/>
                  <a:gd name="T21" fmla="*/ 167 h 353"/>
                  <a:gd name="T22" fmla="*/ 94 w 210"/>
                  <a:gd name="T23" fmla="*/ 6 h 353"/>
                  <a:gd name="T24" fmla="*/ 96 w 210"/>
                  <a:gd name="T25" fmla="*/ 5 h 353"/>
                  <a:gd name="T26" fmla="*/ 97 w 210"/>
                  <a:gd name="T27" fmla="*/ 4 h 353"/>
                  <a:gd name="T28" fmla="*/ 99 w 210"/>
                  <a:gd name="T29" fmla="*/ 4 h 353"/>
                  <a:gd name="T30" fmla="*/ 99 w 210"/>
                  <a:gd name="T31" fmla="*/ 3 h 353"/>
                  <a:gd name="T32" fmla="*/ 101 w 210"/>
                  <a:gd name="T33" fmla="*/ 2 h 353"/>
                  <a:gd name="T34" fmla="*/ 102 w 210"/>
                  <a:gd name="T35" fmla="*/ 1 h 353"/>
                  <a:gd name="T36" fmla="*/ 104 w 210"/>
                  <a:gd name="T37" fmla="*/ 1 h 353"/>
                  <a:gd name="T38" fmla="*/ 105 w 210"/>
                  <a:gd name="T39" fmla="*/ 0 h 3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0"/>
                  <a:gd name="T61" fmla="*/ 0 h 353"/>
                  <a:gd name="T62" fmla="*/ 210 w 210"/>
                  <a:gd name="T63" fmla="*/ 353 h 3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0" h="353">
                    <a:moveTo>
                      <a:pt x="210" y="0"/>
                    </a:moveTo>
                    <a:lnTo>
                      <a:pt x="6" y="353"/>
                    </a:lnTo>
                    <a:lnTo>
                      <a:pt x="6" y="333"/>
                    </a:lnTo>
                    <a:lnTo>
                      <a:pt x="4" y="333"/>
                    </a:lnTo>
                    <a:lnTo>
                      <a:pt x="3" y="335"/>
                    </a:lnTo>
                    <a:lnTo>
                      <a:pt x="1" y="335"/>
                    </a:lnTo>
                    <a:lnTo>
                      <a:pt x="0" y="335"/>
                    </a:lnTo>
                    <a:lnTo>
                      <a:pt x="188" y="12"/>
                    </a:lnTo>
                    <a:lnTo>
                      <a:pt x="191" y="11"/>
                    </a:lnTo>
                    <a:lnTo>
                      <a:pt x="194" y="9"/>
                    </a:lnTo>
                    <a:lnTo>
                      <a:pt x="197" y="8"/>
                    </a:lnTo>
                    <a:lnTo>
                      <a:pt x="198" y="6"/>
                    </a:lnTo>
                    <a:lnTo>
                      <a:pt x="201" y="5"/>
                    </a:lnTo>
                    <a:lnTo>
                      <a:pt x="204" y="3"/>
                    </a:lnTo>
                    <a:lnTo>
                      <a:pt x="207" y="2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3A5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1" name="Freeform 96"/>
              <p:cNvSpPr>
                <a:spLocks/>
              </p:cNvSpPr>
              <p:nvPr/>
            </p:nvSpPr>
            <p:spPr bwMode="auto">
              <a:xfrm>
                <a:off x="4044" y="3002"/>
                <a:ext cx="104" cy="165"/>
              </a:xfrm>
              <a:custGeom>
                <a:avLst/>
                <a:gdLst>
                  <a:gd name="T0" fmla="*/ 104 w 209"/>
                  <a:gd name="T1" fmla="*/ 0 h 330"/>
                  <a:gd name="T2" fmla="*/ 10 w 209"/>
                  <a:gd name="T3" fmla="*/ 162 h 330"/>
                  <a:gd name="T4" fmla="*/ 9 w 209"/>
                  <a:gd name="T5" fmla="*/ 162 h 330"/>
                  <a:gd name="T6" fmla="*/ 8 w 209"/>
                  <a:gd name="T7" fmla="*/ 162 h 330"/>
                  <a:gd name="T8" fmla="*/ 7 w 209"/>
                  <a:gd name="T9" fmla="*/ 163 h 330"/>
                  <a:gd name="T10" fmla="*/ 5 w 209"/>
                  <a:gd name="T11" fmla="*/ 163 h 330"/>
                  <a:gd name="T12" fmla="*/ 4 w 209"/>
                  <a:gd name="T13" fmla="*/ 164 h 330"/>
                  <a:gd name="T14" fmla="*/ 3 w 209"/>
                  <a:gd name="T15" fmla="*/ 165 h 330"/>
                  <a:gd name="T16" fmla="*/ 1 w 209"/>
                  <a:gd name="T17" fmla="*/ 165 h 330"/>
                  <a:gd name="T18" fmla="*/ 0 w 209"/>
                  <a:gd name="T19" fmla="*/ 165 h 330"/>
                  <a:gd name="T20" fmla="*/ 95 w 209"/>
                  <a:gd name="T21" fmla="*/ 3 h 330"/>
                  <a:gd name="T22" fmla="*/ 95 w 209"/>
                  <a:gd name="T23" fmla="*/ 3 h 330"/>
                  <a:gd name="T24" fmla="*/ 95 w 209"/>
                  <a:gd name="T25" fmla="*/ 3 h 330"/>
                  <a:gd name="T26" fmla="*/ 96 w 209"/>
                  <a:gd name="T27" fmla="*/ 3 h 330"/>
                  <a:gd name="T28" fmla="*/ 97 w 209"/>
                  <a:gd name="T29" fmla="*/ 3 h 330"/>
                  <a:gd name="T30" fmla="*/ 97 w 209"/>
                  <a:gd name="T31" fmla="*/ 3 h 330"/>
                  <a:gd name="T32" fmla="*/ 97 w 209"/>
                  <a:gd name="T33" fmla="*/ 3 h 330"/>
                  <a:gd name="T34" fmla="*/ 98 w 209"/>
                  <a:gd name="T35" fmla="*/ 3 h 330"/>
                  <a:gd name="T36" fmla="*/ 98 w 209"/>
                  <a:gd name="T37" fmla="*/ 3 h 330"/>
                  <a:gd name="T38" fmla="*/ 99 w 209"/>
                  <a:gd name="T39" fmla="*/ 1 h 330"/>
                  <a:gd name="T40" fmla="*/ 100 w 209"/>
                  <a:gd name="T41" fmla="*/ 1 h 330"/>
                  <a:gd name="T42" fmla="*/ 100 w 209"/>
                  <a:gd name="T43" fmla="*/ 1 h 330"/>
                  <a:gd name="T44" fmla="*/ 101 w 209"/>
                  <a:gd name="T45" fmla="*/ 1 h 330"/>
                  <a:gd name="T46" fmla="*/ 102 w 209"/>
                  <a:gd name="T47" fmla="*/ 1 h 330"/>
                  <a:gd name="T48" fmla="*/ 103 w 209"/>
                  <a:gd name="T49" fmla="*/ 1 h 330"/>
                  <a:gd name="T50" fmla="*/ 103 w 209"/>
                  <a:gd name="T51" fmla="*/ 0 h 330"/>
                  <a:gd name="T52" fmla="*/ 104 w 209"/>
                  <a:gd name="T53" fmla="*/ 0 h 3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9"/>
                  <a:gd name="T82" fmla="*/ 0 h 330"/>
                  <a:gd name="T83" fmla="*/ 209 w 209"/>
                  <a:gd name="T84" fmla="*/ 330 h 3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9" h="330">
                    <a:moveTo>
                      <a:pt x="209" y="0"/>
                    </a:moveTo>
                    <a:lnTo>
                      <a:pt x="21" y="323"/>
                    </a:lnTo>
                    <a:lnTo>
                      <a:pt x="18" y="324"/>
                    </a:lnTo>
                    <a:lnTo>
                      <a:pt x="17" y="324"/>
                    </a:lnTo>
                    <a:lnTo>
                      <a:pt x="14" y="326"/>
                    </a:lnTo>
                    <a:lnTo>
                      <a:pt x="11" y="326"/>
                    </a:lnTo>
                    <a:lnTo>
                      <a:pt x="9" y="327"/>
                    </a:lnTo>
                    <a:lnTo>
                      <a:pt x="6" y="329"/>
                    </a:lnTo>
                    <a:lnTo>
                      <a:pt x="3" y="329"/>
                    </a:lnTo>
                    <a:lnTo>
                      <a:pt x="0" y="330"/>
                    </a:lnTo>
                    <a:lnTo>
                      <a:pt x="190" y="5"/>
                    </a:lnTo>
                    <a:lnTo>
                      <a:pt x="191" y="5"/>
                    </a:lnTo>
                    <a:lnTo>
                      <a:pt x="193" y="5"/>
                    </a:lnTo>
                    <a:lnTo>
                      <a:pt x="194" y="5"/>
                    </a:lnTo>
                    <a:lnTo>
                      <a:pt x="195" y="5"/>
                    </a:lnTo>
                    <a:lnTo>
                      <a:pt x="197" y="5"/>
                    </a:lnTo>
                    <a:lnTo>
                      <a:pt x="198" y="3"/>
                    </a:lnTo>
                    <a:lnTo>
                      <a:pt x="200" y="3"/>
                    </a:lnTo>
                    <a:lnTo>
                      <a:pt x="201" y="3"/>
                    </a:lnTo>
                    <a:lnTo>
                      <a:pt x="203" y="2"/>
                    </a:lnTo>
                    <a:lnTo>
                      <a:pt x="204" y="2"/>
                    </a:lnTo>
                    <a:lnTo>
                      <a:pt x="206" y="2"/>
                    </a:lnTo>
                    <a:lnTo>
                      <a:pt x="207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3B51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2" name="Freeform 97"/>
              <p:cNvSpPr>
                <a:spLocks/>
              </p:cNvSpPr>
              <p:nvPr/>
            </p:nvSpPr>
            <p:spPr bwMode="auto">
              <a:xfrm>
                <a:off x="4033" y="3004"/>
                <a:ext cx="105" cy="166"/>
              </a:xfrm>
              <a:custGeom>
                <a:avLst/>
                <a:gdLst>
                  <a:gd name="T0" fmla="*/ 105 w 210"/>
                  <a:gd name="T1" fmla="*/ 0 h 333"/>
                  <a:gd name="T2" fmla="*/ 10 w 210"/>
                  <a:gd name="T3" fmla="*/ 162 h 333"/>
                  <a:gd name="T4" fmla="*/ 10 w 210"/>
                  <a:gd name="T5" fmla="*/ 162 h 333"/>
                  <a:gd name="T6" fmla="*/ 8 w 210"/>
                  <a:gd name="T7" fmla="*/ 163 h 333"/>
                  <a:gd name="T8" fmla="*/ 7 w 210"/>
                  <a:gd name="T9" fmla="*/ 164 h 333"/>
                  <a:gd name="T10" fmla="*/ 5 w 210"/>
                  <a:gd name="T11" fmla="*/ 164 h 333"/>
                  <a:gd name="T12" fmla="*/ 4 w 210"/>
                  <a:gd name="T13" fmla="*/ 165 h 333"/>
                  <a:gd name="T14" fmla="*/ 3 w 210"/>
                  <a:gd name="T15" fmla="*/ 165 h 333"/>
                  <a:gd name="T16" fmla="*/ 1 w 210"/>
                  <a:gd name="T17" fmla="*/ 166 h 333"/>
                  <a:gd name="T18" fmla="*/ 0 w 210"/>
                  <a:gd name="T19" fmla="*/ 166 h 333"/>
                  <a:gd name="T20" fmla="*/ 97 w 210"/>
                  <a:gd name="T21" fmla="*/ 0 h 333"/>
                  <a:gd name="T22" fmla="*/ 98 w 210"/>
                  <a:gd name="T23" fmla="*/ 0 h 333"/>
                  <a:gd name="T24" fmla="*/ 99 w 210"/>
                  <a:gd name="T25" fmla="*/ 0 h 333"/>
                  <a:gd name="T26" fmla="*/ 100 w 210"/>
                  <a:gd name="T27" fmla="*/ 0 h 333"/>
                  <a:gd name="T28" fmla="*/ 101 w 210"/>
                  <a:gd name="T29" fmla="*/ 0 h 333"/>
                  <a:gd name="T30" fmla="*/ 102 w 210"/>
                  <a:gd name="T31" fmla="*/ 0 h 333"/>
                  <a:gd name="T32" fmla="*/ 103 w 210"/>
                  <a:gd name="T33" fmla="*/ 0 h 333"/>
                  <a:gd name="T34" fmla="*/ 104 w 210"/>
                  <a:gd name="T35" fmla="*/ 0 h 333"/>
                  <a:gd name="T36" fmla="*/ 105 w 210"/>
                  <a:gd name="T37" fmla="*/ 0 h 3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0"/>
                  <a:gd name="T58" fmla="*/ 0 h 333"/>
                  <a:gd name="T59" fmla="*/ 210 w 210"/>
                  <a:gd name="T60" fmla="*/ 333 h 3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0" h="333">
                    <a:moveTo>
                      <a:pt x="210" y="0"/>
                    </a:moveTo>
                    <a:lnTo>
                      <a:pt x="20" y="325"/>
                    </a:lnTo>
                    <a:lnTo>
                      <a:pt x="19" y="325"/>
                    </a:lnTo>
                    <a:lnTo>
                      <a:pt x="16" y="327"/>
                    </a:lnTo>
                    <a:lnTo>
                      <a:pt x="13" y="328"/>
                    </a:lnTo>
                    <a:lnTo>
                      <a:pt x="10" y="328"/>
                    </a:lnTo>
                    <a:lnTo>
                      <a:pt x="8" y="330"/>
                    </a:lnTo>
                    <a:lnTo>
                      <a:pt x="5" y="331"/>
                    </a:lnTo>
                    <a:lnTo>
                      <a:pt x="2" y="333"/>
                    </a:lnTo>
                    <a:lnTo>
                      <a:pt x="0" y="333"/>
                    </a:lnTo>
                    <a:lnTo>
                      <a:pt x="193" y="0"/>
                    </a:lnTo>
                    <a:lnTo>
                      <a:pt x="195" y="0"/>
                    </a:lnTo>
                    <a:lnTo>
                      <a:pt x="198" y="0"/>
                    </a:lnTo>
                    <a:lnTo>
                      <a:pt x="199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5" y="0"/>
                    </a:lnTo>
                    <a:lnTo>
                      <a:pt x="207" y="0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3D5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3" name="Freeform 98"/>
              <p:cNvSpPr>
                <a:spLocks/>
              </p:cNvSpPr>
              <p:nvPr/>
            </p:nvSpPr>
            <p:spPr bwMode="auto">
              <a:xfrm>
                <a:off x="4022" y="3002"/>
                <a:ext cx="108" cy="174"/>
              </a:xfrm>
              <a:custGeom>
                <a:avLst/>
                <a:gdLst>
                  <a:gd name="T0" fmla="*/ 108 w 216"/>
                  <a:gd name="T1" fmla="*/ 2 h 347"/>
                  <a:gd name="T2" fmla="*/ 12 w 216"/>
                  <a:gd name="T3" fmla="*/ 168 h 347"/>
                  <a:gd name="T4" fmla="*/ 10 w 216"/>
                  <a:gd name="T5" fmla="*/ 169 h 347"/>
                  <a:gd name="T6" fmla="*/ 9 w 216"/>
                  <a:gd name="T7" fmla="*/ 170 h 347"/>
                  <a:gd name="T8" fmla="*/ 7 w 216"/>
                  <a:gd name="T9" fmla="*/ 170 h 347"/>
                  <a:gd name="T10" fmla="*/ 6 w 216"/>
                  <a:gd name="T11" fmla="*/ 171 h 347"/>
                  <a:gd name="T12" fmla="*/ 5 w 216"/>
                  <a:gd name="T13" fmla="*/ 172 h 347"/>
                  <a:gd name="T14" fmla="*/ 3 w 216"/>
                  <a:gd name="T15" fmla="*/ 172 h 347"/>
                  <a:gd name="T16" fmla="*/ 2 w 216"/>
                  <a:gd name="T17" fmla="*/ 173 h 347"/>
                  <a:gd name="T18" fmla="*/ 0 w 216"/>
                  <a:gd name="T19" fmla="*/ 174 h 347"/>
                  <a:gd name="T20" fmla="*/ 101 w 216"/>
                  <a:gd name="T21" fmla="*/ 0 h 347"/>
                  <a:gd name="T22" fmla="*/ 102 w 216"/>
                  <a:gd name="T23" fmla="*/ 0 h 347"/>
                  <a:gd name="T24" fmla="*/ 103 w 216"/>
                  <a:gd name="T25" fmla="*/ 1 h 347"/>
                  <a:gd name="T26" fmla="*/ 104 w 216"/>
                  <a:gd name="T27" fmla="*/ 1 h 347"/>
                  <a:gd name="T28" fmla="*/ 105 w 216"/>
                  <a:gd name="T29" fmla="*/ 1 h 347"/>
                  <a:gd name="T30" fmla="*/ 105 w 216"/>
                  <a:gd name="T31" fmla="*/ 1 h 347"/>
                  <a:gd name="T32" fmla="*/ 107 w 216"/>
                  <a:gd name="T33" fmla="*/ 2 h 347"/>
                  <a:gd name="T34" fmla="*/ 108 w 216"/>
                  <a:gd name="T35" fmla="*/ 2 h 347"/>
                  <a:gd name="T36" fmla="*/ 108 w 216"/>
                  <a:gd name="T37" fmla="*/ 2 h 3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6"/>
                  <a:gd name="T58" fmla="*/ 0 h 347"/>
                  <a:gd name="T59" fmla="*/ 216 w 216"/>
                  <a:gd name="T60" fmla="*/ 347 h 3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6" h="347">
                    <a:moveTo>
                      <a:pt x="216" y="3"/>
                    </a:moveTo>
                    <a:lnTo>
                      <a:pt x="23" y="336"/>
                    </a:lnTo>
                    <a:lnTo>
                      <a:pt x="20" y="337"/>
                    </a:lnTo>
                    <a:lnTo>
                      <a:pt x="17" y="339"/>
                    </a:lnTo>
                    <a:lnTo>
                      <a:pt x="14" y="340"/>
                    </a:lnTo>
                    <a:lnTo>
                      <a:pt x="12" y="341"/>
                    </a:lnTo>
                    <a:lnTo>
                      <a:pt x="9" y="343"/>
                    </a:lnTo>
                    <a:lnTo>
                      <a:pt x="6" y="344"/>
                    </a:lnTo>
                    <a:lnTo>
                      <a:pt x="3" y="346"/>
                    </a:lnTo>
                    <a:lnTo>
                      <a:pt x="0" y="347"/>
                    </a:lnTo>
                    <a:lnTo>
                      <a:pt x="202" y="0"/>
                    </a:lnTo>
                    <a:lnTo>
                      <a:pt x="204" y="0"/>
                    </a:lnTo>
                    <a:lnTo>
                      <a:pt x="206" y="1"/>
                    </a:lnTo>
                    <a:lnTo>
                      <a:pt x="207" y="1"/>
                    </a:lnTo>
                    <a:lnTo>
                      <a:pt x="209" y="1"/>
                    </a:lnTo>
                    <a:lnTo>
                      <a:pt x="210" y="1"/>
                    </a:lnTo>
                    <a:lnTo>
                      <a:pt x="213" y="3"/>
                    </a:lnTo>
                    <a:lnTo>
                      <a:pt x="215" y="3"/>
                    </a:lnTo>
                    <a:lnTo>
                      <a:pt x="216" y="3"/>
                    </a:lnTo>
                    <a:close/>
                  </a:path>
                </a:pathLst>
              </a:custGeom>
              <a:solidFill>
                <a:srgbClr val="3E5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4" name="Freeform 99"/>
              <p:cNvSpPr>
                <a:spLocks/>
              </p:cNvSpPr>
              <p:nvPr/>
            </p:nvSpPr>
            <p:spPr bwMode="auto">
              <a:xfrm>
                <a:off x="4010" y="3000"/>
                <a:ext cx="113" cy="184"/>
              </a:xfrm>
              <a:custGeom>
                <a:avLst/>
                <a:gdLst>
                  <a:gd name="T0" fmla="*/ 113 w 227"/>
                  <a:gd name="T1" fmla="*/ 3 h 367"/>
                  <a:gd name="T2" fmla="*/ 12 w 227"/>
                  <a:gd name="T3" fmla="*/ 176 h 367"/>
                  <a:gd name="T4" fmla="*/ 11 w 227"/>
                  <a:gd name="T5" fmla="*/ 177 h 367"/>
                  <a:gd name="T6" fmla="*/ 9 w 227"/>
                  <a:gd name="T7" fmla="*/ 179 h 367"/>
                  <a:gd name="T8" fmla="*/ 7 w 227"/>
                  <a:gd name="T9" fmla="*/ 179 h 367"/>
                  <a:gd name="T10" fmla="*/ 6 w 227"/>
                  <a:gd name="T11" fmla="*/ 180 h 367"/>
                  <a:gd name="T12" fmla="*/ 4 w 227"/>
                  <a:gd name="T13" fmla="*/ 181 h 367"/>
                  <a:gd name="T14" fmla="*/ 3 w 227"/>
                  <a:gd name="T15" fmla="*/ 182 h 367"/>
                  <a:gd name="T16" fmla="*/ 1 w 227"/>
                  <a:gd name="T17" fmla="*/ 183 h 367"/>
                  <a:gd name="T18" fmla="*/ 0 w 227"/>
                  <a:gd name="T19" fmla="*/ 184 h 367"/>
                  <a:gd name="T20" fmla="*/ 106 w 227"/>
                  <a:gd name="T21" fmla="*/ 0 h 367"/>
                  <a:gd name="T22" fmla="*/ 108 w 227"/>
                  <a:gd name="T23" fmla="*/ 0 h 367"/>
                  <a:gd name="T24" fmla="*/ 109 w 227"/>
                  <a:gd name="T25" fmla="*/ 1 h 367"/>
                  <a:gd name="T26" fmla="*/ 109 w 227"/>
                  <a:gd name="T27" fmla="*/ 1 h 367"/>
                  <a:gd name="T28" fmla="*/ 110 w 227"/>
                  <a:gd name="T29" fmla="*/ 2 h 367"/>
                  <a:gd name="T30" fmla="*/ 111 w 227"/>
                  <a:gd name="T31" fmla="*/ 2 h 367"/>
                  <a:gd name="T32" fmla="*/ 112 w 227"/>
                  <a:gd name="T33" fmla="*/ 2 h 367"/>
                  <a:gd name="T34" fmla="*/ 112 w 227"/>
                  <a:gd name="T35" fmla="*/ 3 h 367"/>
                  <a:gd name="T36" fmla="*/ 113 w 227"/>
                  <a:gd name="T37" fmla="*/ 3 h 3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7"/>
                  <a:gd name="T58" fmla="*/ 0 h 367"/>
                  <a:gd name="T59" fmla="*/ 227 w 227"/>
                  <a:gd name="T60" fmla="*/ 367 h 3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7" h="367">
                    <a:moveTo>
                      <a:pt x="227" y="5"/>
                    </a:moveTo>
                    <a:lnTo>
                      <a:pt x="25" y="352"/>
                    </a:lnTo>
                    <a:lnTo>
                      <a:pt x="22" y="354"/>
                    </a:lnTo>
                    <a:lnTo>
                      <a:pt x="19" y="357"/>
                    </a:lnTo>
                    <a:lnTo>
                      <a:pt x="15" y="358"/>
                    </a:lnTo>
                    <a:lnTo>
                      <a:pt x="12" y="360"/>
                    </a:lnTo>
                    <a:lnTo>
                      <a:pt x="9" y="361"/>
                    </a:lnTo>
                    <a:lnTo>
                      <a:pt x="6" y="364"/>
                    </a:lnTo>
                    <a:lnTo>
                      <a:pt x="3" y="366"/>
                    </a:lnTo>
                    <a:lnTo>
                      <a:pt x="0" y="367"/>
                    </a:lnTo>
                    <a:lnTo>
                      <a:pt x="213" y="0"/>
                    </a:lnTo>
                    <a:lnTo>
                      <a:pt x="216" y="0"/>
                    </a:lnTo>
                    <a:lnTo>
                      <a:pt x="218" y="2"/>
                    </a:lnTo>
                    <a:lnTo>
                      <a:pt x="219" y="2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4" y="3"/>
                    </a:lnTo>
                    <a:lnTo>
                      <a:pt x="225" y="5"/>
                    </a:lnTo>
                    <a:lnTo>
                      <a:pt x="227" y="5"/>
                    </a:lnTo>
                    <a:close/>
                  </a:path>
                </a:pathLst>
              </a:custGeom>
              <a:solidFill>
                <a:srgbClr val="3F5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5" name="Freeform 100"/>
              <p:cNvSpPr>
                <a:spLocks/>
              </p:cNvSpPr>
              <p:nvPr/>
            </p:nvSpPr>
            <p:spPr bwMode="auto">
              <a:xfrm>
                <a:off x="3995" y="2996"/>
                <a:ext cx="121" cy="199"/>
              </a:xfrm>
              <a:custGeom>
                <a:avLst/>
                <a:gdLst>
                  <a:gd name="T0" fmla="*/ 121 w 242"/>
                  <a:gd name="T1" fmla="*/ 3 h 398"/>
                  <a:gd name="T2" fmla="*/ 15 w 242"/>
                  <a:gd name="T3" fmla="*/ 187 h 398"/>
                  <a:gd name="T4" fmla="*/ 13 w 242"/>
                  <a:gd name="T5" fmla="*/ 189 h 398"/>
                  <a:gd name="T6" fmla="*/ 11 w 242"/>
                  <a:gd name="T7" fmla="*/ 190 h 398"/>
                  <a:gd name="T8" fmla="*/ 9 w 242"/>
                  <a:gd name="T9" fmla="*/ 192 h 398"/>
                  <a:gd name="T10" fmla="*/ 7 w 242"/>
                  <a:gd name="T11" fmla="*/ 193 h 398"/>
                  <a:gd name="T12" fmla="*/ 5 w 242"/>
                  <a:gd name="T13" fmla="*/ 195 h 398"/>
                  <a:gd name="T14" fmla="*/ 4 w 242"/>
                  <a:gd name="T15" fmla="*/ 196 h 398"/>
                  <a:gd name="T16" fmla="*/ 2 w 242"/>
                  <a:gd name="T17" fmla="*/ 198 h 398"/>
                  <a:gd name="T18" fmla="*/ 0 w 242"/>
                  <a:gd name="T19" fmla="*/ 199 h 398"/>
                  <a:gd name="T20" fmla="*/ 115 w 242"/>
                  <a:gd name="T21" fmla="*/ 0 h 398"/>
                  <a:gd name="T22" fmla="*/ 116 w 242"/>
                  <a:gd name="T23" fmla="*/ 1 h 398"/>
                  <a:gd name="T24" fmla="*/ 117 w 242"/>
                  <a:gd name="T25" fmla="*/ 1 h 398"/>
                  <a:gd name="T26" fmla="*/ 118 w 242"/>
                  <a:gd name="T27" fmla="*/ 2 h 398"/>
                  <a:gd name="T28" fmla="*/ 118 w 242"/>
                  <a:gd name="T29" fmla="*/ 2 h 398"/>
                  <a:gd name="T30" fmla="*/ 119 w 242"/>
                  <a:gd name="T31" fmla="*/ 2 h 398"/>
                  <a:gd name="T32" fmla="*/ 120 w 242"/>
                  <a:gd name="T33" fmla="*/ 3 h 398"/>
                  <a:gd name="T34" fmla="*/ 121 w 242"/>
                  <a:gd name="T35" fmla="*/ 3 h 398"/>
                  <a:gd name="T36" fmla="*/ 121 w 242"/>
                  <a:gd name="T37" fmla="*/ 3 h 3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2"/>
                  <a:gd name="T58" fmla="*/ 0 h 398"/>
                  <a:gd name="T59" fmla="*/ 242 w 242"/>
                  <a:gd name="T60" fmla="*/ 398 h 3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2" h="398">
                    <a:moveTo>
                      <a:pt x="242" y="7"/>
                    </a:moveTo>
                    <a:lnTo>
                      <a:pt x="29" y="374"/>
                    </a:lnTo>
                    <a:lnTo>
                      <a:pt x="25" y="377"/>
                    </a:lnTo>
                    <a:lnTo>
                      <a:pt x="22" y="380"/>
                    </a:lnTo>
                    <a:lnTo>
                      <a:pt x="17" y="383"/>
                    </a:lnTo>
                    <a:lnTo>
                      <a:pt x="14" y="386"/>
                    </a:lnTo>
                    <a:lnTo>
                      <a:pt x="10" y="389"/>
                    </a:lnTo>
                    <a:lnTo>
                      <a:pt x="7" y="392"/>
                    </a:lnTo>
                    <a:lnTo>
                      <a:pt x="3" y="395"/>
                    </a:lnTo>
                    <a:lnTo>
                      <a:pt x="0" y="398"/>
                    </a:lnTo>
                    <a:lnTo>
                      <a:pt x="230" y="0"/>
                    </a:lnTo>
                    <a:lnTo>
                      <a:pt x="232" y="1"/>
                    </a:lnTo>
                    <a:lnTo>
                      <a:pt x="233" y="1"/>
                    </a:lnTo>
                    <a:lnTo>
                      <a:pt x="235" y="3"/>
                    </a:lnTo>
                    <a:lnTo>
                      <a:pt x="236" y="4"/>
                    </a:lnTo>
                    <a:lnTo>
                      <a:pt x="238" y="4"/>
                    </a:lnTo>
                    <a:lnTo>
                      <a:pt x="239" y="6"/>
                    </a:lnTo>
                    <a:lnTo>
                      <a:pt x="241" y="6"/>
                    </a:lnTo>
                    <a:lnTo>
                      <a:pt x="242" y="7"/>
                    </a:lnTo>
                    <a:close/>
                  </a:path>
                </a:pathLst>
              </a:custGeom>
              <a:solidFill>
                <a:srgbClr val="4158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6" name="Freeform 101"/>
              <p:cNvSpPr>
                <a:spLocks/>
              </p:cNvSpPr>
              <p:nvPr/>
            </p:nvSpPr>
            <p:spPr bwMode="auto">
              <a:xfrm>
                <a:off x="3981" y="2991"/>
                <a:ext cx="129" cy="216"/>
              </a:xfrm>
              <a:custGeom>
                <a:avLst/>
                <a:gdLst>
                  <a:gd name="T0" fmla="*/ 129 w 258"/>
                  <a:gd name="T1" fmla="*/ 6 h 431"/>
                  <a:gd name="T2" fmla="*/ 14 w 258"/>
                  <a:gd name="T3" fmla="*/ 205 h 431"/>
                  <a:gd name="T4" fmla="*/ 13 w 258"/>
                  <a:gd name="T5" fmla="*/ 205 h 431"/>
                  <a:gd name="T6" fmla="*/ 12 w 258"/>
                  <a:gd name="T7" fmla="*/ 206 h 431"/>
                  <a:gd name="T8" fmla="*/ 11 w 258"/>
                  <a:gd name="T9" fmla="*/ 207 h 431"/>
                  <a:gd name="T10" fmla="*/ 10 w 258"/>
                  <a:gd name="T11" fmla="*/ 208 h 431"/>
                  <a:gd name="T12" fmla="*/ 9 w 258"/>
                  <a:gd name="T13" fmla="*/ 209 h 431"/>
                  <a:gd name="T14" fmla="*/ 8 w 258"/>
                  <a:gd name="T15" fmla="*/ 210 h 431"/>
                  <a:gd name="T16" fmla="*/ 8 w 258"/>
                  <a:gd name="T17" fmla="*/ 211 h 431"/>
                  <a:gd name="T18" fmla="*/ 7 w 258"/>
                  <a:gd name="T19" fmla="*/ 211 h 431"/>
                  <a:gd name="T20" fmla="*/ 6 w 258"/>
                  <a:gd name="T21" fmla="*/ 212 h 431"/>
                  <a:gd name="T22" fmla="*/ 5 w 258"/>
                  <a:gd name="T23" fmla="*/ 212 h 431"/>
                  <a:gd name="T24" fmla="*/ 4 w 258"/>
                  <a:gd name="T25" fmla="*/ 213 h 431"/>
                  <a:gd name="T26" fmla="*/ 3 w 258"/>
                  <a:gd name="T27" fmla="*/ 214 h 431"/>
                  <a:gd name="T28" fmla="*/ 2 w 258"/>
                  <a:gd name="T29" fmla="*/ 214 h 431"/>
                  <a:gd name="T30" fmla="*/ 1 w 258"/>
                  <a:gd name="T31" fmla="*/ 214 h 431"/>
                  <a:gd name="T32" fmla="*/ 1 w 258"/>
                  <a:gd name="T33" fmla="*/ 215 h 431"/>
                  <a:gd name="T34" fmla="*/ 0 w 258"/>
                  <a:gd name="T35" fmla="*/ 216 h 431"/>
                  <a:gd name="T36" fmla="*/ 124 w 258"/>
                  <a:gd name="T37" fmla="*/ 0 h 431"/>
                  <a:gd name="T38" fmla="*/ 124 w 258"/>
                  <a:gd name="T39" fmla="*/ 1 h 431"/>
                  <a:gd name="T40" fmla="*/ 124 w 258"/>
                  <a:gd name="T41" fmla="*/ 1 h 431"/>
                  <a:gd name="T42" fmla="*/ 125 w 258"/>
                  <a:gd name="T43" fmla="*/ 2 h 431"/>
                  <a:gd name="T44" fmla="*/ 125 w 258"/>
                  <a:gd name="T45" fmla="*/ 2 h 431"/>
                  <a:gd name="T46" fmla="*/ 126 w 258"/>
                  <a:gd name="T47" fmla="*/ 3 h 431"/>
                  <a:gd name="T48" fmla="*/ 126 w 258"/>
                  <a:gd name="T49" fmla="*/ 3 h 431"/>
                  <a:gd name="T50" fmla="*/ 126 w 258"/>
                  <a:gd name="T51" fmla="*/ 3 h 431"/>
                  <a:gd name="T52" fmla="*/ 127 w 258"/>
                  <a:gd name="T53" fmla="*/ 4 h 431"/>
                  <a:gd name="T54" fmla="*/ 127 w 258"/>
                  <a:gd name="T55" fmla="*/ 4 h 431"/>
                  <a:gd name="T56" fmla="*/ 127 w 258"/>
                  <a:gd name="T57" fmla="*/ 4 h 431"/>
                  <a:gd name="T58" fmla="*/ 127 w 258"/>
                  <a:gd name="T59" fmla="*/ 5 h 431"/>
                  <a:gd name="T60" fmla="*/ 129 w 258"/>
                  <a:gd name="T61" fmla="*/ 5 h 431"/>
                  <a:gd name="T62" fmla="*/ 129 w 258"/>
                  <a:gd name="T63" fmla="*/ 5 h 431"/>
                  <a:gd name="T64" fmla="*/ 129 w 258"/>
                  <a:gd name="T65" fmla="*/ 6 h 431"/>
                  <a:gd name="T66" fmla="*/ 129 w 258"/>
                  <a:gd name="T67" fmla="*/ 6 h 431"/>
                  <a:gd name="T68" fmla="*/ 129 w 258"/>
                  <a:gd name="T69" fmla="*/ 6 h 4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8"/>
                  <a:gd name="T106" fmla="*/ 0 h 431"/>
                  <a:gd name="T107" fmla="*/ 258 w 258"/>
                  <a:gd name="T108" fmla="*/ 431 h 4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8" h="431">
                    <a:moveTo>
                      <a:pt x="258" y="11"/>
                    </a:moveTo>
                    <a:lnTo>
                      <a:pt x="28" y="409"/>
                    </a:lnTo>
                    <a:lnTo>
                      <a:pt x="26" y="410"/>
                    </a:lnTo>
                    <a:lnTo>
                      <a:pt x="25" y="412"/>
                    </a:lnTo>
                    <a:lnTo>
                      <a:pt x="23" y="413"/>
                    </a:lnTo>
                    <a:lnTo>
                      <a:pt x="20" y="415"/>
                    </a:lnTo>
                    <a:lnTo>
                      <a:pt x="19" y="418"/>
                    </a:lnTo>
                    <a:lnTo>
                      <a:pt x="17" y="419"/>
                    </a:lnTo>
                    <a:lnTo>
                      <a:pt x="16" y="421"/>
                    </a:lnTo>
                    <a:lnTo>
                      <a:pt x="14" y="422"/>
                    </a:lnTo>
                    <a:lnTo>
                      <a:pt x="13" y="424"/>
                    </a:lnTo>
                    <a:lnTo>
                      <a:pt x="10" y="424"/>
                    </a:lnTo>
                    <a:lnTo>
                      <a:pt x="8" y="425"/>
                    </a:lnTo>
                    <a:lnTo>
                      <a:pt x="7" y="427"/>
                    </a:lnTo>
                    <a:lnTo>
                      <a:pt x="4" y="428"/>
                    </a:lnTo>
                    <a:lnTo>
                      <a:pt x="2" y="428"/>
                    </a:lnTo>
                    <a:lnTo>
                      <a:pt x="1" y="430"/>
                    </a:lnTo>
                    <a:lnTo>
                      <a:pt x="0" y="431"/>
                    </a:lnTo>
                    <a:lnTo>
                      <a:pt x="249" y="0"/>
                    </a:lnTo>
                    <a:lnTo>
                      <a:pt x="249" y="2"/>
                    </a:lnTo>
                    <a:lnTo>
                      <a:pt x="251" y="3"/>
                    </a:lnTo>
                    <a:lnTo>
                      <a:pt x="252" y="5"/>
                    </a:lnTo>
                    <a:lnTo>
                      <a:pt x="252" y="6"/>
                    </a:lnTo>
                    <a:lnTo>
                      <a:pt x="254" y="8"/>
                    </a:lnTo>
                    <a:lnTo>
                      <a:pt x="255" y="8"/>
                    </a:lnTo>
                    <a:lnTo>
                      <a:pt x="255" y="9"/>
                    </a:lnTo>
                    <a:lnTo>
                      <a:pt x="257" y="9"/>
                    </a:lnTo>
                    <a:lnTo>
                      <a:pt x="257" y="11"/>
                    </a:lnTo>
                    <a:lnTo>
                      <a:pt x="258" y="11"/>
                    </a:lnTo>
                    <a:close/>
                  </a:path>
                </a:pathLst>
              </a:custGeom>
              <a:solidFill>
                <a:srgbClr val="4259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7" name="Freeform 102"/>
              <p:cNvSpPr>
                <a:spLocks/>
              </p:cNvSpPr>
              <p:nvPr/>
            </p:nvSpPr>
            <p:spPr bwMode="auto">
              <a:xfrm>
                <a:off x="3970" y="2983"/>
                <a:ext cx="136" cy="227"/>
              </a:xfrm>
              <a:custGeom>
                <a:avLst/>
                <a:gdLst>
                  <a:gd name="T0" fmla="*/ 136 w 272"/>
                  <a:gd name="T1" fmla="*/ 8 h 454"/>
                  <a:gd name="T2" fmla="*/ 11 w 272"/>
                  <a:gd name="T3" fmla="*/ 224 h 454"/>
                  <a:gd name="T4" fmla="*/ 10 w 272"/>
                  <a:gd name="T5" fmla="*/ 225 h 454"/>
                  <a:gd name="T6" fmla="*/ 9 w 272"/>
                  <a:gd name="T7" fmla="*/ 225 h 454"/>
                  <a:gd name="T8" fmla="*/ 7 w 272"/>
                  <a:gd name="T9" fmla="*/ 225 h 454"/>
                  <a:gd name="T10" fmla="*/ 6 w 272"/>
                  <a:gd name="T11" fmla="*/ 226 h 454"/>
                  <a:gd name="T12" fmla="*/ 4 w 272"/>
                  <a:gd name="T13" fmla="*/ 227 h 454"/>
                  <a:gd name="T14" fmla="*/ 3 w 272"/>
                  <a:gd name="T15" fmla="*/ 227 h 454"/>
                  <a:gd name="T16" fmla="*/ 1 w 272"/>
                  <a:gd name="T17" fmla="*/ 227 h 454"/>
                  <a:gd name="T18" fmla="*/ 0 w 272"/>
                  <a:gd name="T19" fmla="*/ 227 h 454"/>
                  <a:gd name="T20" fmla="*/ 133 w 272"/>
                  <a:gd name="T21" fmla="*/ 0 h 454"/>
                  <a:gd name="T22" fmla="*/ 133 w 272"/>
                  <a:gd name="T23" fmla="*/ 2 h 454"/>
                  <a:gd name="T24" fmla="*/ 134 w 272"/>
                  <a:gd name="T25" fmla="*/ 3 h 454"/>
                  <a:gd name="T26" fmla="*/ 134 w 272"/>
                  <a:gd name="T27" fmla="*/ 3 h 454"/>
                  <a:gd name="T28" fmla="*/ 134 w 272"/>
                  <a:gd name="T29" fmla="*/ 5 h 454"/>
                  <a:gd name="T30" fmla="*/ 134 w 272"/>
                  <a:gd name="T31" fmla="*/ 6 h 454"/>
                  <a:gd name="T32" fmla="*/ 135 w 272"/>
                  <a:gd name="T33" fmla="*/ 6 h 454"/>
                  <a:gd name="T34" fmla="*/ 136 w 272"/>
                  <a:gd name="T35" fmla="*/ 7 h 454"/>
                  <a:gd name="T36" fmla="*/ 136 w 272"/>
                  <a:gd name="T37" fmla="*/ 8 h 4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2"/>
                  <a:gd name="T58" fmla="*/ 0 h 454"/>
                  <a:gd name="T59" fmla="*/ 272 w 272"/>
                  <a:gd name="T60" fmla="*/ 454 h 4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2" h="454">
                    <a:moveTo>
                      <a:pt x="272" y="16"/>
                    </a:moveTo>
                    <a:lnTo>
                      <a:pt x="23" y="447"/>
                    </a:lnTo>
                    <a:lnTo>
                      <a:pt x="20" y="449"/>
                    </a:lnTo>
                    <a:lnTo>
                      <a:pt x="17" y="450"/>
                    </a:lnTo>
                    <a:lnTo>
                      <a:pt x="14" y="450"/>
                    </a:lnTo>
                    <a:lnTo>
                      <a:pt x="12" y="451"/>
                    </a:lnTo>
                    <a:lnTo>
                      <a:pt x="9" y="453"/>
                    </a:lnTo>
                    <a:lnTo>
                      <a:pt x="6" y="454"/>
                    </a:lnTo>
                    <a:lnTo>
                      <a:pt x="3" y="454"/>
                    </a:lnTo>
                    <a:lnTo>
                      <a:pt x="0" y="454"/>
                    </a:lnTo>
                    <a:lnTo>
                      <a:pt x="265" y="0"/>
                    </a:lnTo>
                    <a:lnTo>
                      <a:pt x="265" y="3"/>
                    </a:lnTo>
                    <a:lnTo>
                      <a:pt x="267" y="5"/>
                    </a:lnTo>
                    <a:lnTo>
                      <a:pt x="267" y="6"/>
                    </a:lnTo>
                    <a:lnTo>
                      <a:pt x="268" y="9"/>
                    </a:lnTo>
                    <a:lnTo>
                      <a:pt x="268" y="11"/>
                    </a:lnTo>
                    <a:lnTo>
                      <a:pt x="270" y="12"/>
                    </a:lnTo>
                    <a:lnTo>
                      <a:pt x="271" y="15"/>
                    </a:lnTo>
                    <a:lnTo>
                      <a:pt x="272" y="16"/>
                    </a:lnTo>
                    <a:close/>
                  </a:path>
                </a:pathLst>
              </a:custGeom>
              <a:solidFill>
                <a:srgbClr val="445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8" name="Freeform 103"/>
              <p:cNvSpPr>
                <a:spLocks/>
              </p:cNvSpPr>
              <p:nvPr/>
            </p:nvSpPr>
            <p:spPr bwMode="auto">
              <a:xfrm>
                <a:off x="3964" y="2973"/>
                <a:ext cx="138" cy="238"/>
              </a:xfrm>
              <a:custGeom>
                <a:avLst/>
                <a:gdLst>
                  <a:gd name="T0" fmla="*/ 138 w 277"/>
                  <a:gd name="T1" fmla="*/ 10 h 477"/>
                  <a:gd name="T2" fmla="*/ 6 w 277"/>
                  <a:gd name="T3" fmla="*/ 237 h 477"/>
                  <a:gd name="T4" fmla="*/ 5 w 277"/>
                  <a:gd name="T5" fmla="*/ 238 h 477"/>
                  <a:gd name="T6" fmla="*/ 4 w 277"/>
                  <a:gd name="T7" fmla="*/ 238 h 477"/>
                  <a:gd name="T8" fmla="*/ 4 w 277"/>
                  <a:gd name="T9" fmla="*/ 238 h 477"/>
                  <a:gd name="T10" fmla="*/ 3 w 277"/>
                  <a:gd name="T11" fmla="*/ 238 h 477"/>
                  <a:gd name="T12" fmla="*/ 2 w 277"/>
                  <a:gd name="T13" fmla="*/ 238 h 477"/>
                  <a:gd name="T14" fmla="*/ 1 w 277"/>
                  <a:gd name="T15" fmla="*/ 238 h 477"/>
                  <a:gd name="T16" fmla="*/ 1 w 277"/>
                  <a:gd name="T17" fmla="*/ 238 h 477"/>
                  <a:gd name="T18" fmla="*/ 0 w 277"/>
                  <a:gd name="T19" fmla="*/ 238 h 477"/>
                  <a:gd name="T20" fmla="*/ 0 w 277"/>
                  <a:gd name="T21" fmla="*/ 238 h 477"/>
                  <a:gd name="T22" fmla="*/ 0 w 277"/>
                  <a:gd name="T23" fmla="*/ 237 h 477"/>
                  <a:gd name="T24" fmla="*/ 0 w 277"/>
                  <a:gd name="T25" fmla="*/ 237 h 477"/>
                  <a:gd name="T26" fmla="*/ 0 w 277"/>
                  <a:gd name="T27" fmla="*/ 237 h 477"/>
                  <a:gd name="T28" fmla="*/ 0 w 277"/>
                  <a:gd name="T29" fmla="*/ 236 h 477"/>
                  <a:gd name="T30" fmla="*/ 0 w 277"/>
                  <a:gd name="T31" fmla="*/ 236 h 477"/>
                  <a:gd name="T32" fmla="*/ 0 w 277"/>
                  <a:gd name="T33" fmla="*/ 235 h 477"/>
                  <a:gd name="T34" fmla="*/ 0 w 277"/>
                  <a:gd name="T35" fmla="*/ 235 h 477"/>
                  <a:gd name="T36" fmla="*/ 0 w 277"/>
                  <a:gd name="T37" fmla="*/ 234 h 477"/>
                  <a:gd name="T38" fmla="*/ 136 w 277"/>
                  <a:gd name="T39" fmla="*/ 0 h 477"/>
                  <a:gd name="T40" fmla="*/ 137 w 277"/>
                  <a:gd name="T41" fmla="*/ 1 h 477"/>
                  <a:gd name="T42" fmla="*/ 137 w 277"/>
                  <a:gd name="T43" fmla="*/ 2 h 477"/>
                  <a:gd name="T44" fmla="*/ 137 w 277"/>
                  <a:gd name="T45" fmla="*/ 4 h 477"/>
                  <a:gd name="T46" fmla="*/ 137 w 277"/>
                  <a:gd name="T47" fmla="*/ 5 h 477"/>
                  <a:gd name="T48" fmla="*/ 137 w 277"/>
                  <a:gd name="T49" fmla="*/ 7 h 477"/>
                  <a:gd name="T50" fmla="*/ 138 w 277"/>
                  <a:gd name="T51" fmla="*/ 8 h 477"/>
                  <a:gd name="T52" fmla="*/ 138 w 277"/>
                  <a:gd name="T53" fmla="*/ 9 h 477"/>
                  <a:gd name="T54" fmla="*/ 138 w 277"/>
                  <a:gd name="T55" fmla="*/ 10 h 4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77"/>
                  <a:gd name="T85" fmla="*/ 0 h 477"/>
                  <a:gd name="T86" fmla="*/ 277 w 277"/>
                  <a:gd name="T87" fmla="*/ 477 h 4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77" h="477">
                    <a:moveTo>
                      <a:pt x="277" y="21"/>
                    </a:moveTo>
                    <a:lnTo>
                      <a:pt x="12" y="475"/>
                    </a:lnTo>
                    <a:lnTo>
                      <a:pt x="11" y="477"/>
                    </a:lnTo>
                    <a:lnTo>
                      <a:pt x="9" y="477"/>
                    </a:lnTo>
                    <a:lnTo>
                      <a:pt x="8" y="477"/>
                    </a:lnTo>
                    <a:lnTo>
                      <a:pt x="6" y="477"/>
                    </a:lnTo>
                    <a:lnTo>
                      <a:pt x="5" y="477"/>
                    </a:lnTo>
                    <a:lnTo>
                      <a:pt x="3" y="477"/>
                    </a:lnTo>
                    <a:lnTo>
                      <a:pt x="2" y="477"/>
                    </a:lnTo>
                    <a:lnTo>
                      <a:pt x="0" y="477"/>
                    </a:lnTo>
                    <a:lnTo>
                      <a:pt x="0" y="475"/>
                    </a:lnTo>
                    <a:lnTo>
                      <a:pt x="0" y="474"/>
                    </a:lnTo>
                    <a:lnTo>
                      <a:pt x="0" y="472"/>
                    </a:lnTo>
                    <a:lnTo>
                      <a:pt x="0" y="471"/>
                    </a:lnTo>
                    <a:lnTo>
                      <a:pt x="0" y="470"/>
                    </a:lnTo>
                    <a:lnTo>
                      <a:pt x="0" y="468"/>
                    </a:lnTo>
                    <a:lnTo>
                      <a:pt x="273" y="0"/>
                    </a:lnTo>
                    <a:lnTo>
                      <a:pt x="274" y="3"/>
                    </a:lnTo>
                    <a:lnTo>
                      <a:pt x="274" y="5"/>
                    </a:lnTo>
                    <a:lnTo>
                      <a:pt x="274" y="8"/>
                    </a:lnTo>
                    <a:lnTo>
                      <a:pt x="274" y="11"/>
                    </a:lnTo>
                    <a:lnTo>
                      <a:pt x="274" y="14"/>
                    </a:lnTo>
                    <a:lnTo>
                      <a:pt x="276" y="17"/>
                    </a:lnTo>
                    <a:lnTo>
                      <a:pt x="276" y="18"/>
                    </a:lnTo>
                    <a:lnTo>
                      <a:pt x="277" y="21"/>
                    </a:lnTo>
                    <a:close/>
                  </a:path>
                </a:pathLst>
              </a:custGeom>
              <a:solidFill>
                <a:srgbClr val="455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9" name="Freeform 104"/>
              <p:cNvSpPr>
                <a:spLocks/>
              </p:cNvSpPr>
              <p:nvPr/>
            </p:nvSpPr>
            <p:spPr bwMode="auto">
              <a:xfrm>
                <a:off x="3964" y="2957"/>
                <a:ext cx="137" cy="250"/>
              </a:xfrm>
              <a:custGeom>
                <a:avLst/>
                <a:gdLst>
                  <a:gd name="T0" fmla="*/ 136 w 276"/>
                  <a:gd name="T1" fmla="*/ 16 h 499"/>
                  <a:gd name="T2" fmla="*/ 0 w 276"/>
                  <a:gd name="T3" fmla="*/ 250 h 499"/>
                  <a:gd name="T4" fmla="*/ 1 w 276"/>
                  <a:gd name="T5" fmla="*/ 248 h 499"/>
                  <a:gd name="T6" fmla="*/ 1 w 276"/>
                  <a:gd name="T7" fmla="*/ 246 h 499"/>
                  <a:gd name="T8" fmla="*/ 1 w 276"/>
                  <a:gd name="T9" fmla="*/ 245 h 499"/>
                  <a:gd name="T10" fmla="*/ 1 w 276"/>
                  <a:gd name="T11" fmla="*/ 242 h 499"/>
                  <a:gd name="T12" fmla="*/ 1 w 276"/>
                  <a:gd name="T13" fmla="*/ 241 h 499"/>
                  <a:gd name="T14" fmla="*/ 1 w 276"/>
                  <a:gd name="T15" fmla="*/ 239 h 499"/>
                  <a:gd name="T16" fmla="*/ 1 w 276"/>
                  <a:gd name="T17" fmla="*/ 237 h 499"/>
                  <a:gd name="T18" fmla="*/ 1 w 276"/>
                  <a:gd name="T19" fmla="*/ 235 h 499"/>
                  <a:gd name="T20" fmla="*/ 137 w 276"/>
                  <a:gd name="T21" fmla="*/ 0 h 499"/>
                  <a:gd name="T22" fmla="*/ 136 w 276"/>
                  <a:gd name="T23" fmla="*/ 2 h 499"/>
                  <a:gd name="T24" fmla="*/ 136 w 276"/>
                  <a:gd name="T25" fmla="*/ 4 h 499"/>
                  <a:gd name="T26" fmla="*/ 136 w 276"/>
                  <a:gd name="T27" fmla="*/ 6 h 499"/>
                  <a:gd name="T28" fmla="*/ 136 w 276"/>
                  <a:gd name="T29" fmla="*/ 8 h 499"/>
                  <a:gd name="T30" fmla="*/ 136 w 276"/>
                  <a:gd name="T31" fmla="*/ 10 h 499"/>
                  <a:gd name="T32" fmla="*/ 136 w 276"/>
                  <a:gd name="T33" fmla="*/ 12 h 499"/>
                  <a:gd name="T34" fmla="*/ 136 w 276"/>
                  <a:gd name="T35" fmla="*/ 14 h 499"/>
                  <a:gd name="T36" fmla="*/ 136 w 276"/>
                  <a:gd name="T37" fmla="*/ 16 h 4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6"/>
                  <a:gd name="T58" fmla="*/ 0 h 499"/>
                  <a:gd name="T59" fmla="*/ 276 w 276"/>
                  <a:gd name="T60" fmla="*/ 499 h 4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6" h="499">
                    <a:moveTo>
                      <a:pt x="273" y="31"/>
                    </a:moveTo>
                    <a:lnTo>
                      <a:pt x="0" y="499"/>
                    </a:lnTo>
                    <a:lnTo>
                      <a:pt x="2" y="496"/>
                    </a:lnTo>
                    <a:lnTo>
                      <a:pt x="2" y="492"/>
                    </a:lnTo>
                    <a:lnTo>
                      <a:pt x="2" y="489"/>
                    </a:lnTo>
                    <a:lnTo>
                      <a:pt x="2" y="484"/>
                    </a:lnTo>
                    <a:lnTo>
                      <a:pt x="2" y="481"/>
                    </a:lnTo>
                    <a:lnTo>
                      <a:pt x="2" y="477"/>
                    </a:lnTo>
                    <a:lnTo>
                      <a:pt x="2" y="474"/>
                    </a:lnTo>
                    <a:lnTo>
                      <a:pt x="2" y="469"/>
                    </a:lnTo>
                    <a:lnTo>
                      <a:pt x="276" y="0"/>
                    </a:lnTo>
                    <a:lnTo>
                      <a:pt x="274" y="3"/>
                    </a:lnTo>
                    <a:lnTo>
                      <a:pt x="274" y="8"/>
                    </a:lnTo>
                    <a:lnTo>
                      <a:pt x="274" y="11"/>
                    </a:lnTo>
                    <a:lnTo>
                      <a:pt x="274" y="15"/>
                    </a:lnTo>
                    <a:lnTo>
                      <a:pt x="273" y="20"/>
                    </a:lnTo>
                    <a:lnTo>
                      <a:pt x="273" y="23"/>
                    </a:lnTo>
                    <a:lnTo>
                      <a:pt x="273" y="27"/>
                    </a:lnTo>
                    <a:lnTo>
                      <a:pt x="273" y="31"/>
                    </a:lnTo>
                    <a:close/>
                  </a:path>
                </a:pathLst>
              </a:custGeom>
              <a:solidFill>
                <a:srgbClr val="475E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0" name="Freeform 105"/>
              <p:cNvSpPr>
                <a:spLocks/>
              </p:cNvSpPr>
              <p:nvPr/>
            </p:nvSpPr>
            <p:spPr bwMode="auto">
              <a:xfrm>
                <a:off x="3964" y="2941"/>
                <a:ext cx="140" cy="251"/>
              </a:xfrm>
              <a:custGeom>
                <a:avLst/>
                <a:gdLst>
                  <a:gd name="T0" fmla="*/ 137 w 280"/>
                  <a:gd name="T1" fmla="*/ 16 h 501"/>
                  <a:gd name="T2" fmla="*/ 0 w 280"/>
                  <a:gd name="T3" fmla="*/ 251 h 501"/>
                  <a:gd name="T4" fmla="*/ 0 w 280"/>
                  <a:gd name="T5" fmla="*/ 250 h 501"/>
                  <a:gd name="T6" fmla="*/ 0 w 280"/>
                  <a:gd name="T7" fmla="*/ 247 h 501"/>
                  <a:gd name="T8" fmla="*/ 1 w 280"/>
                  <a:gd name="T9" fmla="*/ 246 h 501"/>
                  <a:gd name="T10" fmla="*/ 1 w 280"/>
                  <a:gd name="T11" fmla="*/ 244 h 501"/>
                  <a:gd name="T12" fmla="*/ 1 w 280"/>
                  <a:gd name="T13" fmla="*/ 242 h 501"/>
                  <a:gd name="T14" fmla="*/ 1 w 280"/>
                  <a:gd name="T15" fmla="*/ 240 h 501"/>
                  <a:gd name="T16" fmla="*/ 1 w 280"/>
                  <a:gd name="T17" fmla="*/ 238 h 501"/>
                  <a:gd name="T18" fmla="*/ 1 w 280"/>
                  <a:gd name="T19" fmla="*/ 236 h 501"/>
                  <a:gd name="T20" fmla="*/ 138 w 280"/>
                  <a:gd name="T21" fmla="*/ 0 h 501"/>
                  <a:gd name="T22" fmla="*/ 138 w 280"/>
                  <a:gd name="T23" fmla="*/ 1 h 501"/>
                  <a:gd name="T24" fmla="*/ 139 w 280"/>
                  <a:gd name="T25" fmla="*/ 2 h 501"/>
                  <a:gd name="T26" fmla="*/ 140 w 280"/>
                  <a:gd name="T27" fmla="*/ 3 h 501"/>
                  <a:gd name="T28" fmla="*/ 140 w 280"/>
                  <a:gd name="T29" fmla="*/ 4 h 501"/>
                  <a:gd name="T30" fmla="*/ 140 w 280"/>
                  <a:gd name="T31" fmla="*/ 5 h 501"/>
                  <a:gd name="T32" fmla="*/ 139 w 280"/>
                  <a:gd name="T33" fmla="*/ 6 h 501"/>
                  <a:gd name="T34" fmla="*/ 139 w 280"/>
                  <a:gd name="T35" fmla="*/ 8 h 501"/>
                  <a:gd name="T36" fmla="*/ 138 w 280"/>
                  <a:gd name="T37" fmla="*/ 8 h 501"/>
                  <a:gd name="T38" fmla="*/ 138 w 280"/>
                  <a:gd name="T39" fmla="*/ 10 h 501"/>
                  <a:gd name="T40" fmla="*/ 138 w 280"/>
                  <a:gd name="T41" fmla="*/ 11 h 501"/>
                  <a:gd name="T42" fmla="*/ 138 w 280"/>
                  <a:gd name="T43" fmla="*/ 11 h 501"/>
                  <a:gd name="T44" fmla="*/ 138 w 280"/>
                  <a:gd name="T45" fmla="*/ 12 h 501"/>
                  <a:gd name="T46" fmla="*/ 138 w 280"/>
                  <a:gd name="T47" fmla="*/ 13 h 501"/>
                  <a:gd name="T48" fmla="*/ 137 w 280"/>
                  <a:gd name="T49" fmla="*/ 13 h 501"/>
                  <a:gd name="T50" fmla="*/ 137 w 280"/>
                  <a:gd name="T51" fmla="*/ 14 h 501"/>
                  <a:gd name="T52" fmla="*/ 137 w 280"/>
                  <a:gd name="T53" fmla="*/ 15 h 501"/>
                  <a:gd name="T54" fmla="*/ 137 w 280"/>
                  <a:gd name="T55" fmla="*/ 16 h 5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0"/>
                  <a:gd name="T85" fmla="*/ 0 h 501"/>
                  <a:gd name="T86" fmla="*/ 280 w 280"/>
                  <a:gd name="T87" fmla="*/ 501 h 50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0" h="501">
                    <a:moveTo>
                      <a:pt x="274" y="32"/>
                    </a:moveTo>
                    <a:lnTo>
                      <a:pt x="0" y="501"/>
                    </a:lnTo>
                    <a:lnTo>
                      <a:pt x="0" y="499"/>
                    </a:lnTo>
                    <a:lnTo>
                      <a:pt x="0" y="494"/>
                    </a:lnTo>
                    <a:lnTo>
                      <a:pt x="1" y="491"/>
                    </a:lnTo>
                    <a:lnTo>
                      <a:pt x="1" y="487"/>
                    </a:lnTo>
                    <a:lnTo>
                      <a:pt x="1" y="484"/>
                    </a:lnTo>
                    <a:lnTo>
                      <a:pt x="1" y="479"/>
                    </a:lnTo>
                    <a:lnTo>
                      <a:pt x="1" y="476"/>
                    </a:lnTo>
                    <a:lnTo>
                      <a:pt x="1" y="472"/>
                    </a:lnTo>
                    <a:lnTo>
                      <a:pt x="275" y="0"/>
                    </a:lnTo>
                    <a:lnTo>
                      <a:pt x="275" y="1"/>
                    </a:lnTo>
                    <a:lnTo>
                      <a:pt x="278" y="3"/>
                    </a:lnTo>
                    <a:lnTo>
                      <a:pt x="280" y="6"/>
                    </a:lnTo>
                    <a:lnTo>
                      <a:pt x="280" y="7"/>
                    </a:lnTo>
                    <a:lnTo>
                      <a:pt x="280" y="10"/>
                    </a:lnTo>
                    <a:lnTo>
                      <a:pt x="278" y="12"/>
                    </a:lnTo>
                    <a:lnTo>
                      <a:pt x="277" y="15"/>
                    </a:lnTo>
                    <a:lnTo>
                      <a:pt x="275" y="16"/>
                    </a:lnTo>
                    <a:lnTo>
                      <a:pt x="275" y="19"/>
                    </a:lnTo>
                    <a:lnTo>
                      <a:pt x="275" y="21"/>
                    </a:lnTo>
                    <a:lnTo>
                      <a:pt x="275" y="22"/>
                    </a:lnTo>
                    <a:lnTo>
                      <a:pt x="275" y="24"/>
                    </a:lnTo>
                    <a:lnTo>
                      <a:pt x="275" y="25"/>
                    </a:lnTo>
                    <a:lnTo>
                      <a:pt x="274" y="26"/>
                    </a:lnTo>
                    <a:lnTo>
                      <a:pt x="274" y="28"/>
                    </a:lnTo>
                    <a:lnTo>
                      <a:pt x="274" y="29"/>
                    </a:lnTo>
                    <a:lnTo>
                      <a:pt x="274" y="32"/>
                    </a:lnTo>
                    <a:close/>
                  </a:path>
                </a:pathLst>
              </a:custGeom>
              <a:solidFill>
                <a:srgbClr val="4860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1" name="Freeform 106"/>
              <p:cNvSpPr>
                <a:spLocks/>
              </p:cNvSpPr>
              <p:nvPr/>
            </p:nvSpPr>
            <p:spPr bwMode="auto">
              <a:xfrm>
                <a:off x="3965" y="2926"/>
                <a:ext cx="138" cy="251"/>
              </a:xfrm>
              <a:custGeom>
                <a:avLst/>
                <a:gdLst>
                  <a:gd name="T0" fmla="*/ 137 w 276"/>
                  <a:gd name="T1" fmla="*/ 15 h 502"/>
                  <a:gd name="T2" fmla="*/ 0 w 276"/>
                  <a:gd name="T3" fmla="*/ 251 h 502"/>
                  <a:gd name="T4" fmla="*/ 0 w 276"/>
                  <a:gd name="T5" fmla="*/ 250 h 502"/>
                  <a:gd name="T6" fmla="*/ 0 w 276"/>
                  <a:gd name="T7" fmla="*/ 247 h 502"/>
                  <a:gd name="T8" fmla="*/ 0 w 276"/>
                  <a:gd name="T9" fmla="*/ 246 h 502"/>
                  <a:gd name="T10" fmla="*/ 0 w 276"/>
                  <a:gd name="T11" fmla="*/ 244 h 502"/>
                  <a:gd name="T12" fmla="*/ 1 w 276"/>
                  <a:gd name="T13" fmla="*/ 242 h 502"/>
                  <a:gd name="T14" fmla="*/ 1 w 276"/>
                  <a:gd name="T15" fmla="*/ 240 h 502"/>
                  <a:gd name="T16" fmla="*/ 1 w 276"/>
                  <a:gd name="T17" fmla="*/ 238 h 502"/>
                  <a:gd name="T18" fmla="*/ 1 w 276"/>
                  <a:gd name="T19" fmla="*/ 236 h 502"/>
                  <a:gd name="T20" fmla="*/ 138 w 276"/>
                  <a:gd name="T21" fmla="*/ 0 h 502"/>
                  <a:gd name="T22" fmla="*/ 137 w 276"/>
                  <a:gd name="T23" fmla="*/ 15 h 5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6"/>
                  <a:gd name="T37" fmla="*/ 0 h 502"/>
                  <a:gd name="T38" fmla="*/ 276 w 276"/>
                  <a:gd name="T39" fmla="*/ 502 h 5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6" h="502">
                    <a:moveTo>
                      <a:pt x="274" y="30"/>
                    </a:moveTo>
                    <a:lnTo>
                      <a:pt x="0" y="502"/>
                    </a:lnTo>
                    <a:lnTo>
                      <a:pt x="0" y="499"/>
                    </a:lnTo>
                    <a:lnTo>
                      <a:pt x="0" y="494"/>
                    </a:lnTo>
                    <a:lnTo>
                      <a:pt x="0" y="492"/>
                    </a:lnTo>
                    <a:lnTo>
                      <a:pt x="0" y="487"/>
                    </a:lnTo>
                    <a:lnTo>
                      <a:pt x="2" y="483"/>
                    </a:lnTo>
                    <a:lnTo>
                      <a:pt x="2" y="480"/>
                    </a:lnTo>
                    <a:lnTo>
                      <a:pt x="2" y="475"/>
                    </a:lnTo>
                    <a:lnTo>
                      <a:pt x="2" y="472"/>
                    </a:lnTo>
                    <a:lnTo>
                      <a:pt x="276" y="0"/>
                    </a:lnTo>
                    <a:lnTo>
                      <a:pt x="274" y="30"/>
                    </a:lnTo>
                    <a:close/>
                  </a:path>
                </a:pathLst>
              </a:custGeom>
              <a:solidFill>
                <a:srgbClr val="4961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2" name="Freeform 107"/>
              <p:cNvSpPr>
                <a:spLocks/>
              </p:cNvSpPr>
              <p:nvPr/>
            </p:nvSpPr>
            <p:spPr bwMode="auto">
              <a:xfrm>
                <a:off x="3966" y="2911"/>
                <a:ext cx="138" cy="251"/>
              </a:xfrm>
              <a:custGeom>
                <a:avLst/>
                <a:gdLst>
                  <a:gd name="T0" fmla="*/ 137 w 275"/>
                  <a:gd name="T1" fmla="*/ 15 h 501"/>
                  <a:gd name="T2" fmla="*/ 0 w 275"/>
                  <a:gd name="T3" fmla="*/ 251 h 501"/>
                  <a:gd name="T4" fmla="*/ 0 w 275"/>
                  <a:gd name="T5" fmla="*/ 249 h 501"/>
                  <a:gd name="T6" fmla="*/ 0 w 275"/>
                  <a:gd name="T7" fmla="*/ 247 h 501"/>
                  <a:gd name="T8" fmla="*/ 0 w 275"/>
                  <a:gd name="T9" fmla="*/ 245 h 501"/>
                  <a:gd name="T10" fmla="*/ 1 w 275"/>
                  <a:gd name="T11" fmla="*/ 243 h 501"/>
                  <a:gd name="T12" fmla="*/ 1 w 275"/>
                  <a:gd name="T13" fmla="*/ 241 h 501"/>
                  <a:gd name="T14" fmla="*/ 1 w 275"/>
                  <a:gd name="T15" fmla="*/ 239 h 501"/>
                  <a:gd name="T16" fmla="*/ 1 w 275"/>
                  <a:gd name="T17" fmla="*/ 238 h 501"/>
                  <a:gd name="T18" fmla="*/ 1 w 275"/>
                  <a:gd name="T19" fmla="*/ 235 h 501"/>
                  <a:gd name="T20" fmla="*/ 138 w 275"/>
                  <a:gd name="T21" fmla="*/ 0 h 501"/>
                  <a:gd name="T22" fmla="*/ 137 w 275"/>
                  <a:gd name="T23" fmla="*/ 15 h 5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5"/>
                  <a:gd name="T37" fmla="*/ 0 h 501"/>
                  <a:gd name="T38" fmla="*/ 275 w 275"/>
                  <a:gd name="T39" fmla="*/ 501 h 5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5" h="501">
                    <a:moveTo>
                      <a:pt x="274" y="29"/>
                    </a:moveTo>
                    <a:lnTo>
                      <a:pt x="0" y="501"/>
                    </a:lnTo>
                    <a:lnTo>
                      <a:pt x="0" y="497"/>
                    </a:lnTo>
                    <a:lnTo>
                      <a:pt x="0" y="494"/>
                    </a:lnTo>
                    <a:lnTo>
                      <a:pt x="0" y="489"/>
                    </a:lnTo>
                    <a:lnTo>
                      <a:pt x="1" y="485"/>
                    </a:lnTo>
                    <a:lnTo>
                      <a:pt x="1" y="482"/>
                    </a:lnTo>
                    <a:lnTo>
                      <a:pt x="1" y="478"/>
                    </a:lnTo>
                    <a:lnTo>
                      <a:pt x="1" y="475"/>
                    </a:lnTo>
                    <a:lnTo>
                      <a:pt x="1" y="470"/>
                    </a:lnTo>
                    <a:lnTo>
                      <a:pt x="275" y="0"/>
                    </a:lnTo>
                    <a:lnTo>
                      <a:pt x="274" y="29"/>
                    </a:lnTo>
                    <a:close/>
                  </a:path>
                </a:pathLst>
              </a:custGeom>
              <a:solidFill>
                <a:srgbClr val="4B63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3" name="Freeform 108"/>
              <p:cNvSpPr>
                <a:spLocks/>
              </p:cNvSpPr>
              <p:nvPr/>
            </p:nvSpPr>
            <p:spPr bwMode="auto">
              <a:xfrm>
                <a:off x="3967" y="2904"/>
                <a:ext cx="137" cy="243"/>
              </a:xfrm>
              <a:custGeom>
                <a:avLst/>
                <a:gdLst>
                  <a:gd name="T0" fmla="*/ 137 w 274"/>
                  <a:gd name="T1" fmla="*/ 8 h 485"/>
                  <a:gd name="T2" fmla="*/ 0 w 274"/>
                  <a:gd name="T3" fmla="*/ 243 h 485"/>
                  <a:gd name="T4" fmla="*/ 0 w 274"/>
                  <a:gd name="T5" fmla="*/ 241 h 485"/>
                  <a:gd name="T6" fmla="*/ 0 w 274"/>
                  <a:gd name="T7" fmla="*/ 239 h 485"/>
                  <a:gd name="T8" fmla="*/ 1 w 274"/>
                  <a:gd name="T9" fmla="*/ 237 h 485"/>
                  <a:gd name="T10" fmla="*/ 1 w 274"/>
                  <a:gd name="T11" fmla="*/ 235 h 485"/>
                  <a:gd name="T12" fmla="*/ 1 w 274"/>
                  <a:gd name="T13" fmla="*/ 233 h 485"/>
                  <a:gd name="T14" fmla="*/ 1 w 274"/>
                  <a:gd name="T15" fmla="*/ 231 h 485"/>
                  <a:gd name="T16" fmla="*/ 1 w 274"/>
                  <a:gd name="T17" fmla="*/ 229 h 485"/>
                  <a:gd name="T18" fmla="*/ 1 w 274"/>
                  <a:gd name="T19" fmla="*/ 227 h 485"/>
                  <a:gd name="T20" fmla="*/ 134 w 274"/>
                  <a:gd name="T21" fmla="*/ 0 h 485"/>
                  <a:gd name="T22" fmla="*/ 134 w 274"/>
                  <a:gd name="T23" fmla="*/ 0 h 485"/>
                  <a:gd name="T24" fmla="*/ 134 w 274"/>
                  <a:gd name="T25" fmla="*/ 1 h 485"/>
                  <a:gd name="T26" fmla="*/ 135 w 274"/>
                  <a:gd name="T27" fmla="*/ 2 h 485"/>
                  <a:gd name="T28" fmla="*/ 136 w 274"/>
                  <a:gd name="T29" fmla="*/ 3 h 485"/>
                  <a:gd name="T30" fmla="*/ 136 w 274"/>
                  <a:gd name="T31" fmla="*/ 4 h 485"/>
                  <a:gd name="T32" fmla="*/ 137 w 274"/>
                  <a:gd name="T33" fmla="*/ 5 h 485"/>
                  <a:gd name="T34" fmla="*/ 137 w 274"/>
                  <a:gd name="T35" fmla="*/ 6 h 485"/>
                  <a:gd name="T36" fmla="*/ 137 w 274"/>
                  <a:gd name="T37" fmla="*/ 7 h 485"/>
                  <a:gd name="T38" fmla="*/ 137 w 274"/>
                  <a:gd name="T39" fmla="*/ 8 h 4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4"/>
                  <a:gd name="T61" fmla="*/ 0 h 485"/>
                  <a:gd name="T62" fmla="*/ 274 w 274"/>
                  <a:gd name="T63" fmla="*/ 485 h 48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4" h="485">
                    <a:moveTo>
                      <a:pt x="274" y="15"/>
                    </a:moveTo>
                    <a:lnTo>
                      <a:pt x="0" y="485"/>
                    </a:lnTo>
                    <a:lnTo>
                      <a:pt x="0" y="481"/>
                    </a:lnTo>
                    <a:lnTo>
                      <a:pt x="0" y="478"/>
                    </a:lnTo>
                    <a:lnTo>
                      <a:pt x="2" y="473"/>
                    </a:lnTo>
                    <a:lnTo>
                      <a:pt x="2" y="469"/>
                    </a:lnTo>
                    <a:lnTo>
                      <a:pt x="2" y="466"/>
                    </a:lnTo>
                    <a:lnTo>
                      <a:pt x="2" y="462"/>
                    </a:lnTo>
                    <a:lnTo>
                      <a:pt x="3" y="457"/>
                    </a:lnTo>
                    <a:lnTo>
                      <a:pt x="3" y="454"/>
                    </a:lnTo>
                    <a:lnTo>
                      <a:pt x="267" y="0"/>
                    </a:lnTo>
                    <a:lnTo>
                      <a:pt x="268" y="0"/>
                    </a:lnTo>
                    <a:lnTo>
                      <a:pt x="268" y="1"/>
                    </a:lnTo>
                    <a:lnTo>
                      <a:pt x="270" y="3"/>
                    </a:lnTo>
                    <a:lnTo>
                      <a:pt x="271" y="6"/>
                    </a:lnTo>
                    <a:lnTo>
                      <a:pt x="271" y="7"/>
                    </a:lnTo>
                    <a:lnTo>
                      <a:pt x="273" y="9"/>
                    </a:lnTo>
                    <a:lnTo>
                      <a:pt x="273" y="12"/>
                    </a:lnTo>
                    <a:lnTo>
                      <a:pt x="274" y="13"/>
                    </a:lnTo>
                    <a:lnTo>
                      <a:pt x="274" y="15"/>
                    </a:lnTo>
                    <a:close/>
                  </a:path>
                </a:pathLst>
              </a:custGeom>
              <a:solidFill>
                <a:srgbClr val="4C64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4" name="Freeform 109"/>
              <p:cNvSpPr>
                <a:spLocks/>
              </p:cNvSpPr>
              <p:nvPr/>
            </p:nvSpPr>
            <p:spPr bwMode="auto">
              <a:xfrm>
                <a:off x="3968" y="2900"/>
                <a:ext cx="132" cy="231"/>
              </a:xfrm>
              <a:custGeom>
                <a:avLst/>
                <a:gdLst>
                  <a:gd name="T0" fmla="*/ 132 w 264"/>
                  <a:gd name="T1" fmla="*/ 4 h 463"/>
                  <a:gd name="T2" fmla="*/ 0 w 264"/>
                  <a:gd name="T3" fmla="*/ 231 h 463"/>
                  <a:gd name="T4" fmla="*/ 0 w 264"/>
                  <a:gd name="T5" fmla="*/ 229 h 463"/>
                  <a:gd name="T6" fmla="*/ 0 w 264"/>
                  <a:gd name="T7" fmla="*/ 227 h 463"/>
                  <a:gd name="T8" fmla="*/ 1 w 264"/>
                  <a:gd name="T9" fmla="*/ 225 h 463"/>
                  <a:gd name="T10" fmla="*/ 1 w 264"/>
                  <a:gd name="T11" fmla="*/ 222 h 463"/>
                  <a:gd name="T12" fmla="*/ 1 w 264"/>
                  <a:gd name="T13" fmla="*/ 220 h 463"/>
                  <a:gd name="T14" fmla="*/ 1 w 264"/>
                  <a:gd name="T15" fmla="*/ 218 h 463"/>
                  <a:gd name="T16" fmla="*/ 1 w 264"/>
                  <a:gd name="T17" fmla="*/ 216 h 463"/>
                  <a:gd name="T18" fmla="*/ 1 w 264"/>
                  <a:gd name="T19" fmla="*/ 214 h 463"/>
                  <a:gd name="T20" fmla="*/ 126 w 264"/>
                  <a:gd name="T21" fmla="*/ 0 h 463"/>
                  <a:gd name="T22" fmla="*/ 126 w 264"/>
                  <a:gd name="T23" fmla="*/ 0 h 463"/>
                  <a:gd name="T24" fmla="*/ 127 w 264"/>
                  <a:gd name="T25" fmla="*/ 0 h 463"/>
                  <a:gd name="T26" fmla="*/ 128 w 264"/>
                  <a:gd name="T27" fmla="*/ 1 h 463"/>
                  <a:gd name="T28" fmla="*/ 129 w 264"/>
                  <a:gd name="T29" fmla="*/ 1 h 463"/>
                  <a:gd name="T30" fmla="*/ 130 w 264"/>
                  <a:gd name="T31" fmla="*/ 2 h 463"/>
                  <a:gd name="T32" fmla="*/ 131 w 264"/>
                  <a:gd name="T33" fmla="*/ 3 h 463"/>
                  <a:gd name="T34" fmla="*/ 131 w 264"/>
                  <a:gd name="T35" fmla="*/ 3 h 463"/>
                  <a:gd name="T36" fmla="*/ 132 w 264"/>
                  <a:gd name="T37" fmla="*/ 4 h 4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4"/>
                  <a:gd name="T58" fmla="*/ 0 h 463"/>
                  <a:gd name="T59" fmla="*/ 264 w 264"/>
                  <a:gd name="T60" fmla="*/ 463 h 4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4" h="463">
                    <a:moveTo>
                      <a:pt x="264" y="9"/>
                    </a:moveTo>
                    <a:lnTo>
                      <a:pt x="0" y="463"/>
                    </a:lnTo>
                    <a:lnTo>
                      <a:pt x="0" y="459"/>
                    </a:lnTo>
                    <a:lnTo>
                      <a:pt x="0" y="454"/>
                    </a:lnTo>
                    <a:lnTo>
                      <a:pt x="2" y="450"/>
                    </a:lnTo>
                    <a:lnTo>
                      <a:pt x="2" y="445"/>
                    </a:lnTo>
                    <a:lnTo>
                      <a:pt x="2" y="441"/>
                    </a:lnTo>
                    <a:lnTo>
                      <a:pt x="2" y="437"/>
                    </a:lnTo>
                    <a:lnTo>
                      <a:pt x="3" y="432"/>
                    </a:lnTo>
                    <a:lnTo>
                      <a:pt x="3" y="429"/>
                    </a:lnTo>
                    <a:lnTo>
                      <a:pt x="252" y="0"/>
                    </a:lnTo>
                    <a:lnTo>
                      <a:pt x="253" y="1"/>
                    </a:lnTo>
                    <a:lnTo>
                      <a:pt x="255" y="1"/>
                    </a:lnTo>
                    <a:lnTo>
                      <a:pt x="256" y="3"/>
                    </a:lnTo>
                    <a:lnTo>
                      <a:pt x="258" y="3"/>
                    </a:lnTo>
                    <a:lnTo>
                      <a:pt x="259" y="4"/>
                    </a:lnTo>
                    <a:lnTo>
                      <a:pt x="261" y="6"/>
                    </a:lnTo>
                    <a:lnTo>
                      <a:pt x="262" y="7"/>
                    </a:lnTo>
                    <a:lnTo>
                      <a:pt x="264" y="9"/>
                    </a:lnTo>
                    <a:close/>
                  </a:path>
                </a:pathLst>
              </a:custGeom>
              <a:solidFill>
                <a:srgbClr val="4E66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5" name="Freeform 110"/>
              <p:cNvSpPr>
                <a:spLocks/>
              </p:cNvSpPr>
              <p:nvPr/>
            </p:nvSpPr>
            <p:spPr bwMode="auto">
              <a:xfrm>
                <a:off x="3970" y="2900"/>
                <a:ext cx="124" cy="214"/>
              </a:xfrm>
              <a:custGeom>
                <a:avLst/>
                <a:gdLst>
                  <a:gd name="T0" fmla="*/ 124 w 249"/>
                  <a:gd name="T1" fmla="*/ 0 h 429"/>
                  <a:gd name="T2" fmla="*/ 0 w 249"/>
                  <a:gd name="T3" fmla="*/ 214 h 429"/>
                  <a:gd name="T4" fmla="*/ 1 w 249"/>
                  <a:gd name="T5" fmla="*/ 211 h 429"/>
                  <a:gd name="T6" fmla="*/ 1 w 249"/>
                  <a:gd name="T7" fmla="*/ 209 h 429"/>
                  <a:gd name="T8" fmla="*/ 1 w 249"/>
                  <a:gd name="T9" fmla="*/ 207 h 429"/>
                  <a:gd name="T10" fmla="*/ 1 w 249"/>
                  <a:gd name="T11" fmla="*/ 205 h 429"/>
                  <a:gd name="T12" fmla="*/ 1 w 249"/>
                  <a:gd name="T13" fmla="*/ 202 h 429"/>
                  <a:gd name="T14" fmla="*/ 2 w 249"/>
                  <a:gd name="T15" fmla="*/ 200 h 429"/>
                  <a:gd name="T16" fmla="*/ 2 w 249"/>
                  <a:gd name="T17" fmla="*/ 198 h 429"/>
                  <a:gd name="T18" fmla="*/ 3 w 249"/>
                  <a:gd name="T19" fmla="*/ 195 h 429"/>
                  <a:gd name="T20" fmla="*/ 116 w 249"/>
                  <a:gd name="T21" fmla="*/ 0 h 429"/>
                  <a:gd name="T22" fmla="*/ 117 w 249"/>
                  <a:gd name="T23" fmla="*/ 0 h 429"/>
                  <a:gd name="T24" fmla="*/ 118 w 249"/>
                  <a:gd name="T25" fmla="*/ 0 h 429"/>
                  <a:gd name="T26" fmla="*/ 119 w 249"/>
                  <a:gd name="T27" fmla="*/ 0 h 429"/>
                  <a:gd name="T28" fmla="*/ 120 w 249"/>
                  <a:gd name="T29" fmla="*/ 0 h 429"/>
                  <a:gd name="T30" fmla="*/ 121 w 249"/>
                  <a:gd name="T31" fmla="*/ 0 h 429"/>
                  <a:gd name="T32" fmla="*/ 122 w 249"/>
                  <a:gd name="T33" fmla="*/ 0 h 429"/>
                  <a:gd name="T34" fmla="*/ 123 w 249"/>
                  <a:gd name="T35" fmla="*/ 0 h 429"/>
                  <a:gd name="T36" fmla="*/ 124 w 249"/>
                  <a:gd name="T37" fmla="*/ 0 h 4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9"/>
                  <a:gd name="T58" fmla="*/ 0 h 429"/>
                  <a:gd name="T59" fmla="*/ 249 w 249"/>
                  <a:gd name="T60" fmla="*/ 429 h 4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9" h="429">
                    <a:moveTo>
                      <a:pt x="249" y="0"/>
                    </a:moveTo>
                    <a:lnTo>
                      <a:pt x="0" y="429"/>
                    </a:lnTo>
                    <a:lnTo>
                      <a:pt x="2" y="423"/>
                    </a:lnTo>
                    <a:lnTo>
                      <a:pt x="2" y="419"/>
                    </a:lnTo>
                    <a:lnTo>
                      <a:pt x="2" y="414"/>
                    </a:lnTo>
                    <a:lnTo>
                      <a:pt x="3" y="410"/>
                    </a:lnTo>
                    <a:lnTo>
                      <a:pt x="3" y="405"/>
                    </a:lnTo>
                    <a:lnTo>
                      <a:pt x="5" y="401"/>
                    </a:lnTo>
                    <a:lnTo>
                      <a:pt x="5" y="397"/>
                    </a:lnTo>
                    <a:lnTo>
                      <a:pt x="6" y="391"/>
                    </a:lnTo>
                    <a:lnTo>
                      <a:pt x="233" y="1"/>
                    </a:lnTo>
                    <a:lnTo>
                      <a:pt x="234" y="0"/>
                    </a:lnTo>
                    <a:lnTo>
                      <a:pt x="237" y="0"/>
                    </a:lnTo>
                    <a:lnTo>
                      <a:pt x="238" y="0"/>
                    </a:lnTo>
                    <a:lnTo>
                      <a:pt x="241" y="0"/>
                    </a:lnTo>
                    <a:lnTo>
                      <a:pt x="243" y="0"/>
                    </a:lnTo>
                    <a:lnTo>
                      <a:pt x="244" y="0"/>
                    </a:lnTo>
                    <a:lnTo>
                      <a:pt x="247" y="0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4F6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6" name="Freeform 111"/>
              <p:cNvSpPr>
                <a:spLocks/>
              </p:cNvSpPr>
              <p:nvPr/>
            </p:nvSpPr>
            <p:spPr bwMode="auto">
              <a:xfrm>
                <a:off x="3973" y="2900"/>
                <a:ext cx="113" cy="195"/>
              </a:xfrm>
              <a:custGeom>
                <a:avLst/>
                <a:gdLst>
                  <a:gd name="T0" fmla="*/ 113 w 227"/>
                  <a:gd name="T1" fmla="*/ 0 h 390"/>
                  <a:gd name="T2" fmla="*/ 0 w 227"/>
                  <a:gd name="T3" fmla="*/ 195 h 390"/>
                  <a:gd name="T4" fmla="*/ 1 w 227"/>
                  <a:gd name="T5" fmla="*/ 193 h 390"/>
                  <a:gd name="T6" fmla="*/ 1 w 227"/>
                  <a:gd name="T7" fmla="*/ 190 h 390"/>
                  <a:gd name="T8" fmla="*/ 1 w 227"/>
                  <a:gd name="T9" fmla="*/ 187 h 390"/>
                  <a:gd name="T10" fmla="*/ 2 w 227"/>
                  <a:gd name="T11" fmla="*/ 185 h 390"/>
                  <a:gd name="T12" fmla="*/ 3 w 227"/>
                  <a:gd name="T13" fmla="*/ 182 h 390"/>
                  <a:gd name="T14" fmla="*/ 3 w 227"/>
                  <a:gd name="T15" fmla="*/ 179 h 390"/>
                  <a:gd name="T16" fmla="*/ 4 w 227"/>
                  <a:gd name="T17" fmla="*/ 177 h 390"/>
                  <a:gd name="T18" fmla="*/ 4 w 227"/>
                  <a:gd name="T19" fmla="*/ 174 h 390"/>
                  <a:gd name="T20" fmla="*/ 102 w 227"/>
                  <a:gd name="T21" fmla="*/ 5 h 390"/>
                  <a:gd name="T22" fmla="*/ 103 w 227"/>
                  <a:gd name="T23" fmla="*/ 4 h 390"/>
                  <a:gd name="T24" fmla="*/ 105 w 227"/>
                  <a:gd name="T25" fmla="*/ 3 h 390"/>
                  <a:gd name="T26" fmla="*/ 106 w 227"/>
                  <a:gd name="T27" fmla="*/ 3 h 390"/>
                  <a:gd name="T28" fmla="*/ 108 w 227"/>
                  <a:gd name="T29" fmla="*/ 2 h 390"/>
                  <a:gd name="T30" fmla="*/ 109 w 227"/>
                  <a:gd name="T31" fmla="*/ 2 h 390"/>
                  <a:gd name="T32" fmla="*/ 110 w 227"/>
                  <a:gd name="T33" fmla="*/ 1 h 390"/>
                  <a:gd name="T34" fmla="*/ 112 w 227"/>
                  <a:gd name="T35" fmla="*/ 0 h 390"/>
                  <a:gd name="T36" fmla="*/ 113 w 227"/>
                  <a:gd name="T37" fmla="*/ 0 h 3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7"/>
                  <a:gd name="T58" fmla="*/ 0 h 390"/>
                  <a:gd name="T59" fmla="*/ 227 w 227"/>
                  <a:gd name="T60" fmla="*/ 390 h 39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7" h="390">
                    <a:moveTo>
                      <a:pt x="227" y="0"/>
                    </a:moveTo>
                    <a:lnTo>
                      <a:pt x="0" y="390"/>
                    </a:lnTo>
                    <a:lnTo>
                      <a:pt x="2" y="385"/>
                    </a:lnTo>
                    <a:lnTo>
                      <a:pt x="2" y="379"/>
                    </a:lnTo>
                    <a:lnTo>
                      <a:pt x="3" y="373"/>
                    </a:lnTo>
                    <a:lnTo>
                      <a:pt x="5" y="369"/>
                    </a:lnTo>
                    <a:lnTo>
                      <a:pt x="6" y="363"/>
                    </a:lnTo>
                    <a:lnTo>
                      <a:pt x="6" y="357"/>
                    </a:lnTo>
                    <a:lnTo>
                      <a:pt x="8" y="353"/>
                    </a:lnTo>
                    <a:lnTo>
                      <a:pt x="9" y="347"/>
                    </a:lnTo>
                    <a:lnTo>
                      <a:pt x="204" y="9"/>
                    </a:lnTo>
                    <a:lnTo>
                      <a:pt x="207" y="8"/>
                    </a:lnTo>
                    <a:lnTo>
                      <a:pt x="210" y="6"/>
                    </a:lnTo>
                    <a:lnTo>
                      <a:pt x="213" y="5"/>
                    </a:lnTo>
                    <a:lnTo>
                      <a:pt x="216" y="3"/>
                    </a:lnTo>
                    <a:lnTo>
                      <a:pt x="218" y="3"/>
                    </a:lnTo>
                    <a:lnTo>
                      <a:pt x="221" y="2"/>
                    </a:lnTo>
                    <a:lnTo>
                      <a:pt x="224" y="0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506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7" name="Freeform 112"/>
              <p:cNvSpPr>
                <a:spLocks/>
              </p:cNvSpPr>
              <p:nvPr/>
            </p:nvSpPr>
            <p:spPr bwMode="auto">
              <a:xfrm>
                <a:off x="3977" y="2905"/>
                <a:ext cx="98" cy="168"/>
              </a:xfrm>
              <a:custGeom>
                <a:avLst/>
                <a:gdLst>
                  <a:gd name="T0" fmla="*/ 98 w 195"/>
                  <a:gd name="T1" fmla="*/ 0 h 338"/>
                  <a:gd name="T2" fmla="*/ 0 w 195"/>
                  <a:gd name="T3" fmla="*/ 168 h 338"/>
                  <a:gd name="T4" fmla="*/ 1 w 195"/>
                  <a:gd name="T5" fmla="*/ 166 h 338"/>
                  <a:gd name="T6" fmla="*/ 1 w 195"/>
                  <a:gd name="T7" fmla="*/ 164 h 338"/>
                  <a:gd name="T8" fmla="*/ 2 w 195"/>
                  <a:gd name="T9" fmla="*/ 162 h 338"/>
                  <a:gd name="T10" fmla="*/ 3 w 195"/>
                  <a:gd name="T11" fmla="*/ 161 h 338"/>
                  <a:gd name="T12" fmla="*/ 3 w 195"/>
                  <a:gd name="T13" fmla="*/ 158 h 338"/>
                  <a:gd name="T14" fmla="*/ 3 w 195"/>
                  <a:gd name="T15" fmla="*/ 156 h 338"/>
                  <a:gd name="T16" fmla="*/ 4 w 195"/>
                  <a:gd name="T17" fmla="*/ 155 h 338"/>
                  <a:gd name="T18" fmla="*/ 5 w 195"/>
                  <a:gd name="T19" fmla="*/ 153 h 338"/>
                  <a:gd name="T20" fmla="*/ 5 w 195"/>
                  <a:gd name="T21" fmla="*/ 151 h 338"/>
                  <a:gd name="T22" fmla="*/ 6 w 195"/>
                  <a:gd name="T23" fmla="*/ 150 h 338"/>
                  <a:gd name="T24" fmla="*/ 7 w 195"/>
                  <a:gd name="T25" fmla="*/ 148 h 338"/>
                  <a:gd name="T26" fmla="*/ 8 w 195"/>
                  <a:gd name="T27" fmla="*/ 147 h 338"/>
                  <a:gd name="T28" fmla="*/ 8 w 195"/>
                  <a:gd name="T29" fmla="*/ 144 h 338"/>
                  <a:gd name="T30" fmla="*/ 8 w 195"/>
                  <a:gd name="T31" fmla="*/ 143 h 338"/>
                  <a:gd name="T32" fmla="*/ 8 w 195"/>
                  <a:gd name="T33" fmla="*/ 141 h 338"/>
                  <a:gd name="T34" fmla="*/ 9 w 195"/>
                  <a:gd name="T35" fmla="*/ 139 h 338"/>
                  <a:gd name="T36" fmla="*/ 81 w 195"/>
                  <a:gd name="T37" fmla="*/ 17 h 338"/>
                  <a:gd name="T38" fmla="*/ 82 w 195"/>
                  <a:gd name="T39" fmla="*/ 16 h 338"/>
                  <a:gd name="T40" fmla="*/ 84 w 195"/>
                  <a:gd name="T41" fmla="*/ 15 h 338"/>
                  <a:gd name="T42" fmla="*/ 85 w 195"/>
                  <a:gd name="T43" fmla="*/ 14 h 338"/>
                  <a:gd name="T44" fmla="*/ 86 w 195"/>
                  <a:gd name="T45" fmla="*/ 13 h 338"/>
                  <a:gd name="T46" fmla="*/ 87 w 195"/>
                  <a:gd name="T47" fmla="*/ 12 h 338"/>
                  <a:gd name="T48" fmla="*/ 88 w 195"/>
                  <a:gd name="T49" fmla="*/ 11 h 338"/>
                  <a:gd name="T50" fmla="*/ 88 w 195"/>
                  <a:gd name="T51" fmla="*/ 9 h 338"/>
                  <a:gd name="T52" fmla="*/ 88 w 195"/>
                  <a:gd name="T53" fmla="*/ 7 h 338"/>
                  <a:gd name="T54" fmla="*/ 89 w 195"/>
                  <a:gd name="T55" fmla="*/ 7 h 338"/>
                  <a:gd name="T56" fmla="*/ 90 w 195"/>
                  <a:gd name="T57" fmla="*/ 6 h 338"/>
                  <a:gd name="T58" fmla="*/ 91 w 195"/>
                  <a:gd name="T59" fmla="*/ 4 h 338"/>
                  <a:gd name="T60" fmla="*/ 93 w 195"/>
                  <a:gd name="T61" fmla="*/ 4 h 338"/>
                  <a:gd name="T62" fmla="*/ 94 w 195"/>
                  <a:gd name="T63" fmla="*/ 3 h 338"/>
                  <a:gd name="T64" fmla="*/ 95 w 195"/>
                  <a:gd name="T65" fmla="*/ 2 h 338"/>
                  <a:gd name="T66" fmla="*/ 96 w 195"/>
                  <a:gd name="T67" fmla="*/ 1 h 338"/>
                  <a:gd name="T68" fmla="*/ 98 w 195"/>
                  <a:gd name="T69" fmla="*/ 0 h 3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5"/>
                  <a:gd name="T106" fmla="*/ 0 h 338"/>
                  <a:gd name="T107" fmla="*/ 195 w 195"/>
                  <a:gd name="T108" fmla="*/ 338 h 3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5" h="338">
                    <a:moveTo>
                      <a:pt x="195" y="0"/>
                    </a:moveTo>
                    <a:lnTo>
                      <a:pt x="0" y="338"/>
                    </a:lnTo>
                    <a:lnTo>
                      <a:pt x="2" y="333"/>
                    </a:lnTo>
                    <a:lnTo>
                      <a:pt x="2" y="330"/>
                    </a:lnTo>
                    <a:lnTo>
                      <a:pt x="3" y="326"/>
                    </a:lnTo>
                    <a:lnTo>
                      <a:pt x="5" y="323"/>
                    </a:lnTo>
                    <a:lnTo>
                      <a:pt x="6" y="318"/>
                    </a:lnTo>
                    <a:lnTo>
                      <a:pt x="6" y="314"/>
                    </a:lnTo>
                    <a:lnTo>
                      <a:pt x="8" y="311"/>
                    </a:lnTo>
                    <a:lnTo>
                      <a:pt x="9" y="307"/>
                    </a:lnTo>
                    <a:lnTo>
                      <a:pt x="10" y="304"/>
                    </a:lnTo>
                    <a:lnTo>
                      <a:pt x="12" y="301"/>
                    </a:lnTo>
                    <a:lnTo>
                      <a:pt x="13" y="298"/>
                    </a:lnTo>
                    <a:lnTo>
                      <a:pt x="15" y="295"/>
                    </a:lnTo>
                    <a:lnTo>
                      <a:pt x="15" y="290"/>
                    </a:lnTo>
                    <a:lnTo>
                      <a:pt x="16" y="287"/>
                    </a:lnTo>
                    <a:lnTo>
                      <a:pt x="16" y="284"/>
                    </a:lnTo>
                    <a:lnTo>
                      <a:pt x="18" y="280"/>
                    </a:lnTo>
                    <a:lnTo>
                      <a:pt x="161" y="34"/>
                    </a:lnTo>
                    <a:lnTo>
                      <a:pt x="164" y="33"/>
                    </a:lnTo>
                    <a:lnTo>
                      <a:pt x="167" y="31"/>
                    </a:lnTo>
                    <a:lnTo>
                      <a:pt x="169" y="28"/>
                    </a:lnTo>
                    <a:lnTo>
                      <a:pt x="172" y="27"/>
                    </a:lnTo>
                    <a:lnTo>
                      <a:pt x="173" y="24"/>
                    </a:lnTo>
                    <a:lnTo>
                      <a:pt x="175" y="23"/>
                    </a:lnTo>
                    <a:lnTo>
                      <a:pt x="176" y="18"/>
                    </a:lnTo>
                    <a:lnTo>
                      <a:pt x="176" y="15"/>
                    </a:lnTo>
                    <a:lnTo>
                      <a:pt x="178" y="14"/>
                    </a:lnTo>
                    <a:lnTo>
                      <a:pt x="179" y="12"/>
                    </a:lnTo>
                    <a:lnTo>
                      <a:pt x="182" y="9"/>
                    </a:lnTo>
                    <a:lnTo>
                      <a:pt x="185" y="8"/>
                    </a:lnTo>
                    <a:lnTo>
                      <a:pt x="188" y="6"/>
                    </a:lnTo>
                    <a:lnTo>
                      <a:pt x="189" y="5"/>
                    </a:lnTo>
                    <a:lnTo>
                      <a:pt x="192" y="3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526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8" name="Freeform 113"/>
              <p:cNvSpPr>
                <a:spLocks/>
              </p:cNvSpPr>
              <p:nvPr/>
            </p:nvSpPr>
            <p:spPr bwMode="auto">
              <a:xfrm>
                <a:off x="3986" y="2922"/>
                <a:ext cx="72" cy="123"/>
              </a:xfrm>
              <a:custGeom>
                <a:avLst/>
                <a:gdLst>
                  <a:gd name="T0" fmla="*/ 72 w 143"/>
                  <a:gd name="T1" fmla="*/ 0 h 246"/>
                  <a:gd name="T2" fmla="*/ 0 w 143"/>
                  <a:gd name="T3" fmla="*/ 123 h 246"/>
                  <a:gd name="T4" fmla="*/ 0 w 143"/>
                  <a:gd name="T5" fmla="*/ 123 h 246"/>
                  <a:gd name="T6" fmla="*/ 0 w 143"/>
                  <a:gd name="T7" fmla="*/ 121 h 246"/>
                  <a:gd name="T8" fmla="*/ 1 w 143"/>
                  <a:gd name="T9" fmla="*/ 120 h 246"/>
                  <a:gd name="T10" fmla="*/ 1 w 143"/>
                  <a:gd name="T11" fmla="*/ 119 h 246"/>
                  <a:gd name="T12" fmla="*/ 1 w 143"/>
                  <a:gd name="T13" fmla="*/ 118 h 246"/>
                  <a:gd name="T14" fmla="*/ 2 w 143"/>
                  <a:gd name="T15" fmla="*/ 117 h 246"/>
                  <a:gd name="T16" fmla="*/ 2 w 143"/>
                  <a:gd name="T17" fmla="*/ 116 h 246"/>
                  <a:gd name="T18" fmla="*/ 2 w 143"/>
                  <a:gd name="T19" fmla="*/ 114 h 246"/>
                  <a:gd name="T20" fmla="*/ 4 w 143"/>
                  <a:gd name="T21" fmla="*/ 111 h 246"/>
                  <a:gd name="T22" fmla="*/ 5 w 143"/>
                  <a:gd name="T23" fmla="*/ 106 h 246"/>
                  <a:gd name="T24" fmla="*/ 8 w 143"/>
                  <a:gd name="T25" fmla="*/ 102 h 246"/>
                  <a:gd name="T26" fmla="*/ 9 w 143"/>
                  <a:gd name="T27" fmla="*/ 97 h 246"/>
                  <a:gd name="T28" fmla="*/ 11 w 143"/>
                  <a:gd name="T29" fmla="*/ 94 h 246"/>
                  <a:gd name="T30" fmla="*/ 13 w 143"/>
                  <a:gd name="T31" fmla="*/ 89 h 246"/>
                  <a:gd name="T32" fmla="*/ 15 w 143"/>
                  <a:gd name="T33" fmla="*/ 85 h 246"/>
                  <a:gd name="T34" fmla="*/ 16 w 143"/>
                  <a:gd name="T35" fmla="*/ 81 h 246"/>
                  <a:gd name="T36" fmla="*/ 47 w 143"/>
                  <a:gd name="T37" fmla="*/ 29 h 246"/>
                  <a:gd name="T38" fmla="*/ 49 w 143"/>
                  <a:gd name="T39" fmla="*/ 26 h 246"/>
                  <a:gd name="T40" fmla="*/ 51 w 143"/>
                  <a:gd name="T41" fmla="*/ 23 h 246"/>
                  <a:gd name="T42" fmla="*/ 53 w 143"/>
                  <a:gd name="T43" fmla="*/ 19 h 246"/>
                  <a:gd name="T44" fmla="*/ 56 w 143"/>
                  <a:gd name="T45" fmla="*/ 15 h 246"/>
                  <a:gd name="T46" fmla="*/ 59 w 143"/>
                  <a:gd name="T47" fmla="*/ 13 h 246"/>
                  <a:gd name="T48" fmla="*/ 61 w 143"/>
                  <a:gd name="T49" fmla="*/ 10 h 246"/>
                  <a:gd name="T50" fmla="*/ 63 w 143"/>
                  <a:gd name="T51" fmla="*/ 6 h 246"/>
                  <a:gd name="T52" fmla="*/ 65 w 143"/>
                  <a:gd name="T53" fmla="*/ 3 h 246"/>
                  <a:gd name="T54" fmla="*/ 66 w 143"/>
                  <a:gd name="T55" fmla="*/ 3 h 246"/>
                  <a:gd name="T56" fmla="*/ 67 w 143"/>
                  <a:gd name="T57" fmla="*/ 3 h 246"/>
                  <a:gd name="T58" fmla="*/ 67 w 143"/>
                  <a:gd name="T59" fmla="*/ 2 h 246"/>
                  <a:gd name="T60" fmla="*/ 68 w 143"/>
                  <a:gd name="T61" fmla="*/ 2 h 246"/>
                  <a:gd name="T62" fmla="*/ 69 w 143"/>
                  <a:gd name="T63" fmla="*/ 1 h 246"/>
                  <a:gd name="T64" fmla="*/ 70 w 143"/>
                  <a:gd name="T65" fmla="*/ 1 h 246"/>
                  <a:gd name="T66" fmla="*/ 70 w 143"/>
                  <a:gd name="T67" fmla="*/ 0 h 246"/>
                  <a:gd name="T68" fmla="*/ 72 w 143"/>
                  <a:gd name="T69" fmla="*/ 0 h 2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3"/>
                  <a:gd name="T106" fmla="*/ 0 h 246"/>
                  <a:gd name="T107" fmla="*/ 143 w 143"/>
                  <a:gd name="T108" fmla="*/ 246 h 2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3" h="246">
                    <a:moveTo>
                      <a:pt x="143" y="0"/>
                    </a:moveTo>
                    <a:lnTo>
                      <a:pt x="0" y="246"/>
                    </a:lnTo>
                    <a:lnTo>
                      <a:pt x="0" y="245"/>
                    </a:lnTo>
                    <a:lnTo>
                      <a:pt x="0" y="242"/>
                    </a:lnTo>
                    <a:lnTo>
                      <a:pt x="1" y="240"/>
                    </a:lnTo>
                    <a:lnTo>
                      <a:pt x="1" y="237"/>
                    </a:lnTo>
                    <a:lnTo>
                      <a:pt x="1" y="236"/>
                    </a:lnTo>
                    <a:lnTo>
                      <a:pt x="3" y="233"/>
                    </a:lnTo>
                    <a:lnTo>
                      <a:pt x="3" y="231"/>
                    </a:lnTo>
                    <a:lnTo>
                      <a:pt x="4" y="228"/>
                    </a:lnTo>
                    <a:lnTo>
                      <a:pt x="7" y="221"/>
                    </a:lnTo>
                    <a:lnTo>
                      <a:pt x="10" y="212"/>
                    </a:lnTo>
                    <a:lnTo>
                      <a:pt x="15" y="203"/>
                    </a:lnTo>
                    <a:lnTo>
                      <a:pt x="18" y="194"/>
                    </a:lnTo>
                    <a:lnTo>
                      <a:pt x="21" y="187"/>
                    </a:lnTo>
                    <a:lnTo>
                      <a:pt x="25" y="178"/>
                    </a:lnTo>
                    <a:lnTo>
                      <a:pt x="29" y="169"/>
                    </a:lnTo>
                    <a:lnTo>
                      <a:pt x="32" y="162"/>
                    </a:lnTo>
                    <a:lnTo>
                      <a:pt x="93" y="57"/>
                    </a:lnTo>
                    <a:lnTo>
                      <a:pt x="97" y="51"/>
                    </a:lnTo>
                    <a:lnTo>
                      <a:pt x="102" y="45"/>
                    </a:lnTo>
                    <a:lnTo>
                      <a:pt x="106" y="37"/>
                    </a:lnTo>
                    <a:lnTo>
                      <a:pt x="111" y="31"/>
                    </a:lnTo>
                    <a:lnTo>
                      <a:pt x="117" y="26"/>
                    </a:lnTo>
                    <a:lnTo>
                      <a:pt x="121" y="20"/>
                    </a:lnTo>
                    <a:lnTo>
                      <a:pt x="126" y="12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6" y="3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40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536D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19" name="Freeform 114"/>
              <p:cNvSpPr>
                <a:spLocks/>
              </p:cNvSpPr>
              <p:nvPr/>
            </p:nvSpPr>
            <p:spPr bwMode="auto">
              <a:xfrm>
                <a:off x="4002" y="2950"/>
                <a:ext cx="31" cy="52"/>
              </a:xfrm>
              <a:custGeom>
                <a:avLst/>
                <a:gdLst>
                  <a:gd name="T0" fmla="*/ 31 w 61"/>
                  <a:gd name="T1" fmla="*/ 0 h 105"/>
                  <a:gd name="T2" fmla="*/ 0 w 61"/>
                  <a:gd name="T3" fmla="*/ 52 h 105"/>
                  <a:gd name="T4" fmla="*/ 4 w 61"/>
                  <a:gd name="T5" fmla="*/ 45 h 105"/>
                  <a:gd name="T6" fmla="*/ 7 w 61"/>
                  <a:gd name="T7" fmla="*/ 39 h 105"/>
                  <a:gd name="T8" fmla="*/ 11 w 61"/>
                  <a:gd name="T9" fmla="*/ 32 h 105"/>
                  <a:gd name="T10" fmla="*/ 15 w 61"/>
                  <a:gd name="T11" fmla="*/ 25 h 105"/>
                  <a:gd name="T12" fmla="*/ 18 w 61"/>
                  <a:gd name="T13" fmla="*/ 19 h 105"/>
                  <a:gd name="T14" fmla="*/ 23 w 61"/>
                  <a:gd name="T15" fmla="*/ 12 h 105"/>
                  <a:gd name="T16" fmla="*/ 26 w 61"/>
                  <a:gd name="T17" fmla="*/ 6 h 105"/>
                  <a:gd name="T18" fmla="*/ 31 w 61"/>
                  <a:gd name="T19" fmla="*/ 0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105"/>
                  <a:gd name="T32" fmla="*/ 61 w 61"/>
                  <a:gd name="T33" fmla="*/ 105 h 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105">
                    <a:moveTo>
                      <a:pt x="61" y="0"/>
                    </a:moveTo>
                    <a:lnTo>
                      <a:pt x="0" y="105"/>
                    </a:lnTo>
                    <a:lnTo>
                      <a:pt x="8" y="91"/>
                    </a:lnTo>
                    <a:lnTo>
                      <a:pt x="14" y="78"/>
                    </a:lnTo>
                    <a:lnTo>
                      <a:pt x="21" y="65"/>
                    </a:lnTo>
                    <a:lnTo>
                      <a:pt x="29" y="51"/>
                    </a:lnTo>
                    <a:lnTo>
                      <a:pt x="36" y="38"/>
                    </a:lnTo>
                    <a:lnTo>
                      <a:pt x="45" y="25"/>
                    </a:lnTo>
                    <a:lnTo>
                      <a:pt x="52" y="1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556E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" name="Freeform 115"/>
              <p:cNvSpPr>
                <a:spLocks/>
              </p:cNvSpPr>
              <p:nvPr/>
            </p:nvSpPr>
            <p:spPr bwMode="auto">
              <a:xfrm>
                <a:off x="4888" y="2950"/>
                <a:ext cx="139" cy="84"/>
              </a:xfrm>
              <a:custGeom>
                <a:avLst/>
                <a:gdLst>
                  <a:gd name="T0" fmla="*/ 138 w 276"/>
                  <a:gd name="T1" fmla="*/ 58 h 168"/>
                  <a:gd name="T2" fmla="*/ 139 w 276"/>
                  <a:gd name="T3" fmla="*/ 60 h 168"/>
                  <a:gd name="T4" fmla="*/ 139 w 276"/>
                  <a:gd name="T5" fmla="*/ 62 h 168"/>
                  <a:gd name="T6" fmla="*/ 139 w 276"/>
                  <a:gd name="T7" fmla="*/ 64 h 168"/>
                  <a:gd name="T8" fmla="*/ 139 w 276"/>
                  <a:gd name="T9" fmla="*/ 67 h 168"/>
                  <a:gd name="T10" fmla="*/ 139 w 276"/>
                  <a:gd name="T11" fmla="*/ 69 h 168"/>
                  <a:gd name="T12" fmla="*/ 139 w 276"/>
                  <a:gd name="T13" fmla="*/ 70 h 168"/>
                  <a:gd name="T14" fmla="*/ 139 w 276"/>
                  <a:gd name="T15" fmla="*/ 73 h 168"/>
                  <a:gd name="T16" fmla="*/ 139 w 276"/>
                  <a:gd name="T17" fmla="*/ 74 h 168"/>
                  <a:gd name="T18" fmla="*/ 136 w 276"/>
                  <a:gd name="T19" fmla="*/ 76 h 168"/>
                  <a:gd name="T20" fmla="*/ 132 w 276"/>
                  <a:gd name="T21" fmla="*/ 77 h 168"/>
                  <a:gd name="T22" fmla="*/ 129 w 276"/>
                  <a:gd name="T23" fmla="*/ 78 h 168"/>
                  <a:gd name="T24" fmla="*/ 125 w 276"/>
                  <a:gd name="T25" fmla="*/ 81 h 168"/>
                  <a:gd name="T26" fmla="*/ 123 w 276"/>
                  <a:gd name="T27" fmla="*/ 82 h 168"/>
                  <a:gd name="T28" fmla="*/ 119 w 276"/>
                  <a:gd name="T29" fmla="*/ 84 h 168"/>
                  <a:gd name="T30" fmla="*/ 115 w 276"/>
                  <a:gd name="T31" fmla="*/ 84 h 168"/>
                  <a:gd name="T32" fmla="*/ 111 w 276"/>
                  <a:gd name="T33" fmla="*/ 84 h 168"/>
                  <a:gd name="T34" fmla="*/ 107 w 276"/>
                  <a:gd name="T35" fmla="*/ 76 h 168"/>
                  <a:gd name="T36" fmla="*/ 103 w 276"/>
                  <a:gd name="T37" fmla="*/ 68 h 168"/>
                  <a:gd name="T38" fmla="*/ 97 w 276"/>
                  <a:gd name="T39" fmla="*/ 61 h 168"/>
                  <a:gd name="T40" fmla="*/ 90 w 276"/>
                  <a:gd name="T41" fmla="*/ 55 h 168"/>
                  <a:gd name="T42" fmla="*/ 83 w 276"/>
                  <a:gd name="T43" fmla="*/ 50 h 168"/>
                  <a:gd name="T44" fmla="*/ 77 w 276"/>
                  <a:gd name="T45" fmla="*/ 45 h 168"/>
                  <a:gd name="T46" fmla="*/ 68 w 276"/>
                  <a:gd name="T47" fmla="*/ 39 h 168"/>
                  <a:gd name="T48" fmla="*/ 61 w 276"/>
                  <a:gd name="T49" fmla="*/ 34 h 168"/>
                  <a:gd name="T50" fmla="*/ 53 w 276"/>
                  <a:gd name="T51" fmla="*/ 31 h 168"/>
                  <a:gd name="T52" fmla="*/ 45 w 276"/>
                  <a:gd name="T53" fmla="*/ 28 h 168"/>
                  <a:gd name="T54" fmla="*/ 37 w 276"/>
                  <a:gd name="T55" fmla="*/ 26 h 168"/>
                  <a:gd name="T56" fmla="*/ 30 w 276"/>
                  <a:gd name="T57" fmla="*/ 25 h 168"/>
                  <a:gd name="T58" fmla="*/ 21 w 276"/>
                  <a:gd name="T59" fmla="*/ 22 h 168"/>
                  <a:gd name="T60" fmla="*/ 14 w 276"/>
                  <a:gd name="T61" fmla="*/ 20 h 168"/>
                  <a:gd name="T62" fmla="*/ 7 w 276"/>
                  <a:gd name="T63" fmla="*/ 17 h 168"/>
                  <a:gd name="T64" fmla="*/ 0 w 276"/>
                  <a:gd name="T65" fmla="*/ 12 h 168"/>
                  <a:gd name="T66" fmla="*/ 4 w 276"/>
                  <a:gd name="T67" fmla="*/ 10 h 168"/>
                  <a:gd name="T68" fmla="*/ 8 w 276"/>
                  <a:gd name="T69" fmla="*/ 8 h 168"/>
                  <a:gd name="T70" fmla="*/ 13 w 276"/>
                  <a:gd name="T71" fmla="*/ 7 h 168"/>
                  <a:gd name="T72" fmla="*/ 18 w 276"/>
                  <a:gd name="T73" fmla="*/ 6 h 168"/>
                  <a:gd name="T74" fmla="*/ 23 w 276"/>
                  <a:gd name="T75" fmla="*/ 6 h 168"/>
                  <a:gd name="T76" fmla="*/ 28 w 276"/>
                  <a:gd name="T77" fmla="*/ 5 h 168"/>
                  <a:gd name="T78" fmla="*/ 33 w 276"/>
                  <a:gd name="T79" fmla="*/ 4 h 168"/>
                  <a:gd name="T80" fmla="*/ 36 w 276"/>
                  <a:gd name="T81" fmla="*/ 1 h 168"/>
                  <a:gd name="T82" fmla="*/ 45 w 276"/>
                  <a:gd name="T83" fmla="*/ 1 h 168"/>
                  <a:gd name="T84" fmla="*/ 53 w 276"/>
                  <a:gd name="T85" fmla="*/ 1 h 168"/>
                  <a:gd name="T86" fmla="*/ 61 w 276"/>
                  <a:gd name="T87" fmla="*/ 1 h 168"/>
                  <a:gd name="T88" fmla="*/ 70 w 276"/>
                  <a:gd name="T89" fmla="*/ 0 h 168"/>
                  <a:gd name="T90" fmla="*/ 78 w 276"/>
                  <a:gd name="T91" fmla="*/ 1 h 168"/>
                  <a:gd name="T92" fmla="*/ 86 w 276"/>
                  <a:gd name="T93" fmla="*/ 1 h 168"/>
                  <a:gd name="T94" fmla="*/ 90 w 276"/>
                  <a:gd name="T95" fmla="*/ 2 h 168"/>
                  <a:gd name="T96" fmla="*/ 94 w 276"/>
                  <a:gd name="T97" fmla="*/ 3 h 168"/>
                  <a:gd name="T98" fmla="*/ 97 w 276"/>
                  <a:gd name="T99" fmla="*/ 5 h 168"/>
                  <a:gd name="T100" fmla="*/ 100 w 276"/>
                  <a:gd name="T101" fmla="*/ 7 h 168"/>
                  <a:gd name="T102" fmla="*/ 107 w 276"/>
                  <a:gd name="T103" fmla="*/ 12 h 168"/>
                  <a:gd name="T104" fmla="*/ 113 w 276"/>
                  <a:gd name="T105" fmla="*/ 19 h 168"/>
                  <a:gd name="T106" fmla="*/ 118 w 276"/>
                  <a:gd name="T107" fmla="*/ 24 h 168"/>
                  <a:gd name="T108" fmla="*/ 123 w 276"/>
                  <a:gd name="T109" fmla="*/ 31 h 168"/>
                  <a:gd name="T110" fmla="*/ 128 w 276"/>
                  <a:gd name="T111" fmla="*/ 37 h 168"/>
                  <a:gd name="T112" fmla="*/ 131 w 276"/>
                  <a:gd name="T113" fmla="*/ 43 h 168"/>
                  <a:gd name="T114" fmla="*/ 135 w 276"/>
                  <a:gd name="T115" fmla="*/ 51 h 168"/>
                  <a:gd name="T116" fmla="*/ 138 w 276"/>
                  <a:gd name="T117" fmla="*/ 58 h 1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6"/>
                  <a:gd name="T178" fmla="*/ 0 h 168"/>
                  <a:gd name="T179" fmla="*/ 276 w 276"/>
                  <a:gd name="T180" fmla="*/ 168 h 1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6" h="168">
                    <a:moveTo>
                      <a:pt x="275" y="117"/>
                    </a:moveTo>
                    <a:lnTo>
                      <a:pt x="276" y="121"/>
                    </a:lnTo>
                    <a:lnTo>
                      <a:pt x="276" y="125"/>
                    </a:lnTo>
                    <a:lnTo>
                      <a:pt x="276" y="128"/>
                    </a:lnTo>
                    <a:lnTo>
                      <a:pt x="276" y="133"/>
                    </a:lnTo>
                    <a:lnTo>
                      <a:pt x="276" y="137"/>
                    </a:lnTo>
                    <a:lnTo>
                      <a:pt x="276" y="140"/>
                    </a:lnTo>
                    <a:lnTo>
                      <a:pt x="276" y="145"/>
                    </a:lnTo>
                    <a:lnTo>
                      <a:pt x="276" y="148"/>
                    </a:lnTo>
                    <a:lnTo>
                      <a:pt x="270" y="151"/>
                    </a:lnTo>
                    <a:lnTo>
                      <a:pt x="263" y="154"/>
                    </a:lnTo>
                    <a:lnTo>
                      <a:pt x="257" y="156"/>
                    </a:lnTo>
                    <a:lnTo>
                      <a:pt x="249" y="161"/>
                    </a:lnTo>
                    <a:lnTo>
                      <a:pt x="244" y="164"/>
                    </a:lnTo>
                    <a:lnTo>
                      <a:pt x="236" y="167"/>
                    </a:lnTo>
                    <a:lnTo>
                      <a:pt x="229" y="168"/>
                    </a:lnTo>
                    <a:lnTo>
                      <a:pt x="221" y="167"/>
                    </a:lnTo>
                    <a:lnTo>
                      <a:pt x="213" y="151"/>
                    </a:lnTo>
                    <a:lnTo>
                      <a:pt x="204" y="136"/>
                    </a:lnTo>
                    <a:lnTo>
                      <a:pt x="192" y="122"/>
                    </a:lnTo>
                    <a:lnTo>
                      <a:pt x="178" y="111"/>
                    </a:lnTo>
                    <a:lnTo>
                      <a:pt x="165" y="100"/>
                    </a:lnTo>
                    <a:lnTo>
                      <a:pt x="152" y="90"/>
                    </a:lnTo>
                    <a:lnTo>
                      <a:pt x="136" y="78"/>
                    </a:lnTo>
                    <a:lnTo>
                      <a:pt x="121" y="68"/>
                    </a:lnTo>
                    <a:lnTo>
                      <a:pt x="106" y="62"/>
                    </a:lnTo>
                    <a:lnTo>
                      <a:pt x="90" y="57"/>
                    </a:lnTo>
                    <a:lnTo>
                      <a:pt x="73" y="53"/>
                    </a:lnTo>
                    <a:lnTo>
                      <a:pt x="59" y="50"/>
                    </a:lnTo>
                    <a:lnTo>
                      <a:pt x="42" y="45"/>
                    </a:lnTo>
                    <a:lnTo>
                      <a:pt x="28" y="40"/>
                    </a:lnTo>
                    <a:lnTo>
                      <a:pt x="13" y="34"/>
                    </a:lnTo>
                    <a:lnTo>
                      <a:pt x="0" y="25"/>
                    </a:lnTo>
                    <a:lnTo>
                      <a:pt x="7" y="19"/>
                    </a:lnTo>
                    <a:lnTo>
                      <a:pt x="16" y="16"/>
                    </a:lnTo>
                    <a:lnTo>
                      <a:pt x="25" y="14"/>
                    </a:lnTo>
                    <a:lnTo>
                      <a:pt x="35" y="13"/>
                    </a:lnTo>
                    <a:lnTo>
                      <a:pt x="45" y="13"/>
                    </a:lnTo>
                    <a:lnTo>
                      <a:pt x="56" y="11"/>
                    </a:lnTo>
                    <a:lnTo>
                      <a:pt x="65" y="8"/>
                    </a:lnTo>
                    <a:lnTo>
                      <a:pt x="72" y="3"/>
                    </a:lnTo>
                    <a:lnTo>
                      <a:pt x="90" y="3"/>
                    </a:lnTo>
                    <a:lnTo>
                      <a:pt x="106" y="1"/>
                    </a:lnTo>
                    <a:lnTo>
                      <a:pt x="122" y="1"/>
                    </a:lnTo>
                    <a:lnTo>
                      <a:pt x="139" y="0"/>
                    </a:lnTo>
                    <a:lnTo>
                      <a:pt x="155" y="1"/>
                    </a:lnTo>
                    <a:lnTo>
                      <a:pt x="171" y="3"/>
                    </a:lnTo>
                    <a:lnTo>
                      <a:pt x="178" y="4"/>
                    </a:lnTo>
                    <a:lnTo>
                      <a:pt x="186" y="7"/>
                    </a:lnTo>
                    <a:lnTo>
                      <a:pt x="192" y="10"/>
                    </a:lnTo>
                    <a:lnTo>
                      <a:pt x="199" y="14"/>
                    </a:lnTo>
                    <a:lnTo>
                      <a:pt x="213" y="25"/>
                    </a:lnTo>
                    <a:lnTo>
                      <a:pt x="224" y="37"/>
                    </a:lnTo>
                    <a:lnTo>
                      <a:pt x="235" y="48"/>
                    </a:lnTo>
                    <a:lnTo>
                      <a:pt x="245" y="62"/>
                    </a:lnTo>
                    <a:lnTo>
                      <a:pt x="254" y="74"/>
                    </a:lnTo>
                    <a:lnTo>
                      <a:pt x="261" y="87"/>
                    </a:lnTo>
                    <a:lnTo>
                      <a:pt x="269" y="102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BBD1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1" name="Freeform 116"/>
              <p:cNvSpPr>
                <a:spLocks/>
              </p:cNvSpPr>
              <p:nvPr/>
            </p:nvSpPr>
            <p:spPr bwMode="auto">
              <a:xfrm>
                <a:off x="4856" y="2998"/>
                <a:ext cx="47" cy="140"/>
              </a:xfrm>
              <a:custGeom>
                <a:avLst/>
                <a:gdLst>
                  <a:gd name="T0" fmla="*/ 28 w 93"/>
                  <a:gd name="T1" fmla="*/ 86 h 281"/>
                  <a:gd name="T2" fmla="*/ 29 w 93"/>
                  <a:gd name="T3" fmla="*/ 88 h 281"/>
                  <a:gd name="T4" fmla="*/ 31 w 93"/>
                  <a:gd name="T5" fmla="*/ 90 h 281"/>
                  <a:gd name="T6" fmla="*/ 31 w 93"/>
                  <a:gd name="T7" fmla="*/ 92 h 281"/>
                  <a:gd name="T8" fmla="*/ 31 w 93"/>
                  <a:gd name="T9" fmla="*/ 94 h 281"/>
                  <a:gd name="T10" fmla="*/ 32 w 93"/>
                  <a:gd name="T11" fmla="*/ 96 h 281"/>
                  <a:gd name="T12" fmla="*/ 32 w 93"/>
                  <a:gd name="T13" fmla="*/ 97 h 281"/>
                  <a:gd name="T14" fmla="*/ 32 w 93"/>
                  <a:gd name="T15" fmla="*/ 100 h 281"/>
                  <a:gd name="T16" fmla="*/ 33 w 93"/>
                  <a:gd name="T17" fmla="*/ 102 h 281"/>
                  <a:gd name="T18" fmla="*/ 33 w 93"/>
                  <a:gd name="T19" fmla="*/ 105 h 281"/>
                  <a:gd name="T20" fmla="*/ 34 w 93"/>
                  <a:gd name="T21" fmla="*/ 107 h 281"/>
                  <a:gd name="T22" fmla="*/ 35 w 93"/>
                  <a:gd name="T23" fmla="*/ 110 h 281"/>
                  <a:gd name="T24" fmla="*/ 36 w 93"/>
                  <a:gd name="T25" fmla="*/ 112 h 281"/>
                  <a:gd name="T26" fmla="*/ 40 w 93"/>
                  <a:gd name="T27" fmla="*/ 117 h 281"/>
                  <a:gd name="T28" fmla="*/ 43 w 93"/>
                  <a:gd name="T29" fmla="*/ 122 h 281"/>
                  <a:gd name="T30" fmla="*/ 45 w 93"/>
                  <a:gd name="T31" fmla="*/ 125 h 281"/>
                  <a:gd name="T32" fmla="*/ 46 w 93"/>
                  <a:gd name="T33" fmla="*/ 127 h 281"/>
                  <a:gd name="T34" fmla="*/ 47 w 93"/>
                  <a:gd name="T35" fmla="*/ 129 h 281"/>
                  <a:gd name="T36" fmla="*/ 47 w 93"/>
                  <a:gd name="T37" fmla="*/ 131 h 281"/>
                  <a:gd name="T38" fmla="*/ 46 w 93"/>
                  <a:gd name="T39" fmla="*/ 134 h 281"/>
                  <a:gd name="T40" fmla="*/ 45 w 93"/>
                  <a:gd name="T41" fmla="*/ 135 h 281"/>
                  <a:gd name="T42" fmla="*/ 42 w 93"/>
                  <a:gd name="T43" fmla="*/ 137 h 281"/>
                  <a:gd name="T44" fmla="*/ 39 w 93"/>
                  <a:gd name="T45" fmla="*/ 139 h 281"/>
                  <a:gd name="T46" fmla="*/ 37 w 93"/>
                  <a:gd name="T47" fmla="*/ 139 h 281"/>
                  <a:gd name="T48" fmla="*/ 36 w 93"/>
                  <a:gd name="T49" fmla="*/ 139 h 281"/>
                  <a:gd name="T50" fmla="*/ 34 w 93"/>
                  <a:gd name="T51" fmla="*/ 139 h 281"/>
                  <a:gd name="T52" fmla="*/ 33 w 93"/>
                  <a:gd name="T53" fmla="*/ 140 h 281"/>
                  <a:gd name="T54" fmla="*/ 31 w 93"/>
                  <a:gd name="T55" fmla="*/ 140 h 281"/>
                  <a:gd name="T56" fmla="*/ 30 w 93"/>
                  <a:gd name="T57" fmla="*/ 140 h 281"/>
                  <a:gd name="T58" fmla="*/ 29 w 93"/>
                  <a:gd name="T59" fmla="*/ 140 h 281"/>
                  <a:gd name="T60" fmla="*/ 28 w 93"/>
                  <a:gd name="T61" fmla="*/ 139 h 281"/>
                  <a:gd name="T62" fmla="*/ 25 w 93"/>
                  <a:gd name="T63" fmla="*/ 134 h 281"/>
                  <a:gd name="T64" fmla="*/ 22 w 93"/>
                  <a:gd name="T65" fmla="*/ 128 h 281"/>
                  <a:gd name="T66" fmla="*/ 19 w 93"/>
                  <a:gd name="T67" fmla="*/ 122 h 281"/>
                  <a:gd name="T68" fmla="*/ 16 w 93"/>
                  <a:gd name="T69" fmla="*/ 117 h 281"/>
                  <a:gd name="T70" fmla="*/ 15 w 93"/>
                  <a:gd name="T71" fmla="*/ 111 h 281"/>
                  <a:gd name="T72" fmla="*/ 13 w 93"/>
                  <a:gd name="T73" fmla="*/ 105 h 281"/>
                  <a:gd name="T74" fmla="*/ 11 w 93"/>
                  <a:gd name="T75" fmla="*/ 98 h 281"/>
                  <a:gd name="T76" fmla="*/ 10 w 93"/>
                  <a:gd name="T77" fmla="*/ 92 h 281"/>
                  <a:gd name="T78" fmla="*/ 7 w 93"/>
                  <a:gd name="T79" fmla="*/ 81 h 281"/>
                  <a:gd name="T80" fmla="*/ 5 w 93"/>
                  <a:gd name="T81" fmla="*/ 70 h 281"/>
                  <a:gd name="T82" fmla="*/ 2 w 93"/>
                  <a:gd name="T83" fmla="*/ 58 h 281"/>
                  <a:gd name="T84" fmla="*/ 1 w 93"/>
                  <a:gd name="T85" fmla="*/ 46 h 281"/>
                  <a:gd name="T86" fmla="*/ 0 w 93"/>
                  <a:gd name="T87" fmla="*/ 34 h 281"/>
                  <a:gd name="T88" fmla="*/ 0 w 93"/>
                  <a:gd name="T89" fmla="*/ 23 h 281"/>
                  <a:gd name="T90" fmla="*/ 2 w 93"/>
                  <a:gd name="T91" fmla="*/ 11 h 281"/>
                  <a:gd name="T92" fmla="*/ 5 w 93"/>
                  <a:gd name="T93" fmla="*/ 0 h 281"/>
                  <a:gd name="T94" fmla="*/ 6 w 93"/>
                  <a:gd name="T95" fmla="*/ 11 h 281"/>
                  <a:gd name="T96" fmla="*/ 8 w 93"/>
                  <a:gd name="T97" fmla="*/ 22 h 281"/>
                  <a:gd name="T98" fmla="*/ 11 w 93"/>
                  <a:gd name="T99" fmla="*/ 32 h 281"/>
                  <a:gd name="T100" fmla="*/ 14 w 93"/>
                  <a:gd name="T101" fmla="*/ 43 h 281"/>
                  <a:gd name="T102" fmla="*/ 17 w 93"/>
                  <a:gd name="T103" fmla="*/ 54 h 281"/>
                  <a:gd name="T104" fmla="*/ 21 w 93"/>
                  <a:gd name="T105" fmla="*/ 65 h 281"/>
                  <a:gd name="T106" fmla="*/ 25 w 93"/>
                  <a:gd name="T107" fmla="*/ 76 h 281"/>
                  <a:gd name="T108" fmla="*/ 28 w 93"/>
                  <a:gd name="T109" fmla="*/ 86 h 2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"/>
                  <a:gd name="T166" fmla="*/ 0 h 281"/>
                  <a:gd name="T167" fmla="*/ 93 w 93"/>
                  <a:gd name="T168" fmla="*/ 281 h 2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" h="281">
                    <a:moveTo>
                      <a:pt x="55" y="173"/>
                    </a:moveTo>
                    <a:lnTo>
                      <a:pt x="58" y="177"/>
                    </a:lnTo>
                    <a:lnTo>
                      <a:pt x="61" y="180"/>
                    </a:lnTo>
                    <a:lnTo>
                      <a:pt x="62" y="185"/>
                    </a:lnTo>
                    <a:lnTo>
                      <a:pt x="62" y="188"/>
                    </a:lnTo>
                    <a:lnTo>
                      <a:pt x="64" y="192"/>
                    </a:lnTo>
                    <a:lnTo>
                      <a:pt x="64" y="195"/>
                    </a:lnTo>
                    <a:lnTo>
                      <a:pt x="64" y="200"/>
                    </a:lnTo>
                    <a:lnTo>
                      <a:pt x="65" y="204"/>
                    </a:lnTo>
                    <a:lnTo>
                      <a:pt x="66" y="210"/>
                    </a:lnTo>
                    <a:lnTo>
                      <a:pt x="68" y="214"/>
                    </a:lnTo>
                    <a:lnTo>
                      <a:pt x="69" y="220"/>
                    </a:lnTo>
                    <a:lnTo>
                      <a:pt x="72" y="225"/>
                    </a:lnTo>
                    <a:lnTo>
                      <a:pt x="80" y="235"/>
                    </a:lnTo>
                    <a:lnTo>
                      <a:pt x="86" y="245"/>
                    </a:lnTo>
                    <a:lnTo>
                      <a:pt x="89" y="250"/>
                    </a:lnTo>
                    <a:lnTo>
                      <a:pt x="92" y="254"/>
                    </a:lnTo>
                    <a:lnTo>
                      <a:pt x="93" y="259"/>
                    </a:lnTo>
                    <a:lnTo>
                      <a:pt x="93" y="263"/>
                    </a:lnTo>
                    <a:lnTo>
                      <a:pt x="92" y="268"/>
                    </a:lnTo>
                    <a:lnTo>
                      <a:pt x="89" y="271"/>
                    </a:lnTo>
                    <a:lnTo>
                      <a:pt x="83" y="275"/>
                    </a:lnTo>
                    <a:lnTo>
                      <a:pt x="77" y="278"/>
                    </a:lnTo>
                    <a:lnTo>
                      <a:pt x="74" y="278"/>
                    </a:lnTo>
                    <a:lnTo>
                      <a:pt x="71" y="279"/>
                    </a:lnTo>
                    <a:lnTo>
                      <a:pt x="68" y="279"/>
                    </a:lnTo>
                    <a:lnTo>
                      <a:pt x="65" y="281"/>
                    </a:lnTo>
                    <a:lnTo>
                      <a:pt x="62" y="281"/>
                    </a:lnTo>
                    <a:lnTo>
                      <a:pt x="59" y="281"/>
                    </a:lnTo>
                    <a:lnTo>
                      <a:pt x="58" y="281"/>
                    </a:lnTo>
                    <a:lnTo>
                      <a:pt x="55" y="279"/>
                    </a:lnTo>
                    <a:lnTo>
                      <a:pt x="49" y="269"/>
                    </a:lnTo>
                    <a:lnTo>
                      <a:pt x="43" y="257"/>
                    </a:lnTo>
                    <a:lnTo>
                      <a:pt x="37" y="245"/>
                    </a:lnTo>
                    <a:lnTo>
                      <a:pt x="32" y="234"/>
                    </a:lnTo>
                    <a:lnTo>
                      <a:pt x="29" y="222"/>
                    </a:lnTo>
                    <a:lnTo>
                      <a:pt x="25" y="210"/>
                    </a:lnTo>
                    <a:lnTo>
                      <a:pt x="22" y="197"/>
                    </a:lnTo>
                    <a:lnTo>
                      <a:pt x="19" y="185"/>
                    </a:lnTo>
                    <a:lnTo>
                      <a:pt x="13" y="163"/>
                    </a:lnTo>
                    <a:lnTo>
                      <a:pt x="9" y="140"/>
                    </a:lnTo>
                    <a:lnTo>
                      <a:pt x="4" y="117"/>
                    </a:lnTo>
                    <a:lnTo>
                      <a:pt x="1" y="93"/>
                    </a:lnTo>
                    <a:lnTo>
                      <a:pt x="0" y="69"/>
                    </a:lnTo>
                    <a:lnTo>
                      <a:pt x="0" y="46"/>
                    </a:lnTo>
                    <a:lnTo>
                      <a:pt x="3" y="22"/>
                    </a:lnTo>
                    <a:lnTo>
                      <a:pt x="9" y="0"/>
                    </a:lnTo>
                    <a:lnTo>
                      <a:pt x="12" y="22"/>
                    </a:lnTo>
                    <a:lnTo>
                      <a:pt x="16" y="44"/>
                    </a:lnTo>
                    <a:lnTo>
                      <a:pt x="21" y="65"/>
                    </a:lnTo>
                    <a:lnTo>
                      <a:pt x="28" y="87"/>
                    </a:lnTo>
                    <a:lnTo>
                      <a:pt x="34" y="109"/>
                    </a:lnTo>
                    <a:lnTo>
                      <a:pt x="41" y="130"/>
                    </a:lnTo>
                    <a:lnTo>
                      <a:pt x="49" y="152"/>
                    </a:lnTo>
                    <a:lnTo>
                      <a:pt x="55" y="173"/>
                    </a:lnTo>
                    <a:close/>
                  </a:path>
                </a:pathLst>
              </a:custGeom>
              <a:solidFill>
                <a:srgbClr val="BBD1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2" name="Freeform 117"/>
              <p:cNvSpPr>
                <a:spLocks/>
              </p:cNvSpPr>
              <p:nvPr/>
            </p:nvSpPr>
            <p:spPr bwMode="auto">
              <a:xfrm>
                <a:off x="4595" y="3002"/>
                <a:ext cx="123" cy="195"/>
              </a:xfrm>
              <a:custGeom>
                <a:avLst/>
                <a:gdLst>
                  <a:gd name="T0" fmla="*/ 111 w 245"/>
                  <a:gd name="T1" fmla="*/ 50 h 391"/>
                  <a:gd name="T2" fmla="*/ 103 w 245"/>
                  <a:gd name="T3" fmla="*/ 77 h 391"/>
                  <a:gd name="T4" fmla="*/ 96 w 245"/>
                  <a:gd name="T5" fmla="*/ 104 h 391"/>
                  <a:gd name="T6" fmla="*/ 87 w 245"/>
                  <a:gd name="T7" fmla="*/ 132 h 391"/>
                  <a:gd name="T8" fmla="*/ 79 w 245"/>
                  <a:gd name="T9" fmla="*/ 149 h 391"/>
                  <a:gd name="T10" fmla="*/ 74 w 245"/>
                  <a:gd name="T11" fmla="*/ 157 h 391"/>
                  <a:gd name="T12" fmla="*/ 70 w 245"/>
                  <a:gd name="T13" fmla="*/ 167 h 391"/>
                  <a:gd name="T14" fmla="*/ 66 w 245"/>
                  <a:gd name="T15" fmla="*/ 173 h 391"/>
                  <a:gd name="T16" fmla="*/ 62 w 245"/>
                  <a:gd name="T17" fmla="*/ 175 h 391"/>
                  <a:gd name="T18" fmla="*/ 53 w 245"/>
                  <a:gd name="T19" fmla="*/ 181 h 391"/>
                  <a:gd name="T20" fmla="*/ 39 w 245"/>
                  <a:gd name="T21" fmla="*/ 188 h 391"/>
                  <a:gd name="T22" fmla="*/ 24 w 245"/>
                  <a:gd name="T23" fmla="*/ 192 h 391"/>
                  <a:gd name="T24" fmla="*/ 8 w 245"/>
                  <a:gd name="T25" fmla="*/ 194 h 391"/>
                  <a:gd name="T26" fmla="*/ 1 w 245"/>
                  <a:gd name="T27" fmla="*/ 191 h 391"/>
                  <a:gd name="T28" fmla="*/ 3 w 245"/>
                  <a:gd name="T29" fmla="*/ 185 h 391"/>
                  <a:gd name="T30" fmla="*/ 5 w 245"/>
                  <a:gd name="T31" fmla="*/ 177 h 391"/>
                  <a:gd name="T32" fmla="*/ 7 w 245"/>
                  <a:gd name="T33" fmla="*/ 169 h 391"/>
                  <a:gd name="T34" fmla="*/ 10 w 245"/>
                  <a:gd name="T35" fmla="*/ 157 h 391"/>
                  <a:gd name="T36" fmla="*/ 14 w 245"/>
                  <a:gd name="T37" fmla="*/ 139 h 391"/>
                  <a:gd name="T38" fmla="*/ 18 w 245"/>
                  <a:gd name="T39" fmla="*/ 121 h 391"/>
                  <a:gd name="T40" fmla="*/ 20 w 245"/>
                  <a:gd name="T41" fmla="*/ 103 h 391"/>
                  <a:gd name="T42" fmla="*/ 22 w 245"/>
                  <a:gd name="T43" fmla="*/ 89 h 391"/>
                  <a:gd name="T44" fmla="*/ 24 w 245"/>
                  <a:gd name="T45" fmla="*/ 80 h 391"/>
                  <a:gd name="T46" fmla="*/ 27 w 245"/>
                  <a:gd name="T47" fmla="*/ 72 h 391"/>
                  <a:gd name="T48" fmla="*/ 28 w 245"/>
                  <a:gd name="T49" fmla="*/ 63 h 391"/>
                  <a:gd name="T50" fmla="*/ 29 w 245"/>
                  <a:gd name="T51" fmla="*/ 55 h 391"/>
                  <a:gd name="T52" fmla="*/ 31 w 245"/>
                  <a:gd name="T53" fmla="*/ 49 h 391"/>
                  <a:gd name="T54" fmla="*/ 33 w 245"/>
                  <a:gd name="T55" fmla="*/ 43 h 391"/>
                  <a:gd name="T56" fmla="*/ 33 w 245"/>
                  <a:gd name="T57" fmla="*/ 36 h 391"/>
                  <a:gd name="T58" fmla="*/ 43 w 245"/>
                  <a:gd name="T59" fmla="*/ 31 h 391"/>
                  <a:gd name="T60" fmla="*/ 62 w 245"/>
                  <a:gd name="T61" fmla="*/ 27 h 391"/>
                  <a:gd name="T62" fmla="*/ 81 w 245"/>
                  <a:gd name="T63" fmla="*/ 22 h 391"/>
                  <a:gd name="T64" fmla="*/ 98 w 245"/>
                  <a:gd name="T65" fmla="*/ 15 h 391"/>
                  <a:gd name="T66" fmla="*/ 108 w 245"/>
                  <a:gd name="T67" fmla="*/ 9 h 391"/>
                  <a:gd name="T68" fmla="*/ 113 w 245"/>
                  <a:gd name="T69" fmla="*/ 6 h 391"/>
                  <a:gd name="T70" fmla="*/ 117 w 245"/>
                  <a:gd name="T71" fmla="*/ 4 h 391"/>
                  <a:gd name="T72" fmla="*/ 121 w 245"/>
                  <a:gd name="T73" fmla="*/ 1 h 391"/>
                  <a:gd name="T74" fmla="*/ 123 w 245"/>
                  <a:gd name="T75" fmla="*/ 4 h 391"/>
                  <a:gd name="T76" fmla="*/ 121 w 245"/>
                  <a:gd name="T77" fmla="*/ 14 h 391"/>
                  <a:gd name="T78" fmla="*/ 118 w 245"/>
                  <a:gd name="T79" fmla="*/ 23 h 391"/>
                  <a:gd name="T80" fmla="*/ 116 w 245"/>
                  <a:gd name="T81" fmla="*/ 32 h 3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5"/>
                  <a:gd name="T124" fmla="*/ 0 h 391"/>
                  <a:gd name="T125" fmla="*/ 245 w 245"/>
                  <a:gd name="T126" fmla="*/ 391 h 3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5" h="391">
                    <a:moveTo>
                      <a:pt x="230" y="73"/>
                    </a:moveTo>
                    <a:lnTo>
                      <a:pt x="222" y="101"/>
                    </a:lnTo>
                    <a:lnTo>
                      <a:pt x="214" y="127"/>
                    </a:lnTo>
                    <a:lnTo>
                      <a:pt x="205" y="154"/>
                    </a:lnTo>
                    <a:lnTo>
                      <a:pt x="198" y="182"/>
                    </a:lnTo>
                    <a:lnTo>
                      <a:pt x="191" y="209"/>
                    </a:lnTo>
                    <a:lnTo>
                      <a:pt x="182" y="237"/>
                    </a:lnTo>
                    <a:lnTo>
                      <a:pt x="173" y="264"/>
                    </a:lnTo>
                    <a:lnTo>
                      <a:pt x="164" y="290"/>
                    </a:lnTo>
                    <a:lnTo>
                      <a:pt x="157" y="298"/>
                    </a:lnTo>
                    <a:lnTo>
                      <a:pt x="151" y="306"/>
                    </a:lnTo>
                    <a:lnTo>
                      <a:pt x="148" y="315"/>
                    </a:lnTo>
                    <a:lnTo>
                      <a:pt x="143" y="326"/>
                    </a:lnTo>
                    <a:lnTo>
                      <a:pt x="140" y="335"/>
                    </a:lnTo>
                    <a:lnTo>
                      <a:pt x="134" y="343"/>
                    </a:lnTo>
                    <a:lnTo>
                      <a:pt x="131" y="346"/>
                    </a:lnTo>
                    <a:lnTo>
                      <a:pt x="128" y="349"/>
                    </a:lnTo>
                    <a:lnTo>
                      <a:pt x="123" y="351"/>
                    </a:lnTo>
                    <a:lnTo>
                      <a:pt x="118" y="352"/>
                    </a:lnTo>
                    <a:lnTo>
                      <a:pt x="105" y="363"/>
                    </a:lnTo>
                    <a:lnTo>
                      <a:pt x="91" y="370"/>
                    </a:lnTo>
                    <a:lnTo>
                      <a:pt x="78" y="376"/>
                    </a:lnTo>
                    <a:lnTo>
                      <a:pt x="63" y="382"/>
                    </a:lnTo>
                    <a:lnTo>
                      <a:pt x="47" y="385"/>
                    </a:lnTo>
                    <a:lnTo>
                      <a:pt x="32" y="388"/>
                    </a:lnTo>
                    <a:lnTo>
                      <a:pt x="16" y="389"/>
                    </a:lnTo>
                    <a:lnTo>
                      <a:pt x="0" y="391"/>
                    </a:lnTo>
                    <a:lnTo>
                      <a:pt x="1" y="383"/>
                    </a:lnTo>
                    <a:lnTo>
                      <a:pt x="3" y="378"/>
                    </a:lnTo>
                    <a:lnTo>
                      <a:pt x="6" y="370"/>
                    </a:lnTo>
                    <a:lnTo>
                      <a:pt x="9" y="363"/>
                    </a:lnTo>
                    <a:lnTo>
                      <a:pt x="10" y="355"/>
                    </a:lnTo>
                    <a:lnTo>
                      <a:pt x="13" y="346"/>
                    </a:lnTo>
                    <a:lnTo>
                      <a:pt x="13" y="339"/>
                    </a:lnTo>
                    <a:lnTo>
                      <a:pt x="13" y="330"/>
                    </a:lnTo>
                    <a:lnTo>
                      <a:pt x="19" y="314"/>
                    </a:lnTo>
                    <a:lnTo>
                      <a:pt x="23" y="296"/>
                    </a:lnTo>
                    <a:lnTo>
                      <a:pt x="28" y="278"/>
                    </a:lnTo>
                    <a:lnTo>
                      <a:pt x="31" y="261"/>
                    </a:lnTo>
                    <a:lnTo>
                      <a:pt x="35" y="243"/>
                    </a:lnTo>
                    <a:lnTo>
                      <a:pt x="37" y="225"/>
                    </a:lnTo>
                    <a:lnTo>
                      <a:pt x="40" y="207"/>
                    </a:lnTo>
                    <a:lnTo>
                      <a:pt x="43" y="188"/>
                    </a:lnTo>
                    <a:lnTo>
                      <a:pt x="43" y="179"/>
                    </a:lnTo>
                    <a:lnTo>
                      <a:pt x="46" y="170"/>
                    </a:lnTo>
                    <a:lnTo>
                      <a:pt x="47" y="161"/>
                    </a:lnTo>
                    <a:lnTo>
                      <a:pt x="50" y="153"/>
                    </a:lnTo>
                    <a:lnTo>
                      <a:pt x="53" y="144"/>
                    </a:lnTo>
                    <a:lnTo>
                      <a:pt x="54" y="135"/>
                    </a:lnTo>
                    <a:lnTo>
                      <a:pt x="56" y="126"/>
                    </a:lnTo>
                    <a:lnTo>
                      <a:pt x="56" y="117"/>
                    </a:lnTo>
                    <a:lnTo>
                      <a:pt x="57" y="111"/>
                    </a:lnTo>
                    <a:lnTo>
                      <a:pt x="60" y="105"/>
                    </a:lnTo>
                    <a:lnTo>
                      <a:pt x="62" y="99"/>
                    </a:lnTo>
                    <a:lnTo>
                      <a:pt x="63" y="92"/>
                    </a:lnTo>
                    <a:lnTo>
                      <a:pt x="65" y="86"/>
                    </a:lnTo>
                    <a:lnTo>
                      <a:pt x="65" y="80"/>
                    </a:lnTo>
                    <a:lnTo>
                      <a:pt x="66" y="73"/>
                    </a:lnTo>
                    <a:lnTo>
                      <a:pt x="66" y="67"/>
                    </a:lnTo>
                    <a:lnTo>
                      <a:pt x="86" y="62"/>
                    </a:lnTo>
                    <a:lnTo>
                      <a:pt x="105" y="59"/>
                    </a:lnTo>
                    <a:lnTo>
                      <a:pt x="124" y="55"/>
                    </a:lnTo>
                    <a:lnTo>
                      <a:pt x="142" y="49"/>
                    </a:lnTo>
                    <a:lnTo>
                      <a:pt x="161" y="45"/>
                    </a:lnTo>
                    <a:lnTo>
                      <a:pt x="179" y="37"/>
                    </a:lnTo>
                    <a:lnTo>
                      <a:pt x="196" y="31"/>
                    </a:lnTo>
                    <a:lnTo>
                      <a:pt x="213" y="22"/>
                    </a:lnTo>
                    <a:lnTo>
                      <a:pt x="216" y="18"/>
                    </a:lnTo>
                    <a:lnTo>
                      <a:pt x="220" y="15"/>
                    </a:lnTo>
                    <a:lnTo>
                      <a:pt x="225" y="12"/>
                    </a:lnTo>
                    <a:lnTo>
                      <a:pt x="229" y="9"/>
                    </a:lnTo>
                    <a:lnTo>
                      <a:pt x="233" y="8"/>
                    </a:lnTo>
                    <a:lnTo>
                      <a:pt x="238" y="5"/>
                    </a:lnTo>
                    <a:lnTo>
                      <a:pt x="242" y="3"/>
                    </a:lnTo>
                    <a:lnTo>
                      <a:pt x="245" y="0"/>
                    </a:lnTo>
                    <a:lnTo>
                      <a:pt x="245" y="9"/>
                    </a:lnTo>
                    <a:lnTo>
                      <a:pt x="244" y="18"/>
                    </a:lnTo>
                    <a:lnTo>
                      <a:pt x="241" y="28"/>
                    </a:lnTo>
                    <a:lnTo>
                      <a:pt x="238" y="37"/>
                    </a:lnTo>
                    <a:lnTo>
                      <a:pt x="236" y="46"/>
                    </a:lnTo>
                    <a:lnTo>
                      <a:pt x="233" y="55"/>
                    </a:lnTo>
                    <a:lnTo>
                      <a:pt x="232" y="64"/>
                    </a:lnTo>
                    <a:lnTo>
                      <a:pt x="230" y="73"/>
                    </a:lnTo>
                    <a:close/>
                  </a:path>
                </a:pathLst>
              </a:custGeom>
              <a:solidFill>
                <a:srgbClr val="2E4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" name="Freeform 118"/>
              <p:cNvSpPr>
                <a:spLocks/>
              </p:cNvSpPr>
              <p:nvPr/>
            </p:nvSpPr>
            <p:spPr bwMode="auto">
              <a:xfrm>
                <a:off x="4464" y="3019"/>
                <a:ext cx="157" cy="179"/>
              </a:xfrm>
              <a:custGeom>
                <a:avLst/>
                <a:gdLst>
                  <a:gd name="T0" fmla="*/ 63 w 314"/>
                  <a:gd name="T1" fmla="*/ 16 h 356"/>
                  <a:gd name="T2" fmla="*/ 90 w 314"/>
                  <a:gd name="T3" fmla="*/ 19 h 356"/>
                  <a:gd name="T4" fmla="*/ 117 w 314"/>
                  <a:gd name="T5" fmla="*/ 20 h 356"/>
                  <a:gd name="T6" fmla="*/ 144 w 314"/>
                  <a:gd name="T7" fmla="*/ 18 h 356"/>
                  <a:gd name="T8" fmla="*/ 156 w 314"/>
                  <a:gd name="T9" fmla="*/ 21 h 356"/>
                  <a:gd name="T10" fmla="*/ 154 w 314"/>
                  <a:gd name="T11" fmla="*/ 32 h 356"/>
                  <a:gd name="T12" fmla="*/ 152 w 314"/>
                  <a:gd name="T13" fmla="*/ 42 h 356"/>
                  <a:gd name="T14" fmla="*/ 150 w 314"/>
                  <a:gd name="T15" fmla="*/ 53 h 356"/>
                  <a:gd name="T16" fmla="*/ 147 w 314"/>
                  <a:gd name="T17" fmla="*/ 64 h 356"/>
                  <a:gd name="T18" fmla="*/ 144 w 314"/>
                  <a:gd name="T19" fmla="*/ 73 h 356"/>
                  <a:gd name="T20" fmla="*/ 141 w 314"/>
                  <a:gd name="T21" fmla="*/ 83 h 356"/>
                  <a:gd name="T22" fmla="*/ 141 w 314"/>
                  <a:gd name="T23" fmla="*/ 94 h 356"/>
                  <a:gd name="T24" fmla="*/ 141 w 314"/>
                  <a:gd name="T25" fmla="*/ 109 h 356"/>
                  <a:gd name="T26" fmla="*/ 136 w 314"/>
                  <a:gd name="T27" fmla="*/ 129 h 356"/>
                  <a:gd name="T28" fmla="*/ 132 w 314"/>
                  <a:gd name="T29" fmla="*/ 149 h 356"/>
                  <a:gd name="T30" fmla="*/ 126 w 314"/>
                  <a:gd name="T31" fmla="*/ 169 h 356"/>
                  <a:gd name="T32" fmla="*/ 111 w 314"/>
                  <a:gd name="T33" fmla="*/ 179 h 356"/>
                  <a:gd name="T34" fmla="*/ 90 w 314"/>
                  <a:gd name="T35" fmla="*/ 177 h 356"/>
                  <a:gd name="T36" fmla="*/ 70 w 314"/>
                  <a:gd name="T37" fmla="*/ 173 h 356"/>
                  <a:gd name="T38" fmla="*/ 49 w 314"/>
                  <a:gd name="T39" fmla="*/ 169 h 356"/>
                  <a:gd name="T40" fmla="*/ 34 w 314"/>
                  <a:gd name="T41" fmla="*/ 165 h 356"/>
                  <a:gd name="T42" fmla="*/ 26 w 314"/>
                  <a:gd name="T43" fmla="*/ 161 h 356"/>
                  <a:gd name="T44" fmla="*/ 19 w 314"/>
                  <a:gd name="T45" fmla="*/ 157 h 356"/>
                  <a:gd name="T46" fmla="*/ 11 w 314"/>
                  <a:gd name="T47" fmla="*/ 153 h 356"/>
                  <a:gd name="T48" fmla="*/ 10 w 314"/>
                  <a:gd name="T49" fmla="*/ 146 h 356"/>
                  <a:gd name="T50" fmla="*/ 10 w 314"/>
                  <a:gd name="T51" fmla="*/ 140 h 356"/>
                  <a:gd name="T52" fmla="*/ 6 w 314"/>
                  <a:gd name="T53" fmla="*/ 133 h 356"/>
                  <a:gd name="T54" fmla="*/ 2 w 314"/>
                  <a:gd name="T55" fmla="*/ 126 h 356"/>
                  <a:gd name="T56" fmla="*/ 5 w 314"/>
                  <a:gd name="T57" fmla="*/ 108 h 356"/>
                  <a:gd name="T58" fmla="*/ 10 w 314"/>
                  <a:gd name="T59" fmla="*/ 77 h 356"/>
                  <a:gd name="T60" fmla="*/ 12 w 314"/>
                  <a:gd name="T61" fmla="*/ 47 h 356"/>
                  <a:gd name="T62" fmla="*/ 12 w 314"/>
                  <a:gd name="T63" fmla="*/ 16 h 356"/>
                  <a:gd name="T64" fmla="*/ 18 w 314"/>
                  <a:gd name="T65" fmla="*/ 3 h 356"/>
                  <a:gd name="T66" fmla="*/ 26 w 314"/>
                  <a:gd name="T67" fmla="*/ 7 h 356"/>
                  <a:gd name="T68" fmla="*/ 36 w 314"/>
                  <a:gd name="T69" fmla="*/ 9 h 356"/>
                  <a:gd name="T70" fmla="*/ 45 w 314"/>
                  <a:gd name="T71" fmla="*/ 12 h 3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4"/>
                  <a:gd name="T109" fmla="*/ 0 h 356"/>
                  <a:gd name="T110" fmla="*/ 314 w 314"/>
                  <a:gd name="T111" fmla="*/ 356 h 3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4" h="356">
                    <a:moveTo>
                      <a:pt x="99" y="28"/>
                    </a:moveTo>
                    <a:lnTo>
                      <a:pt x="126" y="32"/>
                    </a:lnTo>
                    <a:lnTo>
                      <a:pt x="152" y="35"/>
                    </a:lnTo>
                    <a:lnTo>
                      <a:pt x="180" y="38"/>
                    </a:lnTo>
                    <a:lnTo>
                      <a:pt x="207" y="40"/>
                    </a:lnTo>
                    <a:lnTo>
                      <a:pt x="234" y="40"/>
                    </a:lnTo>
                    <a:lnTo>
                      <a:pt x="260" y="38"/>
                    </a:lnTo>
                    <a:lnTo>
                      <a:pt x="287" y="35"/>
                    </a:lnTo>
                    <a:lnTo>
                      <a:pt x="314" y="31"/>
                    </a:lnTo>
                    <a:lnTo>
                      <a:pt x="312" y="41"/>
                    </a:lnTo>
                    <a:lnTo>
                      <a:pt x="311" y="53"/>
                    </a:lnTo>
                    <a:lnTo>
                      <a:pt x="308" y="63"/>
                    </a:lnTo>
                    <a:lnTo>
                      <a:pt x="305" y="74"/>
                    </a:lnTo>
                    <a:lnTo>
                      <a:pt x="303" y="84"/>
                    </a:lnTo>
                    <a:lnTo>
                      <a:pt x="300" y="94"/>
                    </a:lnTo>
                    <a:lnTo>
                      <a:pt x="299" y="106"/>
                    </a:lnTo>
                    <a:lnTo>
                      <a:pt x="297" y="117"/>
                    </a:lnTo>
                    <a:lnTo>
                      <a:pt x="294" y="127"/>
                    </a:lnTo>
                    <a:lnTo>
                      <a:pt x="291" y="136"/>
                    </a:lnTo>
                    <a:lnTo>
                      <a:pt x="288" y="146"/>
                    </a:lnTo>
                    <a:lnTo>
                      <a:pt x="285" y="157"/>
                    </a:lnTo>
                    <a:lnTo>
                      <a:pt x="282" y="165"/>
                    </a:lnTo>
                    <a:lnTo>
                      <a:pt x="282" y="176"/>
                    </a:lnTo>
                    <a:lnTo>
                      <a:pt x="282" y="186"/>
                    </a:lnTo>
                    <a:lnTo>
                      <a:pt x="287" y="197"/>
                    </a:lnTo>
                    <a:lnTo>
                      <a:pt x="281" y="216"/>
                    </a:lnTo>
                    <a:lnTo>
                      <a:pt x="277" y="236"/>
                    </a:lnTo>
                    <a:lnTo>
                      <a:pt x="272" y="256"/>
                    </a:lnTo>
                    <a:lnTo>
                      <a:pt x="268" y="275"/>
                    </a:lnTo>
                    <a:lnTo>
                      <a:pt x="263" y="296"/>
                    </a:lnTo>
                    <a:lnTo>
                      <a:pt x="257" y="315"/>
                    </a:lnTo>
                    <a:lnTo>
                      <a:pt x="253" y="336"/>
                    </a:lnTo>
                    <a:lnTo>
                      <a:pt x="247" y="355"/>
                    </a:lnTo>
                    <a:lnTo>
                      <a:pt x="223" y="356"/>
                    </a:lnTo>
                    <a:lnTo>
                      <a:pt x="201" y="356"/>
                    </a:lnTo>
                    <a:lnTo>
                      <a:pt x="180" y="353"/>
                    </a:lnTo>
                    <a:lnTo>
                      <a:pt x="158" y="349"/>
                    </a:lnTo>
                    <a:lnTo>
                      <a:pt x="139" y="344"/>
                    </a:lnTo>
                    <a:lnTo>
                      <a:pt x="118" y="340"/>
                    </a:lnTo>
                    <a:lnTo>
                      <a:pt x="98" y="336"/>
                    </a:lnTo>
                    <a:lnTo>
                      <a:pt x="75" y="333"/>
                    </a:lnTo>
                    <a:lnTo>
                      <a:pt x="68" y="328"/>
                    </a:lnTo>
                    <a:lnTo>
                      <a:pt x="61" y="325"/>
                    </a:lnTo>
                    <a:lnTo>
                      <a:pt x="52" y="321"/>
                    </a:lnTo>
                    <a:lnTo>
                      <a:pt x="44" y="318"/>
                    </a:lnTo>
                    <a:lnTo>
                      <a:pt x="37" y="313"/>
                    </a:lnTo>
                    <a:lnTo>
                      <a:pt x="29" y="309"/>
                    </a:lnTo>
                    <a:lnTo>
                      <a:pt x="22" y="305"/>
                    </a:lnTo>
                    <a:lnTo>
                      <a:pt x="16" y="299"/>
                    </a:lnTo>
                    <a:lnTo>
                      <a:pt x="19" y="291"/>
                    </a:lnTo>
                    <a:lnTo>
                      <a:pt x="21" y="284"/>
                    </a:lnTo>
                    <a:lnTo>
                      <a:pt x="19" y="278"/>
                    </a:lnTo>
                    <a:lnTo>
                      <a:pt x="16" y="270"/>
                    </a:lnTo>
                    <a:lnTo>
                      <a:pt x="12" y="265"/>
                    </a:lnTo>
                    <a:lnTo>
                      <a:pt x="7" y="259"/>
                    </a:lnTo>
                    <a:lnTo>
                      <a:pt x="4" y="251"/>
                    </a:lnTo>
                    <a:lnTo>
                      <a:pt x="0" y="245"/>
                    </a:lnTo>
                    <a:lnTo>
                      <a:pt x="9" y="214"/>
                    </a:lnTo>
                    <a:lnTo>
                      <a:pt x="15" y="185"/>
                    </a:lnTo>
                    <a:lnTo>
                      <a:pt x="19" y="154"/>
                    </a:lnTo>
                    <a:lnTo>
                      <a:pt x="22" y="124"/>
                    </a:lnTo>
                    <a:lnTo>
                      <a:pt x="24" y="93"/>
                    </a:lnTo>
                    <a:lnTo>
                      <a:pt x="24" y="62"/>
                    </a:lnTo>
                    <a:lnTo>
                      <a:pt x="25" y="31"/>
                    </a:lnTo>
                    <a:lnTo>
                      <a:pt x="27" y="0"/>
                    </a:lnTo>
                    <a:lnTo>
                      <a:pt x="35" y="6"/>
                    </a:lnTo>
                    <a:lnTo>
                      <a:pt x="43" y="10"/>
                    </a:lnTo>
                    <a:lnTo>
                      <a:pt x="52" y="13"/>
                    </a:lnTo>
                    <a:lnTo>
                      <a:pt x="62" y="16"/>
                    </a:lnTo>
                    <a:lnTo>
                      <a:pt x="71" y="17"/>
                    </a:lnTo>
                    <a:lnTo>
                      <a:pt x="81" y="20"/>
                    </a:lnTo>
                    <a:lnTo>
                      <a:pt x="90" y="23"/>
                    </a:lnTo>
                    <a:lnTo>
                      <a:pt x="99" y="28"/>
                    </a:lnTo>
                    <a:close/>
                  </a:path>
                </a:pathLst>
              </a:custGeom>
              <a:solidFill>
                <a:srgbClr val="3B4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4" name="Freeform 119"/>
              <p:cNvSpPr>
                <a:spLocks/>
              </p:cNvSpPr>
              <p:nvPr/>
            </p:nvSpPr>
            <p:spPr bwMode="auto">
              <a:xfrm>
                <a:off x="4924" y="3022"/>
                <a:ext cx="27" cy="94"/>
              </a:xfrm>
              <a:custGeom>
                <a:avLst/>
                <a:gdLst>
                  <a:gd name="T0" fmla="*/ 7 w 54"/>
                  <a:gd name="T1" fmla="*/ 0 h 188"/>
                  <a:gd name="T2" fmla="*/ 9 w 54"/>
                  <a:gd name="T3" fmla="*/ 11 h 188"/>
                  <a:gd name="T4" fmla="*/ 10 w 54"/>
                  <a:gd name="T5" fmla="*/ 23 h 188"/>
                  <a:gd name="T6" fmla="*/ 12 w 54"/>
                  <a:gd name="T7" fmla="*/ 34 h 188"/>
                  <a:gd name="T8" fmla="*/ 13 w 54"/>
                  <a:gd name="T9" fmla="*/ 45 h 188"/>
                  <a:gd name="T10" fmla="*/ 15 w 54"/>
                  <a:gd name="T11" fmla="*/ 56 h 188"/>
                  <a:gd name="T12" fmla="*/ 18 w 54"/>
                  <a:gd name="T13" fmla="*/ 68 h 188"/>
                  <a:gd name="T14" fmla="*/ 23 w 54"/>
                  <a:gd name="T15" fmla="*/ 78 h 188"/>
                  <a:gd name="T16" fmla="*/ 27 w 54"/>
                  <a:gd name="T17" fmla="*/ 88 h 188"/>
                  <a:gd name="T18" fmla="*/ 27 w 54"/>
                  <a:gd name="T19" fmla="*/ 90 h 188"/>
                  <a:gd name="T20" fmla="*/ 27 w 54"/>
                  <a:gd name="T21" fmla="*/ 91 h 188"/>
                  <a:gd name="T22" fmla="*/ 25 w 54"/>
                  <a:gd name="T23" fmla="*/ 92 h 188"/>
                  <a:gd name="T24" fmla="*/ 24 w 54"/>
                  <a:gd name="T25" fmla="*/ 93 h 188"/>
                  <a:gd name="T26" fmla="*/ 22 w 54"/>
                  <a:gd name="T27" fmla="*/ 94 h 188"/>
                  <a:gd name="T28" fmla="*/ 21 w 54"/>
                  <a:gd name="T29" fmla="*/ 94 h 188"/>
                  <a:gd name="T30" fmla="*/ 19 w 54"/>
                  <a:gd name="T31" fmla="*/ 94 h 188"/>
                  <a:gd name="T32" fmla="*/ 18 w 54"/>
                  <a:gd name="T33" fmla="*/ 94 h 188"/>
                  <a:gd name="T34" fmla="*/ 14 w 54"/>
                  <a:gd name="T35" fmla="*/ 92 h 188"/>
                  <a:gd name="T36" fmla="*/ 13 w 54"/>
                  <a:gd name="T37" fmla="*/ 88 h 188"/>
                  <a:gd name="T38" fmla="*/ 10 w 54"/>
                  <a:gd name="T39" fmla="*/ 85 h 188"/>
                  <a:gd name="T40" fmla="*/ 9 w 54"/>
                  <a:gd name="T41" fmla="*/ 80 h 188"/>
                  <a:gd name="T42" fmla="*/ 7 w 54"/>
                  <a:gd name="T43" fmla="*/ 76 h 188"/>
                  <a:gd name="T44" fmla="*/ 5 w 54"/>
                  <a:gd name="T45" fmla="*/ 72 h 188"/>
                  <a:gd name="T46" fmla="*/ 3 w 54"/>
                  <a:gd name="T47" fmla="*/ 68 h 188"/>
                  <a:gd name="T48" fmla="*/ 2 w 54"/>
                  <a:gd name="T49" fmla="*/ 63 h 188"/>
                  <a:gd name="T50" fmla="*/ 1 w 54"/>
                  <a:gd name="T51" fmla="*/ 56 h 188"/>
                  <a:gd name="T52" fmla="*/ 0 w 54"/>
                  <a:gd name="T53" fmla="*/ 49 h 188"/>
                  <a:gd name="T54" fmla="*/ 0 w 54"/>
                  <a:gd name="T55" fmla="*/ 42 h 188"/>
                  <a:gd name="T56" fmla="*/ 0 w 54"/>
                  <a:gd name="T57" fmla="*/ 35 h 188"/>
                  <a:gd name="T58" fmla="*/ 1 w 54"/>
                  <a:gd name="T59" fmla="*/ 28 h 188"/>
                  <a:gd name="T60" fmla="*/ 1 w 54"/>
                  <a:gd name="T61" fmla="*/ 21 h 188"/>
                  <a:gd name="T62" fmla="*/ 1 w 54"/>
                  <a:gd name="T63" fmla="*/ 13 h 188"/>
                  <a:gd name="T64" fmla="*/ 2 w 54"/>
                  <a:gd name="T65" fmla="*/ 6 h 188"/>
                  <a:gd name="T66" fmla="*/ 3 w 54"/>
                  <a:gd name="T67" fmla="*/ 6 h 188"/>
                  <a:gd name="T68" fmla="*/ 3 w 54"/>
                  <a:gd name="T69" fmla="*/ 6 h 188"/>
                  <a:gd name="T70" fmla="*/ 4 w 54"/>
                  <a:gd name="T71" fmla="*/ 6 h 188"/>
                  <a:gd name="T72" fmla="*/ 5 w 54"/>
                  <a:gd name="T73" fmla="*/ 4 h 188"/>
                  <a:gd name="T74" fmla="*/ 6 w 54"/>
                  <a:gd name="T75" fmla="*/ 3 h 188"/>
                  <a:gd name="T76" fmla="*/ 6 w 54"/>
                  <a:gd name="T77" fmla="*/ 3 h 188"/>
                  <a:gd name="T78" fmla="*/ 7 w 54"/>
                  <a:gd name="T79" fmla="*/ 1 h 188"/>
                  <a:gd name="T80" fmla="*/ 7 w 54"/>
                  <a:gd name="T81" fmla="*/ 0 h 188"/>
                  <a:gd name="T82" fmla="*/ 7 w 54"/>
                  <a:gd name="T83" fmla="*/ 0 h 18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4"/>
                  <a:gd name="T127" fmla="*/ 0 h 188"/>
                  <a:gd name="T128" fmla="*/ 54 w 54"/>
                  <a:gd name="T129" fmla="*/ 188 h 18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4" h="188">
                    <a:moveTo>
                      <a:pt x="14" y="0"/>
                    </a:moveTo>
                    <a:lnTo>
                      <a:pt x="17" y="22"/>
                    </a:lnTo>
                    <a:lnTo>
                      <a:pt x="20" y="46"/>
                    </a:lnTo>
                    <a:lnTo>
                      <a:pt x="23" y="68"/>
                    </a:lnTo>
                    <a:lnTo>
                      <a:pt x="26" y="90"/>
                    </a:lnTo>
                    <a:lnTo>
                      <a:pt x="31" y="113"/>
                    </a:lnTo>
                    <a:lnTo>
                      <a:pt x="36" y="135"/>
                    </a:lnTo>
                    <a:lnTo>
                      <a:pt x="45" y="156"/>
                    </a:lnTo>
                    <a:lnTo>
                      <a:pt x="54" y="175"/>
                    </a:lnTo>
                    <a:lnTo>
                      <a:pt x="54" y="179"/>
                    </a:lnTo>
                    <a:lnTo>
                      <a:pt x="53" y="182"/>
                    </a:lnTo>
                    <a:lnTo>
                      <a:pt x="50" y="184"/>
                    </a:lnTo>
                    <a:lnTo>
                      <a:pt x="47" y="185"/>
                    </a:lnTo>
                    <a:lnTo>
                      <a:pt x="44" y="187"/>
                    </a:lnTo>
                    <a:lnTo>
                      <a:pt x="41" y="187"/>
                    </a:lnTo>
                    <a:lnTo>
                      <a:pt x="38" y="188"/>
                    </a:lnTo>
                    <a:lnTo>
                      <a:pt x="35" y="188"/>
                    </a:lnTo>
                    <a:lnTo>
                      <a:pt x="29" y="184"/>
                    </a:lnTo>
                    <a:lnTo>
                      <a:pt x="25" y="176"/>
                    </a:lnTo>
                    <a:lnTo>
                      <a:pt x="20" y="169"/>
                    </a:lnTo>
                    <a:lnTo>
                      <a:pt x="17" y="160"/>
                    </a:lnTo>
                    <a:lnTo>
                      <a:pt x="13" y="151"/>
                    </a:lnTo>
                    <a:lnTo>
                      <a:pt x="10" y="144"/>
                    </a:lnTo>
                    <a:lnTo>
                      <a:pt x="7" y="135"/>
                    </a:lnTo>
                    <a:lnTo>
                      <a:pt x="4" y="126"/>
                    </a:lnTo>
                    <a:lnTo>
                      <a:pt x="1" y="113"/>
                    </a:lnTo>
                    <a:lnTo>
                      <a:pt x="0" y="98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1" y="56"/>
                    </a:lnTo>
                    <a:lnTo>
                      <a:pt x="2" y="42"/>
                    </a:lnTo>
                    <a:lnTo>
                      <a:pt x="2" y="27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BD1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5" name="Freeform 120"/>
              <p:cNvSpPr>
                <a:spLocks/>
              </p:cNvSpPr>
              <p:nvPr/>
            </p:nvSpPr>
            <p:spPr bwMode="auto">
              <a:xfrm>
                <a:off x="4981" y="3025"/>
                <a:ext cx="70" cy="59"/>
              </a:xfrm>
              <a:custGeom>
                <a:avLst/>
                <a:gdLst>
                  <a:gd name="T0" fmla="*/ 68 w 139"/>
                  <a:gd name="T1" fmla="*/ 23 h 120"/>
                  <a:gd name="T2" fmla="*/ 67 w 139"/>
                  <a:gd name="T3" fmla="*/ 26 h 120"/>
                  <a:gd name="T4" fmla="*/ 65 w 139"/>
                  <a:gd name="T5" fmla="*/ 29 h 120"/>
                  <a:gd name="T6" fmla="*/ 63 w 139"/>
                  <a:gd name="T7" fmla="*/ 30 h 120"/>
                  <a:gd name="T8" fmla="*/ 61 w 139"/>
                  <a:gd name="T9" fmla="*/ 30 h 120"/>
                  <a:gd name="T10" fmla="*/ 60 w 139"/>
                  <a:gd name="T11" fmla="*/ 30 h 120"/>
                  <a:gd name="T12" fmla="*/ 59 w 139"/>
                  <a:gd name="T13" fmla="*/ 31 h 120"/>
                  <a:gd name="T14" fmla="*/ 59 w 139"/>
                  <a:gd name="T15" fmla="*/ 32 h 120"/>
                  <a:gd name="T16" fmla="*/ 60 w 139"/>
                  <a:gd name="T17" fmla="*/ 34 h 120"/>
                  <a:gd name="T18" fmla="*/ 59 w 139"/>
                  <a:gd name="T19" fmla="*/ 38 h 120"/>
                  <a:gd name="T20" fmla="*/ 59 w 139"/>
                  <a:gd name="T21" fmla="*/ 42 h 120"/>
                  <a:gd name="T22" fmla="*/ 62 w 139"/>
                  <a:gd name="T23" fmla="*/ 47 h 120"/>
                  <a:gd name="T24" fmla="*/ 63 w 139"/>
                  <a:gd name="T25" fmla="*/ 52 h 120"/>
                  <a:gd name="T26" fmla="*/ 64 w 139"/>
                  <a:gd name="T27" fmla="*/ 55 h 120"/>
                  <a:gd name="T28" fmla="*/ 62 w 139"/>
                  <a:gd name="T29" fmla="*/ 57 h 120"/>
                  <a:gd name="T30" fmla="*/ 60 w 139"/>
                  <a:gd name="T31" fmla="*/ 58 h 120"/>
                  <a:gd name="T32" fmla="*/ 58 w 139"/>
                  <a:gd name="T33" fmla="*/ 59 h 120"/>
                  <a:gd name="T34" fmla="*/ 43 w 139"/>
                  <a:gd name="T35" fmla="*/ 58 h 120"/>
                  <a:gd name="T36" fmla="*/ 28 w 139"/>
                  <a:gd name="T37" fmla="*/ 55 h 120"/>
                  <a:gd name="T38" fmla="*/ 16 w 139"/>
                  <a:gd name="T39" fmla="*/ 48 h 120"/>
                  <a:gd name="T40" fmla="*/ 11 w 139"/>
                  <a:gd name="T41" fmla="*/ 44 h 120"/>
                  <a:gd name="T42" fmla="*/ 7 w 139"/>
                  <a:gd name="T43" fmla="*/ 37 h 120"/>
                  <a:gd name="T44" fmla="*/ 5 w 139"/>
                  <a:gd name="T45" fmla="*/ 33 h 120"/>
                  <a:gd name="T46" fmla="*/ 4 w 139"/>
                  <a:gd name="T47" fmla="*/ 28 h 120"/>
                  <a:gd name="T48" fmla="*/ 3 w 139"/>
                  <a:gd name="T49" fmla="*/ 23 h 120"/>
                  <a:gd name="T50" fmla="*/ 0 w 139"/>
                  <a:gd name="T51" fmla="*/ 19 h 120"/>
                  <a:gd name="T52" fmla="*/ 5 w 139"/>
                  <a:gd name="T53" fmla="*/ 16 h 120"/>
                  <a:gd name="T54" fmla="*/ 11 w 139"/>
                  <a:gd name="T55" fmla="*/ 18 h 120"/>
                  <a:gd name="T56" fmla="*/ 19 w 139"/>
                  <a:gd name="T57" fmla="*/ 16 h 120"/>
                  <a:gd name="T58" fmla="*/ 25 w 139"/>
                  <a:gd name="T59" fmla="*/ 15 h 120"/>
                  <a:gd name="T60" fmla="*/ 31 w 139"/>
                  <a:gd name="T61" fmla="*/ 13 h 120"/>
                  <a:gd name="T62" fmla="*/ 36 w 139"/>
                  <a:gd name="T63" fmla="*/ 11 h 120"/>
                  <a:gd name="T64" fmla="*/ 42 w 139"/>
                  <a:gd name="T65" fmla="*/ 8 h 120"/>
                  <a:gd name="T66" fmla="*/ 47 w 139"/>
                  <a:gd name="T67" fmla="*/ 6 h 120"/>
                  <a:gd name="T68" fmla="*/ 52 w 139"/>
                  <a:gd name="T69" fmla="*/ 0 h 120"/>
                  <a:gd name="T70" fmla="*/ 57 w 139"/>
                  <a:gd name="T71" fmla="*/ 5 h 120"/>
                  <a:gd name="T72" fmla="*/ 60 w 139"/>
                  <a:gd name="T73" fmla="*/ 12 h 120"/>
                  <a:gd name="T74" fmla="*/ 63 w 139"/>
                  <a:gd name="T75" fmla="*/ 18 h 120"/>
                  <a:gd name="T76" fmla="*/ 70 w 139"/>
                  <a:gd name="T77" fmla="*/ 22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9"/>
                  <a:gd name="T118" fmla="*/ 0 h 120"/>
                  <a:gd name="T119" fmla="*/ 139 w 139"/>
                  <a:gd name="T120" fmla="*/ 120 h 1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9" h="120">
                    <a:moveTo>
                      <a:pt x="139" y="44"/>
                    </a:moveTo>
                    <a:lnTo>
                      <a:pt x="136" y="46"/>
                    </a:lnTo>
                    <a:lnTo>
                      <a:pt x="134" y="49"/>
                    </a:lnTo>
                    <a:lnTo>
                      <a:pt x="133" y="52"/>
                    </a:lnTo>
                    <a:lnTo>
                      <a:pt x="132" y="55"/>
                    </a:lnTo>
                    <a:lnTo>
                      <a:pt x="130" y="58"/>
                    </a:lnTo>
                    <a:lnTo>
                      <a:pt x="129" y="59"/>
                    </a:lnTo>
                    <a:lnTo>
                      <a:pt x="126" y="61"/>
                    </a:lnTo>
                    <a:lnTo>
                      <a:pt x="121" y="61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17" y="64"/>
                    </a:lnTo>
                    <a:lnTo>
                      <a:pt x="117" y="65"/>
                    </a:lnTo>
                    <a:lnTo>
                      <a:pt x="117" y="67"/>
                    </a:lnTo>
                    <a:lnTo>
                      <a:pt x="120" y="70"/>
                    </a:lnTo>
                    <a:lnTo>
                      <a:pt x="117" y="74"/>
                    </a:lnTo>
                    <a:lnTo>
                      <a:pt x="117" y="77"/>
                    </a:lnTo>
                    <a:lnTo>
                      <a:pt x="117" y="81"/>
                    </a:lnTo>
                    <a:lnTo>
                      <a:pt x="118" y="86"/>
                    </a:lnTo>
                    <a:lnTo>
                      <a:pt x="121" y="92"/>
                    </a:lnTo>
                    <a:lnTo>
                      <a:pt x="123" y="96"/>
                    </a:lnTo>
                    <a:lnTo>
                      <a:pt x="124" y="101"/>
                    </a:lnTo>
                    <a:lnTo>
                      <a:pt x="126" y="105"/>
                    </a:lnTo>
                    <a:lnTo>
                      <a:pt x="127" y="108"/>
                    </a:lnTo>
                    <a:lnTo>
                      <a:pt x="127" y="111"/>
                    </a:lnTo>
                    <a:lnTo>
                      <a:pt x="126" y="113"/>
                    </a:lnTo>
                    <a:lnTo>
                      <a:pt x="124" y="115"/>
                    </a:lnTo>
                    <a:lnTo>
                      <a:pt x="123" y="117"/>
                    </a:lnTo>
                    <a:lnTo>
                      <a:pt x="120" y="118"/>
                    </a:lnTo>
                    <a:lnTo>
                      <a:pt x="118" y="120"/>
                    </a:lnTo>
                    <a:lnTo>
                      <a:pt x="115" y="120"/>
                    </a:lnTo>
                    <a:lnTo>
                      <a:pt x="100" y="118"/>
                    </a:lnTo>
                    <a:lnTo>
                      <a:pt x="86" y="117"/>
                    </a:lnTo>
                    <a:lnTo>
                      <a:pt x="69" y="115"/>
                    </a:lnTo>
                    <a:lnTo>
                      <a:pt x="56" y="111"/>
                    </a:lnTo>
                    <a:lnTo>
                      <a:pt x="43" y="105"/>
                    </a:lnTo>
                    <a:lnTo>
                      <a:pt x="31" y="98"/>
                    </a:lnTo>
                    <a:lnTo>
                      <a:pt x="25" y="93"/>
                    </a:lnTo>
                    <a:lnTo>
                      <a:pt x="21" y="89"/>
                    </a:lnTo>
                    <a:lnTo>
                      <a:pt x="16" y="83"/>
                    </a:lnTo>
                    <a:lnTo>
                      <a:pt x="13" y="76"/>
                    </a:lnTo>
                    <a:lnTo>
                      <a:pt x="10" y="71"/>
                    </a:lnTo>
                    <a:lnTo>
                      <a:pt x="9" y="67"/>
                    </a:lnTo>
                    <a:lnTo>
                      <a:pt x="9" y="62"/>
                    </a:lnTo>
                    <a:lnTo>
                      <a:pt x="7" y="56"/>
                    </a:lnTo>
                    <a:lnTo>
                      <a:pt x="7" y="52"/>
                    </a:lnTo>
                    <a:lnTo>
                      <a:pt x="6" y="47"/>
                    </a:lnTo>
                    <a:lnTo>
                      <a:pt x="3" y="43"/>
                    </a:lnTo>
                    <a:lnTo>
                      <a:pt x="0" y="39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4"/>
                    </a:lnTo>
                    <a:lnTo>
                      <a:pt x="22" y="36"/>
                    </a:lnTo>
                    <a:lnTo>
                      <a:pt x="29" y="34"/>
                    </a:lnTo>
                    <a:lnTo>
                      <a:pt x="37" y="33"/>
                    </a:lnTo>
                    <a:lnTo>
                      <a:pt x="43" y="31"/>
                    </a:lnTo>
                    <a:lnTo>
                      <a:pt x="50" y="30"/>
                    </a:lnTo>
                    <a:lnTo>
                      <a:pt x="58" y="30"/>
                    </a:lnTo>
                    <a:lnTo>
                      <a:pt x="62" y="27"/>
                    </a:lnTo>
                    <a:lnTo>
                      <a:pt x="68" y="24"/>
                    </a:lnTo>
                    <a:lnTo>
                      <a:pt x="72" y="22"/>
                    </a:lnTo>
                    <a:lnTo>
                      <a:pt x="78" y="19"/>
                    </a:lnTo>
                    <a:lnTo>
                      <a:pt x="83" y="16"/>
                    </a:lnTo>
                    <a:lnTo>
                      <a:pt x="89" y="15"/>
                    </a:lnTo>
                    <a:lnTo>
                      <a:pt x="93" y="13"/>
                    </a:lnTo>
                    <a:lnTo>
                      <a:pt x="99" y="12"/>
                    </a:lnTo>
                    <a:lnTo>
                      <a:pt x="103" y="0"/>
                    </a:lnTo>
                    <a:lnTo>
                      <a:pt x="109" y="5"/>
                    </a:lnTo>
                    <a:lnTo>
                      <a:pt x="114" y="10"/>
                    </a:lnTo>
                    <a:lnTo>
                      <a:pt x="117" y="18"/>
                    </a:lnTo>
                    <a:lnTo>
                      <a:pt x="120" y="24"/>
                    </a:lnTo>
                    <a:lnTo>
                      <a:pt x="123" y="31"/>
                    </a:lnTo>
                    <a:lnTo>
                      <a:pt x="126" y="37"/>
                    </a:lnTo>
                    <a:lnTo>
                      <a:pt x="132" y="41"/>
                    </a:lnTo>
                    <a:lnTo>
                      <a:pt x="139" y="44"/>
                    </a:lnTo>
                    <a:close/>
                  </a:path>
                </a:pathLst>
              </a:custGeom>
              <a:solidFill>
                <a:srgbClr val="70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" name="Freeform 121"/>
              <p:cNvSpPr>
                <a:spLocks/>
              </p:cNvSpPr>
              <p:nvPr/>
            </p:nvSpPr>
            <p:spPr bwMode="auto">
              <a:xfrm>
                <a:off x="5031" y="3047"/>
                <a:ext cx="64" cy="86"/>
              </a:xfrm>
              <a:custGeom>
                <a:avLst/>
                <a:gdLst>
                  <a:gd name="T0" fmla="*/ 63 w 127"/>
                  <a:gd name="T1" fmla="*/ 28 h 174"/>
                  <a:gd name="T2" fmla="*/ 59 w 127"/>
                  <a:gd name="T3" fmla="*/ 38 h 174"/>
                  <a:gd name="T4" fmla="*/ 56 w 127"/>
                  <a:gd name="T5" fmla="*/ 48 h 174"/>
                  <a:gd name="T6" fmla="*/ 51 w 127"/>
                  <a:gd name="T7" fmla="*/ 59 h 174"/>
                  <a:gd name="T8" fmla="*/ 48 w 127"/>
                  <a:gd name="T9" fmla="*/ 67 h 174"/>
                  <a:gd name="T10" fmla="*/ 46 w 127"/>
                  <a:gd name="T11" fmla="*/ 71 h 174"/>
                  <a:gd name="T12" fmla="*/ 44 w 127"/>
                  <a:gd name="T13" fmla="*/ 74 h 174"/>
                  <a:gd name="T14" fmla="*/ 40 w 127"/>
                  <a:gd name="T15" fmla="*/ 76 h 174"/>
                  <a:gd name="T16" fmla="*/ 38 w 127"/>
                  <a:gd name="T17" fmla="*/ 76 h 174"/>
                  <a:gd name="T18" fmla="*/ 39 w 127"/>
                  <a:gd name="T19" fmla="*/ 79 h 174"/>
                  <a:gd name="T20" fmla="*/ 40 w 127"/>
                  <a:gd name="T21" fmla="*/ 82 h 174"/>
                  <a:gd name="T22" fmla="*/ 40 w 127"/>
                  <a:gd name="T23" fmla="*/ 85 h 174"/>
                  <a:gd name="T24" fmla="*/ 34 w 127"/>
                  <a:gd name="T25" fmla="*/ 85 h 174"/>
                  <a:gd name="T26" fmla="*/ 24 w 127"/>
                  <a:gd name="T27" fmla="*/ 83 h 174"/>
                  <a:gd name="T28" fmla="*/ 14 w 127"/>
                  <a:gd name="T29" fmla="*/ 79 h 174"/>
                  <a:gd name="T30" fmla="*/ 5 w 127"/>
                  <a:gd name="T31" fmla="*/ 75 h 174"/>
                  <a:gd name="T32" fmla="*/ 1 w 127"/>
                  <a:gd name="T33" fmla="*/ 69 h 174"/>
                  <a:gd name="T34" fmla="*/ 3 w 127"/>
                  <a:gd name="T35" fmla="*/ 62 h 174"/>
                  <a:gd name="T36" fmla="*/ 5 w 127"/>
                  <a:gd name="T37" fmla="*/ 56 h 174"/>
                  <a:gd name="T38" fmla="*/ 5 w 127"/>
                  <a:gd name="T39" fmla="*/ 50 h 174"/>
                  <a:gd name="T40" fmla="*/ 6 w 127"/>
                  <a:gd name="T41" fmla="*/ 46 h 174"/>
                  <a:gd name="T42" fmla="*/ 9 w 127"/>
                  <a:gd name="T43" fmla="*/ 47 h 174"/>
                  <a:gd name="T44" fmla="*/ 11 w 127"/>
                  <a:gd name="T45" fmla="*/ 48 h 174"/>
                  <a:gd name="T46" fmla="*/ 14 w 127"/>
                  <a:gd name="T47" fmla="*/ 48 h 174"/>
                  <a:gd name="T48" fmla="*/ 18 w 127"/>
                  <a:gd name="T49" fmla="*/ 43 h 174"/>
                  <a:gd name="T50" fmla="*/ 21 w 127"/>
                  <a:gd name="T51" fmla="*/ 38 h 174"/>
                  <a:gd name="T52" fmla="*/ 22 w 127"/>
                  <a:gd name="T53" fmla="*/ 28 h 174"/>
                  <a:gd name="T54" fmla="*/ 22 w 127"/>
                  <a:gd name="T55" fmla="*/ 16 h 174"/>
                  <a:gd name="T56" fmla="*/ 24 w 127"/>
                  <a:gd name="T57" fmla="*/ 7 h 174"/>
                  <a:gd name="T58" fmla="*/ 29 w 127"/>
                  <a:gd name="T59" fmla="*/ 2 h 174"/>
                  <a:gd name="T60" fmla="*/ 37 w 127"/>
                  <a:gd name="T61" fmla="*/ 1 h 174"/>
                  <a:gd name="T62" fmla="*/ 46 w 127"/>
                  <a:gd name="T63" fmla="*/ 4 h 174"/>
                  <a:gd name="T64" fmla="*/ 55 w 127"/>
                  <a:gd name="T65" fmla="*/ 10 h 174"/>
                  <a:gd name="T66" fmla="*/ 62 w 127"/>
                  <a:gd name="T67" fmla="*/ 18 h 1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"/>
                  <a:gd name="T103" fmla="*/ 0 h 174"/>
                  <a:gd name="T104" fmla="*/ 127 w 127"/>
                  <a:gd name="T105" fmla="*/ 174 h 17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" h="174">
                    <a:moveTo>
                      <a:pt x="127" y="45"/>
                    </a:moveTo>
                    <a:lnTo>
                      <a:pt x="126" y="57"/>
                    </a:lnTo>
                    <a:lnTo>
                      <a:pt x="123" y="67"/>
                    </a:lnTo>
                    <a:lnTo>
                      <a:pt x="118" y="77"/>
                    </a:lnTo>
                    <a:lnTo>
                      <a:pt x="114" y="88"/>
                    </a:lnTo>
                    <a:lnTo>
                      <a:pt x="111" y="98"/>
                    </a:lnTo>
                    <a:lnTo>
                      <a:pt x="106" y="110"/>
                    </a:lnTo>
                    <a:lnTo>
                      <a:pt x="102" y="120"/>
                    </a:lnTo>
                    <a:lnTo>
                      <a:pt x="99" y="132"/>
                    </a:lnTo>
                    <a:lnTo>
                      <a:pt x="96" y="135"/>
                    </a:lnTo>
                    <a:lnTo>
                      <a:pt x="95" y="138"/>
                    </a:lnTo>
                    <a:lnTo>
                      <a:pt x="92" y="143"/>
                    </a:lnTo>
                    <a:lnTo>
                      <a:pt x="90" y="145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80" y="153"/>
                    </a:lnTo>
                    <a:lnTo>
                      <a:pt x="75" y="151"/>
                    </a:lnTo>
                    <a:lnTo>
                      <a:pt x="75" y="154"/>
                    </a:lnTo>
                    <a:lnTo>
                      <a:pt x="75" y="157"/>
                    </a:lnTo>
                    <a:lnTo>
                      <a:pt x="77" y="160"/>
                    </a:lnTo>
                    <a:lnTo>
                      <a:pt x="78" y="163"/>
                    </a:lnTo>
                    <a:lnTo>
                      <a:pt x="80" y="166"/>
                    </a:lnTo>
                    <a:lnTo>
                      <a:pt x="80" y="168"/>
                    </a:lnTo>
                    <a:lnTo>
                      <a:pt x="80" y="171"/>
                    </a:lnTo>
                    <a:lnTo>
                      <a:pt x="78" y="174"/>
                    </a:lnTo>
                    <a:lnTo>
                      <a:pt x="67" y="172"/>
                    </a:lnTo>
                    <a:lnTo>
                      <a:pt x="56" y="171"/>
                    </a:lnTo>
                    <a:lnTo>
                      <a:pt x="47" y="168"/>
                    </a:lnTo>
                    <a:lnTo>
                      <a:pt x="37" y="163"/>
                    </a:lnTo>
                    <a:lnTo>
                      <a:pt x="28" y="160"/>
                    </a:lnTo>
                    <a:lnTo>
                      <a:pt x="18" y="156"/>
                    </a:lnTo>
                    <a:lnTo>
                      <a:pt x="9" y="151"/>
                    </a:lnTo>
                    <a:lnTo>
                      <a:pt x="0" y="147"/>
                    </a:lnTo>
                    <a:lnTo>
                      <a:pt x="1" y="140"/>
                    </a:lnTo>
                    <a:lnTo>
                      <a:pt x="3" y="134"/>
                    </a:lnTo>
                    <a:lnTo>
                      <a:pt x="6" y="126"/>
                    </a:lnTo>
                    <a:lnTo>
                      <a:pt x="7" y="120"/>
                    </a:lnTo>
                    <a:lnTo>
                      <a:pt x="9" y="114"/>
                    </a:lnTo>
                    <a:lnTo>
                      <a:pt x="10" y="108"/>
                    </a:lnTo>
                    <a:lnTo>
                      <a:pt x="10" y="101"/>
                    </a:lnTo>
                    <a:lnTo>
                      <a:pt x="9" y="94"/>
                    </a:lnTo>
                    <a:lnTo>
                      <a:pt x="12" y="94"/>
                    </a:lnTo>
                    <a:lnTo>
                      <a:pt x="15" y="94"/>
                    </a:lnTo>
                    <a:lnTo>
                      <a:pt x="18" y="95"/>
                    </a:lnTo>
                    <a:lnTo>
                      <a:pt x="19" y="97"/>
                    </a:lnTo>
                    <a:lnTo>
                      <a:pt x="22" y="97"/>
                    </a:lnTo>
                    <a:lnTo>
                      <a:pt x="25" y="98"/>
                    </a:lnTo>
                    <a:lnTo>
                      <a:pt x="28" y="97"/>
                    </a:lnTo>
                    <a:lnTo>
                      <a:pt x="31" y="94"/>
                    </a:lnTo>
                    <a:lnTo>
                      <a:pt x="35" y="88"/>
                    </a:lnTo>
                    <a:lnTo>
                      <a:pt x="38" y="82"/>
                    </a:lnTo>
                    <a:lnTo>
                      <a:pt x="41" y="76"/>
                    </a:lnTo>
                    <a:lnTo>
                      <a:pt x="41" y="70"/>
                    </a:lnTo>
                    <a:lnTo>
                      <a:pt x="43" y="57"/>
                    </a:lnTo>
                    <a:lnTo>
                      <a:pt x="41" y="43"/>
                    </a:lnTo>
                    <a:lnTo>
                      <a:pt x="43" y="32"/>
                    </a:lnTo>
                    <a:lnTo>
                      <a:pt x="44" y="20"/>
                    </a:lnTo>
                    <a:lnTo>
                      <a:pt x="47" y="14"/>
                    </a:lnTo>
                    <a:lnTo>
                      <a:pt x="52" y="9"/>
                    </a:lnTo>
                    <a:lnTo>
                      <a:pt x="58" y="5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3" y="5"/>
                    </a:lnTo>
                    <a:lnTo>
                      <a:pt x="92" y="9"/>
                    </a:lnTo>
                    <a:lnTo>
                      <a:pt x="101" y="14"/>
                    </a:lnTo>
                    <a:lnTo>
                      <a:pt x="109" y="20"/>
                    </a:lnTo>
                    <a:lnTo>
                      <a:pt x="117" y="27"/>
                    </a:lnTo>
                    <a:lnTo>
                      <a:pt x="123" y="36"/>
                    </a:lnTo>
                    <a:lnTo>
                      <a:pt x="127" y="45"/>
                    </a:lnTo>
                    <a:close/>
                  </a:path>
                </a:pathLst>
              </a:custGeom>
              <a:solidFill>
                <a:srgbClr val="2B45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" name="Freeform 122"/>
              <p:cNvSpPr>
                <a:spLocks/>
              </p:cNvSpPr>
              <p:nvPr/>
            </p:nvSpPr>
            <p:spPr bwMode="auto">
              <a:xfrm>
                <a:off x="3944" y="3064"/>
                <a:ext cx="289" cy="485"/>
              </a:xfrm>
              <a:custGeom>
                <a:avLst/>
                <a:gdLst>
                  <a:gd name="T0" fmla="*/ 230 w 578"/>
                  <a:gd name="T1" fmla="*/ 177 h 969"/>
                  <a:gd name="T2" fmla="*/ 236 w 578"/>
                  <a:gd name="T3" fmla="*/ 225 h 969"/>
                  <a:gd name="T4" fmla="*/ 247 w 578"/>
                  <a:gd name="T5" fmla="*/ 270 h 969"/>
                  <a:gd name="T6" fmla="*/ 277 w 578"/>
                  <a:gd name="T7" fmla="*/ 326 h 969"/>
                  <a:gd name="T8" fmla="*/ 289 w 578"/>
                  <a:gd name="T9" fmla="*/ 353 h 969"/>
                  <a:gd name="T10" fmla="*/ 280 w 578"/>
                  <a:gd name="T11" fmla="*/ 369 h 969"/>
                  <a:gd name="T12" fmla="*/ 240 w 578"/>
                  <a:gd name="T13" fmla="*/ 414 h 969"/>
                  <a:gd name="T14" fmla="*/ 213 w 578"/>
                  <a:gd name="T15" fmla="*/ 434 h 969"/>
                  <a:gd name="T16" fmla="*/ 183 w 578"/>
                  <a:gd name="T17" fmla="*/ 450 h 969"/>
                  <a:gd name="T18" fmla="*/ 151 w 578"/>
                  <a:gd name="T19" fmla="*/ 463 h 969"/>
                  <a:gd name="T20" fmla="*/ 139 w 578"/>
                  <a:gd name="T21" fmla="*/ 469 h 969"/>
                  <a:gd name="T22" fmla="*/ 117 w 578"/>
                  <a:gd name="T23" fmla="*/ 479 h 969"/>
                  <a:gd name="T24" fmla="*/ 80 w 578"/>
                  <a:gd name="T25" fmla="*/ 476 h 969"/>
                  <a:gd name="T26" fmla="*/ 33 w 578"/>
                  <a:gd name="T27" fmla="*/ 482 h 969"/>
                  <a:gd name="T28" fmla="*/ 15 w 578"/>
                  <a:gd name="T29" fmla="*/ 485 h 969"/>
                  <a:gd name="T30" fmla="*/ 9 w 578"/>
                  <a:gd name="T31" fmla="*/ 423 h 969"/>
                  <a:gd name="T32" fmla="*/ 20 w 578"/>
                  <a:gd name="T33" fmla="*/ 389 h 969"/>
                  <a:gd name="T34" fmla="*/ 35 w 578"/>
                  <a:gd name="T35" fmla="*/ 400 h 969"/>
                  <a:gd name="T36" fmla="*/ 50 w 578"/>
                  <a:gd name="T37" fmla="*/ 413 h 969"/>
                  <a:gd name="T38" fmla="*/ 51 w 578"/>
                  <a:gd name="T39" fmla="*/ 403 h 969"/>
                  <a:gd name="T40" fmla="*/ 36 w 578"/>
                  <a:gd name="T41" fmla="*/ 383 h 969"/>
                  <a:gd name="T42" fmla="*/ 3 w 578"/>
                  <a:gd name="T43" fmla="*/ 327 h 969"/>
                  <a:gd name="T44" fmla="*/ 8 w 578"/>
                  <a:gd name="T45" fmla="*/ 319 h 969"/>
                  <a:gd name="T46" fmla="*/ 18 w 578"/>
                  <a:gd name="T47" fmla="*/ 325 h 969"/>
                  <a:gd name="T48" fmla="*/ 39 w 578"/>
                  <a:gd name="T49" fmla="*/ 356 h 969"/>
                  <a:gd name="T50" fmla="*/ 95 w 578"/>
                  <a:gd name="T51" fmla="*/ 414 h 969"/>
                  <a:gd name="T52" fmla="*/ 154 w 578"/>
                  <a:gd name="T53" fmla="*/ 446 h 969"/>
                  <a:gd name="T54" fmla="*/ 166 w 578"/>
                  <a:gd name="T55" fmla="*/ 443 h 969"/>
                  <a:gd name="T56" fmla="*/ 140 w 578"/>
                  <a:gd name="T57" fmla="*/ 420 h 969"/>
                  <a:gd name="T58" fmla="*/ 90 w 578"/>
                  <a:gd name="T59" fmla="*/ 379 h 969"/>
                  <a:gd name="T60" fmla="*/ 57 w 578"/>
                  <a:gd name="T61" fmla="*/ 328 h 969"/>
                  <a:gd name="T62" fmla="*/ 56 w 578"/>
                  <a:gd name="T63" fmla="*/ 292 h 969"/>
                  <a:gd name="T64" fmla="*/ 61 w 578"/>
                  <a:gd name="T65" fmla="*/ 280 h 969"/>
                  <a:gd name="T66" fmla="*/ 85 w 578"/>
                  <a:gd name="T67" fmla="*/ 323 h 969"/>
                  <a:gd name="T68" fmla="*/ 147 w 578"/>
                  <a:gd name="T69" fmla="*/ 392 h 969"/>
                  <a:gd name="T70" fmla="*/ 190 w 578"/>
                  <a:gd name="T71" fmla="*/ 417 h 969"/>
                  <a:gd name="T72" fmla="*/ 197 w 578"/>
                  <a:gd name="T73" fmla="*/ 405 h 969"/>
                  <a:gd name="T74" fmla="*/ 142 w 578"/>
                  <a:gd name="T75" fmla="*/ 338 h 969"/>
                  <a:gd name="T76" fmla="*/ 119 w 578"/>
                  <a:gd name="T77" fmla="*/ 271 h 969"/>
                  <a:gd name="T78" fmla="*/ 122 w 578"/>
                  <a:gd name="T79" fmla="*/ 238 h 969"/>
                  <a:gd name="T80" fmla="*/ 141 w 578"/>
                  <a:gd name="T81" fmla="*/ 249 h 969"/>
                  <a:gd name="T82" fmla="*/ 146 w 578"/>
                  <a:gd name="T83" fmla="*/ 251 h 969"/>
                  <a:gd name="T84" fmla="*/ 174 w 578"/>
                  <a:gd name="T85" fmla="*/ 284 h 969"/>
                  <a:gd name="T86" fmla="*/ 187 w 578"/>
                  <a:gd name="T87" fmla="*/ 325 h 969"/>
                  <a:gd name="T88" fmla="*/ 189 w 578"/>
                  <a:gd name="T89" fmla="*/ 357 h 969"/>
                  <a:gd name="T90" fmla="*/ 205 w 578"/>
                  <a:gd name="T91" fmla="*/ 344 h 969"/>
                  <a:gd name="T92" fmla="*/ 221 w 578"/>
                  <a:gd name="T93" fmla="*/ 314 h 969"/>
                  <a:gd name="T94" fmla="*/ 225 w 578"/>
                  <a:gd name="T95" fmla="*/ 272 h 969"/>
                  <a:gd name="T96" fmla="*/ 210 w 578"/>
                  <a:gd name="T97" fmla="*/ 235 h 969"/>
                  <a:gd name="T98" fmla="*/ 164 w 578"/>
                  <a:gd name="T99" fmla="*/ 193 h 969"/>
                  <a:gd name="T100" fmla="*/ 140 w 578"/>
                  <a:gd name="T101" fmla="*/ 176 h 969"/>
                  <a:gd name="T102" fmla="*/ 124 w 578"/>
                  <a:gd name="T103" fmla="*/ 150 h 969"/>
                  <a:gd name="T104" fmla="*/ 148 w 578"/>
                  <a:gd name="T105" fmla="*/ 88 h 969"/>
                  <a:gd name="T106" fmla="*/ 204 w 578"/>
                  <a:gd name="T107" fmla="*/ 17 h 969"/>
                  <a:gd name="T108" fmla="*/ 217 w 578"/>
                  <a:gd name="T109" fmla="*/ 116 h 96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78"/>
                  <a:gd name="T166" fmla="*/ 0 h 969"/>
                  <a:gd name="T167" fmla="*/ 578 w 578"/>
                  <a:gd name="T168" fmla="*/ 969 h 96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78" h="969">
                    <a:moveTo>
                      <a:pt x="443" y="265"/>
                    </a:moveTo>
                    <a:lnTo>
                      <a:pt x="446" y="281"/>
                    </a:lnTo>
                    <a:lnTo>
                      <a:pt x="451" y="299"/>
                    </a:lnTo>
                    <a:lnTo>
                      <a:pt x="454" y="317"/>
                    </a:lnTo>
                    <a:lnTo>
                      <a:pt x="457" y="336"/>
                    </a:lnTo>
                    <a:lnTo>
                      <a:pt x="460" y="354"/>
                    </a:lnTo>
                    <a:lnTo>
                      <a:pt x="464" y="371"/>
                    </a:lnTo>
                    <a:lnTo>
                      <a:pt x="470" y="389"/>
                    </a:lnTo>
                    <a:lnTo>
                      <a:pt x="476" y="405"/>
                    </a:lnTo>
                    <a:lnTo>
                      <a:pt x="473" y="420"/>
                    </a:lnTo>
                    <a:lnTo>
                      <a:pt x="471" y="435"/>
                    </a:lnTo>
                    <a:lnTo>
                      <a:pt x="473" y="450"/>
                    </a:lnTo>
                    <a:lnTo>
                      <a:pt x="474" y="463"/>
                    </a:lnTo>
                    <a:lnTo>
                      <a:pt x="477" y="478"/>
                    </a:lnTo>
                    <a:lnTo>
                      <a:pt x="480" y="491"/>
                    </a:lnTo>
                    <a:lnTo>
                      <a:pt x="485" y="506"/>
                    </a:lnTo>
                    <a:lnTo>
                      <a:pt x="488" y="519"/>
                    </a:lnTo>
                    <a:lnTo>
                      <a:pt x="495" y="539"/>
                    </a:lnTo>
                    <a:lnTo>
                      <a:pt x="505" y="558"/>
                    </a:lnTo>
                    <a:lnTo>
                      <a:pt x="514" y="576"/>
                    </a:lnTo>
                    <a:lnTo>
                      <a:pt x="525" y="595"/>
                    </a:lnTo>
                    <a:lnTo>
                      <a:pt x="535" y="613"/>
                    </a:lnTo>
                    <a:lnTo>
                      <a:pt x="545" y="632"/>
                    </a:lnTo>
                    <a:lnTo>
                      <a:pt x="554" y="651"/>
                    </a:lnTo>
                    <a:lnTo>
                      <a:pt x="563" y="670"/>
                    </a:lnTo>
                    <a:lnTo>
                      <a:pt x="566" y="676"/>
                    </a:lnTo>
                    <a:lnTo>
                      <a:pt x="569" y="684"/>
                    </a:lnTo>
                    <a:lnTo>
                      <a:pt x="573" y="691"/>
                    </a:lnTo>
                    <a:lnTo>
                      <a:pt x="576" y="698"/>
                    </a:lnTo>
                    <a:lnTo>
                      <a:pt x="578" y="706"/>
                    </a:lnTo>
                    <a:lnTo>
                      <a:pt x="578" y="712"/>
                    </a:lnTo>
                    <a:lnTo>
                      <a:pt x="576" y="713"/>
                    </a:lnTo>
                    <a:lnTo>
                      <a:pt x="575" y="716"/>
                    </a:lnTo>
                    <a:lnTo>
                      <a:pt x="572" y="718"/>
                    </a:lnTo>
                    <a:lnTo>
                      <a:pt x="568" y="719"/>
                    </a:lnTo>
                    <a:lnTo>
                      <a:pt x="559" y="737"/>
                    </a:lnTo>
                    <a:lnTo>
                      <a:pt x="548" y="753"/>
                    </a:lnTo>
                    <a:lnTo>
                      <a:pt x="535" y="769"/>
                    </a:lnTo>
                    <a:lnTo>
                      <a:pt x="522" y="784"/>
                    </a:lnTo>
                    <a:lnTo>
                      <a:pt x="507" y="799"/>
                    </a:lnTo>
                    <a:lnTo>
                      <a:pt x="494" y="814"/>
                    </a:lnTo>
                    <a:lnTo>
                      <a:pt x="480" y="827"/>
                    </a:lnTo>
                    <a:lnTo>
                      <a:pt x="467" y="840"/>
                    </a:lnTo>
                    <a:lnTo>
                      <a:pt x="460" y="846"/>
                    </a:lnTo>
                    <a:lnTo>
                      <a:pt x="452" y="851"/>
                    </a:lnTo>
                    <a:lnTo>
                      <a:pt x="443" y="857"/>
                    </a:lnTo>
                    <a:lnTo>
                      <a:pt x="436" y="863"/>
                    </a:lnTo>
                    <a:lnTo>
                      <a:pt x="427" y="867"/>
                    </a:lnTo>
                    <a:lnTo>
                      <a:pt x="418" y="871"/>
                    </a:lnTo>
                    <a:lnTo>
                      <a:pt x="408" y="876"/>
                    </a:lnTo>
                    <a:lnTo>
                      <a:pt x="399" y="879"/>
                    </a:lnTo>
                    <a:lnTo>
                      <a:pt x="389" y="886"/>
                    </a:lnTo>
                    <a:lnTo>
                      <a:pt x="378" y="894"/>
                    </a:lnTo>
                    <a:lnTo>
                      <a:pt x="366" y="900"/>
                    </a:lnTo>
                    <a:lnTo>
                      <a:pt x="355" y="906"/>
                    </a:lnTo>
                    <a:lnTo>
                      <a:pt x="343" y="910"/>
                    </a:lnTo>
                    <a:lnTo>
                      <a:pt x="331" y="914"/>
                    </a:lnTo>
                    <a:lnTo>
                      <a:pt x="318" y="919"/>
                    </a:lnTo>
                    <a:lnTo>
                      <a:pt x="306" y="922"/>
                    </a:lnTo>
                    <a:lnTo>
                      <a:pt x="303" y="926"/>
                    </a:lnTo>
                    <a:lnTo>
                      <a:pt x="298" y="929"/>
                    </a:lnTo>
                    <a:lnTo>
                      <a:pt x="294" y="931"/>
                    </a:lnTo>
                    <a:lnTo>
                      <a:pt x="289" y="932"/>
                    </a:lnTo>
                    <a:lnTo>
                      <a:pt x="285" y="934"/>
                    </a:lnTo>
                    <a:lnTo>
                      <a:pt x="281" y="935"/>
                    </a:lnTo>
                    <a:lnTo>
                      <a:pt x="278" y="938"/>
                    </a:lnTo>
                    <a:lnTo>
                      <a:pt x="275" y="943"/>
                    </a:lnTo>
                    <a:lnTo>
                      <a:pt x="267" y="947"/>
                    </a:lnTo>
                    <a:lnTo>
                      <a:pt x="258" y="950"/>
                    </a:lnTo>
                    <a:lnTo>
                      <a:pt x="251" y="953"/>
                    </a:lnTo>
                    <a:lnTo>
                      <a:pt x="242" y="954"/>
                    </a:lnTo>
                    <a:lnTo>
                      <a:pt x="235" y="957"/>
                    </a:lnTo>
                    <a:lnTo>
                      <a:pt x="227" y="960"/>
                    </a:lnTo>
                    <a:lnTo>
                      <a:pt x="218" y="965"/>
                    </a:lnTo>
                    <a:lnTo>
                      <a:pt x="213" y="969"/>
                    </a:lnTo>
                    <a:lnTo>
                      <a:pt x="195" y="960"/>
                    </a:lnTo>
                    <a:lnTo>
                      <a:pt x="179" y="954"/>
                    </a:lnTo>
                    <a:lnTo>
                      <a:pt x="161" y="951"/>
                    </a:lnTo>
                    <a:lnTo>
                      <a:pt x="143" y="950"/>
                    </a:lnTo>
                    <a:lnTo>
                      <a:pt x="124" y="950"/>
                    </a:lnTo>
                    <a:lnTo>
                      <a:pt x="106" y="951"/>
                    </a:lnTo>
                    <a:lnTo>
                      <a:pt x="88" y="956"/>
                    </a:lnTo>
                    <a:lnTo>
                      <a:pt x="71" y="960"/>
                    </a:lnTo>
                    <a:lnTo>
                      <a:pt x="65" y="963"/>
                    </a:lnTo>
                    <a:lnTo>
                      <a:pt x="59" y="966"/>
                    </a:lnTo>
                    <a:lnTo>
                      <a:pt x="54" y="968"/>
                    </a:lnTo>
                    <a:lnTo>
                      <a:pt x="48" y="969"/>
                    </a:lnTo>
                    <a:lnTo>
                      <a:pt x="42" y="969"/>
                    </a:lnTo>
                    <a:lnTo>
                      <a:pt x="37" y="969"/>
                    </a:lnTo>
                    <a:lnTo>
                      <a:pt x="31" y="969"/>
                    </a:lnTo>
                    <a:lnTo>
                      <a:pt x="25" y="969"/>
                    </a:lnTo>
                    <a:lnTo>
                      <a:pt x="20" y="945"/>
                    </a:lnTo>
                    <a:lnTo>
                      <a:pt x="19" y="922"/>
                    </a:lnTo>
                    <a:lnTo>
                      <a:pt x="17" y="897"/>
                    </a:lnTo>
                    <a:lnTo>
                      <a:pt x="17" y="871"/>
                    </a:lnTo>
                    <a:lnTo>
                      <a:pt x="19" y="846"/>
                    </a:lnTo>
                    <a:lnTo>
                      <a:pt x="22" y="820"/>
                    </a:lnTo>
                    <a:lnTo>
                      <a:pt x="23" y="795"/>
                    </a:lnTo>
                    <a:lnTo>
                      <a:pt x="26" y="769"/>
                    </a:lnTo>
                    <a:lnTo>
                      <a:pt x="31" y="772"/>
                    </a:lnTo>
                    <a:lnTo>
                      <a:pt x="35" y="775"/>
                    </a:lnTo>
                    <a:lnTo>
                      <a:pt x="41" y="778"/>
                    </a:lnTo>
                    <a:lnTo>
                      <a:pt x="45" y="784"/>
                    </a:lnTo>
                    <a:lnTo>
                      <a:pt x="50" y="789"/>
                    </a:lnTo>
                    <a:lnTo>
                      <a:pt x="54" y="792"/>
                    </a:lnTo>
                    <a:lnTo>
                      <a:pt x="59" y="796"/>
                    </a:lnTo>
                    <a:lnTo>
                      <a:pt x="65" y="799"/>
                    </a:lnTo>
                    <a:lnTo>
                      <a:pt x="69" y="800"/>
                    </a:lnTo>
                    <a:lnTo>
                      <a:pt x="75" y="806"/>
                    </a:lnTo>
                    <a:lnTo>
                      <a:pt x="79" y="811"/>
                    </a:lnTo>
                    <a:lnTo>
                      <a:pt x="85" y="817"/>
                    </a:lnTo>
                    <a:lnTo>
                      <a:pt x="91" y="821"/>
                    </a:lnTo>
                    <a:lnTo>
                      <a:pt x="97" y="824"/>
                    </a:lnTo>
                    <a:lnTo>
                      <a:pt x="100" y="826"/>
                    </a:lnTo>
                    <a:lnTo>
                      <a:pt x="103" y="824"/>
                    </a:lnTo>
                    <a:lnTo>
                      <a:pt x="108" y="823"/>
                    </a:lnTo>
                    <a:lnTo>
                      <a:pt x="110" y="821"/>
                    </a:lnTo>
                    <a:lnTo>
                      <a:pt x="109" y="814"/>
                    </a:lnTo>
                    <a:lnTo>
                      <a:pt x="108" y="809"/>
                    </a:lnTo>
                    <a:lnTo>
                      <a:pt x="103" y="805"/>
                    </a:lnTo>
                    <a:lnTo>
                      <a:pt x="99" y="800"/>
                    </a:lnTo>
                    <a:lnTo>
                      <a:pt x="94" y="798"/>
                    </a:lnTo>
                    <a:lnTo>
                      <a:pt x="88" y="793"/>
                    </a:lnTo>
                    <a:lnTo>
                      <a:pt x="85" y="789"/>
                    </a:lnTo>
                    <a:lnTo>
                      <a:pt x="82" y="783"/>
                    </a:lnTo>
                    <a:lnTo>
                      <a:pt x="71" y="765"/>
                    </a:lnTo>
                    <a:lnTo>
                      <a:pt x="59" y="747"/>
                    </a:lnTo>
                    <a:lnTo>
                      <a:pt x="47" y="729"/>
                    </a:lnTo>
                    <a:lnTo>
                      <a:pt x="35" y="712"/>
                    </a:lnTo>
                    <a:lnTo>
                      <a:pt x="25" y="692"/>
                    </a:lnTo>
                    <a:lnTo>
                      <a:pt x="14" y="673"/>
                    </a:lnTo>
                    <a:lnTo>
                      <a:pt x="7" y="654"/>
                    </a:lnTo>
                    <a:lnTo>
                      <a:pt x="0" y="635"/>
                    </a:lnTo>
                    <a:lnTo>
                      <a:pt x="4" y="636"/>
                    </a:lnTo>
                    <a:lnTo>
                      <a:pt x="7" y="636"/>
                    </a:lnTo>
                    <a:lnTo>
                      <a:pt x="10" y="636"/>
                    </a:lnTo>
                    <a:lnTo>
                      <a:pt x="13" y="638"/>
                    </a:lnTo>
                    <a:lnTo>
                      <a:pt x="16" y="638"/>
                    </a:lnTo>
                    <a:lnTo>
                      <a:pt x="19" y="639"/>
                    </a:lnTo>
                    <a:lnTo>
                      <a:pt x="22" y="641"/>
                    </a:lnTo>
                    <a:lnTo>
                      <a:pt x="25" y="644"/>
                    </a:lnTo>
                    <a:lnTo>
                      <a:pt x="29" y="644"/>
                    </a:lnTo>
                    <a:lnTo>
                      <a:pt x="34" y="645"/>
                    </a:lnTo>
                    <a:lnTo>
                      <a:pt x="37" y="650"/>
                    </a:lnTo>
                    <a:lnTo>
                      <a:pt x="38" y="654"/>
                    </a:lnTo>
                    <a:lnTo>
                      <a:pt x="41" y="658"/>
                    </a:lnTo>
                    <a:lnTo>
                      <a:pt x="44" y="664"/>
                    </a:lnTo>
                    <a:lnTo>
                      <a:pt x="47" y="670"/>
                    </a:lnTo>
                    <a:lnTo>
                      <a:pt x="51" y="675"/>
                    </a:lnTo>
                    <a:lnTo>
                      <a:pt x="78" y="712"/>
                    </a:lnTo>
                    <a:lnTo>
                      <a:pt x="108" y="749"/>
                    </a:lnTo>
                    <a:lnTo>
                      <a:pt x="122" y="765"/>
                    </a:lnTo>
                    <a:lnTo>
                      <a:pt x="139" y="783"/>
                    </a:lnTo>
                    <a:lnTo>
                      <a:pt x="155" y="798"/>
                    </a:lnTo>
                    <a:lnTo>
                      <a:pt x="173" y="814"/>
                    </a:lnTo>
                    <a:lnTo>
                      <a:pt x="190" y="827"/>
                    </a:lnTo>
                    <a:lnTo>
                      <a:pt x="208" y="840"/>
                    </a:lnTo>
                    <a:lnTo>
                      <a:pt x="227" y="852"/>
                    </a:lnTo>
                    <a:lnTo>
                      <a:pt x="247" y="864"/>
                    </a:lnTo>
                    <a:lnTo>
                      <a:pt x="267" y="874"/>
                    </a:lnTo>
                    <a:lnTo>
                      <a:pt x="287" y="883"/>
                    </a:lnTo>
                    <a:lnTo>
                      <a:pt x="309" y="891"/>
                    </a:lnTo>
                    <a:lnTo>
                      <a:pt x="331" y="897"/>
                    </a:lnTo>
                    <a:lnTo>
                      <a:pt x="334" y="895"/>
                    </a:lnTo>
                    <a:lnTo>
                      <a:pt x="334" y="892"/>
                    </a:lnTo>
                    <a:lnTo>
                      <a:pt x="334" y="891"/>
                    </a:lnTo>
                    <a:lnTo>
                      <a:pt x="334" y="889"/>
                    </a:lnTo>
                    <a:lnTo>
                      <a:pt x="332" y="886"/>
                    </a:lnTo>
                    <a:lnTo>
                      <a:pt x="329" y="885"/>
                    </a:lnTo>
                    <a:lnTo>
                      <a:pt x="328" y="883"/>
                    </a:lnTo>
                    <a:lnTo>
                      <a:pt x="328" y="880"/>
                    </a:lnTo>
                    <a:lnTo>
                      <a:pt x="312" y="867"/>
                    </a:lnTo>
                    <a:lnTo>
                      <a:pt x="295" y="854"/>
                    </a:lnTo>
                    <a:lnTo>
                      <a:pt x="279" y="839"/>
                    </a:lnTo>
                    <a:lnTo>
                      <a:pt x="263" y="826"/>
                    </a:lnTo>
                    <a:lnTo>
                      <a:pt x="247" y="812"/>
                    </a:lnTo>
                    <a:lnTo>
                      <a:pt x="230" y="798"/>
                    </a:lnTo>
                    <a:lnTo>
                      <a:pt x="214" y="784"/>
                    </a:lnTo>
                    <a:lnTo>
                      <a:pt x="196" y="772"/>
                    </a:lnTo>
                    <a:lnTo>
                      <a:pt x="181" y="758"/>
                    </a:lnTo>
                    <a:lnTo>
                      <a:pt x="168" y="743"/>
                    </a:lnTo>
                    <a:lnTo>
                      <a:pt x="155" y="726"/>
                    </a:lnTo>
                    <a:lnTo>
                      <a:pt x="145" y="709"/>
                    </a:lnTo>
                    <a:lnTo>
                      <a:pt x="134" y="691"/>
                    </a:lnTo>
                    <a:lnTo>
                      <a:pt x="124" y="673"/>
                    </a:lnTo>
                    <a:lnTo>
                      <a:pt x="115" y="655"/>
                    </a:lnTo>
                    <a:lnTo>
                      <a:pt x="106" y="636"/>
                    </a:lnTo>
                    <a:lnTo>
                      <a:pt x="113" y="635"/>
                    </a:lnTo>
                    <a:lnTo>
                      <a:pt x="115" y="621"/>
                    </a:lnTo>
                    <a:lnTo>
                      <a:pt x="115" y="608"/>
                    </a:lnTo>
                    <a:lnTo>
                      <a:pt x="115" y="595"/>
                    </a:lnTo>
                    <a:lnTo>
                      <a:pt x="113" y="583"/>
                    </a:lnTo>
                    <a:lnTo>
                      <a:pt x="112" y="570"/>
                    </a:lnTo>
                    <a:lnTo>
                      <a:pt x="109" y="556"/>
                    </a:lnTo>
                    <a:lnTo>
                      <a:pt x="109" y="543"/>
                    </a:lnTo>
                    <a:lnTo>
                      <a:pt x="109" y="530"/>
                    </a:lnTo>
                    <a:lnTo>
                      <a:pt x="116" y="544"/>
                    </a:lnTo>
                    <a:lnTo>
                      <a:pt x="122" y="559"/>
                    </a:lnTo>
                    <a:lnTo>
                      <a:pt x="128" y="576"/>
                    </a:lnTo>
                    <a:lnTo>
                      <a:pt x="134" y="590"/>
                    </a:lnTo>
                    <a:lnTo>
                      <a:pt x="142" y="605"/>
                    </a:lnTo>
                    <a:lnTo>
                      <a:pt x="150" y="620"/>
                    </a:lnTo>
                    <a:lnTo>
                      <a:pt x="159" y="633"/>
                    </a:lnTo>
                    <a:lnTo>
                      <a:pt x="171" y="645"/>
                    </a:lnTo>
                    <a:lnTo>
                      <a:pt x="199" y="694"/>
                    </a:lnTo>
                    <a:lnTo>
                      <a:pt x="217" y="713"/>
                    </a:lnTo>
                    <a:lnTo>
                      <a:pt x="235" y="731"/>
                    </a:lnTo>
                    <a:lnTo>
                      <a:pt x="254" y="749"/>
                    </a:lnTo>
                    <a:lnTo>
                      <a:pt x="275" y="766"/>
                    </a:lnTo>
                    <a:lnTo>
                      <a:pt x="294" y="784"/>
                    </a:lnTo>
                    <a:lnTo>
                      <a:pt x="315" y="799"/>
                    </a:lnTo>
                    <a:lnTo>
                      <a:pt x="335" y="814"/>
                    </a:lnTo>
                    <a:lnTo>
                      <a:pt x="358" y="827"/>
                    </a:lnTo>
                    <a:lnTo>
                      <a:pt x="365" y="829"/>
                    </a:lnTo>
                    <a:lnTo>
                      <a:pt x="372" y="830"/>
                    </a:lnTo>
                    <a:lnTo>
                      <a:pt x="380" y="833"/>
                    </a:lnTo>
                    <a:lnTo>
                      <a:pt x="387" y="834"/>
                    </a:lnTo>
                    <a:lnTo>
                      <a:pt x="396" y="836"/>
                    </a:lnTo>
                    <a:lnTo>
                      <a:pt x="403" y="836"/>
                    </a:lnTo>
                    <a:lnTo>
                      <a:pt x="409" y="833"/>
                    </a:lnTo>
                    <a:lnTo>
                      <a:pt x="417" y="827"/>
                    </a:lnTo>
                    <a:lnTo>
                      <a:pt x="394" y="809"/>
                    </a:lnTo>
                    <a:lnTo>
                      <a:pt x="372" y="790"/>
                    </a:lnTo>
                    <a:lnTo>
                      <a:pt x="353" y="769"/>
                    </a:lnTo>
                    <a:lnTo>
                      <a:pt x="334" y="747"/>
                    </a:lnTo>
                    <a:lnTo>
                      <a:pt x="316" y="724"/>
                    </a:lnTo>
                    <a:lnTo>
                      <a:pt x="300" y="700"/>
                    </a:lnTo>
                    <a:lnTo>
                      <a:pt x="284" y="676"/>
                    </a:lnTo>
                    <a:lnTo>
                      <a:pt x="269" y="652"/>
                    </a:lnTo>
                    <a:lnTo>
                      <a:pt x="261" y="630"/>
                    </a:lnTo>
                    <a:lnTo>
                      <a:pt x="254" y="610"/>
                    </a:lnTo>
                    <a:lnTo>
                      <a:pt x="248" y="587"/>
                    </a:lnTo>
                    <a:lnTo>
                      <a:pt x="244" y="565"/>
                    </a:lnTo>
                    <a:lnTo>
                      <a:pt x="239" y="542"/>
                    </a:lnTo>
                    <a:lnTo>
                      <a:pt x="235" y="519"/>
                    </a:lnTo>
                    <a:lnTo>
                      <a:pt x="230" y="496"/>
                    </a:lnTo>
                    <a:lnTo>
                      <a:pt x="229" y="472"/>
                    </a:lnTo>
                    <a:lnTo>
                      <a:pt x="233" y="468"/>
                    </a:lnTo>
                    <a:lnTo>
                      <a:pt x="239" y="472"/>
                    </a:lnTo>
                    <a:lnTo>
                      <a:pt x="245" y="476"/>
                    </a:lnTo>
                    <a:lnTo>
                      <a:pt x="251" y="481"/>
                    </a:lnTo>
                    <a:lnTo>
                      <a:pt x="257" y="487"/>
                    </a:lnTo>
                    <a:lnTo>
                      <a:pt x="261" y="491"/>
                    </a:lnTo>
                    <a:lnTo>
                      <a:pt x="267" y="494"/>
                    </a:lnTo>
                    <a:lnTo>
                      <a:pt x="275" y="497"/>
                    </a:lnTo>
                    <a:lnTo>
                      <a:pt x="281" y="497"/>
                    </a:lnTo>
                    <a:lnTo>
                      <a:pt x="282" y="500"/>
                    </a:lnTo>
                    <a:lnTo>
                      <a:pt x="284" y="502"/>
                    </a:lnTo>
                    <a:lnTo>
                      <a:pt x="287" y="502"/>
                    </a:lnTo>
                    <a:lnTo>
                      <a:pt x="288" y="502"/>
                    </a:lnTo>
                    <a:lnTo>
                      <a:pt x="291" y="502"/>
                    </a:lnTo>
                    <a:lnTo>
                      <a:pt x="292" y="502"/>
                    </a:lnTo>
                    <a:lnTo>
                      <a:pt x="295" y="500"/>
                    </a:lnTo>
                    <a:lnTo>
                      <a:pt x="297" y="499"/>
                    </a:lnTo>
                    <a:lnTo>
                      <a:pt x="316" y="521"/>
                    </a:lnTo>
                    <a:lnTo>
                      <a:pt x="334" y="544"/>
                    </a:lnTo>
                    <a:lnTo>
                      <a:pt x="341" y="556"/>
                    </a:lnTo>
                    <a:lnTo>
                      <a:pt x="349" y="568"/>
                    </a:lnTo>
                    <a:lnTo>
                      <a:pt x="356" y="581"/>
                    </a:lnTo>
                    <a:lnTo>
                      <a:pt x="362" y="595"/>
                    </a:lnTo>
                    <a:lnTo>
                      <a:pt x="366" y="608"/>
                    </a:lnTo>
                    <a:lnTo>
                      <a:pt x="369" y="621"/>
                    </a:lnTo>
                    <a:lnTo>
                      <a:pt x="372" y="636"/>
                    </a:lnTo>
                    <a:lnTo>
                      <a:pt x="375" y="650"/>
                    </a:lnTo>
                    <a:lnTo>
                      <a:pt x="375" y="664"/>
                    </a:lnTo>
                    <a:lnTo>
                      <a:pt x="375" y="679"/>
                    </a:lnTo>
                    <a:lnTo>
                      <a:pt x="372" y="694"/>
                    </a:lnTo>
                    <a:lnTo>
                      <a:pt x="369" y="710"/>
                    </a:lnTo>
                    <a:lnTo>
                      <a:pt x="374" y="712"/>
                    </a:lnTo>
                    <a:lnTo>
                      <a:pt x="378" y="713"/>
                    </a:lnTo>
                    <a:lnTo>
                      <a:pt x="383" y="713"/>
                    </a:lnTo>
                    <a:lnTo>
                      <a:pt x="386" y="712"/>
                    </a:lnTo>
                    <a:lnTo>
                      <a:pt x="392" y="709"/>
                    </a:lnTo>
                    <a:lnTo>
                      <a:pt x="399" y="703"/>
                    </a:lnTo>
                    <a:lnTo>
                      <a:pt x="405" y="695"/>
                    </a:lnTo>
                    <a:lnTo>
                      <a:pt x="411" y="688"/>
                    </a:lnTo>
                    <a:lnTo>
                      <a:pt x="417" y="682"/>
                    </a:lnTo>
                    <a:lnTo>
                      <a:pt x="423" y="676"/>
                    </a:lnTo>
                    <a:lnTo>
                      <a:pt x="429" y="666"/>
                    </a:lnTo>
                    <a:lnTo>
                      <a:pt x="434" y="654"/>
                    </a:lnTo>
                    <a:lnTo>
                      <a:pt x="439" y="641"/>
                    </a:lnTo>
                    <a:lnTo>
                      <a:pt x="443" y="627"/>
                    </a:lnTo>
                    <a:lnTo>
                      <a:pt x="446" y="614"/>
                    </a:lnTo>
                    <a:lnTo>
                      <a:pt x="449" y="601"/>
                    </a:lnTo>
                    <a:lnTo>
                      <a:pt x="451" y="586"/>
                    </a:lnTo>
                    <a:lnTo>
                      <a:pt x="452" y="573"/>
                    </a:lnTo>
                    <a:lnTo>
                      <a:pt x="452" y="558"/>
                    </a:lnTo>
                    <a:lnTo>
                      <a:pt x="451" y="544"/>
                    </a:lnTo>
                    <a:lnTo>
                      <a:pt x="449" y="531"/>
                    </a:lnTo>
                    <a:lnTo>
                      <a:pt x="446" y="518"/>
                    </a:lnTo>
                    <a:lnTo>
                      <a:pt x="442" y="505"/>
                    </a:lnTo>
                    <a:lnTo>
                      <a:pt x="436" y="493"/>
                    </a:lnTo>
                    <a:lnTo>
                      <a:pt x="429" y="481"/>
                    </a:lnTo>
                    <a:lnTo>
                      <a:pt x="421" y="470"/>
                    </a:lnTo>
                    <a:lnTo>
                      <a:pt x="360" y="420"/>
                    </a:lnTo>
                    <a:lnTo>
                      <a:pt x="358" y="411"/>
                    </a:lnTo>
                    <a:lnTo>
                      <a:pt x="352" y="404"/>
                    </a:lnTo>
                    <a:lnTo>
                      <a:pt x="346" y="398"/>
                    </a:lnTo>
                    <a:lnTo>
                      <a:pt x="337" y="392"/>
                    </a:lnTo>
                    <a:lnTo>
                      <a:pt x="328" y="386"/>
                    </a:lnTo>
                    <a:lnTo>
                      <a:pt x="319" y="380"/>
                    </a:lnTo>
                    <a:lnTo>
                      <a:pt x="312" y="374"/>
                    </a:lnTo>
                    <a:lnTo>
                      <a:pt x="303" y="368"/>
                    </a:lnTo>
                    <a:lnTo>
                      <a:pt x="295" y="362"/>
                    </a:lnTo>
                    <a:lnTo>
                      <a:pt x="287" y="357"/>
                    </a:lnTo>
                    <a:lnTo>
                      <a:pt x="279" y="352"/>
                    </a:lnTo>
                    <a:lnTo>
                      <a:pt x="272" y="346"/>
                    </a:lnTo>
                    <a:lnTo>
                      <a:pt x="266" y="340"/>
                    </a:lnTo>
                    <a:lnTo>
                      <a:pt x="258" y="334"/>
                    </a:lnTo>
                    <a:lnTo>
                      <a:pt x="251" y="328"/>
                    </a:lnTo>
                    <a:lnTo>
                      <a:pt x="244" y="321"/>
                    </a:lnTo>
                    <a:lnTo>
                      <a:pt x="248" y="299"/>
                    </a:lnTo>
                    <a:lnTo>
                      <a:pt x="254" y="277"/>
                    </a:lnTo>
                    <a:lnTo>
                      <a:pt x="260" y="256"/>
                    </a:lnTo>
                    <a:lnTo>
                      <a:pt x="269" y="235"/>
                    </a:lnTo>
                    <a:lnTo>
                      <a:pt x="278" y="215"/>
                    </a:lnTo>
                    <a:lnTo>
                      <a:pt x="287" y="194"/>
                    </a:lnTo>
                    <a:lnTo>
                      <a:pt x="297" y="175"/>
                    </a:lnTo>
                    <a:lnTo>
                      <a:pt x="309" y="154"/>
                    </a:lnTo>
                    <a:lnTo>
                      <a:pt x="332" y="115"/>
                    </a:lnTo>
                    <a:lnTo>
                      <a:pt x="358" y="77"/>
                    </a:lnTo>
                    <a:lnTo>
                      <a:pt x="381" y="40"/>
                    </a:lnTo>
                    <a:lnTo>
                      <a:pt x="405" y="0"/>
                    </a:lnTo>
                    <a:lnTo>
                      <a:pt x="409" y="33"/>
                    </a:lnTo>
                    <a:lnTo>
                      <a:pt x="412" y="65"/>
                    </a:lnTo>
                    <a:lnTo>
                      <a:pt x="415" y="98"/>
                    </a:lnTo>
                    <a:lnTo>
                      <a:pt x="418" y="132"/>
                    </a:lnTo>
                    <a:lnTo>
                      <a:pt x="423" y="166"/>
                    </a:lnTo>
                    <a:lnTo>
                      <a:pt x="427" y="198"/>
                    </a:lnTo>
                    <a:lnTo>
                      <a:pt x="434" y="232"/>
                    </a:lnTo>
                    <a:lnTo>
                      <a:pt x="443" y="265"/>
                    </a:lnTo>
                    <a:close/>
                  </a:path>
                </a:pathLst>
              </a:custGeom>
              <a:solidFill>
                <a:srgbClr val="2B2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" name="Freeform 123"/>
              <p:cNvSpPr>
                <a:spLocks/>
              </p:cNvSpPr>
              <p:nvPr/>
            </p:nvSpPr>
            <p:spPr bwMode="auto">
              <a:xfrm>
                <a:off x="4241" y="3070"/>
                <a:ext cx="234" cy="332"/>
              </a:xfrm>
              <a:custGeom>
                <a:avLst/>
                <a:gdLst>
                  <a:gd name="T0" fmla="*/ 136 w 468"/>
                  <a:gd name="T1" fmla="*/ 11 h 665"/>
                  <a:gd name="T2" fmla="*/ 157 w 468"/>
                  <a:gd name="T3" fmla="*/ 27 h 665"/>
                  <a:gd name="T4" fmla="*/ 179 w 468"/>
                  <a:gd name="T5" fmla="*/ 43 h 665"/>
                  <a:gd name="T6" fmla="*/ 191 w 468"/>
                  <a:gd name="T7" fmla="*/ 52 h 665"/>
                  <a:gd name="T8" fmla="*/ 203 w 468"/>
                  <a:gd name="T9" fmla="*/ 61 h 665"/>
                  <a:gd name="T10" fmla="*/ 207 w 468"/>
                  <a:gd name="T11" fmla="*/ 72 h 665"/>
                  <a:gd name="T12" fmla="*/ 204 w 468"/>
                  <a:gd name="T13" fmla="*/ 77 h 665"/>
                  <a:gd name="T14" fmla="*/ 207 w 468"/>
                  <a:gd name="T15" fmla="*/ 90 h 665"/>
                  <a:gd name="T16" fmla="*/ 211 w 468"/>
                  <a:gd name="T17" fmla="*/ 103 h 665"/>
                  <a:gd name="T18" fmla="*/ 214 w 468"/>
                  <a:gd name="T19" fmla="*/ 115 h 665"/>
                  <a:gd name="T20" fmla="*/ 217 w 468"/>
                  <a:gd name="T21" fmla="*/ 126 h 665"/>
                  <a:gd name="T22" fmla="*/ 222 w 468"/>
                  <a:gd name="T23" fmla="*/ 143 h 665"/>
                  <a:gd name="T24" fmla="*/ 230 w 468"/>
                  <a:gd name="T25" fmla="*/ 175 h 665"/>
                  <a:gd name="T26" fmla="*/ 233 w 468"/>
                  <a:gd name="T27" fmla="*/ 208 h 665"/>
                  <a:gd name="T28" fmla="*/ 233 w 468"/>
                  <a:gd name="T29" fmla="*/ 241 h 665"/>
                  <a:gd name="T30" fmla="*/ 230 w 468"/>
                  <a:gd name="T31" fmla="*/ 274 h 665"/>
                  <a:gd name="T32" fmla="*/ 221 w 468"/>
                  <a:gd name="T33" fmla="*/ 305 h 665"/>
                  <a:gd name="T34" fmla="*/ 217 w 468"/>
                  <a:gd name="T35" fmla="*/ 315 h 665"/>
                  <a:gd name="T36" fmla="*/ 212 w 468"/>
                  <a:gd name="T37" fmla="*/ 324 h 665"/>
                  <a:gd name="T38" fmla="*/ 204 w 468"/>
                  <a:gd name="T39" fmla="*/ 331 h 665"/>
                  <a:gd name="T40" fmla="*/ 196 w 468"/>
                  <a:gd name="T41" fmla="*/ 331 h 665"/>
                  <a:gd name="T42" fmla="*/ 183 w 468"/>
                  <a:gd name="T43" fmla="*/ 328 h 665"/>
                  <a:gd name="T44" fmla="*/ 174 w 468"/>
                  <a:gd name="T45" fmla="*/ 328 h 665"/>
                  <a:gd name="T46" fmla="*/ 164 w 468"/>
                  <a:gd name="T47" fmla="*/ 331 h 665"/>
                  <a:gd name="T48" fmla="*/ 148 w 468"/>
                  <a:gd name="T49" fmla="*/ 327 h 665"/>
                  <a:gd name="T50" fmla="*/ 132 w 468"/>
                  <a:gd name="T51" fmla="*/ 320 h 665"/>
                  <a:gd name="T52" fmla="*/ 115 w 468"/>
                  <a:gd name="T53" fmla="*/ 313 h 665"/>
                  <a:gd name="T54" fmla="*/ 98 w 468"/>
                  <a:gd name="T55" fmla="*/ 305 h 665"/>
                  <a:gd name="T56" fmla="*/ 80 w 468"/>
                  <a:gd name="T57" fmla="*/ 300 h 665"/>
                  <a:gd name="T58" fmla="*/ 78 w 468"/>
                  <a:gd name="T59" fmla="*/ 302 h 665"/>
                  <a:gd name="T60" fmla="*/ 76 w 468"/>
                  <a:gd name="T61" fmla="*/ 300 h 665"/>
                  <a:gd name="T62" fmla="*/ 71 w 468"/>
                  <a:gd name="T63" fmla="*/ 296 h 665"/>
                  <a:gd name="T64" fmla="*/ 60 w 468"/>
                  <a:gd name="T65" fmla="*/ 285 h 665"/>
                  <a:gd name="T66" fmla="*/ 51 w 468"/>
                  <a:gd name="T67" fmla="*/ 274 h 665"/>
                  <a:gd name="T68" fmla="*/ 31 w 468"/>
                  <a:gd name="T69" fmla="*/ 230 h 665"/>
                  <a:gd name="T70" fmla="*/ 11 w 468"/>
                  <a:gd name="T71" fmla="*/ 179 h 665"/>
                  <a:gd name="T72" fmla="*/ 4 w 468"/>
                  <a:gd name="T73" fmla="*/ 148 h 665"/>
                  <a:gd name="T74" fmla="*/ 0 w 468"/>
                  <a:gd name="T75" fmla="*/ 115 h 665"/>
                  <a:gd name="T76" fmla="*/ 12 w 468"/>
                  <a:gd name="T77" fmla="*/ 78 h 665"/>
                  <a:gd name="T78" fmla="*/ 38 w 468"/>
                  <a:gd name="T79" fmla="*/ 44 h 665"/>
                  <a:gd name="T80" fmla="*/ 72 w 468"/>
                  <a:gd name="T81" fmla="*/ 17 h 665"/>
                  <a:gd name="T82" fmla="*/ 84 w 468"/>
                  <a:gd name="T83" fmla="*/ 15 h 665"/>
                  <a:gd name="T84" fmla="*/ 94 w 468"/>
                  <a:gd name="T85" fmla="*/ 10 h 665"/>
                  <a:gd name="T86" fmla="*/ 99 w 468"/>
                  <a:gd name="T87" fmla="*/ 4 h 665"/>
                  <a:gd name="T88" fmla="*/ 102 w 468"/>
                  <a:gd name="T89" fmla="*/ 1 h 665"/>
                  <a:gd name="T90" fmla="*/ 107 w 468"/>
                  <a:gd name="T91" fmla="*/ 0 h 665"/>
                  <a:gd name="T92" fmla="*/ 111 w 468"/>
                  <a:gd name="T93" fmla="*/ 2 h 665"/>
                  <a:gd name="T94" fmla="*/ 116 w 468"/>
                  <a:gd name="T95" fmla="*/ 3 h 665"/>
                  <a:gd name="T96" fmla="*/ 120 w 468"/>
                  <a:gd name="T97" fmla="*/ 4 h 6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8"/>
                  <a:gd name="T148" fmla="*/ 0 h 665"/>
                  <a:gd name="T149" fmla="*/ 468 w 468"/>
                  <a:gd name="T150" fmla="*/ 665 h 6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8" h="665">
                    <a:moveTo>
                      <a:pt x="240" y="8"/>
                    </a:moveTo>
                    <a:lnTo>
                      <a:pt x="256" y="15"/>
                    </a:lnTo>
                    <a:lnTo>
                      <a:pt x="271" y="23"/>
                    </a:lnTo>
                    <a:lnTo>
                      <a:pt x="286" y="33"/>
                    </a:lnTo>
                    <a:lnTo>
                      <a:pt x="299" y="43"/>
                    </a:lnTo>
                    <a:lnTo>
                      <a:pt x="314" y="54"/>
                    </a:lnTo>
                    <a:lnTo>
                      <a:pt x="327" y="65"/>
                    </a:lnTo>
                    <a:lnTo>
                      <a:pt x="342" y="76"/>
                    </a:lnTo>
                    <a:lnTo>
                      <a:pt x="357" y="86"/>
                    </a:lnTo>
                    <a:lnTo>
                      <a:pt x="364" y="94"/>
                    </a:lnTo>
                    <a:lnTo>
                      <a:pt x="373" y="99"/>
                    </a:lnTo>
                    <a:lnTo>
                      <a:pt x="382" y="105"/>
                    </a:lnTo>
                    <a:lnTo>
                      <a:pt x="389" y="111"/>
                    </a:lnTo>
                    <a:lnTo>
                      <a:pt x="398" y="117"/>
                    </a:lnTo>
                    <a:lnTo>
                      <a:pt x="405" y="123"/>
                    </a:lnTo>
                    <a:lnTo>
                      <a:pt x="413" y="132"/>
                    </a:lnTo>
                    <a:lnTo>
                      <a:pt x="419" y="141"/>
                    </a:lnTo>
                    <a:lnTo>
                      <a:pt x="414" y="144"/>
                    </a:lnTo>
                    <a:lnTo>
                      <a:pt x="411" y="147"/>
                    </a:lnTo>
                    <a:lnTo>
                      <a:pt x="410" y="150"/>
                    </a:lnTo>
                    <a:lnTo>
                      <a:pt x="408" y="154"/>
                    </a:lnTo>
                    <a:lnTo>
                      <a:pt x="408" y="162"/>
                    </a:lnTo>
                    <a:lnTo>
                      <a:pt x="410" y="170"/>
                    </a:lnTo>
                    <a:lnTo>
                      <a:pt x="413" y="181"/>
                    </a:lnTo>
                    <a:lnTo>
                      <a:pt x="417" y="190"/>
                    </a:lnTo>
                    <a:lnTo>
                      <a:pt x="420" y="199"/>
                    </a:lnTo>
                    <a:lnTo>
                      <a:pt x="422" y="207"/>
                    </a:lnTo>
                    <a:lnTo>
                      <a:pt x="425" y="215"/>
                    </a:lnTo>
                    <a:lnTo>
                      <a:pt x="426" y="222"/>
                    </a:lnTo>
                    <a:lnTo>
                      <a:pt x="428" y="230"/>
                    </a:lnTo>
                    <a:lnTo>
                      <a:pt x="431" y="237"/>
                    </a:lnTo>
                    <a:lnTo>
                      <a:pt x="432" y="244"/>
                    </a:lnTo>
                    <a:lnTo>
                      <a:pt x="434" y="252"/>
                    </a:lnTo>
                    <a:lnTo>
                      <a:pt x="435" y="259"/>
                    </a:lnTo>
                    <a:lnTo>
                      <a:pt x="437" y="268"/>
                    </a:lnTo>
                    <a:lnTo>
                      <a:pt x="444" y="287"/>
                    </a:lnTo>
                    <a:lnTo>
                      <a:pt x="450" y="307"/>
                    </a:lnTo>
                    <a:lnTo>
                      <a:pt x="454" y="327"/>
                    </a:lnTo>
                    <a:lnTo>
                      <a:pt x="459" y="350"/>
                    </a:lnTo>
                    <a:lnTo>
                      <a:pt x="462" y="372"/>
                    </a:lnTo>
                    <a:lnTo>
                      <a:pt x="465" y="394"/>
                    </a:lnTo>
                    <a:lnTo>
                      <a:pt x="466" y="416"/>
                    </a:lnTo>
                    <a:lnTo>
                      <a:pt x="468" y="438"/>
                    </a:lnTo>
                    <a:lnTo>
                      <a:pt x="468" y="460"/>
                    </a:lnTo>
                    <a:lnTo>
                      <a:pt x="466" y="483"/>
                    </a:lnTo>
                    <a:lnTo>
                      <a:pt x="465" y="506"/>
                    </a:lnTo>
                    <a:lnTo>
                      <a:pt x="462" y="527"/>
                    </a:lnTo>
                    <a:lnTo>
                      <a:pt x="459" y="549"/>
                    </a:lnTo>
                    <a:lnTo>
                      <a:pt x="454" y="570"/>
                    </a:lnTo>
                    <a:lnTo>
                      <a:pt x="448" y="591"/>
                    </a:lnTo>
                    <a:lnTo>
                      <a:pt x="442" y="611"/>
                    </a:lnTo>
                    <a:lnTo>
                      <a:pt x="440" y="617"/>
                    </a:lnTo>
                    <a:lnTo>
                      <a:pt x="437" y="623"/>
                    </a:lnTo>
                    <a:lnTo>
                      <a:pt x="434" y="631"/>
                    </a:lnTo>
                    <a:lnTo>
                      <a:pt x="431" y="637"/>
                    </a:lnTo>
                    <a:lnTo>
                      <a:pt x="426" y="642"/>
                    </a:lnTo>
                    <a:lnTo>
                      <a:pt x="423" y="648"/>
                    </a:lnTo>
                    <a:lnTo>
                      <a:pt x="417" y="654"/>
                    </a:lnTo>
                    <a:lnTo>
                      <a:pt x="411" y="660"/>
                    </a:lnTo>
                    <a:lnTo>
                      <a:pt x="407" y="662"/>
                    </a:lnTo>
                    <a:lnTo>
                      <a:pt x="403" y="663"/>
                    </a:lnTo>
                    <a:lnTo>
                      <a:pt x="397" y="663"/>
                    </a:lnTo>
                    <a:lnTo>
                      <a:pt x="392" y="663"/>
                    </a:lnTo>
                    <a:lnTo>
                      <a:pt x="383" y="662"/>
                    </a:lnTo>
                    <a:lnTo>
                      <a:pt x="374" y="659"/>
                    </a:lnTo>
                    <a:lnTo>
                      <a:pt x="366" y="656"/>
                    </a:lnTo>
                    <a:lnTo>
                      <a:pt x="357" y="656"/>
                    </a:lnTo>
                    <a:lnTo>
                      <a:pt x="352" y="656"/>
                    </a:lnTo>
                    <a:lnTo>
                      <a:pt x="348" y="657"/>
                    </a:lnTo>
                    <a:lnTo>
                      <a:pt x="343" y="660"/>
                    </a:lnTo>
                    <a:lnTo>
                      <a:pt x="339" y="665"/>
                    </a:lnTo>
                    <a:lnTo>
                      <a:pt x="327" y="663"/>
                    </a:lnTo>
                    <a:lnTo>
                      <a:pt x="315" y="662"/>
                    </a:lnTo>
                    <a:lnTo>
                      <a:pt x="305" y="659"/>
                    </a:lnTo>
                    <a:lnTo>
                      <a:pt x="295" y="654"/>
                    </a:lnTo>
                    <a:lnTo>
                      <a:pt x="284" y="650"/>
                    </a:lnTo>
                    <a:lnTo>
                      <a:pt x="274" y="645"/>
                    </a:lnTo>
                    <a:lnTo>
                      <a:pt x="263" y="641"/>
                    </a:lnTo>
                    <a:lnTo>
                      <a:pt x="253" y="638"/>
                    </a:lnTo>
                    <a:lnTo>
                      <a:pt x="241" y="632"/>
                    </a:lnTo>
                    <a:lnTo>
                      <a:pt x="229" y="626"/>
                    </a:lnTo>
                    <a:lnTo>
                      <a:pt x="219" y="622"/>
                    </a:lnTo>
                    <a:lnTo>
                      <a:pt x="207" y="616"/>
                    </a:lnTo>
                    <a:lnTo>
                      <a:pt x="195" y="611"/>
                    </a:lnTo>
                    <a:lnTo>
                      <a:pt x="184" y="607"/>
                    </a:lnTo>
                    <a:lnTo>
                      <a:pt x="172" y="604"/>
                    </a:lnTo>
                    <a:lnTo>
                      <a:pt x="160" y="600"/>
                    </a:lnTo>
                    <a:lnTo>
                      <a:pt x="158" y="603"/>
                    </a:lnTo>
                    <a:lnTo>
                      <a:pt x="157" y="604"/>
                    </a:lnTo>
                    <a:lnTo>
                      <a:pt x="156" y="604"/>
                    </a:lnTo>
                    <a:lnTo>
                      <a:pt x="154" y="604"/>
                    </a:lnTo>
                    <a:lnTo>
                      <a:pt x="153" y="603"/>
                    </a:lnTo>
                    <a:lnTo>
                      <a:pt x="151" y="601"/>
                    </a:lnTo>
                    <a:lnTo>
                      <a:pt x="148" y="601"/>
                    </a:lnTo>
                    <a:lnTo>
                      <a:pt x="147" y="603"/>
                    </a:lnTo>
                    <a:lnTo>
                      <a:pt x="142" y="592"/>
                    </a:lnTo>
                    <a:lnTo>
                      <a:pt x="136" y="585"/>
                    </a:lnTo>
                    <a:lnTo>
                      <a:pt x="129" y="577"/>
                    </a:lnTo>
                    <a:lnTo>
                      <a:pt x="121" y="571"/>
                    </a:lnTo>
                    <a:lnTo>
                      <a:pt x="114" y="566"/>
                    </a:lnTo>
                    <a:lnTo>
                      <a:pt x="107" y="558"/>
                    </a:lnTo>
                    <a:lnTo>
                      <a:pt x="101" y="549"/>
                    </a:lnTo>
                    <a:lnTo>
                      <a:pt x="98" y="540"/>
                    </a:lnTo>
                    <a:lnTo>
                      <a:pt x="80" y="500"/>
                    </a:lnTo>
                    <a:lnTo>
                      <a:pt x="62" y="460"/>
                    </a:lnTo>
                    <a:lnTo>
                      <a:pt x="45" y="421"/>
                    </a:lnTo>
                    <a:lnTo>
                      <a:pt x="30" y="379"/>
                    </a:lnTo>
                    <a:lnTo>
                      <a:pt x="22" y="358"/>
                    </a:lnTo>
                    <a:lnTo>
                      <a:pt x="16" y="338"/>
                    </a:lnTo>
                    <a:lnTo>
                      <a:pt x="12" y="317"/>
                    </a:lnTo>
                    <a:lnTo>
                      <a:pt x="8" y="296"/>
                    </a:lnTo>
                    <a:lnTo>
                      <a:pt x="3" y="274"/>
                    </a:lnTo>
                    <a:lnTo>
                      <a:pt x="2" y="252"/>
                    </a:lnTo>
                    <a:lnTo>
                      <a:pt x="0" y="230"/>
                    </a:lnTo>
                    <a:lnTo>
                      <a:pt x="0" y="207"/>
                    </a:lnTo>
                    <a:lnTo>
                      <a:pt x="11" y="182"/>
                    </a:lnTo>
                    <a:lnTo>
                      <a:pt x="24" y="157"/>
                    </a:lnTo>
                    <a:lnTo>
                      <a:pt x="39" y="132"/>
                    </a:lnTo>
                    <a:lnTo>
                      <a:pt x="56" y="110"/>
                    </a:lnTo>
                    <a:lnTo>
                      <a:pt x="76" y="88"/>
                    </a:lnTo>
                    <a:lnTo>
                      <a:pt x="96" y="68"/>
                    </a:lnTo>
                    <a:lnTo>
                      <a:pt x="120" y="51"/>
                    </a:lnTo>
                    <a:lnTo>
                      <a:pt x="144" y="34"/>
                    </a:lnTo>
                    <a:lnTo>
                      <a:pt x="151" y="33"/>
                    </a:lnTo>
                    <a:lnTo>
                      <a:pt x="158" y="31"/>
                    </a:lnTo>
                    <a:lnTo>
                      <a:pt x="167" y="30"/>
                    </a:lnTo>
                    <a:lnTo>
                      <a:pt x="175" y="27"/>
                    </a:lnTo>
                    <a:lnTo>
                      <a:pt x="181" y="24"/>
                    </a:lnTo>
                    <a:lnTo>
                      <a:pt x="187" y="21"/>
                    </a:lnTo>
                    <a:lnTo>
                      <a:pt x="192" y="15"/>
                    </a:lnTo>
                    <a:lnTo>
                      <a:pt x="195" y="8"/>
                    </a:lnTo>
                    <a:lnTo>
                      <a:pt x="197" y="8"/>
                    </a:lnTo>
                    <a:lnTo>
                      <a:pt x="200" y="6"/>
                    </a:lnTo>
                    <a:lnTo>
                      <a:pt x="203" y="5"/>
                    </a:lnTo>
                    <a:lnTo>
                      <a:pt x="204" y="3"/>
                    </a:lnTo>
                    <a:lnTo>
                      <a:pt x="207" y="2"/>
                    </a:lnTo>
                    <a:lnTo>
                      <a:pt x="210" y="0"/>
                    </a:lnTo>
                    <a:lnTo>
                      <a:pt x="213" y="0"/>
                    </a:lnTo>
                    <a:lnTo>
                      <a:pt x="218" y="2"/>
                    </a:lnTo>
                    <a:lnTo>
                      <a:pt x="219" y="3"/>
                    </a:lnTo>
                    <a:lnTo>
                      <a:pt x="222" y="5"/>
                    </a:lnTo>
                    <a:lnTo>
                      <a:pt x="225" y="6"/>
                    </a:lnTo>
                    <a:lnTo>
                      <a:pt x="228" y="6"/>
                    </a:lnTo>
                    <a:lnTo>
                      <a:pt x="231" y="6"/>
                    </a:lnTo>
                    <a:lnTo>
                      <a:pt x="234" y="6"/>
                    </a:lnTo>
                    <a:lnTo>
                      <a:pt x="237" y="6"/>
                    </a:lnTo>
                    <a:lnTo>
                      <a:pt x="240" y="8"/>
                    </a:lnTo>
                    <a:close/>
                  </a:path>
                </a:pathLst>
              </a:custGeom>
              <a:solidFill>
                <a:srgbClr val="48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9" name="Freeform 124"/>
              <p:cNvSpPr>
                <a:spLocks/>
              </p:cNvSpPr>
              <p:nvPr/>
            </p:nvSpPr>
            <p:spPr bwMode="auto">
              <a:xfrm>
                <a:off x="4824" y="3081"/>
                <a:ext cx="45" cy="89"/>
              </a:xfrm>
              <a:custGeom>
                <a:avLst/>
                <a:gdLst>
                  <a:gd name="T0" fmla="*/ 40 w 90"/>
                  <a:gd name="T1" fmla="*/ 76 h 178"/>
                  <a:gd name="T2" fmla="*/ 41 w 90"/>
                  <a:gd name="T3" fmla="*/ 77 h 178"/>
                  <a:gd name="T4" fmla="*/ 42 w 90"/>
                  <a:gd name="T5" fmla="*/ 77 h 178"/>
                  <a:gd name="T6" fmla="*/ 42 w 90"/>
                  <a:gd name="T7" fmla="*/ 78 h 178"/>
                  <a:gd name="T8" fmla="*/ 43 w 90"/>
                  <a:gd name="T9" fmla="*/ 79 h 178"/>
                  <a:gd name="T10" fmla="*/ 44 w 90"/>
                  <a:gd name="T11" fmla="*/ 80 h 178"/>
                  <a:gd name="T12" fmla="*/ 45 w 90"/>
                  <a:gd name="T13" fmla="*/ 81 h 178"/>
                  <a:gd name="T14" fmla="*/ 45 w 90"/>
                  <a:gd name="T15" fmla="*/ 82 h 178"/>
                  <a:gd name="T16" fmla="*/ 45 w 90"/>
                  <a:gd name="T17" fmla="*/ 83 h 178"/>
                  <a:gd name="T18" fmla="*/ 45 w 90"/>
                  <a:gd name="T19" fmla="*/ 85 h 178"/>
                  <a:gd name="T20" fmla="*/ 43 w 90"/>
                  <a:gd name="T21" fmla="*/ 86 h 178"/>
                  <a:gd name="T22" fmla="*/ 41 w 90"/>
                  <a:gd name="T23" fmla="*/ 87 h 178"/>
                  <a:gd name="T24" fmla="*/ 39 w 90"/>
                  <a:gd name="T25" fmla="*/ 87 h 178"/>
                  <a:gd name="T26" fmla="*/ 37 w 90"/>
                  <a:gd name="T27" fmla="*/ 87 h 178"/>
                  <a:gd name="T28" fmla="*/ 35 w 90"/>
                  <a:gd name="T29" fmla="*/ 87 h 178"/>
                  <a:gd name="T30" fmla="*/ 33 w 90"/>
                  <a:gd name="T31" fmla="*/ 88 h 178"/>
                  <a:gd name="T32" fmla="*/ 31 w 90"/>
                  <a:gd name="T33" fmla="*/ 89 h 178"/>
                  <a:gd name="T34" fmla="*/ 25 w 90"/>
                  <a:gd name="T35" fmla="*/ 79 h 178"/>
                  <a:gd name="T36" fmla="*/ 19 w 90"/>
                  <a:gd name="T37" fmla="*/ 69 h 178"/>
                  <a:gd name="T38" fmla="*/ 14 w 90"/>
                  <a:gd name="T39" fmla="*/ 58 h 178"/>
                  <a:gd name="T40" fmla="*/ 9 w 90"/>
                  <a:gd name="T41" fmla="*/ 47 h 178"/>
                  <a:gd name="T42" fmla="*/ 6 w 90"/>
                  <a:gd name="T43" fmla="*/ 37 h 178"/>
                  <a:gd name="T44" fmla="*/ 3 w 90"/>
                  <a:gd name="T45" fmla="*/ 24 h 178"/>
                  <a:gd name="T46" fmla="*/ 1 w 90"/>
                  <a:gd name="T47" fmla="*/ 12 h 178"/>
                  <a:gd name="T48" fmla="*/ 0 w 90"/>
                  <a:gd name="T49" fmla="*/ 0 h 178"/>
                  <a:gd name="T50" fmla="*/ 3 w 90"/>
                  <a:gd name="T51" fmla="*/ 10 h 178"/>
                  <a:gd name="T52" fmla="*/ 7 w 90"/>
                  <a:gd name="T53" fmla="*/ 20 h 178"/>
                  <a:gd name="T54" fmla="*/ 11 w 90"/>
                  <a:gd name="T55" fmla="*/ 29 h 178"/>
                  <a:gd name="T56" fmla="*/ 16 w 90"/>
                  <a:gd name="T57" fmla="*/ 39 h 178"/>
                  <a:gd name="T58" fmla="*/ 22 w 90"/>
                  <a:gd name="T59" fmla="*/ 49 h 178"/>
                  <a:gd name="T60" fmla="*/ 27 w 90"/>
                  <a:gd name="T61" fmla="*/ 58 h 178"/>
                  <a:gd name="T62" fmla="*/ 33 w 90"/>
                  <a:gd name="T63" fmla="*/ 68 h 178"/>
                  <a:gd name="T64" fmla="*/ 40 w 90"/>
                  <a:gd name="T65" fmla="*/ 76 h 1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"/>
                  <a:gd name="T100" fmla="*/ 0 h 178"/>
                  <a:gd name="T101" fmla="*/ 90 w 90"/>
                  <a:gd name="T102" fmla="*/ 178 h 1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" h="178">
                    <a:moveTo>
                      <a:pt x="80" y="152"/>
                    </a:moveTo>
                    <a:lnTo>
                      <a:pt x="81" y="154"/>
                    </a:lnTo>
                    <a:lnTo>
                      <a:pt x="83" y="154"/>
                    </a:lnTo>
                    <a:lnTo>
                      <a:pt x="84" y="155"/>
                    </a:lnTo>
                    <a:lnTo>
                      <a:pt x="86" y="158"/>
                    </a:lnTo>
                    <a:lnTo>
                      <a:pt x="87" y="160"/>
                    </a:lnTo>
                    <a:lnTo>
                      <a:pt x="89" y="161"/>
                    </a:lnTo>
                    <a:lnTo>
                      <a:pt x="90" y="164"/>
                    </a:lnTo>
                    <a:lnTo>
                      <a:pt x="90" y="166"/>
                    </a:lnTo>
                    <a:lnTo>
                      <a:pt x="89" y="170"/>
                    </a:lnTo>
                    <a:lnTo>
                      <a:pt x="86" y="172"/>
                    </a:lnTo>
                    <a:lnTo>
                      <a:pt x="81" y="173"/>
                    </a:lnTo>
                    <a:lnTo>
                      <a:pt x="78" y="173"/>
                    </a:lnTo>
                    <a:lnTo>
                      <a:pt x="74" y="173"/>
                    </a:lnTo>
                    <a:lnTo>
                      <a:pt x="69" y="173"/>
                    </a:lnTo>
                    <a:lnTo>
                      <a:pt x="66" y="175"/>
                    </a:lnTo>
                    <a:lnTo>
                      <a:pt x="63" y="178"/>
                    </a:lnTo>
                    <a:lnTo>
                      <a:pt x="50" y="158"/>
                    </a:lnTo>
                    <a:lnTo>
                      <a:pt x="38" y="138"/>
                    </a:lnTo>
                    <a:lnTo>
                      <a:pt x="28" y="117"/>
                    </a:lnTo>
                    <a:lnTo>
                      <a:pt x="18" y="95"/>
                    </a:lnTo>
                    <a:lnTo>
                      <a:pt x="12" y="73"/>
                    </a:lnTo>
                    <a:lnTo>
                      <a:pt x="6" y="49"/>
                    </a:lnTo>
                    <a:lnTo>
                      <a:pt x="1" y="24"/>
                    </a:lnTo>
                    <a:lnTo>
                      <a:pt x="0" y="0"/>
                    </a:lnTo>
                    <a:lnTo>
                      <a:pt x="7" y="19"/>
                    </a:lnTo>
                    <a:lnTo>
                      <a:pt x="15" y="40"/>
                    </a:lnTo>
                    <a:lnTo>
                      <a:pt x="22" y="59"/>
                    </a:lnTo>
                    <a:lnTo>
                      <a:pt x="32" y="78"/>
                    </a:lnTo>
                    <a:lnTo>
                      <a:pt x="43" y="98"/>
                    </a:lnTo>
                    <a:lnTo>
                      <a:pt x="55" y="117"/>
                    </a:lnTo>
                    <a:lnTo>
                      <a:pt x="66" y="135"/>
                    </a:lnTo>
                    <a:lnTo>
                      <a:pt x="80" y="152"/>
                    </a:lnTo>
                    <a:close/>
                  </a:path>
                </a:pathLst>
              </a:custGeom>
              <a:solidFill>
                <a:srgbClr val="BBD1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" name="Freeform 125"/>
              <p:cNvSpPr>
                <a:spLocks/>
              </p:cNvSpPr>
              <p:nvPr/>
            </p:nvSpPr>
            <p:spPr bwMode="auto">
              <a:xfrm>
                <a:off x="4637" y="3110"/>
                <a:ext cx="193" cy="383"/>
              </a:xfrm>
              <a:custGeom>
                <a:avLst/>
                <a:gdLst>
                  <a:gd name="T0" fmla="*/ 85 w 386"/>
                  <a:gd name="T1" fmla="*/ 27 h 765"/>
                  <a:gd name="T2" fmla="*/ 98 w 386"/>
                  <a:gd name="T3" fmla="*/ 51 h 765"/>
                  <a:gd name="T4" fmla="*/ 110 w 386"/>
                  <a:gd name="T5" fmla="*/ 76 h 765"/>
                  <a:gd name="T6" fmla="*/ 121 w 386"/>
                  <a:gd name="T7" fmla="*/ 101 h 765"/>
                  <a:gd name="T8" fmla="*/ 129 w 386"/>
                  <a:gd name="T9" fmla="*/ 118 h 765"/>
                  <a:gd name="T10" fmla="*/ 133 w 386"/>
                  <a:gd name="T11" fmla="*/ 127 h 765"/>
                  <a:gd name="T12" fmla="*/ 137 w 386"/>
                  <a:gd name="T13" fmla="*/ 136 h 765"/>
                  <a:gd name="T14" fmla="*/ 141 w 386"/>
                  <a:gd name="T15" fmla="*/ 146 h 765"/>
                  <a:gd name="T16" fmla="*/ 145 w 386"/>
                  <a:gd name="T17" fmla="*/ 157 h 765"/>
                  <a:gd name="T18" fmla="*/ 150 w 386"/>
                  <a:gd name="T19" fmla="*/ 169 h 765"/>
                  <a:gd name="T20" fmla="*/ 155 w 386"/>
                  <a:gd name="T21" fmla="*/ 181 h 765"/>
                  <a:gd name="T22" fmla="*/ 160 w 386"/>
                  <a:gd name="T23" fmla="*/ 195 h 765"/>
                  <a:gd name="T24" fmla="*/ 168 w 386"/>
                  <a:gd name="T25" fmla="*/ 216 h 765"/>
                  <a:gd name="T26" fmla="*/ 178 w 386"/>
                  <a:gd name="T27" fmla="*/ 249 h 765"/>
                  <a:gd name="T28" fmla="*/ 186 w 386"/>
                  <a:gd name="T29" fmla="*/ 281 h 765"/>
                  <a:gd name="T30" fmla="*/ 192 w 386"/>
                  <a:gd name="T31" fmla="*/ 315 h 765"/>
                  <a:gd name="T32" fmla="*/ 192 w 386"/>
                  <a:gd name="T33" fmla="*/ 334 h 765"/>
                  <a:gd name="T34" fmla="*/ 189 w 386"/>
                  <a:gd name="T35" fmla="*/ 336 h 765"/>
                  <a:gd name="T36" fmla="*/ 184 w 386"/>
                  <a:gd name="T37" fmla="*/ 335 h 765"/>
                  <a:gd name="T38" fmla="*/ 180 w 386"/>
                  <a:gd name="T39" fmla="*/ 334 h 765"/>
                  <a:gd name="T40" fmla="*/ 175 w 386"/>
                  <a:gd name="T41" fmla="*/ 333 h 765"/>
                  <a:gd name="T42" fmla="*/ 168 w 386"/>
                  <a:gd name="T43" fmla="*/ 335 h 765"/>
                  <a:gd name="T44" fmla="*/ 161 w 386"/>
                  <a:gd name="T45" fmla="*/ 339 h 765"/>
                  <a:gd name="T46" fmla="*/ 155 w 386"/>
                  <a:gd name="T47" fmla="*/ 342 h 765"/>
                  <a:gd name="T48" fmla="*/ 146 w 386"/>
                  <a:gd name="T49" fmla="*/ 346 h 765"/>
                  <a:gd name="T50" fmla="*/ 137 w 386"/>
                  <a:gd name="T51" fmla="*/ 356 h 765"/>
                  <a:gd name="T52" fmla="*/ 129 w 386"/>
                  <a:gd name="T53" fmla="*/ 366 h 765"/>
                  <a:gd name="T54" fmla="*/ 120 w 386"/>
                  <a:gd name="T55" fmla="*/ 377 h 765"/>
                  <a:gd name="T56" fmla="*/ 113 w 386"/>
                  <a:gd name="T57" fmla="*/ 371 h 765"/>
                  <a:gd name="T58" fmla="*/ 107 w 386"/>
                  <a:gd name="T59" fmla="*/ 349 h 765"/>
                  <a:gd name="T60" fmla="*/ 97 w 386"/>
                  <a:gd name="T61" fmla="*/ 329 h 765"/>
                  <a:gd name="T62" fmla="*/ 89 w 386"/>
                  <a:gd name="T63" fmla="*/ 309 h 765"/>
                  <a:gd name="T64" fmla="*/ 80 w 386"/>
                  <a:gd name="T65" fmla="*/ 290 h 765"/>
                  <a:gd name="T66" fmla="*/ 70 w 386"/>
                  <a:gd name="T67" fmla="*/ 275 h 765"/>
                  <a:gd name="T68" fmla="*/ 59 w 386"/>
                  <a:gd name="T69" fmla="*/ 258 h 765"/>
                  <a:gd name="T70" fmla="*/ 50 w 386"/>
                  <a:gd name="T71" fmla="*/ 243 h 765"/>
                  <a:gd name="T72" fmla="*/ 47 w 386"/>
                  <a:gd name="T73" fmla="*/ 234 h 765"/>
                  <a:gd name="T74" fmla="*/ 36 w 386"/>
                  <a:gd name="T75" fmla="*/ 222 h 765"/>
                  <a:gd name="T76" fmla="*/ 25 w 386"/>
                  <a:gd name="T77" fmla="*/ 210 h 765"/>
                  <a:gd name="T78" fmla="*/ 17 w 386"/>
                  <a:gd name="T79" fmla="*/ 198 h 765"/>
                  <a:gd name="T80" fmla="*/ 10 w 386"/>
                  <a:gd name="T81" fmla="*/ 184 h 765"/>
                  <a:gd name="T82" fmla="*/ 10 w 386"/>
                  <a:gd name="T83" fmla="*/ 178 h 765"/>
                  <a:gd name="T84" fmla="*/ 5 w 386"/>
                  <a:gd name="T85" fmla="*/ 174 h 765"/>
                  <a:gd name="T86" fmla="*/ 3 w 386"/>
                  <a:gd name="T87" fmla="*/ 167 h 765"/>
                  <a:gd name="T88" fmla="*/ 2 w 386"/>
                  <a:gd name="T89" fmla="*/ 161 h 765"/>
                  <a:gd name="T90" fmla="*/ 2 w 386"/>
                  <a:gd name="T91" fmla="*/ 147 h 765"/>
                  <a:gd name="T92" fmla="*/ 10 w 386"/>
                  <a:gd name="T93" fmla="*/ 127 h 765"/>
                  <a:gd name="T94" fmla="*/ 20 w 386"/>
                  <a:gd name="T95" fmla="*/ 107 h 765"/>
                  <a:gd name="T96" fmla="*/ 29 w 386"/>
                  <a:gd name="T97" fmla="*/ 87 h 765"/>
                  <a:gd name="T98" fmla="*/ 36 w 386"/>
                  <a:gd name="T99" fmla="*/ 70 h 765"/>
                  <a:gd name="T100" fmla="*/ 39 w 386"/>
                  <a:gd name="T101" fmla="*/ 54 h 765"/>
                  <a:gd name="T102" fmla="*/ 45 w 386"/>
                  <a:gd name="T103" fmla="*/ 39 h 765"/>
                  <a:gd name="T104" fmla="*/ 51 w 386"/>
                  <a:gd name="T105" fmla="*/ 25 h 765"/>
                  <a:gd name="T106" fmla="*/ 55 w 386"/>
                  <a:gd name="T107" fmla="*/ 15 h 765"/>
                  <a:gd name="T108" fmla="*/ 56 w 386"/>
                  <a:gd name="T109" fmla="*/ 10 h 765"/>
                  <a:gd name="T110" fmla="*/ 56 w 386"/>
                  <a:gd name="T111" fmla="*/ 6 h 765"/>
                  <a:gd name="T112" fmla="*/ 57 w 386"/>
                  <a:gd name="T113" fmla="*/ 2 h 765"/>
                  <a:gd name="T114" fmla="*/ 62 w 386"/>
                  <a:gd name="T115" fmla="*/ 1 h 765"/>
                  <a:gd name="T116" fmla="*/ 67 w 386"/>
                  <a:gd name="T117" fmla="*/ 4 h 765"/>
                  <a:gd name="T118" fmla="*/ 71 w 386"/>
                  <a:gd name="T119" fmla="*/ 9 h 765"/>
                  <a:gd name="T120" fmla="*/ 75 w 386"/>
                  <a:gd name="T121" fmla="*/ 13 h 7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6"/>
                  <a:gd name="T184" fmla="*/ 0 h 765"/>
                  <a:gd name="T185" fmla="*/ 386 w 386"/>
                  <a:gd name="T186" fmla="*/ 765 h 7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6" h="765">
                    <a:moveTo>
                      <a:pt x="152" y="31"/>
                    </a:moveTo>
                    <a:lnTo>
                      <a:pt x="170" y="53"/>
                    </a:lnTo>
                    <a:lnTo>
                      <a:pt x="183" y="77"/>
                    </a:lnTo>
                    <a:lnTo>
                      <a:pt x="196" y="102"/>
                    </a:lnTo>
                    <a:lnTo>
                      <a:pt x="208" y="125"/>
                    </a:lnTo>
                    <a:lnTo>
                      <a:pt x="220" y="151"/>
                    </a:lnTo>
                    <a:lnTo>
                      <a:pt x="230" y="176"/>
                    </a:lnTo>
                    <a:lnTo>
                      <a:pt x="242" y="201"/>
                    </a:lnTo>
                    <a:lnTo>
                      <a:pt x="255" y="225"/>
                    </a:lnTo>
                    <a:lnTo>
                      <a:pt x="258" y="235"/>
                    </a:lnTo>
                    <a:lnTo>
                      <a:pt x="263" y="244"/>
                    </a:lnTo>
                    <a:lnTo>
                      <a:pt x="266" y="254"/>
                    </a:lnTo>
                    <a:lnTo>
                      <a:pt x="270" y="263"/>
                    </a:lnTo>
                    <a:lnTo>
                      <a:pt x="273" y="272"/>
                    </a:lnTo>
                    <a:lnTo>
                      <a:pt x="278" y="281"/>
                    </a:lnTo>
                    <a:lnTo>
                      <a:pt x="281" y="291"/>
                    </a:lnTo>
                    <a:lnTo>
                      <a:pt x="282" y="302"/>
                    </a:lnTo>
                    <a:lnTo>
                      <a:pt x="289" y="313"/>
                    </a:lnTo>
                    <a:lnTo>
                      <a:pt x="295" y="325"/>
                    </a:lnTo>
                    <a:lnTo>
                      <a:pt x="300" y="337"/>
                    </a:lnTo>
                    <a:lnTo>
                      <a:pt x="304" y="350"/>
                    </a:lnTo>
                    <a:lnTo>
                      <a:pt x="310" y="362"/>
                    </a:lnTo>
                    <a:lnTo>
                      <a:pt x="315" y="376"/>
                    </a:lnTo>
                    <a:lnTo>
                      <a:pt x="319" y="389"/>
                    </a:lnTo>
                    <a:lnTo>
                      <a:pt x="325" y="401"/>
                    </a:lnTo>
                    <a:lnTo>
                      <a:pt x="335" y="432"/>
                    </a:lnTo>
                    <a:lnTo>
                      <a:pt x="346" y="464"/>
                    </a:lnTo>
                    <a:lnTo>
                      <a:pt x="355" y="497"/>
                    </a:lnTo>
                    <a:lnTo>
                      <a:pt x="363" y="528"/>
                    </a:lnTo>
                    <a:lnTo>
                      <a:pt x="371" y="562"/>
                    </a:lnTo>
                    <a:lnTo>
                      <a:pt x="378" y="595"/>
                    </a:lnTo>
                    <a:lnTo>
                      <a:pt x="383" y="629"/>
                    </a:lnTo>
                    <a:lnTo>
                      <a:pt x="386" y="663"/>
                    </a:lnTo>
                    <a:lnTo>
                      <a:pt x="383" y="667"/>
                    </a:lnTo>
                    <a:lnTo>
                      <a:pt x="380" y="670"/>
                    </a:lnTo>
                    <a:lnTo>
                      <a:pt x="377" y="671"/>
                    </a:lnTo>
                    <a:lnTo>
                      <a:pt x="372" y="671"/>
                    </a:lnTo>
                    <a:lnTo>
                      <a:pt x="368" y="670"/>
                    </a:lnTo>
                    <a:lnTo>
                      <a:pt x="363" y="669"/>
                    </a:lnTo>
                    <a:lnTo>
                      <a:pt x="360" y="667"/>
                    </a:lnTo>
                    <a:lnTo>
                      <a:pt x="356" y="667"/>
                    </a:lnTo>
                    <a:lnTo>
                      <a:pt x="349" y="666"/>
                    </a:lnTo>
                    <a:lnTo>
                      <a:pt x="341" y="666"/>
                    </a:lnTo>
                    <a:lnTo>
                      <a:pt x="335" y="669"/>
                    </a:lnTo>
                    <a:lnTo>
                      <a:pt x="328" y="673"/>
                    </a:lnTo>
                    <a:lnTo>
                      <a:pt x="322" y="677"/>
                    </a:lnTo>
                    <a:lnTo>
                      <a:pt x="316" y="680"/>
                    </a:lnTo>
                    <a:lnTo>
                      <a:pt x="309" y="683"/>
                    </a:lnTo>
                    <a:lnTo>
                      <a:pt x="303" y="685"/>
                    </a:lnTo>
                    <a:lnTo>
                      <a:pt x="291" y="692"/>
                    </a:lnTo>
                    <a:lnTo>
                      <a:pt x="282" y="703"/>
                    </a:lnTo>
                    <a:lnTo>
                      <a:pt x="273" y="711"/>
                    </a:lnTo>
                    <a:lnTo>
                      <a:pt x="266" y="722"/>
                    </a:lnTo>
                    <a:lnTo>
                      <a:pt x="258" y="732"/>
                    </a:lnTo>
                    <a:lnTo>
                      <a:pt x="250" y="742"/>
                    </a:lnTo>
                    <a:lnTo>
                      <a:pt x="241" y="754"/>
                    </a:lnTo>
                    <a:lnTo>
                      <a:pt x="232" y="765"/>
                    </a:lnTo>
                    <a:lnTo>
                      <a:pt x="227" y="741"/>
                    </a:lnTo>
                    <a:lnTo>
                      <a:pt x="221" y="720"/>
                    </a:lnTo>
                    <a:lnTo>
                      <a:pt x="214" y="698"/>
                    </a:lnTo>
                    <a:lnTo>
                      <a:pt x="205" y="677"/>
                    </a:lnTo>
                    <a:lnTo>
                      <a:pt x="195" y="657"/>
                    </a:lnTo>
                    <a:lnTo>
                      <a:pt x="186" y="637"/>
                    </a:lnTo>
                    <a:lnTo>
                      <a:pt x="177" y="617"/>
                    </a:lnTo>
                    <a:lnTo>
                      <a:pt x="168" y="596"/>
                    </a:lnTo>
                    <a:lnTo>
                      <a:pt x="159" y="580"/>
                    </a:lnTo>
                    <a:lnTo>
                      <a:pt x="150" y="565"/>
                    </a:lnTo>
                    <a:lnTo>
                      <a:pt x="140" y="549"/>
                    </a:lnTo>
                    <a:lnTo>
                      <a:pt x="130" y="532"/>
                    </a:lnTo>
                    <a:lnTo>
                      <a:pt x="119" y="516"/>
                    </a:lnTo>
                    <a:lnTo>
                      <a:pt x="111" y="501"/>
                    </a:lnTo>
                    <a:lnTo>
                      <a:pt x="100" y="485"/>
                    </a:lnTo>
                    <a:lnTo>
                      <a:pt x="90" y="469"/>
                    </a:lnTo>
                    <a:lnTo>
                      <a:pt x="93" y="467"/>
                    </a:lnTo>
                    <a:lnTo>
                      <a:pt x="82" y="455"/>
                    </a:lnTo>
                    <a:lnTo>
                      <a:pt x="72" y="444"/>
                    </a:lnTo>
                    <a:lnTo>
                      <a:pt x="62" y="432"/>
                    </a:lnTo>
                    <a:lnTo>
                      <a:pt x="51" y="420"/>
                    </a:lnTo>
                    <a:lnTo>
                      <a:pt x="42" y="407"/>
                    </a:lnTo>
                    <a:lnTo>
                      <a:pt x="34" y="395"/>
                    </a:lnTo>
                    <a:lnTo>
                      <a:pt x="25" y="381"/>
                    </a:lnTo>
                    <a:lnTo>
                      <a:pt x="19" y="367"/>
                    </a:lnTo>
                    <a:lnTo>
                      <a:pt x="26" y="359"/>
                    </a:lnTo>
                    <a:lnTo>
                      <a:pt x="19" y="356"/>
                    </a:lnTo>
                    <a:lnTo>
                      <a:pt x="14" y="352"/>
                    </a:lnTo>
                    <a:lnTo>
                      <a:pt x="10" y="347"/>
                    </a:lnTo>
                    <a:lnTo>
                      <a:pt x="8" y="340"/>
                    </a:lnTo>
                    <a:lnTo>
                      <a:pt x="5" y="334"/>
                    </a:lnTo>
                    <a:lnTo>
                      <a:pt x="4" y="327"/>
                    </a:lnTo>
                    <a:lnTo>
                      <a:pt x="3" y="321"/>
                    </a:lnTo>
                    <a:lnTo>
                      <a:pt x="0" y="313"/>
                    </a:lnTo>
                    <a:lnTo>
                      <a:pt x="4" y="293"/>
                    </a:lnTo>
                    <a:lnTo>
                      <a:pt x="11" y="272"/>
                    </a:lnTo>
                    <a:lnTo>
                      <a:pt x="20" y="253"/>
                    </a:lnTo>
                    <a:lnTo>
                      <a:pt x="29" y="232"/>
                    </a:lnTo>
                    <a:lnTo>
                      <a:pt x="40" y="213"/>
                    </a:lnTo>
                    <a:lnTo>
                      <a:pt x="50" y="194"/>
                    </a:lnTo>
                    <a:lnTo>
                      <a:pt x="59" y="174"/>
                    </a:lnTo>
                    <a:lnTo>
                      <a:pt x="68" y="155"/>
                    </a:lnTo>
                    <a:lnTo>
                      <a:pt x="71" y="139"/>
                    </a:lnTo>
                    <a:lnTo>
                      <a:pt x="74" y="124"/>
                    </a:lnTo>
                    <a:lnTo>
                      <a:pt x="78" y="108"/>
                    </a:lnTo>
                    <a:lnTo>
                      <a:pt x="84" y="93"/>
                    </a:lnTo>
                    <a:lnTo>
                      <a:pt x="90" y="78"/>
                    </a:lnTo>
                    <a:lnTo>
                      <a:pt x="96" y="63"/>
                    </a:lnTo>
                    <a:lnTo>
                      <a:pt x="102" y="49"/>
                    </a:lnTo>
                    <a:lnTo>
                      <a:pt x="108" y="35"/>
                    </a:lnTo>
                    <a:lnTo>
                      <a:pt x="111" y="29"/>
                    </a:lnTo>
                    <a:lnTo>
                      <a:pt x="111" y="25"/>
                    </a:lnTo>
                    <a:lnTo>
                      <a:pt x="112" y="20"/>
                    </a:lnTo>
                    <a:lnTo>
                      <a:pt x="112" y="16"/>
                    </a:lnTo>
                    <a:lnTo>
                      <a:pt x="112" y="12"/>
                    </a:lnTo>
                    <a:lnTo>
                      <a:pt x="113" y="7"/>
                    </a:lnTo>
                    <a:lnTo>
                      <a:pt x="115" y="4"/>
                    </a:lnTo>
                    <a:lnTo>
                      <a:pt x="119" y="0"/>
                    </a:lnTo>
                    <a:lnTo>
                      <a:pt x="124" y="1"/>
                    </a:lnTo>
                    <a:lnTo>
                      <a:pt x="130" y="4"/>
                    </a:lnTo>
                    <a:lnTo>
                      <a:pt x="134" y="7"/>
                    </a:lnTo>
                    <a:lnTo>
                      <a:pt x="137" y="12"/>
                    </a:lnTo>
                    <a:lnTo>
                      <a:pt x="142" y="17"/>
                    </a:lnTo>
                    <a:lnTo>
                      <a:pt x="145" y="22"/>
                    </a:lnTo>
                    <a:lnTo>
                      <a:pt x="149" y="26"/>
                    </a:lnTo>
                    <a:lnTo>
                      <a:pt x="152" y="31"/>
                    </a:lnTo>
                    <a:close/>
                  </a:path>
                </a:pathLst>
              </a:custGeom>
              <a:solidFill>
                <a:srgbClr val="3F59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" name="Freeform 126"/>
              <p:cNvSpPr>
                <a:spLocks/>
              </p:cNvSpPr>
              <p:nvPr/>
            </p:nvSpPr>
            <p:spPr bwMode="auto">
              <a:xfrm>
                <a:off x="4858" y="3117"/>
                <a:ext cx="215" cy="130"/>
              </a:xfrm>
              <a:custGeom>
                <a:avLst/>
                <a:gdLst>
                  <a:gd name="T0" fmla="*/ 145 w 430"/>
                  <a:gd name="T1" fmla="*/ 20 h 260"/>
                  <a:gd name="T2" fmla="*/ 162 w 430"/>
                  <a:gd name="T3" fmla="*/ 22 h 260"/>
                  <a:gd name="T4" fmla="*/ 167 w 430"/>
                  <a:gd name="T5" fmla="*/ 24 h 260"/>
                  <a:gd name="T6" fmla="*/ 170 w 430"/>
                  <a:gd name="T7" fmla="*/ 26 h 260"/>
                  <a:gd name="T8" fmla="*/ 173 w 430"/>
                  <a:gd name="T9" fmla="*/ 22 h 260"/>
                  <a:gd name="T10" fmla="*/ 175 w 430"/>
                  <a:gd name="T11" fmla="*/ 18 h 260"/>
                  <a:gd name="T12" fmla="*/ 190 w 430"/>
                  <a:gd name="T13" fmla="*/ 19 h 260"/>
                  <a:gd name="T14" fmla="*/ 210 w 430"/>
                  <a:gd name="T15" fmla="*/ 25 h 260"/>
                  <a:gd name="T16" fmla="*/ 212 w 430"/>
                  <a:gd name="T17" fmla="*/ 49 h 260"/>
                  <a:gd name="T18" fmla="*/ 206 w 430"/>
                  <a:gd name="T19" fmla="*/ 68 h 260"/>
                  <a:gd name="T20" fmla="*/ 193 w 430"/>
                  <a:gd name="T21" fmla="*/ 78 h 260"/>
                  <a:gd name="T22" fmla="*/ 181 w 430"/>
                  <a:gd name="T23" fmla="*/ 89 h 260"/>
                  <a:gd name="T24" fmla="*/ 167 w 430"/>
                  <a:gd name="T25" fmla="*/ 96 h 260"/>
                  <a:gd name="T26" fmla="*/ 160 w 430"/>
                  <a:gd name="T27" fmla="*/ 98 h 260"/>
                  <a:gd name="T28" fmla="*/ 159 w 430"/>
                  <a:gd name="T29" fmla="*/ 103 h 260"/>
                  <a:gd name="T30" fmla="*/ 153 w 430"/>
                  <a:gd name="T31" fmla="*/ 106 h 260"/>
                  <a:gd name="T32" fmla="*/ 132 w 430"/>
                  <a:gd name="T33" fmla="*/ 121 h 260"/>
                  <a:gd name="T34" fmla="*/ 118 w 430"/>
                  <a:gd name="T35" fmla="*/ 130 h 260"/>
                  <a:gd name="T36" fmla="*/ 104 w 430"/>
                  <a:gd name="T37" fmla="*/ 126 h 260"/>
                  <a:gd name="T38" fmla="*/ 90 w 430"/>
                  <a:gd name="T39" fmla="*/ 126 h 260"/>
                  <a:gd name="T40" fmla="*/ 76 w 430"/>
                  <a:gd name="T41" fmla="*/ 121 h 260"/>
                  <a:gd name="T42" fmla="*/ 38 w 430"/>
                  <a:gd name="T43" fmla="*/ 97 h 260"/>
                  <a:gd name="T44" fmla="*/ 3 w 430"/>
                  <a:gd name="T45" fmla="*/ 69 h 260"/>
                  <a:gd name="T46" fmla="*/ 1 w 430"/>
                  <a:gd name="T47" fmla="*/ 66 h 260"/>
                  <a:gd name="T48" fmla="*/ 0 w 430"/>
                  <a:gd name="T49" fmla="*/ 61 h 260"/>
                  <a:gd name="T50" fmla="*/ 10 w 430"/>
                  <a:gd name="T51" fmla="*/ 57 h 260"/>
                  <a:gd name="T52" fmla="*/ 19 w 430"/>
                  <a:gd name="T53" fmla="*/ 52 h 260"/>
                  <a:gd name="T54" fmla="*/ 29 w 430"/>
                  <a:gd name="T55" fmla="*/ 59 h 260"/>
                  <a:gd name="T56" fmla="*/ 39 w 430"/>
                  <a:gd name="T57" fmla="*/ 69 h 260"/>
                  <a:gd name="T58" fmla="*/ 52 w 430"/>
                  <a:gd name="T59" fmla="*/ 77 h 260"/>
                  <a:gd name="T60" fmla="*/ 65 w 430"/>
                  <a:gd name="T61" fmla="*/ 87 h 260"/>
                  <a:gd name="T62" fmla="*/ 84 w 430"/>
                  <a:gd name="T63" fmla="*/ 96 h 260"/>
                  <a:gd name="T64" fmla="*/ 102 w 430"/>
                  <a:gd name="T65" fmla="*/ 106 h 260"/>
                  <a:gd name="T66" fmla="*/ 108 w 430"/>
                  <a:gd name="T67" fmla="*/ 106 h 260"/>
                  <a:gd name="T68" fmla="*/ 114 w 430"/>
                  <a:gd name="T69" fmla="*/ 105 h 260"/>
                  <a:gd name="T70" fmla="*/ 81 w 430"/>
                  <a:gd name="T71" fmla="*/ 86 h 260"/>
                  <a:gd name="T72" fmla="*/ 42 w 430"/>
                  <a:gd name="T73" fmla="*/ 61 h 260"/>
                  <a:gd name="T74" fmla="*/ 31 w 430"/>
                  <a:gd name="T75" fmla="*/ 44 h 260"/>
                  <a:gd name="T76" fmla="*/ 24 w 430"/>
                  <a:gd name="T77" fmla="*/ 33 h 260"/>
                  <a:gd name="T78" fmla="*/ 39 w 430"/>
                  <a:gd name="T79" fmla="*/ 26 h 260"/>
                  <a:gd name="T80" fmla="*/ 57 w 430"/>
                  <a:gd name="T81" fmla="*/ 18 h 260"/>
                  <a:gd name="T82" fmla="*/ 90 w 430"/>
                  <a:gd name="T83" fmla="*/ 39 h 260"/>
                  <a:gd name="T84" fmla="*/ 132 w 430"/>
                  <a:gd name="T85" fmla="*/ 65 h 260"/>
                  <a:gd name="T86" fmla="*/ 145 w 430"/>
                  <a:gd name="T87" fmla="*/ 66 h 260"/>
                  <a:gd name="T88" fmla="*/ 146 w 430"/>
                  <a:gd name="T89" fmla="*/ 63 h 260"/>
                  <a:gd name="T90" fmla="*/ 129 w 430"/>
                  <a:gd name="T91" fmla="*/ 55 h 260"/>
                  <a:gd name="T92" fmla="*/ 107 w 430"/>
                  <a:gd name="T93" fmla="*/ 46 h 260"/>
                  <a:gd name="T94" fmla="*/ 93 w 430"/>
                  <a:gd name="T95" fmla="*/ 34 h 260"/>
                  <a:gd name="T96" fmla="*/ 81 w 430"/>
                  <a:gd name="T97" fmla="*/ 23 h 260"/>
                  <a:gd name="T98" fmla="*/ 82 w 430"/>
                  <a:gd name="T99" fmla="*/ 12 h 260"/>
                  <a:gd name="T100" fmla="*/ 90 w 430"/>
                  <a:gd name="T101" fmla="*/ 6 h 260"/>
                  <a:gd name="T102" fmla="*/ 104 w 430"/>
                  <a:gd name="T103" fmla="*/ 4 h 260"/>
                  <a:gd name="T104" fmla="*/ 117 w 430"/>
                  <a:gd name="T105" fmla="*/ 5 h 260"/>
                  <a:gd name="T106" fmla="*/ 130 w 430"/>
                  <a:gd name="T107" fmla="*/ 15 h 2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30"/>
                  <a:gd name="T163" fmla="*/ 0 h 260"/>
                  <a:gd name="T164" fmla="*/ 430 w 430"/>
                  <a:gd name="T165" fmla="*/ 260 h 2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30" h="260">
                    <a:moveTo>
                      <a:pt x="269" y="31"/>
                    </a:moveTo>
                    <a:lnTo>
                      <a:pt x="275" y="36"/>
                    </a:lnTo>
                    <a:lnTo>
                      <a:pt x="282" y="40"/>
                    </a:lnTo>
                    <a:lnTo>
                      <a:pt x="290" y="41"/>
                    </a:lnTo>
                    <a:lnTo>
                      <a:pt x="299" y="43"/>
                    </a:lnTo>
                    <a:lnTo>
                      <a:pt x="308" y="44"/>
                    </a:lnTo>
                    <a:lnTo>
                      <a:pt x="316" y="44"/>
                    </a:lnTo>
                    <a:lnTo>
                      <a:pt x="324" y="44"/>
                    </a:lnTo>
                    <a:lnTo>
                      <a:pt x="331" y="46"/>
                    </a:lnTo>
                    <a:lnTo>
                      <a:pt x="331" y="47"/>
                    </a:lnTo>
                    <a:lnTo>
                      <a:pt x="333" y="47"/>
                    </a:lnTo>
                    <a:lnTo>
                      <a:pt x="334" y="49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7" y="50"/>
                    </a:lnTo>
                    <a:lnTo>
                      <a:pt x="339" y="52"/>
                    </a:lnTo>
                    <a:lnTo>
                      <a:pt x="340" y="50"/>
                    </a:lnTo>
                    <a:lnTo>
                      <a:pt x="342" y="49"/>
                    </a:lnTo>
                    <a:lnTo>
                      <a:pt x="343" y="47"/>
                    </a:lnTo>
                    <a:lnTo>
                      <a:pt x="345" y="44"/>
                    </a:lnTo>
                    <a:lnTo>
                      <a:pt x="346" y="43"/>
                    </a:lnTo>
                    <a:lnTo>
                      <a:pt x="347" y="40"/>
                    </a:lnTo>
                    <a:lnTo>
                      <a:pt x="349" y="38"/>
                    </a:lnTo>
                    <a:lnTo>
                      <a:pt x="349" y="36"/>
                    </a:lnTo>
                    <a:lnTo>
                      <a:pt x="349" y="33"/>
                    </a:lnTo>
                    <a:lnTo>
                      <a:pt x="359" y="34"/>
                    </a:lnTo>
                    <a:lnTo>
                      <a:pt x="370" y="36"/>
                    </a:lnTo>
                    <a:lnTo>
                      <a:pt x="380" y="38"/>
                    </a:lnTo>
                    <a:lnTo>
                      <a:pt x="389" y="41"/>
                    </a:lnTo>
                    <a:lnTo>
                      <a:pt x="399" y="46"/>
                    </a:lnTo>
                    <a:lnTo>
                      <a:pt x="410" y="47"/>
                    </a:lnTo>
                    <a:lnTo>
                      <a:pt x="420" y="50"/>
                    </a:lnTo>
                    <a:lnTo>
                      <a:pt x="430" y="50"/>
                    </a:lnTo>
                    <a:lnTo>
                      <a:pt x="427" y="67"/>
                    </a:lnTo>
                    <a:lnTo>
                      <a:pt x="426" y="83"/>
                    </a:lnTo>
                    <a:lnTo>
                      <a:pt x="424" y="99"/>
                    </a:lnTo>
                    <a:lnTo>
                      <a:pt x="420" y="115"/>
                    </a:lnTo>
                    <a:lnTo>
                      <a:pt x="418" y="123"/>
                    </a:lnTo>
                    <a:lnTo>
                      <a:pt x="416" y="130"/>
                    </a:lnTo>
                    <a:lnTo>
                      <a:pt x="411" y="136"/>
                    </a:lnTo>
                    <a:lnTo>
                      <a:pt x="407" y="142"/>
                    </a:lnTo>
                    <a:lnTo>
                      <a:pt x="401" y="148"/>
                    </a:lnTo>
                    <a:lnTo>
                      <a:pt x="395" y="152"/>
                    </a:lnTo>
                    <a:lnTo>
                      <a:pt x="386" y="157"/>
                    </a:lnTo>
                    <a:lnTo>
                      <a:pt x="377" y="160"/>
                    </a:lnTo>
                    <a:lnTo>
                      <a:pt x="373" y="166"/>
                    </a:lnTo>
                    <a:lnTo>
                      <a:pt x="367" y="172"/>
                    </a:lnTo>
                    <a:lnTo>
                      <a:pt x="361" y="178"/>
                    </a:lnTo>
                    <a:lnTo>
                      <a:pt x="355" y="183"/>
                    </a:lnTo>
                    <a:lnTo>
                      <a:pt x="347" y="186"/>
                    </a:lnTo>
                    <a:lnTo>
                      <a:pt x="340" y="189"/>
                    </a:lnTo>
                    <a:lnTo>
                      <a:pt x="333" y="192"/>
                    </a:lnTo>
                    <a:lnTo>
                      <a:pt x="324" y="192"/>
                    </a:lnTo>
                    <a:lnTo>
                      <a:pt x="322" y="194"/>
                    </a:lnTo>
                    <a:lnTo>
                      <a:pt x="321" y="195"/>
                    </a:lnTo>
                    <a:lnTo>
                      <a:pt x="319" y="197"/>
                    </a:lnTo>
                    <a:lnTo>
                      <a:pt x="318" y="200"/>
                    </a:lnTo>
                    <a:lnTo>
                      <a:pt x="318" y="201"/>
                    </a:lnTo>
                    <a:lnTo>
                      <a:pt x="318" y="203"/>
                    </a:lnTo>
                    <a:lnTo>
                      <a:pt x="318" y="206"/>
                    </a:lnTo>
                    <a:lnTo>
                      <a:pt x="318" y="207"/>
                    </a:lnTo>
                    <a:lnTo>
                      <a:pt x="319" y="210"/>
                    </a:lnTo>
                    <a:lnTo>
                      <a:pt x="312" y="210"/>
                    </a:lnTo>
                    <a:lnTo>
                      <a:pt x="305" y="213"/>
                    </a:lnTo>
                    <a:lnTo>
                      <a:pt x="297" y="216"/>
                    </a:lnTo>
                    <a:lnTo>
                      <a:pt x="290" y="220"/>
                    </a:lnTo>
                    <a:lnTo>
                      <a:pt x="276" y="231"/>
                    </a:lnTo>
                    <a:lnTo>
                      <a:pt x="263" y="243"/>
                    </a:lnTo>
                    <a:lnTo>
                      <a:pt x="257" y="247"/>
                    </a:lnTo>
                    <a:lnTo>
                      <a:pt x="250" y="253"/>
                    </a:lnTo>
                    <a:lnTo>
                      <a:pt x="244" y="256"/>
                    </a:lnTo>
                    <a:lnTo>
                      <a:pt x="237" y="259"/>
                    </a:lnTo>
                    <a:lnTo>
                      <a:pt x="231" y="260"/>
                    </a:lnTo>
                    <a:lnTo>
                      <a:pt x="223" y="260"/>
                    </a:lnTo>
                    <a:lnTo>
                      <a:pt x="214" y="257"/>
                    </a:lnTo>
                    <a:lnTo>
                      <a:pt x="207" y="253"/>
                    </a:lnTo>
                    <a:lnTo>
                      <a:pt x="201" y="255"/>
                    </a:lnTo>
                    <a:lnTo>
                      <a:pt x="194" y="255"/>
                    </a:lnTo>
                    <a:lnTo>
                      <a:pt x="188" y="255"/>
                    </a:lnTo>
                    <a:lnTo>
                      <a:pt x="180" y="253"/>
                    </a:lnTo>
                    <a:lnTo>
                      <a:pt x="173" y="250"/>
                    </a:lnTo>
                    <a:lnTo>
                      <a:pt x="166" y="249"/>
                    </a:lnTo>
                    <a:lnTo>
                      <a:pt x="158" y="246"/>
                    </a:lnTo>
                    <a:lnTo>
                      <a:pt x="151" y="243"/>
                    </a:lnTo>
                    <a:lnTo>
                      <a:pt x="132" y="232"/>
                    </a:lnTo>
                    <a:lnTo>
                      <a:pt x="112" y="220"/>
                    </a:lnTo>
                    <a:lnTo>
                      <a:pt x="93" y="209"/>
                    </a:lnTo>
                    <a:lnTo>
                      <a:pt x="75" y="195"/>
                    </a:lnTo>
                    <a:lnTo>
                      <a:pt x="58" y="183"/>
                    </a:lnTo>
                    <a:lnTo>
                      <a:pt x="40" y="169"/>
                    </a:lnTo>
                    <a:lnTo>
                      <a:pt x="22" y="154"/>
                    </a:lnTo>
                    <a:lnTo>
                      <a:pt x="6" y="138"/>
                    </a:lnTo>
                    <a:lnTo>
                      <a:pt x="4" y="136"/>
                    </a:lnTo>
                    <a:lnTo>
                      <a:pt x="4" y="135"/>
                    </a:lnTo>
                    <a:lnTo>
                      <a:pt x="3" y="133"/>
                    </a:lnTo>
                    <a:lnTo>
                      <a:pt x="1" y="132"/>
                    </a:lnTo>
                    <a:lnTo>
                      <a:pt x="1" y="129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0" y="123"/>
                    </a:lnTo>
                    <a:lnTo>
                      <a:pt x="6" y="123"/>
                    </a:lnTo>
                    <a:lnTo>
                      <a:pt x="10" y="120"/>
                    </a:lnTo>
                    <a:lnTo>
                      <a:pt x="15" y="118"/>
                    </a:lnTo>
                    <a:lnTo>
                      <a:pt x="19" y="115"/>
                    </a:lnTo>
                    <a:lnTo>
                      <a:pt x="24" y="114"/>
                    </a:lnTo>
                    <a:lnTo>
                      <a:pt x="28" y="111"/>
                    </a:lnTo>
                    <a:lnTo>
                      <a:pt x="32" y="107"/>
                    </a:lnTo>
                    <a:lnTo>
                      <a:pt x="37" y="104"/>
                    </a:lnTo>
                    <a:lnTo>
                      <a:pt x="41" y="107"/>
                    </a:lnTo>
                    <a:lnTo>
                      <a:pt x="47" y="111"/>
                    </a:lnTo>
                    <a:lnTo>
                      <a:pt x="52" y="114"/>
                    </a:lnTo>
                    <a:lnTo>
                      <a:pt x="58" y="118"/>
                    </a:lnTo>
                    <a:lnTo>
                      <a:pt x="62" y="123"/>
                    </a:lnTo>
                    <a:lnTo>
                      <a:pt x="68" y="129"/>
                    </a:lnTo>
                    <a:lnTo>
                      <a:pt x="72" y="133"/>
                    </a:lnTo>
                    <a:lnTo>
                      <a:pt x="78" y="138"/>
                    </a:lnTo>
                    <a:lnTo>
                      <a:pt x="86" y="139"/>
                    </a:lnTo>
                    <a:lnTo>
                      <a:pt x="93" y="144"/>
                    </a:lnTo>
                    <a:lnTo>
                      <a:pt x="99" y="148"/>
                    </a:lnTo>
                    <a:lnTo>
                      <a:pt x="103" y="154"/>
                    </a:lnTo>
                    <a:lnTo>
                      <a:pt x="109" y="160"/>
                    </a:lnTo>
                    <a:lnTo>
                      <a:pt x="115" y="166"/>
                    </a:lnTo>
                    <a:lnTo>
                      <a:pt x="123" y="170"/>
                    </a:lnTo>
                    <a:lnTo>
                      <a:pt x="129" y="175"/>
                    </a:lnTo>
                    <a:lnTo>
                      <a:pt x="137" y="181"/>
                    </a:lnTo>
                    <a:lnTo>
                      <a:pt x="148" y="185"/>
                    </a:lnTo>
                    <a:lnTo>
                      <a:pt x="158" y="189"/>
                    </a:lnTo>
                    <a:lnTo>
                      <a:pt x="167" y="192"/>
                    </a:lnTo>
                    <a:lnTo>
                      <a:pt x="177" y="197"/>
                    </a:lnTo>
                    <a:lnTo>
                      <a:pt x="188" y="201"/>
                    </a:lnTo>
                    <a:lnTo>
                      <a:pt x="197" y="206"/>
                    </a:lnTo>
                    <a:lnTo>
                      <a:pt x="204" y="212"/>
                    </a:lnTo>
                    <a:lnTo>
                      <a:pt x="208" y="212"/>
                    </a:lnTo>
                    <a:lnTo>
                      <a:pt x="211" y="212"/>
                    </a:lnTo>
                    <a:lnTo>
                      <a:pt x="214" y="213"/>
                    </a:lnTo>
                    <a:lnTo>
                      <a:pt x="217" y="213"/>
                    </a:lnTo>
                    <a:lnTo>
                      <a:pt x="220" y="215"/>
                    </a:lnTo>
                    <a:lnTo>
                      <a:pt x="223" y="215"/>
                    </a:lnTo>
                    <a:lnTo>
                      <a:pt x="226" y="213"/>
                    </a:lnTo>
                    <a:lnTo>
                      <a:pt x="229" y="210"/>
                    </a:lnTo>
                    <a:lnTo>
                      <a:pt x="225" y="201"/>
                    </a:lnTo>
                    <a:lnTo>
                      <a:pt x="203" y="192"/>
                    </a:lnTo>
                    <a:lnTo>
                      <a:pt x="182" y="183"/>
                    </a:lnTo>
                    <a:lnTo>
                      <a:pt x="161" y="173"/>
                    </a:lnTo>
                    <a:lnTo>
                      <a:pt x="140" y="163"/>
                    </a:lnTo>
                    <a:lnTo>
                      <a:pt x="120" y="152"/>
                    </a:lnTo>
                    <a:lnTo>
                      <a:pt x="100" y="139"/>
                    </a:lnTo>
                    <a:lnTo>
                      <a:pt x="83" y="123"/>
                    </a:lnTo>
                    <a:lnTo>
                      <a:pt x="68" y="107"/>
                    </a:lnTo>
                    <a:lnTo>
                      <a:pt x="66" y="99"/>
                    </a:lnTo>
                    <a:lnTo>
                      <a:pt x="65" y="93"/>
                    </a:lnTo>
                    <a:lnTo>
                      <a:pt x="62" y="89"/>
                    </a:lnTo>
                    <a:lnTo>
                      <a:pt x="58" y="83"/>
                    </a:lnTo>
                    <a:lnTo>
                      <a:pt x="53" y="77"/>
                    </a:lnTo>
                    <a:lnTo>
                      <a:pt x="50" y="73"/>
                    </a:lnTo>
                    <a:lnTo>
                      <a:pt x="47" y="67"/>
                    </a:lnTo>
                    <a:lnTo>
                      <a:pt x="47" y="59"/>
                    </a:lnTo>
                    <a:lnTo>
                      <a:pt x="58" y="58"/>
                    </a:lnTo>
                    <a:lnTo>
                      <a:pt x="68" y="55"/>
                    </a:lnTo>
                    <a:lnTo>
                      <a:pt x="78" y="53"/>
                    </a:lnTo>
                    <a:lnTo>
                      <a:pt x="89" y="50"/>
                    </a:lnTo>
                    <a:lnTo>
                      <a:pt x="97" y="47"/>
                    </a:lnTo>
                    <a:lnTo>
                      <a:pt x="106" y="43"/>
                    </a:lnTo>
                    <a:lnTo>
                      <a:pt x="115" y="37"/>
                    </a:lnTo>
                    <a:lnTo>
                      <a:pt x="123" y="31"/>
                    </a:lnTo>
                    <a:lnTo>
                      <a:pt x="140" y="47"/>
                    </a:lnTo>
                    <a:lnTo>
                      <a:pt x="160" y="64"/>
                    </a:lnTo>
                    <a:lnTo>
                      <a:pt x="179" y="78"/>
                    </a:lnTo>
                    <a:lnTo>
                      <a:pt x="200" y="93"/>
                    </a:lnTo>
                    <a:lnTo>
                      <a:pt x="220" y="107"/>
                    </a:lnTo>
                    <a:lnTo>
                      <a:pt x="241" y="118"/>
                    </a:lnTo>
                    <a:lnTo>
                      <a:pt x="263" y="129"/>
                    </a:lnTo>
                    <a:lnTo>
                      <a:pt x="287" y="138"/>
                    </a:lnTo>
                    <a:lnTo>
                      <a:pt x="288" y="136"/>
                    </a:lnTo>
                    <a:lnTo>
                      <a:pt x="290" y="135"/>
                    </a:lnTo>
                    <a:lnTo>
                      <a:pt x="290" y="133"/>
                    </a:lnTo>
                    <a:lnTo>
                      <a:pt x="291" y="132"/>
                    </a:lnTo>
                    <a:lnTo>
                      <a:pt x="291" y="129"/>
                    </a:lnTo>
                    <a:lnTo>
                      <a:pt x="291" y="127"/>
                    </a:lnTo>
                    <a:lnTo>
                      <a:pt x="291" y="126"/>
                    </a:lnTo>
                    <a:lnTo>
                      <a:pt x="291" y="123"/>
                    </a:lnTo>
                    <a:lnTo>
                      <a:pt x="279" y="120"/>
                    </a:lnTo>
                    <a:lnTo>
                      <a:pt x="269" y="115"/>
                    </a:lnTo>
                    <a:lnTo>
                      <a:pt x="257" y="111"/>
                    </a:lnTo>
                    <a:lnTo>
                      <a:pt x="247" y="107"/>
                    </a:lnTo>
                    <a:lnTo>
                      <a:pt x="237" y="102"/>
                    </a:lnTo>
                    <a:lnTo>
                      <a:pt x="225" y="98"/>
                    </a:lnTo>
                    <a:lnTo>
                      <a:pt x="214" y="93"/>
                    </a:lnTo>
                    <a:lnTo>
                      <a:pt x="204" y="89"/>
                    </a:lnTo>
                    <a:lnTo>
                      <a:pt x="200" y="81"/>
                    </a:lnTo>
                    <a:lnTo>
                      <a:pt x="192" y="74"/>
                    </a:lnTo>
                    <a:lnTo>
                      <a:pt x="185" y="68"/>
                    </a:lnTo>
                    <a:lnTo>
                      <a:pt x="176" y="62"/>
                    </a:lnTo>
                    <a:lnTo>
                      <a:pt x="168" y="56"/>
                    </a:lnTo>
                    <a:lnTo>
                      <a:pt x="163" y="49"/>
                    </a:lnTo>
                    <a:lnTo>
                      <a:pt x="161" y="46"/>
                    </a:lnTo>
                    <a:lnTo>
                      <a:pt x="161" y="41"/>
                    </a:lnTo>
                    <a:lnTo>
                      <a:pt x="161" y="36"/>
                    </a:lnTo>
                    <a:lnTo>
                      <a:pt x="163" y="31"/>
                    </a:lnTo>
                    <a:lnTo>
                      <a:pt x="164" y="24"/>
                    </a:lnTo>
                    <a:lnTo>
                      <a:pt x="167" y="19"/>
                    </a:lnTo>
                    <a:lnTo>
                      <a:pt x="170" y="16"/>
                    </a:lnTo>
                    <a:lnTo>
                      <a:pt x="176" y="13"/>
                    </a:lnTo>
                    <a:lnTo>
                      <a:pt x="180" y="12"/>
                    </a:lnTo>
                    <a:lnTo>
                      <a:pt x="186" y="9"/>
                    </a:lnTo>
                    <a:lnTo>
                      <a:pt x="191" y="6"/>
                    </a:lnTo>
                    <a:lnTo>
                      <a:pt x="195" y="2"/>
                    </a:lnTo>
                    <a:lnTo>
                      <a:pt x="208" y="9"/>
                    </a:lnTo>
                    <a:lnTo>
                      <a:pt x="211" y="0"/>
                    </a:lnTo>
                    <a:lnTo>
                      <a:pt x="220" y="2"/>
                    </a:lnTo>
                    <a:lnTo>
                      <a:pt x="226" y="6"/>
                    </a:lnTo>
                    <a:lnTo>
                      <a:pt x="234" y="10"/>
                    </a:lnTo>
                    <a:lnTo>
                      <a:pt x="239" y="16"/>
                    </a:lnTo>
                    <a:lnTo>
                      <a:pt x="245" y="21"/>
                    </a:lnTo>
                    <a:lnTo>
                      <a:pt x="253" y="25"/>
                    </a:lnTo>
                    <a:lnTo>
                      <a:pt x="260" y="30"/>
                    </a:lnTo>
                    <a:lnTo>
                      <a:pt x="269" y="31"/>
                    </a:lnTo>
                    <a:close/>
                  </a:path>
                </a:pathLst>
              </a:custGeom>
              <a:solidFill>
                <a:srgbClr val="425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2" name="Freeform 127"/>
              <p:cNvSpPr>
                <a:spLocks/>
              </p:cNvSpPr>
              <p:nvPr/>
            </p:nvSpPr>
            <p:spPr bwMode="auto">
              <a:xfrm>
                <a:off x="4310" y="3118"/>
                <a:ext cx="33" cy="134"/>
              </a:xfrm>
              <a:custGeom>
                <a:avLst/>
                <a:gdLst>
                  <a:gd name="T0" fmla="*/ 6 w 66"/>
                  <a:gd name="T1" fmla="*/ 10 h 266"/>
                  <a:gd name="T2" fmla="*/ 9 w 66"/>
                  <a:gd name="T3" fmla="*/ 25 h 266"/>
                  <a:gd name="T4" fmla="*/ 11 w 66"/>
                  <a:gd name="T5" fmla="*/ 42 h 266"/>
                  <a:gd name="T6" fmla="*/ 14 w 66"/>
                  <a:gd name="T7" fmla="*/ 57 h 266"/>
                  <a:gd name="T8" fmla="*/ 17 w 66"/>
                  <a:gd name="T9" fmla="*/ 73 h 266"/>
                  <a:gd name="T10" fmla="*/ 20 w 66"/>
                  <a:gd name="T11" fmla="*/ 89 h 266"/>
                  <a:gd name="T12" fmla="*/ 24 w 66"/>
                  <a:gd name="T13" fmla="*/ 104 h 266"/>
                  <a:gd name="T14" fmla="*/ 28 w 66"/>
                  <a:gd name="T15" fmla="*/ 119 h 266"/>
                  <a:gd name="T16" fmla="*/ 33 w 66"/>
                  <a:gd name="T17" fmla="*/ 134 h 266"/>
                  <a:gd name="T18" fmla="*/ 26 w 66"/>
                  <a:gd name="T19" fmla="*/ 119 h 266"/>
                  <a:gd name="T20" fmla="*/ 20 w 66"/>
                  <a:gd name="T21" fmla="*/ 103 h 266"/>
                  <a:gd name="T22" fmla="*/ 16 w 66"/>
                  <a:gd name="T23" fmla="*/ 87 h 266"/>
                  <a:gd name="T24" fmla="*/ 11 w 66"/>
                  <a:gd name="T25" fmla="*/ 71 h 266"/>
                  <a:gd name="T26" fmla="*/ 8 w 66"/>
                  <a:gd name="T27" fmla="*/ 54 h 266"/>
                  <a:gd name="T28" fmla="*/ 5 w 66"/>
                  <a:gd name="T29" fmla="*/ 37 h 266"/>
                  <a:gd name="T30" fmla="*/ 2 w 66"/>
                  <a:gd name="T31" fmla="*/ 20 h 266"/>
                  <a:gd name="T32" fmla="*/ 0 w 66"/>
                  <a:gd name="T33" fmla="*/ 3 h 266"/>
                  <a:gd name="T34" fmla="*/ 1 w 66"/>
                  <a:gd name="T35" fmla="*/ 1 h 266"/>
                  <a:gd name="T36" fmla="*/ 3 w 66"/>
                  <a:gd name="T37" fmla="*/ 0 h 266"/>
                  <a:gd name="T38" fmla="*/ 4 w 66"/>
                  <a:gd name="T39" fmla="*/ 1 h 266"/>
                  <a:gd name="T40" fmla="*/ 5 w 66"/>
                  <a:gd name="T41" fmla="*/ 2 h 266"/>
                  <a:gd name="T42" fmla="*/ 5 w 66"/>
                  <a:gd name="T43" fmla="*/ 5 h 266"/>
                  <a:gd name="T44" fmla="*/ 6 w 66"/>
                  <a:gd name="T45" fmla="*/ 6 h 266"/>
                  <a:gd name="T46" fmla="*/ 6 w 66"/>
                  <a:gd name="T47" fmla="*/ 8 h 266"/>
                  <a:gd name="T48" fmla="*/ 6 w 66"/>
                  <a:gd name="T49" fmla="*/ 10 h 2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"/>
                  <a:gd name="T76" fmla="*/ 0 h 266"/>
                  <a:gd name="T77" fmla="*/ 66 w 66"/>
                  <a:gd name="T78" fmla="*/ 266 h 2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" h="266">
                    <a:moveTo>
                      <a:pt x="13" y="19"/>
                    </a:moveTo>
                    <a:lnTo>
                      <a:pt x="18" y="50"/>
                    </a:lnTo>
                    <a:lnTo>
                      <a:pt x="22" y="83"/>
                    </a:lnTo>
                    <a:lnTo>
                      <a:pt x="28" y="114"/>
                    </a:lnTo>
                    <a:lnTo>
                      <a:pt x="34" y="145"/>
                    </a:lnTo>
                    <a:lnTo>
                      <a:pt x="41" y="176"/>
                    </a:lnTo>
                    <a:lnTo>
                      <a:pt x="49" y="207"/>
                    </a:lnTo>
                    <a:lnTo>
                      <a:pt x="56" y="237"/>
                    </a:lnTo>
                    <a:lnTo>
                      <a:pt x="66" y="266"/>
                    </a:lnTo>
                    <a:lnTo>
                      <a:pt x="53" y="237"/>
                    </a:lnTo>
                    <a:lnTo>
                      <a:pt x="41" y="204"/>
                    </a:lnTo>
                    <a:lnTo>
                      <a:pt x="32" y="173"/>
                    </a:lnTo>
                    <a:lnTo>
                      <a:pt x="23" y="141"/>
                    </a:lnTo>
                    <a:lnTo>
                      <a:pt x="16" y="107"/>
                    </a:lnTo>
                    <a:lnTo>
                      <a:pt x="10" y="74"/>
                    </a:lnTo>
                    <a:lnTo>
                      <a:pt x="4" y="40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10" y="9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3" name="Freeform 128"/>
              <p:cNvSpPr>
                <a:spLocks/>
              </p:cNvSpPr>
              <p:nvPr/>
            </p:nvSpPr>
            <p:spPr bwMode="auto">
              <a:xfrm>
                <a:off x="4454" y="3144"/>
                <a:ext cx="11" cy="34"/>
              </a:xfrm>
              <a:custGeom>
                <a:avLst/>
                <a:gdLst>
                  <a:gd name="T0" fmla="*/ 8 w 22"/>
                  <a:gd name="T1" fmla="*/ 34 h 70"/>
                  <a:gd name="T2" fmla="*/ 8 w 22"/>
                  <a:gd name="T3" fmla="*/ 31 h 70"/>
                  <a:gd name="T4" fmla="*/ 7 w 22"/>
                  <a:gd name="T5" fmla="*/ 28 h 70"/>
                  <a:gd name="T6" fmla="*/ 6 w 22"/>
                  <a:gd name="T7" fmla="*/ 23 h 70"/>
                  <a:gd name="T8" fmla="*/ 5 w 22"/>
                  <a:gd name="T9" fmla="*/ 19 h 70"/>
                  <a:gd name="T10" fmla="*/ 4 w 22"/>
                  <a:gd name="T11" fmla="*/ 14 h 70"/>
                  <a:gd name="T12" fmla="*/ 3 w 22"/>
                  <a:gd name="T13" fmla="*/ 9 h 70"/>
                  <a:gd name="T14" fmla="*/ 1 w 22"/>
                  <a:gd name="T15" fmla="*/ 4 h 70"/>
                  <a:gd name="T16" fmla="*/ 0 w 22"/>
                  <a:gd name="T17" fmla="*/ 0 h 70"/>
                  <a:gd name="T18" fmla="*/ 3 w 22"/>
                  <a:gd name="T19" fmla="*/ 4 h 70"/>
                  <a:gd name="T20" fmla="*/ 5 w 22"/>
                  <a:gd name="T21" fmla="*/ 8 h 70"/>
                  <a:gd name="T22" fmla="*/ 7 w 22"/>
                  <a:gd name="T23" fmla="*/ 12 h 70"/>
                  <a:gd name="T24" fmla="*/ 9 w 22"/>
                  <a:gd name="T25" fmla="*/ 16 h 70"/>
                  <a:gd name="T26" fmla="*/ 11 w 22"/>
                  <a:gd name="T27" fmla="*/ 20 h 70"/>
                  <a:gd name="T28" fmla="*/ 11 w 22"/>
                  <a:gd name="T29" fmla="*/ 25 h 70"/>
                  <a:gd name="T30" fmla="*/ 11 w 22"/>
                  <a:gd name="T31" fmla="*/ 30 h 70"/>
                  <a:gd name="T32" fmla="*/ 8 w 22"/>
                  <a:gd name="T33" fmla="*/ 34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70"/>
                  <a:gd name="T53" fmla="*/ 22 w 22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70">
                    <a:moveTo>
                      <a:pt x="16" y="70"/>
                    </a:moveTo>
                    <a:lnTo>
                      <a:pt x="16" y="64"/>
                    </a:lnTo>
                    <a:lnTo>
                      <a:pt x="14" y="57"/>
                    </a:lnTo>
                    <a:lnTo>
                      <a:pt x="12" y="48"/>
                    </a:lnTo>
                    <a:lnTo>
                      <a:pt x="9" y="39"/>
                    </a:lnTo>
                    <a:lnTo>
                      <a:pt x="8" y="28"/>
                    </a:lnTo>
                    <a:lnTo>
                      <a:pt x="5" y="18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5" y="8"/>
                    </a:lnTo>
                    <a:lnTo>
                      <a:pt x="9" y="17"/>
                    </a:lnTo>
                    <a:lnTo>
                      <a:pt x="14" y="24"/>
                    </a:lnTo>
                    <a:lnTo>
                      <a:pt x="18" y="33"/>
                    </a:lnTo>
                    <a:lnTo>
                      <a:pt x="21" y="42"/>
                    </a:lnTo>
                    <a:lnTo>
                      <a:pt x="22" y="52"/>
                    </a:lnTo>
                    <a:lnTo>
                      <a:pt x="21" y="61"/>
                    </a:lnTo>
                    <a:lnTo>
                      <a:pt x="16" y="70"/>
                    </a:lnTo>
                    <a:close/>
                  </a:path>
                </a:pathLst>
              </a:custGeom>
              <a:solidFill>
                <a:srgbClr val="0F1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4" name="Freeform 129"/>
              <p:cNvSpPr>
                <a:spLocks/>
              </p:cNvSpPr>
              <p:nvPr/>
            </p:nvSpPr>
            <p:spPr bwMode="auto">
              <a:xfrm>
                <a:off x="3908" y="3168"/>
                <a:ext cx="153" cy="209"/>
              </a:xfrm>
              <a:custGeom>
                <a:avLst/>
                <a:gdLst>
                  <a:gd name="T0" fmla="*/ 134 w 306"/>
                  <a:gd name="T1" fmla="*/ 79 h 419"/>
                  <a:gd name="T2" fmla="*/ 135 w 306"/>
                  <a:gd name="T3" fmla="*/ 84 h 419"/>
                  <a:gd name="T4" fmla="*/ 138 w 306"/>
                  <a:gd name="T5" fmla="*/ 88 h 419"/>
                  <a:gd name="T6" fmla="*/ 136 w 306"/>
                  <a:gd name="T7" fmla="*/ 109 h 419"/>
                  <a:gd name="T8" fmla="*/ 139 w 306"/>
                  <a:gd name="T9" fmla="*/ 130 h 419"/>
                  <a:gd name="T10" fmla="*/ 143 w 306"/>
                  <a:gd name="T11" fmla="*/ 145 h 419"/>
                  <a:gd name="T12" fmla="*/ 143 w 306"/>
                  <a:gd name="T13" fmla="*/ 148 h 419"/>
                  <a:gd name="T14" fmla="*/ 145 w 306"/>
                  <a:gd name="T15" fmla="*/ 151 h 419"/>
                  <a:gd name="T16" fmla="*/ 147 w 306"/>
                  <a:gd name="T17" fmla="*/ 163 h 419"/>
                  <a:gd name="T18" fmla="*/ 150 w 306"/>
                  <a:gd name="T19" fmla="*/ 180 h 419"/>
                  <a:gd name="T20" fmla="*/ 153 w 306"/>
                  <a:gd name="T21" fmla="*/ 198 h 419"/>
                  <a:gd name="T22" fmla="*/ 142 w 306"/>
                  <a:gd name="T23" fmla="*/ 202 h 419"/>
                  <a:gd name="T24" fmla="*/ 130 w 306"/>
                  <a:gd name="T25" fmla="*/ 205 h 419"/>
                  <a:gd name="T26" fmla="*/ 113 w 306"/>
                  <a:gd name="T27" fmla="*/ 194 h 419"/>
                  <a:gd name="T28" fmla="*/ 103 w 306"/>
                  <a:gd name="T29" fmla="*/ 166 h 419"/>
                  <a:gd name="T30" fmla="*/ 93 w 306"/>
                  <a:gd name="T31" fmla="*/ 137 h 419"/>
                  <a:gd name="T32" fmla="*/ 90 w 306"/>
                  <a:gd name="T33" fmla="*/ 116 h 419"/>
                  <a:gd name="T34" fmla="*/ 87 w 306"/>
                  <a:gd name="T35" fmla="*/ 114 h 419"/>
                  <a:gd name="T36" fmla="*/ 85 w 306"/>
                  <a:gd name="T37" fmla="*/ 115 h 419"/>
                  <a:gd name="T38" fmla="*/ 82 w 306"/>
                  <a:gd name="T39" fmla="*/ 131 h 419"/>
                  <a:gd name="T40" fmla="*/ 82 w 306"/>
                  <a:gd name="T41" fmla="*/ 157 h 419"/>
                  <a:gd name="T42" fmla="*/ 83 w 306"/>
                  <a:gd name="T43" fmla="*/ 182 h 419"/>
                  <a:gd name="T44" fmla="*/ 85 w 306"/>
                  <a:gd name="T45" fmla="*/ 190 h 419"/>
                  <a:gd name="T46" fmla="*/ 86 w 306"/>
                  <a:gd name="T47" fmla="*/ 199 h 419"/>
                  <a:gd name="T48" fmla="*/ 80 w 306"/>
                  <a:gd name="T49" fmla="*/ 207 h 419"/>
                  <a:gd name="T50" fmla="*/ 65 w 306"/>
                  <a:gd name="T51" fmla="*/ 209 h 419"/>
                  <a:gd name="T52" fmla="*/ 48 w 306"/>
                  <a:gd name="T53" fmla="*/ 205 h 419"/>
                  <a:gd name="T54" fmla="*/ 38 w 306"/>
                  <a:gd name="T55" fmla="*/ 186 h 419"/>
                  <a:gd name="T56" fmla="*/ 37 w 306"/>
                  <a:gd name="T57" fmla="*/ 157 h 419"/>
                  <a:gd name="T58" fmla="*/ 42 w 306"/>
                  <a:gd name="T59" fmla="*/ 129 h 419"/>
                  <a:gd name="T60" fmla="*/ 45 w 306"/>
                  <a:gd name="T61" fmla="*/ 125 h 419"/>
                  <a:gd name="T62" fmla="*/ 45 w 306"/>
                  <a:gd name="T63" fmla="*/ 120 h 419"/>
                  <a:gd name="T64" fmla="*/ 44 w 306"/>
                  <a:gd name="T65" fmla="*/ 115 h 419"/>
                  <a:gd name="T66" fmla="*/ 41 w 306"/>
                  <a:gd name="T67" fmla="*/ 115 h 419"/>
                  <a:gd name="T68" fmla="*/ 38 w 306"/>
                  <a:gd name="T69" fmla="*/ 117 h 419"/>
                  <a:gd name="T70" fmla="*/ 33 w 306"/>
                  <a:gd name="T71" fmla="*/ 137 h 419"/>
                  <a:gd name="T72" fmla="*/ 31 w 306"/>
                  <a:gd name="T73" fmla="*/ 168 h 419"/>
                  <a:gd name="T74" fmla="*/ 31 w 306"/>
                  <a:gd name="T75" fmla="*/ 199 h 419"/>
                  <a:gd name="T76" fmla="*/ 22 w 306"/>
                  <a:gd name="T77" fmla="*/ 200 h 419"/>
                  <a:gd name="T78" fmla="*/ 14 w 306"/>
                  <a:gd name="T79" fmla="*/ 197 h 419"/>
                  <a:gd name="T80" fmla="*/ 7 w 306"/>
                  <a:gd name="T81" fmla="*/ 196 h 419"/>
                  <a:gd name="T82" fmla="*/ 3 w 306"/>
                  <a:gd name="T83" fmla="*/ 194 h 419"/>
                  <a:gd name="T84" fmla="*/ 1 w 306"/>
                  <a:gd name="T85" fmla="*/ 190 h 419"/>
                  <a:gd name="T86" fmla="*/ 0 w 306"/>
                  <a:gd name="T87" fmla="*/ 169 h 419"/>
                  <a:gd name="T88" fmla="*/ 5 w 306"/>
                  <a:gd name="T89" fmla="*/ 138 h 419"/>
                  <a:gd name="T90" fmla="*/ 9 w 306"/>
                  <a:gd name="T91" fmla="*/ 109 h 419"/>
                  <a:gd name="T92" fmla="*/ 18 w 306"/>
                  <a:gd name="T93" fmla="*/ 86 h 419"/>
                  <a:gd name="T94" fmla="*/ 33 w 306"/>
                  <a:gd name="T95" fmla="*/ 67 h 419"/>
                  <a:gd name="T96" fmla="*/ 47 w 306"/>
                  <a:gd name="T97" fmla="*/ 55 h 419"/>
                  <a:gd name="T98" fmla="*/ 52 w 306"/>
                  <a:gd name="T99" fmla="*/ 56 h 419"/>
                  <a:gd name="T100" fmla="*/ 55 w 306"/>
                  <a:gd name="T101" fmla="*/ 58 h 419"/>
                  <a:gd name="T102" fmla="*/ 70 w 306"/>
                  <a:gd name="T103" fmla="*/ 49 h 419"/>
                  <a:gd name="T104" fmla="*/ 88 w 306"/>
                  <a:gd name="T105" fmla="*/ 38 h 419"/>
                  <a:gd name="T106" fmla="*/ 105 w 306"/>
                  <a:gd name="T107" fmla="*/ 23 h 419"/>
                  <a:gd name="T108" fmla="*/ 139 w 306"/>
                  <a:gd name="T109" fmla="*/ 2 h 419"/>
                  <a:gd name="T110" fmla="*/ 141 w 306"/>
                  <a:gd name="T111" fmla="*/ 1 h 419"/>
                  <a:gd name="T112" fmla="*/ 143 w 306"/>
                  <a:gd name="T113" fmla="*/ 0 h 419"/>
                  <a:gd name="T114" fmla="*/ 139 w 306"/>
                  <a:gd name="T115" fmla="*/ 28 h 419"/>
                  <a:gd name="T116" fmla="*/ 136 w 306"/>
                  <a:gd name="T117" fmla="*/ 57 h 4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6"/>
                  <a:gd name="T178" fmla="*/ 0 h 419"/>
                  <a:gd name="T179" fmla="*/ 306 w 306"/>
                  <a:gd name="T180" fmla="*/ 419 h 4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6" h="419">
                    <a:moveTo>
                      <a:pt x="269" y="153"/>
                    </a:moveTo>
                    <a:lnTo>
                      <a:pt x="268" y="155"/>
                    </a:lnTo>
                    <a:lnTo>
                      <a:pt x="268" y="158"/>
                    </a:lnTo>
                    <a:lnTo>
                      <a:pt x="268" y="161"/>
                    </a:lnTo>
                    <a:lnTo>
                      <a:pt x="268" y="166"/>
                    </a:lnTo>
                    <a:lnTo>
                      <a:pt x="269" y="169"/>
                    </a:lnTo>
                    <a:lnTo>
                      <a:pt x="271" y="172"/>
                    </a:lnTo>
                    <a:lnTo>
                      <a:pt x="272" y="175"/>
                    </a:lnTo>
                    <a:lnTo>
                      <a:pt x="275" y="176"/>
                    </a:lnTo>
                    <a:lnTo>
                      <a:pt x="274" y="191"/>
                    </a:lnTo>
                    <a:lnTo>
                      <a:pt x="272" y="204"/>
                    </a:lnTo>
                    <a:lnTo>
                      <a:pt x="272" y="219"/>
                    </a:lnTo>
                    <a:lnTo>
                      <a:pt x="272" y="234"/>
                    </a:lnTo>
                    <a:lnTo>
                      <a:pt x="274" y="247"/>
                    </a:lnTo>
                    <a:lnTo>
                      <a:pt x="277" y="261"/>
                    </a:lnTo>
                    <a:lnTo>
                      <a:pt x="280" y="275"/>
                    </a:lnTo>
                    <a:lnTo>
                      <a:pt x="286" y="287"/>
                    </a:lnTo>
                    <a:lnTo>
                      <a:pt x="286" y="290"/>
                    </a:lnTo>
                    <a:lnTo>
                      <a:pt x="286" y="292"/>
                    </a:lnTo>
                    <a:lnTo>
                      <a:pt x="286" y="295"/>
                    </a:lnTo>
                    <a:lnTo>
                      <a:pt x="286" y="296"/>
                    </a:lnTo>
                    <a:lnTo>
                      <a:pt x="286" y="299"/>
                    </a:lnTo>
                    <a:lnTo>
                      <a:pt x="287" y="300"/>
                    </a:lnTo>
                    <a:lnTo>
                      <a:pt x="289" y="302"/>
                    </a:lnTo>
                    <a:lnTo>
                      <a:pt x="290" y="303"/>
                    </a:lnTo>
                    <a:lnTo>
                      <a:pt x="291" y="315"/>
                    </a:lnTo>
                    <a:lnTo>
                      <a:pt x="293" y="327"/>
                    </a:lnTo>
                    <a:lnTo>
                      <a:pt x="296" y="339"/>
                    </a:lnTo>
                    <a:lnTo>
                      <a:pt x="297" y="349"/>
                    </a:lnTo>
                    <a:lnTo>
                      <a:pt x="300" y="361"/>
                    </a:lnTo>
                    <a:lnTo>
                      <a:pt x="303" y="373"/>
                    </a:lnTo>
                    <a:lnTo>
                      <a:pt x="305" y="385"/>
                    </a:lnTo>
                    <a:lnTo>
                      <a:pt x="306" y="397"/>
                    </a:lnTo>
                    <a:lnTo>
                      <a:pt x="297" y="398"/>
                    </a:lnTo>
                    <a:lnTo>
                      <a:pt x="290" y="401"/>
                    </a:lnTo>
                    <a:lnTo>
                      <a:pt x="283" y="404"/>
                    </a:lnTo>
                    <a:lnTo>
                      <a:pt x="275" y="407"/>
                    </a:lnTo>
                    <a:lnTo>
                      <a:pt x="268" y="409"/>
                    </a:lnTo>
                    <a:lnTo>
                      <a:pt x="260" y="410"/>
                    </a:lnTo>
                    <a:lnTo>
                      <a:pt x="252" y="410"/>
                    </a:lnTo>
                    <a:lnTo>
                      <a:pt x="244" y="407"/>
                    </a:lnTo>
                    <a:lnTo>
                      <a:pt x="226" y="388"/>
                    </a:lnTo>
                    <a:lnTo>
                      <a:pt x="219" y="369"/>
                    </a:lnTo>
                    <a:lnTo>
                      <a:pt x="213" y="351"/>
                    </a:lnTo>
                    <a:lnTo>
                      <a:pt x="206" y="332"/>
                    </a:lnTo>
                    <a:lnTo>
                      <a:pt x="198" y="314"/>
                    </a:lnTo>
                    <a:lnTo>
                      <a:pt x="192" y="295"/>
                    </a:lnTo>
                    <a:lnTo>
                      <a:pt x="186" y="275"/>
                    </a:lnTo>
                    <a:lnTo>
                      <a:pt x="183" y="255"/>
                    </a:lnTo>
                    <a:lnTo>
                      <a:pt x="182" y="234"/>
                    </a:lnTo>
                    <a:lnTo>
                      <a:pt x="181" y="232"/>
                    </a:lnTo>
                    <a:lnTo>
                      <a:pt x="179" y="231"/>
                    </a:lnTo>
                    <a:lnTo>
                      <a:pt x="178" y="231"/>
                    </a:lnTo>
                    <a:lnTo>
                      <a:pt x="175" y="229"/>
                    </a:lnTo>
                    <a:lnTo>
                      <a:pt x="173" y="229"/>
                    </a:lnTo>
                    <a:lnTo>
                      <a:pt x="172" y="231"/>
                    </a:lnTo>
                    <a:lnTo>
                      <a:pt x="170" y="231"/>
                    </a:lnTo>
                    <a:lnTo>
                      <a:pt x="169" y="232"/>
                    </a:lnTo>
                    <a:lnTo>
                      <a:pt x="166" y="249"/>
                    </a:lnTo>
                    <a:lnTo>
                      <a:pt x="164" y="263"/>
                    </a:lnTo>
                    <a:lnTo>
                      <a:pt x="163" y="281"/>
                    </a:lnTo>
                    <a:lnTo>
                      <a:pt x="163" y="298"/>
                    </a:lnTo>
                    <a:lnTo>
                      <a:pt x="164" y="314"/>
                    </a:lnTo>
                    <a:lnTo>
                      <a:pt x="164" y="330"/>
                    </a:lnTo>
                    <a:lnTo>
                      <a:pt x="166" y="348"/>
                    </a:lnTo>
                    <a:lnTo>
                      <a:pt x="166" y="364"/>
                    </a:lnTo>
                    <a:lnTo>
                      <a:pt x="167" y="369"/>
                    </a:lnTo>
                    <a:lnTo>
                      <a:pt x="169" y="374"/>
                    </a:lnTo>
                    <a:lnTo>
                      <a:pt x="170" y="380"/>
                    </a:lnTo>
                    <a:lnTo>
                      <a:pt x="172" y="386"/>
                    </a:lnTo>
                    <a:lnTo>
                      <a:pt x="172" y="392"/>
                    </a:lnTo>
                    <a:lnTo>
                      <a:pt x="173" y="398"/>
                    </a:lnTo>
                    <a:lnTo>
                      <a:pt x="172" y="404"/>
                    </a:lnTo>
                    <a:lnTo>
                      <a:pt x="170" y="410"/>
                    </a:lnTo>
                    <a:lnTo>
                      <a:pt x="160" y="414"/>
                    </a:lnTo>
                    <a:lnTo>
                      <a:pt x="149" y="417"/>
                    </a:lnTo>
                    <a:lnTo>
                      <a:pt x="139" y="419"/>
                    </a:lnTo>
                    <a:lnTo>
                      <a:pt x="129" y="419"/>
                    </a:lnTo>
                    <a:lnTo>
                      <a:pt x="117" y="417"/>
                    </a:lnTo>
                    <a:lnTo>
                      <a:pt x="107" y="416"/>
                    </a:lnTo>
                    <a:lnTo>
                      <a:pt x="96" y="411"/>
                    </a:lnTo>
                    <a:lnTo>
                      <a:pt x="86" y="407"/>
                    </a:lnTo>
                    <a:lnTo>
                      <a:pt x="80" y="391"/>
                    </a:lnTo>
                    <a:lnTo>
                      <a:pt x="75" y="373"/>
                    </a:lnTo>
                    <a:lnTo>
                      <a:pt x="73" y="354"/>
                    </a:lnTo>
                    <a:lnTo>
                      <a:pt x="71" y="335"/>
                    </a:lnTo>
                    <a:lnTo>
                      <a:pt x="73" y="315"/>
                    </a:lnTo>
                    <a:lnTo>
                      <a:pt x="74" y="296"/>
                    </a:lnTo>
                    <a:lnTo>
                      <a:pt x="78" y="277"/>
                    </a:lnTo>
                    <a:lnTo>
                      <a:pt x="84" y="259"/>
                    </a:lnTo>
                    <a:lnTo>
                      <a:pt x="86" y="256"/>
                    </a:lnTo>
                    <a:lnTo>
                      <a:pt x="89" y="253"/>
                    </a:lnTo>
                    <a:lnTo>
                      <a:pt x="90" y="250"/>
                    </a:lnTo>
                    <a:lnTo>
                      <a:pt x="90" y="247"/>
                    </a:lnTo>
                    <a:lnTo>
                      <a:pt x="90" y="243"/>
                    </a:lnTo>
                    <a:lnTo>
                      <a:pt x="90" y="240"/>
                    </a:lnTo>
                    <a:lnTo>
                      <a:pt x="90" y="235"/>
                    </a:lnTo>
                    <a:lnTo>
                      <a:pt x="90" y="232"/>
                    </a:lnTo>
                    <a:lnTo>
                      <a:pt x="89" y="231"/>
                    </a:lnTo>
                    <a:lnTo>
                      <a:pt x="86" y="231"/>
                    </a:lnTo>
                    <a:lnTo>
                      <a:pt x="84" y="231"/>
                    </a:lnTo>
                    <a:lnTo>
                      <a:pt x="83" y="231"/>
                    </a:lnTo>
                    <a:lnTo>
                      <a:pt x="80" y="231"/>
                    </a:lnTo>
                    <a:lnTo>
                      <a:pt x="78" y="232"/>
                    </a:lnTo>
                    <a:lnTo>
                      <a:pt x="77" y="234"/>
                    </a:lnTo>
                    <a:lnTo>
                      <a:pt x="75" y="234"/>
                    </a:lnTo>
                    <a:lnTo>
                      <a:pt x="68" y="255"/>
                    </a:lnTo>
                    <a:lnTo>
                      <a:pt x="65" y="274"/>
                    </a:lnTo>
                    <a:lnTo>
                      <a:pt x="64" y="295"/>
                    </a:lnTo>
                    <a:lnTo>
                      <a:pt x="62" y="315"/>
                    </a:lnTo>
                    <a:lnTo>
                      <a:pt x="62" y="337"/>
                    </a:lnTo>
                    <a:lnTo>
                      <a:pt x="62" y="358"/>
                    </a:lnTo>
                    <a:lnTo>
                      <a:pt x="62" y="379"/>
                    </a:lnTo>
                    <a:lnTo>
                      <a:pt x="62" y="398"/>
                    </a:lnTo>
                    <a:lnTo>
                      <a:pt x="56" y="400"/>
                    </a:lnTo>
                    <a:lnTo>
                      <a:pt x="50" y="400"/>
                    </a:lnTo>
                    <a:lnTo>
                      <a:pt x="44" y="400"/>
                    </a:lnTo>
                    <a:lnTo>
                      <a:pt x="40" y="398"/>
                    </a:lnTo>
                    <a:lnTo>
                      <a:pt x="34" y="397"/>
                    </a:lnTo>
                    <a:lnTo>
                      <a:pt x="28" y="395"/>
                    </a:lnTo>
                    <a:lnTo>
                      <a:pt x="22" y="394"/>
                    </a:lnTo>
                    <a:lnTo>
                      <a:pt x="18" y="392"/>
                    </a:lnTo>
                    <a:lnTo>
                      <a:pt x="15" y="392"/>
                    </a:lnTo>
                    <a:lnTo>
                      <a:pt x="12" y="391"/>
                    </a:lnTo>
                    <a:lnTo>
                      <a:pt x="10" y="389"/>
                    </a:lnTo>
                    <a:lnTo>
                      <a:pt x="7" y="388"/>
                    </a:lnTo>
                    <a:lnTo>
                      <a:pt x="6" y="385"/>
                    </a:lnTo>
                    <a:lnTo>
                      <a:pt x="4" y="383"/>
                    </a:lnTo>
                    <a:lnTo>
                      <a:pt x="3" y="380"/>
                    </a:lnTo>
                    <a:lnTo>
                      <a:pt x="2" y="379"/>
                    </a:lnTo>
                    <a:lnTo>
                      <a:pt x="0" y="358"/>
                    </a:lnTo>
                    <a:lnTo>
                      <a:pt x="0" y="339"/>
                    </a:lnTo>
                    <a:lnTo>
                      <a:pt x="3" y="318"/>
                    </a:lnTo>
                    <a:lnTo>
                      <a:pt x="6" y="298"/>
                    </a:lnTo>
                    <a:lnTo>
                      <a:pt x="9" y="277"/>
                    </a:lnTo>
                    <a:lnTo>
                      <a:pt x="13" y="256"/>
                    </a:lnTo>
                    <a:lnTo>
                      <a:pt x="16" y="237"/>
                    </a:lnTo>
                    <a:lnTo>
                      <a:pt x="18" y="218"/>
                    </a:lnTo>
                    <a:lnTo>
                      <a:pt x="22" y="201"/>
                    </a:lnTo>
                    <a:lnTo>
                      <a:pt x="28" y="187"/>
                    </a:lnTo>
                    <a:lnTo>
                      <a:pt x="36" y="172"/>
                    </a:lnTo>
                    <a:lnTo>
                      <a:pt x="44" y="160"/>
                    </a:lnTo>
                    <a:lnTo>
                      <a:pt x="55" y="147"/>
                    </a:lnTo>
                    <a:lnTo>
                      <a:pt x="65" y="135"/>
                    </a:lnTo>
                    <a:lnTo>
                      <a:pt x="77" y="124"/>
                    </a:lnTo>
                    <a:lnTo>
                      <a:pt x="90" y="113"/>
                    </a:lnTo>
                    <a:lnTo>
                      <a:pt x="95" y="110"/>
                    </a:lnTo>
                    <a:lnTo>
                      <a:pt x="98" y="110"/>
                    </a:lnTo>
                    <a:lnTo>
                      <a:pt x="101" y="111"/>
                    </a:lnTo>
                    <a:lnTo>
                      <a:pt x="104" y="113"/>
                    </a:lnTo>
                    <a:lnTo>
                      <a:pt x="105" y="114"/>
                    </a:lnTo>
                    <a:lnTo>
                      <a:pt x="108" y="116"/>
                    </a:lnTo>
                    <a:lnTo>
                      <a:pt x="111" y="116"/>
                    </a:lnTo>
                    <a:lnTo>
                      <a:pt x="114" y="114"/>
                    </a:lnTo>
                    <a:lnTo>
                      <a:pt x="127" y="107"/>
                    </a:lnTo>
                    <a:lnTo>
                      <a:pt x="139" y="99"/>
                    </a:lnTo>
                    <a:lnTo>
                      <a:pt x="152" y="92"/>
                    </a:lnTo>
                    <a:lnTo>
                      <a:pt x="164" y="84"/>
                    </a:lnTo>
                    <a:lnTo>
                      <a:pt x="176" y="77"/>
                    </a:lnTo>
                    <a:lnTo>
                      <a:pt x="188" y="68"/>
                    </a:lnTo>
                    <a:lnTo>
                      <a:pt x="200" y="58"/>
                    </a:lnTo>
                    <a:lnTo>
                      <a:pt x="210" y="46"/>
                    </a:lnTo>
                    <a:lnTo>
                      <a:pt x="272" y="5"/>
                    </a:lnTo>
                    <a:lnTo>
                      <a:pt x="274" y="5"/>
                    </a:lnTo>
                    <a:lnTo>
                      <a:pt x="277" y="5"/>
                    </a:lnTo>
                    <a:lnTo>
                      <a:pt x="278" y="5"/>
                    </a:lnTo>
                    <a:lnTo>
                      <a:pt x="280" y="5"/>
                    </a:lnTo>
                    <a:lnTo>
                      <a:pt x="281" y="3"/>
                    </a:lnTo>
                    <a:lnTo>
                      <a:pt x="283" y="3"/>
                    </a:lnTo>
                    <a:lnTo>
                      <a:pt x="284" y="2"/>
                    </a:lnTo>
                    <a:lnTo>
                      <a:pt x="286" y="0"/>
                    </a:lnTo>
                    <a:lnTo>
                      <a:pt x="283" y="18"/>
                    </a:lnTo>
                    <a:lnTo>
                      <a:pt x="281" y="37"/>
                    </a:lnTo>
                    <a:lnTo>
                      <a:pt x="278" y="56"/>
                    </a:lnTo>
                    <a:lnTo>
                      <a:pt x="275" y="76"/>
                    </a:lnTo>
                    <a:lnTo>
                      <a:pt x="272" y="95"/>
                    </a:lnTo>
                    <a:lnTo>
                      <a:pt x="271" y="114"/>
                    </a:lnTo>
                    <a:lnTo>
                      <a:pt x="269" y="133"/>
                    </a:lnTo>
                    <a:lnTo>
                      <a:pt x="269" y="153"/>
                    </a:lnTo>
                    <a:close/>
                  </a:path>
                </a:pathLst>
              </a:custGeom>
              <a:solidFill>
                <a:srgbClr val="6B8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5" name="Freeform 130"/>
              <p:cNvSpPr>
                <a:spLocks/>
              </p:cNvSpPr>
              <p:nvPr/>
            </p:nvSpPr>
            <p:spPr bwMode="auto">
              <a:xfrm>
                <a:off x="4470" y="3184"/>
                <a:ext cx="116" cy="167"/>
              </a:xfrm>
              <a:custGeom>
                <a:avLst/>
                <a:gdLst>
                  <a:gd name="T0" fmla="*/ 53 w 231"/>
                  <a:gd name="T1" fmla="*/ 15 h 335"/>
                  <a:gd name="T2" fmla="*/ 68 w 231"/>
                  <a:gd name="T3" fmla="*/ 18 h 335"/>
                  <a:gd name="T4" fmla="*/ 84 w 231"/>
                  <a:gd name="T5" fmla="*/ 21 h 335"/>
                  <a:gd name="T6" fmla="*/ 99 w 231"/>
                  <a:gd name="T7" fmla="*/ 21 h 335"/>
                  <a:gd name="T8" fmla="*/ 108 w 231"/>
                  <a:gd name="T9" fmla="*/ 21 h 335"/>
                  <a:gd name="T10" fmla="*/ 110 w 231"/>
                  <a:gd name="T11" fmla="*/ 21 h 335"/>
                  <a:gd name="T12" fmla="*/ 112 w 231"/>
                  <a:gd name="T13" fmla="*/ 21 h 335"/>
                  <a:gd name="T14" fmla="*/ 114 w 231"/>
                  <a:gd name="T15" fmla="*/ 22 h 335"/>
                  <a:gd name="T16" fmla="*/ 113 w 231"/>
                  <a:gd name="T17" fmla="*/ 29 h 335"/>
                  <a:gd name="T18" fmla="*/ 110 w 231"/>
                  <a:gd name="T19" fmla="*/ 43 h 335"/>
                  <a:gd name="T20" fmla="*/ 105 w 231"/>
                  <a:gd name="T21" fmla="*/ 56 h 335"/>
                  <a:gd name="T22" fmla="*/ 100 w 231"/>
                  <a:gd name="T23" fmla="*/ 69 h 335"/>
                  <a:gd name="T24" fmla="*/ 93 w 231"/>
                  <a:gd name="T25" fmla="*/ 88 h 335"/>
                  <a:gd name="T26" fmla="*/ 85 w 231"/>
                  <a:gd name="T27" fmla="*/ 112 h 335"/>
                  <a:gd name="T28" fmla="*/ 74 w 231"/>
                  <a:gd name="T29" fmla="*/ 134 h 335"/>
                  <a:gd name="T30" fmla="*/ 62 w 231"/>
                  <a:gd name="T31" fmla="*/ 156 h 335"/>
                  <a:gd name="T32" fmla="*/ 51 w 231"/>
                  <a:gd name="T33" fmla="*/ 166 h 335"/>
                  <a:gd name="T34" fmla="*/ 43 w 231"/>
                  <a:gd name="T35" fmla="*/ 163 h 335"/>
                  <a:gd name="T36" fmla="*/ 36 w 231"/>
                  <a:gd name="T37" fmla="*/ 160 h 335"/>
                  <a:gd name="T38" fmla="*/ 27 w 231"/>
                  <a:gd name="T39" fmla="*/ 157 h 335"/>
                  <a:gd name="T40" fmla="*/ 19 w 231"/>
                  <a:gd name="T41" fmla="*/ 154 h 335"/>
                  <a:gd name="T42" fmla="*/ 15 w 231"/>
                  <a:gd name="T43" fmla="*/ 149 h 335"/>
                  <a:gd name="T44" fmla="*/ 12 w 231"/>
                  <a:gd name="T45" fmla="*/ 143 h 335"/>
                  <a:gd name="T46" fmla="*/ 11 w 231"/>
                  <a:gd name="T47" fmla="*/ 137 h 335"/>
                  <a:gd name="T48" fmla="*/ 12 w 231"/>
                  <a:gd name="T49" fmla="*/ 126 h 335"/>
                  <a:gd name="T50" fmla="*/ 13 w 231"/>
                  <a:gd name="T51" fmla="*/ 112 h 335"/>
                  <a:gd name="T52" fmla="*/ 13 w 231"/>
                  <a:gd name="T53" fmla="*/ 92 h 335"/>
                  <a:gd name="T54" fmla="*/ 8 w 231"/>
                  <a:gd name="T55" fmla="*/ 65 h 335"/>
                  <a:gd name="T56" fmla="*/ 2 w 231"/>
                  <a:gd name="T57" fmla="*/ 39 h 335"/>
                  <a:gd name="T58" fmla="*/ 0 w 231"/>
                  <a:gd name="T59" fmla="*/ 19 h 335"/>
                  <a:gd name="T60" fmla="*/ 0 w 231"/>
                  <a:gd name="T61" fmla="*/ 7 h 335"/>
                  <a:gd name="T62" fmla="*/ 8 w 231"/>
                  <a:gd name="T63" fmla="*/ 1 h 335"/>
                  <a:gd name="T64" fmla="*/ 19 w 231"/>
                  <a:gd name="T65" fmla="*/ 5 h 335"/>
                  <a:gd name="T66" fmla="*/ 29 w 231"/>
                  <a:gd name="T67" fmla="*/ 9 h 335"/>
                  <a:gd name="T68" fmla="*/ 41 w 231"/>
                  <a:gd name="T69" fmla="*/ 13 h 3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1"/>
                  <a:gd name="T106" fmla="*/ 0 h 335"/>
                  <a:gd name="T107" fmla="*/ 231 w 231"/>
                  <a:gd name="T108" fmla="*/ 335 h 3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1" h="335">
                    <a:moveTo>
                      <a:pt x="93" y="28"/>
                    </a:moveTo>
                    <a:lnTo>
                      <a:pt x="106" y="31"/>
                    </a:lnTo>
                    <a:lnTo>
                      <a:pt x="121" y="34"/>
                    </a:lnTo>
                    <a:lnTo>
                      <a:pt x="136" y="37"/>
                    </a:lnTo>
                    <a:lnTo>
                      <a:pt x="151" y="39"/>
                    </a:lnTo>
                    <a:lnTo>
                      <a:pt x="167" y="42"/>
                    </a:lnTo>
                    <a:lnTo>
                      <a:pt x="182" y="43"/>
                    </a:lnTo>
                    <a:lnTo>
                      <a:pt x="198" y="43"/>
                    </a:lnTo>
                    <a:lnTo>
                      <a:pt x="214" y="42"/>
                    </a:lnTo>
                    <a:lnTo>
                      <a:pt x="216" y="42"/>
                    </a:lnTo>
                    <a:lnTo>
                      <a:pt x="217" y="42"/>
                    </a:lnTo>
                    <a:lnTo>
                      <a:pt x="220" y="42"/>
                    </a:lnTo>
                    <a:lnTo>
                      <a:pt x="222" y="43"/>
                    </a:lnTo>
                    <a:lnTo>
                      <a:pt x="223" y="43"/>
                    </a:lnTo>
                    <a:lnTo>
                      <a:pt x="226" y="45"/>
                    </a:lnTo>
                    <a:lnTo>
                      <a:pt x="228" y="45"/>
                    </a:lnTo>
                    <a:lnTo>
                      <a:pt x="231" y="45"/>
                    </a:lnTo>
                    <a:lnTo>
                      <a:pt x="226" y="58"/>
                    </a:lnTo>
                    <a:lnTo>
                      <a:pt x="223" y="71"/>
                    </a:lnTo>
                    <a:lnTo>
                      <a:pt x="219" y="86"/>
                    </a:lnTo>
                    <a:lnTo>
                      <a:pt x="214" y="99"/>
                    </a:lnTo>
                    <a:lnTo>
                      <a:pt x="210" y="113"/>
                    </a:lnTo>
                    <a:lnTo>
                      <a:pt x="205" y="126"/>
                    </a:lnTo>
                    <a:lnTo>
                      <a:pt x="199" y="139"/>
                    </a:lnTo>
                    <a:lnTo>
                      <a:pt x="192" y="153"/>
                    </a:lnTo>
                    <a:lnTo>
                      <a:pt x="186" y="176"/>
                    </a:lnTo>
                    <a:lnTo>
                      <a:pt x="179" y="200"/>
                    </a:lnTo>
                    <a:lnTo>
                      <a:pt x="170" y="224"/>
                    </a:lnTo>
                    <a:lnTo>
                      <a:pt x="160" y="246"/>
                    </a:lnTo>
                    <a:lnTo>
                      <a:pt x="148" y="269"/>
                    </a:lnTo>
                    <a:lnTo>
                      <a:pt x="136" y="290"/>
                    </a:lnTo>
                    <a:lnTo>
                      <a:pt x="123" y="312"/>
                    </a:lnTo>
                    <a:lnTo>
                      <a:pt x="111" y="335"/>
                    </a:lnTo>
                    <a:lnTo>
                      <a:pt x="102" y="333"/>
                    </a:lnTo>
                    <a:lnTo>
                      <a:pt x="94" y="330"/>
                    </a:lnTo>
                    <a:lnTo>
                      <a:pt x="86" y="327"/>
                    </a:lnTo>
                    <a:lnTo>
                      <a:pt x="78" y="323"/>
                    </a:lnTo>
                    <a:lnTo>
                      <a:pt x="71" y="320"/>
                    </a:lnTo>
                    <a:lnTo>
                      <a:pt x="62" y="317"/>
                    </a:lnTo>
                    <a:lnTo>
                      <a:pt x="54" y="314"/>
                    </a:lnTo>
                    <a:lnTo>
                      <a:pt x="46" y="312"/>
                    </a:lnTo>
                    <a:lnTo>
                      <a:pt x="38" y="308"/>
                    </a:lnTo>
                    <a:lnTo>
                      <a:pt x="34" y="304"/>
                    </a:lnTo>
                    <a:lnTo>
                      <a:pt x="29" y="299"/>
                    </a:lnTo>
                    <a:lnTo>
                      <a:pt x="25" y="293"/>
                    </a:lnTo>
                    <a:lnTo>
                      <a:pt x="23" y="287"/>
                    </a:lnTo>
                    <a:lnTo>
                      <a:pt x="22" y="280"/>
                    </a:lnTo>
                    <a:lnTo>
                      <a:pt x="22" y="274"/>
                    </a:lnTo>
                    <a:lnTo>
                      <a:pt x="22" y="267"/>
                    </a:lnTo>
                    <a:lnTo>
                      <a:pt x="23" y="253"/>
                    </a:lnTo>
                    <a:lnTo>
                      <a:pt x="25" y="238"/>
                    </a:lnTo>
                    <a:lnTo>
                      <a:pt x="26" y="225"/>
                    </a:lnTo>
                    <a:lnTo>
                      <a:pt x="26" y="213"/>
                    </a:lnTo>
                    <a:lnTo>
                      <a:pt x="25" y="185"/>
                    </a:lnTo>
                    <a:lnTo>
                      <a:pt x="20" y="157"/>
                    </a:lnTo>
                    <a:lnTo>
                      <a:pt x="16" y="130"/>
                    </a:lnTo>
                    <a:lnTo>
                      <a:pt x="10" y="105"/>
                    </a:lnTo>
                    <a:lnTo>
                      <a:pt x="4" y="79"/>
                    </a:lnTo>
                    <a:lnTo>
                      <a:pt x="1" y="52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25" y="6"/>
                    </a:lnTo>
                    <a:lnTo>
                      <a:pt x="37" y="11"/>
                    </a:lnTo>
                    <a:lnTo>
                      <a:pt x="47" y="15"/>
                    </a:lnTo>
                    <a:lnTo>
                      <a:pt x="57" y="19"/>
                    </a:lnTo>
                    <a:lnTo>
                      <a:pt x="69" y="24"/>
                    </a:lnTo>
                    <a:lnTo>
                      <a:pt x="81" y="27"/>
                    </a:lnTo>
                    <a:lnTo>
                      <a:pt x="93" y="28"/>
                    </a:lnTo>
                    <a:close/>
                  </a:path>
                </a:pathLst>
              </a:custGeom>
              <a:solidFill>
                <a:srgbClr val="2E4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6" name="Freeform 131"/>
              <p:cNvSpPr>
                <a:spLocks/>
              </p:cNvSpPr>
              <p:nvPr/>
            </p:nvSpPr>
            <p:spPr bwMode="auto">
              <a:xfrm>
                <a:off x="4535" y="3184"/>
                <a:ext cx="127" cy="176"/>
              </a:xfrm>
              <a:custGeom>
                <a:avLst/>
                <a:gdLst>
                  <a:gd name="T0" fmla="*/ 127 w 253"/>
                  <a:gd name="T1" fmla="*/ 0 h 352"/>
                  <a:gd name="T2" fmla="*/ 125 w 253"/>
                  <a:gd name="T3" fmla="*/ 4 h 352"/>
                  <a:gd name="T4" fmla="*/ 124 w 253"/>
                  <a:gd name="T5" fmla="*/ 7 h 352"/>
                  <a:gd name="T6" fmla="*/ 122 w 253"/>
                  <a:gd name="T7" fmla="*/ 11 h 352"/>
                  <a:gd name="T8" fmla="*/ 121 w 253"/>
                  <a:gd name="T9" fmla="*/ 14 h 352"/>
                  <a:gd name="T10" fmla="*/ 119 w 253"/>
                  <a:gd name="T11" fmla="*/ 18 h 352"/>
                  <a:gd name="T12" fmla="*/ 118 w 253"/>
                  <a:gd name="T13" fmla="*/ 22 h 352"/>
                  <a:gd name="T14" fmla="*/ 117 w 253"/>
                  <a:gd name="T15" fmla="*/ 25 h 352"/>
                  <a:gd name="T16" fmla="*/ 116 w 253"/>
                  <a:gd name="T17" fmla="*/ 29 h 352"/>
                  <a:gd name="T18" fmla="*/ 109 w 253"/>
                  <a:gd name="T19" fmla="*/ 43 h 352"/>
                  <a:gd name="T20" fmla="*/ 102 w 253"/>
                  <a:gd name="T21" fmla="*/ 58 h 352"/>
                  <a:gd name="T22" fmla="*/ 96 w 253"/>
                  <a:gd name="T23" fmla="*/ 73 h 352"/>
                  <a:gd name="T24" fmla="*/ 90 w 253"/>
                  <a:gd name="T25" fmla="*/ 88 h 352"/>
                  <a:gd name="T26" fmla="*/ 84 w 253"/>
                  <a:gd name="T27" fmla="*/ 103 h 352"/>
                  <a:gd name="T28" fmla="*/ 76 w 253"/>
                  <a:gd name="T29" fmla="*/ 117 h 352"/>
                  <a:gd name="T30" fmla="*/ 68 w 253"/>
                  <a:gd name="T31" fmla="*/ 132 h 352"/>
                  <a:gd name="T32" fmla="*/ 59 w 253"/>
                  <a:gd name="T33" fmla="*/ 145 h 352"/>
                  <a:gd name="T34" fmla="*/ 56 w 253"/>
                  <a:gd name="T35" fmla="*/ 149 h 352"/>
                  <a:gd name="T36" fmla="*/ 53 w 253"/>
                  <a:gd name="T37" fmla="*/ 153 h 352"/>
                  <a:gd name="T38" fmla="*/ 51 w 253"/>
                  <a:gd name="T39" fmla="*/ 158 h 352"/>
                  <a:gd name="T40" fmla="*/ 48 w 253"/>
                  <a:gd name="T41" fmla="*/ 162 h 352"/>
                  <a:gd name="T42" fmla="*/ 46 w 253"/>
                  <a:gd name="T43" fmla="*/ 167 h 352"/>
                  <a:gd name="T44" fmla="*/ 43 w 253"/>
                  <a:gd name="T45" fmla="*/ 171 h 352"/>
                  <a:gd name="T46" fmla="*/ 40 w 253"/>
                  <a:gd name="T47" fmla="*/ 174 h 352"/>
                  <a:gd name="T48" fmla="*/ 36 w 253"/>
                  <a:gd name="T49" fmla="*/ 176 h 352"/>
                  <a:gd name="T50" fmla="*/ 31 w 253"/>
                  <a:gd name="T51" fmla="*/ 176 h 352"/>
                  <a:gd name="T52" fmla="*/ 26 w 253"/>
                  <a:gd name="T53" fmla="*/ 176 h 352"/>
                  <a:gd name="T54" fmla="*/ 22 w 253"/>
                  <a:gd name="T55" fmla="*/ 175 h 352"/>
                  <a:gd name="T56" fmla="*/ 18 w 253"/>
                  <a:gd name="T57" fmla="*/ 173 h 352"/>
                  <a:gd name="T58" fmla="*/ 14 w 253"/>
                  <a:gd name="T59" fmla="*/ 172 h 352"/>
                  <a:gd name="T60" fmla="*/ 9 w 253"/>
                  <a:gd name="T61" fmla="*/ 171 h 352"/>
                  <a:gd name="T62" fmla="*/ 5 w 253"/>
                  <a:gd name="T63" fmla="*/ 171 h 352"/>
                  <a:gd name="T64" fmla="*/ 0 w 253"/>
                  <a:gd name="T65" fmla="*/ 170 h 352"/>
                  <a:gd name="T66" fmla="*/ 10 w 253"/>
                  <a:gd name="T67" fmla="*/ 153 h 352"/>
                  <a:gd name="T68" fmla="*/ 18 w 253"/>
                  <a:gd name="T69" fmla="*/ 137 h 352"/>
                  <a:gd name="T70" fmla="*/ 25 w 253"/>
                  <a:gd name="T71" fmla="*/ 120 h 352"/>
                  <a:gd name="T72" fmla="*/ 31 w 253"/>
                  <a:gd name="T73" fmla="*/ 103 h 352"/>
                  <a:gd name="T74" fmla="*/ 37 w 253"/>
                  <a:gd name="T75" fmla="*/ 87 h 352"/>
                  <a:gd name="T76" fmla="*/ 43 w 253"/>
                  <a:gd name="T77" fmla="*/ 69 h 352"/>
                  <a:gd name="T78" fmla="*/ 49 w 253"/>
                  <a:gd name="T79" fmla="*/ 52 h 352"/>
                  <a:gd name="T80" fmla="*/ 56 w 253"/>
                  <a:gd name="T81" fmla="*/ 36 h 352"/>
                  <a:gd name="T82" fmla="*/ 56 w 253"/>
                  <a:gd name="T83" fmla="*/ 34 h 352"/>
                  <a:gd name="T84" fmla="*/ 56 w 253"/>
                  <a:gd name="T85" fmla="*/ 32 h 352"/>
                  <a:gd name="T86" fmla="*/ 56 w 253"/>
                  <a:gd name="T87" fmla="*/ 30 h 352"/>
                  <a:gd name="T88" fmla="*/ 56 w 253"/>
                  <a:gd name="T89" fmla="*/ 29 h 352"/>
                  <a:gd name="T90" fmla="*/ 56 w 253"/>
                  <a:gd name="T91" fmla="*/ 27 h 352"/>
                  <a:gd name="T92" fmla="*/ 57 w 253"/>
                  <a:gd name="T93" fmla="*/ 26 h 352"/>
                  <a:gd name="T94" fmla="*/ 58 w 253"/>
                  <a:gd name="T95" fmla="*/ 24 h 352"/>
                  <a:gd name="T96" fmla="*/ 59 w 253"/>
                  <a:gd name="T97" fmla="*/ 23 h 352"/>
                  <a:gd name="T98" fmla="*/ 68 w 253"/>
                  <a:gd name="T99" fmla="*/ 21 h 352"/>
                  <a:gd name="T100" fmla="*/ 76 w 253"/>
                  <a:gd name="T101" fmla="*/ 19 h 352"/>
                  <a:gd name="T102" fmla="*/ 85 w 253"/>
                  <a:gd name="T103" fmla="*/ 17 h 352"/>
                  <a:gd name="T104" fmla="*/ 93 w 253"/>
                  <a:gd name="T105" fmla="*/ 15 h 352"/>
                  <a:gd name="T106" fmla="*/ 102 w 253"/>
                  <a:gd name="T107" fmla="*/ 12 h 352"/>
                  <a:gd name="T108" fmla="*/ 110 w 253"/>
                  <a:gd name="T109" fmla="*/ 10 h 352"/>
                  <a:gd name="T110" fmla="*/ 114 w 253"/>
                  <a:gd name="T111" fmla="*/ 8 h 352"/>
                  <a:gd name="T112" fmla="*/ 118 w 253"/>
                  <a:gd name="T113" fmla="*/ 6 h 352"/>
                  <a:gd name="T114" fmla="*/ 122 w 253"/>
                  <a:gd name="T115" fmla="*/ 3 h 352"/>
                  <a:gd name="T116" fmla="*/ 124 w 253"/>
                  <a:gd name="T117" fmla="*/ 0 h 352"/>
                  <a:gd name="T118" fmla="*/ 127 w 253"/>
                  <a:gd name="T119" fmla="*/ 0 h 3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52"/>
                  <a:gd name="T182" fmla="*/ 253 w 253"/>
                  <a:gd name="T183" fmla="*/ 352 h 35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352">
                    <a:moveTo>
                      <a:pt x="253" y="0"/>
                    </a:moveTo>
                    <a:lnTo>
                      <a:pt x="250" y="8"/>
                    </a:lnTo>
                    <a:lnTo>
                      <a:pt x="247" y="14"/>
                    </a:lnTo>
                    <a:lnTo>
                      <a:pt x="244" y="21"/>
                    </a:lnTo>
                    <a:lnTo>
                      <a:pt x="241" y="28"/>
                    </a:lnTo>
                    <a:lnTo>
                      <a:pt x="238" y="36"/>
                    </a:lnTo>
                    <a:lnTo>
                      <a:pt x="235" y="43"/>
                    </a:lnTo>
                    <a:lnTo>
                      <a:pt x="234" y="50"/>
                    </a:lnTo>
                    <a:lnTo>
                      <a:pt x="231" y="58"/>
                    </a:lnTo>
                    <a:lnTo>
                      <a:pt x="217" y="86"/>
                    </a:lnTo>
                    <a:lnTo>
                      <a:pt x="204" y="116"/>
                    </a:lnTo>
                    <a:lnTo>
                      <a:pt x="192" y="145"/>
                    </a:lnTo>
                    <a:lnTo>
                      <a:pt x="179" y="176"/>
                    </a:lnTo>
                    <a:lnTo>
                      <a:pt x="167" y="206"/>
                    </a:lnTo>
                    <a:lnTo>
                      <a:pt x="152" y="234"/>
                    </a:lnTo>
                    <a:lnTo>
                      <a:pt x="136" y="264"/>
                    </a:lnTo>
                    <a:lnTo>
                      <a:pt x="118" y="290"/>
                    </a:lnTo>
                    <a:lnTo>
                      <a:pt x="111" y="298"/>
                    </a:lnTo>
                    <a:lnTo>
                      <a:pt x="105" y="306"/>
                    </a:lnTo>
                    <a:lnTo>
                      <a:pt x="101" y="315"/>
                    </a:lnTo>
                    <a:lnTo>
                      <a:pt x="96" y="324"/>
                    </a:lnTo>
                    <a:lnTo>
                      <a:pt x="92" y="333"/>
                    </a:lnTo>
                    <a:lnTo>
                      <a:pt x="86" y="341"/>
                    </a:lnTo>
                    <a:lnTo>
                      <a:pt x="80" y="348"/>
                    </a:lnTo>
                    <a:lnTo>
                      <a:pt x="71" y="352"/>
                    </a:lnTo>
                    <a:lnTo>
                      <a:pt x="62" y="352"/>
                    </a:lnTo>
                    <a:lnTo>
                      <a:pt x="52" y="351"/>
                    </a:lnTo>
                    <a:lnTo>
                      <a:pt x="44" y="349"/>
                    </a:lnTo>
                    <a:lnTo>
                      <a:pt x="35" y="346"/>
                    </a:lnTo>
                    <a:lnTo>
                      <a:pt x="27" y="343"/>
                    </a:lnTo>
                    <a:lnTo>
                      <a:pt x="18" y="342"/>
                    </a:lnTo>
                    <a:lnTo>
                      <a:pt x="9" y="341"/>
                    </a:lnTo>
                    <a:lnTo>
                      <a:pt x="0" y="339"/>
                    </a:lnTo>
                    <a:lnTo>
                      <a:pt x="19" y="306"/>
                    </a:lnTo>
                    <a:lnTo>
                      <a:pt x="35" y="274"/>
                    </a:lnTo>
                    <a:lnTo>
                      <a:pt x="49" y="241"/>
                    </a:lnTo>
                    <a:lnTo>
                      <a:pt x="62" y="207"/>
                    </a:lnTo>
                    <a:lnTo>
                      <a:pt x="74" y="173"/>
                    </a:lnTo>
                    <a:lnTo>
                      <a:pt x="86" y="138"/>
                    </a:lnTo>
                    <a:lnTo>
                      <a:pt x="98" y="104"/>
                    </a:lnTo>
                    <a:lnTo>
                      <a:pt x="111" y="71"/>
                    </a:lnTo>
                    <a:lnTo>
                      <a:pt x="112" y="67"/>
                    </a:lnTo>
                    <a:lnTo>
                      <a:pt x="112" y="64"/>
                    </a:lnTo>
                    <a:lnTo>
                      <a:pt x="112" y="61"/>
                    </a:lnTo>
                    <a:lnTo>
                      <a:pt x="112" y="58"/>
                    </a:lnTo>
                    <a:lnTo>
                      <a:pt x="112" y="55"/>
                    </a:lnTo>
                    <a:lnTo>
                      <a:pt x="114" y="52"/>
                    </a:lnTo>
                    <a:lnTo>
                      <a:pt x="115" y="49"/>
                    </a:lnTo>
                    <a:lnTo>
                      <a:pt x="118" y="46"/>
                    </a:lnTo>
                    <a:lnTo>
                      <a:pt x="135" y="42"/>
                    </a:lnTo>
                    <a:lnTo>
                      <a:pt x="151" y="37"/>
                    </a:lnTo>
                    <a:lnTo>
                      <a:pt x="169" y="34"/>
                    </a:lnTo>
                    <a:lnTo>
                      <a:pt x="186" y="30"/>
                    </a:lnTo>
                    <a:lnTo>
                      <a:pt x="203" y="25"/>
                    </a:lnTo>
                    <a:lnTo>
                      <a:pt x="219" y="19"/>
                    </a:lnTo>
                    <a:lnTo>
                      <a:pt x="228" y="16"/>
                    </a:lnTo>
                    <a:lnTo>
                      <a:pt x="235" y="11"/>
                    </a:lnTo>
                    <a:lnTo>
                      <a:pt x="243" y="6"/>
                    </a:lnTo>
                    <a:lnTo>
                      <a:pt x="248" y="0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2133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7" name="Freeform 132"/>
              <p:cNvSpPr>
                <a:spLocks/>
              </p:cNvSpPr>
              <p:nvPr/>
            </p:nvSpPr>
            <p:spPr bwMode="auto">
              <a:xfrm>
                <a:off x="4191" y="3195"/>
                <a:ext cx="122" cy="243"/>
              </a:xfrm>
              <a:custGeom>
                <a:avLst/>
                <a:gdLst>
                  <a:gd name="T0" fmla="*/ 53 w 244"/>
                  <a:gd name="T1" fmla="*/ 50 h 485"/>
                  <a:gd name="T2" fmla="*/ 62 w 244"/>
                  <a:gd name="T3" fmla="*/ 81 h 485"/>
                  <a:gd name="T4" fmla="*/ 75 w 244"/>
                  <a:gd name="T5" fmla="*/ 110 h 485"/>
                  <a:gd name="T6" fmla="*/ 89 w 244"/>
                  <a:gd name="T7" fmla="*/ 140 h 485"/>
                  <a:gd name="T8" fmla="*/ 98 w 244"/>
                  <a:gd name="T9" fmla="*/ 159 h 485"/>
                  <a:gd name="T10" fmla="*/ 104 w 244"/>
                  <a:gd name="T11" fmla="*/ 167 h 485"/>
                  <a:gd name="T12" fmla="*/ 111 w 244"/>
                  <a:gd name="T13" fmla="*/ 174 h 485"/>
                  <a:gd name="T14" fmla="*/ 118 w 244"/>
                  <a:gd name="T15" fmla="*/ 181 h 485"/>
                  <a:gd name="T16" fmla="*/ 121 w 244"/>
                  <a:gd name="T17" fmla="*/ 185 h 485"/>
                  <a:gd name="T18" fmla="*/ 115 w 244"/>
                  <a:gd name="T19" fmla="*/ 190 h 485"/>
                  <a:gd name="T20" fmla="*/ 110 w 244"/>
                  <a:gd name="T21" fmla="*/ 193 h 485"/>
                  <a:gd name="T22" fmla="*/ 105 w 244"/>
                  <a:gd name="T23" fmla="*/ 194 h 485"/>
                  <a:gd name="T24" fmla="*/ 98 w 244"/>
                  <a:gd name="T25" fmla="*/ 201 h 485"/>
                  <a:gd name="T26" fmla="*/ 88 w 244"/>
                  <a:gd name="T27" fmla="*/ 215 h 485"/>
                  <a:gd name="T28" fmla="*/ 76 w 244"/>
                  <a:gd name="T29" fmla="*/ 228 h 485"/>
                  <a:gd name="T30" fmla="*/ 63 w 244"/>
                  <a:gd name="T31" fmla="*/ 238 h 485"/>
                  <a:gd name="T32" fmla="*/ 56 w 244"/>
                  <a:gd name="T33" fmla="*/ 238 h 485"/>
                  <a:gd name="T34" fmla="*/ 52 w 244"/>
                  <a:gd name="T35" fmla="*/ 227 h 485"/>
                  <a:gd name="T36" fmla="*/ 47 w 244"/>
                  <a:gd name="T37" fmla="*/ 215 h 485"/>
                  <a:gd name="T38" fmla="*/ 43 w 244"/>
                  <a:gd name="T39" fmla="*/ 205 h 485"/>
                  <a:gd name="T40" fmla="*/ 44 w 244"/>
                  <a:gd name="T41" fmla="*/ 196 h 485"/>
                  <a:gd name="T42" fmla="*/ 39 w 244"/>
                  <a:gd name="T43" fmla="*/ 193 h 485"/>
                  <a:gd name="T44" fmla="*/ 37 w 244"/>
                  <a:gd name="T45" fmla="*/ 189 h 485"/>
                  <a:gd name="T46" fmla="*/ 36 w 244"/>
                  <a:gd name="T47" fmla="*/ 184 h 485"/>
                  <a:gd name="T48" fmla="*/ 33 w 244"/>
                  <a:gd name="T49" fmla="*/ 178 h 485"/>
                  <a:gd name="T50" fmla="*/ 24 w 244"/>
                  <a:gd name="T51" fmla="*/ 164 h 485"/>
                  <a:gd name="T52" fmla="*/ 16 w 244"/>
                  <a:gd name="T53" fmla="*/ 150 h 485"/>
                  <a:gd name="T54" fmla="*/ 10 w 244"/>
                  <a:gd name="T55" fmla="*/ 134 h 485"/>
                  <a:gd name="T56" fmla="*/ 2 w 244"/>
                  <a:gd name="T57" fmla="*/ 119 h 485"/>
                  <a:gd name="T58" fmla="*/ 2 w 244"/>
                  <a:gd name="T59" fmla="*/ 112 h 485"/>
                  <a:gd name="T60" fmla="*/ 1 w 244"/>
                  <a:gd name="T61" fmla="*/ 105 h 485"/>
                  <a:gd name="T62" fmla="*/ 1 w 244"/>
                  <a:gd name="T63" fmla="*/ 99 h 485"/>
                  <a:gd name="T64" fmla="*/ 2 w 244"/>
                  <a:gd name="T65" fmla="*/ 92 h 485"/>
                  <a:gd name="T66" fmla="*/ 2 w 244"/>
                  <a:gd name="T67" fmla="*/ 83 h 485"/>
                  <a:gd name="T68" fmla="*/ 2 w 244"/>
                  <a:gd name="T69" fmla="*/ 75 h 485"/>
                  <a:gd name="T70" fmla="*/ 6 w 244"/>
                  <a:gd name="T71" fmla="*/ 58 h 485"/>
                  <a:gd name="T72" fmla="*/ 13 w 244"/>
                  <a:gd name="T73" fmla="*/ 42 h 485"/>
                  <a:gd name="T74" fmla="*/ 19 w 244"/>
                  <a:gd name="T75" fmla="*/ 25 h 485"/>
                  <a:gd name="T76" fmla="*/ 24 w 244"/>
                  <a:gd name="T77" fmla="*/ 19 h 485"/>
                  <a:gd name="T78" fmla="*/ 28 w 244"/>
                  <a:gd name="T79" fmla="*/ 13 h 485"/>
                  <a:gd name="T80" fmla="*/ 33 w 244"/>
                  <a:gd name="T81" fmla="*/ 7 h 485"/>
                  <a:gd name="T82" fmla="*/ 37 w 244"/>
                  <a:gd name="T83" fmla="*/ 0 h 485"/>
                  <a:gd name="T84" fmla="*/ 42 w 244"/>
                  <a:gd name="T85" fmla="*/ 7 h 485"/>
                  <a:gd name="T86" fmla="*/ 45 w 244"/>
                  <a:gd name="T87" fmla="*/ 16 h 485"/>
                  <a:gd name="T88" fmla="*/ 46 w 244"/>
                  <a:gd name="T89" fmla="*/ 25 h 485"/>
                  <a:gd name="T90" fmla="*/ 48 w 244"/>
                  <a:gd name="T91" fmla="*/ 35 h 4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4"/>
                  <a:gd name="T139" fmla="*/ 0 h 485"/>
                  <a:gd name="T140" fmla="*/ 244 w 244"/>
                  <a:gd name="T141" fmla="*/ 485 h 4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4" h="485">
                    <a:moveTo>
                      <a:pt x="96" y="69"/>
                    </a:moveTo>
                    <a:lnTo>
                      <a:pt x="105" y="100"/>
                    </a:lnTo>
                    <a:lnTo>
                      <a:pt x="115" y="130"/>
                    </a:lnTo>
                    <a:lnTo>
                      <a:pt x="125" y="161"/>
                    </a:lnTo>
                    <a:lnTo>
                      <a:pt x="139" y="191"/>
                    </a:lnTo>
                    <a:lnTo>
                      <a:pt x="150" y="220"/>
                    </a:lnTo>
                    <a:lnTo>
                      <a:pt x="164" y="250"/>
                    </a:lnTo>
                    <a:lnTo>
                      <a:pt x="177" y="280"/>
                    </a:lnTo>
                    <a:lnTo>
                      <a:pt x="190" y="309"/>
                    </a:lnTo>
                    <a:lnTo>
                      <a:pt x="196" y="317"/>
                    </a:lnTo>
                    <a:lnTo>
                      <a:pt x="202" y="325"/>
                    </a:lnTo>
                    <a:lnTo>
                      <a:pt x="208" y="333"/>
                    </a:lnTo>
                    <a:lnTo>
                      <a:pt x="216" y="340"/>
                    </a:lnTo>
                    <a:lnTo>
                      <a:pt x="221" y="348"/>
                    </a:lnTo>
                    <a:lnTo>
                      <a:pt x="229" y="355"/>
                    </a:lnTo>
                    <a:lnTo>
                      <a:pt x="236" y="361"/>
                    </a:lnTo>
                    <a:lnTo>
                      <a:pt x="244" y="365"/>
                    </a:lnTo>
                    <a:lnTo>
                      <a:pt x="241" y="370"/>
                    </a:lnTo>
                    <a:lnTo>
                      <a:pt x="236" y="374"/>
                    </a:lnTo>
                    <a:lnTo>
                      <a:pt x="230" y="379"/>
                    </a:lnTo>
                    <a:lnTo>
                      <a:pt x="226" y="382"/>
                    </a:lnTo>
                    <a:lnTo>
                      <a:pt x="220" y="385"/>
                    </a:lnTo>
                    <a:lnTo>
                      <a:pt x="216" y="388"/>
                    </a:lnTo>
                    <a:lnTo>
                      <a:pt x="210" y="388"/>
                    </a:lnTo>
                    <a:lnTo>
                      <a:pt x="204" y="388"/>
                    </a:lnTo>
                    <a:lnTo>
                      <a:pt x="196" y="402"/>
                    </a:lnTo>
                    <a:lnTo>
                      <a:pt x="186" y="416"/>
                    </a:lnTo>
                    <a:lnTo>
                      <a:pt x="176" y="430"/>
                    </a:lnTo>
                    <a:lnTo>
                      <a:pt x="165" y="444"/>
                    </a:lnTo>
                    <a:lnTo>
                      <a:pt x="152" y="456"/>
                    </a:lnTo>
                    <a:lnTo>
                      <a:pt x="140" y="467"/>
                    </a:lnTo>
                    <a:lnTo>
                      <a:pt x="127" y="476"/>
                    </a:lnTo>
                    <a:lnTo>
                      <a:pt x="113" y="485"/>
                    </a:lnTo>
                    <a:lnTo>
                      <a:pt x="111" y="475"/>
                    </a:lnTo>
                    <a:lnTo>
                      <a:pt x="106" y="463"/>
                    </a:lnTo>
                    <a:lnTo>
                      <a:pt x="103" y="453"/>
                    </a:lnTo>
                    <a:lnTo>
                      <a:pt x="99" y="442"/>
                    </a:lnTo>
                    <a:lnTo>
                      <a:pt x="94" y="430"/>
                    </a:lnTo>
                    <a:lnTo>
                      <a:pt x="90" y="420"/>
                    </a:lnTo>
                    <a:lnTo>
                      <a:pt x="85" y="410"/>
                    </a:lnTo>
                    <a:lnTo>
                      <a:pt x="82" y="399"/>
                    </a:lnTo>
                    <a:lnTo>
                      <a:pt x="87" y="392"/>
                    </a:lnTo>
                    <a:lnTo>
                      <a:pt x="81" y="390"/>
                    </a:lnTo>
                    <a:lnTo>
                      <a:pt x="78" y="386"/>
                    </a:lnTo>
                    <a:lnTo>
                      <a:pt x="75" y="382"/>
                    </a:lnTo>
                    <a:lnTo>
                      <a:pt x="74" y="377"/>
                    </a:lnTo>
                    <a:lnTo>
                      <a:pt x="72" y="371"/>
                    </a:lnTo>
                    <a:lnTo>
                      <a:pt x="71" y="367"/>
                    </a:lnTo>
                    <a:lnTo>
                      <a:pt x="68" y="361"/>
                    </a:lnTo>
                    <a:lnTo>
                      <a:pt x="65" y="356"/>
                    </a:lnTo>
                    <a:lnTo>
                      <a:pt x="54" y="343"/>
                    </a:lnTo>
                    <a:lnTo>
                      <a:pt x="47" y="328"/>
                    </a:lnTo>
                    <a:lnTo>
                      <a:pt x="38" y="314"/>
                    </a:lnTo>
                    <a:lnTo>
                      <a:pt x="32" y="299"/>
                    </a:lnTo>
                    <a:lnTo>
                      <a:pt x="25" y="282"/>
                    </a:lnTo>
                    <a:lnTo>
                      <a:pt x="19" y="268"/>
                    </a:lnTo>
                    <a:lnTo>
                      <a:pt x="11" y="253"/>
                    </a:lnTo>
                    <a:lnTo>
                      <a:pt x="4" y="237"/>
                    </a:lnTo>
                    <a:lnTo>
                      <a:pt x="4" y="231"/>
                    </a:lnTo>
                    <a:lnTo>
                      <a:pt x="3" y="223"/>
                    </a:lnTo>
                    <a:lnTo>
                      <a:pt x="1" y="217"/>
                    </a:lnTo>
                    <a:lnTo>
                      <a:pt x="1" y="210"/>
                    </a:lnTo>
                    <a:lnTo>
                      <a:pt x="0" y="203"/>
                    </a:lnTo>
                    <a:lnTo>
                      <a:pt x="1" y="197"/>
                    </a:lnTo>
                    <a:lnTo>
                      <a:pt x="1" y="191"/>
                    </a:lnTo>
                    <a:lnTo>
                      <a:pt x="4" y="183"/>
                    </a:lnTo>
                    <a:lnTo>
                      <a:pt x="3" y="174"/>
                    </a:lnTo>
                    <a:lnTo>
                      <a:pt x="3" y="166"/>
                    </a:lnTo>
                    <a:lnTo>
                      <a:pt x="1" y="157"/>
                    </a:lnTo>
                    <a:lnTo>
                      <a:pt x="3" y="149"/>
                    </a:lnTo>
                    <a:lnTo>
                      <a:pt x="6" y="132"/>
                    </a:lnTo>
                    <a:lnTo>
                      <a:pt x="11" y="115"/>
                    </a:lnTo>
                    <a:lnTo>
                      <a:pt x="17" y="99"/>
                    </a:lnTo>
                    <a:lnTo>
                      <a:pt x="25" y="83"/>
                    </a:lnTo>
                    <a:lnTo>
                      <a:pt x="31" y="66"/>
                    </a:lnTo>
                    <a:lnTo>
                      <a:pt x="38" y="50"/>
                    </a:lnTo>
                    <a:lnTo>
                      <a:pt x="42" y="44"/>
                    </a:lnTo>
                    <a:lnTo>
                      <a:pt x="47" y="38"/>
                    </a:lnTo>
                    <a:lnTo>
                      <a:pt x="51" y="32"/>
                    </a:lnTo>
                    <a:lnTo>
                      <a:pt x="56" y="26"/>
                    </a:lnTo>
                    <a:lnTo>
                      <a:pt x="62" y="19"/>
                    </a:lnTo>
                    <a:lnTo>
                      <a:pt x="66" y="13"/>
                    </a:lnTo>
                    <a:lnTo>
                      <a:pt x="69" y="7"/>
                    </a:lnTo>
                    <a:lnTo>
                      <a:pt x="74" y="0"/>
                    </a:lnTo>
                    <a:lnTo>
                      <a:pt x="79" y="6"/>
                    </a:lnTo>
                    <a:lnTo>
                      <a:pt x="84" y="13"/>
                    </a:lnTo>
                    <a:lnTo>
                      <a:pt x="87" y="22"/>
                    </a:lnTo>
                    <a:lnTo>
                      <a:pt x="90" y="31"/>
                    </a:lnTo>
                    <a:lnTo>
                      <a:pt x="91" y="40"/>
                    </a:lnTo>
                    <a:lnTo>
                      <a:pt x="91" y="50"/>
                    </a:lnTo>
                    <a:lnTo>
                      <a:pt x="93" y="61"/>
                    </a:lnTo>
                    <a:lnTo>
                      <a:pt x="96" y="69"/>
                    </a:lnTo>
                    <a:close/>
                  </a:path>
                </a:pathLst>
              </a:custGeom>
              <a:solidFill>
                <a:srgbClr val="2936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8" name="Freeform 133"/>
              <p:cNvSpPr>
                <a:spLocks/>
              </p:cNvSpPr>
              <p:nvPr/>
            </p:nvSpPr>
            <p:spPr bwMode="auto">
              <a:xfrm>
                <a:off x="4937" y="3200"/>
                <a:ext cx="123" cy="496"/>
              </a:xfrm>
              <a:custGeom>
                <a:avLst/>
                <a:gdLst>
                  <a:gd name="T0" fmla="*/ 122 w 246"/>
                  <a:gd name="T1" fmla="*/ 106 h 991"/>
                  <a:gd name="T2" fmla="*/ 119 w 246"/>
                  <a:gd name="T3" fmla="*/ 147 h 991"/>
                  <a:gd name="T4" fmla="*/ 112 w 246"/>
                  <a:gd name="T5" fmla="*/ 211 h 991"/>
                  <a:gd name="T6" fmla="*/ 112 w 246"/>
                  <a:gd name="T7" fmla="*/ 244 h 991"/>
                  <a:gd name="T8" fmla="*/ 112 w 246"/>
                  <a:gd name="T9" fmla="*/ 291 h 991"/>
                  <a:gd name="T10" fmla="*/ 108 w 246"/>
                  <a:gd name="T11" fmla="*/ 346 h 991"/>
                  <a:gd name="T12" fmla="*/ 105 w 246"/>
                  <a:gd name="T13" fmla="*/ 401 h 991"/>
                  <a:gd name="T14" fmla="*/ 100 w 246"/>
                  <a:gd name="T15" fmla="*/ 421 h 991"/>
                  <a:gd name="T16" fmla="*/ 97 w 246"/>
                  <a:gd name="T17" fmla="*/ 440 h 991"/>
                  <a:gd name="T18" fmla="*/ 95 w 246"/>
                  <a:gd name="T19" fmla="*/ 457 h 991"/>
                  <a:gd name="T20" fmla="*/ 94 w 246"/>
                  <a:gd name="T21" fmla="*/ 474 h 991"/>
                  <a:gd name="T22" fmla="*/ 91 w 246"/>
                  <a:gd name="T23" fmla="*/ 491 h 991"/>
                  <a:gd name="T24" fmla="*/ 82 w 246"/>
                  <a:gd name="T25" fmla="*/ 495 h 991"/>
                  <a:gd name="T26" fmla="*/ 72 w 246"/>
                  <a:gd name="T27" fmla="*/ 493 h 991"/>
                  <a:gd name="T28" fmla="*/ 65 w 246"/>
                  <a:gd name="T29" fmla="*/ 485 h 991"/>
                  <a:gd name="T30" fmla="*/ 50 w 246"/>
                  <a:gd name="T31" fmla="*/ 459 h 991"/>
                  <a:gd name="T32" fmla="*/ 34 w 246"/>
                  <a:gd name="T33" fmla="*/ 445 h 991"/>
                  <a:gd name="T34" fmla="*/ 21 w 246"/>
                  <a:gd name="T35" fmla="*/ 439 h 991"/>
                  <a:gd name="T36" fmla="*/ 5 w 246"/>
                  <a:gd name="T37" fmla="*/ 436 h 991"/>
                  <a:gd name="T38" fmla="*/ 5 w 246"/>
                  <a:gd name="T39" fmla="*/ 437 h 991"/>
                  <a:gd name="T40" fmla="*/ 3 w 246"/>
                  <a:gd name="T41" fmla="*/ 437 h 991"/>
                  <a:gd name="T42" fmla="*/ 1 w 246"/>
                  <a:gd name="T43" fmla="*/ 435 h 991"/>
                  <a:gd name="T44" fmla="*/ 2 w 246"/>
                  <a:gd name="T45" fmla="*/ 429 h 991"/>
                  <a:gd name="T46" fmla="*/ 3 w 246"/>
                  <a:gd name="T47" fmla="*/ 423 h 991"/>
                  <a:gd name="T48" fmla="*/ 3 w 246"/>
                  <a:gd name="T49" fmla="*/ 409 h 991"/>
                  <a:gd name="T50" fmla="*/ 5 w 246"/>
                  <a:gd name="T51" fmla="*/ 392 h 991"/>
                  <a:gd name="T52" fmla="*/ 10 w 246"/>
                  <a:gd name="T53" fmla="*/ 377 h 991"/>
                  <a:gd name="T54" fmla="*/ 14 w 246"/>
                  <a:gd name="T55" fmla="*/ 351 h 991"/>
                  <a:gd name="T56" fmla="*/ 17 w 246"/>
                  <a:gd name="T57" fmla="*/ 325 h 991"/>
                  <a:gd name="T58" fmla="*/ 20 w 246"/>
                  <a:gd name="T59" fmla="*/ 305 h 991"/>
                  <a:gd name="T60" fmla="*/ 22 w 246"/>
                  <a:gd name="T61" fmla="*/ 293 h 991"/>
                  <a:gd name="T62" fmla="*/ 24 w 246"/>
                  <a:gd name="T63" fmla="*/ 282 h 991"/>
                  <a:gd name="T64" fmla="*/ 26 w 246"/>
                  <a:gd name="T65" fmla="*/ 255 h 991"/>
                  <a:gd name="T66" fmla="*/ 30 w 246"/>
                  <a:gd name="T67" fmla="*/ 219 h 991"/>
                  <a:gd name="T68" fmla="*/ 31 w 246"/>
                  <a:gd name="T69" fmla="*/ 184 h 991"/>
                  <a:gd name="T70" fmla="*/ 36 w 246"/>
                  <a:gd name="T71" fmla="*/ 151 h 991"/>
                  <a:gd name="T72" fmla="*/ 37 w 246"/>
                  <a:gd name="T73" fmla="*/ 118 h 991"/>
                  <a:gd name="T74" fmla="*/ 35 w 246"/>
                  <a:gd name="T75" fmla="*/ 93 h 991"/>
                  <a:gd name="T76" fmla="*/ 34 w 246"/>
                  <a:gd name="T77" fmla="*/ 79 h 991"/>
                  <a:gd name="T78" fmla="*/ 34 w 246"/>
                  <a:gd name="T79" fmla="*/ 64 h 991"/>
                  <a:gd name="T80" fmla="*/ 39 w 246"/>
                  <a:gd name="T81" fmla="*/ 56 h 991"/>
                  <a:gd name="T82" fmla="*/ 49 w 246"/>
                  <a:gd name="T83" fmla="*/ 52 h 991"/>
                  <a:gd name="T84" fmla="*/ 67 w 246"/>
                  <a:gd name="T85" fmla="*/ 38 h 991"/>
                  <a:gd name="T86" fmla="*/ 79 w 246"/>
                  <a:gd name="T87" fmla="*/ 31 h 991"/>
                  <a:gd name="T88" fmla="*/ 88 w 246"/>
                  <a:gd name="T89" fmla="*/ 30 h 991"/>
                  <a:gd name="T90" fmla="*/ 89 w 246"/>
                  <a:gd name="T91" fmla="*/ 27 h 991"/>
                  <a:gd name="T92" fmla="*/ 89 w 246"/>
                  <a:gd name="T93" fmla="*/ 24 h 991"/>
                  <a:gd name="T94" fmla="*/ 95 w 246"/>
                  <a:gd name="T95" fmla="*/ 20 h 991"/>
                  <a:gd name="T96" fmla="*/ 102 w 246"/>
                  <a:gd name="T97" fmla="*/ 15 h 991"/>
                  <a:gd name="T98" fmla="*/ 109 w 246"/>
                  <a:gd name="T99" fmla="*/ 10 h 991"/>
                  <a:gd name="T100" fmla="*/ 113 w 246"/>
                  <a:gd name="T101" fmla="*/ 5 h 991"/>
                  <a:gd name="T102" fmla="*/ 117 w 246"/>
                  <a:gd name="T103" fmla="*/ 2 h 991"/>
                  <a:gd name="T104" fmla="*/ 122 w 246"/>
                  <a:gd name="T105" fmla="*/ 10 h 991"/>
                  <a:gd name="T106" fmla="*/ 123 w 246"/>
                  <a:gd name="T107" fmla="*/ 42 h 991"/>
                  <a:gd name="T108" fmla="*/ 121 w 246"/>
                  <a:gd name="T109" fmla="*/ 75 h 9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6"/>
                  <a:gd name="T166" fmla="*/ 0 h 991"/>
                  <a:gd name="T167" fmla="*/ 246 w 246"/>
                  <a:gd name="T168" fmla="*/ 991 h 9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6" h="991">
                    <a:moveTo>
                      <a:pt x="241" y="170"/>
                    </a:moveTo>
                    <a:lnTo>
                      <a:pt x="243" y="191"/>
                    </a:lnTo>
                    <a:lnTo>
                      <a:pt x="243" y="211"/>
                    </a:lnTo>
                    <a:lnTo>
                      <a:pt x="243" y="231"/>
                    </a:lnTo>
                    <a:lnTo>
                      <a:pt x="241" y="251"/>
                    </a:lnTo>
                    <a:lnTo>
                      <a:pt x="238" y="294"/>
                    </a:lnTo>
                    <a:lnTo>
                      <a:pt x="232" y="337"/>
                    </a:lnTo>
                    <a:lnTo>
                      <a:pt x="228" y="379"/>
                    </a:lnTo>
                    <a:lnTo>
                      <a:pt x="223" y="421"/>
                    </a:lnTo>
                    <a:lnTo>
                      <a:pt x="223" y="444"/>
                    </a:lnTo>
                    <a:lnTo>
                      <a:pt x="222" y="464"/>
                    </a:lnTo>
                    <a:lnTo>
                      <a:pt x="223" y="487"/>
                    </a:lnTo>
                    <a:lnTo>
                      <a:pt x="226" y="507"/>
                    </a:lnTo>
                    <a:lnTo>
                      <a:pt x="225" y="544"/>
                    </a:lnTo>
                    <a:lnTo>
                      <a:pt x="223" y="581"/>
                    </a:lnTo>
                    <a:lnTo>
                      <a:pt x="221" y="618"/>
                    </a:lnTo>
                    <a:lnTo>
                      <a:pt x="218" y="654"/>
                    </a:lnTo>
                    <a:lnTo>
                      <a:pt x="216" y="691"/>
                    </a:lnTo>
                    <a:lnTo>
                      <a:pt x="213" y="728"/>
                    </a:lnTo>
                    <a:lnTo>
                      <a:pt x="212" y="765"/>
                    </a:lnTo>
                    <a:lnTo>
                      <a:pt x="210" y="802"/>
                    </a:lnTo>
                    <a:lnTo>
                      <a:pt x="206" y="815"/>
                    </a:lnTo>
                    <a:lnTo>
                      <a:pt x="203" y="828"/>
                    </a:lnTo>
                    <a:lnTo>
                      <a:pt x="200" y="842"/>
                    </a:lnTo>
                    <a:lnTo>
                      <a:pt x="198" y="855"/>
                    </a:lnTo>
                    <a:lnTo>
                      <a:pt x="195" y="868"/>
                    </a:lnTo>
                    <a:lnTo>
                      <a:pt x="194" y="880"/>
                    </a:lnTo>
                    <a:lnTo>
                      <a:pt x="192" y="893"/>
                    </a:lnTo>
                    <a:lnTo>
                      <a:pt x="191" y="905"/>
                    </a:lnTo>
                    <a:lnTo>
                      <a:pt x="189" y="914"/>
                    </a:lnTo>
                    <a:lnTo>
                      <a:pt x="188" y="925"/>
                    </a:lnTo>
                    <a:lnTo>
                      <a:pt x="188" y="936"/>
                    </a:lnTo>
                    <a:lnTo>
                      <a:pt x="188" y="948"/>
                    </a:lnTo>
                    <a:lnTo>
                      <a:pt x="187" y="959"/>
                    </a:lnTo>
                    <a:lnTo>
                      <a:pt x="185" y="970"/>
                    </a:lnTo>
                    <a:lnTo>
                      <a:pt x="182" y="981"/>
                    </a:lnTo>
                    <a:lnTo>
                      <a:pt x="179" y="991"/>
                    </a:lnTo>
                    <a:lnTo>
                      <a:pt x="172" y="990"/>
                    </a:lnTo>
                    <a:lnTo>
                      <a:pt x="163" y="990"/>
                    </a:lnTo>
                    <a:lnTo>
                      <a:pt x="157" y="988"/>
                    </a:lnTo>
                    <a:lnTo>
                      <a:pt x="150" y="988"/>
                    </a:lnTo>
                    <a:lnTo>
                      <a:pt x="144" y="985"/>
                    </a:lnTo>
                    <a:lnTo>
                      <a:pt x="139" y="982"/>
                    </a:lnTo>
                    <a:lnTo>
                      <a:pt x="135" y="976"/>
                    </a:lnTo>
                    <a:lnTo>
                      <a:pt x="130" y="969"/>
                    </a:lnTo>
                    <a:lnTo>
                      <a:pt x="123" y="951"/>
                    </a:lnTo>
                    <a:lnTo>
                      <a:pt x="113" y="933"/>
                    </a:lnTo>
                    <a:lnTo>
                      <a:pt x="99" y="917"/>
                    </a:lnTo>
                    <a:lnTo>
                      <a:pt x="84" y="902"/>
                    </a:lnTo>
                    <a:lnTo>
                      <a:pt x="77" y="896"/>
                    </a:lnTo>
                    <a:lnTo>
                      <a:pt x="68" y="890"/>
                    </a:lnTo>
                    <a:lnTo>
                      <a:pt x="59" y="885"/>
                    </a:lnTo>
                    <a:lnTo>
                      <a:pt x="50" y="880"/>
                    </a:lnTo>
                    <a:lnTo>
                      <a:pt x="42" y="877"/>
                    </a:lnTo>
                    <a:lnTo>
                      <a:pt x="31" y="874"/>
                    </a:lnTo>
                    <a:lnTo>
                      <a:pt x="21" y="873"/>
                    </a:lnTo>
                    <a:lnTo>
                      <a:pt x="10" y="871"/>
                    </a:lnTo>
                    <a:lnTo>
                      <a:pt x="10" y="873"/>
                    </a:lnTo>
                    <a:lnTo>
                      <a:pt x="9" y="873"/>
                    </a:lnTo>
                    <a:lnTo>
                      <a:pt x="8" y="873"/>
                    </a:lnTo>
                    <a:lnTo>
                      <a:pt x="8" y="874"/>
                    </a:lnTo>
                    <a:lnTo>
                      <a:pt x="6" y="874"/>
                    </a:lnTo>
                    <a:lnTo>
                      <a:pt x="5" y="874"/>
                    </a:lnTo>
                    <a:lnTo>
                      <a:pt x="2" y="870"/>
                    </a:lnTo>
                    <a:lnTo>
                      <a:pt x="0" y="867"/>
                    </a:lnTo>
                    <a:lnTo>
                      <a:pt x="2" y="862"/>
                    </a:lnTo>
                    <a:lnTo>
                      <a:pt x="3" y="858"/>
                    </a:lnTo>
                    <a:lnTo>
                      <a:pt x="3" y="854"/>
                    </a:lnTo>
                    <a:lnTo>
                      <a:pt x="5" y="849"/>
                    </a:lnTo>
                    <a:lnTo>
                      <a:pt x="5" y="845"/>
                    </a:lnTo>
                    <a:lnTo>
                      <a:pt x="5" y="840"/>
                    </a:lnTo>
                    <a:lnTo>
                      <a:pt x="5" y="828"/>
                    </a:lnTo>
                    <a:lnTo>
                      <a:pt x="6" y="818"/>
                    </a:lnTo>
                    <a:lnTo>
                      <a:pt x="8" y="806"/>
                    </a:lnTo>
                    <a:lnTo>
                      <a:pt x="9" y="796"/>
                    </a:lnTo>
                    <a:lnTo>
                      <a:pt x="10" y="784"/>
                    </a:lnTo>
                    <a:lnTo>
                      <a:pt x="12" y="774"/>
                    </a:lnTo>
                    <a:lnTo>
                      <a:pt x="16" y="763"/>
                    </a:lnTo>
                    <a:lnTo>
                      <a:pt x="19" y="754"/>
                    </a:lnTo>
                    <a:lnTo>
                      <a:pt x="22" y="737"/>
                    </a:lnTo>
                    <a:lnTo>
                      <a:pt x="25" y="719"/>
                    </a:lnTo>
                    <a:lnTo>
                      <a:pt x="27" y="701"/>
                    </a:lnTo>
                    <a:lnTo>
                      <a:pt x="30" y="685"/>
                    </a:lnTo>
                    <a:lnTo>
                      <a:pt x="33" y="667"/>
                    </a:lnTo>
                    <a:lnTo>
                      <a:pt x="34" y="649"/>
                    </a:lnTo>
                    <a:lnTo>
                      <a:pt x="36" y="633"/>
                    </a:lnTo>
                    <a:lnTo>
                      <a:pt x="37" y="617"/>
                    </a:lnTo>
                    <a:lnTo>
                      <a:pt x="40" y="609"/>
                    </a:lnTo>
                    <a:lnTo>
                      <a:pt x="42" y="602"/>
                    </a:lnTo>
                    <a:lnTo>
                      <a:pt x="42" y="595"/>
                    </a:lnTo>
                    <a:lnTo>
                      <a:pt x="43" y="586"/>
                    </a:lnTo>
                    <a:lnTo>
                      <a:pt x="45" y="578"/>
                    </a:lnTo>
                    <a:lnTo>
                      <a:pt x="46" y="571"/>
                    </a:lnTo>
                    <a:lnTo>
                      <a:pt x="47" y="563"/>
                    </a:lnTo>
                    <a:lnTo>
                      <a:pt x="49" y="556"/>
                    </a:lnTo>
                    <a:lnTo>
                      <a:pt x="50" y="534"/>
                    </a:lnTo>
                    <a:lnTo>
                      <a:pt x="52" y="510"/>
                    </a:lnTo>
                    <a:lnTo>
                      <a:pt x="53" y="487"/>
                    </a:lnTo>
                    <a:lnTo>
                      <a:pt x="56" y="463"/>
                    </a:lnTo>
                    <a:lnTo>
                      <a:pt x="59" y="438"/>
                    </a:lnTo>
                    <a:lnTo>
                      <a:pt x="61" y="414"/>
                    </a:lnTo>
                    <a:lnTo>
                      <a:pt x="62" y="390"/>
                    </a:lnTo>
                    <a:lnTo>
                      <a:pt x="62" y="368"/>
                    </a:lnTo>
                    <a:lnTo>
                      <a:pt x="65" y="346"/>
                    </a:lnTo>
                    <a:lnTo>
                      <a:pt x="70" y="324"/>
                    </a:lnTo>
                    <a:lnTo>
                      <a:pt x="71" y="302"/>
                    </a:lnTo>
                    <a:lnTo>
                      <a:pt x="73" y="279"/>
                    </a:lnTo>
                    <a:lnTo>
                      <a:pt x="73" y="259"/>
                    </a:lnTo>
                    <a:lnTo>
                      <a:pt x="73" y="236"/>
                    </a:lnTo>
                    <a:lnTo>
                      <a:pt x="70" y="214"/>
                    </a:lnTo>
                    <a:lnTo>
                      <a:pt x="67" y="192"/>
                    </a:lnTo>
                    <a:lnTo>
                      <a:pt x="70" y="185"/>
                    </a:lnTo>
                    <a:lnTo>
                      <a:pt x="70" y="176"/>
                    </a:lnTo>
                    <a:lnTo>
                      <a:pt x="70" y="167"/>
                    </a:lnTo>
                    <a:lnTo>
                      <a:pt x="68" y="157"/>
                    </a:lnTo>
                    <a:lnTo>
                      <a:pt x="67" y="148"/>
                    </a:lnTo>
                    <a:lnTo>
                      <a:pt x="65" y="137"/>
                    </a:lnTo>
                    <a:lnTo>
                      <a:pt x="67" y="127"/>
                    </a:lnTo>
                    <a:lnTo>
                      <a:pt x="68" y="118"/>
                    </a:lnTo>
                    <a:lnTo>
                      <a:pt x="68" y="112"/>
                    </a:lnTo>
                    <a:lnTo>
                      <a:pt x="77" y="112"/>
                    </a:lnTo>
                    <a:lnTo>
                      <a:pt x="84" y="111"/>
                    </a:lnTo>
                    <a:lnTo>
                      <a:pt x="90" y="108"/>
                    </a:lnTo>
                    <a:lnTo>
                      <a:pt x="98" y="103"/>
                    </a:lnTo>
                    <a:lnTo>
                      <a:pt x="110" y="94"/>
                    </a:lnTo>
                    <a:lnTo>
                      <a:pt x="121" y="84"/>
                    </a:lnTo>
                    <a:lnTo>
                      <a:pt x="133" y="75"/>
                    </a:lnTo>
                    <a:lnTo>
                      <a:pt x="145" y="66"/>
                    </a:lnTo>
                    <a:lnTo>
                      <a:pt x="152" y="63"/>
                    </a:lnTo>
                    <a:lnTo>
                      <a:pt x="158" y="62"/>
                    </a:lnTo>
                    <a:lnTo>
                      <a:pt x="166" y="60"/>
                    </a:lnTo>
                    <a:lnTo>
                      <a:pt x="173" y="60"/>
                    </a:lnTo>
                    <a:lnTo>
                      <a:pt x="175" y="59"/>
                    </a:lnTo>
                    <a:lnTo>
                      <a:pt x="176" y="57"/>
                    </a:lnTo>
                    <a:lnTo>
                      <a:pt x="178" y="54"/>
                    </a:lnTo>
                    <a:lnTo>
                      <a:pt x="178" y="53"/>
                    </a:lnTo>
                    <a:lnTo>
                      <a:pt x="178" y="52"/>
                    </a:lnTo>
                    <a:lnTo>
                      <a:pt x="178" y="49"/>
                    </a:lnTo>
                    <a:lnTo>
                      <a:pt x="178" y="47"/>
                    </a:lnTo>
                    <a:lnTo>
                      <a:pt x="178" y="44"/>
                    </a:lnTo>
                    <a:lnTo>
                      <a:pt x="184" y="43"/>
                    </a:lnTo>
                    <a:lnTo>
                      <a:pt x="189" y="40"/>
                    </a:lnTo>
                    <a:lnTo>
                      <a:pt x="194" y="37"/>
                    </a:lnTo>
                    <a:lnTo>
                      <a:pt x="198" y="34"/>
                    </a:lnTo>
                    <a:lnTo>
                      <a:pt x="203" y="29"/>
                    </a:lnTo>
                    <a:lnTo>
                      <a:pt x="207" y="25"/>
                    </a:lnTo>
                    <a:lnTo>
                      <a:pt x="212" y="22"/>
                    </a:lnTo>
                    <a:lnTo>
                      <a:pt x="218" y="19"/>
                    </a:lnTo>
                    <a:lnTo>
                      <a:pt x="219" y="16"/>
                    </a:lnTo>
                    <a:lnTo>
                      <a:pt x="222" y="13"/>
                    </a:lnTo>
                    <a:lnTo>
                      <a:pt x="225" y="10"/>
                    </a:lnTo>
                    <a:lnTo>
                      <a:pt x="228" y="7"/>
                    </a:lnTo>
                    <a:lnTo>
                      <a:pt x="231" y="6"/>
                    </a:lnTo>
                    <a:lnTo>
                      <a:pt x="234" y="3"/>
                    </a:lnTo>
                    <a:lnTo>
                      <a:pt x="237" y="1"/>
                    </a:lnTo>
                    <a:lnTo>
                      <a:pt x="241" y="0"/>
                    </a:lnTo>
                    <a:lnTo>
                      <a:pt x="244" y="20"/>
                    </a:lnTo>
                    <a:lnTo>
                      <a:pt x="246" y="43"/>
                    </a:lnTo>
                    <a:lnTo>
                      <a:pt x="246" y="63"/>
                    </a:lnTo>
                    <a:lnTo>
                      <a:pt x="246" y="84"/>
                    </a:lnTo>
                    <a:lnTo>
                      <a:pt x="244" y="106"/>
                    </a:lnTo>
                    <a:lnTo>
                      <a:pt x="243" y="127"/>
                    </a:lnTo>
                    <a:lnTo>
                      <a:pt x="241" y="149"/>
                    </a:lnTo>
                    <a:lnTo>
                      <a:pt x="241" y="170"/>
                    </a:lnTo>
                    <a:close/>
                  </a:path>
                </a:pathLst>
              </a:custGeom>
              <a:solidFill>
                <a:srgbClr val="3A3D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9" name="Freeform 134"/>
              <p:cNvSpPr>
                <a:spLocks/>
              </p:cNvSpPr>
              <p:nvPr/>
            </p:nvSpPr>
            <p:spPr bwMode="auto">
              <a:xfrm>
                <a:off x="4832" y="3211"/>
                <a:ext cx="135" cy="416"/>
              </a:xfrm>
              <a:custGeom>
                <a:avLst/>
                <a:gdLst>
                  <a:gd name="T0" fmla="*/ 132 w 269"/>
                  <a:gd name="T1" fmla="*/ 43 h 832"/>
                  <a:gd name="T2" fmla="*/ 132 w 269"/>
                  <a:gd name="T3" fmla="*/ 77 h 832"/>
                  <a:gd name="T4" fmla="*/ 134 w 269"/>
                  <a:gd name="T5" fmla="*/ 111 h 832"/>
                  <a:gd name="T6" fmla="*/ 135 w 269"/>
                  <a:gd name="T7" fmla="*/ 144 h 832"/>
                  <a:gd name="T8" fmla="*/ 133 w 269"/>
                  <a:gd name="T9" fmla="*/ 161 h 832"/>
                  <a:gd name="T10" fmla="*/ 128 w 269"/>
                  <a:gd name="T11" fmla="*/ 176 h 832"/>
                  <a:gd name="T12" fmla="*/ 129 w 269"/>
                  <a:gd name="T13" fmla="*/ 197 h 832"/>
                  <a:gd name="T14" fmla="*/ 127 w 269"/>
                  <a:gd name="T15" fmla="*/ 216 h 832"/>
                  <a:gd name="T16" fmla="*/ 125 w 269"/>
                  <a:gd name="T17" fmla="*/ 236 h 832"/>
                  <a:gd name="T18" fmla="*/ 125 w 269"/>
                  <a:gd name="T19" fmla="*/ 258 h 832"/>
                  <a:gd name="T20" fmla="*/ 122 w 269"/>
                  <a:gd name="T21" fmla="*/ 273 h 832"/>
                  <a:gd name="T22" fmla="*/ 119 w 269"/>
                  <a:gd name="T23" fmla="*/ 301 h 832"/>
                  <a:gd name="T24" fmla="*/ 116 w 269"/>
                  <a:gd name="T25" fmla="*/ 329 h 832"/>
                  <a:gd name="T26" fmla="*/ 110 w 269"/>
                  <a:gd name="T27" fmla="*/ 355 h 832"/>
                  <a:gd name="T28" fmla="*/ 105 w 269"/>
                  <a:gd name="T29" fmla="*/ 375 h 832"/>
                  <a:gd name="T30" fmla="*/ 102 w 269"/>
                  <a:gd name="T31" fmla="*/ 386 h 832"/>
                  <a:gd name="T32" fmla="*/ 101 w 269"/>
                  <a:gd name="T33" fmla="*/ 398 h 832"/>
                  <a:gd name="T34" fmla="*/ 99 w 269"/>
                  <a:gd name="T35" fmla="*/ 410 h 832"/>
                  <a:gd name="T36" fmla="*/ 93 w 269"/>
                  <a:gd name="T37" fmla="*/ 411 h 832"/>
                  <a:gd name="T38" fmla="*/ 82 w 269"/>
                  <a:gd name="T39" fmla="*/ 403 h 832"/>
                  <a:gd name="T40" fmla="*/ 71 w 269"/>
                  <a:gd name="T41" fmla="*/ 396 h 832"/>
                  <a:gd name="T42" fmla="*/ 59 w 269"/>
                  <a:gd name="T43" fmla="*/ 391 h 832"/>
                  <a:gd name="T44" fmla="*/ 1 w 269"/>
                  <a:gd name="T45" fmla="*/ 385 h 832"/>
                  <a:gd name="T46" fmla="*/ 0 w 269"/>
                  <a:gd name="T47" fmla="*/ 382 h 832"/>
                  <a:gd name="T48" fmla="*/ 1 w 269"/>
                  <a:gd name="T49" fmla="*/ 380 h 832"/>
                  <a:gd name="T50" fmla="*/ 3 w 269"/>
                  <a:gd name="T51" fmla="*/ 377 h 832"/>
                  <a:gd name="T52" fmla="*/ 4 w 269"/>
                  <a:gd name="T53" fmla="*/ 374 h 832"/>
                  <a:gd name="T54" fmla="*/ 11 w 269"/>
                  <a:gd name="T55" fmla="*/ 338 h 832"/>
                  <a:gd name="T56" fmla="*/ 20 w 269"/>
                  <a:gd name="T57" fmla="*/ 304 h 832"/>
                  <a:gd name="T58" fmla="*/ 28 w 269"/>
                  <a:gd name="T59" fmla="*/ 269 h 832"/>
                  <a:gd name="T60" fmla="*/ 33 w 269"/>
                  <a:gd name="T61" fmla="*/ 231 h 832"/>
                  <a:gd name="T62" fmla="*/ 39 w 269"/>
                  <a:gd name="T63" fmla="*/ 175 h 832"/>
                  <a:gd name="T64" fmla="*/ 44 w 269"/>
                  <a:gd name="T65" fmla="*/ 117 h 832"/>
                  <a:gd name="T66" fmla="*/ 48 w 269"/>
                  <a:gd name="T67" fmla="*/ 58 h 832"/>
                  <a:gd name="T68" fmla="*/ 48 w 269"/>
                  <a:gd name="T69" fmla="*/ 0 h 832"/>
                  <a:gd name="T70" fmla="*/ 67 w 269"/>
                  <a:gd name="T71" fmla="*/ 13 h 832"/>
                  <a:gd name="T72" fmla="*/ 85 w 269"/>
                  <a:gd name="T73" fmla="*/ 26 h 832"/>
                  <a:gd name="T74" fmla="*/ 106 w 269"/>
                  <a:gd name="T75" fmla="*/ 37 h 832"/>
                  <a:gd name="T76" fmla="*/ 128 w 269"/>
                  <a:gd name="T77" fmla="*/ 43 h 8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9"/>
                  <a:gd name="T118" fmla="*/ 0 h 832"/>
                  <a:gd name="T119" fmla="*/ 269 w 269"/>
                  <a:gd name="T120" fmla="*/ 832 h 83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9" h="832">
                    <a:moveTo>
                      <a:pt x="255" y="86"/>
                    </a:moveTo>
                    <a:lnTo>
                      <a:pt x="263" y="86"/>
                    </a:lnTo>
                    <a:lnTo>
                      <a:pt x="262" y="120"/>
                    </a:lnTo>
                    <a:lnTo>
                      <a:pt x="263" y="154"/>
                    </a:lnTo>
                    <a:lnTo>
                      <a:pt x="266" y="188"/>
                    </a:lnTo>
                    <a:lnTo>
                      <a:pt x="268" y="222"/>
                    </a:lnTo>
                    <a:lnTo>
                      <a:pt x="269" y="254"/>
                    </a:lnTo>
                    <a:lnTo>
                      <a:pt x="269" y="288"/>
                    </a:lnTo>
                    <a:lnTo>
                      <a:pt x="268" y="305"/>
                    </a:lnTo>
                    <a:lnTo>
                      <a:pt x="265" y="321"/>
                    </a:lnTo>
                    <a:lnTo>
                      <a:pt x="262" y="337"/>
                    </a:lnTo>
                    <a:lnTo>
                      <a:pt x="256" y="352"/>
                    </a:lnTo>
                    <a:lnTo>
                      <a:pt x="257" y="374"/>
                    </a:lnTo>
                    <a:lnTo>
                      <a:pt x="257" y="394"/>
                    </a:lnTo>
                    <a:lnTo>
                      <a:pt x="256" y="414"/>
                    </a:lnTo>
                    <a:lnTo>
                      <a:pt x="253" y="433"/>
                    </a:lnTo>
                    <a:lnTo>
                      <a:pt x="250" y="453"/>
                    </a:lnTo>
                    <a:lnTo>
                      <a:pt x="249" y="473"/>
                    </a:lnTo>
                    <a:lnTo>
                      <a:pt x="249" y="493"/>
                    </a:lnTo>
                    <a:lnTo>
                      <a:pt x="250" y="515"/>
                    </a:lnTo>
                    <a:lnTo>
                      <a:pt x="246" y="519"/>
                    </a:lnTo>
                    <a:lnTo>
                      <a:pt x="243" y="546"/>
                    </a:lnTo>
                    <a:lnTo>
                      <a:pt x="240" y="574"/>
                    </a:lnTo>
                    <a:lnTo>
                      <a:pt x="238" y="602"/>
                    </a:lnTo>
                    <a:lnTo>
                      <a:pt x="235" y="630"/>
                    </a:lnTo>
                    <a:lnTo>
                      <a:pt x="231" y="657"/>
                    </a:lnTo>
                    <a:lnTo>
                      <a:pt x="226" y="685"/>
                    </a:lnTo>
                    <a:lnTo>
                      <a:pt x="220" y="710"/>
                    </a:lnTo>
                    <a:lnTo>
                      <a:pt x="212" y="737"/>
                    </a:lnTo>
                    <a:lnTo>
                      <a:pt x="209" y="749"/>
                    </a:lnTo>
                    <a:lnTo>
                      <a:pt x="207" y="760"/>
                    </a:lnTo>
                    <a:lnTo>
                      <a:pt x="204" y="772"/>
                    </a:lnTo>
                    <a:lnTo>
                      <a:pt x="203" y="784"/>
                    </a:lnTo>
                    <a:lnTo>
                      <a:pt x="201" y="796"/>
                    </a:lnTo>
                    <a:lnTo>
                      <a:pt x="200" y="808"/>
                    </a:lnTo>
                    <a:lnTo>
                      <a:pt x="197" y="820"/>
                    </a:lnTo>
                    <a:lnTo>
                      <a:pt x="194" y="832"/>
                    </a:lnTo>
                    <a:lnTo>
                      <a:pt x="185" y="821"/>
                    </a:lnTo>
                    <a:lnTo>
                      <a:pt x="175" y="812"/>
                    </a:lnTo>
                    <a:lnTo>
                      <a:pt x="163" y="805"/>
                    </a:lnTo>
                    <a:lnTo>
                      <a:pt x="152" y="797"/>
                    </a:lnTo>
                    <a:lnTo>
                      <a:pt x="141" y="792"/>
                    </a:lnTo>
                    <a:lnTo>
                      <a:pt x="129" y="786"/>
                    </a:lnTo>
                    <a:lnTo>
                      <a:pt x="117" y="781"/>
                    </a:lnTo>
                    <a:lnTo>
                      <a:pt x="104" y="775"/>
                    </a:lnTo>
                    <a:lnTo>
                      <a:pt x="2" y="769"/>
                    </a:lnTo>
                    <a:lnTo>
                      <a:pt x="0" y="766"/>
                    </a:lnTo>
                    <a:lnTo>
                      <a:pt x="0" y="763"/>
                    </a:lnTo>
                    <a:lnTo>
                      <a:pt x="2" y="762"/>
                    </a:lnTo>
                    <a:lnTo>
                      <a:pt x="2" y="759"/>
                    </a:lnTo>
                    <a:lnTo>
                      <a:pt x="3" y="756"/>
                    </a:lnTo>
                    <a:lnTo>
                      <a:pt x="5" y="753"/>
                    </a:lnTo>
                    <a:lnTo>
                      <a:pt x="6" y="750"/>
                    </a:lnTo>
                    <a:lnTo>
                      <a:pt x="7" y="747"/>
                    </a:lnTo>
                    <a:lnTo>
                      <a:pt x="15" y="710"/>
                    </a:lnTo>
                    <a:lnTo>
                      <a:pt x="22" y="675"/>
                    </a:lnTo>
                    <a:lnTo>
                      <a:pt x="31" y="641"/>
                    </a:lnTo>
                    <a:lnTo>
                      <a:pt x="40" y="607"/>
                    </a:lnTo>
                    <a:lnTo>
                      <a:pt x="47" y="573"/>
                    </a:lnTo>
                    <a:lnTo>
                      <a:pt x="55" y="537"/>
                    </a:lnTo>
                    <a:lnTo>
                      <a:pt x="62" y="502"/>
                    </a:lnTo>
                    <a:lnTo>
                      <a:pt x="65" y="463"/>
                    </a:lnTo>
                    <a:lnTo>
                      <a:pt x="73" y="407"/>
                    </a:lnTo>
                    <a:lnTo>
                      <a:pt x="78" y="349"/>
                    </a:lnTo>
                    <a:lnTo>
                      <a:pt x="83" y="291"/>
                    </a:lnTo>
                    <a:lnTo>
                      <a:pt x="87" y="234"/>
                    </a:lnTo>
                    <a:lnTo>
                      <a:pt x="92" y="175"/>
                    </a:lnTo>
                    <a:lnTo>
                      <a:pt x="95" y="117"/>
                    </a:lnTo>
                    <a:lnTo>
                      <a:pt x="96" y="58"/>
                    </a:lnTo>
                    <a:lnTo>
                      <a:pt x="96" y="0"/>
                    </a:lnTo>
                    <a:lnTo>
                      <a:pt x="115" y="13"/>
                    </a:lnTo>
                    <a:lnTo>
                      <a:pt x="133" y="27"/>
                    </a:lnTo>
                    <a:lnTo>
                      <a:pt x="152" y="40"/>
                    </a:lnTo>
                    <a:lnTo>
                      <a:pt x="170" y="52"/>
                    </a:lnTo>
                    <a:lnTo>
                      <a:pt x="191" y="64"/>
                    </a:lnTo>
                    <a:lnTo>
                      <a:pt x="212" y="74"/>
                    </a:lnTo>
                    <a:lnTo>
                      <a:pt x="232" y="81"/>
                    </a:lnTo>
                    <a:lnTo>
                      <a:pt x="255" y="86"/>
                    </a:lnTo>
                    <a:close/>
                  </a:path>
                </a:pathLst>
              </a:custGeom>
              <a:solidFill>
                <a:srgbClr val="2626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0" name="Freeform 135"/>
              <p:cNvSpPr>
                <a:spLocks/>
              </p:cNvSpPr>
              <p:nvPr/>
            </p:nvSpPr>
            <p:spPr bwMode="auto">
              <a:xfrm>
                <a:off x="4047" y="3218"/>
                <a:ext cx="74" cy="87"/>
              </a:xfrm>
              <a:custGeom>
                <a:avLst/>
                <a:gdLst>
                  <a:gd name="T0" fmla="*/ 55 w 146"/>
                  <a:gd name="T1" fmla="*/ 44 h 175"/>
                  <a:gd name="T2" fmla="*/ 58 w 146"/>
                  <a:gd name="T3" fmla="*/ 46 h 175"/>
                  <a:gd name="T4" fmla="*/ 60 w 146"/>
                  <a:gd name="T5" fmla="*/ 48 h 175"/>
                  <a:gd name="T6" fmla="*/ 62 w 146"/>
                  <a:gd name="T7" fmla="*/ 51 h 175"/>
                  <a:gd name="T8" fmla="*/ 63 w 146"/>
                  <a:gd name="T9" fmla="*/ 53 h 175"/>
                  <a:gd name="T10" fmla="*/ 66 w 146"/>
                  <a:gd name="T11" fmla="*/ 55 h 175"/>
                  <a:gd name="T12" fmla="*/ 68 w 146"/>
                  <a:gd name="T13" fmla="*/ 58 h 175"/>
                  <a:gd name="T14" fmla="*/ 70 w 146"/>
                  <a:gd name="T15" fmla="*/ 60 h 175"/>
                  <a:gd name="T16" fmla="*/ 74 w 146"/>
                  <a:gd name="T17" fmla="*/ 61 h 175"/>
                  <a:gd name="T18" fmla="*/ 71 w 146"/>
                  <a:gd name="T19" fmla="*/ 61 h 175"/>
                  <a:gd name="T20" fmla="*/ 68 w 146"/>
                  <a:gd name="T21" fmla="*/ 61 h 175"/>
                  <a:gd name="T22" fmla="*/ 65 w 146"/>
                  <a:gd name="T23" fmla="*/ 62 h 175"/>
                  <a:gd name="T24" fmla="*/ 63 w 146"/>
                  <a:gd name="T25" fmla="*/ 63 h 175"/>
                  <a:gd name="T26" fmla="*/ 60 w 146"/>
                  <a:gd name="T27" fmla="*/ 64 h 175"/>
                  <a:gd name="T28" fmla="*/ 58 w 146"/>
                  <a:gd name="T29" fmla="*/ 65 h 175"/>
                  <a:gd name="T30" fmla="*/ 55 w 146"/>
                  <a:gd name="T31" fmla="*/ 66 h 175"/>
                  <a:gd name="T32" fmla="*/ 53 w 146"/>
                  <a:gd name="T33" fmla="*/ 69 h 175"/>
                  <a:gd name="T34" fmla="*/ 51 w 146"/>
                  <a:gd name="T35" fmla="*/ 72 h 175"/>
                  <a:gd name="T36" fmla="*/ 49 w 146"/>
                  <a:gd name="T37" fmla="*/ 75 h 175"/>
                  <a:gd name="T38" fmla="*/ 47 w 146"/>
                  <a:gd name="T39" fmla="*/ 78 h 175"/>
                  <a:gd name="T40" fmla="*/ 46 w 146"/>
                  <a:gd name="T41" fmla="*/ 82 h 175"/>
                  <a:gd name="T42" fmla="*/ 44 w 146"/>
                  <a:gd name="T43" fmla="*/ 85 h 175"/>
                  <a:gd name="T44" fmla="*/ 42 w 146"/>
                  <a:gd name="T45" fmla="*/ 86 h 175"/>
                  <a:gd name="T46" fmla="*/ 40 w 146"/>
                  <a:gd name="T47" fmla="*/ 87 h 175"/>
                  <a:gd name="T48" fmla="*/ 38 w 146"/>
                  <a:gd name="T49" fmla="*/ 87 h 175"/>
                  <a:gd name="T50" fmla="*/ 36 w 146"/>
                  <a:gd name="T51" fmla="*/ 86 h 175"/>
                  <a:gd name="T52" fmla="*/ 33 w 146"/>
                  <a:gd name="T53" fmla="*/ 86 h 175"/>
                  <a:gd name="T54" fmla="*/ 31 w 146"/>
                  <a:gd name="T55" fmla="*/ 83 h 175"/>
                  <a:gd name="T56" fmla="*/ 29 w 146"/>
                  <a:gd name="T57" fmla="*/ 81 h 175"/>
                  <a:gd name="T58" fmla="*/ 26 w 146"/>
                  <a:gd name="T59" fmla="*/ 79 h 175"/>
                  <a:gd name="T60" fmla="*/ 23 w 146"/>
                  <a:gd name="T61" fmla="*/ 78 h 175"/>
                  <a:gd name="T62" fmla="*/ 21 w 146"/>
                  <a:gd name="T63" fmla="*/ 76 h 175"/>
                  <a:gd name="T64" fmla="*/ 19 w 146"/>
                  <a:gd name="T65" fmla="*/ 74 h 175"/>
                  <a:gd name="T66" fmla="*/ 18 w 146"/>
                  <a:gd name="T67" fmla="*/ 72 h 175"/>
                  <a:gd name="T68" fmla="*/ 18 w 146"/>
                  <a:gd name="T69" fmla="*/ 69 h 175"/>
                  <a:gd name="T70" fmla="*/ 16 w 146"/>
                  <a:gd name="T71" fmla="*/ 69 h 175"/>
                  <a:gd name="T72" fmla="*/ 15 w 146"/>
                  <a:gd name="T73" fmla="*/ 68 h 175"/>
                  <a:gd name="T74" fmla="*/ 13 w 146"/>
                  <a:gd name="T75" fmla="*/ 68 h 175"/>
                  <a:gd name="T76" fmla="*/ 11 w 146"/>
                  <a:gd name="T77" fmla="*/ 68 h 175"/>
                  <a:gd name="T78" fmla="*/ 10 w 146"/>
                  <a:gd name="T79" fmla="*/ 69 h 175"/>
                  <a:gd name="T80" fmla="*/ 8 w 146"/>
                  <a:gd name="T81" fmla="*/ 69 h 175"/>
                  <a:gd name="T82" fmla="*/ 7 w 146"/>
                  <a:gd name="T83" fmla="*/ 69 h 175"/>
                  <a:gd name="T84" fmla="*/ 5 w 146"/>
                  <a:gd name="T85" fmla="*/ 71 h 175"/>
                  <a:gd name="T86" fmla="*/ 3 w 146"/>
                  <a:gd name="T87" fmla="*/ 64 h 175"/>
                  <a:gd name="T88" fmla="*/ 2 w 146"/>
                  <a:gd name="T89" fmla="*/ 55 h 175"/>
                  <a:gd name="T90" fmla="*/ 1 w 146"/>
                  <a:gd name="T91" fmla="*/ 47 h 175"/>
                  <a:gd name="T92" fmla="*/ 0 w 146"/>
                  <a:gd name="T93" fmla="*/ 38 h 175"/>
                  <a:gd name="T94" fmla="*/ 1 w 146"/>
                  <a:gd name="T95" fmla="*/ 30 h 175"/>
                  <a:gd name="T96" fmla="*/ 2 w 146"/>
                  <a:gd name="T97" fmla="*/ 21 h 175"/>
                  <a:gd name="T98" fmla="*/ 2 w 146"/>
                  <a:gd name="T99" fmla="*/ 13 h 175"/>
                  <a:gd name="T100" fmla="*/ 3 w 146"/>
                  <a:gd name="T101" fmla="*/ 5 h 175"/>
                  <a:gd name="T102" fmla="*/ 4 w 146"/>
                  <a:gd name="T103" fmla="*/ 0 h 175"/>
                  <a:gd name="T104" fmla="*/ 5 w 146"/>
                  <a:gd name="T105" fmla="*/ 4 h 175"/>
                  <a:gd name="T106" fmla="*/ 7 w 146"/>
                  <a:gd name="T107" fmla="*/ 8 h 175"/>
                  <a:gd name="T108" fmla="*/ 10 w 146"/>
                  <a:gd name="T109" fmla="*/ 11 h 175"/>
                  <a:gd name="T110" fmla="*/ 12 w 146"/>
                  <a:gd name="T111" fmla="*/ 15 h 175"/>
                  <a:gd name="T112" fmla="*/ 18 w 146"/>
                  <a:gd name="T113" fmla="*/ 21 h 175"/>
                  <a:gd name="T114" fmla="*/ 24 w 146"/>
                  <a:gd name="T115" fmla="*/ 26 h 175"/>
                  <a:gd name="T116" fmla="*/ 32 w 146"/>
                  <a:gd name="T117" fmla="*/ 31 h 175"/>
                  <a:gd name="T118" fmla="*/ 40 w 146"/>
                  <a:gd name="T119" fmla="*/ 35 h 175"/>
                  <a:gd name="T120" fmla="*/ 48 w 146"/>
                  <a:gd name="T121" fmla="*/ 40 h 175"/>
                  <a:gd name="T122" fmla="*/ 55 w 146"/>
                  <a:gd name="T123" fmla="*/ 44 h 1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6"/>
                  <a:gd name="T187" fmla="*/ 0 h 175"/>
                  <a:gd name="T188" fmla="*/ 146 w 146"/>
                  <a:gd name="T189" fmla="*/ 175 h 17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6" h="175">
                    <a:moveTo>
                      <a:pt x="108" y="89"/>
                    </a:moveTo>
                    <a:lnTo>
                      <a:pt x="114" y="92"/>
                    </a:lnTo>
                    <a:lnTo>
                      <a:pt x="118" y="96"/>
                    </a:lnTo>
                    <a:lnTo>
                      <a:pt x="122" y="102"/>
                    </a:lnTo>
                    <a:lnTo>
                      <a:pt x="125" y="107"/>
                    </a:lnTo>
                    <a:lnTo>
                      <a:pt x="130" y="111"/>
                    </a:lnTo>
                    <a:lnTo>
                      <a:pt x="134" y="116"/>
                    </a:lnTo>
                    <a:lnTo>
                      <a:pt x="139" y="120"/>
                    </a:lnTo>
                    <a:lnTo>
                      <a:pt x="146" y="122"/>
                    </a:lnTo>
                    <a:lnTo>
                      <a:pt x="140" y="123"/>
                    </a:lnTo>
                    <a:lnTo>
                      <a:pt x="134" y="123"/>
                    </a:lnTo>
                    <a:lnTo>
                      <a:pt x="128" y="125"/>
                    </a:lnTo>
                    <a:lnTo>
                      <a:pt x="124" y="126"/>
                    </a:lnTo>
                    <a:lnTo>
                      <a:pt x="119" y="128"/>
                    </a:lnTo>
                    <a:lnTo>
                      <a:pt x="114" y="130"/>
                    </a:lnTo>
                    <a:lnTo>
                      <a:pt x="109" y="133"/>
                    </a:lnTo>
                    <a:lnTo>
                      <a:pt x="105" y="138"/>
                    </a:lnTo>
                    <a:lnTo>
                      <a:pt x="100" y="144"/>
                    </a:lnTo>
                    <a:lnTo>
                      <a:pt x="96" y="150"/>
                    </a:lnTo>
                    <a:lnTo>
                      <a:pt x="93" y="157"/>
                    </a:lnTo>
                    <a:lnTo>
                      <a:pt x="90" y="164"/>
                    </a:lnTo>
                    <a:lnTo>
                      <a:pt x="87" y="170"/>
                    </a:lnTo>
                    <a:lnTo>
                      <a:pt x="82" y="173"/>
                    </a:lnTo>
                    <a:lnTo>
                      <a:pt x="78" y="175"/>
                    </a:lnTo>
                    <a:lnTo>
                      <a:pt x="75" y="175"/>
                    </a:lnTo>
                    <a:lnTo>
                      <a:pt x="71" y="173"/>
                    </a:lnTo>
                    <a:lnTo>
                      <a:pt x="65" y="172"/>
                    </a:lnTo>
                    <a:lnTo>
                      <a:pt x="62" y="166"/>
                    </a:lnTo>
                    <a:lnTo>
                      <a:pt x="57" y="163"/>
                    </a:lnTo>
                    <a:lnTo>
                      <a:pt x="51" y="159"/>
                    </a:lnTo>
                    <a:lnTo>
                      <a:pt x="45" y="156"/>
                    </a:lnTo>
                    <a:lnTo>
                      <a:pt x="41" y="153"/>
                    </a:lnTo>
                    <a:lnTo>
                      <a:pt x="37" y="148"/>
                    </a:lnTo>
                    <a:lnTo>
                      <a:pt x="35" y="144"/>
                    </a:lnTo>
                    <a:lnTo>
                      <a:pt x="35" y="138"/>
                    </a:lnTo>
                    <a:lnTo>
                      <a:pt x="32" y="138"/>
                    </a:lnTo>
                    <a:lnTo>
                      <a:pt x="29" y="136"/>
                    </a:lnTo>
                    <a:lnTo>
                      <a:pt x="25" y="136"/>
                    </a:lnTo>
                    <a:lnTo>
                      <a:pt x="22" y="136"/>
                    </a:lnTo>
                    <a:lnTo>
                      <a:pt x="19" y="138"/>
                    </a:lnTo>
                    <a:lnTo>
                      <a:pt x="16" y="138"/>
                    </a:lnTo>
                    <a:lnTo>
                      <a:pt x="13" y="139"/>
                    </a:lnTo>
                    <a:lnTo>
                      <a:pt x="10" y="142"/>
                    </a:lnTo>
                    <a:lnTo>
                      <a:pt x="6" y="128"/>
                    </a:lnTo>
                    <a:lnTo>
                      <a:pt x="3" y="111"/>
                    </a:lnTo>
                    <a:lnTo>
                      <a:pt x="1" y="95"/>
                    </a:lnTo>
                    <a:lnTo>
                      <a:pt x="0" y="77"/>
                    </a:lnTo>
                    <a:lnTo>
                      <a:pt x="1" y="61"/>
                    </a:lnTo>
                    <a:lnTo>
                      <a:pt x="3" y="43"/>
                    </a:lnTo>
                    <a:lnTo>
                      <a:pt x="4" y="27"/>
                    </a:lnTo>
                    <a:lnTo>
                      <a:pt x="6" y="11"/>
                    </a:lnTo>
                    <a:lnTo>
                      <a:pt x="7" y="0"/>
                    </a:lnTo>
                    <a:lnTo>
                      <a:pt x="10" y="8"/>
                    </a:lnTo>
                    <a:lnTo>
                      <a:pt x="14" y="17"/>
                    </a:lnTo>
                    <a:lnTo>
                      <a:pt x="19" y="22"/>
                    </a:lnTo>
                    <a:lnTo>
                      <a:pt x="23" y="30"/>
                    </a:lnTo>
                    <a:lnTo>
                      <a:pt x="35" y="42"/>
                    </a:lnTo>
                    <a:lnTo>
                      <a:pt x="48" y="52"/>
                    </a:lnTo>
                    <a:lnTo>
                      <a:pt x="63" y="62"/>
                    </a:lnTo>
                    <a:lnTo>
                      <a:pt x="78" y="71"/>
                    </a:lnTo>
                    <a:lnTo>
                      <a:pt x="94" y="80"/>
                    </a:lnTo>
                    <a:lnTo>
                      <a:pt x="108" y="89"/>
                    </a:lnTo>
                    <a:close/>
                  </a:path>
                </a:pathLst>
              </a:custGeom>
              <a:solidFill>
                <a:srgbClr val="334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1" name="Freeform 136"/>
              <p:cNvSpPr>
                <a:spLocks/>
              </p:cNvSpPr>
              <p:nvPr/>
            </p:nvSpPr>
            <p:spPr bwMode="auto">
              <a:xfrm>
                <a:off x="4551" y="3282"/>
                <a:ext cx="195" cy="236"/>
              </a:xfrm>
              <a:custGeom>
                <a:avLst/>
                <a:gdLst>
                  <a:gd name="T0" fmla="*/ 165 w 389"/>
                  <a:gd name="T1" fmla="*/ 136 h 472"/>
                  <a:gd name="T2" fmla="*/ 175 w 389"/>
                  <a:gd name="T3" fmla="*/ 155 h 472"/>
                  <a:gd name="T4" fmla="*/ 183 w 389"/>
                  <a:gd name="T5" fmla="*/ 173 h 472"/>
                  <a:gd name="T6" fmla="*/ 191 w 389"/>
                  <a:gd name="T7" fmla="*/ 193 h 472"/>
                  <a:gd name="T8" fmla="*/ 195 w 389"/>
                  <a:gd name="T9" fmla="*/ 205 h 472"/>
                  <a:gd name="T10" fmla="*/ 194 w 389"/>
                  <a:gd name="T11" fmla="*/ 213 h 472"/>
                  <a:gd name="T12" fmla="*/ 193 w 389"/>
                  <a:gd name="T13" fmla="*/ 221 h 472"/>
                  <a:gd name="T14" fmla="*/ 188 w 389"/>
                  <a:gd name="T15" fmla="*/ 227 h 472"/>
                  <a:gd name="T16" fmla="*/ 182 w 389"/>
                  <a:gd name="T17" fmla="*/ 230 h 472"/>
                  <a:gd name="T18" fmla="*/ 176 w 389"/>
                  <a:gd name="T19" fmla="*/ 231 h 472"/>
                  <a:gd name="T20" fmla="*/ 167 w 389"/>
                  <a:gd name="T21" fmla="*/ 230 h 472"/>
                  <a:gd name="T22" fmla="*/ 154 w 389"/>
                  <a:gd name="T23" fmla="*/ 229 h 472"/>
                  <a:gd name="T24" fmla="*/ 146 w 389"/>
                  <a:gd name="T25" fmla="*/ 230 h 472"/>
                  <a:gd name="T26" fmla="*/ 142 w 389"/>
                  <a:gd name="T27" fmla="*/ 233 h 472"/>
                  <a:gd name="T28" fmla="*/ 138 w 389"/>
                  <a:gd name="T29" fmla="*/ 236 h 472"/>
                  <a:gd name="T30" fmla="*/ 133 w 389"/>
                  <a:gd name="T31" fmla="*/ 234 h 472"/>
                  <a:gd name="T32" fmla="*/ 129 w 389"/>
                  <a:gd name="T33" fmla="*/ 233 h 472"/>
                  <a:gd name="T34" fmla="*/ 124 w 389"/>
                  <a:gd name="T35" fmla="*/ 230 h 472"/>
                  <a:gd name="T36" fmla="*/ 109 w 389"/>
                  <a:gd name="T37" fmla="*/ 222 h 472"/>
                  <a:gd name="T38" fmla="*/ 82 w 389"/>
                  <a:gd name="T39" fmla="*/ 203 h 472"/>
                  <a:gd name="T40" fmla="*/ 56 w 389"/>
                  <a:gd name="T41" fmla="*/ 182 h 472"/>
                  <a:gd name="T42" fmla="*/ 31 w 389"/>
                  <a:gd name="T43" fmla="*/ 160 h 472"/>
                  <a:gd name="T44" fmla="*/ 17 w 389"/>
                  <a:gd name="T45" fmla="*/ 148 h 472"/>
                  <a:gd name="T46" fmla="*/ 14 w 389"/>
                  <a:gd name="T47" fmla="*/ 146 h 472"/>
                  <a:gd name="T48" fmla="*/ 11 w 389"/>
                  <a:gd name="T49" fmla="*/ 143 h 472"/>
                  <a:gd name="T50" fmla="*/ 11 w 389"/>
                  <a:gd name="T51" fmla="*/ 140 h 472"/>
                  <a:gd name="T52" fmla="*/ 11 w 389"/>
                  <a:gd name="T53" fmla="*/ 138 h 472"/>
                  <a:gd name="T54" fmla="*/ 8 w 389"/>
                  <a:gd name="T55" fmla="*/ 136 h 472"/>
                  <a:gd name="T56" fmla="*/ 5 w 389"/>
                  <a:gd name="T57" fmla="*/ 135 h 472"/>
                  <a:gd name="T58" fmla="*/ 2 w 389"/>
                  <a:gd name="T59" fmla="*/ 133 h 472"/>
                  <a:gd name="T60" fmla="*/ 5 w 389"/>
                  <a:gd name="T61" fmla="*/ 124 h 472"/>
                  <a:gd name="T62" fmla="*/ 14 w 389"/>
                  <a:gd name="T63" fmla="*/ 111 h 472"/>
                  <a:gd name="T64" fmla="*/ 22 w 389"/>
                  <a:gd name="T65" fmla="*/ 99 h 472"/>
                  <a:gd name="T66" fmla="*/ 31 w 389"/>
                  <a:gd name="T67" fmla="*/ 87 h 472"/>
                  <a:gd name="T68" fmla="*/ 37 w 389"/>
                  <a:gd name="T69" fmla="*/ 76 h 472"/>
                  <a:gd name="T70" fmla="*/ 42 w 389"/>
                  <a:gd name="T71" fmla="*/ 63 h 472"/>
                  <a:gd name="T72" fmla="*/ 50 w 389"/>
                  <a:gd name="T73" fmla="*/ 51 h 472"/>
                  <a:gd name="T74" fmla="*/ 57 w 389"/>
                  <a:gd name="T75" fmla="*/ 40 h 472"/>
                  <a:gd name="T76" fmla="*/ 80 w 389"/>
                  <a:gd name="T77" fmla="*/ 0 h 472"/>
                  <a:gd name="T78" fmla="*/ 89 w 389"/>
                  <a:gd name="T79" fmla="*/ 17 h 472"/>
                  <a:gd name="T80" fmla="*/ 99 w 389"/>
                  <a:gd name="T81" fmla="*/ 33 h 472"/>
                  <a:gd name="T82" fmla="*/ 121 w 389"/>
                  <a:gd name="T83" fmla="*/ 63 h 472"/>
                  <a:gd name="T84" fmla="*/ 143 w 389"/>
                  <a:gd name="T85" fmla="*/ 94 h 472"/>
                  <a:gd name="T86" fmla="*/ 152 w 389"/>
                  <a:gd name="T87" fmla="*/ 110 h 472"/>
                  <a:gd name="T88" fmla="*/ 160 w 389"/>
                  <a:gd name="T89" fmla="*/ 127 h 4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9"/>
                  <a:gd name="T136" fmla="*/ 0 h 472"/>
                  <a:gd name="T137" fmla="*/ 389 w 389"/>
                  <a:gd name="T138" fmla="*/ 472 h 4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9" h="472">
                    <a:moveTo>
                      <a:pt x="319" y="254"/>
                    </a:moveTo>
                    <a:lnTo>
                      <a:pt x="330" y="272"/>
                    </a:lnTo>
                    <a:lnTo>
                      <a:pt x="339" y="291"/>
                    </a:lnTo>
                    <a:lnTo>
                      <a:pt x="349" y="309"/>
                    </a:lnTo>
                    <a:lnTo>
                      <a:pt x="358" y="328"/>
                    </a:lnTo>
                    <a:lnTo>
                      <a:pt x="365" y="346"/>
                    </a:lnTo>
                    <a:lnTo>
                      <a:pt x="374" y="365"/>
                    </a:lnTo>
                    <a:lnTo>
                      <a:pt x="382" y="385"/>
                    </a:lnTo>
                    <a:lnTo>
                      <a:pt x="389" y="404"/>
                    </a:lnTo>
                    <a:lnTo>
                      <a:pt x="389" y="410"/>
                    </a:lnTo>
                    <a:lnTo>
                      <a:pt x="389" y="419"/>
                    </a:lnTo>
                    <a:lnTo>
                      <a:pt x="388" y="426"/>
                    </a:lnTo>
                    <a:lnTo>
                      <a:pt x="388" y="434"/>
                    </a:lnTo>
                    <a:lnTo>
                      <a:pt x="385" y="441"/>
                    </a:lnTo>
                    <a:lnTo>
                      <a:pt x="382" y="447"/>
                    </a:lnTo>
                    <a:lnTo>
                      <a:pt x="376" y="453"/>
                    </a:lnTo>
                    <a:lnTo>
                      <a:pt x="368" y="456"/>
                    </a:lnTo>
                    <a:lnTo>
                      <a:pt x="364" y="459"/>
                    </a:lnTo>
                    <a:lnTo>
                      <a:pt x="358" y="462"/>
                    </a:lnTo>
                    <a:lnTo>
                      <a:pt x="352" y="462"/>
                    </a:lnTo>
                    <a:lnTo>
                      <a:pt x="346" y="462"/>
                    </a:lnTo>
                    <a:lnTo>
                      <a:pt x="333" y="460"/>
                    </a:lnTo>
                    <a:lnTo>
                      <a:pt x="321" y="459"/>
                    </a:lnTo>
                    <a:lnTo>
                      <a:pt x="308" y="457"/>
                    </a:lnTo>
                    <a:lnTo>
                      <a:pt x="297" y="457"/>
                    </a:lnTo>
                    <a:lnTo>
                      <a:pt x="291" y="459"/>
                    </a:lnTo>
                    <a:lnTo>
                      <a:pt x="287" y="462"/>
                    </a:lnTo>
                    <a:lnTo>
                      <a:pt x="283" y="466"/>
                    </a:lnTo>
                    <a:lnTo>
                      <a:pt x="280" y="472"/>
                    </a:lnTo>
                    <a:lnTo>
                      <a:pt x="275" y="471"/>
                    </a:lnTo>
                    <a:lnTo>
                      <a:pt x="271" y="469"/>
                    </a:lnTo>
                    <a:lnTo>
                      <a:pt x="266" y="468"/>
                    </a:lnTo>
                    <a:lnTo>
                      <a:pt x="262" y="466"/>
                    </a:lnTo>
                    <a:lnTo>
                      <a:pt x="257" y="465"/>
                    </a:lnTo>
                    <a:lnTo>
                      <a:pt x="253" y="463"/>
                    </a:lnTo>
                    <a:lnTo>
                      <a:pt x="248" y="460"/>
                    </a:lnTo>
                    <a:lnTo>
                      <a:pt x="244" y="459"/>
                    </a:lnTo>
                    <a:lnTo>
                      <a:pt x="217" y="444"/>
                    </a:lnTo>
                    <a:lnTo>
                      <a:pt x="189" y="426"/>
                    </a:lnTo>
                    <a:lnTo>
                      <a:pt x="163" y="405"/>
                    </a:lnTo>
                    <a:lnTo>
                      <a:pt x="138" y="385"/>
                    </a:lnTo>
                    <a:lnTo>
                      <a:pt x="111" y="363"/>
                    </a:lnTo>
                    <a:lnTo>
                      <a:pt x="86" y="340"/>
                    </a:lnTo>
                    <a:lnTo>
                      <a:pt x="61" y="320"/>
                    </a:lnTo>
                    <a:lnTo>
                      <a:pt x="34" y="299"/>
                    </a:lnTo>
                    <a:lnTo>
                      <a:pt x="33" y="296"/>
                    </a:lnTo>
                    <a:lnTo>
                      <a:pt x="30" y="293"/>
                    </a:lnTo>
                    <a:lnTo>
                      <a:pt x="27" y="291"/>
                    </a:lnTo>
                    <a:lnTo>
                      <a:pt x="24" y="289"/>
                    </a:lnTo>
                    <a:lnTo>
                      <a:pt x="22" y="286"/>
                    </a:lnTo>
                    <a:lnTo>
                      <a:pt x="21" y="283"/>
                    </a:lnTo>
                    <a:lnTo>
                      <a:pt x="22" y="280"/>
                    </a:lnTo>
                    <a:lnTo>
                      <a:pt x="25" y="277"/>
                    </a:lnTo>
                    <a:lnTo>
                      <a:pt x="22" y="275"/>
                    </a:lnTo>
                    <a:lnTo>
                      <a:pt x="18" y="274"/>
                    </a:lnTo>
                    <a:lnTo>
                      <a:pt x="15" y="272"/>
                    </a:lnTo>
                    <a:lnTo>
                      <a:pt x="12" y="271"/>
                    </a:lnTo>
                    <a:lnTo>
                      <a:pt x="9" y="269"/>
                    </a:lnTo>
                    <a:lnTo>
                      <a:pt x="6" y="266"/>
                    </a:lnTo>
                    <a:lnTo>
                      <a:pt x="3" y="265"/>
                    </a:lnTo>
                    <a:lnTo>
                      <a:pt x="0" y="262"/>
                    </a:lnTo>
                    <a:lnTo>
                      <a:pt x="10" y="249"/>
                    </a:lnTo>
                    <a:lnTo>
                      <a:pt x="19" y="235"/>
                    </a:lnTo>
                    <a:lnTo>
                      <a:pt x="27" y="222"/>
                    </a:lnTo>
                    <a:lnTo>
                      <a:pt x="35" y="209"/>
                    </a:lnTo>
                    <a:lnTo>
                      <a:pt x="43" y="197"/>
                    </a:lnTo>
                    <a:lnTo>
                      <a:pt x="52" y="183"/>
                    </a:lnTo>
                    <a:lnTo>
                      <a:pt x="61" y="173"/>
                    </a:lnTo>
                    <a:lnTo>
                      <a:pt x="71" y="164"/>
                    </a:lnTo>
                    <a:lnTo>
                      <a:pt x="74" y="151"/>
                    </a:lnTo>
                    <a:lnTo>
                      <a:pt x="78" y="139"/>
                    </a:lnTo>
                    <a:lnTo>
                      <a:pt x="84" y="126"/>
                    </a:lnTo>
                    <a:lnTo>
                      <a:pt x="92" y="114"/>
                    </a:lnTo>
                    <a:lnTo>
                      <a:pt x="99" y="102"/>
                    </a:lnTo>
                    <a:lnTo>
                      <a:pt x="106" y="92"/>
                    </a:lnTo>
                    <a:lnTo>
                      <a:pt x="114" y="80"/>
                    </a:lnTo>
                    <a:lnTo>
                      <a:pt x="123" y="68"/>
                    </a:lnTo>
                    <a:lnTo>
                      <a:pt x="160" y="0"/>
                    </a:lnTo>
                    <a:lnTo>
                      <a:pt x="169" y="18"/>
                    </a:lnTo>
                    <a:lnTo>
                      <a:pt x="177" y="34"/>
                    </a:lnTo>
                    <a:lnTo>
                      <a:pt x="186" y="50"/>
                    </a:lnTo>
                    <a:lnTo>
                      <a:pt x="197" y="65"/>
                    </a:lnTo>
                    <a:lnTo>
                      <a:pt x="219" y="96"/>
                    </a:lnTo>
                    <a:lnTo>
                      <a:pt x="241" y="127"/>
                    </a:lnTo>
                    <a:lnTo>
                      <a:pt x="263" y="157"/>
                    </a:lnTo>
                    <a:lnTo>
                      <a:pt x="285" y="188"/>
                    </a:lnTo>
                    <a:lnTo>
                      <a:pt x="294" y="204"/>
                    </a:lnTo>
                    <a:lnTo>
                      <a:pt x="303" y="220"/>
                    </a:lnTo>
                    <a:lnTo>
                      <a:pt x="312" y="237"/>
                    </a:lnTo>
                    <a:lnTo>
                      <a:pt x="319" y="254"/>
                    </a:lnTo>
                    <a:close/>
                  </a:path>
                </a:pathLst>
              </a:custGeom>
              <a:solidFill>
                <a:srgbClr val="2335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2" name="Freeform 137"/>
              <p:cNvSpPr>
                <a:spLocks/>
              </p:cNvSpPr>
              <p:nvPr/>
            </p:nvSpPr>
            <p:spPr bwMode="auto">
              <a:xfrm>
                <a:off x="4099" y="3284"/>
                <a:ext cx="65" cy="123"/>
              </a:xfrm>
              <a:custGeom>
                <a:avLst/>
                <a:gdLst>
                  <a:gd name="T0" fmla="*/ 65 w 130"/>
                  <a:gd name="T1" fmla="*/ 63 h 246"/>
                  <a:gd name="T2" fmla="*/ 63 w 130"/>
                  <a:gd name="T3" fmla="*/ 71 h 246"/>
                  <a:gd name="T4" fmla="*/ 61 w 130"/>
                  <a:gd name="T5" fmla="*/ 80 h 246"/>
                  <a:gd name="T6" fmla="*/ 60 w 130"/>
                  <a:gd name="T7" fmla="*/ 88 h 246"/>
                  <a:gd name="T8" fmla="*/ 58 w 130"/>
                  <a:gd name="T9" fmla="*/ 96 h 246"/>
                  <a:gd name="T10" fmla="*/ 55 w 130"/>
                  <a:gd name="T11" fmla="*/ 104 h 246"/>
                  <a:gd name="T12" fmla="*/ 51 w 130"/>
                  <a:gd name="T13" fmla="*/ 111 h 246"/>
                  <a:gd name="T14" fmla="*/ 49 w 130"/>
                  <a:gd name="T15" fmla="*/ 114 h 246"/>
                  <a:gd name="T16" fmla="*/ 46 w 130"/>
                  <a:gd name="T17" fmla="*/ 117 h 246"/>
                  <a:gd name="T18" fmla="*/ 43 w 130"/>
                  <a:gd name="T19" fmla="*/ 120 h 246"/>
                  <a:gd name="T20" fmla="*/ 40 w 130"/>
                  <a:gd name="T21" fmla="*/ 123 h 246"/>
                  <a:gd name="T22" fmla="*/ 41 w 130"/>
                  <a:gd name="T23" fmla="*/ 116 h 246"/>
                  <a:gd name="T24" fmla="*/ 41 w 130"/>
                  <a:gd name="T25" fmla="*/ 109 h 246"/>
                  <a:gd name="T26" fmla="*/ 41 w 130"/>
                  <a:gd name="T27" fmla="*/ 102 h 246"/>
                  <a:gd name="T28" fmla="*/ 39 w 130"/>
                  <a:gd name="T29" fmla="*/ 95 h 246"/>
                  <a:gd name="T30" fmla="*/ 38 w 130"/>
                  <a:gd name="T31" fmla="*/ 89 h 246"/>
                  <a:gd name="T32" fmla="*/ 36 w 130"/>
                  <a:gd name="T33" fmla="*/ 82 h 246"/>
                  <a:gd name="T34" fmla="*/ 34 w 130"/>
                  <a:gd name="T35" fmla="*/ 76 h 246"/>
                  <a:gd name="T36" fmla="*/ 32 w 130"/>
                  <a:gd name="T37" fmla="*/ 69 h 246"/>
                  <a:gd name="T38" fmla="*/ 25 w 130"/>
                  <a:gd name="T39" fmla="*/ 57 h 246"/>
                  <a:gd name="T40" fmla="*/ 18 w 130"/>
                  <a:gd name="T41" fmla="*/ 46 h 246"/>
                  <a:gd name="T42" fmla="*/ 9 w 130"/>
                  <a:gd name="T43" fmla="*/ 34 h 246"/>
                  <a:gd name="T44" fmla="*/ 0 w 130"/>
                  <a:gd name="T45" fmla="*/ 23 h 246"/>
                  <a:gd name="T46" fmla="*/ 1 w 130"/>
                  <a:gd name="T47" fmla="*/ 21 h 246"/>
                  <a:gd name="T48" fmla="*/ 3 w 130"/>
                  <a:gd name="T49" fmla="*/ 17 h 246"/>
                  <a:gd name="T50" fmla="*/ 4 w 130"/>
                  <a:gd name="T51" fmla="*/ 15 h 246"/>
                  <a:gd name="T52" fmla="*/ 6 w 130"/>
                  <a:gd name="T53" fmla="*/ 12 h 246"/>
                  <a:gd name="T54" fmla="*/ 7 w 130"/>
                  <a:gd name="T55" fmla="*/ 9 h 246"/>
                  <a:gd name="T56" fmla="*/ 9 w 130"/>
                  <a:gd name="T57" fmla="*/ 6 h 246"/>
                  <a:gd name="T58" fmla="*/ 12 w 130"/>
                  <a:gd name="T59" fmla="*/ 4 h 246"/>
                  <a:gd name="T60" fmla="*/ 15 w 130"/>
                  <a:gd name="T61" fmla="*/ 3 h 246"/>
                  <a:gd name="T62" fmla="*/ 17 w 130"/>
                  <a:gd name="T63" fmla="*/ 3 h 246"/>
                  <a:gd name="T64" fmla="*/ 18 w 130"/>
                  <a:gd name="T65" fmla="*/ 3 h 246"/>
                  <a:gd name="T66" fmla="*/ 20 w 130"/>
                  <a:gd name="T67" fmla="*/ 3 h 246"/>
                  <a:gd name="T68" fmla="*/ 21 w 130"/>
                  <a:gd name="T69" fmla="*/ 3 h 246"/>
                  <a:gd name="T70" fmla="*/ 22 w 130"/>
                  <a:gd name="T71" fmla="*/ 3 h 246"/>
                  <a:gd name="T72" fmla="*/ 23 w 130"/>
                  <a:gd name="T73" fmla="*/ 3 h 246"/>
                  <a:gd name="T74" fmla="*/ 24 w 130"/>
                  <a:gd name="T75" fmla="*/ 2 h 246"/>
                  <a:gd name="T76" fmla="*/ 25 w 130"/>
                  <a:gd name="T77" fmla="*/ 0 h 246"/>
                  <a:gd name="T78" fmla="*/ 33 w 130"/>
                  <a:gd name="T79" fmla="*/ 6 h 246"/>
                  <a:gd name="T80" fmla="*/ 41 w 130"/>
                  <a:gd name="T81" fmla="*/ 13 h 246"/>
                  <a:gd name="T82" fmla="*/ 47 w 130"/>
                  <a:gd name="T83" fmla="*/ 20 h 246"/>
                  <a:gd name="T84" fmla="*/ 52 w 130"/>
                  <a:gd name="T85" fmla="*/ 29 h 246"/>
                  <a:gd name="T86" fmla="*/ 58 w 130"/>
                  <a:gd name="T87" fmla="*/ 37 h 246"/>
                  <a:gd name="T88" fmla="*/ 61 w 130"/>
                  <a:gd name="T89" fmla="*/ 45 h 246"/>
                  <a:gd name="T90" fmla="*/ 63 w 130"/>
                  <a:gd name="T91" fmla="*/ 54 h 246"/>
                  <a:gd name="T92" fmla="*/ 65 w 130"/>
                  <a:gd name="T93" fmla="*/ 63 h 2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0"/>
                  <a:gd name="T142" fmla="*/ 0 h 246"/>
                  <a:gd name="T143" fmla="*/ 130 w 130"/>
                  <a:gd name="T144" fmla="*/ 246 h 2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0" h="246">
                    <a:moveTo>
                      <a:pt x="130" y="126"/>
                    </a:moveTo>
                    <a:lnTo>
                      <a:pt x="127" y="142"/>
                    </a:lnTo>
                    <a:lnTo>
                      <a:pt x="123" y="159"/>
                    </a:lnTo>
                    <a:lnTo>
                      <a:pt x="120" y="175"/>
                    </a:lnTo>
                    <a:lnTo>
                      <a:pt x="116" y="191"/>
                    </a:lnTo>
                    <a:lnTo>
                      <a:pt x="110" y="208"/>
                    </a:lnTo>
                    <a:lnTo>
                      <a:pt x="102" y="222"/>
                    </a:lnTo>
                    <a:lnTo>
                      <a:pt x="98" y="228"/>
                    </a:lnTo>
                    <a:lnTo>
                      <a:pt x="92" y="234"/>
                    </a:lnTo>
                    <a:lnTo>
                      <a:pt x="86" y="240"/>
                    </a:lnTo>
                    <a:lnTo>
                      <a:pt x="80" y="246"/>
                    </a:lnTo>
                    <a:lnTo>
                      <a:pt x="82" y="231"/>
                    </a:lnTo>
                    <a:lnTo>
                      <a:pt x="82" y="218"/>
                    </a:lnTo>
                    <a:lnTo>
                      <a:pt x="82" y="203"/>
                    </a:lnTo>
                    <a:lnTo>
                      <a:pt x="79" y="190"/>
                    </a:lnTo>
                    <a:lnTo>
                      <a:pt x="77" y="177"/>
                    </a:lnTo>
                    <a:lnTo>
                      <a:pt x="73" y="163"/>
                    </a:lnTo>
                    <a:lnTo>
                      <a:pt x="68" y="151"/>
                    </a:lnTo>
                    <a:lnTo>
                      <a:pt x="64" y="138"/>
                    </a:lnTo>
                    <a:lnTo>
                      <a:pt x="50" y="114"/>
                    </a:lnTo>
                    <a:lnTo>
                      <a:pt x="36" y="91"/>
                    </a:lnTo>
                    <a:lnTo>
                      <a:pt x="19" y="68"/>
                    </a:lnTo>
                    <a:lnTo>
                      <a:pt x="0" y="46"/>
                    </a:lnTo>
                    <a:lnTo>
                      <a:pt x="3" y="42"/>
                    </a:lnTo>
                    <a:lnTo>
                      <a:pt x="6" y="34"/>
                    </a:lnTo>
                    <a:lnTo>
                      <a:pt x="9" y="29"/>
                    </a:lnTo>
                    <a:lnTo>
                      <a:pt x="12" y="23"/>
                    </a:lnTo>
                    <a:lnTo>
                      <a:pt x="15" y="17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7" y="5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9" y="3"/>
                    </a:lnTo>
                    <a:lnTo>
                      <a:pt x="50" y="0"/>
                    </a:lnTo>
                    <a:lnTo>
                      <a:pt x="67" y="12"/>
                    </a:lnTo>
                    <a:lnTo>
                      <a:pt x="82" y="26"/>
                    </a:lnTo>
                    <a:lnTo>
                      <a:pt x="95" y="40"/>
                    </a:lnTo>
                    <a:lnTo>
                      <a:pt x="105" y="57"/>
                    </a:lnTo>
                    <a:lnTo>
                      <a:pt x="116" y="73"/>
                    </a:lnTo>
                    <a:lnTo>
                      <a:pt x="123" y="89"/>
                    </a:lnTo>
                    <a:lnTo>
                      <a:pt x="127" y="108"/>
                    </a:lnTo>
                    <a:lnTo>
                      <a:pt x="130" y="126"/>
                    </a:lnTo>
                    <a:close/>
                  </a:path>
                </a:pathLst>
              </a:custGeom>
              <a:solidFill>
                <a:srgbClr val="BBD1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3" name="Freeform 138"/>
              <p:cNvSpPr>
                <a:spLocks/>
              </p:cNvSpPr>
              <p:nvPr/>
            </p:nvSpPr>
            <p:spPr bwMode="auto">
              <a:xfrm>
                <a:off x="4279" y="3340"/>
                <a:ext cx="240" cy="220"/>
              </a:xfrm>
              <a:custGeom>
                <a:avLst/>
                <a:gdLst>
                  <a:gd name="T0" fmla="*/ 238 w 480"/>
                  <a:gd name="T1" fmla="*/ 27 h 441"/>
                  <a:gd name="T2" fmla="*/ 231 w 480"/>
                  <a:gd name="T3" fmla="*/ 39 h 441"/>
                  <a:gd name="T4" fmla="*/ 221 w 480"/>
                  <a:gd name="T5" fmla="*/ 51 h 441"/>
                  <a:gd name="T6" fmla="*/ 211 w 480"/>
                  <a:gd name="T7" fmla="*/ 62 h 441"/>
                  <a:gd name="T8" fmla="*/ 199 w 480"/>
                  <a:gd name="T9" fmla="*/ 75 h 441"/>
                  <a:gd name="T10" fmla="*/ 185 w 480"/>
                  <a:gd name="T11" fmla="*/ 90 h 441"/>
                  <a:gd name="T12" fmla="*/ 161 w 480"/>
                  <a:gd name="T13" fmla="*/ 110 h 441"/>
                  <a:gd name="T14" fmla="*/ 128 w 480"/>
                  <a:gd name="T15" fmla="*/ 134 h 441"/>
                  <a:gd name="T16" fmla="*/ 95 w 480"/>
                  <a:gd name="T17" fmla="*/ 158 h 441"/>
                  <a:gd name="T18" fmla="*/ 70 w 480"/>
                  <a:gd name="T19" fmla="*/ 178 h 441"/>
                  <a:gd name="T20" fmla="*/ 53 w 480"/>
                  <a:gd name="T21" fmla="*/ 189 h 441"/>
                  <a:gd name="T22" fmla="*/ 35 w 480"/>
                  <a:gd name="T23" fmla="*/ 200 h 441"/>
                  <a:gd name="T24" fmla="*/ 17 w 480"/>
                  <a:gd name="T25" fmla="*/ 211 h 441"/>
                  <a:gd name="T26" fmla="*/ 7 w 480"/>
                  <a:gd name="T27" fmla="*/ 217 h 441"/>
                  <a:gd name="T28" fmla="*/ 5 w 480"/>
                  <a:gd name="T29" fmla="*/ 217 h 441"/>
                  <a:gd name="T30" fmla="*/ 3 w 480"/>
                  <a:gd name="T31" fmla="*/ 219 h 441"/>
                  <a:gd name="T32" fmla="*/ 1 w 480"/>
                  <a:gd name="T33" fmla="*/ 220 h 441"/>
                  <a:gd name="T34" fmla="*/ 1 w 480"/>
                  <a:gd name="T35" fmla="*/ 217 h 441"/>
                  <a:gd name="T36" fmla="*/ 5 w 480"/>
                  <a:gd name="T37" fmla="*/ 210 h 441"/>
                  <a:gd name="T38" fmla="*/ 13 w 480"/>
                  <a:gd name="T39" fmla="*/ 204 h 441"/>
                  <a:gd name="T40" fmla="*/ 21 w 480"/>
                  <a:gd name="T41" fmla="*/ 200 h 441"/>
                  <a:gd name="T42" fmla="*/ 36 w 480"/>
                  <a:gd name="T43" fmla="*/ 190 h 441"/>
                  <a:gd name="T44" fmla="*/ 58 w 480"/>
                  <a:gd name="T45" fmla="*/ 171 h 441"/>
                  <a:gd name="T46" fmla="*/ 80 w 480"/>
                  <a:gd name="T47" fmla="*/ 151 h 441"/>
                  <a:gd name="T48" fmla="*/ 102 w 480"/>
                  <a:gd name="T49" fmla="*/ 132 h 441"/>
                  <a:gd name="T50" fmla="*/ 118 w 480"/>
                  <a:gd name="T51" fmla="*/ 121 h 441"/>
                  <a:gd name="T52" fmla="*/ 124 w 480"/>
                  <a:gd name="T53" fmla="*/ 114 h 441"/>
                  <a:gd name="T54" fmla="*/ 131 w 480"/>
                  <a:gd name="T55" fmla="*/ 107 h 441"/>
                  <a:gd name="T56" fmla="*/ 138 w 480"/>
                  <a:gd name="T57" fmla="*/ 101 h 441"/>
                  <a:gd name="T58" fmla="*/ 146 w 480"/>
                  <a:gd name="T59" fmla="*/ 93 h 441"/>
                  <a:gd name="T60" fmla="*/ 155 w 480"/>
                  <a:gd name="T61" fmla="*/ 86 h 441"/>
                  <a:gd name="T62" fmla="*/ 165 w 480"/>
                  <a:gd name="T63" fmla="*/ 78 h 441"/>
                  <a:gd name="T64" fmla="*/ 174 w 480"/>
                  <a:gd name="T65" fmla="*/ 69 h 441"/>
                  <a:gd name="T66" fmla="*/ 181 w 480"/>
                  <a:gd name="T67" fmla="*/ 57 h 441"/>
                  <a:gd name="T68" fmla="*/ 189 w 480"/>
                  <a:gd name="T69" fmla="*/ 41 h 441"/>
                  <a:gd name="T70" fmla="*/ 196 w 480"/>
                  <a:gd name="T71" fmla="*/ 26 h 441"/>
                  <a:gd name="T72" fmla="*/ 200 w 480"/>
                  <a:gd name="T73" fmla="*/ 9 h 441"/>
                  <a:gd name="T74" fmla="*/ 206 w 480"/>
                  <a:gd name="T75" fmla="*/ 3 h 441"/>
                  <a:gd name="T76" fmla="*/ 215 w 480"/>
                  <a:gd name="T77" fmla="*/ 9 h 441"/>
                  <a:gd name="T78" fmla="*/ 226 w 480"/>
                  <a:gd name="T79" fmla="*/ 13 h 441"/>
                  <a:gd name="T80" fmla="*/ 235 w 480"/>
                  <a:gd name="T81" fmla="*/ 18 h 4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0"/>
                  <a:gd name="T124" fmla="*/ 0 h 441"/>
                  <a:gd name="T125" fmla="*/ 480 w 480"/>
                  <a:gd name="T126" fmla="*/ 441 h 44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0" h="441">
                    <a:moveTo>
                      <a:pt x="480" y="40"/>
                    </a:moveTo>
                    <a:lnTo>
                      <a:pt x="476" y="54"/>
                    </a:lnTo>
                    <a:lnTo>
                      <a:pt x="469" y="66"/>
                    </a:lnTo>
                    <a:lnTo>
                      <a:pt x="461" y="79"/>
                    </a:lnTo>
                    <a:lnTo>
                      <a:pt x="452" y="91"/>
                    </a:lnTo>
                    <a:lnTo>
                      <a:pt x="442" y="102"/>
                    </a:lnTo>
                    <a:lnTo>
                      <a:pt x="432" y="113"/>
                    </a:lnTo>
                    <a:lnTo>
                      <a:pt x="421" y="125"/>
                    </a:lnTo>
                    <a:lnTo>
                      <a:pt x="412" y="135"/>
                    </a:lnTo>
                    <a:lnTo>
                      <a:pt x="398" y="151"/>
                    </a:lnTo>
                    <a:lnTo>
                      <a:pt x="384" y="166"/>
                    </a:lnTo>
                    <a:lnTo>
                      <a:pt x="369" y="181"/>
                    </a:lnTo>
                    <a:lnTo>
                      <a:pt x="353" y="194"/>
                    </a:lnTo>
                    <a:lnTo>
                      <a:pt x="322" y="221"/>
                    </a:lnTo>
                    <a:lnTo>
                      <a:pt x="290" y="245"/>
                    </a:lnTo>
                    <a:lnTo>
                      <a:pt x="256" y="268"/>
                    </a:lnTo>
                    <a:lnTo>
                      <a:pt x="222" y="292"/>
                    </a:lnTo>
                    <a:lnTo>
                      <a:pt x="189" y="316"/>
                    </a:lnTo>
                    <a:lnTo>
                      <a:pt x="156" y="341"/>
                    </a:lnTo>
                    <a:lnTo>
                      <a:pt x="140" y="356"/>
                    </a:lnTo>
                    <a:lnTo>
                      <a:pt x="124" y="367"/>
                    </a:lnTo>
                    <a:lnTo>
                      <a:pt x="106" y="379"/>
                    </a:lnTo>
                    <a:lnTo>
                      <a:pt x="88" y="390"/>
                    </a:lnTo>
                    <a:lnTo>
                      <a:pt x="69" y="400"/>
                    </a:lnTo>
                    <a:lnTo>
                      <a:pt x="51" y="410"/>
                    </a:lnTo>
                    <a:lnTo>
                      <a:pt x="34" y="422"/>
                    </a:lnTo>
                    <a:lnTo>
                      <a:pt x="17" y="434"/>
                    </a:lnTo>
                    <a:lnTo>
                      <a:pt x="14" y="434"/>
                    </a:lnTo>
                    <a:lnTo>
                      <a:pt x="11" y="434"/>
                    </a:lnTo>
                    <a:lnTo>
                      <a:pt x="10" y="435"/>
                    </a:lnTo>
                    <a:lnTo>
                      <a:pt x="7" y="437"/>
                    </a:lnTo>
                    <a:lnTo>
                      <a:pt x="6" y="438"/>
                    </a:lnTo>
                    <a:lnTo>
                      <a:pt x="4" y="440"/>
                    </a:lnTo>
                    <a:lnTo>
                      <a:pt x="1" y="440"/>
                    </a:lnTo>
                    <a:lnTo>
                      <a:pt x="0" y="441"/>
                    </a:lnTo>
                    <a:lnTo>
                      <a:pt x="1" y="434"/>
                    </a:lnTo>
                    <a:lnTo>
                      <a:pt x="6" y="428"/>
                    </a:lnTo>
                    <a:lnTo>
                      <a:pt x="10" y="421"/>
                    </a:lnTo>
                    <a:lnTo>
                      <a:pt x="17" y="415"/>
                    </a:lnTo>
                    <a:lnTo>
                      <a:pt x="25" y="409"/>
                    </a:lnTo>
                    <a:lnTo>
                      <a:pt x="32" y="404"/>
                    </a:lnTo>
                    <a:lnTo>
                      <a:pt x="41" y="400"/>
                    </a:lnTo>
                    <a:lnTo>
                      <a:pt x="48" y="397"/>
                    </a:lnTo>
                    <a:lnTo>
                      <a:pt x="71" y="381"/>
                    </a:lnTo>
                    <a:lnTo>
                      <a:pt x="93" y="361"/>
                    </a:lnTo>
                    <a:lnTo>
                      <a:pt x="115" y="342"/>
                    </a:lnTo>
                    <a:lnTo>
                      <a:pt x="137" y="321"/>
                    </a:lnTo>
                    <a:lnTo>
                      <a:pt x="159" y="302"/>
                    </a:lnTo>
                    <a:lnTo>
                      <a:pt x="182" y="283"/>
                    </a:lnTo>
                    <a:lnTo>
                      <a:pt x="204" y="265"/>
                    </a:lnTo>
                    <a:lnTo>
                      <a:pt x="227" y="249"/>
                    </a:lnTo>
                    <a:lnTo>
                      <a:pt x="235" y="242"/>
                    </a:lnTo>
                    <a:lnTo>
                      <a:pt x="241" y="234"/>
                    </a:lnTo>
                    <a:lnTo>
                      <a:pt x="248" y="228"/>
                    </a:lnTo>
                    <a:lnTo>
                      <a:pt x="256" y="221"/>
                    </a:lnTo>
                    <a:lnTo>
                      <a:pt x="261" y="215"/>
                    </a:lnTo>
                    <a:lnTo>
                      <a:pt x="269" y="208"/>
                    </a:lnTo>
                    <a:lnTo>
                      <a:pt x="276" y="202"/>
                    </a:lnTo>
                    <a:lnTo>
                      <a:pt x="284" y="196"/>
                    </a:lnTo>
                    <a:lnTo>
                      <a:pt x="291" y="187"/>
                    </a:lnTo>
                    <a:lnTo>
                      <a:pt x="300" y="178"/>
                    </a:lnTo>
                    <a:lnTo>
                      <a:pt x="310" y="172"/>
                    </a:lnTo>
                    <a:lnTo>
                      <a:pt x="321" y="165"/>
                    </a:lnTo>
                    <a:lnTo>
                      <a:pt x="329" y="157"/>
                    </a:lnTo>
                    <a:lnTo>
                      <a:pt x="338" y="148"/>
                    </a:lnTo>
                    <a:lnTo>
                      <a:pt x="347" y="139"/>
                    </a:lnTo>
                    <a:lnTo>
                      <a:pt x="355" y="129"/>
                    </a:lnTo>
                    <a:lnTo>
                      <a:pt x="362" y="114"/>
                    </a:lnTo>
                    <a:lnTo>
                      <a:pt x="371" y="98"/>
                    </a:lnTo>
                    <a:lnTo>
                      <a:pt x="378" y="83"/>
                    </a:lnTo>
                    <a:lnTo>
                      <a:pt x="386" y="67"/>
                    </a:lnTo>
                    <a:lnTo>
                      <a:pt x="392" y="52"/>
                    </a:lnTo>
                    <a:lnTo>
                      <a:pt x="398" y="34"/>
                    </a:lnTo>
                    <a:lnTo>
                      <a:pt x="400" y="18"/>
                    </a:lnTo>
                    <a:lnTo>
                      <a:pt x="402" y="0"/>
                    </a:lnTo>
                    <a:lnTo>
                      <a:pt x="412" y="6"/>
                    </a:lnTo>
                    <a:lnTo>
                      <a:pt x="421" y="12"/>
                    </a:lnTo>
                    <a:lnTo>
                      <a:pt x="430" y="18"/>
                    </a:lnTo>
                    <a:lnTo>
                      <a:pt x="440" y="23"/>
                    </a:lnTo>
                    <a:lnTo>
                      <a:pt x="451" y="27"/>
                    </a:lnTo>
                    <a:lnTo>
                      <a:pt x="460" y="31"/>
                    </a:lnTo>
                    <a:lnTo>
                      <a:pt x="470" y="36"/>
                    </a:lnTo>
                    <a:lnTo>
                      <a:pt x="480" y="40"/>
                    </a:lnTo>
                    <a:close/>
                  </a:path>
                </a:pathLst>
              </a:custGeom>
              <a:solidFill>
                <a:srgbClr val="1C2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4" name="Freeform 139"/>
              <p:cNvSpPr>
                <a:spLocks/>
              </p:cNvSpPr>
              <p:nvPr/>
            </p:nvSpPr>
            <p:spPr bwMode="auto">
              <a:xfrm>
                <a:off x="4376" y="3360"/>
                <a:ext cx="195" cy="173"/>
              </a:xfrm>
              <a:custGeom>
                <a:avLst/>
                <a:gdLst>
                  <a:gd name="T0" fmla="*/ 184 w 389"/>
                  <a:gd name="T1" fmla="*/ 25 h 347"/>
                  <a:gd name="T2" fmla="*/ 160 w 389"/>
                  <a:gd name="T3" fmla="*/ 58 h 347"/>
                  <a:gd name="T4" fmla="*/ 133 w 389"/>
                  <a:gd name="T5" fmla="*/ 89 h 347"/>
                  <a:gd name="T6" fmla="*/ 104 w 389"/>
                  <a:gd name="T7" fmla="*/ 118 h 347"/>
                  <a:gd name="T8" fmla="*/ 81 w 389"/>
                  <a:gd name="T9" fmla="*/ 137 h 347"/>
                  <a:gd name="T10" fmla="*/ 65 w 389"/>
                  <a:gd name="T11" fmla="*/ 148 h 347"/>
                  <a:gd name="T12" fmla="*/ 49 w 389"/>
                  <a:gd name="T13" fmla="*/ 158 h 347"/>
                  <a:gd name="T14" fmla="*/ 33 w 389"/>
                  <a:gd name="T15" fmla="*/ 169 h 347"/>
                  <a:gd name="T16" fmla="*/ 22 w 389"/>
                  <a:gd name="T17" fmla="*/ 172 h 347"/>
                  <a:gd name="T18" fmla="*/ 15 w 389"/>
                  <a:gd name="T19" fmla="*/ 167 h 347"/>
                  <a:gd name="T20" fmla="*/ 9 w 389"/>
                  <a:gd name="T21" fmla="*/ 162 h 347"/>
                  <a:gd name="T22" fmla="*/ 4 w 389"/>
                  <a:gd name="T23" fmla="*/ 157 h 347"/>
                  <a:gd name="T24" fmla="*/ 2 w 389"/>
                  <a:gd name="T25" fmla="*/ 153 h 347"/>
                  <a:gd name="T26" fmla="*/ 2 w 389"/>
                  <a:gd name="T27" fmla="*/ 151 h 347"/>
                  <a:gd name="T28" fmla="*/ 2 w 389"/>
                  <a:gd name="T29" fmla="*/ 149 h 347"/>
                  <a:gd name="T30" fmla="*/ 1 w 389"/>
                  <a:gd name="T31" fmla="*/ 148 h 347"/>
                  <a:gd name="T32" fmla="*/ 7 w 389"/>
                  <a:gd name="T33" fmla="*/ 142 h 347"/>
                  <a:gd name="T34" fmla="*/ 22 w 389"/>
                  <a:gd name="T35" fmla="*/ 131 h 347"/>
                  <a:gd name="T36" fmla="*/ 37 w 389"/>
                  <a:gd name="T37" fmla="*/ 119 h 347"/>
                  <a:gd name="T38" fmla="*/ 53 w 389"/>
                  <a:gd name="T39" fmla="*/ 108 h 347"/>
                  <a:gd name="T40" fmla="*/ 67 w 389"/>
                  <a:gd name="T41" fmla="*/ 98 h 347"/>
                  <a:gd name="T42" fmla="*/ 81 w 389"/>
                  <a:gd name="T43" fmla="*/ 87 h 347"/>
                  <a:gd name="T44" fmla="*/ 93 w 389"/>
                  <a:gd name="T45" fmla="*/ 75 h 347"/>
                  <a:gd name="T46" fmla="*/ 106 w 389"/>
                  <a:gd name="T47" fmla="*/ 62 h 347"/>
                  <a:gd name="T48" fmla="*/ 116 w 389"/>
                  <a:gd name="T49" fmla="*/ 52 h 347"/>
                  <a:gd name="T50" fmla="*/ 121 w 389"/>
                  <a:gd name="T51" fmla="*/ 44 h 347"/>
                  <a:gd name="T52" fmla="*/ 129 w 389"/>
                  <a:gd name="T53" fmla="*/ 37 h 347"/>
                  <a:gd name="T54" fmla="*/ 136 w 389"/>
                  <a:gd name="T55" fmla="*/ 30 h 347"/>
                  <a:gd name="T56" fmla="*/ 143 w 389"/>
                  <a:gd name="T57" fmla="*/ 22 h 347"/>
                  <a:gd name="T58" fmla="*/ 147 w 389"/>
                  <a:gd name="T59" fmla="*/ 12 h 347"/>
                  <a:gd name="T60" fmla="*/ 151 w 389"/>
                  <a:gd name="T61" fmla="*/ 5 h 347"/>
                  <a:gd name="T62" fmla="*/ 153 w 389"/>
                  <a:gd name="T63" fmla="*/ 1 h 347"/>
                  <a:gd name="T64" fmla="*/ 158 w 389"/>
                  <a:gd name="T65" fmla="*/ 0 h 347"/>
                  <a:gd name="T66" fmla="*/ 163 w 389"/>
                  <a:gd name="T67" fmla="*/ 1 h 347"/>
                  <a:gd name="T68" fmla="*/ 170 w 389"/>
                  <a:gd name="T69" fmla="*/ 4 h 347"/>
                  <a:gd name="T70" fmla="*/ 177 w 389"/>
                  <a:gd name="T71" fmla="*/ 6 h 347"/>
                  <a:gd name="T72" fmla="*/ 184 w 389"/>
                  <a:gd name="T73" fmla="*/ 7 h 347"/>
                  <a:gd name="T74" fmla="*/ 191 w 389"/>
                  <a:gd name="T75" fmla="*/ 8 h 3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9"/>
                  <a:gd name="T115" fmla="*/ 0 h 347"/>
                  <a:gd name="T116" fmla="*/ 389 w 389"/>
                  <a:gd name="T117" fmla="*/ 347 h 34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9" h="347">
                    <a:moveTo>
                      <a:pt x="389" y="15"/>
                    </a:moveTo>
                    <a:lnTo>
                      <a:pt x="367" y="51"/>
                    </a:lnTo>
                    <a:lnTo>
                      <a:pt x="345" y="85"/>
                    </a:lnTo>
                    <a:lnTo>
                      <a:pt x="319" y="117"/>
                    </a:lnTo>
                    <a:lnTo>
                      <a:pt x="293" y="148"/>
                    </a:lnTo>
                    <a:lnTo>
                      <a:pt x="265" y="179"/>
                    </a:lnTo>
                    <a:lnTo>
                      <a:pt x="237" y="209"/>
                    </a:lnTo>
                    <a:lnTo>
                      <a:pt x="207" y="237"/>
                    </a:lnTo>
                    <a:lnTo>
                      <a:pt x="176" y="264"/>
                    </a:lnTo>
                    <a:lnTo>
                      <a:pt x="161" y="274"/>
                    </a:lnTo>
                    <a:lnTo>
                      <a:pt x="145" y="284"/>
                    </a:lnTo>
                    <a:lnTo>
                      <a:pt x="130" y="296"/>
                    </a:lnTo>
                    <a:lnTo>
                      <a:pt x="114" y="307"/>
                    </a:lnTo>
                    <a:lnTo>
                      <a:pt x="98" y="317"/>
                    </a:lnTo>
                    <a:lnTo>
                      <a:pt x="83" y="327"/>
                    </a:lnTo>
                    <a:lnTo>
                      <a:pt x="66" y="338"/>
                    </a:lnTo>
                    <a:lnTo>
                      <a:pt x="50" y="347"/>
                    </a:lnTo>
                    <a:lnTo>
                      <a:pt x="43" y="344"/>
                    </a:lnTo>
                    <a:lnTo>
                      <a:pt x="37" y="339"/>
                    </a:lnTo>
                    <a:lnTo>
                      <a:pt x="29" y="335"/>
                    </a:lnTo>
                    <a:lnTo>
                      <a:pt x="24" y="330"/>
                    </a:lnTo>
                    <a:lnTo>
                      <a:pt x="18" y="324"/>
                    </a:lnTo>
                    <a:lnTo>
                      <a:pt x="12" y="318"/>
                    </a:lnTo>
                    <a:lnTo>
                      <a:pt x="7" y="314"/>
                    </a:lnTo>
                    <a:lnTo>
                      <a:pt x="1" y="308"/>
                    </a:lnTo>
                    <a:lnTo>
                      <a:pt x="3" y="307"/>
                    </a:lnTo>
                    <a:lnTo>
                      <a:pt x="4" y="305"/>
                    </a:lnTo>
                    <a:lnTo>
                      <a:pt x="4" y="302"/>
                    </a:lnTo>
                    <a:lnTo>
                      <a:pt x="4" y="301"/>
                    </a:lnTo>
                    <a:lnTo>
                      <a:pt x="4" y="299"/>
                    </a:lnTo>
                    <a:lnTo>
                      <a:pt x="3" y="298"/>
                    </a:lnTo>
                    <a:lnTo>
                      <a:pt x="1" y="296"/>
                    </a:lnTo>
                    <a:lnTo>
                      <a:pt x="0" y="295"/>
                    </a:lnTo>
                    <a:lnTo>
                      <a:pt x="13" y="284"/>
                    </a:lnTo>
                    <a:lnTo>
                      <a:pt x="28" y="274"/>
                    </a:lnTo>
                    <a:lnTo>
                      <a:pt x="43" y="262"/>
                    </a:lnTo>
                    <a:lnTo>
                      <a:pt x="58" y="250"/>
                    </a:lnTo>
                    <a:lnTo>
                      <a:pt x="74" y="239"/>
                    </a:lnTo>
                    <a:lnTo>
                      <a:pt x="90" y="228"/>
                    </a:lnTo>
                    <a:lnTo>
                      <a:pt x="105" y="216"/>
                    </a:lnTo>
                    <a:lnTo>
                      <a:pt x="120" y="206"/>
                    </a:lnTo>
                    <a:lnTo>
                      <a:pt x="134" y="197"/>
                    </a:lnTo>
                    <a:lnTo>
                      <a:pt x="149" y="187"/>
                    </a:lnTo>
                    <a:lnTo>
                      <a:pt x="161" y="175"/>
                    </a:lnTo>
                    <a:lnTo>
                      <a:pt x="173" y="163"/>
                    </a:lnTo>
                    <a:lnTo>
                      <a:pt x="185" y="150"/>
                    </a:lnTo>
                    <a:lnTo>
                      <a:pt x="198" y="136"/>
                    </a:lnTo>
                    <a:lnTo>
                      <a:pt x="211" y="125"/>
                    </a:lnTo>
                    <a:lnTo>
                      <a:pt x="225" y="113"/>
                    </a:lnTo>
                    <a:lnTo>
                      <a:pt x="231" y="105"/>
                    </a:lnTo>
                    <a:lnTo>
                      <a:pt x="237" y="97"/>
                    </a:lnTo>
                    <a:lnTo>
                      <a:pt x="242" y="89"/>
                    </a:lnTo>
                    <a:lnTo>
                      <a:pt x="250" y="82"/>
                    </a:lnTo>
                    <a:lnTo>
                      <a:pt x="257" y="74"/>
                    </a:lnTo>
                    <a:lnTo>
                      <a:pt x="265" y="67"/>
                    </a:lnTo>
                    <a:lnTo>
                      <a:pt x="272" y="60"/>
                    </a:lnTo>
                    <a:lnTo>
                      <a:pt x="278" y="51"/>
                    </a:lnTo>
                    <a:lnTo>
                      <a:pt x="285" y="45"/>
                    </a:lnTo>
                    <a:lnTo>
                      <a:pt x="290" y="34"/>
                    </a:lnTo>
                    <a:lnTo>
                      <a:pt x="294" y="24"/>
                    </a:lnTo>
                    <a:lnTo>
                      <a:pt x="299" y="15"/>
                    </a:lnTo>
                    <a:lnTo>
                      <a:pt x="302" y="11"/>
                    </a:lnTo>
                    <a:lnTo>
                      <a:pt x="303" y="6"/>
                    </a:lnTo>
                    <a:lnTo>
                      <a:pt x="306" y="3"/>
                    </a:lnTo>
                    <a:lnTo>
                      <a:pt x="311" y="2"/>
                    </a:lnTo>
                    <a:lnTo>
                      <a:pt x="315" y="0"/>
                    </a:lnTo>
                    <a:lnTo>
                      <a:pt x="319" y="0"/>
                    </a:lnTo>
                    <a:lnTo>
                      <a:pt x="325" y="3"/>
                    </a:lnTo>
                    <a:lnTo>
                      <a:pt x="331" y="6"/>
                    </a:lnTo>
                    <a:lnTo>
                      <a:pt x="339" y="8"/>
                    </a:lnTo>
                    <a:lnTo>
                      <a:pt x="346" y="9"/>
                    </a:lnTo>
                    <a:lnTo>
                      <a:pt x="353" y="12"/>
                    </a:lnTo>
                    <a:lnTo>
                      <a:pt x="361" y="14"/>
                    </a:lnTo>
                    <a:lnTo>
                      <a:pt x="368" y="15"/>
                    </a:lnTo>
                    <a:lnTo>
                      <a:pt x="374" y="17"/>
                    </a:lnTo>
                    <a:lnTo>
                      <a:pt x="382" y="17"/>
                    </a:lnTo>
                    <a:lnTo>
                      <a:pt x="389" y="15"/>
                    </a:lnTo>
                    <a:close/>
                  </a:path>
                </a:pathLst>
              </a:custGeom>
              <a:solidFill>
                <a:srgbClr val="1724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" name="Freeform 140"/>
              <p:cNvSpPr>
                <a:spLocks/>
              </p:cNvSpPr>
              <p:nvPr/>
            </p:nvSpPr>
            <p:spPr bwMode="auto">
              <a:xfrm>
                <a:off x="3919" y="3375"/>
                <a:ext cx="45" cy="65"/>
              </a:xfrm>
              <a:custGeom>
                <a:avLst/>
                <a:gdLst>
                  <a:gd name="T0" fmla="*/ 13 w 90"/>
                  <a:gd name="T1" fmla="*/ 0 h 129"/>
                  <a:gd name="T2" fmla="*/ 16 w 90"/>
                  <a:gd name="T3" fmla="*/ 4 h 129"/>
                  <a:gd name="T4" fmla="*/ 18 w 90"/>
                  <a:gd name="T5" fmla="*/ 7 h 129"/>
                  <a:gd name="T6" fmla="*/ 19 w 90"/>
                  <a:gd name="T7" fmla="*/ 12 h 129"/>
                  <a:gd name="T8" fmla="*/ 19 w 90"/>
                  <a:gd name="T9" fmla="*/ 15 h 129"/>
                  <a:gd name="T10" fmla="*/ 20 w 90"/>
                  <a:gd name="T11" fmla="*/ 19 h 129"/>
                  <a:gd name="T12" fmla="*/ 21 w 90"/>
                  <a:gd name="T13" fmla="*/ 23 h 129"/>
                  <a:gd name="T14" fmla="*/ 22 w 90"/>
                  <a:gd name="T15" fmla="*/ 26 h 129"/>
                  <a:gd name="T16" fmla="*/ 24 w 90"/>
                  <a:gd name="T17" fmla="*/ 30 h 129"/>
                  <a:gd name="T18" fmla="*/ 26 w 90"/>
                  <a:gd name="T19" fmla="*/ 34 h 129"/>
                  <a:gd name="T20" fmla="*/ 28 w 90"/>
                  <a:gd name="T21" fmla="*/ 39 h 129"/>
                  <a:gd name="T22" fmla="*/ 31 w 90"/>
                  <a:gd name="T23" fmla="*/ 43 h 129"/>
                  <a:gd name="T24" fmla="*/ 34 w 90"/>
                  <a:gd name="T25" fmla="*/ 48 h 129"/>
                  <a:gd name="T26" fmla="*/ 37 w 90"/>
                  <a:gd name="T27" fmla="*/ 52 h 129"/>
                  <a:gd name="T28" fmla="*/ 39 w 90"/>
                  <a:gd name="T29" fmla="*/ 56 h 129"/>
                  <a:gd name="T30" fmla="*/ 42 w 90"/>
                  <a:gd name="T31" fmla="*/ 60 h 129"/>
                  <a:gd name="T32" fmla="*/ 45 w 90"/>
                  <a:gd name="T33" fmla="*/ 65 h 129"/>
                  <a:gd name="T34" fmla="*/ 39 w 90"/>
                  <a:gd name="T35" fmla="*/ 60 h 129"/>
                  <a:gd name="T36" fmla="*/ 33 w 90"/>
                  <a:gd name="T37" fmla="*/ 54 h 129"/>
                  <a:gd name="T38" fmla="*/ 28 w 90"/>
                  <a:gd name="T39" fmla="*/ 49 h 129"/>
                  <a:gd name="T40" fmla="*/ 23 w 90"/>
                  <a:gd name="T41" fmla="*/ 42 h 129"/>
                  <a:gd name="T42" fmla="*/ 19 w 90"/>
                  <a:gd name="T43" fmla="*/ 35 h 129"/>
                  <a:gd name="T44" fmla="*/ 14 w 90"/>
                  <a:gd name="T45" fmla="*/ 28 h 129"/>
                  <a:gd name="T46" fmla="*/ 11 w 90"/>
                  <a:gd name="T47" fmla="*/ 21 h 129"/>
                  <a:gd name="T48" fmla="*/ 6 w 90"/>
                  <a:gd name="T49" fmla="*/ 15 h 129"/>
                  <a:gd name="T50" fmla="*/ 0 w 90"/>
                  <a:gd name="T51" fmla="*/ 0 h 129"/>
                  <a:gd name="T52" fmla="*/ 13 w 90"/>
                  <a:gd name="T53" fmla="*/ 0 h 1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0"/>
                  <a:gd name="T82" fmla="*/ 0 h 129"/>
                  <a:gd name="T83" fmla="*/ 90 w 90"/>
                  <a:gd name="T84" fmla="*/ 129 h 1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0" h="129">
                    <a:moveTo>
                      <a:pt x="26" y="0"/>
                    </a:moveTo>
                    <a:lnTo>
                      <a:pt x="32" y="8"/>
                    </a:lnTo>
                    <a:lnTo>
                      <a:pt x="35" y="14"/>
                    </a:lnTo>
                    <a:lnTo>
                      <a:pt x="38" y="23"/>
                    </a:lnTo>
                    <a:lnTo>
                      <a:pt x="38" y="30"/>
                    </a:lnTo>
                    <a:lnTo>
                      <a:pt x="40" y="37"/>
                    </a:lnTo>
                    <a:lnTo>
                      <a:pt x="41" y="45"/>
                    </a:lnTo>
                    <a:lnTo>
                      <a:pt x="44" y="52"/>
                    </a:lnTo>
                    <a:lnTo>
                      <a:pt x="49" y="60"/>
                    </a:lnTo>
                    <a:lnTo>
                      <a:pt x="53" y="68"/>
                    </a:lnTo>
                    <a:lnTo>
                      <a:pt x="57" y="77"/>
                    </a:lnTo>
                    <a:lnTo>
                      <a:pt x="63" y="86"/>
                    </a:lnTo>
                    <a:lnTo>
                      <a:pt x="68" y="95"/>
                    </a:lnTo>
                    <a:lnTo>
                      <a:pt x="74" y="104"/>
                    </a:lnTo>
                    <a:lnTo>
                      <a:pt x="78" y="111"/>
                    </a:lnTo>
                    <a:lnTo>
                      <a:pt x="84" y="120"/>
                    </a:lnTo>
                    <a:lnTo>
                      <a:pt x="90" y="129"/>
                    </a:lnTo>
                    <a:lnTo>
                      <a:pt x="78" y="119"/>
                    </a:lnTo>
                    <a:lnTo>
                      <a:pt x="66" y="108"/>
                    </a:lnTo>
                    <a:lnTo>
                      <a:pt x="56" y="97"/>
                    </a:lnTo>
                    <a:lnTo>
                      <a:pt x="47" y="83"/>
                    </a:lnTo>
                    <a:lnTo>
                      <a:pt x="38" y="70"/>
                    </a:lnTo>
                    <a:lnTo>
                      <a:pt x="29" y="55"/>
                    </a:lnTo>
                    <a:lnTo>
                      <a:pt x="22" y="42"/>
                    </a:lnTo>
                    <a:lnTo>
                      <a:pt x="13" y="29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BD1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" name="Freeform 141"/>
              <p:cNvSpPr>
                <a:spLocks/>
              </p:cNvSpPr>
              <p:nvPr/>
            </p:nvSpPr>
            <p:spPr bwMode="auto">
              <a:xfrm>
                <a:off x="4038" y="3377"/>
                <a:ext cx="92" cy="94"/>
              </a:xfrm>
              <a:custGeom>
                <a:avLst/>
                <a:gdLst>
                  <a:gd name="T0" fmla="*/ 23 w 185"/>
                  <a:gd name="T1" fmla="*/ 0 h 186"/>
                  <a:gd name="T2" fmla="*/ 30 w 185"/>
                  <a:gd name="T3" fmla="*/ 12 h 186"/>
                  <a:gd name="T4" fmla="*/ 38 w 185"/>
                  <a:gd name="T5" fmla="*/ 25 h 186"/>
                  <a:gd name="T6" fmla="*/ 46 w 185"/>
                  <a:gd name="T7" fmla="*/ 37 h 186"/>
                  <a:gd name="T8" fmla="*/ 53 w 185"/>
                  <a:gd name="T9" fmla="*/ 50 h 186"/>
                  <a:gd name="T10" fmla="*/ 61 w 185"/>
                  <a:gd name="T11" fmla="*/ 62 h 186"/>
                  <a:gd name="T12" fmla="*/ 71 w 185"/>
                  <a:gd name="T13" fmla="*/ 73 h 186"/>
                  <a:gd name="T14" fmla="*/ 75 w 185"/>
                  <a:gd name="T15" fmla="*/ 79 h 186"/>
                  <a:gd name="T16" fmla="*/ 81 w 185"/>
                  <a:gd name="T17" fmla="*/ 84 h 186"/>
                  <a:gd name="T18" fmla="*/ 86 w 185"/>
                  <a:gd name="T19" fmla="*/ 89 h 186"/>
                  <a:gd name="T20" fmla="*/ 92 w 185"/>
                  <a:gd name="T21" fmla="*/ 94 h 186"/>
                  <a:gd name="T22" fmla="*/ 84 w 185"/>
                  <a:gd name="T23" fmla="*/ 88 h 186"/>
                  <a:gd name="T24" fmla="*/ 75 w 185"/>
                  <a:gd name="T25" fmla="*/ 83 h 186"/>
                  <a:gd name="T26" fmla="*/ 66 w 185"/>
                  <a:gd name="T27" fmla="*/ 77 h 186"/>
                  <a:gd name="T28" fmla="*/ 57 w 185"/>
                  <a:gd name="T29" fmla="*/ 71 h 186"/>
                  <a:gd name="T30" fmla="*/ 48 w 185"/>
                  <a:gd name="T31" fmla="*/ 64 h 186"/>
                  <a:gd name="T32" fmla="*/ 40 w 185"/>
                  <a:gd name="T33" fmla="*/ 58 h 186"/>
                  <a:gd name="T34" fmla="*/ 32 w 185"/>
                  <a:gd name="T35" fmla="*/ 50 h 186"/>
                  <a:gd name="T36" fmla="*/ 26 w 185"/>
                  <a:gd name="T37" fmla="*/ 41 h 186"/>
                  <a:gd name="T38" fmla="*/ 22 w 185"/>
                  <a:gd name="T39" fmla="*/ 37 h 186"/>
                  <a:gd name="T40" fmla="*/ 19 w 185"/>
                  <a:gd name="T41" fmla="*/ 33 h 186"/>
                  <a:gd name="T42" fmla="*/ 15 w 185"/>
                  <a:gd name="T43" fmla="*/ 28 h 186"/>
                  <a:gd name="T44" fmla="*/ 13 w 185"/>
                  <a:gd name="T45" fmla="*/ 25 h 186"/>
                  <a:gd name="T46" fmla="*/ 10 w 185"/>
                  <a:gd name="T47" fmla="*/ 20 h 186"/>
                  <a:gd name="T48" fmla="*/ 6 w 185"/>
                  <a:gd name="T49" fmla="*/ 16 h 186"/>
                  <a:gd name="T50" fmla="*/ 3 w 185"/>
                  <a:gd name="T51" fmla="*/ 11 h 186"/>
                  <a:gd name="T52" fmla="*/ 0 w 185"/>
                  <a:gd name="T53" fmla="*/ 7 h 186"/>
                  <a:gd name="T54" fmla="*/ 3 w 185"/>
                  <a:gd name="T55" fmla="*/ 5 h 186"/>
                  <a:gd name="T56" fmla="*/ 5 w 185"/>
                  <a:gd name="T57" fmla="*/ 4 h 186"/>
                  <a:gd name="T58" fmla="*/ 8 w 185"/>
                  <a:gd name="T59" fmla="*/ 3 h 186"/>
                  <a:gd name="T60" fmla="*/ 11 w 185"/>
                  <a:gd name="T61" fmla="*/ 2 h 186"/>
                  <a:gd name="T62" fmla="*/ 14 w 185"/>
                  <a:gd name="T63" fmla="*/ 2 h 186"/>
                  <a:gd name="T64" fmla="*/ 16 w 185"/>
                  <a:gd name="T65" fmla="*/ 1 h 186"/>
                  <a:gd name="T66" fmla="*/ 20 w 185"/>
                  <a:gd name="T67" fmla="*/ 0 h 186"/>
                  <a:gd name="T68" fmla="*/ 23 w 185"/>
                  <a:gd name="T69" fmla="*/ 0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5"/>
                  <a:gd name="T106" fmla="*/ 0 h 186"/>
                  <a:gd name="T107" fmla="*/ 185 w 185"/>
                  <a:gd name="T108" fmla="*/ 186 h 1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5" h="186">
                    <a:moveTo>
                      <a:pt x="46" y="0"/>
                    </a:moveTo>
                    <a:lnTo>
                      <a:pt x="61" y="24"/>
                    </a:lnTo>
                    <a:lnTo>
                      <a:pt x="77" y="49"/>
                    </a:lnTo>
                    <a:lnTo>
                      <a:pt x="92" y="74"/>
                    </a:lnTo>
                    <a:lnTo>
                      <a:pt x="107" y="98"/>
                    </a:lnTo>
                    <a:lnTo>
                      <a:pt x="123" y="123"/>
                    </a:lnTo>
                    <a:lnTo>
                      <a:pt x="142" y="145"/>
                    </a:lnTo>
                    <a:lnTo>
                      <a:pt x="151" y="157"/>
                    </a:lnTo>
                    <a:lnTo>
                      <a:pt x="162" y="167"/>
                    </a:lnTo>
                    <a:lnTo>
                      <a:pt x="173" y="176"/>
                    </a:lnTo>
                    <a:lnTo>
                      <a:pt x="185" y="186"/>
                    </a:lnTo>
                    <a:lnTo>
                      <a:pt x="168" y="174"/>
                    </a:lnTo>
                    <a:lnTo>
                      <a:pt x="150" y="164"/>
                    </a:lnTo>
                    <a:lnTo>
                      <a:pt x="132" y="152"/>
                    </a:lnTo>
                    <a:lnTo>
                      <a:pt x="114" y="140"/>
                    </a:lnTo>
                    <a:lnTo>
                      <a:pt x="97" y="127"/>
                    </a:lnTo>
                    <a:lnTo>
                      <a:pt x="80" y="114"/>
                    </a:lnTo>
                    <a:lnTo>
                      <a:pt x="65" y="99"/>
                    </a:lnTo>
                    <a:lnTo>
                      <a:pt x="52" y="81"/>
                    </a:lnTo>
                    <a:lnTo>
                      <a:pt x="45" y="74"/>
                    </a:lnTo>
                    <a:lnTo>
                      <a:pt x="39" y="65"/>
                    </a:lnTo>
                    <a:lnTo>
                      <a:pt x="31" y="56"/>
                    </a:lnTo>
                    <a:lnTo>
                      <a:pt x="26" y="49"/>
                    </a:lnTo>
                    <a:lnTo>
                      <a:pt x="20" y="40"/>
                    </a:lnTo>
                    <a:lnTo>
                      <a:pt x="12" y="31"/>
                    </a:lnTo>
                    <a:lnTo>
                      <a:pt x="6" y="22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11" y="7"/>
                    </a:lnTo>
                    <a:lnTo>
                      <a:pt x="17" y="6"/>
                    </a:lnTo>
                    <a:lnTo>
                      <a:pt x="23" y="4"/>
                    </a:lnTo>
                    <a:lnTo>
                      <a:pt x="29" y="3"/>
                    </a:lnTo>
                    <a:lnTo>
                      <a:pt x="33" y="1"/>
                    </a:lnTo>
                    <a:lnTo>
                      <a:pt x="40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BBD1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" name="Freeform 142"/>
              <p:cNvSpPr>
                <a:spLocks/>
              </p:cNvSpPr>
              <p:nvPr/>
            </p:nvSpPr>
            <p:spPr bwMode="auto">
              <a:xfrm>
                <a:off x="4168" y="3380"/>
                <a:ext cx="269" cy="173"/>
              </a:xfrm>
              <a:custGeom>
                <a:avLst/>
                <a:gdLst>
                  <a:gd name="T0" fmla="*/ 197 w 538"/>
                  <a:gd name="T1" fmla="*/ 16 h 345"/>
                  <a:gd name="T2" fmla="*/ 207 w 538"/>
                  <a:gd name="T3" fmla="*/ 21 h 345"/>
                  <a:gd name="T4" fmla="*/ 216 w 538"/>
                  <a:gd name="T5" fmla="*/ 26 h 345"/>
                  <a:gd name="T6" fmla="*/ 236 w 538"/>
                  <a:gd name="T7" fmla="*/ 30 h 345"/>
                  <a:gd name="T8" fmla="*/ 255 w 538"/>
                  <a:gd name="T9" fmla="*/ 31 h 345"/>
                  <a:gd name="T10" fmla="*/ 267 w 538"/>
                  <a:gd name="T11" fmla="*/ 32 h 345"/>
                  <a:gd name="T12" fmla="*/ 260 w 538"/>
                  <a:gd name="T13" fmla="*/ 39 h 345"/>
                  <a:gd name="T14" fmla="*/ 252 w 538"/>
                  <a:gd name="T15" fmla="*/ 45 h 345"/>
                  <a:gd name="T16" fmla="*/ 244 w 538"/>
                  <a:gd name="T17" fmla="*/ 53 h 345"/>
                  <a:gd name="T18" fmla="*/ 234 w 538"/>
                  <a:gd name="T19" fmla="*/ 63 h 345"/>
                  <a:gd name="T20" fmla="*/ 224 w 538"/>
                  <a:gd name="T21" fmla="*/ 70 h 345"/>
                  <a:gd name="T22" fmla="*/ 218 w 538"/>
                  <a:gd name="T23" fmla="*/ 69 h 345"/>
                  <a:gd name="T24" fmla="*/ 213 w 538"/>
                  <a:gd name="T25" fmla="*/ 65 h 345"/>
                  <a:gd name="T26" fmla="*/ 203 w 538"/>
                  <a:gd name="T27" fmla="*/ 61 h 345"/>
                  <a:gd name="T28" fmla="*/ 188 w 538"/>
                  <a:gd name="T29" fmla="*/ 45 h 345"/>
                  <a:gd name="T30" fmla="*/ 178 w 538"/>
                  <a:gd name="T31" fmla="*/ 26 h 345"/>
                  <a:gd name="T32" fmla="*/ 169 w 538"/>
                  <a:gd name="T33" fmla="*/ 18 h 345"/>
                  <a:gd name="T34" fmla="*/ 169 w 538"/>
                  <a:gd name="T35" fmla="*/ 26 h 345"/>
                  <a:gd name="T36" fmla="*/ 174 w 538"/>
                  <a:gd name="T37" fmla="*/ 34 h 345"/>
                  <a:gd name="T38" fmla="*/ 181 w 538"/>
                  <a:gd name="T39" fmla="*/ 46 h 345"/>
                  <a:gd name="T40" fmla="*/ 191 w 538"/>
                  <a:gd name="T41" fmla="*/ 59 h 345"/>
                  <a:gd name="T42" fmla="*/ 202 w 538"/>
                  <a:gd name="T43" fmla="*/ 71 h 345"/>
                  <a:gd name="T44" fmla="*/ 208 w 538"/>
                  <a:gd name="T45" fmla="*/ 73 h 345"/>
                  <a:gd name="T46" fmla="*/ 213 w 538"/>
                  <a:gd name="T47" fmla="*/ 77 h 345"/>
                  <a:gd name="T48" fmla="*/ 204 w 538"/>
                  <a:gd name="T49" fmla="*/ 90 h 345"/>
                  <a:gd name="T50" fmla="*/ 167 w 538"/>
                  <a:gd name="T51" fmla="*/ 123 h 345"/>
                  <a:gd name="T52" fmla="*/ 135 w 538"/>
                  <a:gd name="T53" fmla="*/ 148 h 345"/>
                  <a:gd name="T54" fmla="*/ 114 w 538"/>
                  <a:gd name="T55" fmla="*/ 160 h 345"/>
                  <a:gd name="T56" fmla="*/ 94 w 538"/>
                  <a:gd name="T57" fmla="*/ 168 h 345"/>
                  <a:gd name="T58" fmla="*/ 81 w 538"/>
                  <a:gd name="T59" fmla="*/ 153 h 345"/>
                  <a:gd name="T60" fmla="*/ 70 w 538"/>
                  <a:gd name="T61" fmla="*/ 138 h 345"/>
                  <a:gd name="T62" fmla="*/ 60 w 538"/>
                  <a:gd name="T63" fmla="*/ 130 h 345"/>
                  <a:gd name="T64" fmla="*/ 44 w 538"/>
                  <a:gd name="T65" fmla="*/ 128 h 345"/>
                  <a:gd name="T66" fmla="*/ 33 w 538"/>
                  <a:gd name="T67" fmla="*/ 131 h 345"/>
                  <a:gd name="T68" fmla="*/ 20 w 538"/>
                  <a:gd name="T69" fmla="*/ 136 h 345"/>
                  <a:gd name="T70" fmla="*/ 6 w 538"/>
                  <a:gd name="T71" fmla="*/ 166 h 345"/>
                  <a:gd name="T72" fmla="*/ 3 w 538"/>
                  <a:gd name="T73" fmla="*/ 164 h 345"/>
                  <a:gd name="T74" fmla="*/ 1 w 538"/>
                  <a:gd name="T75" fmla="*/ 163 h 345"/>
                  <a:gd name="T76" fmla="*/ 0 w 538"/>
                  <a:gd name="T77" fmla="*/ 145 h 345"/>
                  <a:gd name="T78" fmla="*/ 45 w 538"/>
                  <a:gd name="T79" fmla="*/ 101 h 345"/>
                  <a:gd name="T80" fmla="*/ 56 w 538"/>
                  <a:gd name="T81" fmla="*/ 91 h 345"/>
                  <a:gd name="T82" fmla="*/ 67 w 538"/>
                  <a:gd name="T83" fmla="*/ 82 h 345"/>
                  <a:gd name="T84" fmla="*/ 91 w 538"/>
                  <a:gd name="T85" fmla="*/ 61 h 345"/>
                  <a:gd name="T86" fmla="*/ 114 w 538"/>
                  <a:gd name="T87" fmla="*/ 38 h 345"/>
                  <a:gd name="T88" fmla="*/ 130 w 538"/>
                  <a:gd name="T89" fmla="*/ 19 h 345"/>
                  <a:gd name="T90" fmla="*/ 136 w 538"/>
                  <a:gd name="T91" fmla="*/ 15 h 345"/>
                  <a:gd name="T92" fmla="*/ 144 w 538"/>
                  <a:gd name="T93" fmla="*/ 9 h 345"/>
                  <a:gd name="T94" fmla="*/ 148 w 538"/>
                  <a:gd name="T95" fmla="*/ 3 h 345"/>
                  <a:gd name="T96" fmla="*/ 154 w 538"/>
                  <a:gd name="T97" fmla="*/ 0 h 345"/>
                  <a:gd name="T98" fmla="*/ 165 w 538"/>
                  <a:gd name="T99" fmla="*/ 2 h 345"/>
                  <a:gd name="T100" fmla="*/ 173 w 538"/>
                  <a:gd name="T101" fmla="*/ 5 h 345"/>
                  <a:gd name="T102" fmla="*/ 181 w 538"/>
                  <a:gd name="T103" fmla="*/ 9 h 345"/>
                  <a:gd name="T104" fmla="*/ 187 w 538"/>
                  <a:gd name="T105" fmla="*/ 12 h 3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38"/>
                  <a:gd name="T160" fmla="*/ 0 h 345"/>
                  <a:gd name="T161" fmla="*/ 538 w 538"/>
                  <a:gd name="T162" fmla="*/ 345 h 3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38" h="345">
                    <a:moveTo>
                      <a:pt x="381" y="25"/>
                    </a:moveTo>
                    <a:lnTo>
                      <a:pt x="387" y="28"/>
                    </a:lnTo>
                    <a:lnTo>
                      <a:pt x="395" y="31"/>
                    </a:lnTo>
                    <a:lnTo>
                      <a:pt x="401" y="35"/>
                    </a:lnTo>
                    <a:lnTo>
                      <a:pt x="408" y="38"/>
                    </a:lnTo>
                    <a:lnTo>
                      <a:pt x="414" y="41"/>
                    </a:lnTo>
                    <a:lnTo>
                      <a:pt x="421" y="44"/>
                    </a:lnTo>
                    <a:lnTo>
                      <a:pt x="427" y="49"/>
                    </a:lnTo>
                    <a:lnTo>
                      <a:pt x="433" y="52"/>
                    </a:lnTo>
                    <a:lnTo>
                      <a:pt x="446" y="55"/>
                    </a:lnTo>
                    <a:lnTo>
                      <a:pt x="460" y="57"/>
                    </a:lnTo>
                    <a:lnTo>
                      <a:pt x="472" y="59"/>
                    </a:lnTo>
                    <a:lnTo>
                      <a:pt x="485" y="60"/>
                    </a:lnTo>
                    <a:lnTo>
                      <a:pt x="498" y="62"/>
                    </a:lnTo>
                    <a:lnTo>
                      <a:pt x="510" y="62"/>
                    </a:lnTo>
                    <a:lnTo>
                      <a:pt x="523" y="62"/>
                    </a:lnTo>
                    <a:lnTo>
                      <a:pt x="538" y="60"/>
                    </a:lnTo>
                    <a:lnTo>
                      <a:pt x="534" y="63"/>
                    </a:lnTo>
                    <a:lnTo>
                      <a:pt x="529" y="69"/>
                    </a:lnTo>
                    <a:lnTo>
                      <a:pt x="525" y="74"/>
                    </a:lnTo>
                    <a:lnTo>
                      <a:pt x="520" y="78"/>
                    </a:lnTo>
                    <a:lnTo>
                      <a:pt x="516" y="83"/>
                    </a:lnTo>
                    <a:lnTo>
                      <a:pt x="510" y="87"/>
                    </a:lnTo>
                    <a:lnTo>
                      <a:pt x="504" y="90"/>
                    </a:lnTo>
                    <a:lnTo>
                      <a:pt x="498" y="92"/>
                    </a:lnTo>
                    <a:lnTo>
                      <a:pt x="492" y="99"/>
                    </a:lnTo>
                    <a:lnTo>
                      <a:pt x="488" y="105"/>
                    </a:lnTo>
                    <a:lnTo>
                      <a:pt x="482" y="112"/>
                    </a:lnTo>
                    <a:lnTo>
                      <a:pt x="476" y="120"/>
                    </a:lnTo>
                    <a:lnTo>
                      <a:pt x="469" y="126"/>
                    </a:lnTo>
                    <a:lnTo>
                      <a:pt x="463" y="130"/>
                    </a:lnTo>
                    <a:lnTo>
                      <a:pt x="455" y="136"/>
                    </a:lnTo>
                    <a:lnTo>
                      <a:pt x="448" y="140"/>
                    </a:lnTo>
                    <a:lnTo>
                      <a:pt x="444" y="140"/>
                    </a:lnTo>
                    <a:lnTo>
                      <a:pt x="439" y="139"/>
                    </a:lnTo>
                    <a:lnTo>
                      <a:pt x="436" y="137"/>
                    </a:lnTo>
                    <a:lnTo>
                      <a:pt x="432" y="134"/>
                    </a:lnTo>
                    <a:lnTo>
                      <a:pt x="429" y="131"/>
                    </a:lnTo>
                    <a:lnTo>
                      <a:pt x="426" y="130"/>
                    </a:lnTo>
                    <a:lnTo>
                      <a:pt x="423" y="130"/>
                    </a:lnTo>
                    <a:lnTo>
                      <a:pt x="418" y="131"/>
                    </a:lnTo>
                    <a:lnTo>
                      <a:pt x="407" y="121"/>
                    </a:lnTo>
                    <a:lnTo>
                      <a:pt x="396" y="111"/>
                    </a:lnTo>
                    <a:lnTo>
                      <a:pt x="386" y="100"/>
                    </a:lnTo>
                    <a:lnTo>
                      <a:pt x="377" y="89"/>
                    </a:lnTo>
                    <a:lnTo>
                      <a:pt x="370" y="77"/>
                    </a:lnTo>
                    <a:lnTo>
                      <a:pt x="362" y="65"/>
                    </a:lnTo>
                    <a:lnTo>
                      <a:pt x="356" y="52"/>
                    </a:lnTo>
                    <a:lnTo>
                      <a:pt x="352" y="38"/>
                    </a:lnTo>
                    <a:lnTo>
                      <a:pt x="346" y="31"/>
                    </a:lnTo>
                    <a:lnTo>
                      <a:pt x="338" y="35"/>
                    </a:lnTo>
                    <a:lnTo>
                      <a:pt x="337" y="40"/>
                    </a:lnTo>
                    <a:lnTo>
                      <a:pt x="337" y="46"/>
                    </a:lnTo>
                    <a:lnTo>
                      <a:pt x="338" y="52"/>
                    </a:lnTo>
                    <a:lnTo>
                      <a:pt x="341" y="56"/>
                    </a:lnTo>
                    <a:lnTo>
                      <a:pt x="346" y="62"/>
                    </a:lnTo>
                    <a:lnTo>
                      <a:pt x="349" y="68"/>
                    </a:lnTo>
                    <a:lnTo>
                      <a:pt x="350" y="74"/>
                    </a:lnTo>
                    <a:lnTo>
                      <a:pt x="355" y="83"/>
                    </a:lnTo>
                    <a:lnTo>
                      <a:pt x="362" y="92"/>
                    </a:lnTo>
                    <a:lnTo>
                      <a:pt x="368" y="102"/>
                    </a:lnTo>
                    <a:lnTo>
                      <a:pt x="375" y="111"/>
                    </a:lnTo>
                    <a:lnTo>
                      <a:pt x="383" y="118"/>
                    </a:lnTo>
                    <a:lnTo>
                      <a:pt x="390" y="127"/>
                    </a:lnTo>
                    <a:lnTo>
                      <a:pt x="398" y="134"/>
                    </a:lnTo>
                    <a:lnTo>
                      <a:pt x="405" y="142"/>
                    </a:lnTo>
                    <a:lnTo>
                      <a:pt x="409" y="143"/>
                    </a:lnTo>
                    <a:lnTo>
                      <a:pt x="412" y="145"/>
                    </a:lnTo>
                    <a:lnTo>
                      <a:pt x="417" y="146"/>
                    </a:lnTo>
                    <a:lnTo>
                      <a:pt x="420" y="149"/>
                    </a:lnTo>
                    <a:lnTo>
                      <a:pt x="423" y="151"/>
                    </a:lnTo>
                    <a:lnTo>
                      <a:pt x="426" y="154"/>
                    </a:lnTo>
                    <a:lnTo>
                      <a:pt x="429" y="155"/>
                    </a:lnTo>
                    <a:lnTo>
                      <a:pt x="432" y="158"/>
                    </a:lnTo>
                    <a:lnTo>
                      <a:pt x="408" y="179"/>
                    </a:lnTo>
                    <a:lnTo>
                      <a:pt x="383" y="201"/>
                    </a:lnTo>
                    <a:lnTo>
                      <a:pt x="359" y="223"/>
                    </a:lnTo>
                    <a:lnTo>
                      <a:pt x="334" y="245"/>
                    </a:lnTo>
                    <a:lnTo>
                      <a:pt x="309" y="268"/>
                    </a:lnTo>
                    <a:lnTo>
                      <a:pt x="282" y="287"/>
                    </a:lnTo>
                    <a:lnTo>
                      <a:pt x="269" y="296"/>
                    </a:lnTo>
                    <a:lnTo>
                      <a:pt x="256" y="305"/>
                    </a:lnTo>
                    <a:lnTo>
                      <a:pt x="242" y="312"/>
                    </a:lnTo>
                    <a:lnTo>
                      <a:pt x="228" y="319"/>
                    </a:lnTo>
                    <a:lnTo>
                      <a:pt x="205" y="345"/>
                    </a:lnTo>
                    <a:lnTo>
                      <a:pt x="196" y="340"/>
                    </a:lnTo>
                    <a:lnTo>
                      <a:pt x="188" y="336"/>
                    </a:lnTo>
                    <a:lnTo>
                      <a:pt x="182" y="328"/>
                    </a:lnTo>
                    <a:lnTo>
                      <a:pt x="174" y="322"/>
                    </a:lnTo>
                    <a:lnTo>
                      <a:pt x="162" y="306"/>
                    </a:lnTo>
                    <a:lnTo>
                      <a:pt x="152" y="290"/>
                    </a:lnTo>
                    <a:lnTo>
                      <a:pt x="146" y="282"/>
                    </a:lnTo>
                    <a:lnTo>
                      <a:pt x="140" y="275"/>
                    </a:lnTo>
                    <a:lnTo>
                      <a:pt x="134" y="269"/>
                    </a:lnTo>
                    <a:lnTo>
                      <a:pt x="127" y="263"/>
                    </a:lnTo>
                    <a:lnTo>
                      <a:pt x="120" y="259"/>
                    </a:lnTo>
                    <a:lnTo>
                      <a:pt x="111" y="256"/>
                    </a:lnTo>
                    <a:lnTo>
                      <a:pt x="100" y="254"/>
                    </a:lnTo>
                    <a:lnTo>
                      <a:pt x="88" y="256"/>
                    </a:lnTo>
                    <a:lnTo>
                      <a:pt x="81" y="257"/>
                    </a:lnTo>
                    <a:lnTo>
                      <a:pt x="72" y="260"/>
                    </a:lnTo>
                    <a:lnTo>
                      <a:pt x="65" y="262"/>
                    </a:lnTo>
                    <a:lnTo>
                      <a:pt x="56" y="265"/>
                    </a:lnTo>
                    <a:lnTo>
                      <a:pt x="49" y="268"/>
                    </a:lnTo>
                    <a:lnTo>
                      <a:pt x="41" y="272"/>
                    </a:lnTo>
                    <a:lnTo>
                      <a:pt x="35" y="278"/>
                    </a:lnTo>
                    <a:lnTo>
                      <a:pt x="31" y="287"/>
                    </a:lnTo>
                    <a:lnTo>
                      <a:pt x="13" y="331"/>
                    </a:lnTo>
                    <a:lnTo>
                      <a:pt x="12" y="330"/>
                    </a:lnTo>
                    <a:lnTo>
                      <a:pt x="10" y="328"/>
                    </a:lnTo>
                    <a:lnTo>
                      <a:pt x="7" y="328"/>
                    </a:lnTo>
                    <a:lnTo>
                      <a:pt x="6" y="328"/>
                    </a:lnTo>
                    <a:lnTo>
                      <a:pt x="3" y="327"/>
                    </a:lnTo>
                    <a:lnTo>
                      <a:pt x="1" y="325"/>
                    </a:lnTo>
                    <a:lnTo>
                      <a:pt x="0" y="324"/>
                    </a:lnTo>
                    <a:lnTo>
                      <a:pt x="0" y="321"/>
                    </a:lnTo>
                    <a:lnTo>
                      <a:pt x="0" y="290"/>
                    </a:lnTo>
                    <a:lnTo>
                      <a:pt x="75" y="213"/>
                    </a:lnTo>
                    <a:lnTo>
                      <a:pt x="84" y="208"/>
                    </a:lnTo>
                    <a:lnTo>
                      <a:pt x="91" y="202"/>
                    </a:lnTo>
                    <a:lnTo>
                      <a:pt x="99" y="195"/>
                    </a:lnTo>
                    <a:lnTo>
                      <a:pt x="105" y="189"/>
                    </a:lnTo>
                    <a:lnTo>
                      <a:pt x="112" y="182"/>
                    </a:lnTo>
                    <a:lnTo>
                      <a:pt x="118" y="174"/>
                    </a:lnTo>
                    <a:lnTo>
                      <a:pt x="125" y="167"/>
                    </a:lnTo>
                    <a:lnTo>
                      <a:pt x="134" y="163"/>
                    </a:lnTo>
                    <a:lnTo>
                      <a:pt x="151" y="148"/>
                    </a:lnTo>
                    <a:lnTo>
                      <a:pt x="167" y="134"/>
                    </a:lnTo>
                    <a:lnTo>
                      <a:pt x="183" y="121"/>
                    </a:lnTo>
                    <a:lnTo>
                      <a:pt x="199" y="106"/>
                    </a:lnTo>
                    <a:lnTo>
                      <a:pt x="214" y="92"/>
                    </a:lnTo>
                    <a:lnTo>
                      <a:pt x="229" y="75"/>
                    </a:lnTo>
                    <a:lnTo>
                      <a:pt x="242" y="59"/>
                    </a:lnTo>
                    <a:lnTo>
                      <a:pt x="254" y="40"/>
                    </a:lnTo>
                    <a:lnTo>
                      <a:pt x="260" y="38"/>
                    </a:lnTo>
                    <a:lnTo>
                      <a:pt x="265" y="37"/>
                    </a:lnTo>
                    <a:lnTo>
                      <a:pt x="269" y="32"/>
                    </a:lnTo>
                    <a:lnTo>
                      <a:pt x="273" y="29"/>
                    </a:lnTo>
                    <a:lnTo>
                      <a:pt x="278" y="25"/>
                    </a:lnTo>
                    <a:lnTo>
                      <a:pt x="284" y="20"/>
                    </a:lnTo>
                    <a:lnTo>
                      <a:pt x="288" y="18"/>
                    </a:lnTo>
                    <a:lnTo>
                      <a:pt x="294" y="13"/>
                    </a:lnTo>
                    <a:lnTo>
                      <a:pt x="296" y="9"/>
                    </a:lnTo>
                    <a:lnTo>
                      <a:pt x="297" y="6"/>
                    </a:lnTo>
                    <a:lnTo>
                      <a:pt x="300" y="3"/>
                    </a:lnTo>
                    <a:lnTo>
                      <a:pt x="303" y="1"/>
                    </a:lnTo>
                    <a:lnTo>
                      <a:pt x="309" y="0"/>
                    </a:lnTo>
                    <a:lnTo>
                      <a:pt x="315" y="0"/>
                    </a:lnTo>
                    <a:lnTo>
                      <a:pt x="322" y="1"/>
                    </a:lnTo>
                    <a:lnTo>
                      <a:pt x="330" y="4"/>
                    </a:lnTo>
                    <a:lnTo>
                      <a:pt x="337" y="6"/>
                    </a:lnTo>
                    <a:lnTo>
                      <a:pt x="343" y="7"/>
                    </a:lnTo>
                    <a:lnTo>
                      <a:pt x="347" y="9"/>
                    </a:lnTo>
                    <a:lnTo>
                      <a:pt x="352" y="12"/>
                    </a:lnTo>
                    <a:lnTo>
                      <a:pt x="358" y="15"/>
                    </a:lnTo>
                    <a:lnTo>
                      <a:pt x="362" y="18"/>
                    </a:lnTo>
                    <a:lnTo>
                      <a:pt x="367" y="19"/>
                    </a:lnTo>
                    <a:lnTo>
                      <a:pt x="371" y="22"/>
                    </a:lnTo>
                    <a:lnTo>
                      <a:pt x="375" y="23"/>
                    </a:lnTo>
                    <a:lnTo>
                      <a:pt x="381" y="25"/>
                    </a:lnTo>
                    <a:close/>
                  </a:path>
                </a:pathLst>
              </a:custGeom>
              <a:solidFill>
                <a:srgbClr val="3345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8" name="Freeform 143"/>
              <p:cNvSpPr>
                <a:spLocks/>
              </p:cNvSpPr>
              <p:nvPr/>
            </p:nvSpPr>
            <p:spPr bwMode="auto">
              <a:xfrm>
                <a:off x="3974" y="3385"/>
                <a:ext cx="103" cy="106"/>
              </a:xfrm>
              <a:custGeom>
                <a:avLst/>
                <a:gdLst>
                  <a:gd name="T0" fmla="*/ 13 w 206"/>
                  <a:gd name="T1" fmla="*/ 0 h 211"/>
                  <a:gd name="T2" fmla="*/ 21 w 206"/>
                  <a:gd name="T3" fmla="*/ 16 h 211"/>
                  <a:gd name="T4" fmla="*/ 29 w 206"/>
                  <a:gd name="T5" fmla="*/ 30 h 211"/>
                  <a:gd name="T6" fmla="*/ 40 w 206"/>
                  <a:gd name="T7" fmla="*/ 44 h 211"/>
                  <a:gd name="T8" fmla="*/ 51 w 206"/>
                  <a:gd name="T9" fmla="*/ 59 h 211"/>
                  <a:gd name="T10" fmla="*/ 63 w 206"/>
                  <a:gd name="T11" fmla="*/ 71 h 211"/>
                  <a:gd name="T12" fmla="*/ 76 w 206"/>
                  <a:gd name="T13" fmla="*/ 84 h 211"/>
                  <a:gd name="T14" fmla="*/ 89 w 206"/>
                  <a:gd name="T15" fmla="*/ 95 h 211"/>
                  <a:gd name="T16" fmla="*/ 103 w 206"/>
                  <a:gd name="T17" fmla="*/ 106 h 211"/>
                  <a:gd name="T18" fmla="*/ 94 w 206"/>
                  <a:gd name="T19" fmla="*/ 102 h 211"/>
                  <a:gd name="T20" fmla="*/ 86 w 206"/>
                  <a:gd name="T21" fmla="*/ 98 h 211"/>
                  <a:gd name="T22" fmla="*/ 79 w 206"/>
                  <a:gd name="T23" fmla="*/ 93 h 211"/>
                  <a:gd name="T24" fmla="*/ 71 w 206"/>
                  <a:gd name="T25" fmla="*/ 88 h 211"/>
                  <a:gd name="T26" fmla="*/ 63 w 206"/>
                  <a:gd name="T27" fmla="*/ 82 h 211"/>
                  <a:gd name="T28" fmla="*/ 56 w 206"/>
                  <a:gd name="T29" fmla="*/ 76 h 211"/>
                  <a:gd name="T30" fmla="*/ 50 w 206"/>
                  <a:gd name="T31" fmla="*/ 70 h 211"/>
                  <a:gd name="T32" fmla="*/ 44 w 206"/>
                  <a:gd name="T33" fmla="*/ 63 h 211"/>
                  <a:gd name="T34" fmla="*/ 31 w 206"/>
                  <a:gd name="T35" fmla="*/ 49 h 211"/>
                  <a:gd name="T36" fmla="*/ 20 w 206"/>
                  <a:gd name="T37" fmla="*/ 34 h 211"/>
                  <a:gd name="T38" fmla="*/ 10 w 206"/>
                  <a:gd name="T39" fmla="*/ 19 h 211"/>
                  <a:gd name="T40" fmla="*/ 0 w 206"/>
                  <a:gd name="T41" fmla="*/ 4 h 211"/>
                  <a:gd name="T42" fmla="*/ 2 w 206"/>
                  <a:gd name="T43" fmla="*/ 3 h 211"/>
                  <a:gd name="T44" fmla="*/ 3 w 206"/>
                  <a:gd name="T45" fmla="*/ 3 h 211"/>
                  <a:gd name="T46" fmla="*/ 5 w 206"/>
                  <a:gd name="T47" fmla="*/ 2 h 211"/>
                  <a:gd name="T48" fmla="*/ 7 w 206"/>
                  <a:gd name="T49" fmla="*/ 2 h 211"/>
                  <a:gd name="T50" fmla="*/ 8 w 206"/>
                  <a:gd name="T51" fmla="*/ 2 h 211"/>
                  <a:gd name="T52" fmla="*/ 10 w 206"/>
                  <a:gd name="T53" fmla="*/ 1 h 211"/>
                  <a:gd name="T54" fmla="*/ 11 w 206"/>
                  <a:gd name="T55" fmla="*/ 1 h 211"/>
                  <a:gd name="T56" fmla="*/ 13 w 206"/>
                  <a:gd name="T57" fmla="*/ 0 h 2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6"/>
                  <a:gd name="T88" fmla="*/ 0 h 211"/>
                  <a:gd name="T89" fmla="*/ 206 w 206"/>
                  <a:gd name="T90" fmla="*/ 211 h 2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6" h="211">
                    <a:moveTo>
                      <a:pt x="27" y="0"/>
                    </a:moveTo>
                    <a:lnTo>
                      <a:pt x="42" y="31"/>
                    </a:lnTo>
                    <a:lnTo>
                      <a:pt x="59" y="60"/>
                    </a:lnTo>
                    <a:lnTo>
                      <a:pt x="80" y="88"/>
                    </a:lnTo>
                    <a:lnTo>
                      <a:pt x="102" y="117"/>
                    </a:lnTo>
                    <a:lnTo>
                      <a:pt x="126" y="142"/>
                    </a:lnTo>
                    <a:lnTo>
                      <a:pt x="151" y="167"/>
                    </a:lnTo>
                    <a:lnTo>
                      <a:pt x="178" y="189"/>
                    </a:lnTo>
                    <a:lnTo>
                      <a:pt x="206" y="211"/>
                    </a:lnTo>
                    <a:lnTo>
                      <a:pt x="188" y="204"/>
                    </a:lnTo>
                    <a:lnTo>
                      <a:pt x="172" y="195"/>
                    </a:lnTo>
                    <a:lnTo>
                      <a:pt x="157" y="186"/>
                    </a:lnTo>
                    <a:lnTo>
                      <a:pt x="141" y="176"/>
                    </a:lnTo>
                    <a:lnTo>
                      <a:pt x="127" y="164"/>
                    </a:lnTo>
                    <a:lnTo>
                      <a:pt x="113" y="152"/>
                    </a:lnTo>
                    <a:lnTo>
                      <a:pt x="99" y="139"/>
                    </a:lnTo>
                    <a:lnTo>
                      <a:pt x="87" y="125"/>
                    </a:lnTo>
                    <a:lnTo>
                      <a:pt x="62" y="97"/>
                    </a:lnTo>
                    <a:lnTo>
                      <a:pt x="40" y="68"/>
                    </a:lnTo>
                    <a:lnTo>
                      <a:pt x="19" y="3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BD1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9" name="Freeform 144"/>
              <p:cNvSpPr>
                <a:spLocks/>
              </p:cNvSpPr>
              <p:nvPr/>
            </p:nvSpPr>
            <p:spPr bwMode="auto">
              <a:xfrm>
                <a:off x="4524" y="3420"/>
                <a:ext cx="162" cy="142"/>
              </a:xfrm>
              <a:custGeom>
                <a:avLst/>
                <a:gdLst>
                  <a:gd name="T0" fmla="*/ 87 w 326"/>
                  <a:gd name="T1" fmla="*/ 56 h 284"/>
                  <a:gd name="T2" fmla="*/ 92 w 326"/>
                  <a:gd name="T3" fmla="*/ 60 h 284"/>
                  <a:gd name="T4" fmla="*/ 96 w 326"/>
                  <a:gd name="T5" fmla="*/ 64 h 284"/>
                  <a:gd name="T6" fmla="*/ 101 w 326"/>
                  <a:gd name="T7" fmla="*/ 67 h 284"/>
                  <a:gd name="T8" fmla="*/ 107 w 326"/>
                  <a:gd name="T9" fmla="*/ 71 h 284"/>
                  <a:gd name="T10" fmla="*/ 114 w 326"/>
                  <a:gd name="T11" fmla="*/ 76 h 284"/>
                  <a:gd name="T12" fmla="*/ 121 w 326"/>
                  <a:gd name="T13" fmla="*/ 81 h 284"/>
                  <a:gd name="T14" fmla="*/ 127 w 326"/>
                  <a:gd name="T15" fmla="*/ 86 h 284"/>
                  <a:gd name="T16" fmla="*/ 134 w 326"/>
                  <a:gd name="T17" fmla="*/ 90 h 284"/>
                  <a:gd name="T18" fmla="*/ 142 w 326"/>
                  <a:gd name="T19" fmla="*/ 95 h 284"/>
                  <a:gd name="T20" fmla="*/ 150 w 326"/>
                  <a:gd name="T21" fmla="*/ 99 h 284"/>
                  <a:gd name="T22" fmla="*/ 158 w 326"/>
                  <a:gd name="T23" fmla="*/ 104 h 284"/>
                  <a:gd name="T24" fmla="*/ 161 w 326"/>
                  <a:gd name="T25" fmla="*/ 108 h 284"/>
                  <a:gd name="T26" fmla="*/ 158 w 326"/>
                  <a:gd name="T27" fmla="*/ 112 h 284"/>
                  <a:gd name="T28" fmla="*/ 155 w 326"/>
                  <a:gd name="T29" fmla="*/ 116 h 284"/>
                  <a:gd name="T30" fmla="*/ 152 w 326"/>
                  <a:gd name="T31" fmla="*/ 121 h 284"/>
                  <a:gd name="T32" fmla="*/ 148 w 326"/>
                  <a:gd name="T33" fmla="*/ 124 h 284"/>
                  <a:gd name="T34" fmla="*/ 144 w 326"/>
                  <a:gd name="T35" fmla="*/ 127 h 284"/>
                  <a:gd name="T36" fmla="*/ 140 w 326"/>
                  <a:gd name="T37" fmla="*/ 130 h 284"/>
                  <a:gd name="T38" fmla="*/ 135 w 326"/>
                  <a:gd name="T39" fmla="*/ 133 h 284"/>
                  <a:gd name="T40" fmla="*/ 133 w 326"/>
                  <a:gd name="T41" fmla="*/ 135 h 284"/>
                  <a:gd name="T42" fmla="*/ 132 w 326"/>
                  <a:gd name="T43" fmla="*/ 138 h 284"/>
                  <a:gd name="T44" fmla="*/ 130 w 326"/>
                  <a:gd name="T45" fmla="*/ 140 h 284"/>
                  <a:gd name="T46" fmla="*/ 128 w 326"/>
                  <a:gd name="T47" fmla="*/ 141 h 284"/>
                  <a:gd name="T48" fmla="*/ 124 w 326"/>
                  <a:gd name="T49" fmla="*/ 141 h 284"/>
                  <a:gd name="T50" fmla="*/ 121 w 326"/>
                  <a:gd name="T51" fmla="*/ 141 h 284"/>
                  <a:gd name="T52" fmla="*/ 115 w 326"/>
                  <a:gd name="T53" fmla="*/ 138 h 284"/>
                  <a:gd name="T54" fmla="*/ 110 w 326"/>
                  <a:gd name="T55" fmla="*/ 129 h 284"/>
                  <a:gd name="T56" fmla="*/ 105 w 326"/>
                  <a:gd name="T57" fmla="*/ 119 h 284"/>
                  <a:gd name="T58" fmla="*/ 95 w 326"/>
                  <a:gd name="T59" fmla="*/ 108 h 284"/>
                  <a:gd name="T60" fmla="*/ 80 w 326"/>
                  <a:gd name="T61" fmla="*/ 92 h 284"/>
                  <a:gd name="T62" fmla="*/ 64 w 326"/>
                  <a:gd name="T63" fmla="*/ 77 h 284"/>
                  <a:gd name="T64" fmla="*/ 48 w 326"/>
                  <a:gd name="T65" fmla="*/ 64 h 284"/>
                  <a:gd name="T66" fmla="*/ 38 w 326"/>
                  <a:gd name="T67" fmla="*/ 55 h 284"/>
                  <a:gd name="T68" fmla="*/ 32 w 326"/>
                  <a:gd name="T69" fmla="*/ 51 h 284"/>
                  <a:gd name="T70" fmla="*/ 27 w 326"/>
                  <a:gd name="T71" fmla="*/ 46 h 284"/>
                  <a:gd name="T72" fmla="*/ 21 w 326"/>
                  <a:gd name="T73" fmla="*/ 42 h 284"/>
                  <a:gd name="T74" fmla="*/ 16 w 326"/>
                  <a:gd name="T75" fmla="*/ 39 h 284"/>
                  <a:gd name="T76" fmla="*/ 10 w 326"/>
                  <a:gd name="T77" fmla="*/ 36 h 284"/>
                  <a:gd name="T78" fmla="*/ 4 w 326"/>
                  <a:gd name="T79" fmla="*/ 33 h 284"/>
                  <a:gd name="T80" fmla="*/ 1 w 326"/>
                  <a:gd name="T81" fmla="*/ 28 h 284"/>
                  <a:gd name="T82" fmla="*/ 21 w 326"/>
                  <a:gd name="T83" fmla="*/ 0 h 284"/>
                  <a:gd name="T84" fmla="*/ 36 w 326"/>
                  <a:gd name="T85" fmla="*/ 14 h 284"/>
                  <a:gd name="T86" fmla="*/ 52 w 326"/>
                  <a:gd name="T87" fmla="*/ 27 h 284"/>
                  <a:gd name="T88" fmla="*/ 69 w 326"/>
                  <a:gd name="T89" fmla="*/ 40 h 284"/>
                  <a:gd name="T90" fmla="*/ 84 w 326"/>
                  <a:gd name="T91" fmla="*/ 54 h 2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6"/>
                  <a:gd name="T139" fmla="*/ 0 h 284"/>
                  <a:gd name="T140" fmla="*/ 326 w 326"/>
                  <a:gd name="T141" fmla="*/ 284 h 2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6" h="284">
                    <a:moveTo>
                      <a:pt x="169" y="109"/>
                    </a:moveTo>
                    <a:lnTo>
                      <a:pt x="175" y="112"/>
                    </a:lnTo>
                    <a:lnTo>
                      <a:pt x="179" y="117"/>
                    </a:lnTo>
                    <a:lnTo>
                      <a:pt x="185" y="120"/>
                    </a:lnTo>
                    <a:lnTo>
                      <a:pt x="190" y="124"/>
                    </a:lnTo>
                    <a:lnTo>
                      <a:pt x="194" y="128"/>
                    </a:lnTo>
                    <a:lnTo>
                      <a:pt x="198" y="131"/>
                    </a:lnTo>
                    <a:lnTo>
                      <a:pt x="204" y="134"/>
                    </a:lnTo>
                    <a:lnTo>
                      <a:pt x="210" y="137"/>
                    </a:lnTo>
                    <a:lnTo>
                      <a:pt x="216" y="142"/>
                    </a:lnTo>
                    <a:lnTo>
                      <a:pt x="224" y="148"/>
                    </a:lnTo>
                    <a:lnTo>
                      <a:pt x="230" y="152"/>
                    </a:lnTo>
                    <a:lnTo>
                      <a:pt x="237" y="157"/>
                    </a:lnTo>
                    <a:lnTo>
                      <a:pt x="243" y="162"/>
                    </a:lnTo>
                    <a:lnTo>
                      <a:pt x="250" y="167"/>
                    </a:lnTo>
                    <a:lnTo>
                      <a:pt x="256" y="173"/>
                    </a:lnTo>
                    <a:lnTo>
                      <a:pt x="262" y="177"/>
                    </a:lnTo>
                    <a:lnTo>
                      <a:pt x="269" y="180"/>
                    </a:lnTo>
                    <a:lnTo>
                      <a:pt x="278" y="185"/>
                    </a:lnTo>
                    <a:lnTo>
                      <a:pt x="286" y="191"/>
                    </a:lnTo>
                    <a:lnTo>
                      <a:pt x="293" y="195"/>
                    </a:lnTo>
                    <a:lnTo>
                      <a:pt x="301" y="199"/>
                    </a:lnTo>
                    <a:lnTo>
                      <a:pt x="309" y="205"/>
                    </a:lnTo>
                    <a:lnTo>
                      <a:pt x="317" y="208"/>
                    </a:lnTo>
                    <a:lnTo>
                      <a:pt x="326" y="210"/>
                    </a:lnTo>
                    <a:lnTo>
                      <a:pt x="324" y="216"/>
                    </a:lnTo>
                    <a:lnTo>
                      <a:pt x="321" y="220"/>
                    </a:lnTo>
                    <a:lnTo>
                      <a:pt x="318" y="225"/>
                    </a:lnTo>
                    <a:lnTo>
                      <a:pt x="315" y="229"/>
                    </a:lnTo>
                    <a:lnTo>
                      <a:pt x="311" y="233"/>
                    </a:lnTo>
                    <a:lnTo>
                      <a:pt x="308" y="238"/>
                    </a:lnTo>
                    <a:lnTo>
                      <a:pt x="305" y="242"/>
                    </a:lnTo>
                    <a:lnTo>
                      <a:pt x="302" y="247"/>
                    </a:lnTo>
                    <a:lnTo>
                      <a:pt x="298" y="248"/>
                    </a:lnTo>
                    <a:lnTo>
                      <a:pt x="293" y="251"/>
                    </a:lnTo>
                    <a:lnTo>
                      <a:pt x="289" y="254"/>
                    </a:lnTo>
                    <a:lnTo>
                      <a:pt x="284" y="257"/>
                    </a:lnTo>
                    <a:lnTo>
                      <a:pt x="281" y="260"/>
                    </a:lnTo>
                    <a:lnTo>
                      <a:pt x="277" y="263"/>
                    </a:lnTo>
                    <a:lnTo>
                      <a:pt x="272" y="266"/>
                    </a:lnTo>
                    <a:lnTo>
                      <a:pt x="268" y="267"/>
                    </a:lnTo>
                    <a:lnTo>
                      <a:pt x="267" y="270"/>
                    </a:lnTo>
                    <a:lnTo>
                      <a:pt x="265" y="272"/>
                    </a:lnTo>
                    <a:lnTo>
                      <a:pt x="265" y="275"/>
                    </a:lnTo>
                    <a:lnTo>
                      <a:pt x="264" y="278"/>
                    </a:lnTo>
                    <a:lnTo>
                      <a:pt x="262" y="279"/>
                    </a:lnTo>
                    <a:lnTo>
                      <a:pt x="261" y="281"/>
                    </a:lnTo>
                    <a:lnTo>
                      <a:pt x="258" y="281"/>
                    </a:lnTo>
                    <a:lnTo>
                      <a:pt x="255" y="282"/>
                    </a:lnTo>
                    <a:lnTo>
                      <a:pt x="250" y="282"/>
                    </a:lnTo>
                    <a:lnTo>
                      <a:pt x="246" y="284"/>
                    </a:lnTo>
                    <a:lnTo>
                      <a:pt x="243" y="282"/>
                    </a:lnTo>
                    <a:lnTo>
                      <a:pt x="238" y="281"/>
                    </a:lnTo>
                    <a:lnTo>
                      <a:pt x="232" y="275"/>
                    </a:lnTo>
                    <a:lnTo>
                      <a:pt x="227" y="266"/>
                    </a:lnTo>
                    <a:lnTo>
                      <a:pt x="222" y="257"/>
                    </a:lnTo>
                    <a:lnTo>
                      <a:pt x="218" y="247"/>
                    </a:lnTo>
                    <a:lnTo>
                      <a:pt x="212" y="238"/>
                    </a:lnTo>
                    <a:lnTo>
                      <a:pt x="206" y="231"/>
                    </a:lnTo>
                    <a:lnTo>
                      <a:pt x="191" y="216"/>
                    </a:lnTo>
                    <a:lnTo>
                      <a:pt x="176" y="199"/>
                    </a:lnTo>
                    <a:lnTo>
                      <a:pt x="160" y="185"/>
                    </a:lnTo>
                    <a:lnTo>
                      <a:pt x="144" y="170"/>
                    </a:lnTo>
                    <a:lnTo>
                      <a:pt x="129" y="155"/>
                    </a:lnTo>
                    <a:lnTo>
                      <a:pt x="113" y="142"/>
                    </a:lnTo>
                    <a:lnTo>
                      <a:pt x="96" y="128"/>
                    </a:lnTo>
                    <a:lnTo>
                      <a:pt x="80" y="115"/>
                    </a:lnTo>
                    <a:lnTo>
                      <a:pt x="76" y="111"/>
                    </a:lnTo>
                    <a:lnTo>
                      <a:pt x="71" y="106"/>
                    </a:lnTo>
                    <a:lnTo>
                      <a:pt x="65" y="102"/>
                    </a:lnTo>
                    <a:lnTo>
                      <a:pt x="59" y="97"/>
                    </a:lnTo>
                    <a:lnTo>
                      <a:pt x="54" y="93"/>
                    </a:lnTo>
                    <a:lnTo>
                      <a:pt x="48" y="88"/>
                    </a:lnTo>
                    <a:lnTo>
                      <a:pt x="43" y="84"/>
                    </a:lnTo>
                    <a:lnTo>
                      <a:pt x="37" y="80"/>
                    </a:lnTo>
                    <a:lnTo>
                      <a:pt x="33" y="78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71"/>
                    </a:lnTo>
                    <a:lnTo>
                      <a:pt x="9" y="66"/>
                    </a:lnTo>
                    <a:lnTo>
                      <a:pt x="5" y="63"/>
                    </a:lnTo>
                    <a:lnTo>
                      <a:pt x="2" y="57"/>
                    </a:lnTo>
                    <a:lnTo>
                      <a:pt x="0" y="51"/>
                    </a:lnTo>
                    <a:lnTo>
                      <a:pt x="42" y="0"/>
                    </a:lnTo>
                    <a:lnTo>
                      <a:pt x="58" y="14"/>
                    </a:lnTo>
                    <a:lnTo>
                      <a:pt x="73" y="28"/>
                    </a:lnTo>
                    <a:lnTo>
                      <a:pt x="89" y="41"/>
                    </a:lnTo>
                    <a:lnTo>
                      <a:pt x="105" y="54"/>
                    </a:lnTo>
                    <a:lnTo>
                      <a:pt x="122" y="68"/>
                    </a:lnTo>
                    <a:lnTo>
                      <a:pt x="138" y="81"/>
                    </a:lnTo>
                    <a:lnTo>
                      <a:pt x="154" y="94"/>
                    </a:lnTo>
                    <a:lnTo>
                      <a:pt x="169" y="109"/>
                    </a:lnTo>
                    <a:close/>
                  </a:path>
                </a:pathLst>
              </a:custGeom>
              <a:solidFill>
                <a:srgbClr val="2B2B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0" name="Freeform 145"/>
              <p:cNvSpPr>
                <a:spLocks/>
              </p:cNvSpPr>
              <p:nvPr/>
            </p:nvSpPr>
            <p:spPr bwMode="auto">
              <a:xfrm>
                <a:off x="3888" y="3427"/>
                <a:ext cx="353" cy="477"/>
              </a:xfrm>
              <a:custGeom>
                <a:avLst/>
                <a:gdLst>
                  <a:gd name="T0" fmla="*/ 332 w 705"/>
                  <a:gd name="T1" fmla="*/ 37 h 954"/>
                  <a:gd name="T2" fmla="*/ 304 w 705"/>
                  <a:gd name="T3" fmla="*/ 61 h 954"/>
                  <a:gd name="T4" fmla="*/ 277 w 705"/>
                  <a:gd name="T5" fmla="*/ 88 h 954"/>
                  <a:gd name="T6" fmla="*/ 272 w 705"/>
                  <a:gd name="T7" fmla="*/ 97 h 954"/>
                  <a:gd name="T8" fmla="*/ 271 w 705"/>
                  <a:gd name="T9" fmla="*/ 107 h 954"/>
                  <a:gd name="T10" fmla="*/ 272 w 705"/>
                  <a:gd name="T11" fmla="*/ 116 h 954"/>
                  <a:gd name="T12" fmla="*/ 276 w 705"/>
                  <a:gd name="T13" fmla="*/ 125 h 954"/>
                  <a:gd name="T14" fmla="*/ 277 w 705"/>
                  <a:gd name="T15" fmla="*/ 136 h 954"/>
                  <a:gd name="T16" fmla="*/ 243 w 705"/>
                  <a:gd name="T17" fmla="*/ 150 h 954"/>
                  <a:gd name="T18" fmla="*/ 195 w 705"/>
                  <a:gd name="T19" fmla="*/ 177 h 954"/>
                  <a:gd name="T20" fmla="*/ 152 w 705"/>
                  <a:gd name="T21" fmla="*/ 213 h 954"/>
                  <a:gd name="T22" fmla="*/ 127 w 705"/>
                  <a:gd name="T23" fmla="*/ 231 h 954"/>
                  <a:gd name="T24" fmla="*/ 104 w 705"/>
                  <a:gd name="T25" fmla="*/ 255 h 954"/>
                  <a:gd name="T26" fmla="*/ 89 w 705"/>
                  <a:gd name="T27" fmla="*/ 279 h 954"/>
                  <a:gd name="T28" fmla="*/ 74 w 705"/>
                  <a:gd name="T29" fmla="*/ 299 h 954"/>
                  <a:gd name="T30" fmla="*/ 64 w 705"/>
                  <a:gd name="T31" fmla="*/ 321 h 954"/>
                  <a:gd name="T32" fmla="*/ 52 w 705"/>
                  <a:gd name="T33" fmla="*/ 360 h 954"/>
                  <a:gd name="T34" fmla="*/ 38 w 705"/>
                  <a:gd name="T35" fmla="*/ 400 h 954"/>
                  <a:gd name="T36" fmla="*/ 24 w 705"/>
                  <a:gd name="T37" fmla="*/ 428 h 954"/>
                  <a:gd name="T38" fmla="*/ 10 w 705"/>
                  <a:gd name="T39" fmla="*/ 455 h 954"/>
                  <a:gd name="T40" fmla="*/ 4 w 705"/>
                  <a:gd name="T41" fmla="*/ 468 h 954"/>
                  <a:gd name="T42" fmla="*/ 2 w 705"/>
                  <a:gd name="T43" fmla="*/ 472 h 954"/>
                  <a:gd name="T44" fmla="*/ 0 w 705"/>
                  <a:gd name="T45" fmla="*/ 477 h 954"/>
                  <a:gd name="T46" fmla="*/ 2 w 705"/>
                  <a:gd name="T47" fmla="*/ 420 h 954"/>
                  <a:gd name="T48" fmla="*/ 4 w 705"/>
                  <a:gd name="T49" fmla="*/ 382 h 954"/>
                  <a:gd name="T50" fmla="*/ 11 w 705"/>
                  <a:gd name="T51" fmla="*/ 355 h 954"/>
                  <a:gd name="T52" fmla="*/ 22 w 705"/>
                  <a:gd name="T53" fmla="*/ 329 h 954"/>
                  <a:gd name="T54" fmla="*/ 34 w 705"/>
                  <a:gd name="T55" fmla="*/ 296 h 954"/>
                  <a:gd name="T56" fmla="*/ 49 w 705"/>
                  <a:gd name="T57" fmla="*/ 264 h 954"/>
                  <a:gd name="T58" fmla="*/ 59 w 705"/>
                  <a:gd name="T59" fmla="*/ 235 h 954"/>
                  <a:gd name="T60" fmla="*/ 70 w 705"/>
                  <a:gd name="T61" fmla="*/ 214 h 954"/>
                  <a:gd name="T62" fmla="*/ 84 w 705"/>
                  <a:gd name="T63" fmla="*/ 194 h 954"/>
                  <a:gd name="T64" fmla="*/ 97 w 705"/>
                  <a:gd name="T65" fmla="*/ 173 h 954"/>
                  <a:gd name="T66" fmla="*/ 115 w 705"/>
                  <a:gd name="T67" fmla="*/ 157 h 954"/>
                  <a:gd name="T68" fmla="*/ 136 w 705"/>
                  <a:gd name="T69" fmla="*/ 147 h 954"/>
                  <a:gd name="T70" fmla="*/ 144 w 705"/>
                  <a:gd name="T71" fmla="*/ 142 h 954"/>
                  <a:gd name="T72" fmla="*/ 153 w 705"/>
                  <a:gd name="T73" fmla="*/ 138 h 954"/>
                  <a:gd name="T74" fmla="*/ 161 w 705"/>
                  <a:gd name="T75" fmla="*/ 131 h 954"/>
                  <a:gd name="T76" fmla="*/ 172 w 705"/>
                  <a:gd name="T77" fmla="*/ 125 h 954"/>
                  <a:gd name="T78" fmla="*/ 183 w 705"/>
                  <a:gd name="T79" fmla="*/ 121 h 954"/>
                  <a:gd name="T80" fmla="*/ 193 w 705"/>
                  <a:gd name="T81" fmla="*/ 116 h 954"/>
                  <a:gd name="T82" fmla="*/ 205 w 705"/>
                  <a:gd name="T83" fmla="*/ 111 h 954"/>
                  <a:gd name="T84" fmla="*/ 215 w 705"/>
                  <a:gd name="T85" fmla="*/ 105 h 954"/>
                  <a:gd name="T86" fmla="*/ 228 w 705"/>
                  <a:gd name="T87" fmla="*/ 102 h 954"/>
                  <a:gd name="T88" fmla="*/ 246 w 705"/>
                  <a:gd name="T89" fmla="*/ 92 h 954"/>
                  <a:gd name="T90" fmla="*/ 268 w 705"/>
                  <a:gd name="T91" fmla="*/ 79 h 954"/>
                  <a:gd name="T92" fmla="*/ 295 w 705"/>
                  <a:gd name="T93" fmla="*/ 61 h 954"/>
                  <a:gd name="T94" fmla="*/ 320 w 705"/>
                  <a:gd name="T95" fmla="*/ 37 h 954"/>
                  <a:gd name="T96" fmla="*/ 345 w 705"/>
                  <a:gd name="T97" fmla="*/ 11 h 954"/>
                  <a:gd name="T98" fmla="*/ 347 w 705"/>
                  <a:gd name="T99" fmla="*/ 7 h 954"/>
                  <a:gd name="T100" fmla="*/ 348 w 705"/>
                  <a:gd name="T101" fmla="*/ 3 h 954"/>
                  <a:gd name="T102" fmla="*/ 349 w 705"/>
                  <a:gd name="T103" fmla="*/ 3 h 954"/>
                  <a:gd name="T104" fmla="*/ 351 w 705"/>
                  <a:gd name="T105" fmla="*/ 12 h 954"/>
                  <a:gd name="T106" fmla="*/ 353 w 705"/>
                  <a:gd name="T107" fmla="*/ 20 h 9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05"/>
                  <a:gd name="T163" fmla="*/ 0 h 954"/>
                  <a:gd name="T164" fmla="*/ 705 w 705"/>
                  <a:gd name="T165" fmla="*/ 954 h 95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05" h="954">
                    <a:moveTo>
                      <a:pt x="702" y="44"/>
                    </a:moveTo>
                    <a:lnTo>
                      <a:pt x="683" y="59"/>
                    </a:lnTo>
                    <a:lnTo>
                      <a:pt x="664" y="74"/>
                    </a:lnTo>
                    <a:lnTo>
                      <a:pt x="645" y="90"/>
                    </a:lnTo>
                    <a:lnTo>
                      <a:pt x="627" y="107"/>
                    </a:lnTo>
                    <a:lnTo>
                      <a:pt x="608" y="123"/>
                    </a:lnTo>
                    <a:lnTo>
                      <a:pt x="590" y="139"/>
                    </a:lnTo>
                    <a:lnTo>
                      <a:pt x="572" y="157"/>
                    </a:lnTo>
                    <a:lnTo>
                      <a:pt x="554" y="176"/>
                    </a:lnTo>
                    <a:lnTo>
                      <a:pt x="550" y="181"/>
                    </a:lnTo>
                    <a:lnTo>
                      <a:pt x="547" y="186"/>
                    </a:lnTo>
                    <a:lnTo>
                      <a:pt x="544" y="194"/>
                    </a:lnTo>
                    <a:lnTo>
                      <a:pt x="542" y="200"/>
                    </a:lnTo>
                    <a:lnTo>
                      <a:pt x="541" y="207"/>
                    </a:lnTo>
                    <a:lnTo>
                      <a:pt x="541" y="213"/>
                    </a:lnTo>
                    <a:lnTo>
                      <a:pt x="541" y="220"/>
                    </a:lnTo>
                    <a:lnTo>
                      <a:pt x="541" y="226"/>
                    </a:lnTo>
                    <a:lnTo>
                      <a:pt x="544" y="232"/>
                    </a:lnTo>
                    <a:lnTo>
                      <a:pt x="545" y="238"/>
                    </a:lnTo>
                    <a:lnTo>
                      <a:pt x="548" y="244"/>
                    </a:lnTo>
                    <a:lnTo>
                      <a:pt x="551" y="250"/>
                    </a:lnTo>
                    <a:lnTo>
                      <a:pt x="553" y="257"/>
                    </a:lnTo>
                    <a:lnTo>
                      <a:pt x="554" y="263"/>
                    </a:lnTo>
                    <a:lnTo>
                      <a:pt x="554" y="271"/>
                    </a:lnTo>
                    <a:lnTo>
                      <a:pt x="554" y="278"/>
                    </a:lnTo>
                    <a:lnTo>
                      <a:pt x="520" y="289"/>
                    </a:lnTo>
                    <a:lnTo>
                      <a:pt x="486" y="300"/>
                    </a:lnTo>
                    <a:lnTo>
                      <a:pt x="454" y="317"/>
                    </a:lnTo>
                    <a:lnTo>
                      <a:pt x="421" y="333"/>
                    </a:lnTo>
                    <a:lnTo>
                      <a:pt x="390" y="354"/>
                    </a:lnTo>
                    <a:lnTo>
                      <a:pt x="361" y="374"/>
                    </a:lnTo>
                    <a:lnTo>
                      <a:pt x="332" y="398"/>
                    </a:lnTo>
                    <a:lnTo>
                      <a:pt x="303" y="425"/>
                    </a:lnTo>
                    <a:lnTo>
                      <a:pt x="288" y="435"/>
                    </a:lnTo>
                    <a:lnTo>
                      <a:pt x="270" y="448"/>
                    </a:lnTo>
                    <a:lnTo>
                      <a:pt x="254" y="462"/>
                    </a:lnTo>
                    <a:lnTo>
                      <a:pt x="238" y="476"/>
                    </a:lnTo>
                    <a:lnTo>
                      <a:pt x="223" y="493"/>
                    </a:lnTo>
                    <a:lnTo>
                      <a:pt x="208" y="510"/>
                    </a:lnTo>
                    <a:lnTo>
                      <a:pt x="198" y="528"/>
                    </a:lnTo>
                    <a:lnTo>
                      <a:pt x="189" y="546"/>
                    </a:lnTo>
                    <a:lnTo>
                      <a:pt x="177" y="558"/>
                    </a:lnTo>
                    <a:lnTo>
                      <a:pt x="165" y="570"/>
                    </a:lnTo>
                    <a:lnTo>
                      <a:pt x="156" y="583"/>
                    </a:lnTo>
                    <a:lnTo>
                      <a:pt x="148" y="598"/>
                    </a:lnTo>
                    <a:lnTo>
                      <a:pt x="140" y="611"/>
                    </a:lnTo>
                    <a:lnTo>
                      <a:pt x="133" y="626"/>
                    </a:lnTo>
                    <a:lnTo>
                      <a:pt x="127" y="641"/>
                    </a:lnTo>
                    <a:lnTo>
                      <a:pt x="121" y="657"/>
                    </a:lnTo>
                    <a:lnTo>
                      <a:pt x="112" y="688"/>
                    </a:lnTo>
                    <a:lnTo>
                      <a:pt x="103" y="719"/>
                    </a:lnTo>
                    <a:lnTo>
                      <a:pt x="94" y="752"/>
                    </a:lnTo>
                    <a:lnTo>
                      <a:pt x="84" y="783"/>
                    </a:lnTo>
                    <a:lnTo>
                      <a:pt x="75" y="800"/>
                    </a:lnTo>
                    <a:lnTo>
                      <a:pt x="66" y="820"/>
                    </a:lnTo>
                    <a:lnTo>
                      <a:pt x="57" y="837"/>
                    </a:lnTo>
                    <a:lnTo>
                      <a:pt x="48" y="855"/>
                    </a:lnTo>
                    <a:lnTo>
                      <a:pt x="38" y="873"/>
                    </a:lnTo>
                    <a:lnTo>
                      <a:pt x="29" y="892"/>
                    </a:lnTo>
                    <a:lnTo>
                      <a:pt x="20" y="910"/>
                    </a:lnTo>
                    <a:lnTo>
                      <a:pt x="13" y="929"/>
                    </a:lnTo>
                    <a:lnTo>
                      <a:pt x="10" y="932"/>
                    </a:lnTo>
                    <a:lnTo>
                      <a:pt x="7" y="935"/>
                    </a:lnTo>
                    <a:lnTo>
                      <a:pt x="7" y="938"/>
                    </a:lnTo>
                    <a:lnTo>
                      <a:pt x="6" y="941"/>
                    </a:lnTo>
                    <a:lnTo>
                      <a:pt x="4" y="944"/>
                    </a:lnTo>
                    <a:lnTo>
                      <a:pt x="4" y="948"/>
                    </a:lnTo>
                    <a:lnTo>
                      <a:pt x="3" y="951"/>
                    </a:lnTo>
                    <a:lnTo>
                      <a:pt x="0" y="954"/>
                    </a:lnTo>
                    <a:lnTo>
                      <a:pt x="1" y="917"/>
                    </a:lnTo>
                    <a:lnTo>
                      <a:pt x="1" y="879"/>
                    </a:lnTo>
                    <a:lnTo>
                      <a:pt x="3" y="840"/>
                    </a:lnTo>
                    <a:lnTo>
                      <a:pt x="4" y="802"/>
                    </a:lnTo>
                    <a:lnTo>
                      <a:pt x="7" y="783"/>
                    </a:lnTo>
                    <a:lnTo>
                      <a:pt x="8" y="763"/>
                    </a:lnTo>
                    <a:lnTo>
                      <a:pt x="11" y="744"/>
                    </a:lnTo>
                    <a:lnTo>
                      <a:pt x="16" y="727"/>
                    </a:lnTo>
                    <a:lnTo>
                      <a:pt x="22" y="709"/>
                    </a:lnTo>
                    <a:lnTo>
                      <a:pt x="28" y="691"/>
                    </a:lnTo>
                    <a:lnTo>
                      <a:pt x="35" y="675"/>
                    </a:lnTo>
                    <a:lnTo>
                      <a:pt x="44" y="658"/>
                    </a:lnTo>
                    <a:lnTo>
                      <a:pt x="50" y="636"/>
                    </a:lnTo>
                    <a:lnTo>
                      <a:pt x="59" y="614"/>
                    </a:lnTo>
                    <a:lnTo>
                      <a:pt x="68" y="592"/>
                    </a:lnTo>
                    <a:lnTo>
                      <a:pt x="78" y="571"/>
                    </a:lnTo>
                    <a:lnTo>
                      <a:pt x="87" y="550"/>
                    </a:lnTo>
                    <a:lnTo>
                      <a:pt x="97" y="528"/>
                    </a:lnTo>
                    <a:lnTo>
                      <a:pt x="105" y="506"/>
                    </a:lnTo>
                    <a:lnTo>
                      <a:pt x="111" y="484"/>
                    </a:lnTo>
                    <a:lnTo>
                      <a:pt x="118" y="469"/>
                    </a:lnTo>
                    <a:lnTo>
                      <a:pt x="125" y="456"/>
                    </a:lnTo>
                    <a:lnTo>
                      <a:pt x="133" y="441"/>
                    </a:lnTo>
                    <a:lnTo>
                      <a:pt x="140" y="428"/>
                    </a:lnTo>
                    <a:lnTo>
                      <a:pt x="149" y="414"/>
                    </a:lnTo>
                    <a:lnTo>
                      <a:pt x="158" y="401"/>
                    </a:lnTo>
                    <a:lnTo>
                      <a:pt x="168" y="388"/>
                    </a:lnTo>
                    <a:lnTo>
                      <a:pt x="180" y="374"/>
                    </a:lnTo>
                    <a:lnTo>
                      <a:pt x="185" y="361"/>
                    </a:lnTo>
                    <a:lnTo>
                      <a:pt x="193" y="346"/>
                    </a:lnTo>
                    <a:lnTo>
                      <a:pt x="204" y="334"/>
                    </a:lnTo>
                    <a:lnTo>
                      <a:pt x="217" y="324"/>
                    </a:lnTo>
                    <a:lnTo>
                      <a:pt x="230" y="314"/>
                    </a:lnTo>
                    <a:lnTo>
                      <a:pt x="244" y="306"/>
                    </a:lnTo>
                    <a:lnTo>
                      <a:pt x="258" y="299"/>
                    </a:lnTo>
                    <a:lnTo>
                      <a:pt x="272" y="293"/>
                    </a:lnTo>
                    <a:lnTo>
                      <a:pt x="278" y="289"/>
                    </a:lnTo>
                    <a:lnTo>
                      <a:pt x="282" y="286"/>
                    </a:lnTo>
                    <a:lnTo>
                      <a:pt x="288" y="283"/>
                    </a:lnTo>
                    <a:lnTo>
                      <a:pt x="294" y="281"/>
                    </a:lnTo>
                    <a:lnTo>
                      <a:pt x="300" y="278"/>
                    </a:lnTo>
                    <a:lnTo>
                      <a:pt x="306" y="275"/>
                    </a:lnTo>
                    <a:lnTo>
                      <a:pt x="310" y="272"/>
                    </a:lnTo>
                    <a:lnTo>
                      <a:pt x="315" y="266"/>
                    </a:lnTo>
                    <a:lnTo>
                      <a:pt x="322" y="262"/>
                    </a:lnTo>
                    <a:lnTo>
                      <a:pt x="328" y="257"/>
                    </a:lnTo>
                    <a:lnTo>
                      <a:pt x="335" y="254"/>
                    </a:lnTo>
                    <a:lnTo>
                      <a:pt x="343" y="250"/>
                    </a:lnTo>
                    <a:lnTo>
                      <a:pt x="350" y="247"/>
                    </a:lnTo>
                    <a:lnTo>
                      <a:pt x="358" y="244"/>
                    </a:lnTo>
                    <a:lnTo>
                      <a:pt x="365" y="243"/>
                    </a:lnTo>
                    <a:lnTo>
                      <a:pt x="372" y="240"/>
                    </a:lnTo>
                    <a:lnTo>
                      <a:pt x="380" y="235"/>
                    </a:lnTo>
                    <a:lnTo>
                      <a:pt x="386" y="231"/>
                    </a:lnTo>
                    <a:lnTo>
                      <a:pt x="395" y="228"/>
                    </a:lnTo>
                    <a:lnTo>
                      <a:pt x="402" y="225"/>
                    </a:lnTo>
                    <a:lnTo>
                      <a:pt x="409" y="222"/>
                    </a:lnTo>
                    <a:lnTo>
                      <a:pt x="417" y="218"/>
                    </a:lnTo>
                    <a:lnTo>
                      <a:pt x="424" y="215"/>
                    </a:lnTo>
                    <a:lnTo>
                      <a:pt x="430" y="209"/>
                    </a:lnTo>
                    <a:lnTo>
                      <a:pt x="439" y="207"/>
                    </a:lnTo>
                    <a:lnTo>
                      <a:pt x="446" y="206"/>
                    </a:lnTo>
                    <a:lnTo>
                      <a:pt x="455" y="203"/>
                    </a:lnTo>
                    <a:lnTo>
                      <a:pt x="463" y="200"/>
                    </a:lnTo>
                    <a:lnTo>
                      <a:pt x="477" y="192"/>
                    </a:lnTo>
                    <a:lnTo>
                      <a:pt x="492" y="183"/>
                    </a:lnTo>
                    <a:lnTo>
                      <a:pt x="505" y="173"/>
                    </a:lnTo>
                    <a:lnTo>
                      <a:pt x="520" y="164"/>
                    </a:lnTo>
                    <a:lnTo>
                      <a:pt x="535" y="158"/>
                    </a:lnTo>
                    <a:lnTo>
                      <a:pt x="551" y="154"/>
                    </a:lnTo>
                    <a:lnTo>
                      <a:pt x="572" y="139"/>
                    </a:lnTo>
                    <a:lnTo>
                      <a:pt x="590" y="123"/>
                    </a:lnTo>
                    <a:lnTo>
                      <a:pt x="608" y="107"/>
                    </a:lnTo>
                    <a:lnTo>
                      <a:pt x="624" y="90"/>
                    </a:lnTo>
                    <a:lnTo>
                      <a:pt x="639" y="73"/>
                    </a:lnTo>
                    <a:lnTo>
                      <a:pt x="655" y="56"/>
                    </a:lnTo>
                    <a:lnTo>
                      <a:pt x="671" y="38"/>
                    </a:lnTo>
                    <a:lnTo>
                      <a:pt x="689" y="21"/>
                    </a:lnTo>
                    <a:lnTo>
                      <a:pt x="690" y="18"/>
                    </a:lnTo>
                    <a:lnTo>
                      <a:pt x="692" y="15"/>
                    </a:lnTo>
                    <a:lnTo>
                      <a:pt x="693" y="13"/>
                    </a:lnTo>
                    <a:lnTo>
                      <a:pt x="695" y="10"/>
                    </a:lnTo>
                    <a:lnTo>
                      <a:pt x="696" y="7"/>
                    </a:lnTo>
                    <a:lnTo>
                      <a:pt x="696" y="6"/>
                    </a:lnTo>
                    <a:lnTo>
                      <a:pt x="696" y="3"/>
                    </a:lnTo>
                    <a:lnTo>
                      <a:pt x="696" y="0"/>
                    </a:lnTo>
                    <a:lnTo>
                      <a:pt x="698" y="6"/>
                    </a:lnTo>
                    <a:lnTo>
                      <a:pt x="699" y="12"/>
                    </a:lnTo>
                    <a:lnTo>
                      <a:pt x="701" y="18"/>
                    </a:lnTo>
                    <a:lnTo>
                      <a:pt x="702" y="24"/>
                    </a:lnTo>
                    <a:lnTo>
                      <a:pt x="704" y="28"/>
                    </a:lnTo>
                    <a:lnTo>
                      <a:pt x="705" y="34"/>
                    </a:lnTo>
                    <a:lnTo>
                      <a:pt x="705" y="40"/>
                    </a:lnTo>
                    <a:lnTo>
                      <a:pt x="702" y="44"/>
                    </a:lnTo>
                    <a:close/>
                  </a:path>
                </a:pathLst>
              </a:custGeom>
              <a:solidFill>
                <a:srgbClr val="405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1" name="Freeform 146"/>
              <p:cNvSpPr>
                <a:spLocks/>
              </p:cNvSpPr>
              <p:nvPr/>
            </p:nvSpPr>
            <p:spPr bwMode="auto">
              <a:xfrm>
                <a:off x="4637" y="3453"/>
                <a:ext cx="182" cy="228"/>
              </a:xfrm>
              <a:custGeom>
                <a:avLst/>
                <a:gdLst>
                  <a:gd name="T0" fmla="*/ 179 w 365"/>
                  <a:gd name="T1" fmla="*/ 6 h 456"/>
                  <a:gd name="T2" fmla="*/ 179 w 365"/>
                  <a:gd name="T3" fmla="*/ 12 h 456"/>
                  <a:gd name="T4" fmla="*/ 178 w 365"/>
                  <a:gd name="T5" fmla="*/ 18 h 456"/>
                  <a:gd name="T6" fmla="*/ 162 w 365"/>
                  <a:gd name="T7" fmla="*/ 51 h 456"/>
                  <a:gd name="T8" fmla="*/ 144 w 365"/>
                  <a:gd name="T9" fmla="*/ 84 h 456"/>
                  <a:gd name="T10" fmla="*/ 129 w 365"/>
                  <a:gd name="T11" fmla="*/ 106 h 456"/>
                  <a:gd name="T12" fmla="*/ 126 w 365"/>
                  <a:gd name="T13" fmla="*/ 110 h 456"/>
                  <a:gd name="T14" fmla="*/ 126 w 365"/>
                  <a:gd name="T15" fmla="*/ 115 h 456"/>
                  <a:gd name="T16" fmla="*/ 122 w 365"/>
                  <a:gd name="T17" fmla="*/ 123 h 456"/>
                  <a:gd name="T18" fmla="*/ 117 w 365"/>
                  <a:gd name="T19" fmla="*/ 133 h 456"/>
                  <a:gd name="T20" fmla="*/ 113 w 365"/>
                  <a:gd name="T21" fmla="*/ 143 h 456"/>
                  <a:gd name="T22" fmla="*/ 105 w 365"/>
                  <a:gd name="T23" fmla="*/ 161 h 456"/>
                  <a:gd name="T24" fmla="*/ 96 w 365"/>
                  <a:gd name="T25" fmla="*/ 178 h 456"/>
                  <a:gd name="T26" fmla="*/ 91 w 365"/>
                  <a:gd name="T27" fmla="*/ 195 h 456"/>
                  <a:gd name="T28" fmla="*/ 79 w 365"/>
                  <a:gd name="T29" fmla="*/ 195 h 456"/>
                  <a:gd name="T30" fmla="*/ 68 w 365"/>
                  <a:gd name="T31" fmla="*/ 198 h 456"/>
                  <a:gd name="T32" fmla="*/ 57 w 365"/>
                  <a:gd name="T33" fmla="*/ 207 h 456"/>
                  <a:gd name="T34" fmla="*/ 45 w 365"/>
                  <a:gd name="T35" fmla="*/ 221 h 456"/>
                  <a:gd name="T36" fmla="*/ 33 w 365"/>
                  <a:gd name="T37" fmla="*/ 228 h 456"/>
                  <a:gd name="T38" fmla="*/ 22 w 365"/>
                  <a:gd name="T39" fmla="*/ 227 h 456"/>
                  <a:gd name="T40" fmla="*/ 15 w 365"/>
                  <a:gd name="T41" fmla="*/ 226 h 456"/>
                  <a:gd name="T42" fmla="*/ 7 w 365"/>
                  <a:gd name="T43" fmla="*/ 224 h 456"/>
                  <a:gd name="T44" fmla="*/ 0 w 365"/>
                  <a:gd name="T45" fmla="*/ 224 h 456"/>
                  <a:gd name="T46" fmla="*/ 0 w 365"/>
                  <a:gd name="T47" fmla="*/ 221 h 456"/>
                  <a:gd name="T48" fmla="*/ 3 w 365"/>
                  <a:gd name="T49" fmla="*/ 218 h 456"/>
                  <a:gd name="T50" fmla="*/ 5 w 365"/>
                  <a:gd name="T51" fmla="*/ 205 h 456"/>
                  <a:gd name="T52" fmla="*/ 11 w 365"/>
                  <a:gd name="T53" fmla="*/ 190 h 456"/>
                  <a:gd name="T54" fmla="*/ 15 w 365"/>
                  <a:gd name="T55" fmla="*/ 173 h 456"/>
                  <a:gd name="T56" fmla="*/ 20 w 365"/>
                  <a:gd name="T57" fmla="*/ 164 h 456"/>
                  <a:gd name="T58" fmla="*/ 22 w 365"/>
                  <a:gd name="T59" fmla="*/ 156 h 456"/>
                  <a:gd name="T60" fmla="*/ 27 w 365"/>
                  <a:gd name="T61" fmla="*/ 143 h 456"/>
                  <a:gd name="T62" fmla="*/ 34 w 365"/>
                  <a:gd name="T63" fmla="*/ 125 h 456"/>
                  <a:gd name="T64" fmla="*/ 42 w 365"/>
                  <a:gd name="T65" fmla="*/ 107 h 456"/>
                  <a:gd name="T66" fmla="*/ 49 w 365"/>
                  <a:gd name="T67" fmla="*/ 93 h 456"/>
                  <a:gd name="T68" fmla="*/ 56 w 365"/>
                  <a:gd name="T69" fmla="*/ 80 h 456"/>
                  <a:gd name="T70" fmla="*/ 62 w 365"/>
                  <a:gd name="T71" fmla="*/ 67 h 456"/>
                  <a:gd name="T72" fmla="*/ 76 w 365"/>
                  <a:gd name="T73" fmla="*/ 69 h 456"/>
                  <a:gd name="T74" fmla="*/ 91 w 365"/>
                  <a:gd name="T75" fmla="*/ 70 h 456"/>
                  <a:gd name="T76" fmla="*/ 109 w 365"/>
                  <a:gd name="T77" fmla="*/ 57 h 456"/>
                  <a:gd name="T78" fmla="*/ 133 w 365"/>
                  <a:gd name="T79" fmla="*/ 31 h 456"/>
                  <a:gd name="T80" fmla="*/ 159 w 365"/>
                  <a:gd name="T81" fmla="*/ 7 h 456"/>
                  <a:gd name="T82" fmla="*/ 173 w 365"/>
                  <a:gd name="T83" fmla="*/ 0 h 456"/>
                  <a:gd name="T84" fmla="*/ 178 w 365"/>
                  <a:gd name="T85" fmla="*/ 1 h 456"/>
                  <a:gd name="T86" fmla="*/ 182 w 365"/>
                  <a:gd name="T87" fmla="*/ 3 h 45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5"/>
                  <a:gd name="T133" fmla="*/ 0 h 456"/>
                  <a:gd name="T134" fmla="*/ 365 w 365"/>
                  <a:gd name="T135" fmla="*/ 456 h 45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5" h="456">
                    <a:moveTo>
                      <a:pt x="365" y="6"/>
                    </a:moveTo>
                    <a:lnTo>
                      <a:pt x="362" y="9"/>
                    </a:lnTo>
                    <a:lnTo>
                      <a:pt x="359" y="12"/>
                    </a:lnTo>
                    <a:lnTo>
                      <a:pt x="359" y="16"/>
                    </a:lnTo>
                    <a:lnTo>
                      <a:pt x="359" y="19"/>
                    </a:lnTo>
                    <a:lnTo>
                      <a:pt x="359" y="23"/>
                    </a:lnTo>
                    <a:lnTo>
                      <a:pt x="358" y="28"/>
                    </a:lnTo>
                    <a:lnTo>
                      <a:pt x="358" y="31"/>
                    </a:lnTo>
                    <a:lnTo>
                      <a:pt x="356" y="35"/>
                    </a:lnTo>
                    <a:lnTo>
                      <a:pt x="346" y="57"/>
                    </a:lnTo>
                    <a:lnTo>
                      <a:pt x="335" y="80"/>
                    </a:lnTo>
                    <a:lnTo>
                      <a:pt x="324" y="102"/>
                    </a:lnTo>
                    <a:lnTo>
                      <a:pt x="312" y="124"/>
                    </a:lnTo>
                    <a:lnTo>
                      <a:pt x="300" y="145"/>
                    </a:lnTo>
                    <a:lnTo>
                      <a:pt x="288" y="167"/>
                    </a:lnTo>
                    <a:lnTo>
                      <a:pt x="275" y="188"/>
                    </a:lnTo>
                    <a:lnTo>
                      <a:pt x="263" y="210"/>
                    </a:lnTo>
                    <a:lnTo>
                      <a:pt x="258" y="211"/>
                    </a:lnTo>
                    <a:lnTo>
                      <a:pt x="255" y="213"/>
                    </a:lnTo>
                    <a:lnTo>
                      <a:pt x="253" y="216"/>
                    </a:lnTo>
                    <a:lnTo>
                      <a:pt x="253" y="219"/>
                    </a:lnTo>
                    <a:lnTo>
                      <a:pt x="253" y="223"/>
                    </a:lnTo>
                    <a:lnTo>
                      <a:pt x="253" y="228"/>
                    </a:lnTo>
                    <a:lnTo>
                      <a:pt x="253" y="231"/>
                    </a:lnTo>
                    <a:lnTo>
                      <a:pt x="251" y="234"/>
                    </a:lnTo>
                    <a:lnTo>
                      <a:pt x="248" y="241"/>
                    </a:lnTo>
                    <a:lnTo>
                      <a:pt x="245" y="247"/>
                    </a:lnTo>
                    <a:lnTo>
                      <a:pt x="241" y="253"/>
                    </a:lnTo>
                    <a:lnTo>
                      <a:pt x="238" y="259"/>
                    </a:lnTo>
                    <a:lnTo>
                      <a:pt x="235" y="266"/>
                    </a:lnTo>
                    <a:lnTo>
                      <a:pt x="232" y="272"/>
                    </a:lnTo>
                    <a:lnTo>
                      <a:pt x="230" y="279"/>
                    </a:lnTo>
                    <a:lnTo>
                      <a:pt x="227" y="285"/>
                    </a:lnTo>
                    <a:lnTo>
                      <a:pt x="221" y="297"/>
                    </a:lnTo>
                    <a:lnTo>
                      <a:pt x="216" y="309"/>
                    </a:lnTo>
                    <a:lnTo>
                      <a:pt x="210" y="321"/>
                    </a:lnTo>
                    <a:lnTo>
                      <a:pt x="205" y="333"/>
                    </a:lnTo>
                    <a:lnTo>
                      <a:pt x="199" y="345"/>
                    </a:lnTo>
                    <a:lnTo>
                      <a:pt x="193" y="356"/>
                    </a:lnTo>
                    <a:lnTo>
                      <a:pt x="189" y="368"/>
                    </a:lnTo>
                    <a:lnTo>
                      <a:pt x="183" y="380"/>
                    </a:lnTo>
                    <a:lnTo>
                      <a:pt x="183" y="389"/>
                    </a:lnTo>
                    <a:lnTo>
                      <a:pt x="176" y="389"/>
                    </a:lnTo>
                    <a:lnTo>
                      <a:pt x="168" y="389"/>
                    </a:lnTo>
                    <a:lnTo>
                      <a:pt x="159" y="390"/>
                    </a:lnTo>
                    <a:lnTo>
                      <a:pt x="152" y="392"/>
                    </a:lnTo>
                    <a:lnTo>
                      <a:pt x="145" y="393"/>
                    </a:lnTo>
                    <a:lnTo>
                      <a:pt x="137" y="396"/>
                    </a:lnTo>
                    <a:lnTo>
                      <a:pt x="130" y="399"/>
                    </a:lnTo>
                    <a:lnTo>
                      <a:pt x="124" y="402"/>
                    </a:lnTo>
                    <a:lnTo>
                      <a:pt x="115" y="413"/>
                    </a:lnTo>
                    <a:lnTo>
                      <a:pt x="108" y="423"/>
                    </a:lnTo>
                    <a:lnTo>
                      <a:pt x="100" y="433"/>
                    </a:lnTo>
                    <a:lnTo>
                      <a:pt x="91" y="442"/>
                    </a:lnTo>
                    <a:lnTo>
                      <a:pt x="82" y="450"/>
                    </a:lnTo>
                    <a:lnTo>
                      <a:pt x="71" y="454"/>
                    </a:lnTo>
                    <a:lnTo>
                      <a:pt x="66" y="456"/>
                    </a:lnTo>
                    <a:lnTo>
                      <a:pt x="59" y="456"/>
                    </a:lnTo>
                    <a:lnTo>
                      <a:pt x="53" y="456"/>
                    </a:lnTo>
                    <a:lnTo>
                      <a:pt x="45" y="454"/>
                    </a:lnTo>
                    <a:lnTo>
                      <a:pt x="41" y="454"/>
                    </a:lnTo>
                    <a:lnTo>
                      <a:pt x="35" y="453"/>
                    </a:lnTo>
                    <a:lnTo>
                      <a:pt x="31" y="451"/>
                    </a:lnTo>
                    <a:lnTo>
                      <a:pt x="25" y="450"/>
                    </a:lnTo>
                    <a:lnTo>
                      <a:pt x="20" y="448"/>
                    </a:lnTo>
                    <a:lnTo>
                      <a:pt x="14" y="447"/>
                    </a:lnTo>
                    <a:lnTo>
                      <a:pt x="8" y="448"/>
                    </a:lnTo>
                    <a:lnTo>
                      <a:pt x="4" y="451"/>
                    </a:lnTo>
                    <a:lnTo>
                      <a:pt x="1" y="448"/>
                    </a:lnTo>
                    <a:lnTo>
                      <a:pt x="0" y="447"/>
                    </a:lnTo>
                    <a:lnTo>
                      <a:pt x="0" y="444"/>
                    </a:lnTo>
                    <a:lnTo>
                      <a:pt x="1" y="441"/>
                    </a:lnTo>
                    <a:lnTo>
                      <a:pt x="3" y="439"/>
                    </a:lnTo>
                    <a:lnTo>
                      <a:pt x="4" y="436"/>
                    </a:lnTo>
                    <a:lnTo>
                      <a:pt x="7" y="435"/>
                    </a:lnTo>
                    <a:lnTo>
                      <a:pt x="8" y="432"/>
                    </a:lnTo>
                    <a:lnTo>
                      <a:pt x="8" y="420"/>
                    </a:lnTo>
                    <a:lnTo>
                      <a:pt x="10" y="410"/>
                    </a:lnTo>
                    <a:lnTo>
                      <a:pt x="14" y="399"/>
                    </a:lnTo>
                    <a:lnTo>
                      <a:pt x="17" y="389"/>
                    </a:lnTo>
                    <a:lnTo>
                      <a:pt x="22" y="379"/>
                    </a:lnTo>
                    <a:lnTo>
                      <a:pt x="26" y="368"/>
                    </a:lnTo>
                    <a:lnTo>
                      <a:pt x="29" y="356"/>
                    </a:lnTo>
                    <a:lnTo>
                      <a:pt x="31" y="345"/>
                    </a:lnTo>
                    <a:lnTo>
                      <a:pt x="35" y="340"/>
                    </a:lnTo>
                    <a:lnTo>
                      <a:pt x="38" y="334"/>
                    </a:lnTo>
                    <a:lnTo>
                      <a:pt x="41" y="328"/>
                    </a:lnTo>
                    <a:lnTo>
                      <a:pt x="42" y="322"/>
                    </a:lnTo>
                    <a:lnTo>
                      <a:pt x="42" y="316"/>
                    </a:lnTo>
                    <a:lnTo>
                      <a:pt x="44" y="311"/>
                    </a:lnTo>
                    <a:lnTo>
                      <a:pt x="47" y="305"/>
                    </a:lnTo>
                    <a:lnTo>
                      <a:pt x="50" y="299"/>
                    </a:lnTo>
                    <a:lnTo>
                      <a:pt x="54" y="285"/>
                    </a:lnTo>
                    <a:lnTo>
                      <a:pt x="57" y="274"/>
                    </a:lnTo>
                    <a:lnTo>
                      <a:pt x="63" y="262"/>
                    </a:lnTo>
                    <a:lnTo>
                      <a:pt x="68" y="250"/>
                    </a:lnTo>
                    <a:lnTo>
                      <a:pt x="74" y="238"/>
                    </a:lnTo>
                    <a:lnTo>
                      <a:pt x="78" y="226"/>
                    </a:lnTo>
                    <a:lnTo>
                      <a:pt x="84" y="213"/>
                    </a:lnTo>
                    <a:lnTo>
                      <a:pt x="88" y="201"/>
                    </a:lnTo>
                    <a:lnTo>
                      <a:pt x="94" y="194"/>
                    </a:lnTo>
                    <a:lnTo>
                      <a:pt x="99" y="186"/>
                    </a:lnTo>
                    <a:lnTo>
                      <a:pt x="103" y="177"/>
                    </a:lnTo>
                    <a:lnTo>
                      <a:pt x="108" y="168"/>
                    </a:lnTo>
                    <a:lnTo>
                      <a:pt x="112" y="160"/>
                    </a:lnTo>
                    <a:lnTo>
                      <a:pt x="116" y="152"/>
                    </a:lnTo>
                    <a:lnTo>
                      <a:pt x="121" y="143"/>
                    </a:lnTo>
                    <a:lnTo>
                      <a:pt x="125" y="134"/>
                    </a:lnTo>
                    <a:lnTo>
                      <a:pt x="134" y="134"/>
                    </a:lnTo>
                    <a:lnTo>
                      <a:pt x="143" y="136"/>
                    </a:lnTo>
                    <a:lnTo>
                      <a:pt x="153" y="137"/>
                    </a:lnTo>
                    <a:lnTo>
                      <a:pt x="164" y="139"/>
                    </a:lnTo>
                    <a:lnTo>
                      <a:pt x="173" y="139"/>
                    </a:lnTo>
                    <a:lnTo>
                      <a:pt x="183" y="139"/>
                    </a:lnTo>
                    <a:lnTo>
                      <a:pt x="192" y="136"/>
                    </a:lnTo>
                    <a:lnTo>
                      <a:pt x="201" y="133"/>
                    </a:lnTo>
                    <a:lnTo>
                      <a:pt x="218" y="115"/>
                    </a:lnTo>
                    <a:lnTo>
                      <a:pt x="236" y="97"/>
                    </a:lnTo>
                    <a:lnTo>
                      <a:pt x="253" y="81"/>
                    </a:lnTo>
                    <a:lnTo>
                      <a:pt x="267" y="63"/>
                    </a:lnTo>
                    <a:lnTo>
                      <a:pt x="285" y="47"/>
                    </a:lnTo>
                    <a:lnTo>
                      <a:pt x="301" y="31"/>
                    </a:lnTo>
                    <a:lnTo>
                      <a:pt x="319" y="15"/>
                    </a:lnTo>
                    <a:lnTo>
                      <a:pt x="338" y="0"/>
                    </a:lnTo>
                    <a:lnTo>
                      <a:pt x="341" y="0"/>
                    </a:lnTo>
                    <a:lnTo>
                      <a:pt x="346" y="0"/>
                    </a:lnTo>
                    <a:lnTo>
                      <a:pt x="349" y="0"/>
                    </a:lnTo>
                    <a:lnTo>
                      <a:pt x="353" y="1"/>
                    </a:lnTo>
                    <a:lnTo>
                      <a:pt x="356" y="1"/>
                    </a:lnTo>
                    <a:lnTo>
                      <a:pt x="359" y="3"/>
                    </a:lnTo>
                    <a:lnTo>
                      <a:pt x="362" y="4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3345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2" name="Freeform 147"/>
              <p:cNvSpPr>
                <a:spLocks/>
              </p:cNvSpPr>
              <p:nvPr/>
            </p:nvSpPr>
            <p:spPr bwMode="auto">
              <a:xfrm>
                <a:off x="4266" y="3516"/>
                <a:ext cx="118" cy="77"/>
              </a:xfrm>
              <a:custGeom>
                <a:avLst/>
                <a:gdLst>
                  <a:gd name="T0" fmla="*/ 118 w 236"/>
                  <a:gd name="T1" fmla="*/ 17 h 155"/>
                  <a:gd name="T2" fmla="*/ 105 w 236"/>
                  <a:gd name="T3" fmla="*/ 26 h 155"/>
                  <a:gd name="T4" fmla="*/ 90 w 236"/>
                  <a:gd name="T5" fmla="*/ 34 h 155"/>
                  <a:gd name="T6" fmla="*/ 76 w 236"/>
                  <a:gd name="T7" fmla="*/ 42 h 155"/>
                  <a:gd name="T8" fmla="*/ 61 w 236"/>
                  <a:gd name="T9" fmla="*/ 48 h 155"/>
                  <a:gd name="T10" fmla="*/ 46 w 236"/>
                  <a:gd name="T11" fmla="*/ 55 h 155"/>
                  <a:gd name="T12" fmla="*/ 31 w 236"/>
                  <a:gd name="T13" fmla="*/ 62 h 155"/>
                  <a:gd name="T14" fmla="*/ 17 w 236"/>
                  <a:gd name="T15" fmla="*/ 69 h 155"/>
                  <a:gd name="T16" fmla="*/ 3 w 236"/>
                  <a:gd name="T17" fmla="*/ 77 h 155"/>
                  <a:gd name="T18" fmla="*/ 3 w 236"/>
                  <a:gd name="T19" fmla="*/ 74 h 155"/>
                  <a:gd name="T20" fmla="*/ 2 w 236"/>
                  <a:gd name="T21" fmla="*/ 71 h 155"/>
                  <a:gd name="T22" fmla="*/ 1 w 236"/>
                  <a:gd name="T23" fmla="*/ 67 h 155"/>
                  <a:gd name="T24" fmla="*/ 1 w 236"/>
                  <a:gd name="T25" fmla="*/ 64 h 155"/>
                  <a:gd name="T26" fmla="*/ 0 w 236"/>
                  <a:gd name="T27" fmla="*/ 60 h 155"/>
                  <a:gd name="T28" fmla="*/ 1 w 236"/>
                  <a:gd name="T29" fmla="*/ 57 h 155"/>
                  <a:gd name="T30" fmla="*/ 3 w 236"/>
                  <a:gd name="T31" fmla="*/ 55 h 155"/>
                  <a:gd name="T32" fmla="*/ 5 w 236"/>
                  <a:gd name="T33" fmla="*/ 53 h 155"/>
                  <a:gd name="T34" fmla="*/ 10 w 236"/>
                  <a:gd name="T35" fmla="*/ 53 h 155"/>
                  <a:gd name="T36" fmla="*/ 15 w 236"/>
                  <a:gd name="T37" fmla="*/ 52 h 155"/>
                  <a:gd name="T38" fmla="*/ 19 w 236"/>
                  <a:gd name="T39" fmla="*/ 51 h 155"/>
                  <a:gd name="T40" fmla="*/ 23 w 236"/>
                  <a:gd name="T41" fmla="*/ 49 h 155"/>
                  <a:gd name="T42" fmla="*/ 31 w 236"/>
                  <a:gd name="T43" fmla="*/ 45 h 155"/>
                  <a:gd name="T44" fmla="*/ 40 w 236"/>
                  <a:gd name="T45" fmla="*/ 40 h 155"/>
                  <a:gd name="T46" fmla="*/ 48 w 236"/>
                  <a:gd name="T47" fmla="*/ 35 h 155"/>
                  <a:gd name="T48" fmla="*/ 56 w 236"/>
                  <a:gd name="T49" fmla="*/ 29 h 155"/>
                  <a:gd name="T50" fmla="*/ 64 w 236"/>
                  <a:gd name="T51" fmla="*/ 24 h 155"/>
                  <a:gd name="T52" fmla="*/ 73 w 236"/>
                  <a:gd name="T53" fmla="*/ 20 h 155"/>
                  <a:gd name="T54" fmla="*/ 76 w 236"/>
                  <a:gd name="T55" fmla="*/ 17 h 155"/>
                  <a:gd name="T56" fmla="*/ 79 w 236"/>
                  <a:gd name="T57" fmla="*/ 14 h 155"/>
                  <a:gd name="T58" fmla="*/ 83 w 236"/>
                  <a:gd name="T59" fmla="*/ 12 h 155"/>
                  <a:gd name="T60" fmla="*/ 86 w 236"/>
                  <a:gd name="T61" fmla="*/ 10 h 155"/>
                  <a:gd name="T62" fmla="*/ 89 w 236"/>
                  <a:gd name="T63" fmla="*/ 8 h 155"/>
                  <a:gd name="T64" fmla="*/ 92 w 236"/>
                  <a:gd name="T65" fmla="*/ 5 h 155"/>
                  <a:gd name="T66" fmla="*/ 95 w 236"/>
                  <a:gd name="T67" fmla="*/ 2 h 155"/>
                  <a:gd name="T68" fmla="*/ 98 w 236"/>
                  <a:gd name="T69" fmla="*/ 0 h 155"/>
                  <a:gd name="T70" fmla="*/ 102 w 236"/>
                  <a:gd name="T71" fmla="*/ 0 h 155"/>
                  <a:gd name="T72" fmla="*/ 118 w 236"/>
                  <a:gd name="T73" fmla="*/ 17 h 1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6"/>
                  <a:gd name="T112" fmla="*/ 0 h 155"/>
                  <a:gd name="T113" fmla="*/ 236 w 236"/>
                  <a:gd name="T114" fmla="*/ 155 h 1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6" h="155">
                    <a:moveTo>
                      <a:pt x="236" y="35"/>
                    </a:moveTo>
                    <a:lnTo>
                      <a:pt x="209" y="53"/>
                    </a:lnTo>
                    <a:lnTo>
                      <a:pt x="179" y="69"/>
                    </a:lnTo>
                    <a:lnTo>
                      <a:pt x="151" y="84"/>
                    </a:lnTo>
                    <a:lnTo>
                      <a:pt x="122" y="97"/>
                    </a:lnTo>
                    <a:lnTo>
                      <a:pt x="92" y="111"/>
                    </a:lnTo>
                    <a:lnTo>
                      <a:pt x="63" y="125"/>
                    </a:lnTo>
                    <a:lnTo>
                      <a:pt x="33" y="139"/>
                    </a:lnTo>
                    <a:lnTo>
                      <a:pt x="5" y="155"/>
                    </a:lnTo>
                    <a:lnTo>
                      <a:pt x="5" y="149"/>
                    </a:lnTo>
                    <a:lnTo>
                      <a:pt x="3" y="142"/>
                    </a:lnTo>
                    <a:lnTo>
                      <a:pt x="2" y="134"/>
                    </a:lnTo>
                    <a:lnTo>
                      <a:pt x="2" y="128"/>
                    </a:lnTo>
                    <a:lnTo>
                      <a:pt x="0" y="121"/>
                    </a:lnTo>
                    <a:lnTo>
                      <a:pt x="2" y="115"/>
                    </a:lnTo>
                    <a:lnTo>
                      <a:pt x="5" y="111"/>
                    </a:lnTo>
                    <a:lnTo>
                      <a:pt x="9" y="106"/>
                    </a:lnTo>
                    <a:lnTo>
                      <a:pt x="20" y="106"/>
                    </a:lnTo>
                    <a:lnTo>
                      <a:pt x="29" y="105"/>
                    </a:lnTo>
                    <a:lnTo>
                      <a:pt x="37" y="102"/>
                    </a:lnTo>
                    <a:lnTo>
                      <a:pt x="46" y="99"/>
                    </a:lnTo>
                    <a:lnTo>
                      <a:pt x="63" y="91"/>
                    </a:lnTo>
                    <a:lnTo>
                      <a:pt x="79" y="81"/>
                    </a:lnTo>
                    <a:lnTo>
                      <a:pt x="95" y="71"/>
                    </a:lnTo>
                    <a:lnTo>
                      <a:pt x="111" y="59"/>
                    </a:lnTo>
                    <a:lnTo>
                      <a:pt x="128" y="48"/>
                    </a:lnTo>
                    <a:lnTo>
                      <a:pt x="145" y="40"/>
                    </a:lnTo>
                    <a:lnTo>
                      <a:pt x="151" y="34"/>
                    </a:lnTo>
                    <a:lnTo>
                      <a:pt x="157" y="29"/>
                    </a:lnTo>
                    <a:lnTo>
                      <a:pt x="165" y="25"/>
                    </a:lnTo>
                    <a:lnTo>
                      <a:pt x="172" y="20"/>
                    </a:lnTo>
                    <a:lnTo>
                      <a:pt x="178" y="16"/>
                    </a:lnTo>
                    <a:lnTo>
                      <a:pt x="184" y="11"/>
                    </a:lnTo>
                    <a:lnTo>
                      <a:pt x="190" y="5"/>
                    </a:lnTo>
                    <a:lnTo>
                      <a:pt x="196" y="0"/>
                    </a:lnTo>
                    <a:lnTo>
                      <a:pt x="203" y="0"/>
                    </a:lnTo>
                    <a:lnTo>
                      <a:pt x="236" y="35"/>
                    </a:lnTo>
                    <a:close/>
                  </a:path>
                </a:pathLst>
              </a:custGeom>
              <a:solidFill>
                <a:srgbClr val="1724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3" name="Freeform 148"/>
              <p:cNvSpPr>
                <a:spLocks/>
              </p:cNvSpPr>
              <p:nvPr/>
            </p:nvSpPr>
            <p:spPr bwMode="auto">
              <a:xfrm>
                <a:off x="4142" y="3517"/>
                <a:ext cx="148" cy="374"/>
              </a:xfrm>
              <a:custGeom>
                <a:avLst/>
                <a:gdLst>
                  <a:gd name="T0" fmla="*/ 121 w 296"/>
                  <a:gd name="T1" fmla="*/ 132 h 747"/>
                  <a:gd name="T2" fmla="*/ 131 w 296"/>
                  <a:gd name="T3" fmla="*/ 252 h 747"/>
                  <a:gd name="T4" fmla="*/ 136 w 296"/>
                  <a:gd name="T5" fmla="*/ 314 h 747"/>
                  <a:gd name="T6" fmla="*/ 117 w 296"/>
                  <a:gd name="T7" fmla="*/ 294 h 747"/>
                  <a:gd name="T8" fmla="*/ 110 w 296"/>
                  <a:gd name="T9" fmla="*/ 292 h 747"/>
                  <a:gd name="T10" fmla="*/ 131 w 296"/>
                  <a:gd name="T11" fmla="*/ 323 h 747"/>
                  <a:gd name="T12" fmla="*/ 146 w 296"/>
                  <a:gd name="T13" fmla="*/ 346 h 747"/>
                  <a:gd name="T14" fmla="*/ 148 w 296"/>
                  <a:gd name="T15" fmla="*/ 355 h 747"/>
                  <a:gd name="T16" fmla="*/ 143 w 296"/>
                  <a:gd name="T17" fmla="*/ 360 h 747"/>
                  <a:gd name="T18" fmla="*/ 140 w 296"/>
                  <a:gd name="T19" fmla="*/ 351 h 747"/>
                  <a:gd name="T20" fmla="*/ 133 w 296"/>
                  <a:gd name="T21" fmla="*/ 342 h 747"/>
                  <a:gd name="T22" fmla="*/ 114 w 296"/>
                  <a:gd name="T23" fmla="*/ 337 h 747"/>
                  <a:gd name="T24" fmla="*/ 95 w 296"/>
                  <a:gd name="T25" fmla="*/ 339 h 747"/>
                  <a:gd name="T26" fmla="*/ 86 w 296"/>
                  <a:gd name="T27" fmla="*/ 346 h 747"/>
                  <a:gd name="T28" fmla="*/ 77 w 296"/>
                  <a:gd name="T29" fmla="*/ 352 h 747"/>
                  <a:gd name="T30" fmla="*/ 76 w 296"/>
                  <a:gd name="T31" fmla="*/ 356 h 747"/>
                  <a:gd name="T32" fmla="*/ 73 w 296"/>
                  <a:gd name="T33" fmla="*/ 359 h 747"/>
                  <a:gd name="T34" fmla="*/ 74 w 296"/>
                  <a:gd name="T35" fmla="*/ 348 h 747"/>
                  <a:gd name="T36" fmla="*/ 79 w 296"/>
                  <a:gd name="T37" fmla="*/ 298 h 747"/>
                  <a:gd name="T38" fmla="*/ 76 w 296"/>
                  <a:gd name="T39" fmla="*/ 296 h 747"/>
                  <a:gd name="T40" fmla="*/ 73 w 296"/>
                  <a:gd name="T41" fmla="*/ 296 h 747"/>
                  <a:gd name="T42" fmla="*/ 69 w 296"/>
                  <a:gd name="T43" fmla="*/ 316 h 747"/>
                  <a:gd name="T44" fmla="*/ 68 w 296"/>
                  <a:gd name="T45" fmla="*/ 338 h 747"/>
                  <a:gd name="T46" fmla="*/ 65 w 296"/>
                  <a:gd name="T47" fmla="*/ 355 h 747"/>
                  <a:gd name="T48" fmla="*/ 60 w 296"/>
                  <a:gd name="T49" fmla="*/ 371 h 747"/>
                  <a:gd name="T50" fmla="*/ 57 w 296"/>
                  <a:gd name="T51" fmla="*/ 373 h 747"/>
                  <a:gd name="T52" fmla="*/ 54 w 296"/>
                  <a:gd name="T53" fmla="*/ 374 h 747"/>
                  <a:gd name="T54" fmla="*/ 50 w 296"/>
                  <a:gd name="T55" fmla="*/ 355 h 747"/>
                  <a:gd name="T56" fmla="*/ 37 w 296"/>
                  <a:gd name="T57" fmla="*/ 343 h 747"/>
                  <a:gd name="T58" fmla="*/ 19 w 296"/>
                  <a:gd name="T59" fmla="*/ 337 h 747"/>
                  <a:gd name="T60" fmla="*/ 0 w 296"/>
                  <a:gd name="T61" fmla="*/ 341 h 747"/>
                  <a:gd name="T62" fmla="*/ 6 w 296"/>
                  <a:gd name="T63" fmla="*/ 328 h 747"/>
                  <a:gd name="T64" fmla="*/ 15 w 296"/>
                  <a:gd name="T65" fmla="*/ 319 h 747"/>
                  <a:gd name="T66" fmla="*/ 20 w 296"/>
                  <a:gd name="T67" fmla="*/ 311 h 747"/>
                  <a:gd name="T68" fmla="*/ 25 w 296"/>
                  <a:gd name="T69" fmla="*/ 303 h 747"/>
                  <a:gd name="T70" fmla="*/ 37 w 296"/>
                  <a:gd name="T71" fmla="*/ 253 h 747"/>
                  <a:gd name="T72" fmla="*/ 44 w 296"/>
                  <a:gd name="T73" fmla="*/ 201 h 747"/>
                  <a:gd name="T74" fmla="*/ 40 w 296"/>
                  <a:gd name="T75" fmla="*/ 127 h 747"/>
                  <a:gd name="T76" fmla="*/ 35 w 296"/>
                  <a:gd name="T77" fmla="*/ 53 h 747"/>
                  <a:gd name="T78" fmla="*/ 36 w 296"/>
                  <a:gd name="T79" fmla="*/ 42 h 747"/>
                  <a:gd name="T80" fmla="*/ 41 w 296"/>
                  <a:gd name="T81" fmla="*/ 33 h 747"/>
                  <a:gd name="T82" fmla="*/ 44 w 296"/>
                  <a:gd name="T83" fmla="*/ 19 h 747"/>
                  <a:gd name="T84" fmla="*/ 51 w 296"/>
                  <a:gd name="T85" fmla="*/ 7 h 747"/>
                  <a:gd name="T86" fmla="*/ 68 w 296"/>
                  <a:gd name="T87" fmla="*/ 1 h 747"/>
                  <a:gd name="T88" fmla="*/ 84 w 296"/>
                  <a:gd name="T89" fmla="*/ 2 h 747"/>
                  <a:gd name="T90" fmla="*/ 94 w 296"/>
                  <a:gd name="T91" fmla="*/ 10 h 747"/>
                  <a:gd name="T92" fmla="*/ 108 w 296"/>
                  <a:gd name="T93" fmla="*/ 33 h 747"/>
                  <a:gd name="T94" fmla="*/ 119 w 296"/>
                  <a:gd name="T95" fmla="*/ 42 h 7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96"/>
                  <a:gd name="T145" fmla="*/ 0 h 747"/>
                  <a:gd name="T146" fmla="*/ 296 w 296"/>
                  <a:gd name="T147" fmla="*/ 747 h 7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96" h="747">
                    <a:moveTo>
                      <a:pt x="238" y="84"/>
                    </a:moveTo>
                    <a:lnTo>
                      <a:pt x="238" y="145"/>
                    </a:lnTo>
                    <a:lnTo>
                      <a:pt x="240" y="205"/>
                    </a:lnTo>
                    <a:lnTo>
                      <a:pt x="243" y="264"/>
                    </a:lnTo>
                    <a:lnTo>
                      <a:pt x="247" y="325"/>
                    </a:lnTo>
                    <a:lnTo>
                      <a:pt x="251" y="384"/>
                    </a:lnTo>
                    <a:lnTo>
                      <a:pt x="257" y="443"/>
                    </a:lnTo>
                    <a:lnTo>
                      <a:pt x="262" y="504"/>
                    </a:lnTo>
                    <a:lnTo>
                      <a:pt x="269" y="565"/>
                    </a:lnTo>
                    <a:lnTo>
                      <a:pt x="287" y="651"/>
                    </a:lnTo>
                    <a:lnTo>
                      <a:pt x="280" y="640"/>
                    </a:lnTo>
                    <a:lnTo>
                      <a:pt x="272" y="628"/>
                    </a:lnTo>
                    <a:lnTo>
                      <a:pt x="263" y="618"/>
                    </a:lnTo>
                    <a:lnTo>
                      <a:pt x="254" y="608"/>
                    </a:lnTo>
                    <a:lnTo>
                      <a:pt x="244" y="596"/>
                    </a:lnTo>
                    <a:lnTo>
                      <a:pt x="234" y="587"/>
                    </a:lnTo>
                    <a:lnTo>
                      <a:pt x="222" y="577"/>
                    </a:lnTo>
                    <a:lnTo>
                      <a:pt x="211" y="566"/>
                    </a:lnTo>
                    <a:lnTo>
                      <a:pt x="209" y="569"/>
                    </a:lnTo>
                    <a:lnTo>
                      <a:pt x="220" y="584"/>
                    </a:lnTo>
                    <a:lnTo>
                      <a:pt x="231" y="599"/>
                    </a:lnTo>
                    <a:lnTo>
                      <a:pt x="241" y="614"/>
                    </a:lnTo>
                    <a:lnTo>
                      <a:pt x="251" y="628"/>
                    </a:lnTo>
                    <a:lnTo>
                      <a:pt x="262" y="645"/>
                    </a:lnTo>
                    <a:lnTo>
                      <a:pt x="271" y="659"/>
                    </a:lnTo>
                    <a:lnTo>
                      <a:pt x="281" y="674"/>
                    </a:lnTo>
                    <a:lnTo>
                      <a:pt x="291" y="689"/>
                    </a:lnTo>
                    <a:lnTo>
                      <a:pt x="291" y="692"/>
                    </a:lnTo>
                    <a:lnTo>
                      <a:pt x="293" y="696"/>
                    </a:lnTo>
                    <a:lnTo>
                      <a:pt x="293" y="701"/>
                    </a:lnTo>
                    <a:lnTo>
                      <a:pt x="294" y="705"/>
                    </a:lnTo>
                    <a:lnTo>
                      <a:pt x="296" y="710"/>
                    </a:lnTo>
                    <a:lnTo>
                      <a:pt x="294" y="713"/>
                    </a:lnTo>
                    <a:lnTo>
                      <a:pt x="294" y="717"/>
                    </a:lnTo>
                    <a:lnTo>
                      <a:pt x="291" y="720"/>
                    </a:lnTo>
                    <a:lnTo>
                      <a:pt x="285" y="719"/>
                    </a:lnTo>
                    <a:lnTo>
                      <a:pt x="284" y="716"/>
                    </a:lnTo>
                    <a:lnTo>
                      <a:pt x="281" y="711"/>
                    </a:lnTo>
                    <a:lnTo>
                      <a:pt x="281" y="707"/>
                    </a:lnTo>
                    <a:lnTo>
                      <a:pt x="280" y="702"/>
                    </a:lnTo>
                    <a:lnTo>
                      <a:pt x="280" y="696"/>
                    </a:lnTo>
                    <a:lnTo>
                      <a:pt x="277" y="692"/>
                    </a:lnTo>
                    <a:lnTo>
                      <a:pt x="274" y="689"/>
                    </a:lnTo>
                    <a:lnTo>
                      <a:pt x="265" y="683"/>
                    </a:lnTo>
                    <a:lnTo>
                      <a:pt x="256" y="680"/>
                    </a:lnTo>
                    <a:lnTo>
                      <a:pt x="247" y="677"/>
                    </a:lnTo>
                    <a:lnTo>
                      <a:pt x="237" y="674"/>
                    </a:lnTo>
                    <a:lnTo>
                      <a:pt x="228" y="673"/>
                    </a:lnTo>
                    <a:lnTo>
                      <a:pt x="217" y="673"/>
                    </a:lnTo>
                    <a:lnTo>
                      <a:pt x="206" y="673"/>
                    </a:lnTo>
                    <a:lnTo>
                      <a:pt x="195" y="673"/>
                    </a:lnTo>
                    <a:lnTo>
                      <a:pt x="191" y="677"/>
                    </a:lnTo>
                    <a:lnTo>
                      <a:pt x="186" y="682"/>
                    </a:lnTo>
                    <a:lnTo>
                      <a:pt x="180" y="685"/>
                    </a:lnTo>
                    <a:lnTo>
                      <a:pt x="176" y="688"/>
                    </a:lnTo>
                    <a:lnTo>
                      <a:pt x="172" y="691"/>
                    </a:lnTo>
                    <a:lnTo>
                      <a:pt x="167" y="695"/>
                    </a:lnTo>
                    <a:lnTo>
                      <a:pt x="163" y="699"/>
                    </a:lnTo>
                    <a:lnTo>
                      <a:pt x="160" y="704"/>
                    </a:lnTo>
                    <a:lnTo>
                      <a:pt x="155" y="704"/>
                    </a:lnTo>
                    <a:lnTo>
                      <a:pt x="152" y="704"/>
                    </a:lnTo>
                    <a:lnTo>
                      <a:pt x="152" y="705"/>
                    </a:lnTo>
                    <a:lnTo>
                      <a:pt x="152" y="708"/>
                    </a:lnTo>
                    <a:lnTo>
                      <a:pt x="152" y="711"/>
                    </a:lnTo>
                    <a:lnTo>
                      <a:pt x="152" y="714"/>
                    </a:lnTo>
                    <a:lnTo>
                      <a:pt x="152" y="717"/>
                    </a:lnTo>
                    <a:lnTo>
                      <a:pt x="151" y="720"/>
                    </a:lnTo>
                    <a:lnTo>
                      <a:pt x="146" y="717"/>
                    </a:lnTo>
                    <a:lnTo>
                      <a:pt x="145" y="713"/>
                    </a:lnTo>
                    <a:lnTo>
                      <a:pt x="145" y="707"/>
                    </a:lnTo>
                    <a:lnTo>
                      <a:pt x="146" y="701"/>
                    </a:lnTo>
                    <a:lnTo>
                      <a:pt x="148" y="695"/>
                    </a:lnTo>
                    <a:lnTo>
                      <a:pt x="151" y="688"/>
                    </a:lnTo>
                    <a:lnTo>
                      <a:pt x="152" y="682"/>
                    </a:lnTo>
                    <a:lnTo>
                      <a:pt x="151" y="676"/>
                    </a:lnTo>
                    <a:lnTo>
                      <a:pt x="158" y="596"/>
                    </a:lnTo>
                    <a:lnTo>
                      <a:pt x="157" y="594"/>
                    </a:lnTo>
                    <a:lnTo>
                      <a:pt x="155" y="594"/>
                    </a:lnTo>
                    <a:lnTo>
                      <a:pt x="154" y="593"/>
                    </a:lnTo>
                    <a:lnTo>
                      <a:pt x="152" y="591"/>
                    </a:lnTo>
                    <a:lnTo>
                      <a:pt x="151" y="591"/>
                    </a:lnTo>
                    <a:lnTo>
                      <a:pt x="149" y="591"/>
                    </a:lnTo>
                    <a:lnTo>
                      <a:pt x="146" y="591"/>
                    </a:lnTo>
                    <a:lnTo>
                      <a:pt x="142" y="600"/>
                    </a:lnTo>
                    <a:lnTo>
                      <a:pt x="139" y="611"/>
                    </a:lnTo>
                    <a:lnTo>
                      <a:pt x="138" y="621"/>
                    </a:lnTo>
                    <a:lnTo>
                      <a:pt x="138" y="631"/>
                    </a:lnTo>
                    <a:lnTo>
                      <a:pt x="138" y="642"/>
                    </a:lnTo>
                    <a:lnTo>
                      <a:pt x="138" y="654"/>
                    </a:lnTo>
                    <a:lnTo>
                      <a:pt x="138" y="664"/>
                    </a:lnTo>
                    <a:lnTo>
                      <a:pt x="136" y="676"/>
                    </a:lnTo>
                    <a:lnTo>
                      <a:pt x="135" y="683"/>
                    </a:lnTo>
                    <a:lnTo>
                      <a:pt x="133" y="692"/>
                    </a:lnTo>
                    <a:lnTo>
                      <a:pt x="130" y="701"/>
                    </a:lnTo>
                    <a:lnTo>
                      <a:pt x="129" y="710"/>
                    </a:lnTo>
                    <a:lnTo>
                      <a:pt x="126" y="719"/>
                    </a:lnTo>
                    <a:lnTo>
                      <a:pt x="124" y="726"/>
                    </a:lnTo>
                    <a:lnTo>
                      <a:pt x="123" y="735"/>
                    </a:lnTo>
                    <a:lnTo>
                      <a:pt x="120" y="742"/>
                    </a:lnTo>
                    <a:lnTo>
                      <a:pt x="120" y="744"/>
                    </a:lnTo>
                    <a:lnTo>
                      <a:pt x="118" y="744"/>
                    </a:lnTo>
                    <a:lnTo>
                      <a:pt x="117" y="745"/>
                    </a:lnTo>
                    <a:lnTo>
                      <a:pt x="115" y="745"/>
                    </a:lnTo>
                    <a:lnTo>
                      <a:pt x="114" y="747"/>
                    </a:lnTo>
                    <a:lnTo>
                      <a:pt x="112" y="747"/>
                    </a:lnTo>
                    <a:lnTo>
                      <a:pt x="111" y="747"/>
                    </a:lnTo>
                    <a:lnTo>
                      <a:pt x="109" y="747"/>
                    </a:lnTo>
                    <a:lnTo>
                      <a:pt x="108" y="738"/>
                    </a:lnTo>
                    <a:lnTo>
                      <a:pt x="106" y="728"/>
                    </a:lnTo>
                    <a:lnTo>
                      <a:pt x="104" y="719"/>
                    </a:lnTo>
                    <a:lnTo>
                      <a:pt x="101" y="710"/>
                    </a:lnTo>
                    <a:lnTo>
                      <a:pt x="96" y="702"/>
                    </a:lnTo>
                    <a:lnTo>
                      <a:pt x="90" y="695"/>
                    </a:lnTo>
                    <a:lnTo>
                      <a:pt x="83" y="691"/>
                    </a:lnTo>
                    <a:lnTo>
                      <a:pt x="75" y="686"/>
                    </a:lnTo>
                    <a:lnTo>
                      <a:pt x="67" y="682"/>
                    </a:lnTo>
                    <a:lnTo>
                      <a:pt x="58" y="677"/>
                    </a:lnTo>
                    <a:lnTo>
                      <a:pt x="47" y="674"/>
                    </a:lnTo>
                    <a:lnTo>
                      <a:pt x="38" y="673"/>
                    </a:lnTo>
                    <a:lnTo>
                      <a:pt x="28" y="673"/>
                    </a:lnTo>
                    <a:lnTo>
                      <a:pt x="19" y="674"/>
                    </a:lnTo>
                    <a:lnTo>
                      <a:pt x="10" y="677"/>
                    </a:lnTo>
                    <a:lnTo>
                      <a:pt x="0" y="682"/>
                    </a:lnTo>
                    <a:lnTo>
                      <a:pt x="3" y="676"/>
                    </a:lnTo>
                    <a:lnTo>
                      <a:pt x="6" y="670"/>
                    </a:lnTo>
                    <a:lnTo>
                      <a:pt x="9" y="664"/>
                    </a:lnTo>
                    <a:lnTo>
                      <a:pt x="13" y="656"/>
                    </a:lnTo>
                    <a:lnTo>
                      <a:pt x="16" y="651"/>
                    </a:lnTo>
                    <a:lnTo>
                      <a:pt x="21" y="646"/>
                    </a:lnTo>
                    <a:lnTo>
                      <a:pt x="25" y="642"/>
                    </a:lnTo>
                    <a:lnTo>
                      <a:pt x="31" y="637"/>
                    </a:lnTo>
                    <a:lnTo>
                      <a:pt x="34" y="634"/>
                    </a:lnTo>
                    <a:lnTo>
                      <a:pt x="37" y="630"/>
                    </a:lnTo>
                    <a:lnTo>
                      <a:pt x="38" y="625"/>
                    </a:lnTo>
                    <a:lnTo>
                      <a:pt x="40" y="621"/>
                    </a:lnTo>
                    <a:lnTo>
                      <a:pt x="41" y="617"/>
                    </a:lnTo>
                    <a:lnTo>
                      <a:pt x="44" y="614"/>
                    </a:lnTo>
                    <a:lnTo>
                      <a:pt x="46" y="609"/>
                    </a:lnTo>
                    <a:lnTo>
                      <a:pt x="50" y="606"/>
                    </a:lnTo>
                    <a:lnTo>
                      <a:pt x="59" y="582"/>
                    </a:lnTo>
                    <a:lnTo>
                      <a:pt x="67" y="559"/>
                    </a:lnTo>
                    <a:lnTo>
                      <a:pt x="72" y="532"/>
                    </a:lnTo>
                    <a:lnTo>
                      <a:pt x="75" y="506"/>
                    </a:lnTo>
                    <a:lnTo>
                      <a:pt x="80" y="480"/>
                    </a:lnTo>
                    <a:lnTo>
                      <a:pt x="83" y="452"/>
                    </a:lnTo>
                    <a:lnTo>
                      <a:pt x="86" y="426"/>
                    </a:lnTo>
                    <a:lnTo>
                      <a:pt x="89" y="401"/>
                    </a:lnTo>
                    <a:lnTo>
                      <a:pt x="90" y="364"/>
                    </a:lnTo>
                    <a:lnTo>
                      <a:pt x="89" y="327"/>
                    </a:lnTo>
                    <a:lnTo>
                      <a:pt x="86" y="291"/>
                    </a:lnTo>
                    <a:lnTo>
                      <a:pt x="81" y="254"/>
                    </a:lnTo>
                    <a:lnTo>
                      <a:pt x="77" y="217"/>
                    </a:lnTo>
                    <a:lnTo>
                      <a:pt x="74" y="180"/>
                    </a:lnTo>
                    <a:lnTo>
                      <a:pt x="71" y="143"/>
                    </a:lnTo>
                    <a:lnTo>
                      <a:pt x="69" y="105"/>
                    </a:lnTo>
                    <a:lnTo>
                      <a:pt x="71" y="100"/>
                    </a:lnTo>
                    <a:lnTo>
                      <a:pt x="71" y="94"/>
                    </a:lnTo>
                    <a:lnTo>
                      <a:pt x="72" y="88"/>
                    </a:lnTo>
                    <a:lnTo>
                      <a:pt x="72" y="84"/>
                    </a:lnTo>
                    <a:lnTo>
                      <a:pt x="74" y="78"/>
                    </a:lnTo>
                    <a:lnTo>
                      <a:pt x="75" y="73"/>
                    </a:lnTo>
                    <a:lnTo>
                      <a:pt x="78" y="69"/>
                    </a:lnTo>
                    <a:lnTo>
                      <a:pt x="83" y="66"/>
                    </a:lnTo>
                    <a:lnTo>
                      <a:pt x="83" y="57"/>
                    </a:lnTo>
                    <a:lnTo>
                      <a:pt x="83" y="51"/>
                    </a:lnTo>
                    <a:lnTo>
                      <a:pt x="86" y="44"/>
                    </a:lnTo>
                    <a:lnTo>
                      <a:pt x="89" y="38"/>
                    </a:lnTo>
                    <a:lnTo>
                      <a:pt x="92" y="31"/>
                    </a:lnTo>
                    <a:lnTo>
                      <a:pt x="95" y="25"/>
                    </a:lnTo>
                    <a:lnTo>
                      <a:pt x="99" y="19"/>
                    </a:lnTo>
                    <a:lnTo>
                      <a:pt x="102" y="13"/>
                    </a:lnTo>
                    <a:lnTo>
                      <a:pt x="109" y="8"/>
                    </a:lnTo>
                    <a:lnTo>
                      <a:pt x="117" y="5"/>
                    </a:lnTo>
                    <a:lnTo>
                      <a:pt x="126" y="2"/>
                    </a:lnTo>
                    <a:lnTo>
                      <a:pt x="135" y="1"/>
                    </a:lnTo>
                    <a:lnTo>
                      <a:pt x="143" y="0"/>
                    </a:lnTo>
                    <a:lnTo>
                      <a:pt x="152" y="0"/>
                    </a:lnTo>
                    <a:lnTo>
                      <a:pt x="160" y="1"/>
                    </a:lnTo>
                    <a:lnTo>
                      <a:pt x="169" y="4"/>
                    </a:lnTo>
                    <a:lnTo>
                      <a:pt x="175" y="7"/>
                    </a:lnTo>
                    <a:lnTo>
                      <a:pt x="180" y="10"/>
                    </a:lnTo>
                    <a:lnTo>
                      <a:pt x="185" y="14"/>
                    </a:lnTo>
                    <a:lnTo>
                      <a:pt x="189" y="20"/>
                    </a:lnTo>
                    <a:lnTo>
                      <a:pt x="197" y="31"/>
                    </a:lnTo>
                    <a:lnTo>
                      <a:pt x="204" y="42"/>
                    </a:lnTo>
                    <a:lnTo>
                      <a:pt x="210" y="54"/>
                    </a:lnTo>
                    <a:lnTo>
                      <a:pt x="217" y="65"/>
                    </a:lnTo>
                    <a:lnTo>
                      <a:pt x="222" y="71"/>
                    </a:lnTo>
                    <a:lnTo>
                      <a:pt x="226" y="75"/>
                    </a:lnTo>
                    <a:lnTo>
                      <a:pt x="231" y="79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5266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4" name="Freeform 149"/>
              <p:cNvSpPr>
                <a:spLocks/>
              </p:cNvSpPr>
              <p:nvPr/>
            </p:nvSpPr>
            <p:spPr bwMode="auto">
              <a:xfrm>
                <a:off x="3933" y="3558"/>
                <a:ext cx="30" cy="64"/>
              </a:xfrm>
              <a:custGeom>
                <a:avLst/>
                <a:gdLst>
                  <a:gd name="T0" fmla="*/ 30 w 61"/>
                  <a:gd name="T1" fmla="*/ 0 h 129"/>
                  <a:gd name="T2" fmla="*/ 30 w 61"/>
                  <a:gd name="T3" fmla="*/ 9 h 129"/>
                  <a:gd name="T4" fmla="*/ 28 w 61"/>
                  <a:gd name="T5" fmla="*/ 17 h 129"/>
                  <a:gd name="T6" fmla="*/ 26 w 61"/>
                  <a:gd name="T7" fmla="*/ 25 h 129"/>
                  <a:gd name="T8" fmla="*/ 24 w 61"/>
                  <a:gd name="T9" fmla="*/ 33 h 129"/>
                  <a:gd name="T10" fmla="*/ 21 w 61"/>
                  <a:gd name="T11" fmla="*/ 41 h 129"/>
                  <a:gd name="T12" fmla="*/ 19 w 61"/>
                  <a:gd name="T13" fmla="*/ 49 h 129"/>
                  <a:gd name="T14" fmla="*/ 17 w 61"/>
                  <a:gd name="T15" fmla="*/ 57 h 129"/>
                  <a:gd name="T16" fmla="*/ 15 w 61"/>
                  <a:gd name="T17" fmla="*/ 64 h 129"/>
                  <a:gd name="T18" fmla="*/ 14 w 61"/>
                  <a:gd name="T19" fmla="*/ 58 h 129"/>
                  <a:gd name="T20" fmla="*/ 12 w 61"/>
                  <a:gd name="T21" fmla="*/ 53 h 129"/>
                  <a:gd name="T22" fmla="*/ 10 w 61"/>
                  <a:gd name="T23" fmla="*/ 47 h 129"/>
                  <a:gd name="T24" fmla="*/ 10 w 61"/>
                  <a:gd name="T25" fmla="*/ 42 h 129"/>
                  <a:gd name="T26" fmla="*/ 8 w 61"/>
                  <a:gd name="T27" fmla="*/ 36 h 129"/>
                  <a:gd name="T28" fmla="*/ 7 w 61"/>
                  <a:gd name="T29" fmla="*/ 30 h 129"/>
                  <a:gd name="T30" fmla="*/ 7 w 61"/>
                  <a:gd name="T31" fmla="*/ 23 h 129"/>
                  <a:gd name="T32" fmla="*/ 7 w 61"/>
                  <a:gd name="T33" fmla="*/ 17 h 129"/>
                  <a:gd name="T34" fmla="*/ 5 w 61"/>
                  <a:gd name="T35" fmla="*/ 17 h 129"/>
                  <a:gd name="T36" fmla="*/ 4 w 61"/>
                  <a:gd name="T37" fmla="*/ 17 h 129"/>
                  <a:gd name="T38" fmla="*/ 4 w 61"/>
                  <a:gd name="T39" fmla="*/ 15 h 129"/>
                  <a:gd name="T40" fmla="*/ 4 w 61"/>
                  <a:gd name="T41" fmla="*/ 14 h 129"/>
                  <a:gd name="T42" fmla="*/ 4 w 61"/>
                  <a:gd name="T43" fmla="*/ 13 h 129"/>
                  <a:gd name="T44" fmla="*/ 3 w 61"/>
                  <a:gd name="T45" fmla="*/ 12 h 129"/>
                  <a:gd name="T46" fmla="*/ 1 w 61"/>
                  <a:gd name="T47" fmla="*/ 12 h 129"/>
                  <a:gd name="T48" fmla="*/ 0 w 61"/>
                  <a:gd name="T49" fmla="*/ 12 h 129"/>
                  <a:gd name="T50" fmla="*/ 3 w 61"/>
                  <a:gd name="T51" fmla="*/ 9 h 129"/>
                  <a:gd name="T52" fmla="*/ 7 w 61"/>
                  <a:gd name="T53" fmla="*/ 6 h 129"/>
                  <a:gd name="T54" fmla="*/ 10 w 61"/>
                  <a:gd name="T55" fmla="*/ 5 h 129"/>
                  <a:gd name="T56" fmla="*/ 14 w 61"/>
                  <a:gd name="T57" fmla="*/ 3 h 129"/>
                  <a:gd name="T58" fmla="*/ 18 w 61"/>
                  <a:gd name="T59" fmla="*/ 2 h 129"/>
                  <a:gd name="T60" fmla="*/ 22 w 61"/>
                  <a:gd name="T61" fmla="*/ 1 h 129"/>
                  <a:gd name="T62" fmla="*/ 26 w 61"/>
                  <a:gd name="T63" fmla="*/ 0 h 129"/>
                  <a:gd name="T64" fmla="*/ 30 w 61"/>
                  <a:gd name="T65" fmla="*/ 0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129"/>
                  <a:gd name="T101" fmla="*/ 61 w 6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129">
                    <a:moveTo>
                      <a:pt x="61" y="0"/>
                    </a:moveTo>
                    <a:lnTo>
                      <a:pt x="60" y="18"/>
                    </a:lnTo>
                    <a:lnTo>
                      <a:pt x="57" y="34"/>
                    </a:lnTo>
                    <a:lnTo>
                      <a:pt x="52" y="50"/>
                    </a:lnTo>
                    <a:lnTo>
                      <a:pt x="48" y="66"/>
                    </a:lnTo>
                    <a:lnTo>
                      <a:pt x="43" y="83"/>
                    </a:lnTo>
                    <a:lnTo>
                      <a:pt x="39" y="98"/>
                    </a:lnTo>
                    <a:lnTo>
                      <a:pt x="34" y="114"/>
                    </a:lnTo>
                    <a:lnTo>
                      <a:pt x="31" y="129"/>
                    </a:lnTo>
                    <a:lnTo>
                      <a:pt x="28" y="117"/>
                    </a:lnTo>
                    <a:lnTo>
                      <a:pt x="24" y="106"/>
                    </a:lnTo>
                    <a:lnTo>
                      <a:pt x="21" y="95"/>
                    </a:lnTo>
                    <a:lnTo>
                      <a:pt x="20" y="84"/>
                    </a:lnTo>
                    <a:lnTo>
                      <a:pt x="17" y="72"/>
                    </a:lnTo>
                    <a:lnTo>
                      <a:pt x="15" y="61"/>
                    </a:lnTo>
                    <a:lnTo>
                      <a:pt x="14" y="47"/>
                    </a:lnTo>
                    <a:lnTo>
                      <a:pt x="14" y="35"/>
                    </a:lnTo>
                    <a:lnTo>
                      <a:pt x="11" y="35"/>
                    </a:lnTo>
                    <a:lnTo>
                      <a:pt x="9" y="34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4" y="13"/>
                    </a:lnTo>
                    <a:lnTo>
                      <a:pt x="21" y="10"/>
                    </a:lnTo>
                    <a:lnTo>
                      <a:pt x="28" y="7"/>
                    </a:lnTo>
                    <a:lnTo>
                      <a:pt x="36" y="4"/>
                    </a:lnTo>
                    <a:lnTo>
                      <a:pt x="45" y="3"/>
                    </a:lnTo>
                    <a:lnTo>
                      <a:pt x="52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C4ED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5" name="Freeform 150"/>
              <p:cNvSpPr>
                <a:spLocks/>
              </p:cNvSpPr>
              <p:nvPr/>
            </p:nvSpPr>
            <p:spPr bwMode="auto">
              <a:xfrm>
                <a:off x="3950" y="3575"/>
                <a:ext cx="222" cy="207"/>
              </a:xfrm>
              <a:custGeom>
                <a:avLst/>
                <a:gdLst>
                  <a:gd name="T0" fmla="*/ 217 w 444"/>
                  <a:gd name="T1" fmla="*/ 6 h 414"/>
                  <a:gd name="T2" fmla="*/ 218 w 444"/>
                  <a:gd name="T3" fmla="*/ 20 h 414"/>
                  <a:gd name="T4" fmla="*/ 219 w 444"/>
                  <a:gd name="T5" fmla="*/ 34 h 414"/>
                  <a:gd name="T6" fmla="*/ 221 w 444"/>
                  <a:gd name="T7" fmla="*/ 48 h 414"/>
                  <a:gd name="T8" fmla="*/ 214 w 444"/>
                  <a:gd name="T9" fmla="*/ 55 h 414"/>
                  <a:gd name="T10" fmla="*/ 198 w 444"/>
                  <a:gd name="T11" fmla="*/ 57 h 414"/>
                  <a:gd name="T12" fmla="*/ 181 w 444"/>
                  <a:gd name="T13" fmla="*/ 60 h 414"/>
                  <a:gd name="T14" fmla="*/ 165 w 444"/>
                  <a:gd name="T15" fmla="*/ 63 h 414"/>
                  <a:gd name="T16" fmla="*/ 152 w 444"/>
                  <a:gd name="T17" fmla="*/ 72 h 414"/>
                  <a:gd name="T18" fmla="*/ 138 w 444"/>
                  <a:gd name="T19" fmla="*/ 80 h 414"/>
                  <a:gd name="T20" fmla="*/ 125 w 444"/>
                  <a:gd name="T21" fmla="*/ 88 h 414"/>
                  <a:gd name="T22" fmla="*/ 112 w 444"/>
                  <a:gd name="T23" fmla="*/ 99 h 414"/>
                  <a:gd name="T24" fmla="*/ 99 w 444"/>
                  <a:gd name="T25" fmla="*/ 109 h 414"/>
                  <a:gd name="T26" fmla="*/ 83 w 444"/>
                  <a:gd name="T27" fmla="*/ 119 h 414"/>
                  <a:gd name="T28" fmla="*/ 62 w 444"/>
                  <a:gd name="T29" fmla="*/ 137 h 414"/>
                  <a:gd name="T30" fmla="*/ 36 w 444"/>
                  <a:gd name="T31" fmla="*/ 164 h 414"/>
                  <a:gd name="T32" fmla="*/ 13 w 444"/>
                  <a:gd name="T33" fmla="*/ 193 h 414"/>
                  <a:gd name="T34" fmla="*/ 3 w 444"/>
                  <a:gd name="T35" fmla="*/ 199 h 414"/>
                  <a:gd name="T36" fmla="*/ 8 w 444"/>
                  <a:gd name="T37" fmla="*/ 182 h 414"/>
                  <a:gd name="T38" fmla="*/ 14 w 444"/>
                  <a:gd name="T39" fmla="*/ 167 h 414"/>
                  <a:gd name="T40" fmla="*/ 22 w 444"/>
                  <a:gd name="T41" fmla="*/ 150 h 414"/>
                  <a:gd name="T42" fmla="*/ 29 w 444"/>
                  <a:gd name="T43" fmla="*/ 139 h 414"/>
                  <a:gd name="T44" fmla="*/ 34 w 444"/>
                  <a:gd name="T45" fmla="*/ 133 h 414"/>
                  <a:gd name="T46" fmla="*/ 39 w 444"/>
                  <a:gd name="T47" fmla="*/ 125 h 414"/>
                  <a:gd name="T48" fmla="*/ 45 w 444"/>
                  <a:gd name="T49" fmla="*/ 119 h 414"/>
                  <a:gd name="T50" fmla="*/ 53 w 444"/>
                  <a:gd name="T51" fmla="*/ 109 h 414"/>
                  <a:gd name="T52" fmla="*/ 63 w 444"/>
                  <a:gd name="T53" fmla="*/ 97 h 414"/>
                  <a:gd name="T54" fmla="*/ 81 w 444"/>
                  <a:gd name="T55" fmla="*/ 81 h 414"/>
                  <a:gd name="T56" fmla="*/ 107 w 444"/>
                  <a:gd name="T57" fmla="*/ 60 h 414"/>
                  <a:gd name="T58" fmla="*/ 132 w 444"/>
                  <a:gd name="T59" fmla="*/ 41 h 414"/>
                  <a:gd name="T60" fmla="*/ 153 w 444"/>
                  <a:gd name="T61" fmla="*/ 26 h 414"/>
                  <a:gd name="T62" fmla="*/ 170 w 444"/>
                  <a:gd name="T63" fmla="*/ 17 h 414"/>
                  <a:gd name="T64" fmla="*/ 189 w 444"/>
                  <a:gd name="T65" fmla="*/ 10 h 414"/>
                  <a:gd name="T66" fmla="*/ 207 w 444"/>
                  <a:gd name="T67" fmla="*/ 3 h 4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4"/>
                  <a:gd name="T103" fmla="*/ 0 h 414"/>
                  <a:gd name="T104" fmla="*/ 444 w 444"/>
                  <a:gd name="T105" fmla="*/ 414 h 4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4" h="414">
                    <a:moveTo>
                      <a:pt x="433" y="0"/>
                    </a:moveTo>
                    <a:lnTo>
                      <a:pt x="433" y="13"/>
                    </a:lnTo>
                    <a:lnTo>
                      <a:pt x="433" y="27"/>
                    </a:lnTo>
                    <a:lnTo>
                      <a:pt x="435" y="40"/>
                    </a:lnTo>
                    <a:lnTo>
                      <a:pt x="436" y="53"/>
                    </a:lnTo>
                    <a:lnTo>
                      <a:pt x="438" y="67"/>
                    </a:lnTo>
                    <a:lnTo>
                      <a:pt x="441" y="81"/>
                    </a:lnTo>
                    <a:lnTo>
                      <a:pt x="442" y="95"/>
                    </a:lnTo>
                    <a:lnTo>
                      <a:pt x="444" y="108"/>
                    </a:lnTo>
                    <a:lnTo>
                      <a:pt x="427" y="111"/>
                    </a:lnTo>
                    <a:lnTo>
                      <a:pt x="411" y="114"/>
                    </a:lnTo>
                    <a:lnTo>
                      <a:pt x="395" y="115"/>
                    </a:lnTo>
                    <a:lnTo>
                      <a:pt x="379" y="118"/>
                    </a:lnTo>
                    <a:lnTo>
                      <a:pt x="362" y="120"/>
                    </a:lnTo>
                    <a:lnTo>
                      <a:pt x="346" y="123"/>
                    </a:lnTo>
                    <a:lnTo>
                      <a:pt x="330" y="127"/>
                    </a:lnTo>
                    <a:lnTo>
                      <a:pt x="315" y="132"/>
                    </a:lnTo>
                    <a:lnTo>
                      <a:pt x="303" y="143"/>
                    </a:lnTo>
                    <a:lnTo>
                      <a:pt x="290" y="152"/>
                    </a:lnTo>
                    <a:lnTo>
                      <a:pt x="276" y="160"/>
                    </a:lnTo>
                    <a:lnTo>
                      <a:pt x="263" y="169"/>
                    </a:lnTo>
                    <a:lnTo>
                      <a:pt x="250" y="176"/>
                    </a:lnTo>
                    <a:lnTo>
                      <a:pt x="237" y="186"/>
                    </a:lnTo>
                    <a:lnTo>
                      <a:pt x="225" y="197"/>
                    </a:lnTo>
                    <a:lnTo>
                      <a:pt x="213" y="210"/>
                    </a:lnTo>
                    <a:lnTo>
                      <a:pt x="197" y="219"/>
                    </a:lnTo>
                    <a:lnTo>
                      <a:pt x="180" y="228"/>
                    </a:lnTo>
                    <a:lnTo>
                      <a:pt x="166" y="238"/>
                    </a:lnTo>
                    <a:lnTo>
                      <a:pt x="151" y="250"/>
                    </a:lnTo>
                    <a:lnTo>
                      <a:pt x="124" y="274"/>
                    </a:lnTo>
                    <a:lnTo>
                      <a:pt x="97" y="300"/>
                    </a:lnTo>
                    <a:lnTo>
                      <a:pt x="72" y="328"/>
                    </a:lnTo>
                    <a:lnTo>
                      <a:pt x="49" y="358"/>
                    </a:lnTo>
                    <a:lnTo>
                      <a:pt x="25" y="386"/>
                    </a:lnTo>
                    <a:lnTo>
                      <a:pt x="0" y="414"/>
                    </a:lnTo>
                    <a:lnTo>
                      <a:pt x="6" y="398"/>
                    </a:lnTo>
                    <a:lnTo>
                      <a:pt x="12" y="382"/>
                    </a:lnTo>
                    <a:lnTo>
                      <a:pt x="16" y="364"/>
                    </a:lnTo>
                    <a:lnTo>
                      <a:pt x="22" y="348"/>
                    </a:lnTo>
                    <a:lnTo>
                      <a:pt x="29" y="333"/>
                    </a:lnTo>
                    <a:lnTo>
                      <a:pt x="35" y="317"/>
                    </a:lnTo>
                    <a:lnTo>
                      <a:pt x="43" y="300"/>
                    </a:lnTo>
                    <a:lnTo>
                      <a:pt x="52" y="286"/>
                    </a:lnTo>
                    <a:lnTo>
                      <a:pt x="58" y="278"/>
                    </a:lnTo>
                    <a:lnTo>
                      <a:pt x="63" y="272"/>
                    </a:lnTo>
                    <a:lnTo>
                      <a:pt x="68" y="265"/>
                    </a:lnTo>
                    <a:lnTo>
                      <a:pt x="74" y="259"/>
                    </a:lnTo>
                    <a:lnTo>
                      <a:pt x="78" y="251"/>
                    </a:lnTo>
                    <a:lnTo>
                      <a:pt x="84" y="246"/>
                    </a:lnTo>
                    <a:lnTo>
                      <a:pt x="90" y="238"/>
                    </a:lnTo>
                    <a:lnTo>
                      <a:pt x="96" y="232"/>
                    </a:lnTo>
                    <a:lnTo>
                      <a:pt x="105" y="219"/>
                    </a:lnTo>
                    <a:lnTo>
                      <a:pt x="115" y="206"/>
                    </a:lnTo>
                    <a:lnTo>
                      <a:pt x="126" y="194"/>
                    </a:lnTo>
                    <a:lnTo>
                      <a:pt x="137" y="183"/>
                    </a:lnTo>
                    <a:lnTo>
                      <a:pt x="161" y="161"/>
                    </a:lnTo>
                    <a:lnTo>
                      <a:pt x="186" y="140"/>
                    </a:lnTo>
                    <a:lnTo>
                      <a:pt x="213" y="121"/>
                    </a:lnTo>
                    <a:lnTo>
                      <a:pt x="238" y="102"/>
                    </a:lnTo>
                    <a:lnTo>
                      <a:pt x="263" y="81"/>
                    </a:lnTo>
                    <a:lnTo>
                      <a:pt x="288" y="62"/>
                    </a:lnTo>
                    <a:lnTo>
                      <a:pt x="306" y="52"/>
                    </a:lnTo>
                    <a:lnTo>
                      <a:pt x="322" y="43"/>
                    </a:lnTo>
                    <a:lnTo>
                      <a:pt x="340" y="34"/>
                    </a:lnTo>
                    <a:lnTo>
                      <a:pt x="359" y="27"/>
                    </a:lnTo>
                    <a:lnTo>
                      <a:pt x="377" y="19"/>
                    </a:lnTo>
                    <a:lnTo>
                      <a:pt x="395" y="12"/>
                    </a:lnTo>
                    <a:lnTo>
                      <a:pt x="414" y="6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122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6" name="Freeform 151"/>
              <p:cNvSpPr>
                <a:spLocks/>
              </p:cNvSpPr>
              <p:nvPr/>
            </p:nvSpPr>
            <p:spPr bwMode="auto">
              <a:xfrm>
                <a:off x="4819" y="3605"/>
                <a:ext cx="23" cy="57"/>
              </a:xfrm>
              <a:custGeom>
                <a:avLst/>
                <a:gdLst>
                  <a:gd name="T0" fmla="*/ 23 w 48"/>
                  <a:gd name="T1" fmla="*/ 2 h 114"/>
                  <a:gd name="T2" fmla="*/ 23 w 48"/>
                  <a:gd name="T3" fmla="*/ 9 h 114"/>
                  <a:gd name="T4" fmla="*/ 21 w 48"/>
                  <a:gd name="T5" fmla="*/ 16 h 114"/>
                  <a:gd name="T6" fmla="*/ 19 w 48"/>
                  <a:gd name="T7" fmla="*/ 24 h 114"/>
                  <a:gd name="T8" fmla="*/ 15 w 48"/>
                  <a:gd name="T9" fmla="*/ 30 h 114"/>
                  <a:gd name="T10" fmla="*/ 12 w 48"/>
                  <a:gd name="T11" fmla="*/ 37 h 114"/>
                  <a:gd name="T12" fmla="*/ 8 w 48"/>
                  <a:gd name="T13" fmla="*/ 44 h 114"/>
                  <a:gd name="T14" fmla="*/ 4 w 48"/>
                  <a:gd name="T15" fmla="*/ 50 h 114"/>
                  <a:gd name="T16" fmla="*/ 1 w 48"/>
                  <a:gd name="T17" fmla="*/ 57 h 114"/>
                  <a:gd name="T18" fmla="*/ 0 w 48"/>
                  <a:gd name="T19" fmla="*/ 50 h 114"/>
                  <a:gd name="T20" fmla="*/ 1 w 48"/>
                  <a:gd name="T21" fmla="*/ 42 h 114"/>
                  <a:gd name="T22" fmla="*/ 1 w 48"/>
                  <a:gd name="T23" fmla="*/ 35 h 114"/>
                  <a:gd name="T24" fmla="*/ 1 w 48"/>
                  <a:gd name="T25" fmla="*/ 28 h 114"/>
                  <a:gd name="T26" fmla="*/ 2 w 48"/>
                  <a:gd name="T27" fmla="*/ 21 h 114"/>
                  <a:gd name="T28" fmla="*/ 3 w 48"/>
                  <a:gd name="T29" fmla="*/ 14 h 114"/>
                  <a:gd name="T30" fmla="*/ 3 w 48"/>
                  <a:gd name="T31" fmla="*/ 7 h 114"/>
                  <a:gd name="T32" fmla="*/ 3 w 48"/>
                  <a:gd name="T33" fmla="*/ 1 h 114"/>
                  <a:gd name="T34" fmla="*/ 6 w 48"/>
                  <a:gd name="T35" fmla="*/ 0 h 114"/>
                  <a:gd name="T36" fmla="*/ 8 w 48"/>
                  <a:gd name="T37" fmla="*/ 0 h 114"/>
                  <a:gd name="T38" fmla="*/ 11 w 48"/>
                  <a:gd name="T39" fmla="*/ 1 h 114"/>
                  <a:gd name="T40" fmla="*/ 13 w 48"/>
                  <a:gd name="T41" fmla="*/ 1 h 114"/>
                  <a:gd name="T42" fmla="*/ 16 w 48"/>
                  <a:gd name="T43" fmla="*/ 2 h 114"/>
                  <a:gd name="T44" fmla="*/ 18 w 48"/>
                  <a:gd name="T45" fmla="*/ 2 h 114"/>
                  <a:gd name="T46" fmla="*/ 21 w 48"/>
                  <a:gd name="T47" fmla="*/ 2 h 114"/>
                  <a:gd name="T48" fmla="*/ 23 w 48"/>
                  <a:gd name="T49" fmla="*/ 2 h 1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"/>
                  <a:gd name="T76" fmla="*/ 0 h 114"/>
                  <a:gd name="T77" fmla="*/ 48 w 48"/>
                  <a:gd name="T78" fmla="*/ 114 h 1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" h="114">
                    <a:moveTo>
                      <a:pt x="48" y="3"/>
                    </a:moveTo>
                    <a:lnTo>
                      <a:pt x="48" y="17"/>
                    </a:lnTo>
                    <a:lnTo>
                      <a:pt x="43" y="32"/>
                    </a:lnTo>
                    <a:lnTo>
                      <a:pt x="39" y="47"/>
                    </a:lnTo>
                    <a:lnTo>
                      <a:pt x="32" y="60"/>
                    </a:lnTo>
                    <a:lnTo>
                      <a:pt x="24" y="74"/>
                    </a:lnTo>
                    <a:lnTo>
                      <a:pt x="17" y="87"/>
                    </a:lnTo>
                    <a:lnTo>
                      <a:pt x="9" y="100"/>
                    </a:lnTo>
                    <a:lnTo>
                      <a:pt x="2" y="114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2" y="69"/>
                    </a:lnTo>
                    <a:lnTo>
                      <a:pt x="3" y="56"/>
                    </a:lnTo>
                    <a:lnTo>
                      <a:pt x="5" y="41"/>
                    </a:lnTo>
                    <a:lnTo>
                      <a:pt x="6" y="28"/>
                    </a:lnTo>
                    <a:lnTo>
                      <a:pt x="6" y="14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3" y="3"/>
                    </a:lnTo>
                    <a:lnTo>
                      <a:pt x="37" y="3"/>
                    </a:lnTo>
                    <a:lnTo>
                      <a:pt x="43" y="3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4ED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7" name="Freeform 152"/>
              <p:cNvSpPr>
                <a:spLocks/>
              </p:cNvSpPr>
              <p:nvPr/>
            </p:nvSpPr>
            <p:spPr bwMode="auto">
              <a:xfrm>
                <a:off x="3813" y="3618"/>
                <a:ext cx="30" cy="122"/>
              </a:xfrm>
              <a:custGeom>
                <a:avLst/>
                <a:gdLst>
                  <a:gd name="T0" fmla="*/ 30 w 60"/>
                  <a:gd name="T1" fmla="*/ 2 h 244"/>
                  <a:gd name="T2" fmla="*/ 30 w 60"/>
                  <a:gd name="T3" fmla="*/ 2 h 244"/>
                  <a:gd name="T4" fmla="*/ 29 w 60"/>
                  <a:gd name="T5" fmla="*/ 4 h 244"/>
                  <a:gd name="T6" fmla="*/ 28 w 60"/>
                  <a:gd name="T7" fmla="*/ 5 h 244"/>
                  <a:gd name="T8" fmla="*/ 27 w 60"/>
                  <a:gd name="T9" fmla="*/ 7 h 244"/>
                  <a:gd name="T10" fmla="*/ 27 w 60"/>
                  <a:gd name="T11" fmla="*/ 8 h 244"/>
                  <a:gd name="T12" fmla="*/ 26 w 60"/>
                  <a:gd name="T13" fmla="*/ 10 h 244"/>
                  <a:gd name="T14" fmla="*/ 25 w 60"/>
                  <a:gd name="T15" fmla="*/ 11 h 244"/>
                  <a:gd name="T16" fmla="*/ 24 w 60"/>
                  <a:gd name="T17" fmla="*/ 12 h 244"/>
                  <a:gd name="T18" fmla="*/ 24 w 60"/>
                  <a:gd name="T19" fmla="*/ 26 h 244"/>
                  <a:gd name="T20" fmla="*/ 24 w 60"/>
                  <a:gd name="T21" fmla="*/ 40 h 244"/>
                  <a:gd name="T22" fmla="*/ 24 w 60"/>
                  <a:gd name="T23" fmla="*/ 55 h 244"/>
                  <a:gd name="T24" fmla="*/ 23 w 60"/>
                  <a:gd name="T25" fmla="*/ 69 h 244"/>
                  <a:gd name="T26" fmla="*/ 22 w 60"/>
                  <a:gd name="T27" fmla="*/ 82 h 244"/>
                  <a:gd name="T28" fmla="*/ 22 w 60"/>
                  <a:gd name="T29" fmla="*/ 96 h 244"/>
                  <a:gd name="T30" fmla="*/ 23 w 60"/>
                  <a:gd name="T31" fmla="*/ 110 h 244"/>
                  <a:gd name="T32" fmla="*/ 24 w 60"/>
                  <a:gd name="T33" fmla="*/ 122 h 244"/>
                  <a:gd name="T34" fmla="*/ 21 w 60"/>
                  <a:gd name="T35" fmla="*/ 116 h 244"/>
                  <a:gd name="T36" fmla="*/ 18 w 60"/>
                  <a:gd name="T37" fmla="*/ 111 h 244"/>
                  <a:gd name="T38" fmla="*/ 15 w 60"/>
                  <a:gd name="T39" fmla="*/ 105 h 244"/>
                  <a:gd name="T40" fmla="*/ 14 w 60"/>
                  <a:gd name="T41" fmla="*/ 99 h 244"/>
                  <a:gd name="T42" fmla="*/ 11 w 60"/>
                  <a:gd name="T43" fmla="*/ 86 h 244"/>
                  <a:gd name="T44" fmla="*/ 9 w 60"/>
                  <a:gd name="T45" fmla="*/ 73 h 244"/>
                  <a:gd name="T46" fmla="*/ 8 w 60"/>
                  <a:gd name="T47" fmla="*/ 59 h 244"/>
                  <a:gd name="T48" fmla="*/ 6 w 60"/>
                  <a:gd name="T49" fmla="*/ 46 h 244"/>
                  <a:gd name="T50" fmla="*/ 5 w 60"/>
                  <a:gd name="T51" fmla="*/ 31 h 244"/>
                  <a:gd name="T52" fmla="*/ 5 w 60"/>
                  <a:gd name="T53" fmla="*/ 19 h 244"/>
                  <a:gd name="T54" fmla="*/ 5 w 60"/>
                  <a:gd name="T55" fmla="*/ 19 h 244"/>
                  <a:gd name="T56" fmla="*/ 4 w 60"/>
                  <a:gd name="T57" fmla="*/ 18 h 244"/>
                  <a:gd name="T58" fmla="*/ 3 w 60"/>
                  <a:gd name="T59" fmla="*/ 18 h 244"/>
                  <a:gd name="T60" fmla="*/ 3 w 60"/>
                  <a:gd name="T61" fmla="*/ 17 h 244"/>
                  <a:gd name="T62" fmla="*/ 2 w 60"/>
                  <a:gd name="T63" fmla="*/ 17 h 244"/>
                  <a:gd name="T64" fmla="*/ 2 w 60"/>
                  <a:gd name="T65" fmla="*/ 16 h 244"/>
                  <a:gd name="T66" fmla="*/ 1 w 60"/>
                  <a:gd name="T67" fmla="*/ 16 h 244"/>
                  <a:gd name="T68" fmla="*/ 0 w 60"/>
                  <a:gd name="T69" fmla="*/ 17 h 244"/>
                  <a:gd name="T70" fmla="*/ 2 w 60"/>
                  <a:gd name="T71" fmla="*/ 14 h 244"/>
                  <a:gd name="T72" fmla="*/ 5 w 60"/>
                  <a:gd name="T73" fmla="*/ 12 h 244"/>
                  <a:gd name="T74" fmla="*/ 7 w 60"/>
                  <a:gd name="T75" fmla="*/ 9 h 244"/>
                  <a:gd name="T76" fmla="*/ 9 w 60"/>
                  <a:gd name="T77" fmla="*/ 7 h 244"/>
                  <a:gd name="T78" fmla="*/ 11 w 60"/>
                  <a:gd name="T79" fmla="*/ 5 h 244"/>
                  <a:gd name="T80" fmla="*/ 14 w 60"/>
                  <a:gd name="T81" fmla="*/ 2 h 244"/>
                  <a:gd name="T82" fmla="*/ 17 w 60"/>
                  <a:gd name="T83" fmla="*/ 1 h 244"/>
                  <a:gd name="T84" fmla="*/ 20 w 60"/>
                  <a:gd name="T85" fmla="*/ 0 h 244"/>
                  <a:gd name="T86" fmla="*/ 22 w 60"/>
                  <a:gd name="T87" fmla="*/ 1 h 244"/>
                  <a:gd name="T88" fmla="*/ 23 w 60"/>
                  <a:gd name="T89" fmla="*/ 1 h 244"/>
                  <a:gd name="T90" fmla="*/ 24 w 60"/>
                  <a:gd name="T91" fmla="*/ 2 h 244"/>
                  <a:gd name="T92" fmla="*/ 25 w 60"/>
                  <a:gd name="T93" fmla="*/ 2 h 244"/>
                  <a:gd name="T94" fmla="*/ 26 w 60"/>
                  <a:gd name="T95" fmla="*/ 2 h 244"/>
                  <a:gd name="T96" fmla="*/ 27 w 60"/>
                  <a:gd name="T97" fmla="*/ 1 h 244"/>
                  <a:gd name="T98" fmla="*/ 29 w 60"/>
                  <a:gd name="T99" fmla="*/ 1 h 244"/>
                  <a:gd name="T100" fmla="*/ 30 w 60"/>
                  <a:gd name="T101" fmla="*/ 2 h 2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0"/>
                  <a:gd name="T154" fmla="*/ 0 h 244"/>
                  <a:gd name="T155" fmla="*/ 60 w 60"/>
                  <a:gd name="T156" fmla="*/ 244 h 2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0" h="244">
                    <a:moveTo>
                      <a:pt x="60" y="3"/>
                    </a:moveTo>
                    <a:lnTo>
                      <a:pt x="59" y="4"/>
                    </a:lnTo>
                    <a:lnTo>
                      <a:pt x="57" y="7"/>
                    </a:lnTo>
                    <a:lnTo>
                      <a:pt x="56" y="10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51" y="19"/>
                    </a:lnTo>
                    <a:lnTo>
                      <a:pt x="50" y="22"/>
                    </a:lnTo>
                    <a:lnTo>
                      <a:pt x="47" y="23"/>
                    </a:lnTo>
                    <a:lnTo>
                      <a:pt x="47" y="52"/>
                    </a:lnTo>
                    <a:lnTo>
                      <a:pt x="47" y="80"/>
                    </a:lnTo>
                    <a:lnTo>
                      <a:pt x="47" y="109"/>
                    </a:lnTo>
                    <a:lnTo>
                      <a:pt x="46" y="137"/>
                    </a:lnTo>
                    <a:lnTo>
                      <a:pt x="44" y="164"/>
                    </a:lnTo>
                    <a:lnTo>
                      <a:pt x="44" y="192"/>
                    </a:lnTo>
                    <a:lnTo>
                      <a:pt x="46" y="219"/>
                    </a:lnTo>
                    <a:lnTo>
                      <a:pt x="47" y="244"/>
                    </a:lnTo>
                    <a:lnTo>
                      <a:pt x="41" y="232"/>
                    </a:lnTo>
                    <a:lnTo>
                      <a:pt x="35" y="222"/>
                    </a:lnTo>
                    <a:lnTo>
                      <a:pt x="31" y="210"/>
                    </a:lnTo>
                    <a:lnTo>
                      <a:pt x="28" y="197"/>
                    </a:lnTo>
                    <a:lnTo>
                      <a:pt x="22" y="171"/>
                    </a:lnTo>
                    <a:lnTo>
                      <a:pt x="17" y="145"/>
                    </a:lnTo>
                    <a:lnTo>
                      <a:pt x="15" y="118"/>
                    </a:lnTo>
                    <a:lnTo>
                      <a:pt x="12" y="91"/>
                    </a:lnTo>
                    <a:lnTo>
                      <a:pt x="10" y="63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9" y="23"/>
                    </a:lnTo>
                    <a:lnTo>
                      <a:pt x="13" y="18"/>
                    </a:lnTo>
                    <a:lnTo>
                      <a:pt x="17" y="13"/>
                    </a:lnTo>
                    <a:lnTo>
                      <a:pt x="22" y="9"/>
                    </a:lnTo>
                    <a:lnTo>
                      <a:pt x="28" y="4"/>
                    </a:lnTo>
                    <a:lnTo>
                      <a:pt x="34" y="1"/>
                    </a:lnTo>
                    <a:lnTo>
                      <a:pt x="40" y="0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47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4" y="1"/>
                    </a:lnTo>
                    <a:lnTo>
                      <a:pt x="57" y="1"/>
                    </a:lnTo>
                    <a:lnTo>
                      <a:pt x="60" y="3"/>
                    </a:lnTo>
                    <a:close/>
                  </a:path>
                </a:pathLst>
              </a:custGeom>
              <a:solidFill>
                <a:srgbClr val="C4ED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8" name="Freeform 153"/>
              <p:cNvSpPr>
                <a:spLocks/>
              </p:cNvSpPr>
              <p:nvPr/>
            </p:nvSpPr>
            <p:spPr bwMode="auto">
              <a:xfrm>
                <a:off x="4918" y="3639"/>
                <a:ext cx="32" cy="77"/>
              </a:xfrm>
              <a:custGeom>
                <a:avLst/>
                <a:gdLst>
                  <a:gd name="T0" fmla="*/ 26 w 65"/>
                  <a:gd name="T1" fmla="*/ 4 h 156"/>
                  <a:gd name="T2" fmla="*/ 26 w 65"/>
                  <a:gd name="T3" fmla="*/ 4 h 156"/>
                  <a:gd name="T4" fmla="*/ 26 w 65"/>
                  <a:gd name="T5" fmla="*/ 5 h 156"/>
                  <a:gd name="T6" fmla="*/ 26 w 65"/>
                  <a:gd name="T7" fmla="*/ 5 h 156"/>
                  <a:gd name="T8" fmla="*/ 27 w 65"/>
                  <a:gd name="T9" fmla="*/ 6 h 156"/>
                  <a:gd name="T10" fmla="*/ 27 w 65"/>
                  <a:gd name="T11" fmla="*/ 6 h 156"/>
                  <a:gd name="T12" fmla="*/ 28 w 65"/>
                  <a:gd name="T13" fmla="*/ 6 h 156"/>
                  <a:gd name="T14" fmla="*/ 28 w 65"/>
                  <a:gd name="T15" fmla="*/ 6 h 156"/>
                  <a:gd name="T16" fmla="*/ 28 w 65"/>
                  <a:gd name="T17" fmla="*/ 6 h 156"/>
                  <a:gd name="T18" fmla="*/ 32 w 65"/>
                  <a:gd name="T19" fmla="*/ 6 h 156"/>
                  <a:gd name="T20" fmla="*/ 32 w 65"/>
                  <a:gd name="T21" fmla="*/ 15 h 156"/>
                  <a:gd name="T22" fmla="*/ 28 w 65"/>
                  <a:gd name="T23" fmla="*/ 22 h 156"/>
                  <a:gd name="T24" fmla="*/ 23 w 65"/>
                  <a:gd name="T25" fmla="*/ 30 h 156"/>
                  <a:gd name="T26" fmla="*/ 20 w 65"/>
                  <a:gd name="T27" fmla="*/ 38 h 156"/>
                  <a:gd name="T28" fmla="*/ 17 w 65"/>
                  <a:gd name="T29" fmla="*/ 46 h 156"/>
                  <a:gd name="T30" fmla="*/ 13 w 65"/>
                  <a:gd name="T31" fmla="*/ 54 h 156"/>
                  <a:gd name="T32" fmla="*/ 9 w 65"/>
                  <a:gd name="T33" fmla="*/ 62 h 156"/>
                  <a:gd name="T34" fmla="*/ 5 w 65"/>
                  <a:gd name="T35" fmla="*/ 70 h 156"/>
                  <a:gd name="T36" fmla="*/ 0 w 65"/>
                  <a:gd name="T37" fmla="*/ 77 h 156"/>
                  <a:gd name="T38" fmla="*/ 0 w 65"/>
                  <a:gd name="T39" fmla="*/ 67 h 156"/>
                  <a:gd name="T40" fmla="*/ 0 w 65"/>
                  <a:gd name="T41" fmla="*/ 58 h 156"/>
                  <a:gd name="T42" fmla="*/ 1 w 65"/>
                  <a:gd name="T43" fmla="*/ 49 h 156"/>
                  <a:gd name="T44" fmla="*/ 3 w 65"/>
                  <a:gd name="T45" fmla="*/ 40 h 156"/>
                  <a:gd name="T46" fmla="*/ 4 w 65"/>
                  <a:gd name="T47" fmla="*/ 32 h 156"/>
                  <a:gd name="T48" fmla="*/ 5 w 65"/>
                  <a:gd name="T49" fmla="*/ 23 h 156"/>
                  <a:gd name="T50" fmla="*/ 5 w 65"/>
                  <a:gd name="T51" fmla="*/ 13 h 156"/>
                  <a:gd name="T52" fmla="*/ 4 w 65"/>
                  <a:gd name="T53" fmla="*/ 4 h 156"/>
                  <a:gd name="T54" fmla="*/ 7 w 65"/>
                  <a:gd name="T55" fmla="*/ 1 h 156"/>
                  <a:gd name="T56" fmla="*/ 9 w 65"/>
                  <a:gd name="T57" fmla="*/ 1 h 156"/>
                  <a:gd name="T58" fmla="*/ 12 w 65"/>
                  <a:gd name="T59" fmla="*/ 0 h 156"/>
                  <a:gd name="T60" fmla="*/ 15 w 65"/>
                  <a:gd name="T61" fmla="*/ 1 h 156"/>
                  <a:gd name="T62" fmla="*/ 18 w 65"/>
                  <a:gd name="T63" fmla="*/ 1 h 156"/>
                  <a:gd name="T64" fmla="*/ 21 w 65"/>
                  <a:gd name="T65" fmla="*/ 2 h 156"/>
                  <a:gd name="T66" fmla="*/ 24 w 65"/>
                  <a:gd name="T67" fmla="*/ 3 h 156"/>
                  <a:gd name="T68" fmla="*/ 26 w 65"/>
                  <a:gd name="T69" fmla="*/ 4 h 1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"/>
                  <a:gd name="T106" fmla="*/ 0 h 156"/>
                  <a:gd name="T107" fmla="*/ 65 w 65"/>
                  <a:gd name="T108" fmla="*/ 156 h 1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" h="156">
                    <a:moveTo>
                      <a:pt x="53" y="8"/>
                    </a:moveTo>
                    <a:lnTo>
                      <a:pt x="53" y="9"/>
                    </a:lnTo>
                    <a:lnTo>
                      <a:pt x="53" y="11"/>
                    </a:lnTo>
                    <a:lnTo>
                      <a:pt x="54" y="12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65" y="13"/>
                    </a:lnTo>
                    <a:lnTo>
                      <a:pt x="65" y="30"/>
                    </a:lnTo>
                    <a:lnTo>
                      <a:pt x="56" y="45"/>
                    </a:lnTo>
                    <a:lnTo>
                      <a:pt x="47" y="61"/>
                    </a:lnTo>
                    <a:lnTo>
                      <a:pt x="40" y="77"/>
                    </a:lnTo>
                    <a:lnTo>
                      <a:pt x="34" y="93"/>
                    </a:lnTo>
                    <a:lnTo>
                      <a:pt x="26" y="110"/>
                    </a:lnTo>
                    <a:lnTo>
                      <a:pt x="19" y="126"/>
                    </a:lnTo>
                    <a:lnTo>
                      <a:pt x="10" y="141"/>
                    </a:lnTo>
                    <a:lnTo>
                      <a:pt x="0" y="156"/>
                    </a:lnTo>
                    <a:lnTo>
                      <a:pt x="0" y="136"/>
                    </a:lnTo>
                    <a:lnTo>
                      <a:pt x="1" y="117"/>
                    </a:lnTo>
                    <a:lnTo>
                      <a:pt x="3" y="99"/>
                    </a:lnTo>
                    <a:lnTo>
                      <a:pt x="6" y="82"/>
                    </a:lnTo>
                    <a:lnTo>
                      <a:pt x="9" y="64"/>
                    </a:lnTo>
                    <a:lnTo>
                      <a:pt x="10" y="46"/>
                    </a:lnTo>
                    <a:lnTo>
                      <a:pt x="10" y="27"/>
                    </a:lnTo>
                    <a:lnTo>
                      <a:pt x="9" y="8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7" y="3"/>
                    </a:lnTo>
                    <a:lnTo>
                      <a:pt x="43" y="5"/>
                    </a:lnTo>
                    <a:lnTo>
                      <a:pt x="48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C4ED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9" name="Freeform 154"/>
              <p:cNvSpPr>
                <a:spLocks/>
              </p:cNvSpPr>
              <p:nvPr/>
            </p:nvSpPr>
            <p:spPr bwMode="auto">
              <a:xfrm>
                <a:off x="3704" y="3644"/>
                <a:ext cx="42" cy="165"/>
              </a:xfrm>
              <a:custGeom>
                <a:avLst/>
                <a:gdLst>
                  <a:gd name="T0" fmla="*/ 42 w 83"/>
                  <a:gd name="T1" fmla="*/ 12 h 329"/>
                  <a:gd name="T2" fmla="*/ 39 w 83"/>
                  <a:gd name="T3" fmla="*/ 30 h 329"/>
                  <a:gd name="T4" fmla="*/ 36 w 83"/>
                  <a:gd name="T5" fmla="*/ 50 h 329"/>
                  <a:gd name="T6" fmla="*/ 34 w 83"/>
                  <a:gd name="T7" fmla="*/ 69 h 329"/>
                  <a:gd name="T8" fmla="*/ 34 w 83"/>
                  <a:gd name="T9" fmla="*/ 89 h 329"/>
                  <a:gd name="T10" fmla="*/ 33 w 83"/>
                  <a:gd name="T11" fmla="*/ 109 h 329"/>
                  <a:gd name="T12" fmla="*/ 33 w 83"/>
                  <a:gd name="T13" fmla="*/ 128 h 329"/>
                  <a:gd name="T14" fmla="*/ 33 w 83"/>
                  <a:gd name="T15" fmla="*/ 147 h 329"/>
                  <a:gd name="T16" fmla="*/ 33 w 83"/>
                  <a:gd name="T17" fmla="*/ 165 h 329"/>
                  <a:gd name="T18" fmla="*/ 28 w 83"/>
                  <a:gd name="T19" fmla="*/ 156 h 329"/>
                  <a:gd name="T20" fmla="*/ 24 w 83"/>
                  <a:gd name="T21" fmla="*/ 147 h 329"/>
                  <a:gd name="T22" fmla="*/ 20 w 83"/>
                  <a:gd name="T23" fmla="*/ 138 h 329"/>
                  <a:gd name="T24" fmla="*/ 17 w 83"/>
                  <a:gd name="T25" fmla="*/ 128 h 329"/>
                  <a:gd name="T26" fmla="*/ 13 w 83"/>
                  <a:gd name="T27" fmla="*/ 118 h 329"/>
                  <a:gd name="T28" fmla="*/ 10 w 83"/>
                  <a:gd name="T29" fmla="*/ 109 h 329"/>
                  <a:gd name="T30" fmla="*/ 8 w 83"/>
                  <a:gd name="T31" fmla="*/ 98 h 329"/>
                  <a:gd name="T32" fmla="*/ 6 w 83"/>
                  <a:gd name="T33" fmla="*/ 88 h 329"/>
                  <a:gd name="T34" fmla="*/ 3 w 83"/>
                  <a:gd name="T35" fmla="*/ 67 h 329"/>
                  <a:gd name="T36" fmla="*/ 1 w 83"/>
                  <a:gd name="T37" fmla="*/ 47 h 329"/>
                  <a:gd name="T38" fmla="*/ 0 w 83"/>
                  <a:gd name="T39" fmla="*/ 27 h 329"/>
                  <a:gd name="T40" fmla="*/ 2 w 83"/>
                  <a:gd name="T41" fmla="*/ 7 h 329"/>
                  <a:gd name="T42" fmla="*/ 7 w 83"/>
                  <a:gd name="T43" fmla="*/ 4 h 329"/>
                  <a:gd name="T44" fmla="*/ 12 w 83"/>
                  <a:gd name="T45" fmla="*/ 1 h 329"/>
                  <a:gd name="T46" fmla="*/ 17 w 83"/>
                  <a:gd name="T47" fmla="*/ 1 h 329"/>
                  <a:gd name="T48" fmla="*/ 23 w 83"/>
                  <a:gd name="T49" fmla="*/ 0 h 329"/>
                  <a:gd name="T50" fmla="*/ 28 w 83"/>
                  <a:gd name="T51" fmla="*/ 1 h 329"/>
                  <a:gd name="T52" fmla="*/ 34 w 83"/>
                  <a:gd name="T53" fmla="*/ 3 h 329"/>
                  <a:gd name="T54" fmla="*/ 36 w 83"/>
                  <a:gd name="T55" fmla="*/ 4 h 329"/>
                  <a:gd name="T56" fmla="*/ 38 w 83"/>
                  <a:gd name="T57" fmla="*/ 7 h 329"/>
                  <a:gd name="T58" fmla="*/ 40 w 83"/>
                  <a:gd name="T59" fmla="*/ 9 h 329"/>
                  <a:gd name="T60" fmla="*/ 42 w 83"/>
                  <a:gd name="T61" fmla="*/ 12 h 3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3"/>
                  <a:gd name="T94" fmla="*/ 0 h 329"/>
                  <a:gd name="T95" fmla="*/ 83 w 83"/>
                  <a:gd name="T96" fmla="*/ 329 h 32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3" h="329">
                    <a:moveTo>
                      <a:pt x="83" y="23"/>
                    </a:moveTo>
                    <a:lnTo>
                      <a:pt x="77" y="60"/>
                    </a:lnTo>
                    <a:lnTo>
                      <a:pt x="71" y="99"/>
                    </a:lnTo>
                    <a:lnTo>
                      <a:pt x="68" y="137"/>
                    </a:lnTo>
                    <a:lnTo>
                      <a:pt x="67" y="177"/>
                    </a:lnTo>
                    <a:lnTo>
                      <a:pt x="65" y="217"/>
                    </a:lnTo>
                    <a:lnTo>
                      <a:pt x="65" y="256"/>
                    </a:lnTo>
                    <a:lnTo>
                      <a:pt x="65" y="293"/>
                    </a:lnTo>
                    <a:lnTo>
                      <a:pt x="65" y="329"/>
                    </a:lnTo>
                    <a:lnTo>
                      <a:pt x="56" y="312"/>
                    </a:lnTo>
                    <a:lnTo>
                      <a:pt x="48" y="294"/>
                    </a:lnTo>
                    <a:lnTo>
                      <a:pt x="39" y="275"/>
                    </a:lnTo>
                    <a:lnTo>
                      <a:pt x="33" y="256"/>
                    </a:lnTo>
                    <a:lnTo>
                      <a:pt x="25" y="236"/>
                    </a:lnTo>
                    <a:lnTo>
                      <a:pt x="20" y="217"/>
                    </a:lnTo>
                    <a:lnTo>
                      <a:pt x="15" y="196"/>
                    </a:lnTo>
                    <a:lnTo>
                      <a:pt x="11" y="176"/>
                    </a:lnTo>
                    <a:lnTo>
                      <a:pt x="5" y="134"/>
                    </a:lnTo>
                    <a:lnTo>
                      <a:pt x="2" y="93"/>
                    </a:lnTo>
                    <a:lnTo>
                      <a:pt x="0" y="53"/>
                    </a:lnTo>
                    <a:lnTo>
                      <a:pt x="3" y="13"/>
                    </a:lnTo>
                    <a:lnTo>
                      <a:pt x="14" y="7"/>
                    </a:lnTo>
                    <a:lnTo>
                      <a:pt x="24" y="2"/>
                    </a:lnTo>
                    <a:lnTo>
                      <a:pt x="34" y="1"/>
                    </a:lnTo>
                    <a:lnTo>
                      <a:pt x="46" y="0"/>
                    </a:lnTo>
                    <a:lnTo>
                      <a:pt x="56" y="1"/>
                    </a:lnTo>
                    <a:lnTo>
                      <a:pt x="67" y="5"/>
                    </a:lnTo>
                    <a:lnTo>
                      <a:pt x="71" y="8"/>
                    </a:lnTo>
                    <a:lnTo>
                      <a:pt x="76" y="13"/>
                    </a:lnTo>
                    <a:lnTo>
                      <a:pt x="80" y="17"/>
                    </a:lnTo>
                    <a:lnTo>
                      <a:pt x="83" y="23"/>
                    </a:lnTo>
                    <a:close/>
                  </a:path>
                </a:pathLst>
              </a:custGeom>
              <a:solidFill>
                <a:srgbClr val="C4ED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0" name="Freeform 155"/>
              <p:cNvSpPr>
                <a:spLocks/>
              </p:cNvSpPr>
              <p:nvPr/>
            </p:nvSpPr>
            <p:spPr bwMode="auto">
              <a:xfrm>
                <a:off x="4651" y="3656"/>
                <a:ext cx="280" cy="238"/>
              </a:xfrm>
              <a:custGeom>
                <a:avLst/>
                <a:gdLst>
                  <a:gd name="T0" fmla="*/ 96 w 560"/>
                  <a:gd name="T1" fmla="*/ 14 h 477"/>
                  <a:gd name="T2" fmla="*/ 95 w 560"/>
                  <a:gd name="T3" fmla="*/ 15 h 477"/>
                  <a:gd name="T4" fmla="*/ 98 w 560"/>
                  <a:gd name="T5" fmla="*/ 18 h 477"/>
                  <a:gd name="T6" fmla="*/ 101 w 560"/>
                  <a:gd name="T7" fmla="*/ 18 h 477"/>
                  <a:gd name="T8" fmla="*/ 115 w 560"/>
                  <a:gd name="T9" fmla="*/ 29 h 477"/>
                  <a:gd name="T10" fmla="*/ 136 w 560"/>
                  <a:gd name="T11" fmla="*/ 48 h 477"/>
                  <a:gd name="T12" fmla="*/ 162 w 560"/>
                  <a:gd name="T13" fmla="*/ 77 h 477"/>
                  <a:gd name="T14" fmla="*/ 193 w 560"/>
                  <a:gd name="T15" fmla="*/ 103 h 477"/>
                  <a:gd name="T16" fmla="*/ 206 w 560"/>
                  <a:gd name="T17" fmla="*/ 115 h 477"/>
                  <a:gd name="T18" fmla="*/ 215 w 560"/>
                  <a:gd name="T19" fmla="*/ 116 h 477"/>
                  <a:gd name="T20" fmla="*/ 233 w 560"/>
                  <a:gd name="T21" fmla="*/ 126 h 477"/>
                  <a:gd name="T22" fmla="*/ 257 w 560"/>
                  <a:gd name="T23" fmla="*/ 132 h 477"/>
                  <a:gd name="T24" fmla="*/ 265 w 560"/>
                  <a:gd name="T25" fmla="*/ 140 h 477"/>
                  <a:gd name="T26" fmla="*/ 272 w 560"/>
                  <a:gd name="T27" fmla="*/ 143 h 477"/>
                  <a:gd name="T28" fmla="*/ 277 w 560"/>
                  <a:gd name="T29" fmla="*/ 150 h 477"/>
                  <a:gd name="T30" fmla="*/ 270 w 560"/>
                  <a:gd name="T31" fmla="*/ 159 h 477"/>
                  <a:gd name="T32" fmla="*/ 260 w 560"/>
                  <a:gd name="T33" fmla="*/ 167 h 477"/>
                  <a:gd name="T34" fmla="*/ 257 w 560"/>
                  <a:gd name="T35" fmla="*/ 181 h 477"/>
                  <a:gd name="T36" fmla="*/ 253 w 560"/>
                  <a:gd name="T37" fmla="*/ 187 h 477"/>
                  <a:gd name="T38" fmla="*/ 250 w 560"/>
                  <a:gd name="T39" fmla="*/ 182 h 477"/>
                  <a:gd name="T40" fmla="*/ 239 w 560"/>
                  <a:gd name="T41" fmla="*/ 170 h 477"/>
                  <a:gd name="T42" fmla="*/ 215 w 560"/>
                  <a:gd name="T43" fmla="*/ 154 h 477"/>
                  <a:gd name="T44" fmla="*/ 197 w 560"/>
                  <a:gd name="T45" fmla="*/ 141 h 477"/>
                  <a:gd name="T46" fmla="*/ 185 w 560"/>
                  <a:gd name="T47" fmla="*/ 125 h 477"/>
                  <a:gd name="T48" fmla="*/ 178 w 560"/>
                  <a:gd name="T49" fmla="*/ 113 h 477"/>
                  <a:gd name="T50" fmla="*/ 171 w 560"/>
                  <a:gd name="T51" fmla="*/ 106 h 477"/>
                  <a:gd name="T52" fmla="*/ 175 w 560"/>
                  <a:gd name="T53" fmla="*/ 120 h 477"/>
                  <a:gd name="T54" fmla="*/ 188 w 560"/>
                  <a:gd name="T55" fmla="*/ 143 h 477"/>
                  <a:gd name="T56" fmla="*/ 190 w 560"/>
                  <a:gd name="T57" fmla="*/ 157 h 477"/>
                  <a:gd name="T58" fmla="*/ 182 w 560"/>
                  <a:gd name="T59" fmla="*/ 158 h 477"/>
                  <a:gd name="T60" fmla="*/ 184 w 560"/>
                  <a:gd name="T61" fmla="*/ 163 h 477"/>
                  <a:gd name="T62" fmla="*/ 198 w 560"/>
                  <a:gd name="T63" fmla="*/ 164 h 477"/>
                  <a:gd name="T64" fmla="*/ 247 w 560"/>
                  <a:gd name="T65" fmla="*/ 191 h 477"/>
                  <a:gd name="T66" fmla="*/ 233 w 560"/>
                  <a:gd name="T67" fmla="*/ 190 h 477"/>
                  <a:gd name="T68" fmla="*/ 221 w 560"/>
                  <a:gd name="T69" fmla="*/ 196 h 477"/>
                  <a:gd name="T70" fmla="*/ 208 w 560"/>
                  <a:gd name="T71" fmla="*/ 214 h 477"/>
                  <a:gd name="T72" fmla="*/ 204 w 560"/>
                  <a:gd name="T73" fmla="*/ 237 h 477"/>
                  <a:gd name="T74" fmla="*/ 177 w 560"/>
                  <a:gd name="T75" fmla="*/ 237 h 477"/>
                  <a:gd name="T76" fmla="*/ 148 w 560"/>
                  <a:gd name="T77" fmla="*/ 234 h 477"/>
                  <a:gd name="T78" fmla="*/ 130 w 560"/>
                  <a:gd name="T79" fmla="*/ 228 h 477"/>
                  <a:gd name="T80" fmla="*/ 116 w 560"/>
                  <a:gd name="T81" fmla="*/ 217 h 477"/>
                  <a:gd name="T82" fmla="*/ 118 w 560"/>
                  <a:gd name="T83" fmla="*/ 193 h 477"/>
                  <a:gd name="T84" fmla="*/ 109 w 560"/>
                  <a:gd name="T85" fmla="*/ 172 h 477"/>
                  <a:gd name="T86" fmla="*/ 81 w 560"/>
                  <a:gd name="T87" fmla="*/ 133 h 477"/>
                  <a:gd name="T88" fmla="*/ 78 w 560"/>
                  <a:gd name="T89" fmla="*/ 131 h 477"/>
                  <a:gd name="T90" fmla="*/ 77 w 560"/>
                  <a:gd name="T91" fmla="*/ 127 h 477"/>
                  <a:gd name="T92" fmla="*/ 50 w 560"/>
                  <a:gd name="T93" fmla="*/ 95 h 477"/>
                  <a:gd name="T94" fmla="*/ 25 w 560"/>
                  <a:gd name="T95" fmla="*/ 61 h 477"/>
                  <a:gd name="T96" fmla="*/ 11 w 560"/>
                  <a:gd name="T97" fmla="*/ 46 h 477"/>
                  <a:gd name="T98" fmla="*/ 0 w 560"/>
                  <a:gd name="T99" fmla="*/ 32 h 477"/>
                  <a:gd name="T100" fmla="*/ 21 w 560"/>
                  <a:gd name="T101" fmla="*/ 32 h 477"/>
                  <a:gd name="T102" fmla="*/ 41 w 560"/>
                  <a:gd name="T103" fmla="*/ 23 h 477"/>
                  <a:gd name="T104" fmla="*/ 54 w 560"/>
                  <a:gd name="T105" fmla="*/ 7 h 477"/>
                  <a:gd name="T106" fmla="*/ 75 w 560"/>
                  <a:gd name="T107" fmla="*/ 0 h 477"/>
                  <a:gd name="T108" fmla="*/ 88 w 560"/>
                  <a:gd name="T109" fmla="*/ 4 h 477"/>
                  <a:gd name="T110" fmla="*/ 96 w 560"/>
                  <a:gd name="T111" fmla="*/ 13 h 47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0"/>
                  <a:gd name="T169" fmla="*/ 0 h 477"/>
                  <a:gd name="T170" fmla="*/ 560 w 560"/>
                  <a:gd name="T171" fmla="*/ 477 h 47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0" h="477">
                    <a:moveTo>
                      <a:pt x="192" y="27"/>
                    </a:moveTo>
                    <a:lnTo>
                      <a:pt x="192" y="27"/>
                    </a:lnTo>
                    <a:lnTo>
                      <a:pt x="192" y="28"/>
                    </a:lnTo>
                    <a:lnTo>
                      <a:pt x="190" y="28"/>
                    </a:lnTo>
                    <a:lnTo>
                      <a:pt x="190" y="30"/>
                    </a:lnTo>
                    <a:lnTo>
                      <a:pt x="190" y="31"/>
                    </a:lnTo>
                    <a:lnTo>
                      <a:pt x="192" y="33"/>
                    </a:lnTo>
                    <a:lnTo>
                      <a:pt x="193" y="34"/>
                    </a:lnTo>
                    <a:lnTo>
                      <a:pt x="196" y="36"/>
                    </a:lnTo>
                    <a:lnTo>
                      <a:pt x="198" y="37"/>
                    </a:lnTo>
                    <a:lnTo>
                      <a:pt x="199" y="37"/>
                    </a:lnTo>
                    <a:lnTo>
                      <a:pt x="201" y="37"/>
                    </a:lnTo>
                    <a:lnTo>
                      <a:pt x="202" y="36"/>
                    </a:lnTo>
                    <a:lnTo>
                      <a:pt x="204" y="33"/>
                    </a:lnTo>
                    <a:lnTo>
                      <a:pt x="211" y="43"/>
                    </a:lnTo>
                    <a:lnTo>
                      <a:pt x="222" y="51"/>
                    </a:lnTo>
                    <a:lnTo>
                      <a:pt x="230" y="59"/>
                    </a:lnTo>
                    <a:lnTo>
                      <a:pt x="241" y="68"/>
                    </a:lnTo>
                    <a:lnTo>
                      <a:pt x="251" y="77"/>
                    </a:lnTo>
                    <a:lnTo>
                      <a:pt x="261" y="86"/>
                    </a:lnTo>
                    <a:lnTo>
                      <a:pt x="272" y="96"/>
                    </a:lnTo>
                    <a:lnTo>
                      <a:pt x="281" y="107"/>
                    </a:lnTo>
                    <a:lnTo>
                      <a:pt x="296" y="122"/>
                    </a:lnTo>
                    <a:lnTo>
                      <a:pt x="310" y="138"/>
                    </a:lnTo>
                    <a:lnTo>
                      <a:pt x="324" y="154"/>
                    </a:lnTo>
                    <a:lnTo>
                      <a:pt x="338" y="169"/>
                    </a:lnTo>
                    <a:lnTo>
                      <a:pt x="353" y="184"/>
                    </a:lnTo>
                    <a:lnTo>
                      <a:pt x="369" y="197"/>
                    </a:lnTo>
                    <a:lnTo>
                      <a:pt x="387" y="207"/>
                    </a:lnTo>
                    <a:lnTo>
                      <a:pt x="405" y="218"/>
                    </a:lnTo>
                    <a:lnTo>
                      <a:pt x="406" y="224"/>
                    </a:lnTo>
                    <a:lnTo>
                      <a:pt x="408" y="227"/>
                    </a:lnTo>
                    <a:lnTo>
                      <a:pt x="412" y="230"/>
                    </a:lnTo>
                    <a:lnTo>
                      <a:pt x="417" y="230"/>
                    </a:lnTo>
                    <a:lnTo>
                      <a:pt x="421" y="231"/>
                    </a:lnTo>
                    <a:lnTo>
                      <a:pt x="426" y="231"/>
                    </a:lnTo>
                    <a:lnTo>
                      <a:pt x="430" y="233"/>
                    </a:lnTo>
                    <a:lnTo>
                      <a:pt x="435" y="235"/>
                    </a:lnTo>
                    <a:lnTo>
                      <a:pt x="445" y="241"/>
                    </a:lnTo>
                    <a:lnTo>
                      <a:pt x="455" y="247"/>
                    </a:lnTo>
                    <a:lnTo>
                      <a:pt x="466" y="252"/>
                    </a:lnTo>
                    <a:lnTo>
                      <a:pt x="477" y="256"/>
                    </a:lnTo>
                    <a:lnTo>
                      <a:pt x="489" y="259"/>
                    </a:lnTo>
                    <a:lnTo>
                      <a:pt x="501" y="262"/>
                    </a:lnTo>
                    <a:lnTo>
                      <a:pt x="513" y="265"/>
                    </a:lnTo>
                    <a:lnTo>
                      <a:pt x="525" y="268"/>
                    </a:lnTo>
                    <a:lnTo>
                      <a:pt x="526" y="274"/>
                    </a:lnTo>
                    <a:lnTo>
                      <a:pt x="528" y="277"/>
                    </a:lnTo>
                    <a:lnTo>
                      <a:pt x="529" y="280"/>
                    </a:lnTo>
                    <a:lnTo>
                      <a:pt x="534" y="281"/>
                    </a:lnTo>
                    <a:lnTo>
                      <a:pt x="537" y="283"/>
                    </a:lnTo>
                    <a:lnTo>
                      <a:pt x="541" y="286"/>
                    </a:lnTo>
                    <a:lnTo>
                      <a:pt x="544" y="287"/>
                    </a:lnTo>
                    <a:lnTo>
                      <a:pt x="547" y="290"/>
                    </a:lnTo>
                    <a:lnTo>
                      <a:pt x="560" y="293"/>
                    </a:lnTo>
                    <a:lnTo>
                      <a:pt x="556" y="296"/>
                    </a:lnTo>
                    <a:lnTo>
                      <a:pt x="553" y="301"/>
                    </a:lnTo>
                    <a:lnTo>
                      <a:pt x="548" y="305"/>
                    </a:lnTo>
                    <a:lnTo>
                      <a:pt x="546" y="309"/>
                    </a:lnTo>
                    <a:lnTo>
                      <a:pt x="543" y="315"/>
                    </a:lnTo>
                    <a:lnTo>
                      <a:pt x="540" y="318"/>
                    </a:lnTo>
                    <a:lnTo>
                      <a:pt x="534" y="321"/>
                    </a:lnTo>
                    <a:lnTo>
                      <a:pt x="528" y="321"/>
                    </a:lnTo>
                    <a:lnTo>
                      <a:pt x="523" y="327"/>
                    </a:lnTo>
                    <a:lnTo>
                      <a:pt x="520" y="335"/>
                    </a:lnTo>
                    <a:lnTo>
                      <a:pt x="519" y="341"/>
                    </a:lnTo>
                    <a:lnTo>
                      <a:pt x="517" y="348"/>
                    </a:lnTo>
                    <a:lnTo>
                      <a:pt x="516" y="355"/>
                    </a:lnTo>
                    <a:lnTo>
                      <a:pt x="514" y="363"/>
                    </a:lnTo>
                    <a:lnTo>
                      <a:pt x="514" y="370"/>
                    </a:lnTo>
                    <a:lnTo>
                      <a:pt x="511" y="378"/>
                    </a:lnTo>
                    <a:lnTo>
                      <a:pt x="510" y="376"/>
                    </a:lnTo>
                    <a:lnTo>
                      <a:pt x="507" y="375"/>
                    </a:lnTo>
                    <a:lnTo>
                      <a:pt x="504" y="372"/>
                    </a:lnTo>
                    <a:lnTo>
                      <a:pt x="503" y="370"/>
                    </a:lnTo>
                    <a:lnTo>
                      <a:pt x="501" y="367"/>
                    </a:lnTo>
                    <a:lnTo>
                      <a:pt x="501" y="364"/>
                    </a:lnTo>
                    <a:lnTo>
                      <a:pt x="500" y="360"/>
                    </a:lnTo>
                    <a:lnTo>
                      <a:pt x="501" y="357"/>
                    </a:lnTo>
                    <a:lnTo>
                      <a:pt x="489" y="348"/>
                    </a:lnTo>
                    <a:lnTo>
                      <a:pt x="479" y="341"/>
                    </a:lnTo>
                    <a:lnTo>
                      <a:pt x="467" y="332"/>
                    </a:lnTo>
                    <a:lnTo>
                      <a:pt x="455" y="323"/>
                    </a:lnTo>
                    <a:lnTo>
                      <a:pt x="443" y="315"/>
                    </a:lnTo>
                    <a:lnTo>
                      <a:pt x="430" y="309"/>
                    </a:lnTo>
                    <a:lnTo>
                      <a:pt x="417" y="305"/>
                    </a:lnTo>
                    <a:lnTo>
                      <a:pt x="404" y="302"/>
                    </a:lnTo>
                    <a:lnTo>
                      <a:pt x="399" y="292"/>
                    </a:lnTo>
                    <a:lnTo>
                      <a:pt x="395" y="283"/>
                    </a:lnTo>
                    <a:lnTo>
                      <a:pt x="389" y="274"/>
                    </a:lnTo>
                    <a:lnTo>
                      <a:pt x="383" y="267"/>
                    </a:lnTo>
                    <a:lnTo>
                      <a:pt x="377" y="258"/>
                    </a:lnTo>
                    <a:lnTo>
                      <a:pt x="371" y="250"/>
                    </a:lnTo>
                    <a:lnTo>
                      <a:pt x="367" y="241"/>
                    </a:lnTo>
                    <a:lnTo>
                      <a:pt x="364" y="231"/>
                    </a:lnTo>
                    <a:lnTo>
                      <a:pt x="359" y="230"/>
                    </a:lnTo>
                    <a:lnTo>
                      <a:pt x="356" y="227"/>
                    </a:lnTo>
                    <a:lnTo>
                      <a:pt x="353" y="222"/>
                    </a:lnTo>
                    <a:lnTo>
                      <a:pt x="349" y="218"/>
                    </a:lnTo>
                    <a:lnTo>
                      <a:pt x="346" y="215"/>
                    </a:lnTo>
                    <a:lnTo>
                      <a:pt x="343" y="213"/>
                    </a:lnTo>
                    <a:lnTo>
                      <a:pt x="338" y="215"/>
                    </a:lnTo>
                    <a:lnTo>
                      <a:pt x="335" y="219"/>
                    </a:lnTo>
                    <a:lnTo>
                      <a:pt x="343" y="231"/>
                    </a:lnTo>
                    <a:lnTo>
                      <a:pt x="350" y="241"/>
                    </a:lnTo>
                    <a:lnTo>
                      <a:pt x="358" y="252"/>
                    </a:lnTo>
                    <a:lnTo>
                      <a:pt x="364" y="264"/>
                    </a:lnTo>
                    <a:lnTo>
                      <a:pt x="371" y="275"/>
                    </a:lnTo>
                    <a:lnTo>
                      <a:pt x="377" y="287"/>
                    </a:lnTo>
                    <a:lnTo>
                      <a:pt x="383" y="299"/>
                    </a:lnTo>
                    <a:lnTo>
                      <a:pt x="389" y="311"/>
                    </a:lnTo>
                    <a:lnTo>
                      <a:pt x="384" y="312"/>
                    </a:lnTo>
                    <a:lnTo>
                      <a:pt x="380" y="314"/>
                    </a:lnTo>
                    <a:lnTo>
                      <a:pt x="375" y="315"/>
                    </a:lnTo>
                    <a:lnTo>
                      <a:pt x="371" y="315"/>
                    </a:lnTo>
                    <a:lnTo>
                      <a:pt x="368" y="317"/>
                    </a:lnTo>
                    <a:lnTo>
                      <a:pt x="364" y="317"/>
                    </a:lnTo>
                    <a:lnTo>
                      <a:pt x="361" y="318"/>
                    </a:lnTo>
                    <a:lnTo>
                      <a:pt x="358" y="321"/>
                    </a:lnTo>
                    <a:lnTo>
                      <a:pt x="364" y="324"/>
                    </a:lnTo>
                    <a:lnTo>
                      <a:pt x="369" y="326"/>
                    </a:lnTo>
                    <a:lnTo>
                      <a:pt x="377" y="326"/>
                    </a:lnTo>
                    <a:lnTo>
                      <a:pt x="383" y="327"/>
                    </a:lnTo>
                    <a:lnTo>
                      <a:pt x="390" y="329"/>
                    </a:lnTo>
                    <a:lnTo>
                      <a:pt x="396" y="329"/>
                    </a:lnTo>
                    <a:lnTo>
                      <a:pt x="404" y="330"/>
                    </a:lnTo>
                    <a:lnTo>
                      <a:pt x="409" y="330"/>
                    </a:lnTo>
                    <a:lnTo>
                      <a:pt x="452" y="339"/>
                    </a:lnTo>
                    <a:lnTo>
                      <a:pt x="494" y="382"/>
                    </a:lnTo>
                    <a:lnTo>
                      <a:pt x="488" y="380"/>
                    </a:lnTo>
                    <a:lnTo>
                      <a:pt x="480" y="379"/>
                    </a:lnTo>
                    <a:lnTo>
                      <a:pt x="475" y="379"/>
                    </a:lnTo>
                    <a:lnTo>
                      <a:pt x="467" y="380"/>
                    </a:lnTo>
                    <a:lnTo>
                      <a:pt x="461" y="383"/>
                    </a:lnTo>
                    <a:lnTo>
                      <a:pt x="455" y="386"/>
                    </a:lnTo>
                    <a:lnTo>
                      <a:pt x="449" y="389"/>
                    </a:lnTo>
                    <a:lnTo>
                      <a:pt x="443" y="392"/>
                    </a:lnTo>
                    <a:lnTo>
                      <a:pt x="435" y="401"/>
                    </a:lnTo>
                    <a:lnTo>
                      <a:pt x="427" y="409"/>
                    </a:lnTo>
                    <a:lnTo>
                      <a:pt x="421" y="419"/>
                    </a:lnTo>
                    <a:lnTo>
                      <a:pt x="417" y="429"/>
                    </a:lnTo>
                    <a:lnTo>
                      <a:pt x="414" y="440"/>
                    </a:lnTo>
                    <a:lnTo>
                      <a:pt x="411" y="452"/>
                    </a:lnTo>
                    <a:lnTo>
                      <a:pt x="409" y="463"/>
                    </a:lnTo>
                    <a:lnTo>
                      <a:pt x="409" y="475"/>
                    </a:lnTo>
                    <a:lnTo>
                      <a:pt x="396" y="477"/>
                    </a:lnTo>
                    <a:lnTo>
                      <a:pt x="383" y="477"/>
                    </a:lnTo>
                    <a:lnTo>
                      <a:pt x="368" y="475"/>
                    </a:lnTo>
                    <a:lnTo>
                      <a:pt x="355" y="474"/>
                    </a:lnTo>
                    <a:lnTo>
                      <a:pt x="340" y="471"/>
                    </a:lnTo>
                    <a:lnTo>
                      <a:pt x="325" y="469"/>
                    </a:lnTo>
                    <a:lnTo>
                      <a:pt x="310" y="468"/>
                    </a:lnTo>
                    <a:lnTo>
                      <a:pt x="297" y="468"/>
                    </a:lnTo>
                    <a:lnTo>
                      <a:pt x="288" y="465"/>
                    </a:lnTo>
                    <a:lnTo>
                      <a:pt x="279" y="463"/>
                    </a:lnTo>
                    <a:lnTo>
                      <a:pt x="269" y="460"/>
                    </a:lnTo>
                    <a:lnTo>
                      <a:pt x="260" y="457"/>
                    </a:lnTo>
                    <a:lnTo>
                      <a:pt x="251" y="454"/>
                    </a:lnTo>
                    <a:lnTo>
                      <a:pt x="244" y="450"/>
                    </a:lnTo>
                    <a:lnTo>
                      <a:pt x="238" y="443"/>
                    </a:lnTo>
                    <a:lnTo>
                      <a:pt x="233" y="435"/>
                    </a:lnTo>
                    <a:lnTo>
                      <a:pt x="236" y="422"/>
                    </a:lnTo>
                    <a:lnTo>
                      <a:pt x="238" y="410"/>
                    </a:lnTo>
                    <a:lnTo>
                      <a:pt x="238" y="398"/>
                    </a:lnTo>
                    <a:lnTo>
                      <a:pt x="236" y="386"/>
                    </a:lnTo>
                    <a:lnTo>
                      <a:pt x="233" y="376"/>
                    </a:lnTo>
                    <a:lnTo>
                      <a:pt x="229" y="366"/>
                    </a:lnTo>
                    <a:lnTo>
                      <a:pt x="225" y="355"/>
                    </a:lnTo>
                    <a:lnTo>
                      <a:pt x="219" y="345"/>
                    </a:lnTo>
                    <a:lnTo>
                      <a:pt x="204" y="326"/>
                    </a:lnTo>
                    <a:lnTo>
                      <a:pt x="189" y="306"/>
                    </a:lnTo>
                    <a:lnTo>
                      <a:pt x="174" y="286"/>
                    </a:lnTo>
                    <a:lnTo>
                      <a:pt x="162" y="267"/>
                    </a:lnTo>
                    <a:lnTo>
                      <a:pt x="159" y="265"/>
                    </a:lnTo>
                    <a:lnTo>
                      <a:pt x="158" y="265"/>
                    </a:lnTo>
                    <a:lnTo>
                      <a:pt x="158" y="264"/>
                    </a:lnTo>
                    <a:lnTo>
                      <a:pt x="156" y="262"/>
                    </a:lnTo>
                    <a:lnTo>
                      <a:pt x="155" y="261"/>
                    </a:lnTo>
                    <a:lnTo>
                      <a:pt x="155" y="259"/>
                    </a:lnTo>
                    <a:lnTo>
                      <a:pt x="155" y="258"/>
                    </a:lnTo>
                    <a:lnTo>
                      <a:pt x="155" y="255"/>
                    </a:lnTo>
                    <a:lnTo>
                      <a:pt x="142" y="238"/>
                    </a:lnTo>
                    <a:lnTo>
                      <a:pt x="128" y="224"/>
                    </a:lnTo>
                    <a:lnTo>
                      <a:pt x="115" y="207"/>
                    </a:lnTo>
                    <a:lnTo>
                      <a:pt x="100" y="190"/>
                    </a:lnTo>
                    <a:lnTo>
                      <a:pt x="87" y="173"/>
                    </a:lnTo>
                    <a:lnTo>
                      <a:pt x="75" y="157"/>
                    </a:lnTo>
                    <a:lnTo>
                      <a:pt x="63" y="139"/>
                    </a:lnTo>
                    <a:lnTo>
                      <a:pt x="51" y="122"/>
                    </a:lnTo>
                    <a:lnTo>
                      <a:pt x="43" y="117"/>
                    </a:lnTo>
                    <a:lnTo>
                      <a:pt x="35" y="110"/>
                    </a:lnTo>
                    <a:lnTo>
                      <a:pt x="29" y="102"/>
                    </a:lnTo>
                    <a:lnTo>
                      <a:pt x="23" y="93"/>
                    </a:lnTo>
                    <a:lnTo>
                      <a:pt x="17" y="85"/>
                    </a:lnTo>
                    <a:lnTo>
                      <a:pt x="12" y="77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12" y="65"/>
                    </a:lnTo>
                    <a:lnTo>
                      <a:pt x="22" y="67"/>
                    </a:lnTo>
                    <a:lnTo>
                      <a:pt x="32" y="67"/>
                    </a:lnTo>
                    <a:lnTo>
                      <a:pt x="43" y="65"/>
                    </a:lnTo>
                    <a:lnTo>
                      <a:pt x="53" y="64"/>
                    </a:lnTo>
                    <a:lnTo>
                      <a:pt x="63" y="59"/>
                    </a:lnTo>
                    <a:lnTo>
                      <a:pt x="74" y="53"/>
                    </a:lnTo>
                    <a:lnTo>
                      <a:pt x="83" y="46"/>
                    </a:lnTo>
                    <a:lnTo>
                      <a:pt x="87" y="36"/>
                    </a:lnTo>
                    <a:lnTo>
                      <a:pt x="93" y="27"/>
                    </a:lnTo>
                    <a:lnTo>
                      <a:pt x="100" y="19"/>
                    </a:lnTo>
                    <a:lnTo>
                      <a:pt x="109" y="14"/>
                    </a:lnTo>
                    <a:lnTo>
                      <a:pt x="119" y="8"/>
                    </a:lnTo>
                    <a:lnTo>
                      <a:pt x="128" y="5"/>
                    </a:lnTo>
                    <a:lnTo>
                      <a:pt x="140" y="2"/>
                    </a:lnTo>
                    <a:lnTo>
                      <a:pt x="151" y="0"/>
                    </a:lnTo>
                    <a:lnTo>
                      <a:pt x="158" y="0"/>
                    </a:lnTo>
                    <a:lnTo>
                      <a:pt x="164" y="3"/>
                    </a:lnTo>
                    <a:lnTo>
                      <a:pt x="170" y="5"/>
                    </a:lnTo>
                    <a:lnTo>
                      <a:pt x="176" y="9"/>
                    </a:lnTo>
                    <a:lnTo>
                      <a:pt x="180" y="12"/>
                    </a:lnTo>
                    <a:lnTo>
                      <a:pt x="185" y="16"/>
                    </a:lnTo>
                    <a:lnTo>
                      <a:pt x="189" y="21"/>
                    </a:lnTo>
                    <a:lnTo>
                      <a:pt x="192" y="27"/>
                    </a:lnTo>
                    <a:close/>
                  </a:path>
                </a:pathLst>
              </a:custGeom>
              <a:solidFill>
                <a:srgbClr val="5266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1" name="Freeform 156"/>
              <p:cNvSpPr>
                <a:spLocks/>
              </p:cNvSpPr>
              <p:nvPr/>
            </p:nvSpPr>
            <p:spPr bwMode="auto">
              <a:xfrm>
                <a:off x="5010" y="3701"/>
                <a:ext cx="17" cy="104"/>
              </a:xfrm>
              <a:custGeom>
                <a:avLst/>
                <a:gdLst>
                  <a:gd name="T0" fmla="*/ 17 w 32"/>
                  <a:gd name="T1" fmla="*/ 0 h 209"/>
                  <a:gd name="T2" fmla="*/ 16 w 32"/>
                  <a:gd name="T3" fmla="*/ 13 h 209"/>
                  <a:gd name="T4" fmla="*/ 15 w 32"/>
                  <a:gd name="T5" fmla="*/ 27 h 209"/>
                  <a:gd name="T6" fmla="*/ 15 w 32"/>
                  <a:gd name="T7" fmla="*/ 40 h 209"/>
                  <a:gd name="T8" fmla="*/ 13 w 32"/>
                  <a:gd name="T9" fmla="*/ 53 h 209"/>
                  <a:gd name="T10" fmla="*/ 12 w 32"/>
                  <a:gd name="T11" fmla="*/ 67 h 209"/>
                  <a:gd name="T12" fmla="*/ 10 w 32"/>
                  <a:gd name="T13" fmla="*/ 80 h 209"/>
                  <a:gd name="T14" fmla="*/ 7 w 32"/>
                  <a:gd name="T15" fmla="*/ 92 h 209"/>
                  <a:gd name="T16" fmla="*/ 5 w 32"/>
                  <a:gd name="T17" fmla="*/ 104 h 209"/>
                  <a:gd name="T18" fmla="*/ 4 w 32"/>
                  <a:gd name="T19" fmla="*/ 95 h 209"/>
                  <a:gd name="T20" fmla="*/ 2 w 32"/>
                  <a:gd name="T21" fmla="*/ 85 h 209"/>
                  <a:gd name="T22" fmla="*/ 2 w 32"/>
                  <a:gd name="T23" fmla="*/ 75 h 209"/>
                  <a:gd name="T24" fmla="*/ 2 w 32"/>
                  <a:gd name="T25" fmla="*/ 64 h 209"/>
                  <a:gd name="T26" fmla="*/ 1 w 32"/>
                  <a:gd name="T27" fmla="*/ 53 h 209"/>
                  <a:gd name="T28" fmla="*/ 1 w 32"/>
                  <a:gd name="T29" fmla="*/ 43 h 209"/>
                  <a:gd name="T30" fmla="*/ 1 w 32"/>
                  <a:gd name="T31" fmla="*/ 33 h 209"/>
                  <a:gd name="T32" fmla="*/ 0 w 32"/>
                  <a:gd name="T33" fmla="*/ 22 h 209"/>
                  <a:gd name="T34" fmla="*/ 1 w 32"/>
                  <a:gd name="T35" fmla="*/ 24 h 209"/>
                  <a:gd name="T36" fmla="*/ 2 w 32"/>
                  <a:gd name="T37" fmla="*/ 21 h 209"/>
                  <a:gd name="T38" fmla="*/ 2 w 32"/>
                  <a:gd name="T39" fmla="*/ 18 h 209"/>
                  <a:gd name="T40" fmla="*/ 1 w 32"/>
                  <a:gd name="T41" fmla="*/ 15 h 209"/>
                  <a:gd name="T42" fmla="*/ 0 w 32"/>
                  <a:gd name="T43" fmla="*/ 12 h 209"/>
                  <a:gd name="T44" fmla="*/ 0 w 32"/>
                  <a:gd name="T45" fmla="*/ 9 h 209"/>
                  <a:gd name="T46" fmla="*/ 0 w 32"/>
                  <a:gd name="T47" fmla="*/ 6 h 209"/>
                  <a:gd name="T48" fmla="*/ 1 w 32"/>
                  <a:gd name="T49" fmla="*/ 4 h 209"/>
                  <a:gd name="T50" fmla="*/ 3 w 32"/>
                  <a:gd name="T51" fmla="*/ 1 h 209"/>
                  <a:gd name="T52" fmla="*/ 5 w 32"/>
                  <a:gd name="T53" fmla="*/ 1 h 209"/>
                  <a:gd name="T54" fmla="*/ 7 w 32"/>
                  <a:gd name="T55" fmla="*/ 1 h 209"/>
                  <a:gd name="T56" fmla="*/ 9 w 32"/>
                  <a:gd name="T57" fmla="*/ 1 h 209"/>
                  <a:gd name="T58" fmla="*/ 10 w 32"/>
                  <a:gd name="T59" fmla="*/ 1 h 209"/>
                  <a:gd name="T60" fmla="*/ 12 w 32"/>
                  <a:gd name="T61" fmla="*/ 1 h 209"/>
                  <a:gd name="T62" fmla="*/ 13 w 32"/>
                  <a:gd name="T63" fmla="*/ 0 h 209"/>
                  <a:gd name="T64" fmla="*/ 15 w 32"/>
                  <a:gd name="T65" fmla="*/ 0 h 209"/>
                  <a:gd name="T66" fmla="*/ 17 w 32"/>
                  <a:gd name="T67" fmla="*/ 0 h 2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209"/>
                  <a:gd name="T104" fmla="*/ 32 w 32"/>
                  <a:gd name="T105" fmla="*/ 209 h 2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209">
                    <a:moveTo>
                      <a:pt x="32" y="0"/>
                    </a:moveTo>
                    <a:lnTo>
                      <a:pt x="31" y="27"/>
                    </a:lnTo>
                    <a:lnTo>
                      <a:pt x="29" y="54"/>
                    </a:lnTo>
                    <a:lnTo>
                      <a:pt x="28" y="80"/>
                    </a:lnTo>
                    <a:lnTo>
                      <a:pt x="25" y="107"/>
                    </a:lnTo>
                    <a:lnTo>
                      <a:pt x="22" y="134"/>
                    </a:lnTo>
                    <a:lnTo>
                      <a:pt x="19" y="160"/>
                    </a:lnTo>
                    <a:lnTo>
                      <a:pt x="14" y="185"/>
                    </a:lnTo>
                    <a:lnTo>
                      <a:pt x="10" y="209"/>
                    </a:lnTo>
                    <a:lnTo>
                      <a:pt x="7" y="191"/>
                    </a:lnTo>
                    <a:lnTo>
                      <a:pt x="4" y="171"/>
                    </a:lnTo>
                    <a:lnTo>
                      <a:pt x="3" y="150"/>
                    </a:lnTo>
                    <a:lnTo>
                      <a:pt x="3" y="129"/>
                    </a:lnTo>
                    <a:lnTo>
                      <a:pt x="1" y="107"/>
                    </a:lnTo>
                    <a:lnTo>
                      <a:pt x="1" y="86"/>
                    </a:lnTo>
                    <a:lnTo>
                      <a:pt x="1" y="66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3" y="42"/>
                    </a:lnTo>
                    <a:lnTo>
                      <a:pt x="3" y="36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5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4ED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2" name="Freeform 157"/>
              <p:cNvSpPr>
                <a:spLocks/>
              </p:cNvSpPr>
              <p:nvPr/>
            </p:nvSpPr>
            <p:spPr bwMode="auto">
              <a:xfrm>
                <a:off x="4915" y="3813"/>
                <a:ext cx="94" cy="58"/>
              </a:xfrm>
              <a:custGeom>
                <a:avLst/>
                <a:gdLst>
                  <a:gd name="T0" fmla="*/ 92 w 188"/>
                  <a:gd name="T1" fmla="*/ 56 h 116"/>
                  <a:gd name="T2" fmla="*/ 94 w 188"/>
                  <a:gd name="T3" fmla="*/ 58 h 116"/>
                  <a:gd name="T4" fmla="*/ 90 w 188"/>
                  <a:gd name="T5" fmla="*/ 58 h 116"/>
                  <a:gd name="T6" fmla="*/ 86 w 188"/>
                  <a:gd name="T7" fmla="*/ 58 h 116"/>
                  <a:gd name="T8" fmla="*/ 81 w 188"/>
                  <a:gd name="T9" fmla="*/ 57 h 116"/>
                  <a:gd name="T10" fmla="*/ 77 w 188"/>
                  <a:gd name="T11" fmla="*/ 57 h 116"/>
                  <a:gd name="T12" fmla="*/ 73 w 188"/>
                  <a:gd name="T13" fmla="*/ 56 h 116"/>
                  <a:gd name="T14" fmla="*/ 69 w 188"/>
                  <a:gd name="T15" fmla="*/ 55 h 116"/>
                  <a:gd name="T16" fmla="*/ 65 w 188"/>
                  <a:gd name="T17" fmla="*/ 54 h 116"/>
                  <a:gd name="T18" fmla="*/ 60 w 188"/>
                  <a:gd name="T19" fmla="*/ 54 h 116"/>
                  <a:gd name="T20" fmla="*/ 53 w 188"/>
                  <a:gd name="T21" fmla="*/ 53 h 116"/>
                  <a:gd name="T22" fmla="*/ 47 w 188"/>
                  <a:gd name="T23" fmla="*/ 51 h 116"/>
                  <a:gd name="T24" fmla="*/ 39 w 188"/>
                  <a:gd name="T25" fmla="*/ 49 h 116"/>
                  <a:gd name="T26" fmla="*/ 31 w 188"/>
                  <a:gd name="T27" fmla="*/ 47 h 116"/>
                  <a:gd name="T28" fmla="*/ 24 w 188"/>
                  <a:gd name="T29" fmla="*/ 46 h 116"/>
                  <a:gd name="T30" fmla="*/ 18 w 188"/>
                  <a:gd name="T31" fmla="*/ 43 h 116"/>
                  <a:gd name="T32" fmla="*/ 11 w 188"/>
                  <a:gd name="T33" fmla="*/ 41 h 116"/>
                  <a:gd name="T34" fmla="*/ 5 w 188"/>
                  <a:gd name="T35" fmla="*/ 39 h 116"/>
                  <a:gd name="T36" fmla="*/ 1 w 188"/>
                  <a:gd name="T37" fmla="*/ 39 h 116"/>
                  <a:gd name="T38" fmla="*/ 0 w 188"/>
                  <a:gd name="T39" fmla="*/ 37 h 116"/>
                  <a:gd name="T40" fmla="*/ 0 w 188"/>
                  <a:gd name="T41" fmla="*/ 37 h 116"/>
                  <a:gd name="T42" fmla="*/ 1 w 188"/>
                  <a:gd name="T43" fmla="*/ 35 h 116"/>
                  <a:gd name="T44" fmla="*/ 3 w 188"/>
                  <a:gd name="T45" fmla="*/ 33 h 116"/>
                  <a:gd name="T46" fmla="*/ 5 w 188"/>
                  <a:gd name="T47" fmla="*/ 31 h 116"/>
                  <a:gd name="T48" fmla="*/ 6 w 188"/>
                  <a:gd name="T49" fmla="*/ 30 h 116"/>
                  <a:gd name="T50" fmla="*/ 6 w 188"/>
                  <a:gd name="T51" fmla="*/ 28 h 116"/>
                  <a:gd name="T52" fmla="*/ 9 w 188"/>
                  <a:gd name="T53" fmla="*/ 24 h 116"/>
                  <a:gd name="T54" fmla="*/ 10 w 188"/>
                  <a:gd name="T55" fmla="*/ 20 h 116"/>
                  <a:gd name="T56" fmla="*/ 11 w 188"/>
                  <a:gd name="T57" fmla="*/ 14 h 116"/>
                  <a:gd name="T58" fmla="*/ 12 w 188"/>
                  <a:gd name="T59" fmla="*/ 10 h 116"/>
                  <a:gd name="T60" fmla="*/ 14 w 188"/>
                  <a:gd name="T61" fmla="*/ 6 h 116"/>
                  <a:gd name="T62" fmla="*/ 16 w 188"/>
                  <a:gd name="T63" fmla="*/ 2 h 116"/>
                  <a:gd name="T64" fmla="*/ 19 w 188"/>
                  <a:gd name="T65" fmla="*/ 1 h 116"/>
                  <a:gd name="T66" fmla="*/ 21 w 188"/>
                  <a:gd name="T67" fmla="*/ 0 h 116"/>
                  <a:gd name="T68" fmla="*/ 23 w 188"/>
                  <a:gd name="T69" fmla="*/ 0 h 116"/>
                  <a:gd name="T70" fmla="*/ 26 w 188"/>
                  <a:gd name="T71" fmla="*/ 0 h 116"/>
                  <a:gd name="T72" fmla="*/ 36 w 188"/>
                  <a:gd name="T73" fmla="*/ 5 h 116"/>
                  <a:gd name="T74" fmla="*/ 45 w 188"/>
                  <a:gd name="T75" fmla="*/ 11 h 116"/>
                  <a:gd name="T76" fmla="*/ 54 w 188"/>
                  <a:gd name="T77" fmla="*/ 17 h 116"/>
                  <a:gd name="T78" fmla="*/ 62 w 188"/>
                  <a:gd name="T79" fmla="*/ 23 h 116"/>
                  <a:gd name="T80" fmla="*/ 70 w 188"/>
                  <a:gd name="T81" fmla="*/ 30 h 116"/>
                  <a:gd name="T82" fmla="*/ 78 w 188"/>
                  <a:gd name="T83" fmla="*/ 39 h 116"/>
                  <a:gd name="T84" fmla="*/ 85 w 188"/>
                  <a:gd name="T85" fmla="*/ 47 h 116"/>
                  <a:gd name="T86" fmla="*/ 92 w 188"/>
                  <a:gd name="T87" fmla="*/ 56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16"/>
                  <a:gd name="T134" fmla="*/ 188 w 188"/>
                  <a:gd name="T135" fmla="*/ 116 h 1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16">
                    <a:moveTo>
                      <a:pt x="183" y="111"/>
                    </a:moveTo>
                    <a:lnTo>
                      <a:pt x="188" y="116"/>
                    </a:lnTo>
                    <a:lnTo>
                      <a:pt x="180" y="116"/>
                    </a:lnTo>
                    <a:lnTo>
                      <a:pt x="171" y="116"/>
                    </a:lnTo>
                    <a:lnTo>
                      <a:pt x="162" y="114"/>
                    </a:lnTo>
                    <a:lnTo>
                      <a:pt x="154" y="113"/>
                    </a:lnTo>
                    <a:lnTo>
                      <a:pt x="146" y="111"/>
                    </a:lnTo>
                    <a:lnTo>
                      <a:pt x="137" y="110"/>
                    </a:lnTo>
                    <a:lnTo>
                      <a:pt x="130" y="108"/>
                    </a:lnTo>
                    <a:lnTo>
                      <a:pt x="121" y="108"/>
                    </a:lnTo>
                    <a:lnTo>
                      <a:pt x="106" y="105"/>
                    </a:lnTo>
                    <a:lnTo>
                      <a:pt x="93" y="101"/>
                    </a:lnTo>
                    <a:lnTo>
                      <a:pt x="78" y="98"/>
                    </a:lnTo>
                    <a:lnTo>
                      <a:pt x="63" y="94"/>
                    </a:lnTo>
                    <a:lnTo>
                      <a:pt x="49" y="91"/>
                    </a:lnTo>
                    <a:lnTo>
                      <a:pt x="35" y="86"/>
                    </a:lnTo>
                    <a:lnTo>
                      <a:pt x="22" y="82"/>
                    </a:lnTo>
                    <a:lnTo>
                      <a:pt x="9" y="77"/>
                    </a:lnTo>
                    <a:lnTo>
                      <a:pt x="1" y="77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3" y="70"/>
                    </a:lnTo>
                    <a:lnTo>
                      <a:pt x="7" y="65"/>
                    </a:lnTo>
                    <a:lnTo>
                      <a:pt x="10" y="63"/>
                    </a:lnTo>
                    <a:lnTo>
                      <a:pt x="13" y="60"/>
                    </a:lnTo>
                    <a:lnTo>
                      <a:pt x="13" y="55"/>
                    </a:lnTo>
                    <a:lnTo>
                      <a:pt x="18" y="48"/>
                    </a:lnTo>
                    <a:lnTo>
                      <a:pt x="20" y="39"/>
                    </a:lnTo>
                    <a:lnTo>
                      <a:pt x="22" y="28"/>
                    </a:lnTo>
                    <a:lnTo>
                      <a:pt x="25" y="20"/>
                    </a:lnTo>
                    <a:lnTo>
                      <a:pt x="28" y="11"/>
                    </a:lnTo>
                    <a:lnTo>
                      <a:pt x="32" y="3"/>
                    </a:lnTo>
                    <a:lnTo>
                      <a:pt x="37" y="2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71" y="9"/>
                    </a:lnTo>
                    <a:lnTo>
                      <a:pt x="90" y="21"/>
                    </a:lnTo>
                    <a:lnTo>
                      <a:pt x="108" y="33"/>
                    </a:lnTo>
                    <a:lnTo>
                      <a:pt x="124" y="46"/>
                    </a:lnTo>
                    <a:lnTo>
                      <a:pt x="140" y="61"/>
                    </a:lnTo>
                    <a:lnTo>
                      <a:pt x="155" y="77"/>
                    </a:lnTo>
                    <a:lnTo>
                      <a:pt x="170" y="94"/>
                    </a:lnTo>
                    <a:lnTo>
                      <a:pt x="183" y="111"/>
                    </a:lnTo>
                    <a:close/>
                  </a:path>
                </a:pathLst>
              </a:custGeom>
              <a:solidFill>
                <a:srgbClr val="A0BA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3" name="Freeform 158"/>
              <p:cNvSpPr>
                <a:spLocks/>
              </p:cNvSpPr>
              <p:nvPr/>
            </p:nvSpPr>
            <p:spPr bwMode="auto">
              <a:xfrm>
                <a:off x="4915" y="3813"/>
                <a:ext cx="94" cy="58"/>
              </a:xfrm>
              <a:custGeom>
                <a:avLst/>
                <a:gdLst>
                  <a:gd name="T0" fmla="*/ 92 w 188"/>
                  <a:gd name="T1" fmla="*/ 56 h 116"/>
                  <a:gd name="T2" fmla="*/ 94 w 188"/>
                  <a:gd name="T3" fmla="*/ 58 h 116"/>
                  <a:gd name="T4" fmla="*/ 90 w 188"/>
                  <a:gd name="T5" fmla="*/ 58 h 116"/>
                  <a:gd name="T6" fmla="*/ 86 w 188"/>
                  <a:gd name="T7" fmla="*/ 58 h 116"/>
                  <a:gd name="T8" fmla="*/ 81 w 188"/>
                  <a:gd name="T9" fmla="*/ 57 h 116"/>
                  <a:gd name="T10" fmla="*/ 77 w 188"/>
                  <a:gd name="T11" fmla="*/ 57 h 116"/>
                  <a:gd name="T12" fmla="*/ 73 w 188"/>
                  <a:gd name="T13" fmla="*/ 56 h 116"/>
                  <a:gd name="T14" fmla="*/ 69 w 188"/>
                  <a:gd name="T15" fmla="*/ 55 h 116"/>
                  <a:gd name="T16" fmla="*/ 65 w 188"/>
                  <a:gd name="T17" fmla="*/ 54 h 116"/>
                  <a:gd name="T18" fmla="*/ 60 w 188"/>
                  <a:gd name="T19" fmla="*/ 54 h 116"/>
                  <a:gd name="T20" fmla="*/ 53 w 188"/>
                  <a:gd name="T21" fmla="*/ 53 h 116"/>
                  <a:gd name="T22" fmla="*/ 47 w 188"/>
                  <a:gd name="T23" fmla="*/ 51 h 116"/>
                  <a:gd name="T24" fmla="*/ 39 w 188"/>
                  <a:gd name="T25" fmla="*/ 49 h 116"/>
                  <a:gd name="T26" fmla="*/ 31 w 188"/>
                  <a:gd name="T27" fmla="*/ 47 h 116"/>
                  <a:gd name="T28" fmla="*/ 24 w 188"/>
                  <a:gd name="T29" fmla="*/ 46 h 116"/>
                  <a:gd name="T30" fmla="*/ 18 w 188"/>
                  <a:gd name="T31" fmla="*/ 43 h 116"/>
                  <a:gd name="T32" fmla="*/ 11 w 188"/>
                  <a:gd name="T33" fmla="*/ 41 h 116"/>
                  <a:gd name="T34" fmla="*/ 5 w 188"/>
                  <a:gd name="T35" fmla="*/ 39 h 116"/>
                  <a:gd name="T36" fmla="*/ 1 w 188"/>
                  <a:gd name="T37" fmla="*/ 39 h 116"/>
                  <a:gd name="T38" fmla="*/ 0 w 188"/>
                  <a:gd name="T39" fmla="*/ 37 h 116"/>
                  <a:gd name="T40" fmla="*/ 0 w 188"/>
                  <a:gd name="T41" fmla="*/ 37 h 116"/>
                  <a:gd name="T42" fmla="*/ 1 w 188"/>
                  <a:gd name="T43" fmla="*/ 35 h 116"/>
                  <a:gd name="T44" fmla="*/ 3 w 188"/>
                  <a:gd name="T45" fmla="*/ 33 h 116"/>
                  <a:gd name="T46" fmla="*/ 5 w 188"/>
                  <a:gd name="T47" fmla="*/ 31 h 116"/>
                  <a:gd name="T48" fmla="*/ 6 w 188"/>
                  <a:gd name="T49" fmla="*/ 30 h 116"/>
                  <a:gd name="T50" fmla="*/ 6 w 188"/>
                  <a:gd name="T51" fmla="*/ 28 h 116"/>
                  <a:gd name="T52" fmla="*/ 9 w 188"/>
                  <a:gd name="T53" fmla="*/ 24 h 116"/>
                  <a:gd name="T54" fmla="*/ 10 w 188"/>
                  <a:gd name="T55" fmla="*/ 20 h 116"/>
                  <a:gd name="T56" fmla="*/ 11 w 188"/>
                  <a:gd name="T57" fmla="*/ 14 h 116"/>
                  <a:gd name="T58" fmla="*/ 12 w 188"/>
                  <a:gd name="T59" fmla="*/ 10 h 116"/>
                  <a:gd name="T60" fmla="*/ 14 w 188"/>
                  <a:gd name="T61" fmla="*/ 6 h 116"/>
                  <a:gd name="T62" fmla="*/ 16 w 188"/>
                  <a:gd name="T63" fmla="*/ 2 h 116"/>
                  <a:gd name="T64" fmla="*/ 19 w 188"/>
                  <a:gd name="T65" fmla="*/ 1 h 116"/>
                  <a:gd name="T66" fmla="*/ 21 w 188"/>
                  <a:gd name="T67" fmla="*/ 0 h 116"/>
                  <a:gd name="T68" fmla="*/ 23 w 188"/>
                  <a:gd name="T69" fmla="*/ 0 h 116"/>
                  <a:gd name="T70" fmla="*/ 26 w 188"/>
                  <a:gd name="T71" fmla="*/ 0 h 116"/>
                  <a:gd name="T72" fmla="*/ 36 w 188"/>
                  <a:gd name="T73" fmla="*/ 5 h 116"/>
                  <a:gd name="T74" fmla="*/ 45 w 188"/>
                  <a:gd name="T75" fmla="*/ 11 h 116"/>
                  <a:gd name="T76" fmla="*/ 54 w 188"/>
                  <a:gd name="T77" fmla="*/ 17 h 116"/>
                  <a:gd name="T78" fmla="*/ 62 w 188"/>
                  <a:gd name="T79" fmla="*/ 23 h 116"/>
                  <a:gd name="T80" fmla="*/ 70 w 188"/>
                  <a:gd name="T81" fmla="*/ 30 h 116"/>
                  <a:gd name="T82" fmla="*/ 78 w 188"/>
                  <a:gd name="T83" fmla="*/ 39 h 116"/>
                  <a:gd name="T84" fmla="*/ 85 w 188"/>
                  <a:gd name="T85" fmla="*/ 47 h 116"/>
                  <a:gd name="T86" fmla="*/ 92 w 188"/>
                  <a:gd name="T87" fmla="*/ 56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16"/>
                  <a:gd name="T134" fmla="*/ 188 w 188"/>
                  <a:gd name="T135" fmla="*/ 116 h 1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16">
                    <a:moveTo>
                      <a:pt x="183" y="111"/>
                    </a:moveTo>
                    <a:lnTo>
                      <a:pt x="188" y="116"/>
                    </a:lnTo>
                    <a:lnTo>
                      <a:pt x="180" y="116"/>
                    </a:lnTo>
                    <a:lnTo>
                      <a:pt x="171" y="116"/>
                    </a:lnTo>
                    <a:lnTo>
                      <a:pt x="162" y="114"/>
                    </a:lnTo>
                    <a:lnTo>
                      <a:pt x="154" y="113"/>
                    </a:lnTo>
                    <a:lnTo>
                      <a:pt x="146" y="111"/>
                    </a:lnTo>
                    <a:lnTo>
                      <a:pt x="137" y="110"/>
                    </a:lnTo>
                    <a:lnTo>
                      <a:pt x="130" y="108"/>
                    </a:lnTo>
                    <a:lnTo>
                      <a:pt x="121" y="108"/>
                    </a:lnTo>
                    <a:lnTo>
                      <a:pt x="106" y="105"/>
                    </a:lnTo>
                    <a:lnTo>
                      <a:pt x="93" y="101"/>
                    </a:lnTo>
                    <a:lnTo>
                      <a:pt x="78" y="98"/>
                    </a:lnTo>
                    <a:lnTo>
                      <a:pt x="63" y="94"/>
                    </a:lnTo>
                    <a:lnTo>
                      <a:pt x="49" y="91"/>
                    </a:lnTo>
                    <a:lnTo>
                      <a:pt x="35" y="86"/>
                    </a:lnTo>
                    <a:lnTo>
                      <a:pt x="22" y="82"/>
                    </a:lnTo>
                    <a:lnTo>
                      <a:pt x="9" y="77"/>
                    </a:lnTo>
                    <a:lnTo>
                      <a:pt x="1" y="77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3" y="70"/>
                    </a:lnTo>
                    <a:lnTo>
                      <a:pt x="7" y="65"/>
                    </a:lnTo>
                    <a:lnTo>
                      <a:pt x="10" y="63"/>
                    </a:lnTo>
                    <a:lnTo>
                      <a:pt x="13" y="60"/>
                    </a:lnTo>
                    <a:lnTo>
                      <a:pt x="13" y="55"/>
                    </a:lnTo>
                    <a:lnTo>
                      <a:pt x="18" y="48"/>
                    </a:lnTo>
                    <a:lnTo>
                      <a:pt x="20" y="39"/>
                    </a:lnTo>
                    <a:lnTo>
                      <a:pt x="22" y="28"/>
                    </a:lnTo>
                    <a:lnTo>
                      <a:pt x="25" y="20"/>
                    </a:lnTo>
                    <a:lnTo>
                      <a:pt x="28" y="11"/>
                    </a:lnTo>
                    <a:lnTo>
                      <a:pt x="32" y="3"/>
                    </a:lnTo>
                    <a:lnTo>
                      <a:pt x="37" y="2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71" y="9"/>
                    </a:lnTo>
                    <a:lnTo>
                      <a:pt x="90" y="21"/>
                    </a:lnTo>
                    <a:lnTo>
                      <a:pt x="108" y="33"/>
                    </a:lnTo>
                    <a:lnTo>
                      <a:pt x="124" y="46"/>
                    </a:lnTo>
                    <a:lnTo>
                      <a:pt x="140" y="61"/>
                    </a:lnTo>
                    <a:lnTo>
                      <a:pt x="155" y="77"/>
                    </a:lnTo>
                    <a:lnTo>
                      <a:pt x="170" y="94"/>
                    </a:lnTo>
                    <a:lnTo>
                      <a:pt x="183" y="111"/>
                    </a:lnTo>
                  </a:path>
                </a:pathLst>
              </a:custGeom>
              <a:noFill/>
              <a:ln w="0">
                <a:solidFill>
                  <a:srgbClr val="A0BAD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4" name="Freeform 159"/>
              <p:cNvSpPr>
                <a:spLocks/>
              </p:cNvSpPr>
              <p:nvPr/>
            </p:nvSpPr>
            <p:spPr bwMode="auto">
              <a:xfrm>
                <a:off x="4724" y="3837"/>
                <a:ext cx="39" cy="41"/>
              </a:xfrm>
              <a:custGeom>
                <a:avLst/>
                <a:gdLst>
                  <a:gd name="T0" fmla="*/ 38 w 77"/>
                  <a:gd name="T1" fmla="*/ 13 h 81"/>
                  <a:gd name="T2" fmla="*/ 39 w 77"/>
                  <a:gd name="T3" fmla="*/ 16 h 81"/>
                  <a:gd name="T4" fmla="*/ 39 w 77"/>
                  <a:gd name="T5" fmla="*/ 20 h 81"/>
                  <a:gd name="T6" fmla="*/ 38 w 77"/>
                  <a:gd name="T7" fmla="*/ 24 h 81"/>
                  <a:gd name="T8" fmla="*/ 38 w 77"/>
                  <a:gd name="T9" fmla="*/ 27 h 81"/>
                  <a:gd name="T10" fmla="*/ 37 w 77"/>
                  <a:gd name="T11" fmla="*/ 31 h 81"/>
                  <a:gd name="T12" fmla="*/ 36 w 77"/>
                  <a:gd name="T13" fmla="*/ 34 h 81"/>
                  <a:gd name="T14" fmla="*/ 35 w 77"/>
                  <a:gd name="T15" fmla="*/ 38 h 81"/>
                  <a:gd name="T16" fmla="*/ 34 w 77"/>
                  <a:gd name="T17" fmla="*/ 41 h 81"/>
                  <a:gd name="T18" fmla="*/ 0 w 77"/>
                  <a:gd name="T19" fmla="*/ 30 h 81"/>
                  <a:gd name="T20" fmla="*/ 0 w 77"/>
                  <a:gd name="T21" fmla="*/ 26 h 81"/>
                  <a:gd name="T22" fmla="*/ 25 w 77"/>
                  <a:gd name="T23" fmla="*/ 1 h 81"/>
                  <a:gd name="T24" fmla="*/ 28 w 77"/>
                  <a:gd name="T25" fmla="*/ 0 h 81"/>
                  <a:gd name="T26" fmla="*/ 31 w 77"/>
                  <a:gd name="T27" fmla="*/ 1 h 81"/>
                  <a:gd name="T28" fmla="*/ 32 w 77"/>
                  <a:gd name="T29" fmla="*/ 2 h 81"/>
                  <a:gd name="T30" fmla="*/ 34 w 77"/>
                  <a:gd name="T31" fmla="*/ 4 h 81"/>
                  <a:gd name="T32" fmla="*/ 34 w 77"/>
                  <a:gd name="T33" fmla="*/ 6 h 81"/>
                  <a:gd name="T34" fmla="*/ 36 w 77"/>
                  <a:gd name="T35" fmla="*/ 9 h 81"/>
                  <a:gd name="T36" fmla="*/ 37 w 77"/>
                  <a:gd name="T37" fmla="*/ 11 h 81"/>
                  <a:gd name="T38" fmla="*/ 38 w 77"/>
                  <a:gd name="T39" fmla="*/ 13 h 8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"/>
                  <a:gd name="T61" fmla="*/ 0 h 81"/>
                  <a:gd name="T62" fmla="*/ 77 w 77"/>
                  <a:gd name="T63" fmla="*/ 81 h 8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" h="81">
                    <a:moveTo>
                      <a:pt x="76" y="25"/>
                    </a:moveTo>
                    <a:lnTo>
                      <a:pt x="77" y="32"/>
                    </a:lnTo>
                    <a:lnTo>
                      <a:pt x="77" y="40"/>
                    </a:lnTo>
                    <a:lnTo>
                      <a:pt x="76" y="47"/>
                    </a:lnTo>
                    <a:lnTo>
                      <a:pt x="76" y="54"/>
                    </a:lnTo>
                    <a:lnTo>
                      <a:pt x="73" y="62"/>
                    </a:lnTo>
                    <a:lnTo>
                      <a:pt x="71" y="68"/>
                    </a:lnTo>
                    <a:lnTo>
                      <a:pt x="70" y="75"/>
                    </a:lnTo>
                    <a:lnTo>
                      <a:pt x="67" y="81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50" y="1"/>
                    </a:lnTo>
                    <a:lnTo>
                      <a:pt x="56" y="0"/>
                    </a:lnTo>
                    <a:lnTo>
                      <a:pt x="61" y="1"/>
                    </a:lnTo>
                    <a:lnTo>
                      <a:pt x="64" y="4"/>
                    </a:lnTo>
                    <a:lnTo>
                      <a:pt x="67" y="7"/>
                    </a:lnTo>
                    <a:lnTo>
                      <a:pt x="68" y="12"/>
                    </a:lnTo>
                    <a:lnTo>
                      <a:pt x="71" y="17"/>
                    </a:lnTo>
                    <a:lnTo>
                      <a:pt x="73" y="22"/>
                    </a:lnTo>
                    <a:lnTo>
                      <a:pt x="76" y="25"/>
                    </a:lnTo>
                    <a:close/>
                  </a:path>
                </a:pathLst>
              </a:custGeom>
              <a:solidFill>
                <a:srgbClr val="A0BA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5" name="Freeform 160"/>
              <p:cNvSpPr>
                <a:spLocks/>
              </p:cNvSpPr>
              <p:nvPr/>
            </p:nvSpPr>
            <p:spPr bwMode="auto">
              <a:xfrm>
                <a:off x="4866" y="3855"/>
                <a:ext cx="85" cy="45"/>
              </a:xfrm>
              <a:custGeom>
                <a:avLst/>
                <a:gdLst>
                  <a:gd name="T0" fmla="*/ 31 w 170"/>
                  <a:gd name="T1" fmla="*/ 1 h 90"/>
                  <a:gd name="T2" fmla="*/ 37 w 170"/>
                  <a:gd name="T3" fmla="*/ 5 h 90"/>
                  <a:gd name="T4" fmla="*/ 43 w 170"/>
                  <a:gd name="T5" fmla="*/ 8 h 90"/>
                  <a:gd name="T6" fmla="*/ 49 w 170"/>
                  <a:gd name="T7" fmla="*/ 11 h 90"/>
                  <a:gd name="T8" fmla="*/ 55 w 170"/>
                  <a:gd name="T9" fmla="*/ 14 h 90"/>
                  <a:gd name="T10" fmla="*/ 60 w 170"/>
                  <a:gd name="T11" fmla="*/ 18 h 90"/>
                  <a:gd name="T12" fmla="*/ 68 w 170"/>
                  <a:gd name="T13" fmla="*/ 21 h 90"/>
                  <a:gd name="T14" fmla="*/ 74 w 170"/>
                  <a:gd name="T15" fmla="*/ 24 h 90"/>
                  <a:gd name="T16" fmla="*/ 79 w 170"/>
                  <a:gd name="T17" fmla="*/ 28 h 90"/>
                  <a:gd name="T18" fmla="*/ 80 w 170"/>
                  <a:gd name="T19" fmla="*/ 29 h 90"/>
                  <a:gd name="T20" fmla="*/ 82 w 170"/>
                  <a:gd name="T21" fmla="*/ 31 h 90"/>
                  <a:gd name="T22" fmla="*/ 82 w 170"/>
                  <a:gd name="T23" fmla="*/ 33 h 90"/>
                  <a:gd name="T24" fmla="*/ 83 w 170"/>
                  <a:gd name="T25" fmla="*/ 34 h 90"/>
                  <a:gd name="T26" fmla="*/ 84 w 170"/>
                  <a:gd name="T27" fmla="*/ 36 h 90"/>
                  <a:gd name="T28" fmla="*/ 85 w 170"/>
                  <a:gd name="T29" fmla="*/ 38 h 90"/>
                  <a:gd name="T30" fmla="*/ 85 w 170"/>
                  <a:gd name="T31" fmla="*/ 39 h 90"/>
                  <a:gd name="T32" fmla="*/ 85 w 170"/>
                  <a:gd name="T33" fmla="*/ 41 h 90"/>
                  <a:gd name="T34" fmla="*/ 81 w 170"/>
                  <a:gd name="T35" fmla="*/ 43 h 90"/>
                  <a:gd name="T36" fmla="*/ 76 w 170"/>
                  <a:gd name="T37" fmla="*/ 44 h 90"/>
                  <a:gd name="T38" fmla="*/ 71 w 170"/>
                  <a:gd name="T39" fmla="*/ 45 h 90"/>
                  <a:gd name="T40" fmla="*/ 66 w 170"/>
                  <a:gd name="T41" fmla="*/ 45 h 90"/>
                  <a:gd name="T42" fmla="*/ 56 w 170"/>
                  <a:gd name="T43" fmla="*/ 45 h 90"/>
                  <a:gd name="T44" fmla="*/ 46 w 170"/>
                  <a:gd name="T45" fmla="*/ 44 h 90"/>
                  <a:gd name="T46" fmla="*/ 37 w 170"/>
                  <a:gd name="T47" fmla="*/ 42 h 90"/>
                  <a:gd name="T48" fmla="*/ 27 w 170"/>
                  <a:gd name="T49" fmla="*/ 40 h 90"/>
                  <a:gd name="T50" fmla="*/ 19 w 170"/>
                  <a:gd name="T51" fmla="*/ 38 h 90"/>
                  <a:gd name="T52" fmla="*/ 9 w 170"/>
                  <a:gd name="T53" fmla="*/ 38 h 90"/>
                  <a:gd name="T54" fmla="*/ 5 w 170"/>
                  <a:gd name="T55" fmla="*/ 37 h 90"/>
                  <a:gd name="T56" fmla="*/ 3 w 170"/>
                  <a:gd name="T57" fmla="*/ 36 h 90"/>
                  <a:gd name="T58" fmla="*/ 1 w 170"/>
                  <a:gd name="T59" fmla="*/ 35 h 90"/>
                  <a:gd name="T60" fmla="*/ 1 w 170"/>
                  <a:gd name="T61" fmla="*/ 33 h 90"/>
                  <a:gd name="T62" fmla="*/ 0 w 170"/>
                  <a:gd name="T63" fmla="*/ 30 h 90"/>
                  <a:gd name="T64" fmla="*/ 0 w 170"/>
                  <a:gd name="T65" fmla="*/ 28 h 90"/>
                  <a:gd name="T66" fmla="*/ 0 w 170"/>
                  <a:gd name="T67" fmla="*/ 26 h 90"/>
                  <a:gd name="T68" fmla="*/ 0 w 170"/>
                  <a:gd name="T69" fmla="*/ 23 h 90"/>
                  <a:gd name="T70" fmla="*/ 1 w 170"/>
                  <a:gd name="T71" fmla="*/ 20 h 90"/>
                  <a:gd name="T72" fmla="*/ 1 w 170"/>
                  <a:gd name="T73" fmla="*/ 17 h 90"/>
                  <a:gd name="T74" fmla="*/ 3 w 170"/>
                  <a:gd name="T75" fmla="*/ 14 h 90"/>
                  <a:gd name="T76" fmla="*/ 4 w 170"/>
                  <a:gd name="T77" fmla="*/ 12 h 90"/>
                  <a:gd name="T78" fmla="*/ 5 w 170"/>
                  <a:gd name="T79" fmla="*/ 10 h 90"/>
                  <a:gd name="T80" fmla="*/ 7 w 170"/>
                  <a:gd name="T81" fmla="*/ 7 h 90"/>
                  <a:gd name="T82" fmla="*/ 9 w 170"/>
                  <a:gd name="T83" fmla="*/ 5 h 90"/>
                  <a:gd name="T84" fmla="*/ 11 w 170"/>
                  <a:gd name="T85" fmla="*/ 3 h 90"/>
                  <a:gd name="T86" fmla="*/ 13 w 170"/>
                  <a:gd name="T87" fmla="*/ 2 h 90"/>
                  <a:gd name="T88" fmla="*/ 15 w 170"/>
                  <a:gd name="T89" fmla="*/ 1 h 90"/>
                  <a:gd name="T90" fmla="*/ 19 w 170"/>
                  <a:gd name="T91" fmla="*/ 1 h 90"/>
                  <a:gd name="T92" fmla="*/ 21 w 170"/>
                  <a:gd name="T93" fmla="*/ 0 h 90"/>
                  <a:gd name="T94" fmla="*/ 23 w 170"/>
                  <a:gd name="T95" fmla="*/ 0 h 90"/>
                  <a:gd name="T96" fmla="*/ 26 w 170"/>
                  <a:gd name="T97" fmla="*/ 0 h 90"/>
                  <a:gd name="T98" fmla="*/ 28 w 170"/>
                  <a:gd name="T99" fmla="*/ 0 h 90"/>
                  <a:gd name="T100" fmla="*/ 31 w 170"/>
                  <a:gd name="T101" fmla="*/ 1 h 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70"/>
                  <a:gd name="T154" fmla="*/ 0 h 90"/>
                  <a:gd name="T155" fmla="*/ 170 w 170"/>
                  <a:gd name="T156" fmla="*/ 90 h 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70" h="90">
                    <a:moveTo>
                      <a:pt x="62" y="1"/>
                    </a:moveTo>
                    <a:lnTo>
                      <a:pt x="74" y="9"/>
                    </a:lnTo>
                    <a:lnTo>
                      <a:pt x="86" y="16"/>
                    </a:lnTo>
                    <a:lnTo>
                      <a:pt x="98" y="22"/>
                    </a:lnTo>
                    <a:lnTo>
                      <a:pt x="110" y="28"/>
                    </a:lnTo>
                    <a:lnTo>
                      <a:pt x="121" y="35"/>
                    </a:lnTo>
                    <a:lnTo>
                      <a:pt x="135" y="41"/>
                    </a:lnTo>
                    <a:lnTo>
                      <a:pt x="147" y="49"/>
                    </a:lnTo>
                    <a:lnTo>
                      <a:pt x="157" y="57"/>
                    </a:lnTo>
                    <a:lnTo>
                      <a:pt x="160" y="59"/>
                    </a:lnTo>
                    <a:lnTo>
                      <a:pt x="163" y="62"/>
                    </a:lnTo>
                    <a:lnTo>
                      <a:pt x="164" y="65"/>
                    </a:lnTo>
                    <a:lnTo>
                      <a:pt x="166" y="68"/>
                    </a:lnTo>
                    <a:lnTo>
                      <a:pt x="167" y="71"/>
                    </a:lnTo>
                    <a:lnTo>
                      <a:pt x="169" y="75"/>
                    </a:lnTo>
                    <a:lnTo>
                      <a:pt x="170" y="78"/>
                    </a:lnTo>
                    <a:lnTo>
                      <a:pt x="170" y="81"/>
                    </a:lnTo>
                    <a:lnTo>
                      <a:pt x="161" y="86"/>
                    </a:lnTo>
                    <a:lnTo>
                      <a:pt x="151" y="88"/>
                    </a:lnTo>
                    <a:lnTo>
                      <a:pt x="142" y="90"/>
                    </a:lnTo>
                    <a:lnTo>
                      <a:pt x="132" y="90"/>
                    </a:lnTo>
                    <a:lnTo>
                      <a:pt x="113" y="90"/>
                    </a:lnTo>
                    <a:lnTo>
                      <a:pt x="93" y="87"/>
                    </a:lnTo>
                    <a:lnTo>
                      <a:pt x="74" y="83"/>
                    </a:lnTo>
                    <a:lnTo>
                      <a:pt x="55" y="80"/>
                    </a:lnTo>
                    <a:lnTo>
                      <a:pt x="37" y="75"/>
                    </a:lnTo>
                    <a:lnTo>
                      <a:pt x="18" y="75"/>
                    </a:lnTo>
                    <a:lnTo>
                      <a:pt x="10" y="74"/>
                    </a:lnTo>
                    <a:lnTo>
                      <a:pt x="6" y="72"/>
                    </a:lnTo>
                    <a:lnTo>
                      <a:pt x="3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5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7" y="4"/>
                    </a:lnTo>
                    <a:lnTo>
                      <a:pt x="31" y="3"/>
                    </a:lnTo>
                    <a:lnTo>
                      <a:pt x="37" y="1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A0BA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6" name="Freeform 161"/>
              <p:cNvSpPr>
                <a:spLocks/>
              </p:cNvSpPr>
              <p:nvPr/>
            </p:nvSpPr>
            <p:spPr bwMode="auto">
              <a:xfrm>
                <a:off x="4119" y="3860"/>
                <a:ext cx="69" cy="63"/>
              </a:xfrm>
              <a:custGeom>
                <a:avLst/>
                <a:gdLst>
                  <a:gd name="T0" fmla="*/ 68 w 138"/>
                  <a:gd name="T1" fmla="*/ 21 h 125"/>
                  <a:gd name="T2" fmla="*/ 69 w 138"/>
                  <a:gd name="T3" fmla="*/ 27 h 125"/>
                  <a:gd name="T4" fmla="*/ 69 w 138"/>
                  <a:gd name="T5" fmla="*/ 33 h 125"/>
                  <a:gd name="T6" fmla="*/ 68 w 138"/>
                  <a:gd name="T7" fmla="*/ 38 h 125"/>
                  <a:gd name="T8" fmla="*/ 66 w 138"/>
                  <a:gd name="T9" fmla="*/ 43 h 125"/>
                  <a:gd name="T10" fmla="*/ 63 w 138"/>
                  <a:gd name="T11" fmla="*/ 47 h 125"/>
                  <a:gd name="T12" fmla="*/ 60 w 138"/>
                  <a:gd name="T13" fmla="*/ 52 h 125"/>
                  <a:gd name="T14" fmla="*/ 56 w 138"/>
                  <a:gd name="T15" fmla="*/ 56 h 125"/>
                  <a:gd name="T16" fmla="*/ 52 w 138"/>
                  <a:gd name="T17" fmla="*/ 60 h 125"/>
                  <a:gd name="T18" fmla="*/ 48 w 138"/>
                  <a:gd name="T19" fmla="*/ 59 h 125"/>
                  <a:gd name="T20" fmla="*/ 45 w 138"/>
                  <a:gd name="T21" fmla="*/ 59 h 125"/>
                  <a:gd name="T22" fmla="*/ 41 w 138"/>
                  <a:gd name="T23" fmla="*/ 60 h 125"/>
                  <a:gd name="T24" fmla="*/ 38 w 138"/>
                  <a:gd name="T25" fmla="*/ 60 h 125"/>
                  <a:gd name="T26" fmla="*/ 35 w 138"/>
                  <a:gd name="T27" fmla="*/ 61 h 125"/>
                  <a:gd name="T28" fmla="*/ 31 w 138"/>
                  <a:gd name="T29" fmla="*/ 61 h 125"/>
                  <a:gd name="T30" fmla="*/ 27 w 138"/>
                  <a:gd name="T31" fmla="*/ 61 h 125"/>
                  <a:gd name="T32" fmla="*/ 23 w 138"/>
                  <a:gd name="T33" fmla="*/ 62 h 125"/>
                  <a:gd name="T34" fmla="*/ 0 w 138"/>
                  <a:gd name="T35" fmla="*/ 63 h 125"/>
                  <a:gd name="T36" fmla="*/ 1 w 138"/>
                  <a:gd name="T37" fmla="*/ 56 h 125"/>
                  <a:gd name="T38" fmla="*/ 3 w 138"/>
                  <a:gd name="T39" fmla="*/ 50 h 125"/>
                  <a:gd name="T40" fmla="*/ 5 w 138"/>
                  <a:gd name="T41" fmla="*/ 43 h 125"/>
                  <a:gd name="T42" fmla="*/ 7 w 138"/>
                  <a:gd name="T43" fmla="*/ 36 h 125"/>
                  <a:gd name="T44" fmla="*/ 9 w 138"/>
                  <a:gd name="T45" fmla="*/ 30 h 125"/>
                  <a:gd name="T46" fmla="*/ 13 w 138"/>
                  <a:gd name="T47" fmla="*/ 24 h 125"/>
                  <a:gd name="T48" fmla="*/ 17 w 138"/>
                  <a:gd name="T49" fmla="*/ 18 h 125"/>
                  <a:gd name="T50" fmla="*/ 21 w 138"/>
                  <a:gd name="T51" fmla="*/ 12 h 125"/>
                  <a:gd name="T52" fmla="*/ 23 w 138"/>
                  <a:gd name="T53" fmla="*/ 10 h 125"/>
                  <a:gd name="T54" fmla="*/ 25 w 138"/>
                  <a:gd name="T55" fmla="*/ 8 h 125"/>
                  <a:gd name="T56" fmla="*/ 28 w 138"/>
                  <a:gd name="T57" fmla="*/ 7 h 125"/>
                  <a:gd name="T58" fmla="*/ 31 w 138"/>
                  <a:gd name="T59" fmla="*/ 7 h 125"/>
                  <a:gd name="T60" fmla="*/ 34 w 138"/>
                  <a:gd name="T61" fmla="*/ 7 h 125"/>
                  <a:gd name="T62" fmla="*/ 35 w 138"/>
                  <a:gd name="T63" fmla="*/ 5 h 125"/>
                  <a:gd name="T64" fmla="*/ 36 w 138"/>
                  <a:gd name="T65" fmla="*/ 4 h 125"/>
                  <a:gd name="T66" fmla="*/ 37 w 138"/>
                  <a:gd name="T67" fmla="*/ 3 h 125"/>
                  <a:gd name="T68" fmla="*/ 37 w 138"/>
                  <a:gd name="T69" fmla="*/ 2 h 125"/>
                  <a:gd name="T70" fmla="*/ 36 w 138"/>
                  <a:gd name="T71" fmla="*/ 0 h 125"/>
                  <a:gd name="T72" fmla="*/ 40 w 138"/>
                  <a:gd name="T73" fmla="*/ 2 h 125"/>
                  <a:gd name="T74" fmla="*/ 46 w 138"/>
                  <a:gd name="T75" fmla="*/ 3 h 125"/>
                  <a:gd name="T76" fmla="*/ 50 w 138"/>
                  <a:gd name="T77" fmla="*/ 4 h 125"/>
                  <a:gd name="T78" fmla="*/ 55 w 138"/>
                  <a:gd name="T79" fmla="*/ 7 h 125"/>
                  <a:gd name="T80" fmla="*/ 59 w 138"/>
                  <a:gd name="T81" fmla="*/ 9 h 125"/>
                  <a:gd name="T82" fmla="*/ 63 w 138"/>
                  <a:gd name="T83" fmla="*/ 12 h 125"/>
                  <a:gd name="T84" fmla="*/ 66 w 138"/>
                  <a:gd name="T85" fmla="*/ 16 h 125"/>
                  <a:gd name="T86" fmla="*/ 68 w 138"/>
                  <a:gd name="T87" fmla="*/ 21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8"/>
                  <a:gd name="T133" fmla="*/ 0 h 125"/>
                  <a:gd name="T134" fmla="*/ 138 w 138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8" h="125">
                    <a:moveTo>
                      <a:pt x="135" y="41"/>
                    </a:moveTo>
                    <a:lnTo>
                      <a:pt x="138" y="53"/>
                    </a:lnTo>
                    <a:lnTo>
                      <a:pt x="138" y="65"/>
                    </a:lnTo>
                    <a:lnTo>
                      <a:pt x="135" y="75"/>
                    </a:lnTo>
                    <a:lnTo>
                      <a:pt x="132" y="85"/>
                    </a:lnTo>
                    <a:lnTo>
                      <a:pt x="126" y="94"/>
                    </a:lnTo>
                    <a:lnTo>
                      <a:pt x="120" y="103"/>
                    </a:lnTo>
                    <a:lnTo>
                      <a:pt x="113" y="112"/>
                    </a:lnTo>
                    <a:lnTo>
                      <a:pt x="104" y="119"/>
                    </a:lnTo>
                    <a:lnTo>
                      <a:pt x="96" y="118"/>
                    </a:lnTo>
                    <a:lnTo>
                      <a:pt x="90" y="118"/>
                    </a:lnTo>
                    <a:lnTo>
                      <a:pt x="83" y="119"/>
                    </a:lnTo>
                    <a:lnTo>
                      <a:pt x="76" y="119"/>
                    </a:lnTo>
                    <a:lnTo>
                      <a:pt x="70" y="121"/>
                    </a:lnTo>
                    <a:lnTo>
                      <a:pt x="62" y="121"/>
                    </a:lnTo>
                    <a:lnTo>
                      <a:pt x="55" y="122"/>
                    </a:lnTo>
                    <a:lnTo>
                      <a:pt x="46" y="124"/>
                    </a:lnTo>
                    <a:lnTo>
                      <a:pt x="0" y="125"/>
                    </a:lnTo>
                    <a:lnTo>
                      <a:pt x="3" y="112"/>
                    </a:lnTo>
                    <a:lnTo>
                      <a:pt x="6" y="99"/>
                    </a:lnTo>
                    <a:lnTo>
                      <a:pt x="10" y="85"/>
                    </a:lnTo>
                    <a:lnTo>
                      <a:pt x="15" y="72"/>
                    </a:lnTo>
                    <a:lnTo>
                      <a:pt x="19" y="59"/>
                    </a:lnTo>
                    <a:lnTo>
                      <a:pt x="27" y="47"/>
                    </a:lnTo>
                    <a:lnTo>
                      <a:pt x="34" y="35"/>
                    </a:lnTo>
                    <a:lnTo>
                      <a:pt x="42" y="23"/>
                    </a:lnTo>
                    <a:lnTo>
                      <a:pt x="46" y="19"/>
                    </a:lnTo>
                    <a:lnTo>
                      <a:pt x="50" y="16"/>
                    </a:lnTo>
                    <a:lnTo>
                      <a:pt x="56" y="14"/>
                    </a:lnTo>
                    <a:lnTo>
                      <a:pt x="62" y="13"/>
                    </a:lnTo>
                    <a:lnTo>
                      <a:pt x="68" y="13"/>
                    </a:lnTo>
                    <a:lnTo>
                      <a:pt x="71" y="10"/>
                    </a:lnTo>
                    <a:lnTo>
                      <a:pt x="73" y="8"/>
                    </a:lnTo>
                    <a:lnTo>
                      <a:pt x="74" y="6"/>
                    </a:lnTo>
                    <a:lnTo>
                      <a:pt x="74" y="3"/>
                    </a:lnTo>
                    <a:lnTo>
                      <a:pt x="73" y="0"/>
                    </a:lnTo>
                    <a:lnTo>
                      <a:pt x="81" y="3"/>
                    </a:lnTo>
                    <a:lnTo>
                      <a:pt x="92" y="6"/>
                    </a:lnTo>
                    <a:lnTo>
                      <a:pt x="101" y="8"/>
                    </a:lnTo>
                    <a:lnTo>
                      <a:pt x="110" y="13"/>
                    </a:lnTo>
                    <a:lnTo>
                      <a:pt x="118" y="17"/>
                    </a:lnTo>
                    <a:lnTo>
                      <a:pt x="126" y="23"/>
                    </a:lnTo>
                    <a:lnTo>
                      <a:pt x="132" y="32"/>
                    </a:lnTo>
                    <a:lnTo>
                      <a:pt x="135" y="41"/>
                    </a:lnTo>
                    <a:close/>
                  </a:path>
                </a:pathLst>
              </a:custGeom>
              <a:solidFill>
                <a:srgbClr val="A0BA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7" name="Freeform 162"/>
              <p:cNvSpPr>
                <a:spLocks/>
              </p:cNvSpPr>
              <p:nvPr/>
            </p:nvSpPr>
            <p:spPr bwMode="auto">
              <a:xfrm>
                <a:off x="4226" y="3859"/>
                <a:ext cx="57" cy="67"/>
              </a:xfrm>
              <a:custGeom>
                <a:avLst/>
                <a:gdLst>
                  <a:gd name="T0" fmla="*/ 55 w 114"/>
                  <a:gd name="T1" fmla="*/ 17 h 135"/>
                  <a:gd name="T2" fmla="*/ 53 w 114"/>
                  <a:gd name="T3" fmla="*/ 19 h 135"/>
                  <a:gd name="T4" fmla="*/ 56 w 114"/>
                  <a:gd name="T5" fmla="*/ 23 h 135"/>
                  <a:gd name="T6" fmla="*/ 55 w 114"/>
                  <a:gd name="T7" fmla="*/ 25 h 135"/>
                  <a:gd name="T8" fmla="*/ 55 w 114"/>
                  <a:gd name="T9" fmla="*/ 26 h 135"/>
                  <a:gd name="T10" fmla="*/ 55 w 114"/>
                  <a:gd name="T11" fmla="*/ 26 h 135"/>
                  <a:gd name="T12" fmla="*/ 56 w 114"/>
                  <a:gd name="T13" fmla="*/ 27 h 135"/>
                  <a:gd name="T14" fmla="*/ 56 w 114"/>
                  <a:gd name="T15" fmla="*/ 28 h 135"/>
                  <a:gd name="T16" fmla="*/ 56 w 114"/>
                  <a:gd name="T17" fmla="*/ 29 h 135"/>
                  <a:gd name="T18" fmla="*/ 57 w 114"/>
                  <a:gd name="T19" fmla="*/ 30 h 135"/>
                  <a:gd name="T20" fmla="*/ 57 w 114"/>
                  <a:gd name="T21" fmla="*/ 32 h 135"/>
                  <a:gd name="T22" fmla="*/ 56 w 114"/>
                  <a:gd name="T23" fmla="*/ 36 h 135"/>
                  <a:gd name="T24" fmla="*/ 56 w 114"/>
                  <a:gd name="T25" fmla="*/ 41 h 135"/>
                  <a:gd name="T26" fmla="*/ 55 w 114"/>
                  <a:gd name="T27" fmla="*/ 46 h 135"/>
                  <a:gd name="T28" fmla="*/ 53 w 114"/>
                  <a:gd name="T29" fmla="*/ 50 h 135"/>
                  <a:gd name="T30" fmla="*/ 51 w 114"/>
                  <a:gd name="T31" fmla="*/ 55 h 135"/>
                  <a:gd name="T32" fmla="*/ 49 w 114"/>
                  <a:gd name="T33" fmla="*/ 58 h 135"/>
                  <a:gd name="T34" fmla="*/ 46 w 114"/>
                  <a:gd name="T35" fmla="*/ 63 h 135"/>
                  <a:gd name="T36" fmla="*/ 44 w 114"/>
                  <a:gd name="T37" fmla="*/ 67 h 135"/>
                  <a:gd name="T38" fmla="*/ 38 w 114"/>
                  <a:gd name="T39" fmla="*/ 65 h 135"/>
                  <a:gd name="T40" fmla="*/ 33 w 114"/>
                  <a:gd name="T41" fmla="*/ 63 h 135"/>
                  <a:gd name="T42" fmla="*/ 27 w 114"/>
                  <a:gd name="T43" fmla="*/ 60 h 135"/>
                  <a:gd name="T44" fmla="*/ 22 w 114"/>
                  <a:gd name="T45" fmla="*/ 58 h 135"/>
                  <a:gd name="T46" fmla="*/ 18 w 114"/>
                  <a:gd name="T47" fmla="*/ 54 h 135"/>
                  <a:gd name="T48" fmla="*/ 13 w 114"/>
                  <a:gd name="T49" fmla="*/ 50 h 135"/>
                  <a:gd name="T50" fmla="*/ 9 w 114"/>
                  <a:gd name="T51" fmla="*/ 45 h 135"/>
                  <a:gd name="T52" fmla="*/ 4 w 114"/>
                  <a:gd name="T53" fmla="*/ 40 h 135"/>
                  <a:gd name="T54" fmla="*/ 0 w 114"/>
                  <a:gd name="T55" fmla="*/ 21 h 135"/>
                  <a:gd name="T56" fmla="*/ 2 w 114"/>
                  <a:gd name="T57" fmla="*/ 19 h 135"/>
                  <a:gd name="T58" fmla="*/ 4 w 114"/>
                  <a:gd name="T59" fmla="*/ 16 h 135"/>
                  <a:gd name="T60" fmla="*/ 7 w 114"/>
                  <a:gd name="T61" fmla="*/ 12 h 135"/>
                  <a:gd name="T62" fmla="*/ 8 w 114"/>
                  <a:gd name="T63" fmla="*/ 9 h 135"/>
                  <a:gd name="T64" fmla="*/ 10 w 114"/>
                  <a:gd name="T65" fmla="*/ 6 h 135"/>
                  <a:gd name="T66" fmla="*/ 13 w 114"/>
                  <a:gd name="T67" fmla="*/ 4 h 135"/>
                  <a:gd name="T68" fmla="*/ 15 w 114"/>
                  <a:gd name="T69" fmla="*/ 2 h 135"/>
                  <a:gd name="T70" fmla="*/ 19 w 114"/>
                  <a:gd name="T71" fmla="*/ 1 h 135"/>
                  <a:gd name="T72" fmla="*/ 24 w 114"/>
                  <a:gd name="T73" fmla="*/ 1 h 135"/>
                  <a:gd name="T74" fmla="*/ 29 w 114"/>
                  <a:gd name="T75" fmla="*/ 0 h 135"/>
                  <a:gd name="T76" fmla="*/ 35 w 114"/>
                  <a:gd name="T77" fmla="*/ 1 h 135"/>
                  <a:gd name="T78" fmla="*/ 40 w 114"/>
                  <a:gd name="T79" fmla="*/ 2 h 135"/>
                  <a:gd name="T80" fmla="*/ 45 w 114"/>
                  <a:gd name="T81" fmla="*/ 4 h 135"/>
                  <a:gd name="T82" fmla="*/ 49 w 114"/>
                  <a:gd name="T83" fmla="*/ 8 h 135"/>
                  <a:gd name="T84" fmla="*/ 53 w 114"/>
                  <a:gd name="T85" fmla="*/ 12 h 135"/>
                  <a:gd name="T86" fmla="*/ 55 w 114"/>
                  <a:gd name="T87" fmla="*/ 17 h 1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4"/>
                  <a:gd name="T133" fmla="*/ 0 h 135"/>
                  <a:gd name="T134" fmla="*/ 114 w 114"/>
                  <a:gd name="T135" fmla="*/ 135 h 1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4" h="135">
                    <a:moveTo>
                      <a:pt x="109" y="34"/>
                    </a:moveTo>
                    <a:lnTo>
                      <a:pt x="105" y="39"/>
                    </a:lnTo>
                    <a:lnTo>
                      <a:pt x="111" y="47"/>
                    </a:lnTo>
                    <a:lnTo>
                      <a:pt x="109" y="50"/>
                    </a:lnTo>
                    <a:lnTo>
                      <a:pt x="109" y="52"/>
                    </a:lnTo>
                    <a:lnTo>
                      <a:pt x="109" y="53"/>
                    </a:lnTo>
                    <a:lnTo>
                      <a:pt x="111" y="55"/>
                    </a:lnTo>
                    <a:lnTo>
                      <a:pt x="112" y="56"/>
                    </a:lnTo>
                    <a:lnTo>
                      <a:pt x="112" y="59"/>
                    </a:lnTo>
                    <a:lnTo>
                      <a:pt x="114" y="61"/>
                    </a:lnTo>
                    <a:lnTo>
                      <a:pt x="114" y="64"/>
                    </a:lnTo>
                    <a:lnTo>
                      <a:pt x="112" y="73"/>
                    </a:lnTo>
                    <a:lnTo>
                      <a:pt x="111" y="83"/>
                    </a:lnTo>
                    <a:lnTo>
                      <a:pt x="109" y="92"/>
                    </a:lnTo>
                    <a:lnTo>
                      <a:pt x="105" y="101"/>
                    </a:lnTo>
                    <a:lnTo>
                      <a:pt x="102" y="110"/>
                    </a:lnTo>
                    <a:lnTo>
                      <a:pt x="97" y="117"/>
                    </a:lnTo>
                    <a:lnTo>
                      <a:pt x="91" y="126"/>
                    </a:lnTo>
                    <a:lnTo>
                      <a:pt x="87" y="135"/>
                    </a:lnTo>
                    <a:lnTo>
                      <a:pt x="75" y="130"/>
                    </a:lnTo>
                    <a:lnTo>
                      <a:pt x="65" y="126"/>
                    </a:lnTo>
                    <a:lnTo>
                      <a:pt x="54" y="121"/>
                    </a:lnTo>
                    <a:lnTo>
                      <a:pt x="44" y="116"/>
                    </a:lnTo>
                    <a:lnTo>
                      <a:pt x="35" y="108"/>
                    </a:lnTo>
                    <a:lnTo>
                      <a:pt x="26" y="101"/>
                    </a:lnTo>
                    <a:lnTo>
                      <a:pt x="17" y="90"/>
                    </a:lnTo>
                    <a:lnTo>
                      <a:pt x="8" y="81"/>
                    </a:lnTo>
                    <a:lnTo>
                      <a:pt x="0" y="43"/>
                    </a:lnTo>
                    <a:lnTo>
                      <a:pt x="4" y="39"/>
                    </a:lnTo>
                    <a:lnTo>
                      <a:pt x="8" y="33"/>
                    </a:lnTo>
                    <a:lnTo>
                      <a:pt x="13" y="25"/>
                    </a:lnTo>
                    <a:lnTo>
                      <a:pt x="16" y="18"/>
                    </a:lnTo>
                    <a:lnTo>
                      <a:pt x="20" y="12"/>
                    </a:lnTo>
                    <a:lnTo>
                      <a:pt x="25" y="8"/>
                    </a:lnTo>
                    <a:lnTo>
                      <a:pt x="31" y="5"/>
                    </a:lnTo>
                    <a:lnTo>
                      <a:pt x="38" y="3"/>
                    </a:lnTo>
                    <a:lnTo>
                      <a:pt x="48" y="2"/>
                    </a:lnTo>
                    <a:lnTo>
                      <a:pt x="59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0" y="9"/>
                    </a:lnTo>
                    <a:lnTo>
                      <a:pt x="97" y="16"/>
                    </a:lnTo>
                    <a:lnTo>
                      <a:pt x="105" y="24"/>
                    </a:lnTo>
                    <a:lnTo>
                      <a:pt x="109" y="34"/>
                    </a:lnTo>
                    <a:close/>
                  </a:path>
                </a:pathLst>
              </a:custGeom>
              <a:solidFill>
                <a:srgbClr val="A0BA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8" name="Freeform 163"/>
              <p:cNvSpPr>
                <a:spLocks/>
              </p:cNvSpPr>
              <p:nvPr/>
            </p:nvSpPr>
            <p:spPr bwMode="auto">
              <a:xfrm>
                <a:off x="4888" y="2950"/>
                <a:ext cx="131" cy="43"/>
              </a:xfrm>
              <a:custGeom>
                <a:avLst/>
                <a:gdLst>
                  <a:gd name="T0" fmla="*/ 70 w 261"/>
                  <a:gd name="T1" fmla="*/ 40 h 87"/>
                  <a:gd name="T2" fmla="*/ 70 w 261"/>
                  <a:gd name="T3" fmla="*/ 38 h 87"/>
                  <a:gd name="T4" fmla="*/ 70 w 261"/>
                  <a:gd name="T5" fmla="*/ 35 h 87"/>
                  <a:gd name="T6" fmla="*/ 71 w 261"/>
                  <a:gd name="T7" fmla="*/ 33 h 87"/>
                  <a:gd name="T8" fmla="*/ 72 w 261"/>
                  <a:gd name="T9" fmla="*/ 31 h 87"/>
                  <a:gd name="T10" fmla="*/ 73 w 261"/>
                  <a:gd name="T11" fmla="*/ 28 h 87"/>
                  <a:gd name="T12" fmla="*/ 75 w 261"/>
                  <a:gd name="T13" fmla="*/ 26 h 87"/>
                  <a:gd name="T14" fmla="*/ 77 w 261"/>
                  <a:gd name="T15" fmla="*/ 25 h 87"/>
                  <a:gd name="T16" fmla="*/ 81 w 261"/>
                  <a:gd name="T17" fmla="*/ 24 h 87"/>
                  <a:gd name="T18" fmla="*/ 83 w 261"/>
                  <a:gd name="T19" fmla="*/ 23 h 87"/>
                  <a:gd name="T20" fmla="*/ 85 w 261"/>
                  <a:gd name="T21" fmla="*/ 23 h 87"/>
                  <a:gd name="T22" fmla="*/ 87 w 261"/>
                  <a:gd name="T23" fmla="*/ 23 h 87"/>
                  <a:gd name="T24" fmla="*/ 89 w 261"/>
                  <a:gd name="T25" fmla="*/ 24 h 87"/>
                  <a:gd name="T26" fmla="*/ 95 w 261"/>
                  <a:gd name="T27" fmla="*/ 26 h 87"/>
                  <a:gd name="T28" fmla="*/ 101 w 261"/>
                  <a:gd name="T29" fmla="*/ 29 h 87"/>
                  <a:gd name="T30" fmla="*/ 107 w 261"/>
                  <a:gd name="T31" fmla="*/ 33 h 87"/>
                  <a:gd name="T32" fmla="*/ 114 w 261"/>
                  <a:gd name="T33" fmla="*/ 37 h 87"/>
                  <a:gd name="T34" fmla="*/ 122 w 261"/>
                  <a:gd name="T35" fmla="*/ 40 h 87"/>
                  <a:gd name="T36" fmla="*/ 131 w 261"/>
                  <a:gd name="T37" fmla="*/ 43 h 87"/>
                  <a:gd name="T38" fmla="*/ 128 w 261"/>
                  <a:gd name="T39" fmla="*/ 38 h 87"/>
                  <a:gd name="T40" fmla="*/ 125 w 261"/>
                  <a:gd name="T41" fmla="*/ 34 h 87"/>
                  <a:gd name="T42" fmla="*/ 121 w 261"/>
                  <a:gd name="T43" fmla="*/ 28 h 87"/>
                  <a:gd name="T44" fmla="*/ 118 w 261"/>
                  <a:gd name="T45" fmla="*/ 24 h 87"/>
                  <a:gd name="T46" fmla="*/ 114 w 261"/>
                  <a:gd name="T47" fmla="*/ 20 h 87"/>
                  <a:gd name="T48" fmla="*/ 109 w 261"/>
                  <a:gd name="T49" fmla="*/ 15 h 87"/>
                  <a:gd name="T50" fmla="*/ 104 w 261"/>
                  <a:gd name="T51" fmla="*/ 11 h 87"/>
                  <a:gd name="T52" fmla="*/ 100 w 261"/>
                  <a:gd name="T53" fmla="*/ 7 h 87"/>
                  <a:gd name="T54" fmla="*/ 96 w 261"/>
                  <a:gd name="T55" fmla="*/ 5 h 87"/>
                  <a:gd name="T56" fmla="*/ 93 w 261"/>
                  <a:gd name="T57" fmla="*/ 3 h 87"/>
                  <a:gd name="T58" fmla="*/ 89 w 261"/>
                  <a:gd name="T59" fmla="*/ 2 h 87"/>
                  <a:gd name="T60" fmla="*/ 86 w 261"/>
                  <a:gd name="T61" fmla="*/ 1 h 87"/>
                  <a:gd name="T62" fmla="*/ 78 w 261"/>
                  <a:gd name="T63" fmla="*/ 0 h 87"/>
                  <a:gd name="T64" fmla="*/ 70 w 261"/>
                  <a:gd name="T65" fmla="*/ 0 h 87"/>
                  <a:gd name="T66" fmla="*/ 61 w 261"/>
                  <a:gd name="T67" fmla="*/ 0 h 87"/>
                  <a:gd name="T68" fmla="*/ 53 w 261"/>
                  <a:gd name="T69" fmla="*/ 0 h 87"/>
                  <a:gd name="T70" fmla="*/ 45 w 261"/>
                  <a:gd name="T71" fmla="*/ 1 h 87"/>
                  <a:gd name="T72" fmla="*/ 36 w 261"/>
                  <a:gd name="T73" fmla="*/ 1 h 87"/>
                  <a:gd name="T74" fmla="*/ 33 w 261"/>
                  <a:gd name="T75" fmla="*/ 4 h 87"/>
                  <a:gd name="T76" fmla="*/ 28 w 261"/>
                  <a:gd name="T77" fmla="*/ 5 h 87"/>
                  <a:gd name="T78" fmla="*/ 23 w 261"/>
                  <a:gd name="T79" fmla="*/ 6 h 87"/>
                  <a:gd name="T80" fmla="*/ 18 w 261"/>
                  <a:gd name="T81" fmla="*/ 6 h 87"/>
                  <a:gd name="T82" fmla="*/ 13 w 261"/>
                  <a:gd name="T83" fmla="*/ 7 h 87"/>
                  <a:gd name="T84" fmla="*/ 8 w 261"/>
                  <a:gd name="T85" fmla="*/ 8 h 87"/>
                  <a:gd name="T86" fmla="*/ 4 w 261"/>
                  <a:gd name="T87" fmla="*/ 9 h 87"/>
                  <a:gd name="T88" fmla="*/ 0 w 261"/>
                  <a:gd name="T89" fmla="*/ 12 h 87"/>
                  <a:gd name="T90" fmla="*/ 7 w 261"/>
                  <a:gd name="T91" fmla="*/ 17 h 87"/>
                  <a:gd name="T92" fmla="*/ 14 w 261"/>
                  <a:gd name="T93" fmla="*/ 20 h 87"/>
                  <a:gd name="T94" fmla="*/ 21 w 261"/>
                  <a:gd name="T95" fmla="*/ 22 h 87"/>
                  <a:gd name="T96" fmla="*/ 30 w 261"/>
                  <a:gd name="T97" fmla="*/ 25 h 87"/>
                  <a:gd name="T98" fmla="*/ 37 w 261"/>
                  <a:gd name="T99" fmla="*/ 26 h 87"/>
                  <a:gd name="T100" fmla="*/ 45 w 261"/>
                  <a:gd name="T101" fmla="*/ 28 h 87"/>
                  <a:gd name="T102" fmla="*/ 53 w 261"/>
                  <a:gd name="T103" fmla="*/ 31 h 87"/>
                  <a:gd name="T104" fmla="*/ 61 w 261"/>
                  <a:gd name="T105" fmla="*/ 34 h 87"/>
                  <a:gd name="T106" fmla="*/ 62 w 261"/>
                  <a:gd name="T107" fmla="*/ 34 h 87"/>
                  <a:gd name="T108" fmla="*/ 63 w 261"/>
                  <a:gd name="T109" fmla="*/ 35 h 87"/>
                  <a:gd name="T110" fmla="*/ 64 w 261"/>
                  <a:gd name="T111" fmla="*/ 36 h 87"/>
                  <a:gd name="T112" fmla="*/ 66 w 261"/>
                  <a:gd name="T113" fmla="*/ 37 h 87"/>
                  <a:gd name="T114" fmla="*/ 67 w 261"/>
                  <a:gd name="T115" fmla="*/ 38 h 87"/>
                  <a:gd name="T116" fmla="*/ 68 w 261"/>
                  <a:gd name="T117" fmla="*/ 39 h 87"/>
                  <a:gd name="T118" fmla="*/ 69 w 261"/>
                  <a:gd name="T119" fmla="*/ 40 h 87"/>
                  <a:gd name="T120" fmla="*/ 70 w 261"/>
                  <a:gd name="T121" fmla="*/ 40 h 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1"/>
                  <a:gd name="T184" fmla="*/ 0 h 87"/>
                  <a:gd name="T185" fmla="*/ 261 w 261"/>
                  <a:gd name="T186" fmla="*/ 87 h 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1" h="87">
                    <a:moveTo>
                      <a:pt x="140" y="81"/>
                    </a:moveTo>
                    <a:lnTo>
                      <a:pt x="140" y="77"/>
                    </a:lnTo>
                    <a:lnTo>
                      <a:pt x="140" y="71"/>
                    </a:lnTo>
                    <a:lnTo>
                      <a:pt x="142" y="66"/>
                    </a:lnTo>
                    <a:lnTo>
                      <a:pt x="143" y="62"/>
                    </a:lnTo>
                    <a:lnTo>
                      <a:pt x="146" y="57"/>
                    </a:lnTo>
                    <a:lnTo>
                      <a:pt x="149" y="53"/>
                    </a:lnTo>
                    <a:lnTo>
                      <a:pt x="153" y="50"/>
                    </a:lnTo>
                    <a:lnTo>
                      <a:pt x="161" y="48"/>
                    </a:lnTo>
                    <a:lnTo>
                      <a:pt x="165" y="47"/>
                    </a:lnTo>
                    <a:lnTo>
                      <a:pt x="170" y="47"/>
                    </a:lnTo>
                    <a:lnTo>
                      <a:pt x="174" y="47"/>
                    </a:lnTo>
                    <a:lnTo>
                      <a:pt x="178" y="48"/>
                    </a:lnTo>
                    <a:lnTo>
                      <a:pt x="189" y="53"/>
                    </a:lnTo>
                    <a:lnTo>
                      <a:pt x="201" y="59"/>
                    </a:lnTo>
                    <a:lnTo>
                      <a:pt x="214" y="66"/>
                    </a:lnTo>
                    <a:lnTo>
                      <a:pt x="227" y="74"/>
                    </a:lnTo>
                    <a:lnTo>
                      <a:pt x="244" y="81"/>
                    </a:lnTo>
                    <a:lnTo>
                      <a:pt x="261" y="87"/>
                    </a:lnTo>
                    <a:lnTo>
                      <a:pt x="255" y="77"/>
                    </a:lnTo>
                    <a:lnTo>
                      <a:pt x="249" y="68"/>
                    </a:lnTo>
                    <a:lnTo>
                      <a:pt x="242" y="57"/>
                    </a:lnTo>
                    <a:lnTo>
                      <a:pt x="235" y="48"/>
                    </a:lnTo>
                    <a:lnTo>
                      <a:pt x="227" y="40"/>
                    </a:lnTo>
                    <a:lnTo>
                      <a:pt x="218" y="31"/>
                    </a:lnTo>
                    <a:lnTo>
                      <a:pt x="208" y="23"/>
                    </a:lnTo>
                    <a:lnTo>
                      <a:pt x="199" y="14"/>
                    </a:lnTo>
                    <a:lnTo>
                      <a:pt x="192" y="10"/>
                    </a:lnTo>
                    <a:lnTo>
                      <a:pt x="186" y="7"/>
                    </a:lnTo>
                    <a:lnTo>
                      <a:pt x="178" y="4"/>
                    </a:lnTo>
                    <a:lnTo>
                      <a:pt x="171" y="3"/>
                    </a:lnTo>
                    <a:lnTo>
                      <a:pt x="155" y="1"/>
                    </a:lnTo>
                    <a:lnTo>
                      <a:pt x="139" y="0"/>
                    </a:lnTo>
                    <a:lnTo>
                      <a:pt x="122" y="1"/>
                    </a:lnTo>
                    <a:lnTo>
                      <a:pt x="106" y="1"/>
                    </a:lnTo>
                    <a:lnTo>
                      <a:pt x="90" y="3"/>
                    </a:lnTo>
                    <a:lnTo>
                      <a:pt x="72" y="3"/>
                    </a:lnTo>
                    <a:lnTo>
                      <a:pt x="65" y="8"/>
                    </a:lnTo>
                    <a:lnTo>
                      <a:pt x="56" y="11"/>
                    </a:lnTo>
                    <a:lnTo>
                      <a:pt x="45" y="13"/>
                    </a:lnTo>
                    <a:lnTo>
                      <a:pt x="35" y="13"/>
                    </a:lnTo>
                    <a:lnTo>
                      <a:pt x="25" y="14"/>
                    </a:lnTo>
                    <a:lnTo>
                      <a:pt x="16" y="16"/>
                    </a:lnTo>
                    <a:lnTo>
                      <a:pt x="7" y="19"/>
                    </a:lnTo>
                    <a:lnTo>
                      <a:pt x="0" y="25"/>
                    </a:lnTo>
                    <a:lnTo>
                      <a:pt x="13" y="34"/>
                    </a:lnTo>
                    <a:lnTo>
                      <a:pt x="28" y="40"/>
                    </a:lnTo>
                    <a:lnTo>
                      <a:pt x="42" y="45"/>
                    </a:lnTo>
                    <a:lnTo>
                      <a:pt x="59" y="50"/>
                    </a:lnTo>
                    <a:lnTo>
                      <a:pt x="73" y="53"/>
                    </a:lnTo>
                    <a:lnTo>
                      <a:pt x="90" y="57"/>
                    </a:lnTo>
                    <a:lnTo>
                      <a:pt x="106" y="62"/>
                    </a:lnTo>
                    <a:lnTo>
                      <a:pt x="121" y="68"/>
                    </a:lnTo>
                    <a:lnTo>
                      <a:pt x="124" y="69"/>
                    </a:lnTo>
                    <a:lnTo>
                      <a:pt x="125" y="71"/>
                    </a:lnTo>
                    <a:lnTo>
                      <a:pt x="128" y="72"/>
                    </a:lnTo>
                    <a:lnTo>
                      <a:pt x="131" y="75"/>
                    </a:lnTo>
                    <a:lnTo>
                      <a:pt x="133" y="77"/>
                    </a:lnTo>
                    <a:lnTo>
                      <a:pt x="136" y="78"/>
                    </a:lnTo>
                    <a:lnTo>
                      <a:pt x="137" y="80"/>
                    </a:lnTo>
                    <a:lnTo>
                      <a:pt x="140" y="81"/>
                    </a:lnTo>
                    <a:close/>
                  </a:path>
                </a:pathLst>
              </a:custGeom>
              <a:solidFill>
                <a:srgbClr val="521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9" name="Freeform 164"/>
              <p:cNvSpPr>
                <a:spLocks/>
              </p:cNvSpPr>
              <p:nvPr/>
            </p:nvSpPr>
            <p:spPr bwMode="auto">
              <a:xfrm>
                <a:off x="4888" y="2950"/>
                <a:ext cx="131" cy="43"/>
              </a:xfrm>
              <a:custGeom>
                <a:avLst/>
                <a:gdLst>
                  <a:gd name="T0" fmla="*/ 70 w 261"/>
                  <a:gd name="T1" fmla="*/ 40 h 87"/>
                  <a:gd name="T2" fmla="*/ 70 w 261"/>
                  <a:gd name="T3" fmla="*/ 38 h 87"/>
                  <a:gd name="T4" fmla="*/ 70 w 261"/>
                  <a:gd name="T5" fmla="*/ 35 h 87"/>
                  <a:gd name="T6" fmla="*/ 71 w 261"/>
                  <a:gd name="T7" fmla="*/ 33 h 87"/>
                  <a:gd name="T8" fmla="*/ 72 w 261"/>
                  <a:gd name="T9" fmla="*/ 31 h 87"/>
                  <a:gd name="T10" fmla="*/ 73 w 261"/>
                  <a:gd name="T11" fmla="*/ 28 h 87"/>
                  <a:gd name="T12" fmla="*/ 75 w 261"/>
                  <a:gd name="T13" fmla="*/ 26 h 87"/>
                  <a:gd name="T14" fmla="*/ 77 w 261"/>
                  <a:gd name="T15" fmla="*/ 25 h 87"/>
                  <a:gd name="T16" fmla="*/ 81 w 261"/>
                  <a:gd name="T17" fmla="*/ 24 h 87"/>
                  <a:gd name="T18" fmla="*/ 83 w 261"/>
                  <a:gd name="T19" fmla="*/ 23 h 87"/>
                  <a:gd name="T20" fmla="*/ 85 w 261"/>
                  <a:gd name="T21" fmla="*/ 23 h 87"/>
                  <a:gd name="T22" fmla="*/ 87 w 261"/>
                  <a:gd name="T23" fmla="*/ 23 h 87"/>
                  <a:gd name="T24" fmla="*/ 89 w 261"/>
                  <a:gd name="T25" fmla="*/ 24 h 87"/>
                  <a:gd name="T26" fmla="*/ 95 w 261"/>
                  <a:gd name="T27" fmla="*/ 26 h 87"/>
                  <a:gd name="T28" fmla="*/ 101 w 261"/>
                  <a:gd name="T29" fmla="*/ 29 h 87"/>
                  <a:gd name="T30" fmla="*/ 107 w 261"/>
                  <a:gd name="T31" fmla="*/ 33 h 87"/>
                  <a:gd name="T32" fmla="*/ 114 w 261"/>
                  <a:gd name="T33" fmla="*/ 37 h 87"/>
                  <a:gd name="T34" fmla="*/ 122 w 261"/>
                  <a:gd name="T35" fmla="*/ 40 h 87"/>
                  <a:gd name="T36" fmla="*/ 131 w 261"/>
                  <a:gd name="T37" fmla="*/ 43 h 87"/>
                  <a:gd name="T38" fmla="*/ 128 w 261"/>
                  <a:gd name="T39" fmla="*/ 38 h 87"/>
                  <a:gd name="T40" fmla="*/ 125 w 261"/>
                  <a:gd name="T41" fmla="*/ 34 h 87"/>
                  <a:gd name="T42" fmla="*/ 121 w 261"/>
                  <a:gd name="T43" fmla="*/ 28 h 87"/>
                  <a:gd name="T44" fmla="*/ 118 w 261"/>
                  <a:gd name="T45" fmla="*/ 24 h 87"/>
                  <a:gd name="T46" fmla="*/ 114 w 261"/>
                  <a:gd name="T47" fmla="*/ 20 h 87"/>
                  <a:gd name="T48" fmla="*/ 109 w 261"/>
                  <a:gd name="T49" fmla="*/ 15 h 87"/>
                  <a:gd name="T50" fmla="*/ 104 w 261"/>
                  <a:gd name="T51" fmla="*/ 11 h 87"/>
                  <a:gd name="T52" fmla="*/ 100 w 261"/>
                  <a:gd name="T53" fmla="*/ 7 h 87"/>
                  <a:gd name="T54" fmla="*/ 96 w 261"/>
                  <a:gd name="T55" fmla="*/ 5 h 87"/>
                  <a:gd name="T56" fmla="*/ 93 w 261"/>
                  <a:gd name="T57" fmla="*/ 3 h 87"/>
                  <a:gd name="T58" fmla="*/ 89 w 261"/>
                  <a:gd name="T59" fmla="*/ 2 h 87"/>
                  <a:gd name="T60" fmla="*/ 86 w 261"/>
                  <a:gd name="T61" fmla="*/ 1 h 87"/>
                  <a:gd name="T62" fmla="*/ 78 w 261"/>
                  <a:gd name="T63" fmla="*/ 0 h 87"/>
                  <a:gd name="T64" fmla="*/ 70 w 261"/>
                  <a:gd name="T65" fmla="*/ 0 h 87"/>
                  <a:gd name="T66" fmla="*/ 61 w 261"/>
                  <a:gd name="T67" fmla="*/ 0 h 87"/>
                  <a:gd name="T68" fmla="*/ 53 w 261"/>
                  <a:gd name="T69" fmla="*/ 0 h 87"/>
                  <a:gd name="T70" fmla="*/ 45 w 261"/>
                  <a:gd name="T71" fmla="*/ 1 h 87"/>
                  <a:gd name="T72" fmla="*/ 36 w 261"/>
                  <a:gd name="T73" fmla="*/ 1 h 87"/>
                  <a:gd name="T74" fmla="*/ 33 w 261"/>
                  <a:gd name="T75" fmla="*/ 4 h 87"/>
                  <a:gd name="T76" fmla="*/ 28 w 261"/>
                  <a:gd name="T77" fmla="*/ 5 h 87"/>
                  <a:gd name="T78" fmla="*/ 23 w 261"/>
                  <a:gd name="T79" fmla="*/ 6 h 87"/>
                  <a:gd name="T80" fmla="*/ 18 w 261"/>
                  <a:gd name="T81" fmla="*/ 6 h 87"/>
                  <a:gd name="T82" fmla="*/ 13 w 261"/>
                  <a:gd name="T83" fmla="*/ 7 h 87"/>
                  <a:gd name="T84" fmla="*/ 8 w 261"/>
                  <a:gd name="T85" fmla="*/ 8 h 87"/>
                  <a:gd name="T86" fmla="*/ 4 w 261"/>
                  <a:gd name="T87" fmla="*/ 9 h 87"/>
                  <a:gd name="T88" fmla="*/ 0 w 261"/>
                  <a:gd name="T89" fmla="*/ 12 h 87"/>
                  <a:gd name="T90" fmla="*/ 7 w 261"/>
                  <a:gd name="T91" fmla="*/ 17 h 87"/>
                  <a:gd name="T92" fmla="*/ 14 w 261"/>
                  <a:gd name="T93" fmla="*/ 20 h 87"/>
                  <a:gd name="T94" fmla="*/ 21 w 261"/>
                  <a:gd name="T95" fmla="*/ 22 h 87"/>
                  <a:gd name="T96" fmla="*/ 30 w 261"/>
                  <a:gd name="T97" fmla="*/ 25 h 87"/>
                  <a:gd name="T98" fmla="*/ 37 w 261"/>
                  <a:gd name="T99" fmla="*/ 26 h 87"/>
                  <a:gd name="T100" fmla="*/ 45 w 261"/>
                  <a:gd name="T101" fmla="*/ 28 h 87"/>
                  <a:gd name="T102" fmla="*/ 53 w 261"/>
                  <a:gd name="T103" fmla="*/ 31 h 87"/>
                  <a:gd name="T104" fmla="*/ 61 w 261"/>
                  <a:gd name="T105" fmla="*/ 34 h 87"/>
                  <a:gd name="T106" fmla="*/ 62 w 261"/>
                  <a:gd name="T107" fmla="*/ 34 h 87"/>
                  <a:gd name="T108" fmla="*/ 63 w 261"/>
                  <a:gd name="T109" fmla="*/ 35 h 87"/>
                  <a:gd name="T110" fmla="*/ 64 w 261"/>
                  <a:gd name="T111" fmla="*/ 36 h 87"/>
                  <a:gd name="T112" fmla="*/ 66 w 261"/>
                  <a:gd name="T113" fmla="*/ 37 h 87"/>
                  <a:gd name="T114" fmla="*/ 67 w 261"/>
                  <a:gd name="T115" fmla="*/ 38 h 87"/>
                  <a:gd name="T116" fmla="*/ 68 w 261"/>
                  <a:gd name="T117" fmla="*/ 39 h 87"/>
                  <a:gd name="T118" fmla="*/ 69 w 261"/>
                  <a:gd name="T119" fmla="*/ 40 h 87"/>
                  <a:gd name="T120" fmla="*/ 70 w 261"/>
                  <a:gd name="T121" fmla="*/ 40 h 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1"/>
                  <a:gd name="T184" fmla="*/ 0 h 87"/>
                  <a:gd name="T185" fmla="*/ 261 w 261"/>
                  <a:gd name="T186" fmla="*/ 87 h 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1" h="87">
                    <a:moveTo>
                      <a:pt x="140" y="81"/>
                    </a:moveTo>
                    <a:lnTo>
                      <a:pt x="140" y="77"/>
                    </a:lnTo>
                    <a:lnTo>
                      <a:pt x="140" y="71"/>
                    </a:lnTo>
                    <a:lnTo>
                      <a:pt x="142" y="66"/>
                    </a:lnTo>
                    <a:lnTo>
                      <a:pt x="143" y="62"/>
                    </a:lnTo>
                    <a:lnTo>
                      <a:pt x="146" y="57"/>
                    </a:lnTo>
                    <a:lnTo>
                      <a:pt x="149" y="53"/>
                    </a:lnTo>
                    <a:lnTo>
                      <a:pt x="153" y="50"/>
                    </a:lnTo>
                    <a:lnTo>
                      <a:pt x="161" y="48"/>
                    </a:lnTo>
                    <a:lnTo>
                      <a:pt x="165" y="47"/>
                    </a:lnTo>
                    <a:lnTo>
                      <a:pt x="170" y="47"/>
                    </a:lnTo>
                    <a:lnTo>
                      <a:pt x="174" y="47"/>
                    </a:lnTo>
                    <a:lnTo>
                      <a:pt x="178" y="48"/>
                    </a:lnTo>
                    <a:lnTo>
                      <a:pt x="189" y="53"/>
                    </a:lnTo>
                    <a:lnTo>
                      <a:pt x="201" y="59"/>
                    </a:lnTo>
                    <a:lnTo>
                      <a:pt x="214" y="66"/>
                    </a:lnTo>
                    <a:lnTo>
                      <a:pt x="227" y="74"/>
                    </a:lnTo>
                    <a:lnTo>
                      <a:pt x="244" y="81"/>
                    </a:lnTo>
                    <a:lnTo>
                      <a:pt x="261" y="87"/>
                    </a:lnTo>
                    <a:lnTo>
                      <a:pt x="255" y="77"/>
                    </a:lnTo>
                    <a:lnTo>
                      <a:pt x="249" y="68"/>
                    </a:lnTo>
                    <a:lnTo>
                      <a:pt x="242" y="57"/>
                    </a:lnTo>
                    <a:lnTo>
                      <a:pt x="235" y="48"/>
                    </a:lnTo>
                    <a:lnTo>
                      <a:pt x="227" y="40"/>
                    </a:lnTo>
                    <a:lnTo>
                      <a:pt x="218" y="31"/>
                    </a:lnTo>
                    <a:lnTo>
                      <a:pt x="208" y="23"/>
                    </a:lnTo>
                    <a:lnTo>
                      <a:pt x="199" y="14"/>
                    </a:lnTo>
                    <a:lnTo>
                      <a:pt x="192" y="10"/>
                    </a:lnTo>
                    <a:lnTo>
                      <a:pt x="186" y="7"/>
                    </a:lnTo>
                    <a:lnTo>
                      <a:pt x="178" y="4"/>
                    </a:lnTo>
                    <a:lnTo>
                      <a:pt x="171" y="3"/>
                    </a:lnTo>
                    <a:lnTo>
                      <a:pt x="155" y="1"/>
                    </a:lnTo>
                    <a:lnTo>
                      <a:pt x="139" y="0"/>
                    </a:lnTo>
                    <a:lnTo>
                      <a:pt x="122" y="1"/>
                    </a:lnTo>
                    <a:lnTo>
                      <a:pt x="106" y="1"/>
                    </a:lnTo>
                    <a:lnTo>
                      <a:pt x="90" y="3"/>
                    </a:lnTo>
                    <a:lnTo>
                      <a:pt x="72" y="3"/>
                    </a:lnTo>
                    <a:lnTo>
                      <a:pt x="65" y="8"/>
                    </a:lnTo>
                    <a:lnTo>
                      <a:pt x="56" y="11"/>
                    </a:lnTo>
                    <a:lnTo>
                      <a:pt x="45" y="13"/>
                    </a:lnTo>
                    <a:lnTo>
                      <a:pt x="35" y="13"/>
                    </a:lnTo>
                    <a:lnTo>
                      <a:pt x="25" y="14"/>
                    </a:lnTo>
                    <a:lnTo>
                      <a:pt x="16" y="16"/>
                    </a:lnTo>
                    <a:lnTo>
                      <a:pt x="7" y="19"/>
                    </a:lnTo>
                    <a:lnTo>
                      <a:pt x="0" y="25"/>
                    </a:lnTo>
                    <a:lnTo>
                      <a:pt x="13" y="34"/>
                    </a:lnTo>
                    <a:lnTo>
                      <a:pt x="28" y="40"/>
                    </a:lnTo>
                    <a:lnTo>
                      <a:pt x="42" y="45"/>
                    </a:lnTo>
                    <a:lnTo>
                      <a:pt x="59" y="50"/>
                    </a:lnTo>
                    <a:lnTo>
                      <a:pt x="73" y="53"/>
                    </a:lnTo>
                    <a:lnTo>
                      <a:pt x="90" y="57"/>
                    </a:lnTo>
                    <a:lnTo>
                      <a:pt x="106" y="62"/>
                    </a:lnTo>
                    <a:lnTo>
                      <a:pt x="121" y="68"/>
                    </a:lnTo>
                    <a:lnTo>
                      <a:pt x="124" y="69"/>
                    </a:lnTo>
                    <a:lnTo>
                      <a:pt x="125" y="71"/>
                    </a:lnTo>
                    <a:lnTo>
                      <a:pt x="128" y="72"/>
                    </a:lnTo>
                    <a:lnTo>
                      <a:pt x="131" y="75"/>
                    </a:lnTo>
                    <a:lnTo>
                      <a:pt x="133" y="77"/>
                    </a:lnTo>
                    <a:lnTo>
                      <a:pt x="136" y="78"/>
                    </a:lnTo>
                    <a:lnTo>
                      <a:pt x="137" y="80"/>
                    </a:lnTo>
                    <a:lnTo>
                      <a:pt x="140" y="8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4" name="Text Box 165"/>
            <p:cNvSpPr txBox="1">
              <a:spLocks noChangeArrowheads="1"/>
            </p:cNvSpPr>
            <p:nvPr/>
          </p:nvSpPr>
          <p:spPr bwMode="auto">
            <a:xfrm>
              <a:off x="4377" y="2523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5</a:t>
              </a:r>
            </a:p>
          </p:txBody>
        </p:sp>
      </p:grpSp>
      <p:grpSp>
        <p:nvGrpSpPr>
          <p:cNvPr id="170" name="Group 177"/>
          <p:cNvGrpSpPr>
            <a:grpSpLocks/>
          </p:cNvGrpSpPr>
          <p:nvPr/>
        </p:nvGrpSpPr>
        <p:grpSpPr bwMode="auto">
          <a:xfrm>
            <a:off x="0" y="2057400"/>
            <a:ext cx="4559300" cy="3328988"/>
            <a:chOff x="0" y="1296"/>
            <a:chExt cx="2872" cy="2097"/>
          </a:xfrm>
        </p:grpSpPr>
        <p:pic>
          <p:nvPicPr>
            <p:cNvPr id="171" name="Picture 2" descr="AN01990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0" y="1296"/>
              <a:ext cx="2872" cy="2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2" name="Text Box 167"/>
            <p:cNvSpPr txBox="1">
              <a:spLocks noChangeArrowheads="1"/>
            </p:cNvSpPr>
            <p:nvPr/>
          </p:nvSpPr>
          <p:spPr bwMode="auto">
            <a:xfrm>
              <a:off x="884" y="1661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4</a:t>
              </a:r>
            </a:p>
          </p:txBody>
        </p:sp>
      </p:grpSp>
      <p:grpSp>
        <p:nvGrpSpPr>
          <p:cNvPr id="173" name="Group 173"/>
          <p:cNvGrpSpPr>
            <a:grpSpLocks/>
          </p:cNvGrpSpPr>
          <p:nvPr/>
        </p:nvGrpSpPr>
        <p:grpSpPr bwMode="auto">
          <a:xfrm>
            <a:off x="4959350" y="3636963"/>
            <a:ext cx="2733675" cy="2565400"/>
            <a:chOff x="2928" y="2265"/>
            <a:chExt cx="1722" cy="1616"/>
          </a:xfrm>
        </p:grpSpPr>
        <p:pic>
          <p:nvPicPr>
            <p:cNvPr id="174" name="Picture 7" descr="j01157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928" y="2265"/>
              <a:ext cx="1722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" name="Text Box 171"/>
            <p:cNvSpPr txBox="1">
              <a:spLocks noChangeArrowheads="1"/>
            </p:cNvSpPr>
            <p:nvPr/>
          </p:nvSpPr>
          <p:spPr bwMode="auto">
            <a:xfrm>
              <a:off x="3560" y="3294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176" name="Group 174"/>
          <p:cNvGrpSpPr>
            <a:grpSpLocks/>
          </p:cNvGrpSpPr>
          <p:nvPr/>
        </p:nvGrpSpPr>
        <p:grpSpPr bwMode="auto">
          <a:xfrm>
            <a:off x="4357688" y="3698875"/>
            <a:ext cx="2392362" cy="2514600"/>
            <a:chOff x="2549" y="2304"/>
            <a:chExt cx="1507" cy="1584"/>
          </a:xfrm>
        </p:grpSpPr>
        <p:pic>
          <p:nvPicPr>
            <p:cNvPr id="177" name="Picture 6" descr="j01157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549" y="2304"/>
              <a:ext cx="1507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8" name="Text Box 168"/>
            <p:cNvSpPr txBox="1">
              <a:spLocks noChangeArrowheads="1"/>
            </p:cNvSpPr>
            <p:nvPr/>
          </p:nvSpPr>
          <p:spPr bwMode="auto">
            <a:xfrm>
              <a:off x="3379" y="2931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179" name="Group 176"/>
          <p:cNvGrpSpPr>
            <a:grpSpLocks/>
          </p:cNvGrpSpPr>
          <p:nvPr/>
        </p:nvGrpSpPr>
        <p:grpSpPr bwMode="auto">
          <a:xfrm>
            <a:off x="1752600" y="3962400"/>
            <a:ext cx="2235200" cy="2398713"/>
            <a:chOff x="1104" y="2496"/>
            <a:chExt cx="1408" cy="1511"/>
          </a:xfrm>
        </p:grpSpPr>
        <p:pic>
          <p:nvPicPr>
            <p:cNvPr id="180" name="Picture 3" descr="j01157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1104" y="2496"/>
              <a:ext cx="1408" cy="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1" name="Text Box 169"/>
            <p:cNvSpPr txBox="1">
              <a:spLocks noChangeArrowheads="1"/>
            </p:cNvSpPr>
            <p:nvPr/>
          </p:nvSpPr>
          <p:spPr bwMode="auto">
            <a:xfrm>
              <a:off x="1565" y="2614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Priority Queues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84675"/>
          </a:xfrm>
        </p:spPr>
        <p:txBody>
          <a:bodyPr/>
          <a:lstStyle/>
          <a:p>
            <a:r>
              <a:rPr lang="en-US" dirty="0" smtClean="0"/>
              <a:t>Items in a priority queue are given a priority value</a:t>
            </a:r>
          </a:p>
          <a:p>
            <a:pPr lvl="1"/>
            <a:r>
              <a:rPr lang="en-US" dirty="0" smtClean="0"/>
              <a:t>Which could be numerical or something else</a:t>
            </a:r>
          </a:p>
          <a:p>
            <a:r>
              <a:rPr lang="en-US" dirty="0" smtClean="0"/>
              <a:t>The highest priority item is removed first</a:t>
            </a:r>
          </a:p>
          <a:p>
            <a:r>
              <a:rPr lang="en-US" dirty="0" smtClean="0"/>
              <a:t> Uses include</a:t>
            </a:r>
          </a:p>
          <a:p>
            <a:pPr lvl="1"/>
            <a:r>
              <a:rPr lang="en-US" dirty="0" smtClean="0"/>
              <a:t>System requests</a:t>
            </a:r>
          </a:p>
          <a:p>
            <a:pPr lvl="1"/>
            <a:r>
              <a:rPr lang="en-US" dirty="0" smtClean="0"/>
              <a:t>Data structure to support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</a:p>
        </p:txBody>
      </p:sp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2A039-E08A-4033-BC92-7F7B266A3596}" type="slidenum">
              <a:rPr lang="en-US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Priority Queue Problem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r>
              <a:rPr lang="en-US" dirty="0" smtClean="0"/>
              <a:t>Can items be inserted and removed </a:t>
            </a:r>
            <a:r>
              <a:rPr lang="en-US" b="1" dirty="0" smtClean="0"/>
              <a:t>efficiently</a:t>
            </a:r>
            <a:r>
              <a:rPr lang="en-US" dirty="0" smtClean="0"/>
              <a:t> from a priority queue?</a:t>
            </a:r>
          </a:p>
          <a:p>
            <a:pPr lvl="1"/>
            <a:r>
              <a:rPr lang="en-US" dirty="0" smtClean="0"/>
              <a:t>Using an array, or</a:t>
            </a:r>
          </a:p>
          <a:p>
            <a:pPr lvl="1"/>
            <a:r>
              <a:rPr lang="en-US" dirty="0" smtClean="0"/>
              <a:t>Using a linked list?</a:t>
            </a:r>
          </a:p>
          <a:p>
            <a:r>
              <a:rPr lang="en-US" dirty="0" smtClean="0"/>
              <a:t>Note that items are not removed based on the order in which they are inserted</a:t>
            </a:r>
          </a:p>
        </p:txBody>
      </p:sp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9A6D1-9D33-4370-B0CC-834B16B96327}" type="slidenum">
              <a:rPr lang="en-US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Data Types (</a:t>
            </a:r>
            <a:r>
              <a:rPr lang="en-US" dirty="0" err="1" smtClean="0"/>
              <a:t>ADTs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Specify data and operations</a:t>
            </a:r>
          </a:p>
          <a:p>
            <a:pPr lvl="2"/>
            <a:r>
              <a:rPr lang="en-US" dirty="0" smtClean="0"/>
              <a:t>But not how they are stored nor how they are done</a:t>
            </a:r>
          </a:p>
          <a:p>
            <a:pPr lvl="2"/>
            <a:r>
              <a:rPr lang="en-US" dirty="0" smtClean="0"/>
              <a:t>Allow usage without knowing all the details</a:t>
            </a:r>
          </a:p>
          <a:p>
            <a:pPr lvl="1"/>
            <a:r>
              <a:rPr lang="en-US" dirty="0" smtClean="0"/>
              <a:t>Examples: Stacks and Queues</a:t>
            </a:r>
          </a:p>
          <a:p>
            <a:pPr lvl="2"/>
            <a:r>
              <a:rPr lang="en-US" dirty="0" smtClean="0"/>
              <a:t>Array-based implementations</a:t>
            </a:r>
          </a:p>
          <a:p>
            <a:pPr lvl="2"/>
            <a:r>
              <a:rPr lang="en-US" dirty="0" smtClean="0"/>
              <a:t>Linked list-</a:t>
            </a:r>
            <a:r>
              <a:rPr lang="en-US" smtClean="0"/>
              <a:t>based implementations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lists</a:t>
            </a:r>
          </a:p>
          <a:p>
            <a:pPr lvl="1"/>
            <a:r>
              <a:rPr lang="en-US" dirty="0" smtClean="0"/>
              <a:t>Chain of Node data structures</a:t>
            </a:r>
          </a:p>
          <a:p>
            <a:pPr lvl="2"/>
            <a:r>
              <a:rPr lang="en-US" dirty="0" smtClean="0"/>
              <a:t>Each Node contains data and reference to next Node</a:t>
            </a:r>
          </a:p>
          <a:p>
            <a:pPr lvl="1"/>
            <a:r>
              <a:rPr lang="en-US" dirty="0" smtClean="0"/>
              <a:t>Can be used to store an a priori unknown amount of data</a:t>
            </a:r>
          </a:p>
          <a:p>
            <a:pPr lvl="2"/>
            <a:r>
              <a:rPr lang="en-US" dirty="0" smtClean="0"/>
              <a:t>Allocate Nodes one at a time</a:t>
            </a:r>
          </a:p>
          <a:p>
            <a:pPr lvl="1"/>
            <a:r>
              <a:rPr lang="en-US" dirty="0" smtClean="0"/>
              <a:t>Efficient insertion/deletion</a:t>
            </a:r>
          </a:p>
          <a:p>
            <a:pPr lvl="1"/>
            <a:r>
              <a:rPr lang="en-US" dirty="0" smtClean="0"/>
              <a:t>Some overhead vs. array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Arrays stored as contiguous block of memory</a:t>
            </a:r>
          </a:p>
          <a:p>
            <a:pPr lvl="2"/>
            <a:r>
              <a:rPr lang="en-US" dirty="0" smtClean="0"/>
              <a:t>Fast access via offset calculations</a:t>
            </a:r>
          </a:p>
          <a:p>
            <a:pPr lvl="1"/>
            <a:r>
              <a:rPr lang="en-US" dirty="0" smtClean="0"/>
              <a:t>Static memory (stack memory) versus dynamic memory (heap memory)</a:t>
            </a:r>
          </a:p>
          <a:p>
            <a:pPr lvl="2"/>
            <a:r>
              <a:rPr lang="en-US" dirty="0" smtClean="0"/>
              <a:t>Variable in stack memory is gone after a function / method call is complete</a:t>
            </a:r>
          </a:p>
          <a:p>
            <a:pPr lvl="2"/>
            <a:r>
              <a:rPr lang="en-US" dirty="0" smtClean="0"/>
              <a:t>Variable in heap memory sticks around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Carrano</a:t>
            </a:r>
          </a:p>
          <a:p>
            <a:pPr lvl="1"/>
            <a:r>
              <a:rPr lang="en-US" dirty="0" smtClean="0"/>
              <a:t>Ch. 3, 4, 6, 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Stack</a:t>
            </a:r>
          </a:p>
        </p:txBody>
      </p:sp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BE32A-05D6-447E-9BF5-BF0DA76C86D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77155" name="Oval 3" descr="harp"/>
          <p:cNvSpPr>
            <a:spLocks noChangeArrowheads="1"/>
          </p:cNvSpPr>
          <p:nvPr/>
        </p:nvSpPr>
        <p:spPr bwMode="auto">
          <a:xfrm>
            <a:off x="2438400" y="5029200"/>
            <a:ext cx="4113213" cy="13716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77156" name="Oval 4" descr="fire"/>
          <p:cNvSpPr>
            <a:spLocks noChangeArrowheads="1"/>
          </p:cNvSpPr>
          <p:nvPr/>
        </p:nvSpPr>
        <p:spPr bwMode="auto">
          <a:xfrm>
            <a:off x="2438400" y="4724400"/>
            <a:ext cx="4113213" cy="13716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77157" name="Oval 5" descr="feather"/>
          <p:cNvSpPr>
            <a:spLocks noChangeArrowheads="1"/>
          </p:cNvSpPr>
          <p:nvPr/>
        </p:nvSpPr>
        <p:spPr bwMode="auto">
          <a:xfrm>
            <a:off x="2438400" y="4419600"/>
            <a:ext cx="4113213" cy="13716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77158" name="Oval 6" descr="horn"/>
          <p:cNvSpPr>
            <a:spLocks noChangeArrowheads="1"/>
          </p:cNvSpPr>
          <p:nvPr/>
        </p:nvSpPr>
        <p:spPr bwMode="auto">
          <a:xfrm>
            <a:off x="2438400" y="4114800"/>
            <a:ext cx="4113213" cy="13716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77159" name="Oval 7" descr="seahawk"/>
          <p:cNvSpPr>
            <a:spLocks noChangeArrowheads="1"/>
          </p:cNvSpPr>
          <p:nvPr/>
        </p:nvSpPr>
        <p:spPr bwMode="auto">
          <a:xfrm>
            <a:off x="2438400" y="4419600"/>
            <a:ext cx="4113213" cy="13716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77160" name="Oval 8" descr="wing"/>
          <p:cNvSpPr>
            <a:spLocks noChangeArrowheads="1"/>
          </p:cNvSpPr>
          <p:nvPr/>
        </p:nvSpPr>
        <p:spPr bwMode="auto">
          <a:xfrm>
            <a:off x="2438400" y="4114800"/>
            <a:ext cx="4113213" cy="13716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nimBg="1"/>
      <p:bldP spid="177155" grpId="1" animBg="1"/>
      <p:bldP spid="177156" grpId="0" animBg="1"/>
      <p:bldP spid="177156" grpId="1" animBg="1"/>
      <p:bldP spid="177157" grpId="0" animBg="1"/>
      <p:bldP spid="177157" grpId="1" animBg="1"/>
      <p:bldP spid="177158" grpId="0" animBg="1"/>
      <p:bldP spid="177158" grpId="1" animBg="1"/>
      <p:bldP spid="177159" grpId="0" animBg="1"/>
      <p:bldP spid="177159" grpId="1" animBg="1"/>
      <p:bldP spid="177160" grpId="0" animBg="1"/>
      <p:bldP spid="17716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Stacks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stack only allows items to be inserted and removed at </a:t>
            </a:r>
            <a:r>
              <a:rPr lang="en-US" b="1" dirty="0" smtClean="0"/>
              <a:t>one end</a:t>
            </a:r>
          </a:p>
          <a:p>
            <a:pPr lvl="1"/>
            <a:r>
              <a:rPr lang="en-US" dirty="0" smtClean="0"/>
              <a:t>We call this end the </a:t>
            </a:r>
            <a:r>
              <a:rPr lang="en-US" b="1" dirty="0" smtClean="0"/>
              <a:t>top</a:t>
            </a:r>
            <a:r>
              <a:rPr lang="en-US" dirty="0" smtClean="0"/>
              <a:t> of the stack</a:t>
            </a:r>
          </a:p>
          <a:p>
            <a:pPr lvl="1"/>
            <a:r>
              <a:rPr lang="en-US" dirty="0" smtClean="0"/>
              <a:t>The other end is called the bottom</a:t>
            </a:r>
          </a:p>
          <a:p>
            <a:r>
              <a:rPr lang="en-US" dirty="0" smtClean="0"/>
              <a:t>Access to other items in the stack is not allowed</a:t>
            </a:r>
          </a:p>
        </p:txBody>
      </p:sp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CB69C-48C1-45F5-8184-338A9826AEB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378325"/>
            <a:ext cx="1679575" cy="223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Postfix and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stack can be used to naturally store data for postfix notation</a:t>
            </a:r>
          </a:p>
          <a:p>
            <a:pPr lvl="1"/>
            <a:r>
              <a:rPr lang="en-US" dirty="0" smtClean="0"/>
              <a:t>Operands are stored at the top of the stack</a:t>
            </a:r>
          </a:p>
          <a:p>
            <a:pPr lvl="1"/>
            <a:r>
              <a:rPr lang="en-US" dirty="0" smtClean="0"/>
              <a:t>And removed from the top of the stack</a:t>
            </a:r>
          </a:p>
          <a:p>
            <a:r>
              <a:rPr lang="en-US" dirty="0" smtClean="0"/>
              <a:t>Notice that we have not (yet) discussed how a stack should be implemented</a:t>
            </a:r>
          </a:p>
          <a:p>
            <a:pPr lvl="1"/>
            <a:r>
              <a:rPr lang="en-US" dirty="0" smtClean="0"/>
              <a:t>Just </a:t>
            </a:r>
            <a:r>
              <a:rPr lang="en-US" b="1" dirty="0" smtClean="0"/>
              <a:t>what</a:t>
            </a:r>
            <a:r>
              <a:rPr lang="en-US" dirty="0" smtClean="0"/>
              <a:t> it does</a:t>
            </a:r>
          </a:p>
          <a:p>
            <a:r>
              <a:rPr lang="en-US" dirty="0" smtClean="0"/>
              <a:t>An example of an </a:t>
            </a:r>
            <a:r>
              <a:rPr lang="en-US" b="1" dirty="0" smtClean="0"/>
              <a:t>Abstract Data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Data Types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Abstract Data Types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392612"/>
          </a:xfrm>
        </p:spPr>
        <p:txBody>
          <a:bodyPr/>
          <a:lstStyle/>
          <a:p>
            <a:r>
              <a:rPr lang="en-US" dirty="0" smtClean="0"/>
              <a:t>A collection of data</a:t>
            </a:r>
          </a:p>
          <a:p>
            <a:pPr lvl="1"/>
            <a:r>
              <a:rPr lang="en-US" dirty="0" smtClean="0"/>
              <a:t>Describes the data but </a:t>
            </a:r>
            <a:r>
              <a:rPr lang="en-US" b="1" dirty="0" smtClean="0"/>
              <a:t>not how</a:t>
            </a:r>
            <a:r>
              <a:rPr lang="en-US" dirty="0" smtClean="0"/>
              <a:t> it is stored</a:t>
            </a:r>
          </a:p>
          <a:p>
            <a:r>
              <a:rPr lang="en-US" dirty="0" smtClean="0"/>
              <a:t>Set of operations on the data</a:t>
            </a:r>
          </a:p>
          <a:p>
            <a:pPr lvl="1"/>
            <a:r>
              <a:rPr lang="en-US" dirty="0" smtClean="0"/>
              <a:t>Describes precisely what effect the operations have on the data but</a:t>
            </a:r>
          </a:p>
          <a:p>
            <a:pPr lvl="1"/>
            <a:r>
              <a:rPr lang="en-US" dirty="0" smtClean="0"/>
              <a:t>Does </a:t>
            </a:r>
            <a:r>
              <a:rPr lang="en-US" b="1" dirty="0" smtClean="0"/>
              <a:t>not</a:t>
            </a:r>
            <a:r>
              <a:rPr lang="en-US" dirty="0" smtClean="0"/>
              <a:t> specify </a:t>
            </a:r>
            <a:r>
              <a:rPr lang="en-US" b="1" dirty="0" smtClean="0"/>
              <a:t>how</a:t>
            </a:r>
            <a:r>
              <a:rPr lang="en-US" dirty="0" smtClean="0"/>
              <a:t> operations are carried out</a:t>
            </a:r>
          </a:p>
          <a:p>
            <a:r>
              <a:rPr lang="en-US" dirty="0" smtClean="0"/>
              <a:t>An ADT is not a data structure</a:t>
            </a:r>
          </a:p>
        </p:txBody>
      </p:sp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7497E-E136-4E3B-BD5C-3397E00A9977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Concrete Data Type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term </a:t>
            </a:r>
            <a:r>
              <a:rPr lang="en-US" b="1" dirty="0" smtClean="0"/>
              <a:t>concrete data type</a:t>
            </a:r>
            <a:r>
              <a:rPr lang="en-US" dirty="0" smtClean="0"/>
              <a:t> is usually used in contrast with an </a:t>
            </a:r>
            <a:r>
              <a:rPr lang="en-US" b="1" dirty="0" smtClean="0"/>
              <a:t>ADT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An </a:t>
            </a:r>
            <a:r>
              <a:rPr lang="en-US" b="1" dirty="0" smtClean="0"/>
              <a:t>ADT</a:t>
            </a:r>
            <a:r>
              <a:rPr lang="en-US" dirty="0" smtClean="0"/>
              <a:t> is a collection of data and a set of operations on the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concrete data type is an implementation of an </a:t>
            </a:r>
            <a:r>
              <a:rPr lang="en-US" b="1" dirty="0" smtClean="0"/>
              <a:t>ADT</a:t>
            </a:r>
            <a:r>
              <a:rPr lang="en-US" dirty="0" smtClean="0"/>
              <a:t> using a </a:t>
            </a:r>
            <a:r>
              <a:rPr lang="en-US" b="1" dirty="0" smtClean="0"/>
              <a:t>data structure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construct that is defined in a programming language to store a collection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00050-4761-49B4-BB24-0974FA115ABE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ADT Operators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 rtlCol="0">
            <a:no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err="1" smtClean="0"/>
              <a:t>Mutators</a:t>
            </a: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err="1" smtClean="0"/>
              <a:t>Accessors</a:t>
            </a: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Other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683FE-A2F5-4102-86A6-4AE0A6EB431E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Mutators</a:t>
            </a: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 rtlCol="0">
            <a:no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Often known as </a:t>
            </a:r>
            <a:r>
              <a:rPr lang="en-US" i="1" dirty="0" smtClean="0"/>
              <a:t>setters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Operations that change the contents of an ADT, usually subdivided into</a:t>
            </a:r>
          </a:p>
          <a:p>
            <a:pPr marL="731583" lvl="1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 smtClean="0"/>
              <a:t>Adding data to a data collection and</a:t>
            </a:r>
          </a:p>
          <a:p>
            <a:pPr marL="731583" lvl="1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 smtClean="0"/>
              <a:t>Removing data from a collection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Different ADTs allow data to be added and removed at different  locations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683FE-A2F5-4102-86A6-4AE0A6EB431E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Data Types</a:t>
            </a:r>
          </a:p>
          <a:p>
            <a:r>
              <a:rPr lang="en-US" dirty="0" smtClean="0"/>
              <a:t>Stacks</a:t>
            </a:r>
          </a:p>
          <a:p>
            <a:r>
              <a:rPr lang="en-US" dirty="0" smtClean="0"/>
              <a:t>Queues</a:t>
            </a:r>
          </a:p>
          <a:p>
            <a:r>
              <a:rPr lang="en-US" dirty="0" smtClean="0"/>
              <a:t>Priority Queues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D13CC-1405-4FA4-A505-55CE3BBD57C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Accessors</a:t>
            </a: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 rtlCol="0">
            <a:no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Often known as </a:t>
            </a:r>
            <a:r>
              <a:rPr lang="en-US" i="1" dirty="0" smtClean="0"/>
              <a:t>getters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Retrieve data from the collection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e.g. the item at the top of the stack</a:t>
            </a:r>
          </a:p>
          <a:p>
            <a:pPr marL="439420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Ask questions about the data collection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Is it full?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How many items are stored?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…</a:t>
            </a:r>
          </a:p>
          <a:p>
            <a:pPr marL="996633" lvl="2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</p:txBody>
      </p:sp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683FE-A2F5-4102-86A6-4AE0A6EB431E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1" charset="2"/>
              <a:buChar char=""/>
            </a:pPr>
            <a:r>
              <a:rPr lang="en-US" sz="3200" dirty="0" smtClean="0"/>
              <a:t>Information related to storage implementation should be hidden </a:t>
            </a:r>
          </a:p>
          <a:p>
            <a:r>
              <a:rPr lang="en-US" dirty="0" smtClean="0"/>
              <a:t>An ADT’s operations can be used in the design of other modules or applications</a:t>
            </a:r>
          </a:p>
          <a:p>
            <a:pPr lvl="1"/>
            <a:r>
              <a:rPr lang="en-US" dirty="0" smtClean="0"/>
              <a:t>Other modules do not need to know the implementation of the ADT operations</a:t>
            </a:r>
          </a:p>
          <a:p>
            <a:pPr lvl="1"/>
            <a:r>
              <a:rPr lang="en-US" dirty="0" smtClean="0"/>
              <a:t>Allowing the implementation of operations to be changed without affecting other modules</a:t>
            </a:r>
          </a:p>
          <a:p>
            <a:pPr marL="438150" lvl="1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1" charset="2"/>
              <a:buChar char="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Specification of ADT Operations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57700"/>
          </a:xfrm>
        </p:spPr>
        <p:txBody>
          <a:bodyPr/>
          <a:lstStyle/>
          <a:p>
            <a:r>
              <a:rPr lang="en-US" dirty="0" smtClean="0"/>
              <a:t>Operations should be specified in detail without discussing implementation issues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C++ an ADT class can be divided into header (.h) and implementation (.</a:t>
            </a:r>
            <a:r>
              <a:rPr lang="en-US" dirty="0" err="1" smtClean="0"/>
              <a:t>cpp</a:t>
            </a:r>
            <a:r>
              <a:rPr lang="en-US" dirty="0" smtClean="0"/>
              <a:t>) files</a:t>
            </a:r>
            <a:endParaRPr lang="en-US" sz="2000" dirty="0" smtClean="0"/>
          </a:p>
          <a:p>
            <a:pPr lvl="2"/>
            <a:r>
              <a:rPr lang="en-US" dirty="0" smtClean="0"/>
              <a:t>More in later lectures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Edgar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B41B-0365-4B0C-A10D-B7ED5742CC0C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Implementation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Stack Operations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84675"/>
          </a:xfrm>
        </p:spPr>
        <p:txBody>
          <a:bodyPr/>
          <a:lstStyle/>
          <a:p>
            <a:r>
              <a:rPr lang="en-US" dirty="0" smtClean="0"/>
              <a:t>A stack should implement at least the first two of these operations:</a:t>
            </a:r>
          </a:p>
          <a:p>
            <a:pPr lvl="1"/>
            <a:r>
              <a:rPr lang="en-US" b="1" dirty="0" smtClean="0"/>
              <a:t>push</a:t>
            </a:r>
            <a:r>
              <a:rPr lang="en-US" dirty="0" smtClean="0"/>
              <a:t> – insert an item at the top of the stack</a:t>
            </a:r>
          </a:p>
          <a:p>
            <a:pPr lvl="1"/>
            <a:r>
              <a:rPr lang="en-US" b="1" dirty="0" smtClean="0"/>
              <a:t>pop</a:t>
            </a:r>
            <a:r>
              <a:rPr lang="en-US" dirty="0" smtClean="0"/>
              <a:t> – remove and return the top item</a:t>
            </a:r>
          </a:p>
          <a:p>
            <a:pPr lvl="1"/>
            <a:r>
              <a:rPr lang="en-US" b="1" dirty="0" smtClean="0"/>
              <a:t>peek</a:t>
            </a:r>
            <a:r>
              <a:rPr lang="en-US" dirty="0" smtClean="0"/>
              <a:t> – return the top item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These operations are straightforward so should be performed efficiently</a:t>
            </a:r>
          </a:p>
        </p:txBody>
      </p:sp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A8247-B156-45FB-8E37-65DA98C028FA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Design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we plan on using a stack to contain integers with these methods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push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pop()</a:t>
            </a:r>
          </a:p>
          <a:p>
            <a:pPr lvl="1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We can design other modules that use these methods</a:t>
            </a:r>
          </a:p>
          <a:p>
            <a:pPr lvl="1"/>
            <a:r>
              <a:rPr lang="en-US" dirty="0" smtClean="0"/>
              <a:t>Without having to know anything about how they, or the stack itself, are implemented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classes to encapsulate stacks</a:t>
            </a:r>
          </a:p>
          <a:p>
            <a:pPr lvl="1"/>
            <a:r>
              <a:rPr lang="en-US" dirty="0" smtClean="0"/>
              <a:t>Encapsulate – enclose 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class is a programming construct that contains</a:t>
            </a:r>
          </a:p>
          <a:p>
            <a:pPr lvl="1"/>
            <a:r>
              <a:rPr lang="en-US" dirty="0" smtClean="0"/>
              <a:t>Data for the class</a:t>
            </a:r>
          </a:p>
          <a:p>
            <a:pPr lvl="1"/>
            <a:r>
              <a:rPr lang="en-US" dirty="0" smtClean="0"/>
              <a:t>Operations of the class</a:t>
            </a:r>
          </a:p>
          <a:p>
            <a:pPr lvl="1"/>
            <a:r>
              <a:rPr lang="en-US" dirty="0" smtClean="0"/>
              <a:t>More about classes later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Stack Implementation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11650"/>
          </a:xfrm>
        </p:spPr>
        <p:txBody>
          <a:bodyPr/>
          <a:lstStyle/>
          <a:p>
            <a:r>
              <a:rPr lang="en-US" dirty="0" smtClean="0"/>
              <a:t>The stack ADT can be implemented using a variety of data structures, e.g.</a:t>
            </a:r>
          </a:p>
          <a:p>
            <a:pPr lvl="1"/>
            <a:r>
              <a:rPr lang="en-US" dirty="0" smtClean="0"/>
              <a:t>Arrays</a:t>
            </a:r>
          </a:p>
          <a:p>
            <a:pPr lvl="1"/>
            <a:r>
              <a:rPr lang="en-US" dirty="0" smtClean="0"/>
              <a:t>Linked Lists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Both implementations must implement all the stack operations</a:t>
            </a:r>
          </a:p>
          <a:p>
            <a:pPr lvl="1"/>
            <a:r>
              <a:rPr lang="en-US" dirty="0" smtClean="0"/>
              <a:t>And in constant time (time that is independent of the number of items in the stack)</a:t>
            </a:r>
          </a:p>
        </p:txBody>
      </p:sp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Edgar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536ED-D3FB-4550-819D-BCC816D94A0A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Array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Let’s use an array to implement a stack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We will need to keep track of the index that represents the top of the stack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When we insert an item increment this index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When we delete an item decrement this index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Array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Stack Example</a:t>
            </a:r>
            <a:endParaRPr lang="en-US" smtClean="0">
              <a:solidFill>
                <a:schemeClr val="accent1">
                  <a:satMod val="150000"/>
                </a:schemeClr>
              </a:solidFill>
              <a:sym typeface="Wingdings" pitchFamily="2" charset="2"/>
            </a:endParaRPr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76605-B641-4EB7-A32B-84F90E6BB889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pSp>
        <p:nvGrpSpPr>
          <p:cNvPr id="24582" name="Group 3"/>
          <p:cNvGrpSpPr>
            <a:grpSpLocks/>
          </p:cNvGrpSpPr>
          <p:nvPr/>
        </p:nvGrpSpPr>
        <p:grpSpPr bwMode="auto">
          <a:xfrm>
            <a:off x="684213" y="3140075"/>
            <a:ext cx="3887787" cy="466725"/>
            <a:chOff x="1338" y="1570"/>
            <a:chExt cx="2449" cy="294"/>
          </a:xfrm>
        </p:grpSpPr>
        <p:sp>
          <p:nvSpPr>
            <p:cNvPr id="24592" name="Text Box 4"/>
            <p:cNvSpPr txBox="1">
              <a:spLocks noChangeArrowheads="1"/>
            </p:cNvSpPr>
            <p:nvPr/>
          </p:nvSpPr>
          <p:spPr bwMode="auto">
            <a:xfrm>
              <a:off x="1338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 dirty="0">
                <a:latin typeface="Courier New" pitchFamily="49" charset="0"/>
              </a:endParaRPr>
            </a:p>
          </p:txBody>
        </p:sp>
        <p:sp>
          <p:nvSpPr>
            <p:cNvPr id="24593" name="Text Box 5"/>
            <p:cNvSpPr txBox="1">
              <a:spLocks noChangeArrowheads="1"/>
            </p:cNvSpPr>
            <p:nvPr/>
          </p:nvSpPr>
          <p:spPr bwMode="auto">
            <a:xfrm>
              <a:off x="1746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 dirty="0">
                <a:latin typeface="Courier New" pitchFamily="49" charset="0"/>
              </a:endParaRPr>
            </a:p>
          </p:txBody>
        </p:sp>
        <p:sp>
          <p:nvSpPr>
            <p:cNvPr id="24594" name="Text Box 6"/>
            <p:cNvSpPr txBox="1">
              <a:spLocks noChangeArrowheads="1"/>
            </p:cNvSpPr>
            <p:nvPr/>
          </p:nvSpPr>
          <p:spPr bwMode="auto">
            <a:xfrm>
              <a:off x="2154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 dirty="0">
                <a:latin typeface="Courier New" pitchFamily="49" charset="0"/>
              </a:endParaRPr>
            </a:p>
          </p:txBody>
        </p:sp>
        <p:sp>
          <p:nvSpPr>
            <p:cNvPr id="24595" name="Text Box 7"/>
            <p:cNvSpPr txBox="1">
              <a:spLocks noChangeArrowheads="1"/>
            </p:cNvSpPr>
            <p:nvPr/>
          </p:nvSpPr>
          <p:spPr bwMode="auto">
            <a:xfrm>
              <a:off x="2562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 dirty="0">
                <a:latin typeface="Courier New" pitchFamily="49" charset="0"/>
              </a:endParaRPr>
            </a:p>
          </p:txBody>
        </p:sp>
        <p:sp>
          <p:nvSpPr>
            <p:cNvPr id="24596" name="Text Box 8"/>
            <p:cNvSpPr txBox="1">
              <a:spLocks noChangeArrowheads="1"/>
            </p:cNvSpPr>
            <p:nvPr/>
          </p:nvSpPr>
          <p:spPr bwMode="auto">
            <a:xfrm>
              <a:off x="2971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atin typeface="Courier New" pitchFamily="49" charset="0"/>
              </a:endParaRPr>
            </a:p>
          </p:txBody>
        </p:sp>
        <p:sp>
          <p:nvSpPr>
            <p:cNvPr id="24597" name="Text Box 9"/>
            <p:cNvSpPr txBox="1">
              <a:spLocks noChangeArrowheads="1"/>
            </p:cNvSpPr>
            <p:nvPr/>
          </p:nvSpPr>
          <p:spPr bwMode="auto">
            <a:xfrm>
              <a:off x="3379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atin typeface="Courier New" pitchFamily="49" charset="0"/>
              </a:endParaRPr>
            </a:p>
          </p:txBody>
        </p:sp>
      </p:grp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6842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13319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19796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26273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32766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32766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39243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5003800" y="1773238"/>
            <a:ext cx="3816350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index of  </a:t>
            </a:r>
            <a:r>
              <a:rPr lang="en-US" sz="2400" b="1" dirty="0"/>
              <a:t>top</a:t>
            </a:r>
            <a:r>
              <a:rPr lang="en-US" sz="2400" dirty="0"/>
              <a:t> is </a:t>
            </a:r>
          </a:p>
          <a:p>
            <a:pPr algn="ctr">
              <a:defRPr/>
            </a:pPr>
            <a:r>
              <a:rPr lang="en-US" sz="2400" u="sng" dirty="0"/>
              <a:t>current size – 1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//Java Code</a:t>
            </a: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Stack </a:t>
            </a:r>
            <a:r>
              <a:rPr lang="en-US" sz="2000" dirty="0" err="1">
                <a:latin typeface="Courier New" pitchFamily="49" charset="0"/>
              </a:rPr>
              <a:t>st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b="1" dirty="0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000" dirty="0">
                <a:latin typeface="Courier New" pitchFamily="49" charset="0"/>
              </a:rPr>
              <a:t> Stack()</a:t>
            </a:r>
            <a:r>
              <a:rPr lang="en-US" sz="2000" dirty="0" smtClean="0"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Postfix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Array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Stack Example</a:t>
            </a:r>
            <a:endParaRPr lang="en-US" smtClean="0">
              <a:solidFill>
                <a:schemeClr val="accent1">
                  <a:satMod val="150000"/>
                </a:schemeClr>
              </a:solidFill>
              <a:sym typeface="Wingdings" pitchFamily="2" charset="2"/>
            </a:endParaRPr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76605-B641-4EB7-A32B-84F90E6BB88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grpSp>
        <p:nvGrpSpPr>
          <p:cNvPr id="24582" name="Group 3"/>
          <p:cNvGrpSpPr>
            <a:grpSpLocks/>
          </p:cNvGrpSpPr>
          <p:nvPr/>
        </p:nvGrpSpPr>
        <p:grpSpPr bwMode="auto">
          <a:xfrm>
            <a:off x="684213" y="3140075"/>
            <a:ext cx="3887787" cy="466725"/>
            <a:chOff x="1338" y="1570"/>
            <a:chExt cx="2449" cy="294"/>
          </a:xfrm>
        </p:grpSpPr>
        <p:sp>
          <p:nvSpPr>
            <p:cNvPr id="24592" name="Text Box 4"/>
            <p:cNvSpPr txBox="1">
              <a:spLocks noChangeArrowheads="1"/>
            </p:cNvSpPr>
            <p:nvPr/>
          </p:nvSpPr>
          <p:spPr bwMode="auto">
            <a:xfrm>
              <a:off x="1338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24593" name="Text Box 5"/>
            <p:cNvSpPr txBox="1">
              <a:spLocks noChangeArrowheads="1"/>
            </p:cNvSpPr>
            <p:nvPr/>
          </p:nvSpPr>
          <p:spPr bwMode="auto">
            <a:xfrm>
              <a:off x="1746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 dirty="0">
                <a:latin typeface="Courier New" pitchFamily="49" charset="0"/>
              </a:endParaRPr>
            </a:p>
          </p:txBody>
        </p:sp>
        <p:sp>
          <p:nvSpPr>
            <p:cNvPr id="24594" name="Text Box 6"/>
            <p:cNvSpPr txBox="1">
              <a:spLocks noChangeArrowheads="1"/>
            </p:cNvSpPr>
            <p:nvPr/>
          </p:nvSpPr>
          <p:spPr bwMode="auto">
            <a:xfrm>
              <a:off x="2154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 dirty="0">
                <a:latin typeface="Courier New" pitchFamily="49" charset="0"/>
              </a:endParaRPr>
            </a:p>
          </p:txBody>
        </p:sp>
        <p:sp>
          <p:nvSpPr>
            <p:cNvPr id="24595" name="Text Box 7"/>
            <p:cNvSpPr txBox="1">
              <a:spLocks noChangeArrowheads="1"/>
            </p:cNvSpPr>
            <p:nvPr/>
          </p:nvSpPr>
          <p:spPr bwMode="auto">
            <a:xfrm>
              <a:off x="2562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 dirty="0">
                <a:latin typeface="Courier New" pitchFamily="49" charset="0"/>
              </a:endParaRPr>
            </a:p>
          </p:txBody>
        </p:sp>
        <p:sp>
          <p:nvSpPr>
            <p:cNvPr id="24596" name="Text Box 8"/>
            <p:cNvSpPr txBox="1">
              <a:spLocks noChangeArrowheads="1"/>
            </p:cNvSpPr>
            <p:nvPr/>
          </p:nvSpPr>
          <p:spPr bwMode="auto">
            <a:xfrm>
              <a:off x="2971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atin typeface="Courier New" pitchFamily="49" charset="0"/>
              </a:endParaRPr>
            </a:p>
          </p:txBody>
        </p:sp>
        <p:sp>
          <p:nvSpPr>
            <p:cNvPr id="24597" name="Text Box 9"/>
            <p:cNvSpPr txBox="1">
              <a:spLocks noChangeArrowheads="1"/>
            </p:cNvSpPr>
            <p:nvPr/>
          </p:nvSpPr>
          <p:spPr bwMode="auto">
            <a:xfrm>
              <a:off x="3379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atin typeface="Courier New" pitchFamily="49" charset="0"/>
              </a:endParaRPr>
            </a:p>
          </p:txBody>
        </p:sp>
      </p:grp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6842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13319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19796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26273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32766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32766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39243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5003800" y="1773238"/>
            <a:ext cx="3816350" cy="17543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index of  </a:t>
            </a:r>
            <a:r>
              <a:rPr lang="en-US" sz="2400" b="1" dirty="0"/>
              <a:t>top</a:t>
            </a:r>
            <a:r>
              <a:rPr lang="en-US" sz="2400" dirty="0"/>
              <a:t> is </a:t>
            </a:r>
          </a:p>
          <a:p>
            <a:pPr algn="ctr">
              <a:defRPr/>
            </a:pPr>
            <a:r>
              <a:rPr lang="en-US" sz="2400" u="sng" dirty="0"/>
              <a:t>current size – 1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//Java Code</a:t>
            </a: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Stack </a:t>
            </a:r>
            <a:r>
              <a:rPr lang="en-US" sz="2000" dirty="0" err="1">
                <a:latin typeface="Courier New" pitchFamily="49" charset="0"/>
              </a:rPr>
              <a:t>st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b="1" dirty="0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000" dirty="0">
                <a:latin typeface="Courier New" pitchFamily="49" charset="0"/>
              </a:rPr>
              <a:t> Stack();</a:t>
            </a:r>
            <a:endParaRPr lang="en-US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 dirty="0" err="1">
                <a:latin typeface="Courier New" pitchFamily="49" charset="0"/>
              </a:rPr>
              <a:t>st.push</a:t>
            </a:r>
            <a:r>
              <a:rPr lang="en-US" sz="2000" dirty="0">
                <a:latin typeface="Courier New" pitchFamily="49" charset="0"/>
              </a:rPr>
              <a:t>(6); </a:t>
            </a:r>
            <a:r>
              <a:rPr lang="en-US" sz="2000" dirty="0">
                <a:solidFill>
                  <a:srgbClr val="008000"/>
                </a:solidFill>
                <a:latin typeface="Courier New" pitchFamily="49" charset="0"/>
              </a:rPr>
              <a:t>//top = 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0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34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Array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Stack Example</a:t>
            </a:r>
            <a:endParaRPr lang="en-US" smtClean="0">
              <a:solidFill>
                <a:schemeClr val="accent1">
                  <a:satMod val="150000"/>
                </a:schemeClr>
              </a:solidFill>
              <a:sym typeface="Wingdings" pitchFamily="2" charset="2"/>
            </a:endParaRPr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76605-B641-4EB7-A32B-84F90E6BB88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grpSp>
        <p:nvGrpSpPr>
          <p:cNvPr id="24582" name="Group 3"/>
          <p:cNvGrpSpPr>
            <a:grpSpLocks/>
          </p:cNvGrpSpPr>
          <p:nvPr/>
        </p:nvGrpSpPr>
        <p:grpSpPr bwMode="auto">
          <a:xfrm>
            <a:off x="684213" y="3140075"/>
            <a:ext cx="3887787" cy="466725"/>
            <a:chOff x="1338" y="1570"/>
            <a:chExt cx="2449" cy="294"/>
          </a:xfrm>
        </p:grpSpPr>
        <p:sp>
          <p:nvSpPr>
            <p:cNvPr id="24592" name="Text Box 4"/>
            <p:cNvSpPr txBox="1">
              <a:spLocks noChangeArrowheads="1"/>
            </p:cNvSpPr>
            <p:nvPr/>
          </p:nvSpPr>
          <p:spPr bwMode="auto">
            <a:xfrm>
              <a:off x="1338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24593" name="Text Box 5"/>
            <p:cNvSpPr txBox="1">
              <a:spLocks noChangeArrowheads="1"/>
            </p:cNvSpPr>
            <p:nvPr/>
          </p:nvSpPr>
          <p:spPr bwMode="auto">
            <a:xfrm>
              <a:off x="1746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24594" name="Text Box 6"/>
            <p:cNvSpPr txBox="1">
              <a:spLocks noChangeArrowheads="1"/>
            </p:cNvSpPr>
            <p:nvPr/>
          </p:nvSpPr>
          <p:spPr bwMode="auto">
            <a:xfrm>
              <a:off x="2154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7</a:t>
              </a:r>
            </a:p>
          </p:txBody>
        </p:sp>
        <p:sp>
          <p:nvSpPr>
            <p:cNvPr id="24595" name="Text Box 7"/>
            <p:cNvSpPr txBox="1">
              <a:spLocks noChangeArrowheads="1"/>
            </p:cNvSpPr>
            <p:nvPr/>
          </p:nvSpPr>
          <p:spPr bwMode="auto">
            <a:xfrm>
              <a:off x="2562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8</a:t>
              </a:r>
            </a:p>
          </p:txBody>
        </p:sp>
        <p:sp>
          <p:nvSpPr>
            <p:cNvPr id="24596" name="Text Box 8"/>
            <p:cNvSpPr txBox="1">
              <a:spLocks noChangeArrowheads="1"/>
            </p:cNvSpPr>
            <p:nvPr/>
          </p:nvSpPr>
          <p:spPr bwMode="auto">
            <a:xfrm>
              <a:off x="2971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atin typeface="Courier New" pitchFamily="49" charset="0"/>
              </a:endParaRPr>
            </a:p>
          </p:txBody>
        </p:sp>
        <p:sp>
          <p:nvSpPr>
            <p:cNvPr id="24597" name="Text Box 9"/>
            <p:cNvSpPr txBox="1">
              <a:spLocks noChangeArrowheads="1"/>
            </p:cNvSpPr>
            <p:nvPr/>
          </p:nvSpPr>
          <p:spPr bwMode="auto">
            <a:xfrm>
              <a:off x="3379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atin typeface="Courier New" pitchFamily="49" charset="0"/>
              </a:endParaRPr>
            </a:p>
          </p:txBody>
        </p:sp>
      </p:grp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6842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13319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19796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26273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32766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32766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39243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5003800" y="1773238"/>
            <a:ext cx="3816350" cy="2670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/>
              <a:t>index of  </a:t>
            </a:r>
            <a:r>
              <a:rPr lang="en-US" sz="2400" b="1"/>
              <a:t>top</a:t>
            </a:r>
            <a:r>
              <a:rPr lang="en-US" sz="2400"/>
              <a:t> is </a:t>
            </a:r>
          </a:p>
          <a:p>
            <a:pPr algn="ctr">
              <a:defRPr/>
            </a:pPr>
            <a:r>
              <a:rPr lang="en-US" sz="2400" u="sng"/>
              <a:t>current size – 1</a:t>
            </a:r>
            <a:r>
              <a:rPr lang="en-US" sz="2400"/>
              <a:t> </a:t>
            </a:r>
          </a:p>
          <a:p>
            <a:pPr>
              <a:defRPr/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//Java Code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Stack st = </a:t>
            </a:r>
            <a:r>
              <a:rPr lang="en-US" sz="2000" b="1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</a:rPr>
              <a:t> Stack();</a:t>
            </a:r>
            <a:endParaRPr lang="en-US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st.push(6); </a:t>
            </a: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//top = 0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st.push(1); </a:t>
            </a: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//top = 1</a:t>
            </a:r>
            <a:r>
              <a:rPr lang="en-US" sz="2000">
                <a:latin typeface="Courier New" pitchFamily="49" charset="0"/>
              </a:rPr>
              <a:t> st.push(7); </a:t>
            </a: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//top = 2</a:t>
            </a:r>
            <a:r>
              <a:rPr lang="en-US" sz="2000">
                <a:latin typeface="Courier New" pitchFamily="49" charset="0"/>
              </a:rPr>
              <a:t> st.push(8); </a:t>
            </a: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//top = 3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6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Array Stack Example</a:t>
            </a:r>
          </a:p>
        </p:txBody>
      </p:sp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6E8CD-7347-47DE-A77F-DACBDD82B3D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grpSp>
        <p:nvGrpSpPr>
          <p:cNvPr id="25606" name="Group 3"/>
          <p:cNvGrpSpPr>
            <a:grpSpLocks/>
          </p:cNvGrpSpPr>
          <p:nvPr/>
        </p:nvGrpSpPr>
        <p:grpSpPr bwMode="auto">
          <a:xfrm>
            <a:off x="684213" y="3140075"/>
            <a:ext cx="3887787" cy="466725"/>
            <a:chOff x="1338" y="1570"/>
            <a:chExt cx="2449" cy="294"/>
          </a:xfrm>
        </p:grpSpPr>
        <p:sp>
          <p:nvSpPr>
            <p:cNvPr id="25616" name="Text Box 4"/>
            <p:cNvSpPr txBox="1">
              <a:spLocks noChangeArrowheads="1"/>
            </p:cNvSpPr>
            <p:nvPr/>
          </p:nvSpPr>
          <p:spPr bwMode="auto">
            <a:xfrm>
              <a:off x="1338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25617" name="Text Box 5"/>
            <p:cNvSpPr txBox="1">
              <a:spLocks noChangeArrowheads="1"/>
            </p:cNvSpPr>
            <p:nvPr/>
          </p:nvSpPr>
          <p:spPr bwMode="auto">
            <a:xfrm>
              <a:off x="1746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25618" name="Text Box 6"/>
            <p:cNvSpPr txBox="1">
              <a:spLocks noChangeArrowheads="1"/>
            </p:cNvSpPr>
            <p:nvPr/>
          </p:nvSpPr>
          <p:spPr bwMode="auto">
            <a:xfrm>
              <a:off x="2154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7</a:t>
              </a:r>
            </a:p>
          </p:txBody>
        </p:sp>
        <p:sp>
          <p:nvSpPr>
            <p:cNvPr id="25619" name="Text Box 7"/>
            <p:cNvSpPr txBox="1">
              <a:spLocks noChangeArrowheads="1"/>
            </p:cNvSpPr>
            <p:nvPr/>
          </p:nvSpPr>
          <p:spPr bwMode="auto">
            <a:xfrm>
              <a:off x="2562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atin typeface="Courier New" pitchFamily="49" charset="0"/>
              </a:endParaRPr>
            </a:p>
          </p:txBody>
        </p:sp>
        <p:sp>
          <p:nvSpPr>
            <p:cNvPr id="25620" name="Text Box 8"/>
            <p:cNvSpPr txBox="1">
              <a:spLocks noChangeArrowheads="1"/>
            </p:cNvSpPr>
            <p:nvPr/>
          </p:nvSpPr>
          <p:spPr bwMode="auto">
            <a:xfrm>
              <a:off x="2971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atin typeface="Courier New" pitchFamily="49" charset="0"/>
              </a:endParaRPr>
            </a:p>
          </p:txBody>
        </p:sp>
        <p:sp>
          <p:nvSpPr>
            <p:cNvPr id="25621" name="Text Box 9"/>
            <p:cNvSpPr txBox="1">
              <a:spLocks noChangeArrowheads="1"/>
            </p:cNvSpPr>
            <p:nvPr/>
          </p:nvSpPr>
          <p:spPr bwMode="auto">
            <a:xfrm>
              <a:off x="3379" y="1570"/>
              <a:ext cx="40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atin typeface="Courier New" pitchFamily="49" charset="0"/>
              </a:endParaRPr>
            </a:p>
          </p:txBody>
        </p:sp>
      </p:grp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6842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3319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19796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262731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32766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5612" name="Text Box 15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5613" name="Text Box 16"/>
          <p:cNvSpPr txBox="1">
            <a:spLocks noChangeArrowheads="1"/>
          </p:cNvSpPr>
          <p:nvPr/>
        </p:nvSpPr>
        <p:spPr bwMode="auto">
          <a:xfrm>
            <a:off x="32766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5614" name="Text Box 17"/>
          <p:cNvSpPr txBox="1">
            <a:spLocks noChangeArrowheads="1"/>
          </p:cNvSpPr>
          <p:nvPr/>
        </p:nvSpPr>
        <p:spPr bwMode="auto">
          <a:xfrm>
            <a:off x="392430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5003800" y="1773238"/>
            <a:ext cx="3816350" cy="2974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/>
              <a:t>index of  </a:t>
            </a:r>
            <a:r>
              <a:rPr lang="en-US" sz="2400" b="1"/>
              <a:t>top</a:t>
            </a:r>
            <a:r>
              <a:rPr lang="en-US" sz="2400"/>
              <a:t> is </a:t>
            </a:r>
          </a:p>
          <a:p>
            <a:pPr algn="ctr">
              <a:defRPr/>
            </a:pPr>
            <a:r>
              <a:rPr lang="en-US" sz="2400" u="sng"/>
              <a:t>current size – 1</a:t>
            </a:r>
          </a:p>
          <a:p>
            <a:pPr>
              <a:defRPr/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//Java Code</a:t>
            </a:r>
            <a:endParaRPr lang="en-US" sz="2000">
              <a:latin typeface="Courier New" pitchFamily="49" charset="0"/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Stack st = </a:t>
            </a:r>
            <a:r>
              <a:rPr lang="en-US" sz="2000" b="1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</a:rPr>
              <a:t> Stack();</a:t>
            </a:r>
            <a:endParaRPr lang="en-US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st.push(6); </a:t>
            </a: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//top = 0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st.push(1); </a:t>
            </a: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//top = 1</a:t>
            </a:r>
            <a:r>
              <a:rPr lang="en-US" sz="2000">
                <a:latin typeface="Courier New" pitchFamily="49" charset="0"/>
              </a:rPr>
              <a:t> st.push(7); </a:t>
            </a: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//top = 2</a:t>
            </a:r>
            <a:r>
              <a:rPr lang="en-US" sz="2000">
                <a:latin typeface="Courier New" pitchFamily="49" charset="0"/>
              </a:rPr>
              <a:t> st.push(8); </a:t>
            </a: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//top = 3</a:t>
            </a:r>
            <a:r>
              <a:rPr lang="en-US" sz="2000">
                <a:latin typeface="Courier New" pitchFamily="49" charset="0"/>
              </a:rPr>
              <a:t> st.pop(); </a:t>
            </a: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//top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Stack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coding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67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Array Implementation Summary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060825"/>
          </a:xfrm>
        </p:spPr>
        <p:txBody>
          <a:bodyPr/>
          <a:lstStyle/>
          <a:p>
            <a:r>
              <a:rPr lang="en-US" dirty="0" smtClean="0"/>
              <a:t>Easy to implement a stack with an array </a:t>
            </a:r>
          </a:p>
          <a:p>
            <a:pPr lvl="1"/>
            <a:r>
              <a:rPr lang="en-US" dirty="0" smtClean="0"/>
              <a:t>And </a:t>
            </a:r>
            <a:r>
              <a:rPr lang="en-US" dirty="0" smtClean="0">
                <a:latin typeface="Courier New" pitchFamily="49" charset="0"/>
              </a:rPr>
              <a:t>push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</a:rPr>
              <a:t>pop</a:t>
            </a:r>
            <a:r>
              <a:rPr lang="en-US" dirty="0" smtClean="0"/>
              <a:t> can be performed in constant time</a:t>
            </a:r>
          </a:p>
          <a:p>
            <a:r>
              <a:rPr lang="en-US" dirty="0" smtClean="0"/>
              <a:t>But what happens when the array is full?</a:t>
            </a:r>
          </a:p>
          <a:p>
            <a:r>
              <a:rPr lang="en-US" dirty="0" smtClean="0"/>
              <a:t>Once the array is full</a:t>
            </a:r>
          </a:p>
          <a:p>
            <a:pPr lvl="1"/>
            <a:r>
              <a:rPr lang="en-US" dirty="0" smtClean="0"/>
              <a:t>No new values can be inserted or</a:t>
            </a:r>
          </a:p>
          <a:p>
            <a:pPr lvl="1"/>
            <a:r>
              <a:rPr lang="en-US" dirty="0" smtClean="0"/>
              <a:t>A new, larger, array has to be created</a:t>
            </a:r>
          </a:p>
          <a:p>
            <a:pPr lvl="2"/>
            <a:r>
              <a:rPr lang="en-US" dirty="0" smtClean="0"/>
              <a:t>And the existing items copied to this new array</a:t>
            </a:r>
          </a:p>
        </p:txBody>
      </p:sp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21683-B5B9-4057-89AE-F9A14C9774D4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Digression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Arrays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86238"/>
          </a:xfrm>
        </p:spPr>
        <p:txBody>
          <a:bodyPr/>
          <a:lstStyle/>
          <a:p>
            <a:r>
              <a:rPr lang="en-US" dirty="0" smtClean="0"/>
              <a:t>Arrays contain identically typed values</a:t>
            </a:r>
          </a:p>
          <a:p>
            <a:pPr lvl="1"/>
            <a:r>
              <a:rPr lang="en-US" dirty="0" smtClean="0"/>
              <a:t>These values are stored sequentially in main memory</a:t>
            </a:r>
          </a:p>
          <a:p>
            <a:r>
              <a:rPr lang="en-US" dirty="0" smtClean="0"/>
              <a:t>Values are stored at specific numbered positions in the array called indexes</a:t>
            </a:r>
          </a:p>
          <a:p>
            <a:pPr lvl="1"/>
            <a:r>
              <a:rPr lang="en-US" dirty="0" smtClean="0"/>
              <a:t>The first value is stored at index 0, the second at index 1, the </a:t>
            </a:r>
            <a:r>
              <a:rPr lang="en-US" b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at index </a:t>
            </a:r>
            <a:r>
              <a:rPr lang="en-US" b="1" dirty="0" smtClean="0"/>
              <a:t>i</a:t>
            </a:r>
            <a:r>
              <a:rPr lang="en-US" dirty="0" smtClean="0"/>
              <a:t>-1, and so on</a:t>
            </a:r>
          </a:p>
          <a:p>
            <a:pPr lvl="1"/>
            <a:r>
              <a:rPr lang="en-US" dirty="0" smtClean="0"/>
              <a:t>The last item is stored at position </a:t>
            </a:r>
            <a:r>
              <a:rPr lang="en-US" b="1" dirty="0" smtClean="0"/>
              <a:t>n</a:t>
            </a:r>
            <a:r>
              <a:rPr lang="en-US" dirty="0" smtClean="0"/>
              <a:t>-1, assuming that </a:t>
            </a:r>
            <a:r>
              <a:rPr lang="en-US" b="1" dirty="0" smtClean="0"/>
              <a:t>n</a:t>
            </a:r>
            <a:r>
              <a:rPr lang="en-US" dirty="0" smtClean="0"/>
              <a:t> values are stored in the array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BA0A1-1916-46D8-92FD-6F4710B7E1D7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Array Indexing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699125" cy="4276725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</a:rPr>
              <a:t>[] </a:t>
            </a:r>
            <a:r>
              <a:rPr lang="en-US" sz="2400" b="1" dirty="0" err="1" smtClean="0">
                <a:latin typeface="Courier New" pitchFamily="49" charset="0"/>
              </a:rPr>
              <a:t>arr</a:t>
            </a:r>
            <a:r>
              <a:rPr lang="en-US" sz="2400" b="1" dirty="0" smtClean="0">
                <a:latin typeface="Courier New" pitchFamily="49" charset="0"/>
              </a:rPr>
              <a:t> = {3,7,6,8,1,7,2};</a:t>
            </a:r>
          </a:p>
          <a:p>
            <a:pPr lvl="1"/>
            <a:r>
              <a:rPr lang="en-US" sz="2000" dirty="0" smtClean="0"/>
              <a:t>Creates an integer array with 7 elements</a:t>
            </a:r>
          </a:p>
          <a:p>
            <a:r>
              <a:rPr lang="en-US" sz="2400" dirty="0" smtClean="0"/>
              <a:t>To access an element refer to the array name and the element's index</a:t>
            </a:r>
          </a:p>
          <a:p>
            <a:pPr lvl="1"/>
            <a:r>
              <a:rPr lang="en-US" sz="2000" b="1" dirty="0" err="1" smtClean="0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x</a:t>
            </a:r>
            <a:r>
              <a:rPr lang="en-US" sz="2000" b="1" dirty="0" smtClean="0">
                <a:latin typeface="Courier New" pitchFamily="49" charset="0"/>
              </a:rPr>
              <a:t> = arr[3];</a:t>
            </a:r>
            <a:r>
              <a:rPr lang="en-US" sz="2000" dirty="0" smtClean="0"/>
              <a:t> assigns the value of the fourth array element (8) to </a:t>
            </a:r>
            <a:r>
              <a:rPr lang="en-US" sz="2000" b="1" dirty="0" err="1" smtClean="0">
                <a:latin typeface="Courier New" pitchFamily="49" charset="0"/>
              </a:rPr>
              <a:t>x</a:t>
            </a:r>
            <a:endParaRPr lang="en-US" sz="2000" b="1" dirty="0" smtClean="0">
              <a:latin typeface="Courier New" pitchFamily="49" charset="0"/>
            </a:endParaRPr>
          </a:p>
          <a:p>
            <a:pPr lvl="1"/>
            <a:r>
              <a:rPr lang="en-US" sz="2000" b="1" dirty="0" smtClean="0">
                <a:latin typeface="Courier New" pitchFamily="49" charset="0"/>
              </a:rPr>
              <a:t>arr[5] = 11;</a:t>
            </a:r>
            <a:r>
              <a:rPr lang="en-US" sz="2000" dirty="0" smtClean="0"/>
              <a:t> changes the sixth element of the array from 7 to 11</a:t>
            </a:r>
          </a:p>
          <a:p>
            <a:pPr lvl="1"/>
            <a:r>
              <a:rPr lang="en-US" sz="2000" b="1" dirty="0" smtClean="0">
                <a:latin typeface="Courier New" pitchFamily="49" charset="0"/>
              </a:rPr>
              <a:t>arr[7] = 3;</a:t>
            </a:r>
            <a:r>
              <a:rPr lang="en-US" sz="2000" dirty="0" smtClean="0"/>
              <a:t> results in an error because the index is out of bounds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1FBD2-29E0-4AAC-8920-57E90A906F2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128004" name="Group 4"/>
          <p:cNvGraphicFramePr>
            <a:graphicFrameLocks noGrp="1"/>
          </p:cNvGraphicFramePr>
          <p:nvPr/>
        </p:nvGraphicFramePr>
        <p:xfrm>
          <a:off x="6372225" y="1557338"/>
          <a:ext cx="2193925" cy="4064000"/>
        </p:xfrm>
        <a:graphic>
          <a:graphicData uri="http://schemas.openxmlformats.org/drawingml/2006/table">
            <a:tbl>
              <a:tblPr/>
              <a:tblGrid>
                <a:gridCol w="1096963"/>
                <a:gridCol w="109696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value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8043" name="Line 43"/>
          <p:cNvSpPr>
            <a:spLocks noChangeShapeType="1"/>
          </p:cNvSpPr>
          <p:nvPr/>
        </p:nvSpPr>
        <p:spPr bwMode="auto">
          <a:xfrm>
            <a:off x="5257799" y="4495800"/>
            <a:ext cx="2409825" cy="373063"/>
          </a:xfrm>
          <a:prstGeom prst="line">
            <a:avLst/>
          </a:prstGeom>
          <a:ln>
            <a:headEnd type="oval" w="med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28044" name="Text Box 44"/>
          <p:cNvSpPr txBox="1">
            <a:spLocks noChangeArrowheads="1"/>
          </p:cNvSpPr>
          <p:nvPr/>
        </p:nvSpPr>
        <p:spPr bwMode="auto">
          <a:xfrm>
            <a:off x="7667625" y="4652963"/>
            <a:ext cx="649288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latin typeface="Courier New" pitchFamily="49" charset="0"/>
              </a:rPr>
              <a:t>11</a:t>
            </a:r>
          </a:p>
        </p:txBody>
      </p:sp>
      <p:sp>
        <p:nvSpPr>
          <p:cNvPr id="128045" name="Line 45"/>
          <p:cNvSpPr>
            <a:spLocks noChangeShapeType="1"/>
          </p:cNvSpPr>
          <p:nvPr/>
        </p:nvSpPr>
        <p:spPr bwMode="auto">
          <a:xfrm flipH="1">
            <a:off x="4952999" y="3875086"/>
            <a:ext cx="2738437" cy="163513"/>
          </a:xfrm>
          <a:prstGeom prst="line">
            <a:avLst/>
          </a:prstGeom>
          <a:ln>
            <a:headEnd type="oval" w="med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28046" name="Line 46"/>
          <p:cNvSpPr>
            <a:spLocks noChangeShapeType="1"/>
          </p:cNvSpPr>
          <p:nvPr/>
        </p:nvSpPr>
        <p:spPr bwMode="auto">
          <a:xfrm>
            <a:off x="3048000" y="5638800"/>
            <a:ext cx="2595563" cy="361950"/>
          </a:xfrm>
          <a:prstGeom prst="line">
            <a:avLst/>
          </a:prstGeom>
          <a:ln>
            <a:headEnd type="oval" w="med" len="med"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28047" name="Text Box 47"/>
          <p:cNvSpPr txBox="1">
            <a:spLocks noChangeArrowheads="1"/>
          </p:cNvSpPr>
          <p:nvPr/>
        </p:nvSpPr>
        <p:spPr bwMode="auto">
          <a:xfrm>
            <a:off x="993775" y="6057900"/>
            <a:ext cx="775335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+mj-lt"/>
              </a:rPr>
              <a:t>In Java this results in an </a:t>
            </a:r>
            <a:r>
              <a:rPr lang="en-US" sz="2000" b="1" dirty="0" err="1" smtClean="0">
                <a:solidFill>
                  <a:srgbClr val="CC0000"/>
                </a:solidFill>
                <a:latin typeface="Courier New" pitchFamily="49" charset="0"/>
              </a:rPr>
              <a:t>ArrayIndexOutOfBoundsException</a:t>
            </a:r>
            <a:endParaRPr lang="en-US" sz="2000" b="1" dirty="0">
              <a:solidFill>
                <a:srgbClr val="CC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44" grpId="0" animBg="1"/>
      <p:bldP spid="1280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coding example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76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Arrays and Main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Memory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00ED6-0FC8-4B59-B119-C9E051809BAB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971550" y="1700213"/>
            <a:ext cx="30956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400" b="1">
                <a:latin typeface="Courier New" pitchFamily="49" charset="0"/>
              </a:rPr>
              <a:t>[] grade;</a:t>
            </a:r>
          </a:p>
          <a:p>
            <a:pPr>
              <a:spcBef>
                <a:spcPct val="50000"/>
              </a:spcBef>
            </a:pPr>
            <a:endParaRPr lang="en-US" sz="2400" b="1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48038" y="1555750"/>
            <a:ext cx="3744912" cy="831850"/>
            <a:chOff x="2109" y="1207"/>
            <a:chExt cx="2359" cy="524"/>
          </a:xfrm>
        </p:grpSpPr>
        <p:sp>
          <p:nvSpPr>
            <p:cNvPr id="14358" name="Text Box 5"/>
            <p:cNvSpPr txBox="1">
              <a:spLocks noChangeArrowheads="1"/>
            </p:cNvSpPr>
            <p:nvPr/>
          </p:nvSpPr>
          <p:spPr bwMode="auto">
            <a:xfrm>
              <a:off x="2789" y="1207"/>
              <a:ext cx="1679" cy="5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Declares an array variable</a:t>
              </a:r>
            </a:p>
          </p:txBody>
        </p:sp>
        <p:sp>
          <p:nvSpPr>
            <p:cNvPr id="14359" name="Line 6"/>
            <p:cNvSpPr>
              <a:spLocks noChangeShapeType="1"/>
            </p:cNvSpPr>
            <p:nvPr/>
          </p:nvSpPr>
          <p:spPr bwMode="auto">
            <a:xfrm flipH="1">
              <a:off x="2109" y="1434"/>
              <a:ext cx="68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971550" y="371792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grade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95513" y="3717925"/>
            <a:ext cx="792162" cy="431800"/>
            <a:chOff x="1746" y="3022"/>
            <a:chExt cx="499" cy="272"/>
          </a:xfrm>
        </p:grpSpPr>
        <p:sp>
          <p:nvSpPr>
            <p:cNvPr id="14354" name="Line 9"/>
            <p:cNvSpPr>
              <a:spLocks noChangeShapeType="1"/>
            </p:cNvSpPr>
            <p:nvPr/>
          </p:nvSpPr>
          <p:spPr bwMode="auto">
            <a:xfrm>
              <a:off x="1746" y="315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0"/>
            <p:cNvSpPr>
              <a:spLocks noChangeShapeType="1"/>
            </p:cNvSpPr>
            <p:nvPr/>
          </p:nvSpPr>
          <p:spPr bwMode="auto">
            <a:xfrm>
              <a:off x="2245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11"/>
            <p:cNvSpPr>
              <a:spLocks noChangeShapeType="1"/>
            </p:cNvSpPr>
            <p:nvPr/>
          </p:nvSpPr>
          <p:spPr bwMode="auto">
            <a:xfrm>
              <a:off x="2200" y="306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12"/>
            <p:cNvSpPr>
              <a:spLocks noChangeShapeType="1"/>
            </p:cNvSpPr>
            <p:nvPr/>
          </p:nvSpPr>
          <p:spPr bwMode="auto">
            <a:xfrm>
              <a:off x="2154" y="302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116013" y="4149725"/>
            <a:ext cx="2808287" cy="2403475"/>
            <a:chOff x="703" y="2387"/>
            <a:chExt cx="1769" cy="1162"/>
          </a:xfrm>
        </p:grpSpPr>
        <p:sp>
          <p:nvSpPr>
            <p:cNvPr id="14352" name="Text Box 14"/>
            <p:cNvSpPr txBox="1">
              <a:spLocks noChangeArrowheads="1"/>
            </p:cNvSpPr>
            <p:nvPr/>
          </p:nvSpPr>
          <p:spPr bwMode="auto">
            <a:xfrm>
              <a:off x="703" y="2795"/>
              <a:ext cx="1769" cy="75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In Java arrays are objects, so this is a reference variable</a:t>
              </a:r>
            </a:p>
          </p:txBody>
        </p:sp>
        <p:sp>
          <p:nvSpPr>
            <p:cNvPr id="14353" name="Line 15"/>
            <p:cNvSpPr>
              <a:spLocks noChangeShapeType="1"/>
            </p:cNvSpPr>
            <p:nvPr/>
          </p:nvSpPr>
          <p:spPr bwMode="auto">
            <a:xfrm flipH="1" flipV="1">
              <a:off x="839" y="2387"/>
              <a:ext cx="0" cy="40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132138" y="3573463"/>
            <a:ext cx="4679950" cy="831850"/>
            <a:chOff x="1973" y="2024"/>
            <a:chExt cx="2948" cy="524"/>
          </a:xfrm>
        </p:grpSpPr>
        <p:sp>
          <p:nvSpPr>
            <p:cNvPr id="14350" name="Text Box 17"/>
            <p:cNvSpPr txBox="1">
              <a:spLocks noChangeArrowheads="1"/>
            </p:cNvSpPr>
            <p:nvPr/>
          </p:nvSpPr>
          <p:spPr bwMode="auto">
            <a:xfrm>
              <a:off x="2789" y="2024"/>
              <a:ext cx="2132" cy="5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This symbol represents the “null pointer”</a:t>
              </a:r>
            </a:p>
          </p:txBody>
        </p:sp>
        <p:sp>
          <p:nvSpPr>
            <p:cNvPr id="14351" name="Line 18"/>
            <p:cNvSpPr>
              <a:spLocks noChangeShapeType="1"/>
            </p:cNvSpPr>
            <p:nvPr/>
          </p:nvSpPr>
          <p:spPr bwMode="auto">
            <a:xfrm flipH="1">
              <a:off x="1973" y="2251"/>
              <a:ext cx="81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8" name="Line 19"/>
          <p:cNvSpPr>
            <a:spLocks noChangeShapeType="1"/>
          </p:cNvSpPr>
          <p:nvPr/>
        </p:nvSpPr>
        <p:spPr bwMode="auto">
          <a:xfrm>
            <a:off x="1042988" y="3357563"/>
            <a:ext cx="691356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Text Box 20"/>
          <p:cNvSpPr txBox="1">
            <a:spLocks noChangeArrowheads="1"/>
          </p:cNvSpPr>
          <p:nvPr/>
        </p:nvSpPr>
        <p:spPr bwMode="auto">
          <a:xfrm>
            <a:off x="971550" y="3284538"/>
            <a:ext cx="4957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main memory is depicted below this line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105400" y="2438400"/>
            <a:ext cx="3949700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Note: Java syntax.  C++ is </a:t>
            </a:r>
            <a:r>
              <a:rPr lang="en-US" sz="2400" dirty="0" err="1" smtClean="0">
                <a:latin typeface="Courier New"/>
                <a:cs typeface="Courier New"/>
              </a:rPr>
              <a:t>int</a:t>
            </a:r>
            <a:r>
              <a:rPr lang="en-US" sz="2400" dirty="0" smtClean="0">
                <a:latin typeface="Courier New"/>
                <a:cs typeface="Courier New"/>
              </a:rPr>
              <a:t> * grade;</a:t>
            </a:r>
            <a:endParaRPr lang="en-US" sz="24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Polish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Reverse Polish Notation (RPN)</a:t>
            </a:r>
          </a:p>
          <a:p>
            <a:pPr lvl="1"/>
            <a:r>
              <a:rPr lang="en-US" dirty="0" smtClean="0"/>
              <a:t>Also known as postfix notation</a:t>
            </a:r>
          </a:p>
          <a:p>
            <a:pPr lvl="1"/>
            <a:r>
              <a:rPr lang="en-US" dirty="0" smtClean="0"/>
              <a:t>A mathematical notation</a:t>
            </a:r>
          </a:p>
          <a:p>
            <a:pPr lvl="2"/>
            <a:r>
              <a:rPr lang="en-US" dirty="0" smtClean="0"/>
              <a:t>Where every operator follows its operands</a:t>
            </a:r>
          </a:p>
          <a:p>
            <a:pPr lvl="1"/>
            <a:r>
              <a:rPr lang="en-US" dirty="0" smtClean="0"/>
              <a:t>Invented by Jan </a:t>
            </a:r>
            <a:r>
              <a:rPr lang="en-US" dirty="0" err="1" smtClean="0"/>
              <a:t>Łukasiewicz</a:t>
            </a:r>
            <a:r>
              <a:rPr lang="en-US" dirty="0" smtClean="0"/>
              <a:t> in 1920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Infix: 1 + 2</a:t>
            </a:r>
          </a:p>
          <a:p>
            <a:pPr lvl="1"/>
            <a:r>
              <a:rPr lang="en-US" dirty="0" smtClean="0"/>
              <a:t>RPN: 1 2 +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857628"/>
            <a:ext cx="1571636" cy="191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81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Arrays and Main Memory</a:t>
            </a:r>
          </a:p>
        </p:txBody>
      </p:sp>
      <p:graphicFrame>
        <p:nvGraphicFramePr>
          <p:cNvPr id="132111" name="Group 15"/>
          <p:cNvGraphicFramePr>
            <a:graphicFrameLocks noGrp="1"/>
          </p:cNvGraphicFramePr>
          <p:nvPr>
            <p:ph type="tbl" idx="1"/>
          </p:nvPr>
        </p:nvGraphicFramePr>
        <p:xfrm>
          <a:off x="3492500" y="3789363"/>
          <a:ext cx="720725" cy="2195514"/>
        </p:xfrm>
        <a:graphic>
          <a:graphicData uri="http://schemas.openxmlformats.org/drawingml/2006/table">
            <a:tbl>
              <a:tblPr/>
              <a:tblGrid>
                <a:gridCol w="72072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DE2AF-A064-4FEA-9E9A-272148542FB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5378" name="Text Box 3"/>
          <p:cNvSpPr txBox="1">
            <a:spLocks noChangeArrowheads="1"/>
          </p:cNvSpPr>
          <p:nvPr/>
        </p:nvSpPr>
        <p:spPr bwMode="auto">
          <a:xfrm>
            <a:off x="971550" y="1700213"/>
            <a:ext cx="36718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>[] grade;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ourier New" pitchFamily="49" charset="0"/>
              </a:rPr>
              <a:t>grade = </a:t>
            </a:r>
            <a:r>
              <a:rPr lang="en-US" sz="2400" b="1" dirty="0">
                <a:solidFill>
                  <a:srgbClr val="A50021"/>
                </a:solidFill>
                <a:latin typeface="Courier New" pitchFamily="49" charset="0"/>
              </a:rPr>
              <a:t>new int</a:t>
            </a:r>
            <a:r>
              <a:rPr lang="en-US" sz="2400" b="1" dirty="0">
                <a:latin typeface="Courier New" pitchFamily="49" charset="0"/>
              </a:rPr>
              <a:t>[4];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00563" y="2133600"/>
            <a:ext cx="3311525" cy="831850"/>
            <a:chOff x="2109" y="1207"/>
            <a:chExt cx="2359" cy="524"/>
          </a:xfrm>
        </p:grpSpPr>
        <p:sp>
          <p:nvSpPr>
            <p:cNvPr id="15395" name="Text Box 5"/>
            <p:cNvSpPr txBox="1">
              <a:spLocks noChangeArrowheads="1"/>
            </p:cNvSpPr>
            <p:nvPr/>
          </p:nvSpPr>
          <p:spPr bwMode="auto">
            <a:xfrm>
              <a:off x="2789" y="1207"/>
              <a:ext cx="1679" cy="5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Creates a new array of size 4</a:t>
              </a:r>
            </a:p>
          </p:txBody>
        </p:sp>
        <p:sp>
          <p:nvSpPr>
            <p:cNvPr id="15396" name="Line 6"/>
            <p:cNvSpPr>
              <a:spLocks noChangeShapeType="1"/>
            </p:cNvSpPr>
            <p:nvPr/>
          </p:nvSpPr>
          <p:spPr bwMode="auto">
            <a:xfrm flipH="1">
              <a:off x="2109" y="1434"/>
              <a:ext cx="68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0" name="Text Box 7"/>
          <p:cNvSpPr txBox="1">
            <a:spLocks noChangeArrowheads="1"/>
          </p:cNvSpPr>
          <p:nvPr/>
        </p:nvSpPr>
        <p:spPr bwMode="auto">
          <a:xfrm>
            <a:off x="971550" y="371792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grade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95513" y="3717925"/>
            <a:ext cx="792162" cy="431800"/>
            <a:chOff x="1746" y="3022"/>
            <a:chExt cx="499" cy="272"/>
          </a:xfrm>
        </p:grpSpPr>
        <p:sp>
          <p:nvSpPr>
            <p:cNvPr id="15391" name="Line 9"/>
            <p:cNvSpPr>
              <a:spLocks noChangeShapeType="1"/>
            </p:cNvSpPr>
            <p:nvPr/>
          </p:nvSpPr>
          <p:spPr bwMode="auto">
            <a:xfrm>
              <a:off x="1746" y="315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10"/>
            <p:cNvSpPr>
              <a:spLocks noChangeShapeType="1"/>
            </p:cNvSpPr>
            <p:nvPr/>
          </p:nvSpPr>
          <p:spPr bwMode="auto">
            <a:xfrm>
              <a:off x="2245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11"/>
            <p:cNvSpPr>
              <a:spLocks noChangeShapeType="1"/>
            </p:cNvSpPr>
            <p:nvPr/>
          </p:nvSpPr>
          <p:spPr bwMode="auto">
            <a:xfrm>
              <a:off x="2200" y="306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12"/>
            <p:cNvSpPr>
              <a:spLocks noChangeShapeType="1"/>
            </p:cNvSpPr>
            <p:nvPr/>
          </p:nvSpPr>
          <p:spPr bwMode="auto">
            <a:xfrm>
              <a:off x="2154" y="302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2" name="Line 13"/>
          <p:cNvSpPr>
            <a:spLocks noChangeShapeType="1"/>
          </p:cNvSpPr>
          <p:nvPr/>
        </p:nvSpPr>
        <p:spPr bwMode="auto">
          <a:xfrm>
            <a:off x="1042988" y="3357563"/>
            <a:ext cx="691356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Text Box 14"/>
          <p:cNvSpPr txBox="1">
            <a:spLocks noChangeArrowheads="1"/>
          </p:cNvSpPr>
          <p:nvPr/>
        </p:nvSpPr>
        <p:spPr bwMode="auto">
          <a:xfrm>
            <a:off x="971550" y="3284538"/>
            <a:ext cx="43862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main memory is depicted below  this line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hlink"/>
              </a:solidFill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500563" y="4221163"/>
            <a:ext cx="3311525" cy="1562100"/>
            <a:chOff x="2744" y="2659"/>
            <a:chExt cx="2086" cy="984"/>
          </a:xfrm>
        </p:grpSpPr>
        <p:sp>
          <p:nvSpPr>
            <p:cNvPr id="15389" name="Text Box 28"/>
            <p:cNvSpPr txBox="1">
              <a:spLocks noChangeArrowheads="1"/>
            </p:cNvSpPr>
            <p:nvPr/>
          </p:nvSpPr>
          <p:spPr bwMode="auto">
            <a:xfrm>
              <a:off x="3345" y="2659"/>
              <a:ext cx="1485" cy="9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Stores 4 </a:t>
              </a:r>
              <a:r>
                <a:rPr lang="en-US" sz="2400" b="1">
                  <a:latin typeface="Courier New" pitchFamily="49" charset="0"/>
                </a:rPr>
                <a:t>int</a:t>
              </a:r>
              <a:r>
                <a:rPr lang="en-US" sz="2400"/>
                <a:t>s consecutively.  The </a:t>
              </a:r>
              <a:r>
                <a:rPr lang="en-US" sz="2400" b="1">
                  <a:latin typeface="Courier New" pitchFamily="49" charset="0"/>
                </a:rPr>
                <a:t>int</a:t>
              </a:r>
              <a:r>
                <a:rPr lang="en-US" sz="2400"/>
                <a:t>s are initialized to 0</a:t>
              </a:r>
            </a:p>
          </p:txBody>
        </p:sp>
        <p:sp>
          <p:nvSpPr>
            <p:cNvPr id="15390" name="Line 29"/>
            <p:cNvSpPr>
              <a:spLocks noChangeShapeType="1"/>
            </p:cNvSpPr>
            <p:nvPr/>
          </p:nvSpPr>
          <p:spPr bwMode="auto">
            <a:xfrm flipH="1">
              <a:off x="2744" y="2886"/>
              <a:ext cx="60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26" name="Line 30"/>
          <p:cNvSpPr>
            <a:spLocks noChangeShapeType="1"/>
          </p:cNvSpPr>
          <p:nvPr/>
        </p:nvSpPr>
        <p:spPr bwMode="auto">
          <a:xfrm>
            <a:off x="2195513" y="39338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116013" y="4149725"/>
            <a:ext cx="2087562" cy="2403475"/>
            <a:chOff x="703" y="2387"/>
            <a:chExt cx="1769" cy="1162"/>
          </a:xfrm>
        </p:grpSpPr>
        <p:sp>
          <p:nvSpPr>
            <p:cNvPr id="15387" name="Text Box 32"/>
            <p:cNvSpPr txBox="1">
              <a:spLocks noChangeArrowheads="1"/>
            </p:cNvSpPr>
            <p:nvPr/>
          </p:nvSpPr>
          <p:spPr bwMode="auto">
            <a:xfrm>
              <a:off x="703" y="2795"/>
              <a:ext cx="1769" cy="75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refers to the newly created array object</a:t>
              </a:r>
            </a:p>
          </p:txBody>
        </p:sp>
        <p:sp>
          <p:nvSpPr>
            <p:cNvPr id="15388" name="Line 33"/>
            <p:cNvSpPr>
              <a:spLocks noChangeShapeType="1"/>
            </p:cNvSpPr>
            <p:nvPr/>
          </p:nvSpPr>
          <p:spPr bwMode="auto">
            <a:xfrm flipH="1" flipV="1">
              <a:off x="839" y="2387"/>
              <a:ext cx="0" cy="40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Arrays and Main Memory</a:t>
            </a:r>
          </a:p>
        </p:txBody>
      </p:sp>
      <p:graphicFrame>
        <p:nvGraphicFramePr>
          <p:cNvPr id="134154" name="Group 10"/>
          <p:cNvGraphicFramePr>
            <a:graphicFrameLocks noGrp="1"/>
          </p:cNvGraphicFramePr>
          <p:nvPr>
            <p:ph type="tbl" idx="1"/>
          </p:nvPr>
        </p:nvGraphicFramePr>
        <p:xfrm>
          <a:off x="3492500" y="3789363"/>
          <a:ext cx="720725" cy="2195514"/>
        </p:xfrm>
        <a:graphic>
          <a:graphicData uri="http://schemas.openxmlformats.org/drawingml/2006/table">
            <a:tbl>
              <a:tblPr/>
              <a:tblGrid>
                <a:gridCol w="72072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D6DDB-9D16-44F2-A4EA-2F0A949F16BE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6402" name="Text Box 3"/>
          <p:cNvSpPr txBox="1">
            <a:spLocks noChangeArrowheads="1"/>
          </p:cNvSpPr>
          <p:nvPr/>
        </p:nvSpPr>
        <p:spPr bwMode="auto">
          <a:xfrm>
            <a:off x="971550" y="1700213"/>
            <a:ext cx="3671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>[] grade;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ourier New" pitchFamily="49" charset="0"/>
              </a:rPr>
              <a:t>grade = </a:t>
            </a:r>
            <a:r>
              <a:rPr lang="en-US" sz="2400" b="1" dirty="0">
                <a:solidFill>
                  <a:srgbClr val="A50021"/>
                </a:solidFill>
                <a:latin typeface="Courier New" pitchFamily="49" charset="0"/>
              </a:rPr>
              <a:t>new int</a:t>
            </a:r>
            <a:r>
              <a:rPr lang="en-US" sz="2400" b="1" dirty="0">
                <a:latin typeface="Courier New" pitchFamily="49" charset="0"/>
              </a:rPr>
              <a:t>[4];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ourier New" pitchFamily="49" charset="0"/>
              </a:rPr>
              <a:t>grade[2] = 23;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08400" y="2420938"/>
            <a:ext cx="4319588" cy="831850"/>
            <a:chOff x="2336" y="1525"/>
            <a:chExt cx="2721" cy="524"/>
          </a:xfrm>
        </p:grpSpPr>
        <p:sp>
          <p:nvSpPr>
            <p:cNvPr id="16412" name="Text Box 5"/>
            <p:cNvSpPr txBox="1">
              <a:spLocks noChangeArrowheads="1"/>
            </p:cNvSpPr>
            <p:nvPr/>
          </p:nvSpPr>
          <p:spPr bwMode="auto">
            <a:xfrm>
              <a:off x="3016" y="1525"/>
              <a:ext cx="2041" cy="5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Assigns 23 to the third item in the array</a:t>
              </a:r>
            </a:p>
          </p:txBody>
        </p:sp>
        <p:sp>
          <p:nvSpPr>
            <p:cNvPr id="16413" name="Line 6"/>
            <p:cNvSpPr>
              <a:spLocks noChangeShapeType="1"/>
            </p:cNvSpPr>
            <p:nvPr/>
          </p:nvSpPr>
          <p:spPr bwMode="auto">
            <a:xfrm flipH="1">
              <a:off x="2336" y="1933"/>
              <a:ext cx="68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4" name="Text Box 7"/>
          <p:cNvSpPr txBox="1">
            <a:spLocks noChangeArrowheads="1"/>
          </p:cNvSpPr>
          <p:nvPr/>
        </p:nvSpPr>
        <p:spPr bwMode="auto">
          <a:xfrm>
            <a:off x="971550" y="371792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grade</a:t>
            </a:r>
          </a:p>
        </p:txBody>
      </p:sp>
      <p:sp>
        <p:nvSpPr>
          <p:cNvPr id="16405" name="Line 8"/>
          <p:cNvSpPr>
            <a:spLocks noChangeShapeType="1"/>
          </p:cNvSpPr>
          <p:nvPr/>
        </p:nvSpPr>
        <p:spPr bwMode="auto">
          <a:xfrm>
            <a:off x="1042988" y="3357563"/>
            <a:ext cx="6913562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Text Box 9"/>
          <p:cNvSpPr txBox="1">
            <a:spLocks noChangeArrowheads="1"/>
          </p:cNvSpPr>
          <p:nvPr/>
        </p:nvSpPr>
        <p:spPr bwMode="auto">
          <a:xfrm>
            <a:off x="971550" y="3284538"/>
            <a:ext cx="5029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main memory is depicted below  this line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hlink"/>
              </a:solidFill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284663" y="4149725"/>
            <a:ext cx="3581400" cy="1562100"/>
            <a:chOff x="2744" y="2614"/>
            <a:chExt cx="2256" cy="984"/>
          </a:xfrm>
        </p:grpSpPr>
        <p:sp>
          <p:nvSpPr>
            <p:cNvPr id="16410" name="Text Box 23"/>
            <p:cNvSpPr txBox="1">
              <a:spLocks noChangeArrowheads="1"/>
            </p:cNvSpPr>
            <p:nvPr/>
          </p:nvSpPr>
          <p:spPr bwMode="auto">
            <a:xfrm>
              <a:off x="3470" y="2614"/>
              <a:ext cx="1530" cy="9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But how does the system “know” where </a:t>
              </a:r>
              <a:r>
                <a:rPr lang="en-US" sz="2400" b="1">
                  <a:latin typeface="Courier New" pitchFamily="49" charset="0"/>
                </a:rPr>
                <a:t>grade[2]</a:t>
              </a:r>
              <a:r>
                <a:rPr lang="en-US" sz="2400"/>
                <a:t> is?</a:t>
              </a:r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flipH="1">
              <a:off x="2744" y="3203"/>
              <a:ext cx="72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8" name="Line 25"/>
          <p:cNvSpPr>
            <a:spLocks noChangeShapeType="1"/>
          </p:cNvSpPr>
          <p:nvPr/>
        </p:nvSpPr>
        <p:spPr bwMode="auto">
          <a:xfrm>
            <a:off x="2195513" y="39338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70" name="Text Box 26"/>
          <p:cNvSpPr txBox="1">
            <a:spLocks noChangeArrowheads="1"/>
          </p:cNvSpPr>
          <p:nvPr/>
        </p:nvSpPr>
        <p:spPr bwMode="auto">
          <a:xfrm>
            <a:off x="3563938" y="4941888"/>
            <a:ext cx="5762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Memory Addresses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21188"/>
          </a:xfrm>
        </p:spPr>
        <p:txBody>
          <a:bodyPr/>
          <a:lstStyle/>
          <a:p>
            <a:r>
              <a:rPr lang="en-US" dirty="0" smtClean="0"/>
              <a:t>Access to array elements is very fast</a:t>
            </a:r>
          </a:p>
          <a:p>
            <a:r>
              <a:rPr lang="en-US" dirty="0" smtClean="0"/>
              <a:t>An array variable references the array</a:t>
            </a:r>
          </a:p>
          <a:p>
            <a:pPr lvl="1"/>
            <a:r>
              <a:rPr lang="en-US" dirty="0" smtClean="0"/>
              <a:t>A reference is just a main memory address</a:t>
            </a:r>
          </a:p>
          <a:p>
            <a:pPr lvl="1"/>
            <a:r>
              <a:rPr lang="en-US" dirty="0" smtClean="0"/>
              <a:t>The address is stored as number, with each address referring to one byte of memory</a:t>
            </a:r>
          </a:p>
          <a:p>
            <a:pPr lvl="2"/>
            <a:r>
              <a:rPr lang="en-US" dirty="0" smtClean="0"/>
              <a:t>Address 0 would be the first byte</a:t>
            </a:r>
          </a:p>
          <a:p>
            <a:pPr lvl="2"/>
            <a:r>
              <a:rPr lang="en-US" dirty="0" smtClean="0"/>
              <a:t>Address 1 would be the second byte</a:t>
            </a:r>
          </a:p>
          <a:p>
            <a:pPr lvl="2"/>
            <a:r>
              <a:rPr lang="en-US" dirty="0" smtClean="0"/>
              <a:t>Address 20786 would be the twenty thousand, seven hundred and eighty seventh byte</a:t>
            </a:r>
          </a:p>
          <a:p>
            <a:pPr lvl="2"/>
            <a:r>
              <a:rPr lang="en-US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7AE89-3D40-4DE2-B4B3-1B3674B17E71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Offset Calculations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43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Consider </a:t>
            </a:r>
            <a:r>
              <a:rPr lang="en-US" b="1" dirty="0" smtClean="0">
                <a:latin typeface="Courier New" pitchFamily="49" charset="0"/>
              </a:rPr>
              <a:t>grade[2] = 23;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do we find this element in the array?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Consider what we know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address</a:t>
            </a:r>
            <a:r>
              <a:rPr lang="en-US" dirty="0" smtClean="0"/>
              <a:t> of the first array element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type</a:t>
            </a:r>
            <a:r>
              <a:rPr lang="en-US" dirty="0" smtClean="0"/>
              <a:t> of the values stored in the array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And therefore the size of the array elements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index</a:t>
            </a:r>
            <a:r>
              <a:rPr lang="en-US" dirty="0" smtClean="0"/>
              <a:t> of the element to be accessed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 can calculate the address of the element to be accessed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address of first element + (index * type size)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19820-0ACC-471E-890D-3EBF8A353057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83" name="Rectangle 9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Offset Example</a:t>
            </a:r>
          </a:p>
        </p:txBody>
      </p:sp>
      <p:graphicFrame>
        <p:nvGraphicFramePr>
          <p:cNvPr id="140290" name="Group 2"/>
          <p:cNvGraphicFramePr>
            <a:graphicFrameLocks noGrp="1"/>
          </p:cNvGraphicFramePr>
          <p:nvPr>
            <p:ph type="tbl" idx="1"/>
          </p:nvPr>
        </p:nvGraphicFramePr>
        <p:xfrm>
          <a:off x="3419475" y="1557338"/>
          <a:ext cx="2882900" cy="4529138"/>
        </p:xfrm>
        <a:graphic>
          <a:graphicData uri="http://schemas.openxmlformats.org/drawingml/2006/table">
            <a:tbl>
              <a:tblPr/>
              <a:tblGrid>
                <a:gridCol w="720725"/>
                <a:gridCol w="720725"/>
                <a:gridCol w="720725"/>
                <a:gridCol w="720725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pitchFamily="49" charset="0"/>
                        </a:rPr>
                        <a:t>…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1280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1290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1281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1291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1282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1292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1283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1293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1284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1294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1285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1295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1286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1296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1287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1297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1288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1298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1289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1299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pitchFamily="49" charset="0"/>
                        </a:rPr>
                        <a:t>…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CF208-493F-465D-89EE-7FC6D0415F1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9541" name="Text Box 96"/>
          <p:cNvSpPr txBox="1">
            <a:spLocks noChangeArrowheads="1"/>
          </p:cNvSpPr>
          <p:nvPr/>
        </p:nvSpPr>
        <p:spPr bwMode="auto">
          <a:xfrm>
            <a:off x="6443663" y="2276474"/>
            <a:ext cx="2305050" cy="275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dirty="0"/>
              <a:t> stored at </a:t>
            </a:r>
            <a:r>
              <a:rPr lang="en-US" sz="2400" b="1" dirty="0">
                <a:latin typeface="Courier New" pitchFamily="49" charset="0"/>
              </a:rPr>
              <a:t>grade[2]</a:t>
            </a:r>
            <a:r>
              <a:rPr lang="en-US" sz="2400" dirty="0"/>
              <a:t> is located at byte: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1282 + 2 * 4 =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1290</a:t>
            </a:r>
          </a:p>
        </p:txBody>
      </p:sp>
      <p:sp>
        <p:nvSpPr>
          <p:cNvPr id="19542" name="Text Box 97"/>
          <p:cNvSpPr txBox="1">
            <a:spLocks noChangeArrowheads="1"/>
          </p:cNvSpPr>
          <p:nvPr/>
        </p:nvSpPr>
        <p:spPr bwMode="auto">
          <a:xfrm>
            <a:off x="755650" y="292417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grade</a:t>
            </a:r>
          </a:p>
        </p:txBody>
      </p:sp>
      <p:sp>
        <p:nvSpPr>
          <p:cNvPr id="19543" name="Text Box 98"/>
          <p:cNvSpPr txBox="1">
            <a:spLocks noChangeArrowheads="1"/>
          </p:cNvSpPr>
          <p:nvPr/>
        </p:nvSpPr>
        <p:spPr bwMode="auto">
          <a:xfrm>
            <a:off x="684213" y="4076700"/>
            <a:ext cx="2735262" cy="156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Stores a reference to the start of the array, in this case byte 1282</a:t>
            </a:r>
          </a:p>
        </p:txBody>
      </p:sp>
      <p:sp>
        <p:nvSpPr>
          <p:cNvPr id="19544" name="Line 99"/>
          <p:cNvSpPr>
            <a:spLocks noChangeShapeType="1"/>
          </p:cNvSpPr>
          <p:nvPr/>
        </p:nvSpPr>
        <p:spPr bwMode="auto">
          <a:xfrm flipV="1">
            <a:off x="1258888" y="3357563"/>
            <a:ext cx="0" cy="7191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45" name="Line 100"/>
          <p:cNvSpPr>
            <a:spLocks noChangeShapeType="1"/>
          </p:cNvSpPr>
          <p:nvPr/>
        </p:nvSpPr>
        <p:spPr bwMode="auto">
          <a:xfrm>
            <a:off x="1908175" y="3213100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46" name="Freeform 101"/>
          <p:cNvSpPr>
            <a:spLocks/>
          </p:cNvSpPr>
          <p:nvPr/>
        </p:nvSpPr>
        <p:spPr bwMode="auto">
          <a:xfrm>
            <a:off x="5160963" y="1400175"/>
            <a:ext cx="1716087" cy="949325"/>
          </a:xfrm>
          <a:custGeom>
            <a:avLst/>
            <a:gdLst>
              <a:gd name="T0" fmla="*/ 1081 w 1081"/>
              <a:gd name="T1" fmla="*/ 552 h 598"/>
              <a:gd name="T2" fmla="*/ 718 w 1081"/>
              <a:gd name="T3" fmla="*/ 53 h 598"/>
              <a:gd name="T4" fmla="*/ 83 w 1081"/>
              <a:gd name="T5" fmla="*/ 235 h 598"/>
              <a:gd name="T6" fmla="*/ 219 w 1081"/>
              <a:gd name="T7" fmla="*/ 598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081"/>
              <a:gd name="T13" fmla="*/ 0 h 598"/>
              <a:gd name="T14" fmla="*/ 1081 w 1081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1" h="598">
                <a:moveTo>
                  <a:pt x="1081" y="552"/>
                </a:moveTo>
                <a:cubicBezTo>
                  <a:pt x="982" y="329"/>
                  <a:pt x="884" y="106"/>
                  <a:pt x="718" y="53"/>
                </a:cubicBezTo>
                <a:cubicBezTo>
                  <a:pt x="552" y="0"/>
                  <a:pt x="166" y="144"/>
                  <a:pt x="83" y="235"/>
                </a:cubicBezTo>
                <a:cubicBezTo>
                  <a:pt x="0" y="326"/>
                  <a:pt x="196" y="538"/>
                  <a:pt x="219" y="598"/>
                </a:cubicBezTo>
              </a:path>
            </a:pathLst>
          </a:custGeom>
          <a:noFill/>
          <a:ln w="12700">
            <a:solidFill>
              <a:schemeClr val="hlink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Passing Arrays to Methods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71988"/>
          </a:xfrm>
        </p:spPr>
        <p:txBody>
          <a:bodyPr/>
          <a:lstStyle/>
          <a:p>
            <a:r>
              <a:rPr lang="en-US" dirty="0" smtClean="0"/>
              <a:t>Array variables are reference variables</a:t>
            </a:r>
          </a:p>
          <a:p>
            <a:pPr lvl="1"/>
            <a:r>
              <a:rPr lang="en-US" dirty="0" smtClean="0"/>
              <a:t>An array variable argument to a method passes the </a:t>
            </a:r>
            <a:r>
              <a:rPr lang="en-US" b="1" dirty="0" smtClean="0"/>
              <a:t>address</a:t>
            </a:r>
            <a:r>
              <a:rPr lang="en-US" dirty="0" smtClean="0"/>
              <a:t> of the array</a:t>
            </a:r>
          </a:p>
          <a:p>
            <a:pPr lvl="2"/>
            <a:r>
              <a:rPr lang="en-US" dirty="0" smtClean="0"/>
              <a:t>And not the elements of the array</a:t>
            </a:r>
          </a:p>
          <a:p>
            <a:r>
              <a:rPr lang="en-US" dirty="0" smtClean="0"/>
              <a:t>Changes made to the array by a method are made to the original array object</a:t>
            </a:r>
          </a:p>
          <a:p>
            <a:pPr lvl="1"/>
            <a:r>
              <a:rPr lang="en-US" dirty="0" smtClean="0"/>
              <a:t>If this is not desired, a copy of the array should be made within the method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2D68F-6E2F-4B61-9133-9885FFD4312E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Array Positions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76725"/>
          </a:xfrm>
        </p:spPr>
        <p:txBody>
          <a:bodyPr/>
          <a:lstStyle/>
          <a:p>
            <a:r>
              <a:rPr lang="en-US" dirty="0" smtClean="0"/>
              <a:t>What if array </a:t>
            </a:r>
            <a:r>
              <a:rPr lang="en-US" i="1" dirty="0" smtClean="0"/>
              <a:t>positions</a:t>
            </a:r>
            <a:r>
              <a:rPr lang="en-US" dirty="0" smtClean="0"/>
              <a:t> carry meaning?</a:t>
            </a:r>
          </a:p>
          <a:p>
            <a:pPr lvl="1"/>
            <a:r>
              <a:rPr lang="en-US" dirty="0" smtClean="0"/>
              <a:t>An array that is sorted by name, or grade or some other value</a:t>
            </a:r>
          </a:p>
          <a:p>
            <a:pPr lvl="1"/>
            <a:r>
              <a:rPr lang="en-US" dirty="0" smtClean="0"/>
              <a:t>Or an array where the position corresponds to a position of some entity in the world</a:t>
            </a:r>
          </a:p>
          <a:p>
            <a:r>
              <a:rPr lang="en-US" dirty="0" smtClean="0"/>
              <a:t>The ordering should be maintained as elements are inserted or removed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7BEA8-2863-41A6-81CD-6A22A93A0BD1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Insertion and Removal into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Ordered Arrays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76725"/>
          </a:xfrm>
        </p:spPr>
        <p:txBody>
          <a:bodyPr/>
          <a:lstStyle/>
          <a:p>
            <a:r>
              <a:rPr lang="en-US" dirty="0" smtClean="0"/>
              <a:t>When an item is inserted either</a:t>
            </a:r>
          </a:p>
          <a:p>
            <a:pPr lvl="1"/>
            <a:r>
              <a:rPr lang="en-US" dirty="0" smtClean="0"/>
              <a:t>Write over the element at the given index or</a:t>
            </a:r>
          </a:p>
          <a:p>
            <a:pPr lvl="1"/>
            <a:r>
              <a:rPr lang="en-US" dirty="0" smtClean="0"/>
              <a:t>Move the element, </a:t>
            </a:r>
            <a:r>
              <a:rPr lang="en-US" b="1" dirty="0" smtClean="0"/>
              <a:t>and all elements after it</a:t>
            </a:r>
            <a:r>
              <a:rPr lang="en-US" dirty="0" smtClean="0"/>
              <a:t>, up one position</a:t>
            </a:r>
          </a:p>
          <a:p>
            <a:r>
              <a:rPr lang="en-US" dirty="0" smtClean="0"/>
              <a:t>When an item is removed either</a:t>
            </a:r>
          </a:p>
          <a:p>
            <a:pPr lvl="1"/>
            <a:r>
              <a:rPr lang="en-US" dirty="0" smtClean="0"/>
              <a:t>Leave </a:t>
            </a:r>
            <a:r>
              <a:rPr lang="en-US" b="1" i="1" dirty="0" smtClean="0"/>
              <a:t>gaps</a:t>
            </a:r>
            <a:r>
              <a:rPr lang="en-US" dirty="0" smtClean="0"/>
              <a:t> in the array, i.e. array elements that don't represent values or</a:t>
            </a:r>
          </a:p>
          <a:p>
            <a:pPr lvl="1"/>
            <a:r>
              <a:rPr lang="en-US" dirty="0" smtClean="0"/>
              <a:t>Move all the values after the removed value down one index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B5D5F-E040-4AFF-8D55-4D4D47004D9A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Arrays are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Static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dirty="0" smtClean="0"/>
              <a:t>The size of an array must be specified when it is created </a:t>
            </a:r>
          </a:p>
          <a:p>
            <a:pPr lvl="1"/>
            <a:r>
              <a:rPr lang="en-US" dirty="0" smtClean="0"/>
              <a:t>And cannot then be changed</a:t>
            </a:r>
          </a:p>
          <a:p>
            <a:r>
              <a:rPr lang="en-US" dirty="0" smtClean="0"/>
              <a:t>If the array is full values can’t be inserted</a:t>
            </a:r>
          </a:p>
          <a:p>
            <a:pPr lvl="1"/>
            <a:r>
              <a:rPr lang="en-US" dirty="0" smtClean="0"/>
              <a:t>There are, time consuming, ways around this</a:t>
            </a:r>
          </a:p>
          <a:p>
            <a:pPr lvl="1"/>
            <a:r>
              <a:rPr lang="en-US" dirty="0" smtClean="0"/>
              <a:t>To avoid this problem we can make arrays much larger than they are needed</a:t>
            </a:r>
          </a:p>
          <a:p>
            <a:pPr lvl="1"/>
            <a:r>
              <a:rPr lang="en-US" dirty="0" smtClean="0"/>
              <a:t>However this wastes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13FF-5067-4DDE-9039-96E1F78D84B5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Array Summary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76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8000"/>
                </a:solidFill>
              </a:rPr>
              <a:t>Good</a:t>
            </a:r>
            <a:r>
              <a:rPr lang="en-US" dirty="0" smtClean="0"/>
              <a:t> things about arrays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Fast, random access, of elements using a simple offset calculation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Very memory efficient, as little memory is required other than the data itself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Easy to use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C0000"/>
                </a:solidFill>
              </a:rPr>
              <a:t>Bad</a:t>
            </a:r>
            <a:r>
              <a:rPr lang="en-US" dirty="0" smtClean="0"/>
              <a:t> things about arrays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Slow deletion and insertion of elements for ordered arrays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Size must be known when the array is created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BCFFD-AEFD-45DC-AB8A-60BAB4800DB8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Polish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interesting example</a:t>
            </a:r>
          </a:p>
          <a:p>
            <a:pPr lvl="1"/>
            <a:r>
              <a:rPr lang="en-US" dirty="0" smtClean="0"/>
              <a:t>Infix: 5 + ((1 + 2) * 4) − 3</a:t>
            </a:r>
          </a:p>
          <a:p>
            <a:pPr lvl="1"/>
            <a:r>
              <a:rPr lang="en-US" dirty="0" smtClean="0"/>
              <a:t>RPN: 5 1 2 + 4 * + 3 –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Cleaner, no </a:t>
            </a:r>
            <a:r>
              <a:rPr lang="en-US" dirty="0" err="1" smtClean="0"/>
              <a:t>backets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 Digression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 Dream Data Structure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2260600"/>
          </a:xfrm>
        </p:spPr>
        <p:txBody>
          <a:bodyPr/>
          <a:lstStyle/>
          <a:p>
            <a:r>
              <a:rPr lang="en-US" sz="2800" smtClean="0"/>
              <a:t>It would be nice to have a data structure that is</a:t>
            </a:r>
          </a:p>
          <a:p>
            <a:pPr lvl="1"/>
            <a:r>
              <a:rPr lang="en-US" sz="2400" smtClean="0"/>
              <a:t>Dynamic</a:t>
            </a:r>
          </a:p>
          <a:p>
            <a:pPr lvl="1"/>
            <a:r>
              <a:rPr lang="en-US" sz="2400" smtClean="0"/>
              <a:t>Does fast insertions/deletions in the middle</a:t>
            </a:r>
          </a:p>
          <a:p>
            <a:r>
              <a:rPr lang="en-US" sz="2800" smtClean="0"/>
              <a:t>We can achieve this using linked lists …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E8F7D-68EF-42B9-B5AA-17456839AF04}" type="slidenum">
              <a:rPr lang="en-US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Linked Lists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257550"/>
          </a:xfrm>
        </p:spPr>
        <p:txBody>
          <a:bodyPr/>
          <a:lstStyle/>
          <a:p>
            <a:r>
              <a:rPr lang="en-US" sz="2800" dirty="0" smtClean="0"/>
              <a:t>A linked list is a dynamic data structure that consists of nodes linked together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node</a:t>
            </a:r>
            <a:r>
              <a:rPr lang="en-US" sz="2800" dirty="0" smtClean="0"/>
              <a:t> is a data structure that contains</a:t>
            </a:r>
          </a:p>
          <a:p>
            <a:pPr lvl="1"/>
            <a:r>
              <a:rPr lang="en-US" sz="2500" dirty="0" smtClean="0"/>
              <a:t>data</a:t>
            </a:r>
          </a:p>
          <a:p>
            <a:pPr lvl="1"/>
            <a:r>
              <a:rPr lang="en-US" sz="2500" dirty="0" smtClean="0"/>
              <a:t>the location of the next node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92F1F-8302-4304-AFC7-EA059244D16C}" type="slidenum">
              <a:rPr lang="en-US"/>
              <a:pPr>
                <a:defRPr/>
              </a:pPr>
              <a:t>52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857875" y="3792538"/>
            <a:ext cx="2087562" cy="466725"/>
            <a:chOff x="1746" y="2387"/>
            <a:chExt cx="1315" cy="294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746" y="2387"/>
              <a:ext cx="862" cy="294"/>
              <a:chOff x="1474" y="2614"/>
              <a:chExt cx="862" cy="294"/>
            </a:xfrm>
          </p:grpSpPr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1474" y="2614"/>
                <a:ext cx="68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latin typeface="Courier New" pitchFamily="49" charset="0"/>
                  </a:rPr>
                  <a:t>7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2154" y="2614"/>
                <a:ext cx="18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CA" sz="2400">
                  <a:latin typeface="Tahoma" pitchFamily="34" charset="0"/>
                </a:endParaRPr>
              </a:p>
            </p:txBody>
          </p:sp>
        </p:grp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562" y="252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9"/>
          <p:cNvSpPr>
            <a:spLocks/>
          </p:cNvSpPr>
          <p:nvPr/>
        </p:nvSpPr>
        <p:spPr bwMode="auto">
          <a:xfrm>
            <a:off x="1968500" y="3252788"/>
            <a:ext cx="4248150" cy="684212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1814" y="68"/>
              </a:cxn>
              <a:cxn ang="0">
                <a:pos x="2630" y="431"/>
              </a:cxn>
            </a:cxnLst>
            <a:rect l="0" t="0" r="r" b="b"/>
            <a:pathLst>
              <a:path w="2630" h="431">
                <a:moveTo>
                  <a:pt x="0" y="23"/>
                </a:moveTo>
                <a:cubicBezTo>
                  <a:pt x="688" y="11"/>
                  <a:pt x="1376" y="0"/>
                  <a:pt x="1814" y="68"/>
                </a:cubicBezTo>
                <a:cubicBezTo>
                  <a:pt x="2252" y="136"/>
                  <a:pt x="2441" y="283"/>
                  <a:pt x="2630" y="431"/>
                </a:cubicBezTo>
              </a:path>
            </a:pathLst>
          </a:custGeom>
          <a:ln>
            <a:headEnd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4425950" y="3940174"/>
            <a:ext cx="2727325" cy="849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2" y="590"/>
              </a:cxn>
              <a:cxn ang="0">
                <a:pos x="1769" y="499"/>
              </a:cxn>
              <a:cxn ang="0">
                <a:pos x="1950" y="272"/>
              </a:cxn>
            </a:cxnLst>
            <a:rect l="0" t="0" r="r" b="b"/>
            <a:pathLst>
              <a:path w="1950" h="673">
                <a:moveTo>
                  <a:pt x="0" y="0"/>
                </a:moveTo>
                <a:cubicBezTo>
                  <a:pt x="328" y="253"/>
                  <a:pt x="657" y="507"/>
                  <a:pt x="952" y="590"/>
                </a:cubicBezTo>
                <a:cubicBezTo>
                  <a:pt x="1247" y="673"/>
                  <a:pt x="1603" y="552"/>
                  <a:pt x="1769" y="499"/>
                </a:cubicBezTo>
                <a:cubicBezTo>
                  <a:pt x="1935" y="446"/>
                  <a:pt x="1942" y="359"/>
                  <a:pt x="1950" y="272"/>
                </a:cubicBezTo>
              </a:path>
            </a:pathLst>
          </a:custGeom>
          <a:ln>
            <a:headEnd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Linked Lists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036638"/>
          </a:xfrm>
        </p:spPr>
        <p:txBody>
          <a:bodyPr/>
          <a:lstStyle/>
          <a:p>
            <a:r>
              <a:rPr lang="en-US" sz="2800" dirty="0" smtClean="0"/>
              <a:t>A linked list is a chain of nodes where each node stores the address of the next node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1924D-06DA-4B1A-944A-A1878AE4A353}" type="slidenum">
              <a:rPr lang="en-US"/>
              <a:pPr>
                <a:defRPr/>
              </a:pPr>
              <a:t>53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92275" y="3355975"/>
            <a:ext cx="1368425" cy="466725"/>
            <a:chOff x="1474" y="2614"/>
            <a:chExt cx="862" cy="294"/>
          </a:xfrm>
        </p:grpSpPr>
        <p:sp>
          <p:nvSpPr>
            <p:cNvPr id="43037" name="Text Box 5"/>
            <p:cNvSpPr txBox="1">
              <a:spLocks noChangeArrowheads="1"/>
            </p:cNvSpPr>
            <p:nvPr/>
          </p:nvSpPr>
          <p:spPr bwMode="auto">
            <a:xfrm>
              <a:off x="1474" y="2614"/>
              <a:ext cx="68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43038" name="Text Box 6"/>
            <p:cNvSpPr txBox="1">
              <a:spLocks noChangeArrowheads="1"/>
            </p:cNvSpPr>
            <p:nvPr/>
          </p:nvSpPr>
          <p:spPr bwMode="auto">
            <a:xfrm>
              <a:off x="2154" y="2614"/>
              <a:ext cx="18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CA" sz="2400">
                <a:latin typeface="Tahoma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356100" y="3500438"/>
            <a:ext cx="1368425" cy="466725"/>
            <a:chOff x="1474" y="2614"/>
            <a:chExt cx="862" cy="294"/>
          </a:xfrm>
        </p:grpSpPr>
        <p:sp>
          <p:nvSpPr>
            <p:cNvPr id="43035" name="Text Box 8"/>
            <p:cNvSpPr txBox="1">
              <a:spLocks noChangeArrowheads="1"/>
            </p:cNvSpPr>
            <p:nvPr/>
          </p:nvSpPr>
          <p:spPr bwMode="auto">
            <a:xfrm>
              <a:off x="1474" y="2614"/>
              <a:ext cx="68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2</a:t>
              </a:r>
            </a:p>
          </p:txBody>
        </p:sp>
        <p:sp>
          <p:nvSpPr>
            <p:cNvPr id="43036" name="Text Box 9"/>
            <p:cNvSpPr txBox="1">
              <a:spLocks noChangeArrowheads="1"/>
            </p:cNvSpPr>
            <p:nvPr/>
          </p:nvSpPr>
          <p:spPr bwMode="auto">
            <a:xfrm>
              <a:off x="2154" y="2614"/>
              <a:ext cx="18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CA" sz="2400">
                <a:latin typeface="Tahoma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195513" y="5013325"/>
            <a:ext cx="1368425" cy="466725"/>
            <a:chOff x="1474" y="2614"/>
            <a:chExt cx="862" cy="294"/>
          </a:xfrm>
        </p:grpSpPr>
        <p:sp>
          <p:nvSpPr>
            <p:cNvPr id="43033" name="Text Box 11"/>
            <p:cNvSpPr txBox="1">
              <a:spLocks noChangeArrowheads="1"/>
            </p:cNvSpPr>
            <p:nvPr/>
          </p:nvSpPr>
          <p:spPr bwMode="auto">
            <a:xfrm>
              <a:off x="1474" y="2614"/>
              <a:ext cx="68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7</a:t>
              </a:r>
            </a:p>
          </p:txBody>
        </p:sp>
        <p:sp>
          <p:nvSpPr>
            <p:cNvPr id="43034" name="Text Box 12"/>
            <p:cNvSpPr txBox="1">
              <a:spLocks noChangeArrowheads="1"/>
            </p:cNvSpPr>
            <p:nvPr/>
          </p:nvSpPr>
          <p:spPr bwMode="auto">
            <a:xfrm>
              <a:off x="2154" y="2614"/>
              <a:ext cx="18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CA" sz="2400">
                <a:latin typeface="Tahoma" pitchFamily="34" charset="0"/>
              </a:endParaRPr>
            </a:p>
          </p:txBody>
        </p:sp>
      </p:grpSp>
      <p:sp>
        <p:nvSpPr>
          <p:cNvPr id="43018" name="Text Box 13"/>
          <p:cNvSpPr txBox="1">
            <a:spLocks noChangeArrowheads="1"/>
          </p:cNvSpPr>
          <p:nvPr/>
        </p:nvSpPr>
        <p:spPr bwMode="auto">
          <a:xfrm>
            <a:off x="611188" y="2852738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ourier New" pitchFamily="49" charset="0"/>
              </a:rPr>
              <a:t>start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651500" y="5084763"/>
            <a:ext cx="1368425" cy="466725"/>
            <a:chOff x="1474" y="2614"/>
            <a:chExt cx="862" cy="294"/>
          </a:xfrm>
        </p:grpSpPr>
        <p:sp>
          <p:nvSpPr>
            <p:cNvPr id="43031" name="Text Box 16"/>
            <p:cNvSpPr txBox="1">
              <a:spLocks noChangeArrowheads="1"/>
            </p:cNvSpPr>
            <p:nvPr/>
          </p:nvSpPr>
          <p:spPr bwMode="auto">
            <a:xfrm>
              <a:off x="1474" y="2614"/>
              <a:ext cx="68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8</a:t>
              </a:r>
            </a:p>
          </p:txBody>
        </p:sp>
        <p:sp>
          <p:nvSpPr>
            <p:cNvPr id="43032" name="Text Box 17"/>
            <p:cNvSpPr txBox="1">
              <a:spLocks noChangeArrowheads="1"/>
            </p:cNvSpPr>
            <p:nvPr/>
          </p:nvSpPr>
          <p:spPr bwMode="auto">
            <a:xfrm>
              <a:off x="2154" y="2614"/>
              <a:ext cx="18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CA" sz="2400">
                <a:latin typeface="Tahoma" pitchFamily="34" charset="0"/>
              </a:endParaRPr>
            </a:p>
          </p:txBody>
        </p:sp>
      </p:grpSp>
      <p:cxnSp>
        <p:nvCxnSpPr>
          <p:cNvPr id="43020" name="AutoShape 23"/>
          <p:cNvCxnSpPr>
            <a:cxnSpLocks noChangeShapeType="1"/>
            <a:stCxn id="43038" idx="3"/>
            <a:endCxn id="43035" idx="1"/>
          </p:cNvCxnSpPr>
          <p:nvPr/>
        </p:nvCxnSpPr>
        <p:spPr bwMode="auto">
          <a:xfrm>
            <a:off x="3060700" y="3589338"/>
            <a:ext cx="1295400" cy="1444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021" name="AutoShape 24"/>
          <p:cNvCxnSpPr>
            <a:cxnSpLocks noChangeShapeType="1"/>
            <a:stCxn id="43036" idx="3"/>
            <a:endCxn id="43033" idx="1"/>
          </p:cNvCxnSpPr>
          <p:nvPr/>
        </p:nvCxnSpPr>
        <p:spPr bwMode="auto">
          <a:xfrm flipH="1">
            <a:off x="2195513" y="3733800"/>
            <a:ext cx="3529012" cy="1512888"/>
          </a:xfrm>
          <a:prstGeom prst="curvedConnector5">
            <a:avLst>
              <a:gd name="adj1" fmla="val -6477"/>
              <a:gd name="adj2" fmla="val 49949"/>
              <a:gd name="adj3" fmla="val 10647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022" name="AutoShape 25"/>
          <p:cNvCxnSpPr>
            <a:cxnSpLocks noChangeShapeType="1"/>
            <a:stCxn id="43034" idx="3"/>
            <a:endCxn id="43031" idx="1"/>
          </p:cNvCxnSpPr>
          <p:nvPr/>
        </p:nvCxnSpPr>
        <p:spPr bwMode="auto">
          <a:xfrm>
            <a:off x="3563938" y="5246688"/>
            <a:ext cx="2087562" cy="71437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023" name="AutoShape 26"/>
          <p:cNvCxnSpPr>
            <a:cxnSpLocks noChangeShapeType="1"/>
            <a:stCxn id="43018" idx="3"/>
            <a:endCxn id="43037" idx="0"/>
          </p:cNvCxnSpPr>
          <p:nvPr/>
        </p:nvCxnSpPr>
        <p:spPr bwMode="auto">
          <a:xfrm>
            <a:off x="1619250" y="3051175"/>
            <a:ext cx="6127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024" name="Text Box 27"/>
          <p:cNvSpPr txBox="1">
            <a:spLocks noChangeArrowheads="1"/>
          </p:cNvSpPr>
          <p:nvPr/>
        </p:nvSpPr>
        <p:spPr bwMode="auto">
          <a:xfrm>
            <a:off x="6659563" y="3140075"/>
            <a:ext cx="1944687" cy="101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This symbol indicates a null reference</a:t>
            </a:r>
          </a:p>
        </p:txBody>
      </p:sp>
      <p:sp>
        <p:nvSpPr>
          <p:cNvPr id="43025" name="Line 28"/>
          <p:cNvSpPr>
            <a:spLocks noChangeShapeType="1"/>
          </p:cNvSpPr>
          <p:nvPr/>
        </p:nvSpPr>
        <p:spPr bwMode="auto">
          <a:xfrm flipH="1">
            <a:off x="7451725" y="4221163"/>
            <a:ext cx="1444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6858000" y="5072063"/>
            <a:ext cx="792163" cy="431800"/>
            <a:chOff x="1746" y="3022"/>
            <a:chExt cx="499" cy="272"/>
          </a:xfrm>
        </p:grpSpPr>
        <p:sp>
          <p:nvSpPr>
            <p:cNvPr id="43027" name="Line 9"/>
            <p:cNvSpPr>
              <a:spLocks noChangeShapeType="1"/>
            </p:cNvSpPr>
            <p:nvPr/>
          </p:nvSpPr>
          <p:spPr bwMode="auto">
            <a:xfrm>
              <a:off x="1746" y="315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Line 10"/>
            <p:cNvSpPr>
              <a:spLocks noChangeShapeType="1"/>
            </p:cNvSpPr>
            <p:nvPr/>
          </p:nvSpPr>
          <p:spPr bwMode="auto">
            <a:xfrm>
              <a:off x="2245" y="31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Line 11"/>
            <p:cNvSpPr>
              <a:spLocks noChangeShapeType="1"/>
            </p:cNvSpPr>
            <p:nvPr/>
          </p:nvSpPr>
          <p:spPr bwMode="auto">
            <a:xfrm>
              <a:off x="2200" y="306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Line 12"/>
            <p:cNvSpPr>
              <a:spLocks noChangeShapeType="1"/>
            </p:cNvSpPr>
            <p:nvPr/>
          </p:nvSpPr>
          <p:spPr bwMode="auto">
            <a:xfrm>
              <a:off x="2154" y="302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Linked Lists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28810-DCB4-489F-B841-847EA9692005}" type="slidenum">
              <a:rPr lang="en-US"/>
              <a:pPr>
                <a:defRPr/>
              </a:pPr>
              <a:t>54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00788" y="3068638"/>
            <a:ext cx="2087562" cy="466725"/>
            <a:chOff x="1746" y="2387"/>
            <a:chExt cx="1315" cy="29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46" y="2387"/>
              <a:ext cx="862" cy="294"/>
              <a:chOff x="1474" y="2614"/>
              <a:chExt cx="862" cy="294"/>
            </a:xfrm>
          </p:grpSpPr>
          <p:sp>
            <p:nvSpPr>
              <p:cNvPr id="45068" name="Text Box 6"/>
              <p:cNvSpPr txBox="1">
                <a:spLocks noChangeArrowheads="1"/>
              </p:cNvSpPr>
              <p:nvPr/>
            </p:nvSpPr>
            <p:spPr bwMode="auto">
              <a:xfrm>
                <a:off x="1474" y="2614"/>
                <a:ext cx="68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latin typeface="Courier New" pitchFamily="49" charset="0"/>
                  </a:rPr>
                  <a:t>7</a:t>
                </a:r>
              </a:p>
            </p:txBody>
          </p:sp>
          <p:sp>
            <p:nvSpPr>
              <p:cNvPr id="45069" name="Text Box 7"/>
              <p:cNvSpPr txBox="1">
                <a:spLocks noChangeArrowheads="1"/>
              </p:cNvSpPr>
              <p:nvPr/>
            </p:nvSpPr>
            <p:spPr bwMode="auto">
              <a:xfrm>
                <a:off x="2154" y="2614"/>
                <a:ext cx="18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CA" sz="2400">
                  <a:latin typeface="Tahoma" pitchFamily="34" charset="0"/>
                </a:endParaRPr>
              </a:p>
            </p:txBody>
          </p:sp>
        </p:grpSp>
        <p:sp>
          <p:nvSpPr>
            <p:cNvPr id="45067" name="Line 8"/>
            <p:cNvSpPr>
              <a:spLocks noChangeShapeType="1"/>
            </p:cNvSpPr>
            <p:nvPr/>
          </p:nvSpPr>
          <p:spPr bwMode="auto">
            <a:xfrm>
              <a:off x="2562" y="252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353" name="Freeform 9"/>
          <p:cNvSpPr>
            <a:spLocks/>
          </p:cNvSpPr>
          <p:nvPr/>
        </p:nvSpPr>
        <p:spPr bwMode="auto">
          <a:xfrm>
            <a:off x="3995738" y="2565400"/>
            <a:ext cx="2663825" cy="64770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1814" y="68"/>
              </a:cxn>
              <a:cxn ang="0">
                <a:pos x="2630" y="431"/>
              </a:cxn>
            </a:cxnLst>
            <a:rect l="0" t="0" r="r" b="b"/>
            <a:pathLst>
              <a:path w="2630" h="431">
                <a:moveTo>
                  <a:pt x="0" y="23"/>
                </a:moveTo>
                <a:cubicBezTo>
                  <a:pt x="688" y="11"/>
                  <a:pt x="1376" y="0"/>
                  <a:pt x="1814" y="68"/>
                </a:cubicBezTo>
                <a:cubicBezTo>
                  <a:pt x="2252" y="136"/>
                  <a:pt x="2441" y="283"/>
                  <a:pt x="2630" y="431"/>
                </a:cubicBezTo>
              </a:path>
            </a:pathLst>
          </a:custGeom>
          <a:ln>
            <a:headEnd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85354" name="Freeform 10"/>
          <p:cNvSpPr>
            <a:spLocks/>
          </p:cNvSpPr>
          <p:nvPr/>
        </p:nvSpPr>
        <p:spPr bwMode="auto">
          <a:xfrm>
            <a:off x="4211638" y="2997200"/>
            <a:ext cx="3384550" cy="1068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2" y="590"/>
              </a:cxn>
              <a:cxn ang="0">
                <a:pos x="1769" y="499"/>
              </a:cxn>
              <a:cxn ang="0">
                <a:pos x="1950" y="272"/>
              </a:cxn>
            </a:cxnLst>
            <a:rect l="0" t="0" r="r" b="b"/>
            <a:pathLst>
              <a:path w="1950" h="673">
                <a:moveTo>
                  <a:pt x="0" y="0"/>
                </a:moveTo>
                <a:cubicBezTo>
                  <a:pt x="328" y="253"/>
                  <a:pt x="657" y="507"/>
                  <a:pt x="952" y="590"/>
                </a:cubicBezTo>
                <a:cubicBezTo>
                  <a:pt x="1247" y="673"/>
                  <a:pt x="1603" y="552"/>
                  <a:pt x="1769" y="499"/>
                </a:cubicBezTo>
                <a:cubicBezTo>
                  <a:pt x="1935" y="446"/>
                  <a:pt x="1942" y="359"/>
                  <a:pt x="1950" y="272"/>
                </a:cubicBezTo>
              </a:path>
            </a:pathLst>
          </a:custGeom>
          <a:ln>
            <a:headEnd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4033837" cy="4683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// Java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</a:rPr>
              <a:t>Node {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latin typeface="Courier New" pitchFamily="49" charset="0"/>
              </a:rPr>
              <a:t>  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public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</a:rPr>
              <a:t> data;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latin typeface="Courier New" pitchFamily="49" charset="0"/>
              </a:rPr>
              <a:t>  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public</a:t>
            </a:r>
            <a:r>
              <a:rPr lang="en-US" sz="2400" dirty="0" smtClean="0">
                <a:latin typeface="Courier New" pitchFamily="49" charset="0"/>
              </a:rPr>
              <a:t> Node next;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}</a:t>
            </a:r>
            <a:r>
              <a:rPr lang="en-US" sz="2400" dirty="0" smtClean="0"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// C++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</a:rPr>
              <a:t>Node {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latin typeface="Courier New" pitchFamily="49" charset="0"/>
              </a:rPr>
              <a:t>  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public: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	  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</a:rPr>
              <a:t> data;</a:t>
            </a:r>
            <a:endParaRPr lang="en-US" sz="2400" dirty="0" smtClean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     Node *next</a:t>
            </a:r>
            <a:r>
              <a:rPr lang="en-US" sz="2400" dirty="0" smtClean="0">
                <a:latin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};</a:t>
            </a:r>
            <a:endParaRPr lang="en-US" sz="2400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Linked Lists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4033837" cy="4683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// Java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</a:rPr>
              <a:t>Node {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latin typeface="Courier New" pitchFamily="49" charset="0"/>
              </a:rPr>
              <a:t>  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public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</a:rPr>
              <a:t> data;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latin typeface="Courier New" pitchFamily="49" charset="0"/>
              </a:rPr>
              <a:t>  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public</a:t>
            </a:r>
            <a:r>
              <a:rPr lang="en-US" sz="2400" dirty="0" smtClean="0">
                <a:latin typeface="Courier New" pitchFamily="49" charset="0"/>
              </a:rPr>
              <a:t> Node next;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}</a:t>
            </a:r>
            <a:r>
              <a:rPr lang="en-US" sz="2400" dirty="0" smtClean="0"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// C++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</a:rPr>
              <a:t>Node {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latin typeface="Courier New" pitchFamily="49" charset="0"/>
              </a:rPr>
              <a:t>  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public: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	  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</a:rPr>
              <a:t> data;</a:t>
            </a:r>
            <a:endParaRPr lang="en-US" sz="2400" dirty="0" smtClean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     Node *next</a:t>
            </a:r>
            <a:r>
              <a:rPr lang="en-US" sz="2400" dirty="0" smtClean="0">
                <a:latin typeface="Courier New" pitchFamily="49" charset="0"/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};</a:t>
            </a:r>
            <a:endParaRPr lang="en-US" sz="2400" dirty="0" smtClean="0">
              <a:latin typeface="Courier New" pitchFamily="49" charset="0"/>
            </a:endParaRPr>
          </a:p>
        </p:txBody>
      </p:sp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208C2-C709-4CD5-ACDC-2581B76FF23C}" type="slidenum">
              <a:rPr lang="en-US"/>
              <a:pPr>
                <a:defRPr/>
              </a:pPr>
              <a:t>55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00788" y="3068638"/>
            <a:ext cx="2087562" cy="466725"/>
            <a:chOff x="1746" y="2387"/>
            <a:chExt cx="1315" cy="29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46" y="2387"/>
              <a:ext cx="862" cy="294"/>
              <a:chOff x="1474" y="2614"/>
              <a:chExt cx="862" cy="294"/>
            </a:xfrm>
          </p:grpSpPr>
          <p:sp>
            <p:nvSpPr>
              <p:cNvPr id="46093" name="Text Box 6"/>
              <p:cNvSpPr txBox="1">
                <a:spLocks noChangeArrowheads="1"/>
              </p:cNvSpPr>
              <p:nvPr/>
            </p:nvSpPr>
            <p:spPr bwMode="auto">
              <a:xfrm>
                <a:off x="1474" y="2614"/>
                <a:ext cx="68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latin typeface="Courier New" pitchFamily="49" charset="0"/>
                  </a:rPr>
                  <a:t>7</a:t>
                </a:r>
              </a:p>
            </p:txBody>
          </p:sp>
          <p:sp>
            <p:nvSpPr>
              <p:cNvPr id="46094" name="Text Box 7"/>
              <p:cNvSpPr txBox="1">
                <a:spLocks noChangeArrowheads="1"/>
              </p:cNvSpPr>
              <p:nvPr/>
            </p:nvSpPr>
            <p:spPr bwMode="auto">
              <a:xfrm>
                <a:off x="2154" y="2614"/>
                <a:ext cx="182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CA" sz="2400">
                  <a:latin typeface="Tahoma" pitchFamily="34" charset="0"/>
                </a:endParaRPr>
              </a:p>
            </p:txBody>
          </p:sp>
        </p:grpSp>
        <p:sp>
          <p:nvSpPr>
            <p:cNvPr id="46092" name="Line 8"/>
            <p:cNvSpPr>
              <a:spLocks noChangeShapeType="1"/>
            </p:cNvSpPr>
            <p:nvPr/>
          </p:nvSpPr>
          <p:spPr bwMode="auto">
            <a:xfrm>
              <a:off x="2562" y="252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4932363" y="4365625"/>
            <a:ext cx="2592387" cy="1330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A node points to another node, so the reference must be of type Node</a:t>
            </a:r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>
            <a:off x="2771775" y="3213100"/>
            <a:ext cx="2016125" cy="1511300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87403" name="Line 11"/>
          <p:cNvSpPr>
            <a:spLocks noChangeShapeType="1"/>
          </p:cNvSpPr>
          <p:nvPr/>
        </p:nvSpPr>
        <p:spPr bwMode="auto">
          <a:xfrm flipV="1">
            <a:off x="7380288" y="3429000"/>
            <a:ext cx="215900" cy="792163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Building a Linked List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229600" cy="841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Node a =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</a:rPr>
              <a:t> Node(7,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null</a:t>
            </a:r>
            <a:r>
              <a:rPr lang="en-US" sz="2400" dirty="0" smtClean="0">
                <a:latin typeface="Courier New" pitchFamily="49" charset="0"/>
              </a:rPr>
              <a:t>);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0CCA5-D258-4832-890B-438F21F5B3A0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1835150" y="38608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latin typeface="Tahom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87450" y="3573463"/>
            <a:ext cx="2952750" cy="935037"/>
            <a:chOff x="748" y="2251"/>
            <a:chExt cx="1860" cy="589"/>
          </a:xfrm>
        </p:grpSpPr>
        <p:sp>
          <p:nvSpPr>
            <p:cNvPr id="47124" name="Text Box 6"/>
            <p:cNvSpPr txBox="1">
              <a:spLocks noChangeArrowheads="1"/>
            </p:cNvSpPr>
            <p:nvPr/>
          </p:nvSpPr>
          <p:spPr bwMode="auto">
            <a:xfrm>
              <a:off x="748" y="2251"/>
              <a:ext cx="7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Lucida Console" pitchFamily="49" charset="0"/>
                </a:rPr>
                <a:t>a</a:t>
              </a:r>
            </a:p>
          </p:txBody>
        </p:sp>
        <p:sp>
          <p:nvSpPr>
            <p:cNvPr id="47125" name="Line 7"/>
            <p:cNvSpPr>
              <a:spLocks noChangeShapeType="1"/>
            </p:cNvSpPr>
            <p:nvPr/>
          </p:nvSpPr>
          <p:spPr bwMode="auto">
            <a:xfrm>
              <a:off x="1247" y="2477"/>
              <a:ext cx="1361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67175" y="2133600"/>
            <a:ext cx="4752975" cy="2049463"/>
            <a:chOff x="2562" y="1344"/>
            <a:chExt cx="2994" cy="1291"/>
          </a:xfrm>
        </p:grpSpPr>
        <p:sp>
          <p:nvSpPr>
            <p:cNvPr id="47122" name="Text Box 9"/>
            <p:cNvSpPr txBox="1">
              <a:spLocks noChangeArrowheads="1"/>
            </p:cNvSpPr>
            <p:nvPr/>
          </p:nvSpPr>
          <p:spPr bwMode="auto">
            <a:xfrm>
              <a:off x="3424" y="1797"/>
              <a:ext cx="2132" cy="8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Assume we’ve added a constructor to the </a:t>
              </a:r>
              <a:r>
                <a:rPr lang="en-US" sz="2000">
                  <a:latin typeface="Lucida Console" pitchFamily="49" charset="0"/>
                </a:rPr>
                <a:t>Node</a:t>
              </a:r>
              <a:r>
                <a:rPr lang="en-US" sz="2000">
                  <a:latin typeface="Tahoma" pitchFamily="34" charset="0"/>
                </a:rPr>
                <a:t> class that lets us initialize </a:t>
              </a:r>
              <a:r>
                <a:rPr lang="en-US" sz="2000" b="1">
                  <a:latin typeface="Courier New" pitchFamily="49" charset="0"/>
                </a:rPr>
                <a:t>data</a:t>
              </a:r>
              <a:r>
                <a:rPr lang="en-US" sz="2000">
                  <a:latin typeface="Tahoma" pitchFamily="34" charset="0"/>
                </a:rPr>
                <a:t> and </a:t>
              </a:r>
              <a:r>
                <a:rPr lang="en-US" sz="2000" b="1">
                  <a:latin typeface="Courier New" pitchFamily="49" charset="0"/>
                </a:rPr>
                <a:t>next</a:t>
              </a:r>
              <a:r>
                <a:rPr lang="en-US" sz="2000">
                  <a:latin typeface="Tahoma" pitchFamily="34" charset="0"/>
                </a:rPr>
                <a:t> like this. </a:t>
              </a:r>
            </a:p>
          </p:txBody>
        </p:sp>
        <p:sp>
          <p:nvSpPr>
            <p:cNvPr id="189450" name="Line 10"/>
            <p:cNvSpPr>
              <a:spLocks noChangeShapeType="1"/>
            </p:cNvSpPr>
            <p:nvPr/>
          </p:nvSpPr>
          <p:spPr bwMode="auto">
            <a:xfrm flipH="1" flipV="1">
              <a:off x="2562" y="1344"/>
              <a:ext cx="862" cy="453"/>
            </a:xfrm>
            <a:prstGeom prst="line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284663" y="4365625"/>
            <a:ext cx="2085975" cy="528638"/>
            <a:chOff x="2699" y="2750"/>
            <a:chExt cx="1314" cy="272"/>
          </a:xfrm>
        </p:grpSpPr>
        <p:sp>
          <p:nvSpPr>
            <p:cNvPr id="47115" name="Text Box 12"/>
            <p:cNvSpPr txBox="1">
              <a:spLocks noChangeArrowheads="1"/>
            </p:cNvSpPr>
            <p:nvPr/>
          </p:nvSpPr>
          <p:spPr bwMode="auto">
            <a:xfrm>
              <a:off x="2699" y="2750"/>
              <a:ext cx="635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Courier New" pitchFamily="49" charset="0"/>
                </a:rPr>
                <a:t>7</a:t>
              </a:r>
            </a:p>
          </p:txBody>
        </p:sp>
        <p:sp>
          <p:nvSpPr>
            <p:cNvPr id="47116" name="Text Box 13"/>
            <p:cNvSpPr txBox="1">
              <a:spLocks noChangeArrowheads="1"/>
            </p:cNvSpPr>
            <p:nvPr/>
          </p:nvSpPr>
          <p:spPr bwMode="auto">
            <a:xfrm>
              <a:off x="3334" y="2750"/>
              <a:ext cx="226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CA" sz="2800">
                <a:latin typeface="Tahoma" pitchFamily="34" charset="0"/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515" y="2840"/>
              <a:ext cx="498" cy="181"/>
              <a:chOff x="4332" y="3612"/>
              <a:chExt cx="498" cy="181"/>
            </a:xfrm>
          </p:grpSpPr>
          <p:sp>
            <p:nvSpPr>
              <p:cNvPr id="47118" name="Line 15"/>
              <p:cNvSpPr>
                <a:spLocks noChangeShapeType="1"/>
              </p:cNvSpPr>
              <p:nvPr/>
            </p:nvSpPr>
            <p:spPr bwMode="auto">
              <a:xfrm>
                <a:off x="4332" y="370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9" name="Line 16"/>
              <p:cNvSpPr>
                <a:spLocks noChangeShapeType="1"/>
              </p:cNvSpPr>
              <p:nvPr/>
            </p:nvSpPr>
            <p:spPr bwMode="auto">
              <a:xfrm>
                <a:off x="4649" y="3612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0" name="Line 17"/>
              <p:cNvSpPr>
                <a:spLocks noChangeShapeType="1"/>
              </p:cNvSpPr>
              <p:nvPr/>
            </p:nvSpPr>
            <p:spPr bwMode="auto">
              <a:xfrm flipH="1" flipV="1">
                <a:off x="4740" y="365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1" name="Line 18"/>
              <p:cNvSpPr>
                <a:spLocks noChangeShapeType="1"/>
              </p:cNvSpPr>
              <p:nvPr/>
            </p:nvSpPr>
            <p:spPr bwMode="auto">
              <a:xfrm flipH="1" flipV="1">
                <a:off x="4830" y="3702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81000" y="5181600"/>
            <a:ext cx="8229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C++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Node *a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new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Node(7,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null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Building a Linked List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229600" cy="11572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Node a =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</a:rPr>
              <a:t> Node(7,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null</a:t>
            </a:r>
            <a:r>
              <a:rPr lang="en-US" sz="2400" dirty="0" smtClean="0">
                <a:latin typeface="Courier New" pitchFamily="49" charset="0"/>
              </a:rPr>
              <a:t>);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latin typeface="Courier New" pitchFamily="49" charset="0"/>
              </a:rPr>
              <a:t>a.next</a:t>
            </a:r>
            <a:r>
              <a:rPr lang="en-US" sz="2400" dirty="0" smtClean="0">
                <a:latin typeface="Courier New" pitchFamily="49" charset="0"/>
              </a:rPr>
              <a:t> =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</a:rPr>
              <a:t> Node(3,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null</a:t>
            </a:r>
            <a:r>
              <a:rPr lang="en-US" sz="2400" dirty="0" smtClean="0">
                <a:latin typeface="Courier New" pitchFamily="49" charset="0"/>
              </a:rPr>
              <a:t>);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F50C6-BCD4-4D4C-B944-1CB09643518E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8135" name="Text Box 4"/>
          <p:cNvSpPr txBox="1">
            <a:spLocks noChangeArrowheads="1"/>
          </p:cNvSpPr>
          <p:nvPr/>
        </p:nvSpPr>
        <p:spPr bwMode="auto">
          <a:xfrm>
            <a:off x="1835150" y="2878137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latin typeface="Tahom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87450" y="2590800"/>
            <a:ext cx="3095625" cy="1176337"/>
            <a:chOff x="748" y="2251"/>
            <a:chExt cx="1950" cy="741"/>
          </a:xfrm>
        </p:grpSpPr>
        <p:sp>
          <p:nvSpPr>
            <p:cNvPr id="48160" name="Text Box 6"/>
            <p:cNvSpPr txBox="1">
              <a:spLocks noChangeArrowheads="1"/>
            </p:cNvSpPr>
            <p:nvPr/>
          </p:nvSpPr>
          <p:spPr bwMode="auto">
            <a:xfrm>
              <a:off x="748" y="2251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48161" name="Text Box 7"/>
            <p:cNvSpPr txBox="1">
              <a:spLocks noChangeArrowheads="1"/>
            </p:cNvSpPr>
            <p:nvPr/>
          </p:nvSpPr>
          <p:spPr bwMode="auto">
            <a:xfrm>
              <a:off x="1837" y="2659"/>
              <a:ext cx="635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Courier New" pitchFamily="49" charset="0"/>
                </a:rPr>
                <a:t>7</a:t>
              </a:r>
            </a:p>
          </p:txBody>
        </p:sp>
        <p:sp>
          <p:nvSpPr>
            <p:cNvPr id="48162" name="Line 8"/>
            <p:cNvSpPr>
              <a:spLocks noChangeShapeType="1"/>
            </p:cNvSpPr>
            <p:nvPr/>
          </p:nvSpPr>
          <p:spPr bwMode="auto">
            <a:xfrm>
              <a:off x="1247" y="2477"/>
              <a:ext cx="499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Text Box 9"/>
            <p:cNvSpPr txBox="1">
              <a:spLocks noChangeArrowheads="1"/>
            </p:cNvSpPr>
            <p:nvPr/>
          </p:nvSpPr>
          <p:spPr bwMode="auto">
            <a:xfrm>
              <a:off x="2472" y="2659"/>
              <a:ext cx="22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CA" sz="2800">
                <a:latin typeface="Tahoma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435600" y="3309937"/>
            <a:ext cx="2085975" cy="528638"/>
            <a:chOff x="3424" y="2704"/>
            <a:chExt cx="1314" cy="333"/>
          </a:xfrm>
        </p:grpSpPr>
        <p:sp>
          <p:nvSpPr>
            <p:cNvPr id="48153" name="Text Box 11"/>
            <p:cNvSpPr txBox="1">
              <a:spLocks noChangeArrowheads="1"/>
            </p:cNvSpPr>
            <p:nvPr/>
          </p:nvSpPr>
          <p:spPr bwMode="auto">
            <a:xfrm>
              <a:off x="3424" y="2704"/>
              <a:ext cx="635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Courier New" pitchFamily="49" charset="0"/>
                </a:rPr>
                <a:t>3</a:t>
              </a:r>
            </a:p>
          </p:txBody>
        </p:sp>
        <p:sp>
          <p:nvSpPr>
            <p:cNvPr id="48154" name="Text Box 12"/>
            <p:cNvSpPr txBox="1">
              <a:spLocks noChangeArrowheads="1"/>
            </p:cNvSpPr>
            <p:nvPr/>
          </p:nvSpPr>
          <p:spPr bwMode="auto">
            <a:xfrm>
              <a:off x="4059" y="2704"/>
              <a:ext cx="22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CA" sz="2800">
                <a:latin typeface="Tahoma" pitchFamily="34" charset="0"/>
              </a:endParaRP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240" y="2794"/>
              <a:ext cx="498" cy="181"/>
              <a:chOff x="4332" y="3612"/>
              <a:chExt cx="498" cy="181"/>
            </a:xfrm>
          </p:grpSpPr>
          <p:sp>
            <p:nvSpPr>
              <p:cNvPr id="48156" name="Line 14"/>
              <p:cNvSpPr>
                <a:spLocks noChangeShapeType="1"/>
              </p:cNvSpPr>
              <p:nvPr/>
            </p:nvSpPr>
            <p:spPr bwMode="auto">
              <a:xfrm>
                <a:off x="4332" y="370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7" name="Line 15"/>
              <p:cNvSpPr>
                <a:spLocks noChangeShapeType="1"/>
              </p:cNvSpPr>
              <p:nvPr/>
            </p:nvSpPr>
            <p:spPr bwMode="auto">
              <a:xfrm>
                <a:off x="4649" y="3612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8" name="Line 16"/>
              <p:cNvSpPr>
                <a:spLocks noChangeShapeType="1"/>
              </p:cNvSpPr>
              <p:nvPr/>
            </p:nvSpPr>
            <p:spPr bwMode="auto">
              <a:xfrm flipH="1" flipV="1">
                <a:off x="4740" y="365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9" name="Line 17"/>
              <p:cNvSpPr>
                <a:spLocks noChangeShapeType="1"/>
              </p:cNvSpPr>
              <p:nvPr/>
            </p:nvSpPr>
            <p:spPr bwMode="auto">
              <a:xfrm flipH="1" flipV="1">
                <a:off x="4830" y="3702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1506" name="Line 18"/>
          <p:cNvSpPr>
            <a:spLocks noChangeShapeType="1"/>
          </p:cNvSpPr>
          <p:nvPr/>
        </p:nvSpPr>
        <p:spPr bwMode="auto">
          <a:xfrm>
            <a:off x="4140200" y="3525837"/>
            <a:ext cx="12954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356100" y="3959225"/>
            <a:ext cx="1655763" cy="1233487"/>
            <a:chOff x="2744" y="3113"/>
            <a:chExt cx="1043" cy="777"/>
          </a:xfrm>
        </p:grpSpPr>
        <p:sp>
          <p:nvSpPr>
            <p:cNvPr id="191508" name="Text Box 20"/>
            <p:cNvSpPr txBox="1">
              <a:spLocks noChangeArrowheads="1"/>
            </p:cNvSpPr>
            <p:nvPr/>
          </p:nvSpPr>
          <p:spPr bwMode="auto">
            <a:xfrm>
              <a:off x="2744" y="3657"/>
              <a:ext cx="1043" cy="233"/>
            </a:xfrm>
            <a:prstGeom prst="rect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 err="1" smtClean="0"/>
                <a:t>a.next</a:t>
              </a:r>
              <a:endParaRPr lang="en-US" dirty="0" smtClean="0"/>
            </a:p>
            <a:p>
              <a:pPr algn="ctr">
                <a:defRPr/>
              </a:pPr>
              <a:r>
                <a:rPr lang="en-US" dirty="0" smtClean="0"/>
                <a:t>a-&gt;next</a:t>
              </a:r>
              <a:endParaRPr lang="en-US" dirty="0"/>
            </a:p>
          </p:txBody>
        </p:sp>
        <p:sp>
          <p:nvSpPr>
            <p:cNvPr id="191509" name="Line 21"/>
            <p:cNvSpPr>
              <a:spLocks noChangeShapeType="1"/>
            </p:cNvSpPr>
            <p:nvPr/>
          </p:nvSpPr>
          <p:spPr bwMode="auto">
            <a:xfrm flipV="1">
              <a:off x="3379" y="3113"/>
              <a:ext cx="136" cy="499"/>
            </a:xfrm>
            <a:prstGeom prst="line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619250" y="3598862"/>
            <a:ext cx="1655763" cy="1233488"/>
            <a:chOff x="1020" y="2886"/>
            <a:chExt cx="1043" cy="777"/>
          </a:xfrm>
        </p:grpSpPr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>
              <a:off x="1020" y="3430"/>
              <a:ext cx="1043" cy="233"/>
            </a:xfrm>
            <a:prstGeom prst="rect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 err="1" smtClean="0"/>
                <a:t>a.data</a:t>
              </a:r>
              <a:endParaRPr lang="en-US" dirty="0" smtClean="0"/>
            </a:p>
            <a:p>
              <a:pPr algn="ctr">
                <a:defRPr/>
              </a:pPr>
              <a:r>
                <a:rPr lang="en-US" dirty="0" smtClean="0"/>
                <a:t>a-&gt;data</a:t>
              </a:r>
              <a:endParaRPr lang="en-US" dirty="0"/>
            </a:p>
          </p:txBody>
        </p:sp>
        <p:sp>
          <p:nvSpPr>
            <p:cNvPr id="191512" name="Line 24"/>
            <p:cNvSpPr>
              <a:spLocks noChangeShapeType="1"/>
            </p:cNvSpPr>
            <p:nvPr/>
          </p:nvSpPr>
          <p:spPr bwMode="auto">
            <a:xfrm flipV="1">
              <a:off x="1610" y="2886"/>
              <a:ext cx="363" cy="544"/>
            </a:xfrm>
            <a:prstGeom prst="line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227763" y="3670300"/>
            <a:ext cx="2343150" cy="1217612"/>
            <a:chOff x="3923" y="2931"/>
            <a:chExt cx="1272" cy="781"/>
          </a:xfrm>
        </p:grpSpPr>
        <p:sp>
          <p:nvSpPr>
            <p:cNvPr id="191514" name="Text Box 26"/>
            <p:cNvSpPr txBox="1">
              <a:spLocks noChangeArrowheads="1"/>
            </p:cNvSpPr>
            <p:nvPr/>
          </p:nvSpPr>
          <p:spPr bwMode="auto">
            <a:xfrm>
              <a:off x="4226" y="3475"/>
              <a:ext cx="969" cy="237"/>
            </a:xfrm>
            <a:prstGeom prst="rect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 err="1" smtClean="0"/>
                <a:t>a.next.data</a:t>
              </a:r>
              <a:endParaRPr lang="en-US" dirty="0" smtClean="0"/>
            </a:p>
            <a:p>
              <a:pPr algn="ctr">
                <a:defRPr/>
              </a:pPr>
              <a:r>
                <a:rPr lang="en-US" dirty="0" smtClean="0"/>
                <a:t>a-&gt;next-&gt;data</a:t>
              </a:r>
              <a:endParaRPr lang="en-US" dirty="0"/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 flipH="1" flipV="1">
              <a:off x="3923" y="2931"/>
              <a:ext cx="409" cy="544"/>
            </a:xfrm>
            <a:prstGeom prst="line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140200" y="3382962"/>
            <a:ext cx="790575" cy="287338"/>
            <a:chOff x="4332" y="3612"/>
            <a:chExt cx="498" cy="181"/>
          </a:xfrm>
        </p:grpSpPr>
        <p:sp>
          <p:nvSpPr>
            <p:cNvPr id="48143" name="Line 29"/>
            <p:cNvSpPr>
              <a:spLocks noChangeShapeType="1"/>
            </p:cNvSpPr>
            <p:nvPr/>
          </p:nvSpPr>
          <p:spPr bwMode="auto">
            <a:xfrm>
              <a:off x="4332" y="3702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30"/>
            <p:cNvSpPr>
              <a:spLocks noChangeShapeType="1"/>
            </p:cNvSpPr>
            <p:nvPr/>
          </p:nvSpPr>
          <p:spPr bwMode="auto">
            <a:xfrm>
              <a:off x="4649" y="36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31"/>
            <p:cNvSpPr>
              <a:spLocks noChangeShapeType="1"/>
            </p:cNvSpPr>
            <p:nvPr/>
          </p:nvSpPr>
          <p:spPr bwMode="auto">
            <a:xfrm flipH="1" flipV="1">
              <a:off x="4740" y="365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Line 32"/>
            <p:cNvSpPr>
              <a:spLocks noChangeShapeType="1"/>
            </p:cNvSpPr>
            <p:nvPr/>
          </p:nvSpPr>
          <p:spPr bwMode="auto">
            <a:xfrm flipH="1" flipV="1">
              <a:off x="4830" y="370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457200" y="5472112"/>
            <a:ext cx="82296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400" dirty="0" smtClean="0">
                <a:latin typeface="Courier New" pitchFamily="49" charset="0"/>
              </a:rPr>
              <a:t>// C++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Node *a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new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Node(7,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null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a-&gt;next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new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Node(3,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null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Traversing a 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Linked List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002588" cy="16843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Node a =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</a:rPr>
              <a:t> Node(7,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null</a:t>
            </a:r>
            <a:r>
              <a:rPr lang="en-US" sz="2400" dirty="0" smtClean="0">
                <a:latin typeface="Courier New" pitchFamily="49" charset="0"/>
              </a:rPr>
              <a:t>);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latin typeface="Courier New" pitchFamily="49" charset="0"/>
              </a:rPr>
              <a:t>a.next</a:t>
            </a:r>
            <a:r>
              <a:rPr lang="en-US" sz="2400" dirty="0" smtClean="0">
                <a:latin typeface="Courier New" pitchFamily="49" charset="0"/>
              </a:rPr>
              <a:t> =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</a:rPr>
              <a:t> Node(3,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null</a:t>
            </a:r>
            <a:r>
              <a:rPr lang="en-US" sz="2400" dirty="0" smtClean="0">
                <a:latin typeface="Courier New" pitchFamily="49" charset="0"/>
              </a:rPr>
              <a:t>);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Node </a:t>
            </a:r>
            <a:r>
              <a:rPr lang="en-US" sz="2400" dirty="0" err="1" smtClean="0">
                <a:latin typeface="Courier New" pitchFamily="49" charset="0"/>
              </a:rPr>
              <a:t>p</a:t>
            </a:r>
            <a:r>
              <a:rPr lang="en-US" sz="2400" dirty="0" smtClean="0">
                <a:latin typeface="Courier New" pitchFamily="49" charset="0"/>
              </a:rPr>
              <a:t> = a;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73A0-25C6-4115-BD29-5799D10C13CF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49159" name="Text Box 4"/>
          <p:cNvSpPr txBox="1">
            <a:spLocks noChangeArrowheads="1"/>
          </p:cNvSpPr>
          <p:nvPr/>
        </p:nvSpPr>
        <p:spPr bwMode="auto">
          <a:xfrm>
            <a:off x="1835150" y="3106737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latin typeface="Tahoma" pitchFamily="34" charset="0"/>
            </a:endParaRPr>
          </a:p>
        </p:txBody>
      </p:sp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1187450" y="28194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a</a:t>
            </a:r>
          </a:p>
        </p:txBody>
      </p:sp>
      <p:sp>
        <p:nvSpPr>
          <p:cNvPr id="49161" name="Text Box 6"/>
          <p:cNvSpPr txBox="1">
            <a:spLocks noChangeArrowheads="1"/>
          </p:cNvSpPr>
          <p:nvPr/>
        </p:nvSpPr>
        <p:spPr bwMode="auto">
          <a:xfrm>
            <a:off x="2916238" y="3467100"/>
            <a:ext cx="1008062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7</a:t>
            </a:r>
          </a:p>
        </p:txBody>
      </p:sp>
      <p:sp>
        <p:nvSpPr>
          <p:cNvPr id="49162" name="Line 7"/>
          <p:cNvSpPr>
            <a:spLocks noChangeShapeType="1"/>
          </p:cNvSpPr>
          <p:nvPr/>
        </p:nvSpPr>
        <p:spPr bwMode="auto">
          <a:xfrm>
            <a:off x="1979613" y="3178175"/>
            <a:ext cx="7921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Text Box 8"/>
          <p:cNvSpPr txBox="1">
            <a:spLocks noChangeArrowheads="1"/>
          </p:cNvSpPr>
          <p:nvPr/>
        </p:nvSpPr>
        <p:spPr bwMode="auto">
          <a:xfrm>
            <a:off x="3924300" y="3467100"/>
            <a:ext cx="358775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800">
              <a:latin typeface="Tahoma" pitchFamily="34" charset="0"/>
            </a:endParaRPr>
          </a:p>
        </p:txBody>
      </p:sp>
      <p:sp>
        <p:nvSpPr>
          <p:cNvPr id="49164" name="Text Box 9"/>
          <p:cNvSpPr txBox="1">
            <a:spLocks noChangeArrowheads="1"/>
          </p:cNvSpPr>
          <p:nvPr/>
        </p:nvSpPr>
        <p:spPr bwMode="auto">
          <a:xfrm>
            <a:off x="5435600" y="3538537"/>
            <a:ext cx="1008063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3</a:t>
            </a:r>
          </a:p>
        </p:txBody>
      </p:sp>
      <p:sp>
        <p:nvSpPr>
          <p:cNvPr id="49165" name="Text Box 10"/>
          <p:cNvSpPr txBox="1">
            <a:spLocks noChangeArrowheads="1"/>
          </p:cNvSpPr>
          <p:nvPr/>
        </p:nvSpPr>
        <p:spPr bwMode="auto">
          <a:xfrm>
            <a:off x="6443663" y="3538537"/>
            <a:ext cx="358775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800">
              <a:latin typeface="Tahom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731000" y="3681412"/>
            <a:ext cx="790575" cy="287338"/>
            <a:chOff x="4332" y="3612"/>
            <a:chExt cx="498" cy="181"/>
          </a:xfrm>
        </p:grpSpPr>
        <p:sp>
          <p:nvSpPr>
            <p:cNvPr id="49171" name="Line 12"/>
            <p:cNvSpPr>
              <a:spLocks noChangeShapeType="1"/>
            </p:cNvSpPr>
            <p:nvPr/>
          </p:nvSpPr>
          <p:spPr bwMode="auto">
            <a:xfrm>
              <a:off x="4332" y="3702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Line 13"/>
            <p:cNvSpPr>
              <a:spLocks noChangeShapeType="1"/>
            </p:cNvSpPr>
            <p:nvPr/>
          </p:nvSpPr>
          <p:spPr bwMode="auto">
            <a:xfrm>
              <a:off x="4649" y="36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Line 14"/>
            <p:cNvSpPr>
              <a:spLocks noChangeShapeType="1"/>
            </p:cNvSpPr>
            <p:nvPr/>
          </p:nvSpPr>
          <p:spPr bwMode="auto">
            <a:xfrm flipH="1" flipV="1">
              <a:off x="4740" y="365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Line 15"/>
            <p:cNvSpPr>
              <a:spLocks noChangeShapeType="1"/>
            </p:cNvSpPr>
            <p:nvPr/>
          </p:nvSpPr>
          <p:spPr bwMode="auto">
            <a:xfrm flipH="1" flipV="1">
              <a:off x="4830" y="370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7" name="Line 16"/>
          <p:cNvSpPr>
            <a:spLocks noChangeShapeType="1"/>
          </p:cNvSpPr>
          <p:nvPr/>
        </p:nvSpPr>
        <p:spPr bwMode="auto">
          <a:xfrm>
            <a:off x="4140200" y="3754437"/>
            <a:ext cx="12954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35150" y="4043362"/>
            <a:ext cx="1150938" cy="889000"/>
            <a:chOff x="1202" y="3022"/>
            <a:chExt cx="725" cy="560"/>
          </a:xfrm>
        </p:grpSpPr>
        <p:sp>
          <p:nvSpPr>
            <p:cNvPr id="49169" name="Text Box 18"/>
            <p:cNvSpPr txBox="1">
              <a:spLocks noChangeArrowheads="1"/>
            </p:cNvSpPr>
            <p:nvPr/>
          </p:nvSpPr>
          <p:spPr bwMode="auto">
            <a:xfrm>
              <a:off x="1202" y="3294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p</a:t>
              </a:r>
            </a:p>
          </p:txBody>
        </p:sp>
        <p:sp>
          <p:nvSpPr>
            <p:cNvPr id="49170" name="Line 19"/>
            <p:cNvSpPr>
              <a:spLocks noChangeShapeType="1"/>
            </p:cNvSpPr>
            <p:nvPr/>
          </p:nvSpPr>
          <p:spPr bwMode="auto">
            <a:xfrm flipV="1">
              <a:off x="1565" y="3022"/>
              <a:ext cx="36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81000" y="5173662"/>
            <a:ext cx="8002588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C++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Node *a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new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Node(7,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null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a-&gt;next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new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Node(3,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null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Node *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a;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Traversing a 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Linked List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229600" cy="226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Node a =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</a:rPr>
              <a:t> Node(7,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null</a:t>
            </a:r>
            <a:r>
              <a:rPr lang="en-US" sz="2400" dirty="0" smtClean="0">
                <a:latin typeface="Courier New" pitchFamily="49" charset="0"/>
              </a:rPr>
              <a:t>);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latin typeface="Courier New" pitchFamily="49" charset="0"/>
              </a:rPr>
              <a:t>a.next</a:t>
            </a:r>
            <a:r>
              <a:rPr lang="en-US" sz="2400" dirty="0" smtClean="0">
                <a:latin typeface="Courier New" pitchFamily="49" charset="0"/>
              </a:rPr>
              <a:t> =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</a:rPr>
              <a:t> Node(3,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null</a:t>
            </a:r>
            <a:r>
              <a:rPr lang="en-US" sz="2400" dirty="0" smtClean="0">
                <a:latin typeface="Courier New" pitchFamily="49" charset="0"/>
              </a:rPr>
              <a:t>);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Node </a:t>
            </a:r>
            <a:r>
              <a:rPr lang="en-US" sz="2400" dirty="0" err="1" smtClean="0">
                <a:latin typeface="Courier New" pitchFamily="49" charset="0"/>
              </a:rPr>
              <a:t>p</a:t>
            </a:r>
            <a:r>
              <a:rPr lang="en-US" sz="2400" dirty="0" smtClean="0">
                <a:latin typeface="Courier New" pitchFamily="49" charset="0"/>
              </a:rPr>
              <a:t> = a;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latin typeface="Courier New" pitchFamily="49" charset="0"/>
              </a:rPr>
              <a:t>p</a:t>
            </a:r>
            <a:r>
              <a:rPr lang="en-US" sz="2400" dirty="0" smtClean="0">
                <a:latin typeface="Courier New" pitchFamily="49" charset="0"/>
              </a:rPr>
              <a:t> = </a:t>
            </a:r>
            <a:r>
              <a:rPr lang="en-US" sz="2400" dirty="0" err="1" smtClean="0">
                <a:latin typeface="Courier New" pitchFamily="49" charset="0"/>
              </a:rPr>
              <a:t>p.next</a:t>
            </a:r>
            <a:r>
              <a:rPr lang="en-US" sz="2400" dirty="0" smtClean="0">
                <a:latin typeface="Courier New" pitchFamily="49" charset="0"/>
              </a:rPr>
              <a:t>;  </a:t>
            </a:r>
            <a:r>
              <a:rPr lang="en-US" sz="2400" dirty="0" smtClean="0">
                <a:solidFill>
                  <a:srgbClr val="008000"/>
                </a:solidFill>
                <a:latin typeface="Courier New" pitchFamily="49" charset="0"/>
              </a:rPr>
              <a:t>// go to the next node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8EAAC-0BE5-4EB2-A0E5-664E1EAFD7DC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1835150" y="38608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latin typeface="Tahoma" pitchFamily="34" charset="0"/>
            </a:endParaRPr>
          </a:p>
        </p:txBody>
      </p:sp>
      <p:sp>
        <p:nvSpPr>
          <p:cNvPr id="50184" name="Text Box 5"/>
          <p:cNvSpPr txBox="1">
            <a:spLocks noChangeArrowheads="1"/>
          </p:cNvSpPr>
          <p:nvPr/>
        </p:nvSpPr>
        <p:spPr bwMode="auto">
          <a:xfrm>
            <a:off x="1187450" y="3573463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a</a:t>
            </a:r>
          </a:p>
        </p:txBody>
      </p:sp>
      <p:sp>
        <p:nvSpPr>
          <p:cNvPr id="50185" name="Text Box 6"/>
          <p:cNvSpPr txBox="1">
            <a:spLocks noChangeArrowheads="1"/>
          </p:cNvSpPr>
          <p:nvPr/>
        </p:nvSpPr>
        <p:spPr bwMode="auto">
          <a:xfrm>
            <a:off x="2916238" y="4221163"/>
            <a:ext cx="1008062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7</a:t>
            </a:r>
          </a:p>
        </p:txBody>
      </p:sp>
      <p:sp>
        <p:nvSpPr>
          <p:cNvPr id="50186" name="Line 7"/>
          <p:cNvSpPr>
            <a:spLocks noChangeShapeType="1"/>
          </p:cNvSpPr>
          <p:nvPr/>
        </p:nvSpPr>
        <p:spPr bwMode="auto">
          <a:xfrm>
            <a:off x="1979613" y="3932238"/>
            <a:ext cx="7921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Text Box 8"/>
          <p:cNvSpPr txBox="1">
            <a:spLocks noChangeArrowheads="1"/>
          </p:cNvSpPr>
          <p:nvPr/>
        </p:nvSpPr>
        <p:spPr bwMode="auto">
          <a:xfrm>
            <a:off x="3924300" y="4221163"/>
            <a:ext cx="358775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800">
              <a:latin typeface="Tahoma" pitchFamily="34" charset="0"/>
            </a:endParaRPr>
          </a:p>
        </p:txBody>
      </p:sp>
      <p:sp>
        <p:nvSpPr>
          <p:cNvPr id="50188" name="Text Box 9"/>
          <p:cNvSpPr txBox="1">
            <a:spLocks noChangeArrowheads="1"/>
          </p:cNvSpPr>
          <p:nvPr/>
        </p:nvSpPr>
        <p:spPr bwMode="auto">
          <a:xfrm>
            <a:off x="5435600" y="4292600"/>
            <a:ext cx="1008063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3</a:t>
            </a:r>
          </a:p>
        </p:txBody>
      </p:sp>
      <p:sp>
        <p:nvSpPr>
          <p:cNvPr id="50189" name="Text Box 10"/>
          <p:cNvSpPr txBox="1">
            <a:spLocks noChangeArrowheads="1"/>
          </p:cNvSpPr>
          <p:nvPr/>
        </p:nvSpPr>
        <p:spPr bwMode="auto">
          <a:xfrm>
            <a:off x="6443663" y="4292600"/>
            <a:ext cx="358775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800">
              <a:latin typeface="Tahom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731000" y="4435475"/>
            <a:ext cx="790575" cy="287338"/>
            <a:chOff x="4332" y="3612"/>
            <a:chExt cx="498" cy="181"/>
          </a:xfrm>
        </p:grpSpPr>
        <p:sp>
          <p:nvSpPr>
            <p:cNvPr id="50196" name="Line 12"/>
            <p:cNvSpPr>
              <a:spLocks noChangeShapeType="1"/>
            </p:cNvSpPr>
            <p:nvPr/>
          </p:nvSpPr>
          <p:spPr bwMode="auto">
            <a:xfrm>
              <a:off x="4332" y="3702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Line 13"/>
            <p:cNvSpPr>
              <a:spLocks noChangeShapeType="1"/>
            </p:cNvSpPr>
            <p:nvPr/>
          </p:nvSpPr>
          <p:spPr bwMode="auto">
            <a:xfrm>
              <a:off x="4649" y="36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Line 14"/>
            <p:cNvSpPr>
              <a:spLocks noChangeShapeType="1"/>
            </p:cNvSpPr>
            <p:nvPr/>
          </p:nvSpPr>
          <p:spPr bwMode="auto">
            <a:xfrm flipH="1" flipV="1">
              <a:off x="4740" y="365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Line 15"/>
            <p:cNvSpPr>
              <a:spLocks noChangeShapeType="1"/>
            </p:cNvSpPr>
            <p:nvPr/>
          </p:nvSpPr>
          <p:spPr bwMode="auto">
            <a:xfrm flipH="1" flipV="1">
              <a:off x="4830" y="370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1" name="Line 16"/>
          <p:cNvSpPr>
            <a:spLocks noChangeShapeType="1"/>
          </p:cNvSpPr>
          <p:nvPr/>
        </p:nvSpPr>
        <p:spPr bwMode="auto">
          <a:xfrm>
            <a:off x="4140200" y="4508500"/>
            <a:ext cx="12954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92" name="Text Box 17"/>
          <p:cNvSpPr txBox="1">
            <a:spLocks noChangeArrowheads="1"/>
          </p:cNvSpPr>
          <p:nvPr/>
        </p:nvSpPr>
        <p:spPr bwMode="auto">
          <a:xfrm>
            <a:off x="4284663" y="3357563"/>
            <a:ext cx="4464050" cy="7207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We can walk through a linked list by going from node to node.</a:t>
            </a:r>
          </a:p>
        </p:txBody>
      </p:sp>
      <p:sp>
        <p:nvSpPr>
          <p:cNvPr id="50193" name="Text Box 18"/>
          <p:cNvSpPr txBox="1">
            <a:spLocks noChangeArrowheads="1"/>
          </p:cNvSpPr>
          <p:nvPr/>
        </p:nvSpPr>
        <p:spPr bwMode="auto">
          <a:xfrm>
            <a:off x="1835150" y="522922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p</a:t>
            </a:r>
          </a:p>
        </p:txBody>
      </p:sp>
      <p:sp>
        <p:nvSpPr>
          <p:cNvPr id="195603" name="Line 19"/>
          <p:cNvSpPr>
            <a:spLocks noChangeShapeType="1"/>
          </p:cNvSpPr>
          <p:nvPr/>
        </p:nvSpPr>
        <p:spPr bwMode="auto">
          <a:xfrm flipV="1">
            <a:off x="2411413" y="4797425"/>
            <a:ext cx="5746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604" name="Line 20"/>
          <p:cNvSpPr>
            <a:spLocks noChangeShapeType="1"/>
          </p:cNvSpPr>
          <p:nvPr/>
        </p:nvSpPr>
        <p:spPr bwMode="auto">
          <a:xfrm flipV="1">
            <a:off x="2411413" y="4868863"/>
            <a:ext cx="30241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114800" y="5257800"/>
            <a:ext cx="502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Node *a =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new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Node(7,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null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a-&gt;next =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new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Node(3,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null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Node *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a;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-&gt;next;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go to the next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3" grpId="0" animBg="1"/>
      <p:bldP spid="1956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7758138" cy="725481"/>
          </a:xfrm>
        </p:spPr>
        <p:txBody>
          <a:bodyPr/>
          <a:lstStyle/>
          <a:p>
            <a:r>
              <a:rPr lang="en-US" dirty="0" smtClean="0"/>
              <a:t>5 1 2 + 4 * + 3 –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2004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6700" y="4743450"/>
            <a:ext cx="80021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6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store 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700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384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1675" y="2917825"/>
            <a:ext cx="3538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+ to the last two operands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16700" y="4013200"/>
            <a:ext cx="80021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16700" y="3282950"/>
            <a:ext cx="80021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Traversing a 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Linked List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218488" cy="226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Node a =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</a:rPr>
              <a:t> Node(7,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null</a:t>
            </a:r>
            <a:r>
              <a:rPr lang="en-US" sz="2400" dirty="0" smtClean="0">
                <a:latin typeface="Courier New" pitchFamily="49" charset="0"/>
              </a:rPr>
              <a:t>);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latin typeface="Courier New" pitchFamily="49" charset="0"/>
              </a:rPr>
              <a:t>a.next</a:t>
            </a:r>
            <a:r>
              <a:rPr lang="en-US" sz="2400" dirty="0" smtClean="0">
                <a:latin typeface="Courier New" pitchFamily="49" charset="0"/>
              </a:rPr>
              <a:t> =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</a:rPr>
              <a:t> Node(3, </a:t>
            </a:r>
            <a:r>
              <a:rPr lang="en-US" sz="2400" b="1" dirty="0" smtClean="0">
                <a:solidFill>
                  <a:srgbClr val="A50021"/>
                </a:solidFill>
                <a:latin typeface="Courier New" pitchFamily="49" charset="0"/>
              </a:rPr>
              <a:t>null</a:t>
            </a:r>
            <a:r>
              <a:rPr lang="en-US" sz="2400" dirty="0" smtClean="0">
                <a:latin typeface="Courier New" pitchFamily="49" charset="0"/>
              </a:rPr>
              <a:t>);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</a:rPr>
              <a:t>Node </a:t>
            </a:r>
            <a:r>
              <a:rPr lang="en-US" sz="2400" dirty="0" err="1" smtClean="0">
                <a:latin typeface="Courier New" pitchFamily="49" charset="0"/>
              </a:rPr>
              <a:t>p</a:t>
            </a:r>
            <a:r>
              <a:rPr lang="en-US" sz="2400" dirty="0" smtClean="0">
                <a:latin typeface="Courier New" pitchFamily="49" charset="0"/>
              </a:rPr>
              <a:t> = a;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latin typeface="Courier New" pitchFamily="49" charset="0"/>
              </a:rPr>
              <a:t>p</a:t>
            </a:r>
            <a:r>
              <a:rPr lang="en-US" sz="2400" dirty="0" smtClean="0">
                <a:latin typeface="Courier New" pitchFamily="49" charset="0"/>
              </a:rPr>
              <a:t> = </a:t>
            </a:r>
            <a:r>
              <a:rPr lang="en-US" sz="2400" dirty="0" err="1" smtClean="0">
                <a:latin typeface="Courier New" pitchFamily="49" charset="0"/>
              </a:rPr>
              <a:t>p.next</a:t>
            </a:r>
            <a:r>
              <a:rPr lang="en-US" sz="2400" dirty="0" smtClean="0">
                <a:latin typeface="Courier New" pitchFamily="49" charset="0"/>
              </a:rPr>
              <a:t>;  </a:t>
            </a:r>
            <a:r>
              <a:rPr lang="en-US" sz="2400" dirty="0" smtClean="0">
                <a:solidFill>
                  <a:srgbClr val="008000"/>
                </a:solidFill>
                <a:latin typeface="Courier New" pitchFamily="49" charset="0"/>
              </a:rPr>
              <a:t>// go to the next node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latin typeface="Courier New" pitchFamily="49" charset="0"/>
              </a:rPr>
              <a:t>p</a:t>
            </a:r>
            <a:r>
              <a:rPr lang="en-US" sz="2400" dirty="0" smtClean="0">
                <a:latin typeface="Courier New" pitchFamily="49" charset="0"/>
              </a:rPr>
              <a:t> = </a:t>
            </a:r>
            <a:r>
              <a:rPr lang="en-US" sz="2400" dirty="0" err="1" smtClean="0">
                <a:latin typeface="Courier New" pitchFamily="49" charset="0"/>
              </a:rPr>
              <a:t>p.next</a:t>
            </a:r>
            <a:r>
              <a:rPr lang="en-US" sz="2400" dirty="0" smtClean="0">
                <a:latin typeface="Courier New" pitchFamily="49" charset="0"/>
              </a:rPr>
              <a:t>; </a:t>
            </a:r>
            <a:r>
              <a:rPr lang="en-US" sz="2800" dirty="0" smtClean="0">
                <a:latin typeface="Courier New" pitchFamily="49" charset="0"/>
              </a:rPr>
              <a:t> </a:t>
            </a:r>
            <a:endParaRPr lang="en-US" sz="2800" dirty="0" smtClean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AAFD7-7308-460B-9475-72AACB50538D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51207" name="Text Box 4"/>
          <p:cNvSpPr txBox="1">
            <a:spLocks noChangeArrowheads="1"/>
          </p:cNvSpPr>
          <p:nvPr/>
        </p:nvSpPr>
        <p:spPr bwMode="auto">
          <a:xfrm>
            <a:off x="1835150" y="38608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>
              <a:latin typeface="Tahoma" pitchFamily="34" charset="0"/>
            </a:endParaRPr>
          </a:p>
        </p:txBody>
      </p:sp>
      <p:sp>
        <p:nvSpPr>
          <p:cNvPr id="51208" name="Text Box 5"/>
          <p:cNvSpPr txBox="1">
            <a:spLocks noChangeArrowheads="1"/>
          </p:cNvSpPr>
          <p:nvPr/>
        </p:nvSpPr>
        <p:spPr bwMode="auto">
          <a:xfrm>
            <a:off x="1187450" y="3573463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a</a:t>
            </a:r>
          </a:p>
        </p:txBody>
      </p:sp>
      <p:sp>
        <p:nvSpPr>
          <p:cNvPr id="51209" name="Text Box 6"/>
          <p:cNvSpPr txBox="1">
            <a:spLocks noChangeArrowheads="1"/>
          </p:cNvSpPr>
          <p:nvPr/>
        </p:nvSpPr>
        <p:spPr bwMode="auto">
          <a:xfrm>
            <a:off x="2916238" y="4221163"/>
            <a:ext cx="1008062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7</a:t>
            </a:r>
          </a:p>
        </p:txBody>
      </p:sp>
      <p:sp>
        <p:nvSpPr>
          <p:cNvPr id="51210" name="Line 7"/>
          <p:cNvSpPr>
            <a:spLocks noChangeShapeType="1"/>
          </p:cNvSpPr>
          <p:nvPr/>
        </p:nvSpPr>
        <p:spPr bwMode="auto">
          <a:xfrm>
            <a:off x="1979613" y="3932238"/>
            <a:ext cx="7921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Text Box 8"/>
          <p:cNvSpPr txBox="1">
            <a:spLocks noChangeArrowheads="1"/>
          </p:cNvSpPr>
          <p:nvPr/>
        </p:nvSpPr>
        <p:spPr bwMode="auto">
          <a:xfrm>
            <a:off x="3924300" y="4221163"/>
            <a:ext cx="358775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800">
              <a:latin typeface="Tahoma" pitchFamily="34" charset="0"/>
            </a:endParaRPr>
          </a:p>
        </p:txBody>
      </p:sp>
      <p:sp>
        <p:nvSpPr>
          <p:cNvPr id="51212" name="Text Box 9"/>
          <p:cNvSpPr txBox="1">
            <a:spLocks noChangeArrowheads="1"/>
          </p:cNvSpPr>
          <p:nvPr/>
        </p:nvSpPr>
        <p:spPr bwMode="auto">
          <a:xfrm>
            <a:off x="5435600" y="4292600"/>
            <a:ext cx="1008063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urier New" pitchFamily="49" charset="0"/>
              </a:rPr>
              <a:t>3</a:t>
            </a:r>
          </a:p>
        </p:txBody>
      </p:sp>
      <p:sp>
        <p:nvSpPr>
          <p:cNvPr id="51213" name="Text Box 10"/>
          <p:cNvSpPr txBox="1">
            <a:spLocks noChangeArrowheads="1"/>
          </p:cNvSpPr>
          <p:nvPr/>
        </p:nvSpPr>
        <p:spPr bwMode="auto">
          <a:xfrm>
            <a:off x="6443663" y="4292600"/>
            <a:ext cx="358775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800">
              <a:latin typeface="Tahom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731000" y="4435475"/>
            <a:ext cx="790575" cy="287338"/>
            <a:chOff x="4332" y="3612"/>
            <a:chExt cx="498" cy="181"/>
          </a:xfrm>
        </p:grpSpPr>
        <p:sp>
          <p:nvSpPr>
            <p:cNvPr id="51224" name="Line 12"/>
            <p:cNvSpPr>
              <a:spLocks noChangeShapeType="1"/>
            </p:cNvSpPr>
            <p:nvPr/>
          </p:nvSpPr>
          <p:spPr bwMode="auto">
            <a:xfrm>
              <a:off x="4332" y="3702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Line 13"/>
            <p:cNvSpPr>
              <a:spLocks noChangeShapeType="1"/>
            </p:cNvSpPr>
            <p:nvPr/>
          </p:nvSpPr>
          <p:spPr bwMode="auto">
            <a:xfrm>
              <a:off x="4649" y="36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Line 14"/>
            <p:cNvSpPr>
              <a:spLocks noChangeShapeType="1"/>
            </p:cNvSpPr>
            <p:nvPr/>
          </p:nvSpPr>
          <p:spPr bwMode="auto">
            <a:xfrm flipH="1" flipV="1">
              <a:off x="4740" y="365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Line 15"/>
            <p:cNvSpPr>
              <a:spLocks noChangeShapeType="1"/>
            </p:cNvSpPr>
            <p:nvPr/>
          </p:nvSpPr>
          <p:spPr bwMode="auto">
            <a:xfrm flipH="1" flipV="1">
              <a:off x="4830" y="370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5" name="Line 16"/>
          <p:cNvSpPr>
            <a:spLocks noChangeShapeType="1"/>
          </p:cNvSpPr>
          <p:nvPr/>
        </p:nvSpPr>
        <p:spPr bwMode="auto">
          <a:xfrm>
            <a:off x="4140200" y="4508500"/>
            <a:ext cx="12954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Text Box 17"/>
          <p:cNvSpPr txBox="1">
            <a:spLocks noChangeArrowheads="1"/>
          </p:cNvSpPr>
          <p:nvPr/>
        </p:nvSpPr>
        <p:spPr bwMode="auto">
          <a:xfrm>
            <a:off x="4284663" y="3357563"/>
            <a:ext cx="4535487" cy="7207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Eventually, p reaches the end of the list and becomes null.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11413" y="5373688"/>
            <a:ext cx="790575" cy="287337"/>
            <a:chOff x="4332" y="3612"/>
            <a:chExt cx="498" cy="181"/>
          </a:xfrm>
        </p:grpSpPr>
        <p:sp>
          <p:nvSpPr>
            <p:cNvPr id="51220" name="Line 19"/>
            <p:cNvSpPr>
              <a:spLocks noChangeShapeType="1"/>
            </p:cNvSpPr>
            <p:nvPr/>
          </p:nvSpPr>
          <p:spPr bwMode="auto">
            <a:xfrm>
              <a:off x="4332" y="3702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Line 20"/>
            <p:cNvSpPr>
              <a:spLocks noChangeShapeType="1"/>
            </p:cNvSpPr>
            <p:nvPr/>
          </p:nvSpPr>
          <p:spPr bwMode="auto">
            <a:xfrm>
              <a:off x="4649" y="36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Line 21"/>
            <p:cNvSpPr>
              <a:spLocks noChangeShapeType="1"/>
            </p:cNvSpPr>
            <p:nvPr/>
          </p:nvSpPr>
          <p:spPr bwMode="auto">
            <a:xfrm flipH="1" flipV="1">
              <a:off x="4740" y="365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Line 22"/>
            <p:cNvSpPr>
              <a:spLocks noChangeShapeType="1"/>
            </p:cNvSpPr>
            <p:nvPr/>
          </p:nvSpPr>
          <p:spPr bwMode="auto">
            <a:xfrm flipH="1" flipV="1">
              <a:off x="4830" y="3702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8" name="Text Box 23"/>
          <p:cNvSpPr txBox="1">
            <a:spLocks noChangeArrowheads="1"/>
          </p:cNvSpPr>
          <p:nvPr/>
        </p:nvSpPr>
        <p:spPr bwMode="auto">
          <a:xfrm>
            <a:off x="1835150" y="522922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p</a:t>
            </a:r>
          </a:p>
        </p:txBody>
      </p:sp>
      <p:sp>
        <p:nvSpPr>
          <p:cNvPr id="197656" name="Line 24"/>
          <p:cNvSpPr>
            <a:spLocks noChangeShapeType="1"/>
          </p:cNvSpPr>
          <p:nvPr/>
        </p:nvSpPr>
        <p:spPr bwMode="auto">
          <a:xfrm flipV="1">
            <a:off x="2411413" y="4868863"/>
            <a:ext cx="30241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191000" y="5181600"/>
            <a:ext cx="821848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Node *a =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new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Node(7,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null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a-&gt;next =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new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Node(3,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null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);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Node *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a;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-&gt;next;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go to the next node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-&gt;next;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Encapsulating Linked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example showed a list built out of nodes</a:t>
            </a:r>
          </a:p>
          <a:p>
            <a:r>
              <a:rPr lang="en-US" dirty="0" smtClean="0"/>
              <a:t>In practice a linked list is encapsulated in its own class</a:t>
            </a:r>
          </a:p>
          <a:p>
            <a:pPr lvl="1"/>
            <a:r>
              <a:rPr lang="en-US" dirty="0" smtClean="0"/>
              <a:t>Allowing new nodes to be easily inserted and removed as desired</a:t>
            </a:r>
          </a:p>
          <a:p>
            <a:pPr lvl="1"/>
            <a:r>
              <a:rPr lang="en-US" dirty="0" smtClean="0"/>
              <a:t>The linked list class has a pointer to the (node at the) head of the list</a:t>
            </a:r>
          </a:p>
          <a:p>
            <a:r>
              <a:rPr lang="en-US" dirty="0" smtClean="0"/>
              <a:t>Implementations of linked lists vary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Implementation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Linked Lists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Stack: Linked List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65650"/>
          </a:xfrm>
        </p:spPr>
        <p:txBody>
          <a:bodyPr/>
          <a:lstStyle/>
          <a:p>
            <a:r>
              <a:rPr lang="en-US" dirty="0" smtClean="0"/>
              <a:t>Nodes should be inserted and removed at the head of the list</a:t>
            </a:r>
          </a:p>
          <a:p>
            <a:pPr lvl="1"/>
            <a:r>
              <a:rPr lang="en-US" dirty="0" smtClean="0"/>
              <a:t>New nodes are pushed onto the front of the list, so that they become the top of the stack</a:t>
            </a:r>
          </a:p>
          <a:p>
            <a:pPr lvl="1"/>
            <a:r>
              <a:rPr lang="en-US" dirty="0" smtClean="0"/>
              <a:t>Nodes are popped from the front of the list</a:t>
            </a:r>
          </a:p>
          <a:p>
            <a:r>
              <a:rPr lang="en-US" dirty="0" smtClean="0"/>
              <a:t>Straight-forward linked list implementation</a:t>
            </a:r>
          </a:p>
          <a:p>
            <a:pPr lvl="1"/>
            <a:r>
              <a:rPr lang="en-US" dirty="0" smtClean="0"/>
              <a:t>Both </a:t>
            </a:r>
            <a:r>
              <a:rPr lang="en-US" b="1" dirty="0" smtClean="0">
                <a:latin typeface="Courier New" pitchFamily="49" charset="0"/>
              </a:rPr>
              <a:t>push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</a:rPr>
              <a:t>pop</a:t>
            </a:r>
            <a:r>
              <a:rPr lang="en-US" dirty="0" smtClean="0"/>
              <a:t> affect the front of the list</a:t>
            </a:r>
          </a:p>
          <a:p>
            <a:pPr lvl="2"/>
            <a:r>
              <a:rPr lang="en-US" dirty="0" smtClean="0"/>
              <a:t>There is therefore no need for either algorithm to traverse the entire list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8E250-0C74-4576-9BAA-6E92B8F1156C}" type="slidenum">
              <a:rPr lang="en-US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Linked List Implementation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3605B-819A-4C0B-9B19-FD1CAB542746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813" y="2000250"/>
            <a:ext cx="7786687" cy="203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A50021"/>
                </a:solidFill>
                <a:latin typeface="Courier New" pitchFamily="49" charset="0"/>
              </a:rPr>
              <a:t>public void</a:t>
            </a:r>
            <a:r>
              <a:rPr lang="en-US" sz="2000" b="1" dirty="0">
                <a:latin typeface="Courier New" pitchFamily="49" charset="0"/>
              </a:rPr>
              <a:t> push(</a:t>
            </a:r>
            <a:r>
              <a:rPr lang="en-US" sz="20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x){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// Make a new node whose next reference is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// the existing list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Courier New" pitchFamily="49" charset="0"/>
              </a:rPr>
              <a:t>	Node </a:t>
            </a:r>
            <a:r>
              <a:rPr lang="en-US" sz="2000" b="1" dirty="0" err="1">
                <a:latin typeface="Courier New" pitchFamily="49" charset="0"/>
              </a:rPr>
              <a:t>newNode</a:t>
            </a:r>
            <a:r>
              <a:rPr lang="en-US" sz="2000" b="1" dirty="0">
                <a:latin typeface="Courier New" pitchFamily="49" charset="0"/>
              </a:rPr>
              <a:t> = new Node(x,</a:t>
            </a:r>
            <a:r>
              <a:rPr lang="en-US" sz="2000" b="1" dirty="0" smtClean="0">
                <a:latin typeface="Courier New" pitchFamily="49" charset="0"/>
              </a:rPr>
              <a:t> head)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Courier New" pitchFamily="49" charset="0"/>
              </a:rPr>
              <a:t>	head = </a:t>
            </a:r>
            <a:r>
              <a:rPr lang="en-US" sz="2000" b="1" dirty="0" err="1">
                <a:latin typeface="Courier New" pitchFamily="49" charset="0"/>
              </a:rPr>
              <a:t>newNode</a:t>
            </a:r>
            <a:r>
              <a:rPr lang="en-US" sz="2000" b="1" dirty="0">
                <a:latin typeface="Courier New" pitchFamily="49" charset="0"/>
              </a:rPr>
              <a:t>;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/</a:t>
            </a:r>
            <a:r>
              <a:rPr lang="en-US" sz="2000" b="1" dirty="0" smtClean="0">
                <a:solidFill>
                  <a:srgbClr val="008000"/>
                </a:solidFill>
                <a:latin typeface="Courier New" pitchFamily="49" charset="0"/>
              </a:rPr>
              <a:t>/head points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to new node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85813" y="4286250"/>
            <a:ext cx="7786687" cy="203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A50021"/>
                </a:solidFill>
                <a:latin typeface="Courier New" pitchFamily="49" charset="0"/>
              </a:rPr>
              <a:t>public </a:t>
            </a:r>
            <a:r>
              <a:rPr lang="en-US" sz="20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pop(){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// Return the value at the head of the list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temp =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head.</a:t>
            </a:r>
            <a:r>
              <a:rPr lang="en-US" sz="2000" b="1" dirty="0" err="1">
                <a:latin typeface="Courier New" pitchFamily="49" charset="0"/>
              </a:rPr>
              <a:t>data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Courier New" pitchFamily="49" charset="0"/>
              </a:rPr>
              <a:t>	head = </a:t>
            </a:r>
            <a:r>
              <a:rPr lang="en-US" sz="2000" b="1" dirty="0" err="1">
                <a:latin typeface="Courier New" pitchFamily="49" charset="0"/>
              </a:rPr>
              <a:t>head.next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>
                <a:solidFill>
                  <a:srgbClr val="A50021"/>
                </a:solidFill>
                <a:latin typeface="Courier New" pitchFamily="49" charset="0"/>
              </a:rPr>
              <a:t>return </a:t>
            </a:r>
            <a:r>
              <a:rPr lang="en-US" sz="2000" b="1" dirty="0">
                <a:latin typeface="Courier New" pitchFamily="49" charset="0"/>
              </a:rPr>
              <a:t>temp;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//head points to new node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Courier New" pitchFamily="49" charset="0"/>
              </a:rPr>
              <a:t>}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// Garbage collection </a:t>
            </a:r>
            <a:r>
              <a:rPr lang="en-US" sz="2000" b="1" dirty="0" err="1">
                <a:solidFill>
                  <a:srgbClr val="008000"/>
                </a:solidFill>
                <a:latin typeface="Courier New" pitchFamily="49" charset="0"/>
              </a:rPr>
              <a:t>deallocates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 old head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28680" name="TextBox 13"/>
          <p:cNvSpPr txBox="1">
            <a:spLocks noChangeArrowheads="1"/>
          </p:cNvSpPr>
          <p:nvPr/>
        </p:nvSpPr>
        <p:spPr bwMode="auto">
          <a:xfrm>
            <a:off x="8248650" y="1500188"/>
            <a:ext cx="895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>
                <a:solidFill>
                  <a:schemeClr val="accent1"/>
                </a:solidFill>
                <a:latin typeface="Bodoni MT Black" pitchFamily="18" charset="0"/>
              </a:rPr>
              <a:t>Java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Linked List Implementation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3605B-819A-4C0B-9B19-FD1CAB542746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813" y="2000250"/>
            <a:ext cx="7786687" cy="203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A50021"/>
                </a:solidFill>
                <a:latin typeface="Courier New" pitchFamily="49" charset="0"/>
              </a:rPr>
              <a:t>void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LinkedList::push</a:t>
            </a:r>
            <a:r>
              <a:rPr lang="en-US" sz="2000" b="1" dirty="0" err="1"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x){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// Make a new node whose next reference is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// the existing list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Courier New" pitchFamily="49" charset="0"/>
              </a:rPr>
              <a:t>	Node</a:t>
            </a:r>
            <a:r>
              <a:rPr lang="en-US" sz="2000" b="1" dirty="0" smtClean="0">
                <a:latin typeface="Courier New" pitchFamily="49" charset="0"/>
              </a:rPr>
              <a:t> *</a:t>
            </a:r>
            <a:r>
              <a:rPr lang="en-US" sz="2000" b="1" dirty="0" err="1" smtClean="0">
                <a:latin typeface="Courier New" pitchFamily="49" charset="0"/>
              </a:rPr>
              <a:t>newNode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= new Node(x,</a:t>
            </a:r>
            <a:r>
              <a:rPr lang="en-US" sz="2000" b="1" dirty="0" smtClean="0">
                <a:latin typeface="Courier New" pitchFamily="49" charset="0"/>
              </a:rPr>
              <a:t> head)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Courier New" pitchFamily="49" charset="0"/>
              </a:rPr>
              <a:t>	head = </a:t>
            </a:r>
            <a:r>
              <a:rPr lang="en-US" sz="2000" b="1" dirty="0" err="1">
                <a:latin typeface="Courier New" pitchFamily="49" charset="0"/>
              </a:rPr>
              <a:t>newNode</a:t>
            </a:r>
            <a:r>
              <a:rPr lang="en-US" sz="2000" b="1" dirty="0">
                <a:latin typeface="Courier New" pitchFamily="49" charset="0"/>
              </a:rPr>
              <a:t>;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/</a:t>
            </a:r>
            <a:r>
              <a:rPr lang="en-US" sz="2000" b="1" dirty="0" smtClean="0">
                <a:solidFill>
                  <a:srgbClr val="008000"/>
                </a:solidFill>
                <a:latin typeface="Courier New" pitchFamily="49" charset="0"/>
              </a:rPr>
              <a:t>/head points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to new node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85813" y="4286250"/>
            <a:ext cx="7786687" cy="23134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LinkedList::</a:t>
            </a:r>
            <a:r>
              <a:rPr lang="en-US" sz="2000" b="1" dirty="0" err="1" smtClean="0">
                <a:latin typeface="Courier New" pitchFamily="49" charset="0"/>
              </a:rPr>
              <a:t>pop</a:t>
            </a:r>
            <a:r>
              <a:rPr lang="en-US" sz="2000" b="1" dirty="0">
                <a:latin typeface="Courier New" pitchFamily="49" charset="0"/>
              </a:rPr>
              <a:t>(){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// Return the value at the head of the list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temp =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head-&gt;data;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Courier New" pitchFamily="49" charset="0"/>
              </a:rPr>
              <a:t>	Node *ht = head;</a:t>
            </a:r>
            <a:endParaRPr lang="en-US" sz="2000" b="1" dirty="0" smtClean="0">
              <a:latin typeface="Courier New" pitchFamily="49" charset="0"/>
            </a:endParaRP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Courier New" pitchFamily="49" charset="0"/>
              </a:rPr>
              <a:t>	head = </a:t>
            </a:r>
            <a:r>
              <a:rPr lang="en-US" sz="2000" b="1" dirty="0" smtClean="0">
                <a:latin typeface="Courier New" pitchFamily="49" charset="0"/>
              </a:rPr>
              <a:t>head-&gt;next;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Courier New" pitchFamily="49" charset="0"/>
              </a:rPr>
              <a:t>	delete ht;</a:t>
            </a:r>
            <a:endParaRPr lang="en-US" sz="2000" b="1" dirty="0" smtClean="0">
              <a:latin typeface="Courier New" pitchFamily="49" charset="0"/>
            </a:endParaRP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>
                <a:solidFill>
                  <a:srgbClr val="A50021"/>
                </a:solidFill>
                <a:latin typeface="Courier New" pitchFamily="49" charset="0"/>
              </a:rPr>
              <a:t>return </a:t>
            </a:r>
            <a:r>
              <a:rPr lang="en-US" sz="2000" b="1" dirty="0">
                <a:latin typeface="Courier New" pitchFamily="49" charset="0"/>
              </a:rPr>
              <a:t>temp; </a:t>
            </a:r>
            <a:r>
              <a:rPr lang="en-US" sz="2000" b="1" dirty="0">
                <a:solidFill>
                  <a:srgbClr val="008000"/>
                </a:solidFill>
                <a:latin typeface="Courier New" pitchFamily="49" charset="0"/>
              </a:rPr>
              <a:t>//head points to new node</a:t>
            </a:r>
          </a:p>
          <a:p>
            <a:pPr marL="0" lvl="3"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Courier New" pitchFamily="49" charset="0"/>
              </a:rPr>
              <a:t>}</a:t>
            </a:r>
            <a:endParaRPr lang="en-CA" dirty="0"/>
          </a:p>
        </p:txBody>
      </p:sp>
      <p:sp>
        <p:nvSpPr>
          <p:cNvPr id="28680" name="TextBox 13"/>
          <p:cNvSpPr txBox="1">
            <a:spLocks noChangeArrowheads="1"/>
          </p:cNvSpPr>
          <p:nvPr/>
        </p:nvSpPr>
        <p:spPr bwMode="auto">
          <a:xfrm>
            <a:off x="8248650" y="1500188"/>
            <a:ext cx="76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chemeClr val="accent1"/>
                </a:solidFill>
                <a:latin typeface="Bodoni MT Black" pitchFamily="18" charset="0"/>
              </a:rPr>
              <a:t>C++</a:t>
            </a:r>
            <a:endParaRPr lang="en-CA" sz="2400" dirty="0">
              <a:solidFill>
                <a:schemeClr val="accent1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List Stack Example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5E4CD-0A7D-437A-B67F-68B405DA9361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4787900" y="1773238"/>
            <a:ext cx="41275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Courier New" pitchFamily="49" charset="0"/>
              </a:rPr>
              <a:t>C++ </a:t>
            </a:r>
            <a:r>
              <a:rPr lang="en-US" sz="2000" b="1" dirty="0" smtClean="0">
                <a:latin typeface="Courier New" pitchFamily="49" charset="0"/>
              </a:rPr>
              <a:t>Code</a:t>
            </a:r>
            <a:endParaRPr lang="en-US" sz="20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Stack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st</a:t>
            </a:r>
            <a:r>
              <a:rPr lang="en-US" sz="2000" dirty="0" smtClean="0">
                <a:latin typeface="Courier New" pitchFamily="49" charset="0"/>
              </a:rPr>
              <a:t>;</a:t>
            </a:r>
            <a:endParaRPr lang="en-US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st.push(6); 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468313" y="3068638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top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95513" y="4652963"/>
            <a:ext cx="1079500" cy="466725"/>
            <a:chOff x="1383" y="2659"/>
            <a:chExt cx="680" cy="294"/>
          </a:xfrm>
        </p:grpSpPr>
        <p:sp>
          <p:nvSpPr>
            <p:cNvPr id="29717" name="Text Box 7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29718" name="Text Box 8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347145" name="Line 9"/>
          <p:cNvSpPr>
            <a:spLocks noChangeShapeType="1"/>
          </p:cNvSpPr>
          <p:nvPr/>
        </p:nvSpPr>
        <p:spPr bwMode="auto">
          <a:xfrm>
            <a:off x="1116013" y="3357563"/>
            <a:ext cx="1008062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203575" y="4652963"/>
            <a:ext cx="647700" cy="433387"/>
            <a:chOff x="1429" y="3339"/>
            <a:chExt cx="408" cy="273"/>
          </a:xfrm>
        </p:grpSpPr>
        <p:sp>
          <p:nvSpPr>
            <p:cNvPr id="29713" name="Line 26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27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28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29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116013" y="3141663"/>
            <a:ext cx="647700" cy="433387"/>
            <a:chOff x="1429" y="3339"/>
            <a:chExt cx="408" cy="273"/>
          </a:xfrm>
        </p:grpSpPr>
        <p:sp>
          <p:nvSpPr>
            <p:cNvPr id="29709" name="Line 46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47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48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49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List Stack Example</a:t>
            </a:r>
          </a:p>
        </p:txBody>
      </p:sp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3FF53-5725-4957-840E-23BC288BF040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4787900" y="1773238"/>
            <a:ext cx="3816350" cy="1330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latin typeface="Courier New" pitchFamily="49" charset="0"/>
              </a:rPr>
              <a:t>Java Code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Stack st = </a:t>
            </a:r>
            <a:r>
              <a:rPr lang="en-US" sz="2000" b="1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</a:rPr>
              <a:t> Stack();</a:t>
            </a:r>
            <a:endParaRPr lang="en-US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st.push(6); 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st.push(1); 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468313" y="3068638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top</a:t>
            </a:r>
          </a:p>
        </p:txBody>
      </p:sp>
      <p:grpSp>
        <p:nvGrpSpPr>
          <p:cNvPr id="30729" name="Group 6"/>
          <p:cNvGrpSpPr>
            <a:grpSpLocks/>
          </p:cNvGrpSpPr>
          <p:nvPr/>
        </p:nvGrpSpPr>
        <p:grpSpPr bwMode="auto">
          <a:xfrm>
            <a:off x="2195513" y="4652963"/>
            <a:ext cx="1079500" cy="466725"/>
            <a:chOff x="1383" y="2659"/>
            <a:chExt cx="680" cy="294"/>
          </a:xfrm>
        </p:grpSpPr>
        <p:sp>
          <p:nvSpPr>
            <p:cNvPr id="30741" name="Text Box 7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30742" name="Text Box 8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1116013" y="3357563"/>
            <a:ext cx="1008062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95513" y="3789363"/>
            <a:ext cx="1079500" cy="466725"/>
            <a:chOff x="1383" y="2659"/>
            <a:chExt cx="680" cy="294"/>
          </a:xfrm>
        </p:grpSpPr>
        <p:sp>
          <p:nvSpPr>
            <p:cNvPr id="30739" name="Text Box 11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0740" name="Text Box 12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349203" name="Line 19"/>
          <p:cNvSpPr>
            <a:spLocks noChangeShapeType="1"/>
          </p:cNvSpPr>
          <p:nvPr/>
        </p:nvSpPr>
        <p:spPr bwMode="auto">
          <a:xfrm>
            <a:off x="1116013" y="3357563"/>
            <a:ext cx="10080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9208" name="Freeform 24"/>
          <p:cNvSpPr>
            <a:spLocks/>
          </p:cNvSpPr>
          <p:nvPr/>
        </p:nvSpPr>
        <p:spPr bwMode="auto">
          <a:xfrm>
            <a:off x="2051050" y="4005263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30734" name="Group 25"/>
          <p:cNvGrpSpPr>
            <a:grpSpLocks/>
          </p:cNvGrpSpPr>
          <p:nvPr/>
        </p:nvGrpSpPr>
        <p:grpSpPr bwMode="auto">
          <a:xfrm>
            <a:off x="3203575" y="4652963"/>
            <a:ext cx="647700" cy="433387"/>
            <a:chOff x="1429" y="3339"/>
            <a:chExt cx="408" cy="273"/>
          </a:xfrm>
        </p:grpSpPr>
        <p:sp>
          <p:nvSpPr>
            <p:cNvPr id="30735" name="Line 26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27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28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29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3" grpId="0" animBg="1"/>
      <p:bldP spid="349203" grpId="0" animBg="1"/>
      <p:bldP spid="34920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List Stack Example</a:t>
            </a: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36444-FB5D-40CD-A585-0B7A354F54A7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4787900" y="1773238"/>
            <a:ext cx="3816350" cy="1635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Courier New" pitchFamily="49" charset="0"/>
              </a:rPr>
              <a:t>C++ Code</a:t>
            </a:r>
            <a:endParaRPr lang="en-US" sz="20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Stack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st</a:t>
            </a:r>
            <a:r>
              <a:rPr lang="en-US" sz="2000" dirty="0" smtClean="0">
                <a:latin typeface="Courier New" pitchFamily="49" charset="0"/>
              </a:rPr>
              <a:t>;</a:t>
            </a:r>
            <a:endParaRPr lang="en-US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st.push(6); 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st.push(1); </a:t>
            </a: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st.push(7);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31752" name="Text Box 5"/>
          <p:cNvSpPr txBox="1">
            <a:spLocks noChangeArrowheads="1"/>
          </p:cNvSpPr>
          <p:nvPr/>
        </p:nvSpPr>
        <p:spPr bwMode="auto">
          <a:xfrm>
            <a:off x="468313" y="3068638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top</a:t>
            </a:r>
          </a:p>
        </p:txBody>
      </p:sp>
      <p:grpSp>
        <p:nvGrpSpPr>
          <p:cNvPr id="31753" name="Group 6"/>
          <p:cNvGrpSpPr>
            <a:grpSpLocks/>
          </p:cNvGrpSpPr>
          <p:nvPr/>
        </p:nvGrpSpPr>
        <p:grpSpPr bwMode="auto">
          <a:xfrm>
            <a:off x="2195513" y="4652963"/>
            <a:ext cx="1079500" cy="466725"/>
            <a:chOff x="1383" y="2659"/>
            <a:chExt cx="680" cy="294"/>
          </a:xfrm>
        </p:grpSpPr>
        <p:sp>
          <p:nvSpPr>
            <p:cNvPr id="31769" name="Text Box 7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31770" name="Text Box 8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2195513" y="3789363"/>
            <a:ext cx="1079500" cy="466725"/>
            <a:chOff x="1383" y="2659"/>
            <a:chExt cx="680" cy="294"/>
          </a:xfrm>
        </p:grpSpPr>
        <p:sp>
          <p:nvSpPr>
            <p:cNvPr id="31767" name="Text Box 11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1768" name="Text Box 12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195513" y="2924175"/>
            <a:ext cx="1079500" cy="466725"/>
            <a:chOff x="1383" y="2659"/>
            <a:chExt cx="680" cy="294"/>
          </a:xfrm>
        </p:grpSpPr>
        <p:sp>
          <p:nvSpPr>
            <p:cNvPr id="31765" name="Text Box 14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7</a:t>
              </a:r>
            </a:p>
          </p:txBody>
        </p:sp>
        <p:sp>
          <p:nvSpPr>
            <p:cNvPr id="31766" name="Text Box 15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351251" name="Line 19"/>
          <p:cNvSpPr>
            <a:spLocks noChangeShapeType="1"/>
          </p:cNvSpPr>
          <p:nvPr/>
        </p:nvSpPr>
        <p:spPr bwMode="auto">
          <a:xfrm>
            <a:off x="1116013" y="3357563"/>
            <a:ext cx="10080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1252" name="Line 20"/>
          <p:cNvSpPr>
            <a:spLocks noChangeShapeType="1"/>
          </p:cNvSpPr>
          <p:nvPr/>
        </p:nvSpPr>
        <p:spPr bwMode="auto">
          <a:xfrm flipV="1">
            <a:off x="1116013" y="3141663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1255" name="Freeform 23"/>
          <p:cNvSpPr>
            <a:spLocks/>
          </p:cNvSpPr>
          <p:nvPr/>
        </p:nvSpPr>
        <p:spPr bwMode="auto">
          <a:xfrm>
            <a:off x="2051050" y="3141663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1759" name="Freeform 24"/>
          <p:cNvSpPr>
            <a:spLocks/>
          </p:cNvSpPr>
          <p:nvPr/>
        </p:nvSpPr>
        <p:spPr bwMode="auto">
          <a:xfrm>
            <a:off x="2051050" y="4005263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31760" name="Group 25"/>
          <p:cNvGrpSpPr>
            <a:grpSpLocks/>
          </p:cNvGrpSpPr>
          <p:nvPr/>
        </p:nvGrpSpPr>
        <p:grpSpPr bwMode="auto">
          <a:xfrm>
            <a:off x="3203575" y="4652963"/>
            <a:ext cx="647700" cy="433387"/>
            <a:chOff x="1429" y="3339"/>
            <a:chExt cx="408" cy="273"/>
          </a:xfrm>
        </p:grpSpPr>
        <p:sp>
          <p:nvSpPr>
            <p:cNvPr id="31761" name="Line 26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27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Line 28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29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51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51" grpId="0" animBg="1"/>
      <p:bldP spid="351252" grpId="0" animBg="1"/>
      <p:bldP spid="35125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List Stack Example</a:t>
            </a:r>
          </a:p>
        </p:txBody>
      </p:sp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547A7-4A66-4E44-B155-EC12F6B37E63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4787900" y="1773238"/>
            <a:ext cx="3816350" cy="1939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Courier New" pitchFamily="49" charset="0"/>
              </a:rPr>
              <a:t>C++ Code</a:t>
            </a:r>
            <a:endParaRPr lang="en-US" sz="20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Stack </a:t>
            </a:r>
            <a:r>
              <a:rPr lang="en-US" sz="2000" dirty="0" err="1" smtClean="0">
                <a:latin typeface="Courier New" pitchFamily="49" charset="0"/>
              </a:rPr>
              <a:t>st</a:t>
            </a:r>
            <a:r>
              <a:rPr lang="en-US" sz="2000" dirty="0" smtClean="0">
                <a:latin typeface="Courier New" pitchFamily="49" charset="0"/>
              </a:rPr>
              <a:t>;</a:t>
            </a:r>
            <a:endParaRPr lang="en-US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st.push(6); 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st.push(1); </a:t>
            </a: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st.push(7); </a:t>
            </a:r>
          </a:p>
          <a:p>
            <a:pPr>
              <a:defRPr/>
            </a:pPr>
            <a:r>
              <a:rPr lang="en-US" sz="2000" dirty="0">
                <a:latin typeface="Courier New" pitchFamily="49" charset="0"/>
              </a:rPr>
              <a:t>st.push(8); </a:t>
            </a:r>
            <a:endParaRPr lang="en-US" sz="2000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32776" name="Text Box 5"/>
          <p:cNvSpPr txBox="1">
            <a:spLocks noChangeArrowheads="1"/>
          </p:cNvSpPr>
          <p:nvPr/>
        </p:nvSpPr>
        <p:spPr bwMode="auto">
          <a:xfrm>
            <a:off x="468313" y="3068638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top</a:t>
            </a:r>
          </a:p>
        </p:txBody>
      </p:sp>
      <p:grpSp>
        <p:nvGrpSpPr>
          <p:cNvPr id="32777" name="Group 6"/>
          <p:cNvGrpSpPr>
            <a:grpSpLocks/>
          </p:cNvGrpSpPr>
          <p:nvPr/>
        </p:nvGrpSpPr>
        <p:grpSpPr bwMode="auto">
          <a:xfrm>
            <a:off x="2195513" y="4652963"/>
            <a:ext cx="1079500" cy="466725"/>
            <a:chOff x="1383" y="2659"/>
            <a:chExt cx="680" cy="294"/>
          </a:xfrm>
        </p:grpSpPr>
        <p:sp>
          <p:nvSpPr>
            <p:cNvPr id="32797" name="Text Box 7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32798" name="Text Box 8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2195513" y="3789363"/>
            <a:ext cx="1079500" cy="466725"/>
            <a:chOff x="1383" y="2659"/>
            <a:chExt cx="680" cy="294"/>
          </a:xfrm>
        </p:grpSpPr>
        <p:sp>
          <p:nvSpPr>
            <p:cNvPr id="32795" name="Text Box 11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2796" name="Text Box 12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32779" name="Group 13"/>
          <p:cNvGrpSpPr>
            <a:grpSpLocks/>
          </p:cNvGrpSpPr>
          <p:nvPr/>
        </p:nvGrpSpPr>
        <p:grpSpPr bwMode="auto">
          <a:xfrm>
            <a:off x="2195513" y="2924175"/>
            <a:ext cx="1079500" cy="466725"/>
            <a:chOff x="1383" y="2659"/>
            <a:chExt cx="680" cy="294"/>
          </a:xfrm>
        </p:grpSpPr>
        <p:sp>
          <p:nvSpPr>
            <p:cNvPr id="32793" name="Text Box 14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7</a:t>
              </a:r>
            </a:p>
          </p:txBody>
        </p:sp>
        <p:sp>
          <p:nvSpPr>
            <p:cNvPr id="32794" name="Text Box 15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195513" y="2132013"/>
            <a:ext cx="1079500" cy="466725"/>
            <a:chOff x="1383" y="2659"/>
            <a:chExt cx="680" cy="294"/>
          </a:xfrm>
        </p:grpSpPr>
        <p:sp>
          <p:nvSpPr>
            <p:cNvPr id="32791" name="Text Box 17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8</a:t>
              </a:r>
            </a:p>
          </p:txBody>
        </p:sp>
        <p:sp>
          <p:nvSpPr>
            <p:cNvPr id="32792" name="Text Box 18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353300" name="Line 20"/>
          <p:cNvSpPr>
            <a:spLocks noChangeShapeType="1"/>
          </p:cNvSpPr>
          <p:nvPr/>
        </p:nvSpPr>
        <p:spPr bwMode="auto">
          <a:xfrm flipV="1">
            <a:off x="1116013" y="3141663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V="1">
            <a:off x="1116013" y="2349500"/>
            <a:ext cx="10080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3302" name="Freeform 22"/>
          <p:cNvSpPr>
            <a:spLocks/>
          </p:cNvSpPr>
          <p:nvPr/>
        </p:nvSpPr>
        <p:spPr bwMode="auto">
          <a:xfrm>
            <a:off x="2003425" y="2349500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2784" name="Freeform 23"/>
          <p:cNvSpPr>
            <a:spLocks/>
          </p:cNvSpPr>
          <p:nvPr/>
        </p:nvSpPr>
        <p:spPr bwMode="auto">
          <a:xfrm>
            <a:off x="2051050" y="3141663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2785" name="Freeform 24"/>
          <p:cNvSpPr>
            <a:spLocks/>
          </p:cNvSpPr>
          <p:nvPr/>
        </p:nvSpPr>
        <p:spPr bwMode="auto">
          <a:xfrm>
            <a:off x="2051050" y="4005263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32786" name="Group 25"/>
          <p:cNvGrpSpPr>
            <a:grpSpLocks/>
          </p:cNvGrpSpPr>
          <p:nvPr/>
        </p:nvGrpSpPr>
        <p:grpSpPr bwMode="auto">
          <a:xfrm>
            <a:off x="3203575" y="4652963"/>
            <a:ext cx="647700" cy="433387"/>
            <a:chOff x="1429" y="3339"/>
            <a:chExt cx="408" cy="273"/>
          </a:xfrm>
        </p:grpSpPr>
        <p:sp>
          <p:nvSpPr>
            <p:cNvPr id="32787" name="Line 26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27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28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29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5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00" grpId="0" animBg="1"/>
      <p:bldP spid="353301" grpId="0" animBg="1"/>
      <p:bldP spid="3533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7758138" cy="725481"/>
          </a:xfrm>
        </p:spPr>
        <p:txBody>
          <a:bodyPr/>
          <a:lstStyle/>
          <a:p>
            <a:r>
              <a:rPr lang="en-US" dirty="0" smtClean="0"/>
              <a:t>5 1 2 + 4 * + 3 –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2004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6700" y="4743450"/>
            <a:ext cx="80021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6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store 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700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384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1675" y="2917825"/>
            <a:ext cx="3538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+ to the last two operands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675" y="3429000"/>
            <a:ext cx="13260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result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08225" y="342900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1675" y="3940175"/>
            <a:ext cx="3538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* to the last two operands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16700" y="4013200"/>
            <a:ext cx="80021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16700" y="3282950"/>
            <a:ext cx="80021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List Stack Example</a:t>
            </a:r>
          </a:p>
        </p:txBody>
      </p:sp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9BA1F-3AFF-4BC6-BEB2-60C5DCB7E9DC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4787900" y="1773238"/>
            <a:ext cx="3816350" cy="2244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latin typeface="Courier New" pitchFamily="49" charset="0"/>
              </a:rPr>
              <a:t>Java Code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Stack st = </a:t>
            </a:r>
            <a:r>
              <a:rPr lang="en-US" sz="2000" b="1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</a:rPr>
              <a:t> Stack();</a:t>
            </a:r>
            <a:endParaRPr lang="en-US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st.push(6); 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st.push(1); 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st.push(7); 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st.push(8); 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st.pop(); 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33800" name="Text Box 5"/>
          <p:cNvSpPr txBox="1">
            <a:spLocks noChangeArrowheads="1"/>
          </p:cNvSpPr>
          <p:nvPr/>
        </p:nvSpPr>
        <p:spPr bwMode="auto">
          <a:xfrm>
            <a:off x="468313" y="3068638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top</a:t>
            </a:r>
          </a:p>
        </p:txBody>
      </p:sp>
      <p:grpSp>
        <p:nvGrpSpPr>
          <p:cNvPr id="33801" name="Group 6"/>
          <p:cNvGrpSpPr>
            <a:grpSpLocks/>
          </p:cNvGrpSpPr>
          <p:nvPr/>
        </p:nvGrpSpPr>
        <p:grpSpPr bwMode="auto">
          <a:xfrm>
            <a:off x="2195513" y="4652963"/>
            <a:ext cx="1079500" cy="466725"/>
            <a:chOff x="1383" y="2659"/>
            <a:chExt cx="680" cy="294"/>
          </a:xfrm>
        </p:grpSpPr>
        <p:sp>
          <p:nvSpPr>
            <p:cNvPr id="33821" name="Text Box 7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33822" name="Text Box 8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2195513" y="3789363"/>
            <a:ext cx="1079500" cy="466725"/>
            <a:chOff x="1383" y="2659"/>
            <a:chExt cx="680" cy="294"/>
          </a:xfrm>
        </p:grpSpPr>
        <p:sp>
          <p:nvSpPr>
            <p:cNvPr id="33819" name="Text Box 11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3820" name="Text Box 12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33803" name="Group 13"/>
          <p:cNvGrpSpPr>
            <a:grpSpLocks/>
          </p:cNvGrpSpPr>
          <p:nvPr/>
        </p:nvGrpSpPr>
        <p:grpSpPr bwMode="auto">
          <a:xfrm>
            <a:off x="2195513" y="2924175"/>
            <a:ext cx="1079500" cy="466725"/>
            <a:chOff x="1383" y="2659"/>
            <a:chExt cx="680" cy="294"/>
          </a:xfrm>
        </p:grpSpPr>
        <p:sp>
          <p:nvSpPr>
            <p:cNvPr id="33817" name="Text Box 14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7</a:t>
              </a:r>
            </a:p>
          </p:txBody>
        </p:sp>
        <p:sp>
          <p:nvSpPr>
            <p:cNvPr id="33818" name="Text Box 15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195513" y="2132013"/>
            <a:ext cx="1079500" cy="466725"/>
            <a:chOff x="1383" y="2659"/>
            <a:chExt cx="680" cy="294"/>
          </a:xfrm>
        </p:grpSpPr>
        <p:sp>
          <p:nvSpPr>
            <p:cNvPr id="33815" name="Text Box 17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8</a:t>
              </a:r>
            </a:p>
          </p:txBody>
        </p:sp>
        <p:sp>
          <p:nvSpPr>
            <p:cNvPr id="33816" name="Text Box 18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355348" name="Line 20"/>
          <p:cNvSpPr>
            <a:spLocks noChangeShapeType="1"/>
          </p:cNvSpPr>
          <p:nvPr/>
        </p:nvSpPr>
        <p:spPr bwMode="auto">
          <a:xfrm flipV="1">
            <a:off x="1116013" y="3141663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5349" name="Line 21"/>
          <p:cNvSpPr>
            <a:spLocks noChangeShapeType="1"/>
          </p:cNvSpPr>
          <p:nvPr/>
        </p:nvSpPr>
        <p:spPr bwMode="auto">
          <a:xfrm flipV="1">
            <a:off x="1116013" y="2349500"/>
            <a:ext cx="10080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5350" name="Freeform 22"/>
          <p:cNvSpPr>
            <a:spLocks/>
          </p:cNvSpPr>
          <p:nvPr/>
        </p:nvSpPr>
        <p:spPr bwMode="auto">
          <a:xfrm>
            <a:off x="2003425" y="2349500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3808" name="Freeform 23"/>
          <p:cNvSpPr>
            <a:spLocks/>
          </p:cNvSpPr>
          <p:nvPr/>
        </p:nvSpPr>
        <p:spPr bwMode="auto">
          <a:xfrm>
            <a:off x="2051050" y="3141663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3809" name="Freeform 24"/>
          <p:cNvSpPr>
            <a:spLocks/>
          </p:cNvSpPr>
          <p:nvPr/>
        </p:nvSpPr>
        <p:spPr bwMode="auto">
          <a:xfrm>
            <a:off x="2051050" y="4005263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33810" name="Group 25"/>
          <p:cNvGrpSpPr>
            <a:grpSpLocks/>
          </p:cNvGrpSpPr>
          <p:nvPr/>
        </p:nvGrpSpPr>
        <p:grpSpPr bwMode="auto">
          <a:xfrm>
            <a:off x="3203575" y="4652963"/>
            <a:ext cx="647700" cy="433387"/>
            <a:chOff x="1429" y="3339"/>
            <a:chExt cx="408" cy="273"/>
          </a:xfrm>
        </p:grpSpPr>
        <p:sp>
          <p:nvSpPr>
            <p:cNvPr id="33811" name="Line 26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27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28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9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5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8" grpId="0" animBg="1"/>
      <p:bldP spid="355349" grpId="0" animBg="1"/>
      <p:bldP spid="35535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List Stack Example</a:t>
            </a:r>
          </a:p>
        </p:txBody>
      </p:sp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A7ACB-9020-4556-BA1C-B71B5639D138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3924300" y="36449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400"/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4787900" y="1773238"/>
            <a:ext cx="3816350" cy="2244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latin typeface="Courier New" pitchFamily="49" charset="0"/>
              </a:rPr>
              <a:t>Java Code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Stack st = </a:t>
            </a:r>
            <a:r>
              <a:rPr lang="en-US" sz="2000" b="1">
                <a:solidFill>
                  <a:srgbClr val="A50021"/>
                </a:solidFill>
                <a:latin typeface="Courier New" pitchFamily="49" charset="0"/>
              </a:rPr>
              <a:t>new</a:t>
            </a:r>
            <a:r>
              <a:rPr lang="en-US" sz="2000">
                <a:latin typeface="Courier New" pitchFamily="49" charset="0"/>
              </a:rPr>
              <a:t> Stack();</a:t>
            </a:r>
            <a:endParaRPr lang="en-US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st.push(6); 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st.push(1); 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st.push(7); 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st.push(8); </a:t>
            </a:r>
          </a:p>
          <a:p>
            <a:pPr>
              <a:defRPr/>
            </a:pPr>
            <a:r>
              <a:rPr lang="en-US" sz="2000">
                <a:latin typeface="Courier New" pitchFamily="49" charset="0"/>
              </a:rPr>
              <a:t>st.pop(); </a:t>
            </a:r>
            <a:endParaRPr lang="en-US" sz="200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34824" name="Text Box 5"/>
          <p:cNvSpPr txBox="1">
            <a:spLocks noChangeArrowheads="1"/>
          </p:cNvSpPr>
          <p:nvPr/>
        </p:nvSpPr>
        <p:spPr bwMode="auto">
          <a:xfrm>
            <a:off x="468313" y="3068638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top</a:t>
            </a:r>
          </a:p>
        </p:txBody>
      </p:sp>
      <p:grpSp>
        <p:nvGrpSpPr>
          <p:cNvPr id="34825" name="Group 6"/>
          <p:cNvGrpSpPr>
            <a:grpSpLocks/>
          </p:cNvGrpSpPr>
          <p:nvPr/>
        </p:nvGrpSpPr>
        <p:grpSpPr bwMode="auto">
          <a:xfrm>
            <a:off x="2195513" y="4652963"/>
            <a:ext cx="1079500" cy="466725"/>
            <a:chOff x="1383" y="2659"/>
            <a:chExt cx="680" cy="294"/>
          </a:xfrm>
        </p:grpSpPr>
        <p:sp>
          <p:nvSpPr>
            <p:cNvPr id="34840" name="Text Box 7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34841" name="Text Box 8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34826" name="Group 9"/>
          <p:cNvGrpSpPr>
            <a:grpSpLocks/>
          </p:cNvGrpSpPr>
          <p:nvPr/>
        </p:nvGrpSpPr>
        <p:grpSpPr bwMode="auto">
          <a:xfrm>
            <a:off x="2195513" y="3789363"/>
            <a:ext cx="1079500" cy="466725"/>
            <a:chOff x="1383" y="2659"/>
            <a:chExt cx="680" cy="294"/>
          </a:xfrm>
        </p:grpSpPr>
        <p:sp>
          <p:nvSpPr>
            <p:cNvPr id="34838" name="Text Box 10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4839" name="Text Box 11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grpSp>
        <p:nvGrpSpPr>
          <p:cNvPr id="34827" name="Group 12"/>
          <p:cNvGrpSpPr>
            <a:grpSpLocks/>
          </p:cNvGrpSpPr>
          <p:nvPr/>
        </p:nvGrpSpPr>
        <p:grpSpPr bwMode="auto">
          <a:xfrm>
            <a:off x="2195513" y="2924175"/>
            <a:ext cx="1079500" cy="466725"/>
            <a:chOff x="1383" y="2659"/>
            <a:chExt cx="680" cy="294"/>
          </a:xfrm>
        </p:grpSpPr>
        <p:sp>
          <p:nvSpPr>
            <p:cNvPr id="34836" name="Text Box 13"/>
            <p:cNvSpPr txBox="1">
              <a:spLocks noChangeArrowheads="1"/>
            </p:cNvSpPr>
            <p:nvPr/>
          </p:nvSpPr>
          <p:spPr bwMode="auto">
            <a:xfrm>
              <a:off x="1383" y="2659"/>
              <a:ext cx="49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7</a:t>
              </a:r>
            </a:p>
          </p:txBody>
        </p:sp>
        <p:sp>
          <p:nvSpPr>
            <p:cNvPr id="34837" name="Text Box 14"/>
            <p:cNvSpPr txBox="1">
              <a:spLocks noChangeArrowheads="1"/>
            </p:cNvSpPr>
            <p:nvPr/>
          </p:nvSpPr>
          <p:spPr bwMode="auto">
            <a:xfrm>
              <a:off x="1882" y="2659"/>
              <a:ext cx="18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latin typeface="Courier New" pitchFamily="49" charset="0"/>
              </a:endParaRPr>
            </a:p>
          </p:txBody>
        </p:sp>
      </p:grpSp>
      <p:sp>
        <p:nvSpPr>
          <p:cNvPr id="34828" name="Line 18"/>
          <p:cNvSpPr>
            <a:spLocks noChangeShapeType="1"/>
          </p:cNvSpPr>
          <p:nvPr/>
        </p:nvSpPr>
        <p:spPr bwMode="auto">
          <a:xfrm flipV="1">
            <a:off x="1116013" y="3141663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Freeform 21"/>
          <p:cNvSpPr>
            <a:spLocks/>
          </p:cNvSpPr>
          <p:nvPr/>
        </p:nvSpPr>
        <p:spPr bwMode="auto">
          <a:xfrm>
            <a:off x="2051050" y="3141663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4830" name="Freeform 22"/>
          <p:cNvSpPr>
            <a:spLocks/>
          </p:cNvSpPr>
          <p:nvPr/>
        </p:nvSpPr>
        <p:spPr bwMode="auto">
          <a:xfrm>
            <a:off x="2051050" y="4005263"/>
            <a:ext cx="1525588" cy="574675"/>
          </a:xfrm>
          <a:custGeom>
            <a:avLst/>
            <a:gdLst>
              <a:gd name="T0" fmla="*/ 1128713 w 961"/>
              <a:gd name="T1" fmla="*/ 0 h 362"/>
              <a:gd name="T2" fmla="*/ 1489075 w 961"/>
              <a:gd name="T3" fmla="*/ 142875 h 362"/>
              <a:gd name="T4" fmla="*/ 1344613 w 961"/>
              <a:gd name="T5" fmla="*/ 358775 h 362"/>
              <a:gd name="T6" fmla="*/ 407988 w 961"/>
              <a:gd name="T7" fmla="*/ 358775 h 362"/>
              <a:gd name="T8" fmla="*/ 47625 w 961"/>
              <a:gd name="T9" fmla="*/ 431800 h 362"/>
              <a:gd name="T10" fmla="*/ 120650 w 961"/>
              <a:gd name="T11" fmla="*/ 574675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1"/>
              <a:gd name="T19" fmla="*/ 0 h 362"/>
              <a:gd name="T20" fmla="*/ 961 w 961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1" h="362">
                <a:moveTo>
                  <a:pt x="711" y="0"/>
                </a:moveTo>
                <a:cubicBezTo>
                  <a:pt x="813" y="26"/>
                  <a:pt x="915" y="53"/>
                  <a:pt x="938" y="90"/>
                </a:cubicBezTo>
                <a:cubicBezTo>
                  <a:pt x="961" y="127"/>
                  <a:pt x="960" y="203"/>
                  <a:pt x="847" y="226"/>
                </a:cubicBezTo>
                <a:cubicBezTo>
                  <a:pt x="734" y="249"/>
                  <a:pt x="393" y="218"/>
                  <a:pt x="257" y="226"/>
                </a:cubicBezTo>
                <a:cubicBezTo>
                  <a:pt x="121" y="234"/>
                  <a:pt x="60" y="249"/>
                  <a:pt x="30" y="272"/>
                </a:cubicBezTo>
                <a:cubicBezTo>
                  <a:pt x="0" y="295"/>
                  <a:pt x="68" y="347"/>
                  <a:pt x="76" y="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34831" name="Group 23"/>
          <p:cNvGrpSpPr>
            <a:grpSpLocks/>
          </p:cNvGrpSpPr>
          <p:nvPr/>
        </p:nvGrpSpPr>
        <p:grpSpPr bwMode="auto">
          <a:xfrm>
            <a:off x="3203575" y="4652963"/>
            <a:ext cx="647700" cy="433387"/>
            <a:chOff x="1429" y="3339"/>
            <a:chExt cx="408" cy="273"/>
          </a:xfrm>
        </p:grpSpPr>
        <p:sp>
          <p:nvSpPr>
            <p:cNvPr id="34832" name="Line 24"/>
            <p:cNvSpPr>
              <a:spLocks noChangeShapeType="1"/>
            </p:cNvSpPr>
            <p:nvPr/>
          </p:nvSpPr>
          <p:spPr bwMode="auto">
            <a:xfrm>
              <a:off x="1429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Line 25"/>
            <p:cNvSpPr>
              <a:spLocks noChangeShapeType="1"/>
            </p:cNvSpPr>
            <p:nvPr/>
          </p:nvSpPr>
          <p:spPr bwMode="auto">
            <a:xfrm>
              <a:off x="1746" y="3339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Line 26"/>
            <p:cNvSpPr>
              <a:spLocks noChangeShapeType="1"/>
            </p:cNvSpPr>
            <p:nvPr/>
          </p:nvSpPr>
          <p:spPr bwMode="auto">
            <a:xfrm>
              <a:off x="1791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27"/>
            <p:cNvSpPr>
              <a:spLocks noChangeShapeType="1"/>
            </p:cNvSpPr>
            <p:nvPr/>
          </p:nvSpPr>
          <p:spPr bwMode="auto">
            <a:xfrm>
              <a:off x="1837" y="343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Call Stack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A0034-6B0D-47DC-A8D5-3FEE3CCAE57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Functions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321175"/>
          </a:xfrm>
        </p:spPr>
        <p:txBody>
          <a:bodyPr/>
          <a:lstStyle/>
          <a:p>
            <a:pPr eaLnBrk="1" hangingPunct="1"/>
            <a:r>
              <a:rPr lang="en-US" dirty="0" smtClean="0"/>
              <a:t>Programs typically involve more than one function call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b="1" dirty="0" smtClean="0"/>
              <a:t>main</a:t>
            </a:r>
            <a:r>
              <a:rPr lang="en-US" dirty="0" smtClean="0"/>
              <a:t> function</a:t>
            </a:r>
          </a:p>
          <a:p>
            <a:pPr lvl="1" eaLnBrk="1" hangingPunct="1"/>
            <a:r>
              <a:rPr lang="en-US" dirty="0" smtClean="0"/>
              <a:t>Which calls other functions as required</a:t>
            </a:r>
          </a:p>
          <a:p>
            <a:pPr eaLnBrk="1" hangingPunct="1"/>
            <a:r>
              <a:rPr lang="en-US" dirty="0" smtClean="0"/>
              <a:t>Each function requires space in main memory for its variables and parameters</a:t>
            </a:r>
          </a:p>
          <a:p>
            <a:pPr lvl="1" eaLnBrk="1" hangingPunct="1"/>
            <a:r>
              <a:rPr lang="en-US" dirty="0" smtClean="0"/>
              <a:t>This space must be allocated and de-allocated in some organized 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Organizing Function Calls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86238"/>
          </a:xfrm>
        </p:spPr>
        <p:txBody>
          <a:bodyPr/>
          <a:lstStyle/>
          <a:p>
            <a:r>
              <a:rPr lang="en-US" dirty="0" smtClean="0"/>
              <a:t>Most programming languages use a </a:t>
            </a:r>
            <a:r>
              <a:rPr lang="en-US" b="1" dirty="0" smtClean="0"/>
              <a:t>call stack</a:t>
            </a:r>
            <a:r>
              <a:rPr lang="en-US" dirty="0" smtClean="0"/>
              <a:t> to implement function calling</a:t>
            </a:r>
          </a:p>
          <a:p>
            <a:pPr lvl="1"/>
            <a:r>
              <a:rPr lang="en-US" dirty="0" smtClean="0"/>
              <a:t>When a method is called, its line number and other data are </a:t>
            </a:r>
            <a:r>
              <a:rPr lang="en-US" i="1" dirty="0" smtClean="0"/>
              <a:t>pushed</a:t>
            </a:r>
            <a:r>
              <a:rPr lang="en-US" dirty="0" smtClean="0"/>
              <a:t> onto the call stack</a:t>
            </a:r>
          </a:p>
          <a:p>
            <a:pPr lvl="1"/>
            <a:r>
              <a:rPr lang="en-US" dirty="0" smtClean="0"/>
              <a:t>When a method terminates, it is </a:t>
            </a:r>
            <a:r>
              <a:rPr lang="en-US" i="1" dirty="0" smtClean="0"/>
              <a:t>popped</a:t>
            </a:r>
            <a:r>
              <a:rPr lang="en-US" dirty="0" smtClean="0"/>
              <a:t> from the call stack</a:t>
            </a:r>
          </a:p>
          <a:p>
            <a:pPr lvl="1"/>
            <a:r>
              <a:rPr lang="en-US" dirty="0" smtClean="0"/>
              <a:t>Execution restarts at the indicated line number in the method currently at the top of the stack</a:t>
            </a:r>
          </a:p>
        </p:txBody>
      </p:sp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4A642-627B-4A55-AD3B-88C7BCC5CCCC}" type="slidenum">
              <a:rPr lang="en-US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Call Stack</a:t>
            </a:r>
          </a:p>
        </p:txBody>
      </p:sp>
      <p:graphicFrame>
        <p:nvGraphicFramePr>
          <p:cNvPr id="1026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1477963" y="2852738"/>
          <a:ext cx="6621462" cy="1944687"/>
        </p:xfrm>
        <a:graphic>
          <a:graphicData uri="http://schemas.openxmlformats.org/presentationml/2006/ole">
            <p:oleObj spid="_x0000_s1056" name="Bitmap Image" r:id="rId4" imgW="3761905" imgH="1104762" progId="">
              <p:embed/>
            </p:oleObj>
          </a:graphicData>
        </a:graphic>
      </p:graphicFrame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D0FE-464E-4809-B630-BFBA3893BC93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1476375" y="1773238"/>
            <a:ext cx="552450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This is a display of the call stack (from the Eclipse Debug window)</a:t>
            </a:r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6553200" y="5105400"/>
            <a:ext cx="2133600" cy="925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Top of the stack: most recently called method.</a:t>
            </a:r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1258888" y="5229225"/>
            <a:ext cx="2790825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Bottom of the stack: least recently called method</a:t>
            </a:r>
          </a:p>
        </p:txBody>
      </p:sp>
      <p:sp>
        <p:nvSpPr>
          <p:cNvPr id="1034" name="Line 7"/>
          <p:cNvSpPr>
            <a:spLocks noChangeShapeType="1"/>
          </p:cNvSpPr>
          <p:nvPr/>
        </p:nvSpPr>
        <p:spPr bwMode="auto">
          <a:xfrm flipH="1" flipV="1">
            <a:off x="5219700" y="3573463"/>
            <a:ext cx="1296988" cy="1511300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035" name="Line 8"/>
          <p:cNvSpPr>
            <a:spLocks noChangeShapeType="1"/>
          </p:cNvSpPr>
          <p:nvPr/>
        </p:nvSpPr>
        <p:spPr bwMode="auto">
          <a:xfrm flipV="1">
            <a:off x="4067175" y="4365625"/>
            <a:ext cx="576263" cy="863600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Call Stack and Memory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a function is called space is allocated for it on the call stack</a:t>
            </a:r>
          </a:p>
          <a:p>
            <a:pPr lvl="1" eaLnBrk="1" hangingPunct="1"/>
            <a:r>
              <a:rPr lang="en-US" dirty="0" smtClean="0"/>
              <a:t>This space is allocated </a:t>
            </a:r>
            <a:r>
              <a:rPr lang="en-US" i="1" dirty="0" smtClean="0"/>
              <a:t>sequentially</a:t>
            </a:r>
          </a:p>
          <a:p>
            <a:pPr eaLnBrk="1" hangingPunct="1"/>
            <a:r>
              <a:rPr lang="en-US" dirty="0" smtClean="0"/>
              <a:t>Once a function has run the space it used on the call stack is de-allocated</a:t>
            </a:r>
          </a:p>
          <a:p>
            <a:pPr lvl="1" eaLnBrk="1" hangingPunct="1"/>
            <a:r>
              <a:rPr lang="en-US" dirty="0" smtClean="0"/>
              <a:t>Allowing it to be re-used</a:t>
            </a:r>
          </a:p>
          <a:p>
            <a:pPr eaLnBrk="1" hangingPunct="1"/>
            <a:r>
              <a:rPr lang="en-US" dirty="0" smtClean="0"/>
              <a:t>Execution returns to the previous function</a:t>
            </a:r>
          </a:p>
          <a:p>
            <a:pPr lvl="1" eaLnBrk="1" hangingPunct="1"/>
            <a:r>
              <a:rPr lang="en-US" dirty="0" smtClean="0"/>
              <a:t>Which is now at the top of the call stack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Call Stack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Example (Java)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6477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public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biggerArea(</a:t>
            </a:r>
            <a:r>
              <a:rPr lang="en-US" sz="1600" b="1" dirty="0" err="1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side, </a:t>
            </a: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r</a:t>
            </a:r>
            <a:r>
              <a:rPr lang="en-US" sz="1600" b="1" dirty="0" smtClean="0">
                <a:latin typeface="Courier New" pitchFamily="49" charset="0"/>
              </a:rPr>
              <a:t>){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sq;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circ;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sq = </a:t>
            </a:r>
            <a:r>
              <a:rPr lang="en-US" sz="1600" b="1" dirty="0" err="1" smtClean="0">
                <a:latin typeface="Courier New" pitchFamily="49" charset="0"/>
              </a:rPr>
              <a:t>squareArea(side</a:t>
            </a:r>
            <a:r>
              <a:rPr lang="en-US" sz="1600" b="1" dirty="0" smtClean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circ = </a:t>
            </a:r>
            <a:r>
              <a:rPr lang="en-US" sz="1600" b="1" dirty="0" err="1" smtClean="0">
                <a:latin typeface="Courier New" pitchFamily="49" charset="0"/>
              </a:rPr>
              <a:t>circleArea(r</a:t>
            </a:r>
            <a:r>
              <a:rPr lang="en-US" sz="1600" b="1" dirty="0" smtClean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if</a:t>
            </a:r>
            <a:r>
              <a:rPr lang="en-US" sz="1600" b="1" dirty="0" smtClean="0">
                <a:latin typeface="Courier New" pitchFamily="49" charset="0"/>
              </a:rPr>
              <a:t> (sq &gt; circ)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	</a:t>
            </a: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1600" b="1" dirty="0" smtClean="0">
                <a:latin typeface="Courier New" pitchFamily="49" charset="0"/>
              </a:rPr>
              <a:t> sq;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else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	</a:t>
            </a: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1600" b="1" dirty="0" smtClean="0">
                <a:latin typeface="Courier New" pitchFamily="49" charset="0"/>
              </a:rPr>
              <a:t> circ;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public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squareArea(</a:t>
            </a:r>
            <a:r>
              <a:rPr lang="en-US" sz="1600" b="1" dirty="0" err="1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side){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square(side</a:t>
            </a:r>
            <a:r>
              <a:rPr lang="en-US" sz="16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public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circleArea(</a:t>
            </a:r>
            <a:r>
              <a:rPr lang="en-US" sz="1600" b="1" dirty="0" err="1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r</a:t>
            </a:r>
            <a:r>
              <a:rPr lang="en-US" sz="1600" b="1" dirty="0" smtClean="0">
                <a:latin typeface="Courier New" pitchFamily="49" charset="0"/>
              </a:rPr>
              <a:t>){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Math.PI</a:t>
            </a:r>
            <a:r>
              <a:rPr lang="en-US" sz="1600" b="1" dirty="0" smtClean="0">
                <a:latin typeface="Courier New" pitchFamily="49" charset="0"/>
              </a:rPr>
              <a:t> * </a:t>
            </a:r>
            <a:r>
              <a:rPr lang="en-US" sz="1600" b="1" dirty="0" err="1" smtClean="0">
                <a:latin typeface="Courier New" pitchFamily="49" charset="0"/>
              </a:rPr>
              <a:t>square(r</a:t>
            </a:r>
            <a:r>
              <a:rPr lang="en-US" sz="1600" b="1" dirty="0" smtClean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b="1" dirty="0" smtClean="0">
              <a:latin typeface="Courier New" pitchFamily="49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724400" y="3124200"/>
            <a:ext cx="4038600" cy="990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600" b="1">
                <a:solidFill>
                  <a:srgbClr val="A50021"/>
                </a:solidFill>
                <a:latin typeface="Courier New" pitchFamily="49" charset="0"/>
              </a:rPr>
              <a:t>public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>
                <a:latin typeface="Courier New" pitchFamily="49" charset="0"/>
              </a:rPr>
              <a:t> square(</a:t>
            </a:r>
            <a:r>
              <a:rPr lang="en-US" sz="1600" b="1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>
                <a:latin typeface="Courier New" pitchFamily="49" charset="0"/>
              </a:rPr>
              <a:t> x){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600" b="1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x * x;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600" b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Call Stack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Example (C/C++)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6477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biggerArea(</a:t>
            </a:r>
            <a:r>
              <a:rPr lang="en-US" sz="1600" b="1" dirty="0" err="1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side, </a:t>
            </a: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r</a:t>
            </a:r>
            <a:r>
              <a:rPr lang="en-US" sz="1600" b="1" dirty="0" smtClean="0">
                <a:latin typeface="Courier New" pitchFamily="49" charset="0"/>
              </a:rPr>
              <a:t>){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sq;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circ;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sq = </a:t>
            </a:r>
            <a:r>
              <a:rPr lang="en-US" sz="1600" b="1" dirty="0" err="1" smtClean="0">
                <a:latin typeface="Courier New" pitchFamily="49" charset="0"/>
              </a:rPr>
              <a:t>squareArea(side</a:t>
            </a:r>
            <a:r>
              <a:rPr lang="en-US" sz="1600" b="1" dirty="0" smtClean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circ = </a:t>
            </a:r>
            <a:r>
              <a:rPr lang="en-US" sz="1600" b="1" dirty="0" err="1" smtClean="0">
                <a:latin typeface="Courier New" pitchFamily="49" charset="0"/>
              </a:rPr>
              <a:t>circleArea(r</a:t>
            </a:r>
            <a:r>
              <a:rPr lang="en-US" sz="1600" b="1" dirty="0" smtClean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if</a:t>
            </a:r>
            <a:r>
              <a:rPr lang="en-US" sz="1600" b="1" dirty="0" smtClean="0">
                <a:latin typeface="Courier New" pitchFamily="49" charset="0"/>
              </a:rPr>
              <a:t> (sq &gt; circ)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	</a:t>
            </a: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1600" b="1" dirty="0" smtClean="0">
                <a:latin typeface="Courier New" pitchFamily="49" charset="0"/>
              </a:rPr>
              <a:t> sq;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else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	</a:t>
            </a: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1600" b="1" dirty="0" smtClean="0">
                <a:latin typeface="Courier New" pitchFamily="49" charset="0"/>
              </a:rPr>
              <a:t> circ;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squareArea(</a:t>
            </a:r>
            <a:r>
              <a:rPr lang="en-US" sz="1600" b="1" dirty="0" err="1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side){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square(side</a:t>
            </a:r>
            <a:r>
              <a:rPr lang="en-US" sz="16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circleArea(</a:t>
            </a:r>
            <a:r>
              <a:rPr lang="en-US" sz="1600" b="1" dirty="0" err="1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r</a:t>
            </a:r>
            <a:r>
              <a:rPr lang="en-US" sz="1600" b="1" dirty="0" smtClean="0">
                <a:latin typeface="Courier New" pitchFamily="49" charset="0"/>
              </a:rPr>
              <a:t>){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1600" b="1" dirty="0" smtClean="0">
                <a:latin typeface="Courier New" pitchFamily="49" charset="0"/>
              </a:rPr>
              <a:t> 3.14 </a:t>
            </a:r>
            <a:r>
              <a:rPr lang="en-US" sz="1600" b="1" dirty="0" smtClean="0">
                <a:latin typeface="Courier New" pitchFamily="49" charset="0"/>
              </a:rPr>
              <a:t>* </a:t>
            </a:r>
            <a:r>
              <a:rPr lang="en-US" sz="1600" b="1" dirty="0" err="1" smtClean="0">
                <a:latin typeface="Courier New" pitchFamily="49" charset="0"/>
              </a:rPr>
              <a:t>square(r</a:t>
            </a:r>
            <a:r>
              <a:rPr lang="en-US" sz="1600" b="1" dirty="0" smtClean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b="1" dirty="0" smtClean="0">
              <a:latin typeface="Courier New" pitchFamily="49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724400" y="3124200"/>
            <a:ext cx="4038600" cy="990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square(</a:t>
            </a:r>
            <a:r>
              <a:rPr lang="en-US" sz="1600" b="1" dirty="0" err="1">
                <a:solidFill>
                  <a:srgbClr val="A50021"/>
                </a:solidFill>
                <a:latin typeface="Courier New" pitchFamily="49" charset="0"/>
              </a:rPr>
              <a:t>double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</a:t>
            </a:r>
            <a:r>
              <a:rPr lang="en-US" sz="1600" b="1" dirty="0">
                <a:latin typeface="Courier New" pitchFamily="49" charset="0"/>
              </a:rPr>
              <a:t>){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600" b="1" dirty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</a:t>
            </a:r>
            <a:r>
              <a:rPr lang="en-US" sz="1600" b="1" dirty="0">
                <a:latin typeface="Courier New" pitchFamily="49" charset="0"/>
              </a:rPr>
              <a:t> * </a:t>
            </a:r>
            <a:r>
              <a:rPr lang="en-US" sz="1600" b="1" dirty="0" err="1">
                <a:latin typeface="Courier New" pitchFamily="49" charset="0"/>
              </a:rPr>
              <a:t>x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Call Stack 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7238"/>
            <a:ext cx="4267200" cy="3001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latin typeface="Courier New" pitchFamily="49" charset="0"/>
              </a:rPr>
              <a:t>biggerArea(4, 2)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00CC00"/>
                </a:solidFill>
                <a:latin typeface="Courier New" pitchFamily="49" charset="0"/>
              </a:rPr>
              <a:t>// executing </a:t>
            </a:r>
            <a:r>
              <a:rPr lang="en-US" sz="2000" b="1" dirty="0" err="1" smtClean="0">
                <a:solidFill>
                  <a:srgbClr val="00CC00"/>
                </a:solidFill>
                <a:latin typeface="Courier New" pitchFamily="49" charset="0"/>
              </a:rPr>
              <a:t>biggerArea</a:t>
            </a:r>
            <a:r>
              <a:rPr lang="en-US" sz="2000" b="1" dirty="0" smtClean="0"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latin typeface="Courier New" pitchFamily="49" charset="0"/>
              </a:rPr>
              <a:t>sq = </a:t>
            </a:r>
            <a:r>
              <a:rPr lang="en-US" sz="2000" b="1" dirty="0" err="1" smtClean="0">
                <a:latin typeface="Courier New" pitchFamily="49" charset="0"/>
              </a:rPr>
              <a:t>squareArea</a:t>
            </a:r>
            <a:r>
              <a:rPr lang="en-US" sz="2000" b="1" dirty="0" smtClean="0">
                <a:latin typeface="Courier New" pitchFamily="49" charset="0"/>
              </a:rPr>
              <a:t>(side)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00CC00"/>
                </a:solidFill>
                <a:latin typeface="Courier New" pitchFamily="49" charset="0"/>
              </a:rPr>
              <a:t>// executing </a:t>
            </a:r>
            <a:r>
              <a:rPr lang="en-US" sz="2000" b="1" dirty="0" err="1" smtClean="0">
                <a:solidFill>
                  <a:srgbClr val="00CC00"/>
                </a:solidFill>
                <a:latin typeface="Courier New" pitchFamily="49" charset="0"/>
              </a:rPr>
              <a:t>squareArea</a:t>
            </a:r>
            <a:endParaRPr lang="en-US" sz="2000" b="1" dirty="0" smtClean="0">
              <a:solidFill>
                <a:srgbClr val="00CC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square(side)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00CC00"/>
                </a:solidFill>
                <a:latin typeface="Courier New" pitchFamily="49" charset="0"/>
              </a:rPr>
              <a:t>// return to </a:t>
            </a:r>
            <a:r>
              <a:rPr lang="en-US" sz="2000" b="1" dirty="0" err="1" smtClean="0">
                <a:solidFill>
                  <a:srgbClr val="00CC00"/>
                </a:solidFill>
                <a:latin typeface="Courier New" pitchFamily="49" charset="0"/>
              </a:rPr>
              <a:t>biggerArea</a:t>
            </a:r>
            <a:endParaRPr lang="en-US" sz="20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endParaRPr lang="en-US" sz="2000" b="1" dirty="0" smtClean="0">
              <a:latin typeface="Courier New" pitchFamily="49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019800" y="4627563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side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629400" y="4627563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r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239000" y="4627563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sq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848600" y="4627563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circ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572000" y="4313238"/>
            <a:ext cx="1447800" cy="59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biggerArea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019800" y="4313238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4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629400" y="4313238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Courier New" pitchFamily="49" charset="0"/>
              </a:rPr>
              <a:t>2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239000" y="4313238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848600" y="4313238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16397" name="Text Box 20"/>
          <p:cNvSpPr txBox="1">
            <a:spLocks noChangeArrowheads="1"/>
          </p:cNvSpPr>
          <p:nvPr/>
        </p:nvSpPr>
        <p:spPr bwMode="auto">
          <a:xfrm>
            <a:off x="4572000" y="4911725"/>
            <a:ext cx="3886200" cy="63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…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6019800" y="4029075"/>
            <a:ext cx="24384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side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4572000" y="3714750"/>
            <a:ext cx="1447800" cy="59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squareArea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6019800" y="371475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4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6019800" y="3430588"/>
            <a:ext cx="24384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4572000" y="3116263"/>
            <a:ext cx="1447800" cy="59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square</a:t>
            </a:r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6019800" y="3116263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4</a:t>
            </a:r>
          </a:p>
        </p:txBody>
      </p: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7239000" y="4313238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16</a:t>
            </a:r>
          </a:p>
        </p:txBody>
      </p:sp>
      <p:sp>
        <p:nvSpPr>
          <p:cNvPr id="16405" name="Text Box 51"/>
          <p:cNvSpPr txBox="1">
            <a:spLocks noChangeArrowheads="1"/>
          </p:cNvSpPr>
          <p:nvPr/>
        </p:nvSpPr>
        <p:spPr bwMode="auto">
          <a:xfrm>
            <a:off x="4572000" y="5541963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stack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5" grpId="0" animBg="1"/>
      <p:bldP spid="27666" grpId="0" animBg="1"/>
      <p:bldP spid="27667" grpId="0" animBg="1"/>
      <p:bldP spid="27669" grpId="0" animBg="1"/>
      <p:bldP spid="27669" grpId="1" animBg="1"/>
      <p:bldP spid="27673" grpId="0" animBg="1"/>
      <p:bldP spid="27673" grpId="1" animBg="1"/>
      <p:bldP spid="27674" grpId="0" animBg="1"/>
      <p:bldP spid="27674" grpId="1" animBg="1"/>
      <p:bldP spid="27687" grpId="0" animBg="1"/>
      <p:bldP spid="27687" grpId="1" animBg="1"/>
      <p:bldP spid="27691" grpId="0" animBg="1"/>
      <p:bldP spid="27691" grpId="1" animBg="1"/>
      <p:bldP spid="27697" grpId="0" animBg="1"/>
      <p:bldP spid="27697" grpId="1" animBg="1"/>
      <p:bldP spid="276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7758138" cy="725481"/>
          </a:xfrm>
        </p:spPr>
        <p:txBody>
          <a:bodyPr/>
          <a:lstStyle/>
          <a:p>
            <a:r>
              <a:rPr lang="en-US" dirty="0" smtClean="0"/>
              <a:t>5 1 2 + 4 * + 3 –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2004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6700" y="4743450"/>
            <a:ext cx="80021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6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store 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700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384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1675" y="2917825"/>
            <a:ext cx="3538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+ to the last two operands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675" y="3429000"/>
            <a:ext cx="13260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result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08225" y="342900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1675" y="3940175"/>
            <a:ext cx="3538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* to the last two operands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1675" y="4451350"/>
            <a:ext cx="13260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result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616700" y="4013200"/>
            <a:ext cx="80021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1675" y="4962525"/>
            <a:ext cx="3538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+ to the last two operands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33" grpId="0" animBg="1"/>
      <p:bldP spid="33" grpId="1" animBg="1"/>
      <p:bldP spid="3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Call Stack Example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7238"/>
            <a:ext cx="4191000" cy="4297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latin typeface="Courier New" pitchFamily="49" charset="0"/>
              </a:rPr>
              <a:t>biggerArea(4, 2)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00CC00"/>
                </a:solidFill>
                <a:latin typeface="Courier New" pitchFamily="49" charset="0"/>
              </a:rPr>
              <a:t>// executing </a:t>
            </a:r>
            <a:r>
              <a:rPr lang="en-US" sz="2000" b="1" dirty="0" err="1" smtClean="0">
                <a:solidFill>
                  <a:srgbClr val="00CC00"/>
                </a:solidFill>
                <a:latin typeface="Courier New" pitchFamily="49" charset="0"/>
              </a:rPr>
              <a:t>biggerArea</a:t>
            </a:r>
            <a:r>
              <a:rPr lang="en-US" sz="2000" b="1" dirty="0" smtClean="0"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latin typeface="Courier New" pitchFamily="49" charset="0"/>
              </a:rPr>
              <a:t>sq = </a:t>
            </a:r>
            <a:r>
              <a:rPr lang="en-US" sz="2000" b="1" dirty="0" err="1" smtClean="0">
                <a:latin typeface="Courier New" pitchFamily="49" charset="0"/>
              </a:rPr>
              <a:t>squareArea(side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00CC00"/>
                </a:solidFill>
                <a:latin typeface="Courier New" pitchFamily="49" charset="0"/>
              </a:rPr>
              <a:t>// executing </a:t>
            </a:r>
            <a:r>
              <a:rPr lang="en-US" sz="2000" b="1" dirty="0" err="1" smtClean="0">
                <a:solidFill>
                  <a:srgbClr val="00CC00"/>
                </a:solidFill>
                <a:latin typeface="Courier New" pitchFamily="49" charset="0"/>
              </a:rPr>
              <a:t>squareArea</a:t>
            </a:r>
            <a:endParaRPr lang="en-US" sz="2000" b="1" dirty="0" smtClean="0">
              <a:solidFill>
                <a:srgbClr val="00CC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square(side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00CC00"/>
                </a:solidFill>
                <a:latin typeface="Courier New" pitchFamily="49" charset="0"/>
              </a:rPr>
              <a:t>// return to </a:t>
            </a:r>
            <a:r>
              <a:rPr lang="en-US" sz="2000" b="1" dirty="0" err="1" smtClean="0">
                <a:solidFill>
                  <a:srgbClr val="00CC00"/>
                </a:solidFill>
                <a:latin typeface="Courier New" pitchFamily="49" charset="0"/>
              </a:rPr>
              <a:t>biggerArea</a:t>
            </a:r>
            <a:endParaRPr lang="en-US" sz="20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latin typeface="Courier New" pitchFamily="49" charset="0"/>
              </a:rPr>
              <a:t>circ = </a:t>
            </a:r>
            <a:r>
              <a:rPr lang="en-US" sz="2000" b="1" dirty="0" err="1" smtClean="0">
                <a:latin typeface="Courier New" pitchFamily="49" charset="0"/>
              </a:rPr>
              <a:t>circleArea(r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00CC00"/>
                </a:solidFill>
                <a:latin typeface="Courier New" pitchFamily="49" charset="0"/>
              </a:rPr>
              <a:t>// executing </a:t>
            </a:r>
            <a:r>
              <a:rPr lang="en-US" sz="2000" b="1" dirty="0" err="1" smtClean="0">
                <a:solidFill>
                  <a:srgbClr val="00CC00"/>
                </a:solidFill>
                <a:latin typeface="Courier New" pitchFamily="49" charset="0"/>
              </a:rPr>
              <a:t>circleArea</a:t>
            </a:r>
            <a:endParaRPr lang="en-US" sz="2000" b="1" dirty="0" smtClean="0">
              <a:solidFill>
                <a:srgbClr val="00CC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pi * </a:t>
            </a:r>
            <a:r>
              <a:rPr lang="en-US" sz="2000" b="1" dirty="0" err="1" smtClean="0">
                <a:latin typeface="Courier New" pitchFamily="49" charset="0"/>
              </a:rPr>
              <a:t>square(r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00CC00"/>
                </a:solidFill>
                <a:latin typeface="Courier New" pitchFamily="49" charset="0"/>
              </a:rPr>
              <a:t>// return to </a:t>
            </a:r>
            <a:r>
              <a:rPr lang="en-US" sz="2000" b="1" dirty="0" err="1" smtClean="0">
                <a:solidFill>
                  <a:srgbClr val="00CC00"/>
                </a:solidFill>
                <a:latin typeface="Courier New" pitchFamily="49" charset="0"/>
              </a:rPr>
              <a:t>biggerArea</a:t>
            </a:r>
            <a:endParaRPr lang="en-US" sz="2000" b="1" dirty="0" smtClean="0">
              <a:solidFill>
                <a:srgbClr val="00CC00"/>
              </a:solidFill>
              <a:latin typeface="Courier New" pitchFamily="49" charset="0"/>
            </a:endParaRPr>
          </a:p>
          <a:p>
            <a:pPr marL="438150" lvl="1" indent="-319088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A50021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(sq &gt; circ)</a:t>
            </a:r>
          </a:p>
          <a:p>
            <a:pPr marL="438150" lvl="1" indent="-319088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sq</a:t>
            </a:r>
          </a:p>
          <a:p>
            <a:pPr marL="438150" lvl="1" indent="-319088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</a:pPr>
            <a:endParaRPr lang="en-US" sz="2000" b="1" dirty="0" smtClean="0">
              <a:latin typeface="Courier New" pitchFamily="49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019800" y="4627563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side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629400" y="4627563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r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239000" y="4627563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sq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848600" y="4627563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circ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572000" y="4313238"/>
            <a:ext cx="1447800" cy="59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biggerArea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019800" y="4313238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4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629400" y="4313238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Courier New" pitchFamily="49" charset="0"/>
              </a:rPr>
              <a:t>2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239000" y="4313238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16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848600" y="4313238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572000" y="4911725"/>
            <a:ext cx="3886200" cy="63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…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019800" y="4029075"/>
            <a:ext cx="24384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r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572000" y="3714750"/>
            <a:ext cx="1447800" cy="59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circleArea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6019800" y="371475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Courier New" pitchFamily="49" charset="0"/>
              </a:rPr>
              <a:t>2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019800" y="3430588"/>
            <a:ext cx="24384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4572000" y="3116263"/>
            <a:ext cx="1447800" cy="59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square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019800" y="3116263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Courier New" pitchFamily="49" charset="0"/>
              </a:rPr>
              <a:t>2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7848600" y="4313238"/>
            <a:ext cx="6096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12.5…</a:t>
            </a:r>
          </a:p>
        </p:txBody>
      </p:sp>
      <p:sp>
        <p:nvSpPr>
          <p:cNvPr id="17429" name="Text Box 25"/>
          <p:cNvSpPr txBox="1">
            <a:spLocks noChangeArrowheads="1"/>
          </p:cNvSpPr>
          <p:nvPr/>
        </p:nvSpPr>
        <p:spPr bwMode="auto">
          <a:xfrm>
            <a:off x="4572000" y="5541963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stack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5" grpId="0" animBg="1"/>
      <p:bldP spid="43025" grpId="1" animBg="1"/>
      <p:bldP spid="43026" grpId="0" animBg="1"/>
      <p:bldP spid="43026" grpId="1" animBg="1"/>
      <p:bldP spid="43027" grpId="0" animBg="1"/>
      <p:bldP spid="43027" grpId="1" animBg="1"/>
      <p:bldP spid="43028" grpId="0" animBg="1"/>
      <p:bldP spid="43028" grpId="1" animBg="1"/>
      <p:bldP spid="43029" grpId="0" animBg="1"/>
      <p:bldP spid="43029" grpId="1" animBg="1"/>
      <p:bldP spid="43031" grpId="0" animBg="1"/>
      <p:bldP spid="43031" grpId="1" animBg="1"/>
      <p:bldP spid="43032" grpId="0" animBg="1"/>
      <p:bldP spid="43032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Returning Values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example, functions returned values assigned to variables in other functions</a:t>
            </a:r>
          </a:p>
          <a:p>
            <a:pPr lvl="1" eaLnBrk="1" hangingPunct="1"/>
            <a:r>
              <a:rPr lang="en-US" dirty="0" smtClean="0"/>
              <a:t>They did not affect the </a:t>
            </a:r>
            <a:r>
              <a:rPr lang="en-US" b="1" dirty="0" smtClean="0"/>
              <a:t>amount of memory</a:t>
            </a:r>
            <a:r>
              <a:rPr lang="en-US" dirty="0" smtClean="0"/>
              <a:t> required by previously called functions</a:t>
            </a:r>
          </a:p>
          <a:p>
            <a:pPr lvl="1" eaLnBrk="1" hangingPunct="1"/>
            <a:r>
              <a:rPr lang="en-US" dirty="0" smtClean="0"/>
              <a:t>That is, functions </a:t>
            </a:r>
            <a:r>
              <a:rPr lang="en-US" b="1" dirty="0" smtClean="0"/>
              <a:t>below</a:t>
            </a:r>
            <a:r>
              <a:rPr lang="en-US" dirty="0" smtClean="0"/>
              <a:t> them on the call stack</a:t>
            </a:r>
          </a:p>
          <a:p>
            <a:pPr eaLnBrk="1" hangingPunct="1"/>
            <a:r>
              <a:rPr lang="en-US" dirty="0" smtClean="0"/>
              <a:t>Stack memory is sequentially allocated</a:t>
            </a:r>
          </a:p>
          <a:p>
            <a:pPr lvl="1" eaLnBrk="1" hangingPunct="1"/>
            <a:r>
              <a:rPr lang="en-US" dirty="0" smtClean="0"/>
              <a:t>It is not possible to increase memory assigned to a function previously pushed onto the stack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What About Arrays?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Let's say we want to call a function to insert some values in an existing array</a:t>
            </a:r>
          </a:p>
          <a:p>
            <a:pPr lvl="1" eaLnBrk="1" hangingPunct="1"/>
            <a:r>
              <a:rPr lang="en-US" dirty="0" smtClean="0"/>
              <a:t>If the calling function has made an array with of the right size this is not a problem</a:t>
            </a:r>
          </a:p>
          <a:p>
            <a:pPr lvl="2" eaLnBrk="1" hangingPunct="1"/>
            <a:r>
              <a:rPr lang="en-US" dirty="0" smtClean="0"/>
              <a:t>The new values are stored in the existing array</a:t>
            </a:r>
          </a:p>
          <a:p>
            <a:pPr lvl="1" eaLnBrk="1" hangingPunct="1"/>
            <a:r>
              <a:rPr lang="en-US" dirty="0" smtClean="0"/>
              <a:t>But the calling function might not know how many values are to be inserted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Make Room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Memory on the call stack is allocated sequentially</a:t>
            </a:r>
          </a:p>
          <a:p>
            <a:pPr lvl="1" eaLnBrk="1" hangingPunct="1"/>
            <a:r>
              <a:rPr lang="en-US" dirty="0" smtClean="0"/>
              <a:t>So we can’t change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b="1" dirty="0" smtClean="0"/>
              <a:t>size</a:t>
            </a:r>
            <a:r>
              <a:rPr lang="en-US" dirty="0" smtClean="0"/>
              <a:t> of a variable belonging to a function already on the stack</a:t>
            </a:r>
          </a:p>
          <a:p>
            <a:pPr lvl="1" eaLnBrk="1" hangingPunct="1"/>
            <a:r>
              <a:rPr lang="en-US" dirty="0" smtClean="0"/>
              <a:t>Suggesting that we can’t change the size of an array when the program is running</a:t>
            </a:r>
          </a:p>
          <a:p>
            <a:pPr lvl="1" eaLnBrk="1" hangingPunct="1"/>
            <a:r>
              <a:rPr lang="en-US" b="1" dirty="0" smtClean="0">
                <a:solidFill>
                  <a:schemeClr val="accent1"/>
                </a:solidFill>
              </a:rPr>
              <a:t>Either</a:t>
            </a:r>
            <a:r>
              <a:rPr lang="en-US" dirty="0" smtClean="0"/>
              <a:t> make an array large enough so that it doesn’t overflow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Or</a:t>
            </a:r>
            <a:r>
              <a:rPr lang="en-US" dirty="0" smtClean="0"/>
              <a:t> use </a:t>
            </a:r>
            <a:r>
              <a:rPr lang="en-US" b="1" dirty="0" smtClean="0"/>
              <a:t>dynamic memory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Dynamic Memory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happens if we want to allocate memory at run time?</a:t>
            </a:r>
          </a:p>
          <a:p>
            <a:pPr lvl="1" eaLnBrk="1" hangingPunct="1"/>
            <a:r>
              <a:rPr lang="en-US" dirty="0" smtClean="0"/>
              <a:t>It can’t be allocated to stack memory so will need to be put somewhere else</a:t>
            </a:r>
          </a:p>
          <a:p>
            <a:pPr lvl="1" eaLnBrk="1" hangingPunct="1"/>
            <a:r>
              <a:rPr lang="en-US" dirty="0" smtClean="0"/>
              <a:t>Let’s call</a:t>
            </a:r>
            <a:r>
              <a:rPr lang="en-US" i="1" dirty="0" smtClean="0"/>
              <a:t> somewhere else</a:t>
            </a:r>
            <a:r>
              <a:rPr lang="en-US" dirty="0" smtClean="0"/>
              <a:t> the </a:t>
            </a:r>
            <a:r>
              <a:rPr lang="en-US" b="1" dirty="0" smtClean="0"/>
              <a:t>heap</a:t>
            </a:r>
            <a:endParaRPr lang="en-US" dirty="0" smtClean="0"/>
          </a:p>
          <a:p>
            <a:pPr eaLnBrk="1" hangingPunct="1"/>
            <a:r>
              <a:rPr lang="en-US" dirty="0" smtClean="0"/>
              <a:t>We still need stack variables that refer or point to the dynamically allocated memory</a:t>
            </a:r>
          </a:p>
          <a:p>
            <a:pPr lvl="1" eaLnBrk="1" hangingPunct="1"/>
            <a:r>
              <a:rPr lang="en-US" dirty="0" smtClean="0"/>
              <a:t>Which we will call </a:t>
            </a:r>
            <a:r>
              <a:rPr lang="en-US" b="1" dirty="0" smtClean="0"/>
              <a:t>reference</a:t>
            </a:r>
            <a:r>
              <a:rPr lang="en-US" dirty="0" smtClean="0"/>
              <a:t> or </a:t>
            </a:r>
            <a:r>
              <a:rPr lang="en-US" b="1" dirty="0" smtClean="0"/>
              <a:t>pointer</a:t>
            </a:r>
            <a:r>
              <a:rPr lang="en-US" dirty="0" smtClean="0"/>
              <a:t> variables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Variables in Dynamic Memory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930775"/>
          </a:xfrm>
        </p:spPr>
        <p:txBody>
          <a:bodyPr/>
          <a:lstStyle/>
          <a:p>
            <a:pPr eaLnBrk="1" hangingPunct="1"/>
            <a:r>
              <a:rPr lang="en-US" dirty="0" smtClean="0"/>
              <a:t>Create a variable to store an address</a:t>
            </a:r>
          </a:p>
          <a:p>
            <a:pPr lvl="1" eaLnBrk="1" hangingPunct="1"/>
            <a:r>
              <a:rPr lang="en-US" dirty="0" smtClean="0"/>
              <a:t>A reference of pointer variable</a:t>
            </a:r>
          </a:p>
          <a:p>
            <a:pPr lvl="1" eaLnBrk="1" hangingPunct="1"/>
            <a:r>
              <a:rPr lang="en-US" dirty="0" smtClean="0"/>
              <a:t>Addresses have a fixed size</a:t>
            </a:r>
          </a:p>
          <a:p>
            <a:pPr lvl="1" eaLnBrk="1" hangingPunct="1"/>
            <a:r>
              <a:rPr lang="en-US" dirty="0" smtClean="0"/>
              <a:t>If there is initially no address assign it a special value (</a:t>
            </a:r>
            <a:r>
              <a:rPr lang="en-US" b="1" dirty="0" smtClean="0"/>
              <a:t>null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Create new data in the heap when needed</a:t>
            </a:r>
          </a:p>
          <a:p>
            <a:pPr lvl="1" eaLnBrk="1" hangingPunct="1"/>
            <a:r>
              <a:rPr lang="en-US" dirty="0" smtClean="0"/>
              <a:t>This may be done at run time</a:t>
            </a:r>
          </a:p>
          <a:p>
            <a:pPr eaLnBrk="1" hangingPunct="1"/>
            <a:r>
              <a:rPr lang="en-US" dirty="0" smtClean="0"/>
              <a:t>Assign the address of the data to variable</a:t>
            </a:r>
          </a:p>
          <a:p>
            <a:pPr eaLnBrk="1" hangingPunct="1"/>
            <a:r>
              <a:rPr lang="en-US" dirty="0" smtClean="0"/>
              <a:t>This does involve more administration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Dynamic Memory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Example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3276600" cy="1905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600" b="1" dirty="0" smtClean="0">
                <a:solidFill>
                  <a:srgbClr val="00CC00"/>
                </a:solidFill>
                <a:latin typeface="Courier New" pitchFamily="49" charset="0"/>
              </a:rPr>
              <a:t>// in function, </a:t>
            </a:r>
            <a:r>
              <a:rPr lang="en-US" sz="1600" b="1" dirty="0" err="1" smtClean="0">
                <a:solidFill>
                  <a:srgbClr val="00CC00"/>
                </a:solidFill>
                <a:latin typeface="Courier New" pitchFamily="49" charset="0"/>
              </a:rPr>
              <a:t>f</a:t>
            </a:r>
            <a:r>
              <a:rPr lang="en-US" sz="1600" b="1" dirty="0" smtClean="0">
                <a:solidFill>
                  <a:srgbClr val="00CC00"/>
                </a:solidFill>
                <a:latin typeface="Courier New" pitchFamily="49" charset="0"/>
              </a:rPr>
              <a:t> 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CC00"/>
                </a:solidFill>
                <a:latin typeface="Courier New" pitchFamily="49" charset="0"/>
              </a:rPr>
              <a:t>/</a:t>
            </a:r>
            <a:r>
              <a:rPr lang="en-US" sz="1600" b="1" dirty="0" smtClean="0">
                <a:solidFill>
                  <a:srgbClr val="00CC00"/>
                </a:solidFill>
                <a:latin typeface="Courier New" pitchFamily="49" charset="0"/>
              </a:rPr>
              <a:t>/ Java </a:t>
            </a:r>
            <a:r>
              <a:rPr lang="en-US" sz="1600" b="1" dirty="0" smtClean="0">
                <a:solidFill>
                  <a:srgbClr val="00CC00"/>
                </a:solidFill>
                <a:latin typeface="Courier New" pitchFamily="49" charset="0"/>
              </a:rPr>
              <a:t>code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600" b="1" dirty="0" err="1" smtClean="0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arr</a:t>
            </a:r>
            <a:r>
              <a:rPr lang="en-US" sz="1600" b="1" dirty="0" smtClean="0">
                <a:latin typeface="Courier New" pitchFamily="49" charset="0"/>
              </a:rPr>
              <a:t>[</a:t>
            </a:r>
            <a:r>
              <a:rPr lang="en-US" sz="1600" b="1" dirty="0" smtClean="0">
                <a:latin typeface="Courier New" pitchFamily="49" charset="0"/>
              </a:rPr>
              <a:t>];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endParaRPr lang="en-US" sz="16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dirty="0" err="1" smtClean="0">
                <a:latin typeface="Courier New" pitchFamily="49" charset="0"/>
              </a:rPr>
              <a:t>arr</a:t>
            </a:r>
            <a:r>
              <a:rPr lang="en-US" sz="1600" b="1" dirty="0" smtClean="0">
                <a:latin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</a:rPr>
              <a:t>getOrdArray</a:t>
            </a:r>
            <a:r>
              <a:rPr lang="en-US" sz="1600" b="1" dirty="0" smtClean="0">
                <a:latin typeface="Courier New" pitchFamily="49" charset="0"/>
              </a:rPr>
              <a:t>(5);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CC00"/>
                </a:solidFill>
                <a:latin typeface="Courier New" pitchFamily="49" charset="0"/>
              </a:rPr>
              <a:t>// …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286000" y="4875213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…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895600" y="4875213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err="1">
                <a:solidFill>
                  <a:schemeClr val="tx2"/>
                </a:solidFill>
                <a:latin typeface="Courier New" pitchFamily="49" charset="0"/>
              </a:rPr>
              <a:t>arr</a:t>
            </a:r>
            <a:endParaRPr lang="en-US" sz="12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381000" y="4560888"/>
            <a:ext cx="1905000" cy="59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f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2286000" y="4560888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…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2895600" y="4560888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null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381001" y="5159375"/>
            <a:ext cx="3124200" cy="63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…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895600" y="4276725"/>
            <a:ext cx="6096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n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81001" y="3962400"/>
            <a:ext cx="1904999" cy="59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latin typeface="Courier New" pitchFamily="49" charset="0"/>
              </a:rPr>
              <a:t>getOrdArray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895600" y="3962400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Courier New" pitchFamily="49" charset="0"/>
              </a:rPr>
              <a:t>5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838200" y="581025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stack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733800" y="1828800"/>
            <a:ext cx="5181600" cy="1905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 err="1" smtClean="0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[] </a:t>
            </a:r>
            <a:r>
              <a:rPr lang="en-US" sz="1600" b="1" dirty="0" err="1">
                <a:latin typeface="Courier New" pitchFamily="49" charset="0"/>
              </a:rPr>
              <a:t>getOrdArray(</a:t>
            </a:r>
            <a:r>
              <a:rPr lang="en-US" sz="16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n)</a:t>
            </a:r>
            <a:r>
              <a:rPr lang="en-US" sz="1600" b="1" dirty="0" smtClean="0">
                <a:latin typeface="Courier New" pitchFamily="49" charset="0"/>
              </a:rPr>
              <a:t>{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arr</a:t>
            </a:r>
            <a:r>
              <a:rPr lang="en-US" sz="1600" b="1" dirty="0">
                <a:latin typeface="Courier New" pitchFamily="49" charset="0"/>
              </a:rPr>
              <a:t>[] = new </a:t>
            </a:r>
            <a:r>
              <a:rPr lang="en-US" sz="16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[n];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A50021"/>
                </a:solidFill>
                <a:latin typeface="Courier New" pitchFamily="49" charset="0"/>
              </a:rPr>
              <a:t>for</a:t>
            </a:r>
            <a:r>
              <a:rPr lang="en-US" sz="1600" b="1" dirty="0">
                <a:latin typeface="Courier New" pitchFamily="49" charset="0"/>
              </a:rPr>
              <a:t> (</a:t>
            </a:r>
            <a:r>
              <a:rPr lang="en-US" sz="16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 = 0; 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 &lt;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n</a:t>
            </a:r>
            <a:r>
              <a:rPr lang="en-US" sz="1600" b="1" dirty="0" smtClean="0">
                <a:latin typeface="Courier New" pitchFamily="49" charset="0"/>
              </a:rPr>
              <a:t>; </a:t>
            </a:r>
            <a:r>
              <a:rPr lang="en-US" sz="1600" b="1" dirty="0">
                <a:latin typeface="Courier New" pitchFamily="49" charset="0"/>
              </a:rPr>
              <a:t>++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){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 err="1">
                <a:latin typeface="Courier New" pitchFamily="49" charset="0"/>
              </a:rPr>
              <a:t>arr</a:t>
            </a:r>
            <a:r>
              <a:rPr lang="en-US" sz="1600" b="1" dirty="0">
                <a:latin typeface="Courier New" pitchFamily="49" charset="0"/>
              </a:rPr>
              <a:t>[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] = 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 * 2 + 1;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arr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22543" name="Text Box 22"/>
          <p:cNvSpPr txBox="1">
            <a:spLocks noChangeArrowheads="1"/>
          </p:cNvSpPr>
          <p:nvPr/>
        </p:nvSpPr>
        <p:spPr bwMode="auto">
          <a:xfrm>
            <a:off x="4191000" y="57912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heap</a:t>
            </a:r>
          </a:p>
        </p:txBody>
      </p:sp>
      <p:sp>
        <p:nvSpPr>
          <p:cNvPr id="23570" name="Oval 26"/>
          <p:cNvSpPr>
            <a:spLocks noChangeArrowheads="1"/>
          </p:cNvSpPr>
          <p:nvPr/>
        </p:nvSpPr>
        <p:spPr bwMode="auto">
          <a:xfrm>
            <a:off x="4114800" y="3962400"/>
            <a:ext cx="41910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953000" y="4648200"/>
            <a:ext cx="1143000" cy="304800"/>
            <a:chOff x="3120" y="2784"/>
            <a:chExt cx="720" cy="192"/>
          </a:xfrm>
        </p:grpSpPr>
        <p:sp>
          <p:nvSpPr>
            <p:cNvPr id="23579" name="Rectangle 27"/>
            <p:cNvSpPr>
              <a:spLocks noChangeArrowheads="1"/>
            </p:cNvSpPr>
            <p:nvPr/>
          </p:nvSpPr>
          <p:spPr bwMode="auto">
            <a:xfrm>
              <a:off x="3120" y="2784"/>
              <a:ext cx="144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80" name="Rectangle 28"/>
            <p:cNvSpPr>
              <a:spLocks noChangeArrowheads="1"/>
            </p:cNvSpPr>
            <p:nvPr/>
          </p:nvSpPr>
          <p:spPr bwMode="auto">
            <a:xfrm>
              <a:off x="3264" y="2784"/>
              <a:ext cx="144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81" name="Rectangle 29"/>
            <p:cNvSpPr>
              <a:spLocks noChangeArrowheads="1"/>
            </p:cNvSpPr>
            <p:nvPr/>
          </p:nvSpPr>
          <p:spPr bwMode="auto">
            <a:xfrm>
              <a:off x="3408" y="2784"/>
              <a:ext cx="144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82" name="Rectangle 30"/>
            <p:cNvSpPr>
              <a:spLocks noChangeArrowheads="1"/>
            </p:cNvSpPr>
            <p:nvPr/>
          </p:nvSpPr>
          <p:spPr bwMode="auto">
            <a:xfrm>
              <a:off x="3552" y="2784"/>
              <a:ext cx="144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83" name="Rectangle 31"/>
            <p:cNvSpPr>
              <a:spLocks noChangeArrowheads="1"/>
            </p:cNvSpPr>
            <p:nvPr/>
          </p:nvSpPr>
          <p:spPr bwMode="auto">
            <a:xfrm>
              <a:off x="3696" y="2784"/>
              <a:ext cx="144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4953000" y="4648200"/>
            <a:ext cx="228600" cy="304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1</a:t>
            </a: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5181600" y="4648200"/>
            <a:ext cx="228600" cy="304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3</a:t>
            </a: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5410200" y="4648200"/>
            <a:ext cx="228600" cy="304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5</a:t>
            </a: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5638800" y="4648200"/>
            <a:ext cx="228600" cy="304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7</a:t>
            </a:r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5867400" y="4648200"/>
            <a:ext cx="228600" cy="304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9</a:t>
            </a: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2895600" y="4560888"/>
            <a:ext cx="6096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3200400" y="4724400"/>
            <a:ext cx="175260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286000" y="4276725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err="1">
                <a:solidFill>
                  <a:schemeClr val="tx2"/>
                </a:solidFill>
                <a:latin typeface="Courier New" pitchFamily="49" charset="0"/>
              </a:rPr>
              <a:t>arr</a:t>
            </a:r>
            <a:endParaRPr lang="en-US" sz="12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2286000" y="3962400"/>
            <a:ext cx="6096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2590800" y="4114800"/>
            <a:ext cx="236220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3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3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3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33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3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3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2" dur="500" fill="hold"/>
                                        <p:tgtEl>
                                          <p:spTgt spid="33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3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3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 animBg="1"/>
      <p:bldP spid="33807" grpId="1" animBg="1"/>
      <p:bldP spid="33808" grpId="0" animBg="1"/>
      <p:bldP spid="33808" grpId="1" animBg="1"/>
      <p:bldP spid="33809" grpId="0" animBg="1"/>
      <p:bldP spid="33809" grpId="1" animBg="1"/>
      <p:bldP spid="33827" grpId="0" animBg="1"/>
      <p:bldP spid="33828" grpId="0" animBg="1"/>
      <p:bldP spid="33829" grpId="0" animBg="1"/>
      <p:bldP spid="33830" grpId="0" animBg="1"/>
      <p:bldP spid="33831" grpId="0" animBg="1"/>
      <p:bldP spid="33835" grpId="0" animBg="1"/>
      <p:bldP spid="33826" grpId="0" animBg="1"/>
      <p:bldP spid="30" grpId="0" animBg="1"/>
      <p:bldP spid="30" grpId="1" animBg="1"/>
      <p:bldP spid="31" grpId="1" animBg="1"/>
      <p:bldP spid="31" grpId="2" animBg="1"/>
      <p:bldP spid="32" grpId="1" animBg="1"/>
      <p:bldP spid="32" grpId="2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Dynamic Memory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Example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3276600" cy="1905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600" b="1" dirty="0" smtClean="0">
                <a:solidFill>
                  <a:srgbClr val="00CC00"/>
                </a:solidFill>
                <a:latin typeface="Courier New" pitchFamily="49" charset="0"/>
              </a:rPr>
              <a:t>// in function, </a:t>
            </a:r>
            <a:r>
              <a:rPr lang="en-US" sz="1600" b="1" dirty="0" err="1" smtClean="0">
                <a:solidFill>
                  <a:srgbClr val="00CC00"/>
                </a:solidFill>
                <a:latin typeface="Courier New" pitchFamily="49" charset="0"/>
              </a:rPr>
              <a:t>f</a:t>
            </a:r>
            <a:r>
              <a:rPr lang="en-US" sz="1600" b="1" dirty="0" smtClean="0">
                <a:solidFill>
                  <a:srgbClr val="00CC00"/>
                </a:solidFill>
                <a:latin typeface="Courier New" pitchFamily="49" charset="0"/>
              </a:rPr>
              <a:t> 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CC00"/>
                </a:solidFill>
                <a:latin typeface="Courier New" pitchFamily="49" charset="0"/>
              </a:rPr>
              <a:t>/</a:t>
            </a:r>
            <a:r>
              <a:rPr lang="en-US" sz="1600" b="1" dirty="0" smtClean="0">
                <a:solidFill>
                  <a:srgbClr val="00CC00"/>
                </a:solidFill>
                <a:latin typeface="Courier New" pitchFamily="49" charset="0"/>
              </a:rPr>
              <a:t>/</a:t>
            </a:r>
            <a:r>
              <a:rPr lang="en-US" sz="1600" b="1" dirty="0" smtClean="0">
                <a:solidFill>
                  <a:srgbClr val="00CC00"/>
                </a:solidFill>
                <a:latin typeface="Courier New" pitchFamily="49" charset="0"/>
              </a:rPr>
              <a:t> C++ code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600" b="1" dirty="0" err="1" smtClean="0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</a:rPr>
              <a:t> *</a:t>
            </a:r>
            <a:r>
              <a:rPr lang="en-US" sz="1600" b="1" dirty="0" err="1" smtClean="0">
                <a:latin typeface="Courier New" pitchFamily="49" charset="0"/>
              </a:rPr>
              <a:t>arr</a:t>
            </a:r>
            <a:r>
              <a:rPr lang="en-US" sz="16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endParaRPr lang="en-US" sz="16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dirty="0" err="1" smtClean="0">
                <a:latin typeface="Courier New" pitchFamily="49" charset="0"/>
              </a:rPr>
              <a:t>arr</a:t>
            </a:r>
            <a:r>
              <a:rPr lang="en-US" sz="1600" b="1" dirty="0" smtClean="0">
                <a:latin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</a:rPr>
              <a:t>getOrdArray</a:t>
            </a:r>
            <a:r>
              <a:rPr lang="en-US" sz="1600" b="1" dirty="0" smtClean="0">
                <a:latin typeface="Courier New" pitchFamily="49" charset="0"/>
              </a:rPr>
              <a:t>(5);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CC00"/>
                </a:solidFill>
                <a:latin typeface="Courier New" pitchFamily="49" charset="0"/>
              </a:rPr>
              <a:t>// …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286000" y="4875213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…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895600" y="4875213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err="1">
                <a:solidFill>
                  <a:schemeClr val="tx2"/>
                </a:solidFill>
                <a:latin typeface="Courier New" pitchFamily="49" charset="0"/>
              </a:rPr>
              <a:t>arr</a:t>
            </a:r>
            <a:endParaRPr lang="en-US" sz="12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381000" y="4560888"/>
            <a:ext cx="1905000" cy="59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f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2286000" y="4560888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…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2895600" y="4560888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null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381001" y="5159375"/>
            <a:ext cx="3124200" cy="63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…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895600" y="4276725"/>
            <a:ext cx="6096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n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81001" y="3962400"/>
            <a:ext cx="1904999" cy="59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latin typeface="Courier New" pitchFamily="49" charset="0"/>
              </a:rPr>
              <a:t>getOrdArray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895600" y="3962400"/>
            <a:ext cx="609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Courier New" pitchFamily="49" charset="0"/>
              </a:rPr>
              <a:t>5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838200" y="581025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stack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733800" y="1828800"/>
            <a:ext cx="5181600" cy="1905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 err="1" smtClean="0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1600" b="1" dirty="0" smtClean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</a:rPr>
              <a:t>* </a:t>
            </a:r>
            <a:r>
              <a:rPr lang="en-US" sz="1600" b="1" dirty="0" err="1">
                <a:latin typeface="Courier New" pitchFamily="49" charset="0"/>
              </a:rPr>
              <a:t>getOrdArray(</a:t>
            </a:r>
            <a:r>
              <a:rPr lang="en-US" sz="16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n)</a:t>
            </a:r>
            <a:r>
              <a:rPr lang="en-US" sz="1600" b="1" dirty="0" smtClean="0">
                <a:latin typeface="Courier New" pitchFamily="49" charset="0"/>
              </a:rPr>
              <a:t>{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</a:rPr>
              <a:t> *</a:t>
            </a:r>
            <a:r>
              <a:rPr lang="en-US" sz="1600" b="1" dirty="0" err="1" smtClean="0">
                <a:latin typeface="Courier New" pitchFamily="49" charset="0"/>
              </a:rPr>
              <a:t>arr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</a:rPr>
              <a:t>= new </a:t>
            </a:r>
            <a:r>
              <a:rPr lang="en-US" sz="16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1600" b="1" dirty="0" err="1">
                <a:latin typeface="Courier New" pitchFamily="49" charset="0"/>
              </a:rPr>
              <a:t>[n</a:t>
            </a:r>
            <a:r>
              <a:rPr lang="en-US" sz="1600" b="1" dirty="0">
                <a:latin typeface="Courier New" pitchFamily="49" charset="0"/>
              </a:rPr>
              <a:t>];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A50021"/>
                </a:solidFill>
                <a:latin typeface="Courier New" pitchFamily="49" charset="0"/>
              </a:rPr>
              <a:t>for</a:t>
            </a:r>
            <a:r>
              <a:rPr lang="en-US" sz="1600" b="1" dirty="0">
                <a:latin typeface="Courier New" pitchFamily="49" charset="0"/>
              </a:rPr>
              <a:t> (</a:t>
            </a:r>
            <a:r>
              <a:rPr lang="en-US" sz="1600" b="1" dirty="0" err="1">
                <a:solidFill>
                  <a:srgbClr val="A50021"/>
                </a:solidFill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 = 0; 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 &lt;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n</a:t>
            </a:r>
            <a:r>
              <a:rPr lang="en-US" sz="1600" b="1" dirty="0" smtClean="0">
                <a:latin typeface="Courier New" pitchFamily="49" charset="0"/>
              </a:rPr>
              <a:t>; </a:t>
            </a:r>
            <a:r>
              <a:rPr lang="en-US" sz="1600" b="1" dirty="0">
                <a:latin typeface="Courier New" pitchFamily="49" charset="0"/>
              </a:rPr>
              <a:t>++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){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 err="1">
                <a:latin typeface="Courier New" pitchFamily="49" charset="0"/>
              </a:rPr>
              <a:t>arr</a:t>
            </a:r>
            <a:r>
              <a:rPr lang="en-US" sz="1600" b="1" dirty="0">
                <a:latin typeface="Courier New" pitchFamily="49" charset="0"/>
              </a:rPr>
              <a:t>[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] = 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 * 2 + 1;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A50021"/>
                </a:solidFill>
                <a:latin typeface="Courier New" pitchFamily="49" charset="0"/>
              </a:rPr>
              <a:t>return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arr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22543" name="Text Box 22"/>
          <p:cNvSpPr txBox="1">
            <a:spLocks noChangeArrowheads="1"/>
          </p:cNvSpPr>
          <p:nvPr/>
        </p:nvSpPr>
        <p:spPr bwMode="auto">
          <a:xfrm>
            <a:off x="4191000" y="57912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heap</a:t>
            </a:r>
          </a:p>
        </p:txBody>
      </p:sp>
      <p:sp>
        <p:nvSpPr>
          <p:cNvPr id="23570" name="Oval 26"/>
          <p:cNvSpPr>
            <a:spLocks noChangeArrowheads="1"/>
          </p:cNvSpPr>
          <p:nvPr/>
        </p:nvSpPr>
        <p:spPr bwMode="auto">
          <a:xfrm>
            <a:off x="4114800" y="3962400"/>
            <a:ext cx="41910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953000" y="4648200"/>
            <a:ext cx="1143000" cy="304800"/>
            <a:chOff x="3120" y="2784"/>
            <a:chExt cx="720" cy="192"/>
          </a:xfrm>
        </p:grpSpPr>
        <p:sp>
          <p:nvSpPr>
            <p:cNvPr id="23579" name="Rectangle 27"/>
            <p:cNvSpPr>
              <a:spLocks noChangeArrowheads="1"/>
            </p:cNvSpPr>
            <p:nvPr/>
          </p:nvSpPr>
          <p:spPr bwMode="auto">
            <a:xfrm>
              <a:off x="3120" y="2784"/>
              <a:ext cx="144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80" name="Rectangle 28"/>
            <p:cNvSpPr>
              <a:spLocks noChangeArrowheads="1"/>
            </p:cNvSpPr>
            <p:nvPr/>
          </p:nvSpPr>
          <p:spPr bwMode="auto">
            <a:xfrm>
              <a:off x="3264" y="2784"/>
              <a:ext cx="144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81" name="Rectangle 29"/>
            <p:cNvSpPr>
              <a:spLocks noChangeArrowheads="1"/>
            </p:cNvSpPr>
            <p:nvPr/>
          </p:nvSpPr>
          <p:spPr bwMode="auto">
            <a:xfrm>
              <a:off x="3408" y="2784"/>
              <a:ext cx="144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82" name="Rectangle 30"/>
            <p:cNvSpPr>
              <a:spLocks noChangeArrowheads="1"/>
            </p:cNvSpPr>
            <p:nvPr/>
          </p:nvSpPr>
          <p:spPr bwMode="auto">
            <a:xfrm>
              <a:off x="3552" y="2784"/>
              <a:ext cx="144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83" name="Rectangle 31"/>
            <p:cNvSpPr>
              <a:spLocks noChangeArrowheads="1"/>
            </p:cNvSpPr>
            <p:nvPr/>
          </p:nvSpPr>
          <p:spPr bwMode="auto">
            <a:xfrm>
              <a:off x="3696" y="2784"/>
              <a:ext cx="144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4953000" y="4648200"/>
            <a:ext cx="228600" cy="304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1</a:t>
            </a: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5181600" y="4648200"/>
            <a:ext cx="228600" cy="304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3</a:t>
            </a: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5410200" y="4648200"/>
            <a:ext cx="228600" cy="304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5</a:t>
            </a: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5638800" y="4648200"/>
            <a:ext cx="228600" cy="304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7</a:t>
            </a:r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5867400" y="4648200"/>
            <a:ext cx="228600" cy="304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9</a:t>
            </a: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2895600" y="4560888"/>
            <a:ext cx="6096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3200400" y="4724400"/>
            <a:ext cx="1752600" cy="76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286000" y="4276725"/>
            <a:ext cx="609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err="1">
                <a:solidFill>
                  <a:schemeClr val="tx2"/>
                </a:solidFill>
                <a:latin typeface="Courier New" pitchFamily="49" charset="0"/>
              </a:rPr>
              <a:t>arr</a:t>
            </a:r>
            <a:endParaRPr lang="en-US" sz="12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2286000" y="3962400"/>
            <a:ext cx="6096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2590800" y="4114800"/>
            <a:ext cx="236220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3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3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3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33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3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3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3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2" dur="500" fill="hold"/>
                                        <p:tgtEl>
                                          <p:spTgt spid="33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3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3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 animBg="1"/>
      <p:bldP spid="33807" grpId="1" animBg="1"/>
      <p:bldP spid="33808" grpId="0" animBg="1"/>
      <p:bldP spid="33808" grpId="1" animBg="1"/>
      <p:bldP spid="33809" grpId="0" animBg="1"/>
      <p:bldP spid="33809" grpId="1" animBg="1"/>
      <p:bldP spid="33827" grpId="0" animBg="1"/>
      <p:bldP spid="33828" grpId="0" animBg="1"/>
      <p:bldP spid="33829" grpId="0" animBg="1"/>
      <p:bldP spid="33830" grpId="0" animBg="1"/>
      <p:bldP spid="33831" grpId="0" animBg="1"/>
      <p:bldP spid="33835" grpId="0" animBg="1"/>
      <p:bldP spid="33826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Releasing Dynamic Memory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a function call is complete its stack memory is released and can be re-used</a:t>
            </a:r>
          </a:p>
          <a:p>
            <a:pPr eaLnBrk="1" hangingPunct="1"/>
            <a:r>
              <a:rPr lang="en-US" dirty="0" smtClean="0"/>
              <a:t>Dynamic memory should also be released</a:t>
            </a:r>
          </a:p>
          <a:p>
            <a:pPr lvl="1" eaLnBrk="1" hangingPunct="1"/>
            <a:r>
              <a:rPr lang="en-US" dirty="0" smtClean="0"/>
              <a:t>Failing to do so results in a </a:t>
            </a:r>
            <a:r>
              <a:rPr lang="en-US" b="1" dirty="0" smtClean="0"/>
              <a:t>memory leak</a:t>
            </a:r>
            <a:endParaRPr lang="en-US" dirty="0" smtClean="0"/>
          </a:p>
          <a:p>
            <a:pPr eaLnBrk="1" hangingPunct="1"/>
            <a:r>
              <a:rPr lang="en-US" dirty="0" smtClean="0"/>
              <a:t>It is not as easy to determine when dynamic memory should be released</a:t>
            </a:r>
          </a:p>
          <a:p>
            <a:pPr lvl="1" eaLnBrk="1" hangingPunct="1"/>
            <a:r>
              <a:rPr lang="en-US" dirty="0" smtClean="0"/>
              <a:t>Data might be referred to by more than one address variable</a:t>
            </a:r>
          </a:p>
          <a:p>
            <a:pPr lvl="2"/>
            <a:r>
              <a:rPr lang="en-US" dirty="0" smtClean="0"/>
              <a:t>Memory should only be released when it is no longer required by </a:t>
            </a:r>
            <a:r>
              <a:rPr lang="en-US" b="1" dirty="0" smtClean="0"/>
              <a:t>any</a:t>
            </a:r>
            <a:r>
              <a:rPr lang="en-US" dirty="0" smtClean="0"/>
              <a:t> variable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Dynamic vs Static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should a data object be created in dynamic memory?</a:t>
            </a:r>
          </a:p>
          <a:p>
            <a:pPr lvl="1" eaLnBrk="1" hangingPunct="1"/>
            <a:r>
              <a:rPr lang="en-US" dirty="0" smtClean="0"/>
              <a:t>When  the object is required to change size, or</a:t>
            </a:r>
          </a:p>
          <a:p>
            <a:pPr lvl="1" eaLnBrk="1" hangingPunct="1"/>
            <a:r>
              <a:rPr lang="en-US" dirty="0" smtClean="0"/>
              <a:t>If it is not known if the object will be required</a:t>
            </a:r>
          </a:p>
          <a:p>
            <a:pPr eaLnBrk="1" hangingPunct="1"/>
            <a:r>
              <a:rPr lang="en-US" dirty="0" smtClean="0"/>
              <a:t>Languages have different approaches to using static and dynamic memory</a:t>
            </a:r>
          </a:p>
          <a:p>
            <a:pPr lvl="1" eaLnBrk="1" hangingPunct="1"/>
            <a:r>
              <a:rPr lang="en-US" dirty="0" smtClean="0"/>
              <a:t>In Java this is determined by the data type</a:t>
            </a:r>
          </a:p>
          <a:p>
            <a:pPr lvl="1" eaLnBrk="1" hangingPunct="1"/>
            <a:r>
              <a:rPr lang="en-US" dirty="0" smtClean="0"/>
              <a:t>In C++ the programmer can choose whether to assign data to static or dynamic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7758138" cy="725481"/>
          </a:xfrm>
        </p:spPr>
        <p:txBody>
          <a:bodyPr/>
          <a:lstStyle/>
          <a:p>
            <a:r>
              <a:rPr lang="en-US" dirty="0" smtClean="0"/>
              <a:t>5 1 2 + 4 * + 3 –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2004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16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store 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700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38475" y="240665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1675" y="2917825"/>
            <a:ext cx="3538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+ to the last two operands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675" y="3429000"/>
            <a:ext cx="13260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result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08225" y="342900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1675" y="3940175"/>
            <a:ext cx="3538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* to the last two operands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1675" y="4451350"/>
            <a:ext cx="13260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result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08225" y="5473700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1675" y="4962525"/>
            <a:ext cx="3538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+ to the last two operands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01675" y="5473700"/>
            <a:ext cx="13260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store result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16700" y="4013200"/>
            <a:ext cx="80021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1675" y="5984875"/>
            <a:ext cx="34163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Apply - to the last two operands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16700" y="4743450"/>
            <a:ext cx="80021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7" grpId="0" animBg="1"/>
      <p:bldP spid="37" grpId="1" animBg="1"/>
      <p:bldP spid="38" grpId="0" animBg="1"/>
      <p:bldP spid="29" grpId="0" animBg="1"/>
      <p:bldP spid="29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A0034-6B0D-47DC-A8D5-3FEE3CCAE57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7" name="Picture 5" descr="j01157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27437" y="3648075"/>
            <a:ext cx="2397125" cy="2514600"/>
          </a:xfrm>
          <a:prstGeom prst="rect">
            <a:avLst/>
          </a:prstGeom>
          <a:noFill/>
        </p:spPr>
      </p:pic>
      <p:pic>
        <p:nvPicPr>
          <p:cNvPr id="8" name="Picture 3" descr="j01157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06712" y="3930650"/>
            <a:ext cx="2038350" cy="2189162"/>
          </a:xfrm>
          <a:prstGeom prst="rect">
            <a:avLst/>
          </a:prstGeom>
          <a:noFill/>
        </p:spPr>
      </p:pic>
      <p:pic>
        <p:nvPicPr>
          <p:cNvPr id="9" name="Picture 6" descr="j0115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5083175" y="3648075"/>
            <a:ext cx="2392362" cy="2514600"/>
          </a:xfrm>
          <a:prstGeom prst="rect">
            <a:avLst/>
          </a:prstGeom>
          <a:noFill/>
        </p:spPr>
      </p:pic>
      <p:pic>
        <p:nvPicPr>
          <p:cNvPr id="10" name="Picture 2" descr="AN0199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1822450"/>
            <a:ext cx="45593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j01157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973762" y="3638550"/>
            <a:ext cx="27336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we want to store data for a print queue for a student printer</a:t>
            </a:r>
          </a:p>
          <a:p>
            <a:pPr lvl="1"/>
            <a:r>
              <a:rPr lang="en-US" dirty="0" smtClean="0"/>
              <a:t>Student ID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File name</a:t>
            </a:r>
          </a:p>
          <a:p>
            <a:r>
              <a:rPr lang="en-US" dirty="0" smtClean="0"/>
              <a:t>The printer is to be assigned to file in the order in which they are received</a:t>
            </a:r>
          </a:p>
          <a:p>
            <a:pPr lvl="1"/>
            <a:r>
              <a:rPr lang="en-US" dirty="0" smtClean="0"/>
              <a:t>A fair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for Print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maintain the print queue we would require at least two classes</a:t>
            </a:r>
          </a:p>
          <a:p>
            <a:pPr lvl="1"/>
            <a:r>
              <a:rPr lang="en-US" dirty="0" smtClean="0"/>
              <a:t>Request class</a:t>
            </a:r>
          </a:p>
          <a:p>
            <a:pPr lvl="1"/>
            <a:r>
              <a:rPr lang="en-US" dirty="0" smtClean="0"/>
              <a:t>Collection class to store requests</a:t>
            </a:r>
          </a:p>
          <a:p>
            <a:r>
              <a:rPr lang="en-US" dirty="0" smtClean="0"/>
              <a:t>The collection class should support the desired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lvl="1"/>
            <a:r>
              <a:rPr lang="en-US" dirty="0" smtClean="0"/>
              <a:t>FIFO (First In First Out)</a:t>
            </a:r>
          </a:p>
          <a:p>
            <a:pPr lvl="1"/>
            <a:r>
              <a:rPr lang="en-US" dirty="0" smtClean="0"/>
              <a:t>The ADT is a </a:t>
            </a:r>
            <a:r>
              <a:rPr lang="en-US" i="1" dirty="0" smtClean="0"/>
              <a:t>queue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Queues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981325"/>
          </a:xfrm>
        </p:spPr>
        <p:txBody>
          <a:bodyPr/>
          <a:lstStyle/>
          <a:p>
            <a:r>
              <a:rPr lang="en-US" dirty="0" smtClean="0"/>
              <a:t>In a queue items are inserted at the back and removed from the front</a:t>
            </a:r>
          </a:p>
          <a:p>
            <a:pPr lvl="1"/>
            <a:r>
              <a:rPr lang="en-US" dirty="0" smtClean="0"/>
              <a:t>As an aside </a:t>
            </a:r>
            <a:r>
              <a:rPr lang="en-US" i="1" dirty="0" smtClean="0"/>
              <a:t>queue</a:t>
            </a:r>
            <a:r>
              <a:rPr lang="en-US" dirty="0" smtClean="0"/>
              <a:t> is just the British (i.e. correct</a:t>
            </a:r>
            <a:r>
              <a:rPr lang="en-US" dirty="0" smtClean="0">
                <a:solidFill>
                  <a:srgbClr val="00CC00"/>
                </a:solidFill>
                <a:sym typeface="Wingdings" pitchFamily="2" charset="2"/>
              </a:rPr>
              <a:t></a:t>
            </a:r>
            <a:r>
              <a:rPr lang="en-US" dirty="0" smtClean="0"/>
              <a:t>) word for a line (or line-up)</a:t>
            </a:r>
          </a:p>
          <a:p>
            <a:r>
              <a:rPr lang="en-US" dirty="0" smtClean="0"/>
              <a:t>Queues are </a:t>
            </a:r>
            <a:r>
              <a:rPr lang="en-US" b="1" dirty="0" smtClean="0"/>
              <a:t>FIFO</a:t>
            </a:r>
            <a:r>
              <a:rPr lang="en-US" dirty="0" smtClean="0"/>
              <a:t> (First In First Out) data structures – </a:t>
            </a:r>
            <a:r>
              <a:rPr lang="en-US" i="1" dirty="0" smtClean="0"/>
              <a:t>fair</a:t>
            </a:r>
            <a:r>
              <a:rPr lang="en-US" dirty="0" smtClean="0"/>
              <a:t> data structures</a:t>
            </a:r>
          </a:p>
        </p:txBody>
      </p:sp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5FFA8-8BC0-4B95-9A02-9DF7201FF38B}" type="slidenum">
              <a:rPr lang="en-US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What Can You Use a Queue For?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/>
          <a:lstStyle/>
          <a:p>
            <a:r>
              <a:rPr lang="en-US" dirty="0" smtClean="0"/>
              <a:t>Server requests</a:t>
            </a:r>
          </a:p>
          <a:p>
            <a:pPr lvl="1"/>
            <a:r>
              <a:rPr lang="en-US" dirty="0" smtClean="0"/>
              <a:t>Instant messaging servers queue up incoming messages</a:t>
            </a:r>
          </a:p>
          <a:p>
            <a:pPr lvl="1"/>
            <a:r>
              <a:rPr lang="en-US" dirty="0" smtClean="0"/>
              <a:t>Database requests</a:t>
            </a:r>
          </a:p>
          <a:p>
            <a:r>
              <a:rPr lang="en-US" dirty="0" smtClean="0"/>
              <a:t>Print queues</a:t>
            </a:r>
          </a:p>
          <a:p>
            <a:r>
              <a:rPr lang="en-US" dirty="0" smtClean="0"/>
              <a:t>Operating systems often use queues to schedule CPU jobs</a:t>
            </a:r>
          </a:p>
          <a:p>
            <a:r>
              <a:rPr lang="en-US" dirty="0" smtClean="0"/>
              <a:t>Various algorithm implementations</a:t>
            </a:r>
          </a:p>
        </p:txBody>
      </p:sp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Edgar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2884C-DDC9-4009-9496-34D6F9F30467}" type="slidenum">
              <a:rPr lang="en-US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Queue Operations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29113"/>
          </a:xfrm>
        </p:spPr>
        <p:txBody>
          <a:bodyPr/>
          <a:lstStyle/>
          <a:p>
            <a:r>
              <a:rPr lang="en-US" dirty="0" smtClean="0"/>
              <a:t>A queue should implement at least the first two of these operations:</a:t>
            </a:r>
          </a:p>
          <a:p>
            <a:pPr lvl="1"/>
            <a:r>
              <a:rPr lang="en-US" b="1" dirty="0" smtClean="0"/>
              <a:t>insert</a:t>
            </a:r>
            <a:r>
              <a:rPr lang="en-US" dirty="0" smtClean="0"/>
              <a:t> – insert item at the back of the queue</a:t>
            </a:r>
          </a:p>
          <a:p>
            <a:pPr lvl="1"/>
            <a:r>
              <a:rPr lang="en-US" b="1" dirty="0" smtClean="0"/>
              <a:t>remove</a:t>
            </a:r>
            <a:r>
              <a:rPr lang="en-US" dirty="0" smtClean="0"/>
              <a:t> – remove an item from the front </a:t>
            </a:r>
          </a:p>
          <a:p>
            <a:pPr lvl="1"/>
            <a:r>
              <a:rPr lang="en-US" b="1" dirty="0" smtClean="0"/>
              <a:t>peek</a:t>
            </a:r>
            <a:r>
              <a:rPr lang="en-US" dirty="0" smtClean="0"/>
              <a:t> – return the item at the front of the queue without removing it</a:t>
            </a:r>
          </a:p>
          <a:p>
            <a:r>
              <a:rPr lang="en-US" dirty="0" smtClean="0"/>
              <a:t>Like stacks, it is assumed that these operations will be implemented efficiently</a:t>
            </a:r>
          </a:p>
          <a:p>
            <a:pPr lvl="1"/>
            <a:r>
              <a:rPr lang="en-US" dirty="0" smtClean="0"/>
              <a:t>That is, in constant time</a:t>
            </a:r>
          </a:p>
        </p:txBody>
      </p:sp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56F17-5925-469D-A9B4-6570B93CD376}" type="slidenum">
              <a:rPr lang="en-US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Implementation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John Edgar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CC5C-462D-4183-90A0-D3326740D5DD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Array Implementation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3124201"/>
          </a:xfrm>
        </p:spPr>
        <p:txBody>
          <a:bodyPr/>
          <a:lstStyle/>
          <a:p>
            <a:r>
              <a:rPr lang="en-US" dirty="0" smtClean="0"/>
              <a:t>Consider using an array as the underlying structure for a queue, we could</a:t>
            </a:r>
          </a:p>
          <a:p>
            <a:pPr lvl="1"/>
            <a:r>
              <a:rPr lang="en-US" dirty="0" smtClean="0"/>
              <a:t>Make the back of the queue the current size of the array, much like the stack implementation</a:t>
            </a:r>
          </a:p>
          <a:p>
            <a:pPr lvl="1"/>
            <a:r>
              <a:rPr lang="en-US" dirty="0" smtClean="0"/>
              <a:t>Initially make the front of the queue index 0</a:t>
            </a:r>
          </a:p>
          <a:p>
            <a:pPr lvl="1"/>
            <a:r>
              <a:rPr lang="en-US" dirty="0" smtClean="0"/>
              <a:t>Inserting an item is easy</a:t>
            </a:r>
          </a:p>
          <a:p>
            <a:pPr lvl="2"/>
            <a:endParaRPr lang="en-US" dirty="0" smtClean="0"/>
          </a:p>
        </p:txBody>
      </p:sp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2004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00C53-A946-47F1-826A-5E963BCFF571}" type="slidenum">
              <a:rPr lang="en-US"/>
              <a:pPr>
                <a:defRPr/>
              </a:pPr>
              <a:t>97</a:t>
            </a:fld>
            <a:endParaRPr lang="en-US"/>
          </a:p>
        </p:txBody>
      </p:sp>
      <p:graphicFrame>
        <p:nvGraphicFramePr>
          <p:cNvPr id="7" name="Group 127"/>
          <p:cNvGraphicFramePr>
            <a:graphicFrameLocks/>
          </p:cNvGraphicFramePr>
          <p:nvPr/>
        </p:nvGraphicFramePr>
        <p:xfrm>
          <a:off x="2590800" y="5715000"/>
          <a:ext cx="3816350" cy="731520"/>
        </p:xfrm>
        <a:graphic>
          <a:graphicData uri="http://schemas.openxmlformats.org/drawingml/2006/table">
            <a:tbl>
              <a:tblPr/>
              <a:tblGrid>
                <a:gridCol w="477837"/>
                <a:gridCol w="476250"/>
                <a:gridCol w="476250"/>
                <a:gridCol w="477838"/>
                <a:gridCol w="477837"/>
                <a:gridCol w="476250"/>
                <a:gridCol w="476250"/>
                <a:gridCol w="4778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127"/>
          <p:cNvGraphicFramePr>
            <a:graphicFrameLocks/>
          </p:cNvGraphicFramePr>
          <p:nvPr/>
        </p:nvGraphicFramePr>
        <p:xfrm>
          <a:off x="2590800" y="5715000"/>
          <a:ext cx="3816350" cy="731520"/>
        </p:xfrm>
        <a:graphic>
          <a:graphicData uri="http://schemas.openxmlformats.org/drawingml/2006/table">
            <a:tbl>
              <a:tblPr/>
              <a:tblGrid>
                <a:gridCol w="477837"/>
                <a:gridCol w="476250"/>
                <a:gridCol w="476250"/>
                <a:gridCol w="477838"/>
                <a:gridCol w="477837"/>
                <a:gridCol w="476250"/>
                <a:gridCol w="476250"/>
                <a:gridCol w="4778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56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=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63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=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56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= 2</a:t>
            </a:r>
            <a:endParaRPr lang="en-US" dirty="0"/>
          </a:p>
        </p:txBody>
      </p:sp>
      <p:graphicFrame>
        <p:nvGraphicFramePr>
          <p:cNvPr id="12" name="Group 127"/>
          <p:cNvGraphicFramePr>
            <a:graphicFrameLocks/>
          </p:cNvGraphicFramePr>
          <p:nvPr/>
        </p:nvGraphicFramePr>
        <p:xfrm>
          <a:off x="2590800" y="5715000"/>
          <a:ext cx="3816350" cy="731520"/>
        </p:xfrm>
        <a:graphic>
          <a:graphicData uri="http://schemas.openxmlformats.org/drawingml/2006/table">
            <a:tbl>
              <a:tblPr/>
              <a:tblGrid>
                <a:gridCol w="477837"/>
                <a:gridCol w="476250"/>
                <a:gridCol w="476250"/>
                <a:gridCol w="477838"/>
                <a:gridCol w="477837"/>
                <a:gridCol w="476250"/>
                <a:gridCol w="476250"/>
                <a:gridCol w="4778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525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=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1"/>
      <p:bldP spid="10" grpId="2"/>
      <p:bldP spid="11" grpId="0"/>
      <p:bldP spid="1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Array Implementation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1981201"/>
          </a:xfrm>
        </p:spPr>
        <p:txBody>
          <a:bodyPr/>
          <a:lstStyle/>
          <a:p>
            <a:r>
              <a:rPr lang="en-US" dirty="0" smtClean="0"/>
              <a:t>What happens when items are removed?</a:t>
            </a:r>
          </a:p>
          <a:p>
            <a:pPr lvl="1"/>
            <a:r>
              <a:rPr lang="en-US" dirty="0" smtClean="0"/>
              <a:t>Either move all remaining items down – </a:t>
            </a:r>
            <a:r>
              <a:rPr lang="en-US" b="1" dirty="0" smtClean="0">
                <a:solidFill>
                  <a:schemeClr val="accent3"/>
                </a:solidFill>
              </a:rPr>
              <a:t>slow</a:t>
            </a:r>
          </a:p>
          <a:p>
            <a:pPr lvl="1"/>
            <a:r>
              <a:rPr lang="en-US" dirty="0" smtClean="0"/>
              <a:t>Or increment the front index – </a:t>
            </a:r>
            <a:r>
              <a:rPr lang="en-US" b="1" dirty="0" smtClean="0">
                <a:solidFill>
                  <a:schemeClr val="accent3"/>
                </a:solidFill>
              </a:rPr>
              <a:t>wastes space</a:t>
            </a:r>
          </a:p>
          <a:p>
            <a:pPr lvl="2"/>
            <a:endParaRPr lang="en-US" dirty="0" smtClean="0"/>
          </a:p>
        </p:txBody>
      </p:sp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2004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00C53-A946-47F1-826A-5E963BCFF571}" type="slidenum">
              <a:rPr lang="en-US"/>
              <a:pPr>
                <a:defRPr/>
              </a:pPr>
              <a:t>98</a:t>
            </a:fld>
            <a:endParaRPr lang="en-US"/>
          </a:p>
        </p:txBody>
      </p:sp>
      <p:graphicFrame>
        <p:nvGraphicFramePr>
          <p:cNvPr id="7" name="Group 127"/>
          <p:cNvGraphicFramePr>
            <a:graphicFrameLocks/>
          </p:cNvGraphicFramePr>
          <p:nvPr/>
        </p:nvGraphicFramePr>
        <p:xfrm>
          <a:off x="2590800" y="3810000"/>
          <a:ext cx="3816350" cy="731520"/>
        </p:xfrm>
        <a:graphic>
          <a:graphicData uri="http://schemas.openxmlformats.org/drawingml/2006/table">
            <a:tbl>
              <a:tblPr/>
              <a:tblGrid>
                <a:gridCol w="477837"/>
                <a:gridCol w="476250"/>
                <a:gridCol w="476250"/>
                <a:gridCol w="477838"/>
                <a:gridCol w="477837"/>
                <a:gridCol w="476250"/>
                <a:gridCol w="476250"/>
                <a:gridCol w="4778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419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= 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886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= 0</a:t>
            </a:r>
            <a:endParaRPr lang="en-US" dirty="0"/>
          </a:p>
        </p:txBody>
      </p:sp>
      <p:graphicFrame>
        <p:nvGraphicFramePr>
          <p:cNvPr id="10" name="Group 127"/>
          <p:cNvGraphicFramePr>
            <a:graphicFrameLocks/>
          </p:cNvGraphicFramePr>
          <p:nvPr/>
        </p:nvGraphicFramePr>
        <p:xfrm>
          <a:off x="2590800" y="4800600"/>
          <a:ext cx="3816350" cy="731520"/>
        </p:xfrm>
        <a:graphic>
          <a:graphicData uri="http://schemas.openxmlformats.org/drawingml/2006/table">
            <a:tbl>
              <a:tblPr/>
              <a:tblGrid>
                <a:gridCol w="477837"/>
                <a:gridCol w="476250"/>
                <a:gridCol w="476250"/>
                <a:gridCol w="477838"/>
                <a:gridCol w="477837"/>
                <a:gridCol w="476250"/>
                <a:gridCol w="476250"/>
                <a:gridCol w="4778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18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510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= 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80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= 0</a:t>
            </a:r>
            <a:endParaRPr lang="en-US" dirty="0"/>
          </a:p>
        </p:txBody>
      </p:sp>
      <p:graphicFrame>
        <p:nvGraphicFramePr>
          <p:cNvPr id="13" name="Group 127"/>
          <p:cNvGraphicFramePr>
            <a:graphicFrameLocks/>
          </p:cNvGraphicFramePr>
          <p:nvPr/>
        </p:nvGraphicFramePr>
        <p:xfrm>
          <a:off x="2590800" y="5638800"/>
          <a:ext cx="3816350" cy="731520"/>
        </p:xfrm>
        <a:graphic>
          <a:graphicData uri="http://schemas.openxmlformats.org/drawingml/2006/table">
            <a:tbl>
              <a:tblPr/>
              <a:tblGrid>
                <a:gridCol w="477837"/>
                <a:gridCol w="476250"/>
                <a:gridCol w="476250"/>
                <a:gridCol w="477838"/>
                <a:gridCol w="477837"/>
                <a:gridCol w="476250"/>
                <a:gridCol w="476250"/>
                <a:gridCol w="4778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000" y="594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= 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563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=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Circular Arrays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2185988"/>
          </a:xfrm>
        </p:spPr>
        <p:txBody>
          <a:bodyPr/>
          <a:lstStyle/>
          <a:p>
            <a:r>
              <a:rPr lang="en-US" sz="2800" b="1" dirty="0" smtClean="0"/>
              <a:t>Neat trick</a:t>
            </a:r>
            <a:r>
              <a:rPr lang="en-US" sz="2800" dirty="0" smtClean="0"/>
              <a:t>: use a </a:t>
            </a:r>
            <a:r>
              <a:rPr lang="en-US" sz="2800" b="1" dirty="0" smtClean="0"/>
              <a:t>circular array</a:t>
            </a:r>
            <a:r>
              <a:rPr lang="en-US" sz="2800" dirty="0" smtClean="0"/>
              <a:t> to insert and remove items from a queue in constant time</a:t>
            </a:r>
          </a:p>
          <a:p>
            <a:r>
              <a:rPr lang="en-US" sz="2800" dirty="0" smtClean="0"/>
              <a:t>The idea of a circular array is that the end of the array “wraps around” to the start of the array</a:t>
            </a:r>
          </a:p>
        </p:txBody>
      </p:sp>
      <p:graphicFrame>
        <p:nvGraphicFramePr>
          <p:cNvPr id="188543" name="Group 127"/>
          <p:cNvGraphicFramePr>
            <a:graphicFrameLocks noGrp="1"/>
          </p:cNvGraphicFramePr>
          <p:nvPr>
            <p:ph sz="half" idx="2"/>
          </p:nvPr>
        </p:nvGraphicFramePr>
        <p:xfrm>
          <a:off x="684213" y="4437063"/>
          <a:ext cx="3816350" cy="731520"/>
        </p:xfrm>
        <a:graphic>
          <a:graphicData uri="http://schemas.openxmlformats.org/drawingml/2006/table">
            <a:tbl>
              <a:tblPr/>
              <a:tblGrid>
                <a:gridCol w="477837"/>
                <a:gridCol w="476250"/>
                <a:gridCol w="476250"/>
                <a:gridCol w="477838"/>
                <a:gridCol w="477837"/>
                <a:gridCol w="476250"/>
                <a:gridCol w="476250"/>
                <a:gridCol w="4778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70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2004</a:t>
            </a:r>
          </a:p>
        </p:txBody>
      </p:sp>
      <p:sp>
        <p:nvSpPr>
          <p:cNvPr id="327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Edgar</a:t>
            </a:r>
          </a:p>
        </p:txBody>
      </p:sp>
      <p:sp>
        <p:nvSpPr>
          <p:cNvPr id="327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31E6A-4305-412F-8120-653FE691B29A}" type="slidenum">
              <a:rPr lang="en-US"/>
              <a:pPr>
                <a:defRPr/>
              </a:pPr>
              <a:t>99</a:t>
            </a:fld>
            <a:endParaRPr lang="en-US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5651500" y="3500438"/>
            <a:ext cx="2762250" cy="2598737"/>
            <a:chOff x="1156" y="2432"/>
            <a:chExt cx="1740" cy="1637"/>
          </a:xfrm>
        </p:grpSpPr>
        <p:sp>
          <p:nvSpPr>
            <p:cNvPr id="40993" name="Text Box 14"/>
            <p:cNvSpPr txBox="1">
              <a:spLocks noChangeArrowheads="1"/>
            </p:cNvSpPr>
            <p:nvPr/>
          </p:nvSpPr>
          <p:spPr bwMode="auto">
            <a:xfrm>
              <a:off x="2245" y="243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40994" name="Text Box 15"/>
            <p:cNvSpPr txBox="1">
              <a:spLocks noChangeArrowheads="1"/>
            </p:cNvSpPr>
            <p:nvPr/>
          </p:nvSpPr>
          <p:spPr bwMode="auto">
            <a:xfrm>
              <a:off x="2608" y="284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40995" name="Text Box 16"/>
            <p:cNvSpPr txBox="1">
              <a:spLocks noChangeArrowheads="1"/>
            </p:cNvSpPr>
            <p:nvPr/>
          </p:nvSpPr>
          <p:spPr bwMode="auto">
            <a:xfrm>
              <a:off x="2290" y="3793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</a:rPr>
                <a:t>3</a:t>
              </a:r>
            </a:p>
          </p:txBody>
        </p:sp>
        <p:sp>
          <p:nvSpPr>
            <p:cNvPr id="40996" name="Text Box 17"/>
            <p:cNvSpPr txBox="1">
              <a:spLocks noChangeArrowheads="1"/>
            </p:cNvSpPr>
            <p:nvPr/>
          </p:nvSpPr>
          <p:spPr bwMode="auto">
            <a:xfrm>
              <a:off x="2608" y="338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</a:rPr>
                <a:t>2</a:t>
              </a:r>
            </a:p>
          </p:txBody>
        </p:sp>
        <p:sp>
          <p:nvSpPr>
            <p:cNvPr id="40997" name="Text Box 18"/>
            <p:cNvSpPr txBox="1">
              <a:spLocks noChangeArrowheads="1"/>
            </p:cNvSpPr>
            <p:nvPr/>
          </p:nvSpPr>
          <p:spPr bwMode="auto">
            <a:xfrm>
              <a:off x="1565" y="383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</a:rPr>
                <a:t>4</a:t>
              </a:r>
            </a:p>
          </p:txBody>
        </p:sp>
        <p:sp>
          <p:nvSpPr>
            <p:cNvPr id="40998" name="Text Box 19"/>
            <p:cNvSpPr txBox="1">
              <a:spLocks noChangeArrowheads="1"/>
            </p:cNvSpPr>
            <p:nvPr/>
          </p:nvSpPr>
          <p:spPr bwMode="auto">
            <a:xfrm>
              <a:off x="1156" y="343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</a:rPr>
                <a:t>5</a:t>
              </a:r>
            </a:p>
          </p:txBody>
        </p:sp>
        <p:sp>
          <p:nvSpPr>
            <p:cNvPr id="40999" name="Text Box 20"/>
            <p:cNvSpPr txBox="1">
              <a:spLocks noChangeArrowheads="1"/>
            </p:cNvSpPr>
            <p:nvPr/>
          </p:nvSpPr>
          <p:spPr bwMode="auto">
            <a:xfrm>
              <a:off x="1202" y="284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</a:rPr>
                <a:t>6</a:t>
              </a:r>
            </a:p>
          </p:txBody>
        </p:sp>
        <p:grpSp>
          <p:nvGrpSpPr>
            <p:cNvPr id="41000" name="Group 44"/>
            <p:cNvGrpSpPr>
              <a:grpSpLocks/>
            </p:cNvGrpSpPr>
            <p:nvPr/>
          </p:nvGrpSpPr>
          <p:grpSpPr bwMode="auto">
            <a:xfrm>
              <a:off x="1338" y="2523"/>
              <a:ext cx="1403" cy="1438"/>
              <a:chOff x="1780" y="2324"/>
              <a:chExt cx="1403" cy="1438"/>
            </a:xfrm>
          </p:grpSpPr>
          <p:sp>
            <p:nvSpPr>
              <p:cNvPr id="41002" name="Oval 37"/>
              <p:cNvSpPr>
                <a:spLocks noChangeArrowheads="1"/>
              </p:cNvSpPr>
              <p:nvPr/>
            </p:nvSpPr>
            <p:spPr bwMode="auto">
              <a:xfrm>
                <a:off x="1904" y="2470"/>
                <a:ext cx="1152" cy="1152"/>
              </a:xfrm>
              <a:prstGeom prst="ellipse">
                <a:avLst/>
              </a:prstGeom>
              <a:noFill/>
              <a:ln w="406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003" name="Line 39"/>
              <p:cNvSpPr>
                <a:spLocks noChangeShapeType="1"/>
              </p:cNvSpPr>
              <p:nvPr/>
            </p:nvSpPr>
            <p:spPr bwMode="auto">
              <a:xfrm>
                <a:off x="2490" y="2341"/>
                <a:ext cx="9" cy="1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4" name="Line 40"/>
              <p:cNvSpPr>
                <a:spLocks noChangeShapeType="1"/>
              </p:cNvSpPr>
              <p:nvPr/>
            </p:nvSpPr>
            <p:spPr bwMode="auto">
              <a:xfrm rot="-5400000">
                <a:off x="2477" y="2346"/>
                <a:ext cx="9" cy="1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5" name="Line 41"/>
              <p:cNvSpPr>
                <a:spLocks noChangeShapeType="1"/>
              </p:cNvSpPr>
              <p:nvPr/>
            </p:nvSpPr>
            <p:spPr bwMode="auto">
              <a:xfrm rot="-2622516">
                <a:off x="2473" y="2324"/>
                <a:ext cx="9" cy="1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6" name="Line 42"/>
              <p:cNvSpPr>
                <a:spLocks noChangeShapeType="1"/>
              </p:cNvSpPr>
              <p:nvPr/>
            </p:nvSpPr>
            <p:spPr bwMode="auto">
              <a:xfrm rot="2624116">
                <a:off x="2490" y="2359"/>
                <a:ext cx="9" cy="1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7" name="Oval 43"/>
              <p:cNvSpPr>
                <a:spLocks noChangeArrowheads="1"/>
              </p:cNvSpPr>
              <p:nvPr/>
            </p:nvSpPr>
            <p:spPr bwMode="auto">
              <a:xfrm>
                <a:off x="2035" y="2600"/>
                <a:ext cx="892" cy="89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41001" name="Text Box 45"/>
            <p:cNvSpPr txBox="1">
              <a:spLocks noChangeArrowheads="1"/>
            </p:cNvSpPr>
            <p:nvPr/>
          </p:nvSpPr>
          <p:spPr bwMode="auto">
            <a:xfrm>
              <a:off x="1610" y="243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Courier New" pitchFamily="49" charset="0"/>
                </a:rPr>
                <a:t>7</a:t>
              </a:r>
            </a:p>
          </p:txBody>
        </p:sp>
      </p:grpSp>
      <p:sp>
        <p:nvSpPr>
          <p:cNvPr id="188544" name="Line 128"/>
          <p:cNvSpPr>
            <a:spLocks noChangeShapeType="1"/>
          </p:cNvSpPr>
          <p:nvPr/>
        </p:nvSpPr>
        <p:spPr bwMode="auto">
          <a:xfrm>
            <a:off x="4716463" y="47974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54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6802</TotalTime>
  <Words>6583</Words>
  <Application>Microsoft Macintosh PowerPoint</Application>
  <PresentationFormat>On-screen Show (4:3)</PresentationFormat>
  <Paragraphs>1625</Paragraphs>
  <Slides>119</Slides>
  <Notes>86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1" baseType="lpstr">
      <vt:lpstr>Module</vt:lpstr>
      <vt:lpstr>Bitmap Image</vt:lpstr>
      <vt:lpstr>CMPT 225</vt:lpstr>
      <vt:lpstr>Outline</vt:lpstr>
      <vt:lpstr>Postfix</vt:lpstr>
      <vt:lpstr>Reverse Polish Notation</vt:lpstr>
      <vt:lpstr>Reverse Polish Notation</vt:lpstr>
      <vt:lpstr>RPN Example</vt:lpstr>
      <vt:lpstr>RPN Example</vt:lpstr>
      <vt:lpstr>RPN Example</vt:lpstr>
      <vt:lpstr>RPN Example</vt:lpstr>
      <vt:lpstr>RPN Example</vt:lpstr>
      <vt:lpstr>Data Structure</vt:lpstr>
      <vt:lpstr>Stack</vt:lpstr>
      <vt:lpstr>Stacks</vt:lpstr>
      <vt:lpstr>Postfix and Stacks</vt:lpstr>
      <vt:lpstr>Abstract Data Types</vt:lpstr>
      <vt:lpstr>Abstract Data Types</vt:lpstr>
      <vt:lpstr>Concrete Data Type</vt:lpstr>
      <vt:lpstr>ADT Operators</vt:lpstr>
      <vt:lpstr>Mutators</vt:lpstr>
      <vt:lpstr>Accessors</vt:lpstr>
      <vt:lpstr>What Not How</vt:lpstr>
      <vt:lpstr>Specification of ADT Operations</vt:lpstr>
      <vt:lpstr>Stack Implementation</vt:lpstr>
      <vt:lpstr>Stack Operations</vt:lpstr>
      <vt:lpstr>A Design Note</vt:lpstr>
      <vt:lpstr>Classes</vt:lpstr>
      <vt:lpstr>Stack Implementation</vt:lpstr>
      <vt:lpstr>Array Implementation</vt:lpstr>
      <vt:lpstr>Array Stack Example</vt:lpstr>
      <vt:lpstr>Array Stack Example</vt:lpstr>
      <vt:lpstr>Array Stack Example</vt:lpstr>
      <vt:lpstr>Array Stack Example</vt:lpstr>
      <vt:lpstr>Array Stack Example</vt:lpstr>
      <vt:lpstr>Array Implementation Summary</vt:lpstr>
      <vt:lpstr>Array Digression</vt:lpstr>
      <vt:lpstr>Arrays</vt:lpstr>
      <vt:lpstr>Array Indexing</vt:lpstr>
      <vt:lpstr>Array Indexing</vt:lpstr>
      <vt:lpstr>Arrays and Main Memory</vt:lpstr>
      <vt:lpstr>Arrays and Main Memory</vt:lpstr>
      <vt:lpstr>Arrays and Main Memory</vt:lpstr>
      <vt:lpstr>Memory Addresses</vt:lpstr>
      <vt:lpstr>Offset Calculations</vt:lpstr>
      <vt:lpstr>Offset Example</vt:lpstr>
      <vt:lpstr>Passing Arrays to Methods</vt:lpstr>
      <vt:lpstr>Array Positions</vt:lpstr>
      <vt:lpstr>Insertion and Removal into Ordered Arrays</vt:lpstr>
      <vt:lpstr>Arrays are Static</vt:lpstr>
      <vt:lpstr>Array Summary</vt:lpstr>
      <vt:lpstr>Linked List Digression</vt:lpstr>
      <vt:lpstr>A Dream Data Structure</vt:lpstr>
      <vt:lpstr>Linked Lists</vt:lpstr>
      <vt:lpstr>Linked Lists</vt:lpstr>
      <vt:lpstr>Linked Lists</vt:lpstr>
      <vt:lpstr>Linked Lists</vt:lpstr>
      <vt:lpstr>Building a Linked List</vt:lpstr>
      <vt:lpstr>Building a Linked List</vt:lpstr>
      <vt:lpstr>Traversing a Linked List</vt:lpstr>
      <vt:lpstr>Traversing a Linked List</vt:lpstr>
      <vt:lpstr>Traversing a Linked List</vt:lpstr>
      <vt:lpstr>Encapsulating Linked Lists</vt:lpstr>
      <vt:lpstr>Stack Implementation</vt:lpstr>
      <vt:lpstr>Stack: Linked List</vt:lpstr>
      <vt:lpstr>Linked List Implementation</vt:lpstr>
      <vt:lpstr>Linked List Implementation</vt:lpstr>
      <vt:lpstr>List Stack Example</vt:lpstr>
      <vt:lpstr>List Stack Example</vt:lpstr>
      <vt:lpstr>List Stack Example</vt:lpstr>
      <vt:lpstr>List Stack Example</vt:lpstr>
      <vt:lpstr>List Stack Example</vt:lpstr>
      <vt:lpstr>List Stack Example</vt:lpstr>
      <vt:lpstr>The Call Stack</vt:lpstr>
      <vt:lpstr>Functions</vt:lpstr>
      <vt:lpstr>Organizing Function Calls</vt:lpstr>
      <vt:lpstr>The Call Stack</vt:lpstr>
      <vt:lpstr>Call Stack and Memory</vt:lpstr>
      <vt:lpstr>Call Stack Example (Java)</vt:lpstr>
      <vt:lpstr>Call Stack Example (C/C++)</vt:lpstr>
      <vt:lpstr>Call Stack Example</vt:lpstr>
      <vt:lpstr>Call Stack Example</vt:lpstr>
      <vt:lpstr>Returning Values</vt:lpstr>
      <vt:lpstr>What About Arrays?</vt:lpstr>
      <vt:lpstr>Make Room</vt:lpstr>
      <vt:lpstr>Dynamic Memory</vt:lpstr>
      <vt:lpstr>Variables in Dynamic Memory</vt:lpstr>
      <vt:lpstr>Dynamic Memory Example</vt:lpstr>
      <vt:lpstr>Dynamic Memory Example</vt:lpstr>
      <vt:lpstr>Releasing Dynamic Memory</vt:lpstr>
      <vt:lpstr>Dynamic vs Static</vt:lpstr>
      <vt:lpstr>Queues</vt:lpstr>
      <vt:lpstr>Print Queues</vt:lpstr>
      <vt:lpstr>Classes for Print Queues</vt:lpstr>
      <vt:lpstr>Queues</vt:lpstr>
      <vt:lpstr>What Can You Use a Queue For?</vt:lpstr>
      <vt:lpstr>Queue Operations</vt:lpstr>
      <vt:lpstr>Queue Implementation</vt:lpstr>
      <vt:lpstr>Array Implementation</vt:lpstr>
      <vt:lpstr>Array Implementation</vt:lpstr>
      <vt:lpstr>Circular Arrays</vt:lpstr>
      <vt:lpstr>The mod Operator</vt:lpstr>
      <vt:lpstr>Array Queue Example</vt:lpstr>
      <vt:lpstr>Array Queue Example</vt:lpstr>
      <vt:lpstr>Array Queue Example</vt:lpstr>
      <vt:lpstr>Array Queue Example</vt:lpstr>
      <vt:lpstr>Queue Implementation</vt:lpstr>
      <vt:lpstr>Linked List Implementation</vt:lpstr>
      <vt:lpstr>List Queue Example</vt:lpstr>
      <vt:lpstr>List Queue Example</vt:lpstr>
      <vt:lpstr>List Queue Example</vt:lpstr>
      <vt:lpstr>List Queue Example</vt:lpstr>
      <vt:lpstr>List Queue Example</vt:lpstr>
      <vt:lpstr>Priority Queues</vt:lpstr>
      <vt:lpstr>Priority Queues</vt:lpstr>
      <vt:lpstr>Priority Queue Problem</vt:lpstr>
      <vt:lpstr>Summary</vt:lpstr>
      <vt:lpstr>Summary</vt:lpstr>
      <vt:lpstr>Summary</vt:lpstr>
      <vt:lpstr>Summary</vt:lpstr>
      <vt:lpstr>Readings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Edgar</dc:creator>
  <cp:lastModifiedBy>Greg Mori</cp:lastModifiedBy>
  <cp:revision>324</cp:revision>
  <cp:lastPrinted>2012-01-16T21:43:23Z</cp:lastPrinted>
  <dcterms:created xsi:type="dcterms:W3CDTF">2013-01-14T19:27:46Z</dcterms:created>
  <dcterms:modified xsi:type="dcterms:W3CDTF">2013-01-14T20:08:23Z</dcterms:modified>
</cp:coreProperties>
</file>