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7.xml" ContentType="application/vnd.openxmlformats-officedocument.presentationml.slide+xml"/>
  <Override PartName="/ppt/embeddings/Microsoft_Equation2.bin" ContentType="application/vnd.openxmlformats-officedocument.oleObject"/>
  <Override PartName="/ppt/slides/slide20.xml" ContentType="application/vnd.openxmlformats-officedocument.presentationml.slide+xml"/>
  <Override PartName="/ppt/slides/slide22.xml" ContentType="application/vnd.openxmlformats-officedocument.presentationml.slide+xml"/>
  <Default Extension="bin" ContentType="application/vnd.openxmlformats-officedocument.presentationml.printerSettings"/>
  <Override PartName="/ppt/embeddings/Microsoft_Equation4.bin" ContentType="application/vnd.openxmlformats-officedocument.oleObject"/>
  <Override PartName="/ppt/embeddings/Microsoft_Equation6.bin" ContentType="application/vnd.openxmlformats-officedocument.oleObject"/>
  <Override PartName="/ppt/presProps.xml" ContentType="application/vnd.openxmlformats-officedocument.presentationml.presProps+xml"/>
  <Default Extension="vml" ContentType="application/vnd.openxmlformats-officedocument.vmlDrawing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tags/tag5.xml" ContentType="application/vnd.openxmlformats-officedocument.presentationml.tags+xml"/>
  <Default Extension="png" ContentType="image/png"/>
  <Default Extension="pict" ContentType="image/pict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3.bin" ContentType="application/vnd.openxmlformats-officedocument.oleObject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embeddings/Microsoft_Equation5.bin" ContentType="application/vnd.openxmlformats-officedocument.oleObject"/>
  <Override PartName="/ppt/slideMasters/slideMaster1.xml" ContentType="application/vnd.openxmlformats-officedocument.presentationml.slideMaster+xml"/>
  <Default Extension="xml" ContentType="application/xml"/>
  <Override PartName="/ppt/handoutMasters/handoutMaster1.xml" ContentType="application/vnd.openxmlformats-officedocument.presentationml.handoutMaster+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5" r:id="rId1"/>
  </p:sldMasterIdLst>
  <p:notesMasterIdLst>
    <p:notesMasterId r:id="rId25"/>
  </p:notesMasterIdLst>
  <p:handoutMasterIdLst>
    <p:handoutMasterId r:id="rId26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8" r:id="rId8"/>
    <p:sldId id="267" r:id="rId9"/>
    <p:sldId id="269" r:id="rId10"/>
    <p:sldId id="283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32" charset="2"/>
      <a:buChar char="n"/>
      <a:defRPr sz="3000" kern="1200">
        <a:solidFill>
          <a:schemeClr val="tx1"/>
        </a:solidFill>
        <a:latin typeface="Arial" pitchFamily="32" charset="0"/>
        <a:ea typeface="Arial" pitchFamily="32" charset="0"/>
        <a:cs typeface="Arial" pitchFamily="32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32" charset="2"/>
      <a:buChar char="n"/>
      <a:defRPr sz="3000" kern="1200">
        <a:solidFill>
          <a:schemeClr val="tx1"/>
        </a:solidFill>
        <a:latin typeface="Arial" pitchFamily="32" charset="0"/>
        <a:ea typeface="Arial" pitchFamily="32" charset="0"/>
        <a:cs typeface="Arial" pitchFamily="32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32" charset="2"/>
      <a:buChar char="n"/>
      <a:defRPr sz="3000" kern="1200">
        <a:solidFill>
          <a:schemeClr val="tx1"/>
        </a:solidFill>
        <a:latin typeface="Arial" pitchFamily="32" charset="0"/>
        <a:ea typeface="Arial" pitchFamily="32" charset="0"/>
        <a:cs typeface="Arial" pitchFamily="32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32" charset="2"/>
      <a:buChar char="n"/>
      <a:defRPr sz="3000" kern="1200">
        <a:solidFill>
          <a:schemeClr val="tx1"/>
        </a:solidFill>
        <a:latin typeface="Arial" pitchFamily="32" charset="0"/>
        <a:ea typeface="Arial" pitchFamily="32" charset="0"/>
        <a:cs typeface="Arial" pitchFamily="32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32" charset="2"/>
      <a:buChar char="n"/>
      <a:defRPr sz="3000" kern="1200">
        <a:solidFill>
          <a:schemeClr val="tx1"/>
        </a:solidFill>
        <a:latin typeface="Arial" pitchFamily="32" charset="0"/>
        <a:ea typeface="Arial" pitchFamily="32" charset="0"/>
        <a:cs typeface="Arial" pitchFamily="32" charset="0"/>
      </a:defRPr>
    </a:lvl5pPr>
    <a:lvl6pPr marL="2286000" algn="l" defTabSz="457200" rtl="0" eaLnBrk="1" latinLnBrk="0" hangingPunct="1">
      <a:defRPr sz="3000" kern="1200">
        <a:solidFill>
          <a:schemeClr val="tx1"/>
        </a:solidFill>
        <a:latin typeface="Arial" pitchFamily="32" charset="0"/>
        <a:ea typeface="Arial" pitchFamily="32" charset="0"/>
        <a:cs typeface="Arial" pitchFamily="32" charset="0"/>
      </a:defRPr>
    </a:lvl6pPr>
    <a:lvl7pPr marL="2743200" algn="l" defTabSz="457200" rtl="0" eaLnBrk="1" latinLnBrk="0" hangingPunct="1">
      <a:defRPr sz="3000" kern="1200">
        <a:solidFill>
          <a:schemeClr val="tx1"/>
        </a:solidFill>
        <a:latin typeface="Arial" pitchFamily="32" charset="0"/>
        <a:ea typeface="Arial" pitchFamily="32" charset="0"/>
        <a:cs typeface="Arial" pitchFamily="32" charset="0"/>
      </a:defRPr>
    </a:lvl7pPr>
    <a:lvl8pPr marL="3200400" algn="l" defTabSz="457200" rtl="0" eaLnBrk="1" latinLnBrk="0" hangingPunct="1">
      <a:defRPr sz="3000" kern="1200">
        <a:solidFill>
          <a:schemeClr val="tx1"/>
        </a:solidFill>
        <a:latin typeface="Arial" pitchFamily="32" charset="0"/>
        <a:ea typeface="Arial" pitchFamily="32" charset="0"/>
        <a:cs typeface="Arial" pitchFamily="32" charset="0"/>
      </a:defRPr>
    </a:lvl8pPr>
    <a:lvl9pPr marL="3657600" algn="l" defTabSz="457200" rtl="0" eaLnBrk="1" latinLnBrk="0" hangingPunct="1">
      <a:defRPr sz="3000" kern="1200">
        <a:solidFill>
          <a:schemeClr val="tx1"/>
        </a:solidFill>
        <a:latin typeface="Arial" pitchFamily="32" charset="0"/>
        <a:ea typeface="Arial" pitchFamily="32" charset="0"/>
        <a:cs typeface="Arial" pitchFamily="3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39966"/>
    <a:srgbClr val="33CC66"/>
    <a:srgbClr val="CC6600"/>
    <a:srgbClr val="66FFFF"/>
    <a:srgbClr val="FF9999"/>
    <a:srgbClr val="FF00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 showOutlineIcons="0" snapVertSplitter="1">
    <p:restoredLeft sz="16914" autoAdjust="0"/>
    <p:restoredTop sz="96367" autoAdjust="0"/>
  </p:normalViewPr>
  <p:slideViewPr>
    <p:cSldViewPr>
      <p:cViewPr varScale="1">
        <p:scale>
          <a:sx n="98" d="100"/>
          <a:sy n="98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6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Relationship Id="rId2" Type="http://schemas.openxmlformats.org/officeDocument/2006/relationships/image" Target="../media/image9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B92FB-6941-4AA2-8A47-06BD26F4AF08}" type="datetimeFigureOut">
              <a:rPr lang="en-US" smtClean="0"/>
              <a:pPr/>
              <a:t>5/11/09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4160-C884-4009-999C-124BAAC5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080918D9-9D29-40D7-8A77-5D1845CBA5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2" charset="0"/>
        <a:ea typeface="Arial" pitchFamily="32" charset="0"/>
        <a:cs typeface="Arial" pitchFamily="32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2" charset="0"/>
        <a:ea typeface="Arial" pitchFamily="32" charset="0"/>
        <a:cs typeface="Arial" pitchFamily="32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2" charset="0"/>
        <a:ea typeface="Arial" pitchFamily="32" charset="0"/>
        <a:cs typeface="Arial" pitchFamily="32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2" charset="0"/>
        <a:ea typeface="Arial" pitchFamily="32" charset="0"/>
        <a:cs typeface="Arial" pitchFamily="32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2" charset="0"/>
        <a:ea typeface="Arial" pitchFamily="32" charset="0"/>
        <a:cs typeface="Arial" pitchFamily="3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3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D5CE7BF-707F-4114-9344-F7685B41D101}" type="datetime1">
              <a:rPr lang="en-US" smtClean="0"/>
              <a:pPr/>
              <a:t>5/11/09</a:t>
            </a:fld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D2E035-B561-4245-BBEC-2CA8A69E32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915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549C8D-5A62-418C-BC9A-47A93F368BFA}" type="datetime1">
              <a:rPr lang="en-US" smtClean="0"/>
              <a:pPr/>
              <a:t>5/11/09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FF0ED0-B9A2-472A-AAED-1ADF87D39D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509756-E093-44E1-8D02-88F230AE9242}" type="datetime1">
              <a:rPr lang="en-US" smtClean="0"/>
              <a:pPr/>
              <a:t>5/11/09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3E14FC-DAE5-4F4A-AE84-17D5FC14D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3B05BA-0E41-4D5F-B464-9A180D90531A}" type="datetime1">
              <a:rPr lang="en-US" smtClean="0"/>
              <a:pPr/>
              <a:t>5/11/09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BCC82A-136B-4CA1-8FED-44B8E8A23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252BA-5E98-4E27-B899-A77A24FFF96E}" type="datetime1">
              <a:rPr lang="en-US" smtClean="0"/>
              <a:pPr/>
              <a:t>5/11/09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7B7A12-0D7E-4327-9F8B-4C049045B1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270E90-1A9D-4AB0-A6FD-798C5B6986B0}" type="datetime1">
              <a:rPr lang="en-US" smtClean="0"/>
              <a:pPr/>
              <a:t>5/11/09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90E0E76-1362-4507-B7A6-7C8819038A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D21317-F7FC-4640-8A9D-2780762E792B}" type="datetime1">
              <a:rPr lang="en-US" smtClean="0"/>
              <a:pPr/>
              <a:t>5/11/09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BE3153-C940-4B74-9A96-FB41BA2903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6830C-4FB1-4CB4-B7FD-35C4E3F14D4F}" type="datetime1">
              <a:rPr lang="en-US" smtClean="0"/>
              <a:pPr/>
              <a:t>5/11/09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F704D2-3BE9-4B31-913F-366ECAA491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2A683E-F84E-499E-8BA3-15B0E2DDE659}" type="datetime1">
              <a:rPr lang="en-US" smtClean="0"/>
              <a:pPr/>
              <a:t>5/11/09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210EED-4E25-4B0F-8125-14527FFEF3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9C28D-B9B1-4D3C-ADAF-9FF8AFF25A7D}" type="datetime1">
              <a:rPr lang="en-US" smtClean="0"/>
              <a:pPr/>
              <a:t>5/11/09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B1EE6B6-55F7-40EE-BE4E-BBE427DB61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B9FF0-686D-4124-88EF-4B0C181D96AD}" type="datetime1">
              <a:rPr lang="en-US" smtClean="0"/>
              <a:pPr/>
              <a:t>5/11/09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676F3E2-F2CC-4230-B5F6-25BB7D2D9F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fld id="{B1BABC42-BD40-4043-A761-8713D520D3DE}" type="datetime1">
              <a:rPr lang="en-US" smtClean="0"/>
              <a:pPr/>
              <a:t>5/11/09</a:t>
            </a:fld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fld id="{150E8746-65BD-4762-8E7C-8F0B98B16E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813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32" charset="0"/>
          <a:ea typeface="Arial" pitchFamily="32" charset="0"/>
          <a:cs typeface="Arial" pitchFamily="32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32" charset="0"/>
          <a:ea typeface="Arial" pitchFamily="32" charset="0"/>
          <a:cs typeface="Arial" pitchFamily="32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32" charset="0"/>
          <a:ea typeface="Arial" pitchFamily="32" charset="0"/>
          <a:cs typeface="Arial" pitchFamily="32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32" charset="0"/>
          <a:ea typeface="Arial" pitchFamily="32" charset="0"/>
          <a:cs typeface="Arial" pitchFamily="3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32" charset="0"/>
          <a:ea typeface="Arial" pitchFamily="32" charset="0"/>
          <a:cs typeface="Arial" pitchFamily="3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32" charset="0"/>
          <a:ea typeface="Arial" pitchFamily="32" charset="0"/>
          <a:cs typeface="Arial" pitchFamily="3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32" charset="0"/>
          <a:ea typeface="Arial" pitchFamily="32" charset="0"/>
          <a:cs typeface="Arial" pitchFamily="3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32" charset="0"/>
          <a:ea typeface="Arial" pitchFamily="32" charset="0"/>
          <a:cs typeface="Arial" pitchFamily="3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3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32" charset="2"/>
        <a:buChar char="q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3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3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3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3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3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3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3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Microsoft_Equation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Relationship Id="rId4" Type="http://schemas.openxmlformats.org/officeDocument/2006/relationships/oleObject" Target="../embeddings/Microsoft_Equation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.bin"/><Relationship Id="rId4" Type="http://schemas.openxmlformats.org/officeDocument/2006/relationships/oleObject" Target="../embeddings/Microsoft_Equation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0F2B077D-2E59-421F-984D-8A12A1A8E40C}" type="datetime1">
              <a:rPr lang="en-US" smtClean="0"/>
              <a:pPr/>
              <a:t>5/12/09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4008FEF-0A8A-4439-B155-2A9D8150BF9A}" type="slidenum">
              <a:rPr lang="en-US"/>
              <a:pPr/>
              <a:t>1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239000" cy="2209800"/>
          </a:xfrm>
        </p:spPr>
        <p:txBody>
          <a:bodyPr/>
          <a:lstStyle/>
          <a:p>
            <a:r>
              <a:rPr lang="en-US" sz="4200" dirty="0" smtClean="0"/>
              <a:t>Multi-Layer Video Broadcasting with Low Channel Switching Delays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6477000" cy="1752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600" dirty="0" smtClean="0">
                <a:solidFill>
                  <a:srgbClr val="0000CC"/>
                </a:solidFill>
              </a:rPr>
              <a:t>Cheng-</a:t>
            </a:r>
            <a:r>
              <a:rPr lang="en-US" sz="2600" dirty="0" err="1" smtClean="0">
                <a:solidFill>
                  <a:srgbClr val="0000CC"/>
                </a:solidFill>
              </a:rPr>
              <a:t>Hsin</a:t>
            </a:r>
            <a:r>
              <a:rPr lang="en-US" sz="2600" dirty="0" smtClean="0">
                <a:solidFill>
                  <a:srgbClr val="0000CC"/>
                </a:solidFill>
              </a:rPr>
              <a:t> Hsu</a:t>
            </a:r>
          </a:p>
          <a:p>
            <a:pPr algn="ctr">
              <a:lnSpc>
                <a:spcPct val="90000"/>
              </a:lnSpc>
            </a:pPr>
            <a:r>
              <a:rPr lang="en-US" sz="2300" i="1" dirty="0" smtClean="0"/>
              <a:t>Joint work with Mohamed </a:t>
            </a:r>
            <a:r>
              <a:rPr lang="en-US" sz="2300" i="1" dirty="0" err="1" smtClean="0"/>
              <a:t>Hefeeda</a:t>
            </a:r>
            <a:endParaRPr lang="en-US" sz="2300" i="1" dirty="0" smtClean="0"/>
          </a:p>
          <a:p>
            <a:pPr algn="ctr">
              <a:lnSpc>
                <a:spcPct val="90000"/>
              </a:lnSpc>
            </a:pPr>
            <a:endParaRPr lang="en-US" sz="1900" dirty="0" smtClean="0"/>
          </a:p>
          <a:p>
            <a:pPr algn="ctr">
              <a:lnSpc>
                <a:spcPct val="90000"/>
              </a:lnSpc>
            </a:pPr>
            <a:r>
              <a:rPr lang="en-US" sz="2200" dirty="0" smtClean="0"/>
              <a:t>Simon Fraser University, Canada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smtClean="0"/>
              <a:t>Solution: Layer-Aware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 </a:t>
            </a:r>
            <a:r>
              <a:rPr lang="en-US" dirty="0" smtClean="0"/>
              <a:t>station properly </a:t>
            </a:r>
            <a:r>
              <a:rPr lang="en-US" b="1" dirty="0" smtClean="0">
                <a:solidFill>
                  <a:srgbClr val="FF0000"/>
                </a:solidFill>
              </a:rPr>
              <a:t>organizes </a:t>
            </a:r>
            <a:r>
              <a:rPr lang="en-US" dirty="0" smtClean="0"/>
              <a:t>the video data while broadcasting</a:t>
            </a:r>
          </a:p>
          <a:p>
            <a:r>
              <a:rPr lang="en-US" dirty="0" smtClean="0"/>
              <a:t>Mobile devices</a:t>
            </a:r>
            <a:r>
              <a:rPr lang="en-US" dirty="0" smtClean="0"/>
              <a:t> </a:t>
            </a:r>
            <a:r>
              <a:rPr lang="en-US" dirty="0" smtClean="0"/>
              <a:t>that only receive the base layer</a:t>
            </a:r>
            <a:r>
              <a:rPr lang="en-US" dirty="0" smtClean="0"/>
              <a:t> </a:t>
            </a:r>
            <a:r>
              <a:rPr lang="en-US" dirty="0" smtClean="0"/>
              <a:t>can </a:t>
            </a:r>
            <a:r>
              <a:rPr lang="en-US" b="1" dirty="0" smtClean="0">
                <a:solidFill>
                  <a:srgbClr val="FF0000"/>
                </a:solidFill>
              </a:rPr>
              <a:t>skip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enhancement layer</a:t>
            </a:r>
          </a:p>
          <a:p>
            <a:pPr lvl="1"/>
            <a:r>
              <a:rPr lang="en-US" dirty="0" smtClean="0">
                <a:sym typeface="Wingdings"/>
              </a:rPr>
              <a:t>reduce energy consumption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84AD-3497-460C-B573-90F98AC089D2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Networking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Aware Time Slicing Scheme (LATS)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82725"/>
          </a:xfrm>
        </p:spPr>
        <p:txBody>
          <a:bodyPr/>
          <a:lstStyle/>
          <a:p>
            <a:r>
              <a:rPr lang="en-US" dirty="0" smtClean="0"/>
              <a:t>Burst time for layer </a:t>
            </a:r>
            <a:r>
              <a:rPr lang="en-US" i="1" dirty="0" err="1" smtClean="0"/>
              <a:t>c</a:t>
            </a:r>
            <a:r>
              <a:rPr lang="en-US" i="1" dirty="0" smtClean="0"/>
              <a:t> </a:t>
            </a:r>
            <a:r>
              <a:rPr lang="en-US" dirty="0" smtClean="0"/>
              <a:t>of channel </a:t>
            </a:r>
            <a:r>
              <a:rPr lang="en-US" i="1" dirty="0" err="1" smtClean="0"/>
              <a:t>s</a:t>
            </a:r>
            <a:r>
              <a:rPr lang="en-US" i="1" dirty="0" smtClean="0"/>
              <a:t> </a:t>
            </a:r>
            <a:r>
              <a:rPr lang="en-US" dirty="0" smtClean="0"/>
              <a:t>is: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where </a:t>
            </a:r>
            <a:r>
              <a:rPr lang="en-US" i="1" dirty="0" err="1" smtClean="0"/>
              <a:t>b</a:t>
            </a:r>
            <a:r>
              <a:rPr lang="en-US" i="1" dirty="0" smtClean="0"/>
              <a:t> </a:t>
            </a:r>
            <a:r>
              <a:rPr lang="en-US" dirty="0" smtClean="0"/>
              <a:t>is burst size, </a:t>
            </a:r>
            <a:r>
              <a:rPr lang="en-US" i="1" dirty="0" smtClean="0"/>
              <a:t>R </a:t>
            </a:r>
            <a:r>
              <a:rPr lang="en-US" dirty="0" smtClean="0"/>
              <a:t>is network bandwidth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1526480" y="4296076"/>
            <a:ext cx="6474520" cy="98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V="1">
            <a:off x="660501" y="3418983"/>
            <a:ext cx="1759745" cy="87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098605" y="4267200"/>
            <a:ext cx="778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Time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832369" y="2740263"/>
            <a:ext cx="74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Rate</a:t>
            </a:r>
            <a:endParaRPr lang="en-US" sz="20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1752600" y="1752600"/>
            <a:ext cx="5570041" cy="2533951"/>
            <a:chOff x="1752600" y="1752600"/>
            <a:chExt cx="5570041" cy="2533951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964630" y="3153076"/>
              <a:ext cx="342900" cy="1133475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755705" y="3153076"/>
              <a:ext cx="342900" cy="1133475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1432152" y="2073048"/>
              <a:ext cx="14103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/>
                <a:t>Channel 1</a:t>
              </a:r>
            </a:p>
            <a:p>
              <a:pPr algn="ctr">
                <a:buNone/>
              </a:pPr>
              <a:r>
                <a:rPr lang="en-US" sz="2000" b="1" dirty="0" smtClean="0"/>
                <a:t>Layer 1</a:t>
              </a:r>
              <a:endParaRPr lang="en-US" sz="20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6232752" y="2073049"/>
              <a:ext cx="14103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/>
                <a:t>Channel 1</a:t>
              </a:r>
            </a:p>
            <a:p>
              <a:pPr algn="ctr">
                <a:buNone/>
              </a:pPr>
              <a:r>
                <a:rPr lang="en-US" sz="2000" b="1" dirty="0" smtClean="0"/>
                <a:t>Layer 1</a:t>
              </a:r>
              <a:endParaRPr lang="en-US" sz="20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14800" y="1752600"/>
            <a:ext cx="769441" cy="2533951"/>
            <a:chOff x="4114800" y="1752600"/>
            <a:chExt cx="769441" cy="253395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364930" y="3153076"/>
              <a:ext cx="342900" cy="1133475"/>
            </a:xfrm>
            <a:prstGeom prst="rect">
              <a:avLst/>
            </a:prstGeom>
            <a:solidFill>
              <a:srgbClr val="CC66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3794352" y="2073048"/>
              <a:ext cx="14103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/>
                <a:t>Channel 1</a:t>
              </a:r>
            </a:p>
            <a:p>
              <a:pPr algn="ctr">
                <a:buNone/>
              </a:pPr>
              <a:r>
                <a:rPr lang="en-US" sz="2000" b="1" dirty="0" smtClean="0"/>
                <a:t>Layer 2</a:t>
              </a:r>
              <a:endParaRPr lang="en-US" sz="20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90800" y="1752601"/>
            <a:ext cx="3131641" cy="2533951"/>
            <a:chOff x="2590800" y="1752601"/>
            <a:chExt cx="3131641" cy="253395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802830" y="3153077"/>
              <a:ext cx="342900" cy="1133475"/>
            </a:xfrm>
            <a:prstGeom prst="rect">
              <a:avLst/>
            </a:prstGeom>
            <a:solidFill>
              <a:srgbClr val="0000FF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203130" y="3153077"/>
              <a:ext cx="342900" cy="1133475"/>
            </a:xfrm>
            <a:prstGeom prst="rect">
              <a:avLst/>
            </a:prstGeom>
            <a:solidFill>
              <a:srgbClr val="0000CC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2270352" y="2073049"/>
              <a:ext cx="14103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/>
                <a:t>Channel 2</a:t>
              </a:r>
            </a:p>
            <a:p>
              <a:pPr algn="ctr">
                <a:buNone/>
              </a:pPr>
              <a:r>
                <a:rPr lang="en-US" sz="2000" b="1" dirty="0" smtClean="0"/>
                <a:t>Layer 1</a:t>
              </a:r>
              <a:endParaRPr lang="en-US" sz="20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4632552" y="2073049"/>
              <a:ext cx="14103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/>
                <a:t>Channel 2</a:t>
              </a:r>
            </a:p>
            <a:p>
              <a:pPr algn="ctr">
                <a:buNone/>
              </a:pPr>
              <a:r>
                <a:rPr lang="en-US" sz="2000" b="1" dirty="0" smtClean="0"/>
                <a:t>Layer 2</a:t>
              </a:r>
              <a:endParaRPr lang="en-US" sz="20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07470" y="1752601"/>
            <a:ext cx="3131641" cy="2533951"/>
            <a:chOff x="3407470" y="1752601"/>
            <a:chExt cx="3131641" cy="2533951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619500" y="3153077"/>
              <a:ext cx="342900" cy="1133475"/>
            </a:xfrm>
            <a:prstGeom prst="rect">
              <a:avLst/>
            </a:prstGeom>
            <a:solidFill>
              <a:srgbClr val="33CC66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019800" y="3153077"/>
              <a:ext cx="342900" cy="1133475"/>
            </a:xfrm>
            <a:prstGeom prst="rect">
              <a:avLst/>
            </a:prstGeom>
            <a:solidFill>
              <a:srgbClr val="339966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3087022" y="2073049"/>
              <a:ext cx="14103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/>
                <a:t>Channel 3</a:t>
              </a:r>
            </a:p>
            <a:p>
              <a:pPr algn="ctr">
                <a:buNone/>
              </a:pPr>
              <a:r>
                <a:rPr lang="en-US" sz="2000" b="1" dirty="0" smtClean="0"/>
                <a:t>Layer 1</a:t>
              </a:r>
              <a:endParaRPr lang="en-US" sz="20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5449222" y="2073049"/>
              <a:ext cx="14103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/>
                <a:t>Channel 3</a:t>
              </a:r>
            </a:p>
            <a:p>
              <a:pPr algn="ctr">
                <a:buNone/>
              </a:pPr>
              <a:r>
                <a:rPr lang="en-US" sz="2000" b="1" dirty="0" smtClean="0"/>
                <a:t>Layer 2</a:t>
              </a:r>
              <a:endParaRPr lang="en-US" sz="2000" b="1" dirty="0"/>
            </a:p>
          </p:txBody>
        </p:sp>
      </p:grp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209800" y="5257800"/>
          <a:ext cx="4146550" cy="468312"/>
        </p:xfrm>
        <a:graphic>
          <a:graphicData uri="http://schemas.openxmlformats.org/presentationml/2006/ole">
            <p:oleObj spid="_x0000_s26626" name="Equation" r:id="rId4" imgW="1460500" imgH="1651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LATS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Lemma 1, 2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Devices that receive </a:t>
            </a:r>
            <a:r>
              <a:rPr lang="en-US" i="1" dirty="0" err="1" smtClean="0"/>
              <a:t>c</a:t>
            </a:r>
            <a:r>
              <a:rPr lang="en-US" i="1" dirty="0" smtClean="0"/>
              <a:t> </a:t>
            </a:r>
            <a:r>
              <a:rPr lang="en-US" dirty="0" smtClean="0"/>
              <a:t>layers achieve</a:t>
            </a:r>
          </a:p>
          <a:p>
            <a:r>
              <a:rPr lang="en-US" dirty="0" smtClean="0"/>
              <a:t>energy saving: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Smaller </a:t>
            </a:r>
            <a:r>
              <a:rPr lang="en-US" i="1" dirty="0" err="1" smtClean="0"/>
              <a:t>c</a:t>
            </a:r>
            <a:r>
              <a:rPr lang="en-US" i="1" dirty="0" smtClean="0"/>
              <a:t> </a:t>
            </a:r>
            <a:r>
              <a:rPr lang="en-US" dirty="0" smtClean="0"/>
              <a:t>values result in </a:t>
            </a:r>
            <a:r>
              <a:rPr lang="en-US" b="1" dirty="0" smtClean="0">
                <a:solidFill>
                  <a:srgbClr val="FF0000"/>
                </a:solidFill>
              </a:rPr>
              <a:t>higher </a:t>
            </a:r>
            <a:r>
              <a:rPr lang="en-US" dirty="0" smtClean="0"/>
              <a:t>energy saving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worst case channel switching delay: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Independent </a:t>
            </a:r>
            <a:r>
              <a:rPr lang="en-US" dirty="0" smtClean="0"/>
              <a:t>to </a:t>
            </a:r>
            <a:r>
              <a:rPr lang="en-US" i="1" dirty="0" err="1" smtClean="0"/>
              <a:t>c</a:t>
            </a:r>
            <a:r>
              <a:rPr lang="en-US" i="1" dirty="0" smtClean="0"/>
              <a:t> </a:t>
            </a:r>
            <a:r>
              <a:rPr lang="en-US" dirty="0" smtClean="0"/>
              <a:t>values, </a:t>
            </a:r>
            <a:r>
              <a:rPr lang="en-US" b="1" dirty="0" smtClean="0">
                <a:solidFill>
                  <a:srgbClr val="FF0000"/>
                </a:solidFill>
              </a:rPr>
              <a:t>but…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PV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79800" y="2717800"/>
          <a:ext cx="2159000" cy="863600"/>
        </p:xfrm>
        <a:graphic>
          <a:graphicData uri="http://schemas.openxmlformats.org/presentationml/2006/ole">
            <p:oleObj spid="_x0000_s27650" name="Equation" r:id="rId3" imgW="889000" imgH="3556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315200" y="4724400"/>
          <a:ext cx="1295400" cy="467783"/>
        </p:xfrm>
        <a:graphic>
          <a:graphicData uri="http://schemas.openxmlformats.org/presentationml/2006/ole">
            <p:oleObj spid="_x0000_s27651" name="Equation" r:id="rId4" imgW="457200" imgH="165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8229600" cy="1139825"/>
          </a:xfrm>
        </p:spPr>
        <p:txBody>
          <a:bodyPr/>
          <a:lstStyle/>
          <a:p>
            <a:r>
              <a:rPr lang="en-US" dirty="0" smtClean="0"/>
              <a:t>Problem of LATS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PV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613275"/>
            <a:ext cx="8229600" cy="1635125"/>
          </a:xfrm>
        </p:spPr>
        <p:txBody>
          <a:bodyPr/>
          <a:lstStyle/>
          <a:p>
            <a:r>
              <a:rPr lang="en-US" dirty="0" smtClean="0"/>
              <a:t>Delays are reduced by choosing a smaller </a:t>
            </a:r>
            <a:r>
              <a:rPr lang="en-US" i="1" dirty="0" err="1" smtClean="0"/>
              <a:t>b</a:t>
            </a:r>
            <a:endParaRPr lang="en-US" i="1" dirty="0" smtClean="0"/>
          </a:p>
          <a:p>
            <a:pPr lvl="1"/>
            <a:r>
              <a:rPr lang="en-US" i="1" dirty="0" err="1" smtClean="0"/>
              <a:t>b</a:t>
            </a:r>
            <a:r>
              <a:rPr lang="en-US" i="1" dirty="0" smtClean="0"/>
              <a:t> </a:t>
            </a:r>
            <a:r>
              <a:rPr lang="en-US" dirty="0" smtClean="0"/>
              <a:t>= 200 kb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7.5 sec delay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40% energy saving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/>
              </a:rPr>
              <a:t>Can we do better?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0" name="Picture 9" descr="la_energy_del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38200"/>
            <a:ext cx="5638800" cy="381140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447800" y="2590800"/>
            <a:ext cx="533400" cy="1449388"/>
            <a:chOff x="1447800" y="2590800"/>
            <a:chExt cx="533400" cy="1449388"/>
          </a:xfrm>
        </p:grpSpPr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1104503" y="3467497"/>
              <a:ext cx="1143794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47800" y="2590800"/>
              <a:ext cx="533400" cy="5334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1206" y="2286000"/>
            <a:ext cx="991394" cy="1753394"/>
            <a:chOff x="4571206" y="2286000"/>
            <a:chExt cx="991394" cy="1753394"/>
          </a:xfrm>
        </p:grpSpPr>
        <p:cxnSp>
          <p:nvCxnSpPr>
            <p:cNvPr id="12" name="Straight Connector 11"/>
            <p:cNvCxnSpPr/>
            <p:nvPr/>
          </p:nvCxnSpPr>
          <p:spPr bwMode="auto">
            <a:xfrm rot="5400000" flipH="1" flipV="1">
              <a:off x="3695303" y="3161903"/>
              <a:ext cx="1753394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4572000" y="2286000"/>
              <a:ext cx="9906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lg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6400800" y="2438400"/>
            <a:ext cx="2356384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May incur high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switching 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delays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LATS with Delay Bound (LATSB)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8925"/>
          </a:xfrm>
        </p:spPr>
        <p:txBody>
          <a:bodyPr/>
          <a:lstStyle/>
          <a:p>
            <a:r>
              <a:rPr lang="en-US" dirty="0" smtClean="0"/>
              <a:t>Our Idea: inserting </a:t>
            </a:r>
            <a:r>
              <a:rPr lang="en-US" b="1" dirty="0" smtClean="0"/>
              <a:t>frequent </a:t>
            </a:r>
            <a:r>
              <a:rPr lang="en-US" dirty="0" smtClean="0"/>
              <a:t>and </a:t>
            </a:r>
            <a:r>
              <a:rPr lang="en-US" b="1" dirty="0" smtClean="0"/>
              <a:t>short </a:t>
            </a:r>
            <a:r>
              <a:rPr lang="en-US" dirty="0" smtClean="0"/>
              <a:t>bootstrap bursts between two LATS bursts</a:t>
            </a:r>
          </a:p>
          <a:p>
            <a:r>
              <a:rPr lang="en-US" dirty="0" smtClean="0"/>
              <a:t>Bootstrap bursts carries </a:t>
            </a:r>
            <a:r>
              <a:rPr lang="en-US" b="1" dirty="0" smtClean="0"/>
              <a:t>base </a:t>
            </a:r>
            <a:r>
              <a:rPr lang="en-US" b="1" dirty="0" smtClean="0"/>
              <a:t>layers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381000" y="1600200"/>
            <a:ext cx="2438400" cy="1133475"/>
            <a:chOff x="381000" y="1600200"/>
            <a:chExt cx="2438400" cy="1133475"/>
          </a:xfrm>
        </p:grpSpPr>
        <p:sp>
          <p:nvSpPr>
            <p:cNvPr id="28" name="TextBox 27"/>
            <p:cNvSpPr txBox="1"/>
            <p:nvPr/>
          </p:nvSpPr>
          <p:spPr>
            <a:xfrm>
              <a:off x="381000" y="1752600"/>
              <a:ext cx="139581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/>
                <a:t>Bootstrap</a:t>
              </a:r>
            </a:p>
            <a:p>
              <a:pPr algn="ctr">
                <a:buNone/>
              </a:pPr>
              <a:r>
                <a:rPr lang="en-US" sz="2000" b="1" dirty="0" smtClean="0"/>
                <a:t>Bursts</a:t>
              </a:r>
              <a:endParaRPr lang="en-US" sz="2000" b="1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362200" y="1600200"/>
              <a:ext cx="457200" cy="1133475"/>
              <a:chOff x="3124200" y="1066800"/>
              <a:chExt cx="457200" cy="1133475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3124200" y="1066800"/>
                <a:ext cx="152400" cy="1133475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3276600" y="1066800"/>
                <a:ext cx="152400" cy="1133475"/>
              </a:xfrm>
              <a:prstGeom prst="rect">
                <a:avLst/>
              </a:prstGeom>
              <a:solidFill>
                <a:srgbClr val="0000CC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3429000" y="1066800"/>
                <a:ext cx="152400" cy="1133475"/>
              </a:xfrm>
              <a:prstGeom prst="rect">
                <a:avLst/>
              </a:prstGeom>
              <a:solidFill>
                <a:srgbClr val="33CC66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526480" y="2971800"/>
            <a:ext cx="6474520" cy="1543109"/>
            <a:chOff x="1526480" y="2971800"/>
            <a:chExt cx="6474520" cy="1543109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1526480" y="4143675"/>
              <a:ext cx="6474520" cy="98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7098605" y="4114799"/>
              <a:ext cx="778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b="1" dirty="0" smtClean="0"/>
                <a:t>Time</a:t>
              </a:r>
              <a:endParaRPr lang="en-US" sz="2000" b="1" dirty="0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964630" y="3000675"/>
              <a:ext cx="342900" cy="1133475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802830" y="3000676"/>
              <a:ext cx="342900" cy="1133475"/>
            </a:xfrm>
            <a:prstGeom prst="rect">
              <a:avLst/>
            </a:prstGeom>
            <a:solidFill>
              <a:srgbClr val="0000CC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295900" y="2971800"/>
              <a:ext cx="342900" cy="1133475"/>
            </a:xfrm>
            <a:prstGeom prst="rect">
              <a:avLst/>
            </a:prstGeom>
            <a:solidFill>
              <a:srgbClr val="0000CC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581400" y="3000676"/>
              <a:ext cx="342900" cy="1133475"/>
            </a:xfrm>
            <a:prstGeom prst="rect">
              <a:avLst/>
            </a:prstGeom>
            <a:solidFill>
              <a:srgbClr val="33CC66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096000" y="2971800"/>
              <a:ext cx="342900" cy="1133475"/>
            </a:xfrm>
            <a:prstGeom prst="rect">
              <a:avLst/>
            </a:prstGeom>
            <a:solidFill>
              <a:srgbClr val="33CC66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419600" y="2971800"/>
              <a:ext cx="342900" cy="1133475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124200" y="1600200"/>
            <a:ext cx="2971800" cy="1133475"/>
            <a:chOff x="3124200" y="1600200"/>
            <a:chExt cx="2971800" cy="1133475"/>
          </a:xfrm>
        </p:grpSpPr>
        <p:grpSp>
          <p:nvGrpSpPr>
            <p:cNvPr id="33" name="Group 32"/>
            <p:cNvGrpSpPr/>
            <p:nvPr/>
          </p:nvGrpSpPr>
          <p:grpSpPr>
            <a:xfrm>
              <a:off x="3124200" y="1600200"/>
              <a:ext cx="457200" cy="1133475"/>
              <a:chOff x="3124200" y="1066800"/>
              <a:chExt cx="457200" cy="1133475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3124200" y="1066800"/>
                <a:ext cx="152400" cy="1133475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3276600" y="1066800"/>
                <a:ext cx="152400" cy="1133475"/>
              </a:xfrm>
              <a:prstGeom prst="rect">
                <a:avLst/>
              </a:prstGeom>
              <a:solidFill>
                <a:srgbClr val="0000CC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3429000" y="1066800"/>
                <a:ext cx="152400" cy="1133475"/>
              </a:xfrm>
              <a:prstGeom prst="rect">
                <a:avLst/>
              </a:prstGeom>
              <a:solidFill>
                <a:srgbClr val="33CC66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962400" y="1600200"/>
              <a:ext cx="457200" cy="1133475"/>
              <a:chOff x="3124200" y="1066800"/>
              <a:chExt cx="457200" cy="1133475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3124200" y="1066800"/>
                <a:ext cx="152400" cy="1133475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3276600" y="1066800"/>
                <a:ext cx="152400" cy="1133475"/>
              </a:xfrm>
              <a:prstGeom prst="rect">
                <a:avLst/>
              </a:prstGeom>
              <a:solidFill>
                <a:srgbClr val="0000CC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3429000" y="1066800"/>
                <a:ext cx="152400" cy="1133475"/>
              </a:xfrm>
              <a:prstGeom prst="rect">
                <a:avLst/>
              </a:prstGeom>
              <a:solidFill>
                <a:srgbClr val="33CC66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800600" y="1600200"/>
              <a:ext cx="457200" cy="1133475"/>
              <a:chOff x="3124200" y="1066800"/>
              <a:chExt cx="457200" cy="1133475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3124200" y="1066800"/>
                <a:ext cx="152400" cy="1133475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276600" y="1066800"/>
                <a:ext cx="152400" cy="1133475"/>
              </a:xfrm>
              <a:prstGeom prst="rect">
                <a:avLst/>
              </a:prstGeom>
              <a:solidFill>
                <a:srgbClr val="0000CC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3429000" y="1066800"/>
                <a:ext cx="152400" cy="1133475"/>
              </a:xfrm>
              <a:prstGeom prst="rect">
                <a:avLst/>
              </a:prstGeom>
              <a:solidFill>
                <a:srgbClr val="33CC66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638800" y="1600200"/>
              <a:ext cx="457200" cy="1133475"/>
              <a:chOff x="3124200" y="1066800"/>
              <a:chExt cx="457200" cy="1133475"/>
            </a:xfrm>
          </p:grpSpPr>
          <p:sp>
            <p:nvSpPr>
              <p:cNvPr id="47" name="Rectangle 46"/>
              <p:cNvSpPr/>
              <p:nvPr/>
            </p:nvSpPr>
            <p:spPr bwMode="auto">
              <a:xfrm>
                <a:off x="3124200" y="1066800"/>
                <a:ext cx="152400" cy="1133475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3276600" y="1066800"/>
                <a:ext cx="152400" cy="1133475"/>
              </a:xfrm>
              <a:prstGeom prst="rect">
                <a:avLst/>
              </a:prstGeom>
              <a:solidFill>
                <a:srgbClr val="0000CC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3429000" y="1066800"/>
                <a:ext cx="152400" cy="1133475"/>
              </a:xfrm>
              <a:prstGeom prst="rect">
                <a:avLst/>
              </a:prstGeom>
              <a:solidFill>
                <a:srgbClr val="33CC66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531879" y="3124200"/>
            <a:ext cx="1068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000" b="1" dirty="0" smtClean="0"/>
              <a:t>Normal</a:t>
            </a:r>
          </a:p>
          <a:p>
            <a:pPr algn="ctr">
              <a:buNone/>
            </a:pPr>
            <a:r>
              <a:rPr lang="en-US" sz="2000" b="1" dirty="0" smtClean="0"/>
              <a:t>Bursts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8229600" y="2209800"/>
            <a:ext cx="1846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6781800" y="1524000"/>
            <a:ext cx="1937950" cy="2510373"/>
            <a:chOff x="6781800" y="1524000"/>
            <a:chExt cx="1937950" cy="2510373"/>
          </a:xfrm>
        </p:grpSpPr>
        <p:sp>
          <p:nvSpPr>
            <p:cNvPr id="59" name="TextBox 58"/>
            <p:cNvSpPr txBox="1"/>
            <p:nvPr/>
          </p:nvSpPr>
          <p:spPr>
            <a:xfrm>
              <a:off x="6858000" y="1524000"/>
              <a:ext cx="1595809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>
                  <a:solidFill>
                    <a:srgbClr val="FF0000"/>
                  </a:solidFill>
                </a:rPr>
                <a:t>Optimized</a:t>
              </a:r>
            </a:p>
            <a:p>
              <a:pPr algn="ctr">
                <a:buNone/>
              </a:pPr>
              <a:r>
                <a:rPr lang="en-US" sz="2000" b="1" dirty="0" smtClean="0">
                  <a:solidFill>
                    <a:srgbClr val="FF0000"/>
                  </a:solidFill>
                </a:rPr>
                <a:t>for </a:t>
              </a:r>
            </a:p>
            <a:p>
              <a:pPr algn="ctr">
                <a:buNone/>
              </a:pPr>
              <a:r>
                <a:rPr lang="en-US" sz="2000" b="1" dirty="0" smtClean="0">
                  <a:solidFill>
                    <a:srgbClr val="FF0000"/>
                  </a:solidFill>
                </a:rPr>
                <a:t>Low Delays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81800" y="2895600"/>
              <a:ext cx="1937950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>
                  <a:solidFill>
                    <a:srgbClr val="FF0000"/>
                  </a:solidFill>
                </a:rPr>
                <a:t>Optimized</a:t>
              </a:r>
            </a:p>
            <a:p>
              <a:pPr algn="ctr">
                <a:buNone/>
              </a:pPr>
              <a:r>
                <a:rPr lang="en-US" sz="2000" b="1" dirty="0" smtClean="0">
                  <a:solidFill>
                    <a:srgbClr val="FF0000"/>
                  </a:solidFill>
                </a:rPr>
                <a:t>for High</a:t>
              </a:r>
            </a:p>
            <a:p>
              <a:pPr algn="ctr">
                <a:buNone/>
              </a:pPr>
              <a:r>
                <a:rPr lang="en-US" sz="2000" b="1" dirty="0" smtClean="0">
                  <a:solidFill>
                    <a:srgbClr val="FF0000"/>
                  </a:solidFill>
                </a:rPr>
                <a:t>Energy saving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LATSB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Lemma 3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Devices that receive </a:t>
            </a:r>
            <a:r>
              <a:rPr lang="en-US" i="1" dirty="0" err="1" smtClean="0"/>
              <a:t>c</a:t>
            </a:r>
            <a:r>
              <a:rPr lang="en-US" i="1" dirty="0" smtClean="0"/>
              <a:t> </a:t>
            </a:r>
            <a:r>
              <a:rPr lang="en-US" dirty="0" smtClean="0"/>
              <a:t>layers achieve</a:t>
            </a:r>
          </a:p>
          <a:p>
            <a:r>
              <a:rPr lang="en-US" dirty="0" smtClean="0"/>
              <a:t>energy saving (with normal bursts):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Smaller </a:t>
            </a:r>
            <a:r>
              <a:rPr lang="en-US" i="1" dirty="0" err="1" smtClean="0"/>
              <a:t>c</a:t>
            </a:r>
            <a:r>
              <a:rPr lang="en-US" i="1" dirty="0" smtClean="0"/>
              <a:t> </a:t>
            </a:r>
            <a:r>
              <a:rPr lang="en-US" dirty="0" smtClean="0"/>
              <a:t>values result in </a:t>
            </a:r>
            <a:r>
              <a:rPr lang="en-US" b="1" dirty="0" smtClean="0">
                <a:solidFill>
                  <a:srgbClr val="FF0000"/>
                </a:solidFill>
              </a:rPr>
              <a:t>higher </a:t>
            </a:r>
            <a:r>
              <a:rPr lang="en-US" dirty="0" smtClean="0"/>
              <a:t>energy saving</a:t>
            </a:r>
          </a:p>
          <a:p>
            <a:r>
              <a:rPr lang="en-US" dirty="0" smtClean="0"/>
              <a:t>a worst case channel switching delay: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Independent </a:t>
            </a:r>
            <a:r>
              <a:rPr lang="en-US" dirty="0" smtClean="0"/>
              <a:t>to </a:t>
            </a:r>
            <a:r>
              <a:rPr lang="en-US" i="1" dirty="0" err="1" smtClean="0"/>
              <a:t>c</a:t>
            </a:r>
            <a:r>
              <a:rPr lang="en-US" i="1" dirty="0" smtClean="0"/>
              <a:t> </a:t>
            </a:r>
            <a:r>
              <a:rPr lang="en-US" dirty="0" smtClean="0"/>
              <a:t>values, </a:t>
            </a:r>
            <a:r>
              <a:rPr lang="en-US" b="1" dirty="0" smtClean="0">
                <a:solidFill>
                  <a:srgbClr val="FF0000"/>
                </a:solidFill>
              </a:rPr>
              <a:t>and…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90800" y="3200400"/>
          <a:ext cx="3276600" cy="847397"/>
        </p:xfrm>
        <a:graphic>
          <a:graphicData uri="http://schemas.openxmlformats.org/presentationml/2006/ole">
            <p:oleObj spid="_x0000_s30722" name="Equation" r:id="rId3" imgW="1473200" imgH="3810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391400" y="4724400"/>
          <a:ext cx="1066800" cy="711200"/>
        </p:xfrm>
        <a:graphic>
          <a:graphicData uri="http://schemas.openxmlformats.org/presentationml/2006/ole">
            <p:oleObj spid="_x0000_s30723" name="Equation" r:id="rId4" imgW="5334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Switching Delays of LATSB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101725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dirty="0" err="1" smtClean="0"/>
              <a:t>b</a:t>
            </a:r>
            <a:r>
              <a:rPr lang="en-US" dirty="0" smtClean="0"/>
              <a:t> = 1500 kb, LATSB reduces delay from 60 sec (LATS) to </a:t>
            </a:r>
            <a:r>
              <a:rPr lang="en-US" b="1" dirty="0" smtClean="0">
                <a:solidFill>
                  <a:srgbClr val="FF0000"/>
                </a:solidFill>
              </a:rPr>
              <a:t>less than 200 </a:t>
            </a:r>
            <a:r>
              <a:rPr lang="en-US" b="1" dirty="0" err="1" smtClean="0">
                <a:solidFill>
                  <a:srgbClr val="FF0000"/>
                </a:solidFill>
              </a:rPr>
              <a:t>msec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 descr="lab_energy_del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2999"/>
            <a:ext cx="5867400" cy="39659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 rot="5400000" flipH="1" flipV="1">
            <a:off x="4571603" y="3505597"/>
            <a:ext cx="1981994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lg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563394" y="2514600"/>
            <a:ext cx="99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en-US" dirty="0" smtClean="0"/>
              <a:t>Implement LATS and LATSB schemes in a </a:t>
            </a:r>
            <a:r>
              <a:rPr lang="en-US" b="1" dirty="0" smtClean="0"/>
              <a:t>real</a:t>
            </a:r>
            <a:r>
              <a:rPr lang="en-US" b="1" dirty="0" smtClean="0"/>
              <a:t> </a:t>
            </a:r>
            <a:r>
              <a:rPr lang="en-US" b="1" dirty="0" smtClean="0"/>
              <a:t>base </a:t>
            </a:r>
            <a:r>
              <a:rPr lang="en-US" b="1" dirty="0" smtClean="0"/>
              <a:t>station</a:t>
            </a:r>
            <a:endParaRPr lang="en-US" dirty="0" smtClean="0"/>
          </a:p>
          <a:p>
            <a:r>
              <a:rPr lang="en-US" dirty="0" smtClean="0"/>
              <a:t>Encode each video into an SVC stream with four</a:t>
            </a:r>
            <a:r>
              <a:rPr lang="en-US" dirty="0" smtClean="0"/>
              <a:t> layers</a:t>
            </a:r>
            <a:endParaRPr lang="en-US" dirty="0" smtClean="0"/>
          </a:p>
          <a:p>
            <a:pPr lvl="1"/>
            <a:r>
              <a:rPr lang="en-US" dirty="0" smtClean="0"/>
              <a:t>Each layer has a bit rate of 192 kbps</a:t>
            </a:r>
          </a:p>
          <a:p>
            <a:r>
              <a:rPr lang="en-US" dirty="0" smtClean="0"/>
              <a:t>Broadcast four TV channels</a:t>
            </a:r>
          </a:p>
          <a:p>
            <a:r>
              <a:rPr lang="en-US" dirty="0" smtClean="0"/>
              <a:t>Emulate </a:t>
            </a:r>
            <a:r>
              <a:rPr lang="en-US" b="1" dirty="0" smtClean="0"/>
              <a:t>a million </a:t>
            </a:r>
            <a:r>
              <a:rPr lang="en-US" dirty="0" smtClean="0"/>
              <a:t>mobile devices, and randomly generate channel switching events </a:t>
            </a:r>
          </a:p>
          <a:p>
            <a:pPr lvl="1"/>
            <a:r>
              <a:rPr lang="en-US" dirty="0" smtClean="0"/>
              <a:t>On average, 60 sec per channel watch time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Received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330325"/>
          </a:xfrm>
        </p:spPr>
        <p:txBody>
          <a:bodyPr/>
          <a:lstStyle/>
          <a:p>
            <a:r>
              <a:rPr lang="en-US" dirty="0" smtClean="0"/>
              <a:t>Current: always receive complete streams</a:t>
            </a:r>
          </a:p>
          <a:p>
            <a:r>
              <a:rPr lang="en-US" dirty="0" smtClean="0"/>
              <a:t>LATS, LATSB: devices may </a:t>
            </a:r>
            <a:r>
              <a:rPr lang="en-US" b="1" dirty="0" smtClean="0">
                <a:solidFill>
                  <a:srgbClr val="FF0000"/>
                </a:solidFill>
              </a:rPr>
              <a:t>opt </a:t>
            </a:r>
            <a:r>
              <a:rPr lang="en-US" dirty="0" smtClean="0"/>
              <a:t>for partial streams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 descr="pv_test1_accu_lats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66800"/>
            <a:ext cx="4419600" cy="3258897"/>
          </a:xfrm>
          <a:prstGeom prst="rect">
            <a:avLst/>
          </a:prstGeom>
        </p:spPr>
      </p:pic>
      <p:pic>
        <p:nvPicPr>
          <p:cNvPr id="9" name="Picture 8" descr="pv_test1_accu_lats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04515"/>
            <a:ext cx="4495800" cy="3315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330325"/>
          </a:xfrm>
        </p:spPr>
        <p:txBody>
          <a:bodyPr/>
          <a:lstStyle/>
          <a:p>
            <a:r>
              <a:rPr lang="en-US" dirty="0" smtClean="0"/>
              <a:t>LATS, LATSB enable a range of energy saving: up to 95%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pv_test1_energy_la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3139"/>
            <a:ext cx="4648200" cy="3427461"/>
          </a:xfrm>
          <a:prstGeom prst="rect">
            <a:avLst/>
          </a:prstGeom>
        </p:spPr>
      </p:pic>
      <p:pic>
        <p:nvPicPr>
          <p:cNvPr id="8" name="Picture 7" descr="pv_test1_energy_lats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052" y="1371600"/>
            <a:ext cx="4546948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675"/>
            <a:ext cx="8229600" cy="4530725"/>
          </a:xfrm>
        </p:spPr>
        <p:txBody>
          <a:bodyPr/>
          <a:lstStyle/>
          <a:p>
            <a:r>
              <a:rPr lang="en-US" dirty="0" smtClean="0"/>
              <a:t>Watch TV anywhere, and anytime</a:t>
            </a:r>
          </a:p>
          <a:p>
            <a:pPr lvl="1"/>
            <a:r>
              <a:rPr lang="en-US" dirty="0" smtClean="0"/>
              <a:t>users: watch more programs 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providers: higher revenues</a:t>
            </a:r>
          </a:p>
          <a:p>
            <a:r>
              <a:rPr lang="en-US" dirty="0" smtClean="0">
                <a:sym typeface="Wingdings"/>
              </a:rPr>
              <a:t>Broadcast over cellular networks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/>
              </a:rPr>
              <a:t>Inefficient, because </a:t>
            </a:r>
            <a:r>
              <a:rPr lang="en-US" dirty="0" smtClean="0">
                <a:sym typeface="Wingdings"/>
              </a:rPr>
              <a:t>they are: (</a:t>
            </a:r>
            <a:r>
              <a:rPr lang="en-US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) designed for unicast, and (ii) narrowband</a:t>
            </a:r>
          </a:p>
          <a:p>
            <a:r>
              <a:rPr lang="en-US" dirty="0" smtClean="0">
                <a:sym typeface="Wingdings"/>
              </a:rPr>
              <a:t>Several standards for dedicated broadcast networks</a:t>
            </a:r>
          </a:p>
          <a:p>
            <a:pPr lvl="1"/>
            <a:r>
              <a:rPr lang="en-US" b="1" dirty="0" smtClean="0">
                <a:sym typeface="Wingdings"/>
              </a:rPr>
              <a:t>DVB-H, </a:t>
            </a:r>
            <a:r>
              <a:rPr lang="en-US" b="1" dirty="0" err="1" smtClean="0">
                <a:sym typeface="Wingdings"/>
              </a:rPr>
              <a:t>MediaFLO</a:t>
            </a:r>
            <a:r>
              <a:rPr lang="en-US" dirty="0" smtClean="0">
                <a:sym typeface="Wingdings"/>
              </a:rPr>
              <a:t>, T-DMB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Switching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70475"/>
            <a:ext cx="8229600" cy="1177925"/>
          </a:xfrm>
        </p:spPr>
        <p:txBody>
          <a:bodyPr/>
          <a:lstStyle/>
          <a:p>
            <a:r>
              <a:rPr lang="en-US" dirty="0" smtClean="0"/>
              <a:t>LATSB</a:t>
            </a:r>
            <a:r>
              <a:rPr lang="en-US" dirty="0" smtClean="0"/>
              <a:t> significantly reduces </a:t>
            </a:r>
            <a:r>
              <a:rPr lang="en-US" dirty="0" smtClean="0"/>
              <a:t>the switching delays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pv_test1_del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90599"/>
            <a:ext cx="5638800" cy="4157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36675"/>
            <a:ext cx="8915400" cy="4530725"/>
          </a:xfrm>
        </p:spPr>
        <p:txBody>
          <a:bodyPr/>
          <a:lstStyle/>
          <a:p>
            <a:r>
              <a:rPr lang="en-US" dirty="0" smtClean="0"/>
              <a:t>Studied </a:t>
            </a:r>
            <a:r>
              <a:rPr lang="en-US" dirty="0" smtClean="0"/>
              <a:t>the problem of broadcasting TV channels to mobile devices with diverse resources</a:t>
            </a:r>
          </a:p>
          <a:p>
            <a:r>
              <a:rPr lang="en-US" dirty="0" smtClean="0"/>
              <a:t>Proposed and analyzed two time slicing schemes</a:t>
            </a:r>
            <a:endParaRPr lang="en-US" dirty="0" smtClean="0"/>
          </a:p>
          <a:p>
            <a:r>
              <a:rPr lang="en-US" dirty="0" smtClean="0"/>
              <a:t>Implemented </a:t>
            </a:r>
            <a:r>
              <a:rPr lang="en-US" dirty="0" smtClean="0"/>
              <a:t>them in a real mobile TV base station</a:t>
            </a:r>
          </a:p>
          <a:p>
            <a:r>
              <a:rPr lang="en-US" dirty="0" smtClean="0"/>
              <a:t>Empirically </a:t>
            </a:r>
            <a:r>
              <a:rPr lang="en-US" dirty="0" smtClean="0"/>
              <a:t>showed </a:t>
            </a:r>
            <a:r>
              <a:rPr lang="en-US" dirty="0" smtClean="0"/>
              <a:t>that</a:t>
            </a:r>
          </a:p>
          <a:p>
            <a:pPr lvl="1"/>
            <a:r>
              <a:rPr lang="en-US" dirty="0" smtClean="0"/>
              <a:t>LATS, LATSB support heterogeneous mobile devices</a:t>
            </a:r>
          </a:p>
          <a:p>
            <a:pPr lvl="1"/>
            <a:r>
              <a:rPr lang="en-US" dirty="0" smtClean="0"/>
              <a:t>LATS, LATSB achieve high energy saving</a:t>
            </a:r>
          </a:p>
          <a:p>
            <a:pPr lvl="1"/>
            <a:r>
              <a:rPr lang="en-US" dirty="0" smtClean="0"/>
              <a:t>LATSB achieves low channel switching </a:t>
            </a:r>
            <a:r>
              <a:rPr lang="en-US" dirty="0" smtClean="0"/>
              <a:t>delay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7925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/>
              <a:t>More details can be found online at </a:t>
            </a:r>
          </a:p>
          <a:p>
            <a:pPr lvl="1" algn="ctr">
              <a:buNone/>
            </a:pPr>
            <a:r>
              <a:rPr lang="en-US" sz="3200" dirty="0" smtClean="0"/>
              <a:t>http://</a:t>
            </a:r>
            <a:r>
              <a:rPr lang="en-US" sz="3200" dirty="0" err="1" smtClean="0"/>
              <a:t>nsl.cs.sfu.ca</a:t>
            </a: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testbed_pic_annota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092667"/>
            <a:ext cx="8084379" cy="3860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of Average Watch </a:t>
            </a:r>
            <a:r>
              <a:rPr lang="en-US" dirty="0" smtClean="0"/>
              <a:t>Time on LATSB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070475"/>
            <a:ext cx="8382000" cy="1482725"/>
          </a:xfrm>
        </p:spPr>
        <p:txBody>
          <a:bodyPr/>
          <a:lstStyle/>
          <a:p>
            <a:r>
              <a:rPr lang="en-US" dirty="0" smtClean="0"/>
              <a:t>Curves shown for devices receiving all layers</a:t>
            </a:r>
          </a:p>
          <a:p>
            <a:r>
              <a:rPr lang="en-US" dirty="0" smtClean="0"/>
              <a:t>Energy saving is &gt; 70% except extreme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pv_test1_lastb_energy_diff_alpha_lay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0"/>
            <a:ext cx="4876800" cy="359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from Regular TV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048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Heterogeneity among mobile </a:t>
            </a:r>
            <a:r>
              <a:rPr lang="en-US" b="1" dirty="0" smtClean="0">
                <a:solidFill>
                  <a:srgbClr val="FF0000"/>
                </a:solidFill>
              </a:rPr>
              <a:t>devices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Energy </a:t>
            </a:r>
            <a:r>
              <a:rPr lang="en-US" b="1" dirty="0" smtClean="0">
                <a:solidFill>
                  <a:srgbClr val="FF0000"/>
                </a:solidFill>
              </a:rPr>
              <a:t>is critical: battery powered</a:t>
            </a:r>
            <a:endParaRPr lang="en-US" b="1" dirty="0" smtClean="0"/>
          </a:p>
          <a:p>
            <a:pPr lvl="1"/>
            <a:r>
              <a:rPr lang="en-US" dirty="0" smtClean="0"/>
              <a:t>In cellular phones, about 40% energy consumption is due to mobile </a:t>
            </a:r>
            <a:r>
              <a:rPr lang="en-US" dirty="0" smtClean="0"/>
              <a:t>TV </a:t>
            </a:r>
            <a:r>
              <a:rPr lang="en-US" dirty="0" smtClean="0"/>
              <a:t>chips </a:t>
            </a:r>
          </a:p>
          <a:p>
            <a:pPr lvl="2"/>
            <a:r>
              <a:rPr lang="en-US" dirty="0" smtClean="0"/>
              <a:t>measurements </a:t>
            </a:r>
            <a:r>
              <a:rPr lang="en-US" dirty="0" smtClean="0"/>
              <a:t>on Nokia N96 phones</a:t>
            </a:r>
          </a:p>
          <a:p>
            <a:pPr lvl="1"/>
            <a:r>
              <a:rPr lang="en-US" dirty="0" smtClean="0"/>
              <a:t>Broadcast standards </a:t>
            </a:r>
            <a:r>
              <a:rPr lang="en-US" i="1" dirty="0" smtClean="0"/>
              <a:t>dictate </a:t>
            </a:r>
            <a:r>
              <a:rPr lang="en-US" dirty="0" smtClean="0"/>
              <a:t>mechanisms to save </a:t>
            </a:r>
            <a:r>
              <a:rPr lang="en-US" dirty="0" smtClean="0"/>
              <a:t>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52360"/>
            <a:ext cx="2438400" cy="1580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143000"/>
            <a:ext cx="2286000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Energy Saving for 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92325"/>
          </a:xfrm>
        </p:spPr>
        <p:txBody>
          <a:bodyPr/>
          <a:lstStyle/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This is called </a:t>
            </a:r>
            <a:r>
              <a:rPr lang="en-GB" dirty="0" smtClean="0">
                <a:solidFill>
                  <a:srgbClr val="FF0000"/>
                </a:solidFill>
              </a:rPr>
              <a:t>time slicing </a:t>
            </a:r>
            <a:r>
              <a:rPr lang="en-GB" sz="2000" dirty="0" smtClean="0"/>
              <a:t>(in DVB-H and </a:t>
            </a:r>
            <a:r>
              <a:rPr lang="en-GB" sz="2000" dirty="0" err="1" smtClean="0"/>
              <a:t>MediaFLO</a:t>
            </a:r>
            <a:r>
              <a:rPr lang="en-GB" sz="2000" dirty="0" smtClean="0"/>
              <a:t>)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Base station constructs a </a:t>
            </a:r>
            <a:r>
              <a:rPr lang="en-GB" dirty="0" smtClean="0">
                <a:solidFill>
                  <a:srgbClr val="FF0000"/>
                </a:solidFill>
              </a:rPr>
              <a:t>time slicing scheme</a:t>
            </a:r>
            <a:endParaRPr lang="en-GB" dirty="0" smtClean="0">
              <a:solidFill>
                <a:srgbClr val="FF0000"/>
              </a:solidFill>
            </a:endParaRPr>
          </a:p>
          <a:p>
            <a:pPr marL="65659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(time, size) for bursts of individual TV channels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469930" y="3438525"/>
            <a:ext cx="6474520" cy="98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 flipH="1" flipV="1">
            <a:off x="494003" y="2441985"/>
            <a:ext cx="1997869" cy="9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1908080" y="2295525"/>
            <a:ext cx="342900" cy="1133475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08380" y="2295525"/>
            <a:ext cx="342900" cy="1133475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699155" y="2295525"/>
            <a:ext cx="342900" cy="1133475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7830" y="3505200"/>
            <a:ext cx="777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Time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22255" y="2124074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i="1" dirty="0" smtClean="0"/>
              <a:t>R</a:t>
            </a:r>
            <a:endParaRPr lang="en-US" sz="2000" b="1" i="1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469929" y="2295525"/>
            <a:ext cx="61200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1508030" y="3181350"/>
            <a:ext cx="6010275" cy="247650"/>
          </a:xfrm>
          <a:prstGeom prst="rect">
            <a:avLst/>
          </a:prstGeom>
          <a:solidFill>
            <a:srgbClr val="0000CC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3204" y="3047999"/>
            <a:ext cx="44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i="1" dirty="0" err="1" smtClean="0"/>
              <a:t>r</a:t>
            </a:r>
            <a:endParaRPr lang="en-US" sz="2000" b="1" i="1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250980" y="2719388"/>
            <a:ext cx="1971675" cy="9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898680" y="2390775"/>
            <a:ext cx="55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Off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76400" y="1828800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Burst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  <p:bldP spid="15" grpId="0" animBg="1"/>
      <p:bldP spid="15" grpId="1" animBg="1"/>
      <p:bldP spid="16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Switching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038600"/>
            <a:ext cx="8534400" cy="1939925"/>
          </a:xfrm>
        </p:spPr>
        <p:txBody>
          <a:bodyPr/>
          <a:lstStyle/>
          <a:p>
            <a:r>
              <a:rPr lang="en-US" dirty="0" smtClean="0"/>
              <a:t>Time slicing increases</a:t>
            </a:r>
            <a:r>
              <a:rPr lang="en-US" dirty="0" smtClean="0"/>
              <a:t> channel switching </a:t>
            </a:r>
            <a:r>
              <a:rPr lang="en-US" dirty="0" smtClean="0"/>
              <a:t>delay</a:t>
            </a:r>
          </a:p>
          <a:p>
            <a:r>
              <a:rPr lang="en-US" dirty="0" smtClean="0"/>
              <a:t>Low switching delays are important</a:t>
            </a:r>
          </a:p>
          <a:p>
            <a:pPr lvl="1"/>
            <a:r>
              <a:rPr lang="en-US" dirty="0" smtClean="0"/>
              <a:t>Long delays are annoying</a:t>
            </a:r>
          </a:p>
          <a:p>
            <a:pPr lvl="1"/>
            <a:r>
              <a:rPr lang="en-US" dirty="0" smtClean="0"/>
              <a:t>Users flip through too many channels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447800" y="1239104"/>
            <a:ext cx="1909647" cy="2749847"/>
            <a:chOff x="1447800" y="1448594"/>
            <a:chExt cx="1909647" cy="2749847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rot="16200000" flipV="1">
              <a:off x="2129234" y="3253125"/>
              <a:ext cx="457200" cy="873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1447800" y="3429000"/>
              <a:ext cx="190964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>
                  <a:solidFill>
                    <a:srgbClr val="0000CC"/>
                  </a:solidFill>
                </a:rPr>
                <a:t>User switches </a:t>
              </a:r>
            </a:p>
            <a:p>
              <a:pPr algn="ctr">
                <a:buNone/>
              </a:pPr>
              <a:r>
                <a:rPr lang="en-US" sz="2000" b="1" dirty="0" smtClean="0">
                  <a:solidFill>
                    <a:srgbClr val="0000CC"/>
                  </a:solidFill>
                </a:rPr>
                <a:t>channel</a:t>
              </a:r>
              <a:endParaRPr lang="en-US" sz="2000" b="1" dirty="0">
                <a:solidFill>
                  <a:srgbClr val="0000CC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 rot="5400000" flipH="1" flipV="1">
              <a:off x="1599803" y="2210197"/>
              <a:ext cx="1524794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lg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1285875" y="1066800"/>
            <a:ext cx="6474520" cy="1762462"/>
            <a:chOff x="1285875" y="1276290"/>
            <a:chExt cx="6474520" cy="1762462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1285875" y="3028890"/>
              <a:ext cx="6474520" cy="98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rot="16200000" flipV="1">
              <a:off x="419896" y="2151797"/>
              <a:ext cx="1759745" cy="873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ectangle 8"/>
            <p:cNvSpPr/>
            <p:nvPr/>
          </p:nvSpPr>
          <p:spPr bwMode="auto">
            <a:xfrm>
              <a:off x="1724025" y="1885890"/>
              <a:ext cx="342900" cy="1133475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124325" y="1885890"/>
              <a:ext cx="342900" cy="1133475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15100" y="1885890"/>
              <a:ext cx="342900" cy="1133475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92345" y="1419165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b="1" dirty="0" smtClean="0"/>
                <a:t>Burst</a:t>
              </a:r>
              <a:endParaRPr lang="en-US" sz="2000" b="1" dirty="0"/>
            </a:p>
          </p:txBody>
        </p:sp>
      </p:grpSp>
      <p:cxnSp>
        <p:nvCxnSpPr>
          <p:cNvPr id="31" name="Straight Arrow Connector 30"/>
          <p:cNvCxnSpPr/>
          <p:nvPr/>
        </p:nvCxnSpPr>
        <p:spPr bwMode="auto">
          <a:xfrm>
            <a:off x="2362200" y="2152710"/>
            <a:ext cx="1828802" cy="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3276600" y="2838511"/>
            <a:ext cx="1909146" cy="1150440"/>
            <a:chOff x="3276600" y="3048001"/>
            <a:chExt cx="1909146" cy="1150440"/>
          </a:xfrm>
        </p:grpSpPr>
        <p:sp>
          <p:nvSpPr>
            <p:cNvPr id="34" name="TextBox 33"/>
            <p:cNvSpPr txBox="1"/>
            <p:nvPr/>
          </p:nvSpPr>
          <p:spPr>
            <a:xfrm>
              <a:off x="3276600" y="3429000"/>
              <a:ext cx="19091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>
                  <a:solidFill>
                    <a:srgbClr val="800000"/>
                  </a:solidFill>
                </a:rPr>
                <a:t>Device gets</a:t>
              </a:r>
            </a:p>
            <a:p>
              <a:pPr algn="ctr">
                <a:buNone/>
              </a:pPr>
              <a:r>
                <a:rPr lang="en-US" sz="2000" b="1" dirty="0" smtClean="0">
                  <a:solidFill>
                    <a:srgbClr val="800000"/>
                  </a:solidFill>
                </a:rPr>
                <a:t>the video data</a:t>
              </a:r>
              <a:endParaRPr lang="en-US" sz="2000" b="1" dirty="0">
                <a:solidFill>
                  <a:srgbClr val="800000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rot="16200000" flipV="1">
              <a:off x="3890566" y="3272235"/>
              <a:ext cx="457200" cy="873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en-US" dirty="0" smtClean="0"/>
              <a:t>Design a time slicing scheme to support </a:t>
            </a:r>
            <a:r>
              <a:rPr lang="en-US" b="1" dirty="0" smtClean="0">
                <a:solidFill>
                  <a:srgbClr val="FF0000"/>
                </a:solidFill>
              </a:rPr>
              <a:t>heterogeneous </a:t>
            </a:r>
            <a:r>
              <a:rPr lang="en-US" dirty="0" smtClean="0"/>
              <a:t>mobile devices, such that</a:t>
            </a:r>
          </a:p>
          <a:p>
            <a:pPr lvl="1"/>
            <a:r>
              <a:rPr lang="en-US" dirty="0" smtClean="0"/>
              <a:t>Each mobile device has an energy consumption proportional to its received video quality</a:t>
            </a:r>
          </a:p>
          <a:p>
            <a:pPr lvl="1"/>
            <a:r>
              <a:rPr lang="en-US" dirty="0" smtClean="0"/>
              <a:t>Channel switching delays on all mobile devices are bounded by    </a:t>
            </a:r>
            <a:r>
              <a:rPr lang="en-US" dirty="0" smtClean="0"/>
              <a:t> , </a:t>
            </a:r>
            <a:r>
              <a:rPr lang="en-US" dirty="0" smtClean="0"/>
              <a:t>which is a system parameter</a:t>
            </a:r>
          </a:p>
          <a:p>
            <a:r>
              <a:rPr lang="en-US" dirty="0" smtClean="0"/>
              <a:t>But, how to support heterogeneous devices?</a:t>
            </a:r>
          </a:p>
          <a:p>
            <a:pPr lvl="1"/>
            <a:r>
              <a:rPr lang="en-US" dirty="0" smtClean="0"/>
              <a:t>For example, devices with different</a:t>
            </a:r>
            <a:r>
              <a:rPr lang="en-US" dirty="0" smtClean="0"/>
              <a:t> display resolutions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81400" y="3733800"/>
          <a:ext cx="408214" cy="381000"/>
        </p:xfrm>
        <a:graphic>
          <a:graphicData uri="http://schemas.openxmlformats.org/presentationml/2006/ole">
            <p:oleObj spid="_x0000_s21506" name="Equation" r:id="rId3" imgW="1905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Heterogeneous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Multi-version: encode each video into several versions, and concurrently broadcast them</a:t>
            </a:r>
          </a:p>
          <a:p>
            <a:pPr lvl="1"/>
            <a:r>
              <a:rPr lang="en-US" dirty="0" smtClean="0"/>
              <a:t>Simple, but </a:t>
            </a:r>
            <a:r>
              <a:rPr lang="en-US" b="1" dirty="0" smtClean="0"/>
              <a:t>not efficient</a:t>
            </a:r>
            <a:endParaRPr lang="en-US" b="1" dirty="0" smtClean="0"/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pectrum </a:t>
            </a:r>
            <a:r>
              <a:rPr lang="en-US" dirty="0" smtClean="0"/>
              <a:t>is expensive</a:t>
            </a:r>
          </a:p>
          <a:p>
            <a:r>
              <a:rPr lang="en-US" dirty="0" smtClean="0"/>
              <a:t>Multi-layer: encode each video into a scalable stream consists of several layers, and broadcast each layer only once</a:t>
            </a:r>
          </a:p>
          <a:p>
            <a:pPr lvl="1"/>
            <a:r>
              <a:rPr lang="en-US" dirty="0" smtClean="0"/>
              <a:t>Bandwidth efficient, </a:t>
            </a:r>
            <a:r>
              <a:rPr lang="en-US" b="1" dirty="0" smtClean="0">
                <a:solidFill>
                  <a:srgbClr val="FF0000"/>
                </a:solidFill>
              </a:rPr>
              <a:t>but challenging </a:t>
            </a:r>
            <a:r>
              <a:rPr lang="en-US" dirty="0" smtClean="0"/>
              <a:t>in mobile TV broadcast networks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TV Base Station and Frame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2438400" cy="6096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MPE Frame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74083" y="1668959"/>
            <a:ext cx="7707917" cy="1226641"/>
            <a:chOff x="674083" y="1447800"/>
            <a:chExt cx="7707917" cy="1226641"/>
          </a:xfrm>
        </p:grpSpPr>
        <p:sp>
          <p:nvSpPr>
            <p:cNvPr id="8" name="Magnetic Disk 7"/>
            <p:cNvSpPr/>
            <p:nvPr/>
          </p:nvSpPr>
          <p:spPr bwMode="auto">
            <a:xfrm>
              <a:off x="674083" y="1531441"/>
              <a:ext cx="1002317" cy="1143000"/>
            </a:xfrm>
            <a:prstGeom prst="flowChartMagneticDisk">
              <a:avLst/>
            </a:prstGeom>
            <a:noFill/>
            <a:ln w="254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buNone/>
              </a:pPr>
              <a:r>
                <a:rPr lang="en-US" sz="1800" b="1" dirty="0" smtClean="0"/>
                <a:t>Video</a:t>
              </a:r>
            </a:p>
            <a:p>
              <a:pPr algn="ctr">
                <a:buNone/>
              </a:pPr>
              <a:r>
                <a:rPr lang="en-US" sz="1800" b="1" dirty="0" smtClean="0"/>
                <a:t>Server</a:t>
              </a:r>
              <a:endParaRPr lang="en-US" sz="1800" b="1" dirty="0"/>
            </a:p>
          </p:txBody>
        </p:sp>
        <p:sp>
          <p:nvSpPr>
            <p:cNvPr id="9" name="Alternate Process 8"/>
            <p:cNvSpPr/>
            <p:nvPr/>
          </p:nvSpPr>
          <p:spPr bwMode="auto">
            <a:xfrm>
              <a:off x="2743200" y="1836241"/>
              <a:ext cx="1757298" cy="762000"/>
            </a:xfrm>
            <a:prstGeom prst="flowChartAlternateProcess">
              <a:avLst/>
            </a:prstGeom>
            <a:noFill/>
            <a:ln w="254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buNone/>
              </a:pPr>
              <a:r>
                <a:rPr lang="en-US" sz="1800" b="1" dirty="0" smtClean="0"/>
                <a:t>IP </a:t>
              </a:r>
            </a:p>
            <a:p>
              <a:pPr algn="ctr">
                <a:buNone/>
              </a:pPr>
              <a:r>
                <a:rPr lang="en-US" sz="1800" b="1" dirty="0" err="1" smtClean="0"/>
                <a:t>Encapsulator</a:t>
              </a:r>
              <a:endParaRPr lang="en-US" sz="1800" b="1" dirty="0"/>
            </a:p>
          </p:txBody>
        </p:sp>
        <p:sp>
          <p:nvSpPr>
            <p:cNvPr id="10" name="Alternate Process 9"/>
            <p:cNvSpPr/>
            <p:nvPr/>
          </p:nvSpPr>
          <p:spPr bwMode="auto">
            <a:xfrm>
              <a:off x="5791200" y="1988641"/>
              <a:ext cx="1524000" cy="457200"/>
            </a:xfrm>
            <a:prstGeom prst="flowChartAlternateProcess">
              <a:avLst/>
            </a:prstGeom>
            <a:noFill/>
            <a:ln w="254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None/>
              </a:pPr>
              <a:r>
                <a:rPr lang="en-US" sz="1800" b="1" dirty="0" smtClean="0"/>
                <a:t> Modulator</a:t>
              </a:r>
              <a:endParaRPr lang="en-US" sz="18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76400" y="1740931"/>
              <a:ext cx="10209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2000" b="1" dirty="0" smtClean="0"/>
                <a:t>IP </a:t>
              </a:r>
              <a:r>
                <a:rPr lang="en-US" sz="2000" b="1" dirty="0" err="1" smtClean="0"/>
                <a:t>pkts</a:t>
              </a:r>
              <a:endParaRPr lang="en-US" sz="2000" b="1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000" y="1447800"/>
              <a:ext cx="105404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2000" b="1" dirty="0" smtClean="0"/>
                <a:t>IP/MPE </a:t>
              </a:r>
            </a:p>
            <a:p>
              <a:pPr algn="ctr">
                <a:buNone/>
              </a:pPr>
              <a:r>
                <a:rPr lang="en-US" sz="2000" b="1" dirty="0" smtClean="0"/>
                <a:t>frames</a:t>
              </a:r>
              <a:endParaRPr lang="en-US" sz="2000" b="1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676400" y="2217241"/>
              <a:ext cx="10668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4495800" y="2217241"/>
              <a:ext cx="12954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7315200" y="2217241"/>
              <a:ext cx="10668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7" name="Rectangle 16"/>
            <p:cNvSpPr/>
            <p:nvPr/>
          </p:nvSpPr>
          <p:spPr>
            <a:xfrm>
              <a:off x="7391400" y="1447800"/>
              <a:ext cx="92580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2000" b="1" dirty="0" smtClean="0"/>
                <a:t>RF</a:t>
              </a:r>
            </a:p>
            <a:p>
              <a:pPr algn="ctr">
                <a:buNone/>
              </a:pPr>
              <a:r>
                <a:rPr lang="en-US" sz="2000" b="1" dirty="0" smtClean="0"/>
                <a:t>signal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24200" y="3657600"/>
            <a:ext cx="5181600" cy="2438400"/>
            <a:chOff x="3124200" y="3581400"/>
            <a:chExt cx="4876800" cy="2438400"/>
          </a:xfrm>
        </p:grpSpPr>
        <p:sp>
          <p:nvSpPr>
            <p:cNvPr id="21" name="Process 20"/>
            <p:cNvSpPr/>
            <p:nvPr/>
          </p:nvSpPr>
          <p:spPr bwMode="auto">
            <a:xfrm>
              <a:off x="3124200" y="3581400"/>
              <a:ext cx="3200400" cy="2438400"/>
            </a:xfrm>
            <a:prstGeom prst="flowChartProcess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32" charset="2"/>
                <a:buChar char="n"/>
                <a:tabLst/>
              </a:pPr>
              <a:endParaRPr kumimoji="0" 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2" charset="0"/>
                <a:ea typeface="Arial" pitchFamily="32" charset="0"/>
                <a:cs typeface="Arial" pitchFamily="32" charset="0"/>
              </a:endParaRPr>
            </a:p>
          </p:txBody>
        </p:sp>
        <p:sp>
          <p:nvSpPr>
            <p:cNvPr id="22" name="Process 21"/>
            <p:cNvSpPr/>
            <p:nvPr/>
          </p:nvSpPr>
          <p:spPr bwMode="auto">
            <a:xfrm>
              <a:off x="6324600" y="3581400"/>
              <a:ext cx="1676400" cy="2438400"/>
            </a:xfrm>
            <a:prstGeom prst="flowChartProcess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32" charset="2"/>
                <a:buChar char="n"/>
                <a:tabLst/>
              </a:pPr>
              <a:endParaRPr kumimoji="0" 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2" charset="0"/>
                <a:ea typeface="Arial" pitchFamily="32" charset="0"/>
                <a:cs typeface="Arial" pitchFamily="32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406354" y="2895600"/>
            <a:ext cx="1975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000" b="1" dirty="0" smtClean="0"/>
              <a:t>R-S Data Table</a:t>
            </a:r>
          </a:p>
          <a:p>
            <a:pPr algn="ctr">
              <a:buNone/>
            </a:pPr>
            <a:r>
              <a:rPr lang="en-US" sz="2000" b="1" dirty="0" smtClean="0"/>
              <a:t>64 Columns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286000" y="2895600"/>
            <a:ext cx="3581400" cy="3150166"/>
            <a:chOff x="2286000" y="2819400"/>
            <a:chExt cx="3581400" cy="3150166"/>
          </a:xfrm>
        </p:grpSpPr>
        <p:sp>
          <p:nvSpPr>
            <p:cNvPr id="23" name="Rectangle 22"/>
            <p:cNvSpPr/>
            <p:nvPr/>
          </p:nvSpPr>
          <p:spPr>
            <a:xfrm>
              <a:off x="3763639" y="2819400"/>
              <a:ext cx="210376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2000" b="1" dirty="0" smtClean="0"/>
                <a:t>App. Data Table</a:t>
              </a:r>
            </a:p>
            <a:p>
              <a:pPr algn="ctr">
                <a:buNone/>
              </a:pPr>
              <a:r>
                <a:rPr lang="en-US" sz="2000" b="1" dirty="0" smtClean="0"/>
                <a:t>191 Columns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1590938" y="4505062"/>
              <a:ext cx="215956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2000" b="1" dirty="0" smtClean="0"/>
                <a:t>256, 512, 768, or </a:t>
              </a:r>
            </a:p>
            <a:p>
              <a:pPr algn="ctr">
                <a:buNone/>
              </a:pPr>
              <a:r>
                <a:rPr lang="en-US" sz="2000" b="1" dirty="0" smtClean="0"/>
                <a:t>1024 Rows</a:t>
              </a:r>
            </a:p>
          </p:txBody>
        </p:sp>
      </p:grpSp>
      <p:sp>
        <p:nvSpPr>
          <p:cNvPr id="26" name="Alternate Process 25"/>
          <p:cNvSpPr/>
          <p:nvPr/>
        </p:nvSpPr>
        <p:spPr bwMode="auto">
          <a:xfrm rot="16200000">
            <a:off x="2724150" y="4057650"/>
            <a:ext cx="1600200" cy="800100"/>
          </a:xfrm>
          <a:prstGeom prst="flowChartAlternateProcess">
            <a:avLst/>
          </a:prstGeom>
          <a:solidFill>
            <a:srgbClr val="CC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>
              <a:buNone/>
            </a:pPr>
            <a:r>
              <a:rPr lang="en-US" sz="2000" b="1" dirty="0" smtClean="0"/>
              <a:t>Packet 1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124200" y="3657600"/>
            <a:ext cx="1600200" cy="2438400"/>
            <a:chOff x="3124200" y="3581400"/>
            <a:chExt cx="1600200" cy="2438400"/>
          </a:xfrm>
        </p:grpSpPr>
        <p:sp>
          <p:nvSpPr>
            <p:cNvPr id="31" name="Alternate Process 30"/>
            <p:cNvSpPr/>
            <p:nvPr/>
          </p:nvSpPr>
          <p:spPr bwMode="auto">
            <a:xfrm rot="16200000">
              <a:off x="3105150" y="5200650"/>
              <a:ext cx="838200" cy="800100"/>
            </a:xfrm>
            <a:prstGeom prst="flowChartAlternateProcess">
              <a:avLst/>
            </a:prstGeom>
            <a:solidFill>
              <a:schemeClr val="accent3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0"/>
            <a:lstStyle/>
            <a:p>
              <a:pPr algn="ctr">
                <a:buNone/>
              </a:pPr>
              <a:r>
                <a:rPr lang="en-US" sz="2000" b="1" dirty="0" smtClean="0"/>
                <a:t>P. 2</a:t>
              </a:r>
            </a:p>
          </p:txBody>
        </p:sp>
        <p:sp>
          <p:nvSpPr>
            <p:cNvPr id="32" name="Alternate Process 31"/>
            <p:cNvSpPr/>
            <p:nvPr/>
          </p:nvSpPr>
          <p:spPr bwMode="auto">
            <a:xfrm rot="16200000">
              <a:off x="3676650" y="3829050"/>
              <a:ext cx="1295400" cy="800100"/>
            </a:xfrm>
            <a:prstGeom prst="flowChartAlternateProcess">
              <a:avLst/>
            </a:prstGeom>
            <a:solidFill>
              <a:schemeClr val="accent3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0"/>
            <a:lstStyle/>
            <a:p>
              <a:pPr algn="ctr">
                <a:buNone/>
              </a:pPr>
              <a:r>
                <a:rPr lang="en-US" sz="2000" b="1" dirty="0" smtClean="0"/>
                <a:t>P. 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924300" y="3657600"/>
            <a:ext cx="1600200" cy="2438400"/>
            <a:chOff x="3924300" y="3581400"/>
            <a:chExt cx="1600200" cy="2438400"/>
          </a:xfrm>
        </p:grpSpPr>
        <p:sp>
          <p:nvSpPr>
            <p:cNvPr id="33" name="Alternate Process 32"/>
            <p:cNvSpPr/>
            <p:nvPr/>
          </p:nvSpPr>
          <p:spPr bwMode="auto">
            <a:xfrm rot="16200000">
              <a:off x="3752851" y="5048251"/>
              <a:ext cx="1142998" cy="800100"/>
            </a:xfrm>
            <a:prstGeom prst="flowChartAlternateProcess">
              <a:avLst/>
            </a:prstGeom>
            <a:solidFill>
              <a:schemeClr val="accent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0"/>
            <a:lstStyle/>
            <a:p>
              <a:pPr algn="ctr">
                <a:buNone/>
              </a:pPr>
              <a:r>
                <a:rPr lang="en-US" sz="2000" b="1" dirty="0" smtClean="0"/>
                <a:t>P. 3</a:t>
              </a:r>
            </a:p>
          </p:txBody>
        </p:sp>
        <p:sp>
          <p:nvSpPr>
            <p:cNvPr id="34" name="Alternate Process 33"/>
            <p:cNvSpPr/>
            <p:nvPr/>
          </p:nvSpPr>
          <p:spPr bwMode="auto">
            <a:xfrm rot="16200000">
              <a:off x="4210050" y="4095750"/>
              <a:ext cx="1828800" cy="800100"/>
            </a:xfrm>
            <a:prstGeom prst="flowChartAlternateProcess">
              <a:avLst/>
            </a:prstGeom>
            <a:solidFill>
              <a:schemeClr val="accent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0"/>
            <a:lstStyle/>
            <a:p>
              <a:pPr algn="ctr">
                <a:buNone/>
              </a:pPr>
              <a:r>
                <a:rPr lang="en-US" sz="2000" b="1" dirty="0" smtClean="0"/>
                <a:t>P. 3</a:t>
              </a:r>
            </a:p>
          </p:txBody>
        </p:sp>
      </p:grpSp>
      <p:sp>
        <p:nvSpPr>
          <p:cNvPr id="35" name="Alternate Process 34"/>
          <p:cNvSpPr/>
          <p:nvPr/>
        </p:nvSpPr>
        <p:spPr bwMode="auto">
          <a:xfrm rot="16200000">
            <a:off x="4705350" y="4476750"/>
            <a:ext cx="2438400" cy="800100"/>
          </a:xfrm>
          <a:prstGeom prst="flowChartAlternateProcess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>
              <a:buNone/>
            </a:pPr>
            <a:r>
              <a:rPr lang="en-US" sz="2000" b="1" dirty="0" smtClean="0"/>
              <a:t>Padding</a:t>
            </a:r>
          </a:p>
        </p:txBody>
      </p:sp>
      <p:sp>
        <p:nvSpPr>
          <p:cNvPr id="37" name="Alternate Process 36"/>
          <p:cNvSpPr/>
          <p:nvPr/>
        </p:nvSpPr>
        <p:spPr bwMode="auto">
          <a:xfrm>
            <a:off x="6400800" y="3886200"/>
            <a:ext cx="1981200" cy="1752600"/>
          </a:xfrm>
          <a:prstGeom prst="flowChartAlternateProcess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>
              <a:buNone/>
            </a:pPr>
            <a:r>
              <a:rPr lang="en-US" sz="2000" b="1" dirty="0" smtClean="0"/>
              <a:t>FEC Bytes Computed</a:t>
            </a:r>
          </a:p>
          <a:p>
            <a:pPr algn="ctr">
              <a:buNone/>
            </a:pPr>
            <a:r>
              <a:rPr lang="en-US" sz="2000" b="1" dirty="0" smtClean="0"/>
              <a:t>Row-by-Row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  <p:bldP spid="26" grpId="0" animBg="1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Example: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495800"/>
            <a:ext cx="822960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OK for devices</a:t>
            </a:r>
            <a:r>
              <a:rPr lang="en-US" dirty="0" smtClean="0"/>
              <a:t> that receive both layers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5BA-0E41-4D5F-B464-9A180D90531A}" type="datetime1">
              <a:rPr lang="en-US" smtClean="0"/>
              <a:pPr/>
              <a:t>5/12/09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PV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82A-136B-4CA1-8FED-44B8E8A23AE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Process 8"/>
          <p:cNvSpPr/>
          <p:nvPr/>
        </p:nvSpPr>
        <p:spPr bwMode="auto">
          <a:xfrm>
            <a:off x="1676400" y="1219201"/>
            <a:ext cx="4038600" cy="3276600"/>
          </a:xfrm>
          <a:prstGeom prst="flowChartProcess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3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2" charset="0"/>
              <a:ea typeface="Arial" pitchFamily="32" charset="0"/>
              <a:cs typeface="Arial" pitchFamily="32" charset="0"/>
            </a:endParaRPr>
          </a:p>
        </p:txBody>
      </p:sp>
      <p:sp>
        <p:nvSpPr>
          <p:cNvPr id="10" name="Process 9"/>
          <p:cNvSpPr/>
          <p:nvPr/>
        </p:nvSpPr>
        <p:spPr bwMode="auto">
          <a:xfrm>
            <a:off x="5715000" y="1219201"/>
            <a:ext cx="1828800" cy="3276600"/>
          </a:xfrm>
          <a:prstGeom prst="flowChartProcess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32" charset="2"/>
              <a:buChar char="n"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2" charset="0"/>
              <a:ea typeface="Arial" pitchFamily="32" charset="0"/>
              <a:cs typeface="Arial" pitchFamily="32" charset="0"/>
            </a:endParaRPr>
          </a:p>
        </p:txBody>
      </p:sp>
      <p:sp>
        <p:nvSpPr>
          <p:cNvPr id="15" name="Alternate Process 14"/>
          <p:cNvSpPr/>
          <p:nvPr/>
        </p:nvSpPr>
        <p:spPr bwMode="auto">
          <a:xfrm rot="16200000">
            <a:off x="1276350" y="1619251"/>
            <a:ext cx="1600200" cy="800100"/>
          </a:xfrm>
          <a:prstGeom prst="flowChartAlternateProcess">
            <a:avLst/>
          </a:prstGeom>
          <a:solidFill>
            <a:srgbClr val="66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>
              <a:buNone/>
            </a:pPr>
            <a:r>
              <a:rPr lang="en-US" sz="2000" b="1" dirty="0" smtClean="0"/>
              <a:t>Picture 1</a:t>
            </a:r>
          </a:p>
          <a:p>
            <a:pPr algn="ctr">
              <a:buNone/>
            </a:pPr>
            <a:r>
              <a:rPr lang="en-US" sz="2000" b="1" dirty="0" smtClean="0"/>
              <a:t>Layer 1</a:t>
            </a:r>
          </a:p>
        </p:txBody>
      </p:sp>
      <p:sp>
        <p:nvSpPr>
          <p:cNvPr id="17" name="Alternate Process 16"/>
          <p:cNvSpPr/>
          <p:nvPr/>
        </p:nvSpPr>
        <p:spPr bwMode="auto">
          <a:xfrm rot="16200000">
            <a:off x="1238250" y="3257551"/>
            <a:ext cx="1676400" cy="800100"/>
          </a:xfrm>
          <a:prstGeom prst="flowChartAlternateProcess">
            <a:avLst/>
          </a:prstGeom>
          <a:solidFill>
            <a:srgbClr val="FF99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>
              <a:buNone/>
            </a:pPr>
            <a:r>
              <a:rPr lang="en-US" sz="2000" b="1" dirty="0" smtClean="0"/>
              <a:t>Picture 1</a:t>
            </a:r>
          </a:p>
          <a:p>
            <a:pPr algn="ctr">
              <a:buNone/>
            </a:pPr>
            <a:r>
              <a:rPr lang="en-US" sz="2000" b="1" dirty="0" smtClean="0"/>
              <a:t>Layer 2</a:t>
            </a:r>
          </a:p>
        </p:txBody>
      </p:sp>
      <p:sp>
        <p:nvSpPr>
          <p:cNvPr id="18" name="Alternate Process 17"/>
          <p:cNvSpPr/>
          <p:nvPr/>
        </p:nvSpPr>
        <p:spPr bwMode="auto">
          <a:xfrm rot="16200000">
            <a:off x="2609850" y="1085851"/>
            <a:ext cx="533400" cy="800100"/>
          </a:xfrm>
          <a:prstGeom prst="flowChartAlternateProcess">
            <a:avLst/>
          </a:prstGeom>
          <a:solidFill>
            <a:srgbClr val="FF99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>
              <a:buNone/>
            </a:pPr>
            <a:endParaRPr lang="en-US" sz="2000" b="1" dirty="0" smtClean="0"/>
          </a:p>
        </p:txBody>
      </p:sp>
      <p:sp>
        <p:nvSpPr>
          <p:cNvPr id="20" name="Alternate Process 19"/>
          <p:cNvSpPr/>
          <p:nvPr/>
        </p:nvSpPr>
        <p:spPr bwMode="auto">
          <a:xfrm rot="16200000">
            <a:off x="1809750" y="2419351"/>
            <a:ext cx="2133600" cy="800100"/>
          </a:xfrm>
          <a:prstGeom prst="flowChartAlternateProcess">
            <a:avLst/>
          </a:prstGeom>
          <a:solidFill>
            <a:srgbClr val="66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>
              <a:buNone/>
            </a:pPr>
            <a:r>
              <a:rPr lang="en-US" sz="2000" b="1" dirty="0" smtClean="0"/>
              <a:t>Picture 2</a:t>
            </a:r>
          </a:p>
          <a:p>
            <a:pPr algn="ctr">
              <a:buNone/>
            </a:pPr>
            <a:r>
              <a:rPr lang="en-US" sz="2000" b="1" dirty="0" smtClean="0"/>
              <a:t>Layer 1</a:t>
            </a:r>
          </a:p>
        </p:txBody>
      </p:sp>
      <p:sp>
        <p:nvSpPr>
          <p:cNvPr id="21" name="Alternate Process 20"/>
          <p:cNvSpPr/>
          <p:nvPr/>
        </p:nvSpPr>
        <p:spPr bwMode="auto">
          <a:xfrm rot="16200000">
            <a:off x="2762250" y="1733551"/>
            <a:ext cx="1828800" cy="800100"/>
          </a:xfrm>
          <a:prstGeom prst="flowChartAlternateProcess">
            <a:avLst/>
          </a:prstGeom>
          <a:solidFill>
            <a:srgbClr val="FF99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>
              <a:buNone/>
            </a:pPr>
            <a:r>
              <a:rPr lang="en-US" sz="2000" b="1" dirty="0" smtClean="0"/>
              <a:t>Picture 2</a:t>
            </a:r>
          </a:p>
          <a:p>
            <a:pPr algn="ctr">
              <a:buNone/>
            </a:pPr>
            <a:r>
              <a:rPr lang="en-US" sz="2000" b="1" dirty="0" smtClean="0"/>
              <a:t>Layer 2</a:t>
            </a:r>
          </a:p>
        </p:txBody>
      </p:sp>
      <p:sp>
        <p:nvSpPr>
          <p:cNvPr id="22" name="Alternate Process 21"/>
          <p:cNvSpPr/>
          <p:nvPr/>
        </p:nvSpPr>
        <p:spPr bwMode="auto">
          <a:xfrm rot="16200000">
            <a:off x="4057650" y="2419351"/>
            <a:ext cx="2438400" cy="800100"/>
          </a:xfrm>
          <a:prstGeom prst="flowChartAlternateProcess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>
              <a:buNone/>
            </a:pPr>
            <a:r>
              <a:rPr lang="en-US" sz="2000" b="1" dirty="0" smtClean="0"/>
              <a:t>Padding</a:t>
            </a:r>
          </a:p>
        </p:txBody>
      </p:sp>
      <p:sp>
        <p:nvSpPr>
          <p:cNvPr id="23" name="Alternate Process 22"/>
          <p:cNvSpPr/>
          <p:nvPr/>
        </p:nvSpPr>
        <p:spPr bwMode="auto">
          <a:xfrm>
            <a:off x="5638800" y="1828800"/>
            <a:ext cx="1981200" cy="1752600"/>
          </a:xfrm>
          <a:prstGeom prst="flowChartAlternateProcess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>
              <a:buNone/>
            </a:pPr>
            <a:r>
              <a:rPr lang="en-US" sz="2000" b="1" dirty="0" smtClean="0"/>
              <a:t>FEC Bytes Computed</a:t>
            </a:r>
          </a:p>
          <a:p>
            <a:pPr algn="ctr">
              <a:buNone/>
            </a:pPr>
            <a:r>
              <a:rPr lang="en-US" sz="2000" b="1" dirty="0" smtClean="0"/>
              <a:t>Row-by-Row</a:t>
            </a:r>
          </a:p>
        </p:txBody>
      </p:sp>
      <p:sp>
        <p:nvSpPr>
          <p:cNvPr id="24" name="Alternate Process 23"/>
          <p:cNvSpPr/>
          <p:nvPr/>
        </p:nvSpPr>
        <p:spPr bwMode="auto">
          <a:xfrm rot="16200000">
            <a:off x="2571750" y="3790951"/>
            <a:ext cx="609600" cy="800100"/>
          </a:xfrm>
          <a:prstGeom prst="flowChartAlternateProcess">
            <a:avLst/>
          </a:prstGeom>
          <a:solidFill>
            <a:srgbClr val="FF99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>
              <a:buNone/>
            </a:pPr>
            <a:endParaRPr lang="en-US" sz="2000" b="1" dirty="0" smtClean="0"/>
          </a:p>
        </p:txBody>
      </p:sp>
      <p:sp>
        <p:nvSpPr>
          <p:cNvPr id="25" name="Alternate Process 24"/>
          <p:cNvSpPr/>
          <p:nvPr/>
        </p:nvSpPr>
        <p:spPr bwMode="auto">
          <a:xfrm rot="16200000">
            <a:off x="2952750" y="3371851"/>
            <a:ext cx="1447800" cy="800100"/>
          </a:xfrm>
          <a:prstGeom prst="flowChartAlternateProcess">
            <a:avLst/>
          </a:prstGeom>
          <a:solidFill>
            <a:srgbClr val="66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>
              <a:buNone/>
            </a:pPr>
            <a:r>
              <a:rPr lang="en-US" sz="2000" b="1" dirty="0" smtClean="0"/>
              <a:t>Picture 3</a:t>
            </a:r>
          </a:p>
          <a:p>
            <a:pPr algn="ctr">
              <a:buNone/>
            </a:pPr>
            <a:r>
              <a:rPr lang="en-US" sz="2000" b="1" dirty="0" smtClean="0"/>
              <a:t>Layer 1</a:t>
            </a:r>
          </a:p>
        </p:txBody>
      </p:sp>
      <p:sp>
        <p:nvSpPr>
          <p:cNvPr id="26" name="Alternate Process 25"/>
          <p:cNvSpPr/>
          <p:nvPr/>
        </p:nvSpPr>
        <p:spPr bwMode="auto">
          <a:xfrm rot="16200000">
            <a:off x="3752850" y="1543051"/>
            <a:ext cx="1447800" cy="800100"/>
          </a:xfrm>
          <a:prstGeom prst="flowChartAlternateProcess">
            <a:avLst/>
          </a:prstGeom>
          <a:solidFill>
            <a:srgbClr val="66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>
              <a:buNone/>
            </a:pPr>
            <a:r>
              <a:rPr lang="en-US" sz="2000" b="1" dirty="0" smtClean="0"/>
              <a:t>Picture 3</a:t>
            </a:r>
          </a:p>
          <a:p>
            <a:pPr algn="ctr">
              <a:buNone/>
            </a:pPr>
            <a:r>
              <a:rPr lang="en-US" sz="2000" b="1" dirty="0" smtClean="0"/>
              <a:t>Layer 1</a:t>
            </a:r>
          </a:p>
        </p:txBody>
      </p:sp>
      <p:sp>
        <p:nvSpPr>
          <p:cNvPr id="27" name="Alternate Process 26"/>
          <p:cNvSpPr/>
          <p:nvPr/>
        </p:nvSpPr>
        <p:spPr bwMode="auto">
          <a:xfrm rot="16200000">
            <a:off x="3752850" y="2990851"/>
            <a:ext cx="1447800" cy="800100"/>
          </a:xfrm>
          <a:prstGeom prst="flowChartAlternateProcess">
            <a:avLst/>
          </a:prstGeom>
          <a:solidFill>
            <a:srgbClr val="FF99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>
              <a:buNone/>
            </a:pPr>
            <a:r>
              <a:rPr lang="en-US" sz="2000" b="1" dirty="0" smtClean="0"/>
              <a:t>Picture 3</a:t>
            </a:r>
          </a:p>
          <a:p>
            <a:pPr algn="ctr">
              <a:buNone/>
            </a:pPr>
            <a:r>
              <a:rPr lang="en-US" sz="2000" b="1" dirty="0" smtClean="0"/>
              <a:t>Layer 2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533400" y="50292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32" charset="2"/>
              <a:buNone/>
              <a:tabLst/>
              <a:defRPr/>
            </a:pPr>
            <a:r>
              <a:rPr kumimoji="0" lang="en-US" sz="3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devices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kern="0" dirty="0" smtClean="0">
                <a:latin typeface="+mn-lt"/>
                <a:ea typeface="+mn-ea"/>
                <a:cs typeface="+mn-cs"/>
              </a:rPr>
              <a:t>that only receive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lang="en-US" kern="0" dirty="0" smtClean="0">
                <a:latin typeface="+mn-lt"/>
                <a:ea typeface="+mn-ea"/>
                <a:cs typeface="+mn-cs"/>
              </a:rPr>
              <a:t>base layer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32" charset="2"/>
              <a:buNone/>
              <a:tabLst/>
              <a:defRPr/>
            </a:pPr>
            <a:r>
              <a:rPr lang="en-US" kern="0" dirty="0" smtClean="0">
                <a:latin typeface="+mn-lt"/>
                <a:ea typeface="+mn-ea"/>
                <a:cs typeface="+mn-cs"/>
              </a:rPr>
              <a:t>		Higher energy consumption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5" grpId="0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0" grpId="0" animBg="1"/>
      <p:bldP spid="21" grpId="0" animBg="1"/>
      <p:bldP spid="21" grpId="1" animBg="1"/>
      <p:bldP spid="21" grpId="2" animBg="1"/>
      <p:bldP spid="22" grpId="0"/>
      <p:bldP spid="23" grpId="0"/>
      <p:bldP spid="24" grpId="0" animBg="1"/>
      <p:bldP spid="24" grpId="1" animBg="1"/>
      <p:bldP spid="24" grpId="2" animBg="1"/>
      <p:bldP spid="25" grpId="0" animBg="1"/>
      <p:bldP spid="26" grpId="0" animBg="1"/>
      <p:bldP spid="27" grpId="0" animBg="1"/>
      <p:bldP spid="27" grpId="1" animBg="1"/>
      <p:bldP spid="27" grpId="2" animBg="1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.5|49.5|3.5|5.1|7.8|8.7|2.9|0.9|2.:|1.2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1.6|16.2|2.4|0.8|1.8|0.1|4.2|8.5|15.7|0.:|4.:|24.3|33|4.4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.6|23.3|39.4|1.7|0.6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1.1|23.5|24|26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8.7|10.3|3.6|52.5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32" charset="2"/>
          <a:buChar char="n"/>
          <a:tabLst/>
          <a:defRPr kumimoji="0" lang="en-US" sz="3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2" charset="0"/>
            <a:ea typeface="Arial" pitchFamily="32" charset="0"/>
            <a:cs typeface="Arial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32" charset="2"/>
          <a:buChar char="n"/>
          <a:tabLst/>
          <a:defRPr kumimoji="0" lang="en-US" sz="3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2" charset="0"/>
            <a:ea typeface="Arial" pitchFamily="32" charset="0"/>
            <a:cs typeface="Arial" pitchFamily="32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8417</TotalTime>
  <Words>1000</Words>
  <Application>Microsoft PowerPoint</Application>
  <PresentationFormat>On-screen Show (4:3)</PresentationFormat>
  <Paragraphs>259</Paragraphs>
  <Slides>23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Edge</vt:lpstr>
      <vt:lpstr>Equation</vt:lpstr>
      <vt:lpstr>Multi-Layer Video Broadcasting with Low Channel Switching Delays</vt:lpstr>
      <vt:lpstr>Mobile TV</vt:lpstr>
      <vt:lpstr>Different from Regular TV </vt:lpstr>
      <vt:lpstr>Energy Saving for Mobile Devices</vt:lpstr>
      <vt:lpstr>Channel Switching Delay</vt:lpstr>
      <vt:lpstr>Problem Statement</vt:lpstr>
      <vt:lpstr>Support Heterogeneous Devices</vt:lpstr>
      <vt:lpstr>Mobile TV Base Station and Frame Format</vt:lpstr>
      <vt:lpstr>An Illustrative Example: Challenge</vt:lpstr>
      <vt:lpstr>Our Solution: Layer-Aware Transmission</vt:lpstr>
      <vt:lpstr>Layer Aware Time Slicing Scheme (LATS)</vt:lpstr>
      <vt:lpstr>Performance of LATS</vt:lpstr>
      <vt:lpstr>Problem of LATS</vt:lpstr>
      <vt:lpstr>LATS with Delay Bound (LATSB)</vt:lpstr>
      <vt:lpstr>Performance of LATSB</vt:lpstr>
      <vt:lpstr>Low Switching Delays of LATSB</vt:lpstr>
      <vt:lpstr>Empirical Evaluation</vt:lpstr>
      <vt:lpstr>Cumulative Received Data</vt:lpstr>
      <vt:lpstr>Energy Saving</vt:lpstr>
      <vt:lpstr>Channel Switching Delay</vt:lpstr>
      <vt:lpstr>Conclusion</vt:lpstr>
      <vt:lpstr>Questions?</vt:lpstr>
      <vt:lpstr>Implication of Average Watch Time on LATSB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Bear</cp:lastModifiedBy>
  <cp:revision>1215</cp:revision>
  <cp:lastPrinted>1601-01-01T00:00:00Z</cp:lastPrinted>
  <dcterms:created xsi:type="dcterms:W3CDTF">2009-05-12T03:46:06Z</dcterms:created>
  <dcterms:modified xsi:type="dcterms:W3CDTF">2009-05-12T16:00:51Z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