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Microsoft_Equation2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671" r:id="rId2"/>
    <p:sldId id="916" r:id="rId3"/>
    <p:sldId id="917" r:id="rId4"/>
    <p:sldId id="918" r:id="rId5"/>
    <p:sldId id="925" r:id="rId6"/>
    <p:sldId id="955" r:id="rId7"/>
    <p:sldId id="928" r:id="rId8"/>
    <p:sldId id="929" r:id="rId9"/>
    <p:sldId id="931" r:id="rId10"/>
    <p:sldId id="932" r:id="rId11"/>
    <p:sldId id="933" r:id="rId12"/>
    <p:sldId id="934" r:id="rId13"/>
    <p:sldId id="935" r:id="rId14"/>
    <p:sldId id="939" r:id="rId15"/>
    <p:sldId id="940" r:id="rId16"/>
    <p:sldId id="941" r:id="rId17"/>
    <p:sldId id="944" r:id="rId18"/>
    <p:sldId id="943" r:id="rId19"/>
    <p:sldId id="957" r:id="rId20"/>
    <p:sldId id="945" r:id="rId21"/>
    <p:sldId id="950" r:id="rId22"/>
    <p:sldId id="951" r:id="rId23"/>
    <p:sldId id="829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3300"/>
    <a:srgbClr val="333300"/>
    <a:srgbClr val="00FF00"/>
    <a:srgbClr val="FF6600"/>
    <a:srgbClr val="993300"/>
    <a:srgbClr val="FF0000"/>
    <a:srgbClr val="0000FB"/>
    <a:srgbClr val="F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8015" autoAdjust="0"/>
    <p:restoredTop sz="85632" autoAdjust="0"/>
  </p:normalViewPr>
  <p:slideViewPr>
    <p:cSldViewPr snapToGrid="0">
      <p:cViewPr>
        <p:scale>
          <a:sx n="100" d="100"/>
          <a:sy n="100" d="100"/>
        </p:scale>
        <p:origin x="-240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980" y="-120"/>
      </p:cViewPr>
      <p:guideLst>
        <p:guide orient="horz" pos="3025"/>
        <p:guide pos="230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3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FE8DEA-E90B-4030-B41B-D0B9B7F34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59300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CA30CFD-3EAB-4A49-BF15-2719A6D57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8CF06F-C6E6-465B-8724-002149DA07A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CBB39-CE58-4B73-8591-78E1721A2171}" type="slidenum">
              <a:rPr lang="en-US"/>
              <a:pPr/>
              <a:t>14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use realistic parameter values from measurement studies and RFC recommendations.</a:t>
            </a:r>
          </a:p>
          <a:p>
            <a:endParaRPr lang="en-US" dirty="0"/>
          </a:p>
          <a:p>
            <a:r>
              <a:rPr lang="en-US" dirty="0"/>
              <a:t>Loss of </a:t>
            </a:r>
            <a:r>
              <a:rPr lang="en-US" dirty="0" err="1"/>
              <a:t>bursty</a:t>
            </a:r>
            <a:r>
              <a:rPr lang="en-US" dirty="0"/>
              <a:t> and random pattern: </a:t>
            </a:r>
            <a:r>
              <a:rPr lang="en-US" dirty="0" err="1"/>
              <a:t>bursty</a:t>
            </a:r>
            <a:r>
              <a:rPr lang="en-US" dirty="0"/>
              <a:t> is common in Internet (router congestions), random is common in wireless and also when the media file is transmitted with interleaved packetization, which is a common practice in streaming applications to neutralize the </a:t>
            </a:r>
            <a:r>
              <a:rPr lang="en-US" dirty="0" err="1"/>
              <a:t>bursty</a:t>
            </a:r>
            <a:r>
              <a:rPr lang="en-US" dirty="0"/>
              <a:t> pattern of losses and change it to random.</a:t>
            </a:r>
          </a:p>
          <a:p>
            <a:endParaRPr lang="en-US" dirty="0"/>
          </a:p>
          <a:p>
            <a:r>
              <a:rPr lang="en-US" dirty="0"/>
              <a:t>Scheme-specific parameters: in augmented hash chaining and butterfly hash graph chaining, there are a few input parameters that govern tradeoffs. The values we use are obtained by a local search, to get the best out of the scheme.</a:t>
            </a:r>
          </a:p>
          <a:p>
            <a:endParaRPr lang="en-US" dirty="0"/>
          </a:p>
          <a:p>
            <a:r>
              <a:rPr lang="en-US" dirty="0"/>
              <a:t>For further details see the paper.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BBEC2-E8C2-4684-A8D5-0AD1B1BEC36C}" type="slidenum">
              <a:rPr lang="en-US"/>
              <a:pPr/>
              <a:t>15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schemes not shown:</a:t>
            </a:r>
          </a:p>
          <a:p>
            <a:r>
              <a:rPr lang="en-US"/>
              <a:t>chaining variants are similar to hash chaining, SAIDA variants are similar to SAIDA with minor things (hash values) more.</a:t>
            </a:r>
          </a:p>
          <a:p>
            <a:endParaRPr lang="en-US"/>
          </a:p>
          <a:p>
            <a:r>
              <a:rPr lang="en-US"/>
              <a:t>The dominant cost is signature, which is 1 per block.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2092A-E9C5-4F83-A610-52790580EF22}" type="slidenum">
              <a:rPr lang="en-US"/>
              <a:pPr/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according to some measurement studies on the performance of cryptographic primitives on limited-capability cellular phones, we estimate an upper bound on the time it takes to verify a block, as a function of block size (n).</a:t>
            </a:r>
          </a:p>
          <a:p>
            <a:pPr>
              <a:lnSpc>
                <a:spcPct val="90000"/>
              </a:lnSpc>
            </a:pPr>
            <a:r>
              <a:rPr lang="en-US" dirty="0"/>
              <a:t>We assume only 10% of CPU is available for authentication purposes, and the rest is already consumed by video decoding and so.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Notice the TFDP curve: it calculates one digital signature for the whole stream and is this computationally efficient. But it is applicable for offline streaming only.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 we use this figure:</a:t>
            </a:r>
          </a:p>
          <a:p>
            <a:pPr>
              <a:lnSpc>
                <a:spcPct val="90000"/>
              </a:lnSpc>
            </a:pPr>
            <a:r>
              <a:rPr lang="en-US" dirty="0"/>
              <a:t>1) We also plot the duration of a block. Clearly, the time it takes to verify (using 10% CPU) must not exceed the block arrival duration, or some receivers cannot verify the stream at all! Thus the block size has to be larger than a certain lower bound (roughly the same for all schemes). For example, (with considering a safety margin) 100 packets are needed for each block.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2) Schemes all have almost the same cost, since the dominant cost of all is one digital signature verification per block (except TFDP).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4FD0B-79F2-419D-A8F8-26BC4E53A239}" type="slidenum">
              <a:rPr lang="en-US"/>
              <a:pPr/>
              <a:t>17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FEC factor is 1.25 for those schemes using FEC (SAIDA variants and TFDP).</a:t>
            </a:r>
          </a:p>
          <a:p>
            <a:endParaRPr lang="en-US" dirty="0"/>
          </a:p>
          <a:p>
            <a:r>
              <a:rPr lang="en-US" dirty="0" err="1"/>
              <a:t>cSAIDA</a:t>
            </a:r>
            <a:r>
              <a:rPr lang="en-US" dirty="0"/>
              <a:t> is the most outperforming. (maybe a quick recall on its difference with SAIDA).</a:t>
            </a:r>
          </a:p>
          <a:p>
            <a:endParaRPr lang="en-US" dirty="0"/>
          </a:p>
          <a:p>
            <a:r>
              <a:rPr lang="en-US" dirty="0"/>
              <a:t>Tree chaining is the most different one: higher than all and a significant overhead, since the communication overhead of a packet increases logarithmically with the block size, and does not stabilize like others. For SAIDA and its variants and TFDP, it is I proportion of 1/n.</a:t>
            </a:r>
          </a:p>
          <a:p>
            <a:endParaRPr lang="en-US" dirty="0"/>
          </a:p>
          <a:p>
            <a:r>
              <a:rPr lang="en-US" dirty="0"/>
              <a:t>That the curve of Augmented Chain is constant is because the number of copies of the signature is in proportion to block size (1/16 of n).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FAD19-FFA4-4E9C-8436-26D947F3C070}" type="slidenum">
              <a:rPr lang="en-US"/>
              <a:pPr/>
              <a:t>18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CBB39-CE58-4B73-8591-78E1721A2171}" type="slidenum">
              <a:rPr lang="en-US"/>
              <a:pPr/>
              <a:t>19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use realistic parameter values from measurement studies and RFC recommendations.</a:t>
            </a:r>
          </a:p>
          <a:p>
            <a:endParaRPr lang="en-US" dirty="0"/>
          </a:p>
          <a:p>
            <a:r>
              <a:rPr lang="en-US" dirty="0"/>
              <a:t>Loss of </a:t>
            </a:r>
            <a:r>
              <a:rPr lang="en-US" dirty="0" err="1"/>
              <a:t>bursty</a:t>
            </a:r>
            <a:r>
              <a:rPr lang="en-US" dirty="0"/>
              <a:t> and random pattern: </a:t>
            </a:r>
            <a:r>
              <a:rPr lang="en-US" dirty="0" err="1"/>
              <a:t>bursty</a:t>
            </a:r>
            <a:r>
              <a:rPr lang="en-US" dirty="0"/>
              <a:t> is common in Internet (router congestions), random is common in wireless and also when the media file is transmitted with interleaved packetization, which is a common practice in streaming applications to neutralize the </a:t>
            </a:r>
            <a:r>
              <a:rPr lang="en-US" dirty="0" err="1"/>
              <a:t>bursty</a:t>
            </a:r>
            <a:r>
              <a:rPr lang="en-US" dirty="0"/>
              <a:t> pattern of losses and change it to random.</a:t>
            </a:r>
          </a:p>
          <a:p>
            <a:endParaRPr lang="en-US" dirty="0"/>
          </a:p>
          <a:p>
            <a:r>
              <a:rPr lang="en-US" dirty="0"/>
              <a:t>Scheme-specific parameters: in augmented hash chaining and butterfly hash graph chaining, there are a few input parameters that govern tradeoffs. The values we use are obtained by a local search, to get the best out of the scheme.</a:t>
            </a:r>
          </a:p>
          <a:p>
            <a:endParaRPr lang="en-US" dirty="0"/>
          </a:p>
          <a:p>
            <a:r>
              <a:rPr lang="en-US" dirty="0"/>
              <a:t>For further details see the paper.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9300F-1AC1-4DBB-AF10-489ADD03F7A7}" type="slidenum">
              <a:rPr lang="en-US"/>
              <a:pPr/>
              <a:t>20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different from loss tolerance of the streaming application (such as error concealment).</a:t>
            </a:r>
          </a:p>
          <a:p>
            <a:endParaRPr lang="en-US" dirty="0"/>
          </a:p>
          <a:p>
            <a:r>
              <a:rPr lang="en-US" sz="1100" dirty="0"/>
              <a:t>Tree chaining not shown (always 100% verification rate), and hash chaining not shown (no resilience).</a:t>
            </a:r>
          </a:p>
          <a:p>
            <a:endParaRPr lang="en-US" dirty="0"/>
          </a:p>
          <a:p>
            <a:r>
              <a:rPr lang="en-US" sz="1000" dirty="0"/>
              <a:t>Overhead is fixed to 40 B/</a:t>
            </a:r>
            <a:r>
              <a:rPr lang="en-US" sz="1000" dirty="0" err="1"/>
              <a:t>pkt</a:t>
            </a:r>
            <a:r>
              <a:rPr lang="en-US" sz="1100" dirty="0"/>
              <a:t> : Parameters of the schemes are selected accordingly: FEC factor, num copies of signature pkt.</a:t>
            </a:r>
          </a:p>
          <a:p>
            <a:endParaRPr lang="en-US" sz="1100" dirty="0"/>
          </a:p>
          <a:p>
            <a:r>
              <a:rPr lang="en-US" dirty="0" err="1"/>
              <a:t>cSAIDA</a:t>
            </a:r>
            <a:r>
              <a:rPr lang="en-US" dirty="0"/>
              <a:t> dominates: example: 99% verification rate under </a:t>
            </a:r>
            <a:r>
              <a:rPr lang="en-US" dirty="0" err="1"/>
              <a:t>bursty</a:t>
            </a:r>
            <a:r>
              <a:rPr lang="en-US" dirty="0"/>
              <a:t> loss of ratio 40%, 100% under random loss. Why?</a:t>
            </a:r>
          </a:p>
          <a:p>
            <a:r>
              <a:rPr lang="en-US" dirty="0" err="1"/>
              <a:t>cSAIDA’s</a:t>
            </a:r>
            <a:r>
              <a:rPr lang="en-US" dirty="0"/>
              <a:t> low communication overhead allows us to designate a larger FEC factor for it compared to other schemes (either FEC-based or signature-replication-based) when the overhead is fixed to 40 bytes per packet for all schemes.</a:t>
            </a:r>
          </a:p>
          <a:p>
            <a:endParaRPr lang="en-US" sz="11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9A939-6D3D-4E6B-B1F8-52D182C2304E}" type="slidenum">
              <a:rPr lang="en-US"/>
              <a:pPr/>
              <a:t>21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shows a basic selection based on criteria. The analysis helps making the best choice for combinations of criteria, such as loss pattern and so.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C224D-3499-4B72-8E07-963CFD33DAB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0A794-71BC-49A9-B909-D68B0AB46B71}" type="slidenum">
              <a:rPr lang="en-US"/>
              <a:pPr/>
              <a:t>2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Secure delivery: ensuring the authenticity of the content, detection of any tampering by an attacker.</a:t>
            </a:r>
          </a:p>
          <a:p>
            <a:endParaRPr lang="en-US" dirty="0"/>
          </a:p>
          <a:p>
            <a:r>
              <a:rPr lang="en-US" dirty="0"/>
              <a:t>More motivation: attackers may tamper with the multimedia data by removing, inserting, or modifying portions of the data. Tampering attacks may be performed for commercial, political, or even personal purposes.</a:t>
            </a:r>
          </a:p>
          <a:p>
            <a:endParaRPr lang="en-US" dirty="0"/>
          </a:p>
          <a:p>
            <a:r>
              <a:rPr lang="en-US" dirty="0"/>
              <a:t>There are various schemes and various requirements by multimedia applications. Which one to choose to secure the delivery in our service?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8E2B0-DA77-46DA-BEAD-A3571DBD349B}" type="slidenum">
              <a:rPr lang="en-US"/>
              <a:pPr/>
              <a:t>5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numerically analyze these metrics based on analytic formulas, and we also implemented the authentication schemes in a simulator for further evaluation, especially the loss tolerance. The parameters for the simulation are also chosen carefully to mimic realistic settings!</a:t>
            </a:r>
          </a:p>
          <a:p>
            <a:endParaRPr lang="en-US" dirty="0"/>
          </a:p>
          <a:p>
            <a:r>
              <a:rPr lang="en-US" dirty="0"/>
              <a:t>We will also briefly discuss the reasons behind advantages/disadvantages revealed.</a:t>
            </a:r>
          </a:p>
          <a:p>
            <a:endParaRPr lang="en-US" dirty="0"/>
          </a:p>
          <a:p>
            <a:r>
              <a:rPr lang="en-US" dirty="0"/>
              <a:t>Old (or if we remove scalable part):</a:t>
            </a:r>
          </a:p>
          <a:p>
            <a:r>
              <a:rPr lang="en-US" dirty="0"/>
              <a:t>We analyze single-layer media streams, and do not analyze scalable streams that can be received and decoded partially.</a:t>
            </a:r>
          </a:p>
          <a:p>
            <a:endParaRPr lang="en-US" dirty="0"/>
          </a:p>
          <a:p>
            <a:r>
              <a:rPr lang="en-US" dirty="0"/>
              <a:t>Scalable streams not widely used yet.</a:t>
            </a:r>
          </a:p>
          <a:p>
            <a:endParaRPr lang="en-US" dirty="0"/>
          </a:p>
          <a:p>
            <a:r>
              <a:rPr lang="en-US" dirty="0" err="1"/>
              <a:t>Nonscalable</a:t>
            </a:r>
            <a:r>
              <a:rPr lang="en-US" dirty="0"/>
              <a:t> streams provide higher coding efficiency and are used in most of today’s streaming application.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8E2B0-DA77-46DA-BEAD-A3571DBD349B}" type="slidenum">
              <a:rPr lang="en-US"/>
              <a:pPr/>
              <a:t>6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numerically analyze these metrics based on analytic formulas, and we also implemented the authentication schemes in a simulator for further evaluation, especially the loss tolerance. The parameters for the simulation are also chosen carefully to mimic realistic settings!</a:t>
            </a:r>
          </a:p>
          <a:p>
            <a:endParaRPr lang="en-US" dirty="0"/>
          </a:p>
          <a:p>
            <a:r>
              <a:rPr lang="en-US" dirty="0"/>
              <a:t>We will also briefly discuss the reasons behind advantages/disadvantages revealed.</a:t>
            </a:r>
          </a:p>
          <a:p>
            <a:endParaRPr lang="en-US" dirty="0"/>
          </a:p>
          <a:p>
            <a:r>
              <a:rPr lang="en-US" dirty="0"/>
              <a:t>Old (or if we remove scalable part):</a:t>
            </a:r>
          </a:p>
          <a:p>
            <a:r>
              <a:rPr lang="en-US" dirty="0"/>
              <a:t>We analyze single-layer media streams, and do not analyze scalable streams that can be received and decoded partially.</a:t>
            </a:r>
          </a:p>
          <a:p>
            <a:endParaRPr lang="en-US" dirty="0"/>
          </a:p>
          <a:p>
            <a:r>
              <a:rPr lang="en-US" dirty="0"/>
              <a:t>Scalable streams not widely used yet.</a:t>
            </a:r>
          </a:p>
          <a:p>
            <a:endParaRPr lang="en-US" dirty="0"/>
          </a:p>
          <a:p>
            <a:r>
              <a:rPr lang="en-US" dirty="0" err="1"/>
              <a:t>Nonscalable</a:t>
            </a:r>
            <a:r>
              <a:rPr lang="en-US" dirty="0"/>
              <a:t> streams provide higher coding efficiency and are used in most of today’s streaming application.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052F3-6666-4EAE-96B6-DB9C93718851}" type="slidenum">
              <a:rPr lang="en-US"/>
              <a:pPr/>
              <a:t>7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stream is divided into blocks of packets, as with other schemes.</a:t>
            </a:r>
          </a:p>
          <a:p>
            <a:r>
              <a:rPr lang="en-US"/>
              <a:t>The hash of each packet is embedded in its preceding packet.</a:t>
            </a:r>
          </a:p>
          <a:p>
            <a:r>
              <a:rPr lang="en-US"/>
              <a:t>Due to the collision-free property of the ash function, the hash of the first packet serves as the block digest.</a:t>
            </a:r>
          </a:p>
          <a:p>
            <a:endParaRPr lang="en-US"/>
          </a:p>
          <a:p>
            <a:r>
              <a:rPr lang="en-US"/>
              <a:t>Other performance metrics are analyzed later, compared against other schemes.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D3361-B291-4DFF-803D-5C183CD1AE56}" type="slidenum">
              <a:rPr lang="en-US"/>
              <a:pPr/>
              <a:t>8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According to the way the hashes are replicated in packets, a block can be modeled as a Directed Acyclic Graph (DAG), where each edge …</a:t>
            </a:r>
          </a:p>
          <a:p>
            <a:endParaRPr lang="en-US"/>
          </a:p>
          <a:p>
            <a:r>
              <a:rPr lang="en-US"/>
              <a:t>The signature packet: the packet whose hash is signed.</a:t>
            </a:r>
          </a:p>
          <a:p>
            <a:endParaRPr lang="en-US"/>
          </a:p>
          <a:p>
            <a:r>
              <a:rPr lang="en-US"/>
              <a:t>Hash chaining: any loss breaks the chain.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FAB423-1465-4073-950F-C43702637FDE}" type="slidenum">
              <a:rPr lang="en-US"/>
              <a:pPr/>
              <a:t>9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receiver buffer of size of a complete block is needed anyways, even though it is going to be filled rarely.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084D6-AA15-46E3-9434-531C230F5A40}" type="slidenum">
              <a:rPr lang="en-US"/>
              <a:pPr/>
              <a:t>11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Overhead~tolerance: tradeoff between communication overhead and loss tolerance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8C49-A076-42B9-AF88-FA23F2646736}" type="slidenum">
              <a:rPr lang="en-US"/>
              <a:pPr/>
              <a:t>12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14CC-F87E-4CC6-BE84-B8BFEB60A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B4C95-FBCC-46D9-8B78-4898D1480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8138" y="206375"/>
            <a:ext cx="1982787" cy="5864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6600" y="206375"/>
            <a:ext cx="5799138" cy="5864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CF2A-B444-4CF3-9A3E-E359BA2DA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6375"/>
            <a:ext cx="7756525" cy="568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36600" y="1311275"/>
            <a:ext cx="3770313" cy="47593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311275"/>
            <a:ext cx="3770312" cy="47593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438E2-1112-4E98-BAA9-91BFF8A57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4E362B6-FB60-4A61-9A65-4DDCAEAA57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 smtClean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6D93E91-DB43-4BF4-A26B-568960FB1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74D4-FC70-4477-AA1F-4A3EC043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1311275"/>
            <a:ext cx="3770313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311275"/>
            <a:ext cx="3770312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8D10-09A6-4896-8054-74AF261F6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1D2A7-0C74-4614-8170-099129FA5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D527-4B88-4EEC-801F-DBEF9533E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F8D6-B3FC-40A9-A91D-02D6C3AD7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621B-85C0-4A2A-9845-DABDD79B7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62836-BC2E-4E69-9994-8BC2DDD82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6375"/>
            <a:ext cx="7756525" cy="568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6600" y="1311275"/>
            <a:ext cx="7693025" cy="4759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4484" name="Rectangle 4"/>
          <p:cNvSpPr>
            <a:spLocks noChangeArrowheads="1"/>
          </p:cNvSpPr>
          <p:nvPr/>
        </p:nvSpPr>
        <p:spPr bwMode="auto">
          <a:xfrm>
            <a:off x="0" y="908050"/>
            <a:ext cx="9144000" cy="50800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shade val="46275"/>
                  <a:invGamma/>
                </a:srgbClr>
              </a:gs>
              <a:gs pos="100000">
                <a:srgbClr val="99CCFF"/>
              </a:gs>
            </a:gsLst>
            <a:lin ang="0" scaled="1"/>
          </a:gradFill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44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pitchFamily="34" charset="0"/>
              </a:defRPr>
            </a:lvl1pPr>
          </a:lstStyle>
          <a:p>
            <a:pPr>
              <a:defRPr/>
            </a:pPr>
            <a:fld id="{F03DB8B4-4E3C-49A6-A0E7-96C925B29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04488" name="Rectangle 8"/>
          <p:cNvSpPr>
            <a:spLocks noChangeArrowheads="1"/>
          </p:cNvSpPr>
          <p:nvPr userDrawn="1"/>
        </p:nvSpPr>
        <p:spPr bwMode="auto">
          <a:xfrm>
            <a:off x="-3903663" y="28575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31" name="Picture 10" descr="sfu_logo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152400" y="6388100"/>
            <a:ext cx="68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"/>
          <p:cNvSpPr txBox="1">
            <a:spLocks noChangeArrowheads="1"/>
          </p:cNvSpPr>
          <p:nvPr userDrawn="1"/>
        </p:nvSpPr>
        <p:spPr bwMode="auto">
          <a:xfrm>
            <a:off x="31242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Mohamed  Hefeeda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68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69" r:id="rId12"/>
    <p:sldLayoutId id="214748378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spcBef>
          <a:spcPct val="40000"/>
        </a:spcBef>
        <a:spcAft>
          <a:spcPct val="0"/>
        </a:spcAft>
        <a:buClr>
          <a:srgbClr val="114FFF"/>
        </a:buClr>
        <a:buFont typeface="Wingdings" pitchFamily="2" charset="2"/>
        <a:buChar char="§"/>
        <a:defRPr sz="2800" b="1">
          <a:solidFill>
            <a:srgbClr val="0000FF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-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541463" indent="-169863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<Relationship Id="rId5" Type="http://schemas.openxmlformats.org/officeDocument/2006/relationships/oleObject" Target="../embeddings/Microsoft_Equation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3" Type="http://schemas.openxmlformats.org/officeDocument/2006/relationships/hyperlink" Target="http://nsl.cs.sfu.c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54DB27-090D-4009-8354-3A88E31F9233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206375"/>
            <a:ext cx="7823200" cy="669925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School of Computing Science</a:t>
            </a:r>
            <a:br>
              <a:rPr lang="en-US" sz="2400" smtClean="0"/>
            </a:br>
            <a:r>
              <a:rPr lang="en-US" sz="2400" smtClean="0"/>
              <a:t>Simon Fraser University, Canada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4500" y="1582738"/>
            <a:ext cx="8255000" cy="4656137"/>
          </a:xfrm>
          <a:solidFill>
            <a:schemeClr val="bg1"/>
          </a:solidFill>
        </p:spPr>
        <p:txBody>
          <a:bodyPr lIns="91440" tIns="45720" rIns="91440" bIns="45720"/>
          <a:lstStyle/>
          <a:p>
            <a:pPr algn="ctr">
              <a:spcBef>
                <a:spcPct val="100000"/>
              </a:spcBef>
              <a:buFont typeface="Wingdings" pitchFamily="2" charset="2"/>
              <a:buNone/>
            </a:pPr>
            <a:endParaRPr lang="en-US" sz="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3200" b="0" dirty="0" smtClean="0">
                <a:solidFill>
                  <a:srgbClr val="FF0000"/>
                </a:solidFill>
                <a:latin typeface="Arial Black" pitchFamily="34" charset="0"/>
              </a:rPr>
              <a:t>Analysis of Multimedia Authentication Schemes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endParaRPr lang="en-US" sz="3200" b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Mohamed Hefeeda</a:t>
            </a:r>
          </a:p>
          <a:p>
            <a:pPr algn="ctr">
              <a:buFont typeface="Wingdings" pitchFamily="2" charset="2"/>
              <a:buNone/>
            </a:pPr>
            <a:r>
              <a:rPr lang="en-US" sz="2400" dirty="0" smtClean="0"/>
              <a:t>(Joint work with </a:t>
            </a:r>
            <a:r>
              <a:rPr lang="en-US" sz="2400" dirty="0" err="1" smtClean="0"/>
              <a:t>Kianoosh</a:t>
            </a:r>
            <a:r>
              <a:rPr lang="en-US" sz="2400" dirty="0" smtClean="0"/>
              <a:t> </a:t>
            </a:r>
            <a:r>
              <a:rPr lang="en-US" sz="2400" dirty="0" err="1" smtClean="0"/>
              <a:t>Mokhtarian</a:t>
            </a:r>
            <a:r>
              <a:rPr lang="en-US" sz="2400" dirty="0" smtClean="0"/>
              <a:t>)</a:t>
            </a:r>
          </a:p>
          <a:p>
            <a:pPr algn="ctr">
              <a:buFont typeface="Wingdings" pitchFamily="2" charset="2"/>
              <a:buNone/>
            </a:pPr>
            <a:endParaRPr lang="en-US" sz="2000" dirty="0" smtClean="0"/>
          </a:p>
          <a:p>
            <a:pPr algn="ctr">
              <a:buFont typeface="Wingdings" pitchFamily="2" charset="2"/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12 May 2009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67314" y="6284686"/>
            <a:ext cx="1669143" cy="391885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Chaining [Wong 99]</a:t>
            </a:r>
            <a:endParaRPr lang="en-US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470400" cy="4835525"/>
          </a:xfrm>
        </p:spPr>
        <p:txBody>
          <a:bodyPr/>
          <a:lstStyle/>
          <a:p>
            <a:r>
              <a:rPr lang="en-US" sz="2600" dirty="0" smtClean="0"/>
              <a:t>Based on </a:t>
            </a:r>
            <a:r>
              <a:rPr lang="en-US" sz="2600" dirty="0" smtClean="0">
                <a:solidFill>
                  <a:srgbClr val="FF0000"/>
                </a:solidFill>
              </a:rPr>
              <a:t>Merkle</a:t>
            </a:r>
            <a:r>
              <a:rPr lang="en-US" sz="2600" dirty="0" smtClean="0"/>
              <a:t> hash tree</a:t>
            </a:r>
            <a:endParaRPr lang="en-US" sz="1300" dirty="0" smtClean="0"/>
          </a:p>
          <a:p>
            <a:pPr lvl="1"/>
            <a:endParaRPr lang="en-US" sz="1200" dirty="0"/>
          </a:p>
          <a:p>
            <a:r>
              <a:rPr lang="en-US" sz="2600" dirty="0"/>
              <a:t>Each packet carries all info needed for its verification</a:t>
            </a:r>
          </a:p>
          <a:p>
            <a:pPr lvl="1"/>
            <a:r>
              <a:rPr lang="en-US" sz="2400" dirty="0"/>
              <a:t>Complete loss tolerance</a:t>
            </a:r>
          </a:p>
          <a:p>
            <a:pPr lvl="1"/>
            <a:endParaRPr lang="en-US" sz="1000" dirty="0"/>
          </a:p>
          <a:p>
            <a:r>
              <a:rPr lang="en-US" sz="2600" dirty="0"/>
              <a:t>No receiver buffer required</a:t>
            </a:r>
          </a:p>
          <a:p>
            <a:pPr lvl="2"/>
            <a:endParaRPr lang="en-US" sz="700" dirty="0"/>
          </a:p>
          <a:p>
            <a:r>
              <a:rPr lang="en-US" dirty="0"/>
              <a:t>Delay: duration of </a:t>
            </a:r>
            <a:r>
              <a:rPr lang="en-US" dirty="0" smtClean="0"/>
              <a:t>a</a:t>
            </a:r>
            <a:br>
              <a:rPr lang="en-US" dirty="0" smtClean="0"/>
            </a:br>
            <a:r>
              <a:rPr lang="en-US" dirty="0" smtClean="0"/>
              <a:t>block </a:t>
            </a:r>
            <a:r>
              <a:rPr lang="en-US" dirty="0"/>
              <a:t>(sender side) +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zero </a:t>
            </a:r>
            <a:r>
              <a:rPr lang="en-US" dirty="0"/>
              <a:t>(receiver side)</a:t>
            </a:r>
          </a:p>
        </p:txBody>
      </p:sp>
      <p:pic>
        <p:nvPicPr>
          <p:cNvPr id="222213" name="Picture 5" descr="three-chain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860" y="1251419"/>
            <a:ext cx="3890441" cy="4501681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9438E2-1112-4E98-BAA9-91BFF8A573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-101600"/>
            <a:ext cx="8102600" cy="952500"/>
          </a:xfrm>
        </p:spPr>
        <p:txBody>
          <a:bodyPr/>
          <a:lstStyle/>
          <a:p>
            <a:pPr marL="342900" indent="-342900"/>
            <a:r>
              <a:rPr lang="en-US" sz="2400" dirty="0" smtClean="0"/>
              <a:t>SAIDA: Signature Amortization using Information Dispersal Algorithm [Park 03]</a:t>
            </a:r>
            <a:endParaRPr lang="en-US" sz="2400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534400" cy="24765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Disperse auth info over </a:t>
            </a:r>
            <a:r>
              <a:rPr lang="en-US" sz="2600" i="1" dirty="0" smtClean="0"/>
              <a:t>n</a:t>
            </a:r>
            <a:r>
              <a:rPr lang="en-US" sz="2600" dirty="0" smtClean="0"/>
              <a:t> packets such that any </a:t>
            </a:r>
            <a:r>
              <a:rPr lang="en-US" sz="2600" i="1" dirty="0" err="1" smtClean="0"/>
              <a:t>m</a:t>
            </a:r>
            <a:r>
              <a:rPr lang="en-US" sz="2600" dirty="0" smtClean="0"/>
              <a:t> suffice </a:t>
            </a:r>
            <a:r>
              <a:rPr lang="en-US" sz="2600" dirty="0"/>
              <a:t>to verify</a:t>
            </a:r>
            <a:r>
              <a:rPr lang="en-US" sz="2600" dirty="0" smtClean="0"/>
              <a:t> block</a:t>
            </a:r>
          </a:p>
          <a:p>
            <a:pPr lvl="1">
              <a:lnSpc>
                <a:spcPct val="110000"/>
              </a:lnSpc>
            </a:pPr>
            <a:r>
              <a:rPr lang="en-US" sz="2000" i="1" dirty="0" err="1" smtClean="0"/>
              <a:t>m</a:t>
            </a:r>
            <a:r>
              <a:rPr lang="en-US" sz="2000" dirty="0" smtClean="0"/>
              <a:t>: determines overhead—loss tolerance tradeoff</a:t>
            </a:r>
          </a:p>
          <a:p>
            <a:pPr lvl="2">
              <a:lnSpc>
                <a:spcPct val="110000"/>
              </a:lnSpc>
            </a:pPr>
            <a:endParaRPr lang="en-US" sz="600" dirty="0"/>
          </a:p>
          <a:p>
            <a:pPr>
              <a:lnSpc>
                <a:spcPct val="50000"/>
              </a:lnSpc>
            </a:pPr>
            <a:r>
              <a:rPr lang="en-US" sz="2600" dirty="0"/>
              <a:t>Receiver buffer: </a:t>
            </a:r>
            <a:r>
              <a:rPr lang="en-US" sz="2600" i="1" dirty="0" err="1"/>
              <a:t>m</a:t>
            </a:r>
            <a:r>
              <a:rPr lang="en-US" sz="2600" dirty="0"/>
              <a:t> </a:t>
            </a:r>
            <a:r>
              <a:rPr lang="en-US" sz="2600" dirty="0" smtClean="0"/>
              <a:t>packets</a:t>
            </a:r>
          </a:p>
          <a:p>
            <a:pPr>
              <a:lnSpc>
                <a:spcPct val="50000"/>
              </a:lnSpc>
            </a:pPr>
            <a:endParaRPr lang="en-US" sz="900" dirty="0"/>
          </a:p>
          <a:p>
            <a:pPr>
              <a:lnSpc>
                <a:spcPct val="50000"/>
              </a:lnSpc>
            </a:pPr>
            <a:r>
              <a:rPr lang="en-US" sz="2600" dirty="0"/>
              <a:t>Delay: 2 times duration </a:t>
            </a:r>
            <a:r>
              <a:rPr lang="en-US" sz="2600" dirty="0" smtClean="0"/>
              <a:t>of </a:t>
            </a:r>
            <a:r>
              <a:rPr lang="en-US" sz="2600" dirty="0"/>
              <a:t>block (sender + receiver side)</a:t>
            </a:r>
          </a:p>
        </p:txBody>
      </p:sp>
      <p:pic>
        <p:nvPicPr>
          <p:cNvPr id="231428" name="Picture 4" descr="sai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1615" y="1073149"/>
            <a:ext cx="6123186" cy="2851151"/>
          </a:xfrm>
          <a:prstGeom prst="rect">
            <a:avLst/>
          </a:prstGeom>
          <a:noFill/>
        </p:spPr>
      </p:pic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457200" y="1600200"/>
            <a:ext cx="4191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</a:pPr>
            <a:endParaRPr lang="en-US" sz="25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SAIDA Improvements</a:t>
            </a:r>
            <a:endParaRPr lang="en-US" dirty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181101"/>
            <a:ext cx="8051800" cy="48895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err="1"/>
              <a:t>eSAIDA</a:t>
            </a:r>
            <a:r>
              <a:rPr lang="en-US" sz="2400" dirty="0"/>
              <a:t> (enhanced SAIDA) </a:t>
            </a:r>
            <a:r>
              <a:rPr lang="en-US" sz="2400" dirty="0" smtClean="0"/>
              <a:t>[Park  </a:t>
            </a:r>
            <a:r>
              <a:rPr lang="en-US" sz="2400" dirty="0"/>
              <a:t>04]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To reduce</a:t>
            </a:r>
            <a:r>
              <a:rPr lang="en-US" sz="2100" dirty="0" smtClean="0"/>
              <a:t> </a:t>
            </a:r>
            <a:r>
              <a:rPr lang="en-US" sz="2100" dirty="0" err="1" smtClean="0"/>
              <a:t>comm</a:t>
            </a:r>
            <a:r>
              <a:rPr lang="en-US" sz="2100" dirty="0" smtClean="0"/>
              <a:t> overhead</a:t>
            </a:r>
            <a:r>
              <a:rPr lang="en-US" sz="2100" dirty="0"/>
              <a:t>, one hash for each pair of </a:t>
            </a:r>
            <a:r>
              <a:rPr lang="en-US" sz="2100" dirty="0" smtClean="0"/>
              <a:t>packets</a:t>
            </a:r>
            <a:endParaRPr lang="en-US" sz="2100" dirty="0"/>
          </a:p>
          <a:p>
            <a:pPr lvl="2">
              <a:lnSpc>
                <a:spcPct val="110000"/>
              </a:lnSpc>
            </a:pPr>
            <a:r>
              <a:rPr lang="en-US" sz="2000" dirty="0" smtClean="0"/>
              <a:t>If </a:t>
            </a:r>
            <a:r>
              <a:rPr lang="en-US" sz="2000" dirty="0"/>
              <a:t>packet is lost, its couple cannot be verified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A packet’s hash is put in its couple with probability </a:t>
            </a:r>
            <a:r>
              <a:rPr lang="en-US" sz="2100" i="1" dirty="0"/>
              <a:t>s</a:t>
            </a:r>
          </a:p>
          <a:p>
            <a:pPr lvl="2">
              <a:lnSpc>
                <a:spcPct val="110000"/>
              </a:lnSpc>
            </a:pPr>
            <a:r>
              <a:rPr lang="en-US" sz="2000" i="1" dirty="0"/>
              <a:t>s</a:t>
            </a:r>
            <a:r>
              <a:rPr lang="en-US" sz="2000" dirty="0"/>
              <a:t> (input): determines </a:t>
            </a:r>
            <a:r>
              <a:rPr lang="en-US" sz="2000" dirty="0" smtClean="0"/>
              <a:t>overhead—loss tolerance tradeoff</a:t>
            </a:r>
          </a:p>
          <a:p>
            <a:pPr>
              <a:lnSpc>
                <a:spcPct val="110000"/>
              </a:lnSpc>
            </a:pPr>
            <a:endParaRPr lang="en-US" sz="400" dirty="0"/>
          </a:p>
          <a:p>
            <a:pPr>
              <a:lnSpc>
                <a:spcPct val="110000"/>
              </a:lnSpc>
            </a:pPr>
            <a:r>
              <a:rPr lang="en-US" sz="2400" dirty="0" err="1"/>
              <a:t>cSAIDA</a:t>
            </a:r>
            <a:r>
              <a:rPr lang="en-US" sz="2400" dirty="0"/>
              <a:t> (communication overhead-reduced SAIDA) [</a:t>
            </a:r>
            <a:r>
              <a:rPr lang="en-US" sz="2400" dirty="0" err="1"/>
              <a:t>Pannetrat</a:t>
            </a:r>
            <a:r>
              <a:rPr lang="en-US" sz="2400" dirty="0" smtClean="0"/>
              <a:t> 03</a:t>
            </a:r>
            <a:r>
              <a:rPr lang="en-US" sz="2400" dirty="0"/>
              <a:t>]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A systematic FEC coding, keeping parity symbols only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An additional FEC coding</a:t>
            </a:r>
          </a:p>
          <a:p>
            <a:pPr>
              <a:lnSpc>
                <a:spcPct val="110000"/>
              </a:lnSpc>
            </a:pPr>
            <a:endParaRPr lang="en-US" sz="400" dirty="0"/>
          </a:p>
          <a:p>
            <a:pPr>
              <a:lnSpc>
                <a:spcPct val="110000"/>
              </a:lnSpc>
            </a:pPr>
            <a:r>
              <a:rPr lang="en-US" sz="2400" dirty="0"/>
              <a:t>Delay and receiver buffer of both: as in SAIDA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15899"/>
            <a:ext cx="8585200" cy="520701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TFDP: Tree-based Forward Digest Protocol [</a:t>
            </a:r>
            <a:r>
              <a:rPr lang="en-US" sz="2800" dirty="0" err="1" smtClean="0"/>
              <a:t>Habib</a:t>
            </a:r>
            <a:r>
              <a:rPr lang="en-US" sz="2800" dirty="0" smtClean="0"/>
              <a:t> 05]</a:t>
            </a:r>
            <a:endParaRPr lang="en-US" sz="280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231900"/>
            <a:ext cx="7693025" cy="4838701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For streaming </a:t>
            </a:r>
            <a:r>
              <a:rPr lang="en-US" sz="2400" dirty="0" smtClean="0">
                <a:solidFill>
                  <a:srgbClr val="FF0000"/>
                </a:solidFill>
              </a:rPr>
              <a:t>pre-encoded </a:t>
            </a:r>
            <a:r>
              <a:rPr lang="en-US" sz="2400" dirty="0" smtClean="0"/>
              <a:t>videos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Similar </a:t>
            </a:r>
            <a:r>
              <a:rPr lang="en-US" sz="2400" dirty="0"/>
              <a:t>to SAIDA, but</a:t>
            </a:r>
            <a:r>
              <a:rPr lang="en-US" sz="2400" dirty="0" smtClean="0"/>
              <a:t> block </a:t>
            </a:r>
            <a:r>
              <a:rPr lang="en-US" sz="2400" dirty="0"/>
              <a:t>digests are not signed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Hash tree over block digests, root is signed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One signature for the whole </a:t>
            </a:r>
            <a:r>
              <a:rPr lang="en-US" dirty="0" smtClean="0"/>
              <a:t>stream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/>
              <a:t>Receiver buffer: nearly a complete block</a:t>
            </a:r>
          </a:p>
          <a:p>
            <a:pPr>
              <a:lnSpc>
                <a:spcPct val="110000"/>
              </a:lnSpc>
            </a:pP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Delay: not relevant!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of our Results</a:t>
            </a:r>
            <a:endParaRPr lang="en-US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Analytic and numerical analysis 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Simulation analysis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7801"/>
            <a:ext cx="8229600" cy="558800"/>
          </a:xfrm>
        </p:spPr>
        <p:txBody>
          <a:bodyPr/>
          <a:lstStyle/>
          <a:p>
            <a:r>
              <a:rPr lang="en-US"/>
              <a:t>Computation Cost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318001"/>
            <a:ext cx="4495800" cy="148589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en-US" sz="2200" dirty="0"/>
              <a:t>:</a:t>
            </a:r>
            <a:r>
              <a:rPr lang="en-US" sz="2200" dirty="0" smtClean="0"/>
              <a:t> block size</a:t>
            </a:r>
            <a:endParaRPr lang="en-US" sz="2200" dirty="0"/>
          </a:p>
          <a:p>
            <a:pPr>
              <a:buFont typeface="Wingdings" pitchFamily="2" charset="2"/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/>
              <a:t>: packet size</a:t>
            </a:r>
          </a:p>
          <a:p>
            <a:pPr>
              <a:buFont typeface="Wingdings" pitchFamily="2" charset="2"/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i="1" baseline="-25000" dirty="0" err="1">
                <a:latin typeface="Times New Roman" pitchFamily="18" charset="0"/>
                <a:cs typeface="Times New Roman" pitchFamily="18" charset="0"/>
              </a:rPr>
              <a:t>hash</a:t>
            </a:r>
            <a:r>
              <a:rPr lang="en-US" sz="2200" dirty="0"/>
              <a:t>: hash size</a:t>
            </a:r>
          </a:p>
        </p:txBody>
      </p:sp>
      <p:graphicFrame>
        <p:nvGraphicFramePr>
          <p:cNvPr id="3051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724400" y="2700338"/>
          <a:ext cx="914400" cy="401637"/>
        </p:xfrm>
        <a:graphic>
          <a:graphicData uri="http://schemas.openxmlformats.org/presentationml/2006/ole">
            <p:oleObj spid="_x0000_s1026" name="Equation" r:id="rId4" imgW="520560" imgH="228600" progId="Equation.3">
              <p:embed/>
            </p:oleObj>
          </a:graphicData>
        </a:graphic>
      </p:graphicFrame>
      <p:graphicFrame>
        <p:nvGraphicFramePr>
          <p:cNvPr id="305224" name="Group 72"/>
          <p:cNvGraphicFramePr>
            <a:graphicFrameLocks noGrp="1"/>
          </p:cNvGraphicFramePr>
          <p:nvPr>
            <p:ph sz="quarter" idx="3"/>
          </p:nvPr>
        </p:nvGraphicFramePr>
        <p:xfrm>
          <a:off x="533400" y="1752600"/>
          <a:ext cx="8153400" cy="2227263"/>
        </p:xfrm>
        <a:graphic>
          <a:graphicData uri="http://schemas.openxmlformats.org/drawingml/2006/table">
            <a:tbl>
              <a:tblPr/>
              <a:tblGrid>
                <a:gridCol w="2057400"/>
                <a:gridCol w="1981200"/>
                <a:gridCol w="41148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 signature verif per 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 512-bit hash operations per 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5206" name="Object 54"/>
          <p:cNvGraphicFramePr>
            <a:graphicFrameLocks noChangeAspect="1"/>
          </p:cNvGraphicFramePr>
          <p:nvPr/>
        </p:nvGraphicFramePr>
        <p:xfrm>
          <a:off x="4724400" y="3124200"/>
          <a:ext cx="3810000" cy="417513"/>
        </p:xfrm>
        <a:graphic>
          <a:graphicData uri="http://schemas.openxmlformats.org/presentationml/2006/ole">
            <p:oleObj spid="_x0000_s1027" name="Equation" r:id="rId5" imgW="2082600" imgH="228600" progId="Equation.3">
              <p:embed/>
            </p:oleObj>
          </a:graphicData>
        </a:graphic>
      </p:graphicFrame>
      <p:graphicFrame>
        <p:nvGraphicFramePr>
          <p:cNvPr id="305212" name="Object 60"/>
          <p:cNvGraphicFramePr>
            <a:graphicFrameLocks noChangeAspect="1"/>
          </p:cNvGraphicFramePr>
          <p:nvPr/>
        </p:nvGraphicFramePr>
        <p:xfrm>
          <a:off x="4724400" y="3581400"/>
          <a:ext cx="2509838" cy="430213"/>
        </p:xfrm>
        <a:graphic>
          <a:graphicData uri="http://schemas.openxmlformats.org/presentationml/2006/ole">
            <p:oleObj spid="_x0000_s1028" name="Equation" r:id="rId6" imgW="1333440" imgH="228600" progId="Equation.3">
              <p:embed/>
            </p:oleObj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74700" y="1092201"/>
            <a:ext cx="7874000" cy="4317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114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en-US" sz="22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Complete Table is given in the paper</a:t>
            </a:r>
            <a:endParaRPr kumimoji="0" lang="en-US" sz="2200" b="1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62B6-FB60-4A61-9A65-4DDCAEAA571D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Cost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67300"/>
            <a:ext cx="8229600" cy="1063625"/>
          </a:xfrm>
        </p:spPr>
        <p:txBody>
          <a:bodyPr/>
          <a:lstStyle/>
          <a:p>
            <a:r>
              <a:rPr lang="en-US" sz="2400" dirty="0" smtClean="0"/>
              <a:t>Time </a:t>
            </a:r>
            <a:r>
              <a:rPr lang="en-US" sz="2400" dirty="0"/>
              <a:t>to </a:t>
            </a:r>
            <a:r>
              <a:rPr lang="en-US" sz="2400" dirty="0" smtClean="0"/>
              <a:t>verify </a:t>
            </a:r>
            <a:r>
              <a:rPr lang="en-US" sz="2400" dirty="0"/>
              <a:t>block </a:t>
            </a:r>
            <a:r>
              <a:rPr lang="en-US" sz="2400" dirty="0" smtClean="0"/>
              <a:t>on </a:t>
            </a:r>
            <a:r>
              <a:rPr lang="en-US" sz="2400" dirty="0"/>
              <a:t>limited-capability device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/>
              </a:rPr>
              <a:t> </a:t>
            </a:r>
            <a:r>
              <a:rPr lang="en-US" sz="2400" dirty="0" smtClean="0"/>
              <a:t>Lower bound on block size</a:t>
            </a:r>
            <a:endParaRPr lang="en-US" sz="2400" dirty="0"/>
          </a:p>
        </p:txBody>
      </p:sp>
      <p:pic>
        <p:nvPicPr>
          <p:cNvPr id="250885" name="Picture 5" descr="compcost-vs-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762" y="1041400"/>
            <a:ext cx="8552299" cy="3898899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Overhead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9101"/>
            <a:ext cx="8229600" cy="711200"/>
          </a:xfrm>
        </p:spPr>
        <p:txBody>
          <a:bodyPr/>
          <a:lstStyle/>
          <a:p>
            <a:r>
              <a:rPr lang="en-US" sz="2400" dirty="0" err="1"/>
              <a:t>cSAIDA</a:t>
            </a:r>
            <a:r>
              <a:rPr lang="en-US" sz="2400" dirty="0" smtClean="0"/>
              <a:t> is the </a:t>
            </a:r>
            <a:r>
              <a:rPr lang="en-US" sz="2400" dirty="0"/>
              <a:t>most efficient, Tree Chaining the least</a:t>
            </a:r>
          </a:p>
        </p:txBody>
      </p:sp>
      <p:pic>
        <p:nvPicPr>
          <p:cNvPr id="257029" name="Picture 5" descr="comm-vs-de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62050"/>
            <a:ext cx="8166100" cy="40830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and Buffer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68400"/>
            <a:ext cx="8153400" cy="49625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100" dirty="0"/>
              <a:t>With a block size of 100 packets:</a:t>
            </a:r>
          </a:p>
        </p:txBody>
      </p:sp>
      <p:graphicFrame>
        <p:nvGraphicFramePr>
          <p:cNvPr id="325727" name="Group 95"/>
          <p:cNvGraphicFramePr>
            <a:graphicFrameLocks noGrp="1"/>
          </p:cNvGraphicFramePr>
          <p:nvPr>
            <p:ph sz="half" idx="2"/>
          </p:nvPr>
        </p:nvGraphicFramePr>
        <p:xfrm>
          <a:off x="1143000" y="1892300"/>
          <a:ext cx="7010400" cy="3870960"/>
        </p:xfrm>
        <a:graphic>
          <a:graphicData uri="http://schemas.openxmlformats.org/drawingml/2006/table">
            <a:tbl>
              <a:tblPr/>
              <a:tblGrid>
                <a:gridCol w="2362200"/>
                <a:gridCol w="2590800"/>
                <a:gridCol w="2057400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Buffer required (pkts)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Delay (seconds)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Augmented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Butterfly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 Chaining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eSAIDA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cSAIDA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TFDP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9438E2-1112-4E98-BAA9-91BFF8A5738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231901"/>
            <a:ext cx="7693025" cy="4838700"/>
          </a:xfrm>
        </p:spPr>
        <p:txBody>
          <a:bodyPr/>
          <a:lstStyle/>
          <a:p>
            <a:r>
              <a:rPr lang="en-US" sz="2400" dirty="0" smtClean="0"/>
              <a:t>Realistic parameter values from measurement studies </a:t>
            </a:r>
          </a:p>
          <a:p>
            <a:r>
              <a:rPr lang="en-US" sz="2400" dirty="0" smtClean="0"/>
              <a:t>Loss models</a:t>
            </a:r>
          </a:p>
          <a:p>
            <a:pPr lvl="1"/>
            <a:r>
              <a:rPr lang="en-US" dirty="0" smtClean="0"/>
              <a:t>Bursty: Internet (router congestions)</a:t>
            </a:r>
          </a:p>
          <a:p>
            <a:pPr lvl="1"/>
            <a:r>
              <a:rPr lang="en-US" dirty="0" smtClean="0"/>
              <a:t>Random:  wireless networks and when interleaved packetization is used</a:t>
            </a:r>
          </a:p>
          <a:p>
            <a:pPr lvl="1"/>
            <a:endParaRPr lang="en-US" dirty="0" smtClean="0"/>
          </a:p>
          <a:p>
            <a:r>
              <a:rPr lang="en-US" sz="2400" dirty="0" smtClean="0"/>
              <a:t>Best parameters are chosen for each scheme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599" y="1204687"/>
            <a:ext cx="7902575" cy="4865914"/>
          </a:xfrm>
        </p:spPr>
        <p:txBody>
          <a:bodyPr/>
          <a:lstStyle/>
          <a:p>
            <a:r>
              <a:rPr lang="en-US" sz="2400" dirty="0" smtClean="0"/>
              <a:t>Increasing demand for multimedia services</a:t>
            </a:r>
          </a:p>
          <a:p>
            <a:r>
              <a:rPr lang="en-US" sz="2400" dirty="0" smtClean="0"/>
              <a:t>Content </a:t>
            </a:r>
            <a:r>
              <a:rPr lang="en-US" sz="2400" dirty="0"/>
              <a:t>often transported over open and insecure </a:t>
            </a:r>
            <a:r>
              <a:rPr lang="en-US" sz="2400" dirty="0" smtClean="0"/>
              <a:t>networks (Internet)</a:t>
            </a:r>
            <a:endParaRPr lang="en-US" sz="2400" dirty="0"/>
          </a:p>
          <a:p>
            <a:r>
              <a:rPr lang="en-US" sz="2400" dirty="0" smtClean="0"/>
              <a:t>Many applications need to ensure authenticity of content</a:t>
            </a:r>
          </a:p>
          <a:p>
            <a:pPr lvl="1"/>
            <a:r>
              <a:rPr lang="en-US" sz="2100" dirty="0" smtClean="0"/>
              <a:t>Videos for surveillance, documentary, political debates, etc</a:t>
            </a:r>
          </a:p>
          <a:p>
            <a:r>
              <a:rPr lang="en-US" sz="2500" dirty="0" smtClean="0"/>
              <a:t>Numerous authentication schemes exist</a:t>
            </a:r>
            <a:endParaRPr lang="en-US" sz="2500" dirty="0"/>
          </a:p>
          <a:p>
            <a:pPr lvl="1"/>
            <a:r>
              <a:rPr lang="en-US" sz="2100" dirty="0" smtClean="0"/>
              <a:t>Merits </a:t>
            </a:r>
            <a:r>
              <a:rPr lang="en-US" sz="2100" dirty="0"/>
              <a:t>and shortcomings against each other not </a:t>
            </a:r>
            <a:r>
              <a:rPr lang="en-US" sz="2100" dirty="0" smtClean="0"/>
              <a:t>clear</a:t>
            </a:r>
          </a:p>
          <a:p>
            <a:endParaRPr lang="en-US" sz="2500" dirty="0" smtClean="0"/>
          </a:p>
          <a:p>
            <a:r>
              <a:rPr lang="en-US" sz="2500" dirty="0" smtClean="0"/>
              <a:t>No comprehensive analysis/comparison in literature</a:t>
            </a:r>
          </a:p>
          <a:p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Simulation: Loss </a:t>
            </a:r>
            <a:r>
              <a:rPr lang="en-US" dirty="0"/>
              <a:t>Resilience (Bursty Loss)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5651499"/>
            <a:ext cx="6159500" cy="546101"/>
          </a:xfrm>
        </p:spPr>
        <p:txBody>
          <a:bodyPr/>
          <a:lstStyle/>
          <a:p>
            <a:r>
              <a:rPr lang="en-US" dirty="0" err="1" smtClean="0"/>
              <a:t>cSAIDA</a:t>
            </a:r>
            <a:r>
              <a:rPr lang="en-US" dirty="0" smtClean="0"/>
              <a:t> is the </a:t>
            </a:r>
            <a:r>
              <a:rPr lang="en-US" dirty="0"/>
              <a:t>most </a:t>
            </a:r>
            <a:r>
              <a:rPr lang="en-US" dirty="0" smtClean="0"/>
              <a:t>efficient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7200" y="1218674"/>
            <a:ext cx="6311900" cy="434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181100"/>
            <a:ext cx="8191500" cy="4949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Conducted analytical and simulation comparisons among most authentication schemes for video streams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Our Findings … 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Minimal computation cost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TFDP; for</a:t>
            </a:r>
            <a:r>
              <a:rPr lang="en-US" dirty="0" smtClean="0"/>
              <a:t> on</a:t>
            </a:r>
            <a:r>
              <a:rPr lang="en-US" dirty="0"/>
              <a:t>-</a:t>
            </a:r>
            <a:r>
              <a:rPr lang="en-US" dirty="0" smtClean="0"/>
              <a:t>demand </a:t>
            </a:r>
            <a:r>
              <a:rPr lang="en-US" dirty="0"/>
              <a:t>streaming only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Live streaming: all schemes almost the same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Minimal communication overhead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cSAIDA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(cont’d)</a:t>
            </a:r>
            <a:endParaRPr lang="en-US" dirty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181101"/>
            <a:ext cx="7950200" cy="5130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Minimal delay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Hash/Augmented/Butterfly/Tree Chaining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Maximal </a:t>
            </a:r>
            <a:r>
              <a:rPr lang="en-US" sz="2400" dirty="0"/>
              <a:t>loss tolerance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Tree </a:t>
            </a:r>
            <a:r>
              <a:rPr lang="en-US" dirty="0" smtClean="0"/>
              <a:t>Chaining: high </a:t>
            </a:r>
            <a:r>
              <a:rPr lang="en-US" dirty="0"/>
              <a:t>overhead, no buffering, low delay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cSAIDA</a:t>
            </a:r>
            <a:r>
              <a:rPr lang="en-US" dirty="0" smtClean="0"/>
              <a:t>: </a:t>
            </a:r>
            <a:r>
              <a:rPr lang="en-US" sz="2400" dirty="0" smtClean="0"/>
              <a:t>low overhead</a:t>
            </a:r>
            <a:r>
              <a:rPr lang="en-US" sz="2400" dirty="0"/>
              <a:t>,</a:t>
            </a:r>
            <a:r>
              <a:rPr lang="en-US" sz="2400" dirty="0" smtClean="0"/>
              <a:t> but requires buffering one </a:t>
            </a:r>
            <a:r>
              <a:rPr lang="en-US" sz="2400" dirty="0"/>
              <a:t>block</a:t>
            </a:r>
            <a:r>
              <a:rPr lang="en-US" sz="2400" dirty="0" smtClean="0"/>
              <a:t>, and incurs twice the </a:t>
            </a:r>
            <a:r>
              <a:rPr lang="en-US" sz="2400" dirty="0"/>
              <a:t>delay of Tree Chaining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Minimal buffering (memory) requirement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Hash Chaining; reliable data transfer only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Tree Chaining; fully loss tolerant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Thank You!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Questions??</a:t>
            </a:r>
          </a:p>
          <a:p>
            <a:endParaRPr lang="en-US" sz="3200" dirty="0" smtClean="0"/>
          </a:p>
          <a:p>
            <a:r>
              <a:rPr lang="en-US" dirty="0" smtClean="0"/>
              <a:t>More info at:</a:t>
            </a:r>
          </a:p>
          <a:p>
            <a:pPr lvl="1"/>
            <a:endParaRPr lang="en-US" sz="2000" dirty="0" smtClean="0"/>
          </a:p>
          <a:p>
            <a:pPr lvl="1">
              <a:buFontTx/>
              <a:buNone/>
            </a:pPr>
            <a:r>
              <a:rPr lang="en-US" sz="2800" dirty="0" smtClean="0"/>
              <a:t>              </a:t>
            </a:r>
            <a:r>
              <a:rPr lang="en-US" sz="2800" dirty="0" smtClean="0">
                <a:hlinkClick r:id="rId3"/>
              </a:rPr>
              <a:t>http://nsl.cs.sfu.ca/</a:t>
            </a:r>
            <a:endParaRPr lang="en-US" sz="2800" dirty="0" smtClean="0"/>
          </a:p>
          <a:p>
            <a:pPr lvl="1">
              <a:buFontTx/>
              <a:buNone/>
            </a:pPr>
            <a:endParaRPr lang="en-US" sz="2800" dirty="0" smtClean="0"/>
          </a:p>
          <a:p>
            <a:pPr lvl="1">
              <a:buFontTx/>
              <a:buNone/>
            </a:pPr>
            <a:endParaRPr lang="en-US" sz="2800" dirty="0" smtClean="0"/>
          </a:p>
          <a:p>
            <a:pPr lvl="1"/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257301"/>
            <a:ext cx="7778750" cy="4813300"/>
          </a:xfrm>
        </p:spPr>
        <p:txBody>
          <a:bodyPr/>
          <a:lstStyle/>
          <a:p>
            <a:r>
              <a:rPr lang="en-US" sz="2400" dirty="0" smtClean="0"/>
              <a:t>Define common performance metrics/scenarios</a:t>
            </a:r>
          </a:p>
          <a:p>
            <a:r>
              <a:rPr lang="en-US" sz="2400" dirty="0" smtClean="0"/>
              <a:t>Analytically analyze all schemes</a:t>
            </a:r>
          </a:p>
          <a:p>
            <a:r>
              <a:rPr lang="en-US" sz="2400" dirty="0" smtClean="0"/>
              <a:t>Conduct simulation and quantitative comparisons</a:t>
            </a:r>
          </a:p>
          <a:p>
            <a:endParaRPr lang="en-US" sz="2400" dirty="0" smtClean="0"/>
          </a:p>
          <a:p>
            <a:r>
              <a:rPr lang="en-US" sz="2400" dirty="0" smtClean="0"/>
              <a:t>Recommendations for choosing appropriate scheme for a target environment</a:t>
            </a:r>
          </a:p>
          <a:p>
            <a:r>
              <a:rPr lang="en-US" sz="2400" dirty="0" smtClean="0"/>
              <a:t>Insights for further research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Performance Metrics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(Brief) Overview of Authentication Schemes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Analysis Results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Detailed derivations are given in the paper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Conclusions and Recommendations</a:t>
            </a:r>
            <a:endParaRPr lang="en-US" sz="2400" dirty="0"/>
          </a:p>
          <a:p>
            <a:pPr>
              <a:lnSpc>
                <a:spcPct val="120000"/>
              </a:lnSpc>
            </a:pP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200151"/>
            <a:ext cx="7693025" cy="4870450"/>
          </a:xfrm>
        </p:spPr>
        <p:txBody>
          <a:bodyPr/>
          <a:lstStyle/>
          <a:p>
            <a:r>
              <a:rPr lang="en-US" sz="2400" dirty="0" smtClean="0"/>
              <a:t>Computation cost</a:t>
            </a:r>
          </a:p>
          <a:p>
            <a:pPr lvl="1"/>
            <a:r>
              <a:rPr lang="en-US" sz="2000" dirty="0" smtClean="0"/>
              <a:t>Limited capacity receivers</a:t>
            </a:r>
          </a:p>
          <a:p>
            <a:r>
              <a:rPr lang="en-US" sz="2400" dirty="0" smtClean="0"/>
              <a:t>Communication overhead</a:t>
            </a:r>
          </a:p>
          <a:p>
            <a:pPr lvl="1"/>
            <a:r>
              <a:rPr lang="en-US" sz="2000" dirty="0" smtClean="0"/>
              <a:t>Limited bandwidth</a:t>
            </a:r>
            <a:endParaRPr lang="en-US" sz="2000" dirty="0"/>
          </a:p>
          <a:p>
            <a:r>
              <a:rPr lang="en-US" sz="2400" dirty="0"/>
              <a:t>Tolerance against packet losses</a:t>
            </a:r>
          </a:p>
          <a:p>
            <a:pPr lvl="1"/>
            <a:r>
              <a:rPr lang="en-US" sz="2000" dirty="0" smtClean="0"/>
              <a:t>Bursty &amp; random</a:t>
            </a:r>
          </a:p>
          <a:p>
            <a:r>
              <a:rPr lang="en-US" sz="2400" dirty="0"/>
              <a:t>Receiver buffer size </a:t>
            </a:r>
            <a:r>
              <a:rPr lang="en-US" sz="2400" dirty="0" smtClean="0"/>
              <a:t>required</a:t>
            </a:r>
          </a:p>
          <a:p>
            <a:pPr lvl="1"/>
            <a:r>
              <a:rPr lang="en-US" sz="2000" dirty="0" smtClean="0"/>
              <a:t>Memory constraints</a:t>
            </a:r>
            <a:endParaRPr lang="en-US" sz="2000" dirty="0"/>
          </a:p>
          <a:p>
            <a:r>
              <a:rPr lang="en-US" sz="2400" dirty="0"/>
              <a:t>Streaming </a:t>
            </a:r>
            <a:r>
              <a:rPr lang="en-US" sz="2400" dirty="0" smtClean="0"/>
              <a:t>delay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Live streaming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Schemes for Videos</a:t>
            </a:r>
            <a:endParaRPr lang="en-US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Present basic ideas of most important schemes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Only representative sample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See our paper for</a:t>
            </a:r>
            <a:r>
              <a:rPr lang="en-US" sz="2000" dirty="0" smtClean="0"/>
              <a:t> details</a:t>
            </a:r>
            <a:endParaRPr lang="en-US" sz="2000" dirty="0" smtClean="0"/>
          </a:p>
          <a:p>
            <a:pPr>
              <a:lnSpc>
                <a:spcPct val="120000"/>
              </a:lnSpc>
            </a:pPr>
            <a:endParaRPr lang="en-US" sz="2400" dirty="0" smtClean="0"/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Hash Chaining [</a:t>
            </a:r>
            <a:r>
              <a:rPr lang="en-US" dirty="0" err="1" smtClean="0"/>
              <a:t>Gennaro</a:t>
            </a:r>
            <a:r>
              <a:rPr lang="en-US" dirty="0" smtClean="0"/>
              <a:t> 97]</a:t>
            </a:r>
            <a:endParaRPr lang="en-US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00500"/>
            <a:ext cx="8534400" cy="21304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No </a:t>
            </a:r>
            <a:r>
              <a:rPr lang="en-US" sz="2400" dirty="0"/>
              <a:t>receiver buffer required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Delay: duration of a block (sender side) + zero (receiver side)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FF0000"/>
                </a:solidFill>
              </a:rPr>
              <a:t>No loss tolerance</a:t>
            </a:r>
          </a:p>
        </p:txBody>
      </p:sp>
      <p:pic>
        <p:nvPicPr>
          <p:cNvPr id="197636" name="Picture 4" descr="hash-ch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" y="1288334"/>
            <a:ext cx="7674319" cy="220734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Chaining: with Loss Tolerance 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1"/>
            <a:ext cx="7820025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Attach </a:t>
            </a:r>
            <a:r>
              <a:rPr lang="en-US" sz="2400" dirty="0" smtClean="0"/>
              <a:t>hash of packet to </a:t>
            </a:r>
            <a:r>
              <a:rPr lang="en-US" sz="2400" dirty="0">
                <a:solidFill>
                  <a:srgbClr val="FF0000"/>
                </a:solidFill>
              </a:rPr>
              <a:t>multiple</a:t>
            </a:r>
            <a:r>
              <a:rPr lang="en-US" sz="2400" dirty="0"/>
              <a:t> other packets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Choose other packets carefully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Hashes of a block form Directed Acyclic Graph (DAG)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Packet is verifiable if it has path to signature packet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6" y="206375"/>
            <a:ext cx="7994650" cy="568325"/>
          </a:xfrm>
        </p:spPr>
        <p:txBody>
          <a:bodyPr/>
          <a:lstStyle/>
          <a:p>
            <a:r>
              <a:rPr lang="en-US" dirty="0" smtClean="0"/>
              <a:t>Butterfly Hash Chaining [</a:t>
            </a:r>
            <a:r>
              <a:rPr lang="en-US" dirty="0" err="1" smtClean="0"/>
              <a:t>Zhishou</a:t>
            </a:r>
            <a:r>
              <a:rPr lang="en-US" dirty="0" smtClean="0"/>
              <a:t>  07]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91049"/>
            <a:ext cx="8458200" cy="16859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Improved loss tolerance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Delay</a:t>
            </a:r>
            <a:r>
              <a:rPr lang="en-US" sz="2400" dirty="0"/>
              <a:t>: duration of </a:t>
            </a:r>
            <a:r>
              <a:rPr lang="en-US" sz="2400" dirty="0" smtClean="0"/>
              <a:t> </a:t>
            </a:r>
            <a:r>
              <a:rPr lang="en-US" sz="2400" dirty="0"/>
              <a:t>block (sender side) + zero (receiver side)</a:t>
            </a:r>
          </a:p>
        </p:txBody>
      </p:sp>
      <p:pic>
        <p:nvPicPr>
          <p:cNvPr id="218116" name="Picture 4" descr="butterfly-grap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9650" y="1285874"/>
            <a:ext cx="6988553" cy="28575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D93E91-DB43-4BF4-A26B-568960FB1C3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ary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FC0128"/>
      </a:accent1>
      <a:accent2>
        <a:srgbClr val="3365FB"/>
      </a:accent2>
      <a:accent3>
        <a:srgbClr val="FFFFFF"/>
      </a:accent3>
      <a:accent4>
        <a:srgbClr val="000000"/>
      </a:accent4>
      <a:accent5>
        <a:srgbClr val="FDAAAC"/>
      </a:accent5>
      <a:accent6>
        <a:srgbClr val="2D5BE3"/>
      </a:accent6>
      <a:hlink>
        <a:srgbClr val="FE9B03"/>
      </a:hlink>
      <a:folHlink>
        <a:srgbClr val="D93192"/>
      </a:folHlink>
    </a:clrScheme>
    <a:fontScheme name="summ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umma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a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45924</TotalTime>
  <Words>2098</Words>
  <Application>Microsoft PowerPoint</Application>
  <PresentationFormat>On-screen Show (4:3)</PresentationFormat>
  <Paragraphs>295</Paragraphs>
  <Slides>23</Slides>
  <Notes>18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summary</vt:lpstr>
      <vt:lpstr>Equation</vt:lpstr>
      <vt:lpstr>School of Computing Science Simon Fraser University, Canada</vt:lpstr>
      <vt:lpstr>Motivations</vt:lpstr>
      <vt:lpstr>Our Work</vt:lpstr>
      <vt:lpstr>Outline</vt:lpstr>
      <vt:lpstr>Performance Metrics</vt:lpstr>
      <vt:lpstr>Authentication Schemes for Videos</vt:lpstr>
      <vt:lpstr>Hash Chaining [Gennaro 97]</vt:lpstr>
      <vt:lpstr>Hash Chaining: with Loss Tolerance </vt:lpstr>
      <vt:lpstr>Butterfly Hash Chaining [Zhishou  07]</vt:lpstr>
      <vt:lpstr>Tree Chaining [Wong 99]</vt:lpstr>
      <vt:lpstr>SAIDA: Signature Amortization using Information Dispersal Algorithm [Park 03]</vt:lpstr>
      <vt:lpstr>SAIDA Improvements</vt:lpstr>
      <vt:lpstr>TFDP: Tree-based Forward Digest Protocol [Habib 05]</vt:lpstr>
      <vt:lpstr>Sample of our Results</vt:lpstr>
      <vt:lpstr>Computation Cost</vt:lpstr>
      <vt:lpstr>Computation Cost</vt:lpstr>
      <vt:lpstr>Communication Overhead</vt:lpstr>
      <vt:lpstr>Delay and Buffer Requirements</vt:lpstr>
      <vt:lpstr>Simulation Results</vt:lpstr>
      <vt:lpstr>Simulation: Loss Resilience (Bursty Loss)</vt:lpstr>
      <vt:lpstr>Conclusions</vt:lpstr>
      <vt:lpstr>Conclusions (cont’d)</vt:lpstr>
      <vt:lpstr>Thank You!</vt:lpstr>
    </vt:vector>
  </TitlesOfParts>
  <Company>Simon Fraser University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2007 - GHS</dc:title>
  <dc:creator>Mohamed Hefeeda</dc:creator>
  <cp:lastModifiedBy>Mohammed Hefeeda</cp:lastModifiedBy>
  <cp:revision>1997</cp:revision>
  <cp:lastPrinted>2000-09-13T22:50:43Z</cp:lastPrinted>
  <dcterms:created xsi:type="dcterms:W3CDTF">2009-05-11T21:33:27Z</dcterms:created>
  <dcterms:modified xsi:type="dcterms:W3CDTF">2009-05-12T05:59:15Z</dcterms:modified>
</cp:coreProperties>
</file>