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0"/>
  </p:notesMasterIdLst>
  <p:sldIdLst>
    <p:sldId id="256" r:id="rId2"/>
    <p:sldId id="294" r:id="rId3"/>
    <p:sldId id="259" r:id="rId4"/>
    <p:sldId id="263" r:id="rId5"/>
    <p:sldId id="306" r:id="rId6"/>
    <p:sldId id="295" r:id="rId7"/>
    <p:sldId id="266" r:id="rId8"/>
    <p:sldId id="270" r:id="rId9"/>
    <p:sldId id="269" r:id="rId10"/>
    <p:sldId id="296" r:id="rId11"/>
    <p:sldId id="304" r:id="rId12"/>
    <p:sldId id="271" r:id="rId13"/>
    <p:sldId id="305" r:id="rId14"/>
    <p:sldId id="275" r:id="rId15"/>
    <p:sldId id="276" r:id="rId16"/>
    <p:sldId id="297" r:id="rId17"/>
    <p:sldId id="272" r:id="rId18"/>
    <p:sldId id="280" r:id="rId19"/>
    <p:sldId id="273" r:id="rId20"/>
    <p:sldId id="274" r:id="rId21"/>
    <p:sldId id="285" r:id="rId22"/>
    <p:sldId id="298" r:id="rId23"/>
    <p:sldId id="284" r:id="rId24"/>
    <p:sldId id="300" r:id="rId25"/>
    <p:sldId id="307" r:id="rId26"/>
    <p:sldId id="308" r:id="rId27"/>
    <p:sldId id="287" r:id="rId28"/>
    <p:sldId id="289" r:id="rId29"/>
    <p:sldId id="290" r:id="rId30"/>
    <p:sldId id="291" r:id="rId31"/>
    <p:sldId id="292" r:id="rId32"/>
    <p:sldId id="309" r:id="rId33"/>
    <p:sldId id="314" r:id="rId34"/>
    <p:sldId id="315" r:id="rId35"/>
    <p:sldId id="301" r:id="rId36"/>
    <p:sldId id="288" r:id="rId37"/>
    <p:sldId id="303" r:id="rId38"/>
    <p:sldId id="302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6" autoAdjust="0"/>
    <p:restoredTop sz="78916" autoAdjust="0"/>
  </p:normalViewPr>
  <p:slideViewPr>
    <p:cSldViewPr>
      <p:cViewPr>
        <p:scale>
          <a:sx n="110" d="100"/>
          <a:sy n="110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2FF2E-BB06-401E-B70A-00528C094FEF}" type="datetimeFigureOut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A97C-46A6-4CDC-9D3B-5ACD38D83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7386-74B1-4582-9DAA-0E20CF55E1C1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/38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6A1-76C1-40E5-8BDB-AB559BC6DE85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2C6-4342-4FA5-90F9-F86A4D1D9F56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5496" y="6448251"/>
            <a:ext cx="2133600" cy="365125"/>
          </a:xfrm>
        </p:spPr>
        <p:txBody>
          <a:bodyPr/>
          <a:lstStyle/>
          <a:p>
            <a:fld id="{DD3BA32E-DCA7-4E74-A16E-7A6BFC7725B2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9480" y="6453336"/>
            <a:ext cx="33528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-Join @ VLDB2010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46504" y="6453336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6E1B-76BB-4FD4-9CEB-EFDCE5DB648C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1B0-2D72-4015-85DC-854D2C9B5864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-Join @ VLDB2010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D2D9-AB59-4CA2-869D-6255228F79B9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-Join @ VLDB2010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CCE2-3890-4654-9673-1BF7EB7899CA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-Join @ VLDB2010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A7AF-FC02-442F-915A-DE26B7C2D505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-Join @ VLDB2010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6E43-DFE4-46DF-B9F2-E8EA449A56E3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31ED-9181-4547-94BA-0AEFC2BDE5FC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80A373-C237-4A13-97EB-CE823F586D9D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667472" y="637624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-Join @ VLDB2010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424936" cy="1828800"/>
          </a:xfrm>
        </p:spPr>
        <p:txBody>
          <a:bodyPr>
            <a:noAutofit/>
          </a:bodyPr>
          <a:lstStyle/>
          <a:p>
            <a:pPr algn="l"/>
            <a:r>
              <a:rPr lang="en-US" altLang="zh-CN" sz="4000" b="1" dirty="0" err="1" smtClean="0"/>
              <a:t>Trie</a:t>
            </a:r>
            <a:r>
              <a:rPr lang="en-US" altLang="zh-CN" sz="4000" b="1" dirty="0" smtClean="0"/>
              <a:t>-Join : </a:t>
            </a:r>
            <a:r>
              <a:rPr lang="en-US" altLang="zh-CN" sz="4000" dirty="0" smtClean="0"/>
              <a:t>Efficient </a:t>
            </a:r>
            <a:r>
              <a:rPr lang="en-US" altLang="zh-CN" sz="4000" dirty="0" err="1" smtClean="0"/>
              <a:t>Trie</a:t>
            </a:r>
            <a:r>
              <a:rPr lang="en-US" altLang="zh-CN" sz="4000" dirty="0" smtClean="0"/>
              <a:t>-based String Similarity Joins with Edit Distance Constraints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9552" y="4700736"/>
            <a:ext cx="4176464" cy="1752600"/>
          </a:xfrm>
        </p:spPr>
        <p:txBody>
          <a:bodyPr>
            <a:normAutofit/>
          </a:bodyPr>
          <a:lstStyle/>
          <a:p>
            <a:pPr algn="l">
              <a:lnSpc>
                <a:spcPts val="3000"/>
              </a:lnSpc>
            </a:pPr>
            <a:r>
              <a:rPr lang="en-US" altLang="zh-CN" sz="2000" dirty="0" err="1" smtClean="0"/>
              <a:t>Jiannan</a:t>
            </a:r>
            <a:r>
              <a:rPr lang="en-US" altLang="zh-CN" sz="2000" dirty="0" smtClean="0"/>
              <a:t> Wang (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, China) </a:t>
            </a:r>
            <a:r>
              <a:rPr lang="en-US" altLang="zh-CN" sz="2000" dirty="0" err="1" smtClean="0"/>
              <a:t>Guoliang</a:t>
            </a:r>
            <a:r>
              <a:rPr lang="en-US" altLang="zh-CN" sz="2000" dirty="0" smtClean="0"/>
              <a:t> Li (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, China)</a:t>
            </a:r>
          </a:p>
          <a:p>
            <a:pPr algn="l">
              <a:lnSpc>
                <a:spcPts val="3000"/>
              </a:lnSpc>
            </a:pPr>
            <a:r>
              <a:rPr lang="en-US" altLang="zh-CN" sz="2000" dirty="0" err="1" smtClean="0"/>
              <a:t>Jianhua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Feng</a:t>
            </a:r>
            <a:r>
              <a:rPr lang="en-US" altLang="zh-CN" sz="2000" dirty="0" smtClean="0"/>
              <a:t> (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, China)</a:t>
            </a:r>
          </a:p>
        </p:txBody>
      </p:sp>
      <p:pic>
        <p:nvPicPr>
          <p:cNvPr id="7" name="图片 6" descr="tsinghu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4703192"/>
            <a:ext cx="1775694" cy="1750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Preliminaries</a:t>
            </a: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Trie</a:t>
            </a:r>
            <a:r>
              <a:rPr lang="en-US" altLang="zh-CN" dirty="0" smtClean="0">
                <a:solidFill>
                  <a:srgbClr val="FF0000"/>
                </a:solidFill>
              </a:rPr>
              <a:t>-based Framework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Algorithms</a:t>
            </a:r>
          </a:p>
          <a:p>
            <a:r>
              <a:rPr lang="en-US" altLang="zh-CN" dirty="0" smtClean="0"/>
              <a:t>Pruning Techniques</a:t>
            </a:r>
          </a:p>
          <a:p>
            <a:r>
              <a:rPr lang="en-US" altLang="zh-CN" dirty="0" smtClean="0"/>
              <a:t>Support Data Update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CCE4-7FA2-4A2B-846A-02EE64FD7895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 Index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89120"/>
          </a:xfrm>
        </p:spPr>
        <p:txBody>
          <a:bodyPr/>
          <a:lstStyle/>
          <a:p>
            <a:r>
              <a:rPr lang="en-US" altLang="zh-CN" sz="2400" dirty="0" err="1" smtClean="0"/>
              <a:t>Trie</a:t>
            </a:r>
            <a:r>
              <a:rPr lang="en-US" altLang="zh-CN" sz="2400" dirty="0" smtClean="0"/>
              <a:t> is a tree structure, in which</a:t>
            </a:r>
          </a:p>
          <a:p>
            <a:pPr lvl="1"/>
            <a:r>
              <a:rPr lang="en-US" altLang="zh-CN" sz="2000" dirty="0" smtClean="0"/>
              <a:t>Each path from the root to a leaf represents a string in the data set</a:t>
            </a:r>
          </a:p>
          <a:p>
            <a:pPr lvl="1"/>
            <a:r>
              <a:rPr lang="en-US" altLang="zh-CN" sz="2000" dirty="0" smtClean="0"/>
              <a:t>Every node on the path has a label of a character in the string</a:t>
            </a:r>
          </a:p>
          <a:p>
            <a:pPr lvl="2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74CA-C1E8-433D-95B7-9EEE546D4596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84984"/>
            <a:ext cx="5040560" cy="295328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8" name="流程图: 可选过程 7"/>
          <p:cNvSpPr/>
          <p:nvPr/>
        </p:nvSpPr>
        <p:spPr>
          <a:xfrm>
            <a:off x="2627784" y="3212976"/>
            <a:ext cx="5616624" cy="3240360"/>
          </a:xfrm>
          <a:prstGeom prst="flowChartAlternateProcess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2411760" y="4509120"/>
            <a:ext cx="792088" cy="216024"/>
          </a:xfrm>
          <a:prstGeom prst="rightArrow">
            <a:avLst>
              <a:gd name="adj1" fmla="val 50000"/>
              <a:gd name="adj2" fmla="val 165921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7504" y="4221088"/>
            <a:ext cx="2239447" cy="7770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Node</a:t>
            </a:r>
            <a:r>
              <a:rPr lang="en-US" altLang="zh-CN" sz="1600" dirty="0" smtClean="0"/>
              <a:t> 2 / </a:t>
            </a:r>
            <a:r>
              <a:rPr lang="en-US" altLang="zh-CN" sz="1600" b="1" dirty="0" smtClean="0"/>
              <a:t>Node</a:t>
            </a:r>
            <a:r>
              <a:rPr lang="en-US" altLang="zh-CN" sz="1600" dirty="0" smtClean="0"/>
              <a:t> “</a:t>
            </a:r>
            <a:r>
              <a:rPr lang="en-US" altLang="zh-CN" sz="1600" dirty="0" err="1" smtClean="0"/>
              <a:t>ba</a:t>
            </a:r>
            <a:r>
              <a:rPr lang="en-US" altLang="zh-CN" sz="1600" dirty="0" smtClean="0"/>
              <a:t>” /</a:t>
            </a:r>
          </a:p>
          <a:p>
            <a:r>
              <a:rPr lang="en-US" altLang="zh-CN" sz="1600" b="1" dirty="0" smtClean="0"/>
              <a:t>String</a:t>
            </a:r>
            <a:r>
              <a:rPr lang="en-US" altLang="zh-CN" sz="1600" dirty="0" smtClean="0"/>
              <a:t> “</a:t>
            </a:r>
            <a:r>
              <a:rPr lang="en-US" altLang="zh-CN" sz="1600" dirty="0" err="1" smtClean="0"/>
              <a:t>ba</a:t>
            </a:r>
            <a:r>
              <a:rPr lang="en-US" altLang="zh-CN" sz="1600" dirty="0" smtClean="0"/>
              <a:t>”</a:t>
            </a:r>
            <a:endParaRPr lang="zh-CN" altLang="en-US" sz="1600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>
          <a:xfrm>
            <a:off x="107504" y="1340768"/>
            <a:ext cx="4536504" cy="5184576"/>
          </a:xfrm>
          <a:prstGeom prst="roundRect">
            <a:avLst>
              <a:gd name="adj" fmla="val 3830"/>
            </a:avLst>
          </a:prstGeom>
          <a:solidFill>
            <a:schemeClr val="l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4860032" y="1340768"/>
            <a:ext cx="4176464" cy="5184576"/>
          </a:xfrm>
          <a:prstGeom prst="roundRect">
            <a:avLst>
              <a:gd name="adj" fmla="val 3830"/>
            </a:avLst>
          </a:prstGeom>
          <a:solidFill>
            <a:schemeClr val="l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856392" y="2164794"/>
            <a:ext cx="2676525" cy="3028950"/>
            <a:chOff x="6012000" y="3650400"/>
            <a:chExt cx="2676525" cy="3028950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000" y="3650400"/>
              <a:ext cx="2676525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6444208" y="6300028"/>
              <a:ext cx="2095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CN" dirty="0" smtClean="0"/>
                <a:t> Verify </a:t>
              </a:r>
              <a:r>
                <a:rPr lang="en-US" altLang="zh-CN" b="1" dirty="0" smtClean="0">
                  <a:latin typeface="Candara" pitchFamily="34" charset="0"/>
                </a:rPr>
                <a:t>ED</a:t>
              </a:r>
              <a:r>
                <a:rPr lang="en-US" altLang="zh-CN" dirty="0" smtClean="0"/>
                <a:t>(r, s) ≤ 1</a:t>
              </a:r>
              <a:endParaRPr lang="zh-CN" altLang="en-US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56800" y="2163640"/>
            <a:ext cx="2676525" cy="3028950"/>
            <a:chOff x="856800" y="1803600"/>
            <a:chExt cx="2676525" cy="302895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6800" y="1803600"/>
              <a:ext cx="2676525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292400" y="4446000"/>
              <a:ext cx="2095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CN" dirty="0" smtClean="0"/>
                <a:t> Verify </a:t>
              </a:r>
              <a:r>
                <a:rPr lang="en-US" altLang="zh-CN" b="1" dirty="0" smtClean="0">
                  <a:latin typeface="Candara" pitchFamily="34" charset="0"/>
                </a:rPr>
                <a:t>ED</a:t>
              </a:r>
              <a:r>
                <a:rPr lang="en-US" altLang="zh-CN" dirty="0" smtClean="0"/>
                <a:t>(r, s) ≤ 1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-90264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Subtrie</a:t>
            </a:r>
            <a:r>
              <a:rPr lang="en-US" altLang="zh-CN" dirty="0" smtClean="0"/>
              <a:t> Pruning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2486614" y="3831742"/>
            <a:ext cx="313994" cy="277268"/>
            <a:chOff x="1881742" y="3501008"/>
            <a:chExt cx="313994" cy="277268"/>
          </a:xfrm>
        </p:grpSpPr>
        <p:cxnSp>
          <p:nvCxnSpPr>
            <p:cNvPr id="13" name="直接箭头连接符 12"/>
            <p:cNvCxnSpPr/>
            <p:nvPr/>
          </p:nvCxnSpPr>
          <p:spPr>
            <a:xfrm rot="5400000">
              <a:off x="2104942" y="3634208"/>
              <a:ext cx="180000" cy="1588"/>
            </a:xfrm>
            <a:prstGeom prst="straightConnector1">
              <a:avLst/>
            </a:prstGeom>
            <a:ln>
              <a:headEnd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rot="16200000" flipH="1">
              <a:off x="1881742" y="3501008"/>
              <a:ext cx="216024" cy="216024"/>
            </a:xfrm>
            <a:prstGeom prst="straightConnector1">
              <a:avLst/>
            </a:prstGeom>
            <a:ln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1917742" y="3776688"/>
              <a:ext cx="180000" cy="1588"/>
            </a:xfrm>
            <a:prstGeom prst="straightConnector1">
              <a:avLst/>
            </a:prstGeom>
            <a:ln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64564" y="5517232"/>
            <a:ext cx="4063419" cy="923330"/>
          </a:xfrm>
          <a:prstGeom prst="rect">
            <a:avLst/>
          </a:prstGeom>
          <a:ln w="3175" cmpd="dbl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Whatever </a:t>
            </a:r>
            <a:r>
              <a:rPr lang="en-US" altLang="zh-CN" dirty="0" smtClean="0">
                <a:solidFill>
                  <a:schemeClr val="tx1"/>
                </a:solidFill>
                <a:latin typeface="Arial Black" pitchFamily="34" charset="0"/>
              </a:rPr>
              <a:t>*</a:t>
            </a:r>
            <a:r>
              <a:rPr lang="en-US" altLang="zh-CN" dirty="0" smtClean="0">
                <a:solidFill>
                  <a:schemeClr val="tx1"/>
                </a:solidFill>
              </a:rPr>
              <a:t> is, </a:t>
            </a:r>
            <a:r>
              <a:rPr lang="el-GR" altLang="zh-CN" dirty="0" smtClean="0">
                <a:solidFill>
                  <a:schemeClr val="tx1"/>
                </a:solidFill>
              </a:rPr>
              <a:t>Δ </a:t>
            </a:r>
            <a:r>
              <a:rPr lang="en-US" altLang="zh-CN" dirty="0" smtClean="0">
                <a:solidFill>
                  <a:schemeClr val="tx1"/>
                </a:solidFill>
              </a:rPr>
              <a:t>(</a:t>
            </a:r>
            <a:r>
              <a:rPr lang="el-GR" altLang="zh-CN" dirty="0" smtClean="0">
                <a:solidFill>
                  <a:schemeClr val="tx1"/>
                </a:solidFill>
              </a:rPr>
              <a:t>≥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2)</a:t>
            </a:r>
            <a:r>
              <a:rPr lang="en-US" altLang="zh-CN" dirty="0" smtClean="0">
                <a:solidFill>
                  <a:schemeClr val="tx1"/>
                </a:solidFill>
              </a:rPr>
              <a:t> is larger than </a:t>
            </a:r>
            <a:r>
              <a:rPr lang="el-GR" altLang="zh-CN" dirty="0" smtClean="0">
                <a:solidFill>
                  <a:schemeClr val="tx1"/>
                </a:solidFill>
              </a:rPr>
              <a:t>τ </a:t>
            </a:r>
            <a:r>
              <a:rPr lang="en-US" altLang="zh-CN" dirty="0" smtClean="0">
                <a:solidFill>
                  <a:schemeClr val="tx1"/>
                </a:solidFill>
              </a:rPr>
              <a:t>=</a:t>
            </a:r>
            <a:r>
              <a:rPr lang="en-US" altLang="zh-CN" dirty="0" smtClean="0">
                <a:solidFill>
                  <a:schemeClr val="tx1"/>
                </a:solidFill>
                <a:latin typeface="+mj-lt"/>
              </a:rPr>
              <a:t>1.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Given </a:t>
            </a:r>
            <a:r>
              <a:rPr lang="el-GR" altLang="zh-CN" dirty="0" smtClean="0">
                <a:solidFill>
                  <a:schemeClr val="tx1"/>
                </a:solidFill>
              </a:rPr>
              <a:t>τ </a:t>
            </a:r>
            <a:r>
              <a:rPr lang="en-US" altLang="zh-CN" dirty="0" smtClean="0">
                <a:solidFill>
                  <a:schemeClr val="tx1"/>
                </a:solidFill>
              </a:rPr>
              <a:t>=1 , all strings starting with “</a:t>
            </a:r>
            <a:r>
              <a:rPr lang="en-US" altLang="zh-CN" dirty="0" err="1" smtClean="0">
                <a:solidFill>
                  <a:schemeClr val="tx1"/>
                </a:solidFill>
              </a:rPr>
              <a:t>ko</a:t>
            </a:r>
            <a:r>
              <a:rPr lang="en-US" altLang="zh-CN" dirty="0" smtClean="0">
                <a:solidFill>
                  <a:schemeClr val="tx1"/>
                </a:solidFill>
              </a:rPr>
              <a:t>” can not be similar with “</a:t>
            </a:r>
            <a:r>
              <a:rPr lang="en-US" altLang="zh-CN" dirty="0" err="1" smtClean="0">
                <a:solidFill>
                  <a:schemeClr val="tx1"/>
                </a:solidFill>
              </a:rPr>
              <a:t>ebay</a:t>
            </a:r>
            <a:r>
              <a:rPr lang="en-US" altLang="zh-CN" dirty="0" smtClean="0">
                <a:solidFill>
                  <a:schemeClr val="tx1"/>
                </a:solidFill>
              </a:rPr>
              <a:t>”.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39" y="2599590"/>
            <a:ext cx="4013987" cy="235180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1228661" y="1484784"/>
            <a:ext cx="2061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u="dbl" dirty="0" smtClean="0">
                <a:latin typeface="Arial Rounded MT Bold" pitchFamily="34" charset="0"/>
              </a:rPr>
              <a:t>Observation </a:t>
            </a:r>
            <a:r>
              <a:rPr lang="en-US" altLang="zh-CN" sz="2200" b="1" u="dbl" dirty="0" smtClean="0">
                <a:latin typeface="+mn-ea"/>
              </a:rPr>
              <a:t>I</a:t>
            </a:r>
            <a:endParaRPr lang="zh-CN" altLang="en-US" sz="2200" b="1" u="dbl" dirty="0"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2160" y="1484784"/>
            <a:ext cx="23240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u="dbl" dirty="0" smtClean="0">
                <a:latin typeface="Arial Rounded MT Bold" pitchFamily="34" charset="0"/>
              </a:rPr>
              <a:t>Subtrie Pruning</a:t>
            </a:r>
            <a:endParaRPr lang="zh-CN" altLang="en-US" sz="2200" u="dbl" dirty="0">
              <a:latin typeface="Arial Rounded MT Bold" pitchFamily="34" charset="0"/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6349847" y="3729443"/>
            <a:ext cx="1642674" cy="1132568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014409" y="4427819"/>
            <a:ext cx="43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4048" y="5589240"/>
            <a:ext cx="3960440" cy="646331"/>
          </a:xfrm>
          <a:prstGeom prst="rect">
            <a:avLst/>
          </a:prstGeom>
          <a:ln w="3175" cmpd="dbl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Given </a:t>
            </a:r>
            <a:r>
              <a:rPr lang="el-GR" altLang="zh-CN" dirty="0" smtClean="0">
                <a:solidFill>
                  <a:schemeClr val="tx1"/>
                </a:solidFill>
              </a:rPr>
              <a:t>τ </a:t>
            </a:r>
            <a:r>
              <a:rPr lang="en-US" altLang="zh-CN" dirty="0" smtClean="0">
                <a:solidFill>
                  <a:schemeClr val="tx1"/>
                </a:solidFill>
              </a:rPr>
              <a:t>=1 , for the string </a:t>
            </a:r>
            <a:r>
              <a:rPr lang="en-US" altLang="zh-CN" b="1" dirty="0" smtClean="0">
                <a:solidFill>
                  <a:schemeClr val="tx1"/>
                </a:solidFill>
              </a:rPr>
              <a:t>“</a:t>
            </a:r>
            <a:r>
              <a:rPr lang="en-US" altLang="zh-CN" b="1" dirty="0" err="1" smtClean="0">
                <a:solidFill>
                  <a:schemeClr val="tx1"/>
                </a:solidFill>
              </a:rPr>
              <a:t>ebay</a:t>
            </a:r>
            <a:r>
              <a:rPr lang="en-US" altLang="zh-CN" b="1" dirty="0" smtClean="0">
                <a:solidFill>
                  <a:schemeClr val="tx1"/>
                </a:solidFill>
              </a:rPr>
              <a:t>”, </a:t>
            </a:r>
            <a:r>
              <a:rPr lang="en-US" altLang="zh-CN" dirty="0" smtClean="0">
                <a:solidFill>
                  <a:schemeClr val="tx1"/>
                </a:solidFill>
              </a:rPr>
              <a:t>we can prune the </a:t>
            </a:r>
            <a:r>
              <a:rPr lang="en-US" altLang="zh-CN" dirty="0" err="1" smtClean="0">
                <a:solidFill>
                  <a:schemeClr val="tx1"/>
                </a:solidFill>
              </a:rPr>
              <a:t>subtrie</a:t>
            </a:r>
            <a:r>
              <a:rPr lang="en-US" altLang="zh-CN" dirty="0" smtClean="0">
                <a:solidFill>
                  <a:schemeClr val="tx1"/>
                </a:solidFill>
              </a:rPr>
              <a:t> rooted at </a:t>
            </a:r>
            <a:r>
              <a:rPr lang="en-US" altLang="zh-CN" b="1" dirty="0" smtClean="0">
                <a:solidFill>
                  <a:schemeClr val="tx1"/>
                </a:solidFill>
              </a:rPr>
              <a:t>“</a:t>
            </a:r>
            <a:r>
              <a:rPr lang="en-US" altLang="zh-CN" b="1" dirty="0" err="1" smtClean="0">
                <a:solidFill>
                  <a:schemeClr val="tx1"/>
                </a:solidFill>
              </a:rPr>
              <a:t>ko</a:t>
            </a:r>
            <a:r>
              <a:rPr lang="en-US" altLang="zh-CN" b="1" dirty="0" smtClean="0">
                <a:solidFill>
                  <a:schemeClr val="tx1"/>
                </a:solidFill>
              </a:rPr>
              <a:t>”. 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4" name="日期占位符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33CE-869D-4559-9B1A-BDF130691A11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27" name="页脚占位符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  <p:sp>
        <p:nvSpPr>
          <p:cNvPr id="28" name="下弧形箭头 27"/>
          <p:cNvSpPr/>
          <p:nvPr/>
        </p:nvSpPr>
        <p:spPr>
          <a:xfrm>
            <a:off x="1339624" y="4137640"/>
            <a:ext cx="5968680" cy="1163568"/>
          </a:xfrm>
          <a:prstGeom prst="curvedUpArrow">
            <a:avLst>
              <a:gd name="adj1" fmla="val 16070"/>
              <a:gd name="adj2" fmla="val 50000"/>
              <a:gd name="adj3" fmla="val 24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6" grpId="0"/>
      <p:bldP spid="38" grpId="0" animBg="1"/>
      <p:bldP spid="40" grpId="0"/>
      <p:bldP spid="41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Computing Active-Node Set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4136"/>
            <a:ext cx="8686800" cy="4389120"/>
          </a:xfrm>
        </p:spPr>
        <p:txBody>
          <a:bodyPr/>
          <a:lstStyle/>
          <a:p>
            <a:r>
              <a:rPr lang="en-US" altLang="zh-CN" sz="2400" dirty="0" smtClean="0"/>
              <a:t>Active Node</a:t>
            </a:r>
          </a:p>
          <a:p>
            <a:pPr lvl="1"/>
            <a:r>
              <a:rPr lang="en-US" altLang="zh-CN" sz="2000" dirty="0" smtClean="0"/>
              <a:t>Node u is an active node of string s if </a:t>
            </a:r>
            <a:r>
              <a:rPr lang="en-US" altLang="zh-CN" sz="2000" b="1" dirty="0" smtClean="0">
                <a:latin typeface="Candara" pitchFamily="34" charset="0"/>
              </a:rPr>
              <a:t>ED</a:t>
            </a:r>
            <a:r>
              <a:rPr lang="en-US" altLang="zh-CN" sz="2000" dirty="0" smtClean="0"/>
              <a:t>(u, s) ≤ </a:t>
            </a:r>
            <a:r>
              <a:rPr lang="el-GR" altLang="zh-CN" sz="2000" dirty="0" smtClean="0"/>
              <a:t>τ</a:t>
            </a:r>
            <a:r>
              <a:rPr lang="en-US" altLang="zh-CN" sz="2000" dirty="0" smtClean="0"/>
              <a:t>. </a:t>
            </a:r>
          </a:p>
          <a:p>
            <a:pPr lvl="1"/>
            <a:r>
              <a:rPr lang="en-US" altLang="zh-CN" sz="2000" dirty="0" smtClean="0"/>
              <a:t>E.g. Node “bay” is an active node of string “</a:t>
            </a:r>
            <a:r>
              <a:rPr lang="en-US" altLang="zh-CN" sz="2000" dirty="0" err="1" smtClean="0"/>
              <a:t>ebay</a:t>
            </a:r>
            <a:r>
              <a:rPr lang="en-US" altLang="zh-CN" sz="2000" dirty="0" smtClean="0"/>
              <a:t>”, but node “</a:t>
            </a:r>
            <a:r>
              <a:rPr lang="en-US" altLang="zh-CN" sz="2000" dirty="0" err="1" smtClean="0"/>
              <a:t>ko</a:t>
            </a:r>
            <a:r>
              <a:rPr lang="en-US" altLang="zh-CN" sz="2000" dirty="0" smtClean="0"/>
              <a:t>” is not.</a:t>
            </a:r>
          </a:p>
          <a:p>
            <a:r>
              <a:rPr lang="en-US" altLang="zh-CN" sz="2400" dirty="0" smtClean="0"/>
              <a:t>Active-Node Set</a:t>
            </a:r>
          </a:p>
          <a:p>
            <a:pPr lvl="1"/>
            <a:r>
              <a:rPr lang="en-US" altLang="zh-CN" sz="2000" dirty="0" smtClean="0"/>
              <a:t>For a string s,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400" dirty="0" smtClean="0"/>
              <a:t>s</a:t>
            </a:r>
            <a:r>
              <a:rPr lang="en-US" altLang="zh-CN" sz="2000" dirty="0" smtClean="0"/>
              <a:t> is a set consisting of all the active nodes in the </a:t>
            </a:r>
            <a:r>
              <a:rPr lang="en-US" altLang="zh-CN" sz="2000" dirty="0" err="1" smtClean="0"/>
              <a:t>trie</a:t>
            </a:r>
            <a:r>
              <a:rPr lang="en-US" altLang="zh-CN" sz="2000" dirty="0" smtClean="0"/>
              <a:t>.</a:t>
            </a:r>
          </a:p>
          <a:p>
            <a:pPr lvl="1">
              <a:buNone/>
            </a:pPr>
            <a:endParaRPr lang="en-US" altLang="zh-CN" sz="22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2BF9-72F2-494D-B1E0-E82F7DCAA961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410294" y="4448725"/>
            <a:ext cx="20764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err="1" smtClean="0"/>
              <a:t>A</a:t>
            </a:r>
            <a:r>
              <a:rPr lang="en-US" altLang="zh-CN" sz="1600" dirty="0" err="1" smtClean="0"/>
              <a:t>“ko</a:t>
            </a:r>
            <a:r>
              <a:rPr lang="en-US" altLang="zh-CN" sz="1600" dirty="0" smtClean="0"/>
              <a:t>”</a:t>
            </a:r>
            <a:r>
              <a:rPr lang="en-US" altLang="zh-CN" sz="2000" dirty="0" smtClean="0"/>
              <a:t>=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{13,14,15}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5157192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3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4442" y="5229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15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2738" y="40513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13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4442" y="463669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14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06410" y="58052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16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2514" y="58052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17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660770" y="4221088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k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660770" y="4869160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o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660770" y="5445224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b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372738" y="6021288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e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941338" y="6015808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y</a:t>
            </a:r>
            <a:endParaRPr lang="zh-CN" altLang="en-US" sz="2400" dirty="0">
              <a:latin typeface="Consolas" pitchFamily="49" charset="0"/>
            </a:endParaRPr>
          </a:p>
        </p:txBody>
      </p:sp>
      <p:cxnSp>
        <p:nvCxnSpPr>
          <p:cNvPr id="28" name="直接连接符 27"/>
          <p:cNvCxnSpPr>
            <a:endCxn id="23" idx="0"/>
          </p:cNvCxnSpPr>
          <p:nvPr/>
        </p:nvCxnSpPr>
        <p:spPr>
          <a:xfrm rot="16200000" flipH="1">
            <a:off x="2964874" y="3356024"/>
            <a:ext cx="359284" cy="1370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23" idx="4"/>
            <a:endCxn id="24" idx="0"/>
          </p:cNvCxnSpPr>
          <p:nvPr/>
        </p:nvCxnSpPr>
        <p:spPr>
          <a:xfrm rot="5400000">
            <a:off x="3675070" y="4714292"/>
            <a:ext cx="309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4" idx="4"/>
            <a:endCxn id="25" idx="0"/>
          </p:cNvCxnSpPr>
          <p:nvPr/>
        </p:nvCxnSpPr>
        <p:spPr>
          <a:xfrm rot="5400000">
            <a:off x="3711074" y="5326360"/>
            <a:ext cx="237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5" idx="4"/>
            <a:endCxn id="26" idx="0"/>
          </p:cNvCxnSpPr>
          <p:nvPr/>
        </p:nvCxnSpPr>
        <p:spPr>
          <a:xfrm rot="5400000">
            <a:off x="3567058" y="5758408"/>
            <a:ext cx="23772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5" idx="4"/>
            <a:endCxn id="27" idx="0"/>
          </p:cNvCxnSpPr>
          <p:nvPr/>
        </p:nvCxnSpPr>
        <p:spPr>
          <a:xfrm rot="16200000" flipH="1">
            <a:off x="3854098" y="5759400"/>
            <a:ext cx="232248" cy="2805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69"/>
          <p:cNvGrpSpPr/>
          <p:nvPr/>
        </p:nvGrpSpPr>
        <p:grpSpPr>
          <a:xfrm>
            <a:off x="204386" y="3501008"/>
            <a:ext cx="2304256" cy="3367936"/>
            <a:chOff x="96882" y="3284984"/>
            <a:chExt cx="2304256" cy="3367936"/>
          </a:xfrm>
        </p:grpSpPr>
        <p:sp>
          <p:nvSpPr>
            <p:cNvPr id="34" name="TextBox 33"/>
            <p:cNvSpPr txBox="1"/>
            <p:nvPr/>
          </p:nvSpPr>
          <p:spPr>
            <a:xfrm>
              <a:off x="1825074" y="557994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9010" y="6093296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直接连接符 35"/>
            <p:cNvCxnSpPr>
              <a:stCxn id="41" idx="4"/>
              <a:endCxn id="55" idx="0"/>
            </p:cNvCxnSpPr>
            <p:nvPr/>
          </p:nvCxnSpPr>
          <p:spPr>
            <a:xfrm rot="5400000">
              <a:off x="2070799" y="3843893"/>
              <a:ext cx="309736" cy="12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55" idx="4"/>
              <a:endCxn id="56" idx="0"/>
            </p:cNvCxnSpPr>
            <p:nvPr/>
          </p:nvCxnSpPr>
          <p:spPr>
            <a:xfrm rot="5400000">
              <a:off x="2064496" y="4498268"/>
              <a:ext cx="3097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56" idx="4"/>
              <a:endCxn id="57" idx="0"/>
            </p:cNvCxnSpPr>
            <p:nvPr/>
          </p:nvCxnSpPr>
          <p:spPr>
            <a:xfrm rot="5400000">
              <a:off x="2100500" y="5110336"/>
              <a:ext cx="2377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249010" y="5517232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6104" y="4365104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062802" y="3356992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723250" y="4005064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b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234" y="4602832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a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96882" y="5191384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g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3434" y="5191384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y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cxnSp>
          <p:nvCxnSpPr>
            <p:cNvPr id="46" name="直接连接符 45"/>
            <p:cNvCxnSpPr>
              <a:stCxn id="41" idx="3"/>
              <a:endCxn id="42" idx="0"/>
            </p:cNvCxnSpPr>
            <p:nvPr/>
          </p:nvCxnSpPr>
          <p:spPr>
            <a:xfrm rot="5400000">
              <a:off x="1322742" y="3215456"/>
              <a:ext cx="359284" cy="12199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42" idx="3"/>
              <a:endCxn id="43" idx="0"/>
            </p:cNvCxnSpPr>
            <p:nvPr/>
          </p:nvCxnSpPr>
          <p:spPr>
            <a:xfrm rot="5400000">
              <a:off x="512610" y="4342644"/>
              <a:ext cx="308980" cy="211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44" idx="0"/>
              <a:endCxn id="43" idx="3"/>
            </p:cNvCxnSpPr>
            <p:nvPr/>
          </p:nvCxnSpPr>
          <p:spPr>
            <a:xfrm rot="5400000" flipH="1" flipV="1">
              <a:off x="204034" y="4953636"/>
              <a:ext cx="299764" cy="1757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45" idx="0"/>
              <a:endCxn id="43" idx="5"/>
            </p:cNvCxnSpPr>
            <p:nvPr/>
          </p:nvCxnSpPr>
          <p:spPr>
            <a:xfrm rot="16200000" flipV="1">
              <a:off x="636930" y="4935712"/>
              <a:ext cx="299764" cy="2115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42" idx="5"/>
              <a:endCxn id="51" idx="0"/>
            </p:cNvCxnSpPr>
            <p:nvPr/>
          </p:nvCxnSpPr>
          <p:spPr>
            <a:xfrm rot="16200000" flipH="1">
              <a:off x="953554" y="4352336"/>
              <a:ext cx="314332" cy="197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>
              <a:off x="1040234" y="4608184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e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371322" y="5191384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a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371322" y="5763784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g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371322" y="6314584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y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2050196" y="4005064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e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50196" y="4653136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b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2050196" y="5229200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a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050196" y="5805264"/>
              <a:ext cx="338336" cy="338336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y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cxnSp>
          <p:nvCxnSpPr>
            <p:cNvPr id="59" name="直接连接符 58"/>
            <p:cNvCxnSpPr>
              <a:stCxn id="57" idx="4"/>
              <a:endCxn id="58" idx="0"/>
            </p:cNvCxnSpPr>
            <p:nvPr/>
          </p:nvCxnSpPr>
          <p:spPr>
            <a:xfrm rot="5400000">
              <a:off x="2100500" y="5686400"/>
              <a:ext cx="2377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stCxn id="52" idx="4"/>
              <a:endCxn id="53" idx="0"/>
            </p:cNvCxnSpPr>
            <p:nvPr/>
          </p:nvCxnSpPr>
          <p:spPr>
            <a:xfrm rot="5400000">
              <a:off x="1423458" y="5646752"/>
              <a:ext cx="234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stCxn id="51" idx="5"/>
              <a:endCxn id="52" idx="0"/>
            </p:cNvCxnSpPr>
            <p:nvPr/>
          </p:nvCxnSpPr>
          <p:spPr>
            <a:xfrm rot="16200000" flipH="1">
              <a:off x="1287550" y="4938444"/>
              <a:ext cx="294412" cy="2114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53" idx="4"/>
              <a:endCxn id="54" idx="0"/>
            </p:cNvCxnSpPr>
            <p:nvPr/>
          </p:nvCxnSpPr>
          <p:spPr>
            <a:xfrm rot="5400000">
              <a:off x="1434258" y="6208352"/>
              <a:ext cx="2124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744954" y="3707740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0898" y="4365104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0938" y="5003884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24136" y="5013176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906180" y="378904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34172" y="443711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5074" y="5013176"/>
              <a:ext cx="42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63688" y="3284984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482302" y="5744869"/>
            <a:ext cx="25460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err="1" smtClean="0"/>
              <a:t>A</a:t>
            </a:r>
            <a:r>
              <a:rPr lang="en-US" altLang="zh-CN" sz="1600" dirty="0" err="1" smtClean="0"/>
              <a:t>“kob</a:t>
            </a:r>
            <a:r>
              <a:rPr lang="en-US" altLang="zh-CN" sz="1600" dirty="0" smtClean="0"/>
              <a:t>”</a:t>
            </a:r>
            <a:r>
              <a:rPr lang="en-US" altLang="zh-CN" sz="2000" dirty="0" smtClean="0"/>
              <a:t>=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{14,15,16,17}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右箭头 72"/>
          <p:cNvSpPr/>
          <p:nvPr/>
        </p:nvSpPr>
        <p:spPr>
          <a:xfrm rot="5400000">
            <a:off x="6094370" y="5193196"/>
            <a:ext cx="792088" cy="43204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内容占位符 2"/>
          <p:cNvSpPr txBox="1">
            <a:spLocks/>
          </p:cNvSpPr>
          <p:nvPr/>
        </p:nvSpPr>
        <p:spPr>
          <a:xfrm>
            <a:off x="4427984" y="3789040"/>
            <a:ext cx="4716016" cy="1997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Incremental algorithm (</a:t>
            </a:r>
            <a:r>
              <a:rPr lang="en-US" altLang="zh-CN" sz="2400" dirty="0" smtClean="0"/>
              <a:t>www’09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" name="页脚占位符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灯片编号占位符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57F3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57F3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57F3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2" grpId="0"/>
      <p:bldP spid="73" grpId="0" animBg="1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-Search Algorithm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79840" y="2564904"/>
          <a:ext cx="11037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CN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ebags</a:t>
                      </a:r>
                      <a:endParaRPr lang="zh-CN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</a:rPr>
                        <a:t>ebay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</a:rPr>
                        <a:t>ebey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err="1" smtClean="0">
                          <a:solidFill>
                            <a:schemeClr val="tx1"/>
                          </a:solidFill>
                        </a:rPr>
                        <a:t>ebook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416" y="1988840"/>
            <a:ext cx="3427218" cy="3052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528" y="2553291"/>
          <a:ext cx="11037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bag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bay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beagy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ebay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kobe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koby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79840" y="1988840"/>
            <a:ext cx="354584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600" dirty="0" smtClean="0"/>
              <a:t>S</a:t>
            </a:r>
            <a:endParaRPr lang="zh-CN" alt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347192" y="1988840"/>
            <a:ext cx="394660" cy="4924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2600" dirty="0" smtClean="0"/>
              <a:t>R</a:t>
            </a:r>
            <a:endParaRPr lang="zh-CN" altLang="en-US" sz="2600" dirty="0"/>
          </a:p>
        </p:txBody>
      </p:sp>
      <p:sp>
        <p:nvSpPr>
          <p:cNvPr id="9" name="右箭头 8"/>
          <p:cNvSpPr/>
          <p:nvPr/>
        </p:nvSpPr>
        <p:spPr>
          <a:xfrm>
            <a:off x="1427312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363416" y="1988840"/>
            <a:ext cx="1027269" cy="492443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600" dirty="0" err="1" smtClean="0"/>
              <a:t>Trie</a:t>
            </a:r>
            <a:r>
              <a:rPr lang="en-US" altLang="zh-CN" sz="2600" dirty="0" smtClean="0"/>
              <a:t> T</a:t>
            </a:r>
            <a:endParaRPr lang="zh-CN" altLang="en-US" sz="2600" dirty="0"/>
          </a:p>
        </p:txBody>
      </p:sp>
      <p:sp>
        <p:nvSpPr>
          <p:cNvPr id="12" name="椭圆 11"/>
          <p:cNvSpPr/>
          <p:nvPr/>
        </p:nvSpPr>
        <p:spPr>
          <a:xfrm>
            <a:off x="6251848" y="2852936"/>
            <a:ext cx="288032" cy="1656184"/>
          </a:xfrm>
          <a:prstGeom prst="ellipse">
            <a:avLst/>
          </a:prstGeom>
          <a:solidFill>
            <a:schemeClr val="lt1">
              <a:alpha val="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971928" y="1196752"/>
            <a:ext cx="2195736" cy="1282621"/>
          </a:xfrm>
          <a:prstGeom prst="wedgeRoundRectCallout">
            <a:avLst>
              <a:gd name="adj1" fmla="val -76249"/>
              <a:gd name="adj2" fmla="val 875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u="dbl" dirty="0" smtClean="0">
                <a:latin typeface="Arial Rounded MT Bold" pitchFamily="34" charset="0"/>
              </a:rPr>
              <a:t>Observation </a:t>
            </a:r>
            <a:r>
              <a:rPr lang="en-US" altLang="zh-CN" sz="1600" b="1" u="dbl" dirty="0" smtClean="0">
                <a:latin typeface="+mn-ea"/>
              </a:rPr>
              <a:t>II</a:t>
            </a:r>
          </a:p>
          <a:p>
            <a:pPr>
              <a:lnSpc>
                <a:spcPts val="800"/>
              </a:lnSpc>
            </a:pPr>
            <a:endParaRPr lang="zh-CN" altLang="en-US" sz="1600" b="1" u="dbl" dirty="0" smtClean="0">
              <a:latin typeface="+mn-ea"/>
            </a:endParaRPr>
          </a:p>
          <a:p>
            <a:r>
              <a:rPr lang="en-US" altLang="zh-CN" sz="1500" dirty="0" smtClean="0"/>
              <a:t>Share prefix “</a:t>
            </a:r>
            <a:r>
              <a:rPr lang="en-US" altLang="zh-CN" sz="1500" dirty="0" err="1" smtClean="0"/>
              <a:t>eb</a:t>
            </a:r>
            <a:r>
              <a:rPr lang="en-US" altLang="zh-CN" sz="1500" dirty="0" smtClean="0"/>
              <a:t>”. </a:t>
            </a:r>
            <a:r>
              <a:rPr lang="en-US" altLang="zh-CN" sz="1500" dirty="0" smtClean="0">
                <a:sym typeface="Wingdings" pitchFamily="2" charset="2"/>
              </a:rPr>
              <a:t></a:t>
            </a:r>
            <a:endParaRPr lang="en-US" altLang="zh-CN" sz="1500" dirty="0" smtClean="0"/>
          </a:p>
          <a:p>
            <a:r>
              <a:rPr lang="en-US" altLang="zh-CN" sz="1500" dirty="0" smtClean="0"/>
              <a:t>Should we do </a:t>
            </a:r>
            <a:r>
              <a:rPr lang="en-US" altLang="zh-CN" sz="1500" dirty="0" err="1" smtClean="0"/>
              <a:t>subtrie</a:t>
            </a:r>
            <a:r>
              <a:rPr lang="en-US" altLang="zh-CN" sz="1500" dirty="0" smtClean="0"/>
              <a:t> pruning on S!</a:t>
            </a:r>
            <a:endParaRPr lang="zh-CN" altLang="en-US" sz="1500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EBF1-C556-45FE-B65B-EBB94F83B751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7403976" y="2996952"/>
            <a:ext cx="288032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64060" y="5168805"/>
            <a:ext cx="15712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err="1" smtClean="0"/>
              <a:t>A</a:t>
            </a:r>
            <a:r>
              <a:rPr lang="en-US" altLang="zh-CN" sz="1600" dirty="0" err="1" smtClean="0"/>
              <a:t>“ebags</a:t>
            </a:r>
            <a:r>
              <a:rPr lang="en-US" altLang="zh-CN" sz="1600" dirty="0" smtClean="0"/>
              <a:t>”</a:t>
            </a:r>
            <a:r>
              <a:rPr lang="en-US" altLang="zh-CN" sz="2000" dirty="0" smtClean="0"/>
              <a:t>=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{} , 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8585" y="5168805"/>
            <a:ext cx="23184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err="1" smtClean="0"/>
              <a:t>A</a:t>
            </a:r>
            <a:r>
              <a:rPr lang="en-US" altLang="zh-CN" sz="1600" dirty="0" err="1" smtClean="0"/>
              <a:t>“ebay</a:t>
            </a:r>
            <a:r>
              <a:rPr lang="en-US" altLang="zh-CN" sz="1600" dirty="0" smtClean="0"/>
              <a:t>”</a:t>
            </a:r>
            <a:r>
              <a:rPr lang="en-US" altLang="zh-CN" sz="2000" dirty="0" smtClean="0"/>
              <a:t>=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{4,11,12} , 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1283" y="5157192"/>
            <a:ext cx="17724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err="1" smtClean="0"/>
              <a:t>A</a:t>
            </a:r>
            <a:r>
              <a:rPr lang="en-US" altLang="zh-CN" sz="1600" dirty="0" err="1" smtClean="0"/>
              <a:t>“ebey</a:t>
            </a:r>
            <a:r>
              <a:rPr lang="en-US" altLang="zh-CN" sz="1600" dirty="0" smtClean="0"/>
              <a:t>”</a:t>
            </a:r>
            <a:r>
              <a:rPr lang="en-US" altLang="zh-CN" sz="2000" dirty="0" smtClean="0"/>
              <a:t>=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{12} , 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184" y="5168805"/>
            <a:ext cx="16995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dirty="0" err="1" smtClean="0"/>
              <a:t>A</a:t>
            </a:r>
            <a:r>
              <a:rPr lang="en-US" altLang="zh-CN" sz="1600" dirty="0" err="1" smtClean="0"/>
              <a:t>“ebooks</a:t>
            </a:r>
            <a:r>
              <a:rPr lang="en-US" altLang="zh-CN" sz="1600" dirty="0" smtClean="0"/>
              <a:t>”</a:t>
            </a:r>
            <a:r>
              <a:rPr lang="en-US" altLang="zh-CN" sz="2000" dirty="0" smtClean="0"/>
              <a:t>=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{} , 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430" y="5157192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… , 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12360" y="515719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…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下箭头 26"/>
          <p:cNvSpPr/>
          <p:nvPr/>
        </p:nvSpPr>
        <p:spPr>
          <a:xfrm>
            <a:off x="3223272" y="5589240"/>
            <a:ext cx="268608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2051720" y="6165304"/>
            <a:ext cx="252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&lt;“</a:t>
            </a:r>
            <a:r>
              <a:rPr lang="en-US" altLang="zh-CN" dirty="0" err="1" smtClean="0"/>
              <a:t>ebay</a:t>
            </a:r>
            <a:r>
              <a:rPr lang="en-US" altLang="zh-CN" dirty="0" smtClean="0"/>
              <a:t>”, 4&gt;, &lt;“</a:t>
            </a:r>
            <a:r>
              <a:rPr lang="en-US" altLang="zh-CN" dirty="0" err="1" smtClean="0"/>
              <a:t>ebay</a:t>
            </a:r>
            <a:r>
              <a:rPr lang="en-US" altLang="zh-CN" dirty="0" smtClean="0"/>
              <a:t>”, 12&gt;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6165304"/>
            <a:ext cx="132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&lt;“</a:t>
            </a:r>
            <a:r>
              <a:rPr lang="en-US" altLang="zh-CN" dirty="0" err="1" smtClean="0"/>
              <a:t>ebey</a:t>
            </a:r>
            <a:r>
              <a:rPr lang="en-US" altLang="zh-CN" dirty="0" smtClean="0"/>
              <a:t>”, 12&gt;</a:t>
            </a:r>
            <a:endParaRPr lang="zh-CN" altLang="en-US" dirty="0"/>
          </a:p>
        </p:txBody>
      </p:sp>
      <p:sp>
        <p:nvSpPr>
          <p:cNvPr id="30" name="下箭头 29"/>
          <p:cNvSpPr/>
          <p:nvPr/>
        </p:nvSpPr>
        <p:spPr>
          <a:xfrm>
            <a:off x="5148064" y="5661248"/>
            <a:ext cx="268608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页脚占位符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6" grpId="0" animBg="1"/>
      <p:bldP spid="18" grpId="0"/>
      <p:bldP spid="20" grpId="0"/>
      <p:bldP spid="21" grpId="0"/>
      <p:bldP spid="22" grpId="0"/>
      <p:bldP spid="23" grpId="0"/>
      <p:bldP spid="24" grpId="0"/>
      <p:bldP spid="27" grpId="0" animBg="1"/>
      <p:bldP spid="28" grpId="0"/>
      <p:bldP spid="29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Dual Subtrie Pruning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475656" y="4341129"/>
            <a:ext cx="5688632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 dirty="0" smtClean="0"/>
              <a:t>Construct a </a:t>
            </a:r>
            <a:r>
              <a:rPr lang="en-US" altLang="zh-CN" sz="2200" dirty="0" err="1" smtClean="0"/>
              <a:t>trie</a:t>
            </a:r>
            <a:r>
              <a:rPr lang="en-US" altLang="zh-CN" sz="2200" dirty="0" smtClean="0"/>
              <a:t> for stings in both R and S</a:t>
            </a: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Do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subtrie</a:t>
            </a:r>
            <a:r>
              <a:rPr lang="en-US" altLang="zh-CN" sz="2200" dirty="0" smtClean="0">
                <a:solidFill>
                  <a:schemeClr val="tx1"/>
                </a:solidFill>
              </a:rPr>
              <a:t> pruning for strings in both R and S</a:t>
            </a:r>
            <a:endParaRPr lang="zh-CN" alt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5504259" cy="266429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25A0-5D79-49EF-A80D-B7834DDBA8DA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1640" y="5445224"/>
            <a:ext cx="5976664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chemeClr val="tx1"/>
                </a:solidFill>
              </a:rPr>
              <a:t>For example:</a:t>
            </a: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Given </a:t>
            </a:r>
            <a:r>
              <a:rPr lang="el-GR" altLang="zh-CN" sz="2200" dirty="0" smtClean="0">
                <a:solidFill>
                  <a:schemeClr val="tx1"/>
                </a:solidFill>
              </a:rPr>
              <a:t>τ </a:t>
            </a:r>
            <a:r>
              <a:rPr lang="en-US" altLang="zh-CN" sz="2200" dirty="0" smtClean="0">
                <a:solidFill>
                  <a:schemeClr val="tx1"/>
                </a:solidFill>
              </a:rPr>
              <a:t>=1 , all strings starting with “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ko</a:t>
            </a:r>
            <a:r>
              <a:rPr lang="en-US" altLang="zh-CN" sz="2200" dirty="0" smtClean="0">
                <a:solidFill>
                  <a:schemeClr val="tx1"/>
                </a:solidFill>
              </a:rPr>
              <a:t>” can not be similar with the strings starting with “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eb</a:t>
            </a:r>
            <a:r>
              <a:rPr lang="en-US" altLang="zh-CN" sz="2200" dirty="0" smtClean="0">
                <a:solidFill>
                  <a:schemeClr val="tx1"/>
                </a:solidFill>
              </a:rPr>
              <a:t>”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Preliminaries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Framework</a:t>
            </a: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Trie</a:t>
            </a:r>
            <a:r>
              <a:rPr lang="en-US" altLang="zh-CN" dirty="0" smtClean="0">
                <a:solidFill>
                  <a:srgbClr val="FF0000"/>
                </a:solidFill>
              </a:rPr>
              <a:t>-based Algorithms</a:t>
            </a:r>
          </a:p>
          <a:p>
            <a:r>
              <a:rPr lang="en-US" altLang="zh-CN" dirty="0" smtClean="0"/>
              <a:t>Pruning Techniques</a:t>
            </a:r>
          </a:p>
          <a:p>
            <a:r>
              <a:rPr lang="en-US" altLang="zh-CN" dirty="0" smtClean="0"/>
              <a:t>Support Data Update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895B-5A97-4448-AF13-EC9B64DD8C6B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-Traverse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896544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We focus on self-join, that is R = S</a:t>
            </a:r>
          </a:p>
          <a:p>
            <a:r>
              <a:rPr lang="en-US" altLang="zh-CN" sz="2800" dirty="0" smtClean="0"/>
              <a:t>Algorithm Description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Construct a </a:t>
            </a:r>
            <a:r>
              <a:rPr lang="en-US" altLang="zh-CN" dirty="0" err="1" smtClean="0">
                <a:ea typeface="Arial Unicode MS" pitchFamily="34" charset="-122"/>
                <a:cs typeface="Arial Unicode MS" pitchFamily="34" charset="-122"/>
              </a:rPr>
              <a:t>trie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index T for all strings in S (R)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Traverse the </a:t>
            </a:r>
            <a:r>
              <a:rPr lang="en-US" altLang="zh-CN" dirty="0" err="1" smtClean="0">
                <a:ea typeface="Arial Unicode MS" pitchFamily="34" charset="-122"/>
                <a:cs typeface="Arial Unicode MS" pitchFamily="34" charset="-122"/>
              </a:rPr>
              <a:t>trie</a:t>
            </a: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 T in pre-order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Compute the active-node set of each visited node incrementally</a:t>
            </a:r>
          </a:p>
          <a:p>
            <a:pPr marL="1399032" lvl="3" indent="-457200"/>
            <a:r>
              <a:rPr lang="en-US" altLang="zh-CN" dirty="0" smtClean="0">
                <a:ea typeface="Arial Unicode MS" pitchFamily="34" charset="-122"/>
                <a:cs typeface="Arial Unicode MS" pitchFamily="34" charset="-122"/>
              </a:rPr>
              <a:t>When reaching a leaf node, find leaf nodes in its active-node set and output the similar string pairs</a:t>
            </a:r>
          </a:p>
          <a:p>
            <a:r>
              <a:rPr lang="en-US" altLang="zh-CN" sz="2800" dirty="0" smtClean="0"/>
              <a:t>Benefits of pre-order </a:t>
            </a:r>
            <a:r>
              <a:rPr lang="en-US" altLang="zh-CN" sz="2800" dirty="0" err="1" smtClean="0"/>
              <a:t>trie</a:t>
            </a:r>
            <a:r>
              <a:rPr lang="en-US" altLang="zh-CN" sz="2800" dirty="0" smtClean="0"/>
              <a:t> traversal</a:t>
            </a:r>
          </a:p>
          <a:p>
            <a:pPr lvl="1"/>
            <a:r>
              <a:rPr lang="en-US" altLang="zh-CN" dirty="0" smtClean="0"/>
              <a:t>Compute active-node sets incrementally</a:t>
            </a:r>
          </a:p>
          <a:p>
            <a:pPr lvl="1"/>
            <a:r>
              <a:rPr lang="en-US" altLang="zh-CN" dirty="0" smtClean="0"/>
              <a:t>Discard active-node sets of the nodes whose descendants have been visited 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sz="24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pPr lvl="2">
              <a:buNone/>
            </a:pPr>
            <a:endParaRPr lang="en-US" altLang="zh-CN" sz="1500" dirty="0" smtClean="0"/>
          </a:p>
          <a:p>
            <a:pPr lvl="1"/>
            <a:endParaRPr lang="en-US" altLang="zh-CN" sz="1800" dirty="0" smtClean="0"/>
          </a:p>
        </p:txBody>
      </p:sp>
      <p:sp>
        <p:nvSpPr>
          <p:cNvPr id="250" name="日期占位符 2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70DB-7490-43AE-9E05-8CDF31324E6B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76" name="页脚占位符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7343" y="47878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12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6321" y="53012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8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直接连接符 5"/>
          <p:cNvCxnSpPr>
            <a:stCxn id="12" idx="4"/>
            <a:endCxn id="26" idx="0"/>
          </p:cNvCxnSpPr>
          <p:nvPr/>
        </p:nvCxnSpPr>
        <p:spPr>
          <a:xfrm rot="5400000">
            <a:off x="5856765" y="3058108"/>
            <a:ext cx="309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26" idx="4"/>
            <a:endCxn id="27" idx="0"/>
          </p:cNvCxnSpPr>
          <p:nvPr/>
        </p:nvCxnSpPr>
        <p:spPr>
          <a:xfrm rot="5400000">
            <a:off x="5856765" y="3706180"/>
            <a:ext cx="309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27" idx="4"/>
            <a:endCxn id="28" idx="0"/>
          </p:cNvCxnSpPr>
          <p:nvPr/>
        </p:nvCxnSpPr>
        <p:spPr>
          <a:xfrm rot="5400000">
            <a:off x="5892769" y="4318248"/>
            <a:ext cx="237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46321" y="47251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7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8649" y="422108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15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3415" y="35730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5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842465" y="2564904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20561" y="3212976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b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689545" y="3810744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a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394193" y="4399296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g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020745" y="4399296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y</a:t>
            </a:r>
            <a:endParaRPr lang="zh-CN" altLang="en-US" sz="2400" dirty="0">
              <a:latin typeface="Consolas" pitchFamily="49" charset="0"/>
            </a:endParaRPr>
          </a:p>
        </p:txBody>
      </p:sp>
      <p:cxnSp>
        <p:nvCxnSpPr>
          <p:cNvPr id="17" name="直接连接符 16"/>
          <p:cNvCxnSpPr>
            <a:endCxn id="13" idx="0"/>
          </p:cNvCxnSpPr>
          <p:nvPr/>
        </p:nvCxnSpPr>
        <p:spPr>
          <a:xfrm rot="10800000" flipV="1">
            <a:off x="4189729" y="2780928"/>
            <a:ext cx="165273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3" idx="3"/>
            <a:endCxn id="14" idx="0"/>
          </p:cNvCxnSpPr>
          <p:nvPr/>
        </p:nvCxnSpPr>
        <p:spPr>
          <a:xfrm rot="5400000">
            <a:off x="3809921" y="3550556"/>
            <a:ext cx="308980" cy="211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5" idx="0"/>
            <a:endCxn id="14" idx="3"/>
          </p:cNvCxnSpPr>
          <p:nvPr/>
        </p:nvCxnSpPr>
        <p:spPr>
          <a:xfrm rot="5400000" flipH="1" flipV="1">
            <a:off x="3501345" y="4161548"/>
            <a:ext cx="299764" cy="175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6" idx="0"/>
            <a:endCxn id="14" idx="5"/>
          </p:cNvCxnSpPr>
          <p:nvPr/>
        </p:nvCxnSpPr>
        <p:spPr>
          <a:xfrm rot="16200000" flipV="1">
            <a:off x="3934241" y="4143624"/>
            <a:ext cx="299764" cy="211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3" idx="5"/>
            <a:endCxn id="22" idx="0"/>
          </p:cNvCxnSpPr>
          <p:nvPr/>
        </p:nvCxnSpPr>
        <p:spPr>
          <a:xfrm rot="16200000" flipH="1">
            <a:off x="4250865" y="3560248"/>
            <a:ext cx="314332" cy="197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4337545" y="3816096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e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668633" y="4399296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a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668633" y="4971696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g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668633" y="5522496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y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42465" y="3212976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e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842465" y="3861048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b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842465" y="4437112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a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842465" y="5013176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y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764977" y="3212976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k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764977" y="3861048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o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764977" y="4437112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b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476945" y="5013176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e</a:t>
            </a:r>
            <a:endParaRPr lang="zh-CN" altLang="en-US" sz="2400" dirty="0">
              <a:latin typeface="Consolas" pitchFamily="49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045545" y="5007696"/>
            <a:ext cx="338336" cy="338336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</a:rPr>
              <a:t>y</a:t>
            </a:r>
            <a:endParaRPr lang="zh-CN" altLang="en-US" sz="2400" dirty="0">
              <a:latin typeface="Consolas" pitchFamily="49" charset="0"/>
            </a:endParaRPr>
          </a:p>
        </p:txBody>
      </p:sp>
      <p:cxnSp>
        <p:nvCxnSpPr>
          <p:cNvPr id="35" name="直接连接符 34"/>
          <p:cNvCxnSpPr>
            <a:stCxn id="28" idx="4"/>
            <a:endCxn id="29" idx="0"/>
          </p:cNvCxnSpPr>
          <p:nvPr/>
        </p:nvCxnSpPr>
        <p:spPr>
          <a:xfrm rot="5400000">
            <a:off x="5892769" y="4894312"/>
            <a:ext cx="237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30" idx="0"/>
          </p:cNvCxnSpPr>
          <p:nvPr/>
        </p:nvCxnSpPr>
        <p:spPr>
          <a:xfrm>
            <a:off x="6180801" y="2780928"/>
            <a:ext cx="1753344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30" idx="4"/>
            <a:endCxn id="31" idx="0"/>
          </p:cNvCxnSpPr>
          <p:nvPr/>
        </p:nvCxnSpPr>
        <p:spPr>
          <a:xfrm rot="5400000">
            <a:off x="7779277" y="3706180"/>
            <a:ext cx="309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31" idx="4"/>
            <a:endCxn id="32" idx="0"/>
          </p:cNvCxnSpPr>
          <p:nvPr/>
        </p:nvCxnSpPr>
        <p:spPr>
          <a:xfrm rot="5400000">
            <a:off x="7815281" y="4318248"/>
            <a:ext cx="237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32" idx="4"/>
            <a:endCxn id="33" idx="0"/>
          </p:cNvCxnSpPr>
          <p:nvPr/>
        </p:nvCxnSpPr>
        <p:spPr>
          <a:xfrm rot="5400000">
            <a:off x="7671265" y="4750296"/>
            <a:ext cx="23772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2" idx="4"/>
            <a:endCxn id="34" idx="0"/>
          </p:cNvCxnSpPr>
          <p:nvPr/>
        </p:nvCxnSpPr>
        <p:spPr>
          <a:xfrm rot="16200000" flipH="1">
            <a:off x="7958305" y="4751288"/>
            <a:ext cx="232248" cy="2805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23" idx="4"/>
            <a:endCxn id="24" idx="0"/>
          </p:cNvCxnSpPr>
          <p:nvPr/>
        </p:nvCxnSpPr>
        <p:spPr>
          <a:xfrm rot="5400000">
            <a:off x="4720769" y="4854664"/>
            <a:ext cx="234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22" idx="5"/>
            <a:endCxn id="23" idx="0"/>
          </p:cNvCxnSpPr>
          <p:nvPr/>
        </p:nvCxnSpPr>
        <p:spPr>
          <a:xfrm rot="16200000" flipH="1">
            <a:off x="4584861" y="4146356"/>
            <a:ext cx="294412" cy="211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24" idx="4"/>
            <a:endCxn id="25" idx="0"/>
          </p:cNvCxnSpPr>
          <p:nvPr/>
        </p:nvCxnSpPr>
        <p:spPr>
          <a:xfrm rot="5400000">
            <a:off x="4731569" y="5416264"/>
            <a:ext cx="212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16592" y="2431921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{0,1,9,13}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42465" y="2276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0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42265" y="29156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38209" y="35730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2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97311" y="41490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3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98249" y="42117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4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21447" y="42210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6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98449" y="29969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9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26441" y="36450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10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17343" y="422108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11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89551" y="30689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13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98649" y="37170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14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10617" y="47971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16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46721" y="47971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17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直接箭头连接符 57"/>
          <p:cNvCxnSpPr/>
          <p:nvPr/>
        </p:nvCxnSpPr>
        <p:spPr>
          <a:xfrm rot="10800000" flipV="1">
            <a:off x="4474313" y="2708920"/>
            <a:ext cx="1008112" cy="288032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5400000">
            <a:off x="3790237" y="3465004"/>
            <a:ext cx="216024" cy="144016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rot="5400000">
            <a:off x="3466201" y="4149080"/>
            <a:ext cx="216024" cy="72008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rot="5400000" flipH="1" flipV="1">
            <a:off x="3646221" y="4257092"/>
            <a:ext cx="144016" cy="72008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rot="16200000" flipH="1">
            <a:off x="3862245" y="4257092"/>
            <a:ext cx="144016" cy="72008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946711" y="3007985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{0,1,2,5,9,10,13}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30097" y="3645024"/>
            <a:ext cx="1215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{1,2,3,4,5,6,11}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09263" y="4365104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{2,3,4,7}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76432" y="4725144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{2,3,4,12}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右大括号 78"/>
          <p:cNvSpPr/>
          <p:nvPr/>
        </p:nvSpPr>
        <p:spPr>
          <a:xfrm flipH="1">
            <a:off x="2756888" y="2476456"/>
            <a:ext cx="155448" cy="986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1547664" y="2764488"/>
            <a:ext cx="11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Depth ≤ </a:t>
            </a:r>
            <a:r>
              <a:rPr lang="el-GR" altLang="zh-CN" dirty="0" smtClean="0"/>
              <a:t>τ</a:t>
            </a:r>
            <a:endParaRPr lang="zh-CN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480288" y="4808185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Output: &lt;3,4&gt;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44384" y="5024209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Output: &lt;4,12&gt;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7584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84" name="标题 1"/>
          <p:cNvSpPr>
            <a:spLocks noGrp="1"/>
          </p:cNvSpPr>
          <p:nvPr>
            <p:ph type="title"/>
          </p:nvPr>
        </p:nvSpPr>
        <p:spPr>
          <a:xfrm>
            <a:off x="230832" y="476672"/>
            <a:ext cx="8229600" cy="764704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latin typeface="+mn-lt"/>
                <a:cs typeface="Times New Roman" pitchFamily="18" charset="0"/>
              </a:rPr>
              <a:t>Illustration</a:t>
            </a:r>
            <a:r>
              <a:rPr lang="en-US" altLang="zh-CN" dirty="0" smtClean="0"/>
              <a:t> of </a:t>
            </a:r>
            <a:r>
              <a:rPr lang="en-US" altLang="zh-CN" dirty="0" err="1" smtClean="0"/>
              <a:t>Trie</a:t>
            </a:r>
            <a:r>
              <a:rPr lang="en-US" altLang="zh-CN" dirty="0" smtClean="0"/>
              <a:t>-Traverse</a:t>
            </a:r>
            <a:endParaRPr lang="zh-CN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95536" y="1546166"/>
            <a:ext cx="8568952" cy="44267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Consider </a:t>
            </a:r>
            <a:r>
              <a:rPr lang="el-GR" altLang="zh-CN" sz="2000" dirty="0" smtClean="0"/>
              <a:t>τ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1 and S = {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“bag”, “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ebay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”, “bay”, “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kobe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koby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beagy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}.</a:t>
            </a:r>
          </a:p>
        </p:txBody>
      </p:sp>
      <p:sp>
        <p:nvSpPr>
          <p:cNvPr id="74" name="日期占位符 7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3001-B6BF-41B9-920E-793A0109F03B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78" name="页脚占位符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灯片编号占位符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  <p:cxnSp>
        <p:nvCxnSpPr>
          <p:cNvPr id="87" name="直接连接符 86"/>
          <p:cNvCxnSpPr>
            <a:stCxn id="71" idx="3"/>
          </p:cNvCxnSpPr>
          <p:nvPr/>
        </p:nvCxnSpPr>
        <p:spPr>
          <a:xfrm flipH="1">
            <a:off x="2771802" y="4503604"/>
            <a:ext cx="694399" cy="551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>
                                        <p:cTn id="1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44" grpId="0"/>
      <p:bldP spid="69" grpId="0"/>
      <p:bldP spid="70" grpId="0"/>
      <p:bldP spid="72" grpId="0"/>
      <p:bldP spid="79" grpId="0" animBg="1"/>
      <p:bldP spid="79" grpId="1" animBg="1"/>
      <p:bldP spid="80" grpId="0"/>
      <p:bldP spid="80" grpId="1"/>
      <p:bldP spid="81" grpId="0"/>
      <p:bldP spid="81" grpId="1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87080"/>
            <a:ext cx="24669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Box 91"/>
          <p:cNvSpPr txBox="1"/>
          <p:nvPr/>
        </p:nvSpPr>
        <p:spPr>
          <a:xfrm>
            <a:off x="7532712" y="5744289"/>
            <a:ext cx="639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{6,7,</a:t>
            </a:r>
            <a:r>
              <a:rPr lang="en-US" altLang="zh-CN" sz="12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}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5500" dirty="0" err="1" smtClean="0"/>
              <a:t>Trie</a:t>
            </a:r>
            <a:r>
              <a:rPr lang="en-US" altLang="zh-CN" sz="5500" dirty="0" smtClean="0"/>
              <a:t>-Dynamic</a:t>
            </a:r>
            <a:endParaRPr lang="zh-CN" altLang="en-US" sz="55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89120"/>
          </a:xfrm>
        </p:spPr>
        <p:txBody>
          <a:bodyPr/>
          <a:lstStyle/>
          <a:p>
            <a:r>
              <a:rPr lang="en-US" altLang="zh-CN" sz="2400" dirty="0" smtClean="0"/>
              <a:t>Basic idea: utilize active-node symmetry property</a:t>
            </a:r>
          </a:p>
          <a:p>
            <a:r>
              <a:rPr lang="en-US" altLang="zh-CN" sz="2400" dirty="0" smtClean="0"/>
              <a:t>Illustration of </a:t>
            </a:r>
            <a:r>
              <a:rPr lang="en-US" altLang="zh-CN" sz="2400" dirty="0" err="1" smtClean="0"/>
              <a:t>Trie</a:t>
            </a:r>
            <a:r>
              <a:rPr lang="en-US" altLang="zh-CN" sz="2400" dirty="0" smtClean="0"/>
              <a:t>-Dynamic</a:t>
            </a:r>
          </a:p>
          <a:p>
            <a:endParaRPr lang="zh-CN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827584" y="2118325"/>
            <a:ext cx="6768752" cy="37457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Consider </a:t>
            </a:r>
            <a:r>
              <a:rPr lang="el-GR" altLang="zh-CN" sz="1600" dirty="0" smtClean="0"/>
              <a:t>τ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1 and S = </a:t>
            </a:r>
            <a:r>
              <a:rPr lang="en-US" altLang="zh-CN" sz="15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{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“bag”,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ebay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”, “bay”,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kobe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koby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beagy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altLang="zh-CN" sz="15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}.</a:t>
            </a:r>
          </a:p>
        </p:txBody>
      </p:sp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81697"/>
            <a:ext cx="2933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787080"/>
            <a:ext cx="2933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782266" y="3939977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{0,1}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8426" y="4485305"/>
            <a:ext cx="619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0378" y="3939977"/>
            <a:ext cx="7905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8490" y="3939977"/>
            <a:ext cx="771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72008" y="2780928"/>
            <a:ext cx="24669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椭圆 83"/>
          <p:cNvSpPr/>
          <p:nvPr/>
        </p:nvSpPr>
        <p:spPr>
          <a:xfrm>
            <a:off x="6854400" y="4669200"/>
            <a:ext cx="338336" cy="338336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  <a:cs typeface="Arial" pitchFamily="34" charset="0"/>
              </a:rPr>
              <a:t>a</a:t>
            </a:r>
            <a:endParaRPr lang="zh-CN" altLang="en-US" sz="2400" dirty="0">
              <a:latin typeface="Consolas" pitchFamily="49" charset="0"/>
              <a:cs typeface="Arial" pitchFamily="34" charset="0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7218000" y="3985200"/>
            <a:ext cx="338336" cy="338336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  <a:cs typeface="Arial" pitchFamily="34" charset="0"/>
              </a:rPr>
              <a:t>b</a:t>
            </a:r>
            <a:endParaRPr lang="zh-CN" altLang="en-US" sz="2400" dirty="0">
              <a:latin typeface="Consolas" pitchFamily="49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84168" y="450912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{1,2,3,6,</a:t>
            </a:r>
            <a:r>
              <a:rPr lang="en-US" altLang="zh-CN" sz="12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}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84168" y="450912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{1,2,3,6}</a:t>
            </a:r>
            <a:endParaRPr lang="zh-CN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84168" y="5157192"/>
            <a:ext cx="639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{2,3,</a:t>
            </a:r>
            <a:r>
              <a:rPr lang="en-US" altLang="zh-CN" sz="12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}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084168" y="515719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{2,3}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532712" y="574428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{6,7}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直接连接符 92"/>
          <p:cNvCxnSpPr>
            <a:stCxn id="84" idx="5"/>
            <a:endCxn id="94" idx="0"/>
          </p:cNvCxnSpPr>
          <p:nvPr/>
        </p:nvCxnSpPr>
        <p:spPr>
          <a:xfrm rot="16200000" flipH="1">
            <a:off x="7066712" y="5034464"/>
            <a:ext cx="343220" cy="190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/>
          <p:nvPr/>
        </p:nvSpPr>
        <p:spPr>
          <a:xfrm>
            <a:off x="7164288" y="5301208"/>
            <a:ext cx="338336" cy="338336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Consolas" pitchFamily="49" charset="0"/>
                <a:cs typeface="Arial" pitchFamily="34" charset="0"/>
              </a:rPr>
              <a:t>y</a:t>
            </a:r>
            <a:endParaRPr lang="zh-CN" altLang="en-US" sz="2400" dirty="0">
              <a:latin typeface="Consolas" pitchFamily="49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840000" y="560027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itchFamily="34" charset="0"/>
                <a:cs typeface="Arial" pitchFamily="34" charset="0"/>
              </a:rPr>
              <a:t>{2,3,7,8}</a:t>
            </a:r>
            <a:endParaRPr lang="zh-CN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228184" y="1124744"/>
            <a:ext cx="2915816" cy="1328023"/>
          </a:xfrm>
          <a:prstGeom prst="wedgeRoundRectCallout">
            <a:avLst>
              <a:gd name="adj1" fmla="val 6933"/>
              <a:gd name="adj2" fmla="val 8897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Trie</a:t>
            </a:r>
            <a:r>
              <a:rPr lang="en-US" altLang="zh-CN" dirty="0" smtClean="0">
                <a:solidFill>
                  <a:schemeClr val="tx1"/>
                </a:solidFill>
              </a:rPr>
              <a:t>-Dynamic maintains the active-node sets of all </a:t>
            </a:r>
            <a:r>
              <a:rPr lang="en-US" altLang="zh-CN" dirty="0" err="1" smtClean="0">
                <a:solidFill>
                  <a:schemeClr val="tx1"/>
                </a:solidFill>
              </a:rPr>
              <a:t>trie</a:t>
            </a:r>
            <a:r>
              <a:rPr lang="en-US" altLang="zh-CN" dirty="0" smtClean="0">
                <a:solidFill>
                  <a:schemeClr val="tx1"/>
                </a:solidFill>
              </a:rPr>
              <a:t> nodes that involve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large space!!</a:t>
            </a:r>
          </a:p>
        </p:txBody>
      </p:sp>
      <p:sp>
        <p:nvSpPr>
          <p:cNvPr id="99" name="日期占位符 9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8901-5831-4263-A505-B783C7DD8BBC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020272" y="50851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8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下箭头 28"/>
          <p:cNvSpPr/>
          <p:nvPr/>
        </p:nvSpPr>
        <p:spPr>
          <a:xfrm flipV="1">
            <a:off x="3203848" y="2420888"/>
            <a:ext cx="216024" cy="31773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29"/>
          <p:cNvSpPr/>
          <p:nvPr/>
        </p:nvSpPr>
        <p:spPr>
          <a:xfrm flipV="1">
            <a:off x="3851920" y="2420888"/>
            <a:ext cx="216024" cy="31773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下箭头 30"/>
          <p:cNvSpPr/>
          <p:nvPr/>
        </p:nvSpPr>
        <p:spPr>
          <a:xfrm flipV="1">
            <a:off x="4427984" y="2420888"/>
            <a:ext cx="216024" cy="31773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 rot="5400000">
            <a:off x="6984268" y="5985284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660232" y="6165304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rot="5400000" flipH="1" flipV="1">
            <a:off x="6408204" y="5913276"/>
            <a:ext cx="504056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rot="5400000" flipH="1" flipV="1">
            <a:off x="6697030" y="5336418"/>
            <a:ext cx="64807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7308304" y="5805264"/>
            <a:ext cx="648072" cy="36004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页脚占位符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/>
          </a:p>
        </p:txBody>
      </p:sp>
      <p:sp>
        <p:nvSpPr>
          <p:cNvPr id="56" name="灯片编号占位符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72" grpId="0" animBg="1"/>
      <p:bldP spid="77" grpId="0"/>
      <p:bldP spid="84" grpId="0" animBg="1"/>
      <p:bldP spid="85" grpId="0" animBg="1"/>
      <p:bldP spid="87" grpId="0"/>
      <p:bldP spid="86" grpId="0"/>
      <p:bldP spid="86" grpId="1"/>
      <p:bldP spid="89" grpId="0"/>
      <p:bldP spid="88" grpId="0"/>
      <p:bldP spid="88" grpId="1"/>
      <p:bldP spid="91" grpId="0"/>
      <p:bldP spid="91" grpId="1"/>
      <p:bldP spid="94" grpId="0" animBg="1"/>
      <p:bldP spid="97" grpId="0"/>
      <p:bldP spid="98" grpId="0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Preliminaries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Framework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Algorithms</a:t>
            </a:r>
          </a:p>
          <a:p>
            <a:r>
              <a:rPr lang="en-US" altLang="zh-CN" dirty="0" smtClean="0"/>
              <a:t>Pruning Techniques</a:t>
            </a:r>
          </a:p>
          <a:p>
            <a:r>
              <a:rPr lang="en-US" altLang="zh-CN" dirty="0" smtClean="0"/>
              <a:t>Support Data Update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C2E6-71C5-4390-8A65-3ECB03DE420A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251520" y="692696"/>
            <a:ext cx="8856984" cy="5184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altLang="zh-CN" sz="2000" dirty="0" err="1" smtClean="0"/>
              <a:t>Trie</a:t>
            </a:r>
            <a:r>
              <a:rPr lang="en-US" altLang="zh-CN" sz="2000" dirty="0" smtClean="0"/>
              <a:t>-Traverse uses little memory space but involves unnecessary active-node computation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altLang="zh-CN" sz="2000" dirty="0" err="1" smtClean="0"/>
              <a:t>Trie</a:t>
            </a:r>
            <a:r>
              <a:rPr lang="en-US" altLang="zh-CN" sz="2000" dirty="0" smtClean="0"/>
              <a:t>-Dynamic avoids repeated active-node computation but involves large memory space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altLang="zh-CN" sz="2200" dirty="0" smtClean="0"/>
              <a:t>Basic Idea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内容占位符 7"/>
          <p:cNvSpPr>
            <a:spLocks noGrp="1"/>
          </p:cNvSpPr>
          <p:nvPr>
            <p:ph sz="quarter" idx="4294967295"/>
          </p:nvPr>
        </p:nvSpPr>
        <p:spPr>
          <a:xfrm>
            <a:off x="4655369" y="2895648"/>
            <a:ext cx="4041775" cy="3845720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buClr>
                <a:schemeClr val="accent3"/>
              </a:buClr>
              <a:buSzPct val="95000"/>
              <a:buFont typeface="+mj-lt"/>
              <a:buAutoNum type="arabicPeriod" startAt="2"/>
            </a:pPr>
            <a:r>
              <a:rPr lang="en-US" altLang="zh-CN" sz="2000" dirty="0" smtClean="0"/>
              <a:t>Runtime stack from current node to root node (</a:t>
            </a:r>
            <a:r>
              <a:rPr lang="el-GR" altLang="zh-CN" sz="2000" dirty="0" smtClean="0"/>
              <a:t>τ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1)</a:t>
            </a:r>
            <a:endParaRPr lang="en-US" altLang="zh-CN" sz="2000" dirty="0" smtClean="0"/>
          </a:p>
          <a:p>
            <a:endParaRPr lang="zh-CN" altLang="en-US" sz="1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Trie-PathStack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07504" y="3301424"/>
            <a:ext cx="4351282" cy="3511952"/>
            <a:chOff x="2123728" y="1484784"/>
            <a:chExt cx="4351282" cy="3511952"/>
          </a:xfrm>
        </p:grpSpPr>
        <p:sp>
          <p:nvSpPr>
            <p:cNvPr id="6" name="TextBox 5"/>
            <p:cNvSpPr txBox="1"/>
            <p:nvPr/>
          </p:nvSpPr>
          <p:spPr>
            <a:xfrm>
              <a:off x="4089634" y="3986930"/>
              <a:ext cx="412491" cy="347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12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50988" y="4470057"/>
              <a:ext cx="292581" cy="347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直接连接符 7"/>
            <p:cNvCxnSpPr>
              <a:stCxn id="14" idx="4"/>
              <a:endCxn id="28" idx="0"/>
            </p:cNvCxnSpPr>
            <p:nvPr/>
          </p:nvCxnSpPr>
          <p:spPr>
            <a:xfrm rot="5400000">
              <a:off x="4318455" y="2353115"/>
              <a:ext cx="291502" cy="117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28" idx="4"/>
              <a:endCxn id="29" idx="0"/>
            </p:cNvCxnSpPr>
            <p:nvPr/>
          </p:nvCxnSpPr>
          <p:spPr>
            <a:xfrm rot="5400000">
              <a:off x="4312562" y="2968928"/>
              <a:ext cx="2915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29" idx="4"/>
              <a:endCxn id="30" idx="0"/>
            </p:cNvCxnSpPr>
            <p:nvPr/>
          </p:nvCxnSpPr>
          <p:spPr>
            <a:xfrm rot="5400000">
              <a:off x="4346446" y="3544964"/>
              <a:ext cx="2237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550988" y="3927906"/>
              <a:ext cx="292581" cy="347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56542" y="3453524"/>
              <a:ext cx="412491" cy="347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15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58407" y="2843604"/>
              <a:ext cx="292581" cy="347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311920" y="1894839"/>
              <a:ext cx="316359" cy="318418"/>
            </a:xfrm>
            <a:prstGeom prst="ellipse">
              <a:avLst/>
            </a:prstGeom>
            <a:solidFill>
              <a:srgbClr val="FF66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onsolas" pitchFamily="49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059379" y="2504759"/>
              <a:ext cx="316359" cy="318418"/>
            </a:xfrm>
            <a:prstGeom prst="ellipse">
              <a:avLst/>
            </a:prstGeom>
            <a:solidFill>
              <a:srgbClr val="FF66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b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749864" y="3067337"/>
              <a:ext cx="316359" cy="318418"/>
            </a:xfrm>
            <a:prstGeom prst="ellipse">
              <a:avLst/>
            </a:prstGeom>
            <a:solidFill>
              <a:srgbClr val="FF66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a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473697" y="3621241"/>
              <a:ext cx="316359" cy="318418"/>
            </a:xfrm>
            <a:prstGeom prst="ellipse">
              <a:avLst/>
            </a:prstGeom>
            <a:solidFill>
              <a:srgbClr val="FF66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g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059551" y="3621241"/>
              <a:ext cx="316359" cy="318418"/>
            </a:xfrm>
            <a:prstGeom prst="ellipse">
              <a:avLst/>
            </a:prstGeom>
            <a:solidFill>
              <a:srgbClr val="FF66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y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cxnSp>
          <p:nvCxnSpPr>
            <p:cNvPr id="19" name="直接连接符 18"/>
            <p:cNvCxnSpPr>
              <a:stCxn id="14" idx="3"/>
              <a:endCxn id="15" idx="0"/>
            </p:cNvCxnSpPr>
            <p:nvPr/>
          </p:nvCxnSpPr>
          <p:spPr>
            <a:xfrm rot="5400000">
              <a:off x="3618838" y="1765347"/>
              <a:ext cx="338133" cy="11406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5" idx="3"/>
              <a:endCxn id="16" idx="0"/>
            </p:cNvCxnSpPr>
            <p:nvPr/>
          </p:nvCxnSpPr>
          <p:spPr>
            <a:xfrm rot="5400000">
              <a:off x="2861481" y="2823109"/>
              <a:ext cx="290790" cy="1976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7" idx="0"/>
              <a:endCxn id="16" idx="3"/>
            </p:cNvCxnSpPr>
            <p:nvPr/>
          </p:nvCxnSpPr>
          <p:spPr>
            <a:xfrm rot="5400000" flipH="1" flipV="1">
              <a:off x="2572976" y="3398023"/>
              <a:ext cx="282117" cy="164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18" idx="0"/>
              <a:endCxn id="16" idx="5"/>
            </p:cNvCxnSpPr>
            <p:nvPr/>
          </p:nvCxnSpPr>
          <p:spPr>
            <a:xfrm rot="16200000" flipV="1">
              <a:off x="2977754" y="3381264"/>
              <a:ext cx="282117" cy="197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5" idx="5"/>
              <a:endCxn id="24" idx="0"/>
            </p:cNvCxnSpPr>
            <p:nvPr/>
          </p:nvCxnSpPr>
          <p:spPr>
            <a:xfrm rot="16200000" flipH="1">
              <a:off x="3273767" y="2832188"/>
              <a:ext cx="295827" cy="1845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3355773" y="3072373"/>
              <a:ext cx="316359" cy="318418"/>
            </a:xfrm>
            <a:prstGeom prst="ellipse">
              <a:avLst/>
            </a:prstGeom>
            <a:solidFill>
              <a:srgbClr val="FF6699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e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665355" y="3621241"/>
              <a:ext cx="316359" cy="318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a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665355" y="4159943"/>
              <a:ext cx="316359" cy="318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g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665355" y="4678318"/>
              <a:ext cx="316359" cy="318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y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300133" y="2504759"/>
              <a:ext cx="316359" cy="318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e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300133" y="3114679"/>
              <a:ext cx="316359" cy="318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b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300133" y="3656830"/>
              <a:ext cx="316359" cy="318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a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300133" y="4198981"/>
              <a:ext cx="316359" cy="318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y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705571" y="2504759"/>
              <a:ext cx="316359" cy="318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k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705571" y="3114679"/>
              <a:ext cx="316359" cy="318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o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705571" y="3656830"/>
              <a:ext cx="316359" cy="318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b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436248" y="4198981"/>
              <a:ext cx="316359" cy="318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e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967915" y="4193824"/>
              <a:ext cx="316359" cy="318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latin typeface="Consolas" pitchFamily="49" charset="0"/>
                </a:rPr>
                <a:t>y</a:t>
              </a:r>
              <a:endParaRPr lang="zh-CN" altLang="en-US" sz="2400" dirty="0">
                <a:latin typeface="Consolas" pitchFamily="49" charset="0"/>
              </a:endParaRPr>
            </a:p>
          </p:txBody>
        </p:sp>
        <p:cxnSp>
          <p:nvCxnSpPr>
            <p:cNvPr id="37" name="直接连接符 36"/>
            <p:cNvCxnSpPr>
              <a:stCxn id="30" idx="4"/>
              <a:endCxn id="31" idx="0"/>
            </p:cNvCxnSpPr>
            <p:nvPr/>
          </p:nvCxnSpPr>
          <p:spPr>
            <a:xfrm rot="5400000">
              <a:off x="4346446" y="4087115"/>
              <a:ext cx="2237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14" idx="5"/>
              <a:endCxn id="32" idx="0"/>
            </p:cNvCxnSpPr>
            <p:nvPr/>
          </p:nvCxnSpPr>
          <p:spPr>
            <a:xfrm rot="16200000" flipH="1">
              <a:off x="5053784" y="1694792"/>
              <a:ext cx="338133" cy="1281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2" idx="4"/>
              <a:endCxn id="33" idx="0"/>
            </p:cNvCxnSpPr>
            <p:nvPr/>
          </p:nvCxnSpPr>
          <p:spPr>
            <a:xfrm rot="5400000">
              <a:off x="5718000" y="2968928"/>
              <a:ext cx="2915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3" idx="4"/>
              <a:endCxn id="34" idx="0"/>
            </p:cNvCxnSpPr>
            <p:nvPr/>
          </p:nvCxnSpPr>
          <p:spPr>
            <a:xfrm rot="5400000">
              <a:off x="5751884" y="3544964"/>
              <a:ext cx="2237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4" idx="4"/>
              <a:endCxn id="35" idx="0"/>
            </p:cNvCxnSpPr>
            <p:nvPr/>
          </p:nvCxnSpPr>
          <p:spPr>
            <a:xfrm rot="5400000">
              <a:off x="5617223" y="3952454"/>
              <a:ext cx="223733" cy="269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34" idx="4"/>
              <a:endCxn id="36" idx="0"/>
            </p:cNvCxnSpPr>
            <p:nvPr/>
          </p:nvCxnSpPr>
          <p:spPr>
            <a:xfrm rot="16200000" flipH="1">
              <a:off x="5885635" y="3953364"/>
              <a:ext cx="218576" cy="262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25" idx="4"/>
              <a:endCxn id="26" idx="0"/>
            </p:cNvCxnSpPr>
            <p:nvPr/>
          </p:nvCxnSpPr>
          <p:spPr>
            <a:xfrm rot="5400000">
              <a:off x="3713393" y="4049801"/>
              <a:ext cx="2202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24" idx="5"/>
              <a:endCxn id="25" idx="0"/>
            </p:cNvCxnSpPr>
            <p:nvPr/>
          </p:nvCxnSpPr>
          <p:spPr>
            <a:xfrm rot="16200000" flipH="1">
              <a:off x="3586129" y="3383835"/>
              <a:ext cx="277080" cy="1977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26" idx="4"/>
              <a:endCxn id="27" idx="0"/>
            </p:cNvCxnSpPr>
            <p:nvPr/>
          </p:nvCxnSpPr>
          <p:spPr>
            <a:xfrm rot="5400000">
              <a:off x="3723557" y="4578340"/>
              <a:ext cx="1999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079673" y="2224939"/>
              <a:ext cx="292581" cy="347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08358" y="2843604"/>
              <a:ext cx="292581" cy="347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83108" y="3385755"/>
              <a:ext cx="292581" cy="347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45012" y="3444779"/>
              <a:ext cx="292581" cy="347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27730" y="3453524"/>
              <a:ext cx="292581" cy="347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65472" y="2301452"/>
              <a:ext cx="292581" cy="347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9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98141" y="2911372"/>
              <a:ext cx="412491" cy="347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89634" y="3453524"/>
              <a:ext cx="396484" cy="347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11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48035" y="2369221"/>
              <a:ext cx="412491" cy="347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13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56542" y="2979141"/>
              <a:ext cx="412491" cy="347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14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87219" y="3995675"/>
              <a:ext cx="412491" cy="347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16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62519" y="3995675"/>
              <a:ext cx="412491" cy="347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17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291626" y="1623763"/>
              <a:ext cx="292581" cy="347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2123728" y="1484784"/>
              <a:ext cx="2956462" cy="2939416"/>
            </a:xfrm>
            <a:custGeom>
              <a:avLst/>
              <a:gdLst>
                <a:gd name="connsiteX0" fmla="*/ 2486139 w 3161840"/>
                <a:gd name="connsiteY0" fmla="*/ 45904 h 3123283"/>
                <a:gd name="connsiteX1" fmla="*/ 866660 w 3161840"/>
                <a:gd name="connsiteY1" fmla="*/ 993355 h 3123283"/>
                <a:gd name="connsiteX2" fmla="*/ 95479 w 3161840"/>
                <a:gd name="connsiteY2" fmla="*/ 2833172 h 3123283"/>
                <a:gd name="connsiteX3" fmla="*/ 1439537 w 3161840"/>
                <a:gd name="connsiteY3" fmla="*/ 2734020 h 3123283"/>
                <a:gd name="connsiteX4" fmla="*/ 1439537 w 3161840"/>
                <a:gd name="connsiteY4" fmla="*/ 2734020 h 3123283"/>
                <a:gd name="connsiteX5" fmla="*/ 2056481 w 3161840"/>
                <a:gd name="connsiteY5" fmla="*/ 1169625 h 3123283"/>
                <a:gd name="connsiteX6" fmla="*/ 3092067 w 3161840"/>
                <a:gd name="connsiteY6" fmla="*/ 717933 h 3123283"/>
                <a:gd name="connsiteX7" fmla="*/ 2486139 w 3161840"/>
                <a:gd name="connsiteY7" fmla="*/ 45904 h 312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840" h="3123283">
                  <a:moveTo>
                    <a:pt x="2486139" y="45904"/>
                  </a:moveTo>
                  <a:cubicBezTo>
                    <a:pt x="2115238" y="91808"/>
                    <a:pt x="1265103" y="528810"/>
                    <a:pt x="866660" y="993355"/>
                  </a:cubicBezTo>
                  <a:cubicBezTo>
                    <a:pt x="468217" y="1457900"/>
                    <a:pt x="0" y="2543061"/>
                    <a:pt x="95479" y="2833172"/>
                  </a:cubicBezTo>
                  <a:cubicBezTo>
                    <a:pt x="190958" y="3123283"/>
                    <a:pt x="1439537" y="2734020"/>
                    <a:pt x="1439537" y="2734020"/>
                  </a:cubicBezTo>
                  <a:lnTo>
                    <a:pt x="1439537" y="2734020"/>
                  </a:lnTo>
                  <a:cubicBezTo>
                    <a:pt x="1542361" y="2473288"/>
                    <a:pt x="1781059" y="1505640"/>
                    <a:pt x="2056481" y="1169625"/>
                  </a:cubicBezTo>
                  <a:cubicBezTo>
                    <a:pt x="2331903" y="833611"/>
                    <a:pt x="3022294" y="905220"/>
                    <a:pt x="3092067" y="717933"/>
                  </a:cubicBezTo>
                  <a:cubicBezTo>
                    <a:pt x="3161840" y="530646"/>
                    <a:pt x="2857040" y="0"/>
                    <a:pt x="2486139" y="45904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右箭头 59"/>
            <p:cNvSpPr/>
            <p:nvPr/>
          </p:nvSpPr>
          <p:spPr>
            <a:xfrm>
              <a:off x="2137043" y="1691532"/>
              <a:ext cx="1655493" cy="456102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000" dirty="0" smtClean="0">
                  <a:solidFill>
                    <a:schemeClr val="tx1"/>
                  </a:solidFill>
                </a:rPr>
                <a:t>Virtual Partial </a:t>
              </a:r>
              <a:r>
                <a:rPr lang="en-US" altLang="zh-CN" sz="1000" dirty="0" err="1" smtClean="0">
                  <a:solidFill>
                    <a:schemeClr val="tx1"/>
                  </a:solidFill>
                </a:rPr>
                <a:t>Subtrie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51312"/>
            <a:ext cx="1933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951312"/>
            <a:ext cx="1933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内容占位符 5"/>
          <p:cNvSpPr>
            <a:spLocks noGrp="1"/>
          </p:cNvSpPr>
          <p:nvPr>
            <p:ph sz="quarter" idx="4294967295"/>
          </p:nvPr>
        </p:nvSpPr>
        <p:spPr>
          <a:xfrm>
            <a:off x="531812" y="2852936"/>
            <a:ext cx="4040188" cy="3845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4340" indent="-342900">
              <a:buFont typeface="+mj-lt"/>
              <a:buAutoNum type="arabicPeriod"/>
            </a:pPr>
            <a:r>
              <a:rPr lang="en-US" altLang="zh-CN" sz="2000" dirty="0" smtClean="0"/>
              <a:t>Virtual partial </a:t>
            </a:r>
            <a:r>
              <a:rPr lang="en-US" altLang="zh-CN" sz="2000" dirty="0" err="1" smtClean="0"/>
              <a:t>subtrie</a:t>
            </a:r>
            <a:endParaRPr lang="en-US" altLang="zh-CN" sz="2000" dirty="0" smtClean="0"/>
          </a:p>
        </p:txBody>
      </p:sp>
      <p:sp>
        <p:nvSpPr>
          <p:cNvPr id="72" name="日期占位符 7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8020-F8EE-49FB-A4DA-B0E68C2026F4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75" name="页脚占位符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灯片编号占位符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Bi-</a:t>
            </a:r>
            <a:r>
              <a:rPr lang="en-US" altLang="zh-CN" dirty="0" err="1" smtClean="0"/>
              <a:t>Trie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PathStack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Motivation</a:t>
            </a:r>
            <a:endParaRPr lang="en-US" altLang="zh-CN" sz="2200" b="1" dirty="0" smtClean="0"/>
          </a:p>
          <a:p>
            <a:pPr lvl="1"/>
            <a:r>
              <a:rPr lang="en-US" altLang="zh-CN" sz="2000" dirty="0" smtClean="0"/>
              <a:t>It is expensive to compute active-node sets for large edit-distance thresholds</a:t>
            </a:r>
          </a:p>
          <a:p>
            <a:r>
              <a:rPr lang="en-US" altLang="zh-CN" sz="2200" dirty="0" smtClean="0"/>
              <a:t>Basic Idea</a:t>
            </a:r>
          </a:p>
          <a:p>
            <a:pPr lvl="1"/>
            <a:r>
              <a:rPr lang="en-US" altLang="zh-CN" sz="2000" dirty="0" smtClean="0"/>
              <a:t>Consider  a string r = “</a:t>
            </a:r>
            <a:r>
              <a:rPr lang="en-US" altLang="zh-CN" sz="2000" dirty="0" err="1" smtClean="0"/>
              <a:t>arnold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schwarzeneger</a:t>
            </a:r>
            <a:r>
              <a:rPr lang="en-US" altLang="zh-CN" sz="2000" dirty="0" smtClean="0"/>
              <a:t>” and </a:t>
            </a:r>
            <a:r>
              <a:rPr lang="el-GR" altLang="zh-CN" sz="2000" dirty="0" smtClean="0"/>
              <a:t>τ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5.</a:t>
            </a:r>
          </a:p>
          <a:p>
            <a:pPr lvl="1"/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endParaRPr lang="en-US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en-US" altLang="zh-CN" sz="2000" dirty="0" smtClean="0"/>
              <a:t>If a string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2000" dirty="0" smtClean="0"/>
              <a:t> is similar to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zh-CN" sz="2000" dirty="0" smtClean="0"/>
              <a:t> within </a:t>
            </a:r>
            <a:r>
              <a:rPr lang="el-GR" altLang="zh-CN" sz="2000" dirty="0" smtClean="0"/>
              <a:t>τ</a:t>
            </a:r>
            <a:r>
              <a:rPr lang="en-US" altLang="zh-CN" sz="2000" dirty="0" smtClean="0"/>
              <a:t>=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altLang="zh-CN" sz="2000" dirty="0" smtClean="0"/>
              <a:t> (i.e. </a:t>
            </a:r>
            <a:r>
              <a:rPr lang="en-US" altLang="zh-CN" sz="2000" dirty="0" err="1" smtClean="0"/>
              <a:t>ed</a:t>
            </a:r>
            <a:r>
              <a:rPr lang="en-US" altLang="zh-CN" sz="2000" dirty="0" smtClean="0"/>
              <a:t>(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zh-CN" sz="2000" dirty="0" smtClean="0"/>
              <a:t>, s) ≤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altLang="zh-CN" sz="2000" dirty="0" smtClean="0"/>
              <a:t>), then </a:t>
            </a:r>
          </a:p>
          <a:p>
            <a:pPr lvl="2"/>
            <a:r>
              <a:rPr lang="en-US" altLang="zh-CN" sz="1700" b="1" dirty="0" smtClean="0"/>
              <a:t>either</a:t>
            </a:r>
            <a:r>
              <a:rPr lang="en-US" altLang="zh-CN" sz="1700" dirty="0" smtClean="0"/>
              <a:t> </a:t>
            </a:r>
            <a:r>
              <a:rPr lang="en-US" altLang="zh-CN" sz="17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zh-CN" sz="1700" dirty="0" err="1" smtClean="0"/>
              <a:t>’s</a:t>
            </a:r>
            <a:r>
              <a:rPr lang="en-US" altLang="zh-CN" sz="1700" dirty="0" smtClean="0"/>
              <a:t> first part “</a:t>
            </a:r>
            <a:r>
              <a:rPr lang="en-US" altLang="zh-CN" sz="1700" b="1" dirty="0" err="1" smtClean="0"/>
              <a:t>arnold</a:t>
            </a:r>
            <a:r>
              <a:rPr lang="en-US" altLang="zh-CN" sz="1700" b="1" dirty="0" smtClean="0"/>
              <a:t> </a:t>
            </a:r>
            <a:r>
              <a:rPr lang="en-US" altLang="zh-CN" sz="1700" b="1" dirty="0" err="1" smtClean="0"/>
              <a:t>sch</a:t>
            </a:r>
            <a:r>
              <a:rPr lang="en-US" altLang="zh-CN" sz="1700" dirty="0" smtClean="0"/>
              <a:t>”  is similar to a prefix of s within </a:t>
            </a:r>
            <a:r>
              <a:rPr lang="en-US" altLang="zh-CN" sz="1700" dirty="0" smtClean="0">
                <a:latin typeface="Arial" pitchFamily="34" charset="0"/>
                <a:cs typeface="Arial" pitchFamily="34" charset="0"/>
              </a:rPr>
              <a:t>5/2=2</a:t>
            </a:r>
          </a:p>
          <a:p>
            <a:pPr lvl="2"/>
            <a:r>
              <a:rPr lang="en-US" altLang="zh-CN" sz="1700" b="1" dirty="0" smtClean="0"/>
              <a:t>or</a:t>
            </a:r>
            <a:r>
              <a:rPr lang="en-US" altLang="zh-CN" sz="1700" dirty="0" smtClean="0"/>
              <a:t> </a:t>
            </a:r>
            <a:r>
              <a:rPr lang="en-US" altLang="zh-CN" sz="17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zh-CN" sz="1700" dirty="0" err="1" smtClean="0"/>
              <a:t>’s</a:t>
            </a:r>
            <a:r>
              <a:rPr lang="en-US" altLang="zh-CN" sz="1700" dirty="0" smtClean="0"/>
              <a:t> second part “</a:t>
            </a:r>
            <a:r>
              <a:rPr lang="en-US" altLang="zh-CN" sz="1700" b="1" dirty="0" err="1" smtClean="0"/>
              <a:t>warzeneger</a:t>
            </a:r>
            <a:r>
              <a:rPr lang="en-US" altLang="zh-CN" sz="1700" dirty="0" smtClean="0"/>
              <a:t>” is similar to a suffix of s within </a:t>
            </a:r>
            <a:r>
              <a:rPr lang="en-US" altLang="zh-CN" sz="1700" dirty="0" smtClean="0">
                <a:latin typeface="Arial" pitchFamily="34" charset="0"/>
                <a:cs typeface="Arial" pitchFamily="34" charset="0"/>
              </a:rPr>
              <a:t>5/2=2.</a:t>
            </a:r>
          </a:p>
          <a:p>
            <a:pPr lvl="2"/>
            <a:endParaRPr lang="en-US" altLang="zh-CN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2200" dirty="0" smtClean="0"/>
              <a:t>Algorithm </a:t>
            </a:r>
          </a:p>
          <a:p>
            <a:pPr lvl="1"/>
            <a:r>
              <a:rPr lang="en-US" altLang="zh-CN" sz="2000" dirty="0" smtClean="0"/>
              <a:t>Perform </a:t>
            </a:r>
            <a:r>
              <a:rPr lang="en-US" altLang="zh-CN" sz="2000" dirty="0" err="1" smtClean="0"/>
              <a:t>Trie-PathStack</a:t>
            </a:r>
            <a:r>
              <a:rPr lang="en-US" altLang="zh-CN" sz="2000" dirty="0" smtClean="0"/>
              <a:t> twice within the half threshold</a:t>
            </a:r>
          </a:p>
          <a:p>
            <a:pPr lvl="1"/>
            <a:r>
              <a:rPr lang="en-US" altLang="zh-CN" sz="2000" dirty="0" smtClean="0"/>
              <a:t>Verify the survived pairs</a:t>
            </a:r>
          </a:p>
          <a:p>
            <a:endParaRPr lang="en-US" altLang="zh-CN" sz="2200" dirty="0" smtClean="0"/>
          </a:p>
          <a:p>
            <a:endParaRPr lang="en-US" altLang="zh-CN" sz="2200" dirty="0" smtClean="0"/>
          </a:p>
          <a:p>
            <a:endParaRPr lang="en-US" altLang="zh-CN" sz="2200" dirty="0" smtClean="0"/>
          </a:p>
          <a:p>
            <a:endParaRPr lang="en-US" altLang="zh-CN" sz="2200" dirty="0" smtClean="0"/>
          </a:p>
        </p:txBody>
      </p:sp>
      <p:sp>
        <p:nvSpPr>
          <p:cNvPr id="5" name="左大括号 4"/>
          <p:cNvSpPr/>
          <p:nvPr/>
        </p:nvSpPr>
        <p:spPr>
          <a:xfrm rot="16200000">
            <a:off x="4103948" y="2744924"/>
            <a:ext cx="144016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左大括号 5"/>
          <p:cNvSpPr/>
          <p:nvPr/>
        </p:nvSpPr>
        <p:spPr>
          <a:xfrm rot="16200000">
            <a:off x="5275512" y="2653480"/>
            <a:ext cx="155449" cy="11304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4355976" y="2996952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997C-8989-47F6-9737-5C259D7A4AFC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419872" y="3356992"/>
            <a:ext cx="286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“</a:t>
            </a:r>
            <a:r>
              <a:rPr lang="en-US" altLang="zh-CN" dirty="0" err="1" smtClean="0"/>
              <a:t>arnold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sch</a:t>
            </a:r>
            <a:r>
              <a:rPr lang="en-US" altLang="zh-CN" dirty="0" smtClean="0"/>
              <a:t>”  “</a:t>
            </a:r>
            <a:r>
              <a:rPr lang="en-US" altLang="zh-CN" dirty="0" err="1" smtClean="0"/>
              <a:t>warzeneger</a:t>
            </a:r>
            <a:r>
              <a:rPr lang="en-US" altLang="zh-CN" dirty="0" smtClean="0"/>
              <a:t>”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Preliminaries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Framework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algorithms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Pruning Techniques</a:t>
            </a:r>
          </a:p>
          <a:p>
            <a:r>
              <a:rPr lang="en-US" altLang="zh-CN" dirty="0" smtClean="0"/>
              <a:t>Support Data Update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B1C-ECCC-46E1-93B3-C015D79E91AE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Pruning Techniques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149080"/>
            <a:ext cx="8075240" cy="2664296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Length pruning</a:t>
            </a:r>
          </a:p>
          <a:p>
            <a:pPr lvl="1"/>
            <a:r>
              <a:rPr lang="en-US" altLang="zh-CN" sz="1600" dirty="0" smtClean="0"/>
              <a:t>Prune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altLang="zh-CN" sz="1600" dirty="0" smtClean="0"/>
              <a:t> from A</a:t>
            </a:r>
            <a:r>
              <a:rPr lang="en-US" altLang="zh-CN" sz="1400" dirty="0" smtClean="0"/>
              <a:t>u</a:t>
            </a:r>
            <a:r>
              <a:rPr lang="en-US" altLang="zh-CN" sz="1600" dirty="0" smtClean="0"/>
              <a:t> if the difference of </a:t>
            </a:r>
            <a:r>
              <a:rPr lang="en-US" altLang="zh-CN" sz="16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altLang="zh-CN" sz="1600" dirty="0" err="1" smtClean="0"/>
              <a:t>’s</a:t>
            </a:r>
            <a:r>
              <a:rPr lang="en-US" altLang="zh-CN" sz="1600" dirty="0" smtClean="0"/>
              <a:t> range and </a:t>
            </a:r>
            <a:r>
              <a:rPr lang="en-US" altLang="zh-CN" sz="1600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altLang="zh-CN" sz="1600" dirty="0" err="1" smtClean="0"/>
              <a:t>’s</a:t>
            </a:r>
            <a:r>
              <a:rPr lang="en-US" altLang="zh-CN" sz="1600" dirty="0" smtClean="0"/>
              <a:t> range is larger than </a:t>
            </a:r>
            <a:r>
              <a:rPr lang="el-GR" altLang="zh-CN" sz="1800" dirty="0" smtClean="0"/>
              <a:t>τ</a:t>
            </a:r>
            <a:endParaRPr lang="en-US" altLang="zh-CN" sz="1800" dirty="0" smtClean="0"/>
          </a:p>
          <a:p>
            <a:r>
              <a:rPr lang="en-US" altLang="zh-CN" sz="2000" dirty="0" smtClean="0"/>
              <a:t>Single-branch pruning</a:t>
            </a:r>
          </a:p>
          <a:p>
            <a:pPr lvl="1"/>
            <a:r>
              <a:rPr lang="en-US" altLang="zh-CN" sz="1600" dirty="0" smtClean="0"/>
              <a:t>Prune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altLang="zh-CN" sz="1600" dirty="0" smtClean="0"/>
              <a:t> from A</a:t>
            </a:r>
            <a:r>
              <a:rPr lang="en-US" altLang="zh-CN" sz="1400" dirty="0" smtClean="0"/>
              <a:t>u</a:t>
            </a:r>
            <a:r>
              <a:rPr lang="en-US" altLang="zh-CN" sz="1600" dirty="0" smtClean="0"/>
              <a:t> if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u is the only child node of v</a:t>
            </a:r>
            <a:endParaRPr lang="en-US" altLang="zh-CN" sz="2000" dirty="0" smtClean="0"/>
          </a:p>
          <a:p>
            <a:r>
              <a:rPr lang="en-US" altLang="zh-CN" sz="2000" dirty="0" smtClean="0"/>
              <a:t>Count pruning</a:t>
            </a:r>
          </a:p>
          <a:p>
            <a:pPr lvl="1"/>
            <a:r>
              <a:rPr lang="en-US" altLang="zh-CN" sz="1600" dirty="0" smtClean="0"/>
              <a:t>Prune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altLang="zh-CN" sz="1600" dirty="0" smtClean="0"/>
              <a:t> from A</a:t>
            </a:r>
            <a:r>
              <a:rPr lang="en-US" altLang="zh-CN" sz="1400" dirty="0" smtClean="0"/>
              <a:t>u</a:t>
            </a:r>
            <a:r>
              <a:rPr lang="en-US" altLang="zh-CN" sz="1600" dirty="0" smtClean="0"/>
              <a:t> if there’s only one string have both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altLang="zh-CN" sz="1600" dirty="0" smtClean="0"/>
              <a:t>and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altLang="zh-CN" sz="1600" dirty="0" smtClean="0"/>
              <a:t> as prefixes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zh-CN" alt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6458" y="1355483"/>
            <a:ext cx="4785742" cy="272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91880" y="2924944"/>
            <a:ext cx="504056" cy="369332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altLang="zh-CN" dirty="0" smtClean="0"/>
              <a:t>τ</a:t>
            </a:r>
            <a:r>
              <a:rPr lang="en-US" altLang="zh-CN" dirty="0" smtClean="0"/>
              <a:t>=</a:t>
            </a:r>
            <a:r>
              <a:rPr lang="en-US" altLang="zh-CN" sz="1300" dirty="0" smtClean="0">
                <a:latin typeface="Arial" pitchFamily="34" charset="0"/>
                <a:cs typeface="Arial" pitchFamily="34" charset="0"/>
              </a:rPr>
              <a:t>1</a:t>
            </a:r>
            <a:endParaRPr lang="zh-CN" altLang="en-US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E25F-7880-442F-8F80-DFEEDFF3C104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Preliminaries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Framework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algorithms</a:t>
            </a:r>
          </a:p>
          <a:p>
            <a:r>
              <a:rPr lang="en-US" altLang="zh-CN" dirty="0" smtClean="0"/>
              <a:t>Pruning Techniques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Support Data Update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E3E-283B-4EFE-AD0A-0759434A351F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16957"/>
            <a:ext cx="3539540" cy="31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16957"/>
            <a:ext cx="3539540" cy="31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Support Data Update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r>
              <a:rPr lang="en-US" altLang="zh-CN" sz="2000" dirty="0" smtClean="0"/>
              <a:t>Incremental Similarity Join</a:t>
            </a:r>
          </a:p>
          <a:p>
            <a:pPr lvl="1"/>
            <a:r>
              <a:rPr lang="en-US" altLang="zh-CN" sz="1800" dirty="0" smtClean="0"/>
              <a:t>Input:  a set of strings S, a set of strings </a:t>
            </a:r>
            <a:r>
              <a:rPr lang="el-GR" altLang="zh-CN" sz="1800" dirty="0" smtClean="0"/>
              <a:t>Δ</a:t>
            </a:r>
            <a:r>
              <a:rPr lang="en-US" altLang="zh-CN" sz="1800" dirty="0" smtClean="0"/>
              <a:t>S, an edit-distance threshold </a:t>
            </a:r>
            <a:r>
              <a:rPr lang="el-GR" altLang="zh-CN" sz="1800" dirty="0" smtClean="0"/>
              <a:t>τ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Output: </a:t>
            </a:r>
            <a:r>
              <a:rPr lang="en-US" altLang="zh-CN" sz="2200" dirty="0" smtClean="0">
                <a:latin typeface="+mj-lt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lang="en-US" altLang="zh-CN" sz="18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r</a:t>
            </a:r>
            <a:r>
              <a:rPr lang="zh-CN" altLang="en-US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∈ </a:t>
            </a:r>
            <a:r>
              <a:rPr lang="el-GR" altLang="zh-CN" sz="1800" dirty="0" smtClean="0"/>
              <a:t>Δ</a:t>
            </a:r>
            <a:r>
              <a:rPr lang="en-US" altLang="zh-CN" sz="1800" dirty="0" smtClean="0"/>
              <a:t>S</a:t>
            </a:r>
            <a:r>
              <a:rPr lang="en-US" altLang="zh-CN" sz="18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, s</a:t>
            </a:r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∈ </a:t>
            </a:r>
            <a:r>
              <a:rPr lang="en-US" altLang="zh-CN" sz="1800" dirty="0" smtClean="0"/>
              <a:t>S∪</a:t>
            </a:r>
            <a:r>
              <a:rPr lang="el-GR" altLang="zh-CN" sz="1800" dirty="0" smtClean="0"/>
              <a:t>Δ</a:t>
            </a:r>
            <a:r>
              <a:rPr lang="en-US" altLang="zh-CN" sz="1800" dirty="0" smtClean="0"/>
              <a:t>S </a:t>
            </a:r>
            <a:r>
              <a:rPr lang="en-US" altLang="zh-CN" sz="2200" dirty="0" smtClean="0">
                <a:ea typeface="Arial Unicode MS" pitchFamily="34" charset="-122"/>
                <a:cs typeface="Arial Unicode MS" pitchFamily="34" charset="-122"/>
              </a:rPr>
              <a:t>&gt;</a:t>
            </a:r>
            <a:r>
              <a:rPr lang="en-US" altLang="zh-CN" sz="1800" dirty="0" smtClean="0"/>
              <a:t> </a:t>
            </a:r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8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s.t</a:t>
            </a:r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1800" b="1" dirty="0" smtClean="0">
                <a:latin typeface="Candara" pitchFamily="34" charset="0"/>
              </a:rPr>
              <a:t>ED</a:t>
            </a:r>
            <a:r>
              <a:rPr lang="en-US" altLang="zh-CN" sz="1800" dirty="0" smtClean="0"/>
              <a:t>(r, s) ≤ </a:t>
            </a:r>
            <a:r>
              <a:rPr lang="el-GR" altLang="zh-CN" sz="1800" dirty="0" smtClean="0"/>
              <a:t>τ</a:t>
            </a:r>
            <a:endParaRPr lang="en-US" altLang="zh-CN" sz="1800" dirty="0" smtClean="0"/>
          </a:p>
          <a:p>
            <a:r>
              <a:rPr lang="en-US" altLang="zh-CN" sz="2000" dirty="0" smtClean="0"/>
              <a:t>Illustration of incremental similarity join</a:t>
            </a:r>
          </a:p>
          <a:p>
            <a:pPr lvl="1"/>
            <a:endParaRPr lang="en-US" altLang="zh-CN" sz="1800" dirty="0" smtClean="0"/>
          </a:p>
          <a:p>
            <a:pPr lvl="1">
              <a:buNone/>
            </a:pPr>
            <a:r>
              <a:rPr lang="en-US" altLang="zh-CN" sz="1800" dirty="0" smtClean="0"/>
              <a:t>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2982421"/>
            <a:ext cx="7776864" cy="374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Consider </a:t>
            </a:r>
            <a:r>
              <a:rPr lang="el-GR" altLang="zh-CN" sz="1600" dirty="0" smtClean="0"/>
              <a:t>τ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1 and S = </a:t>
            </a:r>
            <a:r>
              <a:rPr lang="en-US" altLang="zh-CN" sz="15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{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“bag”,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ebay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”, “bay”,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kobe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koby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beagy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altLang="zh-CN" sz="15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} and </a:t>
            </a:r>
            <a:r>
              <a:rPr lang="el-GR" altLang="zh-CN" sz="16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S =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5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{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eby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”}.</a:t>
            </a:r>
            <a:endParaRPr lang="en-US" altLang="zh-CN" sz="15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01008"/>
            <a:ext cx="3456384" cy="309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8DAD-F326-4FFA-ACF0-B8840A128585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Preliminaries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Framework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algorithms</a:t>
            </a:r>
          </a:p>
          <a:p>
            <a:r>
              <a:rPr lang="en-US" altLang="zh-CN" dirty="0" smtClean="0"/>
              <a:t>Pruning Techniques</a:t>
            </a:r>
          </a:p>
          <a:p>
            <a:r>
              <a:rPr lang="en-US" altLang="zh-CN" dirty="0" smtClean="0"/>
              <a:t>Support Data Update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FD52-8720-40DF-A48D-B3EF64ABB8F8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Experiment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457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Data sets</a:t>
            </a:r>
          </a:p>
          <a:p>
            <a:pPr lvl="2"/>
            <a:r>
              <a:rPr lang="en-US" altLang="zh-CN" sz="1900" b="1" dirty="0" smtClean="0"/>
              <a:t>English </a:t>
            </a:r>
            <a:r>
              <a:rPr lang="en-US" altLang="zh-CN" sz="1900" b="1" dirty="0" err="1" smtClean="0"/>
              <a:t>Dict</a:t>
            </a:r>
            <a:r>
              <a:rPr lang="en-US" altLang="zh-CN" sz="1900" b="1" dirty="0" smtClean="0"/>
              <a:t>: </a:t>
            </a:r>
            <a:r>
              <a:rPr lang="en-US" altLang="zh-CN" sz="1900" dirty="0" smtClean="0"/>
              <a:t>English words from the </a:t>
            </a:r>
            <a:r>
              <a:rPr lang="en-US" altLang="zh-CN" sz="1900" dirty="0" err="1" smtClean="0"/>
              <a:t>Aspell</a:t>
            </a:r>
            <a:r>
              <a:rPr lang="en-US" altLang="zh-CN" sz="1900" dirty="0" smtClean="0"/>
              <a:t> spellchecker for </a:t>
            </a:r>
            <a:r>
              <a:rPr lang="en-US" altLang="zh-CN" sz="1900" dirty="0" err="1" smtClean="0"/>
              <a:t>Cygwin</a:t>
            </a:r>
            <a:endParaRPr lang="en-US" altLang="zh-CN" sz="1900" dirty="0" smtClean="0"/>
          </a:p>
          <a:p>
            <a:pPr lvl="2"/>
            <a:r>
              <a:rPr lang="en-US" altLang="zh-CN" sz="1900" b="1" dirty="0" smtClean="0"/>
              <a:t>DBLP Author: </a:t>
            </a:r>
            <a:r>
              <a:rPr lang="en-US" altLang="zh-CN" sz="1900" dirty="0" smtClean="0"/>
              <a:t>Author names from DBLP dataset</a:t>
            </a:r>
          </a:p>
          <a:p>
            <a:pPr lvl="2"/>
            <a:r>
              <a:rPr lang="en-US" altLang="zh-CN" sz="1900" b="1" dirty="0" smtClean="0"/>
              <a:t>AOL Query Log: </a:t>
            </a:r>
            <a:r>
              <a:rPr lang="en-US" altLang="zh-CN" sz="1900" dirty="0" smtClean="0"/>
              <a:t>Queries from AOL dataset</a:t>
            </a:r>
          </a:p>
          <a:p>
            <a:pPr lvl="2"/>
            <a:endParaRPr lang="en-US" altLang="zh-CN" sz="1900" dirty="0" smtClean="0"/>
          </a:p>
          <a:p>
            <a:pPr lvl="2"/>
            <a:endParaRPr lang="en-US" altLang="zh-CN" sz="1900" dirty="0" smtClean="0"/>
          </a:p>
          <a:p>
            <a:pPr lvl="2"/>
            <a:endParaRPr lang="en-US" altLang="zh-CN" sz="1900" dirty="0" smtClean="0"/>
          </a:p>
          <a:p>
            <a:pPr lvl="2"/>
            <a:endParaRPr lang="en-US" altLang="zh-CN" sz="1900" dirty="0" smtClean="0"/>
          </a:p>
          <a:p>
            <a:pPr lvl="1"/>
            <a:endParaRPr lang="en-US" altLang="zh-CN" sz="2200" dirty="0" smtClean="0"/>
          </a:p>
          <a:p>
            <a:r>
              <a:rPr lang="en-US" altLang="zh-CN" dirty="0" smtClean="0"/>
              <a:t>Existing algorithms</a:t>
            </a:r>
          </a:p>
          <a:p>
            <a:pPr lvl="2"/>
            <a:r>
              <a:rPr lang="en-US" altLang="zh-CN" sz="1900" dirty="0" smtClean="0"/>
              <a:t>All-Pairs-Ed[www’07]</a:t>
            </a:r>
          </a:p>
          <a:p>
            <a:pPr lvl="2"/>
            <a:r>
              <a:rPr lang="en-US" altLang="zh-CN" sz="1900" dirty="0" smtClean="0"/>
              <a:t>Ed-Join [vldb’08]</a:t>
            </a:r>
          </a:p>
          <a:p>
            <a:pPr lvl="2"/>
            <a:r>
              <a:rPr lang="en-US" altLang="zh-CN" sz="1900" dirty="0" smtClean="0"/>
              <a:t>Part-</a:t>
            </a:r>
            <a:r>
              <a:rPr lang="en-US" altLang="zh-CN" sz="1900" dirty="0" err="1" smtClean="0"/>
              <a:t>Enum</a:t>
            </a:r>
            <a:r>
              <a:rPr lang="en-US" altLang="zh-CN" sz="1900" dirty="0" smtClean="0"/>
              <a:t> [vldb’06]</a:t>
            </a:r>
          </a:p>
          <a:p>
            <a:r>
              <a:rPr lang="en-US" altLang="zh-CN" dirty="0" smtClean="0"/>
              <a:t>Environment</a:t>
            </a:r>
          </a:p>
          <a:p>
            <a:pPr lvl="2"/>
            <a:r>
              <a:rPr lang="en-US" altLang="zh-CN" sz="1900" dirty="0" smtClean="0"/>
              <a:t>C++ , GCC </a:t>
            </a:r>
            <a:r>
              <a:rPr lang="en-US" altLang="zh-CN" sz="1900" dirty="0" smtClean="0">
                <a:latin typeface="Arial" pitchFamily="34" charset="0"/>
                <a:cs typeface="Arial" pitchFamily="34" charset="0"/>
              </a:rPr>
              <a:t>4.2.3</a:t>
            </a:r>
            <a:r>
              <a:rPr lang="en-US" altLang="zh-CN" sz="1900" dirty="0" smtClean="0"/>
              <a:t>, </a:t>
            </a:r>
            <a:r>
              <a:rPr lang="en-US" altLang="zh-CN" sz="1900" dirty="0" err="1" smtClean="0"/>
              <a:t>Ubuntu</a:t>
            </a:r>
            <a:endParaRPr lang="en-US" altLang="zh-CN" sz="1900" dirty="0" smtClean="0"/>
          </a:p>
          <a:p>
            <a:pPr lvl="2"/>
            <a:r>
              <a:rPr lang="en-US" altLang="zh-CN" sz="1900" dirty="0" smtClean="0"/>
              <a:t>Intel Core </a:t>
            </a:r>
            <a:r>
              <a:rPr lang="en-US" altLang="zh-CN" sz="19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zh-CN" sz="1900" dirty="0" smtClean="0"/>
              <a:t> Quad </a:t>
            </a:r>
            <a:r>
              <a:rPr lang="en-US" altLang="zh-CN" sz="1900" dirty="0" smtClean="0">
                <a:latin typeface="Arial" pitchFamily="34" charset="0"/>
                <a:cs typeface="Arial" pitchFamily="34" charset="0"/>
              </a:rPr>
              <a:t>X5450 3.00GHz </a:t>
            </a:r>
            <a:r>
              <a:rPr lang="en-US" altLang="zh-CN" sz="1900" dirty="0" smtClean="0"/>
              <a:t>processor and </a:t>
            </a:r>
            <a:r>
              <a:rPr lang="en-US" altLang="zh-CN" sz="19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altLang="zh-CN" sz="1900" dirty="0" smtClean="0"/>
              <a:t> GB memory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AFBD-3829-495D-A5FD-06EFEE73832B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63394"/>
            <a:ext cx="8482683" cy="12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07288" cy="1152128"/>
          </a:xfrm>
        </p:spPr>
        <p:txBody>
          <a:bodyPr>
            <a:noAutofit/>
          </a:bodyPr>
          <a:lstStyle/>
          <a:p>
            <a:r>
              <a:rPr lang="en-US" altLang="zh-CN" sz="4500" dirty="0" smtClean="0"/>
              <a:t>Comparison of Four </a:t>
            </a:r>
            <a:r>
              <a:rPr lang="en-US" altLang="zh-CN" sz="4500" dirty="0" err="1" smtClean="0"/>
              <a:t>Trie</a:t>
            </a:r>
            <a:r>
              <a:rPr lang="en-US" altLang="zh-CN" sz="4500" dirty="0" smtClean="0"/>
              <a:t>-Based Algorithms</a:t>
            </a:r>
            <a:endParaRPr lang="zh-CN" altLang="en-US" sz="45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33185"/>
          <a:stretch>
            <a:fillRect/>
          </a:stretch>
        </p:blipFill>
        <p:spPr bwMode="auto">
          <a:xfrm>
            <a:off x="35496" y="1844824"/>
            <a:ext cx="9117434" cy="371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1760" y="5661248"/>
            <a:ext cx="5472608" cy="868323"/>
          </a:xfrm>
          <a:prstGeom prst="wedgeRoundRectCallout">
            <a:avLst>
              <a:gd name="adj1" fmla="val -469"/>
              <a:gd name="adj2" fmla="val -7787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Our 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trie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-join algorithms outperform 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Trie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-Search by 1~2 orders of magnitude</a:t>
            </a:r>
          </a:p>
          <a:p>
            <a:pPr marL="457200" indent="-457200">
              <a:buAutoNum type="arabicPeriod"/>
            </a:pP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Trie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PathStack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 performs the best </a:t>
            </a:r>
            <a:endParaRPr lang="en-US" altLang="zh-CN" sz="1500" dirty="0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E963-160D-451E-8D1F-9497D3DFC688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389120"/>
          </a:xfrm>
        </p:spPr>
        <p:txBody>
          <a:bodyPr/>
          <a:lstStyle/>
          <a:p>
            <a:r>
              <a:rPr lang="en-US" altLang="zh-CN" dirty="0" smtClean="0"/>
              <a:t>Index Size (MB)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>
              <a:lnSpc>
                <a:spcPts val="1880"/>
              </a:lnSpc>
            </a:pPr>
            <a:endParaRPr lang="en-US" altLang="zh-CN" dirty="0" smtClean="0"/>
          </a:p>
          <a:p>
            <a:pPr lvl="1">
              <a:lnSpc>
                <a:spcPts val="1160"/>
              </a:lnSpc>
            </a:pPr>
            <a:endParaRPr lang="en-US" altLang="zh-CN" sz="18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8886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3232863" y="2924944"/>
            <a:ext cx="914400" cy="842392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00815" y="4149080"/>
            <a:ext cx="2592288" cy="476726"/>
          </a:xfrm>
          <a:prstGeom prst="wedgeRoundRectCallout">
            <a:avLst>
              <a:gd name="adj1" fmla="val -8042"/>
              <a:gd name="adj2" fmla="val -11333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Arial" pitchFamily="34" charset="0"/>
                <a:cs typeface="Arial" pitchFamily="34" charset="0"/>
              </a:rPr>
              <a:t>3~5 times smaller</a:t>
            </a:r>
            <a:endParaRPr lang="en-US" altLang="zh-CN" sz="2200" dirty="0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9691-DF42-4904-AC8B-299F0082F7BC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35496" y="-18256"/>
            <a:ext cx="91440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Trie-PathStack VS Ed-Join, All-Pairs-Ed,  Part-Enum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251520" y="120012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2800" u="sng" dirty="0" smtClean="0"/>
              <a:t>Microsoft Academic Search</a:t>
            </a:r>
            <a:endParaRPr lang="zh-CN" altLang="en-US" sz="2800" u="sng" dirty="0" smtClean="0"/>
          </a:p>
          <a:p>
            <a:endParaRPr lang="en-US" altLang="zh-CN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2780928"/>
            <a:ext cx="400937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68510"/>
            <a:ext cx="4021760" cy="282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爆炸形 1 11"/>
          <p:cNvSpPr/>
          <p:nvPr/>
        </p:nvSpPr>
        <p:spPr>
          <a:xfrm>
            <a:off x="4139952" y="378904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PK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5733256"/>
            <a:ext cx="41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http://academic.research.microsoft.com/Author/</a:t>
            </a:r>
            <a:r>
              <a:rPr lang="en-US" altLang="zh-CN" sz="2000" dirty="0" smtClean="0">
                <a:solidFill>
                  <a:srgbClr val="FF0000"/>
                </a:solidFill>
              </a:rPr>
              <a:t>2037349.</a:t>
            </a:r>
            <a:r>
              <a:rPr lang="en-US" altLang="zh-CN" sz="2000" dirty="0" smtClean="0">
                <a:solidFill>
                  <a:srgbClr val="00B050"/>
                </a:solidFill>
              </a:rPr>
              <a:t>aspx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573325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B0F0"/>
                </a:solidFill>
              </a:rPr>
              <a:t>http://academic.research.microsoft.com/Author/</a:t>
            </a:r>
            <a:r>
              <a:rPr lang="en-US" altLang="zh-CN" sz="2000" dirty="0" smtClean="0">
                <a:solidFill>
                  <a:srgbClr val="FF0000"/>
                </a:solidFill>
              </a:rPr>
              <a:t>3054641</a:t>
            </a:r>
            <a:r>
              <a:rPr lang="en-US" altLang="zh-CN" sz="2000" dirty="0" smtClean="0">
                <a:solidFill>
                  <a:srgbClr val="00B0F0"/>
                </a:solidFill>
              </a:rPr>
              <a:t>.aspx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Real-world Data is Rather Dirty</a:t>
            </a:r>
            <a:r>
              <a:rPr lang="zh-CN" altLang="en-US" dirty="0" smtClean="0"/>
              <a:t>！</a:t>
            </a:r>
            <a:r>
              <a:rPr lang="en-US" altLang="zh-CN" dirty="0" smtClean="0">
                <a:sym typeface="Wingdings" pitchFamily="2" charset="2"/>
              </a:rPr>
              <a:t>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2204864"/>
            <a:ext cx="1944216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Kenneth De</a:t>
            </a:r>
            <a:r>
              <a:rPr lang="en-US" altLang="zh-CN" dirty="0" smtClean="0">
                <a:solidFill>
                  <a:srgbClr val="FF0000"/>
                </a:solidFill>
              </a:rPr>
              <a:t>  </a:t>
            </a:r>
            <a:r>
              <a:rPr lang="en-US" altLang="zh-CN" dirty="0" err="1" smtClean="0"/>
              <a:t>Jong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83968" y="2204864"/>
            <a:ext cx="1800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Kenneth </a:t>
            </a:r>
            <a:r>
              <a:rPr lang="en-US" altLang="zh-CN" dirty="0" err="1" smtClean="0"/>
              <a:t>Dejong</a:t>
            </a:r>
            <a:endParaRPr lang="zh-CN" altLang="en-US" dirty="0"/>
          </a:p>
        </p:txBody>
      </p:sp>
      <p:sp>
        <p:nvSpPr>
          <p:cNvPr id="22" name="圆角右箭头 21"/>
          <p:cNvSpPr/>
          <p:nvPr/>
        </p:nvSpPr>
        <p:spPr>
          <a:xfrm flipH="1">
            <a:off x="6012160" y="2276872"/>
            <a:ext cx="720080" cy="1090581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圆角右箭头 18"/>
          <p:cNvSpPr/>
          <p:nvPr/>
        </p:nvSpPr>
        <p:spPr>
          <a:xfrm>
            <a:off x="1435713" y="2323878"/>
            <a:ext cx="553090" cy="1090581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203848" y="2420888"/>
            <a:ext cx="72008" cy="72008"/>
            <a:chOff x="3203848" y="2348880"/>
            <a:chExt cx="72008" cy="72008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3203848" y="2420888"/>
              <a:ext cx="720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5400000" flipH="1" flipV="1">
              <a:off x="3239852" y="2384884"/>
              <a:ext cx="720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5400000" flipH="1" flipV="1">
              <a:off x="3167844" y="2384884"/>
              <a:ext cx="720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63E5-D142-43BC-BE09-111B46C36689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25" name="页脚占位符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-18256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3500" dirty="0" err="1" smtClean="0"/>
              <a:t>Trie-PathStack</a:t>
            </a:r>
            <a:r>
              <a:rPr lang="en-US" altLang="zh-CN" sz="3500" dirty="0" smtClean="0"/>
              <a:t> VS Ed-Join, All-Pairs-Ed,  Part-</a:t>
            </a:r>
            <a:r>
              <a:rPr lang="en-US" altLang="zh-CN" sz="3500" dirty="0" err="1" smtClean="0"/>
              <a:t>Enum</a:t>
            </a:r>
            <a:endParaRPr lang="zh-CN" altLang="en-US" sz="35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89120"/>
          </a:xfrm>
        </p:spPr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zh-CN" dirty="0" smtClean="0"/>
              <a:t>Efficiency (Log-Scale)</a:t>
            </a:r>
            <a:endParaRPr lang="zh-CN" altLang="en-US" dirty="0" smtClean="0"/>
          </a:p>
          <a:p>
            <a:endParaRPr lang="en-US" altLang="zh-CN" sz="1800" dirty="0" smtClean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 l="33958"/>
          <a:stretch>
            <a:fillRect/>
          </a:stretch>
        </p:blipFill>
        <p:spPr bwMode="auto">
          <a:xfrm>
            <a:off x="107504" y="1844824"/>
            <a:ext cx="87237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696" y="5589240"/>
            <a:ext cx="4968552" cy="612934"/>
          </a:xfrm>
          <a:prstGeom prst="wedgeRoundRectCallout">
            <a:avLst>
              <a:gd name="adj1" fmla="val -6038"/>
              <a:gd name="adj2" fmla="val -1107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Trie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PathStack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 performs the best</a:t>
            </a:r>
          </a:p>
          <a:p>
            <a:pPr marL="457200" indent="-457200">
              <a:buFontTx/>
              <a:buAutoNum type="arabicPeriod"/>
            </a:pP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Existing methods need to tune parameters </a:t>
            </a:r>
            <a:endParaRPr lang="en-US" altLang="zh-CN" sz="1500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E241-B365-46E2-A8DB-1949675C8A97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Algorithm Selection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389120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/>
              <a:t>Trie</a:t>
            </a:r>
            <a:r>
              <a:rPr lang="en-US" altLang="zh-CN" sz="2400" dirty="0" smtClean="0"/>
              <a:t>-based algorithms VS Ed-Join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844824"/>
            <a:ext cx="9036496" cy="452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0D0D-7E9B-488A-95E5-B748897B3402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1143000"/>
          </a:xfrm>
        </p:spPr>
        <p:txBody>
          <a:bodyPr>
            <a:noAutofit/>
          </a:bodyPr>
          <a:lstStyle/>
          <a:p>
            <a:r>
              <a:rPr lang="en-US" altLang="zh-CN" sz="4000" dirty="0" err="1" smtClean="0"/>
              <a:t>Trie</a:t>
            </a:r>
            <a:r>
              <a:rPr lang="en-US" altLang="zh-CN" sz="4000" dirty="0" smtClean="0"/>
              <a:t>-based algorithms outperform Ed-Join for all string lengths (</a:t>
            </a:r>
            <a:r>
              <a:rPr lang="el-GR" altLang="zh-CN" sz="4000" dirty="0" smtClean="0"/>
              <a:t>τ</a:t>
            </a:r>
            <a:r>
              <a:rPr lang="el-GR" altLang="zh-CN" sz="4000" dirty="0" smtClean="0">
                <a:solidFill>
                  <a:schemeClr val="tx1"/>
                </a:solidFill>
              </a:rPr>
              <a:t> </a:t>
            </a:r>
            <a:r>
              <a:rPr lang="en-US" altLang="zh-CN" sz="4000" dirty="0" smtClean="0"/>
              <a:t>≤ 3)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75BA-12FB-459F-9FC6-CF259F7D312D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4298" r="24703" b="49890"/>
          <a:stretch>
            <a:fillRect/>
          </a:stretch>
        </p:blipFill>
        <p:spPr bwMode="auto">
          <a:xfrm>
            <a:off x="107504" y="1700808"/>
            <a:ext cx="89289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C8B5-C0D0-427F-ACA2-420AE3C8281C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143000"/>
          </a:xfrm>
        </p:spPr>
        <p:txBody>
          <a:bodyPr>
            <a:noAutofit/>
          </a:bodyPr>
          <a:lstStyle/>
          <a:p>
            <a:pPr lvl="0"/>
            <a:r>
              <a:rPr lang="en-US" altLang="zh-CN" sz="4000" dirty="0" err="1" smtClean="0"/>
              <a:t>Trie</a:t>
            </a:r>
            <a:r>
              <a:rPr lang="en-US" altLang="zh-CN" sz="4000" dirty="0" smtClean="0"/>
              <a:t>-based algorithms outperform Ed-Join for short strings (avg. </a:t>
            </a:r>
            <a:r>
              <a:rPr lang="en-US" altLang="zh-CN" sz="4000" dirty="0" err="1" smtClean="0"/>
              <a:t>len</a:t>
            </a:r>
            <a:r>
              <a:rPr lang="en-US" altLang="zh-CN" sz="4000" dirty="0" smtClean="0"/>
              <a:t> ≤ 30 and </a:t>
            </a:r>
            <a:r>
              <a:rPr lang="el-GR" altLang="zh-CN" sz="4000" dirty="0" smtClean="0"/>
              <a:t>τ </a:t>
            </a:r>
            <a:r>
              <a:rPr lang="en-US" altLang="zh-CN" sz="4000" dirty="0" smtClean="0"/>
              <a:t>&gt;3)</a:t>
            </a:r>
            <a:endParaRPr lang="zh-CN" altLang="en-US" sz="40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9512" y="1700808"/>
            <a:ext cx="8820472" cy="4426996"/>
            <a:chOff x="179512" y="1700808"/>
            <a:chExt cx="8820472" cy="442699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9675" r="49798"/>
            <a:stretch>
              <a:fillRect/>
            </a:stretch>
          </p:blipFill>
          <p:spPr bwMode="auto">
            <a:xfrm>
              <a:off x="179512" y="1700808"/>
              <a:ext cx="8820472" cy="4426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圆角矩形 5"/>
            <p:cNvSpPr/>
            <p:nvPr/>
          </p:nvSpPr>
          <p:spPr>
            <a:xfrm>
              <a:off x="971600" y="1844824"/>
              <a:ext cx="1872208" cy="3024336"/>
            </a:xfrm>
            <a:prstGeom prst="roundRect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508104" y="1844824"/>
              <a:ext cx="1368152" cy="3024336"/>
            </a:xfrm>
            <a:prstGeom prst="roundRect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331640" y="1700808"/>
              <a:ext cx="914400" cy="122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012160" y="1700808"/>
              <a:ext cx="914400" cy="122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3793-DB14-4619-B90F-33F5E4317D8E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67328" cy="1143000"/>
          </a:xfrm>
        </p:spPr>
        <p:txBody>
          <a:bodyPr>
            <a:noAutofit/>
          </a:bodyPr>
          <a:lstStyle/>
          <a:p>
            <a:pPr lvl="0"/>
            <a:r>
              <a:rPr lang="en-US" altLang="zh-CN" sz="4000" dirty="0" smtClean="0"/>
              <a:t>Ed-Join outperforms </a:t>
            </a:r>
            <a:r>
              <a:rPr lang="en-US" altLang="zh-CN" sz="4000" dirty="0" err="1" smtClean="0"/>
              <a:t>Trie</a:t>
            </a:r>
            <a:r>
              <a:rPr lang="en-US" altLang="zh-CN" sz="4000" dirty="0" smtClean="0"/>
              <a:t>-based algorithms for long strings (avg. </a:t>
            </a:r>
            <a:r>
              <a:rPr lang="en-US" altLang="zh-CN" sz="4000" dirty="0" err="1" smtClean="0"/>
              <a:t>len</a:t>
            </a:r>
            <a:r>
              <a:rPr lang="en-US" altLang="zh-CN" sz="4000" dirty="0" smtClean="0"/>
              <a:t> &gt;30 and </a:t>
            </a:r>
            <a:r>
              <a:rPr lang="el-GR" altLang="zh-CN" sz="4000" dirty="0" smtClean="0"/>
              <a:t>τ </a:t>
            </a:r>
            <a:r>
              <a:rPr lang="en-US" altLang="zh-CN" sz="4000" dirty="0" smtClean="0"/>
              <a:t>&gt;3)</a:t>
            </a:r>
            <a:endParaRPr lang="zh-CN" altLang="en-US" sz="40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9512" y="1700808"/>
            <a:ext cx="8820472" cy="4426996"/>
            <a:chOff x="179512" y="1700808"/>
            <a:chExt cx="8820472" cy="442699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9675" r="49798"/>
            <a:stretch>
              <a:fillRect/>
            </a:stretch>
          </p:blipFill>
          <p:spPr bwMode="auto">
            <a:xfrm>
              <a:off x="179512" y="1700808"/>
              <a:ext cx="8820472" cy="4426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矩形 11"/>
            <p:cNvSpPr/>
            <p:nvPr/>
          </p:nvSpPr>
          <p:spPr>
            <a:xfrm>
              <a:off x="1331640" y="1700808"/>
              <a:ext cx="914400" cy="122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012160" y="1700808"/>
              <a:ext cx="914400" cy="122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843808" y="1844824"/>
              <a:ext cx="1440160" cy="3024336"/>
            </a:xfrm>
            <a:prstGeom prst="roundRect">
              <a:avLst/>
            </a:prstGeom>
            <a:solidFill>
              <a:schemeClr val="accent2">
                <a:alpha val="23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876256" y="1844824"/>
              <a:ext cx="1872208" cy="3024336"/>
            </a:xfrm>
            <a:prstGeom prst="roundRect">
              <a:avLst/>
            </a:prstGeom>
            <a:solidFill>
              <a:schemeClr val="accent2">
                <a:alpha val="23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Preliminaries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Framework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algorithms</a:t>
            </a:r>
          </a:p>
          <a:p>
            <a:r>
              <a:rPr lang="en-US" altLang="zh-CN" dirty="0" smtClean="0"/>
              <a:t>Pruning Techniques</a:t>
            </a:r>
          </a:p>
          <a:p>
            <a:r>
              <a:rPr lang="en-US" altLang="zh-CN" dirty="0" smtClean="0"/>
              <a:t>Support Data Update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2DC-C7BC-4335-8487-C43D32B9B5D8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Conclusion</a:t>
            </a:r>
            <a:endParaRPr lang="zh-CN" altLang="en-US" b="1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389120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/>
              <a:t>Trie</a:t>
            </a:r>
            <a:r>
              <a:rPr lang="en-US" altLang="zh-CN" sz="2400" dirty="0" smtClean="0"/>
              <a:t>-based similarity-join framework</a:t>
            </a:r>
          </a:p>
          <a:p>
            <a:r>
              <a:rPr lang="en-US" altLang="zh-CN" sz="2400" dirty="0" err="1" smtClean="0"/>
              <a:t>Trie</a:t>
            </a:r>
            <a:r>
              <a:rPr lang="en-US" altLang="zh-CN" sz="2400" dirty="0" smtClean="0"/>
              <a:t>-based algorithms </a:t>
            </a:r>
          </a:p>
          <a:p>
            <a:r>
              <a:rPr lang="en-US" altLang="zh-CN" sz="2400" dirty="0" smtClean="0"/>
              <a:t>Pruning techniques</a:t>
            </a:r>
          </a:p>
          <a:p>
            <a:r>
              <a:rPr lang="en-US" altLang="zh-CN" sz="2400" dirty="0" err="1" smtClean="0"/>
              <a:t>Trie</a:t>
            </a:r>
            <a:r>
              <a:rPr lang="en-US" altLang="zh-CN" sz="2400" dirty="0" smtClean="0"/>
              <a:t>-based algorithms have many advantages</a:t>
            </a:r>
          </a:p>
          <a:p>
            <a:pPr lvl="1"/>
            <a:r>
              <a:rPr lang="en-US" altLang="zh-CN" sz="2200" dirty="0" smtClean="0"/>
              <a:t>small index</a:t>
            </a:r>
          </a:p>
          <a:p>
            <a:pPr lvl="1"/>
            <a:r>
              <a:rPr lang="en-US" altLang="zh-CN" sz="2200" dirty="0" smtClean="0"/>
              <a:t>no need to tune parameters</a:t>
            </a:r>
          </a:p>
          <a:p>
            <a:pPr lvl="1"/>
            <a:r>
              <a:rPr lang="en-US" altLang="zh-CN" sz="2200" dirty="0" smtClean="0"/>
              <a:t>efficient for short strings</a:t>
            </a:r>
          </a:p>
          <a:p>
            <a:pPr lvl="1"/>
            <a:r>
              <a:rPr lang="en-US" altLang="zh-CN" sz="2200" dirty="0" smtClean="0"/>
              <a:t>support dynamic data update</a:t>
            </a:r>
          </a:p>
          <a:p>
            <a:r>
              <a:rPr lang="en-US" altLang="zh-CN" sz="2400" dirty="0" err="1" smtClean="0"/>
              <a:t>Trie</a:t>
            </a:r>
            <a:r>
              <a:rPr lang="en-US" altLang="zh-CN" sz="2400" dirty="0" smtClean="0"/>
              <a:t>-based algorithms significantly outperform state-of-the-art methods on data sets with short strings (Avg. Length </a:t>
            </a:r>
            <a:r>
              <a:rPr lang="el-GR" altLang="zh-CN" sz="2400" dirty="0" smtClean="0"/>
              <a:t> </a:t>
            </a:r>
            <a:r>
              <a:rPr lang="zh-CN" altLang="en-US" sz="2400" dirty="0" smtClean="0"/>
              <a:t>≤  </a:t>
            </a:r>
            <a:r>
              <a:rPr lang="en-US" altLang="zh-CN" sz="2400" dirty="0" smtClean="0"/>
              <a:t>30)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964C-B8A9-4F59-B657-A614B8184C4A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[1]  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Arasu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et al. Efficient exact set-similarity joins. VLDB 2006.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[2]  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Bayardo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et al. Scaling up all pairs similarity search. WWW 2007.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[3]  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Chaudhuri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et al. A primitive operator for similarity joins in data cleaning. ICDE 2006.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[4]  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Gravano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et al. Approximate string joins in a database (almost) for free. VLDB 2001.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[5]  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Sarawagi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et al. Efficient set joins on similarity predicates. SIGMOD 2004.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[6]   Xiao et al. Ed-join: an efficient algorithm for similarity joins with edit distance constraints. PVLDB 2008.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[7]  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et al. Efficient interactive fuzzy keyword search. WWW 2009.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[8]  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Chaudhuri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et al. Extending </a:t>
            </a:r>
            <a:r>
              <a:rPr lang="en-US" altLang="zh-CN" sz="1500" dirty="0" err="1" smtClean="0">
                <a:latin typeface="Times New Roman" pitchFamily="18" charset="0"/>
                <a:cs typeface="Times New Roman" pitchFamily="18" charset="0"/>
              </a:rPr>
              <a:t>autocompletion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to tolerate errors. SIGMOD 2009.</a:t>
            </a:r>
            <a:endParaRPr lang="zh-CN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9AB3-A21F-4CCF-8E44-C425540C6E3F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B218-4A06-4F0F-B7AB-3CA109BF273B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37300" y="1844824"/>
            <a:ext cx="5371004" cy="2483108"/>
          </a:xfrm>
          <a:prstGeom prst="cloudCallou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Gungsuh" pitchFamily="18" charset="-127"/>
                <a:ea typeface="Gungsuh" pitchFamily="18" charset="-127"/>
              </a:rPr>
              <a:t>Thanks!</a:t>
            </a:r>
          </a:p>
          <a:p>
            <a:pPr algn="ctr"/>
            <a:r>
              <a:rPr lang="en-US" altLang="zh-CN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Gungsuh" pitchFamily="18" charset="-127"/>
                <a:ea typeface="Gungsuh" pitchFamily="18" charset="-127"/>
              </a:rPr>
              <a:t>Q&amp;A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55419" y="5517232"/>
            <a:ext cx="6228949" cy="40862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http://dbgroup.cs.tsinghua.edu.cn/wangjn/projects/triejoin/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251520" y="1907540"/>
            <a:ext cx="8229600" cy="4389120"/>
          </a:xfrm>
        </p:spPr>
        <p:txBody>
          <a:bodyPr/>
          <a:lstStyle/>
          <a:p>
            <a:r>
              <a:rPr lang="en-US" altLang="zh-CN" dirty="0" smtClean="0"/>
              <a:t>Typo in “author”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Typo in “title”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4" y="2987660"/>
            <a:ext cx="8533456" cy="98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19300"/>
            <a:ext cx="8532440" cy="10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228184" y="4922584"/>
            <a:ext cx="8961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rela</a:t>
            </a:r>
            <a:r>
              <a:rPr lang="en-US" altLang="zh-CN" dirty="0" smtClean="0">
                <a:solidFill>
                  <a:srgbClr val="FF0000"/>
                </a:solidFill>
              </a:rPr>
              <a:t>x</a:t>
            </a:r>
            <a:r>
              <a:rPr lang="en-US" altLang="zh-CN" dirty="0" smtClean="0"/>
              <a:t>ed </a:t>
            </a:r>
            <a:endParaRPr lang="zh-CN" altLang="en-US" dirty="0"/>
          </a:p>
        </p:txBody>
      </p:sp>
      <p:sp>
        <p:nvSpPr>
          <p:cNvPr id="23" name="圆角右箭头 22"/>
          <p:cNvSpPr/>
          <p:nvPr/>
        </p:nvSpPr>
        <p:spPr>
          <a:xfrm>
            <a:off x="5652120" y="5075892"/>
            <a:ext cx="553090" cy="432048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6096" y="6156012"/>
            <a:ext cx="576064" cy="169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268126" y="6444044"/>
            <a:ext cx="8961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rela</a:t>
            </a:r>
            <a:r>
              <a:rPr lang="en-US" altLang="zh-CN" dirty="0" smtClean="0">
                <a:solidFill>
                  <a:srgbClr val="FF0000"/>
                </a:solidFill>
              </a:rPr>
              <a:t>t</a:t>
            </a:r>
            <a:r>
              <a:rPr lang="en-US" altLang="zh-CN" dirty="0" smtClean="0"/>
              <a:t>ed </a:t>
            </a:r>
            <a:endParaRPr lang="zh-CN" altLang="en-US" dirty="0"/>
          </a:p>
        </p:txBody>
      </p:sp>
      <p:sp>
        <p:nvSpPr>
          <p:cNvPr id="26" name="圆角右箭头 25"/>
          <p:cNvSpPr/>
          <p:nvPr/>
        </p:nvSpPr>
        <p:spPr>
          <a:xfrm flipV="1">
            <a:off x="5675094" y="6372036"/>
            <a:ext cx="553090" cy="360040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3688" y="2555612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Argyri</a:t>
            </a:r>
            <a:r>
              <a:rPr lang="en-US" altLang="zh-CN" dirty="0" err="1" smtClean="0">
                <a:solidFill>
                  <a:srgbClr val="FF0000"/>
                </a:solidFill>
              </a:rPr>
              <a:t>o</a:t>
            </a:r>
            <a:r>
              <a:rPr lang="en-US" altLang="zh-CN" dirty="0" err="1" smtClean="0"/>
              <a:t>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Zymnis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4" name="圆角右箭头 33"/>
          <p:cNvSpPr/>
          <p:nvPr/>
        </p:nvSpPr>
        <p:spPr>
          <a:xfrm>
            <a:off x="1187624" y="2627620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63688" y="4139788"/>
            <a:ext cx="187220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Argyris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Zymnis</a:t>
            </a:r>
            <a:endParaRPr lang="zh-CN" altLang="en-US" dirty="0"/>
          </a:p>
        </p:txBody>
      </p:sp>
      <p:sp>
        <p:nvSpPr>
          <p:cNvPr id="37" name="圆角右箭头 36"/>
          <p:cNvSpPr/>
          <p:nvPr/>
        </p:nvSpPr>
        <p:spPr>
          <a:xfrm flipV="1">
            <a:off x="1187624" y="3779748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3250431"/>
            <a:ext cx="1152128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 smtClean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568" y="3635732"/>
            <a:ext cx="1080120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 smtClean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5554687"/>
            <a:ext cx="576064" cy="169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 smtClean="0"/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251520" y="120012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CN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DBLP Complete Search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17A7-17C9-44CE-B39A-A97F25C57F2B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Real-world Data is Rather Dirty</a:t>
            </a:r>
            <a:r>
              <a:rPr lang="zh-CN" altLang="en-US" dirty="0" smtClean="0"/>
              <a:t>！</a:t>
            </a:r>
            <a:r>
              <a:rPr lang="en-US" altLang="zh-CN" dirty="0" smtClean="0">
                <a:sym typeface="Wingdings" pitchFamily="2" charset="2"/>
              </a:rPr>
              <a:t></a:t>
            </a:r>
            <a:endParaRPr lang="zh-CN" altLang="en-US" dirty="0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571500" y="1571625"/>
            <a:ext cx="7888932" cy="485775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  <a:defRPr/>
            </a:pPr>
            <a:r>
              <a:rPr lang="en-US" altLang="zh-CN" dirty="0" smtClean="0"/>
              <a:t>The similarity join is an essential operation for data integration and cleaning</a:t>
            </a:r>
          </a:p>
          <a:p>
            <a:pPr marL="548640" lvl="2" indent="-274320"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lang="en-US" altLang="zh-CN" dirty="0" smtClean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 smtClean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 smtClean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 smtClean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 smtClean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 smtClean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 smtClean="0"/>
          </a:p>
          <a:p>
            <a:pPr marL="548640" lvl="2" indent="-274320">
              <a:buClr>
                <a:schemeClr val="accent6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US" altLang="zh-CN" dirty="0" smtClean="0"/>
              <a:t>Perform a similarity join on Name attribute (</a:t>
            </a:r>
            <a:r>
              <a:rPr lang="en-US" altLang="zh-CN" i="1" dirty="0" smtClean="0"/>
              <a:t>find all record pairs whose Name attributes are </a:t>
            </a:r>
            <a:r>
              <a:rPr lang="en-US" altLang="zh-CN" i="1" dirty="0" smtClean="0">
                <a:solidFill>
                  <a:srgbClr val="FF0000"/>
                </a:solidFill>
              </a:rPr>
              <a:t>similar</a:t>
            </a:r>
            <a:r>
              <a:rPr lang="en-US" altLang="zh-CN" dirty="0" smtClean="0"/>
              <a:t>)</a:t>
            </a:r>
          </a:p>
          <a:p>
            <a:pPr marL="822960" lvl="3" indent="-274320">
              <a:buSzPct val="50000"/>
              <a:buFont typeface="Wingdings" pitchFamily="2" charset="2"/>
              <a:buChar char="p"/>
              <a:defRPr/>
            </a:pPr>
            <a:r>
              <a:rPr lang="en-US" altLang="zh-CN" sz="1700" b="1" dirty="0" smtClean="0"/>
              <a:t>Output: </a:t>
            </a:r>
            <a:r>
              <a:rPr lang="en-US" altLang="zh-CN" sz="1700" dirty="0" smtClean="0">
                <a:latin typeface="Arial" pitchFamily="34" charset="0"/>
                <a:cs typeface="Arial" pitchFamily="34" charset="0"/>
              </a:rPr>
              <a:t>(2037349, 3054641), …</a:t>
            </a:r>
            <a:endParaRPr lang="zh-CN" altLang="en-US" sz="1700" dirty="0" smtClean="0">
              <a:latin typeface="Arial" pitchFamily="34" charset="0"/>
              <a:cs typeface="Arial" pitchFamily="34" charset="0"/>
            </a:endParaRPr>
          </a:p>
          <a:p>
            <a:pPr marL="548640" lvl="2" indent="-274320"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lang="en-US" altLang="zh-CN" dirty="0" smtClean="0"/>
          </a:p>
          <a:p>
            <a:pPr marL="548640" lvl="2" indent="-274320"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Similarity Joins</a:t>
            </a:r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61212" y="2781550"/>
            <a:ext cx="39145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600">
                <a:latin typeface="Tahoma" pitchFamily="34" charset="0"/>
              </a:rPr>
              <a:t>R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95936" y="2708920"/>
          <a:ext cx="4176464" cy="1887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728192"/>
                <a:gridCol w="1512168"/>
              </a:tblGrid>
              <a:tr h="35495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Univ.</a:t>
                      </a:r>
                      <a:endParaRPr lang="zh-CN" altLang="en-US" dirty="0"/>
                    </a:p>
                  </a:txBody>
                  <a:tcPr/>
                </a:tc>
              </a:tr>
              <a:tr h="36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2037349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Kenneth De  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Jong</a:t>
                      </a:r>
                      <a:endParaRPr kumimoji="0" lang="en-US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George …</a:t>
                      </a:r>
                      <a:endParaRPr lang="zh-CN" altLang="en-US" dirty="0"/>
                    </a:p>
                  </a:txBody>
                  <a:tcPr horzOverflow="overflow"/>
                </a:tc>
              </a:tr>
              <a:tr h="42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…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…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 horzOverflow="overflow"/>
                </a:tc>
              </a:tr>
              <a:tr h="362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3054641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Kenneth </a:t>
                      </a:r>
                      <a:r>
                        <a:rPr kumimoji="0" lang="en-US" altLang="zh-CN" sz="15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Dejong</a:t>
                      </a:r>
                      <a:endParaRPr kumimoji="0" lang="en-US" altLang="zh-CN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George …</a:t>
                      </a:r>
                      <a:endParaRPr lang="zh-CN" altLang="en-US" dirty="0"/>
                    </a:p>
                  </a:txBody>
                  <a:tcPr horzOverflow="overflow"/>
                </a:tc>
              </a:tr>
              <a:tr h="362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1953239" cy="103175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3861048"/>
            <a:ext cx="1936166" cy="93610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右箭头 9"/>
          <p:cNvSpPr/>
          <p:nvPr/>
        </p:nvSpPr>
        <p:spPr>
          <a:xfrm rot="896476">
            <a:off x="3015364" y="2973309"/>
            <a:ext cx="97840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20517464">
            <a:off x="3012470" y="4061143"/>
            <a:ext cx="97840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54CD-2C95-480C-8F19-7B0D49DEB142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Preliminaries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Framework</a:t>
            </a:r>
          </a:p>
          <a:p>
            <a:r>
              <a:rPr lang="en-US" altLang="zh-CN" dirty="0" err="1" smtClean="0"/>
              <a:t>Trie</a:t>
            </a:r>
            <a:r>
              <a:rPr lang="en-US" altLang="zh-CN" dirty="0" smtClean="0"/>
              <a:t>-based Algorithms</a:t>
            </a:r>
          </a:p>
          <a:p>
            <a:r>
              <a:rPr lang="en-US" altLang="zh-CN" dirty="0" smtClean="0"/>
              <a:t>Pruning Techniques</a:t>
            </a:r>
          </a:p>
          <a:p>
            <a:r>
              <a:rPr lang="en-US" altLang="zh-CN" dirty="0" smtClean="0"/>
              <a:t>Support Data Update</a:t>
            </a:r>
          </a:p>
          <a:p>
            <a:r>
              <a:rPr lang="en-US" altLang="zh-CN" dirty="0" smtClean="0"/>
              <a:t>Experiment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E3D3-7693-4374-9A30-0170D8AAE9C7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96855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We use edit distance to quantify the string similarity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b="1" dirty="0" smtClean="0">
              <a:latin typeface="Candara" pitchFamily="34" charset="0"/>
            </a:endParaRPr>
          </a:p>
          <a:p>
            <a:pPr lvl="1"/>
            <a:endParaRPr lang="en-US" altLang="zh-CN" b="1" dirty="0" smtClean="0">
              <a:latin typeface="Candara" pitchFamily="34" charset="0"/>
            </a:endParaRP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</p:txBody>
      </p:sp>
      <p:grpSp>
        <p:nvGrpSpPr>
          <p:cNvPr id="37" name="组合 36"/>
          <p:cNvGrpSpPr/>
          <p:nvPr/>
        </p:nvGrpSpPr>
        <p:grpSpPr>
          <a:xfrm>
            <a:off x="6012160" y="3650400"/>
            <a:ext cx="2676525" cy="3028950"/>
            <a:chOff x="6012160" y="3650400"/>
            <a:chExt cx="2676525" cy="302895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160" y="3650400"/>
              <a:ext cx="2676525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6444208" y="630932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CN" dirty="0" smtClean="0"/>
                <a:t> Compute </a:t>
              </a:r>
              <a:r>
                <a:rPr lang="en-US" altLang="zh-CN" b="1" dirty="0" smtClean="0">
                  <a:latin typeface="Candara" pitchFamily="34" charset="0"/>
                </a:rPr>
                <a:t>ED</a:t>
              </a:r>
              <a:r>
                <a:rPr lang="en-US" altLang="zh-CN" dirty="0" smtClean="0"/>
                <a:t>(r, s) </a:t>
              </a:r>
              <a:endParaRPr lang="zh-CN" altLang="en-US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12000" y="3650400"/>
            <a:ext cx="2676525" cy="3028950"/>
            <a:chOff x="6012000" y="3650400"/>
            <a:chExt cx="2676525" cy="3028950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2000" y="3650400"/>
              <a:ext cx="2676525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444208" y="6300028"/>
              <a:ext cx="2095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CN" dirty="0" smtClean="0"/>
                <a:t> Verify </a:t>
              </a:r>
              <a:r>
                <a:rPr lang="en-US" altLang="zh-CN" b="1" dirty="0" smtClean="0">
                  <a:latin typeface="Candara" pitchFamily="34" charset="0"/>
                </a:rPr>
                <a:t>ED</a:t>
              </a:r>
              <a:r>
                <a:rPr lang="en-US" altLang="zh-CN" dirty="0" smtClean="0"/>
                <a:t>(r, s) ≤ 1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82960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Similarity Evaluation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137847"/>
            <a:ext cx="7056784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CN" b="1" dirty="0" smtClean="0">
                <a:latin typeface="Candara" pitchFamily="34" charset="0"/>
              </a:rPr>
              <a:t>ED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r,s</a:t>
            </a:r>
            <a:r>
              <a:rPr lang="en-US" altLang="zh-CN" dirty="0" smtClean="0"/>
              <a:t>) is the minimum number of single-character  edit operations (i.e., insertion, deletion, and substitution) needed to transform r to 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297342"/>
            <a:ext cx="4896544" cy="1668542"/>
          </a:xfrm>
          <a:prstGeom prst="wedgeRoundRectCallout">
            <a:avLst>
              <a:gd name="adj1" fmla="val -1125"/>
              <a:gd name="adj2" fmla="val -8179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andara" pitchFamily="34" charset="0"/>
              </a:rPr>
              <a:t>For example: </a:t>
            </a:r>
            <a:r>
              <a:rPr lang="en-US" altLang="zh-CN" sz="2000" b="1" dirty="0" smtClean="0">
                <a:latin typeface="Candara" pitchFamily="34" charset="0"/>
              </a:rPr>
              <a:t>ED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(“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kobe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ebey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”)=3</a:t>
            </a: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altLang="zh-CN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obe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 →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obe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 smtClean="0"/>
              <a:t>(delete ‘k’ at the beginning)</a:t>
            </a: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altLang="zh-CN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   → </a:t>
            </a:r>
            <a:r>
              <a:rPr lang="en-US" altLang="zh-CN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 smtClean="0"/>
              <a:t>(substitute ‘o' with ‘e')</a:t>
            </a: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ebe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   →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ebe</a:t>
            </a:r>
            <a:r>
              <a:rPr lang="en-US" altLang="zh-CN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 smtClean="0"/>
              <a:t>(insert ‘y' at the end)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5589240"/>
            <a:ext cx="3960440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zh-CN" dirty="0" smtClean="0"/>
              <a:t>Given an edit-distance threshold </a:t>
            </a:r>
            <a:r>
              <a:rPr lang="el-GR" altLang="zh-CN" dirty="0" smtClean="0"/>
              <a:t>τ </a:t>
            </a:r>
            <a:r>
              <a:rPr lang="en-US" altLang="zh-CN" dirty="0" smtClean="0"/>
              <a:t>, we say r and s are similar if </a:t>
            </a:r>
            <a:r>
              <a:rPr lang="en-US" altLang="zh-CN" b="1" dirty="0" smtClean="0">
                <a:latin typeface="Candara" pitchFamily="34" charset="0"/>
              </a:rPr>
              <a:t>ED</a:t>
            </a:r>
            <a:r>
              <a:rPr lang="en-US" altLang="zh-CN" dirty="0" smtClean="0"/>
              <a:t>(r, s) ≤ </a:t>
            </a:r>
            <a:r>
              <a:rPr lang="el-GR" altLang="zh-CN" dirty="0" smtClean="0"/>
              <a:t>τ</a:t>
            </a:r>
            <a:endParaRPr lang="zh-CN" altLang="en-US" dirty="0"/>
          </a:p>
        </p:txBody>
      </p:sp>
      <p:sp>
        <p:nvSpPr>
          <p:cNvPr id="12" name="右箭头 11"/>
          <p:cNvSpPr/>
          <p:nvPr/>
        </p:nvSpPr>
        <p:spPr>
          <a:xfrm>
            <a:off x="4961744" y="3441358"/>
            <a:ext cx="978408" cy="2686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012160" y="3225334"/>
            <a:ext cx="2664296" cy="4103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Dynamic Programming</a:t>
            </a:r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7992000" y="5673600"/>
            <a:ext cx="313994" cy="277268"/>
            <a:chOff x="7992000" y="5673600"/>
            <a:chExt cx="313994" cy="277268"/>
          </a:xfrm>
        </p:grpSpPr>
        <p:cxnSp>
          <p:nvCxnSpPr>
            <p:cNvPr id="15" name="直接箭头连接符 14"/>
            <p:cNvCxnSpPr/>
            <p:nvPr/>
          </p:nvCxnSpPr>
          <p:spPr>
            <a:xfrm rot="5400000">
              <a:off x="8215200" y="5806800"/>
              <a:ext cx="180000" cy="1588"/>
            </a:xfrm>
            <a:prstGeom prst="straightConnector1">
              <a:avLst/>
            </a:prstGeom>
            <a:ln>
              <a:headEnd w="lg" len="lg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rot="16200000" flipH="1">
              <a:off x="7992000" y="5673600"/>
              <a:ext cx="216024" cy="216024"/>
            </a:xfrm>
            <a:prstGeom prst="straightConnector1">
              <a:avLst/>
            </a:prstGeom>
            <a:ln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8028000" y="5949280"/>
              <a:ext cx="180000" cy="1588"/>
            </a:xfrm>
            <a:prstGeom prst="straightConnector1">
              <a:avLst/>
            </a:prstGeom>
            <a:ln>
              <a:headEnd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126F-E91A-4C4E-AA91-7BD6FC5E4EDE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854968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Problem Formulation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2764224"/>
            <a:ext cx="4320480" cy="17366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MS Gothic" pitchFamily="49" charset="-128"/>
                <a:ea typeface="MS Gothic" pitchFamily="49" charset="-128"/>
              </a:rPr>
              <a:t>String Similarity Join</a:t>
            </a:r>
          </a:p>
          <a:p>
            <a:r>
              <a:rPr lang="en-US" altLang="zh-CN" dirty="0" smtClean="0"/>
              <a:t>-----------------------------------------------</a:t>
            </a:r>
            <a:endParaRPr lang="en-US" altLang="zh-CN" b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en-US" altLang="zh-CN" b="1" dirty="0" smtClean="0"/>
              <a:t>Input: </a:t>
            </a:r>
            <a:r>
              <a:rPr lang="en-US" altLang="zh-CN" dirty="0" smtClean="0"/>
              <a:t>two sets of strings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</a:t>
            </a:r>
          </a:p>
          <a:p>
            <a:r>
              <a:rPr lang="en-US" altLang="zh-CN" dirty="0" smtClean="0"/>
              <a:t>            an edit-distance threshold </a:t>
            </a:r>
            <a:r>
              <a:rPr lang="el-GR" altLang="zh-CN" dirty="0" smtClean="0"/>
              <a:t>τ</a:t>
            </a:r>
            <a:endParaRPr lang="en-US" altLang="zh-CN" dirty="0" smtClean="0"/>
          </a:p>
          <a:p>
            <a:r>
              <a:rPr lang="en-US" altLang="zh-CN" b="1" dirty="0" smtClean="0"/>
              <a:t>Output: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r, s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&gt;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∈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R×S  </a:t>
            </a:r>
            <a:r>
              <a:rPr lang="en-US" altLang="zh-CN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s.t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</a:t>
            </a:r>
            <a:r>
              <a:rPr lang="en-US" altLang="zh-CN" b="1" dirty="0" smtClean="0">
                <a:latin typeface="Candara" pitchFamily="34" charset="0"/>
              </a:rPr>
              <a:t>ED</a:t>
            </a:r>
            <a:r>
              <a:rPr lang="en-US" altLang="zh-CN" dirty="0" smtClean="0"/>
              <a:t>(r, s) ≤ </a:t>
            </a:r>
            <a:r>
              <a:rPr lang="el-GR" altLang="zh-CN" dirty="0" smtClean="0"/>
              <a:t>τ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926813"/>
            <a:ext cx="5328592" cy="1498283"/>
          </a:xfrm>
          <a:prstGeom prst="wedgeRoundRectCallout">
            <a:avLst>
              <a:gd name="adj1" fmla="val -41049"/>
              <a:gd name="adj2" fmla="val 6966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For example: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Suppose R=S.</a:t>
            </a:r>
          </a:p>
          <a:p>
            <a:r>
              <a:rPr lang="en-US" altLang="zh-CN" dirty="0" smtClean="0"/>
              <a:t>------------------------------------------------------------</a:t>
            </a:r>
          </a:p>
          <a:p>
            <a:r>
              <a:rPr lang="en-US" altLang="zh-CN" sz="1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Input: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 = </a:t>
            </a:r>
            <a:r>
              <a:rPr lang="en-US" altLang="zh-CN" sz="15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{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“bag”,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ebay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”, “bay”,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kobe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koby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beagy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altLang="zh-CN" sz="15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}</a:t>
            </a:r>
          </a:p>
          <a:p>
            <a:r>
              <a:rPr lang="en-US" altLang="zh-CN" sz="1600" dirty="0" smtClean="0"/>
              <a:t>            </a:t>
            </a:r>
            <a:r>
              <a:rPr lang="el-GR" altLang="zh-CN" sz="1600" dirty="0" smtClean="0"/>
              <a:t>τ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= 1</a:t>
            </a:r>
          </a:p>
          <a:p>
            <a:r>
              <a:rPr lang="en-US" altLang="zh-CN" sz="1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Output: </a:t>
            </a:r>
            <a:r>
              <a:rPr lang="en-US" altLang="zh-CN" sz="15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{&lt;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kobe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koby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”&gt;, &lt;“</a:t>
            </a:r>
            <a:r>
              <a:rPr lang="en-US" altLang="zh-CN" sz="1500" dirty="0" err="1" smtClean="0">
                <a:latin typeface="Arial" pitchFamily="34" charset="0"/>
                <a:cs typeface="Arial" pitchFamily="34" charset="0"/>
              </a:rPr>
              <a:t>ebay</a:t>
            </a:r>
            <a:r>
              <a:rPr lang="en-US" altLang="zh-CN" sz="1500" dirty="0" smtClean="0">
                <a:latin typeface="Arial" pitchFamily="34" charset="0"/>
                <a:cs typeface="Arial" pitchFamily="34" charset="0"/>
              </a:rPr>
              <a:t>”, “bay”&gt;, &lt;“bag”, “bay”&gt;</a:t>
            </a:r>
            <a:r>
              <a:rPr lang="en-US" altLang="zh-CN" sz="15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}</a:t>
            </a:r>
            <a:endParaRPr lang="en-US" altLang="zh-CN" sz="15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23728" y="4663117"/>
            <a:ext cx="6647738" cy="1736646"/>
          </a:xfrm>
          <a:prstGeom prst="wedgeRoundRectCallout">
            <a:avLst>
              <a:gd name="adj1" fmla="val -39030"/>
              <a:gd name="adj2" fmla="val -612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/>
              <a:t>Naïve Solution</a:t>
            </a:r>
          </a:p>
          <a:p>
            <a:r>
              <a:rPr lang="en-US" altLang="zh-CN" dirty="0" smtClean="0"/>
              <a:t>Enumerate all pairs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r, s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&gt; </a:t>
            </a:r>
            <a:r>
              <a:rPr lang="zh-CN" altLang="en-US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∈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R×S and verify </a:t>
            </a:r>
            <a:r>
              <a:rPr lang="en-US" altLang="zh-CN" b="1" dirty="0" smtClean="0">
                <a:latin typeface="Candara" pitchFamily="34" charset="0"/>
              </a:rPr>
              <a:t>ED</a:t>
            </a:r>
            <a:r>
              <a:rPr lang="en-US" altLang="zh-CN" dirty="0" smtClean="0"/>
              <a:t>(r, s) ≤ </a:t>
            </a:r>
            <a:r>
              <a:rPr lang="el-GR" altLang="zh-CN" dirty="0" smtClean="0"/>
              <a:t>τ</a:t>
            </a:r>
            <a:endParaRPr lang="en-US" altLang="zh-CN" dirty="0" smtClean="0"/>
          </a:p>
          <a:p>
            <a:r>
              <a:rPr lang="en-US" altLang="zh-CN" dirty="0" smtClean="0"/>
              <a:t>---------------------------------------------------------------------------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|R|×|S|</a:t>
            </a:r>
            <a:r>
              <a:rPr lang="en-US" altLang="zh-CN" dirty="0" smtClean="0"/>
              <a:t> verifications  are </a:t>
            </a:r>
            <a:r>
              <a:rPr lang="en-US" altLang="zh-CN" dirty="0" smtClean="0">
                <a:solidFill>
                  <a:srgbClr val="FF0000"/>
                </a:solidFill>
              </a:rPr>
              <a:t>rather  expensive!!</a:t>
            </a:r>
          </a:p>
          <a:p>
            <a:r>
              <a:rPr lang="en-US" altLang="zh-CN" dirty="0" smtClean="0"/>
              <a:t>For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|R|=|S|=1m, it needs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10</a:t>
            </a:r>
            <a:r>
              <a:rPr lang="en-US" altLang="zh-CN" sz="160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12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dirty="0" smtClean="0"/>
              <a:t>verifications. </a:t>
            </a:r>
            <a:endParaRPr lang="zh-CN" alt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896A-9C70-4E9B-ABD6-42FAD24F9099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Prior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Signature-based methods</a:t>
            </a:r>
          </a:p>
          <a:p>
            <a:pPr lvl="1"/>
            <a:r>
              <a:rPr lang="en-US" altLang="zh-CN" dirty="0" smtClean="0"/>
              <a:t>Basic idea</a:t>
            </a:r>
          </a:p>
          <a:p>
            <a:pPr lvl="2"/>
            <a:r>
              <a:rPr lang="en-US" altLang="zh-CN" dirty="0" smtClean="0"/>
              <a:t> </a:t>
            </a:r>
            <a:r>
              <a:rPr lang="en-US" altLang="zh-CN" b="1" dirty="0" smtClean="0">
                <a:latin typeface="Candara" pitchFamily="34" charset="0"/>
              </a:rPr>
              <a:t>ED</a:t>
            </a:r>
            <a:r>
              <a:rPr lang="en-US" altLang="zh-CN" dirty="0" smtClean="0">
                <a:latin typeface="+mj-lt"/>
              </a:rPr>
              <a:t>(r, s)</a:t>
            </a:r>
            <a:r>
              <a:rPr lang="en-US" altLang="zh-CN" dirty="0" smtClean="0"/>
              <a:t> ≤ </a:t>
            </a:r>
            <a:r>
              <a:rPr lang="el-GR" altLang="zh-CN" dirty="0" smtClean="0"/>
              <a:t>τ</a:t>
            </a:r>
            <a:r>
              <a:rPr lang="en-US" altLang="zh-CN" dirty="0" smtClean="0"/>
              <a:t>      </a:t>
            </a:r>
            <a:r>
              <a:rPr lang="el-GR" altLang="zh-CN" dirty="0" smtClean="0"/>
              <a:t> </a:t>
            </a:r>
            <a:r>
              <a:rPr lang="en-US" altLang="zh-CN" dirty="0" smtClean="0"/>
              <a:t>         </a:t>
            </a:r>
            <a:r>
              <a:rPr lang="en-US" altLang="zh-CN" dirty="0" smtClean="0">
                <a:latin typeface="+mj-lt"/>
              </a:rPr>
              <a:t>Sig(r) ∩Sig(s) ≠</a:t>
            </a:r>
            <a:r>
              <a:rPr lang="el-GR" altLang="zh-CN" dirty="0" smtClean="0">
                <a:latin typeface="+mj-lt"/>
              </a:rPr>
              <a:t> φ</a:t>
            </a:r>
            <a:endParaRPr lang="en-US" altLang="zh-CN" dirty="0" smtClean="0">
              <a:latin typeface="+mj-lt"/>
            </a:endParaRPr>
          </a:p>
          <a:p>
            <a:pPr lvl="1"/>
            <a:r>
              <a:rPr lang="en-US" altLang="zh-CN" dirty="0" smtClean="0"/>
              <a:t>Framework</a:t>
            </a:r>
          </a:p>
          <a:p>
            <a:pPr lvl="2"/>
            <a:r>
              <a:rPr lang="en-US" altLang="zh-CN" b="1" dirty="0" smtClean="0"/>
              <a:t>Filter </a:t>
            </a:r>
            <a:r>
              <a:rPr lang="en-US" altLang="zh-CN" dirty="0" smtClean="0"/>
              <a:t> pairs </a:t>
            </a:r>
            <a:r>
              <a:rPr lang="en-US" altLang="zh-CN" dirty="0" smtClean="0">
                <a:latin typeface="+mj-lt"/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lang="en-US" altLang="zh-CN" dirty="0" smtClean="0">
                <a:latin typeface="+mj-lt"/>
                <a:ea typeface="Arial Unicode MS" pitchFamily="34" charset="-122"/>
                <a:cs typeface="Arial" pitchFamily="34" charset="0"/>
              </a:rPr>
              <a:t>r, s</a:t>
            </a:r>
            <a:r>
              <a:rPr lang="en-US" altLang="zh-CN" dirty="0" smtClean="0">
                <a:latin typeface="+mj-lt"/>
              </a:rPr>
              <a:t>&gt; </a:t>
            </a:r>
            <a:r>
              <a:rPr lang="en-US" altLang="zh-CN" dirty="0" err="1" smtClean="0">
                <a:latin typeface="+mj-lt"/>
              </a:rPr>
              <a:t>s.t</a:t>
            </a:r>
            <a:r>
              <a:rPr lang="en-US" altLang="zh-CN" dirty="0" smtClean="0">
                <a:latin typeface="+mj-lt"/>
              </a:rPr>
              <a:t>. Sig(r) ∩Sig(s) =</a:t>
            </a:r>
            <a:r>
              <a:rPr lang="el-GR" altLang="zh-CN" dirty="0" smtClean="0">
                <a:latin typeface="+mj-lt"/>
              </a:rPr>
              <a:t> φ</a:t>
            </a:r>
            <a:endParaRPr lang="en-US" altLang="zh-CN" dirty="0" smtClean="0">
              <a:latin typeface="+mj-lt"/>
            </a:endParaRPr>
          </a:p>
          <a:p>
            <a:pPr lvl="2"/>
            <a:r>
              <a:rPr lang="en-US" altLang="zh-CN" b="1" dirty="0" smtClean="0">
                <a:latin typeface="+mj-lt"/>
              </a:rPr>
              <a:t>Verify</a:t>
            </a:r>
            <a:r>
              <a:rPr lang="en-US" altLang="zh-CN" dirty="0" smtClean="0">
                <a:latin typeface="+mj-lt"/>
              </a:rPr>
              <a:t> the survived pairs</a:t>
            </a:r>
          </a:p>
          <a:p>
            <a:r>
              <a:rPr lang="en-US" altLang="zh-CN" dirty="0" smtClean="0"/>
              <a:t>Disadvantages</a:t>
            </a:r>
          </a:p>
          <a:p>
            <a:pPr lvl="1"/>
            <a:r>
              <a:rPr lang="en-US" altLang="zh-CN" dirty="0" smtClean="0"/>
              <a:t>Large index</a:t>
            </a:r>
          </a:p>
          <a:p>
            <a:pPr lvl="3"/>
            <a:r>
              <a:rPr lang="en-US" altLang="zh-CN" dirty="0" smtClean="0"/>
              <a:t>Inverted index for signatures is large</a:t>
            </a:r>
          </a:p>
          <a:p>
            <a:pPr lvl="1"/>
            <a:r>
              <a:rPr lang="en-US" altLang="zh-CN" dirty="0" smtClean="0"/>
              <a:t>Low efficiency for short strings</a:t>
            </a:r>
          </a:p>
          <a:p>
            <a:pPr lvl="3"/>
            <a:r>
              <a:rPr lang="en-US" altLang="zh-CN" dirty="0" smtClean="0"/>
              <a:t>Can not select high-quality signatures for short strings</a:t>
            </a:r>
          </a:p>
          <a:p>
            <a:pPr lvl="1"/>
            <a:r>
              <a:rPr lang="en-US" altLang="zh-CN" dirty="0" smtClean="0"/>
              <a:t>As least one parameter need to be tuned</a:t>
            </a:r>
          </a:p>
          <a:p>
            <a:pPr lvl="3"/>
            <a:r>
              <a:rPr lang="en-US" altLang="zh-CN" dirty="0" smtClean="0"/>
              <a:t>E.g. tune the parameter </a:t>
            </a:r>
            <a:r>
              <a:rPr lang="en-US" altLang="zh-CN" b="1" dirty="0" smtClean="0"/>
              <a:t>q</a:t>
            </a:r>
            <a:r>
              <a:rPr lang="en-US" altLang="zh-CN" dirty="0" smtClean="0"/>
              <a:t> for </a:t>
            </a:r>
            <a:r>
              <a:rPr lang="en-US" altLang="zh-CN" i="1" dirty="0" smtClean="0"/>
              <a:t>q</a:t>
            </a:r>
            <a:r>
              <a:rPr lang="en-US" altLang="zh-CN" dirty="0" smtClean="0"/>
              <a:t>-gram signatures</a:t>
            </a:r>
          </a:p>
        </p:txBody>
      </p:sp>
      <p:sp>
        <p:nvSpPr>
          <p:cNvPr id="4" name="右箭头 3"/>
          <p:cNvSpPr/>
          <p:nvPr/>
        </p:nvSpPr>
        <p:spPr>
          <a:xfrm>
            <a:off x="2729496" y="2492896"/>
            <a:ext cx="690376" cy="144016"/>
          </a:xfrm>
          <a:prstGeom prst="rightArrow">
            <a:avLst>
              <a:gd name="adj1" fmla="val 50000"/>
              <a:gd name="adj2" fmla="val 102910"/>
            </a:avLst>
          </a:prstGeom>
          <a:noFill/>
          <a:ln cap="flat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C2A1-95CF-4B20-A1B5-4E9B92560281}" type="datetime1">
              <a:rPr lang="zh-CN" altLang="en-US" smtClean="0"/>
              <a:pPr/>
              <a:t>2010-9-19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Trie-Join @ VLDB2010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r>
              <a:rPr lang="en-US" altLang="zh-CN" smtClean="0"/>
              <a:t>/38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26864</TotalTime>
  <Words>2125</Words>
  <Application>Microsoft Office PowerPoint</Application>
  <PresentationFormat>全屏显示(4:3)</PresentationFormat>
  <Paragraphs>623</Paragraphs>
  <Slides>38</Slides>
  <Notes>38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流畅</vt:lpstr>
      <vt:lpstr>Trie-Join : Efficient Trie-based String Similarity Joins with Edit Distance Constraints</vt:lpstr>
      <vt:lpstr>Outline</vt:lpstr>
      <vt:lpstr>Real-world Data is Rather Dirty！</vt:lpstr>
      <vt:lpstr>Real-world Data is Rather Dirty！</vt:lpstr>
      <vt:lpstr>Similarity Joins</vt:lpstr>
      <vt:lpstr>Outline</vt:lpstr>
      <vt:lpstr>Similarity Evaluation</vt:lpstr>
      <vt:lpstr>Problem Formulation</vt:lpstr>
      <vt:lpstr>Prior Work</vt:lpstr>
      <vt:lpstr>Outline</vt:lpstr>
      <vt:lpstr>Trie Index</vt:lpstr>
      <vt:lpstr>Subtrie Pruning</vt:lpstr>
      <vt:lpstr>Computing Active-Node Set</vt:lpstr>
      <vt:lpstr>Trie-Search Algorithm</vt:lpstr>
      <vt:lpstr>Dual Subtrie Pruning</vt:lpstr>
      <vt:lpstr>Outline</vt:lpstr>
      <vt:lpstr>Trie-Traverse</vt:lpstr>
      <vt:lpstr>Illustration of Trie-Traverse</vt:lpstr>
      <vt:lpstr>Trie-Dynamic</vt:lpstr>
      <vt:lpstr>Trie-PathStack</vt:lpstr>
      <vt:lpstr>Bi-Trie-PathStack</vt:lpstr>
      <vt:lpstr>Outline</vt:lpstr>
      <vt:lpstr>Pruning Techniques</vt:lpstr>
      <vt:lpstr>Outline</vt:lpstr>
      <vt:lpstr>Support Data Update</vt:lpstr>
      <vt:lpstr>Outline</vt:lpstr>
      <vt:lpstr>Experiment Setup</vt:lpstr>
      <vt:lpstr>Comparison of Four Trie-Based Algorithms</vt:lpstr>
      <vt:lpstr>幻灯片 29</vt:lpstr>
      <vt:lpstr>Trie-PathStack VS Ed-Join, All-Pairs-Ed,  Part-Enum</vt:lpstr>
      <vt:lpstr>Algorithm Selection</vt:lpstr>
      <vt:lpstr>Trie-based algorithms outperform Ed-Join for all string lengths (τ ≤ 3)</vt:lpstr>
      <vt:lpstr>Trie-based algorithms outperform Ed-Join for short strings (avg. len ≤ 30 and τ &gt;3)</vt:lpstr>
      <vt:lpstr>Ed-Join outperforms Trie-based algorithms for long strings (avg. len &gt;30 and τ &gt;3)</vt:lpstr>
      <vt:lpstr>Outline</vt:lpstr>
      <vt:lpstr>Conclusion</vt:lpstr>
      <vt:lpstr>Reference</vt:lpstr>
      <vt:lpstr>幻灯片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LENOVO USER</cp:lastModifiedBy>
  <cp:revision>1128</cp:revision>
  <dcterms:modified xsi:type="dcterms:W3CDTF">2010-09-19T01:44:47Z</dcterms:modified>
</cp:coreProperties>
</file>