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1"/>
  </p:sldMasterIdLst>
  <p:notesMasterIdLst>
    <p:notesMasterId r:id="rId36"/>
  </p:notesMasterIdLst>
  <p:sldIdLst>
    <p:sldId id="256" r:id="rId2"/>
    <p:sldId id="353" r:id="rId3"/>
    <p:sldId id="321" r:id="rId4"/>
    <p:sldId id="320" r:id="rId5"/>
    <p:sldId id="324" r:id="rId6"/>
    <p:sldId id="354" r:id="rId7"/>
    <p:sldId id="334" r:id="rId8"/>
    <p:sldId id="373" r:id="rId9"/>
    <p:sldId id="339" r:id="rId10"/>
    <p:sldId id="337" r:id="rId11"/>
    <p:sldId id="340" r:id="rId12"/>
    <p:sldId id="374" r:id="rId13"/>
    <p:sldId id="343" r:id="rId14"/>
    <p:sldId id="394" r:id="rId15"/>
    <p:sldId id="344" r:id="rId16"/>
    <p:sldId id="377" r:id="rId17"/>
    <p:sldId id="379" r:id="rId18"/>
    <p:sldId id="380" r:id="rId19"/>
    <p:sldId id="356" r:id="rId20"/>
    <p:sldId id="392" r:id="rId21"/>
    <p:sldId id="383" r:id="rId22"/>
    <p:sldId id="387" r:id="rId23"/>
    <p:sldId id="386" r:id="rId24"/>
    <p:sldId id="389" r:id="rId25"/>
    <p:sldId id="395" r:id="rId26"/>
    <p:sldId id="384" r:id="rId27"/>
    <p:sldId id="357" r:id="rId28"/>
    <p:sldId id="358" r:id="rId29"/>
    <p:sldId id="369" r:id="rId30"/>
    <p:sldId id="370" r:id="rId31"/>
    <p:sldId id="371" r:id="rId32"/>
    <p:sldId id="372" r:id="rId33"/>
    <p:sldId id="367" r:id="rId34"/>
    <p:sldId id="368" r:id="rId3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3" autoAdjust="0"/>
    <p:restoredTop sz="84852" autoAdjust="0"/>
  </p:normalViewPr>
  <p:slideViewPr>
    <p:cSldViewPr>
      <p:cViewPr>
        <p:scale>
          <a:sx n="60" d="100"/>
          <a:sy n="60" d="100"/>
        </p:scale>
        <p:origin x="-624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2FF2E-BB06-401E-B70A-00528C094FEF}" type="datetimeFigureOut">
              <a:rPr lang="zh-CN" altLang="en-US" smtClean="0"/>
              <a:pPr/>
              <a:t>2011/4/19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DA97C-46A6-4CDC-9D3B-5ACD38D83B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024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3877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3877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387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3877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2440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5237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174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2011/4/13</a:t>
            </a:r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Fast-Join @ ICDE2011</a:t>
            </a:r>
            <a:endParaRPr lang="zh-CN" altLang="en-US" dirty="0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r>
              <a:rPr lang="en-US" altLang="zh-CN" dirty="0" smtClean="0"/>
              <a:t>/38</a:t>
            </a:r>
            <a:endParaRPr lang="zh-CN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2011/4/13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Fast-Join @ ICDE2011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2011/4/13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Fast-Join @ ICDE2011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lang="zh-CN" altLang="en-US" dirty="0" smtClean="0"/>
              <a:t>第二级</a:t>
            </a:r>
          </a:p>
          <a:p>
            <a:pPr lvl="2" eaLnBrk="1" latinLnBrk="0" hangingPunct="1"/>
            <a:r>
              <a:rPr lang="zh-CN" altLang="en-US" dirty="0" smtClean="0"/>
              <a:t>第三级</a:t>
            </a:r>
          </a:p>
          <a:p>
            <a:pPr lvl="3" eaLnBrk="1" latinLnBrk="0" hangingPunct="1"/>
            <a:r>
              <a:rPr lang="zh-CN" altLang="en-US" dirty="0" smtClean="0"/>
              <a:t>第四级</a:t>
            </a:r>
          </a:p>
          <a:p>
            <a:pPr lvl="4" eaLnBrk="1" latinLnBrk="0" hangingPunct="1"/>
            <a:r>
              <a:rPr lang="zh-CN" altLang="en-US" dirty="0" smtClean="0"/>
              <a:t>第五级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5496" y="6448251"/>
            <a:ext cx="2133600" cy="365125"/>
          </a:xfrm>
        </p:spPr>
        <p:txBody>
          <a:bodyPr/>
          <a:lstStyle/>
          <a:p>
            <a:r>
              <a:rPr lang="en-US" altLang="zh-CN" smtClean="0"/>
              <a:t>2011/4/13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9480" y="6453336"/>
            <a:ext cx="3352800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zh-CN" smtClean="0"/>
              <a:t>Fast-Join @ ICDE2011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346504" y="6453336"/>
            <a:ext cx="7620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r>
              <a:rPr lang="en-US" altLang="zh-CN" dirty="0" smtClean="0"/>
              <a:t>/34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2011/4/13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Fast-Join @ ICDE2011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2011/4/13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Fast-Join @ ICDE2011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2011/4/13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Fast-Join @ ICDE2011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2011/4/13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Fast-Join @ ICDE2011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2011/4/13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Fast-Join @ ICDE2011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2011/4/13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Fast-Join @ ICDE2011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单圆角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2011/4/13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Fast-Join @ ICDE2011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任意多边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altLang="zh-CN" smtClean="0"/>
              <a:t>2011/4/13</a:t>
            </a:r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3667472" y="6376243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zh-CN" smtClean="0"/>
              <a:t>Fast-Join @ ICDE2011</a:t>
            </a:r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任意多边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任意多边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gif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6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0.png"/><Relationship Id="rId5" Type="http://schemas.openxmlformats.org/officeDocument/2006/relationships/image" Target="../media/image33.emf"/><Relationship Id="rId10" Type="http://schemas.openxmlformats.org/officeDocument/2006/relationships/image" Target="../media/image41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44.png"/><Relationship Id="rId5" Type="http://schemas.openxmlformats.org/officeDocument/2006/relationships/image" Target="../media/image34.emf"/><Relationship Id="rId10" Type="http://schemas.openxmlformats.org/officeDocument/2006/relationships/image" Target="../media/image36.emf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0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91580" y="1772816"/>
            <a:ext cx="7560840" cy="1828800"/>
          </a:xfrm>
        </p:spPr>
        <p:txBody>
          <a:bodyPr>
            <a:noAutofit/>
          </a:bodyPr>
          <a:lstStyle/>
          <a:p>
            <a:pPr algn="l"/>
            <a:r>
              <a:rPr lang="en-US" altLang="zh-CN" sz="4000" dirty="0"/>
              <a:t>Fast</a:t>
            </a:r>
            <a:r>
              <a:rPr lang="en-US" altLang="zh-CN" sz="4000" b="1" dirty="0" smtClean="0"/>
              <a:t>-Join : </a:t>
            </a:r>
            <a:r>
              <a:rPr lang="en-US" altLang="zh-CN" sz="4000" dirty="0" smtClean="0"/>
              <a:t>An </a:t>
            </a:r>
            <a:r>
              <a:rPr lang="en-US" altLang="zh-CN" sz="4000" dirty="0"/>
              <a:t>Efficient Method for Fuzzy Token Matching based String Similarity Join</a:t>
            </a:r>
            <a:endParaRPr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39552" y="4700736"/>
            <a:ext cx="4176464" cy="1752600"/>
          </a:xfrm>
        </p:spPr>
        <p:txBody>
          <a:bodyPr>
            <a:normAutofit/>
          </a:bodyPr>
          <a:lstStyle/>
          <a:p>
            <a:pPr algn="l">
              <a:lnSpc>
                <a:spcPts val="3000"/>
              </a:lnSpc>
            </a:pPr>
            <a:r>
              <a:rPr lang="en-US" altLang="zh-CN" sz="2000" dirty="0" err="1" smtClean="0"/>
              <a:t>Jiannan</a:t>
            </a:r>
            <a:r>
              <a:rPr lang="en-US" altLang="zh-CN" sz="2000" dirty="0" smtClean="0"/>
              <a:t> Wang (</a:t>
            </a:r>
            <a:r>
              <a:rPr lang="en-US" altLang="zh-CN" sz="2000" dirty="0" err="1" smtClean="0"/>
              <a:t>Tsinghua</a:t>
            </a:r>
            <a:r>
              <a:rPr lang="en-US" altLang="zh-CN" sz="2000" dirty="0" smtClean="0"/>
              <a:t>, China) </a:t>
            </a:r>
            <a:r>
              <a:rPr lang="en-US" altLang="zh-CN" sz="2000" dirty="0" err="1" smtClean="0"/>
              <a:t>Guoliang</a:t>
            </a:r>
            <a:r>
              <a:rPr lang="en-US" altLang="zh-CN" sz="2000" dirty="0" smtClean="0"/>
              <a:t> Li (</a:t>
            </a:r>
            <a:r>
              <a:rPr lang="en-US" altLang="zh-CN" sz="2000" dirty="0" err="1" smtClean="0"/>
              <a:t>Tsinghua</a:t>
            </a:r>
            <a:r>
              <a:rPr lang="en-US" altLang="zh-CN" sz="2000" dirty="0" smtClean="0"/>
              <a:t>, China)</a:t>
            </a:r>
          </a:p>
          <a:p>
            <a:pPr algn="l">
              <a:lnSpc>
                <a:spcPts val="3000"/>
              </a:lnSpc>
            </a:pPr>
            <a:r>
              <a:rPr lang="en-US" altLang="zh-CN" sz="2000" dirty="0" err="1" smtClean="0"/>
              <a:t>Jianhua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Feng</a:t>
            </a:r>
            <a:r>
              <a:rPr lang="en-US" altLang="zh-CN" sz="2000" dirty="0" smtClean="0"/>
              <a:t> (</a:t>
            </a:r>
            <a:r>
              <a:rPr lang="en-US" altLang="zh-CN" sz="2000" dirty="0" err="1" smtClean="0"/>
              <a:t>Tsinghua</a:t>
            </a:r>
            <a:r>
              <a:rPr lang="en-US" altLang="zh-CN" sz="2000" dirty="0" smtClean="0"/>
              <a:t>, China)</a:t>
            </a:r>
          </a:p>
        </p:txBody>
      </p:sp>
      <p:pic>
        <p:nvPicPr>
          <p:cNvPr id="7" name="图片 6" descr="tsinghua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6256" y="4703192"/>
            <a:ext cx="1775694" cy="1750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4200" dirty="0" smtClean="0"/>
              <a:t>Comparison with Existing Similarities</a:t>
            </a:r>
            <a:endParaRPr lang="zh-CN" altLang="en-US" sz="4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30446"/>
                <a:ext cx="8291264" cy="451883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3200" dirty="0" smtClean="0">
                    <a:solidFill>
                      <a:srgbClr val="FF0000"/>
                    </a:solidFill>
                  </a:rPr>
                  <a:t>Non</a:t>
                </a:r>
                <a:r>
                  <a:rPr lang="en-US" altLang="zh-CN" sz="3200" dirty="0" smtClean="0"/>
                  <a:t>-metric space</a:t>
                </a:r>
              </a:p>
              <a:p>
                <a:pPr lvl="1">
                  <a:lnSpc>
                    <a:spcPts val="2640"/>
                  </a:lnSpc>
                </a:pPr>
                <a:r>
                  <a:rPr lang="en-US" altLang="zh-CN" sz="2800" dirty="0" smtClean="0"/>
                  <a:t>Triangle inequality does not hold</a:t>
                </a:r>
              </a:p>
              <a:p>
                <a:pPr lvl="2">
                  <a:lnSpc>
                    <a:spcPts val="2640"/>
                  </a:lnSpc>
                </a:pPr>
                <a:r>
                  <a:rPr lang="en-US" altLang="zh-CN" sz="2200" dirty="0" smtClean="0"/>
                  <a:t>E.g. T</a:t>
                </a:r>
                <a:r>
                  <a:rPr lang="en-US" altLang="zh-CN" sz="2200" baseline="-25000" dirty="0" smtClean="0"/>
                  <a:t>1 </a:t>
                </a:r>
                <a:r>
                  <a:rPr lang="en-US" altLang="zh-CN" sz="2200" dirty="0"/>
                  <a:t>= </a:t>
                </a:r>
                <a:r>
                  <a:rPr lang="en-US" altLang="zh-CN" sz="2200" dirty="0" smtClean="0"/>
                  <a:t>{</a:t>
                </a:r>
                <a:r>
                  <a:rPr lang="en-US" altLang="zh-CN" sz="2200" dirty="0" err="1" smtClean="0"/>
                  <a:t>abc</a:t>
                </a:r>
                <a:r>
                  <a:rPr lang="en-US" altLang="zh-CN" sz="2200" dirty="0" smtClean="0"/>
                  <a:t>}, T</a:t>
                </a:r>
                <a:r>
                  <a:rPr lang="en-US" altLang="zh-CN" sz="2200" baseline="-25000" dirty="0" smtClean="0"/>
                  <a:t>2</a:t>
                </a:r>
                <a:r>
                  <a:rPr lang="en-US" altLang="zh-CN" sz="2200" dirty="0"/>
                  <a:t>= </a:t>
                </a:r>
                <a:r>
                  <a:rPr lang="en-US" altLang="zh-CN" sz="2200" dirty="0" smtClean="0"/>
                  <a:t>{</a:t>
                </a:r>
                <a:r>
                  <a:rPr lang="en-US" altLang="zh-CN" sz="2200" dirty="0" err="1" smtClean="0"/>
                  <a:t>abcd</a:t>
                </a:r>
                <a:r>
                  <a:rPr lang="en-US" altLang="zh-CN" sz="2200" dirty="0" smtClean="0"/>
                  <a:t>}, </a:t>
                </a:r>
                <a:r>
                  <a:rPr lang="en-US" altLang="zh-CN" dirty="0" smtClean="0"/>
                  <a:t>T</a:t>
                </a:r>
                <a:r>
                  <a:rPr lang="en-US" altLang="zh-CN" baseline="-25000" dirty="0" smtClean="0"/>
                  <a:t>3</a:t>
                </a:r>
                <a:r>
                  <a:rPr lang="en-US" altLang="zh-CN" dirty="0"/>
                  <a:t>= </a:t>
                </a:r>
                <a:r>
                  <a:rPr lang="en-US" altLang="zh-CN" dirty="0" smtClean="0"/>
                  <a:t>{</a:t>
                </a:r>
                <a:r>
                  <a:rPr lang="en-US" altLang="zh-CN" dirty="0" err="1" smtClean="0"/>
                  <a:t>bcd</a:t>
                </a:r>
                <a:r>
                  <a:rPr lang="en-US" altLang="zh-CN" dirty="0" smtClean="0"/>
                  <a:t>}</a:t>
                </a:r>
              </a:p>
              <a:p>
                <a:pPr marL="667512" lvl="2" indent="0">
                  <a:lnSpc>
                    <a:spcPts val="2640"/>
                  </a:lnSpc>
                  <a:buNone/>
                </a:pPr>
                <a:endParaRPr lang="en-US" altLang="zh-CN" dirty="0" smtClean="0"/>
              </a:p>
              <a:p>
                <a:pPr>
                  <a:lnSpc>
                    <a:spcPts val="2640"/>
                  </a:lnSpc>
                </a:pPr>
                <a:r>
                  <a:rPr lang="en-US" altLang="zh-CN" sz="3200" dirty="0" smtClean="0">
                    <a:solidFill>
                      <a:srgbClr val="FF0000"/>
                    </a:solidFill>
                  </a:rPr>
                  <a:t>Subsume</a:t>
                </a:r>
                <a:r>
                  <a:rPr lang="en-US" altLang="zh-CN" sz="3200" dirty="0" smtClean="0"/>
                  <a:t> token-based similarity</a:t>
                </a:r>
              </a:p>
              <a:p>
                <a:pPr lvl="1">
                  <a:lnSpc>
                    <a:spcPts val="264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 b="0" i="0" smtClean="0">
                            <a:latin typeface="Cambria Math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a:rPr lang="en-US" altLang="zh-CN" sz="280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sz="2800" i="1">
                                <a:latin typeface="Cambria Math"/>
                                <a:ea typeface="Cambria Math"/>
                              </a:rPr>
                              <m:t>∩</m:t>
                            </m:r>
                          </m:e>
                        </m:acc>
                      </m:e>
                      <m:sub>
                        <m:r>
                          <a:rPr lang="zh-CN" altLang="en-US" sz="2800" i="1">
                            <a:latin typeface="Cambria Math"/>
                          </a:rPr>
                          <m:t>𝛿</m:t>
                        </m:r>
                        <m:r>
                          <a:rPr lang="en-US" altLang="zh-CN" sz="2800" b="0" i="1" smtClean="0">
                            <a:latin typeface="Cambria Math"/>
                          </a:rPr>
                          <m:t>=1</m:t>
                        </m:r>
                      </m:sub>
                    </m:sSub>
                    <m:sSub>
                      <m:sSubPr>
                        <m:ctrlPr>
                          <a:rPr lang="en-US" altLang="zh-CN" sz="2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a:rPr lang="en-US" altLang="zh-CN" sz="280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sz="2800" b="0" i="1" smtClean="0">
                        <a:latin typeface="Cambria Math"/>
                      </a:rPr>
                      <m:t>|=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800" i="0"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a:rPr lang="en-US" altLang="zh-CN" sz="2800" i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800" i="0">
                            <a:latin typeface="Cambria Math"/>
                            <a:ea typeface="Cambria Math"/>
                          </a:rPr>
                          <m:t>∩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800" i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e>
                          <m:sub>
                            <m:r>
                              <a:rPr lang="en-US" altLang="zh-CN" sz="2800" i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800" dirty="0" smtClean="0"/>
              </a:p>
              <a:p>
                <a:pPr marL="393192" lvl="1" indent="0">
                  <a:lnSpc>
                    <a:spcPts val="2640"/>
                  </a:lnSpc>
                  <a:buNone/>
                </a:pPr>
                <a:endParaRPr lang="en-US" altLang="zh-CN" dirty="0" smtClean="0"/>
              </a:p>
              <a:p>
                <a:pPr>
                  <a:lnSpc>
                    <a:spcPts val="2640"/>
                  </a:lnSpc>
                </a:pPr>
                <a:r>
                  <a:rPr lang="en-US" altLang="zh-CN" sz="3200" dirty="0" smtClean="0">
                    <a:solidFill>
                      <a:srgbClr val="FF0000"/>
                    </a:solidFill>
                  </a:rPr>
                  <a:t>Subsume </a:t>
                </a:r>
                <a:r>
                  <a:rPr lang="en-US" altLang="zh-CN" sz="3200" dirty="0" smtClean="0"/>
                  <a:t>edit similarity</a:t>
                </a:r>
              </a:p>
              <a:p>
                <a:pPr lvl="1">
                  <a:lnSpc>
                    <a:spcPts val="2640"/>
                  </a:lnSpc>
                </a:pPr>
                <a:r>
                  <a:rPr lang="en-US" altLang="zh-CN" sz="28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a:rPr lang="en-US" altLang="zh-CN" sz="28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28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800" b="0" dirty="0" smtClean="0">
                    <a:latin typeface="Cambria Math"/>
                  </a:rPr>
                  <a:t> and</a:t>
                </a:r>
                <a14:m>
                  <m:oMath xmlns:m="http://schemas.openxmlformats.org/officeDocument/2006/math">
                    <m:r>
                      <a:rPr lang="en-US" altLang="zh-CN" sz="28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altLang="zh-CN" sz="2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a:rPr lang="en-US" altLang="zh-CN" sz="2800" b="0" i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sz="2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800" dirty="0" smtClean="0"/>
                  <a:t>,  </a:t>
                </a:r>
                <a:endParaRPr lang="en-US" altLang="zh-CN" sz="2800" dirty="0" smtClean="0"/>
              </a:p>
              <a:p>
                <a:pPr marL="393192" lvl="1" indent="0">
                  <a:lnSpc>
                    <a:spcPts val="2640"/>
                  </a:lnSpc>
                  <a:buNone/>
                </a:pPr>
                <a:r>
                  <a:rPr lang="en-US" altLang="zh-CN" sz="2800" dirty="0"/>
                  <a:t> </a:t>
                </a:r>
                <a:r>
                  <a:rPr lang="en-US" altLang="zh-CN" sz="2800" dirty="0" smtClean="0"/>
                  <a:t> </a:t>
                </a:r>
                <a:r>
                  <a:rPr lang="en-US" altLang="zh-CN" sz="2800" dirty="0" smtClean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>
                            <a:latin typeface="Cambria Math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a:rPr lang="en-US" altLang="zh-CN" sz="280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sz="2800" i="1">
                                <a:latin typeface="Cambria Math"/>
                                <a:ea typeface="Cambria Math"/>
                              </a:rPr>
                              <m:t>∩</m:t>
                            </m:r>
                          </m:e>
                        </m:acc>
                      </m:e>
                      <m:sub>
                        <m:r>
                          <a:rPr lang="zh-CN" altLang="en-US" sz="2800" i="1">
                            <a:latin typeface="Cambria Math"/>
                          </a:rPr>
                          <m:t>𝛿</m:t>
                        </m:r>
                        <m:r>
                          <a:rPr lang="en-US" altLang="zh-CN" sz="2800" i="1">
                            <a:latin typeface="Cambria Math"/>
                          </a:rPr>
                          <m:t>=</m:t>
                        </m:r>
                        <m:r>
                          <a:rPr lang="en-US" altLang="zh-CN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zh-CN" sz="2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a:rPr lang="en-US" altLang="zh-CN" sz="280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sz="2800" b="0" i="1" smtClean="0">
                        <a:latin typeface="Cambria Math"/>
                      </a:rPr>
                      <m:t>|=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/>
                      </a:rPr>
                      <m:t>NED</m:t>
                    </m:r>
                    <m:r>
                      <a:rPr lang="en-US" altLang="zh-CN" sz="2800" b="0" i="1" smtClean="0">
                        <a:latin typeface="Cambria Math"/>
                      </a:rPr>
                      <m:t>(</m:t>
                    </m:r>
                    <m:r>
                      <a:rPr lang="en-US" altLang="zh-CN" sz="2800" b="0" i="1" smtClean="0">
                        <a:latin typeface="Cambria Math"/>
                      </a:rPr>
                      <m:t>𝑠</m:t>
                    </m:r>
                    <m:r>
                      <a:rPr lang="en-US" altLang="zh-CN" sz="2800" b="0" i="1" baseline="-25000" smtClean="0">
                        <a:latin typeface="Cambria Math"/>
                      </a:rPr>
                      <m:t>1</m:t>
                    </m:r>
                    <m:r>
                      <a:rPr lang="en-US" altLang="zh-CN" sz="2800" b="0" i="1" smtClean="0">
                        <a:latin typeface="Cambria Math"/>
                      </a:rPr>
                      <m:t>,</m:t>
                    </m:r>
                    <m:r>
                      <a:rPr lang="en-US" altLang="zh-CN" sz="2800" b="0" i="1" smtClean="0">
                        <a:latin typeface="Cambria Math"/>
                      </a:rPr>
                      <m:t>𝑠</m:t>
                    </m:r>
                    <m:r>
                      <a:rPr lang="en-US" altLang="zh-CN" sz="2800" b="0" i="1" baseline="-25000" smtClean="0">
                        <a:latin typeface="Cambria Math"/>
                      </a:rPr>
                      <m:t>2</m:t>
                    </m:r>
                    <m:r>
                      <a:rPr lang="en-US" altLang="zh-CN" sz="2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sz="2800" dirty="0"/>
              </a:p>
              <a:p>
                <a:pPr>
                  <a:lnSpc>
                    <a:spcPts val="2640"/>
                  </a:lnSpc>
                </a:pPr>
                <a:endParaRPr lang="en-US" altLang="zh-CN" dirty="0"/>
              </a:p>
              <a:p>
                <a:pPr lvl="1">
                  <a:lnSpc>
                    <a:spcPts val="2640"/>
                  </a:lnSpc>
                </a:pPr>
                <a:endParaRPr lang="en-US" altLang="zh-CN" dirty="0" smtClean="0"/>
              </a:p>
              <a:p>
                <a:pPr>
                  <a:lnSpc>
                    <a:spcPts val="2640"/>
                  </a:lnSpc>
                </a:pPr>
                <a:endParaRPr lang="en-US" altLang="zh-CN" baseline="-25000" dirty="0" smtClean="0"/>
              </a:p>
              <a:p>
                <a:pPr lvl="1"/>
                <a:endParaRPr lang="en-US" altLang="zh-CN" dirty="0" smtClean="0"/>
              </a:p>
              <a:p>
                <a:pPr lvl="1"/>
                <a:endParaRPr lang="en-US" altLang="zh-CN" dirty="0" smtClean="0"/>
              </a:p>
              <a:p>
                <a:pPr lvl="1"/>
                <a:endParaRPr lang="en-US" altLang="zh-CN" dirty="0" smtClean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30446"/>
                <a:ext cx="8291264" cy="4518834"/>
              </a:xfrm>
              <a:blipFill rotWithShape="1">
                <a:blip r:embed="rId3"/>
                <a:stretch>
                  <a:fillRect l="-1324" t="-1754" b="-537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2011/4/13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Fast-Join @ ICDE2011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r>
              <a:rPr lang="en-US" altLang="zh-CN" smtClean="0"/>
              <a:t>/34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41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7787208" cy="438912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 smtClean="0"/>
              <a:t>Fuzzy-Token Similarity</a:t>
            </a:r>
          </a:p>
          <a:p>
            <a:r>
              <a:rPr lang="en-US" altLang="zh-CN" dirty="0" smtClean="0"/>
              <a:t>String </a:t>
            </a:r>
            <a:r>
              <a:rPr lang="en-US" altLang="zh-CN" dirty="0"/>
              <a:t>Similarity Join using Fuzzy-Token </a:t>
            </a:r>
            <a:r>
              <a:rPr lang="en-US" altLang="zh-CN" dirty="0" smtClean="0"/>
              <a:t>Similarity</a:t>
            </a:r>
          </a:p>
          <a:p>
            <a:r>
              <a:rPr lang="en-US" altLang="zh-CN" dirty="0" smtClean="0"/>
              <a:t>Signature Scheme for token sets</a:t>
            </a:r>
          </a:p>
          <a:p>
            <a:r>
              <a:rPr lang="en-US" altLang="zh-CN" dirty="0" smtClean="0"/>
              <a:t>Signature Scheme for tokens</a:t>
            </a:r>
          </a:p>
          <a:p>
            <a:r>
              <a:rPr lang="en-US" altLang="zh-CN" dirty="0" smtClean="0"/>
              <a:t>Experiment</a:t>
            </a:r>
          </a:p>
          <a:p>
            <a:r>
              <a:rPr lang="en-US" altLang="zh-CN" dirty="0" smtClean="0"/>
              <a:t>Conclusion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2011/4/13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Fast-Join @ ICDE2011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r>
              <a:rPr lang="en-US" altLang="zh-CN" smtClean="0"/>
              <a:t>/34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597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2011/4/13</a:t>
            </a:r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Fast-Join @ ICDE2011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500" dirty="0"/>
              <a:t>String Similarity Join </a:t>
            </a:r>
            <a:br>
              <a:rPr lang="en-US" altLang="zh-CN" sz="4500" dirty="0"/>
            </a:br>
            <a:r>
              <a:rPr lang="en-US" altLang="zh-CN" sz="4500" dirty="0"/>
              <a:t>using Fuzzy-Token Similarity</a:t>
            </a:r>
            <a:endParaRPr lang="zh-CN" altLang="en-US" sz="45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525602"/>
              </p:ext>
            </p:extLst>
          </p:nvPr>
        </p:nvGraphicFramePr>
        <p:xfrm>
          <a:off x="899592" y="1916832"/>
          <a:ext cx="2664296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2232248"/>
              </a:tblGrid>
              <a:tr h="149736"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s</a:t>
                      </a:r>
                      <a:r>
                        <a:rPr lang="en-US" altLang="zh-CN" b="0" baseline="-2500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1</a:t>
                      </a:r>
                      <a:endParaRPr lang="zh-CN" altLang="en-US" b="0" baseline="-2500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“</a:t>
                      </a:r>
                      <a:r>
                        <a:rPr lang="en-US" altLang="zh-CN" b="0" dirty="0" err="1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kobe</a:t>
                      </a:r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 and </a:t>
                      </a:r>
                      <a:r>
                        <a:rPr lang="en-US" altLang="zh-CN" b="0" dirty="0" err="1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trancy</a:t>
                      </a:r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”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s</a:t>
                      </a:r>
                      <a:r>
                        <a:rPr lang="en-US" altLang="zh-CN" b="0" baseline="-2500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2</a:t>
                      </a:r>
                      <a:endParaRPr lang="zh-CN" altLang="en-US" b="0" baseline="-2500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“</a:t>
                      </a:r>
                      <a:r>
                        <a:rPr lang="en-US" altLang="zh-CN" b="0" dirty="0" err="1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trcy</a:t>
                      </a:r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 </a:t>
                      </a:r>
                      <a:r>
                        <a:rPr lang="en-US" altLang="zh-CN" b="0" dirty="0" err="1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macgrady</a:t>
                      </a:r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 </a:t>
                      </a:r>
                      <a:r>
                        <a:rPr lang="en-US" altLang="zh-CN" b="0" dirty="0" err="1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mvp</a:t>
                      </a:r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”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…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…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19244"/>
              </p:ext>
            </p:extLst>
          </p:nvPr>
        </p:nvGraphicFramePr>
        <p:xfrm>
          <a:off x="4378378" y="1916832"/>
          <a:ext cx="2857918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654"/>
                <a:gridCol w="2376264"/>
              </a:tblGrid>
              <a:tr h="149736"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s'</a:t>
                      </a:r>
                      <a:r>
                        <a:rPr lang="en-US" altLang="zh-CN" b="0" baseline="-2500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1</a:t>
                      </a:r>
                      <a:endParaRPr lang="zh-CN" altLang="en-US" b="0" baseline="-2500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“</a:t>
                      </a:r>
                      <a:r>
                        <a:rPr lang="en-US" altLang="zh-CN" b="0" dirty="0" err="1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kobe</a:t>
                      </a:r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 </a:t>
                      </a:r>
                      <a:r>
                        <a:rPr lang="en-US" altLang="zh-CN" b="0" dirty="0" err="1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bryant</a:t>
                      </a:r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 age”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s'</a:t>
                      </a:r>
                      <a:r>
                        <a:rPr lang="en-US" altLang="zh-CN" b="0" baseline="-2500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2</a:t>
                      </a:r>
                      <a:endParaRPr lang="zh-CN" altLang="en-US" b="0" baseline="-2500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“</a:t>
                      </a:r>
                      <a:r>
                        <a:rPr lang="en-US" altLang="zh-CN" b="0" dirty="0" err="1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mvp</a:t>
                      </a:r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 </a:t>
                      </a:r>
                      <a:r>
                        <a:rPr lang="en-US" altLang="zh-CN" b="0" dirty="0" err="1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tracy</a:t>
                      </a:r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 </a:t>
                      </a:r>
                      <a:r>
                        <a:rPr lang="en-US" altLang="zh-CN" b="0" dirty="0" err="1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mcgrady</a:t>
                      </a:r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”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…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…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Right Arrow 10"/>
          <p:cNvSpPr/>
          <p:nvPr/>
        </p:nvSpPr>
        <p:spPr>
          <a:xfrm rot="5400000">
            <a:off x="1960104" y="2902248"/>
            <a:ext cx="618368" cy="867184"/>
          </a:xfrm>
          <a:prstGeom prst="rightArrow">
            <a:avLst>
              <a:gd name="adj1" fmla="val 50000"/>
              <a:gd name="adj2" fmla="val 31516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736070"/>
              </p:ext>
            </p:extLst>
          </p:nvPr>
        </p:nvGraphicFramePr>
        <p:xfrm>
          <a:off x="755576" y="3645024"/>
          <a:ext cx="2857116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982"/>
                <a:gridCol w="2402134"/>
              </a:tblGrid>
              <a:tr h="149736"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T</a:t>
                      </a:r>
                      <a:r>
                        <a:rPr lang="en-US" altLang="zh-CN" b="0" baseline="-2500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1</a:t>
                      </a:r>
                      <a:endParaRPr lang="zh-CN" altLang="en-US" b="0" baseline="-2500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{</a:t>
                      </a:r>
                      <a:r>
                        <a:rPr lang="en-US" altLang="zh-CN" b="0" dirty="0" err="1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kobe</a:t>
                      </a:r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, and, </a:t>
                      </a:r>
                      <a:r>
                        <a:rPr lang="en-US" altLang="zh-CN" b="0" dirty="0" err="1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trancy</a:t>
                      </a:r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}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T</a:t>
                      </a:r>
                      <a:r>
                        <a:rPr lang="en-US" altLang="zh-CN" b="0" baseline="-2500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2</a:t>
                      </a:r>
                      <a:endParaRPr lang="zh-CN" altLang="en-US" b="0" baseline="-2500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{</a:t>
                      </a:r>
                      <a:r>
                        <a:rPr lang="en-US" altLang="zh-CN" b="0" dirty="0" err="1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trcy</a:t>
                      </a:r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, </a:t>
                      </a:r>
                      <a:r>
                        <a:rPr lang="en-US" altLang="zh-CN" b="0" dirty="0" err="1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macgrady</a:t>
                      </a:r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, </a:t>
                      </a:r>
                      <a:r>
                        <a:rPr lang="en-US" altLang="zh-CN" b="0" dirty="0" err="1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mvp</a:t>
                      </a:r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}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…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…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646737"/>
              </p:ext>
            </p:extLst>
          </p:nvPr>
        </p:nvGraphicFramePr>
        <p:xfrm>
          <a:off x="4427182" y="3645024"/>
          <a:ext cx="2881122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858"/>
                <a:gridCol w="2376264"/>
              </a:tblGrid>
              <a:tr h="149736"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T’</a:t>
                      </a:r>
                      <a:r>
                        <a:rPr lang="en-US" altLang="zh-CN" b="0" baseline="-2500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1</a:t>
                      </a:r>
                      <a:endParaRPr lang="zh-CN" altLang="en-US" b="0" baseline="-2500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{</a:t>
                      </a:r>
                      <a:r>
                        <a:rPr lang="en-US" altLang="zh-CN" b="0" dirty="0" err="1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kobe</a:t>
                      </a:r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, </a:t>
                      </a:r>
                      <a:r>
                        <a:rPr lang="en-US" altLang="zh-CN" b="0" dirty="0" err="1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bryant</a:t>
                      </a:r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, age}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T’</a:t>
                      </a:r>
                      <a:r>
                        <a:rPr lang="en-US" altLang="zh-CN" b="0" baseline="-2500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2</a:t>
                      </a:r>
                      <a:endParaRPr lang="zh-CN" altLang="en-US" b="0" baseline="-2500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{</a:t>
                      </a:r>
                      <a:r>
                        <a:rPr lang="en-US" altLang="zh-CN" b="0" dirty="0" err="1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mvp</a:t>
                      </a:r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, </a:t>
                      </a:r>
                      <a:r>
                        <a:rPr lang="en-US" altLang="zh-CN" b="0" dirty="0" err="1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tracy</a:t>
                      </a:r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, </a:t>
                      </a:r>
                      <a:r>
                        <a:rPr lang="en-US" altLang="zh-CN" b="0" dirty="0" err="1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mcgrady</a:t>
                      </a:r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}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…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…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Right Arrow 14"/>
          <p:cNvSpPr/>
          <p:nvPr/>
        </p:nvSpPr>
        <p:spPr>
          <a:xfrm rot="5400000">
            <a:off x="5485408" y="2902428"/>
            <a:ext cx="618368" cy="867184"/>
          </a:xfrm>
          <a:prstGeom prst="rightArrow">
            <a:avLst>
              <a:gd name="adj1" fmla="val 50000"/>
              <a:gd name="adj2" fmla="val 31516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049043" y="3167970"/>
            <a:ext cx="19409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 dirty="0" smtClean="0"/>
              <a:t>Tokenization</a:t>
            </a:r>
            <a:endParaRPr lang="zh-CN" altLang="en-US" sz="2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635822" y="4765929"/>
                <a:ext cx="276742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 smtClean="0"/>
                  <a:t>Similarity Join</a:t>
                </a:r>
              </a:p>
              <a:p>
                <a:pPr algn="ctr"/>
                <a:r>
                  <a:rPr lang="en-US" altLang="zh-CN" sz="2000" b="1" dirty="0" smtClean="0"/>
                  <a:t>(</a:t>
                </a:r>
                <a14:m>
                  <m:oMath xmlns:m="http://schemas.openxmlformats.org/officeDocument/2006/math">
                    <m:r>
                      <a:rPr lang="zh-CN" altLang="en-US" sz="2000" b="1" i="1" smtClean="0">
                        <a:latin typeface="Cambria Math"/>
                      </a:rPr>
                      <m:t>𝝉</m:t>
                    </m:r>
                    <m:r>
                      <a:rPr lang="en-US" altLang="zh-CN" sz="2000" b="1" i="1" smtClean="0">
                        <a:latin typeface="Cambria Math"/>
                      </a:rPr>
                      <m:t>=</m:t>
                    </m:r>
                    <m:r>
                      <a:rPr lang="en-US" altLang="zh-CN" sz="2000" b="1" i="1" smtClean="0">
                        <a:latin typeface="Cambria Math"/>
                      </a:rPr>
                      <m:t>𝟎</m:t>
                    </m:r>
                    <m:r>
                      <a:rPr lang="en-US" altLang="zh-CN" sz="2000" b="1" i="1" smtClean="0">
                        <a:latin typeface="Cambria Math"/>
                      </a:rPr>
                      <m:t>.</m:t>
                    </m:r>
                    <m:r>
                      <a:rPr lang="en-US" altLang="zh-CN" sz="2000" b="1" i="1" smtClean="0">
                        <a:latin typeface="Cambria Math"/>
                      </a:rPr>
                      <m:t>𝟖</m:t>
                    </m:r>
                  </m:oMath>
                </a14:m>
                <a:r>
                  <a:rPr lang="en-US" altLang="zh-CN" sz="2000" b="1" dirty="0" smtClean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/>
                          </a:rPr>
                          <m:t>FJaccard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0.</m:t>
                        </m:r>
                        <m:r>
                          <a:rPr lang="en-US" altLang="zh-CN" sz="2000" b="0" i="1" smtClean="0">
                            <a:latin typeface="Cambria Math"/>
                          </a:rPr>
                          <m:t>75</m:t>
                        </m:r>
                      </m:sub>
                    </m:sSub>
                  </m:oMath>
                </a14:m>
                <a:r>
                  <a:rPr lang="en-US" altLang="zh-CN" sz="2000" b="1" dirty="0" smtClean="0"/>
                  <a:t>)</a:t>
                </a:r>
                <a:endParaRPr lang="zh-CN" altLang="en-US" sz="20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822" y="4765929"/>
                <a:ext cx="2767424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1762" t="-4310" r="-3965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Bent Arrow 28"/>
          <p:cNvSpPr/>
          <p:nvPr/>
        </p:nvSpPr>
        <p:spPr>
          <a:xfrm rot="10800000" flipH="1">
            <a:off x="2190815" y="4725144"/>
            <a:ext cx="1811346" cy="1219357"/>
          </a:xfrm>
          <a:prstGeom prst="bentArrow">
            <a:avLst>
              <a:gd name="adj1" fmla="val 25000"/>
              <a:gd name="adj2" fmla="val 17740"/>
              <a:gd name="adj3" fmla="val 13502"/>
              <a:gd name="adj4" fmla="val 24052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Bent Arrow 29"/>
          <p:cNvSpPr/>
          <p:nvPr/>
        </p:nvSpPr>
        <p:spPr>
          <a:xfrm rot="10800000">
            <a:off x="4041277" y="4745532"/>
            <a:ext cx="1898875" cy="1239749"/>
          </a:xfrm>
          <a:prstGeom prst="bentArrow">
            <a:avLst>
              <a:gd name="adj1" fmla="val 25000"/>
              <a:gd name="adj2" fmla="val 17740"/>
              <a:gd name="adj3" fmla="val 15017"/>
              <a:gd name="adj4" fmla="val 24052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Right Arrow 16"/>
          <p:cNvSpPr/>
          <p:nvPr/>
        </p:nvSpPr>
        <p:spPr>
          <a:xfrm rot="5400000">
            <a:off x="3665676" y="5415446"/>
            <a:ext cx="720078" cy="923654"/>
          </a:xfrm>
          <a:prstGeom prst="rightArrow">
            <a:avLst>
              <a:gd name="adj1" fmla="val 50000"/>
              <a:gd name="adj2" fmla="val 31516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3384583" y="6198185"/>
            <a:ext cx="15231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(s</a:t>
            </a:r>
            <a:r>
              <a:rPr lang="en-US" altLang="zh-CN" sz="2200" baseline="-25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</a:t>
            </a:r>
            <a:r>
              <a:rPr lang="en-US" altLang="zh-CN" sz="22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s’</a:t>
            </a:r>
            <a:r>
              <a:rPr lang="en-US" altLang="zh-CN" sz="2200" baseline="-25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</a:t>
            </a:r>
            <a:r>
              <a:rPr lang="en-US" altLang="zh-CN" sz="22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), …</a:t>
            </a:r>
            <a:endParaRPr lang="zh-CN" altLang="en-US" sz="22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-17562" y="5985282"/>
                <a:ext cx="27951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/>
                            </a:rPr>
                            <m:t>FJaccard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0.75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/>
                            </a:rPr>
                            <m:t>T</m:t>
                          </m:r>
                          <m:r>
                            <a:rPr lang="en-US" altLang="zh-CN" b="0" i="0" baseline="-25000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CN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/>
                            </a:rPr>
                            <m:t>T</m:t>
                          </m:r>
                          <m:r>
                            <a:rPr lang="en-US" altLang="zh-CN" b="0" i="0" smtClean="0">
                              <a:latin typeface="Cambria Math"/>
                            </a:rPr>
                            <m:t>′</m:t>
                          </m:r>
                          <m:r>
                            <a:rPr lang="en-US" altLang="zh-CN" baseline="-25000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altLang="zh-CN" i="1">
                          <a:latin typeface="Cambria Math"/>
                          <a:ea typeface="Cambria Math"/>
                        </a:rPr>
                        <m:t>≥0.8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562" y="5985282"/>
                <a:ext cx="2795124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r="-2832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>
            <a:stCxn id="34" idx="3"/>
            <a:endCxn id="31" idx="1"/>
          </p:cNvCxnSpPr>
          <p:nvPr/>
        </p:nvCxnSpPr>
        <p:spPr>
          <a:xfrm>
            <a:off x="2777562" y="6169948"/>
            <a:ext cx="607021" cy="243681"/>
          </a:xfrm>
          <a:prstGeom prst="straightConnector1">
            <a:avLst/>
          </a:prstGeom>
          <a:ln w="19050">
            <a:solidFill>
              <a:schemeClr val="tx1">
                <a:alpha val="58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ular Callout 36"/>
          <p:cNvSpPr/>
          <p:nvPr/>
        </p:nvSpPr>
        <p:spPr>
          <a:xfrm>
            <a:off x="6372200" y="4869160"/>
            <a:ext cx="2664296" cy="864096"/>
          </a:xfrm>
          <a:prstGeom prst="wedgeRoundRectCallout">
            <a:avLst>
              <a:gd name="adj1" fmla="val -70757"/>
              <a:gd name="adj2" fmla="val 6094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dirty="0" smtClean="0"/>
          </a:p>
          <a:p>
            <a:pPr algn="ctr"/>
            <a:r>
              <a:rPr lang="en-US" altLang="zh-CN" b="1" dirty="0" smtClean="0"/>
              <a:t>Naive Solution</a:t>
            </a:r>
          </a:p>
          <a:p>
            <a:r>
              <a:rPr lang="en-US" altLang="zh-CN" dirty="0" smtClean="0"/>
              <a:t>Enumerating </a:t>
            </a:r>
            <a:r>
              <a:rPr lang="en-US" altLang="zh-CN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</a:t>
            </a:r>
            <a:r>
              <a:rPr lang="en-US" altLang="zh-CN" baseline="300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</a:t>
            </a:r>
            <a:r>
              <a:rPr lang="en-US" altLang="zh-CN" baseline="30000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/>
              <a:t>pairs</a:t>
            </a:r>
          </a:p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Quite </a:t>
            </a:r>
            <a:r>
              <a:rPr lang="en-US" altLang="zh-CN" b="1" dirty="0">
                <a:solidFill>
                  <a:srgbClr val="FF0000"/>
                </a:solidFill>
              </a:rPr>
              <a:t>Expensive</a:t>
            </a:r>
            <a:r>
              <a:rPr lang="zh-CN" altLang="en-US" b="1" dirty="0">
                <a:solidFill>
                  <a:srgbClr val="FF0000"/>
                </a:solidFill>
              </a:rPr>
              <a:t>！！！</a:t>
            </a:r>
            <a:endParaRPr lang="en-US" altLang="zh-CN" dirty="0"/>
          </a:p>
          <a:p>
            <a:pPr algn="ctr"/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r>
              <a:rPr lang="en-US" altLang="zh-CN" smtClean="0"/>
              <a:t>/34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413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24" grpId="0"/>
      <p:bldP spid="27" grpId="0" animBg="1"/>
      <p:bldP spid="29" grpId="0" animBg="1"/>
      <p:bldP spid="30" grpId="0" animBg="1"/>
      <p:bldP spid="17" grpId="0" animBg="1"/>
      <p:bldP spid="31" grpId="0"/>
      <p:bldP spid="34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03648" y="2492896"/>
                <a:ext cx="7243906" cy="415498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indent="-64008"/>
                <a:r>
                  <a:rPr lang="en-US" altLang="zh-CN" sz="2100" i="1" dirty="0" smtClean="0">
                    <a:ea typeface="Cambria Math"/>
                    <a:cs typeface="Times New Roman" pitchFamily="18" charset="0"/>
                  </a:rPr>
                  <a:t>  If </a:t>
                </a:r>
                <a:r>
                  <a:rPr lang="en-US" altLang="zh-CN" sz="2100" i="1" dirty="0">
                    <a:ea typeface="Cambria Math"/>
                    <a:cs typeface="Times New Roman" pitchFamily="18" charset="0"/>
                  </a:rPr>
                  <a:t>T and T’ are similar, then </a:t>
                </a:r>
                <a14:m>
                  <m:oMath xmlns:m="http://schemas.openxmlformats.org/officeDocument/2006/math">
                    <m:r>
                      <a:rPr lang="en-US" altLang="zh-CN" sz="2100" i="1" dirty="0">
                        <a:latin typeface="Cambria Math"/>
                        <a:cs typeface="Times New Roman" pitchFamily="18" charset="0"/>
                      </a:rPr>
                      <m:t>𝑆𝑖𝑔</m:t>
                    </m:r>
                    <m:d>
                      <m:dPr>
                        <m:ctrlPr>
                          <a:rPr lang="en-US" altLang="zh-CN" sz="2100" i="1" dirty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sz="2100" i="1" dirty="0"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e>
                    </m:d>
                    <m:r>
                      <a:rPr lang="en-US" altLang="zh-CN" sz="21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CN" sz="2100" i="1" dirty="0">
                        <a:latin typeface="Cambria Math"/>
                        <a:cs typeface="Times New Roman" pitchFamily="18" charset="0"/>
                      </a:rPr>
                      <m:t>𝑎𝑛𝑑</m:t>
                    </m:r>
                    <m:r>
                      <a:rPr lang="en-US" altLang="zh-CN" sz="21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CN" sz="2100" i="1" dirty="0">
                        <a:latin typeface="Cambria Math"/>
                        <a:cs typeface="Times New Roman" pitchFamily="18" charset="0"/>
                      </a:rPr>
                      <m:t>𝑆𝑖𝑔</m:t>
                    </m:r>
                    <m:r>
                      <a:rPr lang="en-US" altLang="zh-CN" sz="2100" i="1" dirty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altLang="zh-CN" sz="2100" i="1" dirty="0">
                        <a:latin typeface="Cambria Math"/>
                        <a:cs typeface="Times New Roman" pitchFamily="18" charset="0"/>
                      </a:rPr>
                      <m:t>𝑇</m:t>
                    </m:r>
                    <m:r>
                      <a:rPr lang="zh-CN" altLang="en-US" sz="2100" i="1" dirty="0">
                        <a:latin typeface="Cambria Math"/>
                        <a:cs typeface="Times New Roman" pitchFamily="18" charset="0"/>
                      </a:rPr>
                      <m:t>’</m:t>
                    </m:r>
                    <m:r>
                      <a:rPr lang="en-US" altLang="zh-CN" sz="2100" i="1" dirty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altLang="zh-CN" sz="2100" i="1" dirty="0">
                    <a:latin typeface="Times New Roman" pitchFamily="18" charset="0"/>
                    <a:cs typeface="Times New Roman" pitchFamily="18" charset="0"/>
                  </a:rPr>
                  <a:t> have overlaps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492896"/>
                <a:ext cx="7243906" cy="415498"/>
              </a:xfrm>
              <a:prstGeom prst="rect">
                <a:avLst/>
              </a:prstGeom>
              <a:blipFill rotWithShape="1">
                <a:blip r:embed="rId3"/>
                <a:stretch>
                  <a:fillRect l="-754" t="-6944" r="-922" b="-2361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4500" dirty="0" smtClean="0"/>
              <a:t>Using Existing Methods</a:t>
            </a:r>
            <a:endParaRPr lang="en-US" altLang="zh-CN" sz="4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37728" y="1214422"/>
                <a:ext cx="8182744" cy="343871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 smtClean="0"/>
                  <a:t>A signature-based method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altLang="zh-CN" dirty="0" smtClean="0"/>
                  <a:t>Signature schemes</a:t>
                </a:r>
              </a:p>
              <a:p>
                <a:pPr lvl="2"/>
                <a:r>
                  <a:rPr lang="en-US" altLang="zh-CN" dirty="0" smtClean="0">
                    <a:ea typeface="Cambria Math"/>
                    <a:cs typeface="Times New Roman" pitchFamily="18" charset="0"/>
                  </a:rPr>
                  <a:t>T </a:t>
                </a:r>
                <a:r>
                  <a:rPr lang="en-US" altLang="zh-CN" dirty="0" smtClean="0">
                    <a:ea typeface="Cambria Math"/>
                    <a:cs typeface="Times New Roman" pitchFamily="18" charset="0"/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>
                        <a:latin typeface="Cambria Math"/>
                        <a:cs typeface="Times New Roman" pitchFamily="18" charset="0"/>
                      </a:rPr>
                      <m:t>Sig</m:t>
                    </m:r>
                    <m:r>
                      <a:rPr lang="en-US" altLang="zh-CN" i="0" dirty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i="0" dirty="0">
                        <a:latin typeface="Cambria Math"/>
                        <a:cs typeface="Times New Roman" pitchFamily="18" charset="0"/>
                      </a:rPr>
                      <m:t>T</m:t>
                    </m:r>
                    <m:r>
                      <a:rPr lang="en-US" altLang="zh-CN" i="0" dirty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ea typeface="Cambria Math"/>
                    <a:cs typeface="Times New Roman" pitchFamily="18" charset="0"/>
                  </a:rPr>
                  <a:t>, T</a:t>
                </a:r>
                <a:r>
                  <a:rPr lang="en-US" altLang="zh-CN" dirty="0" smtClean="0">
                    <a:ea typeface="Cambria Math"/>
                    <a:cs typeface="Times New Roman" pitchFamily="18" charset="0"/>
                  </a:rPr>
                  <a:t>’ </a:t>
                </a:r>
                <a:r>
                  <a:rPr lang="en-US" altLang="zh-CN" dirty="0" smtClean="0">
                    <a:ea typeface="Cambria Math"/>
                    <a:cs typeface="Times New Roman" pitchFamily="18" charset="0"/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>
                        <a:latin typeface="Cambria Math"/>
                        <a:cs typeface="Times New Roman" pitchFamily="18" charset="0"/>
                      </a:rPr>
                      <m:t>Sig</m:t>
                    </m:r>
                    <m:r>
                      <a:rPr lang="en-US" altLang="zh-CN" i="0" dirty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i="0" dirty="0">
                        <a:latin typeface="Cambria Math"/>
                        <a:cs typeface="Times New Roman" pitchFamily="18" charset="0"/>
                      </a:rPr>
                      <m:t>T</m:t>
                    </m:r>
                    <m:r>
                      <a:rPr lang="zh-CN" altLang="en-US" i="0" dirty="0">
                        <a:latin typeface="Cambria Math"/>
                        <a:cs typeface="Times New Roman" pitchFamily="18" charset="0"/>
                      </a:rPr>
                      <m:t>’</m:t>
                    </m:r>
                    <m:r>
                      <a:rPr lang="en-US" altLang="zh-CN" i="0" dirty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altLang="zh-CN" dirty="0" smtClean="0">
                    <a:ea typeface="Cambria Math"/>
                    <a:cs typeface="Times New Roman" pitchFamily="18" charset="0"/>
                  </a:rPr>
                  <a:t> such that</a:t>
                </a:r>
                <a:endParaRPr lang="en-US" altLang="zh-CN" dirty="0">
                  <a:ea typeface="Cambria Math"/>
                  <a:cs typeface="Times New Roman" pitchFamily="18" charset="0"/>
                </a:endParaRPr>
              </a:p>
              <a:p>
                <a:pPr marL="667512" lvl="2" indent="0">
                  <a:buNone/>
                </a:pPr>
                <a:endParaRPr lang="en-US" altLang="zh-CN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altLang="zh-CN" dirty="0" smtClean="0"/>
                  <a:t>The filter step</a:t>
                </a:r>
              </a:p>
              <a:p>
                <a:pPr lvl="2"/>
                <a:r>
                  <a:rPr lang="en-US" altLang="zh-CN" dirty="0" smtClean="0"/>
                  <a:t>Inverted index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altLang="zh-CN" dirty="0" smtClean="0"/>
                  <a:t>The refine step</a:t>
                </a:r>
              </a:p>
              <a:p>
                <a:pPr lvl="2"/>
                <a:r>
                  <a:rPr lang="en-US" altLang="zh-CN" dirty="0" smtClean="0">
                    <a:latin typeface="Times New Roman" pitchFamily="18" charset="0"/>
                    <a:cs typeface="Times New Roman" pitchFamily="18" charset="0"/>
                  </a:rPr>
                  <a:t>Maximum weight matching </a:t>
                </a:r>
                <a:r>
                  <a:rPr lang="en-US" altLang="zh-CN" sz="25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CN" i="1" dirty="0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r>
                      <a:rPr lang="en-US" altLang="zh-CN" i="1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/>
                            <a:cs typeface="Times New Roman" pitchFamily="18" charset="0"/>
                          </a:rPr>
                          <m:t>|</m:t>
                        </m:r>
                        <m:r>
                          <a:rPr lang="en-US" altLang="zh-CN" b="0" i="1" dirty="0" smtClean="0">
                            <a:latin typeface="Cambria Math"/>
                            <a:cs typeface="Times New Roman" pitchFamily="18" charset="0"/>
                          </a:rPr>
                          <m:t>𝑉</m:t>
                        </m:r>
                        <m:r>
                          <a:rPr lang="en-US" altLang="zh-CN" b="0" i="1" dirty="0" smtClean="0">
                            <a:latin typeface="Cambria Math"/>
                            <a:cs typeface="Times New Roman" pitchFamily="18" charset="0"/>
                          </a:rPr>
                          <m:t>|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dirty="0" smtClean="0">
                        <a:latin typeface="Cambria Math"/>
                        <a:cs typeface="Times New Roman" pitchFamily="18" charset="0"/>
                      </a:rPr>
                      <m:t>|</m:t>
                    </m:r>
                    <m:r>
                      <a:rPr lang="en-US" altLang="zh-CN" i="1" dirty="0" smtClean="0">
                        <a:latin typeface="Cambria Math"/>
                        <a:cs typeface="Times New Roman" pitchFamily="18" charset="0"/>
                      </a:rPr>
                      <m:t>𝐸</m:t>
                    </m:r>
                    <m:r>
                      <a:rPr lang="en-US" altLang="zh-CN" i="1" dirty="0" smtClean="0">
                        <a:latin typeface="Cambria Math"/>
                        <a:cs typeface="Times New Roman" pitchFamily="18" charset="0"/>
                      </a:rPr>
                      <m:t>|)</m:t>
                    </m:r>
                  </m:oMath>
                </a14:m>
                <a:r>
                  <a:rPr lang="en-US" altLang="zh-CN" sz="25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978408" lvl="3" indent="0">
                  <a:buNone/>
                </a:pPr>
                <a:endParaRPr lang="en-US" altLang="zh-C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2"/>
                <a:endParaRPr lang="en-US" altLang="zh-CN" dirty="0"/>
              </a:p>
              <a:p>
                <a:pPr>
                  <a:lnSpc>
                    <a:spcPts val="2640"/>
                  </a:lnSpc>
                </a:pPr>
                <a:endParaRPr lang="en-US" altLang="zh-CN" dirty="0"/>
              </a:p>
              <a:p>
                <a:pPr lvl="1">
                  <a:lnSpc>
                    <a:spcPts val="2640"/>
                  </a:lnSpc>
                </a:pPr>
                <a:endParaRPr lang="en-US" altLang="zh-CN" dirty="0" smtClean="0"/>
              </a:p>
              <a:p>
                <a:pPr>
                  <a:lnSpc>
                    <a:spcPts val="2640"/>
                  </a:lnSpc>
                </a:pPr>
                <a:endParaRPr lang="en-US" altLang="zh-CN" baseline="-25000" dirty="0" smtClean="0"/>
              </a:p>
              <a:p>
                <a:pPr lvl="1"/>
                <a:endParaRPr lang="en-US" altLang="zh-CN" dirty="0" smtClean="0"/>
              </a:p>
              <a:p>
                <a:pPr lvl="1"/>
                <a:endParaRPr lang="en-US" altLang="zh-CN" dirty="0" smtClean="0"/>
              </a:p>
              <a:p>
                <a:pPr lvl="1"/>
                <a:endParaRPr lang="en-US" altLang="zh-CN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7728" y="1214422"/>
                <a:ext cx="8182744" cy="3438714"/>
              </a:xfrm>
              <a:blipFill rotWithShape="1">
                <a:blip r:embed="rId4"/>
                <a:stretch>
                  <a:fillRect l="-969" t="-1418" b="-1003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2011/4/13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Fast-Join @ ICDE2011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U-Turn Arrow 10"/>
          <p:cNvSpPr/>
          <p:nvPr/>
        </p:nvSpPr>
        <p:spPr>
          <a:xfrm rot="5400000" flipV="1">
            <a:off x="-1044623" y="3068960"/>
            <a:ext cx="3168352" cy="720081"/>
          </a:xfrm>
          <a:prstGeom prst="utur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2"/>
              <p:cNvSpPr txBox="1">
                <a:spLocks/>
              </p:cNvSpPr>
              <p:nvPr/>
            </p:nvSpPr>
            <p:spPr>
              <a:xfrm>
                <a:off x="682201" y="4653136"/>
                <a:ext cx="7965353" cy="1844824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 smtClean="0"/>
                  <a:t>Challenges</a:t>
                </a:r>
              </a:p>
              <a:p>
                <a:pPr lvl="1"/>
                <a:r>
                  <a:rPr lang="en-US" altLang="zh-CN" dirty="0" smtClean="0"/>
                  <a:t>Subsume many similarity metrics</a:t>
                </a:r>
              </a:p>
              <a:p>
                <a:pPr lvl="1"/>
                <a:r>
                  <a:rPr lang="en-US" altLang="zh-CN" dirty="0" smtClean="0"/>
                  <a:t>Overlap </a:t>
                </a:r>
                <a:r>
                  <a:rPr lang="en-US" altLang="zh-CN" dirty="0" smtClean="0">
                    <a:sym typeface="Wingdings" pitchFamily="2" charset="2"/>
                  </a:rPr>
                  <a:t> Fuzzy Overlap (|</a:t>
                </a:r>
                <a:r>
                  <a:rPr lang="en-US" altLang="zh-CN" dirty="0" smtClean="0"/>
                  <a:t>T</a:t>
                </a:r>
                <a:r>
                  <a:rPr lang="en-US" altLang="zh-CN" baseline="-250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∩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𝛿</m:t>
                        </m:r>
                      </m:sub>
                    </m:sSub>
                  </m:oMath>
                </a14:m>
                <a:r>
                  <a:rPr lang="en-US" altLang="zh-CN" dirty="0">
                    <a:ea typeface="Cambria Math"/>
                    <a:cs typeface="Times New Roman" pitchFamily="18" charset="0"/>
                  </a:rPr>
                  <a:t> T</a:t>
                </a:r>
                <a:r>
                  <a:rPr lang="en-US" altLang="zh-CN" dirty="0" smtClean="0">
                    <a:ea typeface="Cambria Math"/>
                    <a:cs typeface="Times New Roman" pitchFamily="18" charset="0"/>
                  </a:rPr>
                  <a:t>’|</a:t>
                </a:r>
                <a:r>
                  <a:rPr lang="en-US" altLang="zh-CN" dirty="0" smtClean="0"/>
                  <a:t>≥ </a:t>
                </a:r>
                <a:r>
                  <a:rPr lang="en-US" altLang="zh-CN" b="1" dirty="0" smtClean="0">
                    <a:solidFill>
                      <a:srgbClr val="FF0000"/>
                    </a:solidFill>
                  </a:rPr>
                  <a:t>c</a:t>
                </a:r>
                <a:r>
                  <a:rPr lang="en-US" altLang="zh-CN" dirty="0" smtClean="0">
                    <a:sym typeface="Wingdings" pitchFamily="2" charset="2"/>
                  </a:rPr>
                  <a:t>)</a:t>
                </a:r>
              </a:p>
              <a:p>
                <a:pPr lvl="2"/>
                <a:r>
                  <a:rPr lang="en-US" altLang="zh-CN" dirty="0" smtClean="0"/>
                  <a:t>T1 = {</a:t>
                </a:r>
                <a:r>
                  <a:rPr lang="en-US" altLang="zh-CN" dirty="0" err="1" smtClean="0"/>
                  <a:t>trcy</a:t>
                </a:r>
                <a:r>
                  <a:rPr lang="en-US" altLang="zh-CN" dirty="0" smtClean="0"/>
                  <a:t>, </a:t>
                </a:r>
                <a:r>
                  <a:rPr lang="en-US" altLang="zh-CN" dirty="0" err="1" smtClean="0"/>
                  <a:t>m</a:t>
                </a:r>
                <a:r>
                  <a:rPr lang="en-US" altLang="zh-CN" dirty="0" err="1" smtClean="0">
                    <a:solidFill>
                      <a:srgbClr val="FF0000"/>
                    </a:solidFill>
                  </a:rPr>
                  <a:t>a</a:t>
                </a:r>
                <a:r>
                  <a:rPr lang="en-US" altLang="zh-CN" dirty="0" err="1" smtClean="0"/>
                  <a:t>cgrady</a:t>
                </a:r>
                <a:r>
                  <a:rPr lang="en-US" altLang="zh-CN" dirty="0" smtClean="0"/>
                  <a:t>}, T2 = {</a:t>
                </a:r>
                <a:r>
                  <a:rPr lang="en-US" altLang="zh-CN" dirty="0" err="1" smtClean="0"/>
                  <a:t>tr</a:t>
                </a:r>
                <a:r>
                  <a:rPr lang="en-US" altLang="zh-CN" dirty="0" err="1" smtClean="0">
                    <a:solidFill>
                      <a:srgbClr val="FF0000"/>
                    </a:solidFill>
                  </a:rPr>
                  <a:t>a</a:t>
                </a:r>
                <a:r>
                  <a:rPr lang="en-US" altLang="zh-CN" dirty="0" err="1" smtClean="0"/>
                  <a:t>cy</a:t>
                </a:r>
                <a:r>
                  <a:rPr lang="en-US" altLang="zh-CN" dirty="0" smtClean="0"/>
                  <a:t>, </a:t>
                </a:r>
                <a:r>
                  <a:rPr lang="en-US" altLang="zh-CN" dirty="0" err="1" smtClean="0"/>
                  <a:t>mcgrady</a:t>
                </a:r>
                <a:r>
                  <a:rPr lang="en-US" altLang="zh-CN" dirty="0" smtClean="0"/>
                  <a:t>}</a:t>
                </a:r>
                <a:endParaRPr lang="en-US" altLang="zh-CN" dirty="0"/>
              </a:p>
              <a:p>
                <a:pPr lvl="3"/>
                <a:endParaRPr lang="en-US" altLang="zh-C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2"/>
                <a:endParaRPr lang="en-US" altLang="zh-CN" dirty="0"/>
              </a:p>
              <a:p>
                <a:pPr>
                  <a:lnSpc>
                    <a:spcPts val="2640"/>
                  </a:lnSpc>
                </a:pPr>
                <a:endParaRPr lang="en-US" altLang="zh-CN" dirty="0"/>
              </a:p>
              <a:p>
                <a:pPr lvl="1">
                  <a:lnSpc>
                    <a:spcPts val="2640"/>
                  </a:lnSpc>
                </a:pPr>
                <a:endParaRPr lang="en-US" altLang="zh-CN" dirty="0" smtClean="0"/>
              </a:p>
              <a:p>
                <a:pPr>
                  <a:lnSpc>
                    <a:spcPts val="2640"/>
                  </a:lnSpc>
                </a:pPr>
                <a:endParaRPr lang="en-US" altLang="zh-CN" baseline="-25000" dirty="0" smtClean="0"/>
              </a:p>
              <a:p>
                <a:pPr lvl="1"/>
                <a:endParaRPr lang="en-US" altLang="zh-CN" dirty="0" smtClean="0"/>
              </a:p>
              <a:p>
                <a:pPr lvl="1"/>
                <a:endParaRPr lang="en-US" altLang="zh-CN" dirty="0" smtClean="0"/>
              </a:p>
              <a:p>
                <a:pPr lvl="1"/>
                <a:endParaRPr lang="en-US" altLang="zh-CN" dirty="0" smtClean="0"/>
              </a:p>
            </p:txBody>
          </p:sp>
        </mc:Choice>
        <mc:Fallback xmlns="">
          <p:sp>
            <p:nvSpPr>
              <p:cNvPr id="9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01" y="4653136"/>
                <a:ext cx="7965353" cy="1844824"/>
              </a:xfrm>
              <a:prstGeom prst="rect">
                <a:avLst/>
              </a:prstGeom>
              <a:blipFill rotWithShape="1">
                <a:blip r:embed="rId5"/>
                <a:stretch>
                  <a:fillRect l="-995" t="-2640" b="-1828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r>
              <a:rPr lang="en-US" altLang="zh-CN" smtClean="0"/>
              <a:t>/34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064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3157" y1="16424" x2="3157" y2="16424"/>
                        <a14:backgroundMark x1="8460" y1="25572" x2="8460" y2="25572"/>
                        <a14:backgroundMark x1="8081" y1="34719" x2="8081" y2="34719"/>
                        <a14:backgroundMark x1="10227" y1="44699" x2="10227" y2="44699"/>
                        <a14:backgroundMark x1="12626" y1="44906" x2="12626" y2="44906"/>
                        <a14:backgroundMark x1="15530" y1="44906" x2="15530" y2="44906"/>
                        <a14:backgroundMark x1="18056" y1="44906" x2="18056" y2="44906"/>
                        <a14:backgroundMark x1="21338" y1="44906" x2="21338" y2="44906"/>
                        <a14:backgroundMark x1="28409" y1="44906" x2="28409" y2="44906"/>
                        <a14:backgroundMark x1="29545" y1="44906" x2="29545" y2="44906"/>
                        <a14:backgroundMark x1="29293" y1="44906" x2="29293" y2="44906"/>
                        <a14:backgroundMark x1="20076" y1="48233" x2="20076" y2="48233"/>
                        <a14:backgroundMark x1="15783" y1="48233" x2="15783" y2="48233"/>
                        <a14:backgroundMark x1="10606" y1="48233" x2="10606" y2="48233"/>
                        <a14:backgroundMark x1="8333" y1="46362" x2="6439" y2="44699"/>
                        <a14:backgroundMark x1="3535" y1="39917" x2="2778" y2="36590"/>
                        <a14:backgroundMark x1="2399" y1="26611" x2="2399" y2="22245"/>
                        <a14:backgroundMark x1="5303" y1="10603" x2="5556" y2="8108"/>
                        <a14:backgroundMark x1="6439" y1="4158" x2="6439" y2="4158"/>
                        <a14:backgroundMark x1="11995" y1="4158" x2="11995" y2="4158"/>
                        <a14:backgroundMark x1="8712" y1="14345" x2="8712" y2="16216"/>
                        <a14:backgroundMark x1="9091" y1="20790" x2="9091" y2="20790"/>
                        <a14:backgroundMark x1="11490" y1="28690" x2="11490" y2="28690"/>
                        <a14:backgroundMark x1="13384" y1="32432" x2="13384" y2="32432"/>
                        <a14:backgroundMark x1="13005" y1="37630" x2="13005" y2="38877"/>
                        <a14:backgroundMark x1="12247" y1="43451" x2="12247" y2="43451"/>
                        <a14:backgroundMark x1="8460" y1="44699" x2="8460" y2="446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004" y="2315641"/>
            <a:ext cx="6220172" cy="377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507288" cy="1143000"/>
          </a:xfrm>
        </p:spPr>
        <p:txBody>
          <a:bodyPr>
            <a:normAutofit/>
          </a:bodyPr>
          <a:lstStyle/>
          <a:p>
            <a:r>
              <a:rPr lang="en-US" altLang="zh-CN" sz="4500" dirty="0" smtClean="0"/>
              <a:t>Our Signature Scheme</a:t>
            </a:r>
            <a:endParaRPr lang="en-US" altLang="zh-CN" sz="45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2011/4/13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Fast-Join @ ICDE2011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Bent Arrow 10"/>
          <p:cNvSpPr/>
          <p:nvPr/>
        </p:nvSpPr>
        <p:spPr>
          <a:xfrm rot="5400000" flipH="1" flipV="1">
            <a:off x="823096" y="4176276"/>
            <a:ext cx="607422" cy="1210394"/>
          </a:xfrm>
          <a:prstGeom prst="bentArrow">
            <a:avLst>
              <a:gd name="adj1" fmla="val 28215"/>
              <a:gd name="adj2" fmla="val 37738"/>
              <a:gd name="adj3" fmla="val 17234"/>
              <a:gd name="adj4" fmla="val 4375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32701" y="3789040"/>
                <a:ext cx="1319219" cy="646986"/>
              </a:xfrm>
              <a:prstGeom prst="wedgeRoundRectCallout">
                <a:avLst>
                  <a:gd name="adj1" fmla="val 60136"/>
                  <a:gd name="adj2" fmla="val -17951"/>
                  <a:gd name="adj3" fmla="val 16667"/>
                </a:avLst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/>
                        </a:rPr>
                        <m:t>𝑆𝑖𝑔</m:t>
                      </m:r>
                      <m:d>
                        <m:dPr>
                          <m:ctrlPr>
                            <a:rPr lang="en-US" altLang="zh-CN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altLang="zh-CN" sz="16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/>
                              <a:ea typeface="Cambria Math"/>
                            </a:rPr>
                            <m:t>⨄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CN" sz="1600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altLang="zh-CN" sz="16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/>
                          <a:ea typeface="Cambria Math"/>
                        </a:rPr>
                        <m:t>𝑠𝑖𝑔</m:t>
                      </m:r>
                      <m:r>
                        <a:rPr lang="en-US" altLang="zh-CN" sz="16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CN" sz="16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CN" sz="16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701" y="3789040"/>
                <a:ext cx="1319219" cy="646986"/>
              </a:xfrm>
              <a:prstGeom prst="wedgeRoundRectCallout">
                <a:avLst>
                  <a:gd name="adj1" fmla="val 60136"/>
                  <a:gd name="adj2" fmla="val -17951"/>
                  <a:gd name="adj3" fmla="val 16667"/>
                </a:avLst>
              </a:prstGeom>
              <a:blipFill rotWithShape="1">
                <a:blip r:embed="rId5"/>
                <a:stretch>
                  <a:fillRect b="-4545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42090" y="1268760"/>
                <a:ext cx="3834366" cy="981262"/>
              </a:xfrm>
              <a:prstGeom prst="wedgeRoundRectCallout">
                <a:avLst>
                  <a:gd name="adj1" fmla="val -14712"/>
                  <a:gd name="adj2" fmla="val 62754"/>
                  <a:gd name="adj3" fmla="val 16667"/>
                </a:avLst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altLang="zh-CN" b="1" u="sng" dirty="0" smtClean="0"/>
                  <a:t>Similar token pairs have overlaps</a:t>
                </a:r>
              </a:p>
              <a:p>
                <a:r>
                  <a:rPr lang="en-US" altLang="zh-CN" sz="1500" dirty="0" smtClean="0"/>
                  <a:t>E.g. </a:t>
                </a:r>
                <a:r>
                  <a:rPr lang="en-US" altLang="zh-CN" sz="1500" i="1" dirty="0" smtClean="0"/>
                  <a:t>sig</a:t>
                </a:r>
                <a:r>
                  <a:rPr lang="en-US" altLang="zh-CN" sz="1500" dirty="0" smtClean="0"/>
                  <a:t>(“</a:t>
                </a:r>
                <a:r>
                  <a:rPr lang="en-US" altLang="zh-CN" sz="1500" dirty="0" err="1" smtClean="0"/>
                  <a:t>kobe</a:t>
                </a:r>
                <a:r>
                  <a:rPr lang="en-US" altLang="zh-CN" sz="1500" dirty="0" smtClean="0"/>
                  <a:t>”) </a:t>
                </a:r>
                <a14:m>
                  <m:oMath xmlns:m="http://schemas.openxmlformats.org/officeDocument/2006/math">
                    <m:r>
                      <a:rPr lang="en-US" altLang="zh-CN" sz="1600"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en-US" altLang="zh-CN" sz="1500" i="1" dirty="0" smtClean="0"/>
                  <a:t>sig</a:t>
                </a:r>
                <a:r>
                  <a:rPr lang="en-US" altLang="zh-CN" sz="1500" dirty="0" smtClean="0"/>
                  <a:t>(“</a:t>
                </a:r>
                <a:r>
                  <a:rPr lang="en-US" altLang="zh-CN" sz="1500" dirty="0" err="1" smtClean="0"/>
                  <a:t>tracy</a:t>
                </a:r>
                <a:r>
                  <a:rPr lang="en-US" altLang="zh-CN" sz="1500" dirty="0" smtClean="0"/>
                  <a:t>”) = {}</a:t>
                </a:r>
              </a:p>
              <a:p>
                <a:r>
                  <a:rPr lang="en-US" altLang="zh-CN" sz="1500" i="1" dirty="0" smtClean="0"/>
                  <a:t>sig</a:t>
                </a:r>
                <a:r>
                  <a:rPr lang="en-US" altLang="zh-CN" sz="1500" dirty="0" smtClean="0"/>
                  <a:t>(“</a:t>
                </a:r>
                <a:r>
                  <a:rPr lang="en-US" altLang="zh-CN" sz="1500" dirty="0" err="1" smtClean="0"/>
                  <a:t>trcy</a:t>
                </a:r>
                <a:r>
                  <a:rPr lang="en-US" altLang="zh-CN" sz="1500" dirty="0" smtClean="0"/>
                  <a:t>”) </a:t>
                </a:r>
                <a14:m>
                  <m:oMath xmlns:m="http://schemas.openxmlformats.org/officeDocument/2006/math">
                    <m:r>
                      <a:rPr lang="en-US" altLang="zh-CN" sz="1600"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altLang="zh-CN" sz="16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zh-CN" sz="1500" i="1" dirty="0" smtClean="0"/>
                  <a:t>sig</a:t>
                </a:r>
                <a:r>
                  <a:rPr lang="en-US" altLang="zh-CN" sz="1500" dirty="0"/>
                  <a:t>(“</a:t>
                </a:r>
                <a:r>
                  <a:rPr lang="en-US" altLang="zh-CN" sz="1500" dirty="0" err="1" smtClean="0"/>
                  <a:t>tracy</a:t>
                </a:r>
                <a:r>
                  <a:rPr lang="en-US" altLang="zh-CN" sz="1500" dirty="0"/>
                  <a:t>”) = </a:t>
                </a:r>
                <a:r>
                  <a:rPr lang="en-US" altLang="zh-CN" sz="1500" dirty="0" smtClean="0"/>
                  <a:t>{cy}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090" y="1268760"/>
                <a:ext cx="3834366" cy="981262"/>
              </a:xfrm>
              <a:prstGeom prst="wedgeRoundRectCallout">
                <a:avLst>
                  <a:gd name="adj1" fmla="val -14712"/>
                  <a:gd name="adj2" fmla="val 62754"/>
                  <a:gd name="adj3" fmla="val 16667"/>
                </a:avLst>
              </a:prstGeom>
              <a:blipFill rotWithShape="1">
                <a:blip r:embed="rId6"/>
                <a:stretch>
                  <a:fillRect r="-1264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5496" y="2606672"/>
                <a:ext cx="2430330" cy="1871090"/>
              </a:xfrm>
              <a:prstGeom prst="rect">
                <a:avLst/>
              </a:prstGeom>
              <a:noFill/>
              <a:ln w="25400" cmpd="sng">
                <a:prstDash val="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 smtClean="0"/>
                  <a:t>T1 = {</a:t>
                </a:r>
                <a:r>
                  <a:rPr lang="en-US" altLang="zh-CN" sz="1600" b="1" dirty="0" err="1" smtClean="0"/>
                  <a:t>kobe</a:t>
                </a:r>
                <a:r>
                  <a:rPr lang="en-US" altLang="zh-CN" sz="1600" b="1" dirty="0" smtClean="0"/>
                  <a:t>, and, </a:t>
                </a:r>
                <a:r>
                  <a:rPr lang="en-US" altLang="zh-CN" sz="1600" b="1" dirty="0" err="1" smtClean="0"/>
                  <a:t>trancy</a:t>
                </a:r>
                <a:r>
                  <a:rPr lang="en-US" altLang="zh-CN" sz="1600" b="1" dirty="0" smtClean="0"/>
                  <a:t>}</a:t>
                </a:r>
              </a:p>
              <a:p>
                <a:r>
                  <a:rPr lang="en-US" altLang="zh-CN" sz="1600" i="1" dirty="0" smtClean="0"/>
                  <a:t>sig</a:t>
                </a:r>
                <a:r>
                  <a:rPr lang="en-US" altLang="zh-CN" sz="1600" dirty="0" smtClean="0"/>
                  <a:t>(“</a:t>
                </a:r>
                <a:r>
                  <a:rPr lang="en-US" altLang="zh-CN" sz="1600" dirty="0" err="1" smtClean="0"/>
                  <a:t>kobe</a:t>
                </a:r>
                <a:r>
                  <a:rPr lang="en-US" altLang="zh-CN" sz="1600" dirty="0" smtClean="0"/>
                  <a:t>”) = {</a:t>
                </a:r>
                <a:r>
                  <a:rPr lang="en-US" altLang="zh-CN" sz="1600" dirty="0" err="1" smtClean="0"/>
                  <a:t>ko</a:t>
                </a:r>
                <a:r>
                  <a:rPr lang="en-US" altLang="zh-CN" sz="1600" dirty="0" smtClean="0"/>
                  <a:t>, </a:t>
                </a:r>
                <a:r>
                  <a:rPr lang="en-US" altLang="zh-CN" sz="1600" dirty="0" err="1" smtClean="0"/>
                  <a:t>ob</a:t>
                </a:r>
                <a:r>
                  <a:rPr lang="en-US" altLang="zh-CN" sz="1600" dirty="0" smtClean="0"/>
                  <a:t>, be}</a:t>
                </a:r>
              </a:p>
              <a:p>
                <a:r>
                  <a:rPr lang="en-US" altLang="zh-CN" sz="1600" dirty="0" smtClean="0"/>
                  <a:t>sig(“and”) = {an}</a:t>
                </a:r>
              </a:p>
              <a:p>
                <a:r>
                  <a:rPr lang="en-US" altLang="zh-CN" sz="1600" dirty="0" smtClean="0"/>
                  <a:t>sig</a:t>
                </a:r>
                <a:r>
                  <a:rPr lang="en-US" altLang="zh-CN" sz="1600" dirty="0"/>
                  <a:t>(“</a:t>
                </a:r>
                <a:r>
                  <a:rPr lang="en-US" altLang="zh-CN" sz="1600" dirty="0" err="1" smtClean="0"/>
                  <a:t>trancy</a:t>
                </a:r>
                <a:r>
                  <a:rPr lang="en-US" altLang="zh-CN" sz="1600" dirty="0"/>
                  <a:t>”) = </a:t>
                </a:r>
                <a:r>
                  <a:rPr lang="en-US" altLang="zh-CN" sz="1600" dirty="0" smtClean="0"/>
                  <a:t>{an</a:t>
                </a:r>
                <a:r>
                  <a:rPr lang="en-US" altLang="zh-CN" sz="1600" dirty="0"/>
                  <a:t>, </a:t>
                </a:r>
                <a:r>
                  <a:rPr lang="en-US" altLang="zh-CN" sz="1600" dirty="0" err="1" smtClean="0"/>
                  <a:t>nc</a:t>
                </a:r>
                <a:r>
                  <a:rPr lang="en-US" altLang="zh-CN" sz="1600" dirty="0" smtClean="0"/>
                  <a:t>, cy}</a:t>
                </a:r>
              </a:p>
              <a:p>
                <a:endParaRPr lang="en-US" altLang="zh-CN" sz="1600" dirty="0" smtClean="0"/>
              </a:p>
              <a:p>
                <a:r>
                  <a:rPr lang="en-US" altLang="zh-CN" sz="1600" i="1" dirty="0" smtClean="0"/>
                  <a:t>Sig</a:t>
                </a:r>
                <a:r>
                  <a:rPr lang="en-US" altLang="zh-CN" sz="1600" dirty="0" smtClean="0"/>
                  <a:t>(T</a:t>
                </a:r>
                <a:r>
                  <a:rPr lang="en-US" altLang="zh-CN" sz="1600" baseline="-25000" dirty="0" smtClean="0"/>
                  <a:t>1</a:t>
                </a:r>
                <a:r>
                  <a:rPr lang="en-US" altLang="zh-CN" sz="1600" dirty="0" smtClean="0"/>
                  <a:t>)=</a:t>
                </a:r>
                <a:r>
                  <a:rPr lang="en-US" altLang="zh-CN" sz="1600" i="1" dirty="0"/>
                  <a:t> sig</a:t>
                </a:r>
                <a:r>
                  <a:rPr lang="en-US" altLang="zh-CN" sz="1600" dirty="0"/>
                  <a:t>(“</a:t>
                </a:r>
                <a:r>
                  <a:rPr lang="en-US" altLang="zh-CN" sz="1600" dirty="0" err="1"/>
                  <a:t>kobe</a:t>
                </a:r>
                <a:r>
                  <a:rPr lang="en-US" altLang="zh-CN" sz="1600" dirty="0"/>
                  <a:t>”)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Cambria Math"/>
                      </a:rPr>
                      <m:t>⨄</m:t>
                    </m:r>
                  </m:oMath>
                </a14:m>
                <a:endParaRPr lang="en-US" altLang="zh-CN" sz="1600" dirty="0" smtClean="0"/>
              </a:p>
              <a:p>
                <a:r>
                  <a:rPr lang="en-US" altLang="zh-CN" sz="1600" dirty="0"/>
                  <a:t>sig(“and</a:t>
                </a:r>
                <a:r>
                  <a:rPr lang="en-US" altLang="zh-CN" sz="1600" dirty="0" smtClean="0"/>
                  <a:t>”)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Cambria Math"/>
                      </a:rPr>
                      <m:t>⨄</m:t>
                    </m:r>
                  </m:oMath>
                </a14:m>
                <a:r>
                  <a:rPr lang="en-US" altLang="zh-CN" sz="1600" dirty="0"/>
                  <a:t>sig(“</a:t>
                </a:r>
                <a:r>
                  <a:rPr lang="en-US" altLang="zh-CN" sz="1600" dirty="0" err="1" smtClean="0"/>
                  <a:t>trancy</a:t>
                </a:r>
                <a:r>
                  <a:rPr lang="en-US" altLang="zh-CN" sz="1600" dirty="0"/>
                  <a:t>”)</a:t>
                </a:r>
                <a:endParaRPr lang="zh-CN" altLang="en-US" sz="1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606672"/>
                <a:ext cx="2430330" cy="1871090"/>
              </a:xfrm>
              <a:prstGeom prst="rect">
                <a:avLst/>
              </a:prstGeom>
              <a:blipFill rotWithShape="1">
                <a:blip r:embed="rId7"/>
                <a:stretch>
                  <a:fillRect l="-995" t="-322" r="-4229" b="-2572"/>
                </a:stretch>
              </a:blipFill>
              <a:ln w="25400" cmpd="sng"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143283" y="6166390"/>
            <a:ext cx="2644741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</a:rPr>
              <a:t>The superscript denotes which </a:t>
            </a:r>
          </a:p>
          <a:p>
            <a:r>
              <a:rPr lang="en-US" altLang="zh-CN" sz="1400" dirty="0" smtClean="0">
                <a:solidFill>
                  <a:srgbClr val="FF0000"/>
                </a:solidFill>
              </a:rPr>
              <a:t>token generates the signature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r>
              <a:rPr lang="en-US" altLang="zh-CN" smtClean="0"/>
              <a:t>/34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05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7787208" cy="438912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 smtClean="0"/>
              <a:t>Fuzzy-Token Similarity</a:t>
            </a:r>
          </a:p>
          <a:p>
            <a:r>
              <a:rPr lang="en-US" altLang="zh-CN" dirty="0" smtClean="0"/>
              <a:t>String Similarity Join using Fuzzy-Token Similarity</a:t>
            </a:r>
            <a:endParaRPr lang="en-US" altLang="zh-CN" dirty="0"/>
          </a:p>
          <a:p>
            <a:r>
              <a:rPr lang="en-US" altLang="zh-CN" dirty="0" smtClean="0"/>
              <a:t>Signature Scheme for Token Sets</a:t>
            </a:r>
          </a:p>
          <a:p>
            <a:r>
              <a:rPr lang="en-US" altLang="zh-CN" dirty="0" smtClean="0"/>
              <a:t>Signature Scheme for Tokens</a:t>
            </a:r>
          </a:p>
          <a:p>
            <a:r>
              <a:rPr lang="en-US" altLang="zh-CN" dirty="0" smtClean="0"/>
              <a:t>Experiment</a:t>
            </a:r>
          </a:p>
          <a:p>
            <a:r>
              <a:rPr lang="en-US" altLang="zh-CN" dirty="0" smtClean="0"/>
              <a:t>Conclusion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2011/4/13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Fast-Join @ ICDE2011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r>
              <a:rPr lang="en-US" altLang="zh-CN" smtClean="0"/>
              <a:t>/34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411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184537"/>
              </p:ext>
            </p:extLst>
          </p:nvPr>
        </p:nvGraphicFramePr>
        <p:xfrm>
          <a:off x="509993" y="3165840"/>
          <a:ext cx="7662407" cy="3676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Visio" r:id="rId3" imgW="7432776" imgH="3564219" progId="Visio.Drawing.11">
                  <p:embed/>
                </p:oleObj>
              </mc:Choice>
              <mc:Fallback>
                <p:oleObj name="Visio" r:id="rId3" imgW="7432776" imgH="3564219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993" y="3165840"/>
                        <a:ext cx="7662407" cy="36766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Fast-Join @ ICDE2011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内容占位符 2"/>
              <p:cNvSpPr txBox="1">
                <a:spLocks/>
              </p:cNvSpPr>
              <p:nvPr/>
            </p:nvSpPr>
            <p:spPr>
              <a:xfrm>
                <a:off x="323528" y="1124744"/>
                <a:ext cx="8280920" cy="5213264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dirty="0" smtClean="0"/>
                  <a:t>Basic Idea</a:t>
                </a:r>
                <a:endParaRPr lang="en-US" altLang="zh-CN" sz="2400" b="1" i="1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altLang="zh-CN" sz="2000" b="0" dirty="0" smtClean="0">
                    <a:cs typeface="Times New Roman" pitchFamily="18" charset="0"/>
                  </a:rPr>
                  <a:t>If </a:t>
                </a:r>
                <a:r>
                  <a:rPr lang="en-US" altLang="zh-CN" sz="2000" b="0" i="1" dirty="0" smtClean="0">
                    <a:cs typeface="Times New Roman" pitchFamily="18" charset="0"/>
                  </a:rPr>
                  <a:t>T</a:t>
                </a:r>
                <a:r>
                  <a:rPr lang="en-US" altLang="zh-CN" sz="2000" b="0" dirty="0" smtClean="0">
                    <a:cs typeface="Times New Roman" pitchFamily="18" charset="0"/>
                  </a:rPr>
                  <a:t> and </a:t>
                </a:r>
                <a:r>
                  <a:rPr lang="en-US" altLang="zh-CN" sz="2000" b="0" i="1" dirty="0" smtClean="0">
                    <a:cs typeface="Times New Roman" pitchFamily="18" charset="0"/>
                  </a:rPr>
                  <a:t>T’</a:t>
                </a:r>
                <a:r>
                  <a:rPr lang="en-US" altLang="zh-CN" sz="2000" b="0" dirty="0" smtClean="0">
                    <a:cs typeface="Times New Roman" pitchFamily="18" charset="0"/>
                  </a:rPr>
                  <a:t> are similar,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000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/>
                            <a:cs typeface="Times New Roman" pitchFamily="18" charset="0"/>
                          </a:rPr>
                          <m:t>𝑆𝑖𝑔</m:t>
                        </m:r>
                        <m:d>
                          <m:dPr>
                            <m:ctrlPr>
                              <a:rPr lang="en-US" altLang="zh-CN" sz="20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zh-CN" sz="2000" i="1" dirty="0">
                                <a:cs typeface="Times New Roman" pitchFamily="18" charset="0"/>
                              </a:rPr>
                              <m:t>T</m:t>
                            </m:r>
                          </m:e>
                        </m:d>
                        <m:r>
                          <a:rPr lang="en-US" altLang="zh-CN" sz="2000" i="1" dirty="0">
                            <a:latin typeface="Cambria Math"/>
                            <a:cs typeface="Times New Roman" pitchFamily="18" charset="0"/>
                          </a:rPr>
                          <m:t>∩</m:t>
                        </m:r>
                        <m:r>
                          <a:rPr lang="en-US" altLang="zh-CN" sz="2000" i="1" dirty="0">
                            <a:latin typeface="Cambria Math"/>
                            <a:cs typeface="Times New Roman" pitchFamily="18" charset="0"/>
                          </a:rPr>
                          <m:t>𝑆𝑖𝑔</m:t>
                        </m:r>
                        <m:d>
                          <m:dPr>
                            <m:ctrlPr>
                              <a:rPr lang="en-US" altLang="zh-CN" sz="20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zh-CN" sz="2000" i="1" dirty="0">
                                <a:cs typeface="Times New Roman" pitchFamily="18" charset="0"/>
                              </a:rPr>
                              <m:t>T</m:t>
                            </m:r>
                            <m:r>
                              <a:rPr lang="en-US" altLang="zh-CN" sz="2000" b="0" i="1" dirty="0" smtClean="0">
                                <a:latin typeface="Cambria Math"/>
                                <a:cs typeface="Times New Roman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  <m:r>
                      <a:rPr lang="en-US" altLang="zh-CN" sz="2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≥</m:t>
                    </m:r>
                  </m:oMath>
                </a14:m>
                <a:r>
                  <a:rPr lang="en-US" altLang="zh-CN" sz="2000" b="1" i="1" dirty="0" smtClean="0">
                    <a:solidFill>
                      <a:srgbClr val="FF0000"/>
                    </a:solidFill>
                  </a:rPr>
                  <a:t> c</a:t>
                </a:r>
              </a:p>
              <a:p>
                <a:r>
                  <a:rPr lang="en-US" altLang="zh-CN" sz="2400" dirty="0" smtClean="0"/>
                  <a:t>Signature Scheme</a:t>
                </a:r>
                <a:endParaRPr lang="en-US" altLang="zh-CN" sz="2400" b="1" i="1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altLang="zh-CN" sz="2000" b="1" dirty="0" smtClean="0">
                    <a:solidFill>
                      <a:srgbClr val="FF0000"/>
                    </a:solidFill>
                  </a:rPr>
                  <a:t>Global order </a:t>
                </a:r>
                <a:r>
                  <a:rPr lang="en-US" altLang="zh-CN" sz="2000" dirty="0" smtClean="0"/>
                  <a:t>over all signatures</a:t>
                </a:r>
              </a:p>
              <a:p>
                <a:pPr lvl="1"/>
                <a:r>
                  <a:rPr lang="en-US" altLang="zh-CN" sz="2000" dirty="0" smtClean="0"/>
                  <a:t>Remove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𝒄</m:t>
                        </m:r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−</m:t>
                        </m:r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𝟏</m:t>
                        </m:r>
                      </m:e>
                    </m:d>
                    <m:r>
                      <a:rPr lang="en-US" altLang="zh-CN" sz="2000" b="1" i="1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en-US" altLang="zh-CN" sz="2000" dirty="0" smtClean="0">
                    <a:sym typeface="Wingdings" pitchFamily="2" charset="2"/>
                  </a:rPr>
                  <a:t>largest signatures</a:t>
                </a:r>
                <a:endParaRPr lang="zh-CN" altLang="en-US" sz="2000" dirty="0">
                  <a:solidFill>
                    <a:srgbClr val="FF0000"/>
                  </a:solidFill>
                </a:endParaRPr>
              </a:p>
              <a:p>
                <a:pPr lvl="3"/>
                <a:endParaRPr lang="en-US" altLang="zh-CN" dirty="0">
                  <a:latin typeface="Cambria Math"/>
                  <a:cs typeface="Times New Roman" pitchFamily="18" charset="0"/>
                </a:endParaRPr>
              </a:p>
              <a:p>
                <a:pPr marL="1215390" lvl="4" indent="0">
                  <a:buFont typeface="Wingdings 2"/>
                  <a:buNone/>
                </a:pPr>
                <a:endParaRPr lang="en-US" altLang="zh-CN" i="1" dirty="0" smtClean="0">
                  <a:latin typeface="Cambria Math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24744"/>
                <a:ext cx="8280920" cy="5213264"/>
              </a:xfrm>
              <a:prstGeom prst="rect">
                <a:avLst/>
              </a:prstGeom>
              <a:blipFill rotWithShape="1">
                <a:blip r:embed="rId5"/>
                <a:stretch>
                  <a:fillRect l="-736" t="-9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2011/4/13</a:t>
            </a:r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507288" cy="1143000"/>
          </a:xfrm>
        </p:spPr>
        <p:txBody>
          <a:bodyPr>
            <a:normAutofit/>
          </a:bodyPr>
          <a:lstStyle/>
          <a:p>
            <a:r>
              <a:rPr lang="en-US" altLang="zh-CN" sz="4500" dirty="0" smtClean="0"/>
              <a:t>Prefix Filtering Signature Scheme</a:t>
            </a:r>
            <a:endParaRPr lang="en-US" altLang="zh-CN" sz="4500" dirty="0"/>
          </a:p>
        </p:txBody>
      </p:sp>
      <p:sp>
        <p:nvSpPr>
          <p:cNvPr id="13" name="TextBox 12"/>
          <p:cNvSpPr txBox="1"/>
          <p:nvPr/>
        </p:nvSpPr>
        <p:spPr>
          <a:xfrm>
            <a:off x="572442" y="4581128"/>
            <a:ext cx="1407270" cy="646986"/>
          </a:xfrm>
          <a:prstGeom prst="wedgeRoundRectCallout">
            <a:avLst>
              <a:gd name="adj1" fmla="val 62137"/>
              <a:gd name="adj2" fmla="val 14664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1600" dirty="0" smtClean="0"/>
              <a:t>Alphabetical </a:t>
            </a:r>
          </a:p>
          <a:p>
            <a:r>
              <a:rPr lang="en-US" altLang="zh-CN" sz="1600" dirty="0" smtClean="0"/>
              <a:t>Order</a:t>
            </a:r>
            <a:endParaRPr lang="zh-CN" alt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418685" y="4725144"/>
            <a:ext cx="2953515" cy="408623"/>
          </a:xfrm>
          <a:prstGeom prst="wedgeRoundRectCallout">
            <a:avLst>
              <a:gd name="adj1" fmla="val -14642"/>
              <a:gd name="adj2" fmla="val 131354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Remove 2 largest signatures</a:t>
            </a:r>
            <a:endParaRPr lang="zh-CN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r>
              <a:rPr lang="en-US" altLang="zh-CN" smtClean="0"/>
              <a:t>/34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4211960" y="3330821"/>
                <a:ext cx="4573624" cy="101566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altLang="zh-CN" b="1" dirty="0" smtClean="0"/>
                  <a:t>Candidates </a:t>
                </a:r>
                <a:r>
                  <a:rPr lang="fr-FR" altLang="zh-CN" b="1" dirty="0"/>
                  <a:t>: </a:t>
                </a:r>
                <a:r>
                  <a:rPr lang="fr-FR" altLang="zh-CN" b="1" dirty="0" smtClean="0"/>
                  <a:t>{</a:t>
                </a:r>
                <a:r>
                  <a:rPr lang="fr-FR" altLang="zh-CN" dirty="0" smtClean="0"/>
                  <a:t>(</a:t>
                </a:r>
                <a:r>
                  <a:rPr lang="fr-FR" altLang="zh-CN" dirty="0"/>
                  <a:t>T</a:t>
                </a:r>
                <a:r>
                  <a:rPr lang="fr-FR" altLang="zh-CN" baseline="-25000" dirty="0"/>
                  <a:t>1</a:t>
                </a:r>
                <a:r>
                  <a:rPr lang="fr-FR" altLang="zh-CN" dirty="0"/>
                  <a:t>,T</a:t>
                </a:r>
                <a:r>
                  <a:rPr lang="fr-FR" altLang="zh-CN" baseline="-25000" dirty="0"/>
                  <a:t>2</a:t>
                </a:r>
                <a:r>
                  <a:rPr lang="fr-FR" altLang="zh-CN" dirty="0"/>
                  <a:t>),(T</a:t>
                </a:r>
                <a:r>
                  <a:rPr lang="fr-FR" altLang="zh-CN" baseline="-25000" dirty="0"/>
                  <a:t>1</a:t>
                </a:r>
                <a:r>
                  <a:rPr lang="fr-FR" altLang="zh-CN" dirty="0"/>
                  <a:t>,T</a:t>
                </a:r>
                <a:r>
                  <a:rPr lang="fr-FR" altLang="zh-CN" baseline="-25000" dirty="0"/>
                  <a:t>3</a:t>
                </a:r>
                <a:r>
                  <a:rPr lang="fr-FR" altLang="zh-CN" dirty="0"/>
                  <a:t>),(T</a:t>
                </a:r>
                <a:r>
                  <a:rPr lang="fr-FR" altLang="zh-CN" baseline="-25000" dirty="0"/>
                  <a:t>1</a:t>
                </a:r>
                <a:r>
                  <a:rPr lang="fr-FR" altLang="zh-CN" dirty="0"/>
                  <a:t>,T</a:t>
                </a:r>
                <a:r>
                  <a:rPr lang="fr-FR" altLang="zh-CN" baseline="-25000" dirty="0"/>
                  <a:t>4</a:t>
                </a:r>
                <a:r>
                  <a:rPr lang="fr-FR" altLang="zh-CN" dirty="0"/>
                  <a:t>),(T</a:t>
                </a:r>
                <a:r>
                  <a:rPr lang="fr-FR" altLang="zh-CN" baseline="-25000" dirty="0"/>
                  <a:t>2</a:t>
                </a:r>
                <a:r>
                  <a:rPr lang="fr-FR" altLang="zh-CN" dirty="0"/>
                  <a:t>,T</a:t>
                </a:r>
                <a:r>
                  <a:rPr lang="fr-FR" altLang="zh-CN" baseline="-25000" dirty="0"/>
                  <a:t>4</a:t>
                </a:r>
                <a:r>
                  <a:rPr lang="fr-FR" altLang="zh-CN" dirty="0" smtClean="0"/>
                  <a:t>)}</a:t>
                </a:r>
              </a:p>
              <a:p>
                <a:pPr>
                  <a:lnSpc>
                    <a:spcPts val="1200"/>
                  </a:lnSpc>
                </a:pPr>
                <a:endParaRPr lang="fr-FR" altLang="zh-CN" sz="1600" dirty="0" smtClean="0"/>
              </a:p>
              <a:p>
                <a:r>
                  <a:rPr lang="en-US" altLang="zh-CN" sz="1600" b="1" dirty="0" smtClean="0"/>
                  <a:t>E.g. </a:t>
                </a:r>
                <a:r>
                  <a:rPr lang="en-US" altLang="zh-CN" sz="1600" i="1" dirty="0" err="1"/>
                  <a:t>Sig</a:t>
                </a:r>
                <a:r>
                  <a:rPr lang="en-US" altLang="zh-CN" sz="1600" i="1" baseline="-25000" dirty="0" err="1"/>
                  <a:t>p</a:t>
                </a:r>
                <a:r>
                  <a:rPr lang="en-US" altLang="zh-CN" sz="1600" dirty="0"/>
                  <a:t>(T</a:t>
                </a:r>
                <a:r>
                  <a:rPr lang="en-US" altLang="zh-CN" sz="1600" baseline="-25000" dirty="0"/>
                  <a:t>1</a:t>
                </a:r>
                <a:r>
                  <a:rPr lang="en-US" altLang="zh-CN" sz="1600" dirty="0" smtClean="0"/>
                  <a:t>) </a:t>
                </a:r>
                <a14:m>
                  <m:oMath xmlns:m="http://schemas.openxmlformats.org/officeDocument/2006/math">
                    <m:r>
                      <a:rPr lang="en-US" altLang="zh-CN" sz="1600" i="1" dirty="0">
                        <a:latin typeface="Cambria Math"/>
                        <a:cs typeface="Times New Roman" pitchFamily="18" charset="0"/>
                      </a:rPr>
                      <m:t>∩ </m:t>
                    </m:r>
                  </m:oMath>
                </a14:m>
                <a:r>
                  <a:rPr lang="en-US" altLang="zh-CN" sz="1600" i="1" dirty="0" err="1" smtClean="0"/>
                  <a:t>Sig</a:t>
                </a:r>
                <a:r>
                  <a:rPr lang="en-US" altLang="zh-CN" sz="1600" i="1" baseline="-25000" dirty="0" err="1" smtClean="0"/>
                  <a:t>p</a:t>
                </a:r>
                <a:r>
                  <a:rPr lang="en-US" altLang="zh-CN" sz="1600" dirty="0" smtClean="0"/>
                  <a:t>(T</a:t>
                </a:r>
                <a:r>
                  <a:rPr lang="en-US" altLang="zh-CN" sz="1600" baseline="-25000" dirty="0" smtClean="0"/>
                  <a:t>2</a:t>
                </a:r>
                <a:r>
                  <a:rPr lang="en-US" altLang="zh-CN" sz="1600" dirty="0" smtClean="0"/>
                  <a:t>) = {cy}</a:t>
                </a:r>
              </a:p>
              <a:p>
                <a:r>
                  <a:rPr lang="en-US" altLang="zh-CN" sz="1600" i="1" dirty="0" err="1" smtClean="0"/>
                  <a:t>Sig</a:t>
                </a:r>
                <a:r>
                  <a:rPr lang="en-US" altLang="zh-CN" sz="1600" i="1" baseline="-25000" dirty="0" err="1" smtClean="0"/>
                  <a:t>p</a:t>
                </a:r>
                <a:r>
                  <a:rPr lang="en-US" altLang="zh-CN" sz="1600" dirty="0" smtClean="0"/>
                  <a:t>(T</a:t>
                </a:r>
                <a:r>
                  <a:rPr lang="en-US" altLang="zh-CN" sz="1600" baseline="-25000" dirty="0" smtClean="0"/>
                  <a:t>2</a:t>
                </a:r>
                <a:r>
                  <a:rPr lang="en-US" altLang="zh-CN" sz="1600" dirty="0" smtClean="0"/>
                  <a:t>) </a:t>
                </a:r>
                <a14:m>
                  <m:oMath xmlns:m="http://schemas.openxmlformats.org/officeDocument/2006/math">
                    <m:r>
                      <a:rPr lang="en-US" altLang="zh-CN" sz="1600" i="1" dirty="0">
                        <a:latin typeface="Cambria Math"/>
                        <a:cs typeface="Times New Roman" pitchFamily="18" charset="0"/>
                      </a:rPr>
                      <m:t>∩ </m:t>
                    </m:r>
                  </m:oMath>
                </a14:m>
                <a:r>
                  <a:rPr lang="en-US" altLang="zh-CN" sz="1600" i="1" dirty="0" smtClean="0"/>
                  <a:t>Sig</a:t>
                </a:r>
                <a:r>
                  <a:rPr lang="en-US" altLang="zh-CN" sz="1600" i="1" baseline="-25000" dirty="0" smtClean="0"/>
                  <a:t>p</a:t>
                </a:r>
                <a:r>
                  <a:rPr lang="en-US" altLang="zh-CN" sz="1600" dirty="0" smtClean="0"/>
                  <a:t>(T</a:t>
                </a:r>
                <a:r>
                  <a:rPr lang="en-US" altLang="zh-CN" sz="1600" baseline="-25000" dirty="0" smtClean="0"/>
                  <a:t>3</a:t>
                </a:r>
                <a:r>
                  <a:rPr lang="en-US" altLang="zh-CN" sz="1600" dirty="0" smtClean="0"/>
                  <a:t>) = {}</a:t>
                </a:r>
                <a:endParaRPr lang="zh-CN" altLang="en-US" sz="14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3330821"/>
                <a:ext cx="4573624" cy="1015663"/>
              </a:xfrm>
              <a:prstGeom prst="rect">
                <a:avLst/>
              </a:prstGeom>
              <a:blipFill rotWithShape="1">
                <a:blip r:embed="rId6"/>
                <a:stretch>
                  <a:fillRect l="-1064" t="-2367" b="-591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50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2011/4/13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Fast-Join @ ICDE2011</a:t>
            </a:r>
            <a:endParaRPr lang="zh-CN" altLang="en-US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507288" cy="1143000"/>
          </a:xfrm>
        </p:spPr>
        <p:txBody>
          <a:bodyPr>
            <a:normAutofit/>
          </a:bodyPr>
          <a:lstStyle/>
          <a:p>
            <a:r>
              <a:rPr lang="en-US" altLang="zh-CN" sz="4500" dirty="0"/>
              <a:t>Token Sensitive Signature Scheme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内容占位符 2"/>
              <p:cNvSpPr txBox="1">
                <a:spLocks/>
              </p:cNvSpPr>
              <p:nvPr/>
            </p:nvSpPr>
            <p:spPr>
              <a:xfrm>
                <a:off x="323528" y="1296144"/>
                <a:ext cx="8352928" cy="3645024"/>
              </a:xfrm>
              <a:prstGeom prst="rect">
                <a:avLst/>
              </a:prstGeom>
            </p:spPr>
            <p:txBody>
              <a:bodyPr vert="horz">
                <a:normAutofit lnSpcReduction="10000"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 smtClean="0"/>
                  <a:t>Basic Idea</a:t>
                </a:r>
              </a:p>
              <a:p>
                <a:pPr lvl="1"/>
                <a:r>
                  <a:rPr lang="en-US" altLang="zh-CN" sz="2200" dirty="0" smtClean="0">
                    <a:cs typeface="Times New Roman" pitchFamily="18" charset="0"/>
                  </a:rPr>
                  <a:t>If </a:t>
                </a:r>
                <a:r>
                  <a:rPr lang="en-US" altLang="zh-CN" sz="2200" i="1" dirty="0">
                    <a:cs typeface="Times New Roman" pitchFamily="18" charset="0"/>
                  </a:rPr>
                  <a:t>T</a:t>
                </a:r>
                <a:r>
                  <a:rPr lang="en-US" altLang="zh-CN" sz="2200" dirty="0">
                    <a:cs typeface="Times New Roman" pitchFamily="18" charset="0"/>
                  </a:rPr>
                  <a:t> and </a:t>
                </a:r>
                <a:r>
                  <a:rPr lang="en-US" altLang="zh-CN" sz="2200" i="1" dirty="0">
                    <a:cs typeface="Times New Roman" pitchFamily="18" charset="0"/>
                  </a:rPr>
                  <a:t>T’ </a:t>
                </a:r>
                <a:r>
                  <a:rPr lang="en-US" altLang="zh-CN" sz="2200" dirty="0">
                    <a:cs typeface="Times New Roman" pitchFamily="18" charset="0"/>
                  </a:rPr>
                  <a:t>are similar</a:t>
                </a:r>
                <a:r>
                  <a:rPr lang="en-US" altLang="zh-CN" sz="2200" dirty="0" smtClean="0">
                    <a:cs typeface="Times New Roman" pitchFamily="18" charset="0"/>
                  </a:rPr>
                  <a:t>, then  </a:t>
                </a:r>
                <a14:m>
                  <m:oMath xmlns:m="http://schemas.openxmlformats.org/officeDocument/2006/math">
                    <m:r>
                      <a:rPr lang="en-US" altLang="zh-CN" sz="2200" i="1" dirty="0">
                        <a:latin typeface="Cambria Math"/>
                        <a:cs typeface="Times New Roman" pitchFamily="18" charset="0"/>
                      </a:rPr>
                      <m:t>𝑆𝑖𝑔</m:t>
                    </m:r>
                    <m:d>
                      <m:dPr>
                        <m:ctrlPr>
                          <a:rPr lang="en-US" altLang="zh-CN" sz="2200" i="1" dirty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CN" sz="2200" i="1" dirty="0">
                            <a:cs typeface="Times New Roman" pitchFamily="18" charset="0"/>
                          </a:rPr>
                          <m:t>T</m:t>
                        </m:r>
                      </m:e>
                    </m:d>
                    <m:r>
                      <a:rPr lang="en-US" altLang="zh-CN" sz="2200" i="1" dirty="0">
                        <a:latin typeface="Cambria Math"/>
                        <a:cs typeface="Times New Roman" pitchFamily="18" charset="0"/>
                      </a:rPr>
                      <m:t>∩</m:t>
                    </m:r>
                    <m:r>
                      <a:rPr lang="en-US" altLang="zh-CN" sz="2200" i="1" dirty="0">
                        <a:latin typeface="Cambria Math"/>
                        <a:cs typeface="Times New Roman" pitchFamily="18" charset="0"/>
                      </a:rPr>
                      <m:t>𝑆𝑖𝑔</m:t>
                    </m:r>
                    <m:d>
                      <m:dPr>
                        <m:ctrlPr>
                          <a:rPr lang="en-US" altLang="zh-CN" sz="2200" i="1" dirty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CN" sz="2200" i="1" dirty="0">
                            <a:cs typeface="Times New Roman" pitchFamily="18" charset="0"/>
                          </a:rPr>
                          <m:t>T</m:t>
                        </m:r>
                        <m:r>
                          <a:rPr lang="en-US" altLang="zh-CN" sz="2200" i="1" dirty="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altLang="zh-CN" sz="2200" dirty="0" smtClean="0">
                    <a:solidFill>
                      <a:schemeClr val="tx1"/>
                    </a:solidFill>
                  </a:rPr>
                  <a:t> are generated from at least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zh-CN" sz="2200" b="1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altLang="zh-CN" sz="2200" b="1" i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𝐜</m:t>
                        </m:r>
                      </m:e>
                    </m:d>
                  </m:oMath>
                </a14:m>
                <a:r>
                  <a:rPr lang="en-US" altLang="zh-CN" sz="2200" dirty="0" smtClean="0">
                    <a:solidFill>
                      <a:schemeClr val="tx1"/>
                    </a:solidFill>
                  </a:rPr>
                  <a:t> tokens</a:t>
                </a:r>
              </a:p>
              <a:p>
                <a:r>
                  <a:rPr lang="en-US" altLang="zh-CN" dirty="0" smtClean="0"/>
                  <a:t>For Example</a:t>
                </a:r>
              </a:p>
              <a:p>
                <a:pPr lvl="1"/>
                <a:r>
                  <a:rPr lang="en-US" altLang="zh-CN" i="1" dirty="0" smtClean="0"/>
                  <a:t>Sig</a:t>
                </a:r>
                <a:r>
                  <a:rPr lang="en-US" altLang="zh-CN" dirty="0" smtClean="0"/>
                  <a:t>(T</a:t>
                </a:r>
                <a:r>
                  <a:rPr lang="en-US" altLang="zh-CN" baseline="-25000" dirty="0" smtClean="0"/>
                  <a:t>1</a:t>
                </a:r>
                <a:r>
                  <a:rPr lang="en-US" altLang="zh-CN" dirty="0" smtClean="0"/>
                  <a:t>)={</a:t>
                </a:r>
                <a:r>
                  <a:rPr lang="en-US" altLang="zh-CN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an</a:t>
                </a:r>
                <a:r>
                  <a:rPr lang="en-US" altLang="zh-CN" baseline="30000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2</a:t>
                </a:r>
                <a:r>
                  <a:rPr lang="en-US" altLang="zh-CN" dirty="0">
                    <a:latin typeface="Cambria Math" pitchFamily="18" charset="0"/>
                    <a:ea typeface="Cambria Math" pitchFamily="18" charset="0"/>
                  </a:rPr>
                  <a:t>, </a:t>
                </a:r>
                <a:r>
                  <a:rPr lang="en-US" altLang="zh-CN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an</a:t>
                </a:r>
                <a:r>
                  <a:rPr lang="en-US" altLang="zh-CN" baseline="30000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3</a:t>
                </a:r>
                <a:r>
                  <a:rPr lang="en-US" altLang="zh-CN" dirty="0" smtClean="0">
                    <a:latin typeface="Cambria Math" pitchFamily="18" charset="0"/>
                    <a:ea typeface="Cambria Math" pitchFamily="18" charset="0"/>
                  </a:rPr>
                  <a:t>, 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be</a:t>
                </a:r>
                <a:r>
                  <a:rPr lang="en-US" altLang="zh-CN" baseline="30000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altLang="zh-CN" dirty="0">
                    <a:latin typeface="Cambria Math" pitchFamily="18" charset="0"/>
                    <a:ea typeface="Cambria Math" pitchFamily="18" charset="0"/>
                  </a:rPr>
                  <a:t> , cy</a:t>
                </a:r>
                <a:r>
                  <a:rPr lang="en-US" altLang="zh-CN" baseline="30000" dirty="0">
                    <a:latin typeface="Cambria Math" pitchFamily="18" charset="0"/>
                    <a:ea typeface="Cambria Math" pitchFamily="18" charset="0"/>
                  </a:rPr>
                  <a:t>3</a:t>
                </a:r>
                <a:r>
                  <a:rPr lang="en-US" altLang="zh-CN" dirty="0" smtClean="0">
                    <a:latin typeface="Cambria Math" pitchFamily="18" charset="0"/>
                    <a:ea typeface="Cambria Math" pitchFamily="18" charset="0"/>
                  </a:rPr>
                  <a:t>, 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ko</a:t>
                </a:r>
                <a:r>
                  <a:rPr lang="en-US" altLang="zh-CN" baseline="30000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1 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, </a:t>
                </a:r>
                <a:r>
                  <a:rPr lang="en-US" altLang="zh-CN" dirty="0" smtClean="0">
                    <a:latin typeface="Cambria Math" pitchFamily="18" charset="0"/>
                    <a:ea typeface="Cambria Math" pitchFamily="18" charset="0"/>
                  </a:rPr>
                  <a:t>nc</a:t>
                </a:r>
                <a:r>
                  <a:rPr lang="en-US" altLang="zh-CN" baseline="30000" dirty="0" smtClean="0">
                    <a:latin typeface="Cambria Math" pitchFamily="18" charset="0"/>
                    <a:ea typeface="Cambria Math" pitchFamily="18" charset="0"/>
                  </a:rPr>
                  <a:t>3</a:t>
                </a:r>
                <a:r>
                  <a:rPr lang="en-US" altLang="zh-CN" dirty="0" smtClean="0">
                    <a:latin typeface="Cambria Math" pitchFamily="18" charset="0"/>
                    <a:ea typeface="Cambria Math" pitchFamily="18" charset="0"/>
                  </a:rPr>
                  <a:t>, 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ob</a:t>
                </a:r>
                <a:r>
                  <a:rPr lang="en-US" altLang="zh-CN" baseline="30000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altLang="zh-CN" dirty="0" smtClean="0"/>
                  <a:t>}</a:t>
                </a:r>
                <a:endParaRPr lang="en-US" altLang="zh-CN" dirty="0" smtClean="0"/>
              </a:p>
              <a:p>
                <a:pPr marL="393192" lvl="1" indent="0">
                  <a:buNone/>
                </a:pPr>
                <a:r>
                  <a:rPr lang="en-US" altLang="zh-CN" i="1" dirty="0" smtClean="0"/>
                  <a:t>    Sig</a:t>
                </a:r>
                <a:r>
                  <a:rPr lang="en-US" altLang="zh-CN" dirty="0" smtClean="0"/>
                  <a:t>(T</a:t>
                </a:r>
                <a:r>
                  <a:rPr lang="en-US" altLang="zh-CN" baseline="-25000" dirty="0" smtClean="0"/>
                  <a:t>3</a:t>
                </a:r>
                <a:r>
                  <a:rPr lang="en-US" altLang="zh-CN" dirty="0"/>
                  <a:t>) </a:t>
                </a:r>
                <a:r>
                  <a:rPr lang="en-US" altLang="zh-CN" dirty="0" smtClean="0"/>
                  <a:t>={</a:t>
                </a:r>
                <a:r>
                  <a:rPr lang="en-US" altLang="zh-CN" dirty="0" smtClean="0">
                    <a:latin typeface="Cambria Math" pitchFamily="18" charset="0"/>
                    <a:ea typeface="Cambria Math" pitchFamily="18" charset="0"/>
                  </a:rPr>
                  <a:t>ag</a:t>
                </a:r>
                <a:r>
                  <a:rPr lang="en-US" altLang="zh-CN" baseline="30000" dirty="0" smtClean="0">
                    <a:latin typeface="Cambria Math" pitchFamily="18" charset="0"/>
                    <a:ea typeface="Cambria Math" pitchFamily="18" charset="0"/>
                  </a:rPr>
                  <a:t>3</a:t>
                </a:r>
                <a:r>
                  <a:rPr lang="en-US" altLang="zh-CN" dirty="0" smtClean="0">
                    <a:latin typeface="Cambria Math" pitchFamily="18" charset="0"/>
                    <a:ea typeface="Cambria Math" pitchFamily="18" charset="0"/>
                  </a:rPr>
                  <a:t>, </a:t>
                </a:r>
                <a:r>
                  <a:rPr lang="en-US" altLang="zh-CN" dirty="0" smtClean="0">
                    <a:solidFill>
                      <a:srgbClr val="7030A0"/>
                    </a:solidFill>
                    <a:latin typeface="Cambria Math" pitchFamily="18" charset="0"/>
                    <a:ea typeface="Cambria Math" pitchFamily="18" charset="0"/>
                  </a:rPr>
                  <a:t>an</a:t>
                </a:r>
                <a:r>
                  <a:rPr lang="en-US" altLang="zh-CN" baseline="30000" dirty="0" smtClean="0">
                    <a:solidFill>
                      <a:srgbClr val="7030A0"/>
                    </a:solidFill>
                    <a:latin typeface="Cambria Math" pitchFamily="18" charset="0"/>
                    <a:ea typeface="Cambria Math" pitchFamily="18" charset="0"/>
                  </a:rPr>
                  <a:t>2</a:t>
                </a:r>
                <a:r>
                  <a:rPr lang="en-US" altLang="zh-CN" dirty="0" smtClean="0">
                    <a:latin typeface="Cambria Math" pitchFamily="18" charset="0"/>
                    <a:ea typeface="Cambria Math" pitchFamily="18" charset="0"/>
                  </a:rPr>
                  <a:t>, </a:t>
                </a:r>
                <a:r>
                  <a:rPr lang="en-US" altLang="zh-CN" dirty="0" smtClean="0">
                    <a:solidFill>
                      <a:srgbClr val="7030A0"/>
                    </a:solidFill>
                    <a:latin typeface="Cambria Math" pitchFamily="18" charset="0"/>
                    <a:ea typeface="Cambria Math" pitchFamily="18" charset="0"/>
                  </a:rPr>
                  <a:t>be</a:t>
                </a:r>
                <a:r>
                  <a:rPr lang="en-US" altLang="zh-CN" baseline="30000" dirty="0" smtClean="0">
                    <a:solidFill>
                      <a:srgbClr val="7030A0"/>
                    </a:solidFill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altLang="zh-CN" dirty="0">
                    <a:latin typeface="Cambria Math" pitchFamily="18" charset="0"/>
                    <a:ea typeface="Cambria Math" pitchFamily="18" charset="0"/>
                  </a:rPr>
                  <a:t>, br</a:t>
                </a:r>
                <a:r>
                  <a:rPr lang="en-US" altLang="zh-CN" baseline="30000" dirty="0">
                    <a:latin typeface="Cambria Math" pitchFamily="18" charset="0"/>
                    <a:ea typeface="Cambria Math" pitchFamily="18" charset="0"/>
                  </a:rPr>
                  <a:t>2</a:t>
                </a:r>
                <a:r>
                  <a:rPr lang="en-US" altLang="zh-CN" dirty="0" smtClean="0">
                    <a:latin typeface="Cambria Math" pitchFamily="18" charset="0"/>
                    <a:ea typeface="Cambria Math" pitchFamily="18" charset="0"/>
                  </a:rPr>
                  <a:t>, </a:t>
                </a:r>
                <a:r>
                  <a:rPr lang="en-US" altLang="zh-CN" dirty="0" smtClean="0">
                    <a:solidFill>
                      <a:srgbClr val="7030A0"/>
                    </a:solidFill>
                    <a:latin typeface="Cambria Math" pitchFamily="18" charset="0"/>
                    <a:ea typeface="Cambria Math" pitchFamily="18" charset="0"/>
                  </a:rPr>
                  <a:t>ko</a:t>
                </a:r>
                <a:r>
                  <a:rPr lang="en-US" altLang="zh-CN" baseline="30000" dirty="0" smtClean="0">
                    <a:solidFill>
                      <a:srgbClr val="7030A0"/>
                    </a:solidFill>
                    <a:latin typeface="Cambria Math" pitchFamily="18" charset="0"/>
                    <a:ea typeface="Cambria Math" pitchFamily="18" charset="0"/>
                  </a:rPr>
                  <a:t>1 </a:t>
                </a:r>
                <a:r>
                  <a:rPr lang="en-US" altLang="zh-CN" dirty="0" smtClean="0">
                    <a:solidFill>
                      <a:srgbClr val="7030A0"/>
                    </a:solidFill>
                    <a:latin typeface="Cambria Math" pitchFamily="18" charset="0"/>
                    <a:ea typeface="Cambria Math" pitchFamily="18" charset="0"/>
                  </a:rPr>
                  <a:t>, ob</a:t>
                </a:r>
                <a:r>
                  <a:rPr lang="en-US" altLang="zh-CN" baseline="30000" dirty="0" smtClean="0">
                    <a:solidFill>
                      <a:srgbClr val="7030A0"/>
                    </a:solidFill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altLang="zh-CN" dirty="0" smtClean="0">
                    <a:latin typeface="Cambria Math" pitchFamily="18" charset="0"/>
                    <a:ea typeface="Cambria Math" pitchFamily="18" charset="0"/>
                  </a:rPr>
                  <a:t>, nt</a:t>
                </a:r>
                <a:r>
                  <a:rPr lang="en-US" altLang="zh-CN" baseline="30000" dirty="0" smtClean="0">
                    <a:latin typeface="Cambria Math" pitchFamily="18" charset="0"/>
                    <a:ea typeface="Cambria Math" pitchFamily="18" charset="0"/>
                  </a:rPr>
                  <a:t>2</a:t>
                </a:r>
                <a:r>
                  <a:rPr lang="en-US" altLang="zh-CN" dirty="0" smtClean="0"/>
                  <a:t>}</a:t>
                </a:r>
              </a:p>
              <a:p>
                <a:pPr marL="393192" lvl="1" indent="0">
                  <a:buNone/>
                </a:pPr>
                <a:r>
                  <a:rPr lang="en-US" altLang="zh-CN" dirty="0" smtClean="0">
                    <a:sym typeface="Wingdings" pitchFamily="2" charset="2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zh-CN" i="1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  <a:sym typeface="Wingdings" pitchFamily="2" charset="2"/>
                          </a:rPr>
                          <m:t>c</m:t>
                        </m:r>
                      </m:e>
                    </m:d>
                  </m:oMath>
                </a14:m>
                <a:r>
                  <a:rPr lang="en-US" altLang="zh-CN" dirty="0">
                    <a:latin typeface="Cambria Math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zh-CN" i="1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altLang="zh-CN">
                            <a:latin typeface="Cambria Math"/>
                            <a:sym typeface="Wingdings" pitchFamily="2" charset="2"/>
                          </a:rPr>
                          <m:t>2.4</m:t>
                        </m:r>
                      </m:e>
                    </m:d>
                  </m:oMath>
                </a14:m>
                <a:r>
                  <a:rPr lang="en-US" altLang="zh-CN" dirty="0">
                    <a:latin typeface="Cambria Math"/>
                    <a:cs typeface="Times New Roman" pitchFamily="18" charset="0"/>
                  </a:rPr>
                  <a:t> = </a:t>
                </a:r>
                <a:r>
                  <a:rPr lang="en-US" altLang="zh-CN" dirty="0" smtClean="0">
                    <a:latin typeface="Cambria Math"/>
                    <a:cs typeface="Times New Roman" pitchFamily="18" charset="0"/>
                  </a:rPr>
                  <a:t>3</a:t>
                </a:r>
              </a:p>
              <a:p>
                <a:pPr lvl="1"/>
                <a:r>
                  <a:rPr lang="en-US" altLang="zh-CN" dirty="0" smtClean="0">
                    <a:cs typeface="Times New Roman" pitchFamily="18" charset="0"/>
                  </a:rPr>
                  <a:t>As  </a:t>
                </a:r>
                <a:r>
                  <a:rPr lang="en-US" altLang="zh-CN" dirty="0" smtClean="0">
                    <a:solidFill>
                      <a:srgbClr val="7030A0"/>
                    </a:solidFill>
                  </a:rPr>
                  <a:t>an</a:t>
                </a:r>
                <a:r>
                  <a:rPr lang="en-US" altLang="zh-CN" baseline="30000" dirty="0" smtClean="0">
                    <a:solidFill>
                      <a:srgbClr val="7030A0"/>
                    </a:solidFill>
                  </a:rPr>
                  <a:t>2</a:t>
                </a:r>
                <a:r>
                  <a:rPr lang="en-US" altLang="zh-CN" dirty="0" smtClean="0">
                    <a:solidFill>
                      <a:srgbClr val="7030A0"/>
                    </a:solidFill>
                  </a:rPr>
                  <a:t>, be</a:t>
                </a:r>
                <a:r>
                  <a:rPr lang="en-US" altLang="zh-CN" baseline="30000" dirty="0" smtClean="0">
                    <a:solidFill>
                      <a:srgbClr val="7030A0"/>
                    </a:solidFill>
                  </a:rPr>
                  <a:t>1</a:t>
                </a:r>
                <a:r>
                  <a:rPr lang="en-US" altLang="zh-CN" dirty="0" smtClean="0">
                    <a:solidFill>
                      <a:srgbClr val="7030A0"/>
                    </a:solidFill>
                  </a:rPr>
                  <a:t>, ko</a:t>
                </a:r>
                <a:r>
                  <a:rPr lang="en-US" altLang="zh-CN" baseline="30000" dirty="0" smtClean="0">
                    <a:solidFill>
                      <a:srgbClr val="7030A0"/>
                    </a:solidFill>
                  </a:rPr>
                  <a:t>1</a:t>
                </a:r>
                <a:r>
                  <a:rPr lang="en-US" altLang="zh-CN" dirty="0">
                    <a:solidFill>
                      <a:srgbClr val="7030A0"/>
                    </a:solidFill>
                  </a:rPr>
                  <a:t> , </a:t>
                </a:r>
                <a:r>
                  <a:rPr lang="en-US" altLang="zh-CN" dirty="0" smtClean="0">
                    <a:solidFill>
                      <a:srgbClr val="7030A0"/>
                    </a:solidFill>
                  </a:rPr>
                  <a:t>ob</a:t>
                </a:r>
                <a:r>
                  <a:rPr lang="en-US" altLang="zh-CN" baseline="30000" dirty="0" smtClean="0">
                    <a:solidFill>
                      <a:srgbClr val="7030A0"/>
                    </a:solidFill>
                  </a:rPr>
                  <a:t>1 </a:t>
                </a:r>
                <a:r>
                  <a:rPr lang="en-US" altLang="zh-CN" dirty="0" smtClean="0"/>
                  <a:t>are  </a:t>
                </a:r>
                <a:r>
                  <a:rPr lang="en-US" altLang="zh-CN" sz="2400" dirty="0" smtClean="0"/>
                  <a:t>generated </a:t>
                </a:r>
                <a:r>
                  <a:rPr lang="en-US" altLang="zh-CN" sz="2400" dirty="0"/>
                  <a:t>from </a:t>
                </a:r>
                <a:r>
                  <a:rPr lang="en-US" altLang="zh-CN" sz="2400" dirty="0" smtClean="0"/>
                  <a:t>only 2  tokens</a:t>
                </a:r>
                <a:r>
                  <a:rPr lang="en-US" altLang="zh-CN" dirty="0" smtClean="0"/>
                  <a:t>, </a:t>
                </a:r>
                <a:r>
                  <a:rPr lang="en-US" altLang="zh-CN" dirty="0" smtClean="0">
                    <a:cs typeface="Times New Roman" pitchFamily="18" charset="0"/>
                  </a:rPr>
                  <a:t>filter  </a:t>
                </a:r>
                <a:r>
                  <a:rPr lang="en-US" altLang="zh-CN" dirty="0">
                    <a:cs typeface="Times New Roman" pitchFamily="18" charset="0"/>
                  </a:rPr>
                  <a:t>(T</a:t>
                </a:r>
                <a:r>
                  <a:rPr lang="en-US" altLang="zh-CN" baseline="-25000" dirty="0">
                    <a:cs typeface="Times New Roman" pitchFamily="18" charset="0"/>
                  </a:rPr>
                  <a:t>1</a:t>
                </a:r>
                <a:r>
                  <a:rPr lang="en-US" altLang="zh-CN" dirty="0">
                    <a:cs typeface="Times New Roman" pitchFamily="18" charset="0"/>
                  </a:rPr>
                  <a:t>, T</a:t>
                </a:r>
                <a:r>
                  <a:rPr lang="en-US" altLang="zh-CN" baseline="-25000" dirty="0">
                    <a:cs typeface="Times New Roman" pitchFamily="18" charset="0"/>
                  </a:rPr>
                  <a:t>3</a:t>
                </a:r>
                <a:r>
                  <a:rPr lang="en-US" altLang="zh-CN" dirty="0" smtClean="0">
                    <a:cs typeface="Times New Roman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8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296144"/>
                <a:ext cx="8352928" cy="3645024"/>
              </a:xfrm>
              <a:prstGeom prst="rect">
                <a:avLst/>
              </a:prstGeom>
              <a:blipFill rotWithShape="1">
                <a:blip r:embed="rId3"/>
                <a:stretch>
                  <a:fillRect l="-876" t="-25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H="1">
            <a:off x="5076056" y="3065536"/>
            <a:ext cx="979552" cy="0"/>
          </a:xfrm>
          <a:prstGeom prst="line">
            <a:avLst/>
          </a:prstGeom>
          <a:ln w="50800">
            <a:solidFill>
              <a:schemeClr val="tx1">
                <a:alpha val="5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771800" y="3065536"/>
            <a:ext cx="2304256" cy="0"/>
          </a:xfrm>
          <a:prstGeom prst="line">
            <a:avLst/>
          </a:prstGeom>
          <a:ln w="50800">
            <a:solidFill>
              <a:schemeClr val="tx1">
                <a:alpha val="5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076056" y="3429000"/>
            <a:ext cx="979552" cy="0"/>
          </a:xfrm>
          <a:prstGeom prst="line">
            <a:avLst/>
          </a:prstGeom>
          <a:ln w="50800">
            <a:solidFill>
              <a:schemeClr val="tx1">
                <a:alpha val="5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771800" y="3429000"/>
            <a:ext cx="2304256" cy="0"/>
          </a:xfrm>
          <a:prstGeom prst="line">
            <a:avLst/>
          </a:prstGeom>
          <a:ln w="50800">
            <a:solidFill>
              <a:schemeClr val="tx1">
                <a:alpha val="5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Callout 18"/>
          <p:cNvSpPr/>
          <p:nvPr/>
        </p:nvSpPr>
        <p:spPr>
          <a:xfrm>
            <a:off x="5292080" y="2204864"/>
            <a:ext cx="1396509" cy="612648"/>
          </a:xfrm>
          <a:prstGeom prst="wedgeEllipseCallout">
            <a:avLst>
              <a:gd name="adj1" fmla="val -36225"/>
              <a:gd name="adj2" fmla="val 5752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347901" y="2276872"/>
            <a:ext cx="1340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Prefix Filtering</a:t>
            </a:r>
          </a:p>
          <a:p>
            <a:pPr algn="ctr"/>
            <a:r>
              <a:rPr lang="en-US" altLang="zh-CN" sz="1400" dirty="0" smtClean="0"/>
              <a:t>No!</a:t>
            </a:r>
            <a:endParaRPr lang="zh-CN" altLang="en-US" sz="1400" dirty="0"/>
          </a:p>
        </p:txBody>
      </p:sp>
      <p:sp>
        <p:nvSpPr>
          <p:cNvPr id="21" name="Oval Callout 20"/>
          <p:cNvSpPr/>
          <p:nvPr/>
        </p:nvSpPr>
        <p:spPr>
          <a:xfrm>
            <a:off x="3707904" y="2168280"/>
            <a:ext cx="1368684" cy="612648"/>
          </a:xfrm>
          <a:prstGeom prst="wedgeEllipseCallout">
            <a:avLst>
              <a:gd name="adj1" fmla="val -23675"/>
              <a:gd name="adj2" fmla="val 724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3707904" y="2317774"/>
            <a:ext cx="1390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Token Sensitive</a:t>
            </a:r>
          </a:p>
          <a:p>
            <a:pPr algn="ctr"/>
            <a:r>
              <a:rPr lang="en-US" altLang="zh-CN" sz="1400" dirty="0" smtClean="0"/>
              <a:t>Yes!</a:t>
            </a:r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内容占位符 2"/>
              <p:cNvSpPr txBox="1">
                <a:spLocks/>
              </p:cNvSpPr>
              <p:nvPr/>
            </p:nvSpPr>
            <p:spPr>
              <a:xfrm>
                <a:off x="323528" y="4797152"/>
                <a:ext cx="8352928" cy="187220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 smtClean="0"/>
                  <a:t>Signature Scheme</a:t>
                </a:r>
                <a:endParaRPr lang="en-US" altLang="zh-CN" b="1" i="1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altLang="zh-CN" b="1" dirty="0">
                    <a:solidFill>
                      <a:srgbClr val="FF0000"/>
                    </a:solidFill>
                  </a:rPr>
                  <a:t>Global order </a:t>
                </a:r>
                <a:r>
                  <a:rPr lang="en-US" altLang="zh-CN" dirty="0"/>
                  <a:t>over all signatures</a:t>
                </a:r>
              </a:p>
              <a:p>
                <a:pPr lvl="1"/>
                <a:r>
                  <a:rPr lang="en-US" altLang="zh-CN" dirty="0"/>
                  <a:t>Remove the maximal number of </a:t>
                </a:r>
                <a:r>
                  <a:rPr lang="en-US" altLang="zh-CN" dirty="0">
                    <a:sym typeface="Wingdings" pitchFamily="2" charset="2"/>
                  </a:rPr>
                  <a:t>signatures that are generated from at most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𝒄</m:t>
                        </m:r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−</m:t>
                        </m:r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altLang="zh-CN" dirty="0">
                    <a:sym typeface="Wingdings" pitchFamily="2" charset="2"/>
                  </a:rPr>
                  <a:t> </a:t>
                </a:r>
                <a:r>
                  <a:rPr lang="en-US" altLang="zh-CN" dirty="0" smtClean="0">
                    <a:sym typeface="Wingdings" pitchFamily="2" charset="2"/>
                  </a:rPr>
                  <a:t>tokens</a:t>
                </a:r>
                <a:endParaRPr lang="en-US" altLang="zh-CN" i="1" dirty="0" smtClean="0">
                  <a:latin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797152"/>
                <a:ext cx="8352928" cy="1872208"/>
              </a:xfrm>
              <a:prstGeom prst="rect">
                <a:avLst/>
              </a:prstGeom>
              <a:blipFill rotWithShape="1">
                <a:blip r:embed="rId4"/>
                <a:stretch>
                  <a:fillRect l="-876" t="-26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r>
              <a:rPr lang="en-US" altLang="zh-CN" smtClean="0"/>
              <a:t>/34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869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/>
      <p:bldP spid="20" grpId="1"/>
      <p:bldP spid="21" grpId="0" animBg="1"/>
      <p:bldP spid="22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096971"/>
              </p:ext>
            </p:extLst>
          </p:nvPr>
        </p:nvGraphicFramePr>
        <p:xfrm>
          <a:off x="176155" y="2162359"/>
          <a:ext cx="7674530" cy="3737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Visio" r:id="rId4" imgW="7324776" imgH="3564219" progId="Visio.Drawing.11">
                  <p:embed/>
                </p:oleObj>
              </mc:Choice>
              <mc:Fallback>
                <p:oleObj name="Visio" r:id="rId4" imgW="7324776" imgH="3564219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155" y="2162359"/>
                        <a:ext cx="7674530" cy="37379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2011/4/13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Fast-Join @ ICDE2011</a:t>
            </a:r>
            <a:endParaRPr lang="zh-CN" altLang="en-US" dirty="0"/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323528" y="1124744"/>
            <a:ext cx="8280920" cy="52132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endParaRPr lang="en-US" altLang="zh-CN" dirty="0">
              <a:latin typeface="Cambria Math"/>
              <a:cs typeface="Times New Roman" pitchFamily="18" charset="0"/>
            </a:endParaRPr>
          </a:p>
          <a:p>
            <a:pPr marL="1215390" lvl="4" indent="0">
              <a:buFont typeface="Wingdings 2"/>
              <a:buNone/>
            </a:pPr>
            <a:endParaRPr lang="en-US" altLang="zh-CN" i="1" dirty="0" smtClean="0">
              <a:latin typeface="Cambria Math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3860890"/>
            <a:ext cx="223894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altLang="zh-CN" sz="1600" b="1" dirty="0" smtClean="0"/>
              <a:t>Candidates </a:t>
            </a:r>
            <a:r>
              <a:rPr lang="fr-FR" altLang="zh-CN" sz="1600" b="1" dirty="0"/>
              <a:t>: </a:t>
            </a:r>
            <a:r>
              <a:rPr lang="fr-FR" altLang="zh-CN" sz="1600" b="1" dirty="0" smtClean="0"/>
              <a:t>{</a:t>
            </a:r>
            <a:r>
              <a:rPr lang="fr-FR" altLang="zh-CN" sz="1600" dirty="0" smtClean="0"/>
              <a:t>(</a:t>
            </a:r>
            <a:r>
              <a:rPr lang="fr-FR" altLang="zh-CN" sz="1600" dirty="0"/>
              <a:t>T2,T4</a:t>
            </a:r>
            <a:r>
              <a:rPr lang="fr-FR" altLang="zh-CN" sz="1600" dirty="0" smtClean="0"/>
              <a:t>)}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2696985" y="5877272"/>
            <a:ext cx="3651905" cy="646986"/>
          </a:xfrm>
          <a:prstGeom prst="wedgeRoundRectCallout">
            <a:avLst>
              <a:gd name="adj1" fmla="val -15696"/>
              <a:gd name="adj2" fmla="val -115816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dk1"/>
                </a:solidFill>
              </a:rPr>
              <a:t>Delete the maximal number of</a:t>
            </a:r>
            <a:r>
              <a:rPr lang="zh-CN" altLang="en-US" sz="1600" dirty="0">
                <a:solidFill>
                  <a:schemeClr val="dk1"/>
                </a:solidFill>
              </a:rPr>
              <a:t> </a:t>
            </a:r>
            <a:r>
              <a:rPr lang="en-US" altLang="zh-CN" sz="1600" dirty="0">
                <a:solidFill>
                  <a:schemeClr val="dk1"/>
                </a:solidFill>
              </a:rPr>
              <a:t>largest </a:t>
            </a:r>
            <a:r>
              <a:rPr lang="en-US" altLang="zh-CN" sz="1600" dirty="0" smtClean="0">
                <a:solidFill>
                  <a:schemeClr val="dk1"/>
                </a:solidFill>
              </a:rPr>
              <a:t>signatures </a:t>
            </a:r>
            <a:r>
              <a:rPr lang="en-US" altLang="zh-CN" sz="1600" dirty="0">
                <a:solidFill>
                  <a:schemeClr val="dk1"/>
                </a:solidFill>
              </a:rPr>
              <a:t>that contain 2 tokens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7504" y="3646110"/>
            <a:ext cx="1407270" cy="646986"/>
          </a:xfrm>
          <a:prstGeom prst="wedgeRoundRectCallout">
            <a:avLst>
              <a:gd name="adj1" fmla="val 62137"/>
              <a:gd name="adj2" fmla="val 14664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1600" dirty="0" smtClean="0"/>
              <a:t>Alphabetical </a:t>
            </a:r>
          </a:p>
          <a:p>
            <a:r>
              <a:rPr lang="en-US" altLang="zh-CN" sz="1600" dirty="0" smtClean="0"/>
              <a:t>Order</a:t>
            </a:r>
            <a:endParaRPr lang="zh-CN" alt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269872"/>
            <a:ext cx="1367040" cy="1367040"/>
          </a:xfrm>
          <a:prstGeom prst="rect">
            <a:avLst/>
          </a:prstGeom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507288" cy="1143000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Token Sensitive Signature </a:t>
            </a:r>
            <a:r>
              <a:rPr lang="en-US" altLang="zh-CN" sz="3600" dirty="0" smtClean="0"/>
              <a:t>Scheme (Cont’d)</a:t>
            </a:r>
            <a:endParaRPr lang="en-US" altLang="zh-CN" sz="3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067944" y="1278855"/>
            <a:ext cx="4464496" cy="2254660"/>
            <a:chOff x="4369913" y="2004576"/>
            <a:chExt cx="4284476" cy="2230824"/>
          </a:xfrm>
          <a:noFill/>
        </p:grpSpPr>
        <p:sp>
          <p:nvSpPr>
            <p:cNvPr id="2" name="Rectangle 1"/>
            <p:cNvSpPr/>
            <p:nvPr/>
          </p:nvSpPr>
          <p:spPr>
            <a:xfrm>
              <a:off x="4369913" y="2004576"/>
              <a:ext cx="4284476" cy="2230824"/>
            </a:xfrm>
            <a:prstGeom prst="rect">
              <a:avLst/>
            </a:prstGeom>
            <a:grp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76550" y="3807373"/>
              <a:ext cx="4027898" cy="33855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altLang="zh-CN" sz="1600" b="1" dirty="0" smtClean="0"/>
                <a:t>Candidates </a:t>
              </a:r>
              <a:r>
                <a:rPr lang="fr-FR" altLang="zh-CN" sz="1600" b="1" dirty="0"/>
                <a:t>: </a:t>
              </a:r>
              <a:r>
                <a:rPr lang="fr-FR" altLang="zh-CN" sz="1600" b="1" dirty="0" smtClean="0"/>
                <a:t>{</a:t>
              </a:r>
              <a:r>
                <a:rPr lang="fr-FR" altLang="zh-CN" sz="1600" dirty="0" smtClean="0"/>
                <a:t>(</a:t>
              </a:r>
              <a:r>
                <a:rPr lang="fr-FR" altLang="zh-CN" sz="1600" dirty="0"/>
                <a:t>T</a:t>
              </a:r>
              <a:r>
                <a:rPr lang="fr-FR" altLang="zh-CN" sz="1600" baseline="-25000" dirty="0"/>
                <a:t>1</a:t>
              </a:r>
              <a:r>
                <a:rPr lang="fr-FR" altLang="zh-CN" sz="1600" dirty="0"/>
                <a:t>,T</a:t>
              </a:r>
              <a:r>
                <a:rPr lang="fr-FR" altLang="zh-CN" sz="1600" baseline="-25000" dirty="0"/>
                <a:t>2</a:t>
              </a:r>
              <a:r>
                <a:rPr lang="fr-FR" altLang="zh-CN" sz="1600" dirty="0"/>
                <a:t>),(T</a:t>
              </a:r>
              <a:r>
                <a:rPr lang="fr-FR" altLang="zh-CN" sz="1600" baseline="-25000" dirty="0"/>
                <a:t>1</a:t>
              </a:r>
              <a:r>
                <a:rPr lang="fr-FR" altLang="zh-CN" sz="1600" dirty="0"/>
                <a:t>,T</a:t>
              </a:r>
              <a:r>
                <a:rPr lang="fr-FR" altLang="zh-CN" sz="1600" baseline="-25000" dirty="0"/>
                <a:t>3</a:t>
              </a:r>
              <a:r>
                <a:rPr lang="fr-FR" altLang="zh-CN" sz="1600" dirty="0"/>
                <a:t>),(T</a:t>
              </a:r>
              <a:r>
                <a:rPr lang="fr-FR" altLang="zh-CN" sz="1600" baseline="-25000" dirty="0"/>
                <a:t>1</a:t>
              </a:r>
              <a:r>
                <a:rPr lang="fr-FR" altLang="zh-CN" sz="1600" dirty="0"/>
                <a:t>,T</a:t>
              </a:r>
              <a:r>
                <a:rPr lang="fr-FR" altLang="zh-CN" sz="1600" baseline="-25000" dirty="0"/>
                <a:t>4</a:t>
              </a:r>
              <a:r>
                <a:rPr lang="fr-FR" altLang="zh-CN" sz="1600" dirty="0"/>
                <a:t>),(T</a:t>
              </a:r>
              <a:r>
                <a:rPr lang="fr-FR" altLang="zh-CN" sz="1600" baseline="-25000" dirty="0"/>
                <a:t>2</a:t>
              </a:r>
              <a:r>
                <a:rPr lang="fr-FR" altLang="zh-CN" sz="1600" dirty="0"/>
                <a:t>,T</a:t>
              </a:r>
              <a:r>
                <a:rPr lang="fr-FR" altLang="zh-CN" sz="1600" baseline="-25000" dirty="0"/>
                <a:t>4</a:t>
              </a:r>
              <a:r>
                <a:rPr lang="fr-FR" altLang="zh-CN" sz="1600" dirty="0" smtClean="0"/>
                <a:t>)}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r>
              <a:rPr lang="en-US" altLang="zh-CN" smtClean="0"/>
              <a:t>/34</a:t>
            </a:r>
            <a:endParaRPr lang="zh-CN" alt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76416"/>
              </p:ext>
            </p:extLst>
          </p:nvPr>
        </p:nvGraphicFramePr>
        <p:xfrm>
          <a:off x="4218271" y="1449855"/>
          <a:ext cx="3582204" cy="1542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Visio" r:id="rId7" imgW="3454704" imgH="1485469" progId="Visio.Drawing.11">
                  <p:embed/>
                </p:oleObj>
              </mc:Choice>
              <mc:Fallback>
                <p:oleObj name="Visio" r:id="rId7" imgW="3454704" imgH="1485469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8271" y="1449855"/>
                        <a:ext cx="3582204" cy="15422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672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7787208" cy="438912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 smtClean="0"/>
              <a:t>Fuzzy-Token Similarity</a:t>
            </a:r>
          </a:p>
          <a:p>
            <a:r>
              <a:rPr lang="en-US" altLang="zh-CN" dirty="0" smtClean="0"/>
              <a:t>String </a:t>
            </a:r>
            <a:r>
              <a:rPr lang="en-US" altLang="zh-CN" dirty="0"/>
              <a:t>Similarity Join using Fuzzy-Token </a:t>
            </a:r>
            <a:r>
              <a:rPr lang="en-US" altLang="zh-CN" dirty="0" smtClean="0"/>
              <a:t>Similarity</a:t>
            </a:r>
          </a:p>
          <a:p>
            <a:r>
              <a:rPr lang="en-US" altLang="zh-CN" dirty="0" smtClean="0"/>
              <a:t>Signature Scheme for token sets</a:t>
            </a:r>
          </a:p>
          <a:p>
            <a:r>
              <a:rPr lang="en-US" altLang="zh-CN" dirty="0" smtClean="0"/>
              <a:t>Signature </a:t>
            </a:r>
            <a:r>
              <a:rPr lang="en-US" altLang="zh-CN" dirty="0"/>
              <a:t>Scheme for </a:t>
            </a:r>
            <a:r>
              <a:rPr lang="en-US" altLang="zh-CN" dirty="0" smtClean="0"/>
              <a:t>tokens</a:t>
            </a:r>
          </a:p>
          <a:p>
            <a:r>
              <a:rPr lang="en-US" altLang="zh-CN" dirty="0" smtClean="0"/>
              <a:t>Experiment</a:t>
            </a:r>
          </a:p>
          <a:p>
            <a:r>
              <a:rPr lang="en-US" altLang="zh-CN" dirty="0" smtClean="0"/>
              <a:t>Conclusion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2011/4/13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Fast-Join @ ICDE2011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19</a:t>
            </a:fld>
            <a:r>
              <a:rPr lang="en-US" altLang="zh-CN" smtClean="0"/>
              <a:t>/34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057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010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7787208" cy="438912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 smtClean="0"/>
              <a:t>Fuzzy-Token Similarity</a:t>
            </a:r>
          </a:p>
          <a:p>
            <a:r>
              <a:rPr lang="en-US" altLang="zh-CN" dirty="0" smtClean="0"/>
              <a:t>String Similarity Join using Fuzzy-Token </a:t>
            </a:r>
            <a:r>
              <a:rPr lang="en-US" altLang="zh-CN" dirty="0"/>
              <a:t>S</a:t>
            </a:r>
            <a:r>
              <a:rPr lang="en-US" altLang="zh-CN" dirty="0" smtClean="0"/>
              <a:t>imilarity</a:t>
            </a:r>
          </a:p>
          <a:p>
            <a:r>
              <a:rPr lang="en-US" altLang="zh-CN" dirty="0" smtClean="0"/>
              <a:t>Signature Scheme for token sets</a:t>
            </a:r>
          </a:p>
          <a:p>
            <a:r>
              <a:rPr lang="en-US" altLang="zh-CN" dirty="0" smtClean="0"/>
              <a:t>Signature Scheme for tokens</a:t>
            </a:r>
          </a:p>
          <a:p>
            <a:r>
              <a:rPr lang="en-US" altLang="zh-CN" dirty="0" smtClean="0"/>
              <a:t>Experiment</a:t>
            </a:r>
          </a:p>
          <a:p>
            <a:r>
              <a:rPr lang="en-US" altLang="zh-CN" dirty="0" smtClean="0"/>
              <a:t>Conclusion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2011/4/13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Fast-Join @ ICDE2011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r>
              <a:rPr lang="en-US" altLang="zh-CN" smtClean="0"/>
              <a:t>/34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177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2011/4/13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Fast-Join @ ICDE2011</a:t>
            </a:r>
            <a:endParaRPr lang="zh-CN" altLang="en-US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686800" cy="1143000"/>
          </a:xfrm>
        </p:spPr>
        <p:txBody>
          <a:bodyPr>
            <a:noAutofit/>
          </a:bodyPr>
          <a:lstStyle/>
          <a:p>
            <a:r>
              <a:rPr lang="en-US" altLang="zh-CN" sz="4400" dirty="0"/>
              <a:t>Partition-NED Signature </a:t>
            </a:r>
            <a:r>
              <a:rPr lang="en-US" altLang="zh-CN" sz="4400" dirty="0" smtClean="0"/>
              <a:t>Scheme</a:t>
            </a:r>
            <a:endParaRPr lang="en-US" altLang="zh-CN" sz="43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2"/>
              <p:cNvSpPr txBox="1">
                <a:spLocks/>
              </p:cNvSpPr>
              <p:nvPr/>
            </p:nvSpPr>
            <p:spPr>
              <a:xfrm>
                <a:off x="323528" y="1340768"/>
                <a:ext cx="8820472" cy="5256584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 smtClean="0">
                    <a:latin typeface="Cambria Math" pitchFamily="18" charset="0"/>
                    <a:ea typeface="Cambria Math" pitchFamily="18" charset="0"/>
                    <a:cs typeface="Arial Unicode MS" pitchFamily="34" charset="-122"/>
                  </a:rPr>
                  <a:t>Basic Idea</a:t>
                </a:r>
              </a:p>
              <a:p>
                <a:pPr lvl="1"/>
                <a:r>
                  <a:rPr lang="en-US" altLang="zh-CN" dirty="0" smtClean="0">
                    <a:latin typeface="Cambria Math" pitchFamily="18" charset="0"/>
                    <a:ea typeface="Cambria Math" pitchFamily="18" charset="0"/>
                    <a:cs typeface="Arial Unicode MS" pitchFamily="34" charset="-122"/>
                  </a:rPr>
                  <a:t>Partition </a:t>
                </a:r>
                <a:r>
                  <a:rPr lang="en-US" altLang="zh-CN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 Unicode MS" pitchFamily="34" charset="-122"/>
                  </a:rPr>
                  <a:t>t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 Unicode MS" pitchFamily="34" charset="-122"/>
                  </a:rPr>
                  <a:t> </a:t>
                </a:r>
                <a:r>
                  <a:rPr lang="en-US" altLang="zh-CN" dirty="0" smtClean="0">
                    <a:latin typeface="Cambria Math" pitchFamily="18" charset="0"/>
                    <a:ea typeface="Cambria Math" pitchFamily="18" charset="0"/>
                    <a:cs typeface="Arial Unicode MS" pitchFamily="34" charset="-122"/>
                  </a:rPr>
                  <a:t>and </a:t>
                </a:r>
                <a:r>
                  <a:rPr lang="en-US" altLang="zh-CN" b="1" dirty="0" smtClean="0">
                    <a:solidFill>
                      <a:srgbClr val="7030A0"/>
                    </a:solidFill>
                    <a:latin typeface="Cambria Math" pitchFamily="18" charset="0"/>
                    <a:ea typeface="Cambria Math" pitchFamily="18" charset="0"/>
                    <a:cs typeface="Arial Unicode MS" pitchFamily="34" charset="-122"/>
                  </a:rPr>
                  <a:t>t’ </a:t>
                </a:r>
                <a:r>
                  <a:rPr lang="en-US" altLang="zh-CN" dirty="0" smtClean="0">
                    <a:latin typeface="Cambria Math" pitchFamily="18" charset="0"/>
                    <a:ea typeface="Cambria Math" pitchFamily="18" charset="0"/>
                    <a:cs typeface="Arial Unicode MS" pitchFamily="34" charset="-122"/>
                  </a:rPr>
                  <a:t>into substrings </a:t>
                </a:r>
                <a:r>
                  <a:rPr lang="en-US" altLang="zh-CN" dirty="0" err="1" smtClean="0">
                    <a:latin typeface="Cambria Math" pitchFamily="18" charset="0"/>
                    <a:ea typeface="Cambria Math" pitchFamily="18" charset="0"/>
                    <a:cs typeface="Arial Unicode MS" pitchFamily="34" charset="-122"/>
                  </a:rPr>
                  <a:t>s.t.</a:t>
                </a:r>
                <a:r>
                  <a:rPr lang="en-US" altLang="zh-CN" dirty="0" smtClean="0">
                    <a:latin typeface="Cambria Math" pitchFamily="18" charset="0"/>
                    <a:ea typeface="Cambria Math" pitchFamily="18" charset="0"/>
                    <a:cs typeface="Arial Unicode MS" pitchFamily="34" charset="-122"/>
                  </a:rPr>
                  <a:t>  if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Cambria Math" pitchFamily="18" charset="0"/>
                        <a:cs typeface="Arial Unicode MS" pitchFamily="34" charset="-122"/>
                      </a:rPr>
                      <m:t>𝑁𝐸𝐷</m:t>
                    </m:r>
                    <m:r>
                      <a:rPr lang="en-US" altLang="zh-CN" i="1" dirty="0" smtClean="0">
                        <a:latin typeface="Cambria Math"/>
                        <a:ea typeface="Cambria Math" pitchFamily="18" charset="0"/>
                        <a:cs typeface="Arial Unicode MS" pitchFamily="34" charset="-122"/>
                      </a:rPr>
                      <m:t>(</m:t>
                    </m:r>
                    <m:r>
                      <a:rPr lang="en-US" altLang="zh-CN" i="1" dirty="0" smtClean="0">
                        <a:latin typeface="Cambria Math"/>
                        <a:ea typeface="Cambria Math" pitchFamily="18" charset="0"/>
                        <a:cs typeface="Arial Unicode MS" pitchFamily="34" charset="-122"/>
                      </a:rPr>
                      <m:t>𝑡</m:t>
                    </m:r>
                    <m:r>
                      <a:rPr lang="en-US" altLang="zh-CN" i="1" dirty="0" smtClean="0">
                        <a:latin typeface="Cambria Math"/>
                        <a:ea typeface="Cambria Math" pitchFamily="18" charset="0"/>
                        <a:cs typeface="Arial Unicode MS" pitchFamily="34" charset="-122"/>
                      </a:rPr>
                      <m:t>, </m:t>
                    </m:r>
                    <m:r>
                      <a:rPr lang="en-US" altLang="zh-CN" i="1" dirty="0" smtClean="0">
                        <a:latin typeface="Cambria Math"/>
                        <a:ea typeface="Cambria Math" pitchFamily="18" charset="0"/>
                        <a:cs typeface="Arial Unicode MS" pitchFamily="34" charset="-122"/>
                      </a:rPr>
                      <m:t>𝑡</m:t>
                    </m:r>
                    <m:r>
                      <a:rPr lang="en-US" altLang="zh-CN" i="1" dirty="0" smtClean="0">
                        <a:latin typeface="Cambria Math"/>
                        <a:ea typeface="Cambria Math" pitchFamily="18" charset="0"/>
                        <a:cs typeface="Arial Unicode MS" pitchFamily="34" charset="-122"/>
                      </a:rPr>
                      <m:t>’)≥</m:t>
                    </m:r>
                    <m:r>
                      <a:rPr lang="zh-CN" altLang="en-US" i="1" dirty="0" smtClean="0">
                        <a:latin typeface="Cambria Math"/>
                        <a:ea typeface="Cambria Math"/>
                        <a:cs typeface="Arial Unicode MS" pitchFamily="34" charset="-122"/>
                      </a:rPr>
                      <m:t>𝛿</m:t>
                    </m:r>
                  </m:oMath>
                </a14:m>
                <a:r>
                  <a:rPr lang="en-US" altLang="zh-CN" dirty="0" smtClean="0">
                    <a:latin typeface="Cambria Math" pitchFamily="18" charset="0"/>
                    <a:ea typeface="Cambria Math" pitchFamily="18" charset="0"/>
                    <a:cs typeface="Arial Unicode MS" pitchFamily="34" charset="-122"/>
                  </a:rPr>
                  <a:t>, then they share a substring with one edit error</a:t>
                </a:r>
              </a:p>
              <a:p>
                <a:r>
                  <a:rPr lang="en-US" altLang="zh-CN" dirty="0" smtClean="0">
                    <a:latin typeface="Cambria Math" pitchFamily="18" charset="0"/>
                    <a:ea typeface="Cambria Math" pitchFamily="18" charset="0"/>
                    <a:cs typeface="Arial Unicode MS" pitchFamily="34" charset="-122"/>
                  </a:rPr>
                  <a:t>Overview</a:t>
                </a:r>
              </a:p>
              <a:p>
                <a:pPr lvl="1"/>
                <a:r>
                  <a:rPr lang="en-US" altLang="zh-CN" dirty="0" smtClean="0">
                    <a:latin typeface="Cambria Math" pitchFamily="18" charset="0"/>
                    <a:ea typeface="Cambria Math" pitchFamily="18" charset="0"/>
                    <a:cs typeface="Arial Unicode MS" pitchFamily="34" charset="-122"/>
                  </a:rPr>
                  <a:t>Partition </a:t>
                </a:r>
                <a:r>
                  <a:rPr lang="en-US" altLang="zh-CN" b="1" dirty="0" smtClean="0">
                    <a:solidFill>
                      <a:srgbClr val="7030A0"/>
                    </a:solidFill>
                    <a:latin typeface="Cambria Math" pitchFamily="18" charset="0"/>
                    <a:ea typeface="Cambria Math" pitchFamily="18" charset="0"/>
                    <a:cs typeface="Arial Unicode MS" pitchFamily="34" charset="-122"/>
                  </a:rPr>
                  <a:t>t’</a:t>
                </a:r>
                <a:r>
                  <a:rPr lang="en-US" altLang="zh-CN" dirty="0" smtClean="0">
                    <a:solidFill>
                      <a:srgbClr val="7030A0"/>
                    </a:solidFill>
                    <a:latin typeface="Cambria Math" pitchFamily="18" charset="0"/>
                    <a:ea typeface="Cambria Math" pitchFamily="18" charset="0"/>
                    <a:cs typeface="Arial Unicode MS" pitchFamily="34" charset="-122"/>
                  </a:rPr>
                  <a:t> </a:t>
                </a:r>
                <a:endParaRPr lang="en-US" altLang="zh-CN" dirty="0">
                  <a:latin typeface="Cambria Math" pitchFamily="18" charset="0"/>
                  <a:ea typeface="Cambria Math" pitchFamily="18" charset="0"/>
                  <a:cs typeface="Arial Unicode MS" pitchFamily="34" charset="-122"/>
                </a:endParaRPr>
              </a:p>
              <a:p>
                <a:pPr lvl="2"/>
                <a:r>
                  <a:rPr lang="en-US" altLang="zh-CN" dirty="0" smtClean="0">
                    <a:latin typeface="Cambria Math" pitchFamily="18" charset="0"/>
                    <a:ea typeface="Cambria Math" pitchFamily="18" charset="0"/>
                    <a:cs typeface="Arial Unicode MS" pitchFamily="34" charset="-122"/>
                  </a:rPr>
                  <a:t>Pigeonhole principle</a:t>
                </a:r>
              </a:p>
              <a:p>
                <a:pPr lvl="1"/>
                <a:r>
                  <a:rPr lang="en-US" altLang="zh-CN" dirty="0" smtClean="0">
                    <a:latin typeface="Cambria Math" pitchFamily="18" charset="0"/>
                    <a:ea typeface="Cambria Math" pitchFamily="18" charset="0"/>
                    <a:cs typeface="Arial Unicode MS" pitchFamily="34" charset="-122"/>
                  </a:rPr>
                  <a:t>Partition </a:t>
                </a:r>
                <a:r>
                  <a:rPr lang="en-US" altLang="zh-CN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 Unicode MS" pitchFamily="34" charset="-122"/>
                  </a:rPr>
                  <a:t>t </a:t>
                </a:r>
                <a:endParaRPr lang="en-US" altLang="zh-CN" dirty="0">
                  <a:latin typeface="Cambria Math" pitchFamily="18" charset="0"/>
                  <a:ea typeface="Cambria Math" pitchFamily="18" charset="0"/>
                  <a:cs typeface="Arial Unicode MS" pitchFamily="34" charset="-122"/>
                </a:endParaRPr>
              </a:p>
              <a:p>
                <a:pPr lvl="2" indent="-247650">
                  <a:buFont typeface="+mj-lt"/>
                  <a:buAutoNum type="arabicPeriod"/>
                </a:pPr>
                <a:r>
                  <a:rPr lang="en-US" altLang="zh-CN" dirty="0" smtClean="0">
                    <a:latin typeface="Cambria Math" pitchFamily="18" charset="0"/>
                    <a:ea typeface="Cambria Math" pitchFamily="18" charset="0"/>
                    <a:cs typeface="Arial Unicode MS" pitchFamily="34" charset="-122"/>
                  </a:rPr>
                  <a:t>Enumerate all possible |</a:t>
                </a:r>
                <a:r>
                  <a:rPr lang="en-US" altLang="zh-CN" b="1" dirty="0" smtClean="0">
                    <a:solidFill>
                      <a:srgbClr val="7030A0"/>
                    </a:solidFill>
                    <a:latin typeface="Cambria Math" pitchFamily="18" charset="0"/>
                    <a:ea typeface="Cambria Math" pitchFamily="18" charset="0"/>
                    <a:cs typeface="Arial Unicode MS" pitchFamily="34" charset="-122"/>
                  </a:rPr>
                  <a:t>t</a:t>
                </a:r>
                <a:r>
                  <a:rPr lang="en-US" altLang="zh-CN" b="1" dirty="0">
                    <a:solidFill>
                      <a:srgbClr val="7030A0"/>
                    </a:solidFill>
                    <a:latin typeface="Cambria Math" pitchFamily="18" charset="0"/>
                    <a:ea typeface="Cambria Math" pitchFamily="18" charset="0"/>
                    <a:cs typeface="Arial Unicode MS" pitchFamily="34" charset="-122"/>
                  </a:rPr>
                  <a:t>’</a:t>
                </a:r>
                <a:r>
                  <a:rPr lang="en-US" altLang="zh-CN" dirty="0">
                    <a:solidFill>
                      <a:srgbClr val="7030A0"/>
                    </a:solidFill>
                    <a:latin typeface="Cambria Math" pitchFamily="18" charset="0"/>
                    <a:ea typeface="Cambria Math" pitchFamily="18" charset="0"/>
                    <a:cs typeface="Arial Unicode MS" pitchFamily="34" charset="-122"/>
                  </a:rPr>
                  <a:t> </a:t>
                </a:r>
                <a:r>
                  <a:rPr lang="en-US" altLang="zh-CN" dirty="0" smtClean="0">
                    <a:latin typeface="Cambria Math" pitchFamily="18" charset="0"/>
                    <a:ea typeface="Cambria Math" pitchFamily="18" charset="0"/>
                    <a:cs typeface="Arial Unicode MS" pitchFamily="34" charset="-122"/>
                  </a:rPr>
                  <a:t>| </a:t>
                </a:r>
                <a:r>
                  <a:rPr lang="en-US" altLang="zh-CN" dirty="0" err="1" smtClean="0">
                    <a:latin typeface="Cambria Math" pitchFamily="18" charset="0"/>
                    <a:ea typeface="Cambria Math" pitchFamily="18" charset="0"/>
                    <a:cs typeface="Arial Unicode MS" pitchFamily="34" charset="-122"/>
                  </a:rPr>
                  <a:t>s.t.</a:t>
                </a:r>
                <a:r>
                  <a:rPr lang="en-US" altLang="zh-CN" dirty="0" smtClean="0">
                    <a:latin typeface="Cambria Math" pitchFamily="18" charset="0"/>
                    <a:ea typeface="Cambria Math" pitchFamily="18" charset="0"/>
                    <a:cs typeface="Arial Unicode MS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  <a:ea typeface="Cambria Math" pitchFamily="18" charset="0"/>
                        <a:cs typeface="Arial Unicode MS" pitchFamily="34" charset="-122"/>
                      </a:rPr>
                      <m:t>𝑁𝐸𝐷</m:t>
                    </m:r>
                    <m:d>
                      <m:dPr>
                        <m:ctrlPr>
                          <a:rPr lang="en-US" altLang="zh-CN" i="1" dirty="0">
                            <a:latin typeface="Cambria Math"/>
                            <a:ea typeface="Cambria Math" pitchFamily="18" charset="0"/>
                            <a:cs typeface="Arial Unicode MS" pitchFamily="34" charset="-122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/>
                            <a:ea typeface="Cambria Math" pitchFamily="18" charset="0"/>
                            <a:cs typeface="Arial Unicode MS" pitchFamily="34" charset="-122"/>
                          </a:rPr>
                          <m:t>𝑡</m:t>
                        </m:r>
                        <m:r>
                          <a:rPr lang="en-US" altLang="zh-CN" i="1" dirty="0">
                            <a:latin typeface="Cambria Math"/>
                            <a:ea typeface="Cambria Math" pitchFamily="18" charset="0"/>
                            <a:cs typeface="Arial Unicode MS" pitchFamily="34" charset="-122"/>
                          </a:rPr>
                          <m:t>, </m:t>
                        </m:r>
                        <m:r>
                          <a:rPr lang="en-US" altLang="zh-CN" i="1" dirty="0">
                            <a:latin typeface="Cambria Math"/>
                            <a:ea typeface="Cambria Math" pitchFamily="18" charset="0"/>
                            <a:cs typeface="Arial Unicode MS" pitchFamily="34" charset="-122"/>
                          </a:rPr>
                          <m:t>𝑡</m:t>
                        </m:r>
                        <m:r>
                          <a:rPr lang="en-US" altLang="zh-CN" i="1" dirty="0">
                            <a:latin typeface="Cambria Math"/>
                            <a:ea typeface="Cambria Math" pitchFamily="18" charset="0"/>
                            <a:cs typeface="Arial Unicode MS" pitchFamily="34" charset="-122"/>
                          </a:rPr>
                          <m:t>’</m:t>
                        </m:r>
                      </m:e>
                    </m:d>
                    <m:r>
                      <a:rPr lang="en-US" altLang="zh-CN" i="1" dirty="0">
                        <a:latin typeface="Cambria Math"/>
                        <a:ea typeface="Cambria Math" pitchFamily="18" charset="0"/>
                        <a:cs typeface="Arial Unicode MS" pitchFamily="34" charset="-122"/>
                      </a:rPr>
                      <m:t>≥</m:t>
                    </m:r>
                    <m:r>
                      <a:rPr lang="zh-CN" altLang="en-US" i="1" dirty="0">
                        <a:latin typeface="Cambria Math"/>
                        <a:ea typeface="Cambria Math"/>
                        <a:cs typeface="Arial Unicode MS" pitchFamily="34" charset="-122"/>
                      </a:rPr>
                      <m:t>𝛿</m:t>
                    </m:r>
                  </m:oMath>
                </a14:m>
                <a:endParaRPr lang="en-US" altLang="zh-CN" dirty="0" smtClean="0">
                  <a:latin typeface="Cambria Math" pitchFamily="18" charset="0"/>
                  <a:ea typeface="Cambria Math"/>
                  <a:cs typeface="Arial Unicode MS" pitchFamily="34" charset="-122"/>
                </a:endParaRPr>
              </a:p>
              <a:p>
                <a:pPr lvl="2" indent="-247650">
                  <a:buFont typeface="+mj-lt"/>
                  <a:buAutoNum type="arabicPeriod"/>
                </a:pPr>
                <a:r>
                  <a:rPr lang="en-US" altLang="zh-CN" dirty="0" smtClean="0">
                    <a:latin typeface="Cambria Math" pitchFamily="18" charset="0"/>
                    <a:ea typeface="Cambria Math" pitchFamily="18" charset="0"/>
                  </a:rPr>
                  <a:t>Partition </a:t>
                </a:r>
                <a:r>
                  <a:rPr lang="en-US" altLang="zh-CN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 Unicode MS" pitchFamily="34" charset="-122"/>
                  </a:rPr>
                  <a:t>t  </a:t>
                </a:r>
                <a:r>
                  <a:rPr lang="en-US" altLang="zh-CN" dirty="0" smtClean="0">
                    <a:latin typeface="Cambria Math" pitchFamily="18" charset="0"/>
                    <a:ea typeface="Cambria Math" pitchFamily="18" charset="0"/>
                    <a:cs typeface="Arial Unicode MS" pitchFamily="34" charset="-122"/>
                  </a:rPr>
                  <a:t>based on the substrings of </a:t>
                </a:r>
                <a:r>
                  <a:rPr lang="en-US" altLang="zh-CN" b="1" dirty="0" smtClean="0">
                    <a:solidFill>
                      <a:srgbClr val="7030A0"/>
                    </a:solidFill>
                    <a:latin typeface="Cambria Math" pitchFamily="18" charset="0"/>
                    <a:ea typeface="Cambria Math" pitchFamily="18" charset="0"/>
                    <a:cs typeface="Arial Unicode MS" pitchFamily="34" charset="-122"/>
                  </a:rPr>
                  <a:t>t</a:t>
                </a:r>
                <a:r>
                  <a:rPr lang="en-US" altLang="zh-CN" b="1" dirty="0">
                    <a:solidFill>
                      <a:srgbClr val="7030A0"/>
                    </a:solidFill>
                    <a:latin typeface="Cambria Math" pitchFamily="18" charset="0"/>
                    <a:ea typeface="Cambria Math" pitchFamily="18" charset="0"/>
                    <a:cs typeface="Arial Unicode MS" pitchFamily="34" charset="-122"/>
                  </a:rPr>
                  <a:t>’</a:t>
                </a:r>
                <a:r>
                  <a:rPr lang="en-US" altLang="zh-CN" dirty="0">
                    <a:solidFill>
                      <a:srgbClr val="7030A0"/>
                    </a:solidFill>
                    <a:latin typeface="Cambria Math" pitchFamily="18" charset="0"/>
                    <a:ea typeface="Cambria Math" pitchFamily="18" charset="0"/>
                    <a:cs typeface="Arial Unicode MS" pitchFamily="34" charset="-122"/>
                  </a:rPr>
                  <a:t> </a:t>
                </a:r>
                <a:r>
                  <a:rPr lang="en-US" altLang="zh-CN" dirty="0" smtClean="0">
                    <a:latin typeface="Cambria Math" pitchFamily="18" charset="0"/>
                    <a:ea typeface="Cambria Math" pitchFamily="18" charset="0"/>
                    <a:cs typeface="Arial Unicode MS" pitchFamily="34" charset="-122"/>
                  </a:rPr>
                  <a:t>and the upper-bound of 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  <a:ea typeface="Cambria Math" pitchFamily="18" charset="0"/>
                        <a:cs typeface="Arial Unicode MS" pitchFamily="34" charset="-122"/>
                      </a:rPr>
                      <m:t>𝐸𝐷</m:t>
                    </m:r>
                    <m:d>
                      <m:dPr>
                        <m:ctrlPr>
                          <a:rPr lang="en-US" altLang="zh-CN" i="1" dirty="0">
                            <a:latin typeface="Cambria Math"/>
                            <a:ea typeface="Cambria Math" pitchFamily="18" charset="0"/>
                            <a:cs typeface="Arial Unicode MS" pitchFamily="34" charset="-122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/>
                            <a:ea typeface="Cambria Math" pitchFamily="18" charset="0"/>
                            <a:cs typeface="Arial Unicode MS" pitchFamily="34" charset="-122"/>
                          </a:rPr>
                          <m:t>𝑡</m:t>
                        </m:r>
                        <m:r>
                          <a:rPr lang="en-US" altLang="zh-CN" i="1" dirty="0">
                            <a:latin typeface="Cambria Math"/>
                            <a:ea typeface="Cambria Math" pitchFamily="18" charset="0"/>
                            <a:cs typeface="Arial Unicode MS" pitchFamily="34" charset="-122"/>
                          </a:rPr>
                          <m:t>, </m:t>
                        </m:r>
                        <m:r>
                          <a:rPr lang="en-US" altLang="zh-CN" i="1" dirty="0">
                            <a:latin typeface="Cambria Math"/>
                            <a:ea typeface="Cambria Math" pitchFamily="18" charset="0"/>
                            <a:cs typeface="Arial Unicode MS" pitchFamily="34" charset="-122"/>
                          </a:rPr>
                          <m:t>𝑡</m:t>
                        </m:r>
                        <m:r>
                          <a:rPr lang="en-US" altLang="zh-CN" i="1" dirty="0">
                            <a:latin typeface="Cambria Math"/>
                            <a:ea typeface="Cambria Math" pitchFamily="18" charset="0"/>
                            <a:cs typeface="Arial Unicode MS" pitchFamily="34" charset="-122"/>
                          </a:rPr>
                          <m:t>’</m:t>
                        </m:r>
                      </m:e>
                    </m:d>
                  </m:oMath>
                </a14:m>
                <a:r>
                  <a:rPr lang="en-US" altLang="zh-CN" dirty="0" smtClean="0">
                    <a:latin typeface="Cambria Math" pitchFamily="18" charset="0"/>
                    <a:ea typeface="Cambria Math" pitchFamily="18" charset="0"/>
                  </a:rPr>
                  <a:t>, i.e.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  <a:ea typeface="Cambria Math" pitchFamily="18" charset="0"/>
                        <a:cs typeface="Arial Unicode MS" pitchFamily="34" charset="-122"/>
                      </a:rPr>
                      <m:t>(1−</m:t>
                    </m:r>
                    <m:r>
                      <a:rPr lang="zh-CN" altLang="en-US" i="1" dirty="0">
                        <a:latin typeface="Cambria Math"/>
                        <a:ea typeface="Cambria Math" pitchFamily="18" charset="0"/>
                        <a:cs typeface="Arial Unicode MS" pitchFamily="34" charset="-122"/>
                      </a:rPr>
                      <m:t>𝛿</m:t>
                    </m:r>
                    <m:r>
                      <a:rPr lang="en-US" altLang="zh-CN" i="1" dirty="0">
                        <a:latin typeface="Cambria Math"/>
                        <a:ea typeface="Cambria Math" pitchFamily="18" charset="0"/>
                        <a:cs typeface="Arial Unicode MS" pitchFamily="34" charset="-122"/>
                      </a:rPr>
                      <m:t>)</m:t>
                    </m:r>
                    <m:r>
                      <a:rPr lang="en-US" altLang="zh-CN" dirty="0">
                        <a:latin typeface="Cambria Math" pitchFamily="18" charset="0"/>
                        <a:ea typeface="Cambria Math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altLang="zh-CN" dirty="0">
                        <a:latin typeface="Cambria Math"/>
                        <a:ea typeface="Cambria Math" pitchFamily="18" charset="0"/>
                      </a:rPr>
                      <m:t>max</m:t>
                    </m:r>
                    <m:r>
                      <a:rPr lang="en-US" altLang="zh-CN" dirty="0">
                        <a:latin typeface="Cambria Math"/>
                        <a:ea typeface="Cambria Math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altLang="zh-CN" i="1" dirty="0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/>
                            <a:ea typeface="Cambria Math" pitchFamily="18" charset="0"/>
                          </a:rPr>
                          <m:t>t</m:t>
                        </m:r>
                      </m:e>
                    </m:d>
                    <m:r>
                      <a:rPr lang="en-US" altLang="zh-CN" dirty="0">
                        <a:latin typeface="Cambria Math"/>
                        <a:ea typeface="Cambria Math" pitchFamily="18" charset="0"/>
                      </a:rPr>
                      <m:t>, |</m:t>
                    </m:r>
                    <m:r>
                      <m:rPr>
                        <m:sty m:val="p"/>
                      </m:rPr>
                      <a:rPr lang="en-US" altLang="zh-CN" dirty="0">
                        <a:latin typeface="Cambria Math"/>
                        <a:ea typeface="Cambria Math" pitchFamily="18" charset="0"/>
                      </a:rPr>
                      <m:t>t</m:t>
                    </m:r>
                    <m:r>
                      <a:rPr lang="en-US" altLang="zh-CN" dirty="0">
                        <a:latin typeface="Cambria Math"/>
                        <a:ea typeface="Cambria Math" pitchFamily="18" charset="0"/>
                      </a:rPr>
                      <m:t>′|)</m:t>
                    </m:r>
                  </m:oMath>
                </a14:m>
                <a:endParaRPr lang="en-US" altLang="zh-CN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8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340768"/>
                <a:ext cx="8820472" cy="5256584"/>
              </a:xfrm>
              <a:prstGeom prst="rect">
                <a:avLst/>
              </a:prstGeom>
              <a:blipFill rotWithShape="1">
                <a:blip r:embed="rId2"/>
                <a:stretch>
                  <a:fillRect l="-829" t="-10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20</a:t>
            </a:fld>
            <a:r>
              <a:rPr lang="en-US" altLang="zh-CN" smtClean="0"/>
              <a:t>/34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830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161039"/>
              </p:ext>
            </p:extLst>
          </p:nvPr>
        </p:nvGraphicFramePr>
        <p:xfrm>
          <a:off x="360336" y="2060848"/>
          <a:ext cx="7236000" cy="855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Visio" r:id="rId4" imgW="3352536" imgH="394227" progId="Visio.Drawing.11">
                  <p:embed/>
                </p:oleObj>
              </mc:Choice>
              <mc:Fallback>
                <p:oleObj name="Visio" r:id="rId4" imgW="3352536" imgH="394227" progId="Visio.Drawing.11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36" y="2060848"/>
                        <a:ext cx="7236000" cy="855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2011/4/13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Fast-Join @ ICDE2011</a:t>
            </a:r>
            <a:endParaRPr lang="zh-CN" altLang="en-US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507288" cy="1143000"/>
          </a:xfrm>
        </p:spPr>
        <p:txBody>
          <a:bodyPr>
            <a:normAutofit/>
          </a:bodyPr>
          <a:lstStyle/>
          <a:p>
            <a:r>
              <a:rPr lang="en-US" altLang="zh-CN" sz="4500" dirty="0" smtClean="0"/>
              <a:t>Partition </a:t>
            </a:r>
            <a:r>
              <a:rPr lang="en-US" altLang="zh-CN" sz="4500" i="1" dirty="0" smtClean="0"/>
              <a:t>t’</a:t>
            </a:r>
            <a:endParaRPr lang="en-US" altLang="zh-CN" sz="4500" i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779912" y="2285894"/>
            <a:ext cx="0" cy="360040"/>
          </a:xfrm>
          <a:prstGeom prst="line">
            <a:avLst/>
          </a:prstGeom>
          <a:ln w="19050">
            <a:solidFill>
              <a:schemeClr val="tx1">
                <a:alpha val="5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36096" y="2285894"/>
            <a:ext cx="0" cy="360040"/>
          </a:xfrm>
          <a:prstGeom prst="line">
            <a:avLst/>
          </a:prstGeom>
          <a:ln w="19050">
            <a:solidFill>
              <a:schemeClr val="tx1">
                <a:alpha val="5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 Brace 10"/>
          <p:cNvSpPr/>
          <p:nvPr/>
        </p:nvSpPr>
        <p:spPr>
          <a:xfrm rot="5400000">
            <a:off x="2735796" y="1216626"/>
            <a:ext cx="360040" cy="1728192"/>
          </a:xfrm>
          <a:prstGeom prst="leftBrace">
            <a:avLst>
              <a:gd name="adj1" fmla="val 33510"/>
              <a:gd name="adj2" fmla="val 48611"/>
            </a:avLst>
          </a:prstGeom>
          <a:ln w="19050">
            <a:solidFill>
              <a:schemeClr val="tx1">
                <a:alpha val="5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Left Brace 16"/>
          <p:cNvSpPr/>
          <p:nvPr/>
        </p:nvSpPr>
        <p:spPr>
          <a:xfrm rot="5400000">
            <a:off x="4427984" y="1269398"/>
            <a:ext cx="360040" cy="1656184"/>
          </a:xfrm>
          <a:prstGeom prst="leftBrace">
            <a:avLst>
              <a:gd name="adj1" fmla="val 33510"/>
              <a:gd name="adj2" fmla="val 48611"/>
            </a:avLst>
          </a:prstGeom>
          <a:ln w="19050">
            <a:solidFill>
              <a:schemeClr val="tx1">
                <a:alpha val="5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Left Brace 17"/>
          <p:cNvSpPr/>
          <p:nvPr/>
        </p:nvSpPr>
        <p:spPr>
          <a:xfrm rot="5400000">
            <a:off x="6264188" y="1059662"/>
            <a:ext cx="360040" cy="2016224"/>
          </a:xfrm>
          <a:prstGeom prst="leftBrace">
            <a:avLst>
              <a:gd name="adj1" fmla="val 33510"/>
              <a:gd name="adj2" fmla="val 48611"/>
            </a:avLst>
          </a:prstGeom>
          <a:ln w="19050">
            <a:solidFill>
              <a:schemeClr val="tx1">
                <a:alpha val="5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25173" y="1455805"/>
                <a:ext cx="11812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2400" i="1" dirty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/>
                        </a:rPr>
                        <m:t>[1:4]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173" y="1455805"/>
                <a:ext cx="1181285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r="-10825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017361" y="1455805"/>
                <a:ext cx="11812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2400" i="1" dirty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/>
                        </a:rPr>
                        <m:t>[5:8]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361" y="1455805"/>
                <a:ext cx="1181285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0526" r="-10825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768606" y="1455805"/>
                <a:ext cx="13512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2400" i="1" dirty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/>
                        </a:rPr>
                        <m:t>[9:12]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606" y="1455805"/>
                <a:ext cx="1351204" cy="461665"/>
              </a:xfrm>
              <a:prstGeom prst="rect">
                <a:avLst/>
              </a:prstGeom>
              <a:blipFill rotWithShape="1">
                <a:blip r:embed="rId8"/>
                <a:stretch>
                  <a:fillRect t="-10526" r="-9459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5" name="Rectangle 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>
              <a:xfrm>
                <a:off x="344216" y="4725144"/>
                <a:ext cx="8229600" cy="187220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 smtClean="0">
                    <a:latin typeface="Cambria Math"/>
                  </a:rPr>
                  <a:t>Divide t’ into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zh-CN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CN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4</m:t>
                            </m:r>
                            <m:r>
                              <a:rPr lang="en-US" altLang="zh-CN" i="1" smtClean="0">
                                <a:latin typeface="Cambria Math"/>
                              </a:rPr>
                              <m:t>+1</m:t>
                            </m:r>
                          </m:num>
                          <m:den>
                            <m:r>
                              <a:rPr lang="en-US" altLang="zh-CN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zh-CN" i="1" smtClean="0">
                        <a:latin typeface="Cambria Math"/>
                      </a:rPr>
                      <m:t>=</m:t>
                    </m:r>
                    <m:r>
                      <a:rPr lang="en-US" altLang="zh-CN" i="1" smtClean="0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en-US" altLang="zh-CN" dirty="0" smtClean="0"/>
                  <a:t> paritions</a:t>
                </a:r>
              </a:p>
              <a:p>
                <a:pPr lvl="1"/>
                <a:r>
                  <a:rPr lang="en-US" altLang="zh-CN" b="1" dirty="0">
                    <a:latin typeface="Cambria Math" pitchFamily="18" charset="0"/>
                    <a:ea typeface="Cambria Math" pitchFamily="18" charset="0"/>
                    <a:cs typeface="Arial Unicode MS" pitchFamily="34" charset="-122"/>
                  </a:rPr>
                  <a:t>Pigeonhole P</a:t>
                </a:r>
                <a:r>
                  <a:rPr lang="en-US" altLang="zh-CN" b="1" dirty="0" smtClean="0">
                    <a:latin typeface="Cambria Math" pitchFamily="18" charset="0"/>
                    <a:ea typeface="Cambria Math" pitchFamily="18" charset="0"/>
                    <a:cs typeface="Arial Unicode MS" pitchFamily="34" charset="-122"/>
                  </a:rPr>
                  <a:t>rinciple: 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𝑡</m:t>
                    </m:r>
                    <m:r>
                      <a:rPr lang="en-US" altLang="zh-CN" i="1" dirty="0" smtClean="0">
                        <a:latin typeface="Cambria Math"/>
                      </a:rPr>
                      <m:t>′[1:4] </m:t>
                    </m:r>
                  </m:oMath>
                </a14:m>
                <a:r>
                  <a:rPr lang="en-US" altLang="zh-CN" b="1" dirty="0" smtClean="0"/>
                  <a:t>or 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𝑡</m:t>
                    </m:r>
                    <m:r>
                      <a:rPr lang="en-US" altLang="zh-CN" i="1" dirty="0" smtClean="0">
                        <a:latin typeface="Cambria Math"/>
                      </a:rPr>
                      <m:t>′[5:8] </m:t>
                    </m:r>
                  </m:oMath>
                </a14:m>
                <a:r>
                  <a:rPr lang="en-US" altLang="zh-CN" b="1" dirty="0" smtClean="0"/>
                  <a:t>or 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𝑡</m:t>
                    </m:r>
                    <m:r>
                      <a:rPr lang="en-US" altLang="zh-CN" i="1" dirty="0" smtClean="0">
                        <a:latin typeface="Cambria Math"/>
                      </a:rPr>
                      <m:t>′[9:12] </m:t>
                    </m:r>
                  </m:oMath>
                </a14:m>
                <a:r>
                  <a:rPr lang="en-US" altLang="zh-CN" dirty="0" smtClean="0"/>
                  <a:t>have one edit operator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16" y="4725144"/>
                <a:ext cx="8229600" cy="1872208"/>
              </a:xfrm>
              <a:prstGeom prst="rect">
                <a:avLst/>
              </a:prstGeom>
              <a:blipFill rotWithShape="1">
                <a:blip r:embed="rId9"/>
                <a:stretch>
                  <a:fillRect l="-889" r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/>
              <p:cNvSpPr txBox="1">
                <a:spLocks/>
              </p:cNvSpPr>
              <p:nvPr/>
            </p:nvSpPr>
            <p:spPr>
              <a:xfrm>
                <a:off x="323528" y="2996952"/>
                <a:ext cx="8229600" cy="223224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800" dirty="0" smtClean="0">
                    <a:ea typeface="Cambria Math"/>
                  </a:rPr>
                  <a:t>Consider   </a:t>
                </a:r>
                <a14:m>
                  <m:oMath xmlns:m="http://schemas.openxmlformats.org/officeDocument/2006/math">
                    <m:r>
                      <a:rPr lang="zh-CN" altLang="en-US" sz="2800" i="1" dirty="0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altLang="zh-CN" sz="2800" i="1" dirty="0">
                        <a:latin typeface="Cambria Math"/>
                        <a:ea typeface="Cambria Math"/>
                      </a:rPr>
                      <m:t> =</m:t>
                    </m:r>
                    <m:r>
                      <a:rPr lang="en-US" altLang="zh-CN" sz="280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0.8</m:t>
                    </m:r>
                  </m:oMath>
                </a14:m>
                <a:r>
                  <a:rPr lang="en-US" altLang="zh-CN" sz="2800" i="1" dirty="0">
                    <a:latin typeface="Cambria Math"/>
                  </a:rPr>
                  <a:t> </a:t>
                </a:r>
                <a:endParaRPr lang="en-US" altLang="zh-CN" dirty="0" smtClean="0">
                  <a:latin typeface="Cambria Math"/>
                </a:endParaRPr>
              </a:p>
              <a:p>
                <a:r>
                  <a:rPr lang="en-US" altLang="zh-CN" dirty="0" smtClean="0">
                    <a:latin typeface="Cambria Math"/>
                  </a:rPr>
                  <a:t>Upper bound of edit distance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𝑁𝐸𝐷</m:t>
                    </m:r>
                    <m:d>
                      <m:dPr>
                        <m:ctrlPr>
                          <a:rPr lang="en-US" altLang="zh-CN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 dirty="0" smtClean="0">
                            <a:latin typeface="Cambria Math"/>
                          </a:rPr>
                          <m:t>𝑡</m:t>
                        </m:r>
                        <m:r>
                          <a:rPr lang="en-US" altLang="zh-CN" i="1" dirty="0" smtClean="0">
                            <a:latin typeface="Cambria Math"/>
                          </a:rPr>
                          <m:t>’, </m:t>
                        </m:r>
                        <m:r>
                          <a:rPr lang="en-US" altLang="zh-CN" i="1" dirty="0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CN" i="1" dirty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0.8</m:t>
                    </m:r>
                    <m:r>
                      <a:rPr lang="en-US" altLang="zh-CN" i="1" dirty="0" smtClean="0">
                        <a:latin typeface="Cambria Math"/>
                        <a:ea typeface="Cambria Math"/>
                      </a:rPr>
                      <m:t>  ⟹</m:t>
                    </m:r>
                    <m:r>
                      <a:rPr lang="en-US" altLang="zh-CN" i="1" dirty="0">
                        <a:latin typeface="Cambria Math"/>
                      </a:rPr>
                      <m:t>𝐸𝐷</m:t>
                    </m:r>
                    <m:d>
                      <m:dPr>
                        <m:ctrlPr>
                          <a:rPr lang="en-US" altLang="zh-CN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/>
                          </a:rPr>
                          <m:t>𝑡</m:t>
                        </m:r>
                        <m:r>
                          <a:rPr lang="en-US" altLang="zh-CN" i="1" dirty="0">
                            <a:latin typeface="Cambria Math"/>
                          </a:rPr>
                          <m:t>’, </m:t>
                        </m:r>
                        <m:r>
                          <a:rPr lang="en-US" altLang="zh-CN" i="1" dirty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CN" i="1" dirty="0" smtClean="0">
                        <a:latin typeface="Cambria Math"/>
                      </a:rPr>
                      <m:t> </m:t>
                    </m:r>
                    <m:r>
                      <a:rPr lang="en-US" altLang="zh-CN" i="1" dirty="0" smtClean="0">
                        <a:latin typeface="Cambria Math"/>
                        <a:ea typeface="Cambria Math"/>
                      </a:rPr>
                      <m:t>≤ </m:t>
                    </m:r>
                    <m:d>
                      <m:dPr>
                        <m:begChr m:val="⌊"/>
                        <m:endChr m:val="⌋"/>
                        <m:ctrlPr>
                          <a:rPr lang="en-US" altLang="zh-CN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 dirty="0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CN" i="1" dirty="0" smtClean="0">
                                <a:latin typeface="Cambria Math"/>
                                <a:ea typeface="Cambria Math"/>
                              </a:rPr>
                              <m:t>1−</m:t>
                            </m:r>
                            <m:r>
                              <a:rPr lang="zh-CN" altLang="en-US" i="1" dirty="0" smtClean="0">
                                <a:latin typeface="Cambria Math"/>
                                <a:ea typeface="Cambria Math"/>
                              </a:rPr>
                              <m:t>𝛿</m:t>
                            </m:r>
                          </m:num>
                          <m:den>
                            <m:r>
                              <a:rPr lang="zh-CN" altLang="en-US" i="1" dirty="0">
                                <a:latin typeface="Cambria Math"/>
                                <a:ea typeface="Cambria Math"/>
                              </a:rPr>
                              <m:t>𝛿</m:t>
                            </m:r>
                          </m:den>
                        </m:f>
                        <m:r>
                          <a:rPr lang="en-US" altLang="zh-CN" i="1" dirty="0" smtClean="0">
                            <a:latin typeface="Cambria Math"/>
                            <a:ea typeface="Cambria Math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i="1" dirty="0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i="1" dirty="0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 dirty="0" smtClean="0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CN" i="1" dirty="0" smtClean="0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altLang="zh-CN" i="1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CN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4 </m:t>
                    </m:r>
                  </m:oMath>
                </a14:m>
                <a:endParaRPr lang="en-US" altLang="zh-CN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2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996952"/>
                <a:ext cx="8229600" cy="2232248"/>
              </a:xfrm>
              <a:prstGeom prst="rect">
                <a:avLst/>
              </a:prstGeom>
              <a:blipFill rotWithShape="1">
                <a:blip r:embed="rId10"/>
                <a:stretch>
                  <a:fillRect l="-1037" t="-3279" b="-21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21</a:t>
            </a:fld>
            <a:r>
              <a:rPr lang="en-US" altLang="zh-CN" smtClean="0"/>
              <a:t>/34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599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9" grpId="0" animBg="1"/>
      <p:bldP spid="22" grpId="0" animBg="1"/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110720"/>
              </p:ext>
            </p:extLst>
          </p:nvPr>
        </p:nvGraphicFramePr>
        <p:xfrm>
          <a:off x="38100" y="3219425"/>
          <a:ext cx="10317163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9" name="Visio" r:id="rId4" imgW="7122168" imgH="1280376" progId="Visio.Drawing.11">
                  <p:embed/>
                </p:oleObj>
              </mc:Choice>
              <mc:Fallback>
                <p:oleObj name="Visio" r:id="rId4" imgW="7122168" imgH="1280376" progId="Visio.Drawing.11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" y="3219425"/>
                        <a:ext cx="10317163" cy="2009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557350"/>
              </p:ext>
            </p:extLst>
          </p:nvPr>
        </p:nvGraphicFramePr>
        <p:xfrm>
          <a:off x="0" y="3798888"/>
          <a:ext cx="9942513" cy="243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0" name="Visio" r:id="rId6" imgW="6828624" imgH="1673740" progId="Visio.Drawing.11">
                  <p:embed/>
                </p:oleObj>
              </mc:Choice>
              <mc:Fallback>
                <p:oleObj name="Visio" r:id="rId6" imgW="6828624" imgH="1673740" progId="Visio.Drawing.11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798888"/>
                        <a:ext cx="9942513" cy="2435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2011/4/13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Fast-Join @ ICDE2011</a:t>
            </a:r>
            <a:endParaRPr lang="zh-CN" altLang="en-US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507288" cy="1143000"/>
          </a:xfrm>
        </p:spPr>
        <p:txBody>
          <a:bodyPr>
            <a:normAutofit/>
          </a:bodyPr>
          <a:lstStyle/>
          <a:p>
            <a:r>
              <a:rPr lang="en-US" altLang="zh-CN" sz="4500" dirty="0" smtClean="0"/>
              <a:t>Partition </a:t>
            </a:r>
            <a:r>
              <a:rPr lang="en-US" altLang="zh-CN" sz="4500" i="1" dirty="0" smtClean="0"/>
              <a:t>t</a:t>
            </a:r>
            <a:endParaRPr lang="en-US" altLang="zh-CN" sz="45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32031" y="4518765"/>
                <a:ext cx="3340726" cy="442674"/>
              </a:xfrm>
              <a:prstGeom prst="wedgeRoundRectCallout">
                <a:avLst>
                  <a:gd name="adj1" fmla="val -42650"/>
                  <a:gd name="adj2" fmla="val -179924"/>
                  <a:gd name="adj3" fmla="val 16667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/>
                      </a:rPr>
                      <m:t>𝑡</m:t>
                    </m:r>
                    <m:r>
                      <a:rPr lang="en-US" altLang="zh-CN" sz="2000" i="1" dirty="0">
                        <a:latin typeface="Cambria Math"/>
                      </a:rPr>
                      <m:t>′[1:4]</m:t>
                    </m:r>
                  </m:oMath>
                </a14:m>
                <a:r>
                  <a:rPr lang="en-US" altLang="zh-CN" sz="2000" dirty="0" smtClean="0"/>
                  <a:t> has one edit operator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31" y="4518765"/>
                <a:ext cx="3340726" cy="442674"/>
              </a:xfrm>
              <a:prstGeom prst="wedgeRoundRectCallout">
                <a:avLst>
                  <a:gd name="adj1" fmla="val -42650"/>
                  <a:gd name="adj2" fmla="val -179924"/>
                  <a:gd name="adj3" fmla="val 16667"/>
                </a:avLst>
              </a:prstGeom>
              <a:blipFill rotWithShape="1">
                <a:blip r:embed="rId8"/>
                <a:stretch>
                  <a:fillRect r="-2536" b="-69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088340"/>
              </p:ext>
            </p:extLst>
          </p:nvPr>
        </p:nvGraphicFramePr>
        <p:xfrm>
          <a:off x="1907704" y="620688"/>
          <a:ext cx="5328592" cy="2406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1" name="Visio" r:id="rId9" imgW="3395304" imgH="1531836" progId="Visio.Drawing.11">
                  <p:embed/>
                </p:oleObj>
              </mc:Choice>
              <mc:Fallback>
                <p:oleObj name="Visio" r:id="rId9" imgW="3395304" imgH="1531836" progId="Visio.Drawing.11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620688"/>
                        <a:ext cx="5328592" cy="240618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220072" y="3503885"/>
            <a:ext cx="0" cy="385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8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2455" y="6237312"/>
                <a:ext cx="3156411" cy="408623"/>
              </a:xfrm>
              <a:prstGeom prst="wedgeRoundRectCallout">
                <a:avLst>
                  <a:gd name="adj1" fmla="val -18997"/>
                  <a:gd name="adj2" fmla="val -119724"/>
                  <a:gd name="adj3" fmla="val 16667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𝑡</m:t>
                    </m:r>
                    <m:r>
                      <a:rPr lang="en-US" altLang="zh-CN" i="1" dirty="0" smtClean="0">
                        <a:latin typeface="Cambria Math"/>
                      </a:rPr>
                      <m:t>′[9:12]</m:t>
                    </m:r>
                  </m:oMath>
                </a14:m>
                <a:r>
                  <a:rPr lang="en-US" altLang="zh-CN" dirty="0" smtClean="0"/>
                  <a:t> has one edit operator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55" y="6237312"/>
                <a:ext cx="3156411" cy="408623"/>
              </a:xfrm>
              <a:prstGeom prst="wedgeRoundRectCallout">
                <a:avLst>
                  <a:gd name="adj1" fmla="val -18997"/>
                  <a:gd name="adj2" fmla="val -119724"/>
                  <a:gd name="adj3" fmla="val 16667"/>
                </a:avLst>
              </a:prstGeom>
              <a:blipFill rotWithShape="1">
                <a:blip r:embed="rId11"/>
                <a:stretch>
                  <a:fillRect r="-2107" b="-8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>
            <a:off x="6384278" y="3501008"/>
            <a:ext cx="0" cy="385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084168" y="3501008"/>
            <a:ext cx="288032" cy="385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396356" y="3501008"/>
            <a:ext cx="312776" cy="385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9006840" y="5589240"/>
            <a:ext cx="0" cy="385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596336" y="5580696"/>
            <a:ext cx="0" cy="385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296226" y="5580696"/>
            <a:ext cx="288032" cy="385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608414" y="5580696"/>
            <a:ext cx="347962" cy="3685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22</a:t>
            </a:fld>
            <a:r>
              <a:rPr lang="en-US" altLang="zh-CN" smtClean="0"/>
              <a:t>/34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520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2011/4/13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Fast-Join @ ICDE2011</a:t>
            </a:r>
            <a:endParaRPr lang="zh-CN" altLang="en-US" dirty="0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507288" cy="1143000"/>
          </a:xfrm>
        </p:spPr>
        <p:txBody>
          <a:bodyPr>
            <a:normAutofit/>
          </a:bodyPr>
          <a:lstStyle/>
          <a:p>
            <a:r>
              <a:rPr lang="en-US" altLang="zh-CN" sz="4500" dirty="0"/>
              <a:t>Partition </a:t>
            </a:r>
            <a:r>
              <a:rPr lang="en-US" altLang="zh-CN" sz="4500" i="1" dirty="0" smtClean="0"/>
              <a:t>t</a:t>
            </a:r>
            <a:r>
              <a:rPr lang="en-US" altLang="zh-CN" sz="4500" dirty="0" smtClean="0"/>
              <a:t> (Cont’d)</a:t>
            </a:r>
            <a:endParaRPr lang="en-US" altLang="zh-CN" sz="4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1560" y="3645024"/>
                <a:ext cx="3026930" cy="408623"/>
              </a:xfrm>
              <a:prstGeom prst="wedgeRoundRectCallout">
                <a:avLst>
                  <a:gd name="adj1" fmla="val -10458"/>
                  <a:gd name="adj2" fmla="val 145931"/>
                  <a:gd name="adj3" fmla="val 16667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𝑡</m:t>
                    </m:r>
                    <m:r>
                      <a:rPr lang="en-US" altLang="zh-CN" i="1" dirty="0" smtClean="0">
                        <a:latin typeface="Cambria Math"/>
                      </a:rPr>
                      <m:t>′[5:8]</m:t>
                    </m:r>
                  </m:oMath>
                </a14:m>
                <a:r>
                  <a:rPr lang="en-US" altLang="zh-CN" dirty="0" smtClean="0"/>
                  <a:t> has one edit operator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645024"/>
                <a:ext cx="3026930" cy="408623"/>
              </a:xfrm>
              <a:prstGeom prst="wedgeRoundRectCallout">
                <a:avLst>
                  <a:gd name="adj1" fmla="val -10458"/>
                  <a:gd name="adj2" fmla="val 145931"/>
                  <a:gd name="adj3" fmla="val 16667"/>
                </a:avLst>
              </a:prstGeom>
              <a:blipFill rotWithShape="1">
                <a:blip r:embed="rId3"/>
                <a:stretch>
                  <a:fillRect r="-21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43608" y="1249596"/>
                <a:ext cx="64907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dirty="0" smtClean="0">
                          <a:latin typeface="Cambria Math"/>
                        </a:rPr>
                        <m:t>𝐸𝐷</m:t>
                      </m:r>
                      <m:d>
                        <m:dPr>
                          <m:ctrlPr>
                            <a:rPr lang="en-US" altLang="zh-CN" sz="28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2800" i="1" dirty="0">
                              <a:latin typeface="Cambria Math"/>
                            </a:rPr>
                            <m:t>𝑡</m:t>
                          </m:r>
                          <m:r>
                            <a:rPr lang="en-US" altLang="zh-CN" sz="2800" i="1" dirty="0">
                              <a:latin typeface="Cambria Math"/>
                            </a:rPr>
                            <m:t>’, </m:t>
                          </m:r>
                          <m:r>
                            <a:rPr lang="en-US" altLang="zh-CN" sz="2800" i="1" dirty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CN" sz="2800" i="1" dirty="0">
                          <a:latin typeface="Cambria Math"/>
                        </a:rPr>
                        <m:t> </m:t>
                      </m:r>
                      <m:r>
                        <a:rPr lang="en-US" altLang="zh-CN" sz="2800" i="1" dirty="0">
                          <a:latin typeface="Cambria Math"/>
                          <a:ea typeface="Cambria Math"/>
                        </a:rPr>
                        <m:t>≤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altLang="zh-CN" sz="2800" i="1" dirty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CN" sz="2800" b="0" i="1" dirty="0" smtClean="0">
                              <a:latin typeface="Cambria Math"/>
                              <a:ea typeface="Cambria Math"/>
                            </a:rPr>
                            <m:t>(1−</m:t>
                          </m:r>
                          <m:r>
                            <a:rPr lang="zh-CN" altLang="en-US" sz="2800" i="1" dirty="0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altLang="zh-CN" sz="2800" b="0" i="1" dirty="0" smtClean="0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zh-CN" altLang="en-US" sz="2800" i="1" dirty="0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CN" sz="2800" b="0" i="1" dirty="0" smtClean="0">
                              <a:latin typeface="Cambria Math"/>
                              <a:ea typeface="Cambria Math"/>
                            </a:rPr>
                            <m:t>𝑚𝑎𝑥</m:t>
                          </m:r>
                          <m:r>
                            <a:rPr lang="en-US" altLang="zh-CN" sz="2800" b="0" i="1" dirty="0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800" i="1" dirty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800" i="1" dirty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i="1" dirty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altLang="zh-CN" sz="2800" i="1" dirty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sz="2800" b="0" i="1" dirty="0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800" b="0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sz="2800" b="0" i="1" dirty="0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sz="2800" b="0" i="1" dirty="0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  <m:r>
                        <a:rPr lang="en-US" altLang="zh-CN" sz="2800" i="1" dirty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CN" sz="2800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3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249596"/>
                <a:ext cx="6490751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0465" r="-2160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999422"/>
              </p:ext>
            </p:extLst>
          </p:nvPr>
        </p:nvGraphicFramePr>
        <p:xfrm>
          <a:off x="1059972" y="2204864"/>
          <a:ext cx="7301485" cy="453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" name="Visio" r:id="rId5" imgW="6522120" imgH="4058081" progId="Visio.Drawing.11">
                  <p:embed/>
                </p:oleObj>
              </mc:Choice>
              <mc:Fallback>
                <p:oleObj name="Visio" r:id="rId5" imgW="6522120" imgH="4058081" progId="Visio.Drawing.11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9972" y="2204864"/>
                        <a:ext cx="7301485" cy="45365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H="1">
            <a:off x="6516216" y="2420888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300192" y="2420888"/>
            <a:ext cx="936104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768244" y="2420888"/>
            <a:ext cx="468052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768244" y="3356992"/>
            <a:ext cx="468052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516216" y="3356992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002270" y="3356992"/>
            <a:ext cx="234026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236296" y="6309320"/>
            <a:ext cx="298063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5652120" y="2420888"/>
            <a:ext cx="648072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5868144" y="3383672"/>
            <a:ext cx="432048" cy="2613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334080" y="6286656"/>
            <a:ext cx="434164" cy="2613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233" name="Left Brace 8232"/>
          <p:cNvSpPr/>
          <p:nvPr/>
        </p:nvSpPr>
        <p:spPr>
          <a:xfrm rot="5400000">
            <a:off x="5904148" y="1880828"/>
            <a:ext cx="144016" cy="648072"/>
          </a:xfrm>
          <a:prstGeom prst="leftBrace">
            <a:avLst>
              <a:gd name="adj1" fmla="val 75353"/>
              <a:gd name="adj2" fmla="val 49434"/>
            </a:avLst>
          </a:prstGeom>
          <a:ln w="19050">
            <a:solidFill>
              <a:schemeClr val="tx1">
                <a:alpha val="5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35" name="TextBox 8234"/>
          <p:cNvSpPr txBox="1"/>
          <p:nvPr/>
        </p:nvSpPr>
        <p:spPr>
          <a:xfrm>
            <a:off x="5796136" y="1825079"/>
            <a:ext cx="351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-3</a:t>
            </a:r>
            <a:endParaRPr lang="zh-CN" altLang="en-US" sz="1600" dirty="0"/>
          </a:p>
        </p:txBody>
      </p:sp>
      <p:sp>
        <p:nvSpPr>
          <p:cNvPr id="48" name="Left Brace 47"/>
          <p:cNvSpPr/>
          <p:nvPr/>
        </p:nvSpPr>
        <p:spPr>
          <a:xfrm rot="5400000">
            <a:off x="6022805" y="2934044"/>
            <a:ext cx="144018" cy="453340"/>
          </a:xfrm>
          <a:prstGeom prst="leftBrace">
            <a:avLst>
              <a:gd name="adj1" fmla="val 75353"/>
              <a:gd name="adj2" fmla="val 49434"/>
            </a:avLst>
          </a:prstGeom>
          <a:ln w="19050">
            <a:solidFill>
              <a:schemeClr val="tx1">
                <a:alpha val="5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5905273" y="2822160"/>
            <a:ext cx="357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-2</a:t>
            </a:r>
            <a:endParaRPr lang="zh-CN" altLang="en-US" sz="1600" dirty="0"/>
          </a:p>
        </p:txBody>
      </p:sp>
      <p:sp>
        <p:nvSpPr>
          <p:cNvPr id="53" name="Left Brace 52"/>
          <p:cNvSpPr/>
          <p:nvPr/>
        </p:nvSpPr>
        <p:spPr>
          <a:xfrm rot="5400000">
            <a:off x="6488741" y="5845140"/>
            <a:ext cx="144018" cy="453340"/>
          </a:xfrm>
          <a:prstGeom prst="leftBrace">
            <a:avLst>
              <a:gd name="adj1" fmla="val 75353"/>
              <a:gd name="adj2" fmla="val 49434"/>
            </a:avLst>
          </a:prstGeom>
          <a:ln w="19050">
            <a:solidFill>
              <a:schemeClr val="tx1">
                <a:alpha val="5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TextBox 53"/>
          <p:cNvSpPr txBox="1"/>
          <p:nvPr/>
        </p:nvSpPr>
        <p:spPr>
          <a:xfrm>
            <a:off x="6448188" y="5733256"/>
            <a:ext cx="2840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2</a:t>
            </a:r>
            <a:endParaRPr lang="zh-CN" alt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23</a:t>
            </a:fld>
            <a:r>
              <a:rPr lang="en-US" altLang="zh-CN" smtClean="0"/>
              <a:t>/34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279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3" grpId="0" animBg="1"/>
      <p:bldP spid="8235" grpId="0"/>
      <p:bldP spid="48" grpId="0" animBg="1"/>
      <p:bldP spid="49" grpId="0"/>
      <p:bldP spid="53" grpId="0" animBg="1"/>
      <p:bldP spid="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2011/4/13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Fast-Join @ ICDE2011</a:t>
            </a:r>
            <a:endParaRPr lang="zh-CN" altLang="en-US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507288" cy="1143000"/>
          </a:xfrm>
        </p:spPr>
        <p:txBody>
          <a:bodyPr>
            <a:normAutofit/>
          </a:bodyPr>
          <a:lstStyle/>
          <a:p>
            <a:r>
              <a:rPr lang="en-US" altLang="zh-CN" sz="4500" dirty="0" smtClean="0"/>
              <a:t>Punning Techniques</a:t>
            </a:r>
            <a:endParaRPr lang="en-US" altLang="zh-CN" sz="45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5868144" y="2828835"/>
            <a:ext cx="2661691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dirty="0" smtClean="0"/>
              <a:t>Reduce substrings </a:t>
            </a:r>
          </a:p>
          <a:p>
            <a:r>
              <a:rPr lang="en-US" altLang="zh-CN" sz="2400" dirty="0" smtClean="0"/>
              <a:t>from </a:t>
            </a:r>
            <a:r>
              <a:rPr lang="en-US" altLang="zh-CN" sz="4800" dirty="0" smtClean="0">
                <a:solidFill>
                  <a:srgbClr val="FF0000"/>
                </a:solidFill>
              </a:rPr>
              <a:t>21</a:t>
            </a:r>
            <a:r>
              <a:rPr lang="en-US" altLang="zh-CN" sz="2000" dirty="0" smtClean="0"/>
              <a:t> </a:t>
            </a:r>
            <a:r>
              <a:rPr lang="en-US" altLang="zh-CN" sz="2400" dirty="0" smtClean="0"/>
              <a:t>to </a:t>
            </a:r>
            <a:r>
              <a:rPr lang="en-US" altLang="zh-CN" sz="4400" dirty="0" smtClean="0">
                <a:solidFill>
                  <a:srgbClr val="FF0000"/>
                </a:solidFill>
              </a:rPr>
              <a:t>8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501888"/>
              </p:ext>
            </p:extLst>
          </p:nvPr>
        </p:nvGraphicFramePr>
        <p:xfrm>
          <a:off x="1187624" y="1240229"/>
          <a:ext cx="5342765" cy="5194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6" name="Visio" r:id="rId3" imgW="4957416" imgH="4819578" progId="Visio.Drawing.11">
                  <p:embed/>
                </p:oleObj>
              </mc:Choice>
              <mc:Fallback>
                <p:oleObj name="Visio" r:id="rId3" imgW="4957416" imgH="481957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240229"/>
                        <a:ext cx="5342765" cy="519402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24</a:t>
            </a:fld>
            <a:r>
              <a:rPr lang="en-US" altLang="zh-CN" smtClean="0"/>
              <a:t>/34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803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3600" dirty="0" smtClean="0"/>
              <a:t>Comparison with Partition-ED (SIGMOD 09)</a:t>
            </a:r>
            <a:endParaRPr lang="zh-CN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4389120"/>
              </a:xfrm>
            </p:spPr>
            <p:txBody>
              <a:bodyPr/>
              <a:lstStyle/>
              <a:p>
                <a:r>
                  <a:rPr lang="en-US" altLang="zh-CN" dirty="0">
                    <a:latin typeface="Cambria Math"/>
                    <a:cs typeface="Times New Roman" pitchFamily="18" charset="0"/>
                  </a:rPr>
                  <a:t>Superior to Partition-ED for Edit Similarity</a:t>
                </a:r>
              </a:p>
              <a:p>
                <a:pPr lvl="1"/>
                <a:r>
                  <a:rPr lang="en-US" altLang="zh-CN" dirty="0">
                    <a:latin typeface="Cambria Math"/>
                    <a:cs typeface="Times New Roman" pitchFamily="18" charset="0"/>
                  </a:rPr>
                  <a:t>Partition-ED generates many redundant signatures</a:t>
                </a:r>
              </a:p>
              <a:p>
                <a:pPr lvl="2"/>
                <a:r>
                  <a:rPr lang="en-US" altLang="zh-CN" sz="2000" dirty="0">
                    <a:latin typeface="Cambria Math"/>
                    <a:cs typeface="Times New Roman" pitchFamily="18" charset="0"/>
                  </a:rPr>
                  <a:t>Neglect that shorter </a:t>
                </a:r>
                <a:r>
                  <a:rPr lang="en-US" altLang="zh-CN" sz="2000" b="1" dirty="0">
                    <a:solidFill>
                      <a:srgbClr val="7030A0"/>
                    </a:solidFill>
                    <a:latin typeface="Cambria Math" pitchFamily="18" charset="0"/>
                    <a:ea typeface="Cambria Math" pitchFamily="18" charset="0"/>
                    <a:cs typeface="Arial Unicode MS" pitchFamily="34" charset="-122"/>
                  </a:rPr>
                  <a:t>t’</a:t>
                </a:r>
                <a:r>
                  <a:rPr lang="en-US" altLang="zh-CN" sz="2000" dirty="0">
                    <a:latin typeface="Cambria Math"/>
                    <a:cs typeface="Times New Roman" pitchFamily="18" charset="0"/>
                  </a:rPr>
                  <a:t> corresponds to smaller upper-bound of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/>
                        <a:ea typeface="Cambria Math" pitchFamily="18" charset="0"/>
                        <a:cs typeface="Arial Unicode MS" pitchFamily="34" charset="-122"/>
                      </a:rPr>
                      <m:t>𝐸𝐷</m:t>
                    </m:r>
                    <m:d>
                      <m:dPr>
                        <m:ctrlPr>
                          <a:rPr lang="en-US" altLang="zh-CN" sz="2000" i="1" dirty="0">
                            <a:latin typeface="Cambria Math"/>
                            <a:ea typeface="Cambria Math" pitchFamily="18" charset="0"/>
                            <a:cs typeface="Arial Unicode MS" pitchFamily="34" charset="-122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/>
                            <a:ea typeface="Cambria Math" pitchFamily="18" charset="0"/>
                            <a:cs typeface="Arial Unicode MS" pitchFamily="34" charset="-122"/>
                          </a:rPr>
                          <m:t>𝑡</m:t>
                        </m:r>
                        <m:r>
                          <a:rPr lang="en-US" altLang="zh-CN" sz="2000" i="1" dirty="0">
                            <a:latin typeface="Cambria Math"/>
                            <a:ea typeface="Cambria Math" pitchFamily="18" charset="0"/>
                            <a:cs typeface="Arial Unicode MS" pitchFamily="34" charset="-122"/>
                          </a:rPr>
                          <m:t>, </m:t>
                        </m:r>
                        <m:r>
                          <a:rPr lang="en-US" altLang="zh-CN" sz="2000" i="1" dirty="0">
                            <a:latin typeface="Cambria Math"/>
                            <a:ea typeface="Cambria Math" pitchFamily="18" charset="0"/>
                            <a:cs typeface="Arial Unicode MS" pitchFamily="34" charset="-122"/>
                          </a:rPr>
                          <m:t>𝑡</m:t>
                        </m:r>
                        <m:r>
                          <a:rPr lang="en-US" altLang="zh-CN" sz="2000" i="1" dirty="0">
                            <a:latin typeface="Cambria Math"/>
                            <a:ea typeface="Cambria Math" pitchFamily="18" charset="0"/>
                            <a:cs typeface="Arial Unicode MS" pitchFamily="34" charset="-122"/>
                          </a:rPr>
                          <m:t>’</m:t>
                        </m:r>
                      </m:e>
                    </m:d>
                  </m:oMath>
                </a14:m>
                <a:endParaRPr lang="en-US" altLang="zh-CN" sz="2000" dirty="0">
                  <a:latin typeface="Cambria Math"/>
                  <a:cs typeface="Times New Roman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4389120"/>
              </a:xfrm>
              <a:blipFill rotWithShape="1">
                <a:blip r:embed="rId2"/>
                <a:stretch>
                  <a:fillRect l="-889" t="-1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2011/4/13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Fast-Join @ ICDE2011</a:t>
            </a:r>
            <a:endParaRPr lang="zh-CN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35130"/>
            <a:ext cx="4176464" cy="309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24670" y="6093296"/>
            <a:ext cx="7267810" cy="50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25</a:t>
            </a:fld>
            <a:r>
              <a:rPr lang="en-US" altLang="zh-CN" smtClean="0"/>
              <a:t>/34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737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7787208" cy="438912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 smtClean="0"/>
              <a:t>Fuzzy-Token Similarity</a:t>
            </a:r>
          </a:p>
          <a:p>
            <a:r>
              <a:rPr lang="en-US" altLang="zh-CN" dirty="0" smtClean="0"/>
              <a:t>String </a:t>
            </a:r>
            <a:r>
              <a:rPr lang="en-US" altLang="zh-CN" dirty="0"/>
              <a:t>Similarity Join using Fuzzy-Token </a:t>
            </a:r>
            <a:r>
              <a:rPr lang="en-US" altLang="zh-CN" dirty="0" smtClean="0"/>
              <a:t>Similarity</a:t>
            </a:r>
          </a:p>
          <a:p>
            <a:r>
              <a:rPr lang="en-US" altLang="zh-CN" dirty="0" smtClean="0"/>
              <a:t>Signature Scheme for token sets</a:t>
            </a:r>
          </a:p>
          <a:p>
            <a:r>
              <a:rPr lang="en-US" altLang="zh-CN" dirty="0" smtClean="0"/>
              <a:t>Signature Scheme for tokens</a:t>
            </a:r>
          </a:p>
          <a:p>
            <a:r>
              <a:rPr lang="en-US" altLang="zh-CN" dirty="0" smtClean="0"/>
              <a:t>Experiment</a:t>
            </a:r>
          </a:p>
          <a:p>
            <a:r>
              <a:rPr lang="en-US" altLang="zh-CN" dirty="0" smtClean="0"/>
              <a:t>Conclusion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2011/4/13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Fast-Join @ ICDE2011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26</a:t>
            </a:fld>
            <a:r>
              <a:rPr lang="en-US" altLang="zh-CN" smtClean="0"/>
              <a:t>/34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33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Experiment Setup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18457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Data sets</a:t>
            </a:r>
          </a:p>
          <a:p>
            <a:pPr lvl="2"/>
            <a:r>
              <a:rPr lang="en-US" altLang="zh-CN" sz="1900" b="1" dirty="0" smtClean="0"/>
              <a:t>DBLP Author: </a:t>
            </a:r>
            <a:r>
              <a:rPr lang="en-US" altLang="zh-CN" sz="1900" dirty="0" smtClean="0"/>
              <a:t>Author names from DBLP dataset</a:t>
            </a:r>
          </a:p>
          <a:p>
            <a:pPr lvl="2"/>
            <a:r>
              <a:rPr lang="en-US" altLang="zh-CN" sz="1900" b="1" dirty="0" smtClean="0"/>
              <a:t>AOL Query Log: </a:t>
            </a:r>
            <a:r>
              <a:rPr lang="en-US" altLang="zh-CN" sz="1900" dirty="0" smtClean="0"/>
              <a:t>Queries from AOL dataset</a:t>
            </a:r>
          </a:p>
          <a:p>
            <a:pPr lvl="2"/>
            <a:endParaRPr lang="en-US" altLang="zh-CN" sz="1900" dirty="0" smtClean="0"/>
          </a:p>
          <a:p>
            <a:pPr lvl="2"/>
            <a:endParaRPr lang="en-US" altLang="zh-CN" sz="1900" dirty="0" smtClean="0"/>
          </a:p>
          <a:p>
            <a:pPr lvl="2"/>
            <a:endParaRPr lang="en-US" altLang="zh-CN" sz="1900" dirty="0" smtClean="0"/>
          </a:p>
          <a:p>
            <a:pPr lvl="2"/>
            <a:endParaRPr lang="en-US" altLang="zh-CN" sz="1900" dirty="0" smtClean="0"/>
          </a:p>
          <a:p>
            <a:pPr lvl="1"/>
            <a:endParaRPr lang="en-US" altLang="zh-CN" sz="2200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Environment</a:t>
            </a:r>
          </a:p>
          <a:p>
            <a:pPr lvl="2"/>
            <a:r>
              <a:rPr lang="en-US" altLang="zh-CN" sz="1900" dirty="0" smtClean="0"/>
              <a:t>C++ , GCC </a:t>
            </a:r>
            <a:r>
              <a:rPr lang="en-US" altLang="zh-CN" sz="1900" dirty="0" smtClean="0">
                <a:latin typeface="Arial" pitchFamily="34" charset="0"/>
                <a:cs typeface="Arial" pitchFamily="34" charset="0"/>
              </a:rPr>
              <a:t>4.2.3</a:t>
            </a:r>
            <a:r>
              <a:rPr lang="en-US" altLang="zh-CN" sz="1900" dirty="0" smtClean="0"/>
              <a:t>, Ubuntu</a:t>
            </a:r>
          </a:p>
          <a:p>
            <a:pPr lvl="2"/>
            <a:r>
              <a:rPr lang="en-US" altLang="zh-CN" sz="1900" dirty="0" smtClean="0"/>
              <a:t>Intel Core </a:t>
            </a:r>
            <a:r>
              <a:rPr lang="en-US" altLang="zh-CN" sz="19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altLang="zh-CN" sz="1900" dirty="0" smtClean="0"/>
              <a:t> Quad </a:t>
            </a:r>
            <a:r>
              <a:rPr lang="en-US" altLang="zh-CN" sz="1900" dirty="0" smtClean="0">
                <a:latin typeface="Arial" pitchFamily="34" charset="0"/>
                <a:cs typeface="Arial" pitchFamily="34" charset="0"/>
              </a:rPr>
              <a:t>X5450 3.00GHz </a:t>
            </a:r>
            <a:r>
              <a:rPr lang="en-US" altLang="zh-CN" sz="1900" dirty="0" smtClean="0"/>
              <a:t>processor and </a:t>
            </a:r>
            <a:r>
              <a:rPr lang="en-US" altLang="zh-CN" sz="19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altLang="zh-CN" sz="1900" dirty="0" smtClean="0"/>
              <a:t> GB memory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2011/4/13</a:t>
            </a:r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Fast-Join @ ICDE2011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7902625" cy="18201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27</a:t>
            </a:fld>
            <a:r>
              <a:rPr lang="en-US" altLang="zh-CN" smtClean="0"/>
              <a:t>/34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75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507288" cy="1152128"/>
          </a:xfrm>
        </p:spPr>
        <p:txBody>
          <a:bodyPr>
            <a:noAutofit/>
          </a:bodyPr>
          <a:lstStyle/>
          <a:p>
            <a:r>
              <a:rPr lang="en-US" altLang="zh-CN" sz="4500" dirty="0" smtClean="0"/>
              <a:t>Result Quality</a:t>
            </a:r>
            <a:endParaRPr lang="zh-CN" altLang="en-US" sz="4500" dirty="0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2011/4/13</a:t>
            </a:r>
            <a:endParaRPr lang="zh-CN" altLang="en-US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Fast-Join @ ICDE2011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72213"/>
            <a:ext cx="8712968" cy="39644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758456" y="4932707"/>
            <a:ext cx="7704857" cy="2615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28</a:t>
            </a:fld>
            <a:r>
              <a:rPr lang="en-US" altLang="zh-CN" smtClean="0"/>
              <a:t>/34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5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Evaluation on Different Signature Schemes for Tokens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/>
                      </a:rPr>
                      <m:t>𝜏</m:t>
                    </m:r>
                    <m:r>
                      <a:rPr lang="en-US" altLang="zh-CN" b="0" i="1" smtClean="0">
                        <a:latin typeface="Cambria Math"/>
                      </a:rPr>
                      <m:t>=0.8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2011/4/13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Fast-Join @ ICDE2011</a:t>
            </a:r>
            <a:endParaRPr lang="zh-CN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10514"/>
            <a:ext cx="8712968" cy="351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圆角矩形 13"/>
          <p:cNvSpPr/>
          <p:nvPr/>
        </p:nvSpPr>
        <p:spPr>
          <a:xfrm>
            <a:off x="971600" y="2780928"/>
            <a:ext cx="1440160" cy="2232248"/>
          </a:xfrm>
          <a:prstGeom prst="roundRect">
            <a:avLst/>
          </a:prstGeom>
          <a:solidFill>
            <a:schemeClr val="accent2">
              <a:alpha val="23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3"/>
          <p:cNvSpPr/>
          <p:nvPr/>
        </p:nvSpPr>
        <p:spPr>
          <a:xfrm>
            <a:off x="5364088" y="2780928"/>
            <a:ext cx="1944216" cy="2232248"/>
          </a:xfrm>
          <a:prstGeom prst="roundRect">
            <a:avLst/>
          </a:prstGeom>
          <a:solidFill>
            <a:schemeClr val="accent2">
              <a:alpha val="23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29</a:t>
            </a:fld>
            <a:r>
              <a:rPr lang="en-US" altLang="zh-CN" smtClean="0"/>
              <a:t>/34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739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Background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7787208" cy="438912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String Similarity Join</a:t>
            </a:r>
          </a:p>
          <a:p>
            <a:pPr lvl="1"/>
            <a:r>
              <a:rPr lang="en-US" altLang="zh-CN" dirty="0" smtClean="0"/>
              <a:t>Find </a:t>
            </a:r>
            <a:r>
              <a:rPr lang="en-US" altLang="zh-CN" i="1" dirty="0" smtClean="0"/>
              <a:t>similar</a:t>
            </a:r>
            <a:r>
              <a:rPr lang="en-US" altLang="zh-CN" dirty="0" smtClean="0"/>
              <a:t> string pairs between two string sets</a:t>
            </a:r>
          </a:p>
          <a:p>
            <a:pPr lvl="1"/>
            <a:r>
              <a:rPr lang="en-US" altLang="zh-CN" dirty="0" smtClean="0"/>
              <a:t>An essential operation in many applications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2011/4/13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Fast-Join @ ICDE2011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362748"/>
              </p:ext>
            </p:extLst>
          </p:nvPr>
        </p:nvGraphicFramePr>
        <p:xfrm>
          <a:off x="2700338" y="2928934"/>
          <a:ext cx="5472112" cy="133218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07894"/>
                <a:gridCol w="1368154"/>
                <a:gridCol w="1944040"/>
                <a:gridCol w="1152024"/>
              </a:tblGrid>
              <a:tr h="30486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黑体" pitchFamily="49" charset="-122"/>
                          <a:ea typeface="黑体" pitchFamily="49" charset="-122"/>
                        </a:rPr>
                        <a:t>Card #</a:t>
                      </a:r>
                      <a:endParaRPr lang="zh-CN" altLang="en-US" sz="160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1432" marR="9143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黑体" pitchFamily="49" charset="-122"/>
                          <a:ea typeface="黑体" pitchFamily="49" charset="-122"/>
                        </a:rPr>
                        <a:t>Name</a:t>
                      </a:r>
                      <a:endParaRPr lang="zh-CN" altLang="en-US" sz="160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1432" marR="9143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>
                          <a:latin typeface="黑体" pitchFamily="49" charset="-122"/>
                          <a:ea typeface="黑体" pitchFamily="49" charset="-122"/>
                        </a:rPr>
                        <a:t>Addr</a:t>
                      </a:r>
                      <a:endParaRPr lang="zh-CN" altLang="en-US" sz="160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1432" marR="9143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>
                          <a:latin typeface="黑体" pitchFamily="49" charset="-122"/>
                          <a:ea typeface="黑体" pitchFamily="49" charset="-122"/>
                        </a:rPr>
                        <a:t>Phn</a:t>
                      </a:r>
                      <a:endParaRPr lang="zh-CN" altLang="en-US" sz="160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1432" marR="9143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3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1234****</a:t>
                      </a:r>
                    </a:p>
                  </a:txBody>
                  <a:tcPr marL="91432" marR="9143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latin typeface="+mj-lt"/>
                          <a:cs typeface="Times New Roman" pitchFamily="18" charset="0"/>
                        </a:rPr>
                        <a:t>Jeff</a:t>
                      </a:r>
                      <a:r>
                        <a:rPr lang="en-US" altLang="zh-CN" sz="1400" b="1" u="sng" dirty="0" smtClean="0">
                          <a:solidFill>
                            <a:srgbClr val="FF0000"/>
                          </a:solidFill>
                          <a:latin typeface="+mj-lt"/>
                          <a:cs typeface="Times New Roman" pitchFamily="18" charset="0"/>
                        </a:rPr>
                        <a:t>er</a:t>
                      </a:r>
                      <a:r>
                        <a:rPr lang="en-US" altLang="zh-CN" sz="1400" dirty="0" smtClean="0">
                          <a:latin typeface="+mj-lt"/>
                          <a:cs typeface="Times New Roman" pitchFamily="18" charset="0"/>
                        </a:rPr>
                        <a:t>y Ullman</a:t>
                      </a:r>
                      <a:endParaRPr lang="en-US" altLang="zh-CN" sz="1400" dirty="0" smtClean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1432" marR="9143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latin typeface="+mj-lt"/>
                        </a:rPr>
                        <a:t>CS Dept.  Stanford, CA</a:t>
                      </a:r>
                      <a:endParaRPr lang="en-US" altLang="zh-CN" sz="1400" dirty="0" smtClean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1432" marR="9143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latin typeface="+mj-lt"/>
                        </a:rPr>
                        <a:t>111-1111</a:t>
                      </a:r>
                      <a:endParaRPr lang="en-US" altLang="zh-CN" sz="1400" dirty="0" smtClean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1432" marR="9143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6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1018****</a:t>
                      </a:r>
                    </a:p>
                  </a:txBody>
                  <a:tcPr marL="91432" marR="9143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Marvin </a:t>
                      </a:r>
                      <a:r>
                        <a:rPr lang="en-US" altLang="zh-CN" sz="140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Minsky</a:t>
                      </a:r>
                      <a:endParaRPr lang="en-US" altLang="zh-CN" sz="14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32" marR="9143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CS Dept. ,</a:t>
                      </a:r>
                      <a:r>
                        <a:rPr lang="en-US" altLang="zh-CN" sz="14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MIT, MA</a:t>
                      </a:r>
                    </a:p>
                  </a:txBody>
                  <a:tcPr marL="91432" marR="9143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latin typeface="+mj-lt"/>
                        </a:rPr>
                        <a:t>222-2222</a:t>
                      </a:r>
                      <a:endParaRPr lang="en-US" altLang="zh-CN" sz="1400" dirty="0" smtClean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1432" marR="9143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…</a:t>
                      </a:r>
                      <a:endParaRPr lang="zh-CN" altLang="en-US" sz="1400" dirty="0" smtClean="0"/>
                    </a:p>
                  </a:txBody>
                  <a:tcPr marL="91432" marR="9143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…</a:t>
                      </a:r>
                      <a:endParaRPr lang="zh-CN" altLang="en-US" sz="1400" dirty="0"/>
                    </a:p>
                  </a:txBody>
                  <a:tcPr marL="91432" marR="9143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…</a:t>
                      </a:r>
                      <a:endParaRPr lang="zh-CN" altLang="en-US" sz="1400" dirty="0" smtClean="0"/>
                    </a:p>
                  </a:txBody>
                  <a:tcPr marL="91432" marR="9143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…</a:t>
                      </a:r>
                      <a:endParaRPr lang="zh-CN" altLang="en-US" sz="1400" dirty="0" smtClean="0"/>
                    </a:p>
                  </a:txBody>
                  <a:tcPr marL="91432" marR="9143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790834"/>
              </p:ext>
            </p:extLst>
          </p:nvPr>
        </p:nvGraphicFramePr>
        <p:xfrm>
          <a:off x="2700338" y="5140133"/>
          <a:ext cx="5472112" cy="136070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08020"/>
                <a:gridCol w="1368028"/>
                <a:gridCol w="1800037"/>
                <a:gridCol w="1296027"/>
              </a:tblGrid>
              <a:tr h="3049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黑体" pitchFamily="49" charset="-122"/>
                          <a:ea typeface="黑体" pitchFamily="49" charset="-122"/>
                        </a:rPr>
                        <a:t>Card #</a:t>
                      </a:r>
                      <a:endParaRPr lang="zh-CN" altLang="en-US" sz="160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1432" marR="91432" marT="45742" marB="45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黑体" pitchFamily="49" charset="-122"/>
                          <a:ea typeface="黑体" pitchFamily="49" charset="-122"/>
                        </a:rPr>
                        <a:t>Name</a:t>
                      </a:r>
                      <a:endParaRPr lang="zh-CN" altLang="en-US" sz="160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1432" marR="91432" marT="45742" marB="45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黑体" pitchFamily="49" charset="-122"/>
                          <a:ea typeface="黑体" pitchFamily="49" charset="-122"/>
                        </a:rPr>
                        <a:t>Email</a:t>
                      </a:r>
                      <a:endParaRPr lang="zh-CN" altLang="en-US" sz="160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1432" marR="91432" marT="45742" marB="45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黑体" pitchFamily="49" charset="-122"/>
                          <a:ea typeface="黑体" pitchFamily="49" charset="-122"/>
                        </a:rPr>
                        <a:t>Tel</a:t>
                      </a:r>
                      <a:endParaRPr lang="zh-CN" altLang="en-US" sz="160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1432" marR="91432" marT="45742" marB="45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544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1205****</a:t>
                      </a:r>
                    </a:p>
                  </a:txBody>
                  <a:tcPr marL="91432" marR="91432" marT="45742" marB="45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latin typeface="+mj-lt"/>
                        </a:rPr>
                        <a:t>David Patterson</a:t>
                      </a:r>
                      <a:endParaRPr lang="en-US" altLang="zh-CN" sz="1400" dirty="0" smtClean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1432" marR="91432" marT="45742" marB="45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+mj-lt"/>
                        </a:rPr>
                        <a:t>Patterson@ucb.com</a:t>
                      </a:r>
                      <a:endParaRPr lang="en-US" altLang="zh-CN" sz="1400" dirty="0" smtClean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1432" marR="91432" marT="45742" marB="45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latin typeface="+mj-lt"/>
                        </a:rPr>
                        <a:t>999-9999</a:t>
                      </a:r>
                      <a:endParaRPr lang="en-US" altLang="zh-CN" sz="1400" dirty="0" smtClean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1432" marR="91432" marT="45742" marB="45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9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0101****</a:t>
                      </a:r>
                    </a:p>
                  </a:txBody>
                  <a:tcPr marL="91432" marR="91432" marT="45742" marB="45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latin typeface="+mj-lt"/>
                          <a:cs typeface="Times New Roman" pitchFamily="18" charset="0"/>
                        </a:rPr>
                        <a:t>Jeff</a:t>
                      </a:r>
                      <a:r>
                        <a:rPr lang="en-US" altLang="zh-CN" sz="1400" b="1" u="sng" dirty="0" smtClean="0">
                          <a:solidFill>
                            <a:srgbClr val="FF0000"/>
                          </a:solidFill>
                          <a:latin typeface="+mj-lt"/>
                          <a:cs typeface="Times New Roman" pitchFamily="18" charset="0"/>
                        </a:rPr>
                        <a:t>re</a:t>
                      </a:r>
                      <a:r>
                        <a:rPr lang="en-US" altLang="zh-CN" sz="1400" dirty="0" smtClean="0">
                          <a:latin typeface="+mj-lt"/>
                          <a:cs typeface="Times New Roman" pitchFamily="18" charset="0"/>
                        </a:rPr>
                        <a:t>y Ullman</a:t>
                      </a:r>
                      <a:endParaRPr lang="en-US" altLang="zh-CN" sz="1400" dirty="0" smtClean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1432" marR="91432" marT="45742" marB="45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+mj-lt"/>
                        </a:rPr>
                        <a:t>ullman@stanford.com</a:t>
                      </a:r>
                      <a:endParaRPr lang="en-US" altLang="zh-CN" sz="1400" dirty="0" smtClean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1432" marR="91432" marT="45742" marB="45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latin typeface="+mj-lt"/>
                        </a:rPr>
                        <a:t>(650)111-1111</a:t>
                      </a:r>
                      <a:endParaRPr lang="en-US" altLang="zh-CN" sz="1400" dirty="0" smtClean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1432" marR="91432" marT="45742" marB="45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9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…</a:t>
                      </a:r>
                      <a:endParaRPr lang="zh-CN" altLang="en-US" sz="1800" dirty="0" smtClean="0"/>
                    </a:p>
                  </a:txBody>
                  <a:tcPr marL="91432" marR="91432" marT="45742" marB="45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…</a:t>
                      </a:r>
                      <a:endParaRPr lang="zh-CN" altLang="en-US" sz="1800" dirty="0"/>
                    </a:p>
                  </a:txBody>
                  <a:tcPr marL="91432" marR="91432" marT="45742" marB="45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…</a:t>
                      </a:r>
                      <a:endParaRPr lang="zh-CN" altLang="en-US" sz="1800" dirty="0" smtClean="0"/>
                    </a:p>
                  </a:txBody>
                  <a:tcPr marL="91432" marR="91432" marT="45742" marB="45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…</a:t>
                      </a:r>
                      <a:endParaRPr lang="zh-CN" altLang="en-US" sz="1800" dirty="0" smtClean="0"/>
                    </a:p>
                  </a:txBody>
                  <a:tcPr marL="91432" marR="91432" marT="45742" marB="45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圆角矩形 5"/>
          <p:cNvSpPr/>
          <p:nvPr/>
        </p:nvSpPr>
        <p:spPr>
          <a:xfrm>
            <a:off x="3707904" y="2946894"/>
            <a:ext cx="1368425" cy="1258888"/>
          </a:xfrm>
          <a:prstGeom prst="roundRect">
            <a:avLst/>
          </a:prstGeom>
          <a:solidFill>
            <a:srgbClr val="0070C0">
              <a:alpha val="23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圆角矩形 5"/>
          <p:cNvSpPr/>
          <p:nvPr/>
        </p:nvSpPr>
        <p:spPr>
          <a:xfrm>
            <a:off x="3707903" y="5120751"/>
            <a:ext cx="1368425" cy="1295400"/>
          </a:xfrm>
          <a:prstGeom prst="roundRect">
            <a:avLst/>
          </a:prstGeom>
          <a:solidFill>
            <a:srgbClr val="0070C0">
              <a:alpha val="23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Bent Arrow 11"/>
          <p:cNvSpPr/>
          <p:nvPr/>
        </p:nvSpPr>
        <p:spPr>
          <a:xfrm flipH="1">
            <a:off x="8186768" y="3214686"/>
            <a:ext cx="814388" cy="142876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9068"/>
            </a:avLst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Bent Arrow 22"/>
          <p:cNvSpPr/>
          <p:nvPr/>
        </p:nvSpPr>
        <p:spPr>
          <a:xfrm flipH="1" flipV="1">
            <a:off x="8193118" y="4643446"/>
            <a:ext cx="808038" cy="1509714"/>
          </a:xfrm>
          <a:prstGeom prst="bentArrow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3975" y="4110034"/>
            <a:ext cx="24209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华文楷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华文楷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华文楷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华文楷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华文楷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华文楷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华文楷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华文楷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华文楷体" pitchFamily="2" charset="-122"/>
              </a:defRPr>
            </a:lvl9pPr>
          </a:lstStyle>
          <a:p>
            <a:r>
              <a:rPr lang="en-US" altLang="zh-CN" sz="3000" dirty="0"/>
              <a:t>Jeff</a:t>
            </a:r>
            <a:r>
              <a:rPr lang="en-US" altLang="zh-CN" sz="3000" b="1" u="sng" dirty="0">
                <a:solidFill>
                  <a:srgbClr val="FF0000"/>
                </a:solidFill>
              </a:rPr>
              <a:t>er</a:t>
            </a:r>
            <a:r>
              <a:rPr lang="en-US" altLang="zh-CN" sz="3000" dirty="0"/>
              <a:t>y Ullman</a:t>
            </a:r>
            <a:endParaRPr lang="zh-CN" altLang="en-US" sz="3000" dirty="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1913" y="4640259"/>
            <a:ext cx="24225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华文楷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华文楷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华文楷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华文楷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华文楷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华文楷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华文楷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华文楷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华文楷体" pitchFamily="2" charset="-122"/>
              </a:defRPr>
            </a:lvl9pPr>
          </a:lstStyle>
          <a:p>
            <a:r>
              <a:rPr lang="en-US" altLang="zh-CN" sz="3000" dirty="0"/>
              <a:t>Jeff</a:t>
            </a:r>
            <a:r>
              <a:rPr lang="en-US" altLang="zh-CN" sz="3000" b="1" u="sng" dirty="0">
                <a:solidFill>
                  <a:srgbClr val="FF0000"/>
                </a:solidFill>
              </a:rPr>
              <a:t>re</a:t>
            </a:r>
            <a:r>
              <a:rPr lang="en-US" altLang="zh-CN" sz="3000" dirty="0"/>
              <a:t>y Ullman</a:t>
            </a:r>
            <a:endParaRPr lang="zh-CN" altLang="en-US" sz="3000" dirty="0"/>
          </a:p>
        </p:txBody>
      </p:sp>
      <p:sp>
        <p:nvSpPr>
          <p:cNvPr id="19" name="Right Arrow 14"/>
          <p:cNvSpPr/>
          <p:nvPr/>
        </p:nvSpPr>
        <p:spPr>
          <a:xfrm rot="8551405">
            <a:off x="1740557" y="3622128"/>
            <a:ext cx="977900" cy="319088"/>
          </a:xfrm>
          <a:prstGeom prst="rightArrow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Right Arrow 27"/>
          <p:cNvSpPr/>
          <p:nvPr/>
        </p:nvSpPr>
        <p:spPr>
          <a:xfrm rot="13283321">
            <a:off x="1753346" y="5469689"/>
            <a:ext cx="977900" cy="319088"/>
          </a:xfrm>
          <a:prstGeom prst="rightArrow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1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2857496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892500" y="4559866"/>
            <a:ext cx="4537020" cy="369332"/>
          </a:xfrm>
          <a:prstGeom prst="rect">
            <a:avLst/>
          </a:prstGeom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华文楷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华文楷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华文楷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华文楷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华文楷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华文楷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华文楷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华文楷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华文楷体" pitchFamily="2" charset="-122"/>
              </a:defRPr>
            </a:lvl9pPr>
          </a:lstStyle>
          <a:p>
            <a:r>
              <a:rPr lang="en-US" altLang="zh-CN" b="1" dirty="0" smtClean="0">
                <a:latin typeface="华文新魏" pitchFamily="2" charset="-122"/>
                <a:ea typeface="华文新魏" pitchFamily="2" charset="-122"/>
              </a:rPr>
              <a:t>Perform a similarity join on name attribute</a:t>
            </a:r>
            <a:endParaRPr lang="zh-CN" altLang="en-US" b="1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r>
              <a:rPr lang="en-US" altLang="zh-CN" smtClean="0"/>
              <a:t>/34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/>
      <p:bldP spid="18" grpId="0"/>
      <p:bldP spid="19" grpId="0" animBg="1"/>
      <p:bldP spid="20" grpId="0" animBg="1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428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Evaluation on Different Signature Schemes for </a:t>
            </a:r>
            <a:r>
              <a:rPr lang="en-US" altLang="zh-CN" dirty="0" smtClean="0"/>
              <a:t>Token Sets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/>
                      </a:rPr>
                      <m:t>𝛿</m:t>
                    </m:r>
                    <m:r>
                      <a:rPr lang="en-US" altLang="zh-CN" i="1">
                        <a:latin typeface="Cambria Math"/>
                      </a:rPr>
                      <m:t>=0.8</m:t>
                    </m:r>
                    <m:r>
                      <a:rPr lang="en-US" altLang="zh-CN" b="0" i="1" smtClean="0">
                        <a:latin typeface="Cambria Math"/>
                      </a:rPr>
                      <m:t>5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2011/4/13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Fast-Join @ ICDE2011</a:t>
            </a:r>
            <a:endParaRPr lang="zh-CN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8136904" cy="32993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30</a:t>
            </a:fld>
            <a:r>
              <a:rPr lang="en-US" altLang="zh-CN" smtClean="0"/>
              <a:t>/34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423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altLang="zh-CN" dirty="0"/>
              <a:t>Put Everything Together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/>
                      </a:rPr>
                      <m:t>𝛿</m:t>
                    </m:r>
                    <m:r>
                      <a:rPr lang="en-US" altLang="zh-CN" i="1">
                        <a:latin typeface="Cambria Math"/>
                      </a:rPr>
                      <m:t>=0.8</m:t>
                    </m:r>
                    <m:r>
                      <a:rPr lang="en-US" altLang="zh-CN" b="0" i="1" smtClean="0">
                        <a:latin typeface="Cambria Math"/>
                      </a:rPr>
                      <m:t>5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2011/4/13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Fast-Join @ ICDE2011</a:t>
            </a:r>
            <a:endParaRPr lang="zh-CN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832850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31</a:t>
            </a:fld>
            <a:r>
              <a:rPr lang="en-US" altLang="zh-CN" smtClean="0"/>
              <a:t>/34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2177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7787208" cy="438912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 smtClean="0"/>
              <a:t>Fuzzy-Token Similarity</a:t>
            </a:r>
          </a:p>
          <a:p>
            <a:r>
              <a:rPr lang="en-US" altLang="zh-CN" dirty="0" smtClean="0"/>
              <a:t>String Similarity Join using Fuzzy-Token Similarity</a:t>
            </a:r>
            <a:endParaRPr lang="en-US" altLang="zh-CN" dirty="0"/>
          </a:p>
          <a:p>
            <a:r>
              <a:rPr lang="en-US" altLang="zh-CN" dirty="0" smtClean="0"/>
              <a:t>Signature Scheme for Token Sets</a:t>
            </a:r>
          </a:p>
          <a:p>
            <a:r>
              <a:rPr lang="en-US" altLang="zh-CN" dirty="0" smtClean="0"/>
              <a:t>Signature Scheme for Tokens</a:t>
            </a:r>
          </a:p>
          <a:p>
            <a:r>
              <a:rPr lang="en-US" altLang="zh-CN" dirty="0" smtClean="0"/>
              <a:t>Experiment</a:t>
            </a:r>
          </a:p>
          <a:p>
            <a:r>
              <a:rPr lang="en-US" altLang="zh-CN" dirty="0" smtClean="0"/>
              <a:t>Conclusion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2011/4/13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Fast-Join @ ICDE2011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32</a:t>
            </a:fld>
            <a:r>
              <a:rPr lang="en-US" altLang="zh-CN" smtClean="0"/>
              <a:t>/34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439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US" altLang="zh-CN" b="1" dirty="0" smtClean="0"/>
              <a:t>Conclusion</a:t>
            </a:r>
            <a:endParaRPr lang="zh-CN" altLang="en-US" b="1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56792"/>
            <a:ext cx="8219256" cy="511256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Fuzzy-token similarity</a:t>
            </a:r>
          </a:p>
          <a:p>
            <a:pPr lvl="1"/>
            <a:r>
              <a:rPr lang="en-US" altLang="zh-CN" sz="2200" dirty="0" smtClean="0"/>
              <a:t>Hybrid similarity</a:t>
            </a:r>
          </a:p>
          <a:p>
            <a:pPr lvl="1"/>
            <a:r>
              <a:rPr lang="en-US" altLang="zh-CN" sz="2200" dirty="0" smtClean="0"/>
              <a:t>Subsume many well-known similarities</a:t>
            </a:r>
          </a:p>
          <a:p>
            <a:pPr lvl="1"/>
            <a:r>
              <a:rPr lang="en-US" altLang="zh-CN" sz="2200" dirty="0" smtClean="0"/>
              <a:t>High result quality</a:t>
            </a:r>
          </a:p>
          <a:p>
            <a:r>
              <a:rPr lang="en-US" altLang="zh-CN" dirty="0" smtClean="0"/>
              <a:t>String similarity </a:t>
            </a:r>
            <a:r>
              <a:rPr lang="en-US" altLang="zh-CN" dirty="0"/>
              <a:t>join using fuzzy-token </a:t>
            </a:r>
            <a:r>
              <a:rPr lang="en-US" altLang="zh-CN" dirty="0" smtClean="0"/>
              <a:t>similarity</a:t>
            </a:r>
          </a:p>
          <a:p>
            <a:pPr lvl="1"/>
            <a:r>
              <a:rPr lang="en-US" altLang="zh-CN" dirty="0" smtClean="0"/>
              <a:t>Signature-based framework</a:t>
            </a:r>
          </a:p>
          <a:p>
            <a:pPr lvl="1"/>
            <a:r>
              <a:rPr lang="en-US" altLang="zh-CN" dirty="0" smtClean="0"/>
              <a:t>Token-sensitive signature scheme</a:t>
            </a:r>
            <a:endParaRPr lang="en-US" altLang="zh-CN" dirty="0"/>
          </a:p>
          <a:p>
            <a:pPr lvl="1"/>
            <a:r>
              <a:rPr lang="en-US" altLang="zh-CN" dirty="0" smtClean="0"/>
              <a:t>Partition-NED </a:t>
            </a:r>
            <a:r>
              <a:rPr lang="en-US" altLang="zh-CN" dirty="0"/>
              <a:t>signature </a:t>
            </a:r>
            <a:r>
              <a:rPr lang="en-US" altLang="zh-CN" dirty="0" smtClean="0"/>
              <a:t>scheme</a:t>
            </a:r>
          </a:p>
          <a:p>
            <a:r>
              <a:rPr lang="en-US" altLang="zh-CN" dirty="0" smtClean="0"/>
              <a:t>Achieve higher performance than the state-of-the-art methods both </a:t>
            </a:r>
            <a:r>
              <a:rPr lang="en-US" altLang="zh-CN" dirty="0" smtClean="0">
                <a:solidFill>
                  <a:srgbClr val="FF0000"/>
                </a:solidFill>
              </a:rPr>
              <a:t>theoretically</a:t>
            </a:r>
            <a:r>
              <a:rPr lang="en-US" altLang="zh-CN" dirty="0" smtClean="0"/>
              <a:t> and </a:t>
            </a:r>
            <a:r>
              <a:rPr lang="en-US" altLang="zh-CN" dirty="0" smtClean="0">
                <a:solidFill>
                  <a:srgbClr val="FF0000"/>
                </a:solidFill>
              </a:rPr>
              <a:t>experimentally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2011/4/13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Fast-Join @ ICDE2011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33</a:t>
            </a:fld>
            <a:r>
              <a:rPr lang="en-US" altLang="zh-CN" smtClean="0"/>
              <a:t>/34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816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2011/4/13</a:t>
            </a:r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937300" y="1844824"/>
            <a:ext cx="5371004" cy="2483108"/>
          </a:xfrm>
          <a:prstGeom prst="cloudCallou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Gungsuh" pitchFamily="18" charset="-127"/>
                <a:ea typeface="Gungsuh" pitchFamily="18" charset="-127"/>
              </a:rPr>
              <a:t>Thanks!</a:t>
            </a:r>
          </a:p>
          <a:p>
            <a:pPr algn="ctr"/>
            <a:r>
              <a:rPr lang="en-US" altLang="zh-CN" sz="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Gungsuh" pitchFamily="18" charset="-127"/>
                <a:ea typeface="Gungsuh" pitchFamily="18" charset="-127"/>
              </a:rPr>
              <a:t>Q&amp;A</a:t>
            </a:r>
            <a:endParaRPr lang="zh-CN" altLang="en-US" sz="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Fast-Join @ ICDE2011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5419" y="5517232"/>
            <a:ext cx="6240170" cy="408623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http://dbgroup.cs.tsinghua.edu.cn/wangjn/projects/fastjoin/</a:t>
            </a:r>
            <a:endParaRPr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34</a:t>
            </a:fld>
            <a:r>
              <a:rPr lang="en-US" altLang="zh-CN" smtClean="0"/>
              <a:t>/34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150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/>
              <a:t>Background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7787208" cy="438912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String Similarity Join</a:t>
            </a:r>
          </a:p>
          <a:p>
            <a:pPr lvl="1"/>
            <a:r>
              <a:rPr lang="en-US" altLang="zh-CN" dirty="0" smtClean="0"/>
              <a:t>Find </a:t>
            </a:r>
            <a:r>
              <a:rPr lang="en-US" altLang="zh-CN" i="1" dirty="0" smtClean="0"/>
              <a:t>similar</a:t>
            </a:r>
            <a:r>
              <a:rPr lang="en-US" altLang="zh-CN" dirty="0" smtClean="0"/>
              <a:t> string pairs between two string sets</a:t>
            </a:r>
          </a:p>
          <a:p>
            <a:pPr lvl="1"/>
            <a:r>
              <a:rPr lang="en-US" altLang="zh-CN" dirty="0" smtClean="0"/>
              <a:t>An essential operation in many applications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2011/4/13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Fast-Join @ ICDE2011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182242"/>
              </p:ext>
            </p:extLst>
          </p:nvPr>
        </p:nvGraphicFramePr>
        <p:xfrm>
          <a:off x="1142976" y="3643230"/>
          <a:ext cx="6858047" cy="285760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14446"/>
                <a:gridCol w="2857520"/>
                <a:gridCol w="2786081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 smtClean="0">
                          <a:latin typeface="黑体" pitchFamily="49" charset="-122"/>
                          <a:ea typeface="黑体" pitchFamily="49" charset="-122"/>
                        </a:rPr>
                        <a:t>User Id</a:t>
                      </a:r>
                      <a:endParaRPr lang="zh-CN" altLang="en-US" sz="220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1432" marR="9143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黑体" pitchFamily="49" charset="-122"/>
                          <a:ea typeface="黑体" pitchFamily="49" charset="-122"/>
                        </a:rPr>
                        <a:t>Query</a:t>
                      </a:r>
                      <a:endParaRPr lang="zh-CN" altLang="en-US" sz="240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1432" marR="9143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黑体" pitchFamily="49" charset="-122"/>
                          <a:ea typeface="黑体" pitchFamily="49" charset="-122"/>
                        </a:rPr>
                        <a:t>Timestamp</a:t>
                      </a:r>
                      <a:endParaRPr lang="zh-CN" altLang="en-US" sz="240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1432" marR="9143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3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1018****</a:t>
                      </a:r>
                    </a:p>
                  </a:txBody>
                  <a:tcPr marL="91432" marR="9143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>
                          <a:latin typeface="+mj-lt"/>
                          <a:cs typeface="Times New Roman" pitchFamily="18" charset="0"/>
                        </a:rPr>
                        <a:t>ICDE 2011 Hanover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1432" marR="9143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2011-01-15 10:12:10</a:t>
                      </a:r>
                    </a:p>
                  </a:txBody>
                  <a:tcPr marL="91432" marR="9143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6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1234****</a:t>
                      </a:r>
                    </a:p>
                  </a:txBody>
                  <a:tcPr marL="91432" marR="9143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NBA</a:t>
                      </a:r>
                      <a:r>
                        <a:rPr lang="en-US" altLang="zh-CN" sz="24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All Stars 2011</a:t>
                      </a:r>
                      <a:endParaRPr lang="en-US" altLang="zh-CN" sz="24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32" marR="9143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2011-01-15 11:05:06</a:t>
                      </a:r>
                    </a:p>
                  </a:txBody>
                  <a:tcPr marL="91432" marR="9143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2823****</a:t>
                      </a:r>
                    </a:p>
                  </a:txBody>
                  <a:tcPr marL="91432" marR="9143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ICDE Han</a:t>
                      </a:r>
                      <a:r>
                        <a:rPr kumimoji="0" lang="en-US" altLang="zh-CN" sz="2400" b="1" u="sng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</a:t>
                      </a:r>
                      <a:r>
                        <a:rPr kumimoji="0" lang="en-US" altLang="zh-CN" sz="2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over</a:t>
                      </a:r>
                    </a:p>
                  </a:txBody>
                  <a:tcPr marL="91432" marR="9143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2011-01-15 11:10:10</a:t>
                      </a:r>
                      <a:endParaRPr kumimoji="0" lang="zh-CN" altLang="en-US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6345****</a:t>
                      </a:r>
                    </a:p>
                  </a:txBody>
                  <a:tcPr marL="91432" marR="9143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weather Hanover</a:t>
                      </a:r>
                    </a:p>
                  </a:txBody>
                  <a:tcPr marL="91432" marR="9143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2011-01-15 12:34:10</a:t>
                      </a:r>
                      <a:endParaRPr kumimoji="0" lang="zh-CN" altLang="en-US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kumimoji="0" lang="zh-CN" altLang="en-US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…</a:t>
                      </a:r>
                      <a:endParaRPr kumimoji="0" lang="zh-CN" altLang="en-US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32" marR="9143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…</a:t>
                      </a:r>
                      <a:endParaRPr kumimoji="0" lang="zh-CN" altLang="en-US" sz="20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91432" marR="9143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圆角矩形 5"/>
          <p:cNvSpPr/>
          <p:nvPr/>
        </p:nvSpPr>
        <p:spPr>
          <a:xfrm>
            <a:off x="2339752" y="3643230"/>
            <a:ext cx="2857520" cy="2857520"/>
          </a:xfrm>
          <a:prstGeom prst="roundRect">
            <a:avLst/>
          </a:prstGeom>
          <a:solidFill>
            <a:srgbClr val="0070C0">
              <a:alpha val="23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00166" y="3000372"/>
            <a:ext cx="6096170" cy="430887"/>
          </a:xfrm>
          <a:prstGeom prst="rect">
            <a:avLst/>
          </a:prstGeom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华文楷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华文楷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华文楷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华文楷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华文楷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华文楷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华文楷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华文楷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华文楷体" pitchFamily="2" charset="-122"/>
              </a:defRPr>
            </a:lvl9pPr>
          </a:lstStyle>
          <a:p>
            <a:r>
              <a:rPr lang="en-US" altLang="zh-CN" sz="2200" b="1" dirty="0" smtClean="0">
                <a:latin typeface="华文新魏" pitchFamily="2" charset="-122"/>
                <a:ea typeface="华文新魏" pitchFamily="2" charset="-122"/>
              </a:rPr>
              <a:t>Perform a self similarity join on query attribute</a:t>
            </a:r>
            <a:endParaRPr lang="zh-CN" altLang="en-US" sz="2200" b="1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Bent Arrow 11"/>
          <p:cNvSpPr/>
          <p:nvPr/>
        </p:nvSpPr>
        <p:spPr>
          <a:xfrm flipH="1">
            <a:off x="8072462" y="4214818"/>
            <a:ext cx="814388" cy="71438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9068"/>
            </a:avLst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Bent Arrow 22"/>
          <p:cNvSpPr/>
          <p:nvPr/>
        </p:nvSpPr>
        <p:spPr>
          <a:xfrm flipH="1" flipV="1">
            <a:off x="8072462" y="4906992"/>
            <a:ext cx="808038" cy="665148"/>
          </a:xfrm>
          <a:prstGeom prst="bentArrow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r>
              <a:rPr lang="en-US" altLang="zh-CN" smtClean="0"/>
              <a:t>/34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2011/4/13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Fast-Join @ ICDE2011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12160" y="2060848"/>
            <a:ext cx="5400000" cy="316835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Oval 8"/>
          <p:cNvSpPr/>
          <p:nvPr/>
        </p:nvSpPr>
        <p:spPr>
          <a:xfrm>
            <a:off x="3349936" y="2060849"/>
            <a:ext cx="5398528" cy="3168352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内容占位符 2"/>
          <p:cNvSpPr>
            <a:spLocks noGrp="1"/>
          </p:cNvSpPr>
          <p:nvPr>
            <p:ph idx="1"/>
          </p:nvPr>
        </p:nvSpPr>
        <p:spPr>
          <a:xfrm>
            <a:off x="457200" y="1214422"/>
            <a:ext cx="7787208" cy="514353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Existing Similarity Metrics</a:t>
            </a:r>
            <a:endParaRPr lang="en-US" altLang="zh-CN" sz="1800" dirty="0" smtClean="0"/>
          </a:p>
          <a:p>
            <a:pPr lvl="3">
              <a:buNone/>
            </a:pPr>
            <a:endParaRPr lang="en-US" altLang="zh-CN" sz="17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1052592" y="2598003"/>
            <a:ext cx="2664448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2112" lvl="1" algn="ctr"/>
            <a:r>
              <a:rPr lang="en-US" altLang="zh-CN" sz="2600" b="1" dirty="0"/>
              <a:t>Token-based </a:t>
            </a:r>
            <a:endParaRPr lang="en-US" altLang="zh-CN" sz="2600" b="1" dirty="0" smtClean="0"/>
          </a:p>
          <a:p>
            <a:pPr marL="392112" lvl="1" algn="ctr"/>
            <a:r>
              <a:rPr lang="en-US" altLang="zh-CN" sz="2600" b="1" dirty="0" smtClean="0"/>
              <a:t>Similarity</a:t>
            </a:r>
            <a:endParaRPr lang="en-US" altLang="zh-CN" sz="2600" b="1" dirty="0"/>
          </a:p>
        </p:txBody>
      </p:sp>
      <p:sp>
        <p:nvSpPr>
          <p:cNvPr id="19" name="Rectangle 18"/>
          <p:cNvSpPr/>
          <p:nvPr/>
        </p:nvSpPr>
        <p:spPr>
          <a:xfrm>
            <a:off x="5153115" y="2598003"/>
            <a:ext cx="323530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2112" lvl="1" algn="ctr"/>
            <a:r>
              <a:rPr lang="en-US" altLang="zh-CN" sz="2600" b="1" dirty="0" smtClean="0"/>
              <a:t>Character-based </a:t>
            </a:r>
          </a:p>
          <a:p>
            <a:pPr marL="392112" lvl="1" algn="ctr"/>
            <a:r>
              <a:rPr lang="en-US" altLang="zh-CN" sz="2600" b="1" dirty="0" smtClean="0"/>
              <a:t>Similarity</a:t>
            </a:r>
            <a:endParaRPr lang="en-US" altLang="zh-CN" sz="2600" b="1" dirty="0"/>
          </a:p>
        </p:txBody>
      </p:sp>
      <p:sp>
        <p:nvSpPr>
          <p:cNvPr id="20" name="Rectangle 19"/>
          <p:cNvSpPr/>
          <p:nvPr/>
        </p:nvSpPr>
        <p:spPr>
          <a:xfrm>
            <a:off x="3419872" y="2598003"/>
            <a:ext cx="223224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2112" lvl="1" algn="ctr"/>
            <a:r>
              <a:rPr lang="en-US" altLang="zh-CN" sz="2600" b="1" dirty="0" smtClean="0"/>
              <a:t>Hybrid Similarity</a:t>
            </a:r>
            <a:endParaRPr lang="en-US" altLang="zh-CN" sz="2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866232" y="3501008"/>
            <a:ext cx="112793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altLang="zh-CN" sz="2200" dirty="0" smtClean="0"/>
              <a:t>Dice, </a:t>
            </a:r>
          </a:p>
          <a:p>
            <a:pPr marL="0" lvl="2"/>
            <a:r>
              <a:rPr lang="en-US" altLang="zh-CN" sz="2200" dirty="0" smtClean="0"/>
              <a:t>Cosine,</a:t>
            </a:r>
          </a:p>
          <a:p>
            <a:pPr marL="0" lvl="2"/>
            <a:r>
              <a:rPr lang="en-US" altLang="zh-CN" sz="2200" dirty="0" err="1" smtClean="0"/>
              <a:t>Jaccard</a:t>
            </a:r>
            <a:r>
              <a:rPr lang="en-US" altLang="zh-CN" sz="2200" dirty="0" smtClean="0"/>
              <a:t>,</a:t>
            </a:r>
          </a:p>
          <a:p>
            <a:pPr marL="0" lvl="2"/>
            <a:r>
              <a:rPr lang="en-US" altLang="zh-CN" sz="2200" dirty="0" smtClean="0"/>
              <a:t> …</a:t>
            </a:r>
            <a:endParaRPr lang="zh-CN" altLang="en-US" sz="2200" dirty="0"/>
          </a:p>
        </p:txBody>
      </p:sp>
      <p:sp>
        <p:nvSpPr>
          <p:cNvPr id="24" name="TextBox 23"/>
          <p:cNvSpPr txBox="1"/>
          <p:nvPr/>
        </p:nvSpPr>
        <p:spPr>
          <a:xfrm>
            <a:off x="6154781" y="3565360"/>
            <a:ext cx="19836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200" dirty="0" smtClean="0"/>
              <a:t>Edit Distance,</a:t>
            </a:r>
          </a:p>
          <a:p>
            <a:pPr algn="ctr"/>
            <a:r>
              <a:rPr lang="en-US" altLang="zh-CN" sz="2200" dirty="0" smtClean="0"/>
              <a:t>Edit Similarity,</a:t>
            </a:r>
          </a:p>
          <a:p>
            <a:pPr algn="ctr"/>
            <a:r>
              <a:rPr lang="en-US" altLang="zh-CN" sz="2200" dirty="0" smtClean="0"/>
              <a:t>…</a:t>
            </a:r>
            <a:endParaRPr lang="zh-CN" altLang="en-US" sz="2200" dirty="0"/>
          </a:p>
        </p:txBody>
      </p:sp>
      <p:sp>
        <p:nvSpPr>
          <p:cNvPr id="25" name="TextBox 24"/>
          <p:cNvSpPr txBox="1"/>
          <p:nvPr/>
        </p:nvSpPr>
        <p:spPr>
          <a:xfrm>
            <a:off x="3468422" y="3718193"/>
            <a:ext cx="25058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/>
              <a:t>GED [SIGMOD 03]</a:t>
            </a:r>
            <a:endParaRPr lang="zh-CN" altLang="en-US" sz="2200" dirty="0"/>
          </a:p>
        </p:txBody>
      </p:sp>
      <p:sp>
        <p:nvSpPr>
          <p:cNvPr id="28" name="TextBox 27"/>
          <p:cNvSpPr txBox="1"/>
          <p:nvPr/>
        </p:nvSpPr>
        <p:spPr>
          <a:xfrm>
            <a:off x="611044" y="5789553"/>
            <a:ext cx="298165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altLang="zh-CN" sz="2600" dirty="0" err="1" smtClean="0"/>
              <a:t>Jaccard</a:t>
            </a:r>
            <a:r>
              <a:rPr lang="en-US" altLang="zh-CN" sz="2600" dirty="0" smtClean="0"/>
              <a:t>(S1, S2) = </a:t>
            </a:r>
            <a:r>
              <a:rPr lang="en-US" altLang="zh-CN" sz="2600" dirty="0" smtClean="0">
                <a:solidFill>
                  <a:srgbClr val="FF0000"/>
                </a:solidFill>
              </a:rPr>
              <a:t>1/3</a:t>
            </a:r>
            <a:endParaRPr lang="zh-CN" altLang="en-US" sz="2600" dirty="0"/>
          </a:p>
        </p:txBody>
      </p:sp>
      <p:sp>
        <p:nvSpPr>
          <p:cNvPr id="29" name="TextBox 28"/>
          <p:cNvSpPr txBox="1"/>
          <p:nvPr/>
        </p:nvSpPr>
        <p:spPr>
          <a:xfrm>
            <a:off x="6419673" y="5816877"/>
            <a:ext cx="21804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altLang="zh-CN" sz="2600" dirty="0" smtClean="0"/>
              <a:t>ED(S1, S2) = </a:t>
            </a:r>
            <a:r>
              <a:rPr lang="en-US" altLang="zh-CN" sz="2600" dirty="0" smtClean="0">
                <a:solidFill>
                  <a:srgbClr val="FF0000"/>
                </a:solidFill>
              </a:rPr>
              <a:t>8</a:t>
            </a:r>
            <a:endParaRPr lang="zh-CN" altLang="en-US" sz="26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18478" y="5816877"/>
            <a:ext cx="241444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altLang="zh-CN" sz="2600" dirty="0" smtClean="0"/>
              <a:t>GED(S1, S2) = </a:t>
            </a:r>
            <a:r>
              <a:rPr lang="en-US" altLang="zh-CN" sz="2600" dirty="0" smtClean="0">
                <a:solidFill>
                  <a:srgbClr val="FF0000"/>
                </a:solidFill>
              </a:rPr>
              <a:t>0</a:t>
            </a:r>
            <a:endParaRPr lang="zh-CN" altLang="en-US" sz="2600" dirty="0"/>
          </a:p>
        </p:txBody>
      </p:sp>
      <p:sp>
        <p:nvSpPr>
          <p:cNvPr id="31" name="TextBox 30"/>
          <p:cNvSpPr txBox="1"/>
          <p:nvPr/>
        </p:nvSpPr>
        <p:spPr>
          <a:xfrm>
            <a:off x="1584554" y="5301208"/>
            <a:ext cx="6682292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smtClean="0"/>
              <a:t>S1 = “</a:t>
            </a:r>
            <a:r>
              <a:rPr lang="en-US" altLang="zh-CN" sz="2400" dirty="0" err="1" smtClean="0"/>
              <a:t>nba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mcgrady</a:t>
            </a:r>
            <a:r>
              <a:rPr lang="en-US" altLang="zh-CN" sz="2400" dirty="0" smtClean="0"/>
              <a:t>”,  S2 = “</a:t>
            </a:r>
            <a:r>
              <a:rPr lang="en-US" altLang="zh-CN" sz="2400" dirty="0" err="1" smtClean="0"/>
              <a:t>m</a:t>
            </a:r>
            <a:r>
              <a:rPr lang="en-US" altLang="zh-CN" sz="2400" b="1" u="sng" dirty="0" err="1" smtClean="0">
                <a:solidFill>
                  <a:srgbClr val="FF0000"/>
                </a:solidFill>
              </a:rPr>
              <a:t>a</a:t>
            </a:r>
            <a:r>
              <a:rPr lang="en-US" altLang="zh-CN" sz="2400" dirty="0" err="1" smtClean="0"/>
              <a:t>cgrady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nba</a:t>
            </a:r>
            <a:r>
              <a:rPr lang="en-US" altLang="zh-CN" sz="2400" dirty="0" smtClean="0"/>
              <a:t>”</a:t>
            </a:r>
            <a:endParaRPr lang="zh-CN" alt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r>
              <a:rPr lang="en-US" altLang="zh-CN" smtClean="0"/>
              <a:t>/34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7787208" cy="438912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 smtClean="0"/>
              <a:t>Fuzzy-Token Similarity</a:t>
            </a:r>
          </a:p>
          <a:p>
            <a:r>
              <a:rPr lang="en-US" altLang="zh-CN" dirty="0" smtClean="0"/>
              <a:t>String Similarity Join using Fuzzy-Token </a:t>
            </a:r>
            <a:r>
              <a:rPr lang="en-US" altLang="zh-CN" dirty="0"/>
              <a:t>S</a:t>
            </a:r>
            <a:r>
              <a:rPr lang="en-US" altLang="zh-CN" dirty="0" smtClean="0"/>
              <a:t>imilarity</a:t>
            </a:r>
          </a:p>
          <a:p>
            <a:r>
              <a:rPr lang="en-US" altLang="zh-CN" dirty="0" smtClean="0"/>
              <a:t>Signature Scheme for token sets</a:t>
            </a:r>
          </a:p>
          <a:p>
            <a:r>
              <a:rPr lang="en-US" altLang="zh-CN" dirty="0" smtClean="0"/>
              <a:t>Signature Scheme for tokens</a:t>
            </a:r>
          </a:p>
          <a:p>
            <a:r>
              <a:rPr lang="en-US" altLang="zh-CN" dirty="0" smtClean="0"/>
              <a:t>Experiment</a:t>
            </a:r>
          </a:p>
          <a:p>
            <a:r>
              <a:rPr lang="en-US" altLang="zh-CN" dirty="0" smtClean="0"/>
              <a:t>Conclusion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2011/4/13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Fast-Join @ ICDE2011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r>
              <a:rPr lang="en-US" altLang="zh-CN" smtClean="0"/>
              <a:t>/34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177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Token-based Similarity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4422"/>
            <a:ext cx="8472518" cy="542928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Dice  similarity</a:t>
            </a:r>
          </a:p>
          <a:p>
            <a:endParaRPr lang="en-US" altLang="zh-CN" dirty="0"/>
          </a:p>
          <a:p>
            <a:pPr lvl="3"/>
            <a:endParaRPr lang="en-US" altLang="zh-CN" dirty="0"/>
          </a:p>
          <a:p>
            <a:r>
              <a:rPr lang="en-US" altLang="zh-CN" dirty="0" smtClean="0"/>
              <a:t>Cosine  </a:t>
            </a:r>
            <a:r>
              <a:rPr lang="en-US" altLang="zh-CN" dirty="0"/>
              <a:t>similarity</a:t>
            </a:r>
          </a:p>
          <a:p>
            <a:endParaRPr lang="en-US" altLang="zh-CN" dirty="0"/>
          </a:p>
          <a:p>
            <a:pPr marL="27432" indent="0">
              <a:buNone/>
            </a:pPr>
            <a:endParaRPr lang="en-US" altLang="zh-CN" dirty="0"/>
          </a:p>
          <a:p>
            <a:r>
              <a:rPr lang="en-US" altLang="zh-CN" dirty="0" err="1" smtClean="0"/>
              <a:t>Jaccard</a:t>
            </a:r>
            <a:r>
              <a:rPr lang="en-US" altLang="zh-CN" dirty="0" smtClean="0"/>
              <a:t>  </a:t>
            </a:r>
            <a:r>
              <a:rPr lang="en-US" altLang="zh-CN" dirty="0"/>
              <a:t>similarity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2011/4/13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Fast-Join @ ICDE2011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71523" y="4437112"/>
                <a:ext cx="5068629" cy="803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200" b="0" i="0" smtClean="0">
                          <a:latin typeface="Cambria Math"/>
                        </a:rPr>
                        <m:t>Jaccard</m:t>
                      </m:r>
                      <m:d>
                        <m:dPr>
                          <m:ctrlPr>
                            <a:rPr lang="en-US" altLang="zh-CN" sz="22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2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2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sz="22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2200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2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200" i="1">
                                  <a:latin typeface="Cambria Math"/>
                                  <a:ea typeface="Cambria Math"/>
                                </a:rPr>
                                <m:t>∩</m:t>
                              </m:r>
                              <m:sSub>
                                <m:sSubPr>
                                  <m:ctrlPr>
                                    <a:rPr lang="en-US" altLang="zh-CN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2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2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200" b="0" i="1" smtClean="0">
                                  <a:latin typeface="Cambria Math"/>
                                </a:rPr>
                                <m:t>|+|</m:t>
                              </m:r>
                              <m:sSub>
                                <m:sSubPr>
                                  <m:ctrlPr>
                                    <a:rPr lang="en-US" altLang="zh-CN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2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2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200" i="1">
                                  <a:latin typeface="Cambria Math"/>
                                  <a:ea typeface="Cambria Math"/>
                                </a:rPr>
                                <m:t>∩</m:t>
                              </m:r>
                              <m:sSub>
                                <m:sSubPr>
                                  <m:ctrlPr>
                                    <a:rPr lang="en-US" altLang="zh-CN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2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523" y="4437112"/>
                <a:ext cx="5068629" cy="803938"/>
              </a:xfrm>
              <a:prstGeom prst="rect">
                <a:avLst/>
              </a:prstGeom>
              <a:blipFill rotWithShape="1">
                <a:blip r:embed="rId3"/>
                <a:stretch>
                  <a:fillRect r="-8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16348" y="1597983"/>
                <a:ext cx="3855652" cy="802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200" b="0" i="0" smtClean="0">
                          <a:latin typeface="Cambria Math"/>
                        </a:rPr>
                        <m:t>Dice</m:t>
                      </m:r>
                      <m:d>
                        <m:dPr>
                          <m:ctrlPr>
                            <a:rPr lang="en-US" altLang="zh-CN" sz="22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2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2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sz="22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CN" sz="22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200" b="0" i="1" smtClean="0">
                                  <a:latin typeface="Cambria Math"/>
                                  <a:ea typeface="Cambria Math"/>
                                </a:rPr>
                                <m:t>∩</m:t>
                              </m:r>
                              <m:sSub>
                                <m:sSubPr>
                                  <m:ctrlPr>
                                    <a:rPr lang="en-US" altLang="zh-CN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b="0" i="1" smtClean="0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2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2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2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2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sz="2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48" y="1597983"/>
                <a:ext cx="3855652" cy="80227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99592" y="3044030"/>
                <a:ext cx="3600400" cy="889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200" i="1">
                          <a:latin typeface="Cambria Math"/>
                        </a:rPr>
                        <m:t>Cosine</m:t>
                      </m:r>
                      <m:d>
                        <m:dPr>
                          <m:ctrlPr>
                            <a:rPr lang="en-US" altLang="zh-CN" sz="22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2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2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sz="22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220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200" b="0" i="1" smtClean="0">
                                  <a:latin typeface="Cambria Math"/>
                                  <a:ea typeface="Cambria Math"/>
                                </a:rPr>
                                <m:t>∩</m:t>
                              </m:r>
                              <m:sSub>
                                <m:sSubPr>
                                  <m:ctrlPr>
                                    <a:rPr lang="en-US" altLang="zh-CN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b="0" i="1" smtClean="0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220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2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200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altLang="zh-CN" sz="22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z="220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2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200" i="1"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altLang="zh-CN" sz="22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zh-CN" altLang="en-US" sz="2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044030"/>
                <a:ext cx="3600400" cy="889026"/>
              </a:xfrm>
              <a:prstGeom prst="rect">
                <a:avLst/>
              </a:prstGeom>
              <a:blipFill rotWithShape="1">
                <a:blip r:embed="rId5"/>
                <a:stretch>
                  <a:fillRect r="-27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椭圆 23"/>
          <p:cNvSpPr/>
          <p:nvPr/>
        </p:nvSpPr>
        <p:spPr>
          <a:xfrm>
            <a:off x="3131840" y="1556792"/>
            <a:ext cx="1144349" cy="4671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23"/>
          <p:cNvSpPr/>
          <p:nvPr/>
        </p:nvSpPr>
        <p:spPr>
          <a:xfrm>
            <a:off x="3863079" y="4365104"/>
            <a:ext cx="1144349" cy="4671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23"/>
          <p:cNvSpPr/>
          <p:nvPr/>
        </p:nvSpPr>
        <p:spPr>
          <a:xfrm>
            <a:off x="4662946" y="4797152"/>
            <a:ext cx="1144349" cy="4671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3"/>
          <p:cNvSpPr/>
          <p:nvPr/>
        </p:nvSpPr>
        <p:spPr>
          <a:xfrm>
            <a:off x="3139619" y="2948890"/>
            <a:ext cx="1144349" cy="4671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5"/>
          <p:cNvSpPr/>
          <p:nvPr/>
        </p:nvSpPr>
        <p:spPr>
          <a:xfrm>
            <a:off x="5074189" y="2191422"/>
            <a:ext cx="3472650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40"/>
              </a:lnSpc>
            </a:pPr>
            <a:r>
              <a:rPr lang="en-US" altLang="zh-CN" sz="2200" dirty="0"/>
              <a:t>T</a:t>
            </a:r>
            <a:r>
              <a:rPr lang="en-US" altLang="zh-CN" sz="2200" baseline="-25000" dirty="0"/>
              <a:t>1 </a:t>
            </a:r>
            <a:r>
              <a:rPr lang="en-US" altLang="zh-CN" sz="2200" dirty="0"/>
              <a:t> = {</a:t>
            </a:r>
            <a:r>
              <a:rPr lang="en-US" altLang="zh-CN" sz="2200" dirty="0" err="1" smtClean="0">
                <a:solidFill>
                  <a:srgbClr val="7030A0"/>
                </a:solidFill>
              </a:rPr>
              <a:t>nba</a:t>
            </a:r>
            <a:r>
              <a:rPr lang="en-US" altLang="zh-CN" sz="2200" dirty="0" smtClean="0"/>
              <a:t>, </a:t>
            </a:r>
            <a:r>
              <a:rPr lang="en-US" altLang="zh-CN" sz="2200" dirty="0" err="1" smtClean="0"/>
              <a:t>mcgrady</a:t>
            </a:r>
            <a:r>
              <a:rPr lang="en-US" altLang="zh-CN" sz="2200" dirty="0" smtClean="0"/>
              <a:t>}</a:t>
            </a:r>
          </a:p>
          <a:p>
            <a:pPr>
              <a:lnSpc>
                <a:spcPts val="2640"/>
              </a:lnSpc>
            </a:pPr>
            <a:r>
              <a:rPr lang="en-US" altLang="zh-CN" sz="2200" dirty="0" smtClean="0"/>
              <a:t>T</a:t>
            </a:r>
            <a:r>
              <a:rPr lang="en-US" altLang="zh-CN" sz="2200" baseline="-25000" dirty="0" smtClean="0"/>
              <a:t>2</a:t>
            </a:r>
            <a:r>
              <a:rPr lang="en-US" altLang="zh-CN" sz="2200" dirty="0" smtClean="0"/>
              <a:t> </a:t>
            </a:r>
            <a:r>
              <a:rPr lang="en-US" altLang="zh-CN" sz="2200" dirty="0"/>
              <a:t>= {</a:t>
            </a:r>
            <a:r>
              <a:rPr lang="en-US" altLang="zh-CN" sz="2200" dirty="0" err="1"/>
              <a:t>m</a:t>
            </a:r>
            <a:r>
              <a:rPr lang="en-US" altLang="zh-CN" sz="2200" b="1" u="sng" dirty="0" err="1">
                <a:solidFill>
                  <a:srgbClr val="FF0000"/>
                </a:solidFill>
              </a:rPr>
              <a:t>a</a:t>
            </a:r>
            <a:r>
              <a:rPr lang="en-US" altLang="zh-CN" sz="2200" dirty="0" err="1"/>
              <a:t>cgrady</a:t>
            </a:r>
            <a:r>
              <a:rPr lang="en-US" altLang="zh-CN" sz="2200" dirty="0"/>
              <a:t>, </a:t>
            </a:r>
            <a:r>
              <a:rPr lang="en-US" altLang="zh-CN" sz="2200" dirty="0" err="1" smtClean="0">
                <a:solidFill>
                  <a:srgbClr val="7030A0"/>
                </a:solidFill>
              </a:rPr>
              <a:t>nba</a:t>
            </a:r>
            <a:r>
              <a:rPr lang="en-US" altLang="zh-CN" sz="2200" dirty="0" smtClean="0"/>
              <a:t>}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75246" y="2926105"/>
            <a:ext cx="15849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/>
              <a:t>|T</a:t>
            </a:r>
            <a:r>
              <a:rPr lang="en-US" altLang="zh-CN" sz="2200" baseline="-25000" dirty="0" smtClean="0"/>
              <a:t>1 </a:t>
            </a:r>
            <a:r>
              <a:rPr lang="zh-CN" altLang="en-US" sz="2200" dirty="0" smtClean="0"/>
              <a:t>∩ </a:t>
            </a:r>
            <a:r>
              <a:rPr lang="en-US" altLang="zh-CN" sz="2200" dirty="0" smtClean="0"/>
              <a:t>T</a:t>
            </a:r>
            <a:r>
              <a:rPr lang="en-US" altLang="zh-CN" sz="2200" baseline="-25000" dirty="0" smtClean="0"/>
              <a:t>2</a:t>
            </a:r>
            <a:r>
              <a:rPr lang="en-US" altLang="zh-CN" sz="2200" dirty="0" smtClean="0"/>
              <a:t>| =1</a:t>
            </a:r>
            <a:endParaRPr lang="zh-CN" altLang="en-US" sz="2200" dirty="0"/>
          </a:p>
        </p:txBody>
      </p:sp>
      <p:sp>
        <p:nvSpPr>
          <p:cNvPr id="24" name="Rounded Rectangle 23"/>
          <p:cNvSpPr/>
          <p:nvPr/>
        </p:nvSpPr>
        <p:spPr>
          <a:xfrm>
            <a:off x="4932040" y="1720114"/>
            <a:ext cx="3614799" cy="24120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676123" y="3287306"/>
            <a:ext cx="7248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000" dirty="0" smtClean="0">
                <a:blipFill>
                  <a:blip r:embed="rId6"/>
                  <a:tile tx="0" ty="0" sx="100000" sy="100000" flip="none" algn="tl"/>
                </a:blipFill>
                <a:sym typeface="Wingdings" pitchFamily="2" charset="2"/>
              </a:rPr>
              <a:t></a:t>
            </a:r>
            <a:endParaRPr lang="zh-CN" altLang="en-US" sz="5000" dirty="0">
              <a:blipFill>
                <a:blip r:embed="rId6"/>
                <a:tile tx="0" ty="0" sx="100000" sy="100000" flip="none" algn="tl"/>
              </a:blip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32041" y="1713678"/>
            <a:ext cx="3614798" cy="419457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/>
              <a:t>Example</a:t>
            </a:r>
            <a:endParaRPr lang="zh-CN" altLang="en-US" sz="2000" b="1" dirty="0">
              <a:latin typeface="黑体" pitchFamily="49" charset="-122"/>
              <a:ea typeface="黑体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5004048" y="3284984"/>
                <a:ext cx="2672075" cy="726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200" b="0" i="0" smtClean="0">
                          <a:latin typeface="Cambria Math"/>
                        </a:rPr>
                        <m:t>Jaccard</m:t>
                      </m:r>
                      <m:d>
                        <m:dPr>
                          <m:ctrlPr>
                            <a:rPr lang="en-US" altLang="zh-CN" sz="22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200" b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200" b="0" i="0" smtClean="0">
                                  <a:latin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altLang="zh-CN" sz="2200" b="0" i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200" b="0" i="0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20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200" i="0">
                                  <a:latin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altLang="zh-CN" sz="2200" b="0" i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sz="22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2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CN" altLang="en-US" sz="2200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284984"/>
                <a:ext cx="2672075" cy="726161"/>
              </a:xfrm>
              <a:prstGeom prst="rect">
                <a:avLst/>
              </a:prstGeom>
              <a:blipFill rotWithShape="1">
                <a:blip r:embed="rId7"/>
                <a:stretch>
                  <a:fillRect r="-15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5922" y="5826023"/>
            <a:ext cx="7586757" cy="584775"/>
          </a:xfrm>
          <a:prstGeom prst="rect">
            <a:avLst/>
          </a:prstGeom>
          <a:noFill/>
          <a:ln w="31750">
            <a:solidFill>
              <a:schemeClr val="accent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   Exactly matched token pairs, i.e. </a:t>
            </a:r>
            <a:r>
              <a:rPr lang="en-US" altLang="zh-CN" sz="3200" i="1" dirty="0" smtClean="0"/>
              <a:t>T</a:t>
            </a:r>
            <a:r>
              <a:rPr lang="en-US" altLang="zh-CN" sz="3200" i="1" baseline="-25000" dirty="0" smtClean="0"/>
              <a:t>1</a:t>
            </a:r>
            <a:r>
              <a:rPr lang="en-US" altLang="zh-CN" sz="3200" baseline="-25000" dirty="0" smtClean="0"/>
              <a:t> </a:t>
            </a:r>
            <a:r>
              <a:rPr lang="zh-CN" altLang="en-US" sz="3200" dirty="0"/>
              <a:t>∩ </a:t>
            </a:r>
            <a:r>
              <a:rPr lang="en-US" altLang="zh-CN" sz="3200" i="1" dirty="0" smtClean="0"/>
              <a:t>T</a:t>
            </a:r>
            <a:r>
              <a:rPr lang="en-US" altLang="zh-CN" sz="3200" i="1" baseline="-25000" dirty="0" smtClean="0"/>
              <a:t>2</a:t>
            </a:r>
            <a:endParaRPr lang="zh-CN" altLang="en-US" sz="3200" i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r>
              <a:rPr lang="en-US" altLang="zh-CN" smtClean="0"/>
              <a:t>/34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774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4" grpId="0" animBg="1"/>
      <p:bldP spid="25" grpId="0"/>
      <p:bldP spid="23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424650" y="5822949"/>
            <a:ext cx="1110178" cy="6303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-27384"/>
                <a:ext cx="8229600" cy="1143000"/>
              </a:xfrm>
            </p:spPr>
            <p:txBody>
              <a:bodyPr/>
              <a:lstStyle/>
              <a:p>
                <a:r>
                  <a:rPr lang="en-US" altLang="zh-CN" dirty="0" smtClean="0"/>
                  <a:t>Fuzzy Overlap ( </a:t>
                </a:r>
                <a:r>
                  <a:rPr lang="en-US" altLang="zh-CN" sz="5400" dirty="0" smtClean="0"/>
                  <a:t>T</a:t>
                </a:r>
                <a:r>
                  <a:rPr lang="en-US" altLang="zh-CN" sz="5400" baseline="-25000" dirty="0" smtClean="0"/>
                  <a:t>1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5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5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sz="5400" i="1">
                                <a:latin typeface="Cambria Math"/>
                                <a:ea typeface="Cambria Math"/>
                              </a:rPr>
                              <m:t>∩</m:t>
                            </m:r>
                          </m:e>
                        </m:acc>
                      </m:e>
                      <m:sub>
                        <m:r>
                          <a:rPr lang="en-US" altLang="zh-CN" sz="5400" i="1">
                            <a:latin typeface="Cambria Math"/>
                          </a:rPr>
                          <m:t>𝛿</m:t>
                        </m:r>
                      </m:sub>
                    </m:sSub>
                  </m:oMath>
                </a14:m>
                <a:r>
                  <a:rPr lang="en-US" altLang="zh-CN" sz="5400" dirty="0" smtClean="0"/>
                  <a:t>T</a:t>
                </a:r>
                <a:r>
                  <a:rPr lang="en-US" altLang="zh-CN" sz="5400" baseline="-25000" dirty="0" smtClean="0"/>
                  <a:t>2 </a:t>
                </a:r>
                <a:r>
                  <a:rPr lang="en-US" altLang="zh-CN" dirty="0" smtClean="0"/>
                  <a:t>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-27384"/>
                <a:ext cx="8229600" cy="1143000"/>
              </a:xfrm>
              <a:blipFill rotWithShape="1">
                <a:blip r:embed="rId3"/>
                <a:stretch>
                  <a:fillRect l="-4593" b="-374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83568" y="1268761"/>
            <a:ext cx="7416824" cy="1440160"/>
          </a:xfrm>
          <a:blipFill rotWithShape="1">
            <a:blip r:embed="rId4"/>
            <a:stretch>
              <a:fillRect l="-1233" t="-7627" b="-111864"/>
            </a:stretch>
          </a:blipFill>
        </p:spPr>
        <p:txBody>
          <a:bodyPr/>
          <a:lstStyle/>
          <a:p>
            <a:pPr>
              <a:buNone/>
            </a:pPr>
            <a:r>
              <a:rPr lang="zh-CN" altLang="en-US" dirty="0">
                <a:noFill/>
              </a:rPr>
              <a:t> 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5496" y="6520259"/>
            <a:ext cx="2133600" cy="365125"/>
          </a:xfrm>
        </p:spPr>
        <p:txBody>
          <a:bodyPr/>
          <a:lstStyle/>
          <a:p>
            <a:r>
              <a:rPr lang="en-US" altLang="zh-CN" smtClean="0"/>
              <a:t>2011/4/13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Fast-Join @ ICDE2011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930" y="3284984"/>
            <a:ext cx="479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T</a:t>
            </a:r>
            <a:r>
              <a:rPr lang="en-US" altLang="zh-CN" sz="2800" baseline="-25000" dirty="0"/>
              <a:t>1</a:t>
            </a:r>
            <a:endParaRPr lang="zh-CN" alt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626228" y="3553852"/>
            <a:ext cx="519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T</a:t>
            </a:r>
            <a:r>
              <a:rPr lang="en-US" altLang="zh-CN" sz="2800" baseline="-25000" dirty="0" smtClean="0"/>
              <a:t>2</a:t>
            </a:r>
            <a:endParaRPr lang="zh-CN" alt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92363" y="5960652"/>
            <a:ext cx="104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solidFill>
                  <a:schemeClr val="bg1"/>
                </a:solidFill>
              </a:rPr>
              <a:t>mcgrady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95536" y="3778927"/>
            <a:ext cx="1110178" cy="6303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nba</a:t>
            </a:r>
            <a:endParaRPr lang="zh-CN" altLang="en-US" dirty="0"/>
          </a:p>
        </p:txBody>
      </p:sp>
      <p:sp>
        <p:nvSpPr>
          <p:cNvPr id="17" name="Oval 16"/>
          <p:cNvSpPr/>
          <p:nvPr/>
        </p:nvSpPr>
        <p:spPr>
          <a:xfrm>
            <a:off x="395536" y="4821875"/>
            <a:ext cx="1110178" cy="6303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wnba</a:t>
            </a:r>
            <a:endParaRPr lang="zh-CN" altLang="en-US" dirty="0"/>
          </a:p>
        </p:txBody>
      </p:sp>
      <p:sp>
        <p:nvSpPr>
          <p:cNvPr id="19" name="Oval 18"/>
          <p:cNvSpPr/>
          <p:nvPr/>
        </p:nvSpPr>
        <p:spPr>
          <a:xfrm>
            <a:off x="4376479" y="4191488"/>
            <a:ext cx="1110178" cy="63038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355031" y="4304546"/>
            <a:ext cx="1153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solidFill>
                  <a:schemeClr val="bg1"/>
                </a:solidFill>
              </a:rPr>
              <a:t>macgrady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376479" y="5192562"/>
            <a:ext cx="1110178" cy="63038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nba</a:t>
            </a:r>
            <a:endParaRPr lang="zh-CN" altLang="en-US" dirty="0"/>
          </a:p>
        </p:txBody>
      </p:sp>
      <p:cxnSp>
        <p:nvCxnSpPr>
          <p:cNvPr id="24" name="Straight Connector 23"/>
          <p:cNvCxnSpPr>
            <a:stCxn id="16" idx="6"/>
            <a:endCxn id="19" idx="2"/>
          </p:cNvCxnSpPr>
          <p:nvPr/>
        </p:nvCxnSpPr>
        <p:spPr>
          <a:xfrm>
            <a:off x="1505714" y="4094121"/>
            <a:ext cx="2870765" cy="4125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7" idx="6"/>
            <a:endCxn id="21" idx="2"/>
          </p:cNvCxnSpPr>
          <p:nvPr/>
        </p:nvCxnSpPr>
        <p:spPr>
          <a:xfrm>
            <a:off x="1505714" y="5137069"/>
            <a:ext cx="2870765" cy="3706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5" idx="6"/>
            <a:endCxn id="21" idx="2"/>
          </p:cNvCxnSpPr>
          <p:nvPr/>
        </p:nvCxnSpPr>
        <p:spPr>
          <a:xfrm flipV="1">
            <a:off x="1534828" y="5507756"/>
            <a:ext cx="2841651" cy="6303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7" idx="6"/>
            <a:endCxn id="20" idx="1"/>
          </p:cNvCxnSpPr>
          <p:nvPr/>
        </p:nvCxnSpPr>
        <p:spPr>
          <a:xfrm flipV="1">
            <a:off x="1505714" y="4489212"/>
            <a:ext cx="2849317" cy="6478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5" idx="6"/>
            <a:endCxn id="20" idx="1"/>
          </p:cNvCxnSpPr>
          <p:nvPr/>
        </p:nvCxnSpPr>
        <p:spPr>
          <a:xfrm flipV="1">
            <a:off x="1534828" y="4489212"/>
            <a:ext cx="2820203" cy="16489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6" idx="6"/>
            <a:endCxn id="21" idx="2"/>
          </p:cNvCxnSpPr>
          <p:nvPr/>
        </p:nvCxnSpPr>
        <p:spPr>
          <a:xfrm>
            <a:off x="1505714" y="4094121"/>
            <a:ext cx="2870765" cy="14136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332036" y="4736958"/>
            <a:ext cx="711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0.125</a:t>
            </a:r>
            <a:endParaRPr lang="zh-CN" alt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2372913" y="5037899"/>
            <a:ext cx="629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0.75</a:t>
            </a:r>
            <a:endParaRPr lang="zh-CN" alt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2365540" y="5429877"/>
            <a:ext cx="766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0.875</a:t>
            </a:r>
            <a:endParaRPr lang="zh-CN" altLang="en-US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2340661" y="5760597"/>
            <a:ext cx="719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0.143</a:t>
            </a:r>
            <a:endParaRPr lang="zh-CN" alt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441124" y="4245811"/>
            <a:ext cx="280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1</a:t>
            </a:r>
            <a:endParaRPr lang="zh-CN" alt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2354565" y="3885771"/>
            <a:ext cx="711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0.125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5580112" y="3702005"/>
                <a:ext cx="3563888" cy="1047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975" indent="-180975">
                  <a:buFont typeface="+mj-lt"/>
                  <a:buAutoNum type="arabicPeriod"/>
                </a:pPr>
                <a:r>
                  <a:rPr lang="en-US" altLang="zh-CN" dirty="0" smtClean="0"/>
                  <a:t>Edge weight</a:t>
                </a:r>
                <a:r>
                  <a:rPr lang="en-US" altLang="zh-CN" dirty="0"/>
                  <a:t>:</a:t>
                </a:r>
                <a:r>
                  <a:rPr lang="en-US" altLang="zh-CN" dirty="0" smtClean="0"/>
                  <a:t> Edit Similarity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𝑁𝐸𝐷</m:t>
                      </m:r>
                      <m:d>
                        <m:d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r>
                        <a:rPr lang="en-US" altLang="zh-CN" i="1">
                          <a:latin typeface="Cambria Math"/>
                        </a:rPr>
                        <m:t>1−</m:t>
                      </m:r>
                      <m:f>
                        <m:f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/>
                            </a:rPr>
                            <m:t>𝐸𝐷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func>
                            <m:funcPr>
                              <m:ctrlPr>
                                <a:rPr lang="en-US" altLang="zh-CN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,  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altLang="zh-CN" dirty="0" smtClean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702005"/>
                <a:ext cx="3563888" cy="1047274"/>
              </a:xfrm>
              <a:prstGeom prst="rect">
                <a:avLst/>
              </a:prstGeom>
              <a:blipFill rotWithShape="1">
                <a:blip r:embed="rId5"/>
                <a:stretch>
                  <a:fillRect l="-1368" t="-2907" r="-3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1101218" y="3069024"/>
            <a:ext cx="3614798" cy="576000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000" b="1" dirty="0"/>
              <a:t>Weighted Bipartite Graph</a:t>
            </a:r>
          </a:p>
        </p:txBody>
      </p:sp>
      <p:cxnSp>
        <p:nvCxnSpPr>
          <p:cNvPr id="57" name="Straight Connector 56"/>
          <p:cNvCxnSpPr>
            <a:endCxn id="21" idx="2"/>
          </p:cNvCxnSpPr>
          <p:nvPr/>
        </p:nvCxnSpPr>
        <p:spPr>
          <a:xfrm>
            <a:off x="1505714" y="4085826"/>
            <a:ext cx="2870765" cy="1421930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20" idx="1"/>
            <a:endCxn id="15" idx="6"/>
          </p:cNvCxnSpPr>
          <p:nvPr/>
        </p:nvCxnSpPr>
        <p:spPr>
          <a:xfrm flipH="1">
            <a:off x="1534828" y="4489212"/>
            <a:ext cx="2820203" cy="1648931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95736" y="2060848"/>
                <a:ext cx="26821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/>
                        </a:rPr>
                        <m:t>1+0.875=1.875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060848"/>
                <a:ext cx="2682145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r="-4545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158091" y="1916832"/>
            <a:ext cx="7505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？</a:t>
            </a:r>
            <a:endParaRPr lang="zh-CN" alt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11760" y="3879198"/>
            <a:ext cx="648072" cy="39459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Rectangle 39"/>
          <p:cNvSpPr/>
          <p:nvPr/>
        </p:nvSpPr>
        <p:spPr>
          <a:xfrm>
            <a:off x="2417970" y="4754970"/>
            <a:ext cx="648072" cy="39459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Rectangle 40"/>
          <p:cNvSpPr/>
          <p:nvPr/>
        </p:nvSpPr>
        <p:spPr>
          <a:xfrm>
            <a:off x="2397934" y="5781744"/>
            <a:ext cx="648072" cy="39459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580112" y="4749279"/>
                <a:ext cx="3563888" cy="6883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+mj-lt"/>
                  <a:buAutoNum type="arabicPeriod" startAt="2"/>
                </a:pPr>
                <a:r>
                  <a:rPr lang="en-US" altLang="zh-CN" dirty="0" smtClean="0"/>
                  <a:t>Remove dissimilar edges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/>
                        </a:rPr>
                        <m:t>𝑁𝐸𝐷</m:t>
                      </m:r>
                      <m:d>
                        <m:d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&lt;</m:t>
                      </m:r>
                      <m:r>
                        <a:rPr lang="zh-CN" altLang="en-US" b="0" i="1" smtClean="0">
                          <a:latin typeface="Cambria Math"/>
                        </a:rPr>
                        <m:t>𝛿</m:t>
                      </m:r>
                    </m:oMath>
                  </m:oMathPara>
                </a14:m>
                <a:endParaRPr lang="en-US" altLang="zh-CN" dirty="0" smtClean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4749279"/>
                <a:ext cx="3563888" cy="688394"/>
              </a:xfrm>
              <a:prstGeom prst="rect">
                <a:avLst/>
              </a:prstGeom>
              <a:blipFill rotWithShape="1">
                <a:blip r:embed="rId7"/>
                <a:stretch>
                  <a:fillRect l="-1368" t="-4425" b="-106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5580112" y="5498987"/>
            <a:ext cx="3563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altLang="zh-CN" dirty="0" smtClean="0"/>
              <a:t>Fuzzy Overlap:  Maximum Weighted Matching</a:t>
            </a:r>
          </a:p>
          <a:p>
            <a:pPr marL="180975" indent="-180975">
              <a:buFont typeface="+mj-lt"/>
              <a:buAutoNum type="arabicPeriod" startAt="3"/>
            </a:pPr>
            <a:endParaRPr lang="en-US" altLang="zh-CN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1628800"/>
            <a:ext cx="2867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(Quantify token similarity)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32343" y="2638304"/>
            <a:ext cx="2676361" cy="408623"/>
          </a:xfrm>
          <a:prstGeom prst="wedgeRoundRectCallout">
            <a:avLst>
              <a:gd name="adj1" fmla="val -57745"/>
              <a:gd name="adj2" fmla="val -9612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b="1" dirty="0" smtClean="0"/>
              <a:t>Better </a:t>
            </a:r>
            <a:r>
              <a:rPr lang="en-US" altLang="zh-CN" b="1" dirty="0"/>
              <a:t>than </a:t>
            </a:r>
            <a:r>
              <a:rPr lang="en-US" altLang="zh-CN" dirty="0"/>
              <a:t>|T</a:t>
            </a:r>
            <a:r>
              <a:rPr lang="en-US" altLang="zh-CN" sz="2400" baseline="-25000" dirty="0"/>
              <a:t>1</a:t>
            </a:r>
            <a:r>
              <a:rPr lang="en-US" altLang="zh-CN" dirty="0"/>
              <a:t> ∩ </a:t>
            </a:r>
            <a:r>
              <a:rPr lang="en-US" altLang="zh-CN" dirty="0" smtClean="0"/>
              <a:t>T</a:t>
            </a:r>
            <a:r>
              <a:rPr lang="en-US" altLang="zh-CN" sz="2400" baseline="-25000" dirty="0" smtClean="0"/>
              <a:t>2</a:t>
            </a:r>
            <a:r>
              <a:rPr lang="en-US" altLang="zh-CN" dirty="0" smtClean="0"/>
              <a:t>|=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r>
              <a:rPr lang="en-US" altLang="zh-CN" smtClean="0"/>
              <a:t>/34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118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/>
      <p:bldP spid="10" grpId="0"/>
      <p:bldP spid="13" grpId="0"/>
      <p:bldP spid="16" grpId="0" animBg="1"/>
      <p:bldP spid="17" grpId="0" animBg="1"/>
      <p:bldP spid="19" grpId="0" animBg="1"/>
      <p:bldP spid="20" grpId="0"/>
      <p:bldP spid="21" grpId="0" animBg="1"/>
      <p:bldP spid="43" grpId="0"/>
      <p:bldP spid="43" grpId="1"/>
      <p:bldP spid="44" grpId="0"/>
      <p:bldP spid="45" grpId="0"/>
      <p:bldP spid="46" grpId="0"/>
      <p:bldP spid="46" grpId="1"/>
      <p:bldP spid="46" grpId="2"/>
      <p:bldP spid="47" grpId="0"/>
      <p:bldP spid="48" grpId="0"/>
      <p:bldP spid="48" grpId="1"/>
      <p:bldP spid="48" grpId="2"/>
      <p:bldP spid="51" grpId="0"/>
      <p:bldP spid="55" grpId="0"/>
      <p:bldP spid="11" grpId="0" animBg="1"/>
      <p:bldP spid="12" grpId="0"/>
      <p:bldP spid="14" grpId="0" animBg="1"/>
      <p:bldP spid="14" grpId="1" animBg="1"/>
      <p:bldP spid="40" grpId="0" animBg="1"/>
      <p:bldP spid="40" grpId="1" animBg="1"/>
      <p:bldP spid="41" grpId="0" animBg="1"/>
      <p:bldP spid="41" grpId="1" animBg="1"/>
      <p:bldP spid="39" grpId="0"/>
      <p:bldP spid="42" grpId="0" build="allAtOnce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512232" y="5805264"/>
            <a:ext cx="7415013" cy="584775"/>
          </a:xfrm>
          <a:prstGeom prst="rect">
            <a:avLst/>
          </a:prstGeom>
          <a:noFill/>
          <a:ln w="317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altLang="zh-CN" sz="32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Fuzzy-Token Similarity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214422"/>
            <a:ext cx="8472518" cy="542928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Fuzzy-Dice  similarity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Fuzzy-Cosine  similarity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Fuzzy-</a:t>
            </a:r>
            <a:r>
              <a:rPr lang="en-US" altLang="zh-CN" dirty="0" err="1" smtClean="0"/>
              <a:t>Jaccard</a:t>
            </a:r>
            <a:r>
              <a:rPr lang="en-US" altLang="zh-CN" dirty="0" smtClean="0"/>
              <a:t>  similarity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marL="393192" lvl="1" indent="0">
              <a:buNone/>
            </a:pPr>
            <a:endParaRPr lang="en-US" altLang="zh-CN" dirty="0"/>
          </a:p>
          <a:p>
            <a:pPr marL="393192" lvl="1" indent="0">
              <a:buNone/>
            </a:pPr>
            <a:endParaRPr lang="en-US" altLang="zh-CN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2011/4/13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Fast-Join @ ICDE2011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90317" y="4684852"/>
                <a:ext cx="5309875" cy="819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200" i="1" smtClean="0">
                              <a:latin typeface="Cambria Math"/>
                            </a:rPr>
                            <m:t>FJaccard</m:t>
                          </m:r>
                        </m:e>
                        <m:sub>
                          <m:r>
                            <a:rPr lang="zh-CN" altLang="en-US" sz="2200" i="1">
                              <a:latin typeface="Cambria Math"/>
                            </a:rPr>
                            <m:t>𝛿</m:t>
                          </m:r>
                        </m:sub>
                      </m:sSub>
                      <m:d>
                        <m:dPr>
                          <m:ctrlPr>
                            <a:rPr lang="en-US" altLang="zh-CN" sz="22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2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2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sz="22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2200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2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zh-CN" sz="22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200" i="1">
                                          <a:latin typeface="Cambria Math"/>
                                          <a:ea typeface="Cambria Math"/>
                                        </a:rPr>
                                        <m:t>∩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zh-CN" altLang="en-US" sz="2200" i="1">
                                      <a:latin typeface="Cambria Math"/>
                                    </a:rPr>
                                    <m:t>𝛿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2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2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200" b="0" i="1" smtClean="0">
                                  <a:latin typeface="Cambria Math"/>
                                </a:rPr>
                                <m:t>|+|</m:t>
                              </m:r>
                              <m:sSub>
                                <m:sSubPr>
                                  <m:ctrlPr>
                                    <a:rPr lang="en-US" altLang="zh-CN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2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2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zh-CN" sz="22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200" i="1">
                                          <a:latin typeface="Cambria Math"/>
                                          <a:ea typeface="Cambria Math"/>
                                        </a:rPr>
                                        <m:t>∩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zh-CN" altLang="en-US" sz="2200" i="1">
                                      <a:latin typeface="Cambria Math"/>
                                    </a:rPr>
                                    <m:t>𝛿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2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sz="2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317" y="4684852"/>
                <a:ext cx="5309875" cy="819135"/>
              </a:xfrm>
              <a:prstGeom prst="rect">
                <a:avLst/>
              </a:prstGeom>
              <a:blipFill rotWithShape="1">
                <a:blip r:embed="rId3"/>
                <a:stretch>
                  <a:fillRect r="-27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55576" y="1814007"/>
                <a:ext cx="4248472" cy="81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200">
                              <a:latin typeface="Cambria Math"/>
                            </a:rPr>
                            <m:t>F</m:t>
                          </m:r>
                          <m:r>
                            <m:rPr>
                              <m:sty m:val="p"/>
                            </m:rPr>
                            <a:rPr lang="en-US" altLang="zh-CN" sz="2200" b="0" i="0" smtClean="0">
                              <a:latin typeface="Cambria Math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altLang="zh-CN" sz="2200">
                              <a:latin typeface="Cambria Math"/>
                            </a:rPr>
                            <m:t>ice</m:t>
                          </m:r>
                        </m:e>
                        <m:sub>
                          <m:r>
                            <a:rPr lang="zh-CN" altLang="en-US" sz="2200" b="0" i="1" smtClean="0">
                              <a:latin typeface="Cambria Math"/>
                            </a:rPr>
                            <m:t>𝛿</m:t>
                          </m:r>
                        </m:sub>
                      </m:sSub>
                      <m:d>
                        <m:dPr>
                          <m:ctrlPr>
                            <a:rPr lang="en-US" altLang="zh-CN" sz="22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2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2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sz="22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CN" sz="22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zh-CN" sz="22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200" i="1">
                                          <a:latin typeface="Cambria Math"/>
                                          <a:ea typeface="Cambria Math"/>
                                        </a:rPr>
                                        <m:t>∩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zh-CN" altLang="en-US" sz="2200" i="1" smtClean="0">
                                      <a:latin typeface="Cambria Math"/>
                                    </a:rPr>
                                    <m:t>𝛿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b="0" i="1" smtClean="0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2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2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2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2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sz="2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814007"/>
                <a:ext cx="4248472" cy="8173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55576" y="3176117"/>
                <a:ext cx="4033177" cy="904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200" i="1">
                              <a:latin typeface="Cambria Math"/>
                            </a:rPr>
                            <m:t>Cosine</m:t>
                          </m:r>
                        </m:e>
                        <m:sub>
                          <m:r>
                            <a:rPr lang="zh-CN" altLang="en-US" sz="2200" i="1" smtClean="0">
                              <a:latin typeface="Cambria Math"/>
                            </a:rPr>
                            <m:t>𝛿</m:t>
                          </m:r>
                        </m:sub>
                      </m:sSub>
                      <m:d>
                        <m:dPr>
                          <m:ctrlPr>
                            <a:rPr lang="en-US" altLang="zh-CN" sz="22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2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2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sz="22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220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zh-CN" sz="22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200" i="1">
                                          <a:latin typeface="Cambria Math"/>
                                          <a:ea typeface="Cambria Math"/>
                                        </a:rPr>
                                        <m:t>∩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zh-CN" altLang="en-US" sz="2200" i="1">
                                      <a:latin typeface="Cambria Math"/>
                                    </a:rPr>
                                    <m:t>𝛿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b="0" i="1" smtClean="0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220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2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200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altLang="zh-CN" sz="22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z="220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2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200" i="1"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altLang="zh-CN" sz="22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zh-CN" altLang="en-US" sz="2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176117"/>
                <a:ext cx="4033177" cy="9040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椭圆 23"/>
          <p:cNvSpPr/>
          <p:nvPr/>
        </p:nvSpPr>
        <p:spPr>
          <a:xfrm>
            <a:off x="3491880" y="1772816"/>
            <a:ext cx="1144349" cy="4671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23"/>
          <p:cNvSpPr/>
          <p:nvPr/>
        </p:nvSpPr>
        <p:spPr>
          <a:xfrm>
            <a:off x="4219739" y="4653136"/>
            <a:ext cx="1144349" cy="438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23"/>
          <p:cNvSpPr/>
          <p:nvPr/>
        </p:nvSpPr>
        <p:spPr>
          <a:xfrm>
            <a:off x="4930900" y="5091212"/>
            <a:ext cx="1297284" cy="4577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23"/>
          <p:cNvSpPr/>
          <p:nvPr/>
        </p:nvSpPr>
        <p:spPr>
          <a:xfrm>
            <a:off x="3142569" y="3140968"/>
            <a:ext cx="1285415" cy="4671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TextBox 57"/>
          <p:cNvSpPr txBox="1"/>
          <p:nvPr/>
        </p:nvSpPr>
        <p:spPr>
          <a:xfrm>
            <a:off x="8160796" y="2863370"/>
            <a:ext cx="7248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000">
                <a:blipFill>
                  <a:blip r:embed="rId6"/>
                  <a:tile tx="0" ty="0" sx="100000" sy="100000" flip="none" algn="tl"/>
                </a:blipFill>
              </a:defRPr>
            </a:lvl1pPr>
          </a:lstStyle>
          <a:p>
            <a:r>
              <a:rPr lang="en-US" altLang="zh-CN" dirty="0">
                <a:sym typeface="Wingdings" pitchFamily="2" charset="2"/>
              </a:rPr>
              <a:t></a:t>
            </a:r>
            <a:endParaRPr lang="zh-CN" altLang="en-US" dirty="0"/>
          </a:p>
        </p:txBody>
      </p:sp>
      <p:sp>
        <p:nvSpPr>
          <p:cNvPr id="21" name="Rectangle 20"/>
          <p:cNvSpPr/>
          <p:nvPr/>
        </p:nvSpPr>
        <p:spPr>
          <a:xfrm>
            <a:off x="5025207" y="2250560"/>
            <a:ext cx="3472650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40"/>
              </a:lnSpc>
            </a:pPr>
            <a:r>
              <a:rPr lang="en-US" altLang="zh-CN" sz="2200" dirty="0"/>
              <a:t>T</a:t>
            </a:r>
            <a:r>
              <a:rPr lang="en-US" altLang="zh-CN" sz="2200" baseline="-25000" dirty="0"/>
              <a:t>1 </a:t>
            </a:r>
            <a:r>
              <a:rPr lang="en-US" altLang="zh-CN" sz="2200" dirty="0"/>
              <a:t> = {</a:t>
            </a:r>
            <a:r>
              <a:rPr lang="en-US" altLang="zh-CN" sz="2200" dirty="0" err="1" smtClean="0">
                <a:solidFill>
                  <a:srgbClr val="7030A0"/>
                </a:solidFill>
              </a:rPr>
              <a:t>nba</a:t>
            </a:r>
            <a:r>
              <a:rPr lang="en-US" altLang="zh-CN" sz="2200" dirty="0" smtClean="0"/>
              <a:t>, </a:t>
            </a:r>
            <a:r>
              <a:rPr lang="en-US" altLang="zh-CN" sz="2200" dirty="0" err="1" smtClean="0"/>
              <a:t>mcgrady</a:t>
            </a:r>
            <a:r>
              <a:rPr lang="en-US" altLang="zh-CN" sz="2200" dirty="0" smtClean="0"/>
              <a:t>}</a:t>
            </a:r>
          </a:p>
          <a:p>
            <a:pPr>
              <a:lnSpc>
                <a:spcPts val="2640"/>
              </a:lnSpc>
            </a:pPr>
            <a:r>
              <a:rPr lang="en-US" altLang="zh-CN" sz="2200" dirty="0" smtClean="0"/>
              <a:t>T</a:t>
            </a:r>
            <a:r>
              <a:rPr lang="en-US" altLang="zh-CN" sz="2200" baseline="-25000" dirty="0" smtClean="0"/>
              <a:t>2</a:t>
            </a:r>
            <a:r>
              <a:rPr lang="en-US" altLang="zh-CN" sz="2200" dirty="0" smtClean="0"/>
              <a:t> </a:t>
            </a:r>
            <a:r>
              <a:rPr lang="en-US" altLang="zh-CN" sz="2200" dirty="0"/>
              <a:t>= {</a:t>
            </a:r>
            <a:r>
              <a:rPr lang="en-US" altLang="zh-CN" sz="2200" dirty="0" err="1"/>
              <a:t>m</a:t>
            </a:r>
            <a:r>
              <a:rPr lang="en-US" altLang="zh-CN" sz="2200" u="sng" dirty="0" err="1">
                <a:solidFill>
                  <a:srgbClr val="FF0000"/>
                </a:solidFill>
              </a:rPr>
              <a:t>a</a:t>
            </a:r>
            <a:r>
              <a:rPr lang="en-US" altLang="zh-CN" sz="2200" dirty="0" err="1"/>
              <a:t>cgrady</a:t>
            </a:r>
            <a:r>
              <a:rPr lang="en-US" altLang="zh-CN" sz="2200" dirty="0"/>
              <a:t>, </a:t>
            </a:r>
            <a:r>
              <a:rPr lang="en-US" altLang="zh-CN" sz="2200" dirty="0" err="1" smtClean="0">
                <a:solidFill>
                  <a:srgbClr val="7030A0"/>
                </a:solidFill>
              </a:rPr>
              <a:t>nba</a:t>
            </a:r>
            <a:r>
              <a:rPr lang="en-US" altLang="zh-CN" sz="2200" dirty="0" smtClean="0"/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026264" y="3186951"/>
                <a:ext cx="25105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/>
                  <a:t>|T</a:t>
                </a:r>
                <a:r>
                  <a:rPr lang="en-US" altLang="zh-CN" sz="2400" baseline="-25000" dirty="0"/>
                  <a:t>1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∩</m:t>
                            </m:r>
                          </m:e>
                        </m:acc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0.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altLang="zh-CN" sz="2400" dirty="0"/>
                  <a:t>T</a:t>
                </a:r>
                <a:r>
                  <a:rPr lang="en-US" altLang="zh-CN" sz="2400" baseline="-25000" dirty="0"/>
                  <a:t>2</a:t>
                </a:r>
                <a:r>
                  <a:rPr lang="en-US" altLang="zh-CN" sz="2400" dirty="0" smtClean="0"/>
                  <a:t>| =</a:t>
                </a:r>
                <a:r>
                  <a:rPr lang="en-US" altLang="zh-CN" sz="2400" dirty="0" smtClean="0">
                    <a:latin typeface="Cambria Math" pitchFamily="18" charset="0"/>
                    <a:ea typeface="Cambria Math" pitchFamily="18" charset="0"/>
                  </a:rPr>
                  <a:t>1.875</a:t>
                </a:r>
                <a:endParaRPr lang="zh-CN" altLang="en-US" sz="2400" dirty="0">
                  <a:latin typeface="Cambria Math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264" y="3186951"/>
                <a:ext cx="2510559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3893" t="-13158" r="-6083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ounded Rectangle 22"/>
          <p:cNvSpPr/>
          <p:nvPr/>
        </p:nvSpPr>
        <p:spPr>
          <a:xfrm>
            <a:off x="4860032" y="1779252"/>
            <a:ext cx="4256850" cy="2586177"/>
          </a:xfrm>
          <a:prstGeom prst="roundRect">
            <a:avLst>
              <a:gd name="adj" fmla="val 9285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860031" y="1772816"/>
            <a:ext cx="4256851" cy="465892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/>
              <a:t>Example</a:t>
            </a:r>
            <a:endParaRPr lang="zh-CN" altLang="en-US" sz="2000" b="1" dirty="0">
              <a:latin typeface="黑体" pitchFamily="49" charset="-122"/>
              <a:ea typeface="黑体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058403" y="3789040"/>
                <a:ext cx="390608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/>
                          </a:rPr>
                          <m:t>FJaccard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0.7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 i="0"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a:rPr lang="en-US" altLang="zh-CN" sz="2400" i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i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 i="0"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a:rPr lang="en-US" altLang="zh-CN" sz="2400" i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altLang="zh-CN" sz="2400" dirty="0" smtClean="0">
                    <a:latin typeface="Cambria Math"/>
                  </a:rPr>
                  <a:t>0.882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403" y="3789040"/>
                <a:ext cx="3906085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248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39552" y="5805264"/>
                <a:ext cx="7223965" cy="584775"/>
              </a:xfrm>
              <a:prstGeom prst="rect">
                <a:avLst/>
              </a:prstGeom>
              <a:noFill/>
              <a:ln w="31750">
                <a:noFill/>
                <a:prstDash val="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/>
                  <a:t>Fuzzy matched token pairs, i.e. T</a:t>
                </a:r>
                <a:r>
                  <a:rPr lang="en-US" altLang="zh-CN" sz="3200" baseline="-25000" dirty="0"/>
                  <a:t>1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3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sz="3200" i="1">
                                <a:latin typeface="Cambria Math"/>
                                <a:ea typeface="Cambria Math"/>
                              </a:rPr>
                              <m:t>∩</m:t>
                            </m:r>
                          </m:e>
                        </m:acc>
                      </m:e>
                      <m:sub>
                        <m:r>
                          <a:rPr lang="zh-CN" altLang="en-US" sz="3200" i="1" smtClean="0">
                            <a:latin typeface="Cambria Math"/>
                            <a:ea typeface="Cambria Math"/>
                          </a:rPr>
                          <m:t>𝛿</m:t>
                        </m:r>
                      </m:sub>
                    </m:sSub>
                  </m:oMath>
                </a14:m>
                <a:r>
                  <a:rPr lang="en-US" altLang="zh-CN" sz="3200" dirty="0"/>
                  <a:t>T</a:t>
                </a:r>
                <a:r>
                  <a:rPr lang="en-US" altLang="zh-CN" sz="3200" baseline="-25000" dirty="0"/>
                  <a:t>2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805264"/>
                <a:ext cx="7223965" cy="584775"/>
              </a:xfrm>
              <a:prstGeom prst="rect">
                <a:avLst/>
              </a:prstGeom>
              <a:blipFill rotWithShape="1">
                <a:blip r:embed="rId9"/>
                <a:stretch>
                  <a:fillRect l="-2194" t="-12500" r="-2532" b="-34375"/>
                </a:stretch>
              </a:blipFill>
              <a:ln w="31750">
                <a:noFill/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r>
              <a:rPr lang="en-US" altLang="zh-CN" smtClean="0"/>
              <a:t>/34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658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21" grpId="0"/>
      <p:bldP spid="22" grpId="0" animBg="1"/>
      <p:bldP spid="23" grpId="0" animBg="1"/>
      <p:bldP spid="25" grpId="0" animBg="1"/>
      <p:bldP spid="2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>
              <a:alpha val="58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2110</Words>
  <Application>Microsoft Office PowerPoint</Application>
  <PresentationFormat>On-screen Show (4:3)</PresentationFormat>
  <Paragraphs>522</Paragraphs>
  <Slides>34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流畅</vt:lpstr>
      <vt:lpstr>Visio</vt:lpstr>
      <vt:lpstr>Microsoft Office Visio 绘图</vt:lpstr>
      <vt:lpstr>Fast-Join : An Efficient Method for Fuzzy Token Matching based String Similarity Join</vt:lpstr>
      <vt:lpstr>Outline</vt:lpstr>
      <vt:lpstr>Background</vt:lpstr>
      <vt:lpstr>Background</vt:lpstr>
      <vt:lpstr>Motivation</vt:lpstr>
      <vt:lpstr>Outline</vt:lpstr>
      <vt:lpstr>Token-based Similarity</vt:lpstr>
      <vt:lpstr>Fuzzy Overlap ( T1 ∩ ̃_δT2 )</vt:lpstr>
      <vt:lpstr>Fuzzy-Token Similarity</vt:lpstr>
      <vt:lpstr>Comparison with Existing Similarities</vt:lpstr>
      <vt:lpstr>Outline</vt:lpstr>
      <vt:lpstr>PowerPoint Presentation</vt:lpstr>
      <vt:lpstr>Using Existing Methods</vt:lpstr>
      <vt:lpstr>Our Signature Scheme</vt:lpstr>
      <vt:lpstr>Outline</vt:lpstr>
      <vt:lpstr>Prefix Filtering Signature Scheme</vt:lpstr>
      <vt:lpstr>Token Sensitive Signature Scheme</vt:lpstr>
      <vt:lpstr>Token Sensitive Signature Scheme (Cont’d)</vt:lpstr>
      <vt:lpstr>Outline</vt:lpstr>
      <vt:lpstr>Partition-NED Signature Scheme</vt:lpstr>
      <vt:lpstr>Partition t’</vt:lpstr>
      <vt:lpstr>Partition t</vt:lpstr>
      <vt:lpstr>Partition t (Cont’d)</vt:lpstr>
      <vt:lpstr>Punning Techniques</vt:lpstr>
      <vt:lpstr>Comparison with Partition-ED (SIGMOD 09)</vt:lpstr>
      <vt:lpstr>Outline</vt:lpstr>
      <vt:lpstr>Experiment Setup</vt:lpstr>
      <vt:lpstr>Result Quality</vt:lpstr>
      <vt:lpstr>Evaluation on Different Signature Schemes for Tokens</vt:lpstr>
      <vt:lpstr>Evaluation on Different Signature Schemes for Token Sets</vt:lpstr>
      <vt:lpstr>Put Everything Together</vt:lpstr>
      <vt:lpstr>Outline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2011-04-19T14:49:21Z</dcterms:modified>
</cp:coreProperties>
</file>