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70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43"/>
  </p:normalViewPr>
  <p:slideViewPr>
    <p:cSldViewPr snapToGrid="0" snapToObjects="1">
      <p:cViewPr varScale="1">
        <p:scale>
          <a:sx n="106" d="100"/>
          <a:sy n="106" d="100"/>
        </p:scale>
        <p:origin x="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971A-6B80-0B47-AAB0-1ADB4B480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8B7283-EAA2-8541-9065-16CB0FC3F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DEB7A-6830-7241-AEAE-52D23E76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AE162-8681-5E46-B85E-69951521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DB9E0-1FD1-2F40-98C3-2593D0F87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0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E42DF-044B-F044-A3B5-F0682B8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C8420-F854-5542-91B3-74922258B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9B9A0-4223-3444-B4E1-A89720E4A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31F1B-2DA1-B34F-BA26-D4A318C43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2B649-C408-9447-A2B6-2346E4E74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5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C4A369-4608-7C40-90AE-95817BACD9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0D59C-4737-DF41-B28B-E64534B44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C9814-96C9-764B-A508-45B6E3299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9ED0D-EC3F-2F46-9BF7-8EF42C07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199C8-FE50-6145-A46C-191CDFD32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9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C8268-7746-3D4F-9587-DF066161B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BFB86-467F-284B-8996-E6AAA9582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C8585-D7A5-664A-AA79-821EBF19B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FC139-E392-A043-BEF2-30B16F84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476C0-DC5B-CE4F-B410-1CAC6CD0B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1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6F63B-966E-8743-A5C6-B092F468C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55BEC-9785-B547-98D1-74BCE07CC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20D3A-BE07-DA49-BC7C-CA3FF6708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9E250-F5BB-6C41-9466-7D1C1A5E8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D8A66-ADCF-B247-8756-909E1E51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5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CD2F6-82A6-A64F-BE03-FD385A706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A9D59-B634-5746-B09E-9EA63AC23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81C7C-7968-AC43-8B6A-2BFF5BEF7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D161E-42D9-CA41-90F0-DB3658E6E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DAF85D-B453-B349-8DFE-AE3A90ED5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A639D-C591-B042-9442-F94144D2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5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DB23-BBA1-254C-AC28-D6BCC316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C027F-850D-9F4F-B325-5B65740AC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BB648-92A5-0349-8F73-3ABAAB0D5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CDF58-97BA-2E47-9EBB-82C0ADC589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1C0F04-3A16-A940-A0EB-C53870F3C5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5DDD70-E145-1246-B564-F3CA937E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27033-E4A7-014C-8A65-2FEE694B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07088C-412A-7345-B8B1-7000BCD25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9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651C8-D807-8B4E-9D16-48E89C552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EF44C-1B6F-9543-9A73-6EAF4434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CF5BF1-4B49-1440-B36B-D8CED4BC5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7E8E6-F066-7A4F-BB04-F114D4AA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8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1CC1AA-CA9A-4E44-962E-A93AF132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96C0B3-460D-5440-9761-CF985E999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3B4C0-7349-EE40-A6DE-86F41CCF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4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ED8F5-63CD-8D4C-8F37-A3B22DBF5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E993A-E606-474E-ACC6-F1FB3C990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D4355-D35A-D443-B20D-045D22B51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71D0A-3F23-DF4A-96FC-B4441C3FB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0B35D1-105D-E74C-A638-2C1030B32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CAE97-E549-0C41-9A71-C574AA6C6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3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6890D-BEE7-5D48-A72F-D7CFC443B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B1E35F-8361-504A-87B5-F3D8AF0337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29740-DFE5-3A46-8F51-F2210EBD8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46E23B-ACB5-4942-81ED-EF8377EC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0E2918-9D63-B442-81E1-146B5B3B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03183-9031-CE45-9958-93F359F6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74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213B5F-C47C-1941-8C64-8F8F7E3CE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3ECBE-A208-9D42-A3E7-FF64D952D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D50FC-1AC7-F241-80F2-1E6B51538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8A30D-CCD5-3048-82C3-32BC4B44DD3D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F09AC-8E42-4B4E-8A4A-7699AE2D38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CCB22-A7BC-8A4B-A11F-4C8C3FC0C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AF3BC-74F2-5F4A-A421-C71B7D3F4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9C2CC1-A389-4443-A755-54F153861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Homework 6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3E0329D-807D-7846-B0E3-76CE2FCBE8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2069" y="1281612"/>
            <a:ext cx="9626601" cy="2755900"/>
          </a:xfrm>
        </p:spPr>
      </p:pic>
    </p:spTree>
    <p:extLst>
      <p:ext uri="{BB962C8B-B14F-4D97-AF65-F5344CB8AC3E}">
        <p14:creationId xmlns:p14="http://schemas.microsoft.com/office/powerpoint/2010/main" val="1183816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5C67D39-78F4-8C49-B157-1B6E5A671D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354" y="190291"/>
            <a:ext cx="9664700" cy="1028700"/>
          </a:xfr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497CF38-A721-9041-8611-78C352A7F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517" y="1218991"/>
            <a:ext cx="8877300" cy="30226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1097A5-6BDA-8249-BB27-4B0AB4ECC547}"/>
              </a:ext>
            </a:extLst>
          </p:cNvPr>
          <p:cNvSpPr txBox="1"/>
          <p:nvPr/>
        </p:nvSpPr>
        <p:spPr>
          <a:xfrm>
            <a:off x="959517" y="4241591"/>
            <a:ext cx="94688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69FF"/>
                </a:solidFill>
              </a:rPr>
              <a:t> (c) </a:t>
            </a:r>
            <a:r>
              <a:rPr lang="en-IN" dirty="0">
                <a:solidFill>
                  <a:srgbClr val="0069FF"/>
                </a:solidFill>
              </a:rPr>
              <a:t>Problem (a) compute the number of ways </a:t>
            </a:r>
            <a:r>
              <a:rPr lang="en-IN" dirty="0">
                <a:solidFill>
                  <a:srgbClr val="FF0000"/>
                </a:solidFill>
              </a:rPr>
              <a:t>{C(12,2)</a:t>
            </a:r>
            <a:r>
              <a:rPr lang="en-IN" baseline="30000" dirty="0">
                <a:solidFill>
                  <a:srgbClr val="FF0000"/>
                </a:solidFill>
              </a:rPr>
              <a:t>3</a:t>
            </a:r>
            <a:r>
              <a:rPr lang="en-IN" dirty="0">
                <a:solidFill>
                  <a:srgbClr val="FF0000"/>
                </a:solidFill>
              </a:rPr>
              <a:t>}</a:t>
            </a:r>
            <a:r>
              <a:rPr lang="en-IN" dirty="0">
                <a:solidFill>
                  <a:srgbClr val="0069FF"/>
                </a:solidFill>
              </a:rPr>
              <a:t> without any restriction.</a:t>
            </a:r>
          </a:p>
          <a:p>
            <a:r>
              <a:rPr lang="en-IN" dirty="0">
                <a:solidFill>
                  <a:srgbClr val="0069FF"/>
                </a:solidFill>
              </a:rPr>
              <a:t>       Subtract the invalid ones: </a:t>
            </a:r>
          </a:p>
          <a:p>
            <a:r>
              <a:rPr lang="en-IN" dirty="0">
                <a:solidFill>
                  <a:srgbClr val="0069FF"/>
                </a:solidFill>
              </a:rPr>
              <a:t>		of the type (0,*,*), (*,0,*), (*,*,0), (0,0,*), (*,0,0), (0,*,0)</a:t>
            </a:r>
          </a:p>
          <a:p>
            <a:endParaRPr lang="en-IN" dirty="0">
              <a:solidFill>
                <a:srgbClr val="0069FF"/>
              </a:solidFill>
            </a:endParaRPr>
          </a:p>
          <a:p>
            <a:r>
              <a:rPr lang="en-IN" dirty="0">
                <a:solidFill>
                  <a:srgbClr val="FF0000"/>
                </a:solidFill>
              </a:rPr>
              <a:t>Ans: C(12,2)</a:t>
            </a:r>
            <a:r>
              <a:rPr lang="en-IN" baseline="30000" dirty="0">
                <a:solidFill>
                  <a:srgbClr val="FF0000"/>
                </a:solidFill>
              </a:rPr>
              <a:t>3</a:t>
            </a:r>
            <a:r>
              <a:rPr lang="en-IN" dirty="0">
                <a:solidFill>
                  <a:srgbClr val="FF0000"/>
                </a:solidFill>
              </a:rPr>
              <a:t> – 3 x C(10+2-1,2-1)</a:t>
            </a:r>
            <a:r>
              <a:rPr lang="en-IN" baseline="30000" dirty="0">
                <a:solidFill>
                  <a:srgbClr val="FF0000"/>
                </a:solidFill>
              </a:rPr>
              <a:t>3</a:t>
            </a:r>
            <a:r>
              <a:rPr lang="en-IN" dirty="0">
                <a:solidFill>
                  <a:srgbClr val="FF0000"/>
                </a:solidFill>
              </a:rPr>
              <a:t> +3</a:t>
            </a:r>
            <a:r>
              <a:rPr lang="en-IN" dirty="0">
                <a:solidFill>
                  <a:srgbClr val="0069FF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8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5C67D39-78F4-8C49-B157-1B6E5A671D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354" y="190291"/>
            <a:ext cx="8046457" cy="856456"/>
          </a:xfr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497CF38-A721-9041-8611-78C352A7F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201" y="1046747"/>
            <a:ext cx="6451936" cy="21967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1097A5-6BDA-8249-BB27-4B0AB4ECC547}"/>
              </a:ext>
            </a:extLst>
          </p:cNvPr>
          <p:cNvSpPr txBox="1"/>
          <p:nvPr/>
        </p:nvSpPr>
        <p:spPr>
          <a:xfrm>
            <a:off x="966201" y="3243544"/>
            <a:ext cx="94688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69FF"/>
                </a:solidFill>
              </a:rPr>
              <a:t> (d) </a:t>
            </a:r>
            <a:r>
              <a:rPr lang="en-IN" dirty="0">
                <a:solidFill>
                  <a:srgbClr val="0069FF"/>
                </a:solidFill>
              </a:rPr>
              <a:t>Problem (b) compute the number of ways </a:t>
            </a:r>
            <a:r>
              <a:rPr lang="en-IN" dirty="0">
                <a:solidFill>
                  <a:srgbClr val="FF0000"/>
                </a:solidFill>
              </a:rPr>
              <a:t>{C(11,1)</a:t>
            </a:r>
            <a:r>
              <a:rPr lang="en-IN" baseline="30000" dirty="0">
                <a:solidFill>
                  <a:srgbClr val="FF0000"/>
                </a:solidFill>
              </a:rPr>
              <a:t>3</a:t>
            </a:r>
            <a:r>
              <a:rPr lang="en-IN" dirty="0">
                <a:solidFill>
                  <a:srgbClr val="FF0000"/>
                </a:solidFill>
              </a:rPr>
              <a:t>}</a:t>
            </a:r>
            <a:r>
              <a:rPr lang="en-IN" dirty="0">
                <a:solidFill>
                  <a:srgbClr val="0069FF"/>
                </a:solidFill>
              </a:rPr>
              <a:t> with type 1 restriction.</a:t>
            </a:r>
          </a:p>
          <a:p>
            <a:endParaRPr lang="en-IN" dirty="0">
              <a:solidFill>
                <a:srgbClr val="0069FF"/>
              </a:solidFill>
            </a:endParaRPr>
          </a:p>
          <a:p>
            <a:r>
              <a:rPr lang="en-IN" dirty="0">
                <a:solidFill>
                  <a:srgbClr val="0069FF"/>
                </a:solidFill>
              </a:rPr>
              <a:t>       We have to eliminate the invalid ones of the types</a:t>
            </a:r>
          </a:p>
          <a:p>
            <a:r>
              <a:rPr lang="en-IN" dirty="0">
                <a:solidFill>
                  <a:srgbClr val="0069FF"/>
                </a:solidFill>
              </a:rPr>
              <a:t>	 (0,*,*), (*,0,*), (*,*,0), (0,0,*), (*,0,0), (0,*,0)</a:t>
            </a:r>
          </a:p>
          <a:p>
            <a:endParaRPr lang="en-IN" dirty="0">
              <a:solidFill>
                <a:srgbClr val="0069FF"/>
              </a:solidFill>
            </a:endParaRPr>
          </a:p>
          <a:p>
            <a:r>
              <a:rPr lang="en-IN" dirty="0">
                <a:solidFill>
                  <a:srgbClr val="0069FF"/>
                </a:solidFill>
              </a:rPr>
              <a:t>       For the type (0,*,*), the red balls can go to two boxes, </a:t>
            </a:r>
          </a:p>
          <a:p>
            <a:r>
              <a:rPr lang="en-IN" dirty="0">
                <a:solidFill>
                  <a:srgbClr val="0069FF"/>
                </a:solidFill>
              </a:rPr>
              <a:t>	but blue balls (also the green balls) can go to one box only. </a:t>
            </a:r>
          </a:p>
          <a:p>
            <a:r>
              <a:rPr lang="en-IN" dirty="0">
                <a:solidFill>
                  <a:srgbClr val="0069FF"/>
                </a:solidFill>
              </a:rPr>
              <a:t>	</a:t>
            </a:r>
          </a:p>
          <a:p>
            <a:r>
              <a:rPr lang="en-IN" dirty="0">
                <a:solidFill>
                  <a:srgbClr val="0069FF"/>
                </a:solidFill>
              </a:rPr>
              <a:t>	The number of invalid ones of type (0,*,*) is C(10+2-1,2-1) x C(10+1-1,1-1)</a:t>
            </a:r>
            <a:r>
              <a:rPr lang="en-IN" baseline="30000" dirty="0">
                <a:solidFill>
                  <a:srgbClr val="0069FF"/>
                </a:solidFill>
              </a:rPr>
              <a:t>2</a:t>
            </a:r>
            <a:r>
              <a:rPr lang="en-IN" dirty="0">
                <a:solidFill>
                  <a:srgbClr val="0069FF"/>
                </a:solidFill>
              </a:rPr>
              <a:t>.</a:t>
            </a:r>
          </a:p>
          <a:p>
            <a:endParaRPr lang="en-IN" dirty="0">
              <a:solidFill>
                <a:srgbClr val="0069FF"/>
              </a:solidFill>
            </a:endParaRPr>
          </a:p>
          <a:p>
            <a:r>
              <a:rPr lang="en-IN" dirty="0">
                <a:solidFill>
                  <a:srgbClr val="0069FF"/>
                </a:solidFill>
              </a:rPr>
              <a:t>       There is no invalid one of the type (0,0,*).</a:t>
            </a:r>
          </a:p>
          <a:p>
            <a:endParaRPr lang="en-IN" dirty="0">
              <a:solidFill>
                <a:srgbClr val="0069FF"/>
              </a:solidFill>
            </a:endParaRPr>
          </a:p>
          <a:p>
            <a:r>
              <a:rPr lang="en-IN" dirty="0">
                <a:solidFill>
                  <a:srgbClr val="FF0000"/>
                </a:solidFill>
              </a:rPr>
              <a:t>Ans: C(12,1)</a:t>
            </a:r>
            <a:r>
              <a:rPr lang="en-IN" baseline="30000" dirty="0">
                <a:solidFill>
                  <a:srgbClr val="FF0000"/>
                </a:solidFill>
              </a:rPr>
              <a:t>3</a:t>
            </a:r>
            <a:r>
              <a:rPr lang="en-IN" dirty="0">
                <a:solidFill>
                  <a:srgbClr val="FF0000"/>
                </a:solidFill>
              </a:rPr>
              <a:t> – 3 x C(10+2-1,2-1) x C(10+1-1,1-1)</a:t>
            </a:r>
            <a:r>
              <a:rPr lang="en-IN" baseline="30000" dirty="0">
                <a:solidFill>
                  <a:srgbClr val="FF0000"/>
                </a:solidFill>
              </a:rPr>
              <a:t>2</a:t>
            </a:r>
            <a:r>
              <a:rPr lang="en-IN" dirty="0">
                <a:solidFill>
                  <a:srgbClr val="FF0000"/>
                </a:solidFill>
              </a:rPr>
              <a:t>.</a:t>
            </a:r>
            <a:endParaRPr lang="en-IN" dirty="0">
              <a:solidFill>
                <a:srgbClr val="0069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37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1097A5-6BDA-8249-BB27-4B0AB4ECC547}"/>
              </a:ext>
            </a:extLst>
          </p:cNvPr>
          <p:cNvSpPr txBox="1"/>
          <p:nvPr/>
        </p:nvSpPr>
        <p:spPr>
          <a:xfrm>
            <a:off x="875295" y="5083801"/>
            <a:ext cx="9468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69FF"/>
                </a:solidFill>
              </a:rPr>
              <a:t> (a).   n(n-1)</a:t>
            </a:r>
            <a:r>
              <a:rPr lang="en-US" baseline="30000" dirty="0">
                <a:solidFill>
                  <a:srgbClr val="0069FF"/>
                </a:solidFill>
              </a:rPr>
              <a:t>4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A12DFBD-A502-254B-B343-3163F6B462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109" y="191627"/>
            <a:ext cx="9613900" cy="3568700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AFE40AD-2370-194B-843C-CEAAF3994B48}"/>
              </a:ext>
            </a:extLst>
          </p:cNvPr>
          <p:cNvSpPr/>
          <p:nvPr/>
        </p:nvSpPr>
        <p:spPr>
          <a:xfrm>
            <a:off x="2141621" y="4018547"/>
            <a:ext cx="7351295" cy="7579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F40E414-C9A4-7140-824A-810C7FD9E798}"/>
              </a:ext>
            </a:extLst>
          </p:cNvPr>
          <p:cNvSpPr/>
          <p:nvPr/>
        </p:nvSpPr>
        <p:spPr>
          <a:xfrm>
            <a:off x="5053260" y="4030579"/>
            <a:ext cx="24064" cy="757989"/>
          </a:xfrm>
          <a:custGeom>
            <a:avLst/>
            <a:gdLst>
              <a:gd name="connsiteX0" fmla="*/ 0 w 24064"/>
              <a:gd name="connsiteY0" fmla="*/ 0 h 757989"/>
              <a:gd name="connsiteX1" fmla="*/ 24064 w 24064"/>
              <a:gd name="connsiteY1" fmla="*/ 757989 h 757989"/>
              <a:gd name="connsiteX2" fmla="*/ 24064 w 24064"/>
              <a:gd name="connsiteY2" fmla="*/ 757989 h 757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64" h="757989">
                <a:moveTo>
                  <a:pt x="0" y="0"/>
                </a:moveTo>
                <a:lnTo>
                  <a:pt x="24064" y="757989"/>
                </a:lnTo>
                <a:lnTo>
                  <a:pt x="24064" y="757989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28959AF-9FC2-624E-AB1C-40FD2E7306A2}"/>
              </a:ext>
            </a:extLst>
          </p:cNvPr>
          <p:cNvSpPr/>
          <p:nvPr/>
        </p:nvSpPr>
        <p:spPr>
          <a:xfrm>
            <a:off x="3569365" y="4025480"/>
            <a:ext cx="24064" cy="757989"/>
          </a:xfrm>
          <a:custGeom>
            <a:avLst/>
            <a:gdLst>
              <a:gd name="connsiteX0" fmla="*/ 0 w 24064"/>
              <a:gd name="connsiteY0" fmla="*/ 0 h 757989"/>
              <a:gd name="connsiteX1" fmla="*/ 24064 w 24064"/>
              <a:gd name="connsiteY1" fmla="*/ 757989 h 757989"/>
              <a:gd name="connsiteX2" fmla="*/ 24064 w 24064"/>
              <a:gd name="connsiteY2" fmla="*/ 757989 h 757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64" h="757989">
                <a:moveTo>
                  <a:pt x="0" y="0"/>
                </a:moveTo>
                <a:lnTo>
                  <a:pt x="24064" y="757989"/>
                </a:lnTo>
                <a:lnTo>
                  <a:pt x="24064" y="757989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AC2D378-FD0C-AB47-B028-DD63066EFE2F}"/>
              </a:ext>
            </a:extLst>
          </p:cNvPr>
          <p:cNvSpPr/>
          <p:nvPr/>
        </p:nvSpPr>
        <p:spPr>
          <a:xfrm>
            <a:off x="6673515" y="4014541"/>
            <a:ext cx="24064" cy="757989"/>
          </a:xfrm>
          <a:custGeom>
            <a:avLst/>
            <a:gdLst>
              <a:gd name="connsiteX0" fmla="*/ 0 w 24064"/>
              <a:gd name="connsiteY0" fmla="*/ 0 h 757989"/>
              <a:gd name="connsiteX1" fmla="*/ 24064 w 24064"/>
              <a:gd name="connsiteY1" fmla="*/ 757989 h 757989"/>
              <a:gd name="connsiteX2" fmla="*/ 24064 w 24064"/>
              <a:gd name="connsiteY2" fmla="*/ 757989 h 757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64" h="757989">
                <a:moveTo>
                  <a:pt x="0" y="0"/>
                </a:moveTo>
                <a:lnTo>
                  <a:pt x="24064" y="757989"/>
                </a:lnTo>
                <a:lnTo>
                  <a:pt x="24064" y="757989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1A810F2D-C98D-B047-9837-436C004130BB}"/>
              </a:ext>
            </a:extLst>
          </p:cNvPr>
          <p:cNvSpPr/>
          <p:nvPr/>
        </p:nvSpPr>
        <p:spPr>
          <a:xfrm>
            <a:off x="8059151" y="3988013"/>
            <a:ext cx="24064" cy="757989"/>
          </a:xfrm>
          <a:custGeom>
            <a:avLst/>
            <a:gdLst>
              <a:gd name="connsiteX0" fmla="*/ 0 w 24064"/>
              <a:gd name="connsiteY0" fmla="*/ 0 h 757989"/>
              <a:gd name="connsiteX1" fmla="*/ 24064 w 24064"/>
              <a:gd name="connsiteY1" fmla="*/ 757989 h 757989"/>
              <a:gd name="connsiteX2" fmla="*/ 24064 w 24064"/>
              <a:gd name="connsiteY2" fmla="*/ 757989 h 757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64" h="757989">
                <a:moveTo>
                  <a:pt x="0" y="0"/>
                </a:moveTo>
                <a:lnTo>
                  <a:pt x="24064" y="757989"/>
                </a:lnTo>
                <a:lnTo>
                  <a:pt x="24064" y="757989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090C4A-EC16-D544-B007-9584653577F1}"/>
              </a:ext>
            </a:extLst>
          </p:cNvPr>
          <p:cNvSpPr txBox="1"/>
          <p:nvPr/>
        </p:nvSpPr>
        <p:spPr>
          <a:xfrm>
            <a:off x="3176337" y="1975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47B05F-16EE-A14E-ABBC-D863F930702A}"/>
              </a:ext>
            </a:extLst>
          </p:cNvPr>
          <p:cNvSpPr txBox="1"/>
          <p:nvPr/>
        </p:nvSpPr>
        <p:spPr>
          <a:xfrm>
            <a:off x="2596812" y="4178883"/>
            <a:ext cx="348916" cy="37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7DB1D0-E89C-7142-B84D-49BECE6B0580}"/>
              </a:ext>
            </a:extLst>
          </p:cNvPr>
          <p:cNvSpPr txBox="1"/>
          <p:nvPr/>
        </p:nvSpPr>
        <p:spPr>
          <a:xfrm>
            <a:off x="8678771" y="4235574"/>
            <a:ext cx="348916" cy="37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5F28E2-3D5B-5C43-A079-94D22194BDE0}"/>
              </a:ext>
            </a:extLst>
          </p:cNvPr>
          <p:cNvSpPr txBox="1"/>
          <p:nvPr/>
        </p:nvSpPr>
        <p:spPr>
          <a:xfrm>
            <a:off x="4092739" y="4207045"/>
            <a:ext cx="348916" cy="37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B7D816-4B5F-5042-9976-BD3200BA72AD}"/>
              </a:ext>
            </a:extLst>
          </p:cNvPr>
          <p:cNvSpPr txBox="1"/>
          <p:nvPr/>
        </p:nvSpPr>
        <p:spPr>
          <a:xfrm>
            <a:off x="5727028" y="4207044"/>
            <a:ext cx="348916" cy="37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157504-B1E8-AE48-9E52-29AD2F0505D4}"/>
              </a:ext>
            </a:extLst>
          </p:cNvPr>
          <p:cNvSpPr txBox="1"/>
          <p:nvPr/>
        </p:nvSpPr>
        <p:spPr>
          <a:xfrm>
            <a:off x="7295150" y="4218899"/>
            <a:ext cx="348916" cy="37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28269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1097A5-6BDA-8249-BB27-4B0AB4ECC547}"/>
              </a:ext>
            </a:extLst>
          </p:cNvPr>
          <p:cNvSpPr txBox="1"/>
          <p:nvPr/>
        </p:nvSpPr>
        <p:spPr>
          <a:xfrm>
            <a:off x="875295" y="4554417"/>
            <a:ext cx="99410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69FF"/>
                </a:solidFill>
              </a:rPr>
              <a:t> (b).   # of ways = n(n-1)(n-1)(n-1)(n-2) is wrong if the color for room 4 is the same as the color of room 1.</a:t>
            </a:r>
          </a:p>
          <a:p>
            <a:endParaRPr lang="en-US" dirty="0">
              <a:solidFill>
                <a:srgbClr val="0069FF"/>
              </a:solidFill>
            </a:endParaRPr>
          </a:p>
          <a:p>
            <a:r>
              <a:rPr lang="en-US" dirty="0">
                <a:solidFill>
                  <a:srgbClr val="0069FF"/>
                </a:solidFill>
              </a:rPr>
              <a:t>          Two subproblems: A = # of ways of coloring four rooms with 1 and 4 are colored the same;</a:t>
            </a:r>
          </a:p>
          <a:p>
            <a:r>
              <a:rPr lang="en-US" dirty="0">
                <a:solidFill>
                  <a:srgbClr val="0069FF"/>
                </a:solidFill>
              </a:rPr>
              <a:t>                                           B = # of ways of coloring four rooms with 1 and 4 are colored differently.</a:t>
            </a:r>
          </a:p>
          <a:p>
            <a:endParaRPr lang="en-US" dirty="0">
              <a:solidFill>
                <a:srgbClr val="0069FF"/>
              </a:solidFill>
            </a:endParaRPr>
          </a:p>
          <a:p>
            <a:r>
              <a:rPr lang="en-US" dirty="0">
                <a:solidFill>
                  <a:srgbClr val="0069FF"/>
                </a:solidFill>
              </a:rPr>
              <a:t>           A = n(n-1)(n-2) ;  Note that if rooms 1 and 4 are colored red, rooms 2 and 3 can’t use red.</a:t>
            </a:r>
          </a:p>
          <a:p>
            <a:r>
              <a:rPr lang="en-US" dirty="0">
                <a:solidFill>
                  <a:srgbClr val="0069FF"/>
                </a:solidFill>
              </a:rPr>
              <a:t>           B=n(n-1)(n--1)(n-1) – A</a:t>
            </a:r>
          </a:p>
          <a:p>
            <a:r>
              <a:rPr lang="en-US" dirty="0">
                <a:solidFill>
                  <a:srgbClr val="FF0000"/>
                </a:solidFill>
              </a:rPr>
              <a:t> Ans: C = A x (n-1) + B x (n-2)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A12DFBD-A502-254B-B343-3163F6B462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046" y="46333"/>
            <a:ext cx="9613900" cy="35687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7090C4A-EC16-D544-B007-9584653577F1}"/>
              </a:ext>
            </a:extLst>
          </p:cNvPr>
          <p:cNvSpPr txBox="1"/>
          <p:nvPr/>
        </p:nvSpPr>
        <p:spPr>
          <a:xfrm>
            <a:off x="3176337" y="1975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583458E-2C13-F149-BF9C-512675823C22}"/>
              </a:ext>
            </a:extLst>
          </p:cNvPr>
          <p:cNvGrpSpPr/>
          <p:nvPr/>
        </p:nvGrpSpPr>
        <p:grpSpPr>
          <a:xfrm>
            <a:off x="2141621" y="3711281"/>
            <a:ext cx="7351295" cy="800555"/>
            <a:chOff x="2141621" y="3988013"/>
            <a:chExt cx="7351295" cy="8005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FE40AD-2370-194B-843C-CEAAF3994B48}"/>
                </a:ext>
              </a:extLst>
            </p:cNvPr>
            <p:cNvSpPr/>
            <p:nvPr/>
          </p:nvSpPr>
          <p:spPr>
            <a:xfrm>
              <a:off x="2141621" y="4018547"/>
              <a:ext cx="7351295" cy="75799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F40E414-C9A4-7140-824A-810C7FD9E798}"/>
                </a:ext>
              </a:extLst>
            </p:cNvPr>
            <p:cNvSpPr/>
            <p:nvPr/>
          </p:nvSpPr>
          <p:spPr>
            <a:xfrm>
              <a:off x="5053260" y="4030579"/>
              <a:ext cx="24064" cy="757989"/>
            </a:xfrm>
            <a:custGeom>
              <a:avLst/>
              <a:gdLst>
                <a:gd name="connsiteX0" fmla="*/ 0 w 24064"/>
                <a:gd name="connsiteY0" fmla="*/ 0 h 757989"/>
                <a:gd name="connsiteX1" fmla="*/ 24064 w 24064"/>
                <a:gd name="connsiteY1" fmla="*/ 757989 h 757989"/>
                <a:gd name="connsiteX2" fmla="*/ 24064 w 24064"/>
                <a:gd name="connsiteY2" fmla="*/ 757989 h 757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64" h="757989">
                  <a:moveTo>
                    <a:pt x="0" y="0"/>
                  </a:moveTo>
                  <a:lnTo>
                    <a:pt x="24064" y="757989"/>
                  </a:lnTo>
                  <a:lnTo>
                    <a:pt x="24064" y="75798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28959AF-9FC2-624E-AB1C-40FD2E7306A2}"/>
                </a:ext>
              </a:extLst>
            </p:cNvPr>
            <p:cNvSpPr/>
            <p:nvPr/>
          </p:nvSpPr>
          <p:spPr>
            <a:xfrm>
              <a:off x="3569365" y="4025480"/>
              <a:ext cx="24064" cy="757989"/>
            </a:xfrm>
            <a:custGeom>
              <a:avLst/>
              <a:gdLst>
                <a:gd name="connsiteX0" fmla="*/ 0 w 24064"/>
                <a:gd name="connsiteY0" fmla="*/ 0 h 757989"/>
                <a:gd name="connsiteX1" fmla="*/ 24064 w 24064"/>
                <a:gd name="connsiteY1" fmla="*/ 757989 h 757989"/>
                <a:gd name="connsiteX2" fmla="*/ 24064 w 24064"/>
                <a:gd name="connsiteY2" fmla="*/ 757989 h 757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64" h="757989">
                  <a:moveTo>
                    <a:pt x="0" y="0"/>
                  </a:moveTo>
                  <a:lnTo>
                    <a:pt x="24064" y="757989"/>
                  </a:lnTo>
                  <a:lnTo>
                    <a:pt x="24064" y="75798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AC2D378-FD0C-AB47-B028-DD63066EFE2F}"/>
                </a:ext>
              </a:extLst>
            </p:cNvPr>
            <p:cNvSpPr/>
            <p:nvPr/>
          </p:nvSpPr>
          <p:spPr>
            <a:xfrm>
              <a:off x="6673515" y="4014541"/>
              <a:ext cx="24064" cy="757989"/>
            </a:xfrm>
            <a:custGeom>
              <a:avLst/>
              <a:gdLst>
                <a:gd name="connsiteX0" fmla="*/ 0 w 24064"/>
                <a:gd name="connsiteY0" fmla="*/ 0 h 757989"/>
                <a:gd name="connsiteX1" fmla="*/ 24064 w 24064"/>
                <a:gd name="connsiteY1" fmla="*/ 757989 h 757989"/>
                <a:gd name="connsiteX2" fmla="*/ 24064 w 24064"/>
                <a:gd name="connsiteY2" fmla="*/ 757989 h 757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64" h="757989">
                  <a:moveTo>
                    <a:pt x="0" y="0"/>
                  </a:moveTo>
                  <a:lnTo>
                    <a:pt x="24064" y="757989"/>
                  </a:lnTo>
                  <a:lnTo>
                    <a:pt x="24064" y="75798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A810F2D-C98D-B047-9837-436C004130BB}"/>
                </a:ext>
              </a:extLst>
            </p:cNvPr>
            <p:cNvSpPr/>
            <p:nvPr/>
          </p:nvSpPr>
          <p:spPr>
            <a:xfrm>
              <a:off x="8059151" y="3988013"/>
              <a:ext cx="24064" cy="757989"/>
            </a:xfrm>
            <a:custGeom>
              <a:avLst/>
              <a:gdLst>
                <a:gd name="connsiteX0" fmla="*/ 0 w 24064"/>
                <a:gd name="connsiteY0" fmla="*/ 0 h 757989"/>
                <a:gd name="connsiteX1" fmla="*/ 24064 w 24064"/>
                <a:gd name="connsiteY1" fmla="*/ 757989 h 757989"/>
                <a:gd name="connsiteX2" fmla="*/ 24064 w 24064"/>
                <a:gd name="connsiteY2" fmla="*/ 757989 h 757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64" h="757989">
                  <a:moveTo>
                    <a:pt x="0" y="0"/>
                  </a:moveTo>
                  <a:lnTo>
                    <a:pt x="24064" y="757989"/>
                  </a:lnTo>
                  <a:lnTo>
                    <a:pt x="24064" y="75798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547B05F-16EE-A14E-ABBC-D863F930702A}"/>
                </a:ext>
              </a:extLst>
            </p:cNvPr>
            <p:cNvSpPr txBox="1"/>
            <p:nvPr/>
          </p:nvSpPr>
          <p:spPr>
            <a:xfrm>
              <a:off x="2596812" y="4178883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D7DB1D0-E89C-7142-B84D-49BECE6B0580}"/>
                </a:ext>
              </a:extLst>
            </p:cNvPr>
            <p:cNvSpPr txBox="1"/>
            <p:nvPr/>
          </p:nvSpPr>
          <p:spPr>
            <a:xfrm>
              <a:off x="8678771" y="4235574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95F28E2-3D5B-5C43-A079-94D22194BDE0}"/>
                </a:ext>
              </a:extLst>
            </p:cNvPr>
            <p:cNvSpPr txBox="1"/>
            <p:nvPr/>
          </p:nvSpPr>
          <p:spPr>
            <a:xfrm>
              <a:off x="4092739" y="4207045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1B7D816-4B5F-5042-9976-BD3200BA72AD}"/>
                </a:ext>
              </a:extLst>
            </p:cNvPr>
            <p:cNvSpPr txBox="1"/>
            <p:nvPr/>
          </p:nvSpPr>
          <p:spPr>
            <a:xfrm>
              <a:off x="5727028" y="4207044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157504-B1E8-AE48-9E52-29AD2F0505D4}"/>
                </a:ext>
              </a:extLst>
            </p:cNvPr>
            <p:cNvSpPr txBox="1"/>
            <p:nvPr/>
          </p:nvSpPr>
          <p:spPr>
            <a:xfrm>
              <a:off x="7295150" y="4218899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9754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B1097A5-6BDA-8249-BB27-4B0AB4ECC547}"/>
                  </a:ext>
                </a:extLst>
              </p:cNvPr>
              <p:cNvSpPr txBox="1"/>
              <p:nvPr/>
            </p:nvSpPr>
            <p:spPr>
              <a:xfrm>
                <a:off x="875295" y="4554417"/>
                <a:ext cx="9941094" cy="531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69FF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(c). Ans: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B1097A5-6BDA-8249-BB27-4B0AB4ECC5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95" y="4554417"/>
                <a:ext cx="9941094" cy="531428"/>
              </a:xfrm>
              <a:prstGeom prst="rect">
                <a:avLst/>
              </a:prstGeom>
              <a:blipFill>
                <a:blip r:embed="rId2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A12DFBD-A502-254B-B343-3163F6B462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046" y="46333"/>
            <a:ext cx="9613900" cy="35687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7090C4A-EC16-D544-B007-9584653577F1}"/>
              </a:ext>
            </a:extLst>
          </p:cNvPr>
          <p:cNvSpPr txBox="1"/>
          <p:nvPr/>
        </p:nvSpPr>
        <p:spPr>
          <a:xfrm>
            <a:off x="3176337" y="1975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583458E-2C13-F149-BF9C-512675823C22}"/>
              </a:ext>
            </a:extLst>
          </p:cNvPr>
          <p:cNvGrpSpPr/>
          <p:nvPr/>
        </p:nvGrpSpPr>
        <p:grpSpPr>
          <a:xfrm>
            <a:off x="2141621" y="3711281"/>
            <a:ext cx="7351295" cy="800555"/>
            <a:chOff x="2141621" y="3988013"/>
            <a:chExt cx="7351295" cy="8005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FE40AD-2370-194B-843C-CEAAF3994B48}"/>
                </a:ext>
              </a:extLst>
            </p:cNvPr>
            <p:cNvSpPr/>
            <p:nvPr/>
          </p:nvSpPr>
          <p:spPr>
            <a:xfrm>
              <a:off x="2141621" y="4018547"/>
              <a:ext cx="7351295" cy="75799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F40E414-C9A4-7140-824A-810C7FD9E798}"/>
                </a:ext>
              </a:extLst>
            </p:cNvPr>
            <p:cNvSpPr/>
            <p:nvPr/>
          </p:nvSpPr>
          <p:spPr>
            <a:xfrm>
              <a:off x="5053260" y="4030579"/>
              <a:ext cx="24064" cy="757989"/>
            </a:xfrm>
            <a:custGeom>
              <a:avLst/>
              <a:gdLst>
                <a:gd name="connsiteX0" fmla="*/ 0 w 24064"/>
                <a:gd name="connsiteY0" fmla="*/ 0 h 757989"/>
                <a:gd name="connsiteX1" fmla="*/ 24064 w 24064"/>
                <a:gd name="connsiteY1" fmla="*/ 757989 h 757989"/>
                <a:gd name="connsiteX2" fmla="*/ 24064 w 24064"/>
                <a:gd name="connsiteY2" fmla="*/ 757989 h 757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64" h="757989">
                  <a:moveTo>
                    <a:pt x="0" y="0"/>
                  </a:moveTo>
                  <a:lnTo>
                    <a:pt x="24064" y="757989"/>
                  </a:lnTo>
                  <a:lnTo>
                    <a:pt x="24064" y="75798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28959AF-9FC2-624E-AB1C-40FD2E7306A2}"/>
                </a:ext>
              </a:extLst>
            </p:cNvPr>
            <p:cNvSpPr/>
            <p:nvPr/>
          </p:nvSpPr>
          <p:spPr>
            <a:xfrm>
              <a:off x="3569365" y="4025480"/>
              <a:ext cx="24064" cy="757989"/>
            </a:xfrm>
            <a:custGeom>
              <a:avLst/>
              <a:gdLst>
                <a:gd name="connsiteX0" fmla="*/ 0 w 24064"/>
                <a:gd name="connsiteY0" fmla="*/ 0 h 757989"/>
                <a:gd name="connsiteX1" fmla="*/ 24064 w 24064"/>
                <a:gd name="connsiteY1" fmla="*/ 757989 h 757989"/>
                <a:gd name="connsiteX2" fmla="*/ 24064 w 24064"/>
                <a:gd name="connsiteY2" fmla="*/ 757989 h 757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64" h="757989">
                  <a:moveTo>
                    <a:pt x="0" y="0"/>
                  </a:moveTo>
                  <a:lnTo>
                    <a:pt x="24064" y="757989"/>
                  </a:lnTo>
                  <a:lnTo>
                    <a:pt x="24064" y="75798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AC2D378-FD0C-AB47-B028-DD63066EFE2F}"/>
                </a:ext>
              </a:extLst>
            </p:cNvPr>
            <p:cNvSpPr/>
            <p:nvPr/>
          </p:nvSpPr>
          <p:spPr>
            <a:xfrm>
              <a:off x="6673515" y="4014541"/>
              <a:ext cx="24064" cy="757989"/>
            </a:xfrm>
            <a:custGeom>
              <a:avLst/>
              <a:gdLst>
                <a:gd name="connsiteX0" fmla="*/ 0 w 24064"/>
                <a:gd name="connsiteY0" fmla="*/ 0 h 757989"/>
                <a:gd name="connsiteX1" fmla="*/ 24064 w 24064"/>
                <a:gd name="connsiteY1" fmla="*/ 757989 h 757989"/>
                <a:gd name="connsiteX2" fmla="*/ 24064 w 24064"/>
                <a:gd name="connsiteY2" fmla="*/ 757989 h 757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64" h="757989">
                  <a:moveTo>
                    <a:pt x="0" y="0"/>
                  </a:moveTo>
                  <a:lnTo>
                    <a:pt x="24064" y="757989"/>
                  </a:lnTo>
                  <a:lnTo>
                    <a:pt x="24064" y="75798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A810F2D-C98D-B047-9837-436C004130BB}"/>
                </a:ext>
              </a:extLst>
            </p:cNvPr>
            <p:cNvSpPr/>
            <p:nvPr/>
          </p:nvSpPr>
          <p:spPr>
            <a:xfrm>
              <a:off x="8059151" y="3988013"/>
              <a:ext cx="24064" cy="757989"/>
            </a:xfrm>
            <a:custGeom>
              <a:avLst/>
              <a:gdLst>
                <a:gd name="connsiteX0" fmla="*/ 0 w 24064"/>
                <a:gd name="connsiteY0" fmla="*/ 0 h 757989"/>
                <a:gd name="connsiteX1" fmla="*/ 24064 w 24064"/>
                <a:gd name="connsiteY1" fmla="*/ 757989 h 757989"/>
                <a:gd name="connsiteX2" fmla="*/ 24064 w 24064"/>
                <a:gd name="connsiteY2" fmla="*/ 757989 h 757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64" h="757989">
                  <a:moveTo>
                    <a:pt x="0" y="0"/>
                  </a:moveTo>
                  <a:lnTo>
                    <a:pt x="24064" y="757989"/>
                  </a:lnTo>
                  <a:lnTo>
                    <a:pt x="24064" y="75798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547B05F-16EE-A14E-ABBC-D863F930702A}"/>
                </a:ext>
              </a:extLst>
            </p:cNvPr>
            <p:cNvSpPr txBox="1"/>
            <p:nvPr/>
          </p:nvSpPr>
          <p:spPr>
            <a:xfrm>
              <a:off x="2596812" y="4178883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D7DB1D0-E89C-7142-B84D-49BECE6B0580}"/>
                </a:ext>
              </a:extLst>
            </p:cNvPr>
            <p:cNvSpPr txBox="1"/>
            <p:nvPr/>
          </p:nvSpPr>
          <p:spPr>
            <a:xfrm>
              <a:off x="8678771" y="4235574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95F28E2-3D5B-5C43-A079-94D22194BDE0}"/>
                </a:ext>
              </a:extLst>
            </p:cNvPr>
            <p:cNvSpPr txBox="1"/>
            <p:nvPr/>
          </p:nvSpPr>
          <p:spPr>
            <a:xfrm>
              <a:off x="4092739" y="4207045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1B7D816-4B5F-5042-9976-BD3200BA72AD}"/>
                </a:ext>
              </a:extLst>
            </p:cNvPr>
            <p:cNvSpPr txBox="1"/>
            <p:nvPr/>
          </p:nvSpPr>
          <p:spPr>
            <a:xfrm>
              <a:off x="5727028" y="4207044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157504-B1E8-AE48-9E52-29AD2F0505D4}"/>
                </a:ext>
              </a:extLst>
            </p:cNvPr>
            <p:cNvSpPr txBox="1"/>
            <p:nvPr/>
          </p:nvSpPr>
          <p:spPr>
            <a:xfrm>
              <a:off x="7295150" y="4218899"/>
              <a:ext cx="348916" cy="37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571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9C2CC1-A389-4443-A755-54F153861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Homework 6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3E0329D-807D-7846-B0E3-76CE2FCBE8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2069" y="1281612"/>
            <a:ext cx="9626601" cy="27559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403C2A-0951-8B4C-8245-51681D8CC90B}"/>
                  </a:ext>
                </a:extLst>
              </p:cNvPr>
              <p:cNvSpPr txBox="1"/>
              <p:nvPr/>
            </p:nvSpPr>
            <p:spPr>
              <a:xfrm>
                <a:off x="1295401" y="3999893"/>
                <a:ext cx="9119937" cy="26161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7" indent="-285757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Lhs: Selecting m-subset of balls from a set of 2m distinct balls: C(2m,m)</a:t>
                </a:r>
              </a:p>
              <a:p>
                <a:pPr marL="285757" indent="-285757">
                  <a:buFont typeface="Arial" panose="020B0604020202020204" pitchFamily="34" charset="0"/>
                  <a:buChar char="•"/>
                </a:pPr>
                <a:r>
                  <a:rPr lang="en-US" sz="2400" dirty="0" err="1"/>
                  <a:t>Rhs</a:t>
                </a:r>
                <a:r>
                  <a:rPr lang="en-US" sz="2400" dirty="0"/>
                  <a:t>: Let A(k) denote the number of ways of selecting k-subset of white balls from a set of m white balls and selecting (m-k)-subset of black balls from a set of m black balls.</a:t>
                </a:r>
              </a:p>
              <a:p>
                <a:pPr marL="285757" indent="-285757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A(k) = C(</a:t>
                </a:r>
                <a:r>
                  <a:rPr lang="en-US" sz="2400" dirty="0" err="1"/>
                  <a:t>m,k</a:t>
                </a:r>
                <a:r>
                  <a:rPr lang="en-US" sz="2400" dirty="0"/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</m:oMath>
                </a14:m>
                <a:r>
                  <a:rPr lang="en-US" sz="2000" dirty="0"/>
                  <a:t>C(m, m-k) = C(</a:t>
                </a:r>
                <a:r>
                  <a:rPr lang="en-US" sz="2000" dirty="0" err="1"/>
                  <a:t>m,k</a:t>
                </a:r>
                <a:r>
                  <a:rPr lang="en-US" sz="2000" dirty="0"/>
                  <a:t>)</a:t>
                </a:r>
                <a:r>
                  <a:rPr lang="en-US" sz="2000" baseline="30000" dirty="0"/>
                  <a:t>2</a:t>
                </a:r>
              </a:p>
              <a:p>
                <a:pPr marL="285757" indent="-285757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Therefore, </a:t>
                </a:r>
                <a:r>
                  <a:rPr lang="en-US" sz="2000" dirty="0" err="1"/>
                  <a:t>Rhs</a:t>
                </a:r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000" dirty="0"/>
                  <a:t> 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000" i="1" baseline="300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nary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403C2A-0951-8B4C-8245-51681D8CC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1" y="3999893"/>
                <a:ext cx="9119937" cy="2616101"/>
              </a:xfrm>
              <a:prstGeom prst="rect">
                <a:avLst/>
              </a:prstGeom>
              <a:blipFill>
                <a:blip r:embed="rId3"/>
                <a:stretch>
                  <a:fillRect l="-834" t="-1449" b="-26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42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88062-76E8-A44A-801A-A143F0C46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BE53242-D70F-C947-855C-5656C51B06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704056"/>
            <a:ext cx="9550400" cy="6477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AE40D-D810-DE48-B64F-51E3D5E3199C}"/>
              </a:ext>
            </a:extLst>
          </p:cNvPr>
          <p:cNvSpPr txBox="1"/>
          <p:nvPr/>
        </p:nvSpPr>
        <p:spPr>
          <a:xfrm>
            <a:off x="838201" y="1864896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8" indent="-342908">
              <a:buFont typeface="Arial" panose="020B0604020202020204" pitchFamily="34" charset="0"/>
              <a:buChar char="•"/>
            </a:pPr>
            <a:r>
              <a:rPr lang="en-US" sz="2400" dirty="0"/>
              <a:t>Place one red ball in each box and a white ball in each box.</a:t>
            </a:r>
          </a:p>
          <a:p>
            <a:r>
              <a:rPr lang="en-US" sz="2400" dirty="0"/>
              <a:t>	-- r - n red balls and w - n white balls left. (assuming r, w &gt; n)</a:t>
            </a:r>
          </a:p>
          <a:p>
            <a:pPr marL="342908" indent="-342908">
              <a:buFont typeface="Arial" panose="020B0604020202020204" pitchFamily="34" charset="0"/>
              <a:buChar char="•"/>
            </a:pPr>
            <a:r>
              <a:rPr lang="en-US" sz="2400" dirty="0"/>
              <a:t>Answer: C(r-n+n-1, n-1) x C(w-n+n-1, n-1).</a:t>
            </a:r>
          </a:p>
        </p:txBody>
      </p:sp>
    </p:spTree>
    <p:extLst>
      <p:ext uri="{BB962C8B-B14F-4D97-AF65-F5344CB8AC3E}">
        <p14:creationId xmlns:p14="http://schemas.microsoft.com/office/powerpoint/2010/main" val="317922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DAE40D-D810-DE48-B64F-51E3D5E3199C}"/>
                  </a:ext>
                </a:extLst>
              </p:cNvPr>
              <p:cNvSpPr txBox="1"/>
              <p:nvPr/>
            </p:nvSpPr>
            <p:spPr>
              <a:xfrm>
                <a:off x="838201" y="1864896"/>
                <a:ext cx="10736178" cy="2858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8" indent="-342908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(a) (</a:t>
                </a:r>
                <a:r>
                  <a:rPr lang="en-US" sz="2400" dirty="0" err="1"/>
                  <a:t>m+n</a:t>
                </a:r>
                <a:r>
                  <a:rPr lang="en-US" sz="2400" dirty="0"/>
                  <a:t>)-permutation with non-distinct object: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  <a:p>
                <a:pPr marL="342908" indent="-342908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342908" indent="-342908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(b) Valid sequences are 00100010001001; 10000001001001; …. ( m = 10 and n = 4)</a:t>
                </a:r>
              </a:p>
              <a:p>
                <a:r>
                  <a:rPr lang="en-US" sz="2400" dirty="0"/>
                  <a:t>       </a:t>
                </a:r>
              </a:p>
              <a:p>
                <a:r>
                  <a:rPr lang="en-US" sz="2400" dirty="0"/>
                  <a:t>        Let us first place 4 1s:</a:t>
                </a:r>
              </a:p>
              <a:p>
                <a:r>
                  <a:rPr lang="en-US" sz="2400" dirty="0"/>
                  <a:t>                               </a:t>
                </a:r>
                <a:r>
                  <a:rPr lang="en-US" sz="2400" dirty="0">
                    <a:solidFill>
                      <a:srgbClr val="0069FF"/>
                    </a:solidFill>
                  </a:rPr>
                  <a:t>1    1     1     1</a:t>
                </a:r>
              </a:p>
              <a:p>
                <a:r>
                  <a:rPr lang="en-US" sz="2400" dirty="0">
                    <a:solidFill>
                      <a:srgbClr val="0069FF"/>
                    </a:solidFill>
                  </a:rPr>
                  <a:t>       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DAE40D-D810-DE48-B64F-51E3D5E31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1" y="1864896"/>
                <a:ext cx="10736178" cy="2858731"/>
              </a:xfrm>
              <a:prstGeom prst="rect">
                <a:avLst/>
              </a:prstGeom>
              <a:blipFill>
                <a:blip r:embed="rId2"/>
                <a:stretch>
                  <a:fillRect l="-709" r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2A7F227-B6D5-CE4D-8C5F-5E3D77A9B3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1" y="277187"/>
            <a:ext cx="9588500" cy="1384300"/>
          </a:xfrm>
        </p:spPr>
      </p:pic>
    </p:spTree>
    <p:extLst>
      <p:ext uri="{BB962C8B-B14F-4D97-AF65-F5344CB8AC3E}">
        <p14:creationId xmlns:p14="http://schemas.microsoft.com/office/powerpoint/2010/main" val="2225722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DAE40D-D810-DE48-B64F-51E3D5E3199C}"/>
                  </a:ext>
                </a:extLst>
              </p:cNvPr>
              <p:cNvSpPr txBox="1"/>
              <p:nvPr/>
            </p:nvSpPr>
            <p:spPr>
              <a:xfrm>
                <a:off x="838201" y="1864896"/>
                <a:ext cx="10736178" cy="2858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8" indent="-342908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(a) (</a:t>
                </a:r>
                <a:r>
                  <a:rPr lang="en-US" sz="2400" dirty="0" err="1"/>
                  <a:t>m+n</a:t>
                </a:r>
                <a:r>
                  <a:rPr lang="en-US" sz="2400" dirty="0"/>
                  <a:t>)-permutation with non-distinct object: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  <a:p>
                <a:pPr marL="342908" indent="-342908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342908" indent="-342908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(b) Valid sequences are 00100010001001; 10000001001001; …. ( m = 10 and n = 4)</a:t>
                </a:r>
              </a:p>
              <a:p>
                <a:r>
                  <a:rPr lang="en-US" sz="2400" dirty="0"/>
                  <a:t>       </a:t>
                </a:r>
              </a:p>
              <a:p>
                <a:r>
                  <a:rPr lang="en-US" sz="2400" dirty="0"/>
                  <a:t>        Let us first place 4 1s:</a:t>
                </a:r>
              </a:p>
              <a:p>
                <a:r>
                  <a:rPr lang="en-US" sz="2400" dirty="0"/>
                  <a:t>                               </a:t>
                </a:r>
                <a:r>
                  <a:rPr lang="en-US" sz="2400" dirty="0">
                    <a:solidFill>
                      <a:srgbClr val="0069FF"/>
                    </a:solidFill>
                  </a:rPr>
                  <a:t>1    1     1     1</a:t>
                </a:r>
              </a:p>
              <a:p>
                <a:r>
                  <a:rPr lang="en-US" sz="2400" dirty="0">
                    <a:solidFill>
                      <a:srgbClr val="0069FF"/>
                    </a:solidFill>
                  </a:rPr>
                  <a:t>       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DAE40D-D810-DE48-B64F-51E3D5E31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1" y="1864896"/>
                <a:ext cx="10736178" cy="2858731"/>
              </a:xfrm>
              <a:prstGeom prst="rect">
                <a:avLst/>
              </a:prstGeom>
              <a:blipFill>
                <a:blip r:embed="rId2"/>
                <a:stretch>
                  <a:fillRect l="-709" r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2A7F227-B6D5-CE4D-8C5F-5E3D77A9B3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1" y="277187"/>
            <a:ext cx="9588500" cy="1384300"/>
          </a:xfrm>
        </p:spPr>
      </p:pic>
    </p:spTree>
    <p:extLst>
      <p:ext uri="{BB962C8B-B14F-4D97-AF65-F5344CB8AC3E}">
        <p14:creationId xmlns:p14="http://schemas.microsoft.com/office/powerpoint/2010/main" val="375554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DAE40D-D810-DE48-B64F-51E3D5E3199C}"/>
                  </a:ext>
                </a:extLst>
              </p:cNvPr>
              <p:cNvSpPr txBox="1"/>
              <p:nvPr/>
            </p:nvSpPr>
            <p:spPr>
              <a:xfrm>
                <a:off x="838201" y="1864896"/>
                <a:ext cx="10736178" cy="5444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8" indent="-342908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(a) (</a:t>
                </a:r>
                <a:r>
                  <a:rPr lang="en-US" sz="2400" dirty="0" err="1"/>
                  <a:t>m+n</a:t>
                </a:r>
                <a:r>
                  <a:rPr lang="en-US" sz="2400" dirty="0"/>
                  <a:t>)-permutation with non-distinct object: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  <a:p>
                <a:pPr marL="342908" indent="-342908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342908" indent="-342908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(b) Valid sequences are 00100010001001; 10000001001001; …. ( m = 10 and n = 4)</a:t>
                </a:r>
              </a:p>
              <a:p>
                <a:r>
                  <a:rPr lang="en-US" sz="2400" dirty="0"/>
                  <a:t>       </a:t>
                </a:r>
              </a:p>
              <a:p>
                <a:r>
                  <a:rPr lang="en-US" sz="2400" dirty="0"/>
                  <a:t>        Let us first place 4 1s:</a:t>
                </a:r>
              </a:p>
              <a:p>
                <a:r>
                  <a:rPr lang="en-US" sz="2400" dirty="0"/>
                  <a:t>                               </a:t>
                </a:r>
                <a:r>
                  <a:rPr lang="en-US" sz="2400" dirty="0">
                    <a:solidFill>
                      <a:srgbClr val="0069FF"/>
                    </a:solidFill>
                  </a:rPr>
                  <a:t>1    1     1    1.        results in 5 gaps. </a:t>
                </a:r>
              </a:p>
              <a:p>
                <a:r>
                  <a:rPr lang="en-US" sz="2400" dirty="0">
                    <a:solidFill>
                      <a:srgbClr val="0069FF"/>
                    </a:solidFill>
                  </a:rPr>
                  <a:t>        </a:t>
                </a:r>
                <a:r>
                  <a:rPr lang="en-US" sz="2400" dirty="0"/>
                  <a:t>Let  x</a:t>
                </a:r>
                <a:r>
                  <a:rPr lang="en-US" sz="2400" baseline="-25000" dirty="0"/>
                  <a:t>i</a:t>
                </a:r>
                <a:r>
                  <a:rPr lang="en-US" sz="2400" dirty="0"/>
                  <a:t> denote the </a:t>
                </a:r>
                <a:r>
                  <a:rPr lang="en-US" sz="2400" dirty="0" err="1"/>
                  <a:t>i</a:t>
                </a:r>
                <a:r>
                  <a:rPr lang="en-US" sz="2400" baseline="30000" dirty="0" err="1"/>
                  <a:t>th</a:t>
                </a:r>
                <a:r>
                  <a:rPr lang="en-US" sz="2400" dirty="0"/>
                  <a:t> gap.</a:t>
                </a:r>
              </a:p>
              <a:p>
                <a:r>
                  <a:rPr lang="en-US" sz="2400" dirty="0"/>
                  <a:t>         Need to separate the consecutive 1s by placing 0s in gaps. We have ten 0s.</a:t>
                </a:r>
              </a:p>
              <a:p>
                <a:r>
                  <a:rPr lang="en-US" sz="2400" dirty="0"/>
                  <a:t>         Thus our answer is the number of integer solutions to </a:t>
                </a:r>
              </a:p>
              <a:p>
                <a:r>
                  <a:rPr lang="en-US" sz="2400" dirty="0"/>
                  <a:t>                     x</a:t>
                </a:r>
                <a:r>
                  <a:rPr lang="en-US" sz="2400" baseline="-25000" dirty="0"/>
                  <a:t>1 </a:t>
                </a:r>
                <a:r>
                  <a:rPr lang="en-US" sz="2400" dirty="0"/>
                  <a:t>+ x</a:t>
                </a:r>
                <a:r>
                  <a:rPr lang="en-US" sz="2400" baseline="-25000" dirty="0"/>
                  <a:t>2 </a:t>
                </a:r>
                <a:r>
                  <a:rPr lang="en-US" sz="2400" dirty="0"/>
                  <a:t>+ x</a:t>
                </a:r>
                <a:r>
                  <a:rPr lang="en-US" sz="2400" baseline="-25000" dirty="0"/>
                  <a:t>3 </a:t>
                </a:r>
                <a:r>
                  <a:rPr lang="en-US" sz="2400" dirty="0"/>
                  <a:t>+ x</a:t>
                </a:r>
                <a:r>
                  <a:rPr lang="en-US" sz="2400" baseline="-25000" dirty="0"/>
                  <a:t>4 </a:t>
                </a:r>
                <a:r>
                  <a:rPr lang="en-US" sz="2400" dirty="0"/>
                  <a:t>+ x</a:t>
                </a:r>
                <a:r>
                  <a:rPr lang="en-US" sz="2400" baseline="-25000" dirty="0"/>
                  <a:t>5</a:t>
                </a:r>
                <a:r>
                  <a:rPr lang="en-US" sz="2400" dirty="0"/>
                  <a:t> = 10 where 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/>
                  <a:t> 0; 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/>
                  <a:t> 2, x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/>
                  <a:t> 2, x</a:t>
                </a:r>
                <a:r>
                  <a:rPr lang="en-US" sz="2400" baseline="-25000" dirty="0"/>
                  <a:t>4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/>
                  <a:t> 2, x</a:t>
                </a:r>
                <a:r>
                  <a:rPr lang="en-US" sz="2400" baseline="-25000" dirty="0"/>
                  <a:t>5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/>
                  <a:t> 0</a:t>
                </a: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         The answer is C(10-6+5-1,5-1).</a:t>
                </a:r>
              </a:p>
              <a:p>
                <a:r>
                  <a:rPr lang="en-US" sz="2400" dirty="0"/>
                  <a:t>In general, if there are m 0s and n 1s, the # of ways is C(m-2(n-1)+(n+1)-1,(n+1)-1).</a:t>
                </a:r>
              </a:p>
              <a:p>
                <a:r>
                  <a:rPr lang="en-US" sz="2400" dirty="0"/>
                  <a:t>Note that if m &lt; 2n, the answer is zero. There is no </a:t>
                </a:r>
                <a:r>
                  <a:rPr lang="en-US" sz="2400"/>
                  <a:t>such sequence.</a:t>
                </a:r>
                <a:endParaRPr lang="en-US" sz="2400" dirty="0"/>
              </a:p>
              <a:p>
                <a:r>
                  <a:rPr lang="en-US" sz="2400" dirty="0">
                    <a:solidFill>
                      <a:srgbClr val="0069FF"/>
                    </a:solidFill>
                  </a:rPr>
                  <a:t>       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DAE40D-D810-DE48-B64F-51E3D5E31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1" y="1864896"/>
                <a:ext cx="10736178" cy="5444054"/>
              </a:xfrm>
              <a:prstGeom prst="rect">
                <a:avLst/>
              </a:prstGeom>
              <a:blipFill>
                <a:blip r:embed="rId2"/>
                <a:stretch>
                  <a:fillRect l="-827" r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2A7F227-B6D5-CE4D-8C5F-5E3D77A9B3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1" y="277187"/>
            <a:ext cx="9588500" cy="1384300"/>
          </a:xfr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EFDDEDA-AC11-BF4C-B091-B699B78B9A2E}"/>
              </a:ext>
            </a:extLst>
          </p:cNvPr>
          <p:cNvSpPr/>
          <p:nvPr/>
        </p:nvSpPr>
        <p:spPr>
          <a:xfrm>
            <a:off x="2755231" y="4030578"/>
            <a:ext cx="204537" cy="1925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E4B8FE-5789-6C47-BF53-6C07B340B9DA}"/>
              </a:ext>
            </a:extLst>
          </p:cNvPr>
          <p:cNvSpPr/>
          <p:nvPr/>
        </p:nvSpPr>
        <p:spPr>
          <a:xfrm>
            <a:off x="3232484" y="4030577"/>
            <a:ext cx="204537" cy="1925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AA9339-6F20-154A-A629-E559FC11DB1E}"/>
              </a:ext>
            </a:extLst>
          </p:cNvPr>
          <p:cNvSpPr/>
          <p:nvPr/>
        </p:nvSpPr>
        <p:spPr>
          <a:xfrm>
            <a:off x="3659605" y="4030576"/>
            <a:ext cx="204537" cy="1925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EAB54A-9C30-AC49-825E-01158195068E}"/>
              </a:ext>
            </a:extLst>
          </p:cNvPr>
          <p:cNvSpPr/>
          <p:nvPr/>
        </p:nvSpPr>
        <p:spPr>
          <a:xfrm>
            <a:off x="4136858" y="4030573"/>
            <a:ext cx="204537" cy="1925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C9F705-53D3-284A-8E8F-17588B68B45B}"/>
              </a:ext>
            </a:extLst>
          </p:cNvPr>
          <p:cNvSpPr/>
          <p:nvPr/>
        </p:nvSpPr>
        <p:spPr>
          <a:xfrm>
            <a:off x="4604084" y="4030569"/>
            <a:ext cx="204537" cy="1925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38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5C67D39-78F4-8C49-B157-1B6E5A671D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354" y="190291"/>
            <a:ext cx="9664700" cy="1028700"/>
          </a:xfr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497CF38-A721-9041-8611-78C352A7F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517" y="1218991"/>
            <a:ext cx="88773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74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5C67D39-78F4-8C49-B157-1B6E5A671D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354" y="190291"/>
            <a:ext cx="9664700" cy="1028700"/>
          </a:xfr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497CF38-A721-9041-8611-78C352A7F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517" y="1218991"/>
            <a:ext cx="8877300" cy="30226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1097A5-6BDA-8249-BB27-4B0AB4ECC547}"/>
              </a:ext>
            </a:extLst>
          </p:cNvPr>
          <p:cNvSpPr txBox="1"/>
          <p:nvPr/>
        </p:nvSpPr>
        <p:spPr>
          <a:xfrm>
            <a:off x="959517" y="4241591"/>
            <a:ext cx="94688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69FF"/>
                </a:solidFill>
              </a:rPr>
              <a:t> (a) We cannot place all 30 balls in three boxes. The balls are not indistinguishable.</a:t>
            </a:r>
          </a:p>
          <a:p>
            <a:r>
              <a:rPr lang="en-US" dirty="0">
                <a:solidFill>
                  <a:srgbClr val="0069FF"/>
                </a:solidFill>
              </a:rPr>
              <a:t>        First place 10 red balls, </a:t>
            </a:r>
          </a:p>
          <a:p>
            <a:r>
              <a:rPr lang="en-US" dirty="0">
                <a:solidFill>
                  <a:srgbClr val="0069FF"/>
                </a:solidFill>
              </a:rPr>
              <a:t>	then 10 blue balls </a:t>
            </a:r>
          </a:p>
          <a:p>
            <a:r>
              <a:rPr lang="en-US" dirty="0">
                <a:solidFill>
                  <a:srgbClr val="0069FF"/>
                </a:solidFill>
              </a:rPr>
              <a:t>		followed by 10 green balls.</a:t>
            </a:r>
          </a:p>
          <a:p>
            <a:endParaRPr lang="en-US" dirty="0">
              <a:solidFill>
                <a:srgbClr val="0069FF"/>
              </a:solidFill>
            </a:endParaRPr>
          </a:p>
          <a:p>
            <a:r>
              <a:rPr lang="en-US" dirty="0">
                <a:solidFill>
                  <a:srgbClr val="0069FF"/>
                </a:solidFill>
              </a:rPr>
              <a:t>        Ans: C(10+3-1,3-1) x C(10+3-1,3-1) x C(10+3-1,3-1) </a:t>
            </a:r>
          </a:p>
        </p:txBody>
      </p:sp>
    </p:spTree>
    <p:extLst>
      <p:ext uri="{BB962C8B-B14F-4D97-AF65-F5344CB8AC3E}">
        <p14:creationId xmlns:p14="http://schemas.microsoft.com/office/powerpoint/2010/main" val="826241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5C67D39-78F4-8C49-B157-1B6E5A671D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354" y="190291"/>
            <a:ext cx="9664700" cy="1028700"/>
          </a:xfr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497CF38-A721-9041-8611-78C352A7F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517" y="1218991"/>
            <a:ext cx="8877300" cy="30226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1097A5-6BDA-8249-BB27-4B0AB4ECC547}"/>
              </a:ext>
            </a:extLst>
          </p:cNvPr>
          <p:cNvSpPr txBox="1"/>
          <p:nvPr/>
        </p:nvSpPr>
        <p:spPr>
          <a:xfrm>
            <a:off x="959517" y="4241591"/>
            <a:ext cx="94688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69FF"/>
                </a:solidFill>
              </a:rPr>
              <a:t> (b) </a:t>
            </a:r>
            <a:r>
              <a:rPr lang="en-IN" dirty="0">
                <a:solidFill>
                  <a:srgbClr val="0069FF"/>
                </a:solidFill>
              </a:rPr>
              <a:t>We solve it in the same way as in problem (a). </a:t>
            </a:r>
          </a:p>
          <a:p>
            <a:r>
              <a:rPr lang="en-IN" dirty="0">
                <a:solidFill>
                  <a:srgbClr val="0069FF"/>
                </a:solidFill>
              </a:rPr>
              <a:t>	When distributing 10 red balls, we have only two boxes to place the red balls. </a:t>
            </a:r>
          </a:p>
          <a:p>
            <a:r>
              <a:rPr lang="en-IN" dirty="0">
                <a:solidFill>
                  <a:srgbClr val="0069FF"/>
                </a:solidFill>
              </a:rPr>
              <a:t>	We cannot place red balls in red box. </a:t>
            </a:r>
          </a:p>
          <a:p>
            <a:endParaRPr lang="en-IN" dirty="0">
              <a:solidFill>
                <a:srgbClr val="0069FF"/>
              </a:solidFill>
            </a:endParaRPr>
          </a:p>
          <a:p>
            <a:r>
              <a:rPr lang="en-IN" dirty="0">
                <a:solidFill>
                  <a:srgbClr val="0069FF"/>
                </a:solidFill>
              </a:rPr>
              <a:t>The answer is, therefore, C(10 + 2 − 1, 2 − 1)</a:t>
            </a:r>
            <a:r>
              <a:rPr lang="en-IN" baseline="30000" dirty="0">
                <a:solidFill>
                  <a:srgbClr val="0069FF"/>
                </a:solidFill>
              </a:rPr>
              <a:t>3</a:t>
            </a:r>
            <a:r>
              <a:rPr lang="en-IN" dirty="0">
                <a:solidFill>
                  <a:srgbClr val="0069FF"/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618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721</TotalTime>
  <Words>930</Words>
  <Application>Microsoft Macintosh PowerPoint</Application>
  <PresentationFormat>Widescreen</PresentationFormat>
  <Paragraphs>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Homework 6</vt:lpstr>
      <vt:lpstr>Homework 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6</dc:title>
  <dc:creator>Microsoft Office User</dc:creator>
  <cp:lastModifiedBy>Microsoft Office User</cp:lastModifiedBy>
  <cp:revision>18</cp:revision>
  <dcterms:created xsi:type="dcterms:W3CDTF">2020-11-27T06:07:16Z</dcterms:created>
  <dcterms:modified xsi:type="dcterms:W3CDTF">2020-11-28T06:01:33Z</dcterms:modified>
</cp:coreProperties>
</file>