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9"/>
  </p:notesMasterIdLst>
  <p:sldIdLst>
    <p:sldId id="256" r:id="rId2"/>
    <p:sldId id="373" r:id="rId3"/>
    <p:sldId id="312" r:id="rId4"/>
    <p:sldId id="355" r:id="rId5"/>
    <p:sldId id="356" r:id="rId6"/>
    <p:sldId id="359" r:id="rId7"/>
    <p:sldId id="315" r:id="rId8"/>
    <p:sldId id="316" r:id="rId9"/>
    <p:sldId id="318" r:id="rId10"/>
    <p:sldId id="288" r:id="rId11"/>
    <p:sldId id="275" r:id="rId12"/>
    <p:sldId id="351" r:id="rId13"/>
    <p:sldId id="412" r:id="rId14"/>
    <p:sldId id="413" r:id="rId15"/>
    <p:sldId id="416" r:id="rId16"/>
    <p:sldId id="414" r:id="rId17"/>
    <p:sldId id="370" r:id="rId18"/>
    <p:sldId id="371" r:id="rId19"/>
    <p:sldId id="263" r:id="rId20"/>
    <p:sldId id="291" r:id="rId21"/>
    <p:sldId id="292" r:id="rId22"/>
    <p:sldId id="293" r:id="rId23"/>
    <p:sldId id="415" r:id="rId24"/>
    <p:sldId id="260" r:id="rId25"/>
    <p:sldId id="261" r:id="rId26"/>
    <p:sldId id="262" r:id="rId27"/>
    <p:sldId id="372" r:id="rId28"/>
    <p:sldId id="322" r:id="rId29"/>
    <p:sldId id="352" r:id="rId30"/>
    <p:sldId id="294" r:id="rId31"/>
    <p:sldId id="333" r:id="rId32"/>
    <p:sldId id="295" r:id="rId33"/>
    <p:sldId id="296" r:id="rId34"/>
    <p:sldId id="297" r:id="rId35"/>
    <p:sldId id="417" r:id="rId36"/>
    <p:sldId id="418" r:id="rId37"/>
    <p:sldId id="419" r:id="rId38"/>
    <p:sldId id="264" r:id="rId39"/>
    <p:sldId id="265" r:id="rId40"/>
    <p:sldId id="266" r:id="rId41"/>
    <p:sldId id="380" r:id="rId42"/>
    <p:sldId id="381" r:id="rId43"/>
    <p:sldId id="299" r:id="rId44"/>
    <p:sldId id="383" r:id="rId45"/>
    <p:sldId id="384" r:id="rId46"/>
    <p:sldId id="300" r:id="rId47"/>
    <p:sldId id="388" r:id="rId48"/>
    <p:sldId id="335" r:id="rId49"/>
    <p:sldId id="374" r:id="rId50"/>
    <p:sldId id="336" r:id="rId51"/>
    <p:sldId id="376" r:id="rId52"/>
    <p:sldId id="396" r:id="rId53"/>
    <p:sldId id="385" r:id="rId54"/>
    <p:sldId id="386" r:id="rId55"/>
    <p:sldId id="411" r:id="rId56"/>
    <p:sldId id="387" r:id="rId57"/>
    <p:sldId id="337" r:id="rId58"/>
    <p:sldId id="398" r:id="rId59"/>
    <p:sldId id="399" r:id="rId60"/>
    <p:sldId id="400" r:id="rId61"/>
    <p:sldId id="401" r:id="rId62"/>
    <p:sldId id="402" r:id="rId63"/>
    <p:sldId id="347" r:id="rId64"/>
    <p:sldId id="348" r:id="rId65"/>
    <p:sldId id="403" r:id="rId66"/>
    <p:sldId id="404" r:id="rId67"/>
    <p:sldId id="405" r:id="rId68"/>
    <p:sldId id="406" r:id="rId69"/>
    <p:sldId id="407" r:id="rId70"/>
    <p:sldId id="408" r:id="rId71"/>
    <p:sldId id="409" r:id="rId72"/>
    <p:sldId id="410" r:id="rId73"/>
    <p:sldId id="346" r:id="rId74"/>
    <p:sldId id="302" r:id="rId75"/>
    <p:sldId id="360" r:id="rId76"/>
    <p:sldId id="420" r:id="rId77"/>
    <p:sldId id="421" r:id="rId78"/>
    <p:sldId id="422" r:id="rId79"/>
    <p:sldId id="423" r:id="rId80"/>
    <p:sldId id="424" r:id="rId81"/>
    <p:sldId id="425" r:id="rId82"/>
    <p:sldId id="426" r:id="rId83"/>
    <p:sldId id="427" r:id="rId84"/>
    <p:sldId id="428" r:id="rId85"/>
    <p:sldId id="429" r:id="rId86"/>
    <p:sldId id="430" r:id="rId87"/>
    <p:sldId id="431" r:id="rId88"/>
    <p:sldId id="434" r:id="rId89"/>
    <p:sldId id="433" r:id="rId90"/>
    <p:sldId id="435" r:id="rId91"/>
    <p:sldId id="436" r:id="rId92"/>
    <p:sldId id="437" r:id="rId93"/>
    <p:sldId id="438" r:id="rId94"/>
    <p:sldId id="439" r:id="rId95"/>
    <p:sldId id="440" r:id="rId96"/>
    <p:sldId id="441" r:id="rId97"/>
    <p:sldId id="442" r:id="rId9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25" autoAdjust="0"/>
    <p:restoredTop sz="94224" autoAdjust="0"/>
  </p:normalViewPr>
  <p:slideViewPr>
    <p:cSldViewPr snapToGrid="0" snapToObjects="1">
      <p:cViewPr varScale="1">
        <p:scale>
          <a:sx n="80" d="100"/>
          <a:sy n="80" d="100"/>
        </p:scale>
        <p:origin x="184" y="3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2.wmf"/><Relationship Id="rId7" Type="http://schemas.openxmlformats.org/officeDocument/2006/relationships/image" Target="../media/image56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10" Type="http://schemas.openxmlformats.org/officeDocument/2006/relationships/image" Target="../media/image59.wmf"/><Relationship Id="rId4" Type="http://schemas.openxmlformats.org/officeDocument/2006/relationships/image" Target="../media/image53.wmf"/><Relationship Id="rId9" Type="http://schemas.openxmlformats.org/officeDocument/2006/relationships/image" Target="../media/image5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DDB1E-776A-CE42-B419-41EF275CBA95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40315-CB3A-0A40-B809-3C0ECB0FA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9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6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6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792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79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0315-CB3A-0A40-B809-3C0ECB0FAC53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77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6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100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D7F3A3A-6C48-C643-AD99-447C91D6F2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43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98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13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94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62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0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501EA-6DCF-CA4C-B17B-B8A5962705B9}" type="datetimeFigureOut">
              <a:rPr lang="en-US" smtClean="0"/>
              <a:t>9/28/20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5958-E07A-3046-9EF7-4D7C1A72A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06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5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8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8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8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9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57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 Theory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3</a:t>
            </a:r>
          </a:p>
        </p:txBody>
      </p:sp>
    </p:spTree>
    <p:extLst>
      <p:ext uri="{BB962C8B-B14F-4D97-AF65-F5344CB8AC3E}">
        <p14:creationId xmlns:p14="http://schemas.microsoft.com/office/powerpoint/2010/main" val="319981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Representation of 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85240" cy="50152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</a:rPr>
              <a:t>set-builder</a:t>
            </a: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 notation is used to describe sets that are too complex to enumerate them.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Suppose E={…., -6, -4, -2, 0, 2, 4, 6, ….}</a:t>
            </a:r>
          </a:p>
          <a:p>
            <a:pPr marL="914400" lvl="1" indent="-457200"/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Set-builder notation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	E={n : n is an even integer} or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	E={n | n is an even integer} 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 Other examples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	A = {x : x is an integer |x| &lt; 4} = {-3, -2, -1, 0, 1, 2, 3}</a:t>
            </a:r>
          </a:p>
          <a:p>
            <a:pPr lvl="1"/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 The rational numbers: Q={x : x = m/n, </a:t>
            </a:r>
            <a:r>
              <a:rPr lang="en-US" dirty="0" err="1">
                <a:solidFill>
                  <a:srgbClr val="0D0D0D"/>
                </a:solidFill>
                <a:latin typeface="Calibri" charset="0"/>
                <a:ea typeface="ＭＳ Ｐゴシック" charset="0"/>
              </a:rPr>
              <a:t>m,n</a:t>
            </a:r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Z, n ≠ 0}</a:t>
            </a:r>
            <a:endParaRPr lang="en-US" dirty="0">
              <a:solidFill>
                <a:srgbClr val="0D0D0D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75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Some illustrations of set-builder notation</a:t>
            </a:r>
          </a:p>
        </p:txBody>
      </p:sp>
      <p:pic>
        <p:nvPicPr>
          <p:cNvPr id="6" name="Picture 5" descr="Screen Shot 2014-04-08 at 9.57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" y="1822395"/>
            <a:ext cx="8664702" cy="45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86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Conceptually: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44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0D"/>
                </a:solidFill>
                <a:latin typeface="Calibri" charset="0"/>
                <a:ea typeface="ＭＳ Ｐゴシック" charset="0"/>
              </a:rPr>
              <a:t>Conceptually, a set is like a bag containing objects. This bag can contain another bag containing other objects.</a:t>
            </a:r>
          </a:p>
          <a:p>
            <a:r>
              <a:rPr lang="en-US" dirty="0">
                <a:solidFill>
                  <a:srgbClr val="FF0000"/>
                </a:solidFill>
              </a:rPr>
              <a:t>Example: A= {1, {1}, {2}, {1,2}}</a:t>
            </a:r>
          </a:p>
          <a:p>
            <a:pPr lvl="1"/>
            <a:r>
              <a:rPr lang="en-US" dirty="0"/>
              <a:t>How many elements are in A?</a:t>
            </a:r>
          </a:p>
          <a:p>
            <a:pPr lvl="1"/>
            <a:r>
              <a:rPr lang="en-US" dirty="0"/>
              <a:t>1 </a:t>
            </a:r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  A? 2   A? {2}   A? {{2}}   A?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D0D0D"/>
              </a:solidFill>
              <a:latin typeface="Calibri" charset="0"/>
              <a:ea typeface="ＭＳ Ｐゴシック" charset="0"/>
            </a:endParaRPr>
          </a:p>
          <a:p>
            <a:endParaRPr lang="en-US" dirty="0">
              <a:solidFill>
                <a:srgbClr val="A6A6A6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0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B0F4-B541-F345-BB66-98E26C059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set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D928C-2019-714A-9249-5505A1E8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set containing all the elements mentioned in a particular context.</a:t>
            </a:r>
          </a:p>
          <a:p>
            <a:pPr lvl="1"/>
            <a:r>
              <a:rPr lang="en-US" sz="2400" dirty="0"/>
              <a:t>Set of real numbers</a:t>
            </a:r>
          </a:p>
          <a:p>
            <a:pPr lvl="1"/>
            <a:r>
              <a:rPr lang="en-US" sz="2400" dirty="0"/>
              <a:t>Set of rational numbers</a:t>
            </a:r>
          </a:p>
          <a:p>
            <a:pPr lvl="1"/>
            <a:r>
              <a:rPr lang="en-US" sz="2400" dirty="0"/>
              <a:t>Usually denoted by U</a:t>
            </a:r>
          </a:p>
        </p:txBody>
      </p:sp>
    </p:spTree>
    <p:extLst>
      <p:ext uri="{BB962C8B-B14F-4D97-AF65-F5344CB8AC3E}">
        <p14:creationId xmlns:p14="http://schemas.microsoft.com/office/powerpoint/2010/main" val="3090185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DF54-2B8C-C944-81D1-2A3CC295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4ED66-7A3D-7845-839A-E2C5C9274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Sets are often represented pictorially with Venn diagram.</a:t>
            </a:r>
          </a:p>
          <a:p>
            <a:r>
              <a:rPr lang="en-US" sz="2800" dirty="0"/>
              <a:t>A rectangle is used to denote the universal set.</a:t>
            </a:r>
          </a:p>
          <a:p>
            <a:r>
              <a:rPr lang="en-US" sz="2800" dirty="0"/>
              <a:t>Oval shapes are usually used to denote sets within U.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1575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Venn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often used to visualize the various relations between the sets.</a:t>
            </a:r>
          </a:p>
        </p:txBody>
      </p:sp>
      <p:pic>
        <p:nvPicPr>
          <p:cNvPr id="5" name="Picture 4" descr="Picture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18" y="2628900"/>
            <a:ext cx="5461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22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BDF54-2B8C-C944-81D1-2A3CC2954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Venn diagrams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13F8A-9DB3-0844-A30F-8BB0B8EC3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40" y="1900237"/>
            <a:ext cx="77597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1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of sets (3.2)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set A = {{1,2}, </a:t>
            </a:r>
            <a:r>
              <a:rPr lang="en-US" dirty="0" err="1"/>
              <a:t>Φ</a:t>
            </a:r>
            <a:r>
              <a:rPr lang="en-US" dirty="0"/>
              <a:t>, {1,2,3},{1}} has four elements: {1,2}, </a:t>
            </a:r>
            <a:r>
              <a:rPr lang="en-US" dirty="0" err="1"/>
              <a:t>Φ</a:t>
            </a:r>
            <a:r>
              <a:rPr lang="en-US" dirty="0"/>
              <a:t>, {1,2,3}, {1}}.</a:t>
            </a:r>
          </a:p>
          <a:p>
            <a:r>
              <a:rPr lang="en-US" dirty="0"/>
              <a:t>The empty set </a:t>
            </a:r>
            <a:r>
              <a:rPr lang="en-US" dirty="0" err="1"/>
              <a:t>Φ</a:t>
            </a:r>
            <a:r>
              <a:rPr lang="en-US" dirty="0"/>
              <a:t> is not the same as </a:t>
            </a:r>
            <a:r>
              <a:rPr lang="en-US" dirty="0" err="1"/>
              <a:t>Φ</a:t>
            </a:r>
            <a:r>
              <a:rPr lang="en-US" dirty="0"/>
              <a:t>. </a:t>
            </a:r>
          </a:p>
          <a:p>
            <a:r>
              <a:rPr lang="en-US" dirty="0"/>
              <a:t>The cardinality of {</a:t>
            </a:r>
            <a:r>
              <a:rPr lang="en-US" dirty="0" err="1"/>
              <a:t>Φ</a:t>
            </a:r>
            <a:r>
              <a:rPr lang="en-US" dirty="0"/>
              <a:t>} is one.</a:t>
            </a:r>
          </a:p>
        </p:txBody>
      </p:sp>
    </p:spTree>
    <p:extLst>
      <p:ext uri="{BB962C8B-B14F-4D97-AF65-F5344CB8AC3E}">
        <p14:creationId xmlns:p14="http://schemas.microsoft.com/office/powerpoint/2010/main" val="3865200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of sets</a:t>
            </a:r>
          </a:p>
        </p:txBody>
      </p:sp>
      <p:pic>
        <p:nvPicPr>
          <p:cNvPr id="4" name="Picture 3" descr="Screen Shot 2018-10-18 at 11.16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356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816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Power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a set A, the </a:t>
            </a:r>
            <a:r>
              <a:rPr lang="en-US" dirty="0">
                <a:solidFill>
                  <a:srgbClr val="FF0000"/>
                </a:solidFill>
              </a:rPr>
              <a:t>power set </a:t>
            </a:r>
            <a:r>
              <a:rPr lang="en-US" dirty="0"/>
              <a:t>of A, P(A), is the set of all subsets of A.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Examples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</a:rPr>
              <a:t>Let A={</a:t>
            </a:r>
            <a:r>
              <a:rPr lang="en-US" sz="2400" dirty="0" err="1">
                <a:latin typeface="Calibri" charset="0"/>
                <a:ea typeface="ＭＳ Ｐゴシック" charset="0"/>
              </a:rPr>
              <a:t>a,b,c</a:t>
            </a:r>
            <a:r>
              <a:rPr lang="en-US" sz="2400" dirty="0">
                <a:latin typeface="Calibri" charset="0"/>
                <a:ea typeface="ＭＳ Ｐゴシック" charset="0"/>
              </a:rPr>
              <a:t>}, P(A)={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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,{a},{b},{c},{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},{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b,c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},{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a,c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},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{</a:t>
            </a:r>
            <a:r>
              <a:rPr lang="en-US" sz="2400" dirty="0" err="1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a,b,c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}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</a:t>
            </a:r>
          </a:p>
          <a:p>
            <a:pPr lvl="1"/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Let A={{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},c}, P(A)={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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,{{</a:t>
            </a:r>
            <a:r>
              <a:rPr lang="en-US" sz="2400" dirty="0" err="1"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}},{c},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{{</a:t>
            </a:r>
            <a:r>
              <a:rPr lang="en-US" sz="2400" dirty="0" err="1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a,b</a:t>
            </a:r>
            <a:r>
              <a:rPr lang="en-US" sz="24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},c}</a:t>
            </a:r>
            <a:r>
              <a:rPr lang="en-US" sz="2400" dirty="0">
                <a:latin typeface="Calibri" charset="0"/>
                <a:ea typeface="ＭＳ Ｐゴシック" charset="0"/>
                <a:sym typeface="Symbol" charset="0"/>
              </a:rPr>
              <a:t>}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Note: the empty set  and the set itself are always elements of the power set.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48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Sets in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Many pieces of software need to maintain sets of items. For example, a database is a large set of pieces of information.</a:t>
            </a:r>
          </a:p>
          <a:p>
            <a:r>
              <a:rPr lang="en-US" dirty="0"/>
              <a:t> A university maintains a set of all the students enrolled.</a:t>
            </a:r>
          </a:p>
          <a:p>
            <a:r>
              <a:rPr lang="en-US" dirty="0"/>
              <a:t> An airline maintains a set of all past and future flights. </a:t>
            </a:r>
          </a:p>
          <a:p>
            <a:r>
              <a:rPr lang="en-US" dirty="0"/>
              <a:t>One of the most basic types of operations a programmer might perform on a set of data is to ask whether a particular item is an element of that set.</a:t>
            </a:r>
          </a:p>
          <a:p>
            <a:r>
              <a:rPr lang="en-US" dirty="0"/>
              <a:t> Discrete math is primarily concerned with mathematical operations on sets.</a:t>
            </a:r>
          </a:p>
        </p:txBody>
      </p:sp>
    </p:spTree>
    <p:extLst>
      <p:ext uri="{BB962C8B-B14F-4D97-AF65-F5344CB8AC3E}">
        <p14:creationId xmlns:p14="http://schemas.microsoft.com/office/powerpoint/2010/main" val="2746008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Power set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56765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The power set is a fundamental combinatorial object useful when considering all possible combinations of elements of a set</a:t>
            </a:r>
          </a:p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Fact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Let S be a set such that |S|=n, then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|P(S)| = 2</a:t>
            </a:r>
            <a:r>
              <a:rPr lang="en-US" baseline="30000" dirty="0">
                <a:latin typeface="Calibri" charset="0"/>
                <a:ea typeface="ＭＳ Ｐゴシック" charset="0"/>
                <a:cs typeface="ＭＳ Ｐゴシック" charset="0"/>
              </a:rPr>
              <a:t>n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Some intuition?</a:t>
            </a:r>
          </a:p>
        </p:txBody>
      </p:sp>
    </p:spTree>
    <p:extLst>
      <p:ext uri="{BB962C8B-B14F-4D97-AF65-F5344CB8AC3E}">
        <p14:creationId xmlns:p14="http://schemas.microsoft.com/office/powerpoint/2010/main" val="3311894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Power set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B={1,2,3,4}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Screen Shot 2015-01-06 at 9.3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0" y="1600200"/>
            <a:ext cx="8674100" cy="1270000"/>
          </a:xfrm>
          <a:prstGeom prst="rect">
            <a:avLst/>
          </a:prstGeom>
        </p:spPr>
      </p:pic>
      <p:pic>
        <p:nvPicPr>
          <p:cNvPr id="7" name="Picture 6" descr="Screen Shot 2015-01-06 at 9.36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3599128"/>
            <a:ext cx="8902700" cy="952500"/>
          </a:xfrm>
          <a:prstGeom prst="rect">
            <a:avLst/>
          </a:prstGeom>
        </p:spPr>
      </p:pic>
      <p:pic>
        <p:nvPicPr>
          <p:cNvPr id="8" name="Picture 7" descr="Screen Shot 2015-01-06 at 9.39.3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3" y="4638759"/>
            <a:ext cx="43561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01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Cardinality of a 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358" y="1641144"/>
            <a:ext cx="8686800" cy="55526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Cardinality</a:t>
            </a:r>
            <a:r>
              <a:rPr lang="en-US" sz="2800" dirty="0"/>
              <a:t> of a set A, denoted by |A|: </a:t>
            </a:r>
          </a:p>
          <a:p>
            <a:pPr lvl="1"/>
            <a:r>
              <a:rPr lang="en-US" sz="2400" dirty="0"/>
              <a:t>It is the number of elements in the set</a:t>
            </a:r>
          </a:p>
          <a:p>
            <a:pPr lvl="1"/>
            <a:r>
              <a:rPr lang="en-US" sz="2400" dirty="0"/>
              <a:t>A set with finite number of elements is called a finite set.</a:t>
            </a:r>
          </a:p>
          <a:p>
            <a:pPr lvl="1"/>
            <a:r>
              <a:rPr lang="en-US" sz="2400" dirty="0"/>
              <a:t>A set with infinite number of elements is called an infinite set.</a:t>
            </a:r>
          </a:p>
          <a:p>
            <a:pPr lvl="1"/>
            <a:r>
              <a:rPr lang="en-US" sz="2400" dirty="0"/>
              <a:t>Sets N, Z, Q, R are all infinite.</a:t>
            </a:r>
          </a:p>
          <a:p>
            <a:r>
              <a:rPr lang="en-US" sz="2800" dirty="0"/>
              <a:t>Empty set has no element, denoted by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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/>
              <a:t>How many elements does the set </a:t>
            </a:r>
            <a:r>
              <a:rPr lang="en-US" sz="2400" dirty="0">
                <a:solidFill>
                  <a:srgbClr val="000000"/>
                </a:solidFill>
              </a:rPr>
              <a:t>{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}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contain?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116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Cardinality of a set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83358" y="1641144"/>
            <a:ext cx="8686800" cy="555263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Cardinality</a:t>
            </a:r>
            <a:r>
              <a:rPr lang="en-US" sz="2800" dirty="0"/>
              <a:t> of a set A, denoted by |A|: </a:t>
            </a:r>
          </a:p>
          <a:p>
            <a:pPr lvl="1"/>
            <a:r>
              <a:rPr lang="en-US" sz="2400" dirty="0"/>
              <a:t>It is the number of elements in the set</a:t>
            </a:r>
          </a:p>
          <a:p>
            <a:pPr lvl="1"/>
            <a:r>
              <a:rPr lang="en-US" sz="2400" dirty="0"/>
              <a:t>A set with finite number of elements is called a finite set.</a:t>
            </a:r>
          </a:p>
          <a:p>
            <a:pPr lvl="1"/>
            <a:r>
              <a:rPr lang="en-US" sz="2400" dirty="0"/>
              <a:t>A set with infinite number of elements is called an infinite set.</a:t>
            </a:r>
          </a:p>
          <a:p>
            <a:pPr lvl="1"/>
            <a:r>
              <a:rPr lang="en-US" sz="2400" dirty="0"/>
              <a:t>Sets N, Z, Q, R are all infinite.</a:t>
            </a:r>
          </a:p>
          <a:p>
            <a:r>
              <a:rPr lang="en-US" sz="2800" dirty="0"/>
              <a:t>Empty set has no element, denoted by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</a:t>
            </a:r>
            <a:endParaRPr lang="en-US" sz="2800" dirty="0">
              <a:solidFill>
                <a:srgbClr val="000000"/>
              </a:solidFill>
            </a:endParaRPr>
          </a:p>
          <a:p>
            <a:pPr lvl="1"/>
            <a:r>
              <a:rPr lang="en-US" sz="2400" dirty="0"/>
              <a:t>How many elements does the set </a:t>
            </a:r>
            <a:r>
              <a:rPr lang="en-US" sz="2400" dirty="0">
                <a:solidFill>
                  <a:srgbClr val="000000"/>
                </a:solidFill>
              </a:rPr>
              <a:t>{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}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/>
              <a:t>contain? </a:t>
            </a:r>
            <a:r>
              <a:rPr lang="en-US" sz="2400" b="1" dirty="0">
                <a:solidFill>
                  <a:srgbClr val="FF0000"/>
                </a:solidFill>
              </a:rPr>
              <a:t>One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6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Equality of Sets, Subsets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B is a </a:t>
            </a:r>
            <a:r>
              <a:rPr lang="en-US" dirty="0">
                <a:solidFill>
                  <a:srgbClr val="FF0000"/>
                </a:solidFill>
              </a:rPr>
              <a:t>subset</a:t>
            </a:r>
            <a:r>
              <a:rPr lang="en-US" dirty="0"/>
              <a:t> of A, every element of B is an element of A. We write  B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A.</a:t>
            </a:r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Two sets are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equal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if they have the same elements.</a:t>
            </a:r>
            <a:endParaRPr lang="en-US" dirty="0"/>
          </a:p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To show that two sets are equal, it is sufficient to show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separately that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A  B and </a:t>
            </a:r>
          </a:p>
          <a:p>
            <a:pPr lvl="1"/>
            <a:r>
              <a:rPr lang="en-US" dirty="0">
                <a:latin typeface="Calibri" charset="0"/>
                <a:ea typeface="ＭＳ Ｐゴシック" charset="0"/>
                <a:sym typeface="Symbol" charset="0"/>
              </a:rPr>
              <a:t>B  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4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Equality of Sets, Subsets (contd.)</a:t>
            </a:r>
          </a:p>
        </p:txBody>
      </p:sp>
      <p:pic>
        <p:nvPicPr>
          <p:cNvPr id="6" name="Content Placeholder 5" descr="Picture 25.png"/>
          <p:cNvPicPr>
            <a:picLocks noGrp="1" noChangeAspect="1"/>
          </p:cNvPicPr>
          <p:nvPr>
            <p:ph idx="1"/>
          </p:nvPr>
        </p:nvPicPr>
        <p:blipFill>
          <a:blip r:embed="rId2"/>
          <a:srcRect t="7968" b="7968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4251178" y="2187504"/>
            <a:ext cx="4892822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 Z</a:t>
            </a:r>
            <a:r>
              <a:rPr lang="en-US" sz="2400" baseline="30000" dirty="0"/>
              <a:t>+</a:t>
            </a:r>
            <a:r>
              <a:rPr lang="en-US" sz="2400" dirty="0"/>
              <a:t> is N, the set of  natural numbers</a:t>
            </a:r>
          </a:p>
          <a:p>
            <a:r>
              <a:rPr lang="en-US" sz="2400" dirty="0"/>
              <a:t>Q</a:t>
            </a:r>
            <a:r>
              <a:rPr lang="en-US" sz="2400" baseline="30000" dirty="0"/>
              <a:t>+</a:t>
            </a:r>
            <a:r>
              <a:rPr lang="en-US" sz="2400" dirty="0"/>
              <a:t> is the set of all positive rational numbers</a:t>
            </a:r>
          </a:p>
        </p:txBody>
      </p:sp>
    </p:spTree>
    <p:extLst>
      <p:ext uri="{BB962C8B-B14F-4D97-AF65-F5344CB8AC3E}">
        <p14:creationId xmlns:p14="http://schemas.microsoft.com/office/powerpoint/2010/main" val="753008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Subsets (contd.)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43474"/>
            <a:ext cx="8686800" cy="5552633"/>
          </a:xfrm>
        </p:spPr>
        <p:txBody>
          <a:bodyPr>
            <a:normAutofit/>
          </a:bodyPr>
          <a:lstStyle/>
          <a:p>
            <a:r>
              <a:rPr lang="en-US" sz="2800" dirty="0"/>
              <a:t>A set B is a </a:t>
            </a:r>
            <a:r>
              <a:rPr lang="en-US" sz="2800" dirty="0">
                <a:solidFill>
                  <a:srgbClr val="FF0000"/>
                </a:solidFill>
              </a:rPr>
              <a:t>proper subset </a:t>
            </a:r>
            <a:r>
              <a:rPr lang="en-US" sz="2800" dirty="0"/>
              <a:t>of a set A, if it is a subset A and is not equal to A (          ).</a:t>
            </a:r>
          </a:p>
          <a:p>
            <a:r>
              <a:rPr lang="en-US" sz="2800" dirty="0"/>
              <a:t>If A is a subset of B and B is a subset of C, A is a subset of C. (</a:t>
            </a:r>
            <a:r>
              <a:rPr lang="en-US" sz="2800" dirty="0">
                <a:solidFill>
                  <a:srgbClr val="FF0000"/>
                </a:solidFill>
              </a:rPr>
              <a:t>Transitive relation</a:t>
            </a:r>
            <a:r>
              <a:rPr lang="en-US" sz="2800" dirty="0"/>
              <a:t>)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Note that if  A has at least one element,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</a:t>
            </a:r>
            <a:r>
              <a:rPr lang="en-US" sz="2800" dirty="0">
                <a:solidFill>
                  <a:srgbClr val="C00000"/>
                </a:solidFill>
                <a:latin typeface="Calibri" charset="0"/>
                <a:ea typeface="ＭＳ Ｐゴシック" charset="0"/>
                <a:sym typeface="Symbol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sym typeface="Symbol" charset="0"/>
              </a:rPr>
              <a:t>is a proper subset of A.</a:t>
            </a:r>
            <a:endParaRPr lang="en-US" sz="2800" dirty="0"/>
          </a:p>
        </p:txBody>
      </p:sp>
      <p:pic>
        <p:nvPicPr>
          <p:cNvPr id="5" name="Picture 4" descr="Picture 2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6199" y="2186872"/>
            <a:ext cx="787400" cy="342900"/>
          </a:xfrm>
          <a:prstGeom prst="rect">
            <a:avLst/>
          </a:prstGeom>
        </p:spPr>
      </p:pic>
      <p:pic>
        <p:nvPicPr>
          <p:cNvPr id="11" name="Picture 10" descr="Picture 3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679" y="3928687"/>
            <a:ext cx="64008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02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of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0000"/>
          </a:xfrm>
        </p:spPr>
        <p:txBody>
          <a:bodyPr>
            <a:normAutofit/>
          </a:bodyPr>
          <a:lstStyle/>
          <a:p>
            <a:r>
              <a:rPr lang="en-US" dirty="0"/>
              <a:t>Let X={1, {1}, {1.2}, 2, {3}, 4}. Which statements are true?</a:t>
            </a:r>
          </a:p>
          <a:p>
            <a:pPr lvl="1"/>
            <a:r>
              <a:rPr lang="en-US" dirty="0"/>
              <a:t>2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∈ X</a:t>
            </a:r>
          </a:p>
          <a:p>
            <a:pPr lvl="1"/>
            <a:r>
              <a:rPr lang="en-US" dirty="0"/>
              <a:t> {2}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∈ X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3 ∈ X</a:t>
            </a:r>
          </a:p>
          <a:p>
            <a:pPr lvl="1"/>
            <a:r>
              <a:rPr lang="en-US" dirty="0">
                <a:latin typeface="Cambria Math" pitchFamily="18" charset="0"/>
                <a:ea typeface="Cambria Math" pitchFamily="18" charset="0"/>
              </a:rPr>
              <a:t>{1,2} ∈ X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{2,3} ⊆ X</a:t>
            </a:r>
          </a:p>
        </p:txBody>
      </p:sp>
      <p:sp>
        <p:nvSpPr>
          <p:cNvPr id="5" name="Rectangle 4"/>
          <p:cNvSpPr/>
          <p:nvPr/>
        </p:nvSpPr>
        <p:spPr>
          <a:xfrm>
            <a:off x="1239088" y="4717534"/>
            <a:ext cx="1885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{1, 2} ⊆ X</a:t>
            </a:r>
          </a:p>
        </p:txBody>
      </p:sp>
      <p:sp>
        <p:nvSpPr>
          <p:cNvPr id="6" name="Rectangle 5"/>
          <p:cNvSpPr/>
          <p:nvPr/>
        </p:nvSpPr>
        <p:spPr>
          <a:xfrm>
            <a:off x="1188288" y="5225534"/>
            <a:ext cx="1885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{2, 4} ⊆ X</a:t>
            </a:r>
          </a:p>
        </p:txBody>
      </p:sp>
    </p:spTree>
    <p:extLst>
      <p:ext uri="{BB962C8B-B14F-4D97-AF65-F5344CB8AC3E}">
        <p14:creationId xmlns:p14="http://schemas.microsoft.com/office/powerpoint/2010/main" val="276120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Section 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Set Operations</a:t>
            </a:r>
          </a:p>
          <a:p>
            <a:pPr lvl="1"/>
            <a:r>
              <a:rPr lang="en-US" dirty="0"/>
              <a:t>Union</a:t>
            </a:r>
          </a:p>
          <a:p>
            <a:pPr lvl="1"/>
            <a:r>
              <a:rPr lang="en-US" dirty="0"/>
              <a:t>Intersection</a:t>
            </a:r>
          </a:p>
          <a:p>
            <a:pPr lvl="1"/>
            <a:r>
              <a:rPr lang="en-US" dirty="0"/>
              <a:t>Complementation</a:t>
            </a:r>
          </a:p>
          <a:p>
            <a:pPr lvl="1"/>
            <a:r>
              <a:rPr lang="en-US" dirty="0"/>
              <a:t>Difference</a:t>
            </a:r>
          </a:p>
        </p:txBody>
      </p:sp>
    </p:spTree>
    <p:extLst>
      <p:ext uri="{BB962C8B-B14F-4D97-AF65-F5344CB8AC3E}">
        <p14:creationId xmlns:p14="http://schemas.microsoft.com/office/powerpoint/2010/main" val="296083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Definition</a:t>
            </a:r>
            <a:r>
              <a:rPr lang="en-US" dirty="0"/>
              <a:t>: Let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be sets. The </a:t>
            </a:r>
            <a:r>
              <a:rPr lang="en-US" i="1" dirty="0"/>
              <a:t>union</a:t>
            </a:r>
            <a:r>
              <a:rPr lang="en-US" dirty="0"/>
              <a:t> of the sets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, denoted by </a:t>
            </a:r>
            <a:r>
              <a:rPr lang="en-US" i="1" dirty="0">
                <a:ea typeface="Cambria Math" pitchFamily="18" charset="0"/>
              </a:rPr>
              <a:t>A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∪ </a:t>
            </a:r>
            <a:r>
              <a:rPr lang="en-US" i="1" dirty="0">
                <a:ea typeface="Cambria Math"/>
              </a:rPr>
              <a:t>B,</a:t>
            </a:r>
            <a:r>
              <a:rPr lang="en-US" i="1" dirty="0"/>
              <a:t> </a:t>
            </a:r>
            <a:r>
              <a:rPr lang="en-US" dirty="0"/>
              <a:t> is the set: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b="1" dirty="0"/>
              <a:t>Example</a:t>
            </a:r>
            <a:r>
              <a:rPr lang="en-US" dirty="0"/>
              <a:t>: What is   {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1,2,3} 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∪ {3, 4, 5}</a:t>
            </a:r>
            <a:r>
              <a:rPr lang="en-US" dirty="0"/>
              <a:t>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              </a:t>
            </a:r>
            <a:r>
              <a:rPr lang="en-US" b="1" dirty="0"/>
              <a:t>Solution</a:t>
            </a:r>
            <a:r>
              <a:rPr lang="en-US" dirty="0"/>
              <a:t>:  {1,2,3,4,5}</a:t>
            </a:r>
          </a:p>
          <a:p>
            <a:pPr>
              <a:buNone/>
            </a:pPr>
            <a:r>
              <a:rPr lang="en-US" dirty="0"/>
              <a:t>             </a:t>
            </a:r>
            <a:r>
              <a:rPr lang="en-US" sz="2400" dirty="0"/>
              <a:t>                                   </a:t>
            </a:r>
            <a:endParaRPr lang="en-US" dirty="0"/>
          </a:p>
          <a:p>
            <a:pPr>
              <a:buNone/>
            </a:pPr>
            <a:r>
              <a:rPr lang="en-US" dirty="0"/>
              <a:t>   </a:t>
            </a:r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362200" y="2971800"/>
            <a:ext cx="3026093" cy="382905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62600" y="4724400"/>
            <a:ext cx="3429000" cy="1447800"/>
            <a:chOff x="5562600" y="4724400"/>
            <a:chExt cx="3429000" cy="1447800"/>
          </a:xfrm>
        </p:grpSpPr>
        <p:sp>
          <p:nvSpPr>
            <p:cNvPr id="11" name="TextBox 10"/>
            <p:cNvSpPr txBox="1"/>
            <p:nvPr/>
          </p:nvSpPr>
          <p:spPr>
            <a:xfrm>
              <a:off x="8153400" y="4800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U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562600" y="4724400"/>
              <a:ext cx="2971800" cy="1447800"/>
              <a:chOff x="5562600" y="4724400"/>
              <a:chExt cx="2971800" cy="14478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5562600" y="4724400"/>
                <a:ext cx="2971800" cy="14478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6096000" y="5029200"/>
                <a:ext cx="1905000" cy="990600"/>
                <a:chOff x="6096000" y="5029200"/>
                <a:chExt cx="1905000" cy="990600"/>
              </a:xfrm>
              <a:gradFill>
                <a:gsLst>
                  <a:gs pos="0">
                    <a:schemeClr val="accent1">
                      <a:tint val="66000"/>
                      <a:satMod val="160000"/>
                      <a:alpha val="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grpSpPr>
            <p:sp>
              <p:nvSpPr>
                <p:cNvPr id="13" name="Oval 12"/>
                <p:cNvSpPr/>
                <p:nvPr/>
              </p:nvSpPr>
              <p:spPr>
                <a:xfrm>
                  <a:off x="6096000" y="5029200"/>
                  <a:ext cx="1219200" cy="990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6781800" y="5029200"/>
                  <a:ext cx="1219200" cy="990600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TextBox 16"/>
            <p:cNvSpPr txBox="1"/>
            <p:nvPr/>
          </p:nvSpPr>
          <p:spPr>
            <a:xfrm>
              <a:off x="6248400" y="5181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A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67600" y="525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/>
                <a:t>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715000" y="4267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Venn Diagram for </a:t>
            </a:r>
            <a:r>
              <a:rPr lang="en-US" i="1" dirty="0"/>
              <a:t>A</a:t>
            </a:r>
            <a:r>
              <a:rPr lang="en-US" dirty="0">
                <a:latin typeface="Cambria Math"/>
                <a:ea typeface="Cambria Math"/>
              </a:rPr>
              <a:t> ∪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42644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Sets (3.1)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i="1" dirty="0"/>
              <a:t>set</a:t>
            </a:r>
            <a:r>
              <a:rPr lang="en-US" dirty="0"/>
              <a:t> is an unordered collection of objects.</a:t>
            </a:r>
          </a:p>
          <a:p>
            <a:pPr lvl="1"/>
            <a:r>
              <a:rPr lang="en-US" dirty="0"/>
              <a:t> the students in this class</a:t>
            </a:r>
          </a:p>
          <a:p>
            <a:pPr lvl="1"/>
            <a:r>
              <a:rPr lang="en-US" dirty="0"/>
              <a:t> the chairs in this room</a:t>
            </a:r>
          </a:p>
          <a:p>
            <a:r>
              <a:rPr lang="en-US" dirty="0"/>
              <a:t>The objects in a set are called the </a:t>
            </a:r>
            <a:r>
              <a:rPr lang="en-US" i="1" dirty="0"/>
              <a:t>elements</a:t>
            </a:r>
            <a:r>
              <a:rPr lang="en-US" dirty="0"/>
              <a:t>, items or </a:t>
            </a:r>
            <a:r>
              <a:rPr lang="en-US" i="1" dirty="0"/>
              <a:t>members</a:t>
            </a:r>
            <a:r>
              <a:rPr lang="en-US" dirty="0"/>
              <a:t> of the set. </a:t>
            </a:r>
          </a:p>
          <a:p>
            <a:pPr lvl="1"/>
            <a:r>
              <a:rPr lang="en-US" dirty="0"/>
              <a:t>A set is said to </a:t>
            </a:r>
            <a:r>
              <a:rPr lang="en-US" i="1" dirty="0"/>
              <a:t>contain</a:t>
            </a:r>
            <a:r>
              <a:rPr lang="en-US" dirty="0"/>
              <a:t> its elements.</a:t>
            </a:r>
          </a:p>
        </p:txBody>
      </p:sp>
    </p:spTree>
    <p:extLst>
      <p:ext uri="{BB962C8B-B14F-4D97-AF65-F5344CB8AC3E}">
        <p14:creationId xmlns:p14="http://schemas.microsoft.com/office/powerpoint/2010/main" val="654599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Operations on Sets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974667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Let A and B be two arbitrary sets. Let U be the universal set, (i.e. A </a:t>
            </a:r>
            <a:r>
              <a:rPr lang="en-US" sz="2800" dirty="0">
                <a:latin typeface="Calibri" charset="0"/>
                <a:ea typeface="ＭＳ Ｐゴシック" charset="0"/>
                <a:sym typeface="Symbol" charset="0"/>
              </a:rPr>
              <a:t> U and B  U).</a:t>
            </a:r>
          </a:p>
          <a:p>
            <a:pPr marL="0" indent="0">
              <a:buNone/>
            </a:pPr>
            <a:endParaRPr lang="en-US" sz="28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Union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: 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 B = {x: x  A or x  B}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Intersection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A  B = {x: x  A and x  B}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Difference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 – B = { x: x  A and x  B}</a:t>
            </a:r>
          </a:p>
          <a:p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Symmetric Difference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A </a:t>
            </a:r>
            <a:r>
              <a:rPr lang="en-US" sz="2800" dirty="0"/>
              <a:t>△ B = {x: (x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A and x  B) or  (x    A and x  B)}</a:t>
            </a:r>
          </a:p>
          <a:p>
            <a:pPr marL="0" indent="0">
              <a:buNone/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				 = (A – B</a:t>
            </a:r>
            <a:r>
              <a:rPr lang="en-US" sz="280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)  (B – A)</a:t>
            </a:r>
            <a:endParaRPr lang="en-US" sz="2800" dirty="0">
              <a:latin typeface="Calibri" charset="0"/>
              <a:ea typeface="ＭＳ Ｐゴシック" charset="0"/>
              <a:cs typeface="ＭＳ Ｐゴシック" charset="0"/>
              <a:sym typeface="Symbol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Complement: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     U – A = {x : x  A}</a:t>
            </a:r>
            <a:endParaRPr lang="en-US" sz="2800" dirty="0"/>
          </a:p>
          <a:p>
            <a:endParaRPr lang="en-US" sz="2800" b="1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 descr="Screen Shot 2015-01-08 at 5.12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78" y="6086280"/>
            <a:ext cx="520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00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Review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Example</a:t>
            </a:r>
            <a:r>
              <a:rPr lang="en-US" sz="2000" dirty="0"/>
              <a:t>: </a:t>
            </a:r>
            <a:r>
              <a:rPr lang="en-US" sz="2000" i="1" dirty="0"/>
              <a:t>U</a:t>
            </a:r>
            <a:r>
              <a:rPr lang="en-US" sz="2000" dirty="0"/>
              <a:t> = {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0,1,2,3,4,5</a:t>
            </a:r>
            <a:r>
              <a:rPr lang="en-US" sz="2000" dirty="0"/>
              <a:t>,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6,7,8,9,10</a:t>
            </a:r>
            <a:r>
              <a:rPr lang="en-US" sz="2000" dirty="0"/>
              <a:t>}  </a:t>
            </a:r>
            <a:r>
              <a:rPr lang="en-US" sz="2000" i="1" dirty="0"/>
              <a:t>A</a:t>
            </a:r>
            <a:r>
              <a:rPr lang="en-US" sz="2000" dirty="0"/>
              <a:t> = {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1,2,3,4,5</a:t>
            </a:r>
            <a:r>
              <a:rPr lang="en-US" sz="2000" dirty="0"/>
              <a:t>},    </a:t>
            </a:r>
            <a:r>
              <a:rPr lang="en-US" sz="2000" i="1" dirty="0"/>
              <a:t>B</a:t>
            </a:r>
            <a:r>
              <a:rPr lang="en-US" sz="2000" dirty="0"/>
              <a:t> ={</a:t>
            </a:r>
            <a:r>
              <a:rPr lang="en-US" sz="2000" dirty="0">
                <a:latin typeface="Cambria Math" pitchFamily="18" charset="0"/>
                <a:ea typeface="Cambria Math" pitchFamily="18" charset="0"/>
              </a:rPr>
              <a:t>4,5,6,7,8</a:t>
            </a:r>
            <a:r>
              <a:rPr lang="en-US" sz="2000" dirty="0"/>
              <a:t>}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>
                <a:latin typeface="Cambria Math"/>
                <a:ea typeface="Cambria Math"/>
              </a:rPr>
              <a:t>∪ </a:t>
            </a:r>
            <a:r>
              <a:rPr lang="en-US" sz="1600" i="1" dirty="0">
                <a:ea typeface="Cambria Math"/>
              </a:rPr>
              <a:t>B</a:t>
            </a:r>
            <a:r>
              <a:rPr lang="en-US" sz="1600" b="1" dirty="0">
                <a:latin typeface="Cambria Math"/>
                <a:ea typeface="Cambria Math"/>
              </a:rPr>
              <a:t>             </a:t>
            </a:r>
          </a:p>
          <a:p>
            <a:pPr marL="1010412" lvl="2" indent="-342900">
              <a:buNone/>
            </a:pPr>
            <a:r>
              <a:rPr lang="en-US" sz="1600" b="1" dirty="0">
                <a:latin typeface="Cambria Math"/>
                <a:ea typeface="Cambria Math"/>
              </a:rPr>
              <a:t> </a:t>
            </a:r>
            <a:r>
              <a:rPr lang="en-US" sz="1600" b="1" dirty="0">
                <a:ea typeface="Cambria Math"/>
              </a:rPr>
              <a:t>Solution:</a:t>
            </a:r>
            <a:r>
              <a:rPr lang="en-US" sz="1600" b="1" dirty="0">
                <a:latin typeface="Cambria Math"/>
                <a:ea typeface="Cambria Math"/>
              </a:rPr>
              <a:t> </a:t>
            </a:r>
            <a:r>
              <a:rPr lang="en-US" sz="1600" dirty="0"/>
              <a:t>{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1,2,3,4,5</a:t>
            </a:r>
            <a:r>
              <a:rPr lang="en-US" sz="1600" dirty="0"/>
              <a:t>,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6,7,8</a:t>
            </a:r>
            <a:r>
              <a:rPr lang="en-US" sz="1600" dirty="0"/>
              <a:t>}</a:t>
            </a:r>
            <a:r>
              <a:rPr lang="en-US" sz="1600" b="1" dirty="0">
                <a:latin typeface="Cambria Math"/>
                <a:ea typeface="Cambria Math"/>
              </a:rPr>
              <a:t>     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>
                <a:latin typeface="Cambria Math"/>
                <a:ea typeface="Cambria Math"/>
              </a:rPr>
              <a:t>∩ </a:t>
            </a:r>
            <a:r>
              <a:rPr lang="en-US" sz="1600" i="1" dirty="0">
                <a:ea typeface="Cambria Math"/>
              </a:rPr>
              <a:t>B</a:t>
            </a:r>
            <a:r>
              <a:rPr lang="en-US" sz="1600" b="1" dirty="0">
                <a:ea typeface="Cambria Math"/>
              </a:rPr>
              <a:t>            </a:t>
            </a:r>
          </a:p>
          <a:p>
            <a:pPr marL="1010412" lvl="2" indent="-342900">
              <a:buNone/>
            </a:pPr>
            <a:r>
              <a:rPr lang="en-US" sz="1600" b="1" dirty="0">
                <a:ea typeface="Cambria Math"/>
              </a:rPr>
              <a:t> Solution:</a:t>
            </a:r>
            <a:r>
              <a:rPr lang="en-US" sz="1600" b="1" dirty="0">
                <a:latin typeface="Cambria Math"/>
                <a:ea typeface="Cambria Math"/>
              </a:rPr>
              <a:t> </a:t>
            </a:r>
            <a:r>
              <a:rPr lang="en-US" sz="1600" dirty="0"/>
              <a:t>{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4,5</a:t>
            </a:r>
            <a:r>
              <a:rPr lang="en-US" sz="1600" dirty="0"/>
              <a:t>}</a:t>
            </a:r>
            <a:r>
              <a:rPr lang="en-US" sz="1600" b="1" dirty="0">
                <a:latin typeface="Cambria Math"/>
                <a:ea typeface="Cambria Math"/>
              </a:rPr>
              <a:t> </a:t>
            </a: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>
                <a:ea typeface="Cambria Math" pitchFamily="18" charset="0"/>
              </a:rPr>
              <a:t>Ā</a:t>
            </a:r>
            <a:r>
              <a:rPr lang="en-US" sz="1600" b="1" dirty="0">
                <a:ea typeface="Cambria Math"/>
              </a:rPr>
              <a:t>                  </a:t>
            </a:r>
          </a:p>
          <a:p>
            <a:pPr marL="1010412" lvl="2" indent="-342900">
              <a:buNone/>
            </a:pPr>
            <a:r>
              <a:rPr lang="en-US" sz="1600" b="1" dirty="0">
                <a:ea typeface="Cambria Math"/>
              </a:rPr>
              <a:t>  Solution:</a:t>
            </a:r>
            <a:r>
              <a:rPr lang="en-US" sz="1600" b="1" dirty="0">
                <a:latin typeface="Cambria Math"/>
                <a:ea typeface="Cambria Math"/>
              </a:rPr>
              <a:t> </a:t>
            </a:r>
            <a:r>
              <a:rPr lang="en-US" sz="1600" dirty="0"/>
              <a:t>{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0,6,7,8,9,10</a:t>
            </a:r>
            <a:r>
              <a:rPr lang="en-US" sz="1600" dirty="0"/>
              <a:t>}</a:t>
            </a:r>
            <a:endParaRPr lang="en-US" sz="1600" b="1" dirty="0">
              <a:latin typeface="Cambria Math" pitchFamily="18" charset="0"/>
              <a:ea typeface="Cambria Math" pitchFamily="18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1600" dirty="0">
                <a:latin typeface="Cambria Math" pitchFamily="18" charset="0"/>
                <a:ea typeface="Cambria Math" pitchFamily="18" charset="0"/>
                <a:sym typeface="Symbol"/>
              </a:rPr>
              <a:t>                        </a:t>
            </a:r>
          </a:p>
          <a:p>
            <a:pPr marL="1010412" lvl="2" indent="-342900">
              <a:buNone/>
            </a:pPr>
            <a:r>
              <a:rPr lang="en-US" sz="1600" dirty="0">
                <a:latin typeface="Cambria Math" pitchFamily="18" charset="0"/>
                <a:ea typeface="Cambria Math" pitchFamily="18" charset="0"/>
                <a:sym typeface="Symbol"/>
              </a:rPr>
              <a:t> </a:t>
            </a:r>
            <a:r>
              <a:rPr lang="en-US" sz="1600" b="1" dirty="0">
                <a:ea typeface="Cambria Math"/>
              </a:rPr>
              <a:t>Solution:</a:t>
            </a:r>
            <a:r>
              <a:rPr lang="en-US" sz="1600" dirty="0"/>
              <a:t> {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0,1,2,3,9,10</a:t>
            </a:r>
            <a:r>
              <a:rPr lang="en-US" sz="1600" dirty="0"/>
              <a:t>}</a:t>
            </a:r>
            <a:endParaRPr lang="en-US" sz="1600" dirty="0">
              <a:latin typeface="Cambria Math" pitchFamily="18" charset="0"/>
              <a:ea typeface="Cambria Math" pitchFamily="18" charset="0"/>
              <a:sym typeface="Symbol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b="1" dirty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b="1" dirty="0">
                <a:ea typeface="Cambria Math"/>
              </a:rPr>
              <a:t>            </a:t>
            </a:r>
          </a:p>
          <a:p>
            <a:pPr marL="1010412" lvl="2" indent="-342900">
              <a:buNone/>
            </a:pPr>
            <a:r>
              <a:rPr lang="en-US" sz="1600" b="1" dirty="0">
                <a:ea typeface="Cambria Math"/>
              </a:rPr>
              <a:t>  Solution:</a:t>
            </a:r>
            <a:r>
              <a:rPr lang="en-US" sz="1600" b="1" dirty="0">
                <a:latin typeface="Cambria Math"/>
                <a:ea typeface="Cambria Math"/>
              </a:rPr>
              <a:t> </a:t>
            </a:r>
            <a:r>
              <a:rPr lang="en-US" sz="1600" dirty="0"/>
              <a:t>{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1,2,3</a:t>
            </a:r>
            <a:r>
              <a:rPr lang="en-US" sz="1600" dirty="0"/>
              <a:t>} </a:t>
            </a:r>
            <a:endParaRPr lang="en-US" sz="1600" b="1" dirty="0">
              <a:latin typeface="Cambria Math" pitchFamily="18" charset="0"/>
              <a:ea typeface="Cambria Math" pitchFamily="18" charset="0"/>
            </a:endParaRPr>
          </a:p>
          <a:p>
            <a:pPr marL="736092" lvl="1" indent="-342900">
              <a:buFont typeface="+mj-lt"/>
              <a:buAutoNum type="arabicPeriod"/>
            </a:pPr>
            <a:r>
              <a:rPr lang="en-US" sz="1600" i="1" dirty="0">
                <a:ea typeface="Cambria Math" pitchFamily="18" charset="0"/>
              </a:rPr>
              <a:t>B</a:t>
            </a:r>
            <a:r>
              <a:rPr lang="en-US" sz="1600" b="1" dirty="0">
                <a:latin typeface="Cambria Math" pitchFamily="18" charset="0"/>
                <a:ea typeface="Cambria Math" pitchFamily="18" charset="0"/>
              </a:rPr>
              <a:t> – </a:t>
            </a:r>
            <a:r>
              <a:rPr lang="en-US" sz="1600" i="1" dirty="0">
                <a:ea typeface="Cambria Math" pitchFamily="18" charset="0"/>
              </a:rPr>
              <a:t>A</a:t>
            </a:r>
            <a:r>
              <a:rPr lang="en-US" sz="1600" b="1" dirty="0">
                <a:latin typeface="Cambria Math" pitchFamily="18" charset="0"/>
                <a:ea typeface="Cambria Math" pitchFamily="18" charset="0"/>
              </a:rPr>
              <a:t>               </a:t>
            </a:r>
          </a:p>
          <a:p>
            <a:pPr marL="1010412" lvl="2" indent="-342900">
              <a:buNone/>
            </a:pPr>
            <a:r>
              <a:rPr lang="en-US" sz="1600" b="1" dirty="0">
                <a:ea typeface="Cambria Math"/>
              </a:rPr>
              <a:t>Solution:</a:t>
            </a:r>
            <a:r>
              <a:rPr lang="en-US" sz="1600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1600" dirty="0"/>
              <a:t>{</a:t>
            </a:r>
            <a:r>
              <a:rPr lang="en-US" sz="1600" dirty="0">
                <a:latin typeface="Cambria Math" pitchFamily="18" charset="0"/>
                <a:ea typeface="Cambria Math" pitchFamily="18" charset="0"/>
              </a:rPr>
              <a:t>6,7,8</a:t>
            </a:r>
            <a:r>
              <a:rPr lang="en-US" sz="1600" dirty="0"/>
              <a:t>} </a:t>
            </a:r>
            <a:r>
              <a:rPr lang="en-US" sz="1600" b="1" dirty="0">
                <a:latin typeface="Cambria Math" pitchFamily="18" charset="0"/>
                <a:ea typeface="Cambria Math" pitchFamily="18" charset="0"/>
              </a:rPr>
              <a:t>			</a:t>
            </a:r>
          </a:p>
          <a:p>
            <a:pPr lvl="1"/>
            <a:endParaRPr lang="en-US" b="1" dirty="0">
              <a:latin typeface="Cambria Math" pitchFamily="18" charset="0"/>
              <a:ea typeface="Cambria Math" pitchFamily="18" charset="0"/>
            </a:endParaRPr>
          </a:p>
          <a:p>
            <a:pPr lvl="1"/>
            <a:endParaRPr lang="en-US" b="1" dirty="0">
              <a:latin typeface="Cambria Math"/>
              <a:ea typeface="Cambria Math"/>
            </a:endParaRPr>
          </a:p>
          <a:p>
            <a:pPr lvl="1"/>
            <a:endParaRPr lang="en-US" b="1" dirty="0">
              <a:latin typeface="Cambria Math"/>
              <a:ea typeface="Cambria Math"/>
            </a:endParaRP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326756" y="3816880"/>
            <a:ext cx="128016" cy="150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9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Operations on Sets</a:t>
            </a:r>
          </a:p>
        </p:txBody>
      </p:sp>
      <p:pic>
        <p:nvPicPr>
          <p:cNvPr id="4" name="Picture 3" descr="Screen Shot 2018-02-14 at 3.2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9" y="1417637"/>
            <a:ext cx="6932145" cy="39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9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Operations on Sets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417638"/>
            <a:ext cx="773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A={(x,x</a:t>
            </a:r>
            <a:r>
              <a:rPr lang="en-US" sz="2400" baseline="30000" dirty="0"/>
              <a:t>2</a:t>
            </a:r>
            <a:r>
              <a:rPr lang="en-US" sz="2400" dirty="0"/>
              <a:t>) : x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 R}  B={(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x,ax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+ b) : x  R and </a:t>
            </a:r>
            <a:r>
              <a:rPr lang="en-US" sz="2400" dirty="0" err="1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a,b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 R}  </a:t>
            </a:r>
            <a:endParaRPr lang="en-US" sz="2400" dirty="0"/>
          </a:p>
        </p:txBody>
      </p:sp>
      <p:pic>
        <p:nvPicPr>
          <p:cNvPr id="5" name="Picture 4" descr="Screen Shot 2018-02-14 at 3.2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9560"/>
            <a:ext cx="8496300" cy="2425700"/>
          </a:xfrm>
          <a:prstGeom prst="rect">
            <a:avLst/>
          </a:prstGeom>
        </p:spPr>
      </p:pic>
      <p:pic>
        <p:nvPicPr>
          <p:cNvPr id="7" name="Picture 6" descr="Screen Shot 2018-02-14 at 3.26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8" y="5043889"/>
            <a:ext cx="7023100" cy="53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6914" y="3833464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6055" y="3833464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72486" y="3899351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22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1-08 at 5.15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7" y="1669343"/>
            <a:ext cx="8943441" cy="4479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Operations on Sets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31714" y="4186535"/>
            <a:ext cx="57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62871" y="4030285"/>
            <a:ext cx="577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277520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5BAF2-1C25-1744-A5FB-91E54B45F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F1E6B-54C9-5040-A332-29AE4DCE3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Intersection and union of a long sequence of sets </a:t>
            </a:r>
            <a:r>
              <a:rPr lang="en-IN" dirty="0"/>
              <a:t>A</a:t>
            </a:r>
            <a:r>
              <a:rPr lang="en-IN" baseline="-25000" dirty="0"/>
              <a:t>1</a:t>
            </a:r>
            <a:r>
              <a:rPr lang="en-IN" dirty="0"/>
              <a:t>, A</a:t>
            </a:r>
            <a:r>
              <a:rPr lang="en-IN" baseline="-25000" dirty="0"/>
              <a:t>2</a:t>
            </a:r>
            <a:r>
              <a:rPr lang="en-IN" dirty="0"/>
              <a:t>, ..., A</a:t>
            </a:r>
            <a:r>
              <a:rPr lang="en-IN" baseline="-25000" dirty="0"/>
              <a:t>n</a:t>
            </a:r>
            <a:r>
              <a:rPr lang="en-IN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C4BA4D-E7D2-EC4D-B84E-F940A8B11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79" y="4083047"/>
            <a:ext cx="8331200" cy="901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5036F4-3169-BC40-80E5-F41067430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2971800"/>
            <a:ext cx="80899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60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58D2-E2C2-E64F-84FA-7E3D064B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3.3.2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E3891-A14D-1C48-BE93-E7A8C5DA9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sz="2800" dirty="0"/>
                  <a:t>For </a:t>
                </a:r>
                <a:r>
                  <a:rPr lang="en-IN" sz="2800" dirty="0" err="1"/>
                  <a:t>i</a:t>
                </a:r>
                <a:r>
                  <a:rPr lang="en-IN" sz="2800" dirty="0"/>
                  <a:t> ∈ </a:t>
                </a:r>
                <a:r>
                  <a:rPr lang="en-IN" sz="2800" b="1" dirty="0"/>
                  <a:t>Z</a:t>
                </a:r>
                <a:r>
                  <a:rPr lang="en-IN" sz="2800" baseline="30000" dirty="0"/>
                  <a:t>+</a:t>
                </a:r>
                <a:r>
                  <a:rPr lang="en-IN" sz="2800" dirty="0"/>
                  <a:t>, A</a:t>
                </a:r>
                <a:r>
                  <a:rPr lang="en-IN" sz="2800" baseline="-25000" dirty="0"/>
                  <a:t>i</a:t>
                </a:r>
                <a:r>
                  <a:rPr lang="en-IN" sz="2800" dirty="0"/>
                  <a:t> is the set of all positive integer multiples of </a:t>
                </a:r>
                <a:r>
                  <a:rPr lang="en-IN" sz="2800" dirty="0" err="1"/>
                  <a:t>i</a:t>
                </a:r>
                <a:r>
                  <a:rPr lang="en-IN" sz="2800" dirty="0"/>
                  <a:t>.</a:t>
                </a:r>
              </a:p>
              <a:p>
                <a:pPr lvl="1"/>
                <a:r>
                  <a:rPr lang="en-IN" sz="2400" dirty="0"/>
                  <a:t>A</a:t>
                </a:r>
                <a:r>
                  <a:rPr lang="en-IN" sz="2400" baseline="-25000" dirty="0"/>
                  <a:t>1</a:t>
                </a:r>
                <a:r>
                  <a:rPr lang="en-IN" sz="2400" dirty="0"/>
                  <a:t>={1, 2, 3, …}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/>
                  <a:t>A</a:t>
                </a:r>
                <a:r>
                  <a:rPr lang="en-IN" sz="2400" baseline="-25000" dirty="0"/>
                  <a:t>2</a:t>
                </a:r>
                <a:r>
                  <a:rPr lang="en-IN" sz="2400" dirty="0"/>
                  <a:t>={2, 4, 6, 8, …}</a:t>
                </a:r>
              </a:p>
              <a:p>
                <a:pPr lvl="1"/>
                <a:r>
                  <a:rPr lang="en-IN" sz="2400" dirty="0"/>
                  <a:t>A</a:t>
                </a:r>
                <a:r>
                  <a:rPr lang="en-IN" sz="2400" baseline="-25000" dirty="0"/>
                  <a:t>3</a:t>
                </a:r>
                <a:r>
                  <a:rPr lang="en-IN" sz="2400" dirty="0"/>
                  <a:t>={ 3, 6, 9, 12, ….}</a:t>
                </a:r>
              </a:p>
              <a:p>
                <a:pPr lvl="1"/>
                <a:r>
                  <a:rPr lang="en-IN" sz="2400" dirty="0"/>
                  <a:t>A</a:t>
                </a:r>
                <a:r>
                  <a:rPr lang="en-IN" sz="2400" baseline="-25000" dirty="0"/>
                  <a:t>4</a:t>
                </a:r>
                <a:r>
                  <a:rPr lang="en-IN" sz="2400" dirty="0"/>
                  <a:t>={4, 8, 12, 16, …}</a:t>
                </a:r>
              </a:p>
              <a:p>
                <a:pPr lvl="1"/>
                <a:r>
                  <a:rPr lang="en-IN" sz="2400" dirty="0"/>
                  <a:t>A</a:t>
                </a:r>
                <a:r>
                  <a:rPr lang="en-IN" sz="2400" baseline="-25000" dirty="0"/>
                  <a:t>6</a:t>
                </a:r>
                <a:r>
                  <a:rPr lang="en-IN" sz="2400" dirty="0"/>
                  <a:t>={5,10, 15, 20, …}</a:t>
                </a:r>
              </a:p>
              <a:p>
                <a:pPr marL="457200" lvl="1" indent="0">
                  <a:buNone/>
                </a:pPr>
                <a:endParaRPr lang="en-IN" sz="2400" dirty="0"/>
              </a:p>
              <a:p>
                <a:r>
                  <a:rPr lang="en-IN" sz="2800" dirty="0"/>
                  <a:t>What are          and           ?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E3891-A14D-1C48-BE93-E7A8C5DA9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01" r="-1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FAD41D-E99B-4C40-9C80-4C09F8F6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080" y="5035551"/>
            <a:ext cx="7493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24178-C796-F147-B358-7A38C7B70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5697" y="5031318"/>
            <a:ext cx="7747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77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458D2-E2C2-E64F-84FA-7E3D064B1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3.3.2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E3891-A14D-1C48-BE93-E7A8C5DA9E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</p:spPr>
            <p:txBody>
              <a:bodyPr>
                <a:normAutofit/>
              </a:bodyPr>
              <a:lstStyle/>
              <a:p>
                <a:r>
                  <a:rPr lang="en-IN" sz="2400" dirty="0"/>
                  <a:t>For </a:t>
                </a:r>
                <a:r>
                  <a:rPr lang="en-IN" sz="2400" dirty="0" err="1"/>
                  <a:t>i</a:t>
                </a:r>
                <a:r>
                  <a:rPr lang="en-IN" sz="2400" dirty="0"/>
                  <a:t> ∈ </a:t>
                </a:r>
                <a:r>
                  <a:rPr lang="en-IN" sz="2400" b="1" dirty="0"/>
                  <a:t>Z</a:t>
                </a:r>
                <a:r>
                  <a:rPr lang="en-IN" sz="2400" baseline="30000" dirty="0"/>
                  <a:t>+</a:t>
                </a:r>
                <a:r>
                  <a:rPr lang="en-IN" sz="2400" dirty="0"/>
                  <a:t>, A</a:t>
                </a:r>
                <a:r>
                  <a:rPr lang="en-IN" sz="2400" baseline="-25000" dirty="0"/>
                  <a:t>i</a:t>
                </a:r>
                <a:r>
                  <a:rPr lang="en-IN" sz="2400" dirty="0"/>
                  <a:t> is the set of all positive integer multiples of </a:t>
                </a:r>
                <a:r>
                  <a:rPr lang="en-IN" sz="2400" dirty="0" err="1"/>
                  <a:t>i</a:t>
                </a:r>
                <a:r>
                  <a:rPr lang="en-IN" sz="2400" dirty="0"/>
                  <a:t>.</a:t>
                </a:r>
              </a:p>
              <a:p>
                <a:pPr lvl="1"/>
                <a:r>
                  <a:rPr lang="en-IN" sz="2000" dirty="0"/>
                  <a:t>A</a:t>
                </a:r>
                <a:r>
                  <a:rPr lang="en-IN" sz="2000" baseline="-25000" dirty="0"/>
                  <a:t>1</a:t>
                </a:r>
                <a:r>
                  <a:rPr lang="en-IN" sz="2000" dirty="0"/>
                  <a:t>={1, 2, 3, …}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000" dirty="0"/>
                  <a:t>A</a:t>
                </a:r>
                <a:r>
                  <a:rPr lang="en-IN" sz="2000" baseline="-25000" dirty="0"/>
                  <a:t>2</a:t>
                </a:r>
                <a:r>
                  <a:rPr lang="en-IN" sz="2000" dirty="0"/>
                  <a:t>={2, 4, 6, 8, …}</a:t>
                </a:r>
              </a:p>
              <a:p>
                <a:pPr lvl="1"/>
                <a:r>
                  <a:rPr lang="en-IN" sz="2000" dirty="0"/>
                  <a:t>A</a:t>
                </a:r>
                <a:r>
                  <a:rPr lang="en-IN" sz="2000" baseline="-25000" dirty="0"/>
                  <a:t>3</a:t>
                </a:r>
                <a:r>
                  <a:rPr lang="en-IN" sz="2000" dirty="0"/>
                  <a:t>={ 3, 6, 9, 12, ….}</a:t>
                </a:r>
              </a:p>
              <a:p>
                <a:pPr lvl="1"/>
                <a:r>
                  <a:rPr lang="en-IN" sz="2000" dirty="0"/>
                  <a:t>A</a:t>
                </a:r>
                <a:r>
                  <a:rPr lang="en-IN" sz="2000" baseline="-25000" dirty="0"/>
                  <a:t>4</a:t>
                </a:r>
                <a:r>
                  <a:rPr lang="en-IN" sz="2000" dirty="0"/>
                  <a:t>={4, 8, 12, 16, …}</a:t>
                </a:r>
              </a:p>
              <a:p>
                <a:pPr lvl="1"/>
                <a:r>
                  <a:rPr lang="en-IN" sz="2000" dirty="0"/>
                  <a:t>A</a:t>
                </a:r>
                <a:r>
                  <a:rPr lang="en-IN" sz="2000" baseline="-25000" dirty="0"/>
                  <a:t>6</a:t>
                </a:r>
                <a:r>
                  <a:rPr lang="en-IN" sz="2000" dirty="0"/>
                  <a:t>={5,10, 15, 20, …}</a:t>
                </a:r>
              </a:p>
              <a:p>
                <a:pPr marL="457200" lvl="1" indent="0">
                  <a:buNone/>
                </a:pPr>
                <a:endParaRPr lang="en-IN" sz="2000" dirty="0"/>
              </a:p>
              <a:p>
                <a:r>
                  <a:rPr lang="en-IN" sz="2400" dirty="0"/>
                  <a:t>What are            and.            ?</a:t>
                </a:r>
              </a:p>
              <a:p>
                <a:pPr marL="0" indent="0">
                  <a:buNone/>
                </a:pPr>
                <a:r>
                  <a:rPr lang="en-US" sz="2400" dirty="0"/>
                  <a:t>  </a:t>
                </a:r>
              </a:p>
              <a:p>
                <a:pPr marL="0" indent="0">
                  <a:buNone/>
                </a:pPr>
                <a:r>
                  <a:rPr lang="en-US" sz="2400" dirty="0"/>
                  <a:t>            = {1, 2, 3, ….} and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        =  {x: x =60 k for all positive integer k} = {60, 120, 180, …}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EE3891-A14D-1C48-BE93-E7A8C5DA9E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257800"/>
              </a:xfrm>
              <a:blipFill>
                <a:blip r:embed="rId2"/>
                <a:stretch>
                  <a:fillRect l="-1080" t="-9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F1FAD41D-E99B-4C40-9C80-4C09F8F63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014" y="4127501"/>
            <a:ext cx="749300" cy="83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24178-C796-F147-B358-7A38C7B702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835" y="4049185"/>
            <a:ext cx="774700" cy="825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0E2285-8A98-DC4F-A62C-97823FBAA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93" y="4940302"/>
            <a:ext cx="774700" cy="825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AAD517-FD9A-6F4E-BB68-18BF956DB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87" y="5765802"/>
            <a:ext cx="7493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942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Venn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often used to visualize the various relations between the sets.</a:t>
            </a:r>
          </a:p>
        </p:txBody>
      </p:sp>
      <p:pic>
        <p:nvPicPr>
          <p:cNvPr id="5" name="Picture 4" descr="Picture 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18" y="2628900"/>
            <a:ext cx="5461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6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Intersection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intersection</a:t>
            </a:r>
            <a:r>
              <a:rPr lang="en-US" dirty="0"/>
              <a:t> of sets A and B, denoted by   A     B, is the set that contains those elements in both A and B.</a:t>
            </a:r>
          </a:p>
        </p:txBody>
      </p:sp>
      <p:pic>
        <p:nvPicPr>
          <p:cNvPr id="4" name="Picture 3" descr="Picture 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341" y="2221402"/>
            <a:ext cx="266700" cy="355600"/>
          </a:xfrm>
          <a:prstGeom prst="rect">
            <a:avLst/>
          </a:prstGeom>
        </p:spPr>
      </p:pic>
      <p:pic>
        <p:nvPicPr>
          <p:cNvPr id="5" name="Picture 4" descr="Screen Shot 2018-10-21 at 8.32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3263154"/>
            <a:ext cx="7696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notation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∈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 </a:t>
            </a:r>
            <a:r>
              <a:rPr lang="en-US" dirty="0"/>
              <a:t>denotes that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is an element of the set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.</a:t>
            </a:r>
          </a:p>
          <a:p>
            <a:r>
              <a:rPr lang="en-US" dirty="0"/>
              <a:t>If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 is not a member of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/>
              <a:t>, write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∉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92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union</a:t>
            </a:r>
            <a:r>
              <a:rPr lang="en-US" dirty="0"/>
              <a:t>  of sets A and B, denoted by A     B, is the set that contains those elements that are in either A or B.</a:t>
            </a:r>
          </a:p>
        </p:txBody>
      </p:sp>
      <p:pic>
        <p:nvPicPr>
          <p:cNvPr id="7" name="Picture 6" descr="Picture 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3619" y="1768266"/>
            <a:ext cx="304800" cy="342900"/>
          </a:xfrm>
          <a:prstGeom prst="rect">
            <a:avLst/>
          </a:prstGeom>
        </p:spPr>
      </p:pic>
      <p:pic>
        <p:nvPicPr>
          <p:cNvPr id="4" name="Picture 3" descr="Screen Shot 2018-10-21 at 8.31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10326"/>
            <a:ext cx="85217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13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Set Difference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difference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two sets A and B, denoted A−B, is the set containing those elements that are in A but not in B</a:t>
            </a:r>
          </a:p>
        </p:txBody>
      </p:sp>
      <p:pic>
        <p:nvPicPr>
          <p:cNvPr id="2" name="Picture 1" descr="Screen Shot 2018-10-21 at 8.2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310218"/>
            <a:ext cx="7518400" cy="322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1528" y="5334001"/>
            <a:ext cx="21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 </a:t>
            </a:r>
            <a:r>
              <a:rPr lang="en-US" dirty="0"/>
              <a:t> –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/>
              <a:t>= { d , g }</a:t>
            </a:r>
          </a:p>
        </p:txBody>
      </p:sp>
    </p:spTree>
    <p:extLst>
      <p:ext uri="{BB962C8B-B14F-4D97-AF65-F5344CB8AC3E}">
        <p14:creationId xmlns:p14="http://schemas.microsoft.com/office/powerpoint/2010/main" val="1439988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Set Difference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difference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two sets A and B, denoted A−B, is the set containing those elements that are in A but not in B</a:t>
            </a:r>
          </a:p>
        </p:txBody>
      </p:sp>
      <p:pic>
        <p:nvPicPr>
          <p:cNvPr id="2" name="Picture 1" descr="Screen Shot 2018-10-21 at 8.29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3310218"/>
            <a:ext cx="7518400" cy="3225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3200" y="5864553"/>
            <a:ext cx="3696447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Note that A - B ≠ B - 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1528" y="5334001"/>
            <a:ext cx="21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 </a:t>
            </a:r>
            <a:r>
              <a:rPr lang="en-US" dirty="0"/>
              <a:t> –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 </a:t>
            </a:r>
            <a:r>
              <a:rPr lang="en-US" dirty="0"/>
              <a:t>= { d , g }</a:t>
            </a:r>
          </a:p>
        </p:txBody>
      </p:sp>
    </p:spTree>
    <p:extLst>
      <p:ext uri="{BB962C8B-B14F-4D97-AF65-F5344CB8AC3E}">
        <p14:creationId xmlns:p14="http://schemas.microsoft.com/office/powerpoint/2010/main" val="2422594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Set Complement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45689" cy="4525963"/>
          </a:xfrm>
        </p:spPr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The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complement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of a set A, denoted A, consists of all elements </a:t>
            </a:r>
            <a:r>
              <a:rPr lang="en-US" u="sng" dirty="0">
                <a:latin typeface="Calibri" charset="0"/>
                <a:ea typeface="ＭＳ Ｐゴシック" charset="0"/>
                <a:cs typeface="ＭＳ Ｐゴシック" charset="0"/>
              </a:rPr>
              <a:t>not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 in A.  That is the difference of the universal set U and A.</a:t>
            </a:r>
          </a:p>
          <a:p>
            <a:pPr algn="ctr">
              <a:buFont typeface="Arial" charset="0"/>
              <a:buNone/>
            </a:pP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= {x | x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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A }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2211388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24955" y="3254023"/>
            <a:ext cx="228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8-10-21 at 9.42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04365"/>
            <a:ext cx="7446682" cy="287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483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Symmetric Difference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1648047"/>
            <a:ext cx="8229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The difference operation is not commutative since it is not necessarily the case that A - B = B - A.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By contrast the symmetric difference is commutative.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The symmetric difference between two sets, A and B, denoted A </a:t>
            </a:r>
            <a:r>
              <a:rPr lang="en-US" sz="2800" dirty="0" err="1"/>
              <a:t>Δ</a:t>
            </a:r>
            <a:r>
              <a:rPr lang="en-US" sz="2800" dirty="0"/>
              <a:t> B, is the set of elements that are a member of exactly one of A and B, but not both. 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/>
              <a:t>An alternative definition of the symmetric difference operation is:</a:t>
            </a:r>
          </a:p>
          <a:p>
            <a:pPr marL="457200" indent="-457200">
              <a:buFont typeface="Arial"/>
              <a:buChar char="•"/>
            </a:pPr>
            <a:endParaRPr lang="en-US" sz="2800" dirty="0"/>
          </a:p>
        </p:txBody>
      </p:sp>
      <p:pic>
        <p:nvPicPr>
          <p:cNvPr id="6" name="Picture 5" descr="Screen Shot 2018-10-21 at 9.5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88" y="5765373"/>
            <a:ext cx="29337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101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Symmetric Difference</a:t>
            </a:r>
            <a:endParaRPr lang="en-US" dirty="0"/>
          </a:p>
        </p:txBody>
      </p:sp>
      <p:pic>
        <p:nvPicPr>
          <p:cNvPr id="6" name="Picture 5" descr="Screen Shot 2018-10-21 at 9.56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388" y="5003382"/>
            <a:ext cx="2933700" cy="50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63017" y="3184570"/>
            <a:ext cx="32573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err="1"/>
              <a:t>Δ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762000" y="1676403"/>
            <a:ext cx="7620000" cy="2997200"/>
            <a:chOff x="762000" y="1676403"/>
            <a:chExt cx="7620000" cy="2997200"/>
          </a:xfrm>
        </p:grpSpPr>
        <p:pic>
          <p:nvPicPr>
            <p:cNvPr id="5" name="Picture 4" descr="Screen Shot 2018-10-21 at 10.00.42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676403"/>
              <a:ext cx="7620000" cy="2997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575557" y="3199511"/>
              <a:ext cx="106231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558ED5"/>
                  </a:solidFill>
                </a:rPr>
                <a:t>A</a:t>
              </a:r>
              <a:r>
                <a:rPr lang="en-US" dirty="0"/>
                <a:t> </a:t>
              </a:r>
              <a:r>
                <a:rPr lang="en-IN" dirty="0"/>
                <a:t>⊕ </a:t>
              </a:r>
              <a:r>
                <a:rPr lang="en-US" dirty="0">
                  <a:solidFill>
                    <a:schemeClr val="accent2">
                      <a:lumMod val="75000"/>
                    </a:schemeClr>
                  </a:solidFill>
                </a:rPr>
                <a:t>B =.     </a:t>
              </a:r>
              <a:r>
                <a:rPr lang="en-US" dirty="0"/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4990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Disjoint Sets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Two sets are said to be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disjoint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their intersection is the empty set: 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 B = 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6858000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143000" y="3497263"/>
            <a:ext cx="53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i="1"/>
              <a:t>U</a:t>
            </a:r>
            <a:endParaRPr lang="en-US" sz="1800" b="1" i="1"/>
          </a:p>
        </p:txBody>
      </p:sp>
      <p:sp>
        <p:nvSpPr>
          <p:cNvPr id="6" name="Oval 5"/>
          <p:cNvSpPr/>
          <p:nvPr/>
        </p:nvSpPr>
        <p:spPr>
          <a:xfrm>
            <a:off x="1676400" y="3505200"/>
            <a:ext cx="22098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505200"/>
            <a:ext cx="23622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25146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A</a:t>
            </a:r>
            <a:endParaRPr lang="en-US" sz="1800" i="1"/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B</a:t>
            </a:r>
            <a:endParaRPr lang="en-US" sz="1800" i="1"/>
          </a:p>
        </p:txBody>
      </p:sp>
    </p:spTree>
    <p:extLst>
      <p:ext uri="{BB962C8B-B14F-4D97-AF65-F5344CB8AC3E}">
        <p14:creationId xmlns:p14="http://schemas.microsoft.com/office/powerpoint/2010/main" val="19349034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  <a:latin typeface="Calibri" charset="0"/>
                <a:ea typeface="ＭＳ Ｐゴシック" charset="0"/>
                <a:cs typeface="ＭＳ Ｐゴシック" charset="0"/>
              </a:rPr>
              <a:t>Disjoint Sets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alibri" charset="0"/>
                <a:ea typeface="ＭＳ Ｐゴシック" charset="0"/>
                <a:cs typeface="ＭＳ Ｐゴシック" charset="0"/>
              </a:rPr>
              <a:t>Definition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: Two sets are said to be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disjoint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if their intersection is the empty set: A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 B = 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3276600"/>
            <a:ext cx="6858000" cy="25146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6000" b="1" dirty="0">
              <a:solidFill>
                <a:schemeClr val="tx1"/>
              </a:solidFill>
            </a:endParaRPr>
          </a:p>
        </p:txBody>
      </p:sp>
      <p:sp>
        <p:nvSpPr>
          <p:cNvPr id="47108" name="TextBox 4"/>
          <p:cNvSpPr txBox="1">
            <a:spLocks noChangeArrowheads="1"/>
          </p:cNvSpPr>
          <p:nvPr/>
        </p:nvSpPr>
        <p:spPr bwMode="auto">
          <a:xfrm>
            <a:off x="1143000" y="3497263"/>
            <a:ext cx="5334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b="1" i="1"/>
              <a:t>U</a:t>
            </a:r>
            <a:endParaRPr lang="en-US" sz="1800" b="1" i="1"/>
          </a:p>
        </p:txBody>
      </p:sp>
      <p:sp>
        <p:nvSpPr>
          <p:cNvPr id="6" name="Oval 5"/>
          <p:cNvSpPr/>
          <p:nvPr/>
        </p:nvSpPr>
        <p:spPr>
          <a:xfrm>
            <a:off x="1676400" y="3505200"/>
            <a:ext cx="22098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505200"/>
            <a:ext cx="2362200" cy="2133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7111" name="TextBox 7"/>
          <p:cNvSpPr txBox="1">
            <a:spLocks noChangeArrowheads="1"/>
          </p:cNvSpPr>
          <p:nvPr/>
        </p:nvSpPr>
        <p:spPr bwMode="auto">
          <a:xfrm>
            <a:off x="25146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A</a:t>
            </a:r>
            <a:endParaRPr lang="en-US" sz="1800" i="1"/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5791200" y="4038600"/>
            <a:ext cx="38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/>
              <a:t>B</a:t>
            </a:r>
            <a:endParaRPr lang="en-US" sz="1800" i="1"/>
          </a:p>
        </p:txBody>
      </p:sp>
      <p:grpSp>
        <p:nvGrpSpPr>
          <p:cNvPr id="3" name="Group 2"/>
          <p:cNvGrpSpPr/>
          <p:nvPr/>
        </p:nvGrpSpPr>
        <p:grpSpPr>
          <a:xfrm>
            <a:off x="652670" y="5962711"/>
            <a:ext cx="6120990" cy="523220"/>
            <a:chOff x="652670" y="5962711"/>
            <a:chExt cx="6120990" cy="523220"/>
          </a:xfrm>
        </p:grpSpPr>
        <p:sp>
          <p:nvSpPr>
            <p:cNvPr id="2" name="TextBox 1"/>
            <p:cNvSpPr txBox="1"/>
            <p:nvPr/>
          </p:nvSpPr>
          <p:spPr>
            <a:xfrm>
              <a:off x="652670" y="5962711"/>
              <a:ext cx="6120990" cy="52322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2800" dirty="0"/>
                <a:t>If A and B are disjoint, A     B = A </a:t>
              </a:r>
              <a:r>
                <a:rPr lang="en-IN" dirty="0"/>
                <a:t>⊕</a:t>
              </a:r>
              <a:r>
                <a:rPr lang="en-US" sz="2800" dirty="0"/>
                <a:t> B.  </a:t>
              </a:r>
            </a:p>
          </p:txBody>
        </p:sp>
        <p:pic>
          <p:nvPicPr>
            <p:cNvPr id="11" name="Picture 10" descr="Picture 2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4400" y="6068557"/>
              <a:ext cx="304800" cy="342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22012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 identities (3.5)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Set identities are basic laws on how set operations work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have already been introduced on previous slides</a:t>
            </a:r>
          </a:p>
          <a:p>
            <a:pPr>
              <a:lnSpc>
                <a:spcPct val="90000"/>
              </a:lnSpc>
            </a:pPr>
            <a:r>
              <a:rPr lang="en-US" dirty="0"/>
              <a:t>Just like logical equivalences!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Replace U with </a:t>
            </a:r>
            <a:r>
              <a:rPr lang="en-US" dirty="0">
                <a:sym typeface="Symbol" charset="0"/>
              </a:rPr>
              <a:t>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ym typeface="Symbol" charset="0"/>
              </a:rPr>
              <a:t>Replace </a:t>
            </a:r>
            <a:r>
              <a:rPr lang="en-US" dirty="0">
                <a:cs typeface="Arial" charset="0"/>
                <a:sym typeface="Symbol" charset="0"/>
              </a:rPr>
              <a:t>∩ with </a:t>
            </a:r>
            <a:r>
              <a:rPr lang="en-US" dirty="0">
                <a:sym typeface="Symbol" charset="0"/>
              </a:rPr>
              <a:t>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  <a:sym typeface="Symbol" charset="0"/>
              </a:rPr>
              <a:t>Replace </a:t>
            </a:r>
            <a:r>
              <a:rPr lang="en-US" dirty="0">
                <a:sym typeface="Symbol" charset="0"/>
              </a:rPr>
              <a:t> with F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  <a:sym typeface="Symbol" charset="0"/>
              </a:rPr>
              <a:t>Replace </a:t>
            </a:r>
            <a:r>
              <a:rPr lang="en-US" b="1" i="1" dirty="0">
                <a:latin typeface="Times" charset="0"/>
                <a:cs typeface="Arial" charset="0"/>
                <a:sym typeface="Symbol" charset="0"/>
              </a:rPr>
              <a:t>U</a:t>
            </a:r>
            <a:r>
              <a:rPr lang="en-US" dirty="0">
                <a:cs typeface="Arial" charset="0"/>
                <a:sym typeface="Symbol" charset="0"/>
              </a:rPr>
              <a:t> with T</a:t>
            </a:r>
          </a:p>
        </p:txBody>
      </p:sp>
    </p:spTree>
    <p:extLst>
      <p:ext uri="{BB962C8B-B14F-4D97-AF65-F5344CB8AC3E}">
        <p14:creationId xmlns:p14="http://schemas.microsoft.com/office/powerpoint/2010/main" val="60706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 identities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/>
              <a:t>The set operations intersection, union and complement are defined in terms of logical operations. 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All the elements are assumed to be contained in a universal set U.</a:t>
            </a:r>
          </a:p>
        </p:txBody>
      </p:sp>
      <p:pic>
        <p:nvPicPr>
          <p:cNvPr id="3" name="Picture 2" descr="Screen Shot 2018-10-21 at 4.09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976" y="4057277"/>
            <a:ext cx="4203700" cy="1854200"/>
          </a:xfrm>
          <a:prstGeom prst="rect">
            <a:avLst/>
          </a:prstGeom>
        </p:spPr>
      </p:pic>
      <p:pic>
        <p:nvPicPr>
          <p:cNvPr id="4" name="Picture 3" descr="Screen Shot 2018-10-21 at 4.10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666" y="5791200"/>
            <a:ext cx="18161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4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Describing a Set: Roster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Order not important 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 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b,c,a,d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4964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Set identities: De Morgan again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algn="l"/>
            <a:r>
              <a:rPr lang="en-US"/>
              <a:t>These should look</a:t>
            </a:r>
            <a:br>
              <a:rPr lang="en-US"/>
            </a:br>
            <a:r>
              <a:rPr lang="en-US"/>
              <a:t>very familiar…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990600" y="3200400"/>
          <a:ext cx="29718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3" imgW="901440" imgH="482400" progId="Equation.3">
                  <p:embed/>
                </p:oleObj>
              </mc:Choice>
              <mc:Fallback>
                <p:oleObj name="Equation" r:id="rId3" imgW="901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00400"/>
                        <a:ext cx="2971800" cy="159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0197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1" y="34042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/>
              <a:t>Deriving De Morgan's set identity using logic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/>
              <a:t>x represents an arbitrary element.</a:t>
            </a:r>
          </a:p>
        </p:txBody>
      </p:sp>
      <p:pic>
        <p:nvPicPr>
          <p:cNvPr id="5" name="Picture 4" descr="Screen Shot 2018-10-21 at 4.16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2413"/>
            <a:ext cx="9144000" cy="356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5892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2-14 at 4.1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94" y="554030"/>
            <a:ext cx="7544564" cy="630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675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3.20</a:t>
            </a:r>
          </a:p>
        </p:txBody>
      </p:sp>
      <p:pic>
        <p:nvPicPr>
          <p:cNvPr id="4" name="Picture 3" descr="Screen Shot 2018-10-21 at 10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5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3.20</a:t>
            </a:r>
          </a:p>
        </p:txBody>
      </p:sp>
      <p:pic>
        <p:nvPicPr>
          <p:cNvPr id="4" name="Picture 3" descr="Screen Shot 2018-10-21 at 10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1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652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3.20</a:t>
            </a:r>
          </a:p>
        </p:txBody>
      </p:sp>
      <p:pic>
        <p:nvPicPr>
          <p:cNvPr id="4" name="Picture 3" descr="Screen Shot 2018-10-21 at 10.3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3413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2546" y="5179399"/>
            <a:ext cx="733813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The steps and reasons for simplifying the following statement is very similar.</a:t>
            </a:r>
          </a:p>
        </p:txBody>
      </p:sp>
      <p:pic>
        <p:nvPicPr>
          <p:cNvPr id="6" name="Picture 5" descr="Screen Shot 2018-10-21 at 10.45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863" y="6327934"/>
            <a:ext cx="3512614" cy="4953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3544155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10-21 at 11.30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13791"/>
            <a:ext cx="82169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832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4724400" y="1905000"/>
            <a:ext cx="4191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Definition of difference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Definition of difference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DeMorgan</a:t>
            </a:r>
            <a:r>
              <a:rPr lang="ja-JP" altLang="en-US" sz="2800">
                <a:cs typeface="Arial" charset="0"/>
              </a:rPr>
              <a:t>’</a:t>
            </a:r>
            <a:r>
              <a:rPr lang="en-US" sz="2800">
                <a:cs typeface="Arial" charset="0"/>
              </a:rPr>
              <a:t>s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Complementation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Distributive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Complement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Identity law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</a:pPr>
            <a:r>
              <a:rPr lang="en-US" sz="2800">
                <a:cs typeface="Arial" charset="0"/>
              </a:rPr>
              <a:t>Commutative law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solidFill>
                  <a:srgbClr val="0000FF"/>
                </a:solidFill>
              </a:rPr>
              <a:t>Proof by using basic set identities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7620000" cy="762000"/>
          </a:xfrm>
        </p:spPr>
        <p:txBody>
          <a:bodyPr/>
          <a:lstStyle/>
          <a:p>
            <a:r>
              <a:rPr lang="en-US" sz="2800" dirty="0"/>
              <a:t>Prove that </a:t>
            </a:r>
            <a:r>
              <a:rPr lang="en-US" sz="2800" dirty="0">
                <a:cs typeface="Arial" charset="0"/>
              </a:rPr>
              <a:t>A∩B=B-(B-A)</a:t>
            </a:r>
          </a:p>
        </p:txBody>
      </p:sp>
      <p:graphicFrame>
        <p:nvGraphicFramePr>
          <p:cNvPr id="116741" name="Object 5"/>
          <p:cNvGraphicFramePr>
            <a:graphicFrameLocks noChangeAspect="1"/>
          </p:cNvGraphicFramePr>
          <p:nvPr/>
        </p:nvGraphicFramePr>
        <p:xfrm>
          <a:off x="304800" y="1981200"/>
          <a:ext cx="2647950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" name="Equation" r:id="rId3" imgW="1155600" imgH="228600" progId="Equation.3">
                  <p:embed/>
                </p:oleObj>
              </mc:Choice>
              <mc:Fallback>
                <p:oleObj name="Equation" r:id="rId3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81200"/>
                        <a:ext cx="2647950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6"/>
          <p:cNvGraphicFramePr>
            <a:graphicFrameLocks noChangeAspect="1"/>
          </p:cNvGraphicFramePr>
          <p:nvPr/>
        </p:nvGraphicFramePr>
        <p:xfrm>
          <a:off x="1219200" y="2590800"/>
          <a:ext cx="19780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0" name="Equation" r:id="rId5" imgW="863280" imgH="253800" progId="Equation.3">
                  <p:embed/>
                </p:oleObj>
              </mc:Choice>
              <mc:Fallback>
                <p:oleObj name="Equation" r:id="rId5" imgW="8632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590800"/>
                        <a:ext cx="1978025" cy="582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3" name="Object 7"/>
          <p:cNvGraphicFramePr>
            <a:graphicFrameLocks noChangeAspect="1"/>
          </p:cNvGraphicFramePr>
          <p:nvPr/>
        </p:nvGraphicFramePr>
        <p:xfrm>
          <a:off x="1219200" y="3200400"/>
          <a:ext cx="2036763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1" name="Equation" r:id="rId7" imgW="888840" imgH="253800" progId="Equation.3">
                  <p:embed/>
                </p:oleObj>
              </mc:Choice>
              <mc:Fallback>
                <p:oleObj name="Equation" r:id="rId7" imgW="888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2036763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4" name="Object 8"/>
          <p:cNvGraphicFramePr>
            <a:graphicFrameLocks noChangeAspect="1"/>
          </p:cNvGraphicFramePr>
          <p:nvPr/>
        </p:nvGraphicFramePr>
        <p:xfrm>
          <a:off x="1219200" y="3810000"/>
          <a:ext cx="197802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2" name="Equation" r:id="rId9" imgW="863280" imgH="228600" progId="Equation.3">
                  <p:embed/>
                </p:oleObj>
              </mc:Choice>
              <mc:Fallback>
                <p:oleObj name="Equation" r:id="rId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810000"/>
                        <a:ext cx="197802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5" name="Object 9"/>
          <p:cNvGraphicFramePr>
            <a:graphicFrameLocks noChangeAspect="1"/>
          </p:cNvGraphicFramePr>
          <p:nvPr/>
        </p:nvGraphicFramePr>
        <p:xfrm>
          <a:off x="1219200" y="4419600"/>
          <a:ext cx="2733675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3" name="Equation" r:id="rId11" imgW="1193760" imgH="228600" progId="Equation.3">
                  <p:embed/>
                </p:oleObj>
              </mc:Choice>
              <mc:Fallback>
                <p:oleObj name="Equation" r:id="rId11" imgW="1193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419600"/>
                        <a:ext cx="2733675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6" name="Object 10"/>
          <p:cNvGraphicFramePr>
            <a:graphicFrameLocks noChangeAspect="1"/>
          </p:cNvGraphicFramePr>
          <p:nvPr/>
        </p:nvGraphicFramePr>
        <p:xfrm>
          <a:off x="1219200" y="5029200"/>
          <a:ext cx="20081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" name="Equation" r:id="rId13" imgW="876240" imgH="203040" progId="Equation.3">
                  <p:embed/>
                </p:oleObj>
              </mc:Choice>
              <mc:Fallback>
                <p:oleObj name="Equation" r:id="rId13" imgW="876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029200"/>
                        <a:ext cx="200818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7" name="Object 11"/>
          <p:cNvGraphicFramePr>
            <a:graphicFrameLocks noChangeAspect="1"/>
          </p:cNvGraphicFramePr>
          <p:nvPr/>
        </p:nvGraphicFramePr>
        <p:xfrm>
          <a:off x="1219200" y="5562600"/>
          <a:ext cx="136842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" name="Equation" r:id="rId15" imgW="596880" imgH="203040" progId="Equation.3">
                  <p:embed/>
                </p:oleObj>
              </mc:Choice>
              <mc:Fallback>
                <p:oleObj name="Equation" r:id="rId15" imgW="596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562600"/>
                        <a:ext cx="1368425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8" name="Object 12"/>
          <p:cNvGraphicFramePr>
            <a:graphicFrameLocks noChangeAspect="1"/>
          </p:cNvGraphicFramePr>
          <p:nvPr/>
        </p:nvGraphicFramePr>
        <p:xfrm>
          <a:off x="1219200" y="6096000"/>
          <a:ext cx="119221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6" name="Equation" r:id="rId17" imgW="520560" imgH="190440" progId="Equation.3">
                  <p:embed/>
                </p:oleObj>
              </mc:Choice>
              <mc:Fallback>
                <p:oleObj name="Equation" r:id="rId17" imgW="520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6096000"/>
                        <a:ext cx="119221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6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5029200"/>
            <a:ext cx="8229600" cy="1600200"/>
          </a:xfrm>
        </p:spPr>
        <p:txBody>
          <a:bodyPr/>
          <a:lstStyle/>
          <a:p>
            <a:r>
              <a:rPr lang="en-US" sz="2400"/>
              <a:t>The top row is all elements that belong to both sets A and B</a:t>
            </a:r>
          </a:p>
          <a:p>
            <a:pPr lvl="1"/>
            <a:r>
              <a:rPr lang="en-US" sz="2000"/>
              <a:t>Thus, these elements are in the union and intersection, but not the difference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membership table ? 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4600" y="38100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14600" y="41148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14600" y="44196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14600" y="47244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Membership tables show all the combinations of sets an element can belong to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1 means the element belongs, 0 means it does not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Consider the following membership table:</a:t>
            </a:r>
          </a:p>
        </p:txBody>
      </p:sp>
      <p:graphicFrame>
        <p:nvGraphicFramePr>
          <p:cNvPr id="11777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500438"/>
          <a:ext cx="4102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9" name="Worksheet" r:id="rId3" imgW="3057449" imgH="1152449" progId="Excel.Sheet.8">
                  <p:embed/>
                </p:oleObj>
              </mc:Choice>
              <mc:Fallback>
                <p:oleObj name="Worksheet" r:id="rId3" imgW="30574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0438"/>
                        <a:ext cx="41021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78695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692365" y="5143573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/>
              <a:t>The second row is all elements that belong to set A but not set B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/>
              <a:t>Thus, these elements are in the union and difference, but not the intersection</a:t>
            </a:r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membership table ? 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4600" y="38100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14600" y="41148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14600" y="44196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14600" y="47244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Membership tables show all the combinations of sets an element can belong to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1 means the element belongs, 0 means it does not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Consider the following membership table:</a:t>
            </a:r>
          </a:p>
        </p:txBody>
      </p:sp>
      <p:graphicFrame>
        <p:nvGraphicFramePr>
          <p:cNvPr id="11777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500438"/>
          <a:ext cx="4102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3" name="Worksheet" r:id="rId3" imgW="3057449" imgH="1152449" progId="Excel.Sheet.8">
                  <p:embed/>
                </p:oleObj>
              </mc:Choice>
              <mc:Fallback>
                <p:oleObj name="Worksheet" r:id="rId3" imgW="30574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0438"/>
                        <a:ext cx="41021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394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Describing a Set: Roster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latin typeface="Cambria Math" pitchFamily="18" charset="0"/>
                <a:ea typeface="Cambria Math" pitchFamily="18" charset="0"/>
              </a:rPr>
              <a:t>Elipses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(…) may be used to describe a set without listing all of the members when the pattern is clear.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b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= {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a,b,c,d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, ……,z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466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membership table ? 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4600" y="38100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14600" y="41148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14600" y="44196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14600" y="47244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Membership tables show all the combinations of sets an element can belong to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1 means the element belongs, 0 means it does not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Consider the following membership table:</a:t>
            </a:r>
          </a:p>
        </p:txBody>
      </p:sp>
      <p:graphicFrame>
        <p:nvGraphicFramePr>
          <p:cNvPr id="11777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500438"/>
          <a:ext cx="4102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7" name="Worksheet" r:id="rId3" imgW="3057449" imgH="1152449" progId="Excel.Sheet.8">
                  <p:embed/>
                </p:oleObj>
              </mc:Choice>
              <mc:Fallback>
                <p:oleObj name="Worksheet" r:id="rId3" imgW="30574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0438"/>
                        <a:ext cx="41021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723720" y="5121275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/>
              <a:t>The third row is all elements that belong to set B but not set A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/>
              <a:t>Thus, these elements are in the union, but not the intersection or difference</a:t>
            </a:r>
          </a:p>
        </p:txBody>
      </p:sp>
    </p:spTree>
    <p:extLst>
      <p:ext uri="{BB962C8B-B14F-4D97-AF65-F5344CB8AC3E}">
        <p14:creationId xmlns:p14="http://schemas.microsoft.com/office/powerpoint/2010/main" val="14915076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What is a membership table ? 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2514600" y="38100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2514600" y="41148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7" name="Rectangle 7"/>
          <p:cNvSpPr>
            <a:spLocks noChangeArrowheads="1"/>
          </p:cNvSpPr>
          <p:nvPr/>
        </p:nvSpPr>
        <p:spPr bwMode="auto">
          <a:xfrm>
            <a:off x="2514600" y="44196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2514600" y="4724400"/>
            <a:ext cx="41148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69" name="Rectangle 9"/>
          <p:cNvSpPr>
            <a:spLocks noChangeArrowheads="1"/>
          </p:cNvSpPr>
          <p:nvPr/>
        </p:nvSpPr>
        <p:spPr bwMode="auto">
          <a:xfrm>
            <a:off x="457200" y="16002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Membership tables show all the combinations of sets an element can belong to</a:t>
            </a:r>
          </a:p>
          <a:p>
            <a:pPr marL="742950" lvl="1" indent="-285750" algn="just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/>
              <a:t>1 means the element belongs, 0 means it does not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/>
              <a:t>Consider the following membership table:</a:t>
            </a:r>
          </a:p>
        </p:txBody>
      </p:sp>
      <p:graphicFrame>
        <p:nvGraphicFramePr>
          <p:cNvPr id="11777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500438"/>
          <a:ext cx="4102100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1" name="Worksheet" r:id="rId3" imgW="3057449" imgH="1152449" progId="Excel.Sheet.8">
                  <p:embed/>
                </p:oleObj>
              </mc:Choice>
              <mc:Fallback>
                <p:oleObj name="Worksheet" r:id="rId3" imgW="30574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0438"/>
                        <a:ext cx="4102100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770756" y="5116680"/>
            <a:ext cx="8229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FontTx/>
              <a:buChar char="•"/>
            </a:pPr>
            <a:r>
              <a:rPr lang="en-US" sz="2400" dirty="0"/>
              <a:t>The bottom row is all elements that belong to neither set A or set B</a:t>
            </a:r>
          </a:p>
          <a:p>
            <a:pPr marL="742950" lvl="1" indent="-285750" algn="just">
              <a:spcBef>
                <a:spcPct val="20000"/>
              </a:spcBef>
              <a:buFontTx/>
              <a:buChar char="–"/>
            </a:pPr>
            <a:r>
              <a:rPr lang="en-US" sz="2000" dirty="0"/>
              <a:t>Thus, these elements are neither the union, the intersection, nor difference</a:t>
            </a:r>
          </a:p>
        </p:txBody>
      </p:sp>
    </p:spTree>
    <p:extLst>
      <p:ext uri="{BB962C8B-B14F-4D97-AF65-F5344CB8AC3E}">
        <p14:creationId xmlns:p14="http://schemas.microsoft.com/office/powerpoint/2010/main" val="29706182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Proof by membership tables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953000"/>
          </a:xfrm>
        </p:spPr>
        <p:txBody>
          <a:bodyPr/>
          <a:lstStyle/>
          <a:p>
            <a:r>
              <a:rPr lang="en-US" sz="2800"/>
              <a:t>The following membership table shows that </a:t>
            </a:r>
            <a:r>
              <a:rPr lang="en-US" sz="2800">
                <a:cs typeface="Arial" charset="0"/>
              </a:rPr>
              <a:t>A∩B=B-(B-A)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581400" y="2819400"/>
            <a:ext cx="9144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5410200" y="2819400"/>
            <a:ext cx="1066800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457200" y="4724400"/>
            <a:ext cx="8077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cs typeface="Arial" charset="0"/>
              </a:rPr>
              <a:t>Because the two indicated columns have the same values, the two expressions are identical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cs typeface="Arial" charset="0"/>
              </a:rPr>
              <a:t>This is similar to Boolean logic!</a:t>
            </a:r>
          </a:p>
        </p:txBody>
      </p:sp>
      <p:graphicFrame>
        <p:nvGraphicFramePr>
          <p:cNvPr id="11879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757363" y="2814638"/>
          <a:ext cx="4719637" cy="175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5" name="Worksheet" r:id="rId3" imgW="3133649" imgH="1152449" progId="Excel.Sheet.8">
                  <p:embed/>
                </p:oleObj>
              </mc:Choice>
              <mc:Fallback>
                <p:oleObj name="Worksheet" r:id="rId3" imgW="3133649" imgH="115244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363" y="2814638"/>
                        <a:ext cx="4719637" cy="175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72018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set builder notation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and logical equivalences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First, translate both sides of the set identity into set builder notation</a:t>
            </a:r>
          </a:p>
          <a:p>
            <a:endParaRPr lang="en-US"/>
          </a:p>
          <a:p>
            <a:r>
              <a:rPr lang="en-US"/>
              <a:t>Then massage one side (or both) to make it identical to the other</a:t>
            </a:r>
          </a:p>
          <a:p>
            <a:pPr lvl="1"/>
            <a:r>
              <a:rPr lang="en-US"/>
              <a:t>Do this using logical equivalences</a:t>
            </a:r>
          </a:p>
        </p:txBody>
      </p:sp>
    </p:spTree>
    <p:extLst>
      <p:ext uri="{BB962C8B-B14F-4D97-AF65-F5344CB8AC3E}">
        <p14:creationId xmlns:p14="http://schemas.microsoft.com/office/powerpoint/2010/main" val="6987899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set builder notation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and logical equivalences </a:t>
            </a:r>
            <a:endParaRPr lang="en-US" sz="4000" dirty="0"/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5638800" y="1676400"/>
            <a:ext cx="262255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dirty="0"/>
              <a:t>Original statement</a:t>
            </a:r>
          </a:p>
          <a:p>
            <a:pPr>
              <a:lnSpc>
                <a:spcPct val="160000"/>
              </a:lnSpc>
            </a:pPr>
            <a:r>
              <a:rPr lang="en-US" dirty="0"/>
              <a:t>Definition of difference</a:t>
            </a:r>
          </a:p>
          <a:p>
            <a:pPr>
              <a:lnSpc>
                <a:spcPct val="160000"/>
              </a:lnSpc>
            </a:pPr>
            <a:r>
              <a:rPr lang="en-US" dirty="0"/>
              <a:t>Negating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element of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Definition of difference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DeMorgan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Law</a:t>
            </a:r>
          </a:p>
          <a:p>
            <a:pPr>
              <a:lnSpc>
                <a:spcPct val="160000"/>
              </a:lnSpc>
            </a:pPr>
            <a:r>
              <a:rPr lang="en-US" dirty="0"/>
              <a:t>Distributive Law</a:t>
            </a:r>
          </a:p>
          <a:p>
            <a:pPr>
              <a:lnSpc>
                <a:spcPct val="160000"/>
              </a:lnSpc>
            </a:pPr>
            <a:r>
              <a:rPr lang="en-US" dirty="0"/>
              <a:t>Negating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element of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Negation Law</a:t>
            </a:r>
          </a:p>
          <a:p>
            <a:pPr>
              <a:lnSpc>
                <a:spcPct val="160000"/>
              </a:lnSpc>
            </a:pPr>
            <a:r>
              <a:rPr lang="en-US" dirty="0"/>
              <a:t>Identity Law</a:t>
            </a:r>
          </a:p>
          <a:p>
            <a:pPr>
              <a:lnSpc>
                <a:spcPct val="160000"/>
              </a:lnSpc>
            </a:pPr>
            <a:r>
              <a:rPr lang="en-US" dirty="0"/>
              <a:t>Definition of intersection</a:t>
            </a:r>
          </a:p>
        </p:txBody>
      </p:sp>
      <p:graphicFrame>
        <p:nvGraphicFramePr>
          <p:cNvPr id="123908" name="Object 4"/>
          <p:cNvGraphicFramePr>
            <a:graphicFrameLocks noChangeAspect="1"/>
          </p:cNvGraphicFramePr>
          <p:nvPr/>
        </p:nvGraphicFramePr>
        <p:xfrm>
          <a:off x="304800" y="3124200"/>
          <a:ext cx="37909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3" name="Equation" r:id="rId3" imgW="1917360" imgH="203040" progId="Equation.3">
                  <p:embed/>
                </p:oleObj>
              </mc:Choice>
              <mc:Fallback>
                <p:oleObj name="Equation" r:id="rId3" imgW="19173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24200"/>
                        <a:ext cx="37909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09" name="Object 5"/>
          <p:cNvGraphicFramePr>
            <a:graphicFrameLocks noChangeAspect="1"/>
          </p:cNvGraphicFramePr>
          <p:nvPr/>
        </p:nvGraphicFramePr>
        <p:xfrm>
          <a:off x="304800" y="1828800"/>
          <a:ext cx="14319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4" name="Equation" r:id="rId5" imgW="723600" imgH="203040" progId="Equation.3">
                  <p:embed/>
                </p:oleObj>
              </mc:Choice>
              <mc:Fallback>
                <p:oleObj name="Equation" r:id="rId5" imgW="723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28800"/>
                        <a:ext cx="14319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0" name="Object 6"/>
          <p:cNvGraphicFramePr>
            <a:graphicFrameLocks noChangeAspect="1"/>
          </p:cNvGraphicFramePr>
          <p:nvPr/>
        </p:nvGraphicFramePr>
        <p:xfrm>
          <a:off x="304800" y="2209800"/>
          <a:ext cx="3113088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5" name="Equation" r:id="rId7" imgW="1574640" imgH="203040" progId="Equation.3">
                  <p:embed/>
                </p:oleObj>
              </mc:Choice>
              <mc:Fallback>
                <p:oleObj name="Equation" r:id="rId7" imgW="1574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09800"/>
                        <a:ext cx="3113088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1" name="Object 7"/>
          <p:cNvGraphicFramePr>
            <a:graphicFrameLocks noChangeAspect="1"/>
          </p:cNvGraphicFramePr>
          <p:nvPr/>
        </p:nvGraphicFramePr>
        <p:xfrm>
          <a:off x="304800" y="2667000"/>
          <a:ext cx="3540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" name="Equation" r:id="rId9" imgW="1790640" imgH="203040" progId="Equation.3">
                  <p:embed/>
                </p:oleObj>
              </mc:Choice>
              <mc:Fallback>
                <p:oleObj name="Equation" r:id="rId9" imgW="1790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3540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2" name="Object 8"/>
          <p:cNvGraphicFramePr>
            <a:graphicFrameLocks noChangeAspect="1"/>
          </p:cNvGraphicFramePr>
          <p:nvPr/>
        </p:nvGraphicFramePr>
        <p:xfrm>
          <a:off x="304800" y="5334000"/>
          <a:ext cx="24368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7" name="Equation" r:id="rId11" imgW="1231560" imgH="203040" progId="Equation.3">
                  <p:embed/>
                </p:oleObj>
              </mc:Choice>
              <mc:Fallback>
                <p:oleObj name="Equation" r:id="rId11" imgW="12315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334000"/>
                        <a:ext cx="24368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3" name="Object 9"/>
          <p:cNvGraphicFramePr>
            <a:graphicFrameLocks noChangeAspect="1"/>
          </p:cNvGraphicFramePr>
          <p:nvPr/>
        </p:nvGraphicFramePr>
        <p:xfrm>
          <a:off x="304800" y="3581400"/>
          <a:ext cx="35909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" name="Equation" r:id="rId13" imgW="1815840" imgH="203040" progId="Equation.3">
                  <p:embed/>
                </p:oleObj>
              </mc:Choice>
              <mc:Fallback>
                <p:oleObj name="Equation" r:id="rId13" imgW="1815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581400"/>
                        <a:ext cx="35909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4" name="Object 10"/>
          <p:cNvGraphicFramePr>
            <a:graphicFrameLocks noChangeAspect="1"/>
          </p:cNvGraphicFramePr>
          <p:nvPr/>
        </p:nvGraphicFramePr>
        <p:xfrm>
          <a:off x="304800" y="3962400"/>
          <a:ext cx="46450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9" name="Equation" r:id="rId15" imgW="2349360" imgH="215640" progId="Equation.3">
                  <p:embed/>
                </p:oleObj>
              </mc:Choice>
              <mc:Fallback>
                <p:oleObj name="Equation" r:id="rId15" imgW="2349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464502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5" name="Object 11"/>
          <p:cNvGraphicFramePr>
            <a:graphicFrameLocks noChangeAspect="1"/>
          </p:cNvGraphicFramePr>
          <p:nvPr/>
        </p:nvGraphicFramePr>
        <p:xfrm>
          <a:off x="304800" y="4419600"/>
          <a:ext cx="5072063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0" name="Equation" r:id="rId17" imgW="2565360" imgH="215640" progId="Equation.3">
                  <p:embed/>
                </p:oleObj>
              </mc:Choice>
              <mc:Fallback>
                <p:oleObj name="Equation" r:id="rId17" imgW="2565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419600"/>
                        <a:ext cx="5072063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6" name="Object 12"/>
          <p:cNvGraphicFramePr>
            <a:graphicFrameLocks noChangeAspect="1"/>
          </p:cNvGraphicFramePr>
          <p:nvPr/>
        </p:nvGraphicFramePr>
        <p:xfrm>
          <a:off x="304800" y="4876800"/>
          <a:ext cx="3113088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1" name="Equation" r:id="rId19" imgW="1574640" imgH="215640" progId="Equation.3">
                  <p:embed/>
                </p:oleObj>
              </mc:Choice>
              <mc:Fallback>
                <p:oleObj name="Equation" r:id="rId19" imgW="15746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3113088" cy="427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917" name="Object 13"/>
          <p:cNvGraphicFramePr>
            <a:graphicFrameLocks noChangeAspect="1"/>
          </p:cNvGraphicFramePr>
          <p:nvPr/>
        </p:nvGraphicFramePr>
        <p:xfrm>
          <a:off x="304800" y="5791200"/>
          <a:ext cx="1030288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2" name="Equation" r:id="rId21" imgW="520560" imgH="190440" progId="Equation.3">
                  <p:embed/>
                </p:oleObj>
              </mc:Choice>
              <mc:Fallback>
                <p:oleObj name="Equation" r:id="rId21" imgW="52056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791200"/>
                        <a:ext cx="1030288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75928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other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282236" y="1600200"/>
            <a:ext cx="8861764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Definition: If two sets A and B are equal,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/>
              <a:t>					</a:t>
            </a:r>
            <a:r>
              <a:rPr lang="en-US" sz="2800" dirty="0"/>
              <a:t>A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B and </a:t>
            </a:r>
            <a:r>
              <a:rPr lang="en-US" sz="2800" dirty="0"/>
              <a:t>B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A.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We can prove </a:t>
            </a:r>
            <a:r>
              <a:rPr lang="en-US" dirty="0">
                <a:cs typeface="Arial" charset="0"/>
              </a:rPr>
              <a:t>A∩B=B-(B-A) by showing that 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A∩B</a:t>
            </a:r>
            <a:r>
              <a:rPr lang="en-US" dirty="0"/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dirty="0">
                <a:cs typeface="Arial" charset="0"/>
              </a:rPr>
              <a:t>B-(B-A), and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B-(B-A)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dirty="0">
                <a:cs typeface="Arial" charset="0"/>
              </a:rPr>
              <a:t>A∩B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charset="0"/>
              </a:rPr>
              <a:t>If any element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of </a:t>
            </a:r>
            <a:r>
              <a:rPr lang="en-US" dirty="0">
                <a:cs typeface="Arial" charset="0"/>
              </a:rPr>
              <a:t>A∩B is also an element of          B-(B-A), then  A∩B</a:t>
            </a:r>
            <a:r>
              <a:rPr lang="en-US" dirty="0"/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dirty="0">
                <a:cs typeface="Arial" charset="0"/>
              </a:rPr>
              <a:t>B-(B-A).</a:t>
            </a:r>
          </a:p>
          <a:p>
            <a:pPr>
              <a:lnSpc>
                <a:spcPct val="90000"/>
              </a:lnSpc>
            </a:pPr>
            <a:r>
              <a:rPr lang="en-US" dirty="0">
                <a:sym typeface="Symbol" charset="0"/>
              </a:rPr>
              <a:t>If any</a:t>
            </a:r>
            <a:r>
              <a:rPr lang="en-US" dirty="0">
                <a:cs typeface="Arial" charset="0"/>
              </a:rPr>
              <a:t> </a:t>
            </a:r>
            <a:r>
              <a:rPr lang="en-US" dirty="0">
                <a:sym typeface="Symbol" charset="0"/>
              </a:rPr>
              <a:t>element of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cs typeface="Arial" charset="0"/>
              </a:rPr>
              <a:t>B-(B-A) is also an element of A∩B, then B-(B-A) </a:t>
            </a:r>
            <a:r>
              <a:rPr lang="en-US" dirty="0"/>
              <a:t> </a:t>
            </a:r>
            <a:r>
              <a:rPr lang="en-US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</a:t>
            </a:r>
            <a:r>
              <a:rPr lang="en-US" dirty="0">
                <a:cs typeface="Arial" charset="0"/>
              </a:rPr>
              <a:t>A∩B.</a:t>
            </a:r>
            <a:endParaRPr lang="en-US" dirty="0">
              <a:sym typeface="Symbol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94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other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By definition of difference, we know that </a:t>
            </a:r>
            <a:r>
              <a:rPr lang="en-US" sz="2000" dirty="0" err="1">
                <a:cs typeface="Arial" charset="0"/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913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other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By definition of difference, we know that </a:t>
            </a:r>
            <a:r>
              <a:rPr lang="en-US" sz="2000" dirty="0" err="1">
                <a:cs typeface="Arial" charset="0"/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If </a:t>
            </a:r>
            <a:r>
              <a:rPr lang="en-US" sz="2000" dirty="0" err="1">
                <a:sym typeface="Symbol" charset="0"/>
              </a:rPr>
              <a:t>xB-A</a:t>
            </a:r>
            <a:r>
              <a:rPr lang="en-US" sz="2000" dirty="0">
                <a:sym typeface="Symbol" charset="0"/>
              </a:rPr>
              <a:t>, then (by definition of difference)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Since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then only one of the inverses has to be true (</a:t>
            </a:r>
            <a:r>
              <a:rPr lang="en-US" sz="2000" dirty="0" err="1">
                <a:sym typeface="Symbol" charset="0"/>
              </a:rPr>
              <a:t>DeMorgan</a:t>
            </a:r>
            <a:r>
              <a:rPr lang="ja-JP" altLang="en-US" sz="2000" dirty="0">
                <a:latin typeface="Arial"/>
                <a:sym typeface="Symbol" charset="0"/>
              </a:rPr>
              <a:t>’</a:t>
            </a:r>
            <a:r>
              <a:rPr lang="en-US" sz="2000" dirty="0">
                <a:sym typeface="Symbol" charset="0"/>
              </a:rPr>
              <a:t>s law): </a:t>
            </a:r>
            <a:r>
              <a:rPr lang="en-US" sz="2000" dirty="0" err="1">
                <a:sym typeface="Symbol" charset="0"/>
              </a:rPr>
              <a:t>xB</a:t>
            </a:r>
            <a:r>
              <a:rPr lang="en-US" sz="2000" dirty="0">
                <a:sym typeface="Symbol" charset="0"/>
              </a:rPr>
              <a:t> or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065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other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By definition of difference, we know that </a:t>
            </a:r>
            <a:r>
              <a:rPr lang="en-US" sz="2000" dirty="0" err="1">
                <a:cs typeface="Arial" charset="0"/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If </a:t>
            </a:r>
            <a:r>
              <a:rPr lang="en-US" sz="2000" dirty="0" err="1">
                <a:sym typeface="Symbol" charset="0"/>
              </a:rPr>
              <a:t>xB-A</a:t>
            </a:r>
            <a:r>
              <a:rPr lang="en-US" sz="2000" dirty="0">
                <a:sym typeface="Symbol" charset="0"/>
              </a:rPr>
              <a:t>, then (by definition of difference)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Since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then only one of the inverses has to be true (</a:t>
            </a:r>
            <a:r>
              <a:rPr lang="en-US" sz="2000" dirty="0" err="1">
                <a:sym typeface="Symbol" charset="0"/>
              </a:rPr>
              <a:t>DeMorgan</a:t>
            </a:r>
            <a:r>
              <a:rPr lang="ja-JP" altLang="en-US" sz="2000" dirty="0">
                <a:latin typeface="Arial"/>
                <a:sym typeface="Symbol" charset="0"/>
              </a:rPr>
              <a:t>’</a:t>
            </a:r>
            <a:r>
              <a:rPr lang="en-US" sz="2000" dirty="0">
                <a:sym typeface="Symbol" charset="0"/>
              </a:rPr>
              <a:t>s law): </a:t>
            </a:r>
            <a:r>
              <a:rPr lang="en-US" sz="2000" dirty="0" err="1">
                <a:sym typeface="Symbol" charset="0"/>
              </a:rPr>
              <a:t>xB</a:t>
            </a:r>
            <a:r>
              <a:rPr lang="en-US" sz="2000" dirty="0">
                <a:sym typeface="Symbol" charset="0"/>
              </a:rPr>
              <a:t> or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So we have that </a:t>
            </a:r>
            <a:r>
              <a:rPr lang="en-US" sz="2400" dirty="0" err="1">
                <a:sym typeface="Symbol" charset="0"/>
              </a:rPr>
              <a:t>xB</a:t>
            </a:r>
            <a:r>
              <a:rPr lang="en-US" sz="2400" dirty="0">
                <a:sym typeface="Symbol" charset="0"/>
              </a:rPr>
              <a:t> and (</a:t>
            </a:r>
            <a:r>
              <a:rPr lang="en-US" sz="2400" dirty="0" err="1">
                <a:sym typeface="Symbol" charset="0"/>
              </a:rPr>
              <a:t>xB</a:t>
            </a:r>
            <a:r>
              <a:rPr lang="en-US" sz="2400" dirty="0">
                <a:sym typeface="Symbol" charset="0"/>
              </a:rPr>
              <a:t> or </a:t>
            </a:r>
            <a:r>
              <a:rPr lang="en-US" sz="2400" dirty="0" err="1">
                <a:sym typeface="Symbol" charset="0"/>
              </a:rPr>
              <a:t>xA</a:t>
            </a:r>
            <a:r>
              <a:rPr lang="en-US" sz="2400" dirty="0">
                <a:sym typeface="Symbo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It cannot be the case where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Thus,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This is the definition of intersection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Therefore, 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-(B-A),  </a:t>
            </a:r>
            <a:r>
              <a:rPr lang="en-US" sz="2000" dirty="0" err="1">
                <a:sym typeface="Symbol" charset="0"/>
              </a:rPr>
              <a:t>xA</a:t>
            </a:r>
            <a:r>
              <a:rPr lang="en-US" sz="2000" dirty="0" err="1">
                <a:cs typeface="Arial" charset="0"/>
                <a:sym typeface="Symbol" charset="0"/>
              </a:rPr>
              <a:t>∩</a:t>
            </a:r>
            <a:r>
              <a:rPr lang="en-US" sz="2000" dirty="0" err="1">
                <a:sym typeface="Symbol" charset="0"/>
              </a:rPr>
              <a:t>B</a:t>
            </a:r>
            <a:endParaRPr lang="en-US" sz="20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1927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other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By definition of difference, we know that </a:t>
            </a:r>
            <a:r>
              <a:rPr lang="en-US" sz="2000" dirty="0" err="1">
                <a:cs typeface="Arial" charset="0"/>
                <a:sym typeface="Symbol" charset="0"/>
              </a:rPr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If </a:t>
            </a:r>
            <a:r>
              <a:rPr lang="en-US" sz="2000" dirty="0" err="1">
                <a:sym typeface="Symbol" charset="0"/>
              </a:rPr>
              <a:t>xB-A</a:t>
            </a:r>
            <a:r>
              <a:rPr lang="en-US" sz="2000" dirty="0">
                <a:sym typeface="Symbol" charset="0"/>
              </a:rPr>
              <a:t>, then (by definition of difference)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Since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then only one of the inverses has to be true (</a:t>
            </a:r>
            <a:r>
              <a:rPr lang="en-US" sz="2000" dirty="0" err="1">
                <a:sym typeface="Symbol" charset="0"/>
              </a:rPr>
              <a:t>DeMorgan</a:t>
            </a:r>
            <a:r>
              <a:rPr lang="ja-JP" altLang="en-US" sz="2000" dirty="0">
                <a:latin typeface="Arial"/>
                <a:sym typeface="Symbol" charset="0"/>
              </a:rPr>
              <a:t>’</a:t>
            </a:r>
            <a:r>
              <a:rPr lang="en-US" sz="2000" dirty="0">
                <a:sym typeface="Symbol" charset="0"/>
              </a:rPr>
              <a:t>s law): </a:t>
            </a:r>
            <a:r>
              <a:rPr lang="en-US" sz="2000" dirty="0" err="1">
                <a:sym typeface="Symbol" charset="0"/>
              </a:rPr>
              <a:t>xB</a:t>
            </a:r>
            <a:r>
              <a:rPr lang="en-US" sz="2000" dirty="0">
                <a:sym typeface="Symbol" charset="0"/>
              </a:rPr>
              <a:t> or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So we have that </a:t>
            </a:r>
            <a:r>
              <a:rPr lang="en-US" sz="2400" dirty="0" err="1">
                <a:sym typeface="Symbol" charset="0"/>
              </a:rPr>
              <a:t>xB</a:t>
            </a:r>
            <a:r>
              <a:rPr lang="en-US" sz="2400" dirty="0">
                <a:sym typeface="Symbol" charset="0"/>
              </a:rPr>
              <a:t> and (</a:t>
            </a:r>
            <a:r>
              <a:rPr lang="en-US" sz="2400" dirty="0" err="1">
                <a:sym typeface="Symbol" charset="0"/>
              </a:rPr>
              <a:t>xB</a:t>
            </a:r>
            <a:r>
              <a:rPr lang="en-US" sz="2400" dirty="0">
                <a:sym typeface="Symbol" charset="0"/>
              </a:rPr>
              <a:t> or </a:t>
            </a:r>
            <a:r>
              <a:rPr lang="en-US" sz="2400" dirty="0" err="1">
                <a:sym typeface="Symbol" charset="0"/>
              </a:rPr>
              <a:t>xA</a:t>
            </a:r>
            <a:r>
              <a:rPr lang="en-US" sz="2400" dirty="0">
                <a:sym typeface="Symbo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It cannot be the case where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Thus,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This is the definition of intersection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Therefore, 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-(B-A),  </a:t>
            </a:r>
            <a:r>
              <a:rPr lang="en-US" sz="2000" dirty="0" err="1">
                <a:sym typeface="Symbol" charset="0"/>
              </a:rPr>
              <a:t>xA</a:t>
            </a:r>
            <a:r>
              <a:rPr lang="en-US" sz="2000" dirty="0" err="1">
                <a:cs typeface="Arial" charset="0"/>
                <a:sym typeface="Symbol" charset="0"/>
              </a:rPr>
              <a:t>∩</a:t>
            </a:r>
            <a:r>
              <a:rPr lang="en-US" sz="2000" dirty="0" err="1">
                <a:sym typeface="Symbol" charset="0"/>
              </a:rPr>
              <a:t>B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if </a:t>
            </a:r>
            <a:r>
              <a:rPr lang="en-US" sz="2400" dirty="0" err="1">
                <a:sym typeface="Symbol" charset="0"/>
              </a:rPr>
              <a:t>xB</a:t>
            </a:r>
            <a:r>
              <a:rPr lang="en-US" sz="2400" dirty="0">
                <a:sym typeface="Symbol" charset="0"/>
              </a:rPr>
              <a:t>-(B-A) then </a:t>
            </a:r>
            <a:r>
              <a:rPr lang="en-US" sz="2400" dirty="0" err="1">
                <a:sym typeface="Symbol" charset="0"/>
              </a:rPr>
              <a:t>xA</a:t>
            </a:r>
            <a:r>
              <a:rPr lang="en-US" sz="2400" dirty="0" err="1">
                <a:cs typeface="Arial" charset="0"/>
                <a:sym typeface="Symbol" charset="0"/>
              </a:rPr>
              <a:t>∩</a:t>
            </a:r>
            <a:r>
              <a:rPr lang="en-US" sz="2400" dirty="0" err="1">
                <a:sym typeface="Symbol" charset="0"/>
              </a:rPr>
              <a:t>B</a:t>
            </a:r>
            <a:endParaRPr lang="en-US" sz="24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Therefore, B – (B-A) </a:t>
            </a:r>
            <a:r>
              <a:rPr lang="en-US" sz="20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  </a:t>
            </a:r>
            <a:r>
              <a:rPr lang="en-US" sz="2400" dirty="0">
                <a:sym typeface="Symbol" charset="0"/>
              </a:rPr>
              <a:t>A</a:t>
            </a:r>
            <a:r>
              <a:rPr lang="en-US" sz="2400" dirty="0">
                <a:cs typeface="Arial" charset="0"/>
                <a:sym typeface="Symbol" charset="0"/>
              </a:rPr>
              <a:t>∩</a:t>
            </a:r>
            <a:r>
              <a:rPr lang="en-US" sz="2400" dirty="0">
                <a:sym typeface="Symbol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588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Roster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Set of all vowels in the English alphabet: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a,e,i,o,u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}</a:t>
            </a:r>
          </a:p>
          <a:p>
            <a:r>
              <a:rPr lang="en-US" dirty="0"/>
              <a:t>Set of all  odd positive integers less than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O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{1,3,5,7,9}</a:t>
            </a:r>
          </a:p>
          <a:p>
            <a:r>
              <a:rPr lang="en-US" dirty="0"/>
              <a:t>Set of all positive integers less than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100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{1,2,3,……..,99}</a:t>
            </a:r>
          </a:p>
          <a:p>
            <a:pPr marL="514350" indent="-514350"/>
            <a:r>
              <a:rPr lang="en-US" dirty="0">
                <a:latin typeface="Cambria Math" pitchFamily="18" charset="0"/>
                <a:ea typeface="Cambria Math" pitchFamily="18" charset="0"/>
              </a:rPr>
              <a:t>Set of all integers less than 0: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           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= {…., -3,-2,-1}</a:t>
            </a:r>
          </a:p>
        </p:txBody>
      </p:sp>
    </p:spTree>
    <p:extLst>
      <p:ext uri="{BB962C8B-B14F-4D97-AF65-F5344CB8AC3E}">
        <p14:creationId xmlns:p14="http://schemas.microsoft.com/office/powerpoint/2010/main" val="199813860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other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A</a:t>
            </a:r>
            <a:r>
              <a:rPr lang="en-US" sz="2400" dirty="0" err="1">
                <a:cs typeface="Arial" charset="0"/>
                <a:sym typeface="Symbol" charset="0"/>
              </a:rPr>
              <a:t>∩B</a:t>
            </a:r>
            <a:endParaRPr lang="en-US" sz="2400" dirty="0">
              <a:cs typeface="Arial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By definition of intersection,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xB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we know that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B-A includes all the elements in B that are also not in A not include any of the elements of A (by definition of difference)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71372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other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A</a:t>
            </a:r>
            <a:r>
              <a:rPr lang="en-US" sz="2400" dirty="0" err="1">
                <a:cs typeface="Arial" charset="0"/>
                <a:sym typeface="Symbol" charset="0"/>
              </a:rPr>
              <a:t>∩B</a:t>
            </a:r>
            <a:endParaRPr lang="en-US" sz="2400" dirty="0">
              <a:cs typeface="Arial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By definition of intersection,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xB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we know that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B-A includes all the elements in B that are also not in A (by definition of difference)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B-(B-A)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We know that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We also know that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 err="1">
                <a:cs typeface="Arial" charset="0"/>
                <a:sym typeface="Symbol" charset="0"/>
              </a:rPr>
              <a:t>∩B</a:t>
            </a:r>
            <a:r>
              <a:rPr lang="en-US" sz="2000" dirty="0">
                <a:cs typeface="Arial" charset="0"/>
                <a:sym typeface="Symbol" charset="0"/>
              </a:rPr>
              <a:t> then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(by definition of intersection)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Thus,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we can restate that (using the definition of difference) as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-(B-A)S</a:t>
            </a:r>
            <a:endParaRPr lang="en-US" sz="2000" dirty="0">
              <a:cs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103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00FF"/>
                </a:solidFill>
              </a:rPr>
              <a:t>Proof by showing each set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is a subset of the other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0324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Assume that </a:t>
            </a:r>
            <a:r>
              <a:rPr lang="en-US" sz="2400" dirty="0" err="1"/>
              <a:t>x</a:t>
            </a:r>
            <a:r>
              <a:rPr lang="en-US" sz="2400" dirty="0" err="1">
                <a:sym typeface="Symbol" charset="0"/>
              </a:rPr>
              <a:t>A</a:t>
            </a:r>
            <a:r>
              <a:rPr lang="en-US" sz="2400" dirty="0" err="1">
                <a:cs typeface="Arial" charset="0"/>
                <a:sym typeface="Symbol" charset="0"/>
              </a:rPr>
              <a:t>∩B</a:t>
            </a:r>
            <a:endParaRPr lang="en-US" sz="2400" dirty="0">
              <a:cs typeface="Arial" charset="0"/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By definition of intersection,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xB</a:t>
            </a:r>
            <a:endParaRPr lang="en-US" sz="2000" dirty="0"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we know that </a:t>
            </a:r>
            <a:r>
              <a:rPr lang="en-US" sz="2400" dirty="0" err="1">
                <a:sym typeface="Symbol" charset="0"/>
              </a:rPr>
              <a:t>xB-A</a:t>
            </a:r>
            <a:endParaRPr lang="en-US" sz="24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B-A includes all the elements in B that are also not in A not include any of the elements of A (by definition of difference)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Consider B-(B-A)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We know that </a:t>
            </a:r>
            <a:r>
              <a:rPr lang="en-US" sz="2000" dirty="0" err="1">
                <a:sym typeface="Symbol" charset="0"/>
              </a:rPr>
              <a:t>xB-A</a:t>
            </a:r>
            <a:endParaRPr lang="en-US" sz="2000" dirty="0">
              <a:sym typeface="Symbol" charset="0"/>
            </a:endParaRPr>
          </a:p>
          <a:p>
            <a:pPr lvl="1">
              <a:lnSpc>
                <a:spcPct val="90000"/>
              </a:lnSpc>
            </a:pPr>
            <a:r>
              <a:rPr lang="en-US" sz="2000" dirty="0">
                <a:sym typeface="Symbol" charset="0"/>
              </a:rPr>
              <a:t>We also know that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A</a:t>
            </a:r>
            <a:r>
              <a:rPr lang="en-US" sz="2000" dirty="0" err="1">
                <a:cs typeface="Arial" charset="0"/>
                <a:sym typeface="Symbol" charset="0"/>
              </a:rPr>
              <a:t>∩B</a:t>
            </a:r>
            <a:r>
              <a:rPr lang="en-US" sz="2000" dirty="0">
                <a:cs typeface="Arial" charset="0"/>
                <a:sym typeface="Symbol" charset="0"/>
              </a:rPr>
              <a:t> then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(by definition of intersection)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Arial" charset="0"/>
                <a:sym typeface="Symbol" charset="0"/>
              </a:rPr>
              <a:t>Thus, if </a:t>
            </a:r>
            <a:r>
              <a:rPr lang="en-US" sz="2000" dirty="0" err="1"/>
              <a:t>x</a:t>
            </a:r>
            <a:r>
              <a:rPr lang="en-US" sz="2000" dirty="0" err="1">
                <a:sym typeface="Symbol" charset="0"/>
              </a:rPr>
              <a:t>B</a:t>
            </a:r>
            <a:r>
              <a:rPr lang="en-US" sz="2000" dirty="0">
                <a:sym typeface="Symbol" charset="0"/>
              </a:rPr>
              <a:t> and </a:t>
            </a:r>
            <a:r>
              <a:rPr lang="en-US" sz="2000" dirty="0" err="1">
                <a:sym typeface="Symbol" charset="0"/>
              </a:rPr>
              <a:t>xB-A</a:t>
            </a:r>
            <a:r>
              <a:rPr lang="en-US" sz="2000" dirty="0">
                <a:sym typeface="Symbol" charset="0"/>
              </a:rPr>
              <a:t>, we can restate that (using the definition of difference) as </a:t>
            </a:r>
            <a:r>
              <a:rPr lang="en-US" sz="2000" dirty="0" err="1">
                <a:sym typeface="Symbol" charset="0"/>
              </a:rPr>
              <a:t>xB</a:t>
            </a:r>
            <a:r>
              <a:rPr lang="en-US" sz="2000" dirty="0">
                <a:sym typeface="Symbol" charset="0"/>
              </a:rPr>
              <a:t>-(B-A)</a:t>
            </a:r>
            <a:endParaRPr lang="en-US" sz="2000" dirty="0">
              <a:cs typeface="Arial" charset="0"/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Thus, if </a:t>
            </a:r>
            <a:r>
              <a:rPr lang="en-US" sz="2400" dirty="0" err="1">
                <a:sym typeface="Symbol" charset="0"/>
              </a:rPr>
              <a:t>xA</a:t>
            </a:r>
            <a:r>
              <a:rPr lang="en-US" sz="2400" dirty="0" err="1">
                <a:cs typeface="Arial" charset="0"/>
                <a:sym typeface="Symbol" charset="0"/>
              </a:rPr>
              <a:t>∩</a:t>
            </a:r>
            <a:r>
              <a:rPr lang="en-US" sz="2400" dirty="0" err="1">
                <a:sym typeface="Symbol" charset="0"/>
              </a:rPr>
              <a:t>B</a:t>
            </a:r>
            <a:r>
              <a:rPr lang="en-US" sz="2400" dirty="0">
                <a:sym typeface="Symbol" charset="0"/>
              </a:rPr>
              <a:t> then </a:t>
            </a:r>
            <a:r>
              <a:rPr lang="en-US" sz="2400" dirty="0" err="1">
                <a:sym typeface="Symbol" charset="0"/>
              </a:rPr>
              <a:t>xB</a:t>
            </a:r>
            <a:r>
              <a:rPr lang="en-US" sz="2400" dirty="0">
                <a:sym typeface="Symbol" charset="0"/>
              </a:rPr>
              <a:t>-(B-A)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ym typeface="Symbol" charset="0"/>
              </a:rPr>
              <a:t>Therefore, A</a:t>
            </a:r>
            <a:r>
              <a:rPr lang="en-US" sz="2400" dirty="0">
                <a:cs typeface="Arial" charset="0"/>
                <a:sym typeface="Symbol" charset="0"/>
              </a:rPr>
              <a:t>∩B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 B - (B-A).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This completes the proof of </a:t>
            </a:r>
            <a:r>
              <a:rPr lang="en-US" sz="2400" dirty="0">
                <a:solidFill>
                  <a:srgbClr val="FF0000"/>
                </a:solidFill>
                <a:sym typeface="Symbol" charset="0"/>
              </a:rPr>
              <a:t>A</a:t>
            </a:r>
            <a:r>
              <a:rPr lang="en-US" sz="2400" dirty="0">
                <a:solidFill>
                  <a:srgbClr val="FF0000"/>
                </a:solidFill>
                <a:cs typeface="Arial" charset="0"/>
                <a:sym typeface="Symbol" charset="0"/>
              </a:rPr>
              <a:t>∩B = </a:t>
            </a:r>
            <a:r>
              <a:rPr lang="en-US" sz="24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B - (B-A).</a:t>
            </a:r>
            <a:endParaRPr lang="en-US" sz="2400" dirty="0">
              <a:solidFill>
                <a:srgbClr val="FF0000"/>
              </a:solidFill>
              <a:sym typeface="Symbol" charset="0"/>
            </a:endParaRPr>
          </a:p>
          <a:p>
            <a:pPr>
              <a:lnSpc>
                <a:spcPct val="90000"/>
              </a:lnSpc>
            </a:pPr>
            <a:endParaRPr lang="en-US" sz="2400" dirty="0"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9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Subset problems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/>
              <a:t>Let </a:t>
            </a:r>
            <a:r>
              <a:rPr lang="en-US" i="1"/>
              <a:t>A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/>
              <a:t>, and </a:t>
            </a:r>
            <a:r>
              <a:rPr lang="en-US" i="1"/>
              <a:t>C</a:t>
            </a:r>
            <a:r>
              <a:rPr lang="en-US"/>
              <a:t> be sets.  Show that:</a:t>
            </a:r>
          </a:p>
          <a:p>
            <a:pPr marL="609600" indent="-609600">
              <a:buFontTx/>
              <a:buAutoNum type="alphaLcParenR"/>
            </a:pPr>
            <a:r>
              <a:rPr lang="en-US">
                <a:sym typeface="Symbol" charset="0"/>
              </a:rPr>
              <a:t>(AUB)  (AUBUC)</a:t>
            </a:r>
          </a:p>
          <a:p>
            <a:pPr marL="609600" indent="-609600">
              <a:buFontTx/>
              <a:buAutoNum type="alphaLcParenR"/>
            </a:pPr>
            <a:r>
              <a:rPr lang="en-US">
                <a:sym typeface="Symbol" charset="0"/>
              </a:rPr>
              <a:t>(A</a:t>
            </a:r>
            <a:r>
              <a:rPr lang="en-US">
                <a:cs typeface="Arial" charset="0"/>
                <a:sym typeface="Symbol" charset="0"/>
              </a:rPr>
              <a:t>∩B∩C) </a:t>
            </a:r>
            <a:r>
              <a:rPr lang="en-US">
                <a:sym typeface="Symbol" charset="0"/>
              </a:rPr>
              <a:t> (A</a:t>
            </a:r>
            <a:r>
              <a:rPr lang="en-US">
                <a:cs typeface="Arial" charset="0"/>
                <a:sym typeface="Symbol" charset="0"/>
              </a:rPr>
              <a:t>∩B)</a:t>
            </a:r>
          </a:p>
          <a:p>
            <a:pPr marL="609600" indent="-609600">
              <a:buFontTx/>
              <a:buAutoNum type="alphaLcParenR"/>
            </a:pPr>
            <a:r>
              <a:rPr lang="en-US">
                <a:cs typeface="Arial" charset="0"/>
                <a:sym typeface="Symbol" charset="0"/>
              </a:rPr>
              <a:t>(A-B)-C </a:t>
            </a:r>
            <a:r>
              <a:rPr lang="en-US">
                <a:sym typeface="Symbol" charset="0"/>
              </a:rPr>
              <a:t> A-C</a:t>
            </a:r>
          </a:p>
          <a:p>
            <a:pPr marL="609600" indent="-609600">
              <a:buFontTx/>
              <a:buAutoNum type="alphaLcParenR"/>
            </a:pPr>
            <a:r>
              <a:rPr lang="en-US">
                <a:sym typeface="Symbol" charset="0"/>
              </a:rPr>
              <a:t>(A-C) </a:t>
            </a:r>
            <a:r>
              <a:rPr lang="en-US">
                <a:cs typeface="Arial" charset="0"/>
                <a:sym typeface="Symbol" charset="0"/>
              </a:rPr>
              <a:t>∩ (C-B) = </a:t>
            </a:r>
            <a:r>
              <a:rPr lang="en-US">
                <a:sym typeface="Symbol" charset="0"/>
              </a:rPr>
              <a:t></a:t>
            </a:r>
          </a:p>
        </p:txBody>
      </p:sp>
    </p:spTree>
    <p:extLst>
      <p:ext uri="{BB962C8B-B14F-4D97-AF65-F5344CB8AC3E}">
        <p14:creationId xmlns:p14="http://schemas.microsoft.com/office/powerpoint/2010/main" val="86440771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Ordered collection of objects  (3.6)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974667" cy="497557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Sometimes we need to consider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ordered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collection of objects.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Consider a set 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of points in the plane.</a:t>
            </a:r>
          </a:p>
        </p:txBody>
      </p:sp>
      <p:pic>
        <p:nvPicPr>
          <p:cNvPr id="3" name="Picture 2" descr="Screen Shot 2015-01-08 at 9.0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1" y="3170370"/>
            <a:ext cx="4395655" cy="3687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29400" y="6198914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01" y="3170370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449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Ordered collection of objects 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974667" cy="4975578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Sometimes we need to consider </a:t>
            </a:r>
            <a:r>
              <a:rPr lang="en-US" sz="2800" dirty="0">
                <a:solidFill>
                  <a:srgbClr val="FF0000"/>
                </a:solidFill>
                <a:latin typeface="Calibri" charset="0"/>
                <a:ea typeface="ＭＳ Ｐゴシック" charset="0"/>
                <a:cs typeface="ＭＳ Ｐゴシック" charset="0"/>
              </a:rPr>
              <a:t>ordered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 collection of objects.</a:t>
            </a:r>
          </a:p>
          <a:p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Consider a set  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of points in the plane.</a:t>
            </a:r>
          </a:p>
        </p:txBody>
      </p:sp>
      <p:pic>
        <p:nvPicPr>
          <p:cNvPr id="3" name="Picture 2" descr="Screen Shot 2015-01-08 at 9.0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601" y="3170370"/>
            <a:ext cx="4395655" cy="36876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0095" y="3254372"/>
            <a:ext cx="4265148" cy="304698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p</a:t>
            </a:r>
            <a:r>
              <a:rPr lang="en-US" sz="2400" baseline="-25000" dirty="0"/>
              <a:t>i </a:t>
            </a:r>
            <a:r>
              <a:rPr lang="en-US" sz="2400" dirty="0"/>
              <a:t>=(</a:t>
            </a:r>
            <a:r>
              <a:rPr lang="en-US" sz="2400" dirty="0" err="1"/>
              <a:t>x</a:t>
            </a:r>
            <a:r>
              <a:rPr lang="en-US" sz="2400" baseline="-25000" dirty="0" err="1"/>
              <a:t>i</a:t>
            </a:r>
            <a:r>
              <a:rPr lang="en-US" sz="2400" dirty="0" err="1"/>
              <a:t>,y</a:t>
            </a:r>
            <a:r>
              <a:rPr lang="en-US" sz="2400" baseline="-25000" dirty="0" err="1"/>
              <a:t>i</a:t>
            </a:r>
            <a:r>
              <a:rPr lang="en-US" sz="2400" dirty="0"/>
              <a:t>) is the x-y coordinate of the </a:t>
            </a:r>
            <a:r>
              <a:rPr lang="en-US" sz="2400" dirty="0" err="1"/>
              <a:t>i</a:t>
            </a:r>
            <a:r>
              <a:rPr lang="en-US" sz="2400" baseline="30000" dirty="0" err="1"/>
              <a:t>th</a:t>
            </a:r>
            <a:r>
              <a:rPr lang="en-US" sz="2400" dirty="0"/>
              <a:t> point.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S={(x</a:t>
            </a:r>
            <a:r>
              <a:rPr lang="en-US" sz="2400" baseline="-25000" dirty="0"/>
              <a:t>1</a:t>
            </a:r>
            <a:r>
              <a:rPr lang="en-US" sz="2400" dirty="0"/>
              <a:t>,y</a:t>
            </a:r>
            <a:r>
              <a:rPr lang="en-US" sz="2400" baseline="-25000" dirty="0"/>
              <a:t>1</a:t>
            </a:r>
            <a:r>
              <a:rPr lang="en-US" sz="2400" dirty="0"/>
              <a:t>), (x</a:t>
            </a:r>
            <a:r>
              <a:rPr lang="en-US" sz="2400" baseline="-25000" dirty="0"/>
              <a:t>2</a:t>
            </a:r>
            <a:r>
              <a:rPr lang="en-US" sz="2400" dirty="0"/>
              <a:t>,y</a:t>
            </a:r>
            <a:r>
              <a:rPr lang="en-US" sz="2400" baseline="-25000" dirty="0"/>
              <a:t>2</a:t>
            </a:r>
            <a:r>
              <a:rPr lang="en-US" sz="2400" dirty="0"/>
              <a:t>), ……, (</a:t>
            </a:r>
            <a:r>
              <a:rPr lang="en-US" sz="2400" dirty="0" err="1"/>
              <a:t>x</a:t>
            </a:r>
            <a:r>
              <a:rPr lang="en-US" sz="2400" baseline="-25000" dirty="0" err="1"/>
              <a:t>m</a:t>
            </a:r>
            <a:r>
              <a:rPr lang="en-US" sz="2400" dirty="0" err="1"/>
              <a:t>,y</a:t>
            </a:r>
            <a:r>
              <a:rPr lang="en-US" sz="2400" baseline="-25000" dirty="0" err="1"/>
              <a:t>m</a:t>
            </a:r>
            <a:r>
              <a:rPr lang="en-US" sz="2400" dirty="0"/>
              <a:t>)} represents a set of m ordered objects.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 Each object is an ordered collection of two elements.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 = {p</a:t>
            </a:r>
            <a:r>
              <a:rPr lang="en-US" sz="2400" baseline="-25000" dirty="0"/>
              <a:t>1</a:t>
            </a:r>
            <a:r>
              <a:rPr lang="en-US" sz="2400" dirty="0"/>
              <a:t>,p</a:t>
            </a:r>
            <a:r>
              <a:rPr lang="en-US" sz="2400" baseline="-25000" dirty="0"/>
              <a:t>2</a:t>
            </a:r>
            <a:r>
              <a:rPr lang="en-US" sz="2400" dirty="0"/>
              <a:t>, …, p</a:t>
            </a:r>
            <a:r>
              <a:rPr lang="en-US" sz="2400" baseline="-25000" dirty="0"/>
              <a:t>m</a:t>
            </a:r>
            <a:r>
              <a:rPr lang="en-US" sz="2400" dirty="0"/>
              <a:t>} is also fine.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9400" y="6198914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20601" y="3170370"/>
            <a:ext cx="37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5246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2FFE-99EF-6E47-953C-8F5E62C8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12875-8FBB-BF45-B2DF-1F55A21FF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An ordered n-tuple is a sequence of n objects {a</a:t>
            </a:r>
            <a:r>
              <a:rPr lang="en-US" sz="2800" baseline="-25000" dirty="0"/>
              <a:t>1</a:t>
            </a:r>
            <a:r>
              <a:rPr lang="en-US" sz="2800" dirty="0"/>
              <a:t>, a</a:t>
            </a:r>
            <a:r>
              <a:rPr lang="en-US" sz="2800" baseline="-25000" dirty="0"/>
              <a:t>2, …, </a:t>
            </a:r>
            <a:r>
              <a:rPr lang="en-US" sz="2800" dirty="0"/>
              <a:t>a</a:t>
            </a:r>
            <a:r>
              <a:rPr lang="en-US" sz="2800" baseline="-25000" dirty="0"/>
              <a:t>n</a:t>
            </a:r>
            <a:r>
              <a:rPr lang="en-US" sz="2800" dirty="0"/>
              <a:t>}.</a:t>
            </a:r>
          </a:p>
          <a:p>
            <a:pPr lvl="1"/>
            <a:r>
              <a:rPr lang="en-US" sz="2400" dirty="0"/>
              <a:t>First component is a</a:t>
            </a:r>
            <a:r>
              <a:rPr lang="en-US" sz="2400" baseline="-25000" dirty="0"/>
              <a:t>1</a:t>
            </a:r>
          </a:p>
          <a:p>
            <a:pPr lvl="1"/>
            <a:r>
              <a:rPr lang="en-US" sz="2400" dirty="0"/>
              <a:t>Second component is a</a:t>
            </a:r>
            <a:r>
              <a:rPr lang="en-US" sz="2400" baseline="-25000" dirty="0"/>
              <a:t>2</a:t>
            </a:r>
            <a:endParaRPr lang="en-US" sz="2400" dirty="0"/>
          </a:p>
          <a:p>
            <a:pPr lvl="1"/>
            <a:r>
              <a:rPr lang="en-US" sz="2400" dirty="0"/>
              <a:t>...</a:t>
            </a:r>
          </a:p>
          <a:p>
            <a:pPr lvl="1"/>
            <a:r>
              <a:rPr lang="en-US" sz="2400" dirty="0"/>
              <a:t>N-</a:t>
            </a:r>
            <a:r>
              <a:rPr lang="en-US" sz="2400" dirty="0" err="1"/>
              <a:t>th</a:t>
            </a:r>
            <a:r>
              <a:rPr lang="en-US" sz="2400" dirty="0"/>
              <a:t> component is a</a:t>
            </a:r>
            <a:r>
              <a:rPr lang="en-US" sz="2400" baseline="-25000" dirty="0"/>
              <a:t>n</a:t>
            </a:r>
            <a:endParaRPr lang="en-US" sz="2400" dirty="0"/>
          </a:p>
          <a:p>
            <a:r>
              <a:rPr lang="en-US" sz="2800" dirty="0"/>
              <a:t>An ordered pair:     2-tuple  (</a:t>
            </a:r>
            <a:r>
              <a:rPr lang="en-US" sz="2800" dirty="0" err="1"/>
              <a:t>a,b</a:t>
            </a:r>
            <a:r>
              <a:rPr lang="en-US" sz="2800" dirty="0"/>
              <a:t>)</a:t>
            </a:r>
          </a:p>
          <a:p>
            <a:r>
              <a:rPr lang="en-US" sz="2800" dirty="0"/>
              <a:t>An ordered triple:   3-tuple. (</a:t>
            </a:r>
            <a:r>
              <a:rPr lang="en-US" sz="2800" dirty="0" err="1"/>
              <a:t>a,b,c</a:t>
            </a:r>
            <a:r>
              <a:rPr lang="en-US" sz="2800" dirty="0"/>
              <a:t>)</a:t>
            </a:r>
          </a:p>
          <a:p>
            <a:pPr lvl="1"/>
            <a:r>
              <a:rPr lang="en-US" sz="2400" dirty="0"/>
              <a:t>(1,1,1) is valid but {1,1,1} = {1} when it is unordered.</a:t>
            </a:r>
          </a:p>
        </p:txBody>
      </p:sp>
    </p:spTree>
    <p:extLst>
      <p:ext uri="{BB962C8B-B14F-4D97-AF65-F5344CB8AC3E}">
        <p14:creationId xmlns:p14="http://schemas.microsoft.com/office/powerpoint/2010/main" val="91503690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52FFE-99EF-6E47-953C-8F5E62C88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12875-8FBB-BF45-B2DF-1F55A21FF3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Two n-tuples are equal if and only if </a:t>
                </a:r>
                <a:r>
                  <a:rPr lang="en-IN" dirty="0"/>
                  <a:t>corresponding pairs of elements are equal:</a:t>
                </a:r>
              </a:p>
              <a:p>
                <a:pPr lvl="1"/>
                <a:r>
                  <a:rPr lang="en-IN" dirty="0"/>
                  <a:t>(a</a:t>
                </a:r>
                <a:r>
                  <a:rPr lang="en-IN" baseline="-25000" dirty="0"/>
                  <a:t>1</a:t>
                </a:r>
                <a:r>
                  <a:rPr lang="en-IN" dirty="0"/>
                  <a:t>, a</a:t>
                </a:r>
                <a:r>
                  <a:rPr lang="en-IN" baseline="-25000" dirty="0"/>
                  <a:t>2</a:t>
                </a:r>
                <a:r>
                  <a:rPr lang="en-IN" dirty="0"/>
                  <a:t>, …, a</a:t>
                </a:r>
                <a:r>
                  <a:rPr lang="en-IN" baseline="-25000" dirty="0"/>
                  <a:t>n</a:t>
                </a:r>
                <a:r>
                  <a:rPr lang="en-IN" dirty="0"/>
                  <a:t>) = (b</a:t>
                </a:r>
                <a:r>
                  <a:rPr lang="en-IN" baseline="-25000" dirty="0"/>
                  <a:t>1</a:t>
                </a:r>
                <a:r>
                  <a:rPr lang="en-IN" dirty="0"/>
                  <a:t>, b</a:t>
                </a:r>
                <a:r>
                  <a:rPr lang="en-IN" baseline="-25000" dirty="0"/>
                  <a:t>2</a:t>
                </a:r>
                <a:r>
                  <a:rPr lang="en-IN" dirty="0"/>
                  <a:t>, …, </a:t>
                </a:r>
                <a:r>
                  <a:rPr lang="en-IN" dirty="0" err="1"/>
                  <a:t>b</a:t>
                </a:r>
                <a:r>
                  <a:rPr lang="en-IN" baseline="-25000" dirty="0" err="1"/>
                  <a:t>n</a:t>
                </a:r>
                <a:r>
                  <a:rPr lang="en-IN" dirty="0"/>
                  <a:t>) </a:t>
                </a:r>
                <a:r>
                  <a:rPr lang="en-IN" dirty="0" err="1"/>
                  <a:t>iff</a:t>
                </a:r>
                <a:r>
                  <a:rPr lang="en-IN" dirty="0"/>
                  <a:t> </a:t>
                </a:r>
              </a:p>
              <a:p>
                <a:pPr marL="457200" lvl="1" indent="0">
                  <a:buNone/>
                </a:pPr>
                <a:r>
                  <a:rPr lang="en-IN" dirty="0"/>
                  <a:t>     a</a:t>
                </a:r>
                <a:r>
                  <a:rPr lang="en-IN" baseline="-25000" dirty="0"/>
                  <a:t>1</a:t>
                </a:r>
                <a:r>
                  <a:rPr lang="en-IN" dirty="0"/>
                  <a:t> = b</a:t>
                </a:r>
                <a:r>
                  <a:rPr lang="en-IN" baseline="-25000" dirty="0"/>
                  <a:t>1</a:t>
                </a:r>
                <a:r>
                  <a:rPr lang="en-IN" dirty="0"/>
                  <a:t>, a</a:t>
                </a:r>
                <a:r>
                  <a:rPr lang="en-IN" baseline="-25000" dirty="0"/>
                  <a:t>2</a:t>
                </a:r>
                <a:r>
                  <a:rPr lang="en-IN" dirty="0"/>
                  <a:t>= b</a:t>
                </a:r>
                <a:r>
                  <a:rPr lang="en-IN" baseline="-25000" dirty="0"/>
                  <a:t>2</a:t>
                </a:r>
                <a:r>
                  <a:rPr lang="en-IN" dirty="0"/>
                  <a:t>, …, a</a:t>
                </a:r>
                <a:r>
                  <a:rPr lang="en-IN" baseline="-25000" dirty="0"/>
                  <a:t>n</a:t>
                </a:r>
                <a:r>
                  <a:rPr lang="en-IN" dirty="0"/>
                  <a:t> = </a:t>
                </a:r>
                <a:r>
                  <a:rPr lang="en-IN" dirty="0" err="1"/>
                  <a:t>b</a:t>
                </a:r>
                <a:r>
                  <a:rPr lang="en-IN" baseline="-25000" dirty="0" err="1"/>
                  <a:t>n</a:t>
                </a:r>
                <a:endParaRPr lang="en-IN" baseline="-25000" dirty="0"/>
              </a:p>
              <a:p>
                <a:pPr marL="514350" indent="-457200"/>
                <a:r>
                  <a:rPr lang="en-IN" sz="2800" dirty="0"/>
                  <a:t>(2, 1) </a:t>
                </a:r>
                <a14:m>
                  <m:oMath xmlns:m="http://schemas.openxmlformats.org/officeDocument/2006/math">
                    <m:r>
                      <a:rPr lang="en-I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800" dirty="0"/>
                  <a:t>(1, 2), but {2, 1} = {1, 2}</a:t>
                </a:r>
              </a:p>
              <a:p>
                <a:pPr marL="514350" indent="-457200"/>
                <a:r>
                  <a:rPr lang="en-IN" sz="2800" dirty="0"/>
                  <a:t>Think of tuples as book chapters and sections</a:t>
                </a:r>
              </a:p>
              <a:p>
                <a:pPr marL="914400" lvl="1" indent="-457200"/>
                <a:r>
                  <a:rPr lang="en-IN" sz="2400" dirty="0"/>
                  <a:t>(1,1):      Chapter 1, section 1</a:t>
                </a:r>
              </a:p>
              <a:p>
                <a:pPr marL="914400" lvl="1" indent="-457200"/>
                <a:r>
                  <a:rPr lang="en-IN" sz="2400" dirty="0"/>
                  <a:t>(1,2,5).   Chapter 1, section 2, sub-section 5</a:t>
                </a:r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412875-8FBB-BF45-B2DF-1F55A21FF3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59063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03DC-11E5-604C-886A-B6D79E12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9A28-9E95-C044-8F0E-006AA04B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For two sets, A and B, the </a:t>
            </a:r>
            <a:r>
              <a:rPr lang="en-IN" b="1" i="1" dirty="0"/>
              <a:t>Cartesian product</a:t>
            </a:r>
            <a:r>
              <a:rPr lang="en-IN" dirty="0"/>
              <a:t> of A and B, denoted A x B, is the set of all ordered pairs in which the first entry is in A and the second entry is in B.</a:t>
            </a:r>
          </a:p>
          <a:p>
            <a:r>
              <a:rPr lang="en-IN" dirty="0"/>
              <a:t>That is </a:t>
            </a:r>
            <a:r>
              <a:rPr lang="en-IN" dirty="0">
                <a:solidFill>
                  <a:srgbClr val="0051FF"/>
                </a:solidFill>
              </a:rPr>
              <a:t>A x B = { (a, b) : a ∈ A and b ∈ B }</a:t>
            </a:r>
          </a:p>
          <a:p>
            <a:r>
              <a:rPr lang="en-IN" dirty="0">
                <a:solidFill>
                  <a:srgbClr val="FF0000"/>
                </a:solidFill>
              </a:rPr>
              <a:t>Example: A = {1, 2}, B = {a, b, c} </a:t>
            </a:r>
          </a:p>
          <a:p>
            <a:pPr marL="0" indent="0">
              <a:buNone/>
            </a:pPr>
            <a:r>
              <a:rPr lang="en-IN" dirty="0">
                <a:solidFill>
                  <a:srgbClr val="FF0000"/>
                </a:solidFill>
              </a:rPr>
              <a:t>	A x B = { (1, a), (1, b), (1, c), (2, a), (2, b), (2, c)}</a:t>
            </a:r>
          </a:p>
          <a:p>
            <a:r>
              <a:rPr lang="en-IN" dirty="0"/>
              <a:t>Is A x B the same as B x A? </a:t>
            </a:r>
            <a:r>
              <a:rPr lang="en-IN" sz="4000" b="1" dirty="0">
                <a:solidFill>
                  <a:srgbClr val="FF0000"/>
                </a:solidFill>
              </a:rPr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117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03DC-11E5-604C-886A-B6D79E12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9A28-9E95-C044-8F0E-006AA04B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Cartesian product of the sets </a:t>
            </a:r>
          </a:p>
          <a:p>
            <a:pPr marL="0" indent="0">
              <a:buNone/>
            </a:pPr>
            <a:r>
              <a:rPr lang="en-IN" dirty="0"/>
              <a:t>    A = {x, y, z} and </a:t>
            </a:r>
          </a:p>
          <a:p>
            <a:pPr marL="0" indent="0">
              <a:buNone/>
            </a:pPr>
            <a:r>
              <a:rPr lang="en-IN" dirty="0"/>
              <a:t>    B = {1, 2, 3}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8DD771-FCA7-B948-AF64-FBF760912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267" y="2400300"/>
            <a:ext cx="4927600" cy="419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56E71-679E-EA4F-8074-74190D85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6394450"/>
            <a:ext cx="5257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6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Some Important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553" y="1600200"/>
            <a:ext cx="8669751" cy="496968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100" b="1" dirty="0"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en-US" sz="3100" b="1" dirty="0">
                <a:latin typeface="Cambria Math" pitchFamily="18" charset="0"/>
                <a:ea typeface="Cambria Math" pitchFamily="18" charset="0"/>
              </a:rPr>
              <a:t>N</a:t>
            </a:r>
            <a:r>
              <a:rPr lang="en-US" sz="3100" dirty="0"/>
              <a:t> = natural numbers = </a:t>
            </a:r>
            <a:r>
              <a:rPr lang="en-US" sz="3100" dirty="0">
                <a:latin typeface="Cambria Math" pitchFamily="18" charset="0"/>
                <a:ea typeface="Cambria Math" pitchFamily="18" charset="0"/>
              </a:rPr>
              <a:t>{0,1,2,3….}</a:t>
            </a:r>
          </a:p>
          <a:p>
            <a:pPr>
              <a:buNone/>
            </a:pPr>
            <a:r>
              <a:rPr lang="en-US" sz="3100" b="1" dirty="0">
                <a:latin typeface="Cambria Math" pitchFamily="18" charset="0"/>
                <a:ea typeface="Cambria Math" pitchFamily="18" charset="0"/>
              </a:rPr>
              <a:t>Z</a:t>
            </a:r>
            <a:r>
              <a:rPr lang="en-US" sz="3100" dirty="0"/>
              <a:t> = integers = </a:t>
            </a:r>
            <a:r>
              <a:rPr lang="en-US" sz="3100" dirty="0">
                <a:latin typeface="Cambria Math" pitchFamily="18" charset="0"/>
                <a:ea typeface="Cambria Math" pitchFamily="18" charset="0"/>
              </a:rPr>
              <a:t>{…,-3,-2,-1,0,1,2,3,…}</a:t>
            </a:r>
          </a:p>
          <a:p>
            <a:pPr>
              <a:buNone/>
            </a:pPr>
            <a:r>
              <a:rPr lang="en-US" sz="3100" b="1" dirty="0">
                <a:latin typeface="Cambria Math" pitchFamily="18" charset="0"/>
                <a:ea typeface="Cambria Math" pitchFamily="18" charset="0"/>
              </a:rPr>
              <a:t>Z⁺</a:t>
            </a:r>
            <a:r>
              <a:rPr lang="en-US" sz="3100" dirty="0"/>
              <a:t> = positive integers = </a:t>
            </a:r>
            <a:r>
              <a:rPr lang="en-US" sz="3100" dirty="0">
                <a:latin typeface="Cambria Math" pitchFamily="18" charset="0"/>
                <a:ea typeface="Cambria Math" pitchFamily="18" charset="0"/>
              </a:rPr>
              <a:t>{1,2,3,…..} = {x </a:t>
            </a:r>
            <a:r>
              <a:rPr lang="en-US" sz="3100" dirty="0" err="1"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sz="3100" dirty="0">
                <a:latin typeface="Cambria Math" pitchFamily="18" charset="0"/>
                <a:ea typeface="Cambria Math" pitchFamily="18" charset="0"/>
              </a:rPr>
              <a:t> Z | x &gt; 0}</a:t>
            </a:r>
          </a:p>
          <a:p>
            <a:pPr>
              <a:buNone/>
            </a:pPr>
            <a:r>
              <a:rPr lang="en-US" sz="3100" b="1" dirty="0"/>
              <a:t>Q</a:t>
            </a:r>
            <a:r>
              <a:rPr lang="en-US" sz="3100" dirty="0"/>
              <a:t> = set of rational numbers </a:t>
            </a:r>
          </a:p>
          <a:p>
            <a:pPr>
              <a:buNone/>
            </a:pPr>
            <a:r>
              <a:rPr lang="en-US" sz="3100" b="1" dirty="0"/>
              <a:t>Q</a:t>
            </a:r>
            <a:r>
              <a:rPr lang="en-US" sz="3100" b="1" baseline="30000" dirty="0"/>
              <a:t>+</a:t>
            </a:r>
            <a:r>
              <a:rPr lang="en-US" sz="3100" dirty="0"/>
              <a:t> = set of positive rational numbers </a:t>
            </a:r>
          </a:p>
          <a:p>
            <a:pPr>
              <a:buNone/>
            </a:pPr>
            <a:r>
              <a:rPr lang="en-US" sz="3100" b="1" dirty="0">
                <a:latin typeface="Cambria Math" pitchFamily="18" charset="0"/>
                <a:ea typeface="Cambria Math" pitchFamily="18" charset="0"/>
              </a:rPr>
              <a:t>R</a:t>
            </a:r>
            <a:r>
              <a:rPr lang="en-US" sz="3100" dirty="0"/>
              <a:t> = set of real numbers</a:t>
            </a:r>
          </a:p>
          <a:p>
            <a:pPr>
              <a:buNone/>
            </a:pPr>
            <a:r>
              <a:rPr lang="en-US" sz="2800" b="1" dirty="0" err="1">
                <a:latin typeface="Calibri" charset="0"/>
                <a:ea typeface="ＭＳ Ｐゴシック" charset="0"/>
                <a:cs typeface="ＭＳ Ｐゴシック" charset="0"/>
              </a:rPr>
              <a:t>Φ</a:t>
            </a:r>
            <a:r>
              <a:rPr lang="en-US" sz="2800" b="1" dirty="0">
                <a:latin typeface="Calibri" charset="0"/>
                <a:ea typeface="ＭＳ Ｐゴシック" charset="0"/>
                <a:cs typeface="ＭＳ Ｐゴシック" charset="0"/>
              </a:rPr>
              <a:t>, {} </a:t>
            </a:r>
            <a:r>
              <a:rPr lang="en-US" sz="2800" dirty="0">
                <a:latin typeface="Calibri" charset="0"/>
                <a:ea typeface="ＭＳ Ｐゴシック" charset="0"/>
                <a:cs typeface="ＭＳ Ｐゴシック" charset="0"/>
              </a:rPr>
              <a:t>=  empty set (null set)</a:t>
            </a:r>
          </a:p>
          <a:p>
            <a:pPr>
              <a:buNone/>
            </a:pPr>
            <a:endParaRPr lang="en-US" sz="3100" dirty="0"/>
          </a:p>
          <a:p>
            <a:pPr>
              <a:buNone/>
            </a:pP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38821116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03DC-11E5-604C-886A-B6D79E12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79A28-9E95-C044-8F0E-006AA04B9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Fact: </a:t>
            </a:r>
            <a:r>
              <a:rPr lang="en-IN" dirty="0"/>
              <a:t>|A x B| = |A| * |B| </a:t>
            </a:r>
          </a:p>
          <a:p>
            <a:r>
              <a:rPr lang="en-IN" dirty="0"/>
              <a:t>Example: A = {1, 2}, B = {a, b, c} A x B = { (1, a), (1, b), (1, c), (2, a), (2, b), (2, c)}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1684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A03DC-11E5-604C-886A-B6D79E122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Cartesian products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79A28-9E95-C044-8F0E-006AA04B92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N" dirty="0"/>
                  <a:t>The cartesian product of sets A</a:t>
                </a:r>
                <a:r>
                  <a:rPr lang="en-IN" baseline="-25000" dirty="0"/>
                  <a:t>1</a:t>
                </a:r>
                <a:r>
                  <a:rPr lang="en-IN" dirty="0"/>
                  <a:t>,…,A</a:t>
                </a:r>
                <a:r>
                  <a:rPr lang="en-IN" baseline="-25000" dirty="0"/>
                  <a:t>n</a:t>
                </a:r>
                <a:r>
                  <a:rPr lang="en-IN" dirty="0"/>
                  <a:t> is the set of n-tuples (a</a:t>
                </a:r>
                <a:r>
                  <a:rPr lang="en-IN" baseline="-25000" dirty="0"/>
                  <a:t>1</a:t>
                </a:r>
                <a:r>
                  <a:rPr lang="en-IN" dirty="0"/>
                  <a:t>,a</a:t>
                </a:r>
                <a:r>
                  <a:rPr lang="en-IN" baseline="-25000" dirty="0"/>
                  <a:t>2</a:t>
                </a:r>
                <a:r>
                  <a:rPr lang="en-IN" dirty="0"/>
                  <a:t>,…,a</a:t>
                </a:r>
                <a:r>
                  <a:rPr lang="en-IN" baseline="-25000" dirty="0"/>
                  <a:t>n</a:t>
                </a:r>
                <a:r>
                  <a:rPr lang="en-IN" dirty="0"/>
                  <a:t>), where </a:t>
                </a:r>
                <a:r>
                  <a:rPr lang="en-IN" dirty="0" err="1"/>
                  <a:t>a</a:t>
                </a:r>
                <a:r>
                  <a:rPr lang="en-IN" baseline="-25000" dirty="0" err="1"/>
                  <a:t>i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IN" dirty="0"/>
                  <a:t> A</a:t>
                </a:r>
                <a:r>
                  <a:rPr lang="en-IN" baseline="-25000" dirty="0"/>
                  <a:t>i</a:t>
                </a:r>
                <a:r>
                  <a:rPr lang="en-IN" dirty="0"/>
                  <a:t>               for </a:t>
                </a:r>
                <a:r>
                  <a:rPr lang="en-IN" dirty="0" err="1"/>
                  <a:t>i</a:t>
                </a:r>
                <a:r>
                  <a:rPr lang="en-IN" dirty="0"/>
                  <a:t>=1, 2, …, n. </a:t>
                </a:r>
              </a:p>
              <a:p>
                <a:r>
                  <a:rPr lang="en-IN" dirty="0"/>
                  <a:t>Denoted by A</a:t>
                </a:r>
                <a:r>
                  <a:rPr lang="en-IN" baseline="-25000" dirty="0"/>
                  <a:t>1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IN" dirty="0"/>
                  <a:t> A</a:t>
                </a:r>
                <a:r>
                  <a:rPr lang="en-IN" baseline="-25000" dirty="0"/>
                  <a:t>2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/>
                  <a:t>…</a:t>
                </a:r>
                <a:r>
                  <a:rPr lang="en-IN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IN" dirty="0"/>
                  <a:t> A</a:t>
                </a:r>
                <a:r>
                  <a:rPr lang="en-IN" baseline="-25000" dirty="0"/>
                  <a:t>n</a:t>
                </a:r>
              </a:p>
              <a:p>
                <a:r>
                  <a:rPr lang="en-IN" dirty="0"/>
                  <a:t>Example: </a:t>
                </a:r>
              </a:p>
              <a:p>
                <a:pPr lvl="1"/>
                <a:r>
                  <a:rPr lang="en-IN" dirty="0"/>
                  <a:t>A={0, 1}, B={2, 3}, C={4, 5, 6} </a:t>
                </a:r>
              </a:p>
              <a:p>
                <a:pPr lvl="1"/>
                <a:r>
                  <a:rPr lang="en-IN" dirty="0"/>
                  <a:t>What is A x B x C? What is |A x B x C|?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179A28-9E95-C044-8F0E-006AA04B92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1401" r="-2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49588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067DF-41D6-BC4F-BFCA-D31E7AC1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Cartesian products of a set with 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B6BEC-803F-8749-BAB5-F4844B5BB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Given a set A we can look at A x A (denoted A</a:t>
            </a:r>
            <a:r>
              <a:rPr lang="en-IN" sz="2800" baseline="30000" dirty="0"/>
              <a:t>2</a:t>
            </a:r>
            <a:r>
              <a:rPr lang="en-IN" sz="2800" dirty="0"/>
              <a:t>), and more generally A x A x ... x A denoted as A</a:t>
            </a:r>
            <a:r>
              <a:rPr lang="en-IN" sz="2800" baseline="30000" dirty="0"/>
              <a:t>k</a:t>
            </a:r>
            <a:r>
              <a:rPr lang="en-IN" sz="2800" dirty="0"/>
              <a:t>.</a:t>
            </a:r>
          </a:p>
          <a:p>
            <a:endParaRPr lang="en-IN" sz="2800" dirty="0"/>
          </a:p>
          <a:p>
            <a:r>
              <a:rPr lang="en-IN" sz="2800" dirty="0"/>
              <a:t>Example:</a:t>
            </a:r>
          </a:p>
          <a:p>
            <a:pPr lvl="1"/>
            <a:r>
              <a:rPr lang="en-IN" sz="2400" dirty="0"/>
              <a:t>if A = {0, 1}, then A</a:t>
            </a:r>
            <a:r>
              <a:rPr lang="en-IN" sz="2400" baseline="30000" dirty="0"/>
              <a:t>k</a:t>
            </a:r>
            <a:r>
              <a:rPr lang="en-IN" sz="2400" dirty="0"/>
              <a:t> is the set of all ordered k-tuples whose entries are bits (0 or 1).</a:t>
            </a:r>
          </a:p>
          <a:p>
            <a:pPr lvl="1"/>
            <a:r>
              <a:rPr lang="en-IN" sz="2400" dirty="0"/>
              <a:t> {0, 1}</a:t>
            </a:r>
            <a:r>
              <a:rPr lang="en-IN" sz="2400" baseline="30000" dirty="0"/>
              <a:t>3 </a:t>
            </a:r>
            <a:r>
              <a:rPr lang="en-IN" sz="2400" dirty="0"/>
              <a:t>= { (0, 0, 0), (0, 0, 1), (0, 1, 0), (0, 1, 1), (1, 0, 0),      (1, 0, 1), (1, 1, 0), (1, 1, 1) }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0DB48D-38AD-FC46-AE8F-95FB930DF73D}"/>
              </a:ext>
            </a:extLst>
          </p:cNvPr>
          <p:cNvSpPr/>
          <p:nvPr/>
        </p:nvSpPr>
        <p:spPr>
          <a:xfrm>
            <a:off x="3565700" y="2482333"/>
            <a:ext cx="861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/>
              <a:t>k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0630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9BBB-31E2-7045-8AB9-5A1CF129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Z</a:t>
            </a:r>
            <a:r>
              <a:rPr lang="en-US" sz="3600" baseline="30000" dirty="0"/>
              <a:t>2</a:t>
            </a:r>
            <a:r>
              <a:rPr lang="en-US" sz="3600" dirty="0"/>
              <a:t> = Z x Z is the set of all integer points in the plane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B548C-55ED-BE47-A273-EC448704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381794"/>
            <a:ext cx="5825066" cy="547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54249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99BBB-31E2-7045-8AB9-5A1CF1296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R</a:t>
            </a:r>
            <a:r>
              <a:rPr lang="en-US" sz="3600" baseline="30000" dirty="0"/>
              <a:t>2</a:t>
            </a:r>
            <a:r>
              <a:rPr lang="en-US" sz="3600" dirty="0"/>
              <a:t> = R x R is the set of all points in the plane</a:t>
            </a:r>
          </a:p>
        </p:txBody>
      </p:sp>
    </p:spTree>
    <p:extLst>
      <p:ext uri="{BB962C8B-B14F-4D97-AF65-F5344CB8AC3E}">
        <p14:creationId xmlns:p14="http://schemas.microsoft.com/office/powerpoint/2010/main" val="24159251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4617-6BDD-BE44-BC90-B1CE0A3A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8FF0-089E-8046-94E3-0C483C0B8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/>
              <a:t>If A is a set of symbols, then members of A</a:t>
            </a:r>
            <a:r>
              <a:rPr lang="en-IN" sz="2800" baseline="30000" dirty="0"/>
              <a:t>k</a:t>
            </a:r>
            <a:r>
              <a:rPr lang="en-IN" sz="2800" dirty="0"/>
              <a:t> can be written without commas/parentheses. </a:t>
            </a:r>
          </a:p>
          <a:p>
            <a:r>
              <a:rPr lang="en-IN" sz="2800" dirty="0"/>
              <a:t>For example: </a:t>
            </a:r>
          </a:p>
          <a:p>
            <a:pPr lvl="1"/>
            <a:r>
              <a:rPr lang="en-IN" sz="2400" dirty="0"/>
              <a:t>If A = {0, 1} then we can express A</a:t>
            </a:r>
            <a:r>
              <a:rPr lang="en-IN" sz="2400" baseline="30000" dirty="0"/>
              <a:t>2</a:t>
            </a:r>
            <a:r>
              <a:rPr lang="en-IN" sz="2400" dirty="0"/>
              <a:t> as {00, 01, 10, 11}.</a:t>
            </a:r>
          </a:p>
          <a:p>
            <a:r>
              <a:rPr lang="en-IN" sz="2800" dirty="0"/>
              <a:t>A sequence of characters is called a </a:t>
            </a:r>
            <a:r>
              <a:rPr lang="en-IN" sz="2800" b="1" i="1" dirty="0"/>
              <a:t>string.</a:t>
            </a:r>
          </a:p>
          <a:p>
            <a:r>
              <a:rPr lang="en-IN" sz="2800" dirty="0"/>
              <a:t>The set of characters used in a set of strings is called the </a:t>
            </a:r>
            <a:r>
              <a:rPr lang="en-IN" sz="2800" b="1" i="1" dirty="0"/>
              <a:t>alphabet</a:t>
            </a:r>
            <a:r>
              <a:rPr lang="en-IN" sz="2800" dirty="0"/>
              <a:t> for the set of strings. </a:t>
            </a:r>
          </a:p>
          <a:p>
            <a:r>
              <a:rPr lang="en-IN" sz="2800" dirty="0"/>
              <a:t>The </a:t>
            </a:r>
            <a:r>
              <a:rPr lang="en-IN" sz="2800" b="1" i="1" dirty="0"/>
              <a:t>length</a:t>
            </a:r>
            <a:r>
              <a:rPr lang="en-IN" sz="2800" dirty="0"/>
              <a:t> of a string is the number of characters in the string. </a:t>
            </a:r>
          </a:p>
          <a:p>
            <a:pPr lvl="1"/>
            <a:r>
              <a:rPr lang="en-IN" sz="2400" dirty="0"/>
              <a:t>For example, the length of the string 110011 is 6.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422265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4617-6BDD-BE44-BC90-B1CE0A3A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8FF0-089E-8046-94E3-0C483C0B8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26379" cy="4525963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A </a:t>
            </a:r>
            <a:r>
              <a:rPr lang="en-IN" sz="2800" b="1" i="1" dirty="0"/>
              <a:t>binary string</a:t>
            </a:r>
            <a:r>
              <a:rPr lang="en-IN" sz="2800" dirty="0"/>
              <a:t> is a string whose alphabet is {0, 1}.</a:t>
            </a:r>
          </a:p>
          <a:p>
            <a:r>
              <a:rPr lang="en-IN" sz="2800" dirty="0"/>
              <a:t>A </a:t>
            </a:r>
            <a:r>
              <a:rPr lang="en-IN" sz="2800" b="1" i="1" dirty="0"/>
              <a:t>bit</a:t>
            </a:r>
            <a:r>
              <a:rPr lang="en-IN" sz="2800" dirty="0"/>
              <a:t> is a character in a binary string.</a:t>
            </a:r>
          </a:p>
          <a:p>
            <a:r>
              <a:rPr lang="en-IN" sz="2800" dirty="0"/>
              <a:t>A string of length n is also called an </a:t>
            </a:r>
            <a:r>
              <a:rPr lang="en-IN" sz="2800" b="1" i="1" dirty="0"/>
              <a:t>n-bit string</a:t>
            </a:r>
            <a:r>
              <a:rPr lang="en-IN" sz="2800" dirty="0"/>
              <a:t>.</a:t>
            </a:r>
          </a:p>
          <a:p>
            <a:pPr lvl="1"/>
            <a:r>
              <a:rPr lang="en-IN" sz="2400" dirty="0"/>
              <a:t>The set of binary strings of length n is denoted as {0,1}</a:t>
            </a:r>
            <a:r>
              <a:rPr lang="en-IN" sz="2400" baseline="30000" dirty="0"/>
              <a:t>n</a:t>
            </a:r>
            <a:r>
              <a:rPr lang="en-IN" sz="2400" dirty="0"/>
              <a:t>. </a:t>
            </a:r>
          </a:p>
          <a:p>
            <a:pPr lvl="1"/>
            <a:r>
              <a:rPr lang="en-IN" sz="2400" dirty="0"/>
              <a:t>An example of a binary string of length 7 (or 7-bit string) is: 0010110.</a:t>
            </a:r>
          </a:p>
          <a:p>
            <a:r>
              <a:rPr lang="en-IN" sz="2800" dirty="0"/>
              <a:t>The </a:t>
            </a:r>
            <a:r>
              <a:rPr lang="en-IN" sz="2800" b="1" i="1" dirty="0"/>
              <a:t>empty string</a:t>
            </a:r>
            <a:r>
              <a:rPr lang="en-IN" sz="2800" dirty="0"/>
              <a:t> is the unique string whose length is 0 and is usually denoted by the symbol </a:t>
            </a:r>
            <a:r>
              <a:rPr lang="el-GR" sz="2800" dirty="0"/>
              <a:t>λ. </a:t>
            </a:r>
            <a:endParaRPr lang="en-US" sz="2800" dirty="0"/>
          </a:p>
          <a:p>
            <a:pPr lvl="1"/>
            <a:r>
              <a:rPr lang="en-IN" sz="2400" dirty="0"/>
              <a:t>Since {0, 1}</a:t>
            </a:r>
            <a:r>
              <a:rPr lang="en-IN" sz="2400" baseline="30000" dirty="0"/>
              <a:t>0</a:t>
            </a:r>
            <a:r>
              <a:rPr lang="en-IN" sz="2400" dirty="0"/>
              <a:t> is the set of all binary strings of length 0, </a:t>
            </a:r>
          </a:p>
          <a:p>
            <a:pPr marL="457200" lvl="1" indent="0">
              <a:buNone/>
            </a:pPr>
            <a:r>
              <a:rPr lang="en-IN" sz="2400" dirty="0"/>
              <a:t>    {0, 1}</a:t>
            </a:r>
            <a:r>
              <a:rPr lang="en-IN" sz="2400" baseline="30000" dirty="0"/>
              <a:t>0</a:t>
            </a:r>
            <a:r>
              <a:rPr lang="en-IN" sz="2400" dirty="0"/>
              <a:t> = {</a:t>
            </a:r>
            <a:r>
              <a:rPr lang="el-GR" sz="2400" dirty="0"/>
              <a:t>λ}.</a:t>
            </a:r>
            <a:endParaRPr lang="en-IN" sz="1800" dirty="0"/>
          </a:p>
          <a:p>
            <a:endParaRPr lang="en-IN" sz="28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60512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14617-6BDD-BE44-BC90-B1CE0A3A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8FF0-089E-8046-94E3-0C483C0B8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600200"/>
            <a:ext cx="8526379" cy="4525963"/>
          </a:xfrm>
        </p:spPr>
        <p:txBody>
          <a:bodyPr>
            <a:normAutofit/>
          </a:bodyPr>
          <a:lstStyle/>
          <a:p>
            <a:r>
              <a:rPr lang="en-IN" dirty="0"/>
              <a:t>If s and t are two strings, then the </a:t>
            </a:r>
            <a:r>
              <a:rPr lang="en-IN" b="1" i="1" dirty="0"/>
              <a:t>concatenation</a:t>
            </a:r>
            <a:r>
              <a:rPr lang="en-IN" dirty="0"/>
              <a:t> of s and t (denoted </a:t>
            </a:r>
            <a:r>
              <a:rPr lang="en-IN" dirty="0" err="1"/>
              <a:t>st</a:t>
            </a:r>
            <a:r>
              <a:rPr lang="en-IN" dirty="0"/>
              <a:t>) is a longer string obtained by putting s and t together.</a:t>
            </a:r>
          </a:p>
          <a:p>
            <a:pPr lvl="1"/>
            <a:r>
              <a:rPr lang="en-IN" dirty="0"/>
              <a:t>s = 010 and t = 11, then </a:t>
            </a:r>
            <a:r>
              <a:rPr lang="en-IN" dirty="0" err="1"/>
              <a:t>st</a:t>
            </a:r>
            <a:r>
              <a:rPr lang="en-IN" dirty="0"/>
              <a:t> = 01011.</a:t>
            </a:r>
          </a:p>
          <a:p>
            <a:pPr lvl="1"/>
            <a:r>
              <a:rPr lang="en-IN" dirty="0"/>
              <a:t>t = 11, t0 = 110  (concatenating a single symbol)</a:t>
            </a:r>
          </a:p>
        </p:txBody>
      </p:sp>
    </p:spTree>
    <p:extLst>
      <p:ext uri="{BB962C8B-B14F-4D97-AF65-F5344CB8AC3E}">
        <p14:creationId xmlns:p14="http://schemas.microsoft.com/office/powerpoint/2010/main" val="30863540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96F4-B577-304A-96CF-2DE0BD81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3.6.2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288E-EA30-8342-A9AC-181FBF5331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/>
              <a:t>Define the sets X and Y as: X = {*, +, $} and Y = {52, 67}. Use the definitions for X and Y to answer the questions.</a:t>
            </a:r>
          </a:p>
          <a:p>
            <a:pPr marL="0" indent="0">
              <a:buNone/>
            </a:pPr>
            <a:r>
              <a:rPr lang="en-IN" sz="2800" dirty="0"/>
              <a:t>	(a) Write the set X × Y using roster notation.</a:t>
            </a:r>
          </a:p>
          <a:p>
            <a:pPr marL="0" indent="0">
              <a:buNone/>
            </a:pPr>
            <a:r>
              <a:rPr lang="en-IN" sz="2800"/>
              <a:t>      (</a:t>
            </a:r>
            <a:r>
              <a:rPr lang="en-IN" sz="2800" dirty="0"/>
              <a:t>b) Give an element of X</a:t>
            </a:r>
            <a:r>
              <a:rPr lang="en-IN" sz="2800" baseline="30000" dirty="0"/>
              <a:t>4</a:t>
            </a:r>
            <a:r>
              <a:rPr lang="en-IN" sz="2800" dirty="0"/>
              <a:t>. Express your    </a:t>
            </a:r>
          </a:p>
          <a:p>
            <a:pPr marL="0" indent="0">
              <a:buNone/>
            </a:pPr>
            <a:r>
              <a:rPr lang="en-IN" sz="2800" dirty="0"/>
              <a:t>            answer as a 4-tuple, not as a string.</a:t>
            </a:r>
          </a:p>
          <a:p>
            <a:pPr marL="0" indent="0">
              <a:buNone/>
            </a:pPr>
            <a:r>
              <a:rPr lang="en-IN" sz="2800" dirty="0"/>
              <a:t>      (c) Give an element of X × X × Y × Y × X.</a:t>
            </a:r>
          </a:p>
          <a:p>
            <a:pPr marL="0" indent="0">
              <a:buNone/>
            </a:pPr>
            <a:r>
              <a:rPr lang="en-IN" sz="2800" dirty="0"/>
              <a:t>            Express your answer as a 5-tuple, not as a string.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2665773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296F4-B577-304A-96CF-2DE0BD81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3.6.2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D288E-EA30-8342-A9AC-181FBF533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Define the sets X and Y as: X = {*, +, $} and Y = {52, 67}. Use the definitions for X and Y to answer the questions.</a:t>
            </a:r>
          </a:p>
          <a:p>
            <a:pPr marL="0" indent="0">
              <a:buNone/>
            </a:pPr>
            <a:r>
              <a:rPr lang="en-IN" sz="2800" dirty="0"/>
              <a:t>	(a) Write the set X × Y using roster notation.</a:t>
            </a:r>
          </a:p>
          <a:p>
            <a:pPr marL="0" indent="0">
              <a:buNone/>
            </a:pPr>
            <a:r>
              <a:rPr lang="en-IN" sz="2800" dirty="0"/>
              <a:t>		</a:t>
            </a:r>
            <a:r>
              <a:rPr lang="en-IN" sz="3000" b="1" dirty="0"/>
              <a:t> </a:t>
            </a:r>
            <a:r>
              <a:rPr lang="en-IN" sz="2600" b="1" dirty="0">
                <a:solidFill>
                  <a:srgbClr val="FF0000"/>
                </a:solidFill>
              </a:rPr>
              <a:t>{ (*, 52), (*, 67), (+, 52), (+, 67), ($, 52), ($, 67) }</a:t>
            </a:r>
          </a:p>
          <a:p>
            <a:pPr marL="0" indent="0">
              <a:buNone/>
            </a:pPr>
            <a:r>
              <a:rPr lang="en-IN" sz="2800" dirty="0"/>
              <a:t>      (b) Give an element of X</a:t>
            </a:r>
            <a:r>
              <a:rPr lang="en-IN" sz="2800" baseline="30000" dirty="0"/>
              <a:t>4</a:t>
            </a:r>
            <a:r>
              <a:rPr lang="en-IN" sz="2800" dirty="0"/>
              <a:t>. Express your answer as a  </a:t>
            </a:r>
          </a:p>
          <a:p>
            <a:pPr marL="0" indent="0">
              <a:buNone/>
            </a:pPr>
            <a:r>
              <a:rPr lang="en-IN" sz="2800" dirty="0"/>
              <a:t>             4-tuple, not as a string.</a:t>
            </a:r>
          </a:p>
          <a:p>
            <a:pPr marL="0" indent="0">
              <a:buNone/>
            </a:pPr>
            <a:r>
              <a:rPr lang="en-IN" dirty="0"/>
              <a:t>              </a:t>
            </a:r>
            <a:r>
              <a:rPr lang="en-IN" sz="3000" b="1" dirty="0">
                <a:solidFill>
                  <a:srgbClr val="FF0000"/>
                </a:solidFill>
              </a:rPr>
              <a:t>For example: (*, *, $, +)</a:t>
            </a:r>
            <a:endParaRPr lang="en-IN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2800" dirty="0"/>
              <a:t>      (c) Give an element of X × X × Y × Y × X.</a:t>
            </a:r>
          </a:p>
          <a:p>
            <a:pPr marL="0" indent="0">
              <a:buNone/>
            </a:pPr>
            <a:r>
              <a:rPr lang="en-IN" sz="2800" dirty="0"/>
              <a:t>            Express your answer as a 5-tuple, not as a string.</a:t>
            </a:r>
          </a:p>
          <a:p>
            <a:pPr marL="0" indent="0">
              <a:buNone/>
            </a:pPr>
            <a:r>
              <a:rPr lang="en-IN" dirty="0"/>
              <a:t>			</a:t>
            </a:r>
            <a:r>
              <a:rPr lang="en-IN" sz="2800" b="1" dirty="0">
                <a:solidFill>
                  <a:srgbClr val="FF0000"/>
                </a:solidFill>
              </a:rPr>
              <a:t>For example: ($, $, 67, 67, *)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Interval 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[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≤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  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]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≤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r>
              <a:rPr lang="en-US" dirty="0">
                <a:latin typeface="Cambria Math" pitchFamily="18" charset="0"/>
                <a:ea typeface="Cambria Math" pitchFamily="18" charset="0"/>
              </a:rPr>
              <a:t>   (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 err="1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) = {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| </a:t>
            </a:r>
            <a:r>
              <a:rPr lang="en-US" i="1" dirty="0">
                <a:latin typeface="Cambria Math" pitchFamily="18" charset="0"/>
                <a:ea typeface="Cambria Math" pitchFamily="18" charset="0"/>
              </a:rPr>
              <a:t>a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>
                <a:latin typeface="Cambria Math"/>
                <a:ea typeface="Cambria Math"/>
              </a:rPr>
              <a:t>&lt; </a:t>
            </a:r>
            <a:r>
              <a:rPr lang="en-US" i="1" dirty="0">
                <a:latin typeface="Cambria Math"/>
                <a:ea typeface="Cambria Math"/>
              </a:rPr>
              <a:t>x</a:t>
            </a:r>
            <a:r>
              <a:rPr lang="en-US" dirty="0">
                <a:latin typeface="Cambria Math"/>
                <a:ea typeface="Cambria Math"/>
              </a:rPr>
              <a:t> &lt; </a:t>
            </a:r>
            <a:r>
              <a:rPr lang="en-US" i="1" dirty="0">
                <a:latin typeface="Cambria Math"/>
                <a:ea typeface="Cambria Math"/>
              </a:rPr>
              <a:t>b</a:t>
            </a:r>
            <a:r>
              <a:rPr lang="en-US" dirty="0">
                <a:latin typeface="Cambria Math"/>
                <a:ea typeface="Cambria Math"/>
              </a:rPr>
              <a:t>}</a:t>
            </a:r>
          </a:p>
          <a:p>
            <a:pPr>
              <a:buNone/>
            </a:pPr>
            <a:endParaRPr lang="en-US" dirty="0">
              <a:latin typeface="Cambria Math"/>
              <a:ea typeface="Cambria Math"/>
            </a:endParaRPr>
          </a:p>
          <a:p>
            <a:pPr>
              <a:buNone/>
            </a:pPr>
            <a:r>
              <a:rPr lang="en-US" i="1" dirty="0"/>
              <a:t>  closed interval  </a:t>
            </a:r>
            <a:r>
              <a:rPr lang="en-US" dirty="0"/>
              <a:t>[</a:t>
            </a:r>
            <a:r>
              <a:rPr lang="en-US" dirty="0" err="1"/>
              <a:t>a,b</a:t>
            </a:r>
            <a:r>
              <a:rPr lang="en-US" dirty="0"/>
              <a:t>]</a:t>
            </a:r>
          </a:p>
          <a:p>
            <a:pPr>
              <a:buNone/>
            </a:pPr>
            <a:r>
              <a:rPr lang="en-US" i="1" dirty="0"/>
              <a:t>  open interval     </a:t>
            </a:r>
            <a:r>
              <a:rPr lang="en-US" dirty="0"/>
              <a:t>(</a:t>
            </a:r>
            <a:r>
              <a:rPr lang="en-US" dirty="0" err="1"/>
              <a:t>a,b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2988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82298-C7A4-364F-940A-CFA8326D1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Example 3.6.8</a:t>
            </a:r>
            <a:br>
              <a:rPr lang="en-US" sz="3200" dirty="0"/>
            </a:br>
            <a:r>
              <a:rPr lang="en-US" sz="3200" dirty="0"/>
              <a:t>Proving set identities with cartesian products.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6A185-1299-C943-B9D7-FDA9A3207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600200"/>
            <a:ext cx="8646694" cy="4525963"/>
          </a:xfrm>
        </p:spPr>
        <p:txBody>
          <a:bodyPr>
            <a:normAutofit/>
          </a:bodyPr>
          <a:lstStyle/>
          <a:p>
            <a:r>
              <a:rPr lang="en-IN" sz="2800" dirty="0"/>
              <a:t>Use the following three definitions and the laws of logic to prove the two identities given below.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51FF"/>
                </a:solidFill>
              </a:rPr>
              <a:t>	Definition of Cartesian produc</a:t>
            </a:r>
            <a:r>
              <a:rPr lang="en-IN" sz="2400" dirty="0"/>
              <a:t>t: (</a:t>
            </a:r>
            <a:r>
              <a:rPr lang="en-IN" sz="2400" dirty="0" err="1"/>
              <a:t>x,y</a:t>
            </a:r>
            <a:r>
              <a:rPr lang="en-IN" sz="2400" dirty="0"/>
              <a:t>) ∈ A × B ↔ (x ∈ A) ∧ (y ∈ B)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51FF"/>
                </a:solidFill>
              </a:rPr>
              <a:t>	Definition of intersection</a:t>
            </a:r>
            <a:r>
              <a:rPr lang="en-IN" sz="2400" dirty="0"/>
              <a:t>: x ∈ A ∩ B ↔ (x ∈ A) ∧ (x ∈ B)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0051FF"/>
                </a:solidFill>
              </a:rPr>
              <a:t>	Definition of union</a:t>
            </a:r>
            <a:r>
              <a:rPr lang="en-IN" sz="2400" dirty="0"/>
              <a:t>: x ∈ A ∪ B ↔ (x ∈ A) ∨ (x ∈ B)</a:t>
            </a:r>
          </a:p>
          <a:p>
            <a:endParaRPr lang="en-IN" sz="2400" dirty="0"/>
          </a:p>
          <a:p>
            <a:r>
              <a:rPr lang="en-IN" sz="2800" dirty="0"/>
              <a:t>Show that A × (B ∪ C) = (A × B) ∪ (A × C)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40100383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EF28E-E5E2-694C-A941-8192572AF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>
                <a:solidFill>
                  <a:srgbClr val="0051FF"/>
                </a:solidFill>
              </a:rPr>
              <a:t>Show that A × (B ∪ C) = (A × B) ∪ (A × C)</a:t>
            </a:r>
            <a:br>
              <a:rPr lang="en-IN" sz="2400" dirty="0">
                <a:solidFill>
                  <a:srgbClr val="0051FF"/>
                </a:solidFill>
              </a:rPr>
            </a:br>
            <a:endParaRPr lang="en-US" sz="3200" dirty="0">
              <a:solidFill>
                <a:srgbClr val="0051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FBD70-C59B-1A48-B9C7-3A98EDDA0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893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2800" dirty="0">
                <a:solidFill>
                  <a:srgbClr val="0051FF"/>
                </a:solidFill>
              </a:rPr>
              <a:t>(</a:t>
            </a:r>
            <a:r>
              <a:rPr lang="en-IN" sz="2800" dirty="0" err="1">
                <a:solidFill>
                  <a:srgbClr val="0051FF"/>
                </a:solidFill>
              </a:rPr>
              <a:t>x,y</a:t>
            </a:r>
            <a:r>
              <a:rPr lang="en-IN" sz="2800" dirty="0">
                <a:solidFill>
                  <a:srgbClr val="0051FF"/>
                </a:solidFill>
              </a:rPr>
              <a:t>) ∈ A × (B ∪ C) ↔ (x ∈ A) ∧ (y ∈ (B ∪ C)) </a:t>
            </a:r>
          </a:p>
          <a:p>
            <a:pPr marL="0" indent="0">
              <a:buNone/>
            </a:pPr>
            <a:r>
              <a:rPr lang="en-IN" sz="2800" dirty="0"/>
              <a:t>	      </a:t>
            </a:r>
            <a:r>
              <a:rPr lang="en-IN" sz="2800" dirty="0">
                <a:solidFill>
                  <a:srgbClr val="C00000"/>
                </a:solidFill>
              </a:rPr>
              <a:t>(by the definition of Cartesian product)</a:t>
            </a:r>
          </a:p>
          <a:p>
            <a:pPr marL="0" indent="0">
              <a:buNone/>
            </a:pPr>
            <a:r>
              <a:rPr lang="en-IN" sz="2800" dirty="0"/>
              <a:t>	↔ </a:t>
            </a:r>
            <a:r>
              <a:rPr lang="en-IN" sz="2800" dirty="0">
                <a:solidFill>
                  <a:srgbClr val="0051FF"/>
                </a:solidFill>
              </a:rPr>
              <a:t>(x ∈ A) ∧ ((y ∈ B) ∨ (y ∈ C))</a:t>
            </a:r>
          </a:p>
          <a:p>
            <a:pPr marL="0" indent="0">
              <a:buNone/>
            </a:pPr>
            <a:r>
              <a:rPr lang="en-IN" sz="2800" dirty="0"/>
              <a:t>		</a:t>
            </a:r>
            <a:r>
              <a:rPr lang="en-IN" sz="2800" dirty="0">
                <a:solidFill>
                  <a:srgbClr val="C00000"/>
                </a:solidFill>
              </a:rPr>
              <a:t>(by the definition of union)</a:t>
            </a:r>
          </a:p>
          <a:p>
            <a:pPr marL="0" indent="0">
              <a:buNone/>
            </a:pPr>
            <a:r>
              <a:rPr lang="en-IN" sz="2800" dirty="0"/>
              <a:t>	↔ </a:t>
            </a:r>
            <a:r>
              <a:rPr lang="en-IN" sz="2800" dirty="0">
                <a:solidFill>
                  <a:srgbClr val="0051FF"/>
                </a:solidFill>
              </a:rPr>
              <a:t>((x ∈ A) ∧ (y ∈ B)) ∨ ((x ∈ A) ∧ (y ∈ C))</a:t>
            </a:r>
          </a:p>
          <a:p>
            <a:pPr marL="0" indent="0">
              <a:buNone/>
            </a:pPr>
            <a:r>
              <a:rPr lang="en-IN" sz="2800" dirty="0"/>
              <a:t>		</a:t>
            </a:r>
            <a:r>
              <a:rPr lang="en-IN" sz="2800" dirty="0">
                <a:solidFill>
                  <a:srgbClr val="C00000"/>
                </a:solidFill>
              </a:rPr>
              <a:t>(by the distributive law)</a:t>
            </a:r>
          </a:p>
          <a:p>
            <a:pPr marL="0" indent="0">
              <a:buNone/>
            </a:pPr>
            <a:r>
              <a:rPr lang="en-IN" sz="2800" dirty="0"/>
              <a:t>	↔ </a:t>
            </a:r>
            <a:r>
              <a:rPr lang="en-IN" sz="2800" dirty="0">
                <a:solidFill>
                  <a:srgbClr val="0051FF"/>
                </a:solidFill>
              </a:rPr>
              <a:t>((x ,y) ∈ A × B) ∨ ((x ,y) ∈ A × C)</a:t>
            </a:r>
          </a:p>
          <a:p>
            <a:pPr marL="0" indent="0">
              <a:buNone/>
            </a:pPr>
            <a:r>
              <a:rPr lang="en-IN" sz="2800" dirty="0"/>
              <a:t>		</a:t>
            </a:r>
            <a:r>
              <a:rPr lang="en-IN" sz="2800" dirty="0">
                <a:solidFill>
                  <a:srgbClr val="C00000"/>
                </a:solidFill>
              </a:rPr>
              <a:t>(by the definition of Cartesian product)</a:t>
            </a:r>
          </a:p>
          <a:p>
            <a:pPr marL="0" indent="0">
              <a:buNone/>
            </a:pPr>
            <a:r>
              <a:rPr lang="en-IN" sz="2800" dirty="0"/>
              <a:t>	↔ </a:t>
            </a:r>
            <a:r>
              <a:rPr lang="en-IN" sz="2800" dirty="0">
                <a:solidFill>
                  <a:srgbClr val="0051FF"/>
                </a:solidFill>
              </a:rPr>
              <a:t>((x ,y) ∈ (A × B) ∪ (A × C)</a:t>
            </a:r>
          </a:p>
          <a:p>
            <a:pPr marL="0" indent="0">
              <a:buNone/>
            </a:pPr>
            <a:r>
              <a:rPr lang="en-IN" sz="2800" dirty="0"/>
              <a:t>		</a:t>
            </a:r>
            <a:r>
              <a:rPr lang="en-IN" sz="2800" dirty="0">
                <a:solidFill>
                  <a:srgbClr val="C00000"/>
                </a:solidFill>
              </a:rPr>
              <a:t>(by the definition of union)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345200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8901-CECE-8841-A76A-65247DF1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(3.7)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CA53-BAD5-3347-8A80-863431982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Two sets, A and B, are said to be </a:t>
            </a:r>
            <a:r>
              <a:rPr lang="en-IN" b="1" i="1" dirty="0"/>
              <a:t>disjoint</a:t>
            </a:r>
            <a:r>
              <a:rPr lang="en-IN" dirty="0"/>
              <a:t> if their intersection is empty (A ∩ B = ∅).</a:t>
            </a:r>
          </a:p>
          <a:p>
            <a:r>
              <a:rPr lang="en-IN" dirty="0"/>
              <a:t>A sequence of sets, A</a:t>
            </a:r>
            <a:r>
              <a:rPr lang="en-IN" baseline="-25000" dirty="0"/>
              <a:t>1</a:t>
            </a:r>
            <a:r>
              <a:rPr lang="en-IN" dirty="0"/>
              <a:t>, A</a:t>
            </a:r>
            <a:r>
              <a:rPr lang="en-IN" baseline="-25000" dirty="0"/>
              <a:t>2</a:t>
            </a:r>
            <a:r>
              <a:rPr lang="en-IN" dirty="0"/>
              <a:t>, ..., A</a:t>
            </a:r>
            <a:r>
              <a:rPr lang="en-IN" baseline="-25000" dirty="0"/>
              <a:t>n</a:t>
            </a:r>
            <a:r>
              <a:rPr lang="en-IN" dirty="0"/>
              <a:t>, is </a:t>
            </a:r>
            <a:r>
              <a:rPr lang="en-IN" b="1" i="1" dirty="0"/>
              <a:t>pairwise disjoint</a:t>
            </a:r>
            <a:r>
              <a:rPr lang="en-IN" dirty="0"/>
              <a:t> if every pair of distinct sets in the sequence is disjoint.</a:t>
            </a:r>
          </a:p>
          <a:p>
            <a:pPr lvl="1"/>
            <a:r>
              <a:rPr lang="en-IN" dirty="0"/>
              <a:t>(i.e., A</a:t>
            </a:r>
            <a:r>
              <a:rPr lang="en-IN" baseline="-25000" dirty="0"/>
              <a:t>i</a:t>
            </a:r>
            <a:r>
              <a:rPr lang="en-IN" dirty="0"/>
              <a:t> ∩ </a:t>
            </a:r>
            <a:r>
              <a:rPr lang="en-IN" dirty="0" err="1"/>
              <a:t>A</a:t>
            </a:r>
            <a:r>
              <a:rPr lang="en-IN" baseline="-25000" dirty="0" err="1"/>
              <a:t>j</a:t>
            </a:r>
            <a:r>
              <a:rPr lang="en-IN" dirty="0"/>
              <a:t> = ∅ for any </a:t>
            </a:r>
            <a:r>
              <a:rPr lang="en-IN" dirty="0" err="1"/>
              <a:t>i</a:t>
            </a:r>
            <a:r>
              <a:rPr lang="en-IN" dirty="0"/>
              <a:t> and j in the range from 1 through n where </a:t>
            </a:r>
            <a:r>
              <a:rPr lang="en-IN" dirty="0" err="1"/>
              <a:t>i</a:t>
            </a:r>
            <a:r>
              <a:rPr lang="en-IN" dirty="0"/>
              <a:t> ≠ j).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08427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88901-CECE-8841-A76A-65247DF1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(3.7)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2CA53-BAD5-3347-8A80-86343198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A </a:t>
            </a:r>
            <a:r>
              <a:rPr lang="en-IN" b="1" i="1" dirty="0"/>
              <a:t>partition</a:t>
            </a:r>
            <a:r>
              <a:rPr lang="en-IN" dirty="0"/>
              <a:t> of a non-empty set A is a collection of non-empty subsets of A such that each element of A is in exactly one of the subsets. A</a:t>
            </a:r>
            <a:r>
              <a:rPr lang="en-IN" baseline="-25000" dirty="0"/>
              <a:t>1</a:t>
            </a:r>
            <a:r>
              <a:rPr lang="en-IN" dirty="0"/>
              <a:t>, A</a:t>
            </a:r>
            <a:r>
              <a:rPr lang="en-IN" baseline="-25000" dirty="0"/>
              <a:t>2</a:t>
            </a:r>
            <a:r>
              <a:rPr lang="en-IN" dirty="0"/>
              <a:t>, ...,A</a:t>
            </a:r>
            <a:r>
              <a:rPr lang="en-IN" baseline="-25000" dirty="0"/>
              <a:t>n</a:t>
            </a:r>
            <a:r>
              <a:rPr lang="en-IN" dirty="0"/>
              <a:t> is a partition for a non-empty set A if all of the following conditions hold:</a:t>
            </a:r>
          </a:p>
          <a:p>
            <a:endParaRPr lang="en-IN" dirty="0"/>
          </a:p>
          <a:p>
            <a:pPr lvl="1"/>
            <a:r>
              <a:rPr lang="en-IN" dirty="0"/>
              <a:t>For all </a:t>
            </a:r>
            <a:r>
              <a:rPr lang="en-IN" dirty="0" err="1"/>
              <a:t>i</a:t>
            </a:r>
            <a:r>
              <a:rPr lang="en-IN" dirty="0"/>
              <a:t>, A</a:t>
            </a:r>
            <a:r>
              <a:rPr lang="en-IN" baseline="-25000" dirty="0"/>
              <a:t>i</a:t>
            </a:r>
            <a:r>
              <a:rPr lang="en-IN" dirty="0"/>
              <a:t> ⊆ A.</a:t>
            </a:r>
          </a:p>
          <a:p>
            <a:pPr lvl="1"/>
            <a:r>
              <a:rPr lang="en-IN" dirty="0"/>
              <a:t>For all </a:t>
            </a:r>
            <a:r>
              <a:rPr lang="en-IN" dirty="0" err="1"/>
              <a:t>i</a:t>
            </a:r>
            <a:r>
              <a:rPr lang="en-IN" dirty="0"/>
              <a:t>, A</a:t>
            </a:r>
            <a:r>
              <a:rPr lang="en-IN" baseline="-25000" dirty="0"/>
              <a:t>i</a:t>
            </a:r>
            <a:r>
              <a:rPr lang="en-IN" dirty="0"/>
              <a:t> ≠ ∅</a:t>
            </a:r>
          </a:p>
          <a:p>
            <a:pPr lvl="1"/>
            <a:r>
              <a:rPr lang="en-IN" dirty="0"/>
              <a:t>A</a:t>
            </a:r>
            <a:r>
              <a:rPr lang="en-IN" baseline="-25000" dirty="0"/>
              <a:t>1</a:t>
            </a:r>
            <a:r>
              <a:rPr lang="en-IN" dirty="0"/>
              <a:t>, A</a:t>
            </a:r>
            <a:r>
              <a:rPr lang="en-IN" baseline="-25000" dirty="0"/>
              <a:t>2</a:t>
            </a:r>
            <a:r>
              <a:rPr lang="en-IN" dirty="0"/>
              <a:t>, ...,A</a:t>
            </a:r>
            <a:r>
              <a:rPr lang="en-IN" baseline="-25000" dirty="0"/>
              <a:t>n</a:t>
            </a:r>
            <a:r>
              <a:rPr lang="en-IN" dirty="0"/>
              <a:t> are pairwise disjoint.</a:t>
            </a:r>
          </a:p>
          <a:p>
            <a:pPr lvl="1"/>
            <a:r>
              <a:rPr lang="en-IN" dirty="0"/>
              <a:t>A = A</a:t>
            </a:r>
            <a:r>
              <a:rPr lang="en-IN" baseline="-25000" dirty="0"/>
              <a:t>1</a:t>
            </a:r>
            <a:r>
              <a:rPr lang="en-IN" dirty="0"/>
              <a:t> ∪ A</a:t>
            </a:r>
            <a:r>
              <a:rPr lang="en-IN" baseline="-25000" dirty="0"/>
              <a:t>2</a:t>
            </a:r>
            <a:r>
              <a:rPr lang="en-IN" dirty="0"/>
              <a:t> ∪ ... ∪ A</a:t>
            </a:r>
            <a:r>
              <a:rPr lang="en-IN" baseline="-25000" dirty="0"/>
              <a:t>n</a:t>
            </a:r>
            <a:br>
              <a:rPr lang="en-IN" dirty="0"/>
            </a:br>
            <a:endParaRPr lang="en-IN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EC280-5C79-824A-B9F3-C384D51C4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318" y="3942013"/>
            <a:ext cx="2645448" cy="26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8940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ED3C-9593-C047-B401-DD4FAD04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Example 3.7.4(a)</a:t>
            </a:r>
            <a:br>
              <a:rPr lang="en-US" sz="3600" dirty="0"/>
            </a:br>
            <a:r>
              <a:rPr lang="en-US" sz="3600" dirty="0"/>
              <a:t>Recognizing partitions – sets of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CF91-19D0-6243-BB40-3727A800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98042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/>
              <a:t>Suppose that every student at a university is assigned a unique 8-digit ID number. </a:t>
            </a:r>
          </a:p>
          <a:p>
            <a:pPr marL="0" indent="0">
              <a:buNone/>
            </a:pPr>
            <a:r>
              <a:rPr lang="en-IN" sz="2600" dirty="0">
                <a:solidFill>
                  <a:srgbClr val="0051FF"/>
                </a:solidFill>
              </a:rPr>
              <a:t>A</a:t>
            </a:r>
            <a:r>
              <a:rPr lang="en-IN" sz="2600" baseline="-25000" dirty="0">
                <a:solidFill>
                  <a:srgbClr val="0051FF"/>
                </a:solidFill>
              </a:rPr>
              <a:t>i</a:t>
            </a:r>
            <a:r>
              <a:rPr lang="en-IN" sz="2600" dirty="0">
                <a:solidFill>
                  <a:srgbClr val="0051FF"/>
                </a:solidFill>
              </a:rPr>
              <a:t> : the set students whose ID number begins with the digit </a:t>
            </a:r>
            <a:r>
              <a:rPr lang="en-IN" sz="2600" dirty="0" err="1">
                <a:solidFill>
                  <a:srgbClr val="0051FF"/>
                </a:solidFill>
              </a:rPr>
              <a:t>i</a:t>
            </a:r>
            <a:r>
              <a:rPr lang="en-IN" sz="2600" dirty="0">
                <a:solidFill>
                  <a:srgbClr val="0051FF"/>
                </a:solidFill>
              </a:rPr>
              <a:t>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0051FF"/>
                </a:solidFill>
              </a:rPr>
              <a:t> </a:t>
            </a:r>
            <a:r>
              <a:rPr lang="en-IN" sz="2600" dirty="0">
                <a:solidFill>
                  <a:srgbClr val="0051FF"/>
                </a:solidFill>
              </a:rPr>
              <a:t>Assume that for each digit, </a:t>
            </a:r>
            <a:r>
              <a:rPr lang="en-IN" sz="2600" dirty="0" err="1">
                <a:solidFill>
                  <a:srgbClr val="0051FF"/>
                </a:solidFill>
              </a:rPr>
              <a:t>i</a:t>
            </a:r>
            <a:r>
              <a:rPr lang="en-IN" sz="2600" dirty="0">
                <a:solidFill>
                  <a:srgbClr val="0051FF"/>
                </a:solidFill>
              </a:rPr>
              <a:t>, there is at least one student whose ID starts with </a:t>
            </a:r>
            <a:r>
              <a:rPr lang="en-IN" sz="2600" dirty="0" err="1">
                <a:solidFill>
                  <a:srgbClr val="0051FF"/>
                </a:solidFill>
              </a:rPr>
              <a:t>i</a:t>
            </a:r>
            <a:r>
              <a:rPr lang="en-IN" sz="2600" dirty="0">
                <a:solidFill>
                  <a:srgbClr val="0051FF"/>
                </a:solidFill>
              </a:rPr>
              <a:t>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FF0000"/>
                </a:solidFill>
              </a:rPr>
              <a:t>Do the sets A</a:t>
            </a:r>
            <a:r>
              <a:rPr lang="en-IN" sz="2800" baseline="-25000" dirty="0">
                <a:solidFill>
                  <a:srgbClr val="FF0000"/>
                </a:solidFill>
              </a:rPr>
              <a:t>0</a:t>
            </a:r>
            <a:r>
              <a:rPr lang="en-IN" sz="2800" dirty="0">
                <a:solidFill>
                  <a:srgbClr val="FF0000"/>
                </a:solidFill>
              </a:rPr>
              <a:t>, …, A</a:t>
            </a:r>
            <a:r>
              <a:rPr lang="en-IN" sz="2800" baseline="-25000" dirty="0">
                <a:solidFill>
                  <a:srgbClr val="FF0000"/>
                </a:solidFill>
              </a:rPr>
              <a:t>9</a:t>
            </a:r>
            <a:r>
              <a:rPr lang="en-IN" sz="2800" dirty="0">
                <a:solidFill>
                  <a:srgbClr val="FF0000"/>
                </a:solidFill>
              </a:rPr>
              <a:t> form a partition of the set of currently enrolled students?</a:t>
            </a:r>
          </a:p>
        </p:txBody>
      </p:sp>
    </p:spTree>
    <p:extLst>
      <p:ext uri="{BB962C8B-B14F-4D97-AF65-F5344CB8AC3E}">
        <p14:creationId xmlns:p14="http://schemas.microsoft.com/office/powerpoint/2010/main" val="285103216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ED3C-9593-C047-B401-DD4FAD04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Example 3.7.4(a)</a:t>
            </a:r>
            <a:br>
              <a:rPr lang="en-US" sz="3600" dirty="0"/>
            </a:br>
            <a:r>
              <a:rPr lang="en-US" sz="3600" dirty="0"/>
              <a:t>Recognizing partitions – sets of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CF91-19D0-6243-BB40-3727A800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98042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2800" dirty="0"/>
              <a:t>Suppose that every student at a university is assigned a unique 8-digit ID number. </a:t>
            </a:r>
          </a:p>
          <a:p>
            <a:pPr marL="0" indent="0">
              <a:buNone/>
            </a:pPr>
            <a:r>
              <a:rPr lang="en-IN" sz="2600" dirty="0">
                <a:solidFill>
                  <a:srgbClr val="0051FF"/>
                </a:solidFill>
              </a:rPr>
              <a:t>A</a:t>
            </a:r>
            <a:r>
              <a:rPr lang="en-IN" sz="2600" baseline="-25000" dirty="0">
                <a:solidFill>
                  <a:srgbClr val="0051FF"/>
                </a:solidFill>
              </a:rPr>
              <a:t>i</a:t>
            </a:r>
            <a:r>
              <a:rPr lang="en-IN" sz="2600" dirty="0">
                <a:solidFill>
                  <a:srgbClr val="0051FF"/>
                </a:solidFill>
              </a:rPr>
              <a:t> : the set students whose ID number begins with the digit </a:t>
            </a:r>
            <a:r>
              <a:rPr lang="en-IN" sz="2600" dirty="0" err="1">
                <a:solidFill>
                  <a:srgbClr val="0051FF"/>
                </a:solidFill>
              </a:rPr>
              <a:t>i</a:t>
            </a:r>
            <a:r>
              <a:rPr lang="en-IN" sz="2600" dirty="0">
                <a:solidFill>
                  <a:srgbClr val="0051FF"/>
                </a:solidFill>
              </a:rPr>
              <a:t>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0051FF"/>
                </a:solidFill>
              </a:rPr>
              <a:t> </a:t>
            </a:r>
            <a:r>
              <a:rPr lang="en-IN" sz="2600" dirty="0">
                <a:solidFill>
                  <a:srgbClr val="0051FF"/>
                </a:solidFill>
              </a:rPr>
              <a:t>Assume that for each digit, </a:t>
            </a:r>
            <a:r>
              <a:rPr lang="en-IN" sz="2600" dirty="0" err="1">
                <a:solidFill>
                  <a:srgbClr val="0051FF"/>
                </a:solidFill>
              </a:rPr>
              <a:t>i</a:t>
            </a:r>
            <a:r>
              <a:rPr lang="en-IN" sz="2600" dirty="0">
                <a:solidFill>
                  <a:srgbClr val="0051FF"/>
                </a:solidFill>
              </a:rPr>
              <a:t>, there is at least one student whose ID starts with </a:t>
            </a:r>
            <a:r>
              <a:rPr lang="en-IN" sz="2600" dirty="0" err="1">
                <a:solidFill>
                  <a:srgbClr val="0051FF"/>
                </a:solidFill>
              </a:rPr>
              <a:t>i</a:t>
            </a:r>
            <a:r>
              <a:rPr lang="en-IN" sz="2600" dirty="0">
                <a:solidFill>
                  <a:srgbClr val="0051FF"/>
                </a:solidFill>
              </a:rPr>
              <a:t>.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FF0000"/>
                </a:solidFill>
              </a:rPr>
              <a:t>Do the sets A</a:t>
            </a:r>
            <a:r>
              <a:rPr lang="en-IN" sz="2800" baseline="-25000" dirty="0">
                <a:solidFill>
                  <a:srgbClr val="FF0000"/>
                </a:solidFill>
              </a:rPr>
              <a:t>0</a:t>
            </a:r>
            <a:r>
              <a:rPr lang="en-IN" sz="2800" dirty="0">
                <a:solidFill>
                  <a:srgbClr val="FF0000"/>
                </a:solidFill>
              </a:rPr>
              <a:t>, …, A</a:t>
            </a:r>
            <a:r>
              <a:rPr lang="en-IN" sz="2800" baseline="-25000" dirty="0">
                <a:solidFill>
                  <a:srgbClr val="FF0000"/>
                </a:solidFill>
              </a:rPr>
              <a:t>9</a:t>
            </a:r>
            <a:r>
              <a:rPr lang="en-IN" sz="2800" dirty="0">
                <a:solidFill>
                  <a:srgbClr val="FF0000"/>
                </a:solidFill>
              </a:rPr>
              <a:t> form a partition of the set of currently enrolled students?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Yes. </a:t>
            </a:r>
          </a:p>
          <a:p>
            <a:pPr marL="857250" lvl="1" indent="-457200"/>
            <a:r>
              <a:rPr lang="en-IN" dirty="0"/>
              <a:t>If </a:t>
            </a:r>
            <a:r>
              <a:rPr lang="en-IN" dirty="0" err="1"/>
              <a:t>i</a:t>
            </a:r>
            <a:r>
              <a:rPr lang="en-IN" dirty="0"/>
              <a:t> ≠ j, then A</a:t>
            </a:r>
            <a:r>
              <a:rPr lang="en-IN" baseline="-25000" dirty="0"/>
              <a:t>i</a:t>
            </a:r>
            <a:r>
              <a:rPr lang="en-IN" dirty="0"/>
              <a:t> ∩ </a:t>
            </a:r>
            <a:r>
              <a:rPr lang="en-IN" dirty="0" err="1"/>
              <a:t>A</a:t>
            </a:r>
            <a:r>
              <a:rPr lang="en-IN" baseline="-25000" dirty="0" err="1"/>
              <a:t>j</a:t>
            </a:r>
            <a:r>
              <a:rPr lang="en-IN" dirty="0"/>
              <a:t> = ∅. </a:t>
            </a:r>
          </a:p>
          <a:p>
            <a:pPr marL="857250" lvl="1" indent="-457200"/>
            <a:r>
              <a:rPr lang="en-IN" dirty="0"/>
              <a:t>An ID number can not begin with digit </a:t>
            </a:r>
            <a:r>
              <a:rPr lang="en-IN" dirty="0" err="1"/>
              <a:t>i</a:t>
            </a:r>
            <a:r>
              <a:rPr lang="en-IN" dirty="0"/>
              <a:t> and digit j if      </a:t>
            </a:r>
            <a:r>
              <a:rPr lang="en-IN" dirty="0" err="1"/>
              <a:t>i</a:t>
            </a:r>
            <a:r>
              <a:rPr lang="en-IN" dirty="0"/>
              <a:t> ≠ j. </a:t>
            </a:r>
          </a:p>
          <a:p>
            <a:pPr marL="857250" lvl="1" indent="-457200"/>
            <a:r>
              <a:rPr lang="en-IN" dirty="0"/>
              <a:t>Also                is the set of all students because each ID number has to start with some digit.</a:t>
            </a: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E5195E-3B9B-B647-841E-789CDD0E8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160" y="6052550"/>
            <a:ext cx="8509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5423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ED3C-9593-C047-B401-DD4FAD04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Example 3.7.4(b)</a:t>
            </a:r>
            <a:br>
              <a:rPr lang="en-US" sz="3600" dirty="0"/>
            </a:br>
            <a:r>
              <a:rPr lang="en-US" sz="3600" dirty="0"/>
              <a:t>Recognizing partitions – sets of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CF91-19D0-6243-BB40-3727A800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98042" cy="5257800"/>
          </a:xfrm>
        </p:spPr>
        <p:txBody>
          <a:bodyPr>
            <a:normAutofit lnSpcReduction="10000"/>
          </a:bodyPr>
          <a:lstStyle/>
          <a:p>
            <a:r>
              <a:rPr lang="en-IN" sz="2800" dirty="0"/>
              <a:t>Let A be the set of words in the Oxford English Dictionary (OED).  </a:t>
            </a:r>
          </a:p>
          <a:p>
            <a:r>
              <a:rPr lang="en-IN" sz="2800" dirty="0"/>
              <a:t>For each positive integer j, define </a:t>
            </a:r>
            <a:r>
              <a:rPr lang="en-IN" sz="2800" dirty="0" err="1"/>
              <a:t>A</a:t>
            </a:r>
            <a:r>
              <a:rPr lang="en-IN" sz="2800" baseline="-25000" dirty="0" err="1"/>
              <a:t>j</a:t>
            </a:r>
            <a:r>
              <a:rPr lang="en-IN" sz="2800" dirty="0"/>
              <a:t> to be the set of all words with j letters in the OED. </a:t>
            </a:r>
          </a:p>
          <a:p>
            <a:r>
              <a:rPr lang="en-IN" sz="2800" dirty="0"/>
              <a:t>For example, the word "discrete" is an element of A</a:t>
            </a:r>
            <a:r>
              <a:rPr lang="en-IN" sz="2800" baseline="-25000" dirty="0"/>
              <a:t>8</a:t>
            </a:r>
            <a:r>
              <a:rPr lang="en-IN" sz="2800" dirty="0"/>
              <a:t> because the word "discrete" has 8 letters.</a:t>
            </a:r>
          </a:p>
          <a:p>
            <a:r>
              <a:rPr lang="en-IN" sz="2800" dirty="0"/>
              <a:t>The longest word in the OED is "</a:t>
            </a:r>
            <a:r>
              <a:rPr lang="en-IN" sz="2800" dirty="0" err="1"/>
              <a:t>pneumonoultramicroscopicsilicovolcanoconiosis</a:t>
            </a:r>
            <a:r>
              <a:rPr lang="en-IN" sz="2800" dirty="0"/>
              <a:t>" which has 45 letters. </a:t>
            </a:r>
          </a:p>
          <a:p>
            <a:r>
              <a:rPr lang="en-IN" dirty="0">
                <a:solidFill>
                  <a:srgbClr val="0051FF"/>
                </a:solidFill>
              </a:rPr>
              <a:t>Do the sets A</a:t>
            </a:r>
            <a:r>
              <a:rPr lang="en-IN" baseline="-25000" dirty="0">
                <a:solidFill>
                  <a:srgbClr val="0051FF"/>
                </a:solidFill>
              </a:rPr>
              <a:t>1</a:t>
            </a:r>
            <a:r>
              <a:rPr lang="en-IN" dirty="0">
                <a:solidFill>
                  <a:srgbClr val="0051FF"/>
                </a:solidFill>
              </a:rPr>
              <a:t>, …, A</a:t>
            </a:r>
            <a:r>
              <a:rPr lang="en-IN" baseline="-25000" dirty="0">
                <a:solidFill>
                  <a:srgbClr val="0051FF"/>
                </a:solidFill>
              </a:rPr>
              <a:t>45</a:t>
            </a:r>
            <a:r>
              <a:rPr lang="en-IN" dirty="0">
                <a:solidFill>
                  <a:srgbClr val="0051FF"/>
                </a:solidFill>
              </a:rPr>
              <a:t> form a partition of the set of words in the OED?</a:t>
            </a:r>
            <a:endParaRPr lang="en-US" sz="2400" dirty="0">
              <a:solidFill>
                <a:srgbClr val="0051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165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9ED3C-9593-C047-B401-DD4FAD043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Example 3.7.4(b)</a:t>
            </a:r>
            <a:br>
              <a:rPr lang="en-US" sz="3600" dirty="0"/>
            </a:br>
            <a:r>
              <a:rPr lang="en-US" sz="3600" dirty="0"/>
              <a:t>Recognizing partitions – sets of 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DCF91-19D0-6243-BB40-3727A800C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98042" cy="5257800"/>
          </a:xfrm>
        </p:spPr>
        <p:txBody>
          <a:bodyPr>
            <a:normAutofit lnSpcReduction="10000"/>
          </a:bodyPr>
          <a:lstStyle/>
          <a:p>
            <a:r>
              <a:rPr lang="en-IN" sz="2000" dirty="0"/>
              <a:t>Let A be the set of words in the Oxford English Dictionary (OED).  </a:t>
            </a:r>
          </a:p>
          <a:p>
            <a:r>
              <a:rPr lang="en-IN" sz="2000" dirty="0"/>
              <a:t>For each positive integer j, define </a:t>
            </a:r>
            <a:r>
              <a:rPr lang="en-IN" sz="2000" dirty="0" err="1"/>
              <a:t>A</a:t>
            </a:r>
            <a:r>
              <a:rPr lang="en-IN" sz="2000" baseline="-25000" dirty="0" err="1"/>
              <a:t>j</a:t>
            </a:r>
            <a:r>
              <a:rPr lang="en-IN" sz="2000" dirty="0"/>
              <a:t> to be the set of all words with j letters in the OED. </a:t>
            </a:r>
          </a:p>
          <a:p>
            <a:r>
              <a:rPr lang="en-IN" sz="2000" dirty="0"/>
              <a:t>For example, the word "discrete" is an element of A</a:t>
            </a:r>
            <a:r>
              <a:rPr lang="en-IN" sz="2000" baseline="-25000" dirty="0"/>
              <a:t>8</a:t>
            </a:r>
            <a:r>
              <a:rPr lang="en-IN" sz="2000" dirty="0"/>
              <a:t> because the word "discrete" has 8 letters.</a:t>
            </a:r>
          </a:p>
          <a:p>
            <a:r>
              <a:rPr lang="en-IN" sz="2000" dirty="0"/>
              <a:t>The longest word in the OED is "</a:t>
            </a:r>
            <a:r>
              <a:rPr lang="en-IN" sz="2000" dirty="0" err="1"/>
              <a:t>pneumonoultramicroscopicsilicovolcanoconiosis</a:t>
            </a:r>
            <a:r>
              <a:rPr lang="en-IN" sz="2000" dirty="0"/>
              <a:t>" which has 45 letters. </a:t>
            </a:r>
          </a:p>
          <a:p>
            <a:r>
              <a:rPr lang="en-IN" sz="2800" dirty="0">
                <a:solidFill>
                  <a:srgbClr val="0051FF"/>
                </a:solidFill>
              </a:rPr>
              <a:t>Do the sets A</a:t>
            </a:r>
            <a:r>
              <a:rPr lang="en-IN" sz="2800" baseline="-25000" dirty="0">
                <a:solidFill>
                  <a:srgbClr val="0051FF"/>
                </a:solidFill>
              </a:rPr>
              <a:t>1</a:t>
            </a:r>
            <a:r>
              <a:rPr lang="en-IN" sz="2800" dirty="0">
                <a:solidFill>
                  <a:srgbClr val="0051FF"/>
                </a:solidFill>
              </a:rPr>
              <a:t>, …, A</a:t>
            </a:r>
            <a:r>
              <a:rPr lang="en-IN" sz="2800" baseline="-25000" dirty="0">
                <a:solidFill>
                  <a:srgbClr val="0051FF"/>
                </a:solidFill>
              </a:rPr>
              <a:t>45</a:t>
            </a:r>
            <a:r>
              <a:rPr lang="en-IN" sz="2800" dirty="0">
                <a:solidFill>
                  <a:srgbClr val="0051FF"/>
                </a:solidFill>
              </a:rPr>
              <a:t> form a partition of the set of words in the OED?</a:t>
            </a:r>
          </a:p>
          <a:p>
            <a:pPr marL="0" indent="0">
              <a:buNone/>
            </a:pPr>
            <a:r>
              <a:rPr lang="en-IN" sz="2800" dirty="0">
                <a:solidFill>
                  <a:srgbClr val="FF0000"/>
                </a:solidFill>
              </a:rPr>
              <a:t>Yes</a:t>
            </a:r>
          </a:p>
          <a:p>
            <a:pPr marL="0" indent="0">
              <a:buNone/>
            </a:pPr>
            <a:r>
              <a:rPr lang="en-IN" sz="2400" dirty="0">
                <a:solidFill>
                  <a:srgbClr val="FF0000"/>
                </a:solidFill>
              </a:rPr>
              <a:t>If </a:t>
            </a:r>
            <a:r>
              <a:rPr lang="en-IN" sz="2400" dirty="0" err="1">
                <a:solidFill>
                  <a:srgbClr val="FF0000"/>
                </a:solidFill>
              </a:rPr>
              <a:t>i</a:t>
            </a:r>
            <a:r>
              <a:rPr lang="en-IN" sz="2400" dirty="0">
                <a:solidFill>
                  <a:srgbClr val="FF0000"/>
                </a:solidFill>
              </a:rPr>
              <a:t> ≠ j, then A</a:t>
            </a:r>
            <a:r>
              <a:rPr lang="en-IN" sz="2400" baseline="-25000" dirty="0">
                <a:solidFill>
                  <a:srgbClr val="FF0000"/>
                </a:solidFill>
              </a:rPr>
              <a:t>i</a:t>
            </a:r>
            <a:r>
              <a:rPr lang="en-IN" sz="2400" dirty="0">
                <a:solidFill>
                  <a:srgbClr val="FF0000"/>
                </a:solidFill>
              </a:rPr>
              <a:t> ∩ </a:t>
            </a:r>
            <a:r>
              <a:rPr lang="en-IN" sz="2400" dirty="0" err="1">
                <a:solidFill>
                  <a:srgbClr val="FF0000"/>
                </a:solidFill>
              </a:rPr>
              <a:t>A</a:t>
            </a:r>
            <a:r>
              <a:rPr lang="en-IN" sz="2400" baseline="-25000" dirty="0" err="1">
                <a:solidFill>
                  <a:srgbClr val="FF0000"/>
                </a:solidFill>
              </a:rPr>
              <a:t>j</a:t>
            </a:r>
            <a:r>
              <a:rPr lang="en-IN" sz="2400" dirty="0">
                <a:solidFill>
                  <a:srgbClr val="FF0000"/>
                </a:solidFill>
              </a:rPr>
              <a:t> = ∅.  A word can not have both </a:t>
            </a:r>
            <a:r>
              <a:rPr lang="en-IN" sz="2400" dirty="0" err="1">
                <a:solidFill>
                  <a:srgbClr val="FF0000"/>
                </a:solidFill>
              </a:rPr>
              <a:t>i</a:t>
            </a:r>
            <a:r>
              <a:rPr lang="en-IN" sz="2400" dirty="0">
                <a:solidFill>
                  <a:srgbClr val="FF0000"/>
                </a:solidFill>
              </a:rPr>
              <a:t> letters and j letters if </a:t>
            </a:r>
            <a:r>
              <a:rPr lang="en-IN" sz="2400" dirty="0" err="1">
                <a:solidFill>
                  <a:srgbClr val="FF0000"/>
                </a:solidFill>
              </a:rPr>
              <a:t>i</a:t>
            </a:r>
            <a:r>
              <a:rPr lang="en-IN" sz="2400" dirty="0">
                <a:solidFill>
                  <a:srgbClr val="FF0000"/>
                </a:solidFill>
              </a:rPr>
              <a:t> ≠ j. </a:t>
            </a:r>
          </a:p>
          <a:p>
            <a:pPr marL="0" indent="0">
              <a:buNone/>
            </a:pPr>
            <a:r>
              <a:rPr lang="en-IN" sz="2400" dirty="0"/>
              <a:t>Also             is the set of all words in the OED because the number of letters in every word is in the range from 1 through 45.</a:t>
            </a:r>
            <a:endParaRPr lang="en-US" sz="13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AC238-AE44-0246-8037-0BADC4C4D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49" y="5824955"/>
            <a:ext cx="9017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22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\{ x |  x\in A \vee x \in B\}$&#10;&#10;\end{document}"/>
  <p:tag name="IGUANATEXSIZE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&#10;${ \bar{B}} $&#10;&#10;\end{document}"/>
  <p:tag name="IGUANATEXSIZE" val="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15047</TotalTime>
  <Words>6100</Words>
  <Application>Microsoft Macintosh PowerPoint</Application>
  <PresentationFormat>On-screen Show (4:3)</PresentationFormat>
  <Paragraphs>563</Paragraphs>
  <Slides>97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6" baseType="lpstr">
      <vt:lpstr>ＭＳ Ｐゴシック</vt:lpstr>
      <vt:lpstr>Arial</vt:lpstr>
      <vt:lpstr>Calibri</vt:lpstr>
      <vt:lpstr>Cambria Math</vt:lpstr>
      <vt:lpstr>Symbol</vt:lpstr>
      <vt:lpstr>Times</vt:lpstr>
      <vt:lpstr>Office Theme</vt:lpstr>
      <vt:lpstr>Equation</vt:lpstr>
      <vt:lpstr>Worksheet</vt:lpstr>
      <vt:lpstr>Set Theory</vt:lpstr>
      <vt:lpstr>Sets in applications</vt:lpstr>
      <vt:lpstr>Sets (3.1)</vt:lpstr>
      <vt:lpstr>Sets</vt:lpstr>
      <vt:lpstr>Describing a Set: Roster Method</vt:lpstr>
      <vt:lpstr>Describing a Set: Roster Method</vt:lpstr>
      <vt:lpstr>Roster Method</vt:lpstr>
      <vt:lpstr>Some Important Sets</vt:lpstr>
      <vt:lpstr>Interval Notation</vt:lpstr>
      <vt:lpstr>Representation of a set</vt:lpstr>
      <vt:lpstr>Some illustrations of set-builder notation</vt:lpstr>
      <vt:lpstr>Conceptually:</vt:lpstr>
      <vt:lpstr>Universal set</vt:lpstr>
      <vt:lpstr>Venn diagrams</vt:lpstr>
      <vt:lpstr>Venn Diagram</vt:lpstr>
      <vt:lpstr>Venn diagrams</vt:lpstr>
      <vt:lpstr>Set of sets (3.2)</vt:lpstr>
      <vt:lpstr>Set of sets</vt:lpstr>
      <vt:lpstr>Power set</vt:lpstr>
      <vt:lpstr>Power set</vt:lpstr>
      <vt:lpstr>Power set</vt:lpstr>
      <vt:lpstr>Cardinality of a set</vt:lpstr>
      <vt:lpstr>Cardinality of a set</vt:lpstr>
      <vt:lpstr>Equality of Sets, Subsets</vt:lpstr>
      <vt:lpstr>Equality of Sets, Subsets (contd.)</vt:lpstr>
      <vt:lpstr>Subsets (contd.)</vt:lpstr>
      <vt:lpstr>Set of sets</vt:lpstr>
      <vt:lpstr>Section 3.3</vt:lpstr>
      <vt:lpstr>Union</vt:lpstr>
      <vt:lpstr>Operations on Sets</vt:lpstr>
      <vt:lpstr>Review Question</vt:lpstr>
      <vt:lpstr>Operations on Sets</vt:lpstr>
      <vt:lpstr>Operations on Sets</vt:lpstr>
      <vt:lpstr>Operations on Sets</vt:lpstr>
      <vt:lpstr>Special notation</vt:lpstr>
      <vt:lpstr>Exercise 3.3.2</vt:lpstr>
      <vt:lpstr>Exercise 3.3.2</vt:lpstr>
      <vt:lpstr>Venn Diagram</vt:lpstr>
      <vt:lpstr>Intersection</vt:lpstr>
      <vt:lpstr>Union</vt:lpstr>
      <vt:lpstr>Set Difference</vt:lpstr>
      <vt:lpstr>Set Difference</vt:lpstr>
      <vt:lpstr>Set Complement</vt:lpstr>
      <vt:lpstr>Symmetric Difference</vt:lpstr>
      <vt:lpstr>Symmetric Difference</vt:lpstr>
      <vt:lpstr>Disjoint Sets</vt:lpstr>
      <vt:lpstr>Disjoint Sets</vt:lpstr>
      <vt:lpstr>Set identities (3.5)</vt:lpstr>
      <vt:lpstr>Set identities</vt:lpstr>
      <vt:lpstr>Set identities: De Morgan again</vt:lpstr>
      <vt:lpstr>PowerPoint Presentation</vt:lpstr>
      <vt:lpstr>PowerPoint Presentation</vt:lpstr>
      <vt:lpstr>Example 3.20</vt:lpstr>
      <vt:lpstr>Example 3.20</vt:lpstr>
      <vt:lpstr>Example 3.20</vt:lpstr>
      <vt:lpstr>PowerPoint Presentation</vt:lpstr>
      <vt:lpstr>Proof by using basic set identities</vt:lpstr>
      <vt:lpstr>What is a membership table ? </vt:lpstr>
      <vt:lpstr>What is a membership table ? </vt:lpstr>
      <vt:lpstr>What is a membership table ? </vt:lpstr>
      <vt:lpstr>What is a membership table ? </vt:lpstr>
      <vt:lpstr>Proof by membership tables</vt:lpstr>
      <vt:lpstr>Proof by set builder notation  and logical equivalences</vt:lpstr>
      <vt:lpstr>Proof by set builder notation  and logical equivalences 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Proof by showing each set  is a subset of the other</vt:lpstr>
      <vt:lpstr>Subset problems</vt:lpstr>
      <vt:lpstr>Ordered collection of objects  (3.6)</vt:lpstr>
      <vt:lpstr>Ordered collection of objects </vt:lpstr>
      <vt:lpstr>Tuples</vt:lpstr>
      <vt:lpstr>Tuples</vt:lpstr>
      <vt:lpstr>Cartesian products</vt:lpstr>
      <vt:lpstr>Cartesian products</vt:lpstr>
      <vt:lpstr>Cartesian products</vt:lpstr>
      <vt:lpstr>Cartesian products</vt:lpstr>
      <vt:lpstr>Cartesian products of a set with itself</vt:lpstr>
      <vt:lpstr>Z2 = Z x Z is the set of all integer points in the plane</vt:lpstr>
      <vt:lpstr>R2 = R x R is the set of all points in the plane</vt:lpstr>
      <vt:lpstr>Strings</vt:lpstr>
      <vt:lpstr>Strings</vt:lpstr>
      <vt:lpstr>Strings</vt:lpstr>
      <vt:lpstr>Example 3.6.2</vt:lpstr>
      <vt:lpstr>Example 3.6.2</vt:lpstr>
      <vt:lpstr>Example 3.6.8 Proving set identities with cartesian products.</vt:lpstr>
      <vt:lpstr>Show that A × (B ∪ C) = (A × B) ∪ (A × C) </vt:lpstr>
      <vt:lpstr>Partitions (3.7)</vt:lpstr>
      <vt:lpstr>Partitions (3.7)</vt:lpstr>
      <vt:lpstr>Example 3.7.4(a) Recognizing partitions – sets of strings</vt:lpstr>
      <vt:lpstr>Example 3.7.4(a) Recognizing partitions – sets of strings</vt:lpstr>
      <vt:lpstr>Example 3.7.4(b) Recognizing partitions – sets of strings</vt:lpstr>
      <vt:lpstr>Example 3.7.4(b) Recognizing partitions – sets of strings</vt:lpstr>
    </vt:vector>
  </TitlesOfParts>
  <Company>SFU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Theory</dc:title>
  <dc:creator>Binay Bhattacharya</dc:creator>
  <cp:lastModifiedBy>Microsoft Office User</cp:lastModifiedBy>
  <cp:revision>122</cp:revision>
  <dcterms:created xsi:type="dcterms:W3CDTF">2014-04-09T04:50:20Z</dcterms:created>
  <dcterms:modified xsi:type="dcterms:W3CDTF">2020-09-29T16:43:34Z</dcterms:modified>
</cp:coreProperties>
</file>