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365" r:id="rId2"/>
    <p:sldId id="334" r:id="rId3"/>
    <p:sldId id="360" r:id="rId4"/>
    <p:sldId id="335" r:id="rId5"/>
    <p:sldId id="344" r:id="rId6"/>
    <p:sldId id="361" r:id="rId7"/>
    <p:sldId id="336" r:id="rId8"/>
    <p:sldId id="337" r:id="rId9"/>
    <p:sldId id="338" r:id="rId10"/>
    <p:sldId id="339" r:id="rId11"/>
    <p:sldId id="340" r:id="rId12"/>
    <p:sldId id="351" r:id="rId13"/>
    <p:sldId id="352" r:id="rId14"/>
    <p:sldId id="362" r:id="rId15"/>
    <p:sldId id="353" r:id="rId16"/>
    <p:sldId id="366" r:id="rId17"/>
    <p:sldId id="367" r:id="rId18"/>
    <p:sldId id="368" r:id="rId19"/>
    <p:sldId id="369" r:id="rId20"/>
    <p:sldId id="341" r:id="rId21"/>
    <p:sldId id="291" r:id="rId22"/>
    <p:sldId id="363" r:id="rId23"/>
    <p:sldId id="331" r:id="rId24"/>
    <p:sldId id="364" r:id="rId25"/>
    <p:sldId id="332" r:id="rId26"/>
    <p:sldId id="329" r:id="rId27"/>
    <p:sldId id="330" r:id="rId28"/>
    <p:sldId id="342" r:id="rId29"/>
    <p:sldId id="343" r:id="rId30"/>
    <p:sldId id="293" r:id="rId31"/>
    <p:sldId id="308" r:id="rId32"/>
    <p:sldId id="309" r:id="rId33"/>
    <p:sldId id="310" r:id="rId34"/>
    <p:sldId id="294" r:id="rId35"/>
    <p:sldId id="295" r:id="rId36"/>
    <p:sldId id="327" r:id="rId37"/>
    <p:sldId id="296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3B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/>
    <p:restoredTop sz="94741"/>
  </p:normalViewPr>
  <p:slideViewPr>
    <p:cSldViewPr snapToGrid="0" snapToObjects="1">
      <p:cViewPr varScale="1">
        <p:scale>
          <a:sx n="83" d="100"/>
          <a:sy n="83" d="100"/>
        </p:scale>
        <p:origin x="208" y="7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C9452-BED4-A640-AD48-6D01607BFE86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EDB6E-8BD8-8C40-9893-DE097E388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01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EDB6E-8BD8-8C40-9893-DE097E38836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52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A112-7209-EB48-A9E7-C93629181812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91A-5E1F-B841-A0AA-2292C45F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0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A112-7209-EB48-A9E7-C93629181812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91A-5E1F-B841-A0AA-2292C45F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2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A112-7209-EB48-A9E7-C93629181812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91A-5E1F-B841-A0AA-2292C45F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9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A112-7209-EB48-A9E7-C93629181812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91A-5E1F-B841-A0AA-2292C45F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A112-7209-EB48-A9E7-C93629181812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91A-5E1F-B841-A0AA-2292C45F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7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A112-7209-EB48-A9E7-C93629181812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91A-5E1F-B841-A0AA-2292C45F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8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A112-7209-EB48-A9E7-C93629181812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91A-5E1F-B841-A0AA-2292C45F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42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A112-7209-EB48-A9E7-C93629181812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91A-5E1F-B841-A0AA-2292C45F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3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A112-7209-EB48-A9E7-C93629181812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91A-5E1F-B841-A0AA-2292C45F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67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A112-7209-EB48-A9E7-C93629181812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91A-5E1F-B841-A0AA-2292C45F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2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A112-7209-EB48-A9E7-C93629181812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91A-5E1F-B841-A0AA-2292C45F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50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2A112-7209-EB48-A9E7-C93629181812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1B91A-5E1F-B841-A0AA-2292C45F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4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6C064-1426-8F48-8C57-FDCC091D9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 (Chapter 6.5 – 6.6)</a:t>
            </a:r>
          </a:p>
        </p:txBody>
      </p:sp>
    </p:spTree>
    <p:extLst>
      <p:ext uri="{BB962C8B-B14F-4D97-AF65-F5344CB8AC3E}">
        <p14:creationId xmlns:p14="http://schemas.microsoft.com/office/powerpoint/2010/main" val="1886467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Hasse</a:t>
            </a:r>
            <a:r>
              <a:rPr lang="en-US" dirty="0"/>
              <a:t> Diagram Example</a:t>
            </a:r>
          </a:p>
        </p:txBody>
      </p:sp>
      <p:pic>
        <p:nvPicPr>
          <p:cNvPr id="3" name="Picture 2" descr="Screen Shot 2015-03-22 at 2.17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5455"/>
            <a:ext cx="9144000" cy="490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29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Hasse</a:t>
            </a:r>
            <a:r>
              <a:rPr lang="en-US" dirty="0"/>
              <a:t> Diagram Example</a:t>
            </a:r>
          </a:p>
        </p:txBody>
      </p:sp>
      <p:pic>
        <p:nvPicPr>
          <p:cNvPr id="4" name="Picture 3" descr="Screen Shot 2015-03-22 at 2.18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5693"/>
            <a:ext cx="9144000" cy="513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85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8-03-15 at 11.00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83029"/>
            <a:ext cx="85979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35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3-15 at 11.02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8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95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795E3-AE6A-4248-8D44-DEFD082F8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Partial order defined on a power set.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7E9B2F-E8FC-1D4D-873D-CDCDD7505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42" y="1632790"/>
            <a:ext cx="8334916" cy="4803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267ED9-8162-834B-9D9B-E481F2A48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936" y="2685675"/>
            <a:ext cx="3343864" cy="29979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4CC0B4-DEDE-8844-B6DB-B54089F4512C}"/>
              </a:ext>
            </a:extLst>
          </p:cNvPr>
          <p:cNvSpPr txBox="1"/>
          <p:nvPr/>
        </p:nvSpPr>
        <p:spPr>
          <a:xfrm>
            <a:off x="5791200" y="5683622"/>
            <a:ext cx="233082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Least element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4E442E-0822-6F4C-835E-2E4D35671138}"/>
              </a:ext>
            </a:extLst>
          </p:cNvPr>
          <p:cNvSpPr txBox="1"/>
          <p:nvPr/>
        </p:nvSpPr>
        <p:spPr>
          <a:xfrm>
            <a:off x="5647768" y="2316491"/>
            <a:ext cx="2895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Greatest element</a:t>
            </a:r>
          </a:p>
        </p:txBody>
      </p:sp>
    </p:spTree>
    <p:extLst>
      <p:ext uri="{BB962C8B-B14F-4D97-AF65-F5344CB8AC3E}">
        <p14:creationId xmlns:p14="http://schemas.microsoft.com/office/powerpoint/2010/main" val="368443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3-15 at 11.04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0"/>
            <a:ext cx="8093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40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69CE2-E416-EA4D-9DDC-81FAA0B02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application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9BC1A2-CD74-E249-8712-A21392C7B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4786"/>
            <a:ext cx="9144000" cy="428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62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69CE2-E416-EA4D-9DDC-81FAA0B02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application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322114-6EB6-0F4E-B327-AE63D97B4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0871"/>
            <a:ext cx="9144000" cy="597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66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69CE2-E416-EA4D-9DDC-81FAA0B02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application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322114-6EB6-0F4E-B327-AE63D97B4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20" y="0"/>
            <a:ext cx="6912244" cy="45176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234229-F642-7540-9812-D32D437B9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70" y="4792283"/>
            <a:ext cx="8723994" cy="138898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77526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69CE2-E416-EA4D-9DDC-81FAA0B02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application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322114-6EB6-0F4E-B327-AE63D97B4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20" y="0"/>
            <a:ext cx="6912244" cy="45176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BDCF44-2C6B-424D-8A2C-822C39E22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20" y="4792283"/>
            <a:ext cx="7807838" cy="152389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80379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Posets</a:t>
            </a:r>
            <a:r>
              <a:rPr lang="en-US" b="1" dirty="0"/>
              <a:t> (6.5)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Definition: A set A (domain) together with a partial order relation R is called a partial ordered set or </a:t>
            </a:r>
            <a:r>
              <a:rPr lang="en-US" sz="2800" dirty="0" err="1"/>
              <a:t>poset</a:t>
            </a:r>
            <a:r>
              <a:rPr lang="en-US" sz="2800" dirty="0"/>
              <a:t> and is denoted by (A,R).</a:t>
            </a:r>
          </a:p>
          <a:p>
            <a:r>
              <a:rPr lang="en-US" sz="2800" dirty="0"/>
              <a:t>Example: Suppose R is the relation `divides’. We can show that (N, R) ((N,|)) is a </a:t>
            </a:r>
            <a:r>
              <a:rPr lang="en-US" sz="2800" dirty="0" err="1"/>
              <a:t>poset</a:t>
            </a:r>
            <a:r>
              <a:rPr lang="en-US" sz="2800" dirty="0"/>
              <a:t>. </a:t>
            </a:r>
          </a:p>
          <a:p>
            <a:r>
              <a:rPr lang="en-US" sz="2800" dirty="0"/>
              <a:t>We often use the symbol      for a partial order.</a:t>
            </a:r>
          </a:p>
          <a:p>
            <a:endParaRPr lang="en-US" sz="2800" dirty="0"/>
          </a:p>
        </p:txBody>
      </p:sp>
      <p:pic>
        <p:nvPicPr>
          <p:cNvPr id="4" name="Picture 3" descr="Screen Shot 2015-03-22 at 10.56.34 AM.png">
            <a:extLst>
              <a:ext uri="{FF2B5EF4-FFF2-40B4-BE49-F238E27FC236}">
                <a16:creationId xmlns:a16="http://schemas.microsoft.com/office/drawing/2014/main" id="{79916CB6-524A-8044-AEF8-5B311C73A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41422"/>
            <a:ext cx="3302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80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/>
          </a:bodyPr>
          <a:lstStyle/>
          <a:p>
            <a:r>
              <a:rPr lang="en-US" sz="2800" dirty="0"/>
              <a:t>Show that  (P(A), </a:t>
            </a:r>
            <a:r>
              <a:rPr lang="en-US" sz="2800" dirty="0">
                <a:sym typeface="Symbol" charset="2"/>
              </a:rPr>
              <a:t>) is a </a:t>
            </a:r>
            <a:r>
              <a:rPr lang="en-US" sz="2800" dirty="0" err="1">
                <a:sym typeface="Symbol" charset="2"/>
              </a:rPr>
              <a:t>poset</a:t>
            </a:r>
            <a:r>
              <a:rPr lang="en-US" sz="2800" dirty="0">
                <a:sym typeface="Symbol" charset="2"/>
              </a:rPr>
              <a:t>. Draw the </a:t>
            </a:r>
            <a:r>
              <a:rPr lang="en-US" sz="2800" dirty="0" err="1">
                <a:sym typeface="Symbol" charset="2"/>
              </a:rPr>
              <a:t>Hasse</a:t>
            </a:r>
            <a:r>
              <a:rPr lang="en-US" sz="2800" dirty="0">
                <a:sym typeface="Symbol" charset="2"/>
              </a:rPr>
              <a:t> diagram of (P({</a:t>
            </a:r>
            <a:r>
              <a:rPr lang="en-US" sz="2800" dirty="0" err="1">
                <a:sym typeface="Symbol" charset="2"/>
              </a:rPr>
              <a:t>a,b,c</a:t>
            </a:r>
            <a:r>
              <a:rPr lang="en-US" sz="2800" dirty="0">
                <a:sym typeface="Symbol" charset="2"/>
              </a:rPr>
              <a:t>}, ).  Determine the greatest and the least elements of the </a:t>
            </a:r>
            <a:r>
              <a:rPr lang="en-US" sz="2800" dirty="0" err="1">
                <a:sym typeface="Symbol" charset="2"/>
              </a:rPr>
              <a:t>poset</a:t>
            </a:r>
            <a:r>
              <a:rPr lang="en-US" sz="2800" dirty="0">
                <a:sym typeface="Symbol" charset="2"/>
              </a:rPr>
              <a:t>.</a:t>
            </a:r>
          </a:p>
          <a:p>
            <a:r>
              <a:rPr lang="en-US" sz="2800" dirty="0"/>
              <a:t>Suppose R is defined as:  </a:t>
            </a:r>
            <a:r>
              <a:rPr lang="en-US" dirty="0"/>
              <a:t>R = {(</a:t>
            </a:r>
            <a:r>
              <a:rPr lang="en-US" dirty="0" err="1"/>
              <a:t>a,b</a:t>
            </a:r>
            <a:r>
              <a:rPr lang="en-US" dirty="0"/>
              <a:t>) | a, b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Z and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a+b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is even}.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Is (Z, R) a </a:t>
            </a:r>
            <a:r>
              <a:rPr lang="en-US" sz="2400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poset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?</a:t>
            </a:r>
          </a:p>
          <a:p>
            <a:pPr marL="514350" indent="-457200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Consider the `divides’ relation on the set A = (1,2,2</a:t>
            </a:r>
            <a:r>
              <a:rPr lang="en-US" sz="2800" baseline="30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, 2</a:t>
            </a:r>
            <a:r>
              <a:rPr lang="en-US" sz="2800" baseline="30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3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, …., 2</a:t>
            </a:r>
            <a:r>
              <a:rPr lang="en-US" sz="2800" baseline="30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n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}.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Prove that this relation is a total order on A.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Draw the </a:t>
            </a:r>
            <a:r>
              <a:rPr lang="en-US" sz="2400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Hasse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diagram for this relation when n=</a:t>
            </a:r>
            <a:r>
              <a:rPr lang="en-US" sz="240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3.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579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Equivalence Relation (6.6)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Consider the set of people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Now consider a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relation such that (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a,b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R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if a and b are siblings.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Clearly this relation is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Reflexive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Symmetric, and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Transitive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Such as relation is called an </a:t>
            </a:r>
            <a:r>
              <a:rPr lang="en-US" sz="2800" u="sng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equivalence relation</a:t>
            </a:r>
          </a:p>
          <a:p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Definition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: A relation on a set A (domain) is an equivalence relation if it is reflexive, symmetric, and transitive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943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63FD6-0624-614F-B6B8-B33D1E9A9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 relation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F35B18-DC13-8A47-BF0A-57F648D94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34" y="1968500"/>
            <a:ext cx="8200626" cy="332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14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Equivalence Relations: Example 1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Example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: Let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R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={ (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a,b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 |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a,b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</a:t>
            </a:r>
            <a:r>
              <a:rPr lang="en-US" i="1" dirty="0" err="1">
                <a:latin typeface="Algerian" charset="0"/>
                <a:ea typeface="ＭＳ Ｐゴシック" charset="0"/>
                <a:cs typeface="ＭＳ Ｐゴシック" charset="0"/>
                <a:sym typeface="Symbol" charset="0"/>
              </a:rPr>
              <a:t>R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a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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b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}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Is </a:t>
            </a:r>
            <a:r>
              <a:rPr lang="en-US" i="1" dirty="0">
                <a:latin typeface="Calibri" charset="0"/>
                <a:ea typeface="ＭＳ Ｐゴシック" charset="0"/>
              </a:rPr>
              <a:t>R</a:t>
            </a:r>
            <a:r>
              <a:rPr lang="en-US" dirty="0">
                <a:latin typeface="Calibri" charset="0"/>
                <a:ea typeface="ＭＳ Ｐゴシック" charset="0"/>
              </a:rPr>
              <a:t> reflexive?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Is it transitive?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Is it symmetric?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828800" y="3657600"/>
            <a:ext cx="5562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800">
                <a:latin typeface="Calibri" charset="0"/>
              </a:rPr>
              <a:t>No, it is not.  4 is related to 5 (4</a:t>
            </a:r>
            <a:r>
              <a:rPr lang="en-US" sz="2800">
                <a:sym typeface="Symbol" charset="0"/>
              </a:rPr>
              <a:t>  5) but 5 is not related to 4 </a:t>
            </a:r>
            <a:endParaRPr lang="en-US" sz="2800">
              <a:latin typeface="Calibri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38200" y="4724400"/>
            <a:ext cx="5562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Thus </a:t>
            </a:r>
            <a:r>
              <a:rPr lang="en-US" sz="2800" i="1" dirty="0">
                <a:latin typeface="+mn-lt"/>
                <a:ea typeface="+mn-ea"/>
                <a:cs typeface="+mn-cs"/>
              </a:rPr>
              <a:t>R</a:t>
            </a:r>
            <a:r>
              <a:rPr lang="en-US" sz="2800" dirty="0">
                <a:latin typeface="+mn-lt"/>
                <a:ea typeface="+mn-ea"/>
                <a:cs typeface="+mn-cs"/>
              </a:rPr>
              <a:t> is </a:t>
            </a:r>
            <a:r>
              <a:rPr lang="en-US" sz="2800" u="sng" dirty="0">
                <a:latin typeface="+mn-lt"/>
                <a:ea typeface="+mn-ea"/>
                <a:cs typeface="+mn-cs"/>
              </a:rPr>
              <a:t>not</a:t>
            </a:r>
            <a:r>
              <a:rPr lang="en-US" sz="2800" dirty="0">
                <a:latin typeface="+mn-lt"/>
                <a:ea typeface="+mn-ea"/>
                <a:cs typeface="+mn-cs"/>
              </a:rPr>
              <a:t> an equivalence relation</a:t>
            </a:r>
          </a:p>
        </p:txBody>
      </p:sp>
    </p:spTree>
    <p:extLst>
      <p:ext uri="{BB962C8B-B14F-4D97-AF65-F5344CB8AC3E}">
        <p14:creationId xmlns:p14="http://schemas.microsoft.com/office/powerpoint/2010/main" val="2048954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Equivalence Class (1)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Definition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: Let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be an equivalence relation on a set A and let a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A.  The set of all elements in A that are related to a is called the equivalence class of a. We denote this set [a]</a:t>
            </a:r>
            <a:r>
              <a:rPr lang="en-US" sz="2800" i="1" baseline="-25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R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or just [a] if it is clear what R is. </a:t>
            </a:r>
          </a:p>
          <a:p>
            <a:pPr algn="ctr">
              <a:buFont typeface="Arial" charset="0"/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[a]</a:t>
            </a:r>
            <a:r>
              <a:rPr lang="en-US" sz="2800" i="1" baseline="-25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R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= { s | (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a,s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)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R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, 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sA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70840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22 at 10.44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7" y="1185334"/>
            <a:ext cx="9069784" cy="445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95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Equivalence Relations: Example 2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Example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: Let </a:t>
            </a:r>
            <a:r>
              <a:rPr lang="en-US" i="1">
                <a:latin typeface="Calibri" charset="0"/>
                <a:ea typeface="ＭＳ Ｐゴシック" charset="0"/>
                <a:cs typeface="ＭＳ Ｐゴシック" charset="0"/>
              </a:rPr>
              <a:t>R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={ (a,b) | a,b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</a:t>
            </a:r>
            <a:r>
              <a:rPr lang="en-US" i="1">
                <a:latin typeface="Algerian" charset="0"/>
                <a:ea typeface="ＭＳ Ｐゴシック" charset="0"/>
                <a:cs typeface="ＭＳ Ｐゴシック" charset="0"/>
                <a:sym typeface="Symbol" charset="0"/>
              </a:rPr>
              <a:t>Z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and a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=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b}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Is </a:t>
            </a:r>
            <a:r>
              <a:rPr lang="en-US" i="1">
                <a:latin typeface="Calibri" charset="0"/>
                <a:ea typeface="ＭＳ Ｐゴシック" charset="0"/>
              </a:rPr>
              <a:t>R</a:t>
            </a:r>
            <a:r>
              <a:rPr lang="en-US">
                <a:latin typeface="Calibri" charset="0"/>
                <a:ea typeface="ＭＳ Ｐゴシック" charset="0"/>
              </a:rPr>
              <a:t> reflexive?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Is it transitive?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Is it symmetric?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What are the equivalence classes that partition </a:t>
            </a:r>
            <a:r>
              <a:rPr lang="en-US" i="1">
                <a:latin typeface="Algerian" charset="0"/>
                <a:ea typeface="ＭＳ Ｐゴシック" charset="0"/>
                <a:sym typeface="Symbol" charset="0"/>
              </a:rPr>
              <a:t>Z</a:t>
            </a:r>
            <a:r>
              <a:rPr lang="en-US">
                <a:latin typeface="Calibri" charset="0"/>
                <a:ea typeface="ＭＳ Ｐゴシック" charset="0"/>
              </a:rPr>
              <a:t>? 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456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Equivalence Relations: Example 3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Example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: For (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x,y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),(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u,v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</a:t>
            </a:r>
            <a:r>
              <a:rPr lang="en-US" i="1" dirty="0">
                <a:latin typeface="Algerian" charset="0"/>
                <a:ea typeface="ＭＳ Ｐゴシック" charset="0"/>
                <a:cs typeface="ＭＳ Ｐゴシック" charset="0"/>
                <a:sym typeface="Symbol" charset="0"/>
              </a:rPr>
              <a:t>R</a:t>
            </a:r>
            <a:r>
              <a:rPr lang="en-US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, we define</a:t>
            </a:r>
          </a:p>
          <a:p>
            <a:pPr algn="ctr"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R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={ ((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x,y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),(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u,v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)) | (x</a:t>
            </a:r>
            <a:r>
              <a:rPr lang="en-US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+y</a:t>
            </a:r>
            <a:r>
              <a:rPr lang="en-US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=u</a:t>
            </a:r>
            <a:r>
              <a:rPr lang="en-US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+v</a:t>
            </a:r>
            <a:r>
              <a:rPr lang="en-US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}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Show that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R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is an equivalence relation.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What are the equivalence classes that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R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defines (i.e., what are the partitions of </a:t>
            </a:r>
            <a:r>
              <a:rPr lang="en-US" i="1" dirty="0">
                <a:latin typeface="Algerian" charset="0"/>
                <a:ea typeface="ＭＳ Ｐゴシック" charset="0"/>
                <a:cs typeface="ＭＳ Ｐゴシック" charset="0"/>
                <a:sym typeface="Symbol" charset="0"/>
              </a:rPr>
              <a:t>R</a:t>
            </a:r>
            <a:r>
              <a:rPr lang="en-US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1193643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Equivalence Relations: Example 3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Example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: For (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x,y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),(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u,v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</a:t>
            </a:r>
            <a:r>
              <a:rPr lang="en-US" i="1" dirty="0">
                <a:latin typeface="Algerian" charset="0"/>
                <a:ea typeface="ＭＳ Ｐゴシック" charset="0"/>
                <a:cs typeface="ＭＳ Ｐゴシック" charset="0"/>
                <a:sym typeface="Symbol" charset="0"/>
              </a:rPr>
              <a:t>R</a:t>
            </a:r>
            <a:r>
              <a:rPr lang="en-US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, we define</a:t>
            </a:r>
          </a:p>
          <a:p>
            <a:pPr algn="ctr"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R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={ ((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x,y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),(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u,v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)) | x</a:t>
            </a:r>
            <a:r>
              <a:rPr lang="en-US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+y</a:t>
            </a:r>
            <a:r>
              <a:rPr lang="en-US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=u</a:t>
            </a:r>
            <a:r>
              <a:rPr lang="en-US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+v</a:t>
            </a:r>
            <a:r>
              <a:rPr lang="en-US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}</a:t>
            </a:r>
          </a:p>
          <a:p>
            <a:pPr algn="ctr">
              <a:buFont typeface="Arial" charset="0"/>
              <a:buNone/>
            </a:pPr>
            <a:r>
              <a:rPr lang="en-US" sz="28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Two points are related if they lie on a circle with the center at the origin.</a:t>
            </a:r>
            <a:endParaRPr lang="en-US" b="1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Show that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R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is an equivalence relation.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What are the equivalence classes that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R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defines (i.e., what are the partitions of </a:t>
            </a:r>
            <a:r>
              <a:rPr lang="en-US" i="1" dirty="0">
                <a:latin typeface="Algerian" charset="0"/>
                <a:ea typeface="ＭＳ Ｐゴシック" charset="0"/>
                <a:cs typeface="ＭＳ Ｐゴシック" charset="0"/>
                <a:sym typeface="Symbol" charset="0"/>
              </a:rPr>
              <a:t>R</a:t>
            </a:r>
            <a:r>
              <a:rPr lang="en-US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)?</a:t>
            </a:r>
          </a:p>
          <a:p>
            <a:pPr marL="0" indent="0"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8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(concentric circles with the center at the origin)</a:t>
            </a:r>
          </a:p>
        </p:txBody>
      </p:sp>
    </p:spTree>
    <p:extLst>
      <p:ext uri="{BB962C8B-B14F-4D97-AF65-F5344CB8AC3E}">
        <p14:creationId xmlns:p14="http://schemas.microsoft.com/office/powerpoint/2010/main" val="1802464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976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Equivalence relation on set A={-1,1,2,3,4}</a:t>
            </a:r>
          </a:p>
        </p:txBody>
      </p:sp>
      <p:pic>
        <p:nvPicPr>
          <p:cNvPr id="5" name="Picture 4" descr="Screen Shot 2015-03-18 at 1.37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3" y="903239"/>
            <a:ext cx="8442050" cy="597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22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CB0F21-5EF1-C54F-84B5-DC953C01A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962150"/>
            <a:ext cx="81280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73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Equivalence Class (2)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The elements in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[a]</a:t>
            </a:r>
            <a:r>
              <a:rPr lang="en-US" sz="2800" i="1" baseline="-25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R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are called </a:t>
            </a:r>
            <a:r>
              <a:rPr lang="en-US" sz="2800" u="sng" dirty="0">
                <a:latin typeface="Calibri" charset="0"/>
                <a:ea typeface="ＭＳ Ｐゴシック" charset="0"/>
                <a:cs typeface="ＭＳ Ｐゴシック" charset="0"/>
              </a:rPr>
              <a:t>representatives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of the equivalence class</a:t>
            </a:r>
          </a:p>
          <a:p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Theorem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: Let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be an equivalence class on a set A.  The following statements are equivalent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err="1">
                <a:latin typeface="Calibri" charset="0"/>
                <a:ea typeface="ＭＳ Ｐゴシック" charset="0"/>
              </a:rPr>
              <a:t>a</a:t>
            </a:r>
            <a:r>
              <a:rPr lang="en-US" sz="2400" i="1" dirty="0" err="1">
                <a:latin typeface="Calibri" charset="0"/>
                <a:ea typeface="ＭＳ Ｐゴシック" charset="0"/>
              </a:rPr>
              <a:t>R</a:t>
            </a:r>
            <a:r>
              <a:rPr lang="en-US" sz="2400" dirty="0" err="1">
                <a:latin typeface="Calibri" charset="0"/>
                <a:ea typeface="ＭＳ Ｐゴシック" charset="0"/>
              </a:rPr>
              <a:t>b</a:t>
            </a:r>
            <a:r>
              <a:rPr lang="en-US" sz="2400" dirty="0">
                <a:latin typeface="Calibri" charset="0"/>
                <a:ea typeface="ＭＳ Ｐゴシック" charset="0"/>
              </a:rPr>
              <a:t> (i.e. (</a:t>
            </a:r>
            <a:r>
              <a:rPr lang="en-US" sz="2400" dirty="0" err="1">
                <a:latin typeface="Calibri" charset="0"/>
                <a:ea typeface="ＭＳ Ｐゴシック" charset="0"/>
              </a:rPr>
              <a:t>a,b</a:t>
            </a:r>
            <a:r>
              <a:rPr lang="en-US" sz="2400" dirty="0">
                <a:latin typeface="Calibri" charset="0"/>
                <a:ea typeface="ＭＳ Ｐゴシック" charset="0"/>
              </a:rPr>
              <a:t>)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R)</a:t>
            </a:r>
            <a:endParaRPr lang="en-US" sz="2400" dirty="0">
              <a:latin typeface="Calibri" charset="0"/>
              <a:ea typeface="ＭＳ Ｐゴシック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Calibri" charset="0"/>
                <a:ea typeface="ＭＳ Ｐゴシック" charset="0"/>
              </a:rPr>
              <a:t>[a]=[b]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Calibri" charset="0"/>
                <a:ea typeface="ＭＳ Ｐゴシック" charset="0"/>
              </a:rPr>
              <a:t>[a]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  </a:t>
            </a:r>
            <a:r>
              <a:rPr lang="en-US" sz="2400" dirty="0">
                <a:latin typeface="Calibri" charset="0"/>
                <a:ea typeface="ＭＳ Ｐゴシック" charset="0"/>
              </a:rPr>
              <a:t>[b]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 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Proof:	We first show that (1) </a:t>
            </a:r>
            <a:r>
              <a:rPr lang="en-US" sz="2800" dirty="0">
                <a:latin typeface="Calibri" charset="0"/>
                <a:sym typeface="Symbol" charset="0"/>
              </a:rPr>
              <a:t> (2)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02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Equivalence Class (3)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5318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We will prove that [a] = [b] by showing that [a] </a:t>
            </a:r>
            <a:r>
              <a:rPr lang="en-US" sz="2800" dirty="0">
                <a:latin typeface="Calibri" charset="0"/>
                <a:ea typeface="ＭＳ Ｐゴシック" charset="0"/>
                <a:sym typeface="Symbol" charset="0"/>
              </a:rPr>
              <a:t> [b] and [b]  [a].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Suppose c  [a].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Thus (</a:t>
            </a:r>
            <a:r>
              <a:rPr lang="en-US" sz="2400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a,c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  R.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Because (</a:t>
            </a:r>
            <a:r>
              <a:rPr lang="en-US" sz="2400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a,b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  R, and R is symmetric, therefore (</a:t>
            </a:r>
            <a:r>
              <a:rPr lang="en-US" sz="2400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b,a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  R.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Thus (</a:t>
            </a:r>
            <a:r>
              <a:rPr lang="en-US" sz="2400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b,a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  R and (a, c)  R, and R is transitive, therefore (</a:t>
            </a:r>
            <a:r>
              <a:rPr lang="en-US" sz="2400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b,c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  R.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Because of the symmetric property of R, (</a:t>
            </a:r>
            <a:r>
              <a:rPr lang="en-US" sz="2400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c,b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  R as well.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This implies that c  [b].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Therefore  [a]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 [b].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The proof for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[b]  [a] is similar.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Hence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[a] = [b] .</a:t>
            </a:r>
          </a:p>
        </p:txBody>
      </p:sp>
    </p:spTree>
    <p:extLst>
      <p:ext uri="{BB962C8B-B14F-4D97-AF65-F5344CB8AC3E}">
        <p14:creationId xmlns:p14="http://schemas.microsoft.com/office/powerpoint/2010/main" val="29899351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Equivalence Class (4)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5318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(2) </a:t>
            </a:r>
            <a:r>
              <a:rPr lang="en-US" sz="2800" dirty="0">
                <a:latin typeface="Calibri" charset="0"/>
                <a:sym typeface="Symbol" charset="0"/>
              </a:rPr>
              <a:t> (3): [a] = [b]  [a] </a:t>
            </a:r>
            <a:r>
              <a:rPr lang="en-US" sz="2800" dirty="0">
                <a:latin typeface="Calibri" charset="0"/>
                <a:ea typeface="ＭＳ Ｐゴシック" charset="0"/>
                <a:sym typeface="Symbol" charset="0"/>
              </a:rPr>
              <a:t> [b]  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Let a, b  A such that [a] = [b]. Since a   [a], we know that it also belongs to [b].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This means that a   </a:t>
            </a:r>
            <a:r>
              <a:rPr lang="en-US" sz="2400" dirty="0">
                <a:latin typeface="Calibri" charset="0"/>
                <a:sym typeface="Symbol" charset="0"/>
              </a:rPr>
              <a:t>[a]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 [b].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This implies </a:t>
            </a:r>
            <a:r>
              <a:rPr lang="en-US" sz="2400" dirty="0">
                <a:latin typeface="Calibri" charset="0"/>
                <a:sym typeface="Symbol" charset="0"/>
              </a:rPr>
              <a:t>[a]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 [b]  </a:t>
            </a:r>
          </a:p>
          <a:p>
            <a:pPr marL="457200" lvl="1" indent="0">
              <a:buNone/>
            </a:pPr>
            <a:endParaRPr lang="en-US" sz="2400" dirty="0">
              <a:latin typeface="Calibri" charset="0"/>
              <a:ea typeface="ＭＳ Ｐゴシック" charset="0"/>
              <a:sym typeface="Symbol" charset="0"/>
            </a:endParaRPr>
          </a:p>
          <a:p>
            <a:pPr lvl="1"/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2356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Equivalence Class (5)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5318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(3) </a:t>
            </a:r>
            <a:r>
              <a:rPr lang="en-US" sz="2800" dirty="0">
                <a:latin typeface="Calibri" charset="0"/>
                <a:sym typeface="Symbol" charset="0"/>
              </a:rPr>
              <a:t> (1): [a] </a:t>
            </a:r>
            <a:r>
              <a:rPr lang="en-US" sz="2800" dirty="0">
                <a:latin typeface="Calibri" charset="0"/>
                <a:ea typeface="ＭＳ Ｐゴシック" charset="0"/>
                <a:sym typeface="Symbol" charset="0"/>
              </a:rPr>
              <a:t> [b]   </a:t>
            </a:r>
            <a:r>
              <a:rPr lang="en-US" sz="2800" dirty="0">
                <a:latin typeface="Calibri" charset="0"/>
                <a:sym typeface="Symbol" charset="0"/>
              </a:rPr>
              <a:t> (</a:t>
            </a:r>
            <a:r>
              <a:rPr lang="en-US" sz="2800" dirty="0" err="1">
                <a:latin typeface="Calibri" charset="0"/>
                <a:sym typeface="Symbol" charset="0"/>
              </a:rPr>
              <a:t>a,b</a:t>
            </a:r>
            <a:r>
              <a:rPr lang="en-US" sz="2800" dirty="0">
                <a:latin typeface="Calibri" charset="0"/>
                <a:sym typeface="Symbol" charset="0"/>
              </a:rPr>
              <a:t>)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R.</a:t>
            </a:r>
            <a:endParaRPr lang="en-US" sz="2800" dirty="0">
              <a:latin typeface="Calibri" charset="0"/>
              <a:ea typeface="ＭＳ Ｐゴシック" charset="0"/>
              <a:sym typeface="Symbol" charset="0"/>
            </a:endParaRP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Let c  </a:t>
            </a:r>
            <a:r>
              <a:rPr lang="en-US" sz="2400" dirty="0">
                <a:latin typeface="Calibri" charset="0"/>
                <a:sym typeface="Symbol" charset="0"/>
              </a:rPr>
              <a:t>[a]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 [b]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 c exists since </a:t>
            </a:r>
            <a:r>
              <a:rPr lang="en-US" sz="2400" dirty="0">
                <a:latin typeface="Calibri" charset="0"/>
                <a:sym typeface="Symbol" charset="0"/>
              </a:rPr>
              <a:t>[a]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 [b]  is non-empty.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Therefore, c  </a:t>
            </a:r>
            <a:r>
              <a:rPr lang="en-US" sz="2400" dirty="0">
                <a:latin typeface="Calibri" charset="0"/>
                <a:sym typeface="Symbol" charset="0"/>
              </a:rPr>
              <a:t>[a] and c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</a:t>
            </a:r>
            <a:r>
              <a:rPr lang="en-US" sz="2400" dirty="0">
                <a:latin typeface="Calibri" charset="0"/>
                <a:sym typeface="Symbol" charset="0"/>
              </a:rPr>
              <a:t>[b]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Since a   [a], we know that it also belongs to [b].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Thus (</a:t>
            </a:r>
            <a:r>
              <a:rPr lang="en-US" sz="2400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c,a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  </a:t>
            </a:r>
            <a:r>
              <a:rPr lang="en-US" sz="2400" dirty="0">
                <a:latin typeface="Calibri" charset="0"/>
                <a:sym typeface="Symbol" charset="0"/>
              </a:rPr>
              <a:t>R and (</a:t>
            </a:r>
            <a:r>
              <a:rPr lang="en-US" sz="2400" dirty="0" err="1">
                <a:latin typeface="Calibri" charset="0"/>
                <a:sym typeface="Symbol" charset="0"/>
              </a:rPr>
              <a:t>c,b</a:t>
            </a:r>
            <a:r>
              <a:rPr lang="en-US" sz="2400" dirty="0">
                <a:latin typeface="Calibri" charset="0"/>
                <a:sym typeface="Symbol" charset="0"/>
              </a:rPr>
              <a:t>)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</a:t>
            </a:r>
            <a:r>
              <a:rPr lang="en-US" sz="2400" dirty="0">
                <a:latin typeface="Calibri" charset="0"/>
                <a:sym typeface="Symbol" charset="0"/>
              </a:rPr>
              <a:t>R.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R is symmetry: (</a:t>
            </a:r>
            <a:r>
              <a:rPr lang="en-US" sz="2400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a,c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  </a:t>
            </a:r>
            <a:r>
              <a:rPr lang="en-US" sz="2400" dirty="0">
                <a:latin typeface="Calibri" charset="0"/>
                <a:sym typeface="Symbol" charset="0"/>
              </a:rPr>
              <a:t>R and (</a:t>
            </a:r>
            <a:r>
              <a:rPr lang="en-US" sz="2400" dirty="0" err="1">
                <a:latin typeface="Calibri" charset="0"/>
                <a:sym typeface="Symbol" charset="0"/>
              </a:rPr>
              <a:t>b,c</a:t>
            </a:r>
            <a:r>
              <a:rPr lang="en-US" sz="2400" dirty="0">
                <a:latin typeface="Calibri" charset="0"/>
                <a:sym typeface="Symbol" charset="0"/>
              </a:rPr>
              <a:t>)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</a:t>
            </a:r>
            <a:r>
              <a:rPr lang="en-US" sz="2400" dirty="0">
                <a:latin typeface="Calibri" charset="0"/>
                <a:sym typeface="Symbol" charset="0"/>
              </a:rPr>
              <a:t>R.</a:t>
            </a:r>
          </a:p>
          <a:p>
            <a:pPr lvl="1"/>
            <a:r>
              <a:rPr lang="en-US" sz="2400" dirty="0">
                <a:latin typeface="Calibri" charset="0"/>
                <a:sym typeface="Symbol" charset="0"/>
              </a:rPr>
              <a:t>R is transitive: (</a:t>
            </a:r>
            <a:r>
              <a:rPr lang="en-US" sz="2400" dirty="0" err="1">
                <a:latin typeface="Calibri" charset="0"/>
                <a:sym typeface="Symbol" charset="0"/>
              </a:rPr>
              <a:t>a,b</a:t>
            </a:r>
            <a:r>
              <a:rPr lang="en-US" sz="2400" dirty="0">
                <a:latin typeface="Calibri" charset="0"/>
                <a:sym typeface="Symbol" charset="0"/>
              </a:rPr>
              <a:t>)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</a:t>
            </a:r>
            <a:r>
              <a:rPr lang="en-US" sz="2400" dirty="0">
                <a:latin typeface="Calibri" charset="0"/>
                <a:sym typeface="Symbol" charset="0"/>
              </a:rPr>
              <a:t>R.</a:t>
            </a:r>
          </a:p>
          <a:p>
            <a:pPr lvl="1"/>
            <a:endParaRPr lang="en-US" sz="2400" dirty="0"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005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Partitions</a:t>
            </a:r>
            <a:br>
              <a:rPr lang="en-US">
                <a:latin typeface="Calibri" charset="0"/>
                <a:ea typeface="ＭＳ Ｐゴシック" charset="0"/>
                <a:cs typeface="ＭＳ Ｐゴシック" charset="0"/>
              </a:rPr>
            </a:br>
            <a:br>
              <a:rPr lang="en-US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Partitions (1)</a:t>
            </a:r>
            <a:br>
              <a:rPr lang="en-US">
                <a:latin typeface="Calibri" charset="0"/>
                <a:ea typeface="ＭＳ Ｐゴシック" charset="0"/>
                <a:cs typeface="ＭＳ Ｐゴシック" charset="0"/>
              </a:rPr>
            </a:br>
            <a:br>
              <a:rPr lang="en-US"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Equivalence classes </a:t>
            </a:r>
            <a:r>
              <a:rPr lang="en-US" u="sng" dirty="0">
                <a:latin typeface="Calibri" charset="0"/>
                <a:ea typeface="ＭＳ Ｐゴシック" charset="0"/>
                <a:cs typeface="ＭＳ Ｐゴシック" charset="0"/>
              </a:rPr>
              <a:t>partition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the set A into </a:t>
            </a:r>
            <a:r>
              <a:rPr lang="en-US" u="sng" dirty="0">
                <a:latin typeface="Calibri" charset="0"/>
                <a:ea typeface="ＭＳ Ｐゴシック" charset="0"/>
                <a:cs typeface="ＭＳ Ｐゴシック" charset="0"/>
              </a:rPr>
              <a:t>disjoint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, non-empty subsets A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, A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, …,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A</a:t>
            </a:r>
            <a:r>
              <a:rPr lang="en-US" baseline="-25000" dirty="0" err="1">
                <a:latin typeface="Calibri" charset="0"/>
                <a:ea typeface="ＭＳ Ｐゴシック" charset="0"/>
                <a:cs typeface="ＭＳ Ｐゴシック" charset="0"/>
              </a:rPr>
              <a:t>k</a:t>
            </a:r>
            <a:endParaRPr lang="en-US" baseline="-25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 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partition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of a set A satisfies the properties</a:t>
            </a:r>
            <a:endParaRPr lang="en-US" sz="1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3200" dirty="0">
                <a:latin typeface="Calibri" charset="0"/>
                <a:ea typeface="ＭＳ Ｐゴシック" charset="0"/>
                <a:sym typeface="Symbol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</a:t>
            </a:r>
            <a:r>
              <a:rPr lang="en-US" baseline="30000" dirty="0" err="1">
                <a:latin typeface="Calibri" charset="0"/>
                <a:ea typeface="ＭＳ Ｐゴシック" charset="0"/>
              </a:rPr>
              <a:t>k</a:t>
            </a:r>
            <a:r>
              <a:rPr lang="en-US" baseline="-25000" dirty="0" err="1">
                <a:latin typeface="Calibri" charset="0"/>
                <a:ea typeface="ＭＳ Ｐゴシック" charset="0"/>
              </a:rPr>
              <a:t>i</a:t>
            </a:r>
            <a:r>
              <a:rPr lang="en-US" baseline="-25000" dirty="0">
                <a:latin typeface="Calibri" charset="0"/>
                <a:ea typeface="ＭＳ Ｐゴシック" charset="0"/>
              </a:rPr>
              <a:t>=1</a:t>
            </a:r>
            <a:r>
              <a:rPr lang="en-US" dirty="0">
                <a:latin typeface="Calibri" charset="0"/>
                <a:ea typeface="ＭＳ Ｐゴシック" charset="0"/>
              </a:rPr>
              <a:t>A</a:t>
            </a:r>
            <a:r>
              <a:rPr lang="en-US" baseline="-25000" dirty="0">
                <a:latin typeface="Calibri" charset="0"/>
                <a:ea typeface="ＭＳ Ｐゴシック" charset="0"/>
              </a:rPr>
              <a:t>i</a:t>
            </a:r>
            <a:r>
              <a:rPr lang="en-US" dirty="0">
                <a:latin typeface="Calibri" charset="0"/>
                <a:ea typeface="ＭＳ Ｐゴシック" charset="0"/>
              </a:rPr>
              <a:t>=A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A</a:t>
            </a:r>
            <a:r>
              <a:rPr lang="en-US" baseline="-25000" dirty="0">
                <a:latin typeface="Calibri" charset="0"/>
                <a:ea typeface="ＭＳ Ｐゴシック" charset="0"/>
              </a:rPr>
              <a:t>i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  </a:t>
            </a:r>
            <a:r>
              <a:rPr lang="en-US" dirty="0" err="1">
                <a:latin typeface="Calibri" charset="0"/>
                <a:ea typeface="ＭＳ Ｐゴシック" charset="0"/>
                <a:sym typeface="Symbol" charset="0"/>
              </a:rPr>
              <a:t>A</a:t>
            </a:r>
            <a:r>
              <a:rPr lang="en-US" baseline="-25000" dirty="0" err="1">
                <a:latin typeface="Calibri" charset="0"/>
                <a:ea typeface="ＭＳ Ｐゴシック" charset="0"/>
                <a:sym typeface="Symbol" charset="0"/>
              </a:rPr>
              <a:t>j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 =  for </a:t>
            </a:r>
            <a:r>
              <a:rPr lang="en-US" dirty="0" err="1">
                <a:latin typeface="Calibri" charset="0"/>
                <a:ea typeface="ＭＳ Ｐゴシック" charset="0"/>
                <a:sym typeface="Symbol" charset="0"/>
              </a:rPr>
              <a:t>ij</a:t>
            </a:r>
            <a:endParaRPr lang="en-US" dirty="0">
              <a:latin typeface="Calibri" charset="0"/>
              <a:ea typeface="ＭＳ Ｐゴシック" charset="0"/>
              <a:sym typeface="Symbol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A</a:t>
            </a:r>
            <a:r>
              <a:rPr lang="en-US" baseline="-25000" dirty="0">
                <a:latin typeface="Calibri" charset="0"/>
                <a:ea typeface="ＭＳ Ｐゴシック" charset="0"/>
                <a:sym typeface="Symbol" charset="0"/>
              </a:rPr>
              <a:t>i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   for all </a:t>
            </a:r>
            <a:r>
              <a:rPr lang="en-US" dirty="0" err="1">
                <a:latin typeface="Calibri" charset="0"/>
                <a:ea typeface="ＭＳ Ｐゴシック" charset="0"/>
                <a:sym typeface="Symbol" charset="0"/>
              </a:rPr>
              <a:t>i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 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319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Partitions (2)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Example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: Let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be a relation such that (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a,b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R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if a and b live in the same province/ territories , then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R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is an equivalence relation that partitions the set of people who live in Canada into 13 equivalence classes</a:t>
            </a:r>
          </a:p>
        </p:txBody>
      </p:sp>
    </p:spTree>
    <p:extLst>
      <p:ext uri="{BB962C8B-B14F-4D97-AF65-F5344CB8AC3E}">
        <p14:creationId xmlns:p14="http://schemas.microsoft.com/office/powerpoint/2010/main" val="9613410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Partitions (2)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Theorem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: 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Let </a:t>
            </a:r>
            <a:r>
              <a:rPr lang="en-US" sz="2400" i="1" dirty="0">
                <a:latin typeface="Calibri" charset="0"/>
                <a:ea typeface="ＭＳ Ｐゴシック" charset="0"/>
                <a:sym typeface="Symbol" charset="0"/>
              </a:rPr>
              <a:t>R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 be an equivalence relation on a set S.  Then the equivalence classes of </a:t>
            </a:r>
            <a:r>
              <a:rPr lang="en-US" sz="2400" i="1" dirty="0">
                <a:latin typeface="Calibri" charset="0"/>
                <a:ea typeface="ＭＳ Ｐゴシック" charset="0"/>
                <a:sym typeface="Symbol" charset="0"/>
              </a:rPr>
              <a:t>R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 form a partition of S.  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Conversely, given a partition A</a:t>
            </a:r>
            <a:r>
              <a:rPr lang="en-US" sz="2400" baseline="-25000" dirty="0">
                <a:latin typeface="Calibri" charset="0"/>
                <a:ea typeface="ＭＳ Ｐゴシック" charset="0"/>
                <a:sym typeface="Symbol" charset="0"/>
              </a:rPr>
              <a:t>i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 of the set S, there is a equivalence relation </a:t>
            </a:r>
            <a:r>
              <a:rPr lang="en-US" sz="2400" i="1" dirty="0">
                <a:latin typeface="Calibri" charset="0"/>
                <a:ea typeface="ＭＳ Ｐゴシック" charset="0"/>
                <a:sym typeface="Symbol" charset="0"/>
              </a:rPr>
              <a:t>R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 that has the set A</a:t>
            </a:r>
            <a:r>
              <a:rPr lang="en-US" sz="2400" baseline="-25000" dirty="0">
                <a:latin typeface="Calibri" charset="0"/>
                <a:ea typeface="ＭＳ Ｐゴシック" charset="0"/>
                <a:sym typeface="Symbol" charset="0"/>
              </a:rPr>
              <a:t>i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 as its equivalence classes. </a:t>
            </a:r>
          </a:p>
        </p:txBody>
      </p:sp>
    </p:spTree>
    <p:extLst>
      <p:ext uri="{BB962C8B-B14F-4D97-AF65-F5344CB8AC3E}">
        <p14:creationId xmlns:p14="http://schemas.microsoft.com/office/powerpoint/2010/main" val="33863419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Partitions: Visual Interpretation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94514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Example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: Let A={1,2,3,4,5,6,7} and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be an equivalence relation that partitions A into A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={1,2}, A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={3,4,5,6} and A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={7}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Draw the 0-1 matrix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Draw the digraph</a:t>
            </a:r>
          </a:p>
          <a:p>
            <a:pPr marL="457200" lvl="1" indent="0">
              <a:buNone/>
            </a:pPr>
            <a:endParaRPr lang="en-US" sz="2400" b="1" dirty="0">
              <a:solidFill>
                <a:srgbClr val="FF0000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793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Comparability and total orders of a </a:t>
            </a:r>
            <a:r>
              <a:rPr lang="en-US" b="1" dirty="0" err="1"/>
              <a:t>poset</a:t>
            </a:r>
            <a:r>
              <a:rPr lang="en-US" b="1" dirty="0"/>
              <a:t> (S,R)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b="1" dirty="0"/>
              <a:t>Definition</a:t>
            </a:r>
            <a:r>
              <a:rPr lang="en-US" sz="2800" dirty="0"/>
              <a:t>: The elements a and b of a </a:t>
            </a:r>
            <a:r>
              <a:rPr lang="en-US" sz="2800" dirty="0" err="1"/>
              <a:t>poset</a:t>
            </a:r>
            <a:r>
              <a:rPr lang="en-US" sz="2800" dirty="0"/>
              <a:t> (S,R) are called </a:t>
            </a:r>
            <a:r>
              <a:rPr lang="en-US" sz="2800" b="1" dirty="0">
                <a:solidFill>
                  <a:srgbClr val="0000FF"/>
                </a:solidFill>
              </a:rPr>
              <a:t>comparable</a:t>
            </a:r>
            <a:r>
              <a:rPr lang="en-US" sz="2800" dirty="0"/>
              <a:t> if  either 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dirty="0" err="1">
                <a:solidFill>
                  <a:srgbClr val="FF0000"/>
                </a:solidFill>
              </a:rPr>
              <a:t>a,b</a:t>
            </a:r>
            <a:r>
              <a:rPr lang="en-US" sz="2800" dirty="0">
                <a:solidFill>
                  <a:srgbClr val="FF0000"/>
                </a:solidFill>
              </a:rPr>
              <a:t>) 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R or (</a:t>
            </a:r>
            <a:r>
              <a:rPr lang="en-US" sz="2800" dirty="0" err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b,a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  R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 Note that both cannot belong to R since R is 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antisymmetric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 When a and b are elements that 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neither (</a:t>
            </a:r>
            <a:r>
              <a:rPr lang="en-US" sz="2800" dirty="0" err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a,b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  R nor (</a:t>
            </a:r>
            <a:r>
              <a:rPr lang="en-US" sz="2800" dirty="0" err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b,a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  R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, a and b are called 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incomparable.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</a:p>
          <a:p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Example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: Consider the 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poset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(Z,R) where Z is the set of integers and R indicates the relationship `divide’.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3 and 6 are comparable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3 and 5 are not comparable.</a:t>
            </a:r>
          </a:p>
        </p:txBody>
      </p:sp>
    </p:spTree>
    <p:extLst>
      <p:ext uri="{BB962C8B-B14F-4D97-AF65-F5344CB8AC3E}">
        <p14:creationId xmlns:p14="http://schemas.microsoft.com/office/powerpoint/2010/main" val="1257122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Comparability and total orders of a </a:t>
            </a:r>
            <a:r>
              <a:rPr lang="en-US" b="1" dirty="0" err="1"/>
              <a:t>poset</a:t>
            </a:r>
            <a:r>
              <a:rPr lang="en-US" b="1" dirty="0"/>
              <a:t> (S,R)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Definition: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If (S,R) is a 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poset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, and every two elements a and b of S are comparable,  (S,R) is called a 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totally ordered set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, and R is called a total order.</a:t>
            </a:r>
          </a:p>
          <a:p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Example: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(Z, ≤) is a totally ordered set.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291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795E3-AE6A-4248-8D44-DEFD082F8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Partial order defined on a power set.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7E9B2F-E8FC-1D4D-873D-CDCDD7505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14861"/>
            <a:ext cx="8241593" cy="475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65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Hasse</a:t>
            </a:r>
            <a:r>
              <a:rPr lang="en-US" dirty="0"/>
              <a:t> Diagram to represent </a:t>
            </a:r>
            <a:r>
              <a:rPr lang="en-US" dirty="0" err="1"/>
              <a:t>posets</a:t>
            </a:r>
            <a:r>
              <a:rPr lang="en-US" dirty="0"/>
              <a:t>.</a:t>
            </a:r>
          </a:p>
        </p:txBody>
      </p:sp>
      <p:pic>
        <p:nvPicPr>
          <p:cNvPr id="5" name="Picture 4" descr="Screen Shot 2015-03-22 at 2.11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762"/>
            <a:ext cx="9144000" cy="414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66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Hasse</a:t>
            </a:r>
            <a:r>
              <a:rPr lang="en-US" dirty="0"/>
              <a:t> Diagram to represent </a:t>
            </a:r>
            <a:r>
              <a:rPr lang="en-US" dirty="0" err="1"/>
              <a:t>posets</a:t>
            </a:r>
            <a:r>
              <a:rPr lang="en-US" dirty="0"/>
              <a:t>.</a:t>
            </a:r>
          </a:p>
        </p:txBody>
      </p:sp>
      <p:pic>
        <p:nvPicPr>
          <p:cNvPr id="3" name="Picture 2" descr="Screen Shot 2015-03-22 at 2.12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8253"/>
            <a:ext cx="9144000" cy="486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6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Hasse</a:t>
            </a:r>
            <a:r>
              <a:rPr lang="en-US" dirty="0"/>
              <a:t> Diagram Example</a:t>
            </a:r>
          </a:p>
        </p:txBody>
      </p:sp>
      <p:pic>
        <p:nvPicPr>
          <p:cNvPr id="5" name="Picture 4" descr="Screen Shot 2015-03-22 at 2.15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2" y="1417638"/>
            <a:ext cx="8922194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46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15798</TotalTime>
  <Words>1558</Words>
  <Application>Microsoft Macintosh PowerPoint</Application>
  <PresentationFormat>On-screen Show (4:3)</PresentationFormat>
  <Paragraphs>119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ＭＳ Ｐゴシック</vt:lpstr>
      <vt:lpstr>Algerian</vt:lpstr>
      <vt:lpstr>Arial</vt:lpstr>
      <vt:lpstr>Calibri</vt:lpstr>
      <vt:lpstr>Symbol</vt:lpstr>
      <vt:lpstr>Office Theme</vt:lpstr>
      <vt:lpstr>Relations (Chapter 6.5 – 6.6)</vt:lpstr>
      <vt:lpstr>Posets (6.5)</vt:lpstr>
      <vt:lpstr>PowerPoint Presentation</vt:lpstr>
      <vt:lpstr>Comparability and total orders of a poset (S,R)</vt:lpstr>
      <vt:lpstr>Comparability and total orders of a poset (S,R)</vt:lpstr>
      <vt:lpstr>Partial order defined on a power set.</vt:lpstr>
      <vt:lpstr>Hasse Diagram to represent posets.</vt:lpstr>
      <vt:lpstr>Hasse Diagram to represent posets.</vt:lpstr>
      <vt:lpstr>Hasse Diagram Example</vt:lpstr>
      <vt:lpstr>Hasse Diagram Example</vt:lpstr>
      <vt:lpstr>Hasse Diagram Example</vt:lpstr>
      <vt:lpstr>PowerPoint Presentation</vt:lpstr>
      <vt:lpstr>PowerPoint Presentation</vt:lpstr>
      <vt:lpstr>Partial order defined on a power set.</vt:lpstr>
      <vt:lpstr>PowerPoint Presentation</vt:lpstr>
      <vt:lpstr>An application</vt:lpstr>
      <vt:lpstr>An application</vt:lpstr>
      <vt:lpstr>An application</vt:lpstr>
      <vt:lpstr>An application</vt:lpstr>
      <vt:lpstr>Practice problems:</vt:lpstr>
      <vt:lpstr>Equivalence Relation (6.6)</vt:lpstr>
      <vt:lpstr>Equivalence relation example</vt:lpstr>
      <vt:lpstr>Equivalence Relations: Example 1</vt:lpstr>
      <vt:lpstr>Equivalence Class (1)</vt:lpstr>
      <vt:lpstr>PowerPoint Presentation</vt:lpstr>
      <vt:lpstr>Equivalence Relations: Example 2</vt:lpstr>
      <vt:lpstr>Equivalence Relations: Example 3</vt:lpstr>
      <vt:lpstr>Equivalence Relations: Example 3</vt:lpstr>
      <vt:lpstr>Equivalence relation on set A={-1,1,2,3,4}</vt:lpstr>
      <vt:lpstr>Equivalence Class (2)</vt:lpstr>
      <vt:lpstr>Equivalence Class (3)</vt:lpstr>
      <vt:lpstr>Equivalence Class (4)</vt:lpstr>
      <vt:lpstr>Equivalence Class (5)</vt:lpstr>
      <vt:lpstr>Partitions  Partitions (1)  </vt:lpstr>
      <vt:lpstr>Partitions (2)</vt:lpstr>
      <vt:lpstr>Partitions (2)</vt:lpstr>
      <vt:lpstr>Partitions: Visual Interpretation</vt:lpstr>
    </vt:vector>
  </TitlesOfParts>
  <Company>SFU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 (Chapter 11)</dc:title>
  <dc:creator>Binay Bhattacharya</dc:creator>
  <cp:lastModifiedBy>Microsoft Office User</cp:lastModifiedBy>
  <cp:revision>93</cp:revision>
  <cp:lastPrinted>2015-03-20T08:54:04Z</cp:lastPrinted>
  <dcterms:created xsi:type="dcterms:W3CDTF">2015-03-16T06:47:54Z</dcterms:created>
  <dcterms:modified xsi:type="dcterms:W3CDTF">2020-10-23T19:07:07Z</dcterms:modified>
</cp:coreProperties>
</file>