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60" r:id="rId4"/>
    <p:sldId id="361" r:id="rId5"/>
    <p:sldId id="362" r:id="rId6"/>
    <p:sldId id="363" r:id="rId7"/>
    <p:sldId id="372" r:id="rId8"/>
    <p:sldId id="373" r:id="rId9"/>
    <p:sldId id="374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258" r:id="rId18"/>
    <p:sldId id="302" r:id="rId19"/>
    <p:sldId id="303" r:id="rId20"/>
    <p:sldId id="304" r:id="rId21"/>
    <p:sldId id="305" r:id="rId22"/>
    <p:sldId id="267" r:id="rId23"/>
    <p:sldId id="268" r:id="rId24"/>
    <p:sldId id="269" r:id="rId25"/>
    <p:sldId id="266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383" r:id="rId41"/>
    <p:sldId id="384" r:id="rId42"/>
    <p:sldId id="385" r:id="rId43"/>
    <p:sldId id="375" r:id="rId44"/>
    <p:sldId id="376" r:id="rId45"/>
    <p:sldId id="377" r:id="rId46"/>
    <p:sldId id="378" r:id="rId47"/>
    <p:sldId id="379" r:id="rId48"/>
    <p:sldId id="386" r:id="rId49"/>
    <p:sldId id="387" r:id="rId50"/>
    <p:sldId id="388" r:id="rId51"/>
    <p:sldId id="381" r:id="rId52"/>
    <p:sldId id="382" r:id="rId53"/>
    <p:sldId id="380" r:id="rId54"/>
    <p:sldId id="389" r:id="rId55"/>
    <p:sldId id="39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72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16"/>
    <p:restoredTop sz="93931"/>
  </p:normalViewPr>
  <p:slideViewPr>
    <p:cSldViewPr snapToGrid="0" snapToObjects="1">
      <p:cViewPr varScale="1">
        <p:scale>
          <a:sx n="68" d="100"/>
          <a:sy n="68" d="100"/>
        </p:scale>
        <p:origin x="208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C9452-BED4-A640-AD48-6D01607BFE86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DB6E-8BD8-8C40-9893-DE097E38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4AC1B-C814-476C-8170-BCB4942207B3}" type="slidenum">
              <a:rPr lang="en-US"/>
              <a:pPr/>
              <a:t>24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14D7F-DA6F-4692-9512-5C3D4B528358}" type="slidenum">
              <a:rPr lang="en-US"/>
              <a:pPr/>
              <a:t>41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Official name for “flipping across diagonal” is </a:t>
            </a:r>
            <a:r>
              <a:rPr lang="en-US" b="1" i="1"/>
              <a:t>transposing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14D7F-DA6F-4692-9512-5C3D4B528358}" type="slidenum">
              <a:rPr lang="en-US"/>
              <a:pPr/>
              <a:t>42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Official name for “flipping across diagonal” is </a:t>
            </a:r>
            <a:r>
              <a:rPr lang="en-US" b="1" i="1"/>
              <a:t>transposing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A112-7209-EB48-A9E7-C93629181812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B91A-5E1F-B841-A0AA-2292C45F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houeiry/S13-23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Relations (Chapter 6.1-6.4)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63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few slides have been taken from the sites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http://cse.unl.edu/~choueiry/S13-235/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and</a:t>
            </a:r>
          </a:p>
          <a:p>
            <a:r>
              <a:rPr lang="en-US" dirty="0"/>
              <a:t>http://</a:t>
            </a:r>
            <a:r>
              <a:rPr lang="en-US" dirty="0" err="1"/>
              <a:t>www.math-cs.gordon.edu</a:t>
            </a:r>
            <a:r>
              <a:rPr lang="en-US" dirty="0"/>
              <a:t>/courses/mat231/</a:t>
            </a:r>
            <a:r>
              <a:rPr lang="en-US" dirty="0" err="1"/>
              <a:t>notes.html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of a set</a:t>
            </a:r>
          </a:p>
        </p:txBody>
      </p:sp>
      <p:pic>
        <p:nvPicPr>
          <p:cNvPr id="5" name="Picture 4" descr="Screen Shot 2015-03-16 at 12.0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1" y="1417638"/>
            <a:ext cx="8349557" cy="27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7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3" y="1600200"/>
            <a:ext cx="8769773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sym typeface="Symbol" charset="0"/>
              </a:rPr>
              <a:t>We have seen that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sym typeface="Symbol" charset="0"/>
              </a:rPr>
              <a:t>&lt; </a:t>
            </a:r>
            <a:r>
              <a:rPr lang="en-US" sz="2800" dirty="0">
                <a:latin typeface="Calibri" charset="0"/>
                <a:sym typeface="Symbol" charset="0"/>
              </a:rPr>
              <a:t>relation on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sym typeface="Symbol" charset="0"/>
              </a:rPr>
              <a:t>A = {1,2,3,4,5,6} </a:t>
            </a:r>
            <a:r>
              <a:rPr lang="en-US" sz="2800" dirty="0">
                <a:latin typeface="Calibri" charset="0"/>
                <a:sym typeface="Symbol" charset="0"/>
              </a:rPr>
              <a:t>is given by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>
                <a:latin typeface="Calibri" charset="0"/>
                <a:sym typeface="Symbol" charset="0"/>
              </a:rPr>
              <a:t>We have also seen that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|</a:t>
            </a:r>
            <a:r>
              <a:rPr lang="en-US" sz="2800" dirty="0">
                <a:latin typeface="Calibri" charset="0"/>
                <a:sym typeface="Symbol" charset="0"/>
              </a:rPr>
              <a:t> relation on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A = {1,2,3,4,5,6}</a:t>
            </a:r>
            <a:r>
              <a:rPr lang="en-US" sz="2800" dirty="0">
                <a:latin typeface="Calibri" charset="0"/>
                <a:sym typeface="Symbol" charset="0"/>
              </a:rPr>
              <a:t> is given by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r>
              <a:rPr lang="en-US" sz="2800" dirty="0">
                <a:solidFill>
                  <a:srgbClr val="660066"/>
                </a:solidFill>
                <a:latin typeface="Calibri" charset="0"/>
                <a:sym typeface="Symbol" charset="0"/>
              </a:rPr>
              <a:t>L </a:t>
            </a:r>
            <a:r>
              <a:rPr lang="en-US" sz="2800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D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{(1,2), (1,3), (1,4), (1,5), (1,6), (2,4), (2,6), (3,6)}.</a:t>
            </a:r>
          </a:p>
          <a:p>
            <a:r>
              <a:rPr lang="en-US" sz="2800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L  D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={(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): </a:t>
            </a:r>
            <a:r>
              <a:rPr lang="en-US" sz="2800" dirty="0"/>
              <a:t>: x, y </a:t>
            </a:r>
            <a:r>
              <a:rPr lang="en-US" sz="2800" dirty="0">
                <a:latin typeface="Calibri" charset="0"/>
                <a:sym typeface="Symbol" charset="0"/>
              </a:rPr>
              <a:t> A and x &lt; y and </a:t>
            </a:r>
            <a:r>
              <a:rPr lang="en-US" sz="2800" dirty="0" err="1">
                <a:latin typeface="Calibri" charset="0"/>
                <a:sym typeface="Symbol" charset="0"/>
              </a:rPr>
              <a:t>x|y</a:t>
            </a:r>
            <a:r>
              <a:rPr lang="en-US" sz="2800" dirty="0"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charset="0"/>
                <a:sym typeface="Symbol" charset="0"/>
              </a:rPr>
              <a:t>Note that L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D is a relation.</a:t>
            </a:r>
            <a:endParaRPr lang="en-US" sz="2800" dirty="0">
              <a:solidFill>
                <a:srgbClr val="000000"/>
              </a:solidFill>
              <a:latin typeface="Calibri" charset="0"/>
              <a:sym typeface="Symbol" charset="0"/>
            </a:endParaRPr>
          </a:p>
          <a:p>
            <a:endParaRPr lang="en-US" sz="2800" dirty="0">
              <a:latin typeface="Calibri" charset="0"/>
              <a:sym typeface="Symbo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683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9"/>
            <a:ext cx="8229600" cy="3190495"/>
          </a:xfrm>
        </p:spPr>
        <p:txBody>
          <a:bodyPr>
            <a:normAutofit/>
          </a:bodyPr>
          <a:lstStyle/>
          <a:p>
            <a:r>
              <a:rPr lang="en-US" sz="2800" dirty="0"/>
              <a:t>There are multiple ways to represent relations.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We have already seen that relations can be enumerated, i.e. they are listed as sets.</a:t>
            </a:r>
          </a:p>
        </p:txBody>
      </p:sp>
    </p:spTree>
    <p:extLst>
      <p:ext uri="{BB962C8B-B14F-4D97-AF65-F5344CB8AC3E}">
        <p14:creationId xmlns:p14="http://schemas.microsoft.com/office/powerpoint/2010/main" val="63409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9"/>
            <a:ext cx="8229600" cy="3259667"/>
          </a:xfrm>
        </p:spPr>
        <p:txBody>
          <a:bodyPr>
            <a:normAutofit/>
          </a:bodyPr>
          <a:lstStyle/>
          <a:p>
            <a:r>
              <a:rPr lang="en-US" sz="2800" dirty="0"/>
              <a:t>There are multiple ways to represent relations.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We have already seen that relations can be enumerated, i.e. they are listed as sets.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directed graph can represent a relation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 on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. Each node (vertex) in the graph represents an element of </a:t>
            </a:r>
            <a:r>
              <a:rPr lang="en-US" sz="2400" dirty="0">
                <a:solidFill>
                  <a:srgbClr val="0000FF"/>
                </a:solidFill>
              </a:rPr>
              <a:t>A </a:t>
            </a:r>
            <a:r>
              <a:rPr lang="en-US" sz="2400" dirty="0"/>
              <a:t>and an arrow from vertex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 to vertex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indicates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sym typeface="Symbol" charset="0"/>
              </a:rPr>
              <a:t> R</a:t>
            </a:r>
            <a:r>
              <a:rPr lang="en-US" sz="2400" dirty="0">
                <a:latin typeface="Calibri" charset="0"/>
                <a:sym typeface="Symbol" charset="0"/>
              </a:rPr>
              <a:t>. For example, using set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sz="2400" dirty="0">
                <a:latin typeface="Calibri" charset="0"/>
                <a:sym typeface="Symbol" charset="0"/>
              </a:rPr>
              <a:t> and relations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sym typeface="Symbol" charset="0"/>
              </a:rPr>
              <a:t>L</a:t>
            </a:r>
            <a:r>
              <a:rPr lang="en-US" sz="2400" dirty="0">
                <a:latin typeface="Calibri" charset="0"/>
                <a:sym typeface="Symbol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sym typeface="Symbol" charset="0"/>
              </a:rPr>
              <a:t>D</a:t>
            </a:r>
            <a:r>
              <a:rPr lang="en-US" sz="2400" dirty="0">
                <a:latin typeface="Calibri" charset="0"/>
                <a:sym typeface="Symbol" charset="0"/>
              </a:rPr>
              <a:t> from the previous slides, we have</a:t>
            </a:r>
            <a:r>
              <a:rPr lang="en-US" sz="2400" dirty="0"/>
              <a:t> </a:t>
            </a:r>
          </a:p>
        </p:txBody>
      </p:sp>
      <p:pic>
        <p:nvPicPr>
          <p:cNvPr id="5" name="Picture 4" descr="Screen Shot 2015-03-17 at 9.5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3" y="4672164"/>
            <a:ext cx="5367867" cy="22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8"/>
            <a:ext cx="8686801" cy="463981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A relation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 on </a:t>
            </a:r>
            <a:r>
              <a:rPr lang="en-US" dirty="0">
                <a:solidFill>
                  <a:srgbClr val="0000FF"/>
                </a:solidFill>
              </a:rPr>
              <a:t>A = {a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a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…, a</a:t>
            </a:r>
            <a:r>
              <a:rPr lang="en-US" baseline="-25000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} </a:t>
            </a:r>
            <a:r>
              <a:rPr lang="en-US" dirty="0"/>
              <a:t>can be represented by the zero-one matrix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baseline="-25000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= [</a:t>
            </a:r>
            <a:r>
              <a:rPr lang="en-US" dirty="0" err="1">
                <a:solidFill>
                  <a:srgbClr val="0000FF"/>
                </a:solidFill>
              </a:rPr>
              <a:t>m</a:t>
            </a:r>
            <a:r>
              <a:rPr lang="en-US" baseline="-25000" dirty="0" err="1">
                <a:solidFill>
                  <a:srgbClr val="0000FF"/>
                </a:solidFill>
              </a:rPr>
              <a:t>ij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/>
              <a:t>with</a:t>
            </a:r>
          </a:p>
          <a:p>
            <a:pPr marL="857250" lvl="2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</a:t>
            </a:r>
            <a:r>
              <a:rPr lang="en-US" baseline="-25000" dirty="0" err="1">
                <a:solidFill>
                  <a:srgbClr val="0000FF"/>
                </a:solidFill>
              </a:rPr>
              <a:t>ij</a:t>
            </a:r>
            <a:r>
              <a:rPr lang="en-US" dirty="0">
                <a:solidFill>
                  <a:srgbClr val="0000FF"/>
                </a:solidFill>
              </a:rPr>
              <a:t> = 1 </a:t>
            </a:r>
            <a:r>
              <a:rPr lang="en-US" dirty="0"/>
              <a:t>if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  <a:latin typeface="Calibri" charset="0"/>
                <a:sym typeface="Symbol" charset="0"/>
              </a:rPr>
              <a:t> R</a:t>
            </a:r>
            <a:r>
              <a:rPr lang="en-US" dirty="0">
                <a:latin typeface="Calibri" charset="0"/>
                <a:sym typeface="Symbol" charset="0"/>
              </a:rPr>
              <a:t>, and</a:t>
            </a:r>
          </a:p>
          <a:p>
            <a:pPr marL="857250" lvl="2" indent="0">
              <a:buNone/>
            </a:pPr>
            <a:r>
              <a:rPr lang="en-US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m</a:t>
            </a:r>
            <a:r>
              <a:rPr lang="en-US" baseline="-250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ij</a:t>
            </a:r>
            <a:r>
              <a:rPr lang="en-US" dirty="0">
                <a:latin typeface="Calibri" charset="0"/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charset="0"/>
                <a:sym typeface="Symbol" charset="0"/>
              </a:rPr>
              <a:t>= 0</a:t>
            </a:r>
            <a:r>
              <a:rPr lang="en-US" dirty="0">
                <a:latin typeface="Calibri" charset="0"/>
                <a:sym typeface="Symbol" charset="0"/>
              </a:rPr>
              <a:t> if </a:t>
            </a:r>
            <a:r>
              <a:rPr lang="en-US" dirty="0">
                <a:solidFill>
                  <a:srgbClr val="0000FF"/>
                </a:solidFill>
                <a:latin typeface="Calibri" charset="0"/>
                <a:sym typeface="Symbol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baseline="-250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alibri" charset="0"/>
                <a:sym typeface="Symbol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a</a:t>
            </a:r>
            <a:r>
              <a:rPr lang="en-US" baseline="-250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j</a:t>
            </a:r>
            <a:r>
              <a:rPr lang="en-US" dirty="0">
                <a:solidFill>
                  <a:srgbClr val="0000FF"/>
                </a:solidFill>
                <a:latin typeface="Calibri" charset="0"/>
                <a:sym typeface="Symbol" charset="0"/>
              </a:rPr>
              <a:t>)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 R</a:t>
            </a:r>
            <a:r>
              <a:rPr lang="en-US" dirty="0">
                <a:sym typeface="Symbol" charset="0"/>
              </a:rPr>
              <a:t>.</a:t>
            </a:r>
          </a:p>
          <a:p>
            <a:pPr marL="857250" lvl="2" indent="0">
              <a:buNone/>
            </a:pPr>
            <a:endParaRPr lang="en-US" dirty="0">
              <a:sym typeface="Symbol" charset="0"/>
            </a:endParaRPr>
          </a:p>
          <a:p>
            <a:pPr marL="857250" lvl="2" indent="0">
              <a:buNone/>
            </a:pPr>
            <a:r>
              <a:rPr lang="en-US" dirty="0">
                <a:solidFill>
                  <a:srgbClr val="FF0000"/>
                </a:solidFill>
                <a:sym typeface="Symbol" charset="0"/>
              </a:rPr>
              <a:t>Note that for creating this matrix  we first need to determine  the elements that represent the rows. This mapping is arbitrary.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3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9"/>
            <a:ext cx="8686801" cy="16937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Consider the relation 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dirty="0"/>
              <a:t> considered earlier.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Screen Shot 2015-03-17 at 10.4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87" y="3175409"/>
            <a:ext cx="5411284" cy="34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481669"/>
            <a:ext cx="8686801" cy="16937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Consider the relation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considered earlier.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</p:txBody>
      </p:sp>
      <p:pic>
        <p:nvPicPr>
          <p:cNvPr id="5" name="Picture 4" descr="Screen Shot 2015-03-17 at 10.4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67" y="3245973"/>
            <a:ext cx="5315326" cy="33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43" y="1600200"/>
            <a:ext cx="8712351" cy="52578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dirty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/>
              <a:t>Consider the set  </a:t>
            </a:r>
            <a:r>
              <a:rPr lang="en-US" sz="2800" dirty="0">
                <a:solidFill>
                  <a:srgbClr val="0000FF"/>
                </a:solidFill>
              </a:rPr>
              <a:t>L = { (</a:t>
            </a:r>
            <a:r>
              <a:rPr lang="en-US" sz="2800" dirty="0" err="1">
                <a:solidFill>
                  <a:srgbClr val="0000FF"/>
                </a:solidFill>
              </a:rPr>
              <a:t>x,y</a:t>
            </a:r>
            <a:r>
              <a:rPr lang="en-US" sz="2800" dirty="0">
                <a:solidFill>
                  <a:srgbClr val="0000FF"/>
                </a:solidFill>
              </a:rPr>
              <a:t>): x, y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charset="0"/>
                <a:sym typeface="Symbol" charset="0"/>
              </a:rPr>
              <a:t>L can also be written as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sym typeface="Symbol" charset="0"/>
              </a:rPr>
              <a:t>L={(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sym typeface="Symbol" charset="0"/>
              </a:rPr>
              <a:t>): (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sym typeface="Symbol" charset="0"/>
              </a:rPr>
              <a:t>)  A x A and x &lt; y}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sym typeface="Symbol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53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dirty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/>
              <a:t>Consider the set  </a:t>
            </a:r>
            <a:r>
              <a:rPr lang="en-US" sz="2800" dirty="0">
                <a:solidFill>
                  <a:srgbClr val="0000FF"/>
                </a:solidFill>
              </a:rPr>
              <a:t>L = { (</a:t>
            </a:r>
            <a:r>
              <a:rPr lang="en-US" sz="2800" dirty="0" err="1">
                <a:solidFill>
                  <a:srgbClr val="0000FF"/>
                </a:solidFill>
              </a:rPr>
              <a:t>x,y</a:t>
            </a:r>
            <a:r>
              <a:rPr lang="en-US" sz="2800" dirty="0">
                <a:solidFill>
                  <a:srgbClr val="0000FF"/>
                </a:solidFill>
              </a:rPr>
              <a:t>): x, y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3592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dirty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Consider the set  L = { 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x,y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): x, y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>
                <a:latin typeface="Calibri" charset="0"/>
                <a:sym typeface="Symbol" charset="0"/>
              </a:rPr>
              <a:t>Consider the set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483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Chapter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Relations (6.1)</a:t>
            </a:r>
          </a:p>
          <a:p>
            <a:r>
              <a:rPr lang="en-US" dirty="0"/>
              <a:t>Properties of relations(6.2)</a:t>
            </a:r>
          </a:p>
          <a:p>
            <a:r>
              <a:rPr lang="en-US" dirty="0"/>
              <a:t>Equivalence relations</a:t>
            </a:r>
          </a:p>
          <a:p>
            <a:r>
              <a:rPr lang="en-US" dirty="0"/>
              <a:t>Relations between sets</a:t>
            </a:r>
          </a:p>
          <a:p>
            <a:r>
              <a:rPr lang="en-US" dirty="0"/>
              <a:t>Partial Orders</a:t>
            </a:r>
          </a:p>
          <a:p>
            <a:r>
              <a:rPr lang="en-US" dirty="0" err="1"/>
              <a:t>Hasse</a:t>
            </a:r>
            <a:r>
              <a:rPr lang="en-US" dirty="0"/>
              <a:t> Diagrams</a:t>
            </a:r>
          </a:p>
        </p:txBody>
      </p:sp>
    </p:spTree>
    <p:extLst>
      <p:ext uri="{BB962C8B-B14F-4D97-AF65-F5344CB8AC3E}">
        <p14:creationId xmlns:p14="http://schemas.microsoft.com/office/powerpoint/2010/main" val="3554784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dirty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Consider the set  L = { 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x,y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): x, y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>
                <a:latin typeface="Calibri" charset="0"/>
                <a:sym typeface="Symbol" charset="0"/>
              </a:rPr>
              <a:t>Consider the set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680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Suppose </a:t>
            </a:r>
            <a:r>
              <a:rPr lang="en-US" sz="2800" dirty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>
                <a:solidFill>
                  <a:srgbClr val="660066"/>
                </a:solidFill>
              </a:rPr>
              <a:t>Consider the set  </a:t>
            </a:r>
            <a:r>
              <a:rPr lang="en-US" sz="2800" dirty="0">
                <a:solidFill>
                  <a:srgbClr val="0000FF"/>
                </a:solidFill>
              </a:rPr>
              <a:t>L = { (</a:t>
            </a:r>
            <a:r>
              <a:rPr lang="en-US" sz="2800" dirty="0" err="1">
                <a:solidFill>
                  <a:srgbClr val="0000FF"/>
                </a:solidFill>
              </a:rPr>
              <a:t>x,y</a:t>
            </a:r>
            <a:r>
              <a:rPr lang="en-US" sz="2800" dirty="0">
                <a:solidFill>
                  <a:srgbClr val="0000FF"/>
                </a:solidFill>
              </a:rPr>
              <a:t>): x, y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>
                <a:solidFill>
                  <a:srgbClr val="660066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>
                <a:latin typeface="Calibri" charset="0"/>
                <a:sym typeface="Symbol" charset="0"/>
              </a:rPr>
              <a:t>Consider the set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r>
              <a:rPr lang="en-US" sz="2800" dirty="0">
                <a:latin typeface="Calibri" charset="0"/>
                <a:sym typeface="Symbol" charset="0"/>
              </a:rPr>
              <a:t>The symbol &lt; is usually used to denote the relationship  between the elements </a:t>
            </a:r>
            <a:r>
              <a:rPr lang="en-US" sz="2800">
                <a:latin typeface="Calibri" charset="0"/>
                <a:sym typeface="Symbol" charset="0"/>
              </a:rPr>
              <a:t>of A.</a:t>
            </a:r>
            <a:endParaRPr lang="en-US" sz="2800" dirty="0">
              <a:latin typeface="Calibri" charset="0"/>
              <a:sym typeface="Symbol" charset="0"/>
            </a:endParaRPr>
          </a:p>
          <a:p>
            <a:r>
              <a:rPr lang="en-US" sz="2800" dirty="0">
                <a:latin typeface="Calibri" charset="0"/>
                <a:sym typeface="Symbol" charset="0"/>
              </a:rPr>
              <a:t>Similarly, the symbol | is generally used to denote the relationship between the elements of A.</a:t>
            </a:r>
          </a:p>
          <a:p>
            <a:r>
              <a:rPr lang="en-US" sz="2800" dirty="0">
                <a:latin typeface="Calibri" charset="0"/>
                <a:sym typeface="Symbol" charset="0"/>
              </a:rPr>
              <a:t>L, D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  A x A.</a:t>
            </a:r>
            <a:endParaRPr lang="en-US" sz="2800" dirty="0">
              <a:latin typeface="Calibri" charset="0"/>
              <a:sym typeface="Symbo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7028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</a:t>
            </a:r>
          </a:p>
        </p:txBody>
      </p:sp>
      <p:sp>
        <p:nvSpPr>
          <p:cNvPr id="369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Binary relations R defined on a set A</a:t>
            </a:r>
          </a:p>
          <a:p>
            <a:r>
              <a:rPr lang="en-US" sz="2800" dirty="0"/>
              <a:t>R  </a:t>
            </a:r>
            <a:r>
              <a:rPr lang="en-US" sz="2800" dirty="0" err="1">
                <a:sym typeface="Symbol" charset="2"/>
              </a:rPr>
              <a:t></a:t>
            </a:r>
            <a:r>
              <a:rPr lang="en-US" sz="2800" dirty="0">
                <a:sym typeface="Symbol" charset="2"/>
              </a:rPr>
              <a:t> A </a:t>
            </a:r>
            <a:r>
              <a:rPr lang="en-US" sz="2800" dirty="0" err="1">
                <a:sym typeface="Symbol" charset="2"/>
              </a:rPr>
              <a:t>x</a:t>
            </a:r>
            <a:r>
              <a:rPr lang="en-US" sz="2800" dirty="0">
                <a:sym typeface="Symbol" charset="2"/>
              </a:rPr>
              <a:t> A</a:t>
            </a:r>
            <a:r>
              <a:rPr lang="en-US" sz="2800" dirty="0"/>
              <a:t> : </a:t>
            </a:r>
            <a:r>
              <a:rPr lang="en-US" sz="2800" dirty="0" err="1"/>
              <a:t>n</a:t>
            </a:r>
            <a:r>
              <a:rPr lang="en-US" sz="2800" dirty="0"/>
              <a:t> = 2</a:t>
            </a:r>
          </a:p>
          <a:p>
            <a:r>
              <a:rPr lang="en-US" sz="2800" dirty="0"/>
              <a:t>R </a:t>
            </a:r>
            <a:r>
              <a:rPr lang="en-US" sz="2800" dirty="0" err="1">
                <a:sym typeface="Symbol" charset="2"/>
              </a:rPr>
              <a:t>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b="1" dirty="0">
                <a:sym typeface="Symbol" charset="2"/>
              </a:rPr>
              <a:t>R </a:t>
            </a:r>
            <a:r>
              <a:rPr lang="en-US" sz="2800" dirty="0" err="1">
                <a:sym typeface="Symbol" charset="2"/>
              </a:rPr>
              <a:t>x</a:t>
            </a:r>
            <a:r>
              <a:rPr lang="en-US" sz="2800" b="1" dirty="0">
                <a:sym typeface="Symbol" charset="2"/>
              </a:rPr>
              <a:t> R : </a:t>
            </a:r>
            <a:r>
              <a:rPr lang="en-US" sz="2800" dirty="0">
                <a:sym typeface="Symbol" charset="2"/>
              </a:rPr>
              <a:t>real plane</a:t>
            </a:r>
          </a:p>
          <a:p>
            <a:r>
              <a:rPr lang="en-US" sz="2800" dirty="0">
                <a:sym typeface="Symbol" charset="2"/>
              </a:rPr>
              <a:t>R</a:t>
            </a:r>
            <a:r>
              <a:rPr lang="en-US" sz="2800" b="1" dirty="0">
                <a:sym typeface="Symbol" charset="2"/>
              </a:rPr>
              <a:t> </a:t>
            </a:r>
            <a:r>
              <a:rPr lang="en-US" sz="2800" dirty="0" err="1">
                <a:sym typeface="Symbol" charset="2"/>
              </a:rPr>
              <a:t>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b="1" dirty="0">
                <a:sym typeface="Symbol" charset="2"/>
              </a:rPr>
              <a:t>R</a:t>
            </a:r>
            <a:r>
              <a:rPr lang="en-US" sz="2800" b="1" baseline="30000" dirty="0">
                <a:sym typeface="Symbol" charset="2"/>
              </a:rPr>
              <a:t>+</a:t>
            </a:r>
            <a:r>
              <a:rPr lang="en-US" sz="2800" b="1" dirty="0">
                <a:sym typeface="Symbol" charset="2"/>
              </a:rPr>
              <a:t> </a:t>
            </a:r>
            <a:r>
              <a:rPr lang="en-US" sz="2800" dirty="0" err="1">
                <a:sym typeface="Symbol" charset="2"/>
              </a:rPr>
              <a:t>x</a:t>
            </a:r>
            <a:r>
              <a:rPr lang="en-US" sz="2800" b="1" dirty="0">
                <a:sym typeface="Symbol" charset="2"/>
              </a:rPr>
              <a:t> R</a:t>
            </a:r>
            <a:r>
              <a:rPr lang="en-US" sz="2800" b="1" baseline="30000" dirty="0">
                <a:sym typeface="Symbol" charset="2"/>
              </a:rPr>
              <a:t>+</a:t>
            </a:r>
            <a:r>
              <a:rPr lang="en-US" sz="2800" b="1" dirty="0">
                <a:sym typeface="Symbol" charset="2"/>
              </a:rPr>
              <a:t>: </a:t>
            </a:r>
            <a:r>
              <a:rPr lang="en-US" sz="2800" dirty="0">
                <a:sym typeface="Symbol" charset="2"/>
              </a:rPr>
              <a:t>Interior</a:t>
            </a:r>
            <a:r>
              <a:rPr lang="en-US" sz="2800" b="1" dirty="0">
                <a:sym typeface="Symbol" charset="2"/>
              </a:rPr>
              <a:t> </a:t>
            </a:r>
            <a:r>
              <a:rPr lang="en-US" sz="2800" dirty="0">
                <a:sym typeface="Symbol" charset="2"/>
              </a:rPr>
              <a:t>of the first quadrant</a:t>
            </a:r>
            <a:endParaRPr lang="en-US" sz="2800" dirty="0"/>
          </a:p>
          <a:p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dirty="0">
                <a:sym typeface="Wingdings"/>
              </a:rPr>
              <a:t> R is an element of R.</a:t>
            </a:r>
          </a:p>
          <a:p>
            <a:pPr lvl="1"/>
            <a:r>
              <a:rPr lang="en-US" dirty="0">
                <a:sym typeface="Wingdings"/>
              </a:rPr>
              <a:t> In the text infix notation </a:t>
            </a:r>
            <a:r>
              <a:rPr lang="en-US" dirty="0" err="1">
                <a:sym typeface="Wingdings"/>
              </a:rPr>
              <a:t>aRb</a:t>
            </a:r>
            <a:r>
              <a:rPr lang="en-US" dirty="0">
                <a:sym typeface="Wingdings"/>
              </a:rPr>
              <a:t> is also used.</a:t>
            </a:r>
            <a:endParaRPr lang="en-US" sz="24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10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 as Subsets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572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Question :  Suppose we have relations on {1,2} given by </a:t>
            </a:r>
            <a:r>
              <a:rPr lang="en-US" sz="2800" i="1" dirty="0"/>
              <a:t>R</a:t>
            </a:r>
            <a:r>
              <a:rPr lang="en-US" sz="2800" dirty="0"/>
              <a:t> = {(1,1), (2,2)}, </a:t>
            </a:r>
            <a:r>
              <a:rPr lang="en-US" sz="2800" i="1" dirty="0"/>
              <a:t>S </a:t>
            </a:r>
            <a:r>
              <a:rPr lang="en-US" sz="2800" dirty="0"/>
              <a:t>= {(1,1),(1,2)}.  Find: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union </a:t>
            </a:r>
            <a:r>
              <a:rPr lang="en-US" sz="2800" i="1" dirty="0"/>
              <a:t>R </a:t>
            </a:r>
            <a:r>
              <a:rPr lang="en-US" sz="2800" b="1" dirty="0">
                <a:sym typeface="Symbol" charset="2"/>
              </a:rPr>
              <a:t>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intersection </a:t>
            </a:r>
            <a:r>
              <a:rPr lang="en-US" sz="2800" i="1" dirty="0"/>
              <a:t>R </a:t>
            </a:r>
            <a:r>
              <a:rPr lang="en-US" sz="2800" b="1" dirty="0" err="1">
                <a:sym typeface="Symbol" charset="2"/>
              </a:rPr>
              <a:t></a:t>
            </a:r>
            <a:r>
              <a:rPr lang="en-US" sz="2800" b="1" dirty="0">
                <a:sym typeface="Symbol" charset="2"/>
              </a:rPr>
              <a:t> 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symmetric difference </a:t>
            </a:r>
            <a:r>
              <a:rPr lang="en-US" sz="2800" i="1" dirty="0"/>
              <a:t>R </a:t>
            </a:r>
            <a:r>
              <a:rPr lang="en-US" sz="2800" b="1" dirty="0">
                <a:sym typeface="Symbol" charset="2"/>
              </a:rPr>
              <a:t>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difference </a:t>
            </a:r>
            <a:r>
              <a:rPr lang="en-US" sz="2800" i="1" dirty="0"/>
              <a:t>R</a:t>
            </a:r>
            <a:r>
              <a:rPr lang="en-US" sz="2800" dirty="0"/>
              <a:t>-</a:t>
            </a:r>
            <a:r>
              <a:rPr lang="en-US" sz="2800" i="1" dirty="0"/>
              <a:t>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complement  of </a:t>
            </a:r>
            <a:r>
              <a:rPr lang="en-US" sz="2800" i="1" dirty="0">
                <a:sym typeface="Symbol" charset="2"/>
              </a:rPr>
              <a:t>R</a:t>
            </a:r>
            <a:endParaRPr lang="en-US" sz="2800" i="1" dirty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sz="2800" dirty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72268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 as Subsets</a:t>
            </a: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034143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charset="2"/>
              <a:buNone/>
            </a:pPr>
            <a:r>
              <a:rPr lang="en-US" dirty="0"/>
              <a:t>Answer:  (R = {(1,1),(2,2)}, S = {(1,1),(1,2)})</a:t>
            </a:r>
          </a:p>
          <a:p>
            <a:pPr marL="609600" indent="-609600">
              <a:buFont typeface="Wingdings" charset="2"/>
              <a:buNone/>
            </a:pPr>
            <a:endParaRPr lang="en-US" dirty="0"/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</a:t>
            </a:r>
            <a:r>
              <a:rPr lang="en-US" dirty="0"/>
              <a:t>S = {(1,1),(1,2),(2,2)}</a:t>
            </a:r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</a:t>
            </a:r>
            <a:r>
              <a:rPr lang="en-US" dirty="0"/>
              <a:t>S = {(1,1)}</a:t>
            </a:r>
          </a:p>
          <a:p>
            <a:r>
              <a:rPr lang="en-US" dirty="0"/>
              <a:t> R </a:t>
            </a:r>
            <a:r>
              <a:rPr lang="en-US" b="1" dirty="0">
                <a:sym typeface="Symbol" charset="2"/>
              </a:rPr>
              <a:t></a:t>
            </a:r>
            <a:r>
              <a:rPr lang="en-US" dirty="0"/>
              <a:t>S = {(1,2),(2,2)}.</a:t>
            </a:r>
          </a:p>
          <a:p>
            <a:r>
              <a:rPr lang="en-US" dirty="0"/>
              <a:t> R-S = {(2,2)}.</a:t>
            </a:r>
          </a:p>
          <a:p>
            <a:r>
              <a:rPr lang="en-US" dirty="0"/>
              <a:t> </a:t>
            </a:r>
            <a:r>
              <a:rPr lang="en-US" dirty="0">
                <a:sym typeface="Symbol" charset="2"/>
              </a:rPr>
              <a:t>R = {(1,2),(2,1)}</a:t>
            </a:r>
            <a:endParaRPr lang="en-US" dirty="0"/>
          </a:p>
          <a:p>
            <a:pPr marL="609600" indent="-609600">
              <a:buFont typeface="Wingdings" charset="2"/>
              <a:buNone/>
            </a:pPr>
            <a:endParaRPr lang="en-US" baseline="-25000" dirty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990600" y="477586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9378"/>
            <a:ext cx="8686801" cy="5199187"/>
          </a:xfrm>
        </p:spPr>
        <p:txBody>
          <a:bodyPr>
            <a:normAutofit/>
          </a:bodyPr>
          <a:lstStyle/>
          <a:p>
            <a:r>
              <a:rPr lang="en-US" sz="2800" dirty="0"/>
              <a:t>Q.6: Congruence modulo 5 is a relation on set N (set of positive integers). Let R be the relation. </a:t>
            </a:r>
          </a:p>
          <a:p>
            <a:pPr lvl="1"/>
            <a:r>
              <a:rPr lang="en-US" sz="2400" dirty="0"/>
              <a:t>R = {(</a:t>
            </a:r>
            <a:r>
              <a:rPr lang="en-US" sz="2400" dirty="0" err="1"/>
              <a:t>a,b</a:t>
            </a:r>
            <a:r>
              <a:rPr lang="en-US" sz="2400" dirty="0"/>
              <a:t>) | a, b </a:t>
            </a:r>
            <a:r>
              <a:rPr lang="en-US" sz="2400" dirty="0">
                <a:latin typeface="Calibri" charset="0"/>
                <a:sym typeface="Symbol" charset="0"/>
              </a:rPr>
              <a:t> N and a </a:t>
            </a:r>
            <a:r>
              <a:rPr lang="en-US" sz="2400" dirty="0">
                <a:sym typeface="Symbol" charset="0"/>
              </a:rPr>
              <a:t></a:t>
            </a:r>
            <a:r>
              <a:rPr lang="en-US" sz="2400" dirty="0">
                <a:latin typeface="Calibri" charset="0"/>
                <a:sym typeface="Symbol" charset="0"/>
              </a:rPr>
              <a:t> b (mod 5)}</a:t>
            </a:r>
          </a:p>
          <a:p>
            <a:pPr lvl="1"/>
            <a:r>
              <a:rPr lang="en-US" sz="2400" dirty="0"/>
              <a:t>R = { (0,0), (0,5), (0,10), (1,6), (1,11), …}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Q</a:t>
            </a:r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</p:txBody>
      </p:sp>
      <p:pic>
        <p:nvPicPr>
          <p:cNvPr id="4" name="Picture 3" descr="Screen Shot 2015-03-17 at 11.4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" y="3818839"/>
            <a:ext cx="8285035" cy="21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8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Properties of Binary Relations (6.2)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dirty="0">
                    <a:solidFill>
                      <a:srgbClr val="0000FF"/>
                    </a:solidFill>
                  </a:rPr>
                  <a:t>R</a:t>
                </a:r>
                <a:r>
                  <a:rPr lang="en-US" dirty="0"/>
                  <a:t> be a binary relation on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 (i.e. </a:t>
                </a:r>
                <a:r>
                  <a:rPr lang="en-US" dirty="0">
                    <a:solidFill>
                      <a:srgbClr val="0000FF"/>
                    </a:solidFill>
                  </a:rPr>
                  <a:t>R </a:t>
                </a:r>
                <a:r>
                  <a:rPr lang="en-US" dirty="0" err="1">
                    <a:solidFill>
                      <a:srgbClr val="0000FF"/>
                    </a:solidFill>
                    <a:sym typeface="Symbol" charset="2"/>
                  </a:rPr>
                  <a:t></a:t>
                </a:r>
                <a:r>
                  <a:rPr lang="en-US" dirty="0">
                    <a:solidFill>
                      <a:srgbClr val="0000FF"/>
                    </a:solidFill>
                    <a:sym typeface="Symbol" charset="2"/>
                  </a:rPr>
                  <a:t>  A </a:t>
                </a:r>
                <a:r>
                  <a:rPr lang="en-US" dirty="0" err="1">
                    <a:solidFill>
                      <a:srgbClr val="0000FF"/>
                    </a:solidFill>
                    <a:sym typeface="Symbol" charset="2"/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  <a:sym typeface="Symbol" charset="2"/>
                  </a:rPr>
                  <a:t> A</a:t>
                </a:r>
                <a:r>
                  <a:rPr lang="en-US" dirty="0">
                    <a:sym typeface="Symbol" charset="2"/>
                  </a:rPr>
                  <a:t>)</a:t>
                </a:r>
              </a:p>
              <a:p>
                <a:pPr lvl="1"/>
                <a:r>
                  <a:rPr lang="en-US" dirty="0">
                    <a:sym typeface="Symbol" charset="2"/>
                  </a:rPr>
                  <a:t>R is </a:t>
                </a:r>
                <a:r>
                  <a:rPr lang="en-US" b="1" dirty="0">
                    <a:solidFill>
                      <a:srgbClr val="FF0000"/>
                    </a:solidFill>
                    <a:sym typeface="Symbol" charset="2"/>
                  </a:rPr>
                  <a:t>reflexive</a:t>
                </a:r>
                <a:r>
                  <a:rPr lang="en-US" dirty="0">
                    <a:sym typeface="Symbol" charset="2"/>
                  </a:rPr>
                  <a:t> if for every </a:t>
                </a:r>
                <a:r>
                  <a:rPr lang="en-US" dirty="0">
                    <a:solidFill>
                      <a:srgbClr val="0000FF"/>
                    </a:solidFill>
                    <a:sym typeface="Symbol" charset="2"/>
                  </a:rPr>
                  <a:t>a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A</a:t>
                </a:r>
                <a:r>
                  <a:rPr lang="en-US" dirty="0">
                    <a:sym typeface="Wingdings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a,a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</a:t>
                </a:r>
                <a:r>
                  <a:rPr lang="en-US" dirty="0">
                    <a:sym typeface="Wingdings"/>
                  </a:rPr>
                  <a:t>.</a:t>
                </a:r>
              </a:p>
              <a:p>
                <a:pPr lvl="1"/>
                <a:r>
                  <a:rPr lang="en-US" dirty="0">
                    <a:sym typeface="Wingdings"/>
                  </a:rPr>
                  <a:t>R is </a:t>
                </a:r>
                <a:r>
                  <a:rPr lang="en-US" b="1" dirty="0">
                    <a:solidFill>
                      <a:srgbClr val="FF0000"/>
                    </a:solidFill>
                    <a:sym typeface="Wingdings"/>
                  </a:rPr>
                  <a:t>anti-reflexive</a:t>
                </a:r>
                <a:r>
                  <a:rPr lang="en-US" dirty="0">
                    <a:sym typeface="Wingdings"/>
                  </a:rPr>
                  <a:t> if for every </a:t>
                </a:r>
                <a:r>
                  <a:rPr lang="en-US" dirty="0">
                    <a:solidFill>
                      <a:srgbClr val="0000FF"/>
                    </a:solidFill>
                    <a:sym typeface="Symbol" charset="2"/>
                  </a:rPr>
                  <a:t>a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A, 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a,a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∉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</a:t>
                </a:r>
                <a:endParaRPr lang="en-US" dirty="0">
                  <a:sym typeface="Wingdings"/>
                </a:endParaRPr>
              </a:p>
              <a:p>
                <a:pPr lvl="1"/>
                <a:r>
                  <a:rPr lang="en-US" dirty="0">
                    <a:sym typeface="Wingdings"/>
                  </a:rPr>
                  <a:t>R is </a:t>
                </a:r>
                <a:r>
                  <a:rPr lang="en-US" b="1" dirty="0">
                    <a:solidFill>
                      <a:srgbClr val="FF0000"/>
                    </a:solidFill>
                    <a:sym typeface="Wingdings"/>
                  </a:rPr>
                  <a:t>symmetric</a:t>
                </a:r>
                <a:r>
                  <a:rPr lang="en-US" dirty="0">
                    <a:sym typeface="Wingdings"/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a,b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R, 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b,a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</a:t>
                </a:r>
                <a:r>
                  <a:rPr lang="en-US" dirty="0">
                    <a:sym typeface="Wingdings"/>
                  </a:rPr>
                  <a:t>.</a:t>
                </a:r>
              </a:p>
              <a:p>
                <a:pPr lvl="1"/>
                <a:r>
                  <a:rPr lang="en-US" dirty="0">
                    <a:sym typeface="Wingdings"/>
                  </a:rPr>
                  <a:t>R is </a:t>
                </a:r>
                <a:r>
                  <a:rPr lang="en-US" b="1" dirty="0">
                    <a:solidFill>
                      <a:srgbClr val="FF0000"/>
                    </a:solidFill>
                    <a:sym typeface="Wingdings"/>
                  </a:rPr>
                  <a:t>transitive</a:t>
                </a:r>
                <a:r>
                  <a:rPr lang="en-US" dirty="0">
                    <a:sym typeface="Wingdings"/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a,b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R, 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b,c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</a:t>
                </a:r>
                <a:r>
                  <a:rPr lang="en-US" dirty="0">
                    <a:sym typeface="Wingdings"/>
                  </a:rPr>
                  <a:t>, then 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a,c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</a:t>
                </a:r>
                <a:r>
                  <a:rPr lang="en-US" dirty="0">
                    <a:sym typeface="Wingdings"/>
                  </a:rPr>
                  <a:t>.</a:t>
                </a:r>
              </a:p>
              <a:p>
                <a:pPr lvl="1"/>
                <a:r>
                  <a:rPr lang="en-US" dirty="0">
                    <a:sym typeface="Wingdings"/>
                  </a:rPr>
                  <a:t>R is </a:t>
                </a:r>
                <a:r>
                  <a:rPr lang="en-US" b="1" dirty="0" err="1">
                    <a:solidFill>
                      <a:srgbClr val="FF0000"/>
                    </a:solidFill>
                    <a:sym typeface="Wingdings"/>
                  </a:rPr>
                  <a:t>antisymmetric</a:t>
                </a:r>
                <a:r>
                  <a:rPr lang="en-US" dirty="0">
                    <a:sym typeface="Wingdings"/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a,b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 </a:t>
                </a:r>
                <a:r>
                  <a:rPr lang="en-US" dirty="0">
                    <a:sym typeface="Wingdings"/>
                  </a:rPr>
                  <a:t>and 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  <a:sym typeface="Wingdings"/>
                  </a:rPr>
                  <a:t>b,a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latin typeface="Calibri" charset="0"/>
                    <a:ea typeface="ＭＳ Ｐゴシック" charset="0"/>
                    <a:sym typeface="Symbol" charset="0"/>
                  </a:rPr>
                  <a:t>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 R</a:t>
                </a:r>
                <a:r>
                  <a:rPr lang="en-US" dirty="0">
                    <a:sym typeface="Wingdings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sym typeface="Wingdings"/>
                  </a:rPr>
                  <a:t>a = b</a:t>
                </a:r>
                <a:r>
                  <a:rPr lang="en-US" dirty="0">
                    <a:sym typeface="Wingdings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>
                <a:blip r:embed="rId2"/>
                <a:stretch>
                  <a:fillRect l="-1754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225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Properties of Relations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How do each of the properties of relations show up in graphs of relations?</a:t>
            </a:r>
          </a:p>
          <a:p>
            <a:r>
              <a:rPr lang="en-US" sz="2800" dirty="0"/>
              <a:t>The graph of a </a:t>
            </a:r>
            <a:r>
              <a:rPr lang="en-US" sz="2800" b="1" dirty="0">
                <a:solidFill>
                  <a:srgbClr val="0000FF"/>
                </a:solidFill>
              </a:rPr>
              <a:t>reflexive </a:t>
            </a:r>
            <a:r>
              <a:rPr lang="en-US" sz="2800" dirty="0"/>
              <a:t>relation will have a loop edge at each node.</a:t>
            </a:r>
          </a:p>
        </p:txBody>
      </p:sp>
      <p:pic>
        <p:nvPicPr>
          <p:cNvPr id="4" name="Picture 3" descr="Screen Shot 2015-03-17 at 11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3428999"/>
            <a:ext cx="1247534" cy="14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56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Properties of Relations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How do each of the properties of relations show up in graphs of relations?</a:t>
            </a:r>
          </a:p>
          <a:p>
            <a:r>
              <a:rPr lang="en-US" sz="2800" dirty="0"/>
              <a:t>The graph of a </a:t>
            </a:r>
            <a:r>
              <a:rPr lang="en-US" sz="2800" b="1" dirty="0">
                <a:solidFill>
                  <a:srgbClr val="0000FF"/>
                </a:solidFill>
              </a:rPr>
              <a:t>reflexive </a:t>
            </a:r>
            <a:r>
              <a:rPr lang="en-US" sz="2800" dirty="0"/>
              <a:t>relation will have a loop edge at each node.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graph of a symmetric relation will not have an edge from x to y unless there is also an edge from y to x.</a:t>
            </a:r>
          </a:p>
        </p:txBody>
      </p:sp>
      <p:pic>
        <p:nvPicPr>
          <p:cNvPr id="4" name="Picture 3" descr="Screen Shot 2015-03-17 at 11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88" y="3226544"/>
            <a:ext cx="1247534" cy="1461397"/>
          </a:xfrm>
          <a:prstGeom prst="rect">
            <a:avLst/>
          </a:prstGeom>
        </p:spPr>
      </p:pic>
      <p:pic>
        <p:nvPicPr>
          <p:cNvPr id="5" name="Picture 4" descr="Screen Shot 2015-03-17 at 11.5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910828"/>
            <a:ext cx="2425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Properties of Relations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The graph of an </a:t>
            </a:r>
            <a:r>
              <a:rPr lang="en-US" sz="2800" b="1" dirty="0" err="1">
                <a:solidFill>
                  <a:srgbClr val="0000FF"/>
                </a:solidFill>
              </a:rPr>
              <a:t>antisymmetric</a:t>
            </a:r>
            <a:r>
              <a:rPr lang="en-US" sz="2800" dirty="0"/>
              <a:t> relation will not have any symmetric pairings. If there is an edge from x to y, there  cannot be an edge from y to x.</a:t>
            </a:r>
          </a:p>
          <a:p>
            <a:r>
              <a:rPr lang="en-US" sz="2800" dirty="0"/>
              <a:t>For </a:t>
            </a:r>
            <a:r>
              <a:rPr lang="en-US" sz="2800" dirty="0">
                <a:solidFill>
                  <a:srgbClr val="0000FF"/>
                </a:solidFill>
              </a:rPr>
              <a:t>A={1,2,3,4,5,6}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R={(1,1), (2,2), (3,3), (4,4), (5,5), (6,6)} </a:t>
            </a:r>
            <a:r>
              <a:rPr lang="en-US" sz="2800" dirty="0"/>
              <a:t>is a relation which is reflexive, symmetric and </a:t>
            </a:r>
            <a:r>
              <a:rPr lang="en-US" sz="2800" dirty="0" err="1"/>
              <a:t>antisymmetric</a:t>
            </a:r>
            <a:r>
              <a:rPr lang="en-US" sz="2800" dirty="0"/>
              <a:t>.</a:t>
            </a:r>
          </a:p>
          <a:p>
            <a:r>
              <a:rPr lang="en-US" sz="2800" dirty="0"/>
              <a:t>A graph is </a:t>
            </a:r>
            <a:r>
              <a:rPr lang="en-US" sz="2800" b="1" dirty="0"/>
              <a:t>symmetric</a:t>
            </a:r>
            <a:r>
              <a:rPr lang="en-US" sz="2800" dirty="0"/>
              <a:t> if there is no </a:t>
            </a:r>
            <a:r>
              <a:rPr lang="en-US" sz="2800" b="1" dirty="0" err="1"/>
              <a:t>antisymmetric</a:t>
            </a:r>
            <a:r>
              <a:rPr lang="en-US" sz="2800" dirty="0"/>
              <a:t> edge. Similarly, a graph is </a:t>
            </a:r>
            <a:r>
              <a:rPr lang="en-US" sz="2800" b="1" dirty="0" err="1"/>
              <a:t>antisymmetric</a:t>
            </a:r>
            <a:r>
              <a:rPr lang="en-US" sz="2800" dirty="0"/>
              <a:t> if there is no </a:t>
            </a:r>
            <a:r>
              <a:rPr lang="en-US" sz="2800" b="1" dirty="0"/>
              <a:t>symmetric</a:t>
            </a:r>
            <a:r>
              <a:rPr lang="en-US" sz="2800" dirty="0"/>
              <a:t> edge.</a:t>
            </a:r>
          </a:p>
        </p:txBody>
      </p:sp>
    </p:spTree>
    <p:extLst>
      <p:ext uri="{BB962C8B-B14F-4D97-AF65-F5344CB8AC3E}">
        <p14:creationId xmlns:p14="http://schemas.microsoft.com/office/powerpoint/2010/main" val="369506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B742-141A-C649-AFB3-922DE455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binary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56CA7-6DAE-EC4E-9B40-91C2310F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relation</a:t>
            </a:r>
          </a:p>
          <a:p>
            <a:pPr lvl="1"/>
            <a:r>
              <a:rPr lang="en-IN" dirty="0"/>
              <a:t>Mathematically, a binary relation between two sets A and B is a subset R of A×B.</a:t>
            </a:r>
          </a:p>
          <a:p>
            <a:r>
              <a:rPr lang="en-IN" dirty="0"/>
              <a:t>Arrow diagram</a:t>
            </a:r>
          </a:p>
          <a:p>
            <a:pPr lvl="1"/>
            <a:r>
              <a:rPr lang="en-IN" dirty="0"/>
              <a:t>In an arrow diagram of a relation R on sets A and B, the elements of A are listed on the left, the elements of B are listed on the right, and</a:t>
            </a:r>
          </a:p>
          <a:p>
            <a:pPr lvl="1"/>
            <a:r>
              <a:rPr lang="en-IN" dirty="0"/>
              <a:t> there is an arrow from </a:t>
            </a:r>
            <a:r>
              <a:rPr lang="en-IN" dirty="0" err="1"/>
              <a:t>a∈A</a:t>
            </a:r>
            <a:r>
              <a:rPr lang="en-IN" dirty="0"/>
              <a:t> to </a:t>
            </a:r>
            <a:r>
              <a:rPr lang="en-IN" dirty="0" err="1"/>
              <a:t>b∈B</a:t>
            </a:r>
            <a:r>
              <a:rPr lang="en-IN" dirty="0"/>
              <a:t> if </a:t>
            </a:r>
            <a:r>
              <a:rPr lang="en-IN" dirty="0" err="1"/>
              <a:t>aRb</a:t>
            </a:r>
            <a:r>
              <a:rPr lang="en-I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Properties of Relations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The graph of a </a:t>
            </a:r>
            <a:r>
              <a:rPr lang="en-US" sz="2800" b="1" dirty="0">
                <a:solidFill>
                  <a:srgbClr val="0000FF"/>
                </a:solidFill>
              </a:rPr>
              <a:t>transitive relation </a:t>
            </a:r>
            <a:r>
              <a:rPr lang="en-US" sz="2800" dirty="0"/>
              <a:t>will have an edge from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z</a:t>
            </a:r>
            <a:r>
              <a:rPr lang="en-US" sz="2800" dirty="0"/>
              <a:t> whenever there is an edge from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/>
              <a:t> and an edge from </a:t>
            </a:r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z</a:t>
            </a:r>
            <a:r>
              <a:rPr lang="en-US" sz="2800" dirty="0"/>
              <a:t>.</a:t>
            </a:r>
          </a:p>
        </p:txBody>
      </p:sp>
      <p:pic>
        <p:nvPicPr>
          <p:cNvPr id="4" name="Picture 3" descr="Screen Shot 2015-03-18 at 12.1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98799"/>
            <a:ext cx="4125106" cy="8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4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4" descr="Screen Shot 2015-03-18 at 12.1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0811"/>
            <a:ext cx="8839200" cy="42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3" name="Picture 2" descr="Screen Shot 2015-03-18 at 12.1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1764"/>
            <a:ext cx="8964525" cy="53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2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4" name="Picture 3" descr="Screen Shot 2015-03-18 at 12.1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17638"/>
            <a:ext cx="87757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5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3" name="Picture 2" descr="Screen Shot 2015-03-18 at 12.2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4" y="1417638"/>
            <a:ext cx="7932085" cy="5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2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4" name="Picture 3" descr="Screen Shot 2015-03-18 at 12.2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3" y="1417638"/>
            <a:ext cx="7418283" cy="53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8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5</a:t>
            </a:r>
            <a:endParaRPr lang="en-US" dirty="0"/>
          </a:p>
        </p:txBody>
      </p:sp>
      <p:pic>
        <p:nvPicPr>
          <p:cNvPr id="3" name="Picture 2" descr="Screen Shot 2015-03-18 at 12.2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91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5</a:t>
            </a:r>
            <a:endParaRPr lang="en-US" dirty="0"/>
          </a:p>
        </p:txBody>
      </p:sp>
      <p:pic>
        <p:nvPicPr>
          <p:cNvPr id="3" name="Picture 2" descr="Screen Shot 2015-03-18 at 12.2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2149" y="4545927"/>
            <a:ext cx="445465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the “less than or equal to” relation on A={1,2,3,4}</a:t>
            </a:r>
          </a:p>
        </p:txBody>
      </p:sp>
    </p:spTree>
    <p:extLst>
      <p:ext uri="{BB962C8B-B14F-4D97-AF65-F5344CB8AC3E}">
        <p14:creationId xmlns:p14="http://schemas.microsoft.com/office/powerpoint/2010/main" val="964453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6</a:t>
            </a:r>
            <a:endParaRPr lang="en-US" dirty="0"/>
          </a:p>
        </p:txBody>
      </p:sp>
      <p:pic>
        <p:nvPicPr>
          <p:cNvPr id="4" name="Picture 3" descr="Screen Shot 2015-03-18 at 12.2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1" y="1417638"/>
            <a:ext cx="6744866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26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following table:</a:t>
            </a:r>
          </a:p>
        </p:txBody>
      </p:sp>
      <p:pic>
        <p:nvPicPr>
          <p:cNvPr id="3" name="Picture 2" descr="Screen Shot 2015-03-19 at 11.1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1933659"/>
            <a:ext cx="8250032" cy="30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E616-A4A0-1543-83A7-7E80FE33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diagram of a 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0B306-1C91-CE44-BCC9-7E8D83B74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1822450"/>
            <a:ext cx="7327900" cy="321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B6AF5B-8163-A544-8490-2D51240ABD45}"/>
              </a:ext>
            </a:extLst>
          </p:cNvPr>
          <p:cNvSpPr txBox="1"/>
          <p:nvPr/>
        </p:nvSpPr>
        <p:spPr>
          <a:xfrm>
            <a:off x="4539916" y="3962400"/>
            <a:ext cx="357738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relation A is a subset of </a:t>
            </a:r>
            <a:r>
              <a:rPr lang="en-US" sz="2800" dirty="0">
                <a:solidFill>
                  <a:srgbClr val="2723C2"/>
                </a:solidFill>
              </a:rPr>
              <a:t>People</a:t>
            </a:r>
            <a:r>
              <a:rPr lang="en-US" sz="2800" dirty="0"/>
              <a:t> x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Files </a:t>
            </a:r>
            <a:r>
              <a:rPr lang="en-US" sz="2800" dirty="0"/>
              <a:t>cartesian product.</a:t>
            </a:r>
          </a:p>
        </p:txBody>
      </p:sp>
    </p:spTree>
    <p:extLst>
      <p:ext uri="{BB962C8B-B14F-4D97-AF65-F5344CB8AC3E}">
        <p14:creationId xmlns:p14="http://schemas.microsoft.com/office/powerpoint/2010/main" val="3191921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A:  Reflexive.  Upper-Left corner to Lower-Right corner diagonal is all 1’s. EG:</a:t>
            </a:r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r>
              <a:rPr lang="en-US" i="1" dirty="0"/>
              <a:t>		M</a:t>
            </a:r>
            <a:r>
              <a:rPr lang="en-US" i="1" baseline="-25000" dirty="0"/>
              <a:t>R</a:t>
            </a:r>
            <a:r>
              <a:rPr lang="en-US" dirty="0"/>
              <a:t>  =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r>
              <a:rPr lang="en-US" dirty="0"/>
              <a:t>Q:  How about if </a:t>
            </a:r>
            <a:r>
              <a:rPr lang="en-US" i="1" dirty="0"/>
              <a:t>R</a:t>
            </a:r>
            <a:r>
              <a:rPr lang="en-US" dirty="0"/>
              <a:t> is symmetric?</a:t>
            </a:r>
            <a:endParaRPr lang="en-US" i="1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3216475"/>
          <a:ext cx="2667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850680" imgH="914400" progId="Equation.3">
                  <p:embed/>
                </p:oleObj>
              </mc:Choice>
              <mc:Fallback>
                <p:oleObj name="Equation" r:id="rId3" imgW="850680" imgH="914400" progId="Equation.3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16475"/>
                        <a:ext cx="26670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922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A:  A </a:t>
            </a:r>
            <a:r>
              <a:rPr lang="en-US" b="1" i="1" dirty="0"/>
              <a:t>symmetric matrix</a:t>
            </a:r>
            <a:r>
              <a:rPr lang="en-US" dirty="0"/>
              <a:t>.  i.e., flipping across diagonal does not change matrix.  EG:</a:t>
            </a:r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r>
              <a:rPr lang="en-US" i="1" dirty="0"/>
              <a:t>		M</a:t>
            </a:r>
            <a:r>
              <a:rPr lang="en-US" i="1" baseline="-25000" dirty="0"/>
              <a:t>R</a:t>
            </a:r>
            <a:r>
              <a:rPr lang="en-US" dirty="0"/>
              <a:t>  =</a:t>
            </a:r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3025775" y="3657600"/>
          <a:ext cx="28654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4" imgW="914400" imgH="914400" progId="Equation.3">
                  <p:embed/>
                </p:oleObj>
              </mc:Choice>
              <mc:Fallback>
                <p:oleObj name="Equation" r:id="rId4" imgW="914400" imgH="914400" progId="Equation.3">
                  <p:embed/>
                  <p:pic>
                    <p:nvPicPr>
                      <p:cNvPr id="63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3657600"/>
                        <a:ext cx="2865438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05200" y="4038600"/>
            <a:ext cx="457200" cy="304800"/>
            <a:chOff x="624" y="3072"/>
            <a:chExt cx="384" cy="288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81400" y="4114800"/>
            <a:ext cx="990600" cy="762000"/>
            <a:chOff x="624" y="3072"/>
            <a:chExt cx="384" cy="288"/>
          </a:xfrm>
        </p:grpSpPr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67200" y="4648200"/>
            <a:ext cx="990600" cy="762000"/>
            <a:chOff x="624" y="3072"/>
            <a:chExt cx="384" cy="288"/>
          </a:xfrm>
        </p:grpSpPr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4648200"/>
            <a:ext cx="533400" cy="457200"/>
            <a:chOff x="624" y="3072"/>
            <a:chExt cx="384" cy="288"/>
          </a:xfrm>
        </p:grpSpPr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876800" y="5181600"/>
            <a:ext cx="457200" cy="304800"/>
            <a:chOff x="624" y="3072"/>
            <a:chExt cx="384" cy="288"/>
          </a:xfrm>
        </p:grpSpPr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505200" y="4114800"/>
            <a:ext cx="1676400" cy="1447800"/>
            <a:chOff x="624" y="3072"/>
            <a:chExt cx="384" cy="288"/>
          </a:xfrm>
        </p:grpSpPr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816" y="30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 flipH="1">
              <a:off x="624" y="321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8722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Visualizing the Properties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724400"/>
          </a:xfrm>
        </p:spPr>
        <p:txBody>
          <a:bodyPr/>
          <a:lstStyle/>
          <a:p>
            <a:r>
              <a:rPr lang="en-US" b="1" dirty="0"/>
              <a:t>Not symmetric 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r>
              <a:rPr lang="en-US" dirty="0"/>
              <a:t>	This matrix is also </a:t>
            </a:r>
            <a:r>
              <a:rPr lang="en-US" b="1" dirty="0" err="1"/>
              <a:t>antisymmetric</a:t>
            </a:r>
            <a:endParaRPr lang="en-US" b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i="1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3280909" y="2946400"/>
          <a:ext cx="28892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1231560" imgH="914400" progId="Equation.3">
                  <p:embed/>
                </p:oleObj>
              </mc:Choice>
              <mc:Fallback>
                <p:oleObj name="Equation" r:id="rId4" imgW="1231560" imgH="914400" progId="Equation.3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909" y="2946400"/>
                        <a:ext cx="28892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985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C6FF-EF92-A34A-A43A-F10FB03C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723C2"/>
                </a:solidFill>
              </a:rPr>
              <a:t>Directed graphs, paths, and cycles (6.3)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851E-6BE7-EF46-B9D4-CE438F9E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Directed graph</a:t>
            </a:r>
          </a:p>
          <a:p>
            <a:pPr lvl="1"/>
            <a:r>
              <a:rPr lang="en-IN" dirty="0"/>
              <a:t>A directed graph (or digraph, for short) consists of a pair (V, E). V is a set of vertices, and E, a set of directed edges, is a subset of V × V. .</a:t>
            </a:r>
          </a:p>
          <a:p>
            <a:r>
              <a:rPr lang="en-IN" dirty="0"/>
              <a:t>Vertex</a:t>
            </a:r>
          </a:p>
          <a:p>
            <a:pPr lvl="1"/>
            <a:r>
              <a:rPr lang="en-IN" dirty="0"/>
              <a:t>An individual element of V is called a vertex</a:t>
            </a:r>
          </a:p>
          <a:p>
            <a:r>
              <a:rPr lang="en-IN" dirty="0"/>
              <a:t>Tail, head</a:t>
            </a:r>
          </a:p>
          <a:p>
            <a:pPr lvl="1"/>
            <a:r>
              <a:rPr lang="en-IN" dirty="0"/>
              <a:t>The vertex u is the tail of the edge (</a:t>
            </a:r>
            <a:r>
              <a:rPr lang="en-IN" dirty="0" err="1"/>
              <a:t>u,v</a:t>
            </a:r>
            <a:r>
              <a:rPr lang="en-IN" dirty="0"/>
              <a:t>).</a:t>
            </a:r>
          </a:p>
          <a:p>
            <a:pPr lvl="1"/>
            <a:r>
              <a:rPr lang="en-IN" dirty="0"/>
              <a:t>The vertex v is the head of the edge (</a:t>
            </a:r>
            <a:r>
              <a:rPr lang="en-IN" dirty="0" err="1"/>
              <a:t>u,v</a:t>
            </a:r>
            <a:r>
              <a:rPr lang="en-IN" dirty="0"/>
              <a:t>).</a:t>
            </a:r>
            <a:br>
              <a:rPr lang="en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45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C6FF-EF92-A34A-A43A-F10FB03C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723C2"/>
                </a:solidFill>
              </a:rPr>
              <a:t>Directed graphs, paths, and cycles (6.3)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851E-6BE7-EF46-B9D4-CE438F9E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150"/>
          </a:xfrm>
        </p:spPr>
        <p:txBody>
          <a:bodyPr>
            <a:normAutofit/>
          </a:bodyPr>
          <a:lstStyle/>
          <a:p>
            <a:r>
              <a:rPr lang="en-US" dirty="0"/>
              <a:t>Self-loop</a:t>
            </a:r>
          </a:p>
          <a:p>
            <a:pPr lvl="1"/>
            <a:r>
              <a:rPr lang="en-US" dirty="0"/>
              <a:t>If the head and the tail of an edge are the same vertex, the edge is called a self-loop.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0F719-2016-1648-A7E3-C89C3BB1B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006424"/>
            <a:ext cx="870837" cy="708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987CF-E0E6-3843-8FE3-54050622C838}"/>
              </a:ext>
            </a:extLst>
          </p:cNvPr>
          <p:cNvSpPr txBox="1"/>
          <p:nvPr/>
        </p:nvSpPr>
        <p:spPr>
          <a:xfrm>
            <a:off x="2709503" y="3099053"/>
            <a:ext cx="3724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2723C2"/>
                </a:solidFill>
              </a:rPr>
              <a:t>Here (</a:t>
            </a:r>
            <a:r>
              <a:rPr lang="en-US" sz="2800" b="1" dirty="0" err="1">
                <a:solidFill>
                  <a:srgbClr val="2723C2"/>
                </a:solidFill>
              </a:rPr>
              <a:t>d,d</a:t>
            </a:r>
            <a:r>
              <a:rPr lang="en-US" sz="2800" b="1" dirty="0">
                <a:solidFill>
                  <a:srgbClr val="2723C2"/>
                </a:solidFill>
              </a:rPr>
              <a:t>) is a self-loop.</a:t>
            </a:r>
          </a:p>
        </p:txBody>
      </p:sp>
    </p:spTree>
    <p:extLst>
      <p:ext uri="{BB962C8B-B14F-4D97-AF65-F5344CB8AC3E}">
        <p14:creationId xmlns:p14="http://schemas.microsoft.com/office/powerpoint/2010/main" val="701308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C6FF-EF92-A34A-A43A-F10FB03C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723C2"/>
                </a:solidFill>
              </a:rPr>
              <a:t>Directed graphs, paths, and cycles (6.3)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851E-6BE7-EF46-B9D4-CE438F9E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150"/>
          </a:xfrm>
        </p:spPr>
        <p:txBody>
          <a:bodyPr>
            <a:normAutofit/>
          </a:bodyPr>
          <a:lstStyle/>
          <a:p>
            <a:r>
              <a:rPr lang="en-US" dirty="0"/>
              <a:t>Self-loop</a:t>
            </a:r>
          </a:p>
          <a:p>
            <a:pPr lvl="1"/>
            <a:r>
              <a:rPr lang="en-US" dirty="0"/>
              <a:t>If the head and the tail of an edge are the same vertex, the edge is called a self-loop.</a:t>
            </a:r>
          </a:p>
          <a:p>
            <a:pPr lvl="1"/>
            <a:endParaRPr lang="en-US" dirty="0"/>
          </a:p>
          <a:p>
            <a:r>
              <a:rPr lang="en-US" dirty="0"/>
              <a:t>In-degree</a:t>
            </a:r>
          </a:p>
          <a:p>
            <a:pPr lvl="1"/>
            <a:r>
              <a:rPr lang="en-US" dirty="0"/>
              <a:t> </a:t>
            </a:r>
            <a:r>
              <a:rPr lang="en-IN" dirty="0"/>
              <a:t>The in-degree of a vertex is the number of edges pointing into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0F719-2016-1648-A7E3-C89C3BB1B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3042055"/>
            <a:ext cx="870837" cy="708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987CF-E0E6-3843-8FE3-54050622C838}"/>
              </a:ext>
            </a:extLst>
          </p:cNvPr>
          <p:cNvSpPr txBox="1"/>
          <p:nvPr/>
        </p:nvSpPr>
        <p:spPr>
          <a:xfrm>
            <a:off x="2709503" y="3134684"/>
            <a:ext cx="3724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2723C2"/>
                </a:solidFill>
              </a:rPr>
              <a:t>Here (</a:t>
            </a:r>
            <a:r>
              <a:rPr lang="en-US" sz="2800" b="1" dirty="0" err="1">
                <a:solidFill>
                  <a:srgbClr val="2723C2"/>
                </a:solidFill>
              </a:rPr>
              <a:t>d,d</a:t>
            </a:r>
            <a:r>
              <a:rPr lang="en-US" sz="2800" b="1" dirty="0">
                <a:solidFill>
                  <a:srgbClr val="2723C2"/>
                </a:solidFill>
              </a:rPr>
              <a:t>) is a self-loop.</a:t>
            </a:r>
          </a:p>
        </p:txBody>
      </p:sp>
    </p:spTree>
    <p:extLst>
      <p:ext uri="{BB962C8B-B14F-4D97-AF65-F5344CB8AC3E}">
        <p14:creationId xmlns:p14="http://schemas.microsoft.com/office/powerpoint/2010/main" val="1511272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C6FF-EF92-A34A-A43A-F10FB03C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723C2"/>
                </a:solidFill>
              </a:rPr>
              <a:t>Directed graphs, paths, and cycles (6.3)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851E-6BE7-EF46-B9D4-CE438F9E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Self-loop</a:t>
            </a:r>
          </a:p>
          <a:p>
            <a:pPr lvl="1"/>
            <a:r>
              <a:rPr lang="en-US" dirty="0"/>
              <a:t>If the head and the tail of an edge are the same vertex, the edge is called a self-loop.</a:t>
            </a:r>
          </a:p>
          <a:p>
            <a:pPr lvl="1"/>
            <a:endParaRPr lang="en-US" dirty="0"/>
          </a:p>
          <a:p>
            <a:r>
              <a:rPr lang="en-US" dirty="0"/>
              <a:t>In-degree</a:t>
            </a:r>
          </a:p>
          <a:p>
            <a:pPr lvl="1"/>
            <a:r>
              <a:rPr lang="en-US" dirty="0"/>
              <a:t> </a:t>
            </a:r>
            <a:r>
              <a:rPr lang="en-IN" dirty="0"/>
              <a:t>The in-degree of a vertex is the number of edges pointing into it.</a:t>
            </a:r>
          </a:p>
          <a:p>
            <a:r>
              <a:rPr lang="en-IN" dirty="0"/>
              <a:t>Out-degree</a:t>
            </a:r>
          </a:p>
          <a:p>
            <a:pPr lvl="1"/>
            <a:r>
              <a:rPr lang="en-IN" dirty="0"/>
              <a:t>The out-degree of a vertex is the number of edges pointing out of it.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0F719-2016-1648-A7E3-C89C3BB1B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2873074"/>
            <a:ext cx="870837" cy="708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987CF-E0E6-3843-8FE3-54050622C838}"/>
              </a:ext>
            </a:extLst>
          </p:cNvPr>
          <p:cNvSpPr txBox="1"/>
          <p:nvPr/>
        </p:nvSpPr>
        <p:spPr>
          <a:xfrm>
            <a:off x="2724150" y="2982132"/>
            <a:ext cx="3724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2723C2"/>
                </a:solidFill>
              </a:rPr>
              <a:t>Here (</a:t>
            </a:r>
            <a:r>
              <a:rPr lang="en-US" sz="2800" b="1" dirty="0" err="1">
                <a:solidFill>
                  <a:srgbClr val="2723C2"/>
                </a:solidFill>
              </a:rPr>
              <a:t>d,d</a:t>
            </a:r>
            <a:r>
              <a:rPr lang="en-US" sz="2800" b="1" dirty="0">
                <a:solidFill>
                  <a:srgbClr val="2723C2"/>
                </a:solidFill>
              </a:rPr>
              <a:t>) is a self-loop.</a:t>
            </a:r>
          </a:p>
        </p:txBody>
      </p:sp>
    </p:spTree>
    <p:extLst>
      <p:ext uri="{BB962C8B-B14F-4D97-AF65-F5344CB8AC3E}">
        <p14:creationId xmlns:p14="http://schemas.microsoft.com/office/powerpoint/2010/main" val="3633566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756B-CB9E-A840-B841-6F006C60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C6CA0-2EFD-F645-A59A-D3B9B0F60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3" y="1752600"/>
            <a:ext cx="8740337" cy="41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5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795F-FD26-6D4C-9D3B-12E00FAC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walk in a directed graph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838D23-7FFB-6D4C-AB04-71C757F7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IN" sz="2400" dirty="0"/>
              <a:t>A </a:t>
            </a:r>
            <a:r>
              <a:rPr lang="en-IN" sz="2400" b="1" i="1" dirty="0"/>
              <a:t>walk</a:t>
            </a:r>
            <a:r>
              <a:rPr lang="en-IN" sz="2400" dirty="0"/>
              <a:t> from v</a:t>
            </a:r>
            <a:r>
              <a:rPr lang="en-IN" sz="2400" baseline="-25000" dirty="0"/>
              <a:t>0</a:t>
            </a:r>
            <a:r>
              <a:rPr lang="en-IN" sz="2400" dirty="0"/>
              <a:t> to </a:t>
            </a:r>
            <a:r>
              <a:rPr lang="en-IN" sz="2400" dirty="0" err="1"/>
              <a:t>v</a:t>
            </a:r>
            <a:r>
              <a:rPr lang="en-IN" sz="2400" baseline="-25000" dirty="0" err="1"/>
              <a:t>m</a:t>
            </a:r>
            <a:r>
              <a:rPr lang="en-IN" sz="2400" dirty="0"/>
              <a:t> in a directed graph G is a sequence of alternating vertices and edges that starts and ends with a vertex.</a:t>
            </a:r>
          </a:p>
          <a:p>
            <a:pPr marL="0" indent="0">
              <a:buNone/>
            </a:pPr>
            <a:r>
              <a:rPr lang="en-IN" sz="2400" dirty="0"/>
              <a:t>	          ⟨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0</a:t>
            </a:r>
            <a:r>
              <a:rPr lang="en-IN" sz="2400" dirty="0">
                <a:solidFill>
                  <a:srgbClr val="2723C2"/>
                </a:solidFill>
              </a:rPr>
              <a:t>,</a:t>
            </a:r>
            <a:r>
              <a:rPr lang="en-IN" sz="2400" dirty="0">
                <a:solidFill>
                  <a:srgbClr val="FF0000"/>
                </a:solidFill>
              </a:rPr>
              <a:t>(v</a:t>
            </a:r>
            <a:r>
              <a:rPr lang="en-IN" sz="2400" baseline="-25000" dirty="0">
                <a:solidFill>
                  <a:srgbClr val="FF0000"/>
                </a:solidFill>
              </a:rPr>
              <a:t>0</a:t>
            </a:r>
            <a:r>
              <a:rPr lang="en-IN" sz="2400" dirty="0">
                <a:solidFill>
                  <a:srgbClr val="FF0000"/>
                </a:solidFill>
              </a:rPr>
              <a:t>,v</a:t>
            </a:r>
            <a:r>
              <a:rPr lang="en-IN" sz="2400" baseline="-25000" dirty="0">
                <a:solidFill>
                  <a:srgbClr val="FF0000"/>
                </a:solidFill>
              </a:rPr>
              <a:t>1</a:t>
            </a:r>
            <a:r>
              <a:rPr lang="en-IN" sz="2400" dirty="0">
                <a:solidFill>
                  <a:srgbClr val="FF0000"/>
                </a:solidFill>
              </a:rPr>
              <a:t>)</a:t>
            </a:r>
            <a:r>
              <a:rPr lang="en-IN" sz="2400" dirty="0"/>
              <a:t>,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1</a:t>
            </a:r>
            <a:r>
              <a:rPr lang="en-IN" sz="2400" dirty="0">
                <a:solidFill>
                  <a:srgbClr val="2723C2"/>
                </a:solidFill>
              </a:rPr>
              <a:t>,</a:t>
            </a:r>
            <a:r>
              <a:rPr lang="en-IN" sz="2400" dirty="0">
                <a:solidFill>
                  <a:srgbClr val="FF0000"/>
                </a:solidFill>
              </a:rPr>
              <a:t>(v</a:t>
            </a:r>
            <a:r>
              <a:rPr lang="en-IN" sz="2400" baseline="-25000" dirty="0">
                <a:solidFill>
                  <a:srgbClr val="FF0000"/>
                </a:solidFill>
              </a:rPr>
              <a:t>1</a:t>
            </a:r>
            <a:r>
              <a:rPr lang="en-IN" sz="2400" dirty="0">
                <a:solidFill>
                  <a:srgbClr val="FF0000"/>
                </a:solidFill>
              </a:rPr>
              <a:t>,v</a:t>
            </a:r>
            <a:r>
              <a:rPr lang="en-IN" sz="2400" baseline="-25000" dirty="0">
                <a:solidFill>
                  <a:srgbClr val="FF0000"/>
                </a:solidFill>
              </a:rPr>
              <a:t>2</a:t>
            </a:r>
            <a:r>
              <a:rPr lang="en-IN" sz="2400" dirty="0">
                <a:solidFill>
                  <a:srgbClr val="FF0000"/>
                </a:solidFill>
              </a:rPr>
              <a:t>)</a:t>
            </a:r>
            <a:r>
              <a:rPr lang="en-IN" sz="2400" dirty="0"/>
              <a:t>,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2</a:t>
            </a:r>
            <a:r>
              <a:rPr lang="en-IN" sz="2400" dirty="0"/>
              <a:t>,...,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m−1</a:t>
            </a:r>
            <a:r>
              <a:rPr lang="en-IN" sz="2400" dirty="0"/>
              <a:t>,</a:t>
            </a:r>
            <a:r>
              <a:rPr lang="en-IN" sz="2400" dirty="0">
                <a:solidFill>
                  <a:srgbClr val="FF0000"/>
                </a:solidFill>
              </a:rPr>
              <a:t>(v</a:t>
            </a:r>
            <a:r>
              <a:rPr lang="en-IN" sz="2400" baseline="-25000" dirty="0">
                <a:solidFill>
                  <a:srgbClr val="FF0000"/>
                </a:solidFill>
              </a:rPr>
              <a:t>m−1</a:t>
            </a:r>
            <a:r>
              <a:rPr lang="en-IN" sz="2400" dirty="0">
                <a:solidFill>
                  <a:srgbClr val="FF0000"/>
                </a:solidFill>
              </a:rPr>
              <a:t>,v</a:t>
            </a:r>
            <a:r>
              <a:rPr lang="en-IN" sz="2400" baseline="-25000" dirty="0">
                <a:solidFill>
                  <a:srgbClr val="FF0000"/>
                </a:solidFill>
              </a:rPr>
              <a:t>m</a:t>
            </a:r>
            <a:r>
              <a:rPr lang="en-IN" sz="2400" dirty="0">
                <a:solidFill>
                  <a:srgbClr val="FF0000"/>
                </a:solidFill>
              </a:rPr>
              <a:t>)</a:t>
            </a:r>
            <a:r>
              <a:rPr lang="en-IN" sz="2400" dirty="0">
                <a:solidFill>
                  <a:srgbClr val="2723C2"/>
                </a:solidFill>
              </a:rPr>
              <a:t>,</a:t>
            </a:r>
            <a:r>
              <a:rPr lang="en-IN" sz="2400" dirty="0" err="1">
                <a:solidFill>
                  <a:srgbClr val="2723C2"/>
                </a:solidFill>
              </a:rPr>
              <a:t>v</a:t>
            </a:r>
            <a:r>
              <a:rPr lang="en-IN" sz="2400" baseline="-25000" dirty="0" err="1">
                <a:solidFill>
                  <a:srgbClr val="2723C2"/>
                </a:solidFill>
              </a:rPr>
              <a:t>m</a:t>
            </a:r>
            <a:r>
              <a:rPr lang="en-IN" sz="2400" dirty="0"/>
              <a:t>⟩</a:t>
            </a:r>
          </a:p>
          <a:p>
            <a:endParaRPr lang="en-IN" sz="2400" dirty="0"/>
          </a:p>
          <a:p>
            <a:r>
              <a:rPr lang="en-IN" sz="2400" dirty="0"/>
              <a:t>Each edge in the sequence appears after its tail and before its head:     …,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i−1</a:t>
            </a:r>
            <a:r>
              <a:rPr lang="en-IN" sz="2400" dirty="0">
                <a:solidFill>
                  <a:srgbClr val="2723C2"/>
                </a:solidFill>
              </a:rPr>
              <a:t>,</a:t>
            </a:r>
            <a:r>
              <a:rPr lang="en-IN" sz="2400" dirty="0">
                <a:solidFill>
                  <a:srgbClr val="FF0000"/>
                </a:solidFill>
              </a:rPr>
              <a:t>(v</a:t>
            </a:r>
            <a:r>
              <a:rPr lang="en-IN" sz="2400" baseline="-25000" dirty="0">
                <a:solidFill>
                  <a:srgbClr val="FF0000"/>
                </a:solidFill>
              </a:rPr>
              <a:t>i−1</a:t>
            </a:r>
            <a:r>
              <a:rPr lang="en-IN" sz="2400" dirty="0">
                <a:solidFill>
                  <a:srgbClr val="FF0000"/>
                </a:solidFill>
              </a:rPr>
              <a:t>,v</a:t>
            </a:r>
            <a:r>
              <a:rPr lang="en-IN" sz="2400" baseline="-25000" dirty="0">
                <a:solidFill>
                  <a:srgbClr val="FF0000"/>
                </a:solidFill>
              </a:rPr>
              <a:t>i</a:t>
            </a:r>
            <a:r>
              <a:rPr lang="en-IN" sz="2400" dirty="0">
                <a:solidFill>
                  <a:srgbClr val="FF0000"/>
                </a:solidFill>
              </a:rPr>
              <a:t>)</a:t>
            </a:r>
            <a:r>
              <a:rPr lang="en-IN" sz="2400" dirty="0">
                <a:solidFill>
                  <a:srgbClr val="2723C2"/>
                </a:solidFill>
              </a:rPr>
              <a:t>,v</a:t>
            </a:r>
            <a:r>
              <a:rPr lang="en-IN" sz="2400" baseline="-25000" dirty="0">
                <a:solidFill>
                  <a:srgbClr val="2723C2"/>
                </a:solidFill>
              </a:rPr>
              <a:t>i</a:t>
            </a:r>
            <a:r>
              <a:rPr lang="en-IN" sz="24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774271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795F-FD26-6D4C-9D3B-12E00FAC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walk in a directed graph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838D23-7FFB-6D4C-AB04-71C757F7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A </a:t>
            </a:r>
            <a:r>
              <a:rPr lang="en-IN" sz="2400" b="1" i="1" dirty="0"/>
              <a:t>walk</a:t>
            </a:r>
            <a:r>
              <a:rPr lang="en-IN" sz="2400" dirty="0"/>
              <a:t> from v</a:t>
            </a:r>
            <a:r>
              <a:rPr lang="en-IN" sz="2400" baseline="-25000" dirty="0"/>
              <a:t>0</a:t>
            </a:r>
            <a:r>
              <a:rPr lang="en-IN" sz="2400" dirty="0"/>
              <a:t> to </a:t>
            </a:r>
            <a:r>
              <a:rPr lang="en-IN" sz="2400" dirty="0" err="1"/>
              <a:t>v</a:t>
            </a:r>
            <a:r>
              <a:rPr lang="en-IN" sz="2400" baseline="-25000" dirty="0" err="1"/>
              <a:t>m</a:t>
            </a:r>
            <a:r>
              <a:rPr lang="en-IN" sz="2400" dirty="0"/>
              <a:t> in a directed graph G is a sequence of alternating vertices and edges that starts and ends with a vertex.</a:t>
            </a:r>
          </a:p>
          <a:p>
            <a:pPr marL="0" indent="0">
              <a:buNone/>
            </a:pPr>
            <a:r>
              <a:rPr lang="en-IN" sz="2400" dirty="0"/>
              <a:t>	          ⟨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0</a:t>
            </a:r>
            <a:r>
              <a:rPr lang="en-IN" sz="2400" dirty="0">
                <a:solidFill>
                  <a:srgbClr val="2723C2"/>
                </a:solidFill>
              </a:rPr>
              <a:t>,</a:t>
            </a:r>
            <a:r>
              <a:rPr lang="en-IN" sz="2400" dirty="0">
                <a:solidFill>
                  <a:srgbClr val="FF0000"/>
                </a:solidFill>
              </a:rPr>
              <a:t>(v</a:t>
            </a:r>
            <a:r>
              <a:rPr lang="en-IN" sz="2400" baseline="-25000" dirty="0">
                <a:solidFill>
                  <a:srgbClr val="FF0000"/>
                </a:solidFill>
              </a:rPr>
              <a:t>0</a:t>
            </a:r>
            <a:r>
              <a:rPr lang="en-IN" sz="2400" dirty="0">
                <a:solidFill>
                  <a:srgbClr val="FF0000"/>
                </a:solidFill>
              </a:rPr>
              <a:t>,v</a:t>
            </a:r>
            <a:r>
              <a:rPr lang="en-IN" sz="2400" baseline="-25000" dirty="0">
                <a:solidFill>
                  <a:srgbClr val="FF0000"/>
                </a:solidFill>
              </a:rPr>
              <a:t>1</a:t>
            </a:r>
            <a:r>
              <a:rPr lang="en-IN" sz="2400" dirty="0">
                <a:solidFill>
                  <a:srgbClr val="FF0000"/>
                </a:solidFill>
              </a:rPr>
              <a:t>)</a:t>
            </a:r>
            <a:r>
              <a:rPr lang="en-IN" sz="2400" dirty="0"/>
              <a:t>,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1</a:t>
            </a:r>
            <a:r>
              <a:rPr lang="en-IN" sz="2400" dirty="0">
                <a:solidFill>
                  <a:srgbClr val="2723C2"/>
                </a:solidFill>
              </a:rPr>
              <a:t>,</a:t>
            </a:r>
            <a:r>
              <a:rPr lang="en-IN" sz="2400" dirty="0">
                <a:solidFill>
                  <a:srgbClr val="FF0000"/>
                </a:solidFill>
              </a:rPr>
              <a:t>(v</a:t>
            </a:r>
            <a:r>
              <a:rPr lang="en-IN" sz="2400" baseline="-25000" dirty="0">
                <a:solidFill>
                  <a:srgbClr val="FF0000"/>
                </a:solidFill>
              </a:rPr>
              <a:t>1</a:t>
            </a:r>
            <a:r>
              <a:rPr lang="en-IN" sz="2400" dirty="0">
                <a:solidFill>
                  <a:srgbClr val="FF0000"/>
                </a:solidFill>
              </a:rPr>
              <a:t>,v</a:t>
            </a:r>
            <a:r>
              <a:rPr lang="en-IN" sz="2400" baseline="-25000" dirty="0">
                <a:solidFill>
                  <a:srgbClr val="FF0000"/>
                </a:solidFill>
              </a:rPr>
              <a:t>2</a:t>
            </a:r>
            <a:r>
              <a:rPr lang="en-IN" sz="2400" dirty="0">
                <a:solidFill>
                  <a:srgbClr val="FF0000"/>
                </a:solidFill>
              </a:rPr>
              <a:t>)</a:t>
            </a:r>
            <a:r>
              <a:rPr lang="en-IN" sz="2400" dirty="0"/>
              <a:t>,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2</a:t>
            </a:r>
            <a:r>
              <a:rPr lang="en-IN" sz="2400" dirty="0"/>
              <a:t>,...,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m−1</a:t>
            </a:r>
            <a:r>
              <a:rPr lang="en-IN" sz="2400" dirty="0"/>
              <a:t>,</a:t>
            </a:r>
            <a:r>
              <a:rPr lang="en-IN" sz="2400" dirty="0">
                <a:solidFill>
                  <a:srgbClr val="FF0000"/>
                </a:solidFill>
              </a:rPr>
              <a:t>(v</a:t>
            </a:r>
            <a:r>
              <a:rPr lang="en-IN" sz="2400" baseline="-25000" dirty="0">
                <a:solidFill>
                  <a:srgbClr val="FF0000"/>
                </a:solidFill>
              </a:rPr>
              <a:t>m−1</a:t>
            </a:r>
            <a:r>
              <a:rPr lang="en-IN" sz="2400" dirty="0">
                <a:solidFill>
                  <a:srgbClr val="FF0000"/>
                </a:solidFill>
              </a:rPr>
              <a:t>,v</a:t>
            </a:r>
            <a:r>
              <a:rPr lang="en-IN" sz="2400" baseline="-25000" dirty="0">
                <a:solidFill>
                  <a:srgbClr val="FF0000"/>
                </a:solidFill>
              </a:rPr>
              <a:t>m</a:t>
            </a:r>
            <a:r>
              <a:rPr lang="en-IN" sz="2400" dirty="0">
                <a:solidFill>
                  <a:srgbClr val="FF0000"/>
                </a:solidFill>
              </a:rPr>
              <a:t>)</a:t>
            </a:r>
            <a:r>
              <a:rPr lang="en-IN" sz="2400" dirty="0">
                <a:solidFill>
                  <a:srgbClr val="2723C2"/>
                </a:solidFill>
              </a:rPr>
              <a:t>,</a:t>
            </a:r>
            <a:r>
              <a:rPr lang="en-IN" sz="2400" dirty="0" err="1">
                <a:solidFill>
                  <a:srgbClr val="2723C2"/>
                </a:solidFill>
              </a:rPr>
              <a:t>v</a:t>
            </a:r>
            <a:r>
              <a:rPr lang="en-IN" sz="2400" baseline="-25000" dirty="0" err="1">
                <a:solidFill>
                  <a:srgbClr val="2723C2"/>
                </a:solidFill>
              </a:rPr>
              <a:t>m</a:t>
            </a:r>
            <a:r>
              <a:rPr lang="en-IN" sz="2400" dirty="0"/>
              <a:t>⟩</a:t>
            </a:r>
          </a:p>
          <a:p>
            <a:r>
              <a:rPr lang="en-IN" sz="2400" dirty="0"/>
              <a:t>Each edge in the sequence appears after its tail and before its head:     …,</a:t>
            </a:r>
            <a:r>
              <a:rPr lang="en-IN" sz="2400" dirty="0">
                <a:solidFill>
                  <a:srgbClr val="2723C2"/>
                </a:solidFill>
              </a:rPr>
              <a:t>v</a:t>
            </a:r>
            <a:r>
              <a:rPr lang="en-IN" sz="2400" baseline="-25000" dirty="0">
                <a:solidFill>
                  <a:srgbClr val="2723C2"/>
                </a:solidFill>
              </a:rPr>
              <a:t>i−1</a:t>
            </a:r>
            <a:r>
              <a:rPr lang="en-IN" sz="2400" dirty="0">
                <a:solidFill>
                  <a:srgbClr val="2723C2"/>
                </a:solidFill>
              </a:rPr>
              <a:t>,</a:t>
            </a:r>
            <a:r>
              <a:rPr lang="en-IN" sz="2400" dirty="0">
                <a:solidFill>
                  <a:srgbClr val="FF0000"/>
                </a:solidFill>
              </a:rPr>
              <a:t>(v</a:t>
            </a:r>
            <a:r>
              <a:rPr lang="en-IN" sz="2400" baseline="-25000" dirty="0">
                <a:solidFill>
                  <a:srgbClr val="FF0000"/>
                </a:solidFill>
              </a:rPr>
              <a:t>i−1</a:t>
            </a:r>
            <a:r>
              <a:rPr lang="en-IN" sz="2400" dirty="0">
                <a:solidFill>
                  <a:srgbClr val="FF0000"/>
                </a:solidFill>
              </a:rPr>
              <a:t>,v</a:t>
            </a:r>
            <a:r>
              <a:rPr lang="en-IN" sz="2400" baseline="-25000" dirty="0">
                <a:solidFill>
                  <a:srgbClr val="FF0000"/>
                </a:solidFill>
              </a:rPr>
              <a:t>i</a:t>
            </a:r>
            <a:r>
              <a:rPr lang="en-IN" sz="2400" dirty="0">
                <a:solidFill>
                  <a:srgbClr val="FF0000"/>
                </a:solidFill>
              </a:rPr>
              <a:t>)</a:t>
            </a:r>
            <a:r>
              <a:rPr lang="en-IN" sz="2400" dirty="0">
                <a:solidFill>
                  <a:srgbClr val="2723C2"/>
                </a:solidFill>
              </a:rPr>
              <a:t>,v</a:t>
            </a:r>
            <a:r>
              <a:rPr lang="en-IN" sz="2400" baseline="-25000" dirty="0">
                <a:solidFill>
                  <a:srgbClr val="2723C2"/>
                </a:solidFill>
              </a:rPr>
              <a:t>i</a:t>
            </a:r>
            <a:r>
              <a:rPr lang="en-IN" sz="2400" dirty="0"/>
              <a:t>,…</a:t>
            </a:r>
          </a:p>
          <a:p>
            <a:endParaRPr lang="en-IN" sz="2400" dirty="0"/>
          </a:p>
          <a:p>
            <a:r>
              <a:rPr lang="en-IN" sz="2800" dirty="0"/>
              <a:t>The </a:t>
            </a:r>
            <a:r>
              <a:rPr lang="en-IN" sz="2800" b="1" i="1" dirty="0"/>
              <a:t>length of a walk</a:t>
            </a:r>
            <a:r>
              <a:rPr lang="en-IN" sz="2800" dirty="0"/>
              <a:t> is </a:t>
            </a:r>
            <a:r>
              <a:rPr lang="en-IN" sz="2800" dirty="0">
                <a:solidFill>
                  <a:srgbClr val="2723C2"/>
                </a:solidFill>
              </a:rPr>
              <a:t>m</a:t>
            </a:r>
            <a:r>
              <a:rPr lang="en-IN" sz="2800" dirty="0"/>
              <a:t>, the number of edges in the walk.</a:t>
            </a:r>
          </a:p>
          <a:p>
            <a:r>
              <a:rPr lang="en-IN" sz="2800" dirty="0"/>
              <a:t>An </a:t>
            </a:r>
            <a:r>
              <a:rPr lang="en-IN" sz="2800" b="1" i="1" dirty="0"/>
              <a:t>open walk</a:t>
            </a:r>
            <a:r>
              <a:rPr lang="en-IN" sz="2800" dirty="0"/>
              <a:t> is a walk in which the first and last vertices are not the same. </a:t>
            </a:r>
          </a:p>
          <a:p>
            <a:r>
              <a:rPr lang="en-IN" sz="2800" dirty="0"/>
              <a:t>A </a:t>
            </a:r>
            <a:r>
              <a:rPr lang="en-IN" sz="2800" b="1" i="1" dirty="0"/>
              <a:t>closed walk</a:t>
            </a:r>
            <a:r>
              <a:rPr lang="en-IN" sz="2800" dirty="0"/>
              <a:t> is a walk in which the first and last vertices are the same</a:t>
            </a:r>
            <a:r>
              <a:rPr lang="en-IN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268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E616-A4A0-1543-83A7-7E80FE33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diagram of a 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0B306-1C91-CE44-BCC9-7E8D83B74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1822450"/>
            <a:ext cx="7327900" cy="321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467A2-D33D-7649-BA38-0D9D729898D1}"/>
              </a:ext>
            </a:extLst>
          </p:cNvPr>
          <p:cNvSpPr txBox="1"/>
          <p:nvPr/>
        </p:nvSpPr>
        <p:spPr>
          <a:xfrm>
            <a:off x="3564197" y="5063745"/>
            <a:ext cx="467175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Any function is a relation, but a relation may or may not be a function.</a:t>
            </a:r>
          </a:p>
        </p:txBody>
      </p:sp>
    </p:spTree>
    <p:extLst>
      <p:ext uri="{BB962C8B-B14F-4D97-AF65-F5344CB8AC3E}">
        <p14:creationId xmlns:p14="http://schemas.microsoft.com/office/powerpoint/2010/main" val="3651887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4BF49-8DAB-094E-AE6E-D92935D9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7950"/>
            <a:ext cx="85344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66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5B36-0F92-BD43-B1E6-B2910B21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1DAA-AF41-7545-B963-7BF83489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Trail</a:t>
            </a:r>
          </a:p>
          <a:p>
            <a:pPr lvl="1"/>
            <a:r>
              <a:rPr lang="en-IN" dirty="0"/>
              <a:t>A trail is an open walk in which no edge occurs more than once.</a:t>
            </a:r>
          </a:p>
          <a:p>
            <a:r>
              <a:rPr lang="en-IN" dirty="0"/>
              <a:t>Circuit</a:t>
            </a:r>
          </a:p>
          <a:p>
            <a:pPr lvl="1"/>
            <a:r>
              <a:rPr lang="en-IN" dirty="0"/>
              <a:t>A circuit is a closed walk in which no edge occurs more than once.</a:t>
            </a:r>
          </a:p>
          <a:p>
            <a:r>
              <a:rPr lang="en-IN" dirty="0"/>
              <a:t>Path</a:t>
            </a:r>
          </a:p>
          <a:p>
            <a:pPr lvl="1"/>
            <a:r>
              <a:rPr lang="en-IN" dirty="0"/>
              <a:t>A path is a trail in which no vertex occurs more than once.</a:t>
            </a:r>
          </a:p>
          <a:p>
            <a:r>
              <a:rPr lang="en-IN" dirty="0"/>
              <a:t>Cycle</a:t>
            </a:r>
          </a:p>
          <a:p>
            <a:pPr lvl="1"/>
            <a:r>
              <a:rPr lang="en-IN" dirty="0"/>
              <a:t>A cycle is a circuit of length at least 1 in which no vertex occurs more than once, except the first and last vertices which are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61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AB84-6AD9-2D4F-9EAE-61915F3A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373E9-523D-D540-873C-A5A81895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36750"/>
            <a:ext cx="7620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85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3CCF-A8F3-9840-99D6-949A590C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definitions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0431D-F309-8240-BD86-902233B5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417638"/>
            <a:ext cx="4889500" cy="323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E14B4-CC6C-C240-AFA3-A3D4B7EC1BE3}"/>
              </a:ext>
            </a:extLst>
          </p:cNvPr>
          <p:cNvSpPr txBox="1"/>
          <p:nvPr/>
        </p:nvSpPr>
        <p:spPr>
          <a:xfrm>
            <a:off x="1085850" y="4724400"/>
            <a:ext cx="760095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In-degree of a vertex; out-degree of a vertex; head of an edge; tail of an edge; Self-loops; walk in the graph; trail; circuit;  path; cycle</a:t>
            </a:r>
          </a:p>
        </p:txBody>
      </p:sp>
    </p:spTree>
    <p:extLst>
      <p:ext uri="{BB962C8B-B14F-4D97-AF65-F5344CB8AC3E}">
        <p14:creationId xmlns:p14="http://schemas.microsoft.com/office/powerpoint/2010/main" val="592807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E5B4-1ADE-7044-85D8-8A27C36A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Compositions of relations (6.4)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1907-C1EC-B54F-A6C6-C06933E3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  <a:p>
            <a:pPr lvl="1"/>
            <a:r>
              <a:rPr lang="en-IN" dirty="0"/>
              <a:t>The composition of relations R and S on set A is another relation on A, denoted S </a:t>
            </a:r>
            <a:r>
              <a:rPr lang="el-GR" dirty="0"/>
              <a:t>ο </a:t>
            </a:r>
            <a:r>
              <a:rPr lang="en-IN" dirty="0"/>
              <a:t>R. </a:t>
            </a:r>
          </a:p>
          <a:p>
            <a:pPr lvl="1"/>
            <a:r>
              <a:rPr lang="en-IN" dirty="0"/>
              <a:t>The pair (a, c) ∈ S </a:t>
            </a:r>
            <a:r>
              <a:rPr lang="el-GR" dirty="0"/>
              <a:t>ο </a:t>
            </a:r>
            <a:r>
              <a:rPr lang="en-IN" dirty="0"/>
              <a:t>R if and only if there is a b ∈ A such that (a, b) ∈ R and (b, c) ∈ S.</a:t>
            </a:r>
          </a:p>
          <a:p>
            <a:pPr lvl="1"/>
            <a:r>
              <a:rPr lang="en-IN" dirty="0"/>
              <a:t>The domain of each relation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28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8CD83F-79F4-BE42-9CF1-ED0EA5D2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28600"/>
            <a:ext cx="6489700" cy="41743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29C5BD-440E-4E4A-9C30-FA8C4A51F0F9}"/>
              </a:ext>
            </a:extLst>
          </p:cNvPr>
          <p:cNvSpPr/>
          <p:nvPr/>
        </p:nvSpPr>
        <p:spPr>
          <a:xfrm>
            <a:off x="323850" y="4402994"/>
            <a:ext cx="83820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37474F"/>
                </a:solidFill>
                <a:latin typeface="Roboto"/>
              </a:rPr>
              <a:t>R and S are relations on set A.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IN" sz="2400" dirty="0">
                <a:solidFill>
                  <a:srgbClr val="37474F"/>
                </a:solidFill>
                <a:latin typeface="Roboto"/>
              </a:rPr>
              <a:t>(a, c) ∈ S ∘ R because there is a vertex d such that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a,d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R and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d,c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37474F"/>
                </a:solidFill>
                <a:latin typeface="Roboto"/>
              </a:rPr>
              <a:t>Since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c,d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R and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d,c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S,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c,c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S ∘ 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37474F"/>
                </a:solidFill>
                <a:latin typeface="Roboto"/>
              </a:rPr>
              <a:t>Since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b,b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R and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b,d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S,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b,d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S ∘ 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37474F"/>
                </a:solidFill>
                <a:latin typeface="Roboto"/>
              </a:rPr>
              <a:t>Since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b,b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R and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b,a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S, (</a:t>
            </a:r>
            <a:r>
              <a:rPr lang="en-IN" sz="2400" dirty="0" err="1">
                <a:solidFill>
                  <a:srgbClr val="37474F"/>
                </a:solidFill>
                <a:latin typeface="Roboto"/>
              </a:rPr>
              <a:t>b,a</a:t>
            </a:r>
            <a:r>
              <a:rPr lang="en-IN" sz="2400" dirty="0">
                <a:solidFill>
                  <a:srgbClr val="37474F"/>
                </a:solidFill>
                <a:latin typeface="Roboto"/>
              </a:rPr>
              <a:t>) ∈ S ∘ R.</a:t>
            </a:r>
            <a:endParaRPr lang="en-IN" sz="2400" b="0" i="0" dirty="0">
              <a:solidFill>
                <a:srgbClr val="37474F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7620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of 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Defn</a:t>
            </a:r>
            <a:r>
              <a:rPr lang="en-US" sz="2800" dirty="0"/>
              <a:t>: A </a:t>
            </a:r>
            <a:r>
              <a:rPr lang="en-US" sz="2800" b="1" dirty="0">
                <a:solidFill>
                  <a:srgbClr val="0000FF"/>
                </a:solidFill>
              </a:rPr>
              <a:t>relation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 on a set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 is a subset </a:t>
            </a:r>
            <a:r>
              <a:rPr lang="en-US" sz="2800" dirty="0">
                <a:solidFill>
                  <a:srgbClr val="FF0000"/>
                </a:solidFill>
              </a:rPr>
              <a:t>R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  A x A.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 We often abbreviate the statement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 R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 as 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xRy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. The statement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)  R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is abbreviated as </a:t>
            </a:r>
          </a:p>
          <a:p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A is called the domain of the relation.</a:t>
            </a:r>
          </a:p>
        </p:txBody>
      </p:sp>
      <p:pic>
        <p:nvPicPr>
          <p:cNvPr id="4" name="Picture 3" descr="Screen Shot 2015-03-16 at 12.0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0" y="2547711"/>
            <a:ext cx="853693" cy="4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dirty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/>
              <a:t>Consider the set  </a:t>
            </a:r>
            <a:r>
              <a:rPr lang="en-US" sz="2800" dirty="0">
                <a:solidFill>
                  <a:srgbClr val="0000FF"/>
                </a:solidFill>
              </a:rPr>
              <a:t>L = { (</a:t>
            </a:r>
            <a:r>
              <a:rPr lang="en-US" sz="2800" dirty="0" err="1">
                <a:solidFill>
                  <a:srgbClr val="0000FF"/>
                </a:solidFill>
              </a:rPr>
              <a:t>x,y</a:t>
            </a:r>
            <a:r>
              <a:rPr lang="en-US" sz="2800" dirty="0">
                <a:solidFill>
                  <a:srgbClr val="0000FF"/>
                </a:solidFill>
              </a:rPr>
              <a:t>): x, y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94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dirty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Consider the set  L = { 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x,y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): x, y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>
                <a:latin typeface="Calibri" charset="0"/>
                <a:sym typeface="Symbol" charset="0"/>
              </a:rPr>
              <a:t>Consider the set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222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dirty="0">
                <a:solidFill>
                  <a:srgbClr val="0000FF"/>
                </a:solidFill>
              </a:rPr>
              <a:t>A = {1,2,3,4,5,6}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Consider the set  L = { 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x,y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): x, y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 A and x &lt; y}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charset="0"/>
                <a:sym typeface="Symbol" charset="0"/>
              </a:rPr>
              <a:t>L = {(1,2), (1,3), (1,4), (1,5), (1,6), (2,3), (2,4), (2,5), (2,6), (3,4), (3,5), (3,6), (4,5), (4,6), (5,6)}</a:t>
            </a:r>
          </a:p>
          <a:p>
            <a:r>
              <a:rPr lang="en-US" sz="2800" dirty="0">
                <a:latin typeface="Calibri" charset="0"/>
                <a:sym typeface="Symbol" charset="0"/>
              </a:rPr>
              <a:t>Consider the set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D={(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x,y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  A and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sym typeface="Symbol" charset="0"/>
              </a:rPr>
              <a:t>x|y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sym typeface="Symbol" charset="0"/>
              </a:rPr>
              <a:t>}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  <a:sym typeface="Symbol" charset="0"/>
              </a:rPr>
              <a:t>D={(1,1), (1,2), (1,3), (1,4), (1,5), (1,6), (2,2), (2,4) (2,6), (3,3), (3,6), (4,4), (5,5), (6,6)}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298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15747</TotalTime>
  <Words>3214</Words>
  <Application>Microsoft Macintosh PowerPoint</Application>
  <PresentationFormat>On-screen Show (4:3)</PresentationFormat>
  <Paragraphs>255</Paragraphs>
  <Slides>55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ＭＳ Ｐゴシック</vt:lpstr>
      <vt:lpstr>Arial</vt:lpstr>
      <vt:lpstr>Calibri</vt:lpstr>
      <vt:lpstr>Cambria Math</vt:lpstr>
      <vt:lpstr>Roboto</vt:lpstr>
      <vt:lpstr>Symbol</vt:lpstr>
      <vt:lpstr>Wingdings</vt:lpstr>
      <vt:lpstr>Office Theme</vt:lpstr>
      <vt:lpstr>Equation</vt:lpstr>
      <vt:lpstr>Relations (Chapter 6.1-6.4)</vt:lpstr>
      <vt:lpstr>Outline of Chapter 6</vt:lpstr>
      <vt:lpstr>Introduction to binary relations</vt:lpstr>
      <vt:lpstr>Arrow diagram of a relation</vt:lpstr>
      <vt:lpstr>Arrow diagram of a relation</vt:lpstr>
      <vt:lpstr>Relation of a set</vt:lpstr>
      <vt:lpstr>Relations</vt:lpstr>
      <vt:lpstr>Relations</vt:lpstr>
      <vt:lpstr>Relations</vt:lpstr>
      <vt:lpstr>Relation of a set</vt:lpstr>
      <vt:lpstr>Examples of Relations</vt:lpstr>
      <vt:lpstr>Representing Relations</vt:lpstr>
      <vt:lpstr>Representing Relations</vt:lpstr>
      <vt:lpstr>Representing Relations</vt:lpstr>
      <vt:lpstr>Representing Relations</vt:lpstr>
      <vt:lpstr>Representing Relations</vt:lpstr>
      <vt:lpstr>Relations</vt:lpstr>
      <vt:lpstr>Relations</vt:lpstr>
      <vt:lpstr>Relations</vt:lpstr>
      <vt:lpstr>Relations</vt:lpstr>
      <vt:lpstr>Relations</vt:lpstr>
      <vt:lpstr>Relations</vt:lpstr>
      <vt:lpstr>Relations as Subsets</vt:lpstr>
      <vt:lpstr>Relations as Subsets</vt:lpstr>
      <vt:lpstr>Questions:</vt:lpstr>
      <vt:lpstr>Properties of Binary Relations (6.2)</vt:lpstr>
      <vt:lpstr>Properties of Relations in Graphs</vt:lpstr>
      <vt:lpstr>Properties of Relations in Graphs</vt:lpstr>
      <vt:lpstr>Properties of Relations in Graphs</vt:lpstr>
      <vt:lpstr>Properties of Relations in Graphs</vt:lpstr>
      <vt:lpstr>Examples</vt:lpstr>
      <vt:lpstr>R1</vt:lpstr>
      <vt:lpstr>R2</vt:lpstr>
      <vt:lpstr>R3</vt:lpstr>
      <vt:lpstr>R4</vt:lpstr>
      <vt:lpstr>R5</vt:lpstr>
      <vt:lpstr>R5</vt:lpstr>
      <vt:lpstr>R6</vt:lpstr>
      <vt:lpstr>Examine the following table:</vt:lpstr>
      <vt:lpstr>Visualizing the Properties</vt:lpstr>
      <vt:lpstr>Visualizing the Properties</vt:lpstr>
      <vt:lpstr>Visualizing the Properties</vt:lpstr>
      <vt:lpstr>Directed graphs, paths, and cycles (6.3)</vt:lpstr>
      <vt:lpstr>Directed graphs, paths, and cycles (6.3)</vt:lpstr>
      <vt:lpstr>Directed graphs, paths, and cycles (6.3)</vt:lpstr>
      <vt:lpstr>Directed graphs, paths, and cycles (6.3)</vt:lpstr>
      <vt:lpstr>Directed graphs</vt:lpstr>
      <vt:lpstr>A walk in a directed graph</vt:lpstr>
      <vt:lpstr>A walk in a directed graph</vt:lpstr>
      <vt:lpstr>PowerPoint Presentation</vt:lpstr>
      <vt:lpstr>A few more definitions</vt:lpstr>
      <vt:lpstr>Example</vt:lpstr>
      <vt:lpstr>Graph definitions</vt:lpstr>
      <vt:lpstr>Compositions of relations (6.4)</vt:lpstr>
      <vt:lpstr>PowerPoint Presentation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(Chapter 11)</dc:title>
  <dc:creator>Binay Bhattacharya</dc:creator>
  <cp:lastModifiedBy>Microsoft Office User</cp:lastModifiedBy>
  <cp:revision>94</cp:revision>
  <cp:lastPrinted>2015-03-20T08:54:04Z</cp:lastPrinted>
  <dcterms:created xsi:type="dcterms:W3CDTF">2015-03-16T06:47:54Z</dcterms:created>
  <dcterms:modified xsi:type="dcterms:W3CDTF">2020-10-19T06:37:41Z</dcterms:modified>
</cp:coreProperties>
</file>