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3"/>
  </p:notesMasterIdLst>
  <p:sldIdLst>
    <p:sldId id="422" r:id="rId2"/>
    <p:sldId id="303" r:id="rId3"/>
    <p:sldId id="423" r:id="rId4"/>
    <p:sldId id="424" r:id="rId5"/>
    <p:sldId id="427" r:id="rId6"/>
    <p:sldId id="425" r:id="rId7"/>
    <p:sldId id="428" r:id="rId8"/>
    <p:sldId id="426" r:id="rId9"/>
    <p:sldId id="388" r:id="rId10"/>
    <p:sldId id="389" r:id="rId11"/>
    <p:sldId id="390" r:id="rId12"/>
    <p:sldId id="391" r:id="rId13"/>
    <p:sldId id="393" r:id="rId14"/>
    <p:sldId id="394" r:id="rId15"/>
    <p:sldId id="432" r:id="rId16"/>
    <p:sldId id="434" r:id="rId17"/>
    <p:sldId id="395" r:id="rId18"/>
    <p:sldId id="415" r:id="rId19"/>
    <p:sldId id="419" r:id="rId20"/>
    <p:sldId id="416" r:id="rId21"/>
    <p:sldId id="417" r:id="rId22"/>
    <p:sldId id="418" r:id="rId23"/>
    <p:sldId id="429" r:id="rId24"/>
    <p:sldId id="430" r:id="rId25"/>
    <p:sldId id="431" r:id="rId26"/>
    <p:sldId id="274" r:id="rId27"/>
    <p:sldId id="305" r:id="rId28"/>
    <p:sldId id="306" r:id="rId29"/>
    <p:sldId id="275" r:id="rId30"/>
    <p:sldId id="298" r:id="rId31"/>
    <p:sldId id="325" r:id="rId32"/>
    <p:sldId id="326" r:id="rId33"/>
    <p:sldId id="327" r:id="rId34"/>
    <p:sldId id="328" r:id="rId35"/>
    <p:sldId id="329" r:id="rId36"/>
    <p:sldId id="276" r:id="rId37"/>
    <p:sldId id="280" r:id="rId38"/>
    <p:sldId id="277" r:id="rId39"/>
    <p:sldId id="278" r:id="rId40"/>
    <p:sldId id="279" r:id="rId41"/>
    <p:sldId id="285" r:id="rId42"/>
    <p:sldId id="310" r:id="rId43"/>
    <p:sldId id="311" r:id="rId44"/>
    <p:sldId id="282" r:id="rId45"/>
    <p:sldId id="312" r:id="rId46"/>
    <p:sldId id="283" r:id="rId47"/>
    <p:sldId id="313" r:id="rId48"/>
    <p:sldId id="291" r:id="rId49"/>
    <p:sldId id="314" r:id="rId50"/>
    <p:sldId id="315" r:id="rId51"/>
    <p:sldId id="433" r:id="rId52"/>
    <p:sldId id="435" r:id="rId53"/>
    <p:sldId id="436" r:id="rId54"/>
    <p:sldId id="396" r:id="rId55"/>
    <p:sldId id="397" r:id="rId56"/>
    <p:sldId id="398" r:id="rId57"/>
    <p:sldId id="400" r:id="rId58"/>
    <p:sldId id="399" r:id="rId59"/>
    <p:sldId id="402" r:id="rId60"/>
    <p:sldId id="414" r:id="rId61"/>
    <p:sldId id="420" r:id="rId62"/>
    <p:sldId id="437" r:id="rId63"/>
    <p:sldId id="443" r:id="rId64"/>
    <p:sldId id="444" r:id="rId65"/>
    <p:sldId id="341" r:id="rId66"/>
    <p:sldId id="342" r:id="rId67"/>
    <p:sldId id="356" r:id="rId68"/>
    <p:sldId id="413" r:id="rId69"/>
    <p:sldId id="343" r:id="rId70"/>
    <p:sldId id="357" r:id="rId71"/>
    <p:sldId id="358" r:id="rId72"/>
    <p:sldId id="359" r:id="rId73"/>
    <p:sldId id="360" r:id="rId74"/>
    <p:sldId id="344" r:id="rId75"/>
    <p:sldId id="345" r:id="rId76"/>
    <p:sldId id="361" r:id="rId77"/>
    <p:sldId id="362" r:id="rId78"/>
    <p:sldId id="363" r:id="rId79"/>
    <p:sldId id="445" r:id="rId80"/>
    <p:sldId id="364" r:id="rId81"/>
    <p:sldId id="366" r:id="rId82"/>
    <p:sldId id="365" r:id="rId83"/>
    <p:sldId id="367" r:id="rId84"/>
    <p:sldId id="368" r:id="rId85"/>
    <p:sldId id="370" r:id="rId86"/>
    <p:sldId id="371" r:id="rId87"/>
    <p:sldId id="372" r:id="rId88"/>
    <p:sldId id="373" r:id="rId89"/>
    <p:sldId id="374" r:id="rId90"/>
    <p:sldId id="375" r:id="rId91"/>
    <p:sldId id="385" r:id="rId92"/>
    <p:sldId id="403" r:id="rId93"/>
    <p:sldId id="404" r:id="rId94"/>
    <p:sldId id="405" r:id="rId95"/>
    <p:sldId id="406" r:id="rId96"/>
    <p:sldId id="407" r:id="rId97"/>
    <p:sldId id="408" r:id="rId98"/>
    <p:sldId id="409" r:id="rId99"/>
    <p:sldId id="410" r:id="rId100"/>
    <p:sldId id="421" r:id="rId101"/>
    <p:sldId id="386"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325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54"/>
    <p:restoredTop sz="94750"/>
  </p:normalViewPr>
  <p:slideViewPr>
    <p:cSldViewPr snapToGrid="0" snapToObjects="1">
      <p:cViewPr varScale="1">
        <p:scale>
          <a:sx n="108" d="100"/>
          <a:sy n="108" d="100"/>
        </p:scale>
        <p:origin x="205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98BC1-DAFB-5740-BE02-FFF1AB9C9A54}" type="datetimeFigureOut">
              <a:rPr lang="en-US" smtClean="0"/>
              <a:t>10/2/20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7E27F-9CEB-AD4F-B7F7-E809299E41FA}" type="slidenum">
              <a:rPr lang="en-US" smtClean="0"/>
              <a:t>‹#›</a:t>
            </a:fld>
            <a:endParaRPr lang="en-US"/>
          </a:p>
        </p:txBody>
      </p:sp>
    </p:spTree>
    <p:extLst>
      <p:ext uri="{BB962C8B-B14F-4D97-AF65-F5344CB8AC3E}">
        <p14:creationId xmlns:p14="http://schemas.microsoft.com/office/powerpoint/2010/main" val="5322441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40F64CBB-1008-C14D-B90E-824CD8CB0392}" type="datetimeFigureOut">
              <a:rPr lang="en-US" smtClean="0"/>
              <a:t>10/2/20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321908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0F64CBB-1008-C14D-B90E-824CD8CB0392}" type="datetimeFigureOut">
              <a:rPr lang="en-US" smtClean="0"/>
              <a:t>10/2/20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2382626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0F64CBB-1008-C14D-B90E-824CD8CB0392}" type="datetimeFigureOut">
              <a:rPr lang="en-US" smtClean="0"/>
              <a:t>10/2/20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170162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0F64CBB-1008-C14D-B90E-824CD8CB0392}" type="datetimeFigureOut">
              <a:rPr lang="en-US" smtClean="0"/>
              <a:t>10/2/20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374849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40F64CBB-1008-C14D-B90E-824CD8CB0392}" type="datetimeFigureOut">
              <a:rPr lang="en-US" smtClean="0"/>
              <a:t>10/2/20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242805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40F64CBB-1008-C14D-B90E-824CD8CB0392}" type="datetimeFigureOut">
              <a:rPr lang="en-US" smtClean="0"/>
              <a:t>10/2/20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63399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40F64CBB-1008-C14D-B90E-824CD8CB0392}" type="datetimeFigureOut">
              <a:rPr lang="en-US" smtClean="0"/>
              <a:t>10/2/20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41488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40F64CBB-1008-C14D-B90E-824CD8CB0392}" type="datetimeFigureOut">
              <a:rPr lang="en-US" smtClean="0"/>
              <a:t>10/2/20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186016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64CBB-1008-C14D-B90E-824CD8CB0392}" type="datetimeFigureOut">
              <a:rPr lang="en-US" smtClean="0"/>
              <a:t>10/2/20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6640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40F64CBB-1008-C14D-B90E-824CD8CB0392}" type="datetimeFigureOut">
              <a:rPr lang="en-US" smtClean="0"/>
              <a:t>10/2/20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386565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40F64CBB-1008-C14D-B90E-824CD8CB0392}" type="datetimeFigureOut">
              <a:rPr lang="en-US" smtClean="0"/>
              <a:t>10/2/20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E67C-A4B9-204F-B2E5-8FF554151A1A}" type="slidenum">
              <a:rPr lang="en-US" smtClean="0"/>
              <a:t>‹#›</a:t>
            </a:fld>
            <a:endParaRPr lang="en-US"/>
          </a:p>
        </p:txBody>
      </p:sp>
    </p:spTree>
    <p:extLst>
      <p:ext uri="{BB962C8B-B14F-4D97-AF65-F5344CB8AC3E}">
        <p14:creationId xmlns:p14="http://schemas.microsoft.com/office/powerpoint/2010/main" val="171890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64CBB-1008-C14D-B90E-824CD8CB0392}" type="datetimeFigureOut">
              <a:rPr lang="en-US" smtClean="0"/>
              <a:t>10/2/20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E67C-A4B9-204F-B2E5-8FF554151A1A}" type="slidenum">
              <a:rPr lang="en-US" smtClean="0"/>
              <a:t>‹#›</a:t>
            </a:fld>
            <a:endParaRPr lang="en-US"/>
          </a:p>
        </p:txBody>
      </p:sp>
    </p:spTree>
    <p:extLst>
      <p:ext uri="{BB962C8B-B14F-4D97-AF65-F5344CB8AC3E}">
        <p14:creationId xmlns:p14="http://schemas.microsoft.com/office/powerpoint/2010/main" val="110904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Proofs </a:t>
            </a:r>
            <a:r>
              <a:rPr lang="en-US"/>
              <a:t>(Chapter 2)</a:t>
            </a:r>
            <a:endParaRPr lang="en-US" dirty="0"/>
          </a:p>
        </p:txBody>
      </p:sp>
      <p:sp>
        <p:nvSpPr>
          <p:cNvPr id="3" name="Subtitle 2"/>
          <p:cNvSpPr>
            <a:spLocks noGrp="1"/>
          </p:cNvSpPr>
          <p:nvPr>
            <p:ph type="subTitle" idx="1"/>
          </p:nvPr>
        </p:nvSpPr>
        <p:spPr/>
        <p:txBody>
          <a:bodyPr>
            <a:normAutofit/>
          </a:bodyPr>
          <a:lstStyle/>
          <a:p>
            <a:r>
              <a:rPr lang="en-US" dirty="0"/>
              <a:t>Used some materials from </a:t>
            </a:r>
          </a:p>
          <a:p>
            <a:r>
              <a:rPr lang="en-US" dirty="0"/>
              <a:t>Book of Proof by </a:t>
            </a:r>
          </a:p>
        </p:txBody>
      </p:sp>
      <p:sp>
        <p:nvSpPr>
          <p:cNvPr id="4" name="Rectangle 3"/>
          <p:cNvSpPr/>
          <p:nvPr/>
        </p:nvSpPr>
        <p:spPr>
          <a:xfrm>
            <a:off x="2974340" y="5115580"/>
            <a:ext cx="3221530" cy="523220"/>
          </a:xfrm>
          <a:prstGeom prst="rect">
            <a:avLst/>
          </a:prstGeom>
        </p:spPr>
        <p:txBody>
          <a:bodyPr wrap="none">
            <a:spAutoFit/>
          </a:bodyPr>
          <a:lstStyle/>
          <a:p>
            <a:r>
              <a:rPr lang="en-US" sz="2800" dirty="0"/>
              <a:t>Richard H. </a:t>
            </a:r>
            <a:r>
              <a:rPr lang="en-US" sz="2800" dirty="0" err="1"/>
              <a:t>Hammack</a:t>
            </a:r>
            <a:endParaRPr lang="en-US" sz="2800" dirty="0"/>
          </a:p>
        </p:txBody>
      </p:sp>
      <p:sp>
        <p:nvSpPr>
          <p:cNvPr id="5" name="Rectangle 4"/>
          <p:cNvSpPr/>
          <p:nvPr/>
        </p:nvSpPr>
        <p:spPr>
          <a:xfrm>
            <a:off x="835684" y="5757900"/>
            <a:ext cx="8001826" cy="400110"/>
          </a:xfrm>
          <a:prstGeom prst="rect">
            <a:avLst/>
          </a:prstGeom>
        </p:spPr>
        <p:txBody>
          <a:bodyPr wrap="square">
            <a:spAutoFit/>
          </a:bodyPr>
          <a:lstStyle/>
          <a:p>
            <a:r>
              <a:rPr lang="en-US" sz="2000" dirty="0"/>
              <a:t>https://</a:t>
            </a:r>
            <a:r>
              <a:rPr lang="en-US" sz="2000" dirty="0" err="1"/>
              <a:t>www.people.vcu.edu</a:t>
            </a:r>
            <a:r>
              <a:rPr lang="en-US" sz="2000" dirty="0"/>
              <a:t> › ~</a:t>
            </a:r>
            <a:r>
              <a:rPr lang="en-US" sz="2000" dirty="0" err="1"/>
              <a:t>rhammack</a:t>
            </a:r>
            <a:r>
              <a:rPr lang="en-US" sz="2000" dirty="0"/>
              <a:t> › </a:t>
            </a:r>
            <a:r>
              <a:rPr lang="en-US" sz="2000" dirty="0" err="1"/>
              <a:t>BookOfProof</a:t>
            </a:r>
            <a:r>
              <a:rPr lang="en-US" sz="2000" dirty="0"/>
              <a:t> › </a:t>
            </a:r>
            <a:r>
              <a:rPr lang="en-US" sz="2000" dirty="0" err="1"/>
              <a:t>BookOfProof</a:t>
            </a:r>
            <a:endParaRPr lang="en-US" sz="2000" dirty="0"/>
          </a:p>
        </p:txBody>
      </p:sp>
    </p:spTree>
    <p:extLst>
      <p:ext uri="{BB962C8B-B14F-4D97-AF65-F5344CB8AC3E}">
        <p14:creationId xmlns:p14="http://schemas.microsoft.com/office/powerpoint/2010/main" val="4143146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Proofs by exhaustion</a:t>
            </a:r>
          </a:p>
        </p:txBody>
      </p:sp>
      <p:sp>
        <p:nvSpPr>
          <p:cNvPr id="3" name="Content Placeholder 2"/>
          <p:cNvSpPr>
            <a:spLocks noGrp="1"/>
          </p:cNvSpPr>
          <p:nvPr>
            <p:ph idx="1"/>
          </p:nvPr>
        </p:nvSpPr>
        <p:spPr/>
        <p:txBody>
          <a:bodyPr/>
          <a:lstStyle/>
          <a:p>
            <a:r>
              <a:rPr lang="en-US" dirty="0"/>
              <a:t>If the domain of an open statement is small, it may be easiest to prove the statement by checking each element individually.</a:t>
            </a:r>
          </a:p>
          <a:p>
            <a:r>
              <a:rPr lang="en-US" dirty="0"/>
              <a:t>This kind of proof is called proof by exhaustion.</a:t>
            </a:r>
          </a:p>
        </p:txBody>
      </p:sp>
    </p:spTree>
    <p:extLst>
      <p:ext uri="{BB962C8B-B14F-4D97-AF65-F5344CB8AC3E}">
        <p14:creationId xmlns:p14="http://schemas.microsoft.com/office/powerpoint/2010/main" val="148796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a:t>
            </a:r>
          </a:p>
        </p:txBody>
      </p:sp>
      <p:sp>
        <p:nvSpPr>
          <p:cNvPr id="3" name="Content Placeholder 2"/>
          <p:cNvSpPr>
            <a:spLocks noGrp="1"/>
          </p:cNvSpPr>
          <p:nvPr>
            <p:ph idx="1"/>
          </p:nvPr>
        </p:nvSpPr>
        <p:spPr>
          <a:xfrm>
            <a:off x="553262" y="1775255"/>
            <a:ext cx="8229600" cy="4525963"/>
          </a:xfrm>
        </p:spPr>
        <p:txBody>
          <a:bodyPr>
            <a:normAutofit/>
          </a:bodyPr>
          <a:lstStyle/>
          <a:p>
            <a:r>
              <a:rPr lang="en-US" sz="2800" dirty="0">
                <a:solidFill>
                  <a:srgbClr val="FF0000"/>
                </a:solidFill>
              </a:rPr>
              <a:t>Consider a group of six people. Each pair of people are either friends or enemies with each other. Then there are three people in the group who are all mutual friends or all mutual enemies.</a:t>
            </a:r>
          </a:p>
          <a:p>
            <a:endParaRPr lang="en-US" sz="2800" dirty="0"/>
          </a:p>
          <a:p>
            <a:pPr lvl="1"/>
            <a:r>
              <a:rPr lang="en-US" sz="2400" dirty="0"/>
              <a:t>Listen to the video whose link is given by the </a:t>
            </a:r>
            <a:r>
              <a:rPr lang="en-US" sz="2400" dirty="0" err="1"/>
              <a:t>Zybooks</a:t>
            </a:r>
            <a:r>
              <a:rPr lang="en-US" sz="2400" dirty="0"/>
              <a:t> (section 2.7)</a:t>
            </a:r>
          </a:p>
          <a:p>
            <a:endParaRPr lang="en-US" sz="2800" dirty="0"/>
          </a:p>
        </p:txBody>
      </p:sp>
    </p:spTree>
    <p:extLst>
      <p:ext uri="{BB962C8B-B14F-4D97-AF65-F5344CB8AC3E}">
        <p14:creationId xmlns:p14="http://schemas.microsoft.com/office/powerpoint/2010/main" val="8799745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Fill in the blanks</a:t>
            </a:r>
          </a:p>
        </p:txBody>
      </p:sp>
      <p:pic>
        <p:nvPicPr>
          <p:cNvPr id="4" name="Picture 3" descr="Screen Shot 2015-03-02 at 10.08.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7"/>
            <a:ext cx="9144000" cy="4480461"/>
          </a:xfrm>
          <a:prstGeom prst="rect">
            <a:avLst/>
          </a:prstGeom>
        </p:spPr>
      </p:pic>
    </p:spTree>
    <p:extLst>
      <p:ext uri="{BB962C8B-B14F-4D97-AF65-F5344CB8AC3E}">
        <p14:creationId xmlns:p14="http://schemas.microsoft.com/office/powerpoint/2010/main" val="99512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For every positive integer n less than 3, (n+1)</a:t>
            </a:r>
            <a:r>
              <a:rPr lang="en-US" baseline="30000" dirty="0"/>
              <a:t>2</a:t>
            </a:r>
            <a:r>
              <a:rPr lang="en-US" dirty="0"/>
              <a:t> ≥ 3</a:t>
            </a:r>
            <a:r>
              <a:rPr lang="en-US" baseline="30000" dirty="0"/>
              <a:t>n</a:t>
            </a:r>
            <a:r>
              <a:rPr lang="en-US" dirty="0"/>
              <a:t>.</a:t>
            </a:r>
          </a:p>
          <a:p>
            <a:r>
              <a:rPr lang="en-US" dirty="0"/>
              <a:t>p(n): (n+1)</a:t>
            </a:r>
            <a:r>
              <a:rPr lang="en-US" baseline="30000" dirty="0"/>
              <a:t>2</a:t>
            </a:r>
            <a:r>
              <a:rPr lang="en-US" dirty="0"/>
              <a:t> ≥ 3</a:t>
            </a:r>
            <a:r>
              <a:rPr lang="en-US" baseline="30000" dirty="0"/>
              <a:t>n</a:t>
            </a:r>
          </a:p>
          <a:p>
            <a:r>
              <a:rPr lang="en-US" dirty="0"/>
              <a:t>The domain of n is S= {1,2}</a:t>
            </a:r>
          </a:p>
          <a:p>
            <a:r>
              <a:rPr lang="en-US" dirty="0"/>
              <a:t>We can check that p(1) is true, p(2) is true.</a:t>
            </a:r>
          </a:p>
          <a:p>
            <a:r>
              <a:rPr lang="en-US" dirty="0"/>
              <a:t>Therefore, </a:t>
            </a:r>
            <a:r>
              <a:rPr lang="en-US" dirty="0">
                <a:latin typeface="Calibri" charset="0"/>
                <a:ea typeface="ＭＳ Ｐゴシック" charset="0"/>
                <a:sym typeface="Symbol" charset="0"/>
              </a:rPr>
              <a:t> n </a:t>
            </a:r>
            <a:r>
              <a:rPr lang="en-US" dirty="0">
                <a:solidFill>
                  <a:srgbClr val="000000"/>
                </a:solidFill>
                <a:latin typeface="Calibri" charset="0"/>
                <a:ea typeface="ＭＳ Ｐゴシック" charset="0"/>
                <a:sym typeface="Symbol" charset="0"/>
              </a:rPr>
              <a:t> S,</a:t>
            </a:r>
            <a:r>
              <a:rPr lang="en-US" dirty="0">
                <a:latin typeface="Calibri" charset="0"/>
                <a:ea typeface="ＭＳ Ｐゴシック" charset="0"/>
                <a:sym typeface="Symbol" charset="0"/>
              </a:rPr>
              <a:t>  p(n) is true.</a:t>
            </a:r>
          </a:p>
          <a:p>
            <a:r>
              <a:rPr lang="en-US" dirty="0">
                <a:latin typeface="Calibri" charset="0"/>
                <a:ea typeface="ＭＳ Ｐゴシック" charset="0"/>
                <a:sym typeface="Symbol" charset="0"/>
              </a:rPr>
              <a:t>However, when S = {1,2,3}, the above claim is not true since p(3) is false.</a:t>
            </a:r>
            <a:endParaRPr lang="en-US" dirty="0"/>
          </a:p>
        </p:txBody>
      </p:sp>
    </p:spTree>
    <p:extLst>
      <p:ext uri="{BB962C8B-B14F-4D97-AF65-F5344CB8AC3E}">
        <p14:creationId xmlns:p14="http://schemas.microsoft.com/office/powerpoint/2010/main" val="336740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Counterexamples</a:t>
            </a:r>
          </a:p>
        </p:txBody>
      </p:sp>
      <p:sp>
        <p:nvSpPr>
          <p:cNvPr id="3" name="Content Placeholder 2"/>
          <p:cNvSpPr>
            <a:spLocks noGrp="1"/>
          </p:cNvSpPr>
          <p:nvPr>
            <p:ph idx="1"/>
          </p:nvPr>
        </p:nvSpPr>
        <p:spPr>
          <a:xfrm>
            <a:off x="211694" y="1600200"/>
            <a:ext cx="8726492" cy="5257800"/>
          </a:xfrm>
        </p:spPr>
        <p:txBody>
          <a:bodyPr>
            <a:normAutofit/>
          </a:bodyPr>
          <a:lstStyle/>
          <a:p>
            <a:r>
              <a:rPr lang="en-US" dirty="0"/>
              <a:t>It is possible to disprove a claim by example as well.</a:t>
            </a:r>
          </a:p>
          <a:p>
            <a:r>
              <a:rPr lang="en-US" dirty="0"/>
              <a:t>A counterexample is an assignment of values to variables that shows a statement is false.</a:t>
            </a:r>
          </a:p>
          <a:p>
            <a:pPr marL="0" indent="0">
              <a:buNone/>
            </a:pPr>
            <a:endParaRPr lang="en-US" dirty="0"/>
          </a:p>
        </p:txBody>
      </p:sp>
    </p:spTree>
    <p:extLst>
      <p:ext uri="{BB962C8B-B14F-4D97-AF65-F5344CB8AC3E}">
        <p14:creationId xmlns:p14="http://schemas.microsoft.com/office/powerpoint/2010/main" val="262970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Counterexample</a:t>
            </a:r>
          </a:p>
        </p:txBody>
      </p:sp>
      <p:sp>
        <p:nvSpPr>
          <p:cNvPr id="3" name="Content Placeholder 2"/>
          <p:cNvSpPr>
            <a:spLocks noGrp="1"/>
          </p:cNvSpPr>
          <p:nvPr>
            <p:ph idx="1"/>
          </p:nvPr>
        </p:nvSpPr>
        <p:spPr/>
        <p:txBody>
          <a:bodyPr/>
          <a:lstStyle/>
          <a:p>
            <a:r>
              <a:rPr lang="en-US" dirty="0"/>
              <a:t>If x is a real number and x&lt; 1, the x</a:t>
            </a:r>
            <a:r>
              <a:rPr lang="en-US" baseline="30000" dirty="0"/>
              <a:t>2</a:t>
            </a:r>
            <a:r>
              <a:rPr lang="en-US" dirty="0"/>
              <a:t> &lt; x.</a:t>
            </a:r>
          </a:p>
          <a:p>
            <a:r>
              <a:rPr lang="en-US" dirty="0"/>
              <a:t>x = 2 is not a counterexample.</a:t>
            </a:r>
          </a:p>
          <a:p>
            <a:r>
              <a:rPr lang="en-US" dirty="0"/>
              <a:t>x = -1 is a counterexample.</a:t>
            </a:r>
          </a:p>
        </p:txBody>
      </p:sp>
    </p:spTree>
    <p:extLst>
      <p:ext uri="{BB962C8B-B14F-4D97-AF65-F5344CB8AC3E}">
        <p14:creationId xmlns:p14="http://schemas.microsoft.com/office/powerpoint/2010/main" val="1102608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a counterexample:</a:t>
            </a:r>
          </a:p>
        </p:txBody>
      </p:sp>
      <p:sp>
        <p:nvSpPr>
          <p:cNvPr id="3" name="Content Placeholder 2"/>
          <p:cNvSpPr>
            <a:spLocks noGrp="1"/>
          </p:cNvSpPr>
          <p:nvPr>
            <p:ph idx="1"/>
          </p:nvPr>
        </p:nvSpPr>
        <p:spPr/>
        <p:txBody>
          <a:bodyPr/>
          <a:lstStyle/>
          <a:p>
            <a:r>
              <a:rPr lang="en-US" dirty="0"/>
              <a:t>Every month of a  year has 30 or 31 days.</a:t>
            </a:r>
          </a:p>
          <a:p>
            <a:r>
              <a:rPr lang="en-US" dirty="0"/>
              <a:t>Every positive integer can be expressed as the sum of the squares of two integers.</a:t>
            </a:r>
          </a:p>
          <a:p>
            <a:r>
              <a:rPr lang="en-US" dirty="0"/>
              <a:t>Every real number has a multiplicative inverse.</a:t>
            </a:r>
          </a:p>
          <a:p>
            <a:pPr lvl="1"/>
            <a:r>
              <a:rPr lang="en-US" dirty="0"/>
              <a:t>x is a multiplicative inverse of y if </a:t>
            </a:r>
            <a:r>
              <a:rPr lang="en-US" dirty="0" err="1"/>
              <a:t>xy</a:t>
            </a:r>
            <a:r>
              <a:rPr lang="en-US" dirty="0"/>
              <a:t> = 1.</a:t>
            </a:r>
          </a:p>
        </p:txBody>
      </p:sp>
    </p:spTree>
    <p:extLst>
      <p:ext uri="{BB962C8B-B14F-4D97-AF65-F5344CB8AC3E}">
        <p14:creationId xmlns:p14="http://schemas.microsoft.com/office/powerpoint/2010/main" val="2349498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Counterexamples</a:t>
            </a:r>
          </a:p>
        </p:txBody>
      </p:sp>
      <p:sp>
        <p:nvSpPr>
          <p:cNvPr id="3" name="Content Placeholder 2"/>
          <p:cNvSpPr>
            <a:spLocks noGrp="1"/>
          </p:cNvSpPr>
          <p:nvPr>
            <p:ph idx="1"/>
          </p:nvPr>
        </p:nvSpPr>
        <p:spPr>
          <a:xfrm>
            <a:off x="211694" y="1600200"/>
            <a:ext cx="8726492" cy="5257800"/>
          </a:xfrm>
        </p:spPr>
        <p:txBody>
          <a:bodyPr>
            <a:normAutofit/>
          </a:bodyPr>
          <a:lstStyle/>
          <a:p>
            <a:r>
              <a:rPr lang="en-US" dirty="0"/>
              <a:t>Claim: If n is an integer greater than 1, then (1.1)</a:t>
            </a:r>
            <a:r>
              <a:rPr lang="en-US" baseline="30000" dirty="0"/>
              <a:t>n</a:t>
            </a:r>
            <a:r>
              <a:rPr lang="en-US" dirty="0"/>
              <a:t> &lt; n</a:t>
            </a:r>
            <a:r>
              <a:rPr lang="en-US" baseline="30000" dirty="0"/>
              <a:t>10</a:t>
            </a:r>
            <a:r>
              <a:rPr lang="en-US" dirty="0"/>
              <a:t>.</a:t>
            </a:r>
          </a:p>
          <a:p>
            <a:pPr lvl="1"/>
            <a:r>
              <a:rPr lang="en-US" dirty="0"/>
              <a:t>domain S = {2, 3, 4, …..}</a:t>
            </a:r>
          </a:p>
          <a:p>
            <a:pPr lvl="1"/>
            <a:r>
              <a:rPr lang="en-US" dirty="0"/>
              <a:t>p(n): (1.1)</a:t>
            </a:r>
            <a:r>
              <a:rPr lang="en-US" baseline="30000" dirty="0"/>
              <a:t>n</a:t>
            </a:r>
            <a:r>
              <a:rPr lang="en-US" dirty="0"/>
              <a:t> &lt; n</a:t>
            </a:r>
            <a:r>
              <a:rPr lang="en-US" baseline="30000" dirty="0"/>
              <a:t>10</a:t>
            </a:r>
            <a:r>
              <a:rPr lang="en-US" dirty="0"/>
              <a:t>.</a:t>
            </a:r>
          </a:p>
          <a:p>
            <a:pPr lvl="1"/>
            <a:r>
              <a:rPr lang="en-US" dirty="0"/>
              <a:t>The claim: </a:t>
            </a:r>
            <a:r>
              <a:rPr lang="en-US" dirty="0">
                <a:latin typeface="Calibri" charset="0"/>
                <a:ea typeface="ＭＳ Ｐゴシック" charset="0"/>
                <a:sym typeface="Symbol" charset="0"/>
              </a:rPr>
              <a:t>n </a:t>
            </a:r>
            <a:r>
              <a:rPr lang="en-US" dirty="0">
                <a:solidFill>
                  <a:srgbClr val="000000"/>
                </a:solidFill>
                <a:latin typeface="Calibri" charset="0"/>
                <a:ea typeface="ＭＳ Ｐゴシック" charset="0"/>
                <a:sym typeface="Symbol" charset="0"/>
              </a:rPr>
              <a:t> S,</a:t>
            </a:r>
            <a:r>
              <a:rPr lang="en-US" dirty="0">
                <a:latin typeface="Calibri" charset="0"/>
                <a:ea typeface="ＭＳ Ｐゴシック" charset="0"/>
                <a:sym typeface="Symbol" charset="0"/>
              </a:rPr>
              <a:t> p(n) is true.</a:t>
            </a:r>
            <a:endParaRPr lang="en-US" dirty="0"/>
          </a:p>
          <a:p>
            <a:r>
              <a:rPr lang="en-US" dirty="0"/>
              <a:t>p(2) is true.</a:t>
            </a:r>
          </a:p>
          <a:p>
            <a:r>
              <a:rPr lang="en-US" dirty="0"/>
              <a:t>p(100) is true since (1.1)</a:t>
            </a:r>
            <a:r>
              <a:rPr lang="en-US" baseline="30000" dirty="0"/>
              <a:t>100</a:t>
            </a:r>
            <a:r>
              <a:rPr lang="en-US" dirty="0"/>
              <a:t>=13780.61</a:t>
            </a:r>
          </a:p>
          <a:p>
            <a:endParaRPr lang="en-US" dirty="0"/>
          </a:p>
        </p:txBody>
      </p:sp>
    </p:spTree>
    <p:extLst>
      <p:ext uri="{BB962C8B-B14F-4D97-AF65-F5344CB8AC3E}">
        <p14:creationId xmlns:p14="http://schemas.microsoft.com/office/powerpoint/2010/main" val="1218589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Counterexamples</a:t>
            </a:r>
          </a:p>
        </p:txBody>
      </p:sp>
      <p:sp>
        <p:nvSpPr>
          <p:cNvPr id="3" name="Content Placeholder 2"/>
          <p:cNvSpPr>
            <a:spLocks noGrp="1"/>
          </p:cNvSpPr>
          <p:nvPr>
            <p:ph idx="1"/>
          </p:nvPr>
        </p:nvSpPr>
        <p:spPr>
          <a:xfrm>
            <a:off x="211694" y="1600200"/>
            <a:ext cx="8726492" cy="5257800"/>
          </a:xfrm>
        </p:spPr>
        <p:txBody>
          <a:bodyPr>
            <a:normAutofit lnSpcReduction="10000"/>
          </a:bodyPr>
          <a:lstStyle/>
          <a:p>
            <a:r>
              <a:rPr lang="en-US" dirty="0"/>
              <a:t>Claim: If n is an integer greater than 1, then (1.1)</a:t>
            </a:r>
            <a:r>
              <a:rPr lang="en-US" baseline="30000" dirty="0"/>
              <a:t>n</a:t>
            </a:r>
            <a:r>
              <a:rPr lang="en-US" dirty="0"/>
              <a:t> &lt; n</a:t>
            </a:r>
            <a:r>
              <a:rPr lang="en-US" baseline="30000" dirty="0"/>
              <a:t>10</a:t>
            </a:r>
            <a:r>
              <a:rPr lang="en-US" dirty="0"/>
              <a:t>.</a:t>
            </a:r>
          </a:p>
          <a:p>
            <a:pPr lvl="1"/>
            <a:r>
              <a:rPr lang="en-US" dirty="0"/>
              <a:t>domain S = {2, 3, 4, …..}</a:t>
            </a:r>
          </a:p>
          <a:p>
            <a:pPr lvl="1"/>
            <a:r>
              <a:rPr lang="en-US" dirty="0"/>
              <a:t>p(n): (1.1)</a:t>
            </a:r>
            <a:r>
              <a:rPr lang="en-US" baseline="30000" dirty="0"/>
              <a:t>n</a:t>
            </a:r>
            <a:r>
              <a:rPr lang="en-US" dirty="0"/>
              <a:t> &lt; n</a:t>
            </a:r>
            <a:r>
              <a:rPr lang="en-US" baseline="30000" dirty="0"/>
              <a:t>10</a:t>
            </a:r>
            <a:r>
              <a:rPr lang="en-US" dirty="0"/>
              <a:t>.</a:t>
            </a:r>
          </a:p>
          <a:p>
            <a:pPr lvl="1"/>
            <a:r>
              <a:rPr lang="en-US" dirty="0"/>
              <a:t>The claim: </a:t>
            </a:r>
            <a:r>
              <a:rPr lang="en-US" dirty="0">
                <a:latin typeface="Calibri" charset="0"/>
                <a:ea typeface="ＭＳ Ｐゴシック" charset="0"/>
                <a:sym typeface="Symbol" charset="0"/>
              </a:rPr>
              <a:t>n </a:t>
            </a:r>
            <a:r>
              <a:rPr lang="en-US" dirty="0">
                <a:solidFill>
                  <a:srgbClr val="000000"/>
                </a:solidFill>
                <a:latin typeface="Calibri" charset="0"/>
                <a:ea typeface="ＭＳ Ｐゴシック" charset="0"/>
                <a:sym typeface="Symbol" charset="0"/>
              </a:rPr>
              <a:t> S,</a:t>
            </a:r>
            <a:r>
              <a:rPr lang="en-US" dirty="0">
                <a:latin typeface="Calibri" charset="0"/>
                <a:ea typeface="ＭＳ Ｐゴシック" charset="0"/>
                <a:sym typeface="Symbol" charset="0"/>
              </a:rPr>
              <a:t> p(n) is true.</a:t>
            </a:r>
            <a:endParaRPr lang="en-US" dirty="0"/>
          </a:p>
          <a:p>
            <a:r>
              <a:rPr lang="en-US" dirty="0"/>
              <a:t>p(2) is true.</a:t>
            </a:r>
          </a:p>
          <a:p>
            <a:r>
              <a:rPr lang="en-US" dirty="0"/>
              <a:t>p(100) is true since (1.1)</a:t>
            </a:r>
            <a:r>
              <a:rPr lang="en-US" baseline="30000" dirty="0"/>
              <a:t>100</a:t>
            </a:r>
            <a:r>
              <a:rPr lang="en-US" dirty="0"/>
              <a:t>=13780.61</a:t>
            </a:r>
          </a:p>
          <a:p>
            <a:r>
              <a:rPr lang="en-US" dirty="0"/>
              <a:t>P(685) is true, but P(686) is not true.</a:t>
            </a:r>
          </a:p>
          <a:p>
            <a:r>
              <a:rPr lang="en-US" dirty="0"/>
              <a:t>n=686 is a counterexample for the statement (claim)</a:t>
            </a:r>
          </a:p>
          <a:p>
            <a:endParaRPr lang="en-US" dirty="0"/>
          </a:p>
          <a:p>
            <a:endParaRPr lang="en-US" dirty="0"/>
          </a:p>
        </p:txBody>
      </p:sp>
    </p:spTree>
    <p:extLst>
      <p:ext uri="{BB962C8B-B14F-4D97-AF65-F5344CB8AC3E}">
        <p14:creationId xmlns:p14="http://schemas.microsoft.com/office/powerpoint/2010/main" val="1420830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59292"/>
            <a:ext cx="8229600" cy="1143000"/>
          </a:xfrm>
        </p:spPr>
        <p:txBody>
          <a:bodyPr/>
          <a:lstStyle/>
          <a:p>
            <a:r>
              <a:rPr lang="en-US" b="1" dirty="0">
                <a:solidFill>
                  <a:srgbClr val="0000FF"/>
                </a:solidFill>
                <a:latin typeface="Calibri" charset="0"/>
                <a:ea typeface="ＭＳ Ｐゴシック" charset="0"/>
                <a:cs typeface="ＭＳ Ｐゴシック" charset="0"/>
              </a:rPr>
              <a:t>Terminology</a:t>
            </a:r>
          </a:p>
        </p:txBody>
      </p:sp>
      <p:sp>
        <p:nvSpPr>
          <p:cNvPr id="23554" name="Content Placeholder 2"/>
          <p:cNvSpPr>
            <a:spLocks noGrp="1"/>
          </p:cNvSpPr>
          <p:nvPr>
            <p:ph idx="1"/>
          </p:nvPr>
        </p:nvSpPr>
        <p:spPr>
          <a:xfrm>
            <a:off x="457200" y="860036"/>
            <a:ext cx="8229600" cy="6125862"/>
          </a:xfrm>
        </p:spPr>
        <p:txBody>
          <a:bodyPr>
            <a:noAutofit/>
          </a:bodyPr>
          <a:lstStyle/>
          <a:p>
            <a:r>
              <a:rPr lang="en-US" sz="2800" dirty="0">
                <a:latin typeface="Calibri" charset="0"/>
                <a:ea typeface="ＭＳ Ｐゴシック" charset="0"/>
                <a:cs typeface="ＭＳ Ｐゴシック" charset="0"/>
              </a:rPr>
              <a:t>A primary endeavor in mathematics is proving theorems.</a:t>
            </a:r>
          </a:p>
          <a:p>
            <a:r>
              <a:rPr lang="en-US" sz="2800" dirty="0">
                <a:latin typeface="Calibri" charset="0"/>
                <a:ea typeface="ＭＳ Ｐゴシック" charset="0"/>
                <a:cs typeface="ＭＳ Ｐゴシック" charset="0"/>
              </a:rPr>
              <a:t> A </a:t>
            </a:r>
            <a:r>
              <a:rPr lang="en-US" sz="2800" u="sng" dirty="0">
                <a:latin typeface="Calibri" charset="0"/>
                <a:ea typeface="ＭＳ Ｐゴシック" charset="0"/>
                <a:cs typeface="ＭＳ Ｐゴシック" charset="0"/>
              </a:rPr>
              <a:t>theorem</a:t>
            </a:r>
            <a:r>
              <a:rPr lang="en-US" sz="2800" dirty="0">
                <a:latin typeface="Calibri" charset="0"/>
                <a:ea typeface="ＭＳ Ｐゴシック" charset="0"/>
                <a:cs typeface="ＭＳ Ｐゴシック" charset="0"/>
              </a:rPr>
              <a:t> is a statement that can be shown to be true (via a proof).</a:t>
            </a:r>
          </a:p>
          <a:p>
            <a:r>
              <a:rPr lang="en-US" sz="2800" dirty="0">
                <a:latin typeface="Calibri" charset="0"/>
                <a:ea typeface="ＭＳ Ｐゴシック" charset="0"/>
                <a:cs typeface="ＭＳ Ｐゴシック" charset="0"/>
              </a:rPr>
              <a:t>A </a:t>
            </a:r>
            <a:r>
              <a:rPr lang="en-US" sz="2800" u="sng" dirty="0">
                <a:latin typeface="Calibri" charset="0"/>
                <a:ea typeface="ＭＳ Ｐゴシック" charset="0"/>
                <a:cs typeface="ＭＳ Ｐゴシック" charset="0"/>
              </a:rPr>
              <a:t>proof</a:t>
            </a:r>
            <a:r>
              <a:rPr lang="en-US" sz="2800" dirty="0">
                <a:latin typeface="Calibri" charset="0"/>
                <a:ea typeface="ＭＳ Ｐゴシック" charset="0"/>
                <a:cs typeface="ＭＳ Ｐゴシック" charset="0"/>
              </a:rPr>
              <a:t> is a sequence of statements that form an argument.</a:t>
            </a:r>
          </a:p>
          <a:p>
            <a:r>
              <a:rPr lang="en-US" sz="2800" u="sng" dirty="0">
                <a:latin typeface="Calibri" charset="0"/>
                <a:ea typeface="ＭＳ Ｐゴシック" charset="0"/>
                <a:cs typeface="ＭＳ Ｐゴシック" charset="0"/>
              </a:rPr>
              <a:t>Axioms</a:t>
            </a:r>
            <a:r>
              <a:rPr lang="en-US" sz="2800" dirty="0">
                <a:latin typeface="Calibri" charset="0"/>
                <a:ea typeface="ＭＳ Ｐゴシック" charset="0"/>
                <a:cs typeface="ＭＳ Ｐゴシック" charset="0"/>
              </a:rPr>
              <a:t> or </a:t>
            </a:r>
            <a:r>
              <a:rPr lang="en-US" sz="2800" u="sng" dirty="0">
                <a:latin typeface="Calibri" charset="0"/>
                <a:ea typeface="ＭＳ Ｐゴシック" charset="0"/>
                <a:cs typeface="ＭＳ Ｐゴシック" charset="0"/>
              </a:rPr>
              <a:t>postulates</a:t>
            </a:r>
            <a:r>
              <a:rPr lang="en-US" sz="2800" dirty="0">
                <a:latin typeface="Calibri" charset="0"/>
                <a:ea typeface="ＭＳ Ｐゴシック" charset="0"/>
                <a:cs typeface="ＭＳ Ｐゴシック" charset="0"/>
              </a:rPr>
              <a:t> are statements taken to be self evident or assumed to be true.</a:t>
            </a:r>
          </a:p>
        </p:txBody>
      </p:sp>
    </p:spTree>
    <p:extLst>
      <p:ext uri="{BB962C8B-B14F-4D97-AF65-F5344CB8AC3E}">
        <p14:creationId xmlns:p14="http://schemas.microsoft.com/office/powerpoint/2010/main" val="357337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for Universal Specification</a:t>
            </a:r>
          </a:p>
        </p:txBody>
      </p:sp>
      <p:sp>
        <p:nvSpPr>
          <p:cNvPr id="3" name="Content Placeholder 2"/>
          <p:cNvSpPr>
            <a:spLocks noGrp="1"/>
          </p:cNvSpPr>
          <p:nvPr>
            <p:ph idx="1"/>
          </p:nvPr>
        </p:nvSpPr>
        <p:spPr>
          <a:xfrm>
            <a:off x="457200" y="1600200"/>
            <a:ext cx="8229600" cy="3236347"/>
          </a:xfrm>
        </p:spPr>
        <p:txBody>
          <a:bodyPr/>
          <a:lstStyle/>
          <a:p>
            <a:r>
              <a:rPr lang="en-US" dirty="0"/>
              <a:t>Suppose </a:t>
            </a:r>
            <a:r>
              <a:rPr lang="en-US" dirty="0">
                <a:solidFill>
                  <a:srgbClr val="0000FF"/>
                </a:solidFill>
                <a:latin typeface="Calibri" charset="0"/>
                <a:ea typeface="ＭＳ Ｐゴシック" charset="0"/>
                <a:sym typeface="Symbol" charset="0"/>
              </a:rPr>
              <a:t>x p(x)  is true.</a:t>
            </a:r>
          </a:p>
          <a:p>
            <a:pPr lvl="1"/>
            <a:r>
              <a:rPr lang="en-US" dirty="0"/>
              <a:t>We can say that for an arbitrary element c of the universe, p(c) is true.</a:t>
            </a:r>
            <a:endParaRPr lang="en-US" dirty="0">
              <a:latin typeface="Calibri" charset="0"/>
              <a:ea typeface="ＭＳ Ｐゴシック" charset="0"/>
              <a:sym typeface="Symbol" charset="0"/>
            </a:endParaRPr>
          </a:p>
          <a:p>
            <a:r>
              <a:rPr lang="en-US" dirty="0">
                <a:latin typeface="Calibri" charset="0"/>
                <a:ea typeface="ＭＳ Ｐゴシック" charset="0"/>
                <a:sym typeface="Symbol" charset="0"/>
              </a:rPr>
              <a:t>Suppose </a:t>
            </a:r>
            <a:r>
              <a:rPr lang="en-US" dirty="0">
                <a:solidFill>
                  <a:srgbClr val="0000FF"/>
                </a:solidFill>
                <a:latin typeface="Calibri" charset="0"/>
                <a:ea typeface="ＭＳ Ｐゴシック" charset="0"/>
                <a:sym typeface="Symbol" charset="0"/>
              </a:rPr>
              <a:t>x y  p(</a:t>
            </a:r>
            <a:r>
              <a:rPr lang="en-US" dirty="0" err="1">
                <a:solidFill>
                  <a:srgbClr val="0000FF"/>
                </a:solidFill>
                <a:latin typeface="Calibri" charset="0"/>
                <a:ea typeface="ＭＳ Ｐゴシック" charset="0"/>
                <a:sym typeface="Symbol" charset="0"/>
              </a:rPr>
              <a:t>x,y</a:t>
            </a:r>
            <a:r>
              <a:rPr lang="en-US" dirty="0">
                <a:solidFill>
                  <a:srgbClr val="0000FF"/>
                </a:solidFill>
                <a:latin typeface="Calibri" charset="0"/>
                <a:ea typeface="ＭＳ Ｐゴシック" charset="0"/>
                <a:sym typeface="Symbol" charset="0"/>
              </a:rPr>
              <a:t>) is true.</a:t>
            </a:r>
          </a:p>
          <a:p>
            <a:pPr lvl="1"/>
            <a:r>
              <a:rPr lang="en-US" dirty="0">
                <a:latin typeface="Calibri" charset="0"/>
                <a:ea typeface="ＭＳ Ｐゴシック" charset="0"/>
                <a:sym typeface="Symbol" charset="0"/>
              </a:rPr>
              <a:t> We can say that for arbitrary c and d of the universe, p(</a:t>
            </a:r>
            <a:r>
              <a:rPr lang="en-US" dirty="0" err="1">
                <a:latin typeface="Calibri" charset="0"/>
                <a:ea typeface="ＭＳ Ｐゴシック" charset="0"/>
                <a:sym typeface="Symbol" charset="0"/>
              </a:rPr>
              <a:t>c,d</a:t>
            </a:r>
            <a:r>
              <a:rPr lang="en-US" dirty="0">
                <a:latin typeface="Calibri" charset="0"/>
                <a:ea typeface="ＭＳ Ｐゴシック" charset="0"/>
                <a:sym typeface="Symbol" charset="0"/>
              </a:rPr>
              <a:t>) is true.</a:t>
            </a:r>
            <a:endParaRPr lang="en-US" dirty="0"/>
          </a:p>
          <a:p>
            <a:pPr marL="0" indent="0">
              <a:buNone/>
            </a:pPr>
            <a:endParaRPr lang="en-US" dirty="0"/>
          </a:p>
        </p:txBody>
      </p:sp>
    </p:spTree>
    <p:extLst>
      <p:ext uri="{BB962C8B-B14F-4D97-AF65-F5344CB8AC3E}">
        <p14:creationId xmlns:p14="http://schemas.microsoft.com/office/powerpoint/2010/main" val="427937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for Universal Generalization</a:t>
            </a:r>
          </a:p>
        </p:txBody>
      </p:sp>
      <p:sp>
        <p:nvSpPr>
          <p:cNvPr id="3" name="Content Placeholder 2"/>
          <p:cNvSpPr>
            <a:spLocks noGrp="1"/>
          </p:cNvSpPr>
          <p:nvPr>
            <p:ph idx="1"/>
          </p:nvPr>
        </p:nvSpPr>
        <p:spPr>
          <a:xfrm>
            <a:off x="457200" y="1600200"/>
            <a:ext cx="8229600" cy="3516456"/>
          </a:xfrm>
        </p:spPr>
        <p:txBody>
          <a:bodyPr>
            <a:normAutofit/>
          </a:bodyPr>
          <a:lstStyle/>
          <a:p>
            <a:r>
              <a:rPr lang="en-US" dirty="0"/>
              <a:t>Suppose </a:t>
            </a:r>
            <a:r>
              <a:rPr lang="en-US" dirty="0">
                <a:solidFill>
                  <a:srgbClr val="0000FF"/>
                </a:solidFill>
              </a:rPr>
              <a:t>p(c)</a:t>
            </a:r>
            <a:r>
              <a:rPr lang="en-US" dirty="0"/>
              <a:t> is true for an arbitrary element of the universe.</a:t>
            </a:r>
          </a:p>
          <a:p>
            <a:pPr lvl="1"/>
            <a:r>
              <a:rPr lang="en-US" dirty="0">
                <a:sym typeface="Symbol" charset="0"/>
              </a:rPr>
              <a:t>We can claim that </a:t>
            </a:r>
            <a:r>
              <a:rPr lang="en-US" dirty="0">
                <a:solidFill>
                  <a:srgbClr val="0000FF"/>
                </a:solidFill>
                <a:latin typeface="Calibri" charset="0"/>
                <a:ea typeface="ＭＳ Ｐゴシック" charset="0"/>
                <a:sym typeface="Symbol" charset="0"/>
              </a:rPr>
              <a:t>x p(x)  is true.</a:t>
            </a:r>
          </a:p>
          <a:p>
            <a:r>
              <a:rPr lang="en-US" dirty="0">
                <a:latin typeface="Calibri" charset="0"/>
                <a:ea typeface="ＭＳ Ｐゴシック" charset="0"/>
                <a:sym typeface="Symbol" charset="0"/>
              </a:rPr>
              <a:t>Suppose for arbitrary elements </a:t>
            </a:r>
            <a:r>
              <a:rPr lang="en-US" dirty="0">
                <a:solidFill>
                  <a:srgbClr val="0000FF"/>
                </a:solidFill>
                <a:latin typeface="Calibri" charset="0"/>
                <a:ea typeface="ＭＳ Ｐゴシック" charset="0"/>
                <a:sym typeface="Symbol" charset="0"/>
              </a:rPr>
              <a:t>c</a:t>
            </a:r>
            <a:r>
              <a:rPr lang="en-US" dirty="0">
                <a:latin typeface="Calibri" charset="0"/>
                <a:ea typeface="ＭＳ Ｐゴシック" charset="0"/>
                <a:sym typeface="Symbol" charset="0"/>
              </a:rPr>
              <a:t> and </a:t>
            </a:r>
            <a:r>
              <a:rPr lang="en-US" dirty="0">
                <a:solidFill>
                  <a:srgbClr val="0000FF"/>
                </a:solidFill>
                <a:latin typeface="Calibri" charset="0"/>
                <a:ea typeface="ＭＳ Ｐゴシック" charset="0"/>
                <a:sym typeface="Symbol" charset="0"/>
              </a:rPr>
              <a:t>d </a:t>
            </a:r>
            <a:r>
              <a:rPr lang="en-US" dirty="0">
                <a:latin typeface="Calibri" charset="0"/>
                <a:ea typeface="ＭＳ Ｐゴシック" charset="0"/>
                <a:sym typeface="Symbol" charset="0"/>
              </a:rPr>
              <a:t>of the universe,</a:t>
            </a:r>
            <a:r>
              <a:rPr lang="en-US" dirty="0">
                <a:solidFill>
                  <a:srgbClr val="0000FF"/>
                </a:solidFill>
                <a:latin typeface="Calibri" charset="0"/>
                <a:ea typeface="ＭＳ Ｐゴシック" charset="0"/>
                <a:sym typeface="Symbol" charset="0"/>
              </a:rPr>
              <a:t> p(</a:t>
            </a:r>
            <a:r>
              <a:rPr lang="en-US" dirty="0" err="1">
                <a:solidFill>
                  <a:srgbClr val="0000FF"/>
                </a:solidFill>
                <a:latin typeface="Calibri" charset="0"/>
                <a:ea typeface="ＭＳ Ｐゴシック" charset="0"/>
                <a:sym typeface="Symbol" charset="0"/>
              </a:rPr>
              <a:t>c,d</a:t>
            </a:r>
            <a:r>
              <a:rPr lang="en-US" dirty="0">
                <a:solidFill>
                  <a:srgbClr val="0000FF"/>
                </a:solidFill>
                <a:latin typeface="Calibri" charset="0"/>
                <a:ea typeface="ＭＳ Ｐゴシック" charset="0"/>
                <a:sym typeface="Symbol" charset="0"/>
              </a:rPr>
              <a:t>) </a:t>
            </a:r>
            <a:r>
              <a:rPr lang="en-US" dirty="0">
                <a:solidFill>
                  <a:srgbClr val="000000"/>
                </a:solidFill>
                <a:latin typeface="Calibri" charset="0"/>
                <a:ea typeface="ＭＳ Ｐゴシック" charset="0"/>
                <a:sym typeface="Symbol" charset="0"/>
              </a:rPr>
              <a:t>is true</a:t>
            </a:r>
            <a:r>
              <a:rPr lang="en-US" dirty="0">
                <a:solidFill>
                  <a:srgbClr val="0000FF"/>
                </a:solidFill>
                <a:latin typeface="Calibri" charset="0"/>
                <a:ea typeface="ＭＳ Ｐゴシック" charset="0"/>
                <a:sym typeface="Symbol" charset="0"/>
              </a:rPr>
              <a:t>.</a:t>
            </a:r>
          </a:p>
          <a:p>
            <a:pPr lvl="1"/>
            <a:r>
              <a:rPr lang="en-US" dirty="0">
                <a:latin typeface="Calibri" charset="0"/>
                <a:ea typeface="ＭＳ Ｐゴシック" charset="0"/>
                <a:sym typeface="Symbol" charset="0"/>
              </a:rPr>
              <a:t> We can claim that </a:t>
            </a:r>
            <a:r>
              <a:rPr lang="en-US" dirty="0">
                <a:solidFill>
                  <a:srgbClr val="0000FF"/>
                </a:solidFill>
                <a:latin typeface="Calibri" charset="0"/>
                <a:ea typeface="ＭＳ Ｐゴシック" charset="0"/>
                <a:sym typeface="Symbol" charset="0"/>
              </a:rPr>
              <a:t>x y  p(</a:t>
            </a:r>
            <a:r>
              <a:rPr lang="en-US" dirty="0" err="1">
                <a:solidFill>
                  <a:srgbClr val="0000FF"/>
                </a:solidFill>
                <a:latin typeface="Calibri" charset="0"/>
                <a:ea typeface="ＭＳ Ｐゴシック" charset="0"/>
                <a:sym typeface="Symbol" charset="0"/>
              </a:rPr>
              <a:t>x,y</a:t>
            </a:r>
            <a:r>
              <a:rPr lang="en-US" dirty="0">
                <a:solidFill>
                  <a:srgbClr val="0000FF"/>
                </a:solidFill>
                <a:latin typeface="Calibri" charset="0"/>
                <a:ea typeface="ＭＳ Ｐゴシック" charset="0"/>
                <a:sym typeface="Symbol" charset="0"/>
              </a:rPr>
              <a:t>) is true.</a:t>
            </a:r>
            <a:endParaRPr lang="en-US" dirty="0"/>
          </a:p>
          <a:p>
            <a:pPr marL="0" indent="0">
              <a:buNone/>
            </a:pPr>
            <a:endParaRPr lang="en-US" dirty="0"/>
          </a:p>
        </p:txBody>
      </p:sp>
    </p:spTree>
    <p:extLst>
      <p:ext uri="{BB962C8B-B14F-4D97-AF65-F5344CB8AC3E}">
        <p14:creationId xmlns:p14="http://schemas.microsoft.com/office/powerpoint/2010/main" val="233627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Proofs</a:t>
            </a:r>
          </a:p>
        </p:txBody>
      </p:sp>
      <p:sp>
        <p:nvSpPr>
          <p:cNvPr id="3" name="Content Placeholder 2"/>
          <p:cNvSpPr>
            <a:spLocks noGrp="1"/>
          </p:cNvSpPr>
          <p:nvPr>
            <p:ph idx="1"/>
          </p:nvPr>
        </p:nvSpPr>
        <p:spPr/>
        <p:txBody>
          <a:bodyPr/>
          <a:lstStyle/>
          <a:p>
            <a:r>
              <a:rPr lang="en-US" dirty="0"/>
              <a:t>A proof of a mathematical statement is logical argument which establishes the truth of a statement.</a:t>
            </a:r>
          </a:p>
          <a:p>
            <a:r>
              <a:rPr lang="en-US" dirty="0"/>
              <a:t>We will cover a variety of methods of proofs.</a:t>
            </a:r>
          </a:p>
          <a:p>
            <a:r>
              <a:rPr lang="en-US" dirty="0"/>
              <a:t>There are terms which we should know while proving things.</a:t>
            </a:r>
          </a:p>
        </p:txBody>
      </p:sp>
    </p:spTree>
    <p:extLst>
      <p:ext uri="{BB962C8B-B14F-4D97-AF65-F5344CB8AC3E}">
        <p14:creationId xmlns:p14="http://schemas.microsoft.com/office/powerpoint/2010/main" val="1919189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sz="2800" dirty="0"/>
              <a:t>Let p(x), q(x) and r(x) be open statements that are defined for a given universe. The following argument is valid.</a:t>
            </a:r>
          </a:p>
        </p:txBody>
      </p:sp>
      <p:pic>
        <p:nvPicPr>
          <p:cNvPr id="4" name="Picture 3" descr="Screen Shot 2018-10-16 at 3.38.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961" y="2663741"/>
            <a:ext cx="2882900" cy="1409700"/>
          </a:xfrm>
          <a:prstGeom prst="rect">
            <a:avLst/>
          </a:prstGeom>
        </p:spPr>
      </p:pic>
    </p:spTree>
    <p:extLst>
      <p:ext uri="{BB962C8B-B14F-4D97-AF65-F5344CB8AC3E}">
        <p14:creationId xmlns:p14="http://schemas.microsoft.com/office/powerpoint/2010/main" val="4031206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0-16 at 3.38.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173" y="1039109"/>
            <a:ext cx="2882900" cy="1409700"/>
          </a:xfrm>
          <a:prstGeom prst="rect">
            <a:avLst/>
          </a:prstGeom>
        </p:spPr>
      </p:pic>
      <p:pic>
        <p:nvPicPr>
          <p:cNvPr id="6" name="Picture 5" descr="Screen Shot 2018-10-16 at 3.3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79527"/>
            <a:ext cx="9144000" cy="2460061"/>
          </a:xfrm>
          <a:prstGeom prst="rect">
            <a:avLst/>
          </a:prstGeom>
        </p:spPr>
      </p:pic>
    </p:spTree>
    <p:extLst>
      <p:ext uri="{BB962C8B-B14F-4D97-AF65-F5344CB8AC3E}">
        <p14:creationId xmlns:p14="http://schemas.microsoft.com/office/powerpoint/2010/main" val="1306267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0-16 at 3.38.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173" y="1039109"/>
            <a:ext cx="2882900" cy="1409700"/>
          </a:xfrm>
          <a:prstGeom prst="rect">
            <a:avLst/>
          </a:prstGeom>
        </p:spPr>
      </p:pic>
      <p:pic>
        <p:nvPicPr>
          <p:cNvPr id="6" name="Picture 5" descr="Screen Shot 2018-10-16 at 3.3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79527"/>
            <a:ext cx="9144000" cy="2460061"/>
          </a:xfrm>
          <a:prstGeom prst="rect">
            <a:avLst/>
          </a:prstGeom>
        </p:spPr>
      </p:pic>
      <p:sp>
        <p:nvSpPr>
          <p:cNvPr id="7" name="TextBox 6"/>
          <p:cNvSpPr txBox="1"/>
          <p:nvPr/>
        </p:nvSpPr>
        <p:spPr>
          <a:xfrm>
            <a:off x="634968" y="5415439"/>
            <a:ext cx="7899743" cy="954107"/>
          </a:xfrm>
          <a:prstGeom prst="rect">
            <a:avLst/>
          </a:prstGeom>
          <a:solidFill>
            <a:srgbClr val="FFFF00"/>
          </a:solidFill>
        </p:spPr>
        <p:txBody>
          <a:bodyPr wrap="square" rtlCol="0">
            <a:spAutoFit/>
          </a:bodyPr>
          <a:lstStyle/>
          <a:p>
            <a:r>
              <a:rPr lang="en-US" sz="2800" dirty="0"/>
              <a:t>Convention: We will often use x instead  of c to denote an arbitrary element of the universe. </a:t>
            </a:r>
          </a:p>
        </p:txBody>
      </p:sp>
    </p:spTree>
    <p:extLst>
      <p:ext uri="{BB962C8B-B14F-4D97-AF65-F5344CB8AC3E}">
        <p14:creationId xmlns:p14="http://schemas.microsoft.com/office/powerpoint/2010/main" val="1673093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C88F-7E29-884E-9F3E-E3E70897E379}"/>
              </a:ext>
            </a:extLst>
          </p:cNvPr>
          <p:cNvSpPr>
            <a:spLocks noGrp="1"/>
          </p:cNvSpPr>
          <p:nvPr>
            <p:ph type="title"/>
          </p:nvPr>
        </p:nvSpPr>
        <p:spPr/>
        <p:txBody>
          <a:bodyPr>
            <a:noAutofit/>
          </a:bodyPr>
          <a:lstStyle/>
          <a:p>
            <a:r>
              <a:rPr lang="en-US" sz="3200" b="1" dirty="0"/>
              <a:t>Best Practices and common errors in proofs</a:t>
            </a:r>
          </a:p>
        </p:txBody>
      </p:sp>
      <p:sp>
        <p:nvSpPr>
          <p:cNvPr id="3" name="Content Placeholder 2">
            <a:extLst>
              <a:ext uri="{FF2B5EF4-FFF2-40B4-BE49-F238E27FC236}">
                <a16:creationId xmlns:a16="http://schemas.microsoft.com/office/drawing/2014/main" id="{2E48FD07-D4BE-C943-B633-CF615F57674A}"/>
              </a:ext>
            </a:extLst>
          </p:cNvPr>
          <p:cNvSpPr>
            <a:spLocks noGrp="1"/>
          </p:cNvSpPr>
          <p:nvPr>
            <p:ph idx="1"/>
          </p:nvPr>
        </p:nvSpPr>
        <p:spPr>
          <a:xfrm>
            <a:off x="457200" y="1600200"/>
            <a:ext cx="8229600" cy="5257800"/>
          </a:xfrm>
        </p:spPr>
        <p:txBody>
          <a:bodyPr>
            <a:normAutofit fontScale="77500" lnSpcReduction="20000"/>
          </a:bodyPr>
          <a:lstStyle/>
          <a:p>
            <a:r>
              <a:rPr lang="en-IN" dirty="0"/>
              <a:t> </a:t>
            </a:r>
            <a:r>
              <a:rPr lang="en-IN" b="1" dirty="0">
                <a:solidFill>
                  <a:srgbClr val="2325D8"/>
                </a:solidFill>
              </a:rPr>
              <a:t>Allowed assumptions in proofs.</a:t>
            </a:r>
          </a:p>
          <a:p>
            <a:pPr lvl="1"/>
            <a:r>
              <a:rPr lang="en-IN" b="1" dirty="0"/>
              <a:t>The rules of algebra.</a:t>
            </a:r>
          </a:p>
          <a:p>
            <a:pPr lvl="2"/>
            <a:r>
              <a:rPr lang="en-IN" dirty="0"/>
              <a:t>For example if x, y, and z are real numbers and x = y, then </a:t>
            </a:r>
            <a:r>
              <a:rPr lang="en-IN" dirty="0" err="1"/>
              <a:t>x+z</a:t>
            </a:r>
            <a:r>
              <a:rPr lang="en-IN" dirty="0"/>
              <a:t> = </a:t>
            </a:r>
            <a:r>
              <a:rPr lang="en-IN" dirty="0" err="1"/>
              <a:t>y+z</a:t>
            </a:r>
            <a:r>
              <a:rPr lang="en-IN" dirty="0"/>
              <a:t>.</a:t>
            </a:r>
          </a:p>
          <a:p>
            <a:pPr lvl="1"/>
            <a:r>
              <a:rPr lang="en-IN" b="1" dirty="0"/>
              <a:t>The set of integers is closed under addition, multiplication, and subtraction.</a:t>
            </a:r>
          </a:p>
          <a:p>
            <a:pPr lvl="2"/>
            <a:r>
              <a:rPr lang="en-IN" dirty="0"/>
              <a:t>In other words, sums, products, and differences of integers are also integers.</a:t>
            </a:r>
          </a:p>
          <a:p>
            <a:pPr lvl="1"/>
            <a:r>
              <a:rPr lang="en-IN" b="1" dirty="0"/>
              <a:t>Every integer is either even or odd.</a:t>
            </a:r>
          </a:p>
          <a:p>
            <a:pPr lvl="2"/>
            <a:r>
              <a:rPr lang="en-IN" dirty="0"/>
              <a:t>This fact is proven elsewhere in the material.</a:t>
            </a:r>
          </a:p>
          <a:p>
            <a:pPr lvl="1"/>
            <a:r>
              <a:rPr lang="en-IN" b="1" dirty="0"/>
              <a:t>If x is an integer, there is no integer between x and x+1.</a:t>
            </a:r>
          </a:p>
          <a:p>
            <a:pPr lvl="2"/>
            <a:r>
              <a:rPr lang="en-IN" dirty="0"/>
              <a:t>In particular, there is no integer between 0 and 1.</a:t>
            </a:r>
          </a:p>
          <a:p>
            <a:pPr lvl="1"/>
            <a:r>
              <a:rPr lang="en-IN" b="1" dirty="0"/>
              <a:t>The relative order of any two real numbers.</a:t>
            </a:r>
          </a:p>
          <a:p>
            <a:pPr lvl="2"/>
            <a:r>
              <a:rPr lang="en-IN" dirty="0"/>
              <a:t>For example 1/2 &lt; 1 or 4.2 ≥ 3.7.</a:t>
            </a:r>
          </a:p>
          <a:p>
            <a:pPr lvl="1"/>
            <a:r>
              <a:rPr lang="en-IN" b="1" dirty="0"/>
              <a:t>The square of any real number is greater than or equal to 0.</a:t>
            </a:r>
          </a:p>
          <a:p>
            <a:pPr lvl="2"/>
            <a:r>
              <a:rPr lang="en-IN" dirty="0"/>
              <a:t>This fact is proven in a later exercise.</a:t>
            </a:r>
          </a:p>
          <a:p>
            <a:endParaRPr lang="en-US" dirty="0"/>
          </a:p>
        </p:txBody>
      </p:sp>
    </p:spTree>
    <p:extLst>
      <p:ext uri="{BB962C8B-B14F-4D97-AF65-F5344CB8AC3E}">
        <p14:creationId xmlns:p14="http://schemas.microsoft.com/office/powerpoint/2010/main" val="1276427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Euclidean Geometry</a:t>
            </a:r>
          </a:p>
        </p:txBody>
      </p:sp>
      <p:sp>
        <p:nvSpPr>
          <p:cNvPr id="3" name="Content Placeholder 2"/>
          <p:cNvSpPr>
            <a:spLocks noGrp="1"/>
          </p:cNvSpPr>
          <p:nvPr>
            <p:ph idx="1"/>
          </p:nvPr>
        </p:nvSpPr>
        <p:spPr>
          <a:xfrm>
            <a:off x="457200" y="1600200"/>
            <a:ext cx="8229600" cy="4891746"/>
          </a:xfrm>
        </p:spPr>
        <p:txBody>
          <a:bodyPr>
            <a:normAutofit/>
          </a:bodyPr>
          <a:lstStyle/>
          <a:p>
            <a:r>
              <a:rPr lang="en-US" dirty="0"/>
              <a:t>Points and lines are our universe.</a:t>
            </a:r>
          </a:p>
          <a:p>
            <a:r>
              <a:rPr lang="en-US" dirty="0">
                <a:solidFill>
                  <a:srgbClr val="FF0000"/>
                </a:solidFill>
              </a:rPr>
              <a:t>Axiom:</a:t>
            </a:r>
            <a:r>
              <a:rPr lang="en-US" dirty="0"/>
              <a:t> Given two points, there is exactly one line.</a:t>
            </a:r>
          </a:p>
          <a:p>
            <a:r>
              <a:rPr lang="en-US" dirty="0">
                <a:solidFill>
                  <a:srgbClr val="FF0000"/>
                </a:solidFill>
              </a:rPr>
              <a:t>Theorem:</a:t>
            </a:r>
            <a:r>
              <a:rPr lang="en-US" dirty="0"/>
              <a:t> If the two sides of a triangle are equal, the angles opposite them are equal.</a:t>
            </a:r>
          </a:p>
          <a:p>
            <a:r>
              <a:rPr lang="en-US" dirty="0">
                <a:solidFill>
                  <a:srgbClr val="FF0000"/>
                </a:solidFill>
              </a:rPr>
              <a:t>Corollary:</a:t>
            </a:r>
            <a:r>
              <a:rPr lang="en-US" dirty="0"/>
              <a:t> If a triangle is equilateral, it is equiangular.</a:t>
            </a:r>
          </a:p>
        </p:txBody>
      </p:sp>
    </p:spTree>
    <p:extLst>
      <p:ext uri="{BB962C8B-B14F-4D97-AF65-F5344CB8AC3E}">
        <p14:creationId xmlns:p14="http://schemas.microsoft.com/office/powerpoint/2010/main" val="338253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763A9-566C-3F45-B8D7-CC073082FCA1}"/>
              </a:ext>
            </a:extLst>
          </p:cNvPr>
          <p:cNvSpPr>
            <a:spLocks noGrp="1"/>
          </p:cNvSpPr>
          <p:nvPr>
            <p:ph type="title"/>
          </p:nvPr>
        </p:nvSpPr>
        <p:spPr>
          <a:xfrm>
            <a:off x="457200" y="-85584"/>
            <a:ext cx="8229600" cy="1143000"/>
          </a:xfrm>
        </p:spPr>
        <p:txBody>
          <a:bodyPr>
            <a:normAutofit/>
          </a:bodyPr>
          <a:lstStyle/>
          <a:p>
            <a:r>
              <a:rPr lang="en-US" sz="3600" b="1" dirty="0"/>
              <a:t>Common Keywords</a:t>
            </a:r>
          </a:p>
        </p:txBody>
      </p:sp>
      <p:sp>
        <p:nvSpPr>
          <p:cNvPr id="3" name="Content Placeholder 2">
            <a:extLst>
              <a:ext uri="{FF2B5EF4-FFF2-40B4-BE49-F238E27FC236}">
                <a16:creationId xmlns:a16="http://schemas.microsoft.com/office/drawing/2014/main" id="{32DDEF8C-93FE-B14C-AE7C-16511F519981}"/>
              </a:ext>
            </a:extLst>
          </p:cNvPr>
          <p:cNvSpPr>
            <a:spLocks noGrp="1"/>
          </p:cNvSpPr>
          <p:nvPr>
            <p:ph idx="1"/>
          </p:nvPr>
        </p:nvSpPr>
        <p:spPr>
          <a:xfrm>
            <a:off x="457200" y="824344"/>
            <a:ext cx="8229600" cy="6033655"/>
          </a:xfrm>
        </p:spPr>
        <p:txBody>
          <a:bodyPr>
            <a:normAutofit fontScale="62500" lnSpcReduction="20000"/>
          </a:bodyPr>
          <a:lstStyle/>
          <a:p>
            <a:r>
              <a:rPr lang="en-US" sz="2800" b="1" dirty="0">
                <a:solidFill>
                  <a:srgbClr val="2325D8"/>
                </a:solidFill>
              </a:rPr>
              <a:t>Thus</a:t>
            </a:r>
            <a:r>
              <a:rPr lang="en-US" sz="2800" dirty="0"/>
              <a:t> and </a:t>
            </a:r>
            <a:r>
              <a:rPr lang="en-US" sz="2800" b="1" dirty="0">
                <a:solidFill>
                  <a:srgbClr val="2325D8"/>
                </a:solidFill>
              </a:rPr>
              <a:t>therefore</a:t>
            </a:r>
          </a:p>
          <a:p>
            <a:pPr lvl="1"/>
            <a:r>
              <a:rPr lang="en-US" sz="2900" dirty="0"/>
              <a:t>a statement that follows from previous statements</a:t>
            </a:r>
          </a:p>
          <a:p>
            <a:pPr lvl="1"/>
            <a:r>
              <a:rPr lang="en-US" sz="2900" dirty="0"/>
              <a:t>n is a positive integer. Thus (or Therefore) </a:t>
            </a:r>
            <a:r>
              <a:rPr lang="en-IN" sz="2900" dirty="0"/>
              <a:t>n ≥ 1.</a:t>
            </a:r>
            <a:endParaRPr lang="en-US" sz="2900" dirty="0"/>
          </a:p>
          <a:p>
            <a:r>
              <a:rPr lang="en-US" sz="2800" b="1" dirty="0">
                <a:solidFill>
                  <a:srgbClr val="2325D8"/>
                </a:solidFill>
              </a:rPr>
              <a:t>Let</a:t>
            </a:r>
          </a:p>
          <a:p>
            <a:pPr lvl="1"/>
            <a:r>
              <a:rPr lang="en-US" sz="2900" dirty="0"/>
              <a:t>Let x be an integer. Introduce a new variable.</a:t>
            </a:r>
          </a:p>
          <a:p>
            <a:r>
              <a:rPr lang="en-US" sz="2800" b="1" dirty="0">
                <a:solidFill>
                  <a:srgbClr val="2325D8"/>
                </a:solidFill>
              </a:rPr>
              <a:t>Suppose</a:t>
            </a:r>
          </a:p>
          <a:p>
            <a:pPr lvl="1"/>
            <a:r>
              <a:rPr lang="en-US" sz="2900" dirty="0"/>
              <a:t>can also be used to introduce a new variable.</a:t>
            </a:r>
          </a:p>
          <a:p>
            <a:r>
              <a:rPr lang="en-US" sz="2900" b="1" dirty="0">
                <a:solidFill>
                  <a:srgbClr val="2325D8"/>
                </a:solidFill>
              </a:rPr>
              <a:t>Since</a:t>
            </a:r>
          </a:p>
          <a:p>
            <a:pPr lvl="1"/>
            <a:r>
              <a:rPr lang="en-IN" sz="2900" dirty="0"/>
              <a:t>Since x &gt; 0 and y &gt; z, then </a:t>
            </a:r>
            <a:r>
              <a:rPr lang="en-IN" sz="2900" dirty="0" err="1"/>
              <a:t>xy</a:t>
            </a:r>
            <a:r>
              <a:rPr lang="en-IN" sz="2900" dirty="0"/>
              <a:t> &gt; </a:t>
            </a:r>
            <a:r>
              <a:rPr lang="en-IN" sz="2900" dirty="0" err="1"/>
              <a:t>xz</a:t>
            </a:r>
            <a:r>
              <a:rPr lang="en-IN" sz="2900" dirty="0"/>
              <a:t>. </a:t>
            </a:r>
          </a:p>
          <a:p>
            <a:pPr lvl="1"/>
            <a:r>
              <a:rPr lang="en-IN" sz="2900" dirty="0"/>
              <a:t>Using facts that appeared earlier.</a:t>
            </a:r>
            <a:endParaRPr lang="en-US" sz="2900" dirty="0"/>
          </a:p>
          <a:p>
            <a:r>
              <a:rPr lang="en-US" sz="2800" b="1" dirty="0">
                <a:solidFill>
                  <a:srgbClr val="2325D8"/>
                </a:solidFill>
              </a:rPr>
              <a:t>By definition</a:t>
            </a:r>
          </a:p>
          <a:p>
            <a:pPr lvl="1"/>
            <a:r>
              <a:rPr lang="en-US" sz="2900" dirty="0"/>
              <a:t>a fact that is known because of a definition</a:t>
            </a:r>
          </a:p>
          <a:p>
            <a:r>
              <a:rPr lang="en-US" sz="2800" b="1" dirty="0">
                <a:solidFill>
                  <a:srgbClr val="2325D8"/>
                </a:solidFill>
              </a:rPr>
              <a:t>By assumption</a:t>
            </a:r>
          </a:p>
          <a:p>
            <a:pPr lvl="1"/>
            <a:r>
              <a:rPr lang="en-US" sz="2900" dirty="0"/>
              <a:t>a fact is known because of an assumption</a:t>
            </a:r>
          </a:p>
          <a:p>
            <a:r>
              <a:rPr lang="en-US" sz="2800" b="1" dirty="0">
                <a:solidFill>
                  <a:srgbClr val="2325D8"/>
                </a:solidFill>
              </a:rPr>
              <a:t>In other words</a:t>
            </a:r>
          </a:p>
          <a:p>
            <a:pPr lvl="1"/>
            <a:r>
              <a:rPr lang="en-US" sz="2900" dirty="0"/>
              <a:t>useful when rephrasing a statement</a:t>
            </a:r>
          </a:p>
          <a:p>
            <a:pPr lvl="1"/>
            <a:r>
              <a:rPr lang="en-IN" dirty="0"/>
              <a:t>We must show that the average of x and y is positive. In other words, we must show that (</a:t>
            </a:r>
            <a:r>
              <a:rPr lang="en-IN" dirty="0" err="1"/>
              <a:t>x+y</a:t>
            </a:r>
            <a:r>
              <a:rPr lang="en-IN" dirty="0"/>
              <a:t>)/2 &gt; 0.</a:t>
            </a:r>
            <a:endParaRPr lang="en-US" sz="2400" dirty="0"/>
          </a:p>
          <a:p>
            <a:r>
              <a:rPr lang="en-US" sz="2800" b="1" dirty="0">
                <a:solidFill>
                  <a:srgbClr val="2325D8"/>
                </a:solidFill>
              </a:rPr>
              <a:t>Gives </a:t>
            </a:r>
            <a:r>
              <a:rPr lang="en-US" sz="2800" dirty="0"/>
              <a:t>and</a:t>
            </a:r>
            <a:r>
              <a:rPr lang="en-US" sz="2800" b="1" dirty="0">
                <a:solidFill>
                  <a:srgbClr val="2325D8"/>
                </a:solidFill>
              </a:rPr>
              <a:t> yields</a:t>
            </a:r>
          </a:p>
          <a:p>
            <a:pPr lvl="1"/>
            <a:r>
              <a:rPr lang="en-IN" dirty="0"/>
              <a:t>Multiplying both sides of the inequality x &gt; y by 2, gives 2x &gt; 2y.</a:t>
            </a:r>
          </a:p>
          <a:p>
            <a:pPr lvl="1"/>
            <a:r>
              <a:rPr lang="en-IN" dirty="0"/>
              <a:t>Substituting m = 2k into m</a:t>
            </a:r>
            <a:r>
              <a:rPr lang="en-IN" baseline="30000" dirty="0"/>
              <a:t>2</a:t>
            </a:r>
            <a:r>
              <a:rPr lang="en-IN" dirty="0"/>
              <a:t> yields (2k)</a:t>
            </a:r>
            <a:r>
              <a:rPr lang="en-IN" baseline="30000" dirty="0"/>
              <a:t>2</a:t>
            </a:r>
            <a:endParaRPr lang="en-IN" dirty="0"/>
          </a:p>
          <a:p>
            <a:endParaRPr lang="en-US" sz="2800" b="1" dirty="0">
              <a:solidFill>
                <a:srgbClr val="2325D8"/>
              </a:solidFill>
            </a:endParaRPr>
          </a:p>
        </p:txBody>
      </p:sp>
    </p:spTree>
    <p:extLst>
      <p:ext uri="{BB962C8B-B14F-4D97-AF65-F5344CB8AC3E}">
        <p14:creationId xmlns:p14="http://schemas.microsoft.com/office/powerpoint/2010/main" val="520018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Direct Proofs</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We are interested in proving an implication:</a:t>
            </a:r>
          </a:p>
          <a:p>
            <a:pPr marL="0" indent="0">
              <a:buNone/>
            </a:pPr>
            <a:r>
              <a:rPr lang="en-US" dirty="0"/>
              <a:t>	p →</a:t>
            </a:r>
            <a:r>
              <a:rPr lang="en-US" dirty="0">
                <a:sym typeface="Symbol" charset="0"/>
              </a:rPr>
              <a:t> q, i.e. </a:t>
            </a:r>
            <a:r>
              <a:rPr lang="en-US" b="1" dirty="0">
                <a:solidFill>
                  <a:srgbClr val="FF0000"/>
                </a:solidFill>
                <a:sym typeface="Symbol" charset="0"/>
              </a:rPr>
              <a:t>if p, then q</a:t>
            </a:r>
            <a:r>
              <a:rPr lang="en-US" dirty="0">
                <a:sym typeface="Symbol" charset="0"/>
              </a:rPr>
              <a:t>.</a:t>
            </a:r>
          </a:p>
          <a:p>
            <a:pPr marL="0" indent="0">
              <a:buNone/>
            </a:pPr>
            <a:endParaRPr lang="en-US" dirty="0"/>
          </a:p>
        </p:txBody>
      </p:sp>
    </p:spTree>
    <p:extLst>
      <p:ext uri="{BB962C8B-B14F-4D97-AF65-F5344CB8AC3E}">
        <p14:creationId xmlns:p14="http://schemas.microsoft.com/office/powerpoint/2010/main" val="1707954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Direct Proofs</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We are interested in proving an implication:</a:t>
            </a:r>
          </a:p>
          <a:p>
            <a:pPr marL="0" indent="0">
              <a:buNone/>
            </a:pPr>
            <a:r>
              <a:rPr lang="en-US" dirty="0"/>
              <a:t>	P → </a:t>
            </a:r>
            <a:r>
              <a:rPr lang="en-US" dirty="0">
                <a:sym typeface="Symbol" charset="0"/>
              </a:rPr>
              <a:t>Q, i.e. </a:t>
            </a:r>
            <a:r>
              <a:rPr lang="en-US" b="1" dirty="0">
                <a:solidFill>
                  <a:srgbClr val="FF0000"/>
                </a:solidFill>
                <a:sym typeface="Symbol" charset="0"/>
              </a:rPr>
              <a:t>if P, then Q</a:t>
            </a:r>
            <a:r>
              <a:rPr lang="en-US" dirty="0">
                <a:sym typeface="Symbol" charset="0"/>
              </a:rPr>
              <a:t>.</a:t>
            </a:r>
          </a:p>
          <a:p>
            <a:r>
              <a:rPr lang="en-US" dirty="0">
                <a:sym typeface="Symbol" charset="0"/>
              </a:rPr>
              <a:t>Consider the truth table of  </a:t>
            </a:r>
            <a:r>
              <a:rPr lang="en-US" dirty="0"/>
              <a:t>P → </a:t>
            </a:r>
            <a:r>
              <a:rPr lang="en-US" dirty="0">
                <a:sym typeface="Symbol" charset="0"/>
              </a:rPr>
              <a:t> Q:</a:t>
            </a:r>
          </a:p>
          <a:p>
            <a:endParaRPr lang="en-US" dirty="0">
              <a:sym typeface="Symbol" charset="0"/>
            </a:endParaRPr>
          </a:p>
          <a:p>
            <a:endParaRPr lang="en-US" dirty="0">
              <a:sym typeface="Symbol" charset="0"/>
            </a:endParaRPr>
          </a:p>
          <a:p>
            <a:endParaRPr lang="en-US" dirty="0">
              <a:sym typeface="Symbol" charset="0"/>
            </a:endParaRPr>
          </a:p>
          <a:p>
            <a:endParaRPr lang="en-US" dirty="0">
              <a:sym typeface="Symbol" charset="0"/>
            </a:endParaRPr>
          </a:p>
          <a:p>
            <a:r>
              <a:rPr lang="en-US" dirty="0">
                <a:sym typeface="Symbol" charset="0"/>
              </a:rPr>
              <a:t>Our goal is to show that this conditional statement P</a:t>
            </a:r>
            <a:r>
              <a:rPr lang="en-US" dirty="0"/>
              <a:t> → </a:t>
            </a:r>
            <a:r>
              <a:rPr lang="en-US" dirty="0">
                <a:sym typeface="Symbol" charset="0"/>
              </a:rPr>
              <a:t> Q is true.</a:t>
            </a:r>
          </a:p>
          <a:p>
            <a:endParaRPr lang="en-US" dirty="0">
              <a:sym typeface="Symbol" charset="0"/>
            </a:endParaRPr>
          </a:p>
          <a:p>
            <a:endParaRPr lang="en-US" dirty="0">
              <a:sym typeface="Symbol" charset="0"/>
            </a:endParaRPr>
          </a:p>
          <a:p>
            <a:endParaRPr lang="en-US" dirty="0">
              <a:sym typeface="Symbol" charset="0"/>
            </a:endParaRPr>
          </a:p>
          <a:p>
            <a:endParaRPr lang="en-US" dirty="0">
              <a:sym typeface="Symbol" charset="0"/>
            </a:endParaRPr>
          </a:p>
          <a:p>
            <a:pPr marL="0" indent="0">
              <a:buNone/>
            </a:pPr>
            <a:endParaRPr lang="en-US" dirty="0"/>
          </a:p>
        </p:txBody>
      </p:sp>
      <p:pic>
        <p:nvPicPr>
          <p:cNvPr id="4" name="Picture 3" descr="Screen Shot 2015-02-22 at 8.22.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3485518"/>
            <a:ext cx="1833033" cy="1920321"/>
          </a:xfrm>
          <a:prstGeom prst="rect">
            <a:avLst/>
          </a:prstGeom>
        </p:spPr>
      </p:pic>
      <p:sp>
        <p:nvSpPr>
          <p:cNvPr id="5" name="Rectangle 4"/>
          <p:cNvSpPr/>
          <p:nvPr/>
        </p:nvSpPr>
        <p:spPr>
          <a:xfrm>
            <a:off x="4163832" y="3550055"/>
            <a:ext cx="177139" cy="369332"/>
          </a:xfrm>
          <a:prstGeom prst="rect">
            <a:avLst/>
          </a:prstGeom>
          <a:solidFill>
            <a:schemeClr val="bg1"/>
          </a:solidFill>
        </p:spPr>
        <p:txBody>
          <a:bodyPr wrap="square">
            <a:spAutoFit/>
          </a:bodyPr>
          <a:lstStyle/>
          <a:p>
            <a:r>
              <a:rPr lang="en-US" dirty="0"/>
              <a:t>→</a:t>
            </a:r>
          </a:p>
        </p:txBody>
      </p:sp>
    </p:spTree>
    <p:extLst>
      <p:ext uri="{BB962C8B-B14F-4D97-AF65-F5344CB8AC3E}">
        <p14:creationId xmlns:p14="http://schemas.microsoft.com/office/powerpoint/2010/main" val="1913018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Direct Proofs</a:t>
            </a: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a:t>We are interested in proving an implication:</a:t>
            </a:r>
          </a:p>
          <a:p>
            <a:pPr marL="0" indent="0">
              <a:buNone/>
            </a:pPr>
            <a:r>
              <a:rPr lang="en-US" dirty="0"/>
              <a:t>	P → </a:t>
            </a:r>
            <a:r>
              <a:rPr lang="en-US" dirty="0">
                <a:sym typeface="Symbol" charset="0"/>
              </a:rPr>
              <a:t> Q, i.e. </a:t>
            </a:r>
            <a:r>
              <a:rPr lang="en-US" b="1" dirty="0">
                <a:solidFill>
                  <a:srgbClr val="FF0000"/>
                </a:solidFill>
                <a:sym typeface="Symbol" charset="0"/>
              </a:rPr>
              <a:t>if P, then Q</a:t>
            </a:r>
            <a:r>
              <a:rPr lang="en-US" dirty="0">
                <a:sym typeface="Symbol" charset="0"/>
              </a:rPr>
              <a:t>.</a:t>
            </a:r>
          </a:p>
          <a:p>
            <a:r>
              <a:rPr lang="en-US" dirty="0">
                <a:sym typeface="Symbol" charset="0"/>
              </a:rPr>
              <a:t>Consider the truth table of  </a:t>
            </a:r>
            <a:r>
              <a:rPr lang="en-US" dirty="0"/>
              <a:t>P → </a:t>
            </a:r>
            <a:r>
              <a:rPr lang="en-US" dirty="0">
                <a:sym typeface="Symbol" charset="0"/>
              </a:rPr>
              <a:t> Q:</a:t>
            </a:r>
          </a:p>
          <a:p>
            <a:pPr marL="0" indent="0">
              <a:buNone/>
            </a:pPr>
            <a:endParaRPr lang="en-US" dirty="0">
              <a:sym typeface="Symbol" charset="0"/>
            </a:endParaRPr>
          </a:p>
          <a:p>
            <a:endParaRPr lang="en-US" dirty="0">
              <a:sym typeface="Symbol" charset="0"/>
            </a:endParaRPr>
          </a:p>
          <a:p>
            <a:endParaRPr lang="en-US" dirty="0">
              <a:sym typeface="Symbol" charset="0"/>
            </a:endParaRPr>
          </a:p>
          <a:p>
            <a:endParaRPr lang="en-US" dirty="0">
              <a:sym typeface="Symbol" charset="0"/>
            </a:endParaRPr>
          </a:p>
          <a:p>
            <a:r>
              <a:rPr lang="en-US" dirty="0">
                <a:sym typeface="Symbol" charset="0"/>
              </a:rPr>
              <a:t>Our goal is to show that this conditional statement P</a:t>
            </a:r>
            <a:r>
              <a:rPr lang="en-US" dirty="0"/>
              <a:t> → </a:t>
            </a:r>
            <a:r>
              <a:rPr lang="en-US" dirty="0">
                <a:sym typeface="Symbol" charset="0"/>
              </a:rPr>
              <a:t> Q is true.</a:t>
            </a:r>
          </a:p>
          <a:p>
            <a:r>
              <a:rPr lang="en-US" dirty="0">
                <a:sym typeface="Symbol" charset="0"/>
              </a:rPr>
              <a:t>Since P</a:t>
            </a:r>
            <a:r>
              <a:rPr lang="en-US" dirty="0"/>
              <a:t> → </a:t>
            </a:r>
            <a:r>
              <a:rPr lang="en-US" dirty="0">
                <a:sym typeface="Symbol" charset="0"/>
              </a:rPr>
              <a:t> Q is true, if P is false. Therefore, we need to show that P</a:t>
            </a:r>
            <a:r>
              <a:rPr lang="en-US" dirty="0"/>
              <a:t> → </a:t>
            </a:r>
            <a:r>
              <a:rPr lang="en-US" dirty="0">
                <a:sym typeface="Symbol" charset="0"/>
              </a:rPr>
              <a:t>Q is true when P is true.</a:t>
            </a:r>
          </a:p>
          <a:p>
            <a:endParaRPr lang="en-US" dirty="0">
              <a:sym typeface="Symbol" charset="0"/>
            </a:endParaRPr>
          </a:p>
          <a:p>
            <a:endParaRPr lang="en-US" dirty="0">
              <a:sym typeface="Symbol" charset="0"/>
            </a:endParaRPr>
          </a:p>
          <a:p>
            <a:endParaRPr lang="en-US" dirty="0">
              <a:sym typeface="Symbol" charset="0"/>
            </a:endParaRPr>
          </a:p>
          <a:p>
            <a:endParaRPr lang="en-US" dirty="0">
              <a:sym typeface="Symbol" charset="0"/>
            </a:endParaRPr>
          </a:p>
          <a:p>
            <a:pPr marL="0" indent="0">
              <a:buNone/>
            </a:pPr>
            <a:endParaRPr lang="en-US" dirty="0"/>
          </a:p>
        </p:txBody>
      </p:sp>
      <p:pic>
        <p:nvPicPr>
          <p:cNvPr id="4" name="Picture 3" descr="Screen Shot 2015-02-22 at 8.22.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2921001"/>
            <a:ext cx="1833033" cy="1920321"/>
          </a:xfrm>
          <a:prstGeom prst="rect">
            <a:avLst/>
          </a:prstGeom>
        </p:spPr>
      </p:pic>
      <p:sp>
        <p:nvSpPr>
          <p:cNvPr id="5" name="Rectangle 4"/>
          <p:cNvSpPr/>
          <p:nvPr/>
        </p:nvSpPr>
        <p:spPr>
          <a:xfrm>
            <a:off x="3941073" y="2978978"/>
            <a:ext cx="807457" cy="338554"/>
          </a:xfrm>
          <a:prstGeom prst="rect">
            <a:avLst/>
          </a:prstGeom>
          <a:solidFill>
            <a:srgbClr val="FFFFFF"/>
          </a:solidFill>
        </p:spPr>
        <p:txBody>
          <a:bodyPr wrap="square">
            <a:spAutoFit/>
          </a:bodyPr>
          <a:lstStyle/>
          <a:p>
            <a:r>
              <a:rPr lang="en-US" sz="1600" dirty="0"/>
              <a:t>P → </a:t>
            </a:r>
            <a:r>
              <a:rPr lang="en-US" sz="1600" dirty="0">
                <a:sym typeface="Symbol" charset="0"/>
              </a:rPr>
              <a:t> Q</a:t>
            </a:r>
            <a:endParaRPr lang="en-US" sz="1600" dirty="0"/>
          </a:p>
        </p:txBody>
      </p:sp>
    </p:spTree>
    <p:extLst>
      <p:ext uri="{BB962C8B-B14F-4D97-AF65-F5344CB8AC3E}">
        <p14:creationId xmlns:p14="http://schemas.microsoft.com/office/powerpoint/2010/main" val="2324731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Direct Proof of P </a:t>
            </a:r>
            <a:r>
              <a:rPr lang="en-US" dirty="0">
                <a:solidFill>
                  <a:srgbClr val="0000FF"/>
                </a:solidFill>
              </a:rPr>
              <a:t>→</a:t>
            </a:r>
            <a:r>
              <a:rPr lang="en-US" dirty="0"/>
              <a:t> </a:t>
            </a:r>
            <a:r>
              <a:rPr lang="en-US" b="1" dirty="0">
                <a:solidFill>
                  <a:srgbClr val="0000FF"/>
                </a:solidFill>
                <a:sym typeface="Symbol" charset="0"/>
              </a:rPr>
              <a:t> Q</a:t>
            </a:r>
            <a:endParaRPr lang="en-US" b="1" dirty="0">
              <a:solidFill>
                <a:srgbClr val="0000FF"/>
              </a:solidFill>
            </a:endParaRPr>
          </a:p>
        </p:txBody>
      </p:sp>
      <p:sp>
        <p:nvSpPr>
          <p:cNvPr id="3" name="Content Placeholder 2"/>
          <p:cNvSpPr>
            <a:spLocks noGrp="1"/>
          </p:cNvSpPr>
          <p:nvPr>
            <p:ph idx="1"/>
          </p:nvPr>
        </p:nvSpPr>
        <p:spPr/>
        <p:txBody>
          <a:bodyPr>
            <a:normAutofit fontScale="92500"/>
          </a:bodyPr>
          <a:lstStyle/>
          <a:p>
            <a:r>
              <a:rPr lang="en-US" dirty="0"/>
              <a:t>Outline of direct proof</a:t>
            </a:r>
          </a:p>
          <a:p>
            <a:endParaRPr lang="en-US" dirty="0"/>
          </a:p>
          <a:p>
            <a:endParaRPr lang="en-US" dirty="0"/>
          </a:p>
          <a:p>
            <a:endParaRPr lang="en-US" dirty="0"/>
          </a:p>
          <a:p>
            <a:endParaRPr lang="en-US" dirty="0"/>
          </a:p>
          <a:p>
            <a:endParaRPr lang="en-US" dirty="0"/>
          </a:p>
          <a:p>
            <a:r>
              <a:rPr lang="en-US" dirty="0"/>
              <a:t>We use the rules of inference, axioms, definitions, and logical equivalences to prove Q.</a:t>
            </a:r>
          </a:p>
        </p:txBody>
      </p:sp>
      <p:pic>
        <p:nvPicPr>
          <p:cNvPr id="4" name="Picture 3" descr="Screen Shot 2015-02-22 at 8.28.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433" y="2446865"/>
            <a:ext cx="5287433" cy="2532985"/>
          </a:xfrm>
          <a:prstGeom prst="rect">
            <a:avLst/>
          </a:prstGeom>
        </p:spPr>
      </p:pic>
    </p:spTree>
    <p:extLst>
      <p:ext uri="{BB962C8B-B14F-4D97-AF65-F5344CB8AC3E}">
        <p14:creationId xmlns:p14="http://schemas.microsoft.com/office/powerpoint/2010/main" val="238705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AC50-D83F-7842-904A-804F1D56B953}"/>
              </a:ext>
            </a:extLst>
          </p:cNvPr>
          <p:cNvSpPr>
            <a:spLocks noGrp="1"/>
          </p:cNvSpPr>
          <p:nvPr>
            <p:ph type="title"/>
          </p:nvPr>
        </p:nvSpPr>
        <p:spPr/>
        <p:txBody>
          <a:bodyPr/>
          <a:lstStyle/>
          <a:p>
            <a:r>
              <a:rPr lang="en-US" dirty="0"/>
              <a:t>Mathematical definitions</a:t>
            </a:r>
          </a:p>
        </p:txBody>
      </p:sp>
      <p:sp>
        <p:nvSpPr>
          <p:cNvPr id="3" name="Content Placeholder 2">
            <a:extLst>
              <a:ext uri="{FF2B5EF4-FFF2-40B4-BE49-F238E27FC236}">
                <a16:creationId xmlns:a16="http://schemas.microsoft.com/office/drawing/2014/main" id="{AEAF853D-8BFA-BA4A-9D66-5D4F4C82CE8B}"/>
              </a:ext>
            </a:extLst>
          </p:cNvPr>
          <p:cNvSpPr>
            <a:spLocks noGrp="1"/>
          </p:cNvSpPr>
          <p:nvPr>
            <p:ph idx="1"/>
          </p:nvPr>
        </p:nvSpPr>
        <p:spPr/>
        <p:txBody>
          <a:bodyPr>
            <a:normAutofit fontScale="92500"/>
          </a:bodyPr>
          <a:lstStyle/>
          <a:p>
            <a:r>
              <a:rPr lang="en-US" sz="2800" dirty="0">
                <a:solidFill>
                  <a:srgbClr val="FF0000"/>
                </a:solidFill>
              </a:rPr>
              <a:t>Even integer</a:t>
            </a:r>
          </a:p>
          <a:p>
            <a:pPr lvl="1"/>
            <a:r>
              <a:rPr lang="en-IN" sz="2400" dirty="0"/>
              <a:t>An integer x is </a:t>
            </a:r>
            <a:r>
              <a:rPr lang="en-IN" sz="2400" b="1" i="1" dirty="0"/>
              <a:t>even</a:t>
            </a:r>
            <a:r>
              <a:rPr lang="en-IN" sz="2400" dirty="0"/>
              <a:t> if there is an integer k such that x = 2k</a:t>
            </a:r>
          </a:p>
          <a:p>
            <a:r>
              <a:rPr lang="en-IN" sz="2800" dirty="0">
                <a:solidFill>
                  <a:srgbClr val="FF0000"/>
                </a:solidFill>
              </a:rPr>
              <a:t>Odd integer</a:t>
            </a:r>
          </a:p>
          <a:p>
            <a:pPr lvl="1"/>
            <a:r>
              <a:rPr lang="en-IN" sz="2400" dirty="0"/>
              <a:t>An integer x is </a:t>
            </a:r>
            <a:r>
              <a:rPr lang="en-IN" sz="2400" b="1" i="1" dirty="0"/>
              <a:t>odd</a:t>
            </a:r>
            <a:r>
              <a:rPr lang="en-IN" sz="2400" dirty="0"/>
              <a:t> if there is an integer k such that x = 2k+1.</a:t>
            </a:r>
          </a:p>
          <a:p>
            <a:r>
              <a:rPr lang="en-IN" sz="2800" dirty="0"/>
              <a:t>The </a:t>
            </a:r>
            <a:r>
              <a:rPr lang="en-IN" sz="2800" dirty="0">
                <a:solidFill>
                  <a:srgbClr val="FF0000"/>
                </a:solidFill>
              </a:rPr>
              <a:t>parity of an integer </a:t>
            </a:r>
            <a:r>
              <a:rPr lang="en-IN" sz="2800" dirty="0"/>
              <a:t>is whether the number is odd or even.</a:t>
            </a:r>
          </a:p>
          <a:p>
            <a:pPr lvl="1"/>
            <a:r>
              <a:rPr lang="en-IN" dirty="0"/>
              <a:t>If two numbers are both even or both odd, then the two numbers have the </a:t>
            </a:r>
            <a:r>
              <a:rPr lang="en-IN" b="1" i="1" dirty="0"/>
              <a:t>same parity</a:t>
            </a:r>
            <a:r>
              <a:rPr lang="en-IN" dirty="0"/>
              <a:t>. </a:t>
            </a:r>
          </a:p>
          <a:p>
            <a:pPr lvl="1"/>
            <a:r>
              <a:rPr lang="en-IN" dirty="0"/>
              <a:t>If one number is odd and the other is even, then the two numbers have </a:t>
            </a:r>
            <a:r>
              <a:rPr lang="en-IN" b="1" i="1" dirty="0"/>
              <a:t>opposite parity</a:t>
            </a:r>
            <a:r>
              <a:rPr lang="en-IN" dirty="0"/>
              <a:t>.</a:t>
            </a:r>
          </a:p>
          <a:p>
            <a:pPr lvl="1"/>
            <a:endParaRPr lang="en-IN" dirty="0"/>
          </a:p>
          <a:p>
            <a:pPr lvl="1"/>
            <a:endParaRPr lang="en-IN" sz="2400" dirty="0"/>
          </a:p>
          <a:p>
            <a:pPr lvl="1"/>
            <a:endParaRPr lang="en-US" sz="2400" dirty="0"/>
          </a:p>
        </p:txBody>
      </p:sp>
    </p:spTree>
    <p:extLst>
      <p:ext uri="{BB962C8B-B14F-4D97-AF65-F5344CB8AC3E}">
        <p14:creationId xmlns:p14="http://schemas.microsoft.com/office/powerpoint/2010/main" val="807301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Direct Proofs</a:t>
            </a:r>
          </a:p>
        </p:txBody>
      </p:sp>
      <p:pic>
        <p:nvPicPr>
          <p:cNvPr id="4" name="Content Placeholder 3" descr="Picture 12.png"/>
          <p:cNvPicPr>
            <a:picLocks noGrp="1" noChangeAspect="1"/>
          </p:cNvPicPr>
          <p:nvPr>
            <p:ph idx="1"/>
          </p:nvPr>
        </p:nvPicPr>
        <p:blipFill>
          <a:blip r:embed="rId2"/>
          <a:srcRect l="-6913" r="-6913"/>
          <a:stretch>
            <a:fillRect/>
          </a:stretch>
        </p:blipFill>
        <p:spPr/>
      </p:pic>
    </p:spTree>
    <p:extLst>
      <p:ext uri="{BB962C8B-B14F-4D97-AF65-F5344CB8AC3E}">
        <p14:creationId xmlns:p14="http://schemas.microsoft.com/office/powerpoint/2010/main" val="1561876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Problem:</a:t>
            </a:r>
          </a:p>
        </p:txBody>
      </p:sp>
      <p:sp>
        <p:nvSpPr>
          <p:cNvPr id="3" name="Content Placeholder 2"/>
          <p:cNvSpPr>
            <a:spLocks noGrp="1"/>
          </p:cNvSpPr>
          <p:nvPr>
            <p:ph idx="1"/>
          </p:nvPr>
        </p:nvSpPr>
        <p:spPr>
          <a:xfrm>
            <a:off x="457199" y="1600200"/>
            <a:ext cx="8551333" cy="4525963"/>
          </a:xfrm>
        </p:spPr>
        <p:txBody>
          <a:bodyPr>
            <a:normAutofit/>
          </a:bodyPr>
          <a:lstStyle/>
          <a:p>
            <a:r>
              <a:rPr lang="en-US" sz="2800" dirty="0">
                <a:solidFill>
                  <a:srgbClr val="0000FF"/>
                </a:solidFill>
              </a:rPr>
              <a:t>Consider the following hypotheses (premises)</a:t>
            </a:r>
          </a:p>
          <a:p>
            <a:pPr lvl="1"/>
            <a:r>
              <a:rPr lang="en-US" sz="2400" dirty="0"/>
              <a:t>More I study, more I know</a:t>
            </a:r>
          </a:p>
          <a:p>
            <a:pPr lvl="1"/>
            <a:r>
              <a:rPr lang="en-US" sz="2400" dirty="0"/>
              <a:t>More I know, more I forget</a:t>
            </a:r>
          </a:p>
          <a:p>
            <a:pPr lvl="1"/>
            <a:r>
              <a:rPr lang="en-US" sz="2400" dirty="0"/>
              <a:t>More I forget, less I know.</a:t>
            </a:r>
          </a:p>
          <a:p>
            <a:pPr marL="514350" indent="-457200"/>
            <a:r>
              <a:rPr lang="en-US" sz="2800" dirty="0">
                <a:solidFill>
                  <a:srgbClr val="FF0000"/>
                </a:solidFill>
              </a:rPr>
              <a:t>Conclusion</a:t>
            </a:r>
            <a:r>
              <a:rPr lang="en-US" sz="2800" dirty="0"/>
              <a:t>: </a:t>
            </a:r>
            <a:r>
              <a:rPr lang="en-US" sz="2800" dirty="0">
                <a:solidFill>
                  <a:srgbClr val="0000FF"/>
                </a:solidFill>
              </a:rPr>
              <a:t>E</a:t>
            </a:r>
            <a:r>
              <a:rPr lang="en-US" sz="2800" dirty="0">
                <a:solidFill>
                  <a:srgbClr val="0000FF"/>
                </a:solidFill>
                <a:sym typeface="Symbol" charset="0"/>
              </a:rPr>
              <a:t>veryone who studies more knows less.</a:t>
            </a:r>
          </a:p>
          <a:p>
            <a:pPr lvl="1"/>
            <a:r>
              <a:rPr lang="en-US" sz="2400" dirty="0">
                <a:solidFill>
                  <a:srgbClr val="0000FF"/>
                </a:solidFill>
                <a:sym typeface="Symbol" charset="0"/>
              </a:rPr>
              <a:t>s(x)</a:t>
            </a:r>
            <a:r>
              <a:rPr lang="en-US" sz="2400" dirty="0">
                <a:sym typeface="Symbol" charset="0"/>
              </a:rPr>
              <a:t>: x studies more;  </a:t>
            </a:r>
            <a:r>
              <a:rPr lang="en-US" sz="2400" dirty="0">
                <a:solidFill>
                  <a:srgbClr val="0000FF"/>
                </a:solidFill>
                <a:sym typeface="Symbol" charset="0"/>
              </a:rPr>
              <a:t>m(x)</a:t>
            </a:r>
            <a:r>
              <a:rPr lang="en-US" sz="2400" dirty="0">
                <a:sym typeface="Symbol" charset="0"/>
              </a:rPr>
              <a:t>: x knows more; </a:t>
            </a:r>
          </a:p>
          <a:p>
            <a:pPr lvl="1"/>
            <a:r>
              <a:rPr lang="en-US" sz="2400" dirty="0">
                <a:solidFill>
                  <a:srgbClr val="0000FF"/>
                </a:solidFill>
                <a:sym typeface="Symbol" charset="0"/>
              </a:rPr>
              <a:t> f(x)</a:t>
            </a:r>
            <a:r>
              <a:rPr lang="en-US" sz="2400" dirty="0">
                <a:sym typeface="Symbol" charset="0"/>
              </a:rPr>
              <a:t> : x forgets more ; </a:t>
            </a:r>
            <a:r>
              <a:rPr lang="en-US" sz="2400" dirty="0">
                <a:solidFill>
                  <a:srgbClr val="0000FF"/>
                </a:solidFill>
                <a:sym typeface="Symbol" charset="0"/>
              </a:rPr>
              <a:t>l(x)</a:t>
            </a:r>
            <a:r>
              <a:rPr lang="en-US" sz="2400" dirty="0">
                <a:sym typeface="Symbol" charset="0"/>
              </a:rPr>
              <a:t>: x knows less</a:t>
            </a:r>
          </a:p>
          <a:p>
            <a:pPr marL="514350" indent="-457200"/>
            <a:r>
              <a:rPr lang="en-US" sz="2800" dirty="0">
                <a:sym typeface="Symbol" charset="0"/>
              </a:rPr>
              <a:t>In symbols</a:t>
            </a:r>
          </a:p>
          <a:p>
            <a:pPr marL="57150" indent="0" algn="ctr">
              <a:buNone/>
            </a:pPr>
            <a:r>
              <a:rPr lang="en-US" sz="2400" b="1" dirty="0">
                <a:solidFill>
                  <a:srgbClr val="FF0000"/>
                </a:solidFill>
                <a:latin typeface="Calibri" charset="0"/>
                <a:ea typeface="ＭＳ Ｐゴシック" charset="0"/>
                <a:cs typeface="ＭＳ Ｐゴシック" charset="0"/>
                <a:sym typeface="Symbol" charset="0"/>
              </a:rPr>
              <a:t>x, [(s(x) </a:t>
            </a:r>
            <a:r>
              <a:rPr lang="en-US" sz="2400" dirty="0">
                <a:solidFill>
                  <a:srgbClr val="FF0000"/>
                </a:solidFill>
              </a:rPr>
              <a:t>→</a:t>
            </a:r>
            <a:r>
              <a:rPr lang="en-US" sz="2400" dirty="0"/>
              <a:t> </a:t>
            </a:r>
            <a:r>
              <a:rPr lang="en-US" sz="2400" b="1" dirty="0">
                <a:solidFill>
                  <a:srgbClr val="FF0000"/>
                </a:solidFill>
                <a:sym typeface="Symbol" charset="0"/>
              </a:rPr>
              <a:t> m(x))  (m(x) </a:t>
            </a:r>
            <a:r>
              <a:rPr lang="en-US" sz="2400" dirty="0">
                <a:solidFill>
                  <a:srgbClr val="FF0000"/>
                </a:solidFill>
              </a:rPr>
              <a:t>→</a:t>
            </a:r>
            <a:r>
              <a:rPr lang="en-US" sz="2400" dirty="0"/>
              <a:t> </a:t>
            </a:r>
            <a:r>
              <a:rPr lang="en-US" sz="2400" b="1" dirty="0">
                <a:solidFill>
                  <a:srgbClr val="FF0000"/>
                </a:solidFill>
                <a:sym typeface="Symbol" charset="0"/>
              </a:rPr>
              <a:t> f(x))  (f(x) </a:t>
            </a:r>
            <a:r>
              <a:rPr lang="en-US" sz="2400" dirty="0">
                <a:solidFill>
                  <a:srgbClr val="FF0000"/>
                </a:solidFill>
              </a:rPr>
              <a:t>→</a:t>
            </a:r>
            <a:r>
              <a:rPr lang="en-US" sz="2400" dirty="0"/>
              <a:t> </a:t>
            </a:r>
            <a:r>
              <a:rPr lang="en-US" sz="2400" b="1" dirty="0">
                <a:solidFill>
                  <a:srgbClr val="FF0000"/>
                </a:solidFill>
                <a:sym typeface="Symbol" charset="0"/>
              </a:rPr>
              <a:t> l(x)) </a:t>
            </a:r>
            <a:r>
              <a:rPr lang="en-US" sz="2400" dirty="0">
                <a:solidFill>
                  <a:srgbClr val="FF0000"/>
                </a:solidFill>
              </a:rPr>
              <a:t>→</a:t>
            </a:r>
            <a:r>
              <a:rPr lang="en-US" sz="2400" dirty="0"/>
              <a:t> </a:t>
            </a:r>
            <a:r>
              <a:rPr lang="en-US" sz="2400" b="1" dirty="0">
                <a:solidFill>
                  <a:srgbClr val="FF0000"/>
                </a:solidFill>
                <a:sym typeface="Symbol" charset="0"/>
              </a:rPr>
              <a:t>(s(x) </a:t>
            </a:r>
            <a:r>
              <a:rPr lang="en-US" sz="2400" dirty="0">
                <a:solidFill>
                  <a:srgbClr val="FF0000"/>
                </a:solidFill>
              </a:rPr>
              <a:t>→</a:t>
            </a:r>
            <a:r>
              <a:rPr lang="en-US" sz="2400" dirty="0"/>
              <a:t> </a:t>
            </a:r>
            <a:r>
              <a:rPr lang="en-US" sz="2400" b="1" dirty="0">
                <a:solidFill>
                  <a:srgbClr val="FF0000"/>
                </a:solidFill>
                <a:sym typeface="Symbol" charset="0"/>
              </a:rPr>
              <a:t> l(x)] </a:t>
            </a:r>
            <a:r>
              <a:rPr lang="en-US" sz="2400" b="1" dirty="0">
                <a:solidFill>
                  <a:srgbClr val="FF0000"/>
                </a:solidFill>
                <a:latin typeface="Calibri" charset="0"/>
                <a:ea typeface="ＭＳ Ｐゴシック" charset="0"/>
                <a:cs typeface="ＭＳ Ｐゴシック" charset="0"/>
                <a:sym typeface="Symbol" charset="0"/>
              </a:rPr>
              <a:t> </a:t>
            </a:r>
            <a:endParaRPr lang="en-US" sz="2400" b="1" dirty="0">
              <a:solidFill>
                <a:srgbClr val="FF0000"/>
              </a:solidFill>
            </a:endParaRPr>
          </a:p>
        </p:txBody>
      </p:sp>
    </p:spTree>
    <p:extLst>
      <p:ext uri="{BB962C8B-B14F-4D97-AF65-F5344CB8AC3E}">
        <p14:creationId xmlns:p14="http://schemas.microsoft.com/office/powerpoint/2010/main" val="2875233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Problem (contd.):</a:t>
            </a:r>
          </a:p>
        </p:txBody>
      </p:sp>
      <p:sp>
        <p:nvSpPr>
          <p:cNvPr id="3" name="Content Placeholder 2"/>
          <p:cNvSpPr>
            <a:spLocks noGrp="1"/>
          </p:cNvSpPr>
          <p:nvPr>
            <p:ph idx="1"/>
          </p:nvPr>
        </p:nvSpPr>
        <p:spPr>
          <a:xfrm>
            <a:off x="457199" y="1600200"/>
            <a:ext cx="8551333" cy="5257800"/>
          </a:xfrm>
        </p:spPr>
        <p:txBody>
          <a:bodyPr>
            <a:normAutofit/>
          </a:bodyPr>
          <a:lstStyle/>
          <a:p>
            <a:pPr marL="514350" indent="-457200"/>
            <a:r>
              <a:rPr lang="en-US" sz="2800" dirty="0">
                <a:solidFill>
                  <a:srgbClr val="FF0000"/>
                </a:solidFill>
              </a:rPr>
              <a:t>Conclusion</a:t>
            </a:r>
            <a:r>
              <a:rPr lang="en-US" sz="2800" dirty="0"/>
              <a:t>: </a:t>
            </a:r>
            <a:r>
              <a:rPr lang="en-US" sz="2800" dirty="0">
                <a:solidFill>
                  <a:srgbClr val="0000FF"/>
                </a:solidFill>
              </a:rPr>
              <a:t>E</a:t>
            </a:r>
            <a:r>
              <a:rPr lang="en-US" sz="2800" dirty="0">
                <a:solidFill>
                  <a:srgbClr val="0000FF"/>
                </a:solidFill>
                <a:sym typeface="Symbol" charset="0"/>
              </a:rPr>
              <a:t>veryone who studies more knows less.</a:t>
            </a:r>
          </a:p>
          <a:p>
            <a:pPr lvl="1"/>
            <a:r>
              <a:rPr lang="en-US" sz="2400" dirty="0">
                <a:solidFill>
                  <a:srgbClr val="0000FF"/>
                </a:solidFill>
                <a:sym typeface="Symbol" charset="0"/>
              </a:rPr>
              <a:t>s(x)</a:t>
            </a:r>
            <a:r>
              <a:rPr lang="en-US" sz="2400" dirty="0">
                <a:sym typeface="Symbol" charset="0"/>
              </a:rPr>
              <a:t>: x studies more;  </a:t>
            </a:r>
            <a:r>
              <a:rPr lang="en-US" sz="2400" dirty="0">
                <a:solidFill>
                  <a:srgbClr val="0000FF"/>
                </a:solidFill>
                <a:sym typeface="Symbol" charset="0"/>
              </a:rPr>
              <a:t>m(x)</a:t>
            </a:r>
            <a:r>
              <a:rPr lang="en-US" sz="2400" dirty="0">
                <a:sym typeface="Symbol" charset="0"/>
              </a:rPr>
              <a:t>: x knows more; </a:t>
            </a:r>
          </a:p>
          <a:p>
            <a:pPr lvl="1"/>
            <a:r>
              <a:rPr lang="en-US" sz="2400" dirty="0">
                <a:solidFill>
                  <a:srgbClr val="0000FF"/>
                </a:solidFill>
                <a:sym typeface="Symbol" charset="0"/>
              </a:rPr>
              <a:t> f(x)</a:t>
            </a:r>
            <a:r>
              <a:rPr lang="en-US" sz="2400" dirty="0">
                <a:sym typeface="Symbol" charset="0"/>
              </a:rPr>
              <a:t> : x forgets more ; </a:t>
            </a:r>
            <a:r>
              <a:rPr lang="en-US" sz="2400" dirty="0">
                <a:solidFill>
                  <a:srgbClr val="0000FF"/>
                </a:solidFill>
                <a:sym typeface="Symbol" charset="0"/>
              </a:rPr>
              <a:t>l(x)</a:t>
            </a:r>
            <a:r>
              <a:rPr lang="en-US" sz="2400" dirty="0">
                <a:sym typeface="Symbol" charset="0"/>
              </a:rPr>
              <a:t>: x knows less</a:t>
            </a:r>
          </a:p>
          <a:p>
            <a:pPr lvl="1"/>
            <a:r>
              <a:rPr lang="en-US" sz="2400" dirty="0">
                <a:sym typeface="Symbol" charset="0"/>
              </a:rPr>
              <a:t>In symbols</a:t>
            </a:r>
          </a:p>
          <a:p>
            <a:pPr marL="57150" indent="0" algn="ctr">
              <a:buNone/>
            </a:pPr>
            <a:r>
              <a:rPr lang="en-US" sz="2400" b="1" dirty="0">
                <a:solidFill>
                  <a:srgbClr val="FF0000"/>
                </a:solidFill>
                <a:latin typeface="Calibri" charset="0"/>
                <a:ea typeface="ＭＳ Ｐゴシック" charset="0"/>
                <a:cs typeface="ＭＳ Ｐゴシック" charset="0"/>
                <a:sym typeface="Symbol" charset="0"/>
              </a:rPr>
              <a:t>x, [(s(x) </a:t>
            </a:r>
            <a:r>
              <a:rPr lang="en-US" sz="2400" dirty="0">
                <a:solidFill>
                  <a:srgbClr val="FF0000"/>
                </a:solidFill>
              </a:rPr>
              <a:t>→</a:t>
            </a:r>
            <a:r>
              <a:rPr lang="en-US" sz="2400" dirty="0"/>
              <a:t> </a:t>
            </a:r>
            <a:r>
              <a:rPr lang="en-US" sz="2400" b="1" dirty="0">
                <a:solidFill>
                  <a:srgbClr val="FF0000"/>
                </a:solidFill>
                <a:sym typeface="Symbol" charset="0"/>
              </a:rPr>
              <a:t> m(x))  (m(x) </a:t>
            </a:r>
            <a:r>
              <a:rPr lang="en-US" sz="2400" dirty="0">
                <a:solidFill>
                  <a:srgbClr val="FF0000"/>
                </a:solidFill>
              </a:rPr>
              <a:t>→</a:t>
            </a:r>
            <a:r>
              <a:rPr lang="en-US" sz="2400" dirty="0"/>
              <a:t> </a:t>
            </a:r>
            <a:r>
              <a:rPr lang="en-US" sz="2400" b="1" dirty="0">
                <a:solidFill>
                  <a:srgbClr val="FF0000"/>
                </a:solidFill>
                <a:sym typeface="Symbol" charset="0"/>
              </a:rPr>
              <a:t> f(x))  (f(x) </a:t>
            </a:r>
            <a:r>
              <a:rPr lang="en-US" sz="2400" dirty="0">
                <a:solidFill>
                  <a:srgbClr val="FF0000"/>
                </a:solidFill>
              </a:rPr>
              <a:t>→</a:t>
            </a:r>
            <a:r>
              <a:rPr lang="en-US" sz="2400" dirty="0"/>
              <a:t> </a:t>
            </a:r>
            <a:r>
              <a:rPr lang="en-US" sz="2400" b="1" dirty="0">
                <a:solidFill>
                  <a:srgbClr val="FF0000"/>
                </a:solidFill>
                <a:sym typeface="Symbol" charset="0"/>
              </a:rPr>
              <a:t> l(x)) </a:t>
            </a:r>
            <a:r>
              <a:rPr lang="en-US" sz="2400" dirty="0">
                <a:solidFill>
                  <a:srgbClr val="FF0000"/>
                </a:solidFill>
              </a:rPr>
              <a:t>→</a:t>
            </a:r>
            <a:r>
              <a:rPr lang="en-US" sz="2400" dirty="0"/>
              <a:t> </a:t>
            </a:r>
            <a:r>
              <a:rPr lang="en-US" sz="2400" b="1" dirty="0">
                <a:solidFill>
                  <a:srgbClr val="FF0000"/>
                </a:solidFill>
                <a:sym typeface="Symbol" charset="0"/>
              </a:rPr>
              <a:t>(s(x) </a:t>
            </a:r>
            <a:r>
              <a:rPr lang="en-US" sz="2400" dirty="0">
                <a:solidFill>
                  <a:srgbClr val="FF0000"/>
                </a:solidFill>
              </a:rPr>
              <a:t>→</a:t>
            </a:r>
            <a:r>
              <a:rPr lang="en-US" sz="2400" dirty="0"/>
              <a:t> </a:t>
            </a:r>
            <a:r>
              <a:rPr lang="en-US" sz="2400" b="1" dirty="0">
                <a:solidFill>
                  <a:srgbClr val="FF0000"/>
                </a:solidFill>
                <a:sym typeface="Symbol" charset="0"/>
              </a:rPr>
              <a:t> l(x)] </a:t>
            </a:r>
            <a:r>
              <a:rPr lang="en-US" sz="2400" b="1" dirty="0">
                <a:solidFill>
                  <a:srgbClr val="FF0000"/>
                </a:solidFill>
                <a:latin typeface="Calibri" charset="0"/>
                <a:ea typeface="ＭＳ Ｐゴシック" charset="0"/>
                <a:cs typeface="ＭＳ Ｐゴシック" charset="0"/>
                <a:sym typeface="Symbol" charset="0"/>
              </a:rPr>
              <a:t> </a:t>
            </a:r>
            <a:endParaRPr lang="en-US" sz="2400" b="1" dirty="0">
              <a:solidFill>
                <a:srgbClr val="FF0000"/>
              </a:solidFill>
            </a:endParaRPr>
          </a:p>
          <a:p>
            <a:pPr marL="400050"/>
            <a:r>
              <a:rPr lang="en-US" sz="2400" dirty="0">
                <a:sym typeface="Symbol" charset="0"/>
              </a:rPr>
              <a:t>Direct Proof: Let </a:t>
            </a:r>
            <a:r>
              <a:rPr lang="en-US" sz="2400" b="1" dirty="0">
                <a:solidFill>
                  <a:srgbClr val="0000FF"/>
                </a:solidFill>
                <a:sym typeface="Symbol" charset="0"/>
              </a:rPr>
              <a:t>c</a:t>
            </a:r>
            <a:r>
              <a:rPr lang="en-US" sz="2400" dirty="0">
                <a:sym typeface="Symbol" charset="0"/>
              </a:rPr>
              <a:t> be an arbitrary element of the universe</a:t>
            </a:r>
          </a:p>
          <a:p>
            <a:pPr marL="400050"/>
            <a:r>
              <a:rPr lang="en-US" sz="2400" dirty="0">
                <a:sym typeface="Symbol" charset="0"/>
              </a:rPr>
              <a:t>(population). We need to show that </a:t>
            </a:r>
            <a:r>
              <a:rPr lang="en-US" sz="2400" b="1" dirty="0">
                <a:solidFill>
                  <a:srgbClr val="FF0000"/>
                </a:solidFill>
                <a:sym typeface="Symbol" charset="0"/>
              </a:rPr>
              <a:t>s(c) </a:t>
            </a:r>
            <a:r>
              <a:rPr lang="en-US" sz="2800" dirty="0">
                <a:solidFill>
                  <a:srgbClr val="FF0000"/>
                </a:solidFill>
              </a:rPr>
              <a:t>→</a:t>
            </a:r>
            <a:r>
              <a:rPr lang="en-US" sz="2800" b="1" dirty="0">
                <a:solidFill>
                  <a:srgbClr val="FF0000"/>
                </a:solidFill>
                <a:sym typeface="Symbol" charset="0"/>
              </a:rPr>
              <a:t> l(c).</a:t>
            </a:r>
          </a:p>
          <a:p>
            <a:pPr marL="914400" lvl="1" indent="-457200"/>
            <a:r>
              <a:rPr lang="en-US" sz="2400" dirty="0">
                <a:solidFill>
                  <a:srgbClr val="0000FF"/>
                </a:solidFill>
                <a:sym typeface="Symbol" charset="0"/>
              </a:rPr>
              <a:t>s(c) is true.</a:t>
            </a:r>
          </a:p>
        </p:txBody>
      </p:sp>
    </p:spTree>
    <p:extLst>
      <p:ext uri="{BB962C8B-B14F-4D97-AF65-F5344CB8AC3E}">
        <p14:creationId xmlns:p14="http://schemas.microsoft.com/office/powerpoint/2010/main" val="2675505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Problem (contd.):</a:t>
            </a:r>
          </a:p>
        </p:txBody>
      </p:sp>
      <p:sp>
        <p:nvSpPr>
          <p:cNvPr id="3" name="Content Placeholder 2"/>
          <p:cNvSpPr>
            <a:spLocks noGrp="1"/>
          </p:cNvSpPr>
          <p:nvPr>
            <p:ph idx="1"/>
          </p:nvPr>
        </p:nvSpPr>
        <p:spPr>
          <a:xfrm>
            <a:off x="457199" y="1600200"/>
            <a:ext cx="8551333" cy="5257800"/>
          </a:xfrm>
        </p:spPr>
        <p:txBody>
          <a:bodyPr>
            <a:normAutofit/>
          </a:bodyPr>
          <a:lstStyle/>
          <a:p>
            <a:pPr marL="514350" indent="-457200"/>
            <a:r>
              <a:rPr lang="en-US" sz="2800" dirty="0">
                <a:solidFill>
                  <a:srgbClr val="FF0000"/>
                </a:solidFill>
              </a:rPr>
              <a:t>Conclusion</a:t>
            </a:r>
            <a:r>
              <a:rPr lang="en-US" sz="2800" dirty="0"/>
              <a:t>: </a:t>
            </a:r>
            <a:r>
              <a:rPr lang="en-US" sz="2800" dirty="0">
                <a:solidFill>
                  <a:srgbClr val="0000FF"/>
                </a:solidFill>
              </a:rPr>
              <a:t>E</a:t>
            </a:r>
            <a:r>
              <a:rPr lang="en-US" sz="2800" dirty="0">
                <a:solidFill>
                  <a:srgbClr val="0000FF"/>
                </a:solidFill>
                <a:sym typeface="Symbol" charset="0"/>
              </a:rPr>
              <a:t>veryone who studies more knows less.</a:t>
            </a:r>
          </a:p>
          <a:p>
            <a:pPr lvl="1"/>
            <a:r>
              <a:rPr lang="en-US" sz="2400" dirty="0">
                <a:solidFill>
                  <a:srgbClr val="0000FF"/>
                </a:solidFill>
                <a:sym typeface="Symbol" charset="0"/>
              </a:rPr>
              <a:t>s(x)</a:t>
            </a:r>
            <a:r>
              <a:rPr lang="en-US" sz="2400" dirty="0">
                <a:sym typeface="Symbol" charset="0"/>
              </a:rPr>
              <a:t>: x studies more;  </a:t>
            </a:r>
            <a:r>
              <a:rPr lang="en-US" sz="2400" dirty="0">
                <a:solidFill>
                  <a:srgbClr val="0000FF"/>
                </a:solidFill>
                <a:sym typeface="Symbol" charset="0"/>
              </a:rPr>
              <a:t>m(x)</a:t>
            </a:r>
            <a:r>
              <a:rPr lang="en-US" sz="2400" dirty="0">
                <a:sym typeface="Symbol" charset="0"/>
              </a:rPr>
              <a:t>: x knows more; </a:t>
            </a:r>
          </a:p>
          <a:p>
            <a:pPr lvl="1"/>
            <a:r>
              <a:rPr lang="en-US" sz="2400" dirty="0">
                <a:solidFill>
                  <a:srgbClr val="0000FF"/>
                </a:solidFill>
                <a:sym typeface="Symbol" charset="0"/>
              </a:rPr>
              <a:t> f(x)</a:t>
            </a:r>
            <a:r>
              <a:rPr lang="en-US" sz="2400" dirty="0">
                <a:sym typeface="Symbol" charset="0"/>
              </a:rPr>
              <a:t> : x forgets more ; </a:t>
            </a:r>
            <a:r>
              <a:rPr lang="en-US" sz="2400" dirty="0">
                <a:solidFill>
                  <a:srgbClr val="0000FF"/>
                </a:solidFill>
                <a:sym typeface="Symbol" charset="0"/>
              </a:rPr>
              <a:t>l(x)</a:t>
            </a:r>
            <a:r>
              <a:rPr lang="en-US" sz="2400" dirty="0">
                <a:sym typeface="Symbol" charset="0"/>
              </a:rPr>
              <a:t>: x knows less</a:t>
            </a:r>
          </a:p>
          <a:p>
            <a:pPr lvl="1"/>
            <a:r>
              <a:rPr lang="en-US" sz="2400" dirty="0">
                <a:sym typeface="Symbol" charset="0"/>
              </a:rPr>
              <a:t>In symbols</a:t>
            </a:r>
          </a:p>
          <a:p>
            <a:pPr marL="57150" indent="0" algn="ctr">
              <a:buNone/>
            </a:pPr>
            <a:r>
              <a:rPr lang="en-US" sz="2400" b="1" dirty="0">
                <a:solidFill>
                  <a:srgbClr val="FF0000"/>
                </a:solidFill>
                <a:latin typeface="Calibri" charset="0"/>
                <a:ea typeface="ＭＳ Ｐゴシック" charset="0"/>
                <a:cs typeface="ＭＳ Ｐゴシック" charset="0"/>
                <a:sym typeface="Symbol" charset="0"/>
              </a:rPr>
              <a:t>x, [(s(x) </a:t>
            </a:r>
            <a:r>
              <a:rPr lang="en-US" sz="2400" dirty="0">
                <a:solidFill>
                  <a:srgbClr val="FF0000"/>
                </a:solidFill>
              </a:rPr>
              <a:t>→</a:t>
            </a:r>
            <a:r>
              <a:rPr lang="en-US" sz="2400" dirty="0"/>
              <a:t> </a:t>
            </a:r>
            <a:r>
              <a:rPr lang="en-US" sz="2400" b="1" dirty="0">
                <a:solidFill>
                  <a:srgbClr val="FF0000"/>
                </a:solidFill>
                <a:sym typeface="Symbol" charset="0"/>
              </a:rPr>
              <a:t> m(x))  (m(x) </a:t>
            </a:r>
            <a:r>
              <a:rPr lang="en-US" sz="2400" dirty="0">
                <a:solidFill>
                  <a:srgbClr val="FF0000"/>
                </a:solidFill>
              </a:rPr>
              <a:t>→</a:t>
            </a:r>
            <a:r>
              <a:rPr lang="en-US" sz="2400" dirty="0"/>
              <a:t> </a:t>
            </a:r>
            <a:r>
              <a:rPr lang="en-US" sz="2400" b="1" dirty="0">
                <a:solidFill>
                  <a:srgbClr val="FF0000"/>
                </a:solidFill>
                <a:sym typeface="Symbol" charset="0"/>
              </a:rPr>
              <a:t> f(x))  (f(x) </a:t>
            </a:r>
            <a:r>
              <a:rPr lang="en-US" sz="2400" dirty="0">
                <a:solidFill>
                  <a:srgbClr val="FF0000"/>
                </a:solidFill>
              </a:rPr>
              <a:t>→</a:t>
            </a:r>
            <a:r>
              <a:rPr lang="en-US" sz="2400" dirty="0"/>
              <a:t> </a:t>
            </a:r>
            <a:r>
              <a:rPr lang="en-US" sz="2400" b="1" dirty="0">
                <a:solidFill>
                  <a:srgbClr val="FF0000"/>
                </a:solidFill>
                <a:sym typeface="Symbol" charset="0"/>
              </a:rPr>
              <a:t> l(x)) </a:t>
            </a:r>
            <a:r>
              <a:rPr lang="en-US" sz="2400" dirty="0">
                <a:solidFill>
                  <a:srgbClr val="FF0000"/>
                </a:solidFill>
              </a:rPr>
              <a:t>→</a:t>
            </a:r>
            <a:r>
              <a:rPr lang="en-US" sz="2400" dirty="0"/>
              <a:t> </a:t>
            </a:r>
            <a:r>
              <a:rPr lang="en-US" sz="2400" b="1" dirty="0">
                <a:solidFill>
                  <a:srgbClr val="FF0000"/>
                </a:solidFill>
                <a:sym typeface="Symbol" charset="0"/>
              </a:rPr>
              <a:t>(s(x) </a:t>
            </a:r>
            <a:r>
              <a:rPr lang="en-US" sz="2400" dirty="0">
                <a:solidFill>
                  <a:srgbClr val="FF0000"/>
                </a:solidFill>
              </a:rPr>
              <a:t>→</a:t>
            </a:r>
            <a:r>
              <a:rPr lang="en-US" sz="2400" dirty="0"/>
              <a:t> </a:t>
            </a:r>
            <a:r>
              <a:rPr lang="en-US" sz="2400" b="1" dirty="0">
                <a:solidFill>
                  <a:srgbClr val="FF0000"/>
                </a:solidFill>
                <a:sym typeface="Symbol" charset="0"/>
              </a:rPr>
              <a:t> l(x)] </a:t>
            </a:r>
            <a:r>
              <a:rPr lang="en-US" sz="2400" b="1" dirty="0">
                <a:solidFill>
                  <a:srgbClr val="FF0000"/>
                </a:solidFill>
                <a:latin typeface="Calibri" charset="0"/>
                <a:ea typeface="ＭＳ Ｐゴシック" charset="0"/>
                <a:cs typeface="ＭＳ Ｐゴシック" charset="0"/>
                <a:sym typeface="Symbol" charset="0"/>
              </a:rPr>
              <a:t> </a:t>
            </a:r>
            <a:endParaRPr lang="en-US" sz="2400" b="1" dirty="0">
              <a:solidFill>
                <a:srgbClr val="FF0000"/>
              </a:solidFill>
            </a:endParaRPr>
          </a:p>
          <a:p>
            <a:pPr marL="400050"/>
            <a:r>
              <a:rPr lang="en-US" sz="2400" dirty="0">
                <a:sym typeface="Symbol" charset="0"/>
              </a:rPr>
              <a:t>Direct Proof: Let </a:t>
            </a:r>
            <a:r>
              <a:rPr lang="en-US" sz="2400" b="1" dirty="0">
                <a:solidFill>
                  <a:srgbClr val="0000FF"/>
                </a:solidFill>
                <a:sym typeface="Symbol" charset="0"/>
              </a:rPr>
              <a:t>c</a:t>
            </a:r>
            <a:r>
              <a:rPr lang="en-US" sz="2400" dirty="0">
                <a:sym typeface="Symbol" charset="0"/>
              </a:rPr>
              <a:t> be an arbitrary element of the universe</a:t>
            </a:r>
          </a:p>
          <a:p>
            <a:pPr marL="400050"/>
            <a:r>
              <a:rPr lang="en-US" sz="2400" dirty="0">
                <a:sym typeface="Symbol" charset="0"/>
              </a:rPr>
              <a:t>(population). We need to show that </a:t>
            </a:r>
            <a:r>
              <a:rPr lang="en-US" sz="2400" b="1" dirty="0">
                <a:solidFill>
                  <a:srgbClr val="FF0000"/>
                </a:solidFill>
                <a:sym typeface="Symbol" charset="0"/>
              </a:rPr>
              <a:t>s(c) </a:t>
            </a:r>
            <a:r>
              <a:rPr lang="en-US" sz="2800" dirty="0">
                <a:solidFill>
                  <a:srgbClr val="FF0000"/>
                </a:solidFill>
              </a:rPr>
              <a:t>→</a:t>
            </a:r>
            <a:r>
              <a:rPr lang="en-US" sz="2800" b="1" dirty="0">
                <a:solidFill>
                  <a:srgbClr val="FF0000"/>
                </a:solidFill>
                <a:sym typeface="Symbol" charset="0"/>
              </a:rPr>
              <a:t> l(c).</a:t>
            </a:r>
          </a:p>
          <a:p>
            <a:pPr marL="914400" lvl="1" indent="-457200"/>
            <a:r>
              <a:rPr lang="en-US" sz="2400" dirty="0">
                <a:solidFill>
                  <a:srgbClr val="0000FF"/>
                </a:solidFill>
                <a:sym typeface="Symbol" charset="0"/>
              </a:rPr>
              <a:t>s(c) is true.</a:t>
            </a:r>
          </a:p>
          <a:p>
            <a:pPr marL="914400" lvl="1" indent="-457200"/>
            <a:r>
              <a:rPr lang="en-US" sz="2400" dirty="0">
                <a:solidFill>
                  <a:srgbClr val="0000FF"/>
                </a:solidFill>
                <a:sym typeface="Symbol" charset="0"/>
              </a:rPr>
              <a:t>s(c) </a:t>
            </a:r>
            <a:r>
              <a:rPr lang="en-US" sz="2400" dirty="0">
                <a:solidFill>
                  <a:srgbClr val="0000FF"/>
                </a:solidFill>
              </a:rPr>
              <a:t>→</a:t>
            </a:r>
            <a:r>
              <a:rPr lang="en-US" sz="2400" dirty="0">
                <a:solidFill>
                  <a:srgbClr val="0000FF"/>
                </a:solidFill>
                <a:sym typeface="Symbol" charset="0"/>
              </a:rPr>
              <a:t> m(c); m(c) </a:t>
            </a:r>
            <a:r>
              <a:rPr lang="en-US" sz="2400" dirty="0">
                <a:solidFill>
                  <a:srgbClr val="0000FF"/>
                </a:solidFill>
              </a:rPr>
              <a:t>→</a:t>
            </a:r>
            <a:r>
              <a:rPr lang="en-US" sz="2400" dirty="0">
                <a:solidFill>
                  <a:srgbClr val="0000FF"/>
                </a:solidFill>
                <a:sym typeface="Symbol" charset="0"/>
              </a:rPr>
              <a:t> f(c); f(c) </a:t>
            </a:r>
            <a:r>
              <a:rPr lang="en-US" sz="2400" dirty="0">
                <a:solidFill>
                  <a:srgbClr val="0000FF"/>
                </a:solidFill>
              </a:rPr>
              <a:t>→</a:t>
            </a:r>
            <a:r>
              <a:rPr lang="en-US" sz="2400" dirty="0">
                <a:solidFill>
                  <a:srgbClr val="0000FF"/>
                </a:solidFill>
                <a:sym typeface="Symbol" charset="0"/>
              </a:rPr>
              <a:t> l(c)</a:t>
            </a:r>
          </a:p>
        </p:txBody>
      </p:sp>
    </p:spTree>
    <p:extLst>
      <p:ext uri="{BB962C8B-B14F-4D97-AF65-F5344CB8AC3E}">
        <p14:creationId xmlns:p14="http://schemas.microsoft.com/office/powerpoint/2010/main" val="3116064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Problem (contd.):</a:t>
            </a:r>
          </a:p>
        </p:txBody>
      </p:sp>
      <p:sp>
        <p:nvSpPr>
          <p:cNvPr id="3" name="Content Placeholder 2"/>
          <p:cNvSpPr>
            <a:spLocks noGrp="1"/>
          </p:cNvSpPr>
          <p:nvPr>
            <p:ph idx="1"/>
          </p:nvPr>
        </p:nvSpPr>
        <p:spPr>
          <a:xfrm>
            <a:off x="457199" y="1600200"/>
            <a:ext cx="8551333" cy="5257800"/>
          </a:xfrm>
        </p:spPr>
        <p:txBody>
          <a:bodyPr>
            <a:normAutofit/>
          </a:bodyPr>
          <a:lstStyle/>
          <a:p>
            <a:pPr marL="514350" indent="-457200"/>
            <a:r>
              <a:rPr lang="en-US" sz="2800" dirty="0">
                <a:solidFill>
                  <a:srgbClr val="FF0000"/>
                </a:solidFill>
              </a:rPr>
              <a:t>Conclusion</a:t>
            </a:r>
            <a:r>
              <a:rPr lang="en-US" sz="2800" dirty="0"/>
              <a:t>: </a:t>
            </a:r>
            <a:r>
              <a:rPr lang="en-US" sz="2800" dirty="0">
                <a:solidFill>
                  <a:srgbClr val="0000FF"/>
                </a:solidFill>
              </a:rPr>
              <a:t>E</a:t>
            </a:r>
            <a:r>
              <a:rPr lang="en-US" sz="2800" dirty="0">
                <a:solidFill>
                  <a:srgbClr val="0000FF"/>
                </a:solidFill>
                <a:sym typeface="Symbol" charset="0"/>
              </a:rPr>
              <a:t>veryone who studies more knows less.</a:t>
            </a:r>
          </a:p>
          <a:p>
            <a:pPr lvl="1"/>
            <a:r>
              <a:rPr lang="en-US" sz="2400" dirty="0">
                <a:solidFill>
                  <a:srgbClr val="0000FF"/>
                </a:solidFill>
                <a:sym typeface="Symbol" charset="0"/>
              </a:rPr>
              <a:t>s(x)</a:t>
            </a:r>
            <a:r>
              <a:rPr lang="en-US" sz="2400" dirty="0">
                <a:sym typeface="Symbol" charset="0"/>
              </a:rPr>
              <a:t>: x studies more;  </a:t>
            </a:r>
            <a:r>
              <a:rPr lang="en-US" sz="2400" dirty="0">
                <a:solidFill>
                  <a:srgbClr val="0000FF"/>
                </a:solidFill>
                <a:sym typeface="Symbol" charset="0"/>
              </a:rPr>
              <a:t>m(x)</a:t>
            </a:r>
            <a:r>
              <a:rPr lang="en-US" sz="2400" dirty="0">
                <a:sym typeface="Symbol" charset="0"/>
              </a:rPr>
              <a:t>: x knows more; </a:t>
            </a:r>
          </a:p>
          <a:p>
            <a:pPr lvl="1"/>
            <a:r>
              <a:rPr lang="en-US" sz="2400" dirty="0">
                <a:solidFill>
                  <a:srgbClr val="0000FF"/>
                </a:solidFill>
                <a:sym typeface="Symbol" charset="0"/>
              </a:rPr>
              <a:t> f(x)</a:t>
            </a:r>
            <a:r>
              <a:rPr lang="en-US" sz="2400" dirty="0">
                <a:sym typeface="Symbol" charset="0"/>
              </a:rPr>
              <a:t> : x forgets more ; </a:t>
            </a:r>
            <a:r>
              <a:rPr lang="en-US" sz="2400" dirty="0">
                <a:solidFill>
                  <a:srgbClr val="0000FF"/>
                </a:solidFill>
                <a:sym typeface="Symbol" charset="0"/>
              </a:rPr>
              <a:t>l(x)</a:t>
            </a:r>
            <a:r>
              <a:rPr lang="en-US" sz="2400" dirty="0">
                <a:sym typeface="Symbol" charset="0"/>
              </a:rPr>
              <a:t>: x knows less</a:t>
            </a:r>
          </a:p>
          <a:p>
            <a:pPr lvl="1"/>
            <a:r>
              <a:rPr lang="en-US" sz="2400" dirty="0">
                <a:sym typeface="Symbol" charset="0"/>
              </a:rPr>
              <a:t>In symbols</a:t>
            </a:r>
          </a:p>
          <a:p>
            <a:pPr marL="57150" indent="0" algn="ctr">
              <a:buNone/>
            </a:pPr>
            <a:r>
              <a:rPr lang="en-US" sz="2400" b="1" dirty="0">
                <a:solidFill>
                  <a:srgbClr val="FF0000"/>
                </a:solidFill>
                <a:latin typeface="Calibri" charset="0"/>
                <a:ea typeface="ＭＳ Ｐゴシック" charset="0"/>
                <a:cs typeface="ＭＳ Ｐゴシック" charset="0"/>
                <a:sym typeface="Symbol" charset="0"/>
              </a:rPr>
              <a:t>x, [(s(x) </a:t>
            </a:r>
            <a:r>
              <a:rPr lang="en-US" sz="2400" dirty="0">
                <a:solidFill>
                  <a:srgbClr val="FF0000"/>
                </a:solidFill>
              </a:rPr>
              <a:t>→</a:t>
            </a:r>
            <a:r>
              <a:rPr lang="en-US" sz="2400" dirty="0"/>
              <a:t> </a:t>
            </a:r>
            <a:r>
              <a:rPr lang="en-US" sz="2400" b="1" dirty="0">
                <a:solidFill>
                  <a:srgbClr val="FF0000"/>
                </a:solidFill>
                <a:sym typeface="Symbol" charset="0"/>
              </a:rPr>
              <a:t> m(x))  (m(x) </a:t>
            </a:r>
            <a:r>
              <a:rPr lang="en-US" sz="2400" dirty="0">
                <a:solidFill>
                  <a:srgbClr val="FF0000"/>
                </a:solidFill>
              </a:rPr>
              <a:t>→</a:t>
            </a:r>
            <a:r>
              <a:rPr lang="en-US" sz="2400" dirty="0"/>
              <a:t> </a:t>
            </a:r>
            <a:r>
              <a:rPr lang="en-US" sz="2400" b="1" dirty="0">
                <a:solidFill>
                  <a:srgbClr val="FF0000"/>
                </a:solidFill>
                <a:sym typeface="Symbol" charset="0"/>
              </a:rPr>
              <a:t> f(x))  (f(x) </a:t>
            </a:r>
            <a:r>
              <a:rPr lang="en-US" sz="2400" dirty="0">
                <a:solidFill>
                  <a:srgbClr val="FF0000"/>
                </a:solidFill>
              </a:rPr>
              <a:t>→</a:t>
            </a:r>
            <a:r>
              <a:rPr lang="en-US" sz="2400" dirty="0"/>
              <a:t> </a:t>
            </a:r>
            <a:r>
              <a:rPr lang="en-US" sz="2400" b="1" dirty="0">
                <a:solidFill>
                  <a:srgbClr val="FF0000"/>
                </a:solidFill>
                <a:sym typeface="Symbol" charset="0"/>
              </a:rPr>
              <a:t> l(x)) </a:t>
            </a:r>
            <a:r>
              <a:rPr lang="en-US" sz="2400" dirty="0">
                <a:solidFill>
                  <a:srgbClr val="FF0000"/>
                </a:solidFill>
              </a:rPr>
              <a:t>→</a:t>
            </a:r>
            <a:r>
              <a:rPr lang="en-US" sz="2400" dirty="0"/>
              <a:t> </a:t>
            </a:r>
            <a:r>
              <a:rPr lang="en-US" sz="2400" b="1" dirty="0">
                <a:solidFill>
                  <a:srgbClr val="FF0000"/>
                </a:solidFill>
                <a:sym typeface="Symbol" charset="0"/>
              </a:rPr>
              <a:t>(s(x) </a:t>
            </a:r>
            <a:r>
              <a:rPr lang="en-US" sz="2400" dirty="0">
                <a:solidFill>
                  <a:srgbClr val="FF0000"/>
                </a:solidFill>
              </a:rPr>
              <a:t>→</a:t>
            </a:r>
            <a:r>
              <a:rPr lang="en-US" sz="2400" dirty="0"/>
              <a:t> </a:t>
            </a:r>
            <a:r>
              <a:rPr lang="en-US" sz="2400" b="1" dirty="0">
                <a:solidFill>
                  <a:srgbClr val="FF0000"/>
                </a:solidFill>
                <a:sym typeface="Symbol" charset="0"/>
              </a:rPr>
              <a:t> l(x)] </a:t>
            </a:r>
            <a:r>
              <a:rPr lang="en-US" sz="2400" b="1" dirty="0">
                <a:solidFill>
                  <a:srgbClr val="FF0000"/>
                </a:solidFill>
                <a:latin typeface="Calibri" charset="0"/>
                <a:ea typeface="ＭＳ Ｐゴシック" charset="0"/>
                <a:cs typeface="ＭＳ Ｐゴシック" charset="0"/>
                <a:sym typeface="Symbol" charset="0"/>
              </a:rPr>
              <a:t> </a:t>
            </a:r>
            <a:endParaRPr lang="en-US" sz="2400" b="1" dirty="0">
              <a:solidFill>
                <a:srgbClr val="FF0000"/>
              </a:solidFill>
            </a:endParaRPr>
          </a:p>
          <a:p>
            <a:pPr marL="400050"/>
            <a:r>
              <a:rPr lang="en-US" sz="2400" dirty="0">
                <a:sym typeface="Symbol" charset="0"/>
              </a:rPr>
              <a:t>Direct Proof: Let </a:t>
            </a:r>
            <a:r>
              <a:rPr lang="en-US" sz="2400" b="1" dirty="0">
                <a:solidFill>
                  <a:srgbClr val="0000FF"/>
                </a:solidFill>
                <a:sym typeface="Symbol" charset="0"/>
              </a:rPr>
              <a:t>c</a:t>
            </a:r>
            <a:r>
              <a:rPr lang="en-US" sz="2400" dirty="0">
                <a:sym typeface="Symbol" charset="0"/>
              </a:rPr>
              <a:t> be an arbitrary element of the universe</a:t>
            </a:r>
          </a:p>
          <a:p>
            <a:pPr marL="400050"/>
            <a:r>
              <a:rPr lang="en-US" sz="2400" dirty="0">
                <a:sym typeface="Symbol" charset="0"/>
              </a:rPr>
              <a:t>(population). We need to show that </a:t>
            </a:r>
            <a:r>
              <a:rPr lang="en-US" sz="2400" b="1" dirty="0">
                <a:solidFill>
                  <a:srgbClr val="FF0000"/>
                </a:solidFill>
                <a:sym typeface="Symbol" charset="0"/>
              </a:rPr>
              <a:t>s(c) </a:t>
            </a:r>
            <a:r>
              <a:rPr lang="en-US" sz="2800" dirty="0">
                <a:solidFill>
                  <a:srgbClr val="FF0000"/>
                </a:solidFill>
              </a:rPr>
              <a:t>→</a:t>
            </a:r>
            <a:r>
              <a:rPr lang="en-US" sz="2800" b="1" dirty="0">
                <a:solidFill>
                  <a:srgbClr val="FF0000"/>
                </a:solidFill>
                <a:sym typeface="Symbol" charset="0"/>
              </a:rPr>
              <a:t> l(c).</a:t>
            </a:r>
          </a:p>
          <a:p>
            <a:pPr marL="914400" lvl="1" indent="-457200"/>
            <a:r>
              <a:rPr lang="en-US" sz="2400" dirty="0">
                <a:solidFill>
                  <a:srgbClr val="0000FF"/>
                </a:solidFill>
                <a:sym typeface="Symbol" charset="0"/>
              </a:rPr>
              <a:t>s(c) is true.</a:t>
            </a:r>
          </a:p>
          <a:p>
            <a:pPr marL="914400" lvl="1" indent="-457200"/>
            <a:r>
              <a:rPr lang="en-US" sz="2400" dirty="0">
                <a:solidFill>
                  <a:srgbClr val="0000FF"/>
                </a:solidFill>
                <a:sym typeface="Symbol" charset="0"/>
              </a:rPr>
              <a:t>s(c) </a:t>
            </a:r>
            <a:r>
              <a:rPr lang="en-US" sz="2400" dirty="0">
                <a:solidFill>
                  <a:srgbClr val="0000FF"/>
                </a:solidFill>
              </a:rPr>
              <a:t>→</a:t>
            </a:r>
            <a:r>
              <a:rPr lang="en-US" sz="2400" dirty="0">
                <a:solidFill>
                  <a:srgbClr val="0000FF"/>
                </a:solidFill>
                <a:sym typeface="Symbol" charset="0"/>
              </a:rPr>
              <a:t> m(c); m(c) </a:t>
            </a:r>
            <a:r>
              <a:rPr lang="en-US" sz="2400" dirty="0">
                <a:solidFill>
                  <a:srgbClr val="0000FF"/>
                </a:solidFill>
              </a:rPr>
              <a:t>→</a:t>
            </a:r>
            <a:r>
              <a:rPr lang="en-US" sz="2400" dirty="0">
                <a:solidFill>
                  <a:srgbClr val="0000FF"/>
                </a:solidFill>
                <a:sym typeface="Symbol" charset="0"/>
              </a:rPr>
              <a:t> f(c); f(c) </a:t>
            </a:r>
            <a:r>
              <a:rPr lang="en-US" sz="2400" dirty="0">
                <a:solidFill>
                  <a:srgbClr val="0000FF"/>
                </a:solidFill>
              </a:rPr>
              <a:t>→</a:t>
            </a:r>
            <a:r>
              <a:rPr lang="en-US" sz="2400" dirty="0">
                <a:solidFill>
                  <a:srgbClr val="0000FF"/>
                </a:solidFill>
                <a:sym typeface="Symbol" charset="0"/>
              </a:rPr>
              <a:t> l(c)</a:t>
            </a:r>
          </a:p>
          <a:p>
            <a:pPr marL="914400" lvl="1" indent="-457200"/>
            <a:r>
              <a:rPr lang="en-US" sz="2400" dirty="0">
                <a:solidFill>
                  <a:srgbClr val="0000FF"/>
                </a:solidFill>
                <a:sym typeface="Symbol" charset="0"/>
              </a:rPr>
              <a:t>s(c) </a:t>
            </a:r>
            <a:r>
              <a:rPr lang="en-US" sz="2400" dirty="0">
                <a:solidFill>
                  <a:srgbClr val="0000FF"/>
                </a:solidFill>
              </a:rPr>
              <a:t>→</a:t>
            </a:r>
            <a:r>
              <a:rPr lang="en-US" sz="2400" dirty="0">
                <a:solidFill>
                  <a:srgbClr val="0000FF"/>
                </a:solidFill>
                <a:sym typeface="Symbol" charset="0"/>
              </a:rPr>
              <a:t> l(c) </a:t>
            </a:r>
            <a:r>
              <a:rPr lang="en-US" sz="2400" dirty="0">
                <a:solidFill>
                  <a:srgbClr val="FF0000"/>
                </a:solidFill>
                <a:sym typeface="Symbol" charset="0"/>
              </a:rPr>
              <a:t>by the transitivity (</a:t>
            </a:r>
            <a:r>
              <a:rPr lang="en-US" sz="2400" dirty="0">
                <a:solidFill>
                  <a:srgbClr val="0000FF"/>
                </a:solidFill>
                <a:sym typeface="Symbol" charset="0"/>
              </a:rPr>
              <a:t>syllogism</a:t>
            </a:r>
            <a:r>
              <a:rPr lang="en-US" sz="2400" dirty="0">
                <a:solidFill>
                  <a:srgbClr val="FF0000"/>
                </a:solidFill>
                <a:sym typeface="Symbol" charset="0"/>
              </a:rPr>
              <a:t>)</a:t>
            </a:r>
          </a:p>
        </p:txBody>
      </p:sp>
    </p:spTree>
    <p:extLst>
      <p:ext uri="{BB962C8B-B14F-4D97-AF65-F5344CB8AC3E}">
        <p14:creationId xmlns:p14="http://schemas.microsoft.com/office/powerpoint/2010/main" val="47641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Problem (contd.):</a:t>
            </a:r>
          </a:p>
        </p:txBody>
      </p:sp>
      <p:sp>
        <p:nvSpPr>
          <p:cNvPr id="3" name="Content Placeholder 2"/>
          <p:cNvSpPr>
            <a:spLocks noGrp="1"/>
          </p:cNvSpPr>
          <p:nvPr>
            <p:ph idx="1"/>
          </p:nvPr>
        </p:nvSpPr>
        <p:spPr>
          <a:xfrm>
            <a:off x="457199" y="1600200"/>
            <a:ext cx="8551333" cy="5257800"/>
          </a:xfrm>
        </p:spPr>
        <p:txBody>
          <a:bodyPr>
            <a:normAutofit/>
          </a:bodyPr>
          <a:lstStyle/>
          <a:p>
            <a:pPr marL="514350" indent="-457200"/>
            <a:r>
              <a:rPr lang="en-US" sz="2800" dirty="0">
                <a:solidFill>
                  <a:srgbClr val="FF0000"/>
                </a:solidFill>
              </a:rPr>
              <a:t>Conclusion</a:t>
            </a:r>
            <a:r>
              <a:rPr lang="en-US" sz="2800" dirty="0"/>
              <a:t>: </a:t>
            </a:r>
            <a:r>
              <a:rPr lang="en-US" sz="2800" dirty="0">
                <a:solidFill>
                  <a:srgbClr val="0000FF"/>
                </a:solidFill>
              </a:rPr>
              <a:t>E</a:t>
            </a:r>
            <a:r>
              <a:rPr lang="en-US" sz="2800" dirty="0">
                <a:solidFill>
                  <a:srgbClr val="0000FF"/>
                </a:solidFill>
                <a:sym typeface="Symbol" charset="0"/>
              </a:rPr>
              <a:t>veryone who studies more knows less.</a:t>
            </a:r>
          </a:p>
          <a:p>
            <a:pPr lvl="1"/>
            <a:r>
              <a:rPr lang="en-US" sz="2400" dirty="0">
                <a:solidFill>
                  <a:srgbClr val="0000FF"/>
                </a:solidFill>
                <a:sym typeface="Symbol" charset="0"/>
              </a:rPr>
              <a:t>s(x)</a:t>
            </a:r>
            <a:r>
              <a:rPr lang="en-US" sz="2400" dirty="0">
                <a:sym typeface="Symbol" charset="0"/>
              </a:rPr>
              <a:t>: x studies more;  </a:t>
            </a:r>
            <a:r>
              <a:rPr lang="en-US" sz="2400" dirty="0">
                <a:solidFill>
                  <a:srgbClr val="0000FF"/>
                </a:solidFill>
                <a:sym typeface="Symbol" charset="0"/>
              </a:rPr>
              <a:t>m(x)</a:t>
            </a:r>
            <a:r>
              <a:rPr lang="en-US" sz="2400" dirty="0">
                <a:sym typeface="Symbol" charset="0"/>
              </a:rPr>
              <a:t>: x knows more; </a:t>
            </a:r>
          </a:p>
          <a:p>
            <a:pPr lvl="1"/>
            <a:r>
              <a:rPr lang="en-US" sz="2400" dirty="0">
                <a:solidFill>
                  <a:srgbClr val="0000FF"/>
                </a:solidFill>
                <a:sym typeface="Symbol" charset="0"/>
              </a:rPr>
              <a:t> f(x)</a:t>
            </a:r>
            <a:r>
              <a:rPr lang="en-US" sz="2400" dirty="0">
                <a:sym typeface="Symbol" charset="0"/>
              </a:rPr>
              <a:t> : x forgets more ; </a:t>
            </a:r>
            <a:r>
              <a:rPr lang="en-US" sz="2400" dirty="0">
                <a:solidFill>
                  <a:srgbClr val="0000FF"/>
                </a:solidFill>
                <a:sym typeface="Symbol" charset="0"/>
              </a:rPr>
              <a:t>l(x)</a:t>
            </a:r>
            <a:r>
              <a:rPr lang="en-US" sz="2400" dirty="0">
                <a:sym typeface="Symbol" charset="0"/>
              </a:rPr>
              <a:t>: x knows less</a:t>
            </a:r>
          </a:p>
          <a:p>
            <a:pPr lvl="1"/>
            <a:r>
              <a:rPr lang="en-US" sz="2400" dirty="0">
                <a:sym typeface="Symbol" charset="0"/>
              </a:rPr>
              <a:t>In symbols</a:t>
            </a:r>
          </a:p>
          <a:p>
            <a:pPr marL="57150" indent="0" algn="ctr">
              <a:buNone/>
            </a:pPr>
            <a:r>
              <a:rPr lang="en-US" sz="2400" b="1" dirty="0">
                <a:solidFill>
                  <a:srgbClr val="FF0000"/>
                </a:solidFill>
                <a:latin typeface="Calibri" charset="0"/>
                <a:ea typeface="ＭＳ Ｐゴシック" charset="0"/>
                <a:cs typeface="ＭＳ Ｐゴシック" charset="0"/>
                <a:sym typeface="Symbol" charset="0"/>
              </a:rPr>
              <a:t>x, [(s(x) </a:t>
            </a:r>
            <a:r>
              <a:rPr lang="en-US" sz="2400" dirty="0">
                <a:solidFill>
                  <a:srgbClr val="FF0000"/>
                </a:solidFill>
              </a:rPr>
              <a:t>→</a:t>
            </a:r>
            <a:r>
              <a:rPr lang="en-US" sz="2400" dirty="0"/>
              <a:t> </a:t>
            </a:r>
            <a:r>
              <a:rPr lang="en-US" sz="2400" b="1" dirty="0">
                <a:solidFill>
                  <a:srgbClr val="FF0000"/>
                </a:solidFill>
                <a:sym typeface="Symbol" charset="0"/>
              </a:rPr>
              <a:t> m(x))  (m(x) </a:t>
            </a:r>
            <a:r>
              <a:rPr lang="en-US" sz="2400" dirty="0">
                <a:solidFill>
                  <a:srgbClr val="FF0000"/>
                </a:solidFill>
              </a:rPr>
              <a:t>→</a:t>
            </a:r>
            <a:r>
              <a:rPr lang="en-US" sz="2400" dirty="0"/>
              <a:t> </a:t>
            </a:r>
            <a:r>
              <a:rPr lang="en-US" sz="2400" b="1" dirty="0">
                <a:solidFill>
                  <a:srgbClr val="FF0000"/>
                </a:solidFill>
                <a:sym typeface="Symbol" charset="0"/>
              </a:rPr>
              <a:t> f(x))  (f(x) </a:t>
            </a:r>
            <a:r>
              <a:rPr lang="en-US" sz="2400" dirty="0">
                <a:solidFill>
                  <a:srgbClr val="FF0000"/>
                </a:solidFill>
              </a:rPr>
              <a:t>→</a:t>
            </a:r>
            <a:r>
              <a:rPr lang="en-US" sz="2400" dirty="0"/>
              <a:t> </a:t>
            </a:r>
            <a:r>
              <a:rPr lang="en-US" sz="2400" b="1" dirty="0">
                <a:solidFill>
                  <a:srgbClr val="FF0000"/>
                </a:solidFill>
                <a:sym typeface="Symbol" charset="0"/>
              </a:rPr>
              <a:t> l(x)) </a:t>
            </a:r>
            <a:r>
              <a:rPr lang="en-US" sz="2400" dirty="0">
                <a:solidFill>
                  <a:srgbClr val="FF0000"/>
                </a:solidFill>
              </a:rPr>
              <a:t>→</a:t>
            </a:r>
            <a:r>
              <a:rPr lang="en-US" sz="2400" dirty="0"/>
              <a:t> </a:t>
            </a:r>
            <a:r>
              <a:rPr lang="en-US" sz="2400" b="1" dirty="0">
                <a:solidFill>
                  <a:srgbClr val="FF0000"/>
                </a:solidFill>
                <a:sym typeface="Symbol" charset="0"/>
              </a:rPr>
              <a:t>(s(x) </a:t>
            </a:r>
            <a:r>
              <a:rPr lang="en-US" sz="2400" dirty="0">
                <a:solidFill>
                  <a:srgbClr val="FF0000"/>
                </a:solidFill>
              </a:rPr>
              <a:t>→</a:t>
            </a:r>
            <a:r>
              <a:rPr lang="en-US" sz="2400" dirty="0"/>
              <a:t> </a:t>
            </a:r>
            <a:r>
              <a:rPr lang="en-US" sz="2400" b="1" dirty="0">
                <a:solidFill>
                  <a:srgbClr val="FF0000"/>
                </a:solidFill>
                <a:sym typeface="Symbol" charset="0"/>
              </a:rPr>
              <a:t> l(x)] </a:t>
            </a:r>
            <a:r>
              <a:rPr lang="en-US" sz="2400" b="1" dirty="0">
                <a:solidFill>
                  <a:srgbClr val="FF0000"/>
                </a:solidFill>
                <a:latin typeface="Calibri" charset="0"/>
                <a:ea typeface="ＭＳ Ｐゴシック" charset="0"/>
                <a:cs typeface="ＭＳ Ｐゴシック" charset="0"/>
                <a:sym typeface="Symbol" charset="0"/>
              </a:rPr>
              <a:t> </a:t>
            </a:r>
            <a:endParaRPr lang="en-US" sz="2400" b="1" dirty="0">
              <a:solidFill>
                <a:srgbClr val="FF0000"/>
              </a:solidFill>
              <a:sym typeface="Symbol" charset="0"/>
            </a:endParaRPr>
          </a:p>
          <a:p>
            <a:pPr marL="400050"/>
            <a:r>
              <a:rPr lang="en-US" sz="2400" dirty="0">
                <a:sym typeface="Symbol" charset="0"/>
              </a:rPr>
              <a:t>Direct Proof: Let </a:t>
            </a:r>
            <a:r>
              <a:rPr lang="en-US" sz="2400" b="1" dirty="0">
                <a:solidFill>
                  <a:srgbClr val="0000FF"/>
                </a:solidFill>
                <a:sym typeface="Symbol" charset="0"/>
              </a:rPr>
              <a:t>c</a:t>
            </a:r>
            <a:r>
              <a:rPr lang="en-US" sz="2400" dirty="0">
                <a:sym typeface="Symbol" charset="0"/>
              </a:rPr>
              <a:t> be an arbitrary element of the universe</a:t>
            </a:r>
          </a:p>
          <a:p>
            <a:pPr marL="400050"/>
            <a:r>
              <a:rPr lang="en-US" sz="2400" dirty="0">
                <a:sym typeface="Symbol" charset="0"/>
              </a:rPr>
              <a:t>(population). We need to show that </a:t>
            </a:r>
            <a:r>
              <a:rPr lang="en-US" sz="2400" b="1" dirty="0">
                <a:solidFill>
                  <a:srgbClr val="FF0000"/>
                </a:solidFill>
                <a:sym typeface="Symbol" charset="0"/>
              </a:rPr>
              <a:t>s(c) </a:t>
            </a:r>
            <a:r>
              <a:rPr lang="en-US" sz="2800" dirty="0">
                <a:solidFill>
                  <a:srgbClr val="FF0000"/>
                </a:solidFill>
              </a:rPr>
              <a:t>→</a:t>
            </a:r>
            <a:r>
              <a:rPr lang="en-US" sz="2800" b="1" dirty="0">
                <a:solidFill>
                  <a:srgbClr val="FF0000"/>
                </a:solidFill>
                <a:sym typeface="Symbol" charset="0"/>
              </a:rPr>
              <a:t> l(c).</a:t>
            </a:r>
          </a:p>
          <a:p>
            <a:pPr marL="914400" lvl="1" indent="-457200"/>
            <a:r>
              <a:rPr lang="en-US" sz="2400" dirty="0">
                <a:solidFill>
                  <a:srgbClr val="0000FF"/>
                </a:solidFill>
                <a:sym typeface="Symbol" charset="0"/>
              </a:rPr>
              <a:t>s(c) is true.</a:t>
            </a:r>
          </a:p>
          <a:p>
            <a:pPr marL="914400" lvl="1" indent="-457200"/>
            <a:r>
              <a:rPr lang="en-US" sz="2400" dirty="0">
                <a:solidFill>
                  <a:srgbClr val="0000FF"/>
                </a:solidFill>
                <a:sym typeface="Symbol" charset="0"/>
              </a:rPr>
              <a:t>s(c) </a:t>
            </a:r>
            <a:r>
              <a:rPr lang="en-US" sz="2400" dirty="0">
                <a:solidFill>
                  <a:srgbClr val="0000FF"/>
                </a:solidFill>
              </a:rPr>
              <a:t>→</a:t>
            </a:r>
            <a:r>
              <a:rPr lang="en-US" sz="2400" dirty="0">
                <a:solidFill>
                  <a:srgbClr val="0000FF"/>
                </a:solidFill>
                <a:sym typeface="Symbol" charset="0"/>
              </a:rPr>
              <a:t> m(c); m(c) </a:t>
            </a:r>
            <a:r>
              <a:rPr lang="en-US" sz="2400" dirty="0">
                <a:solidFill>
                  <a:srgbClr val="0000FF"/>
                </a:solidFill>
              </a:rPr>
              <a:t>→</a:t>
            </a:r>
            <a:r>
              <a:rPr lang="en-US" sz="2400" dirty="0">
                <a:solidFill>
                  <a:srgbClr val="0000FF"/>
                </a:solidFill>
                <a:sym typeface="Symbol" charset="0"/>
              </a:rPr>
              <a:t> f(c); f(c) </a:t>
            </a:r>
            <a:r>
              <a:rPr lang="en-US" sz="2400" dirty="0">
                <a:solidFill>
                  <a:srgbClr val="0000FF"/>
                </a:solidFill>
              </a:rPr>
              <a:t>→</a:t>
            </a:r>
            <a:r>
              <a:rPr lang="en-US" sz="2400" dirty="0">
                <a:solidFill>
                  <a:srgbClr val="0000FF"/>
                </a:solidFill>
                <a:sym typeface="Symbol" charset="0"/>
              </a:rPr>
              <a:t> l(c)</a:t>
            </a:r>
          </a:p>
          <a:p>
            <a:pPr marL="914400" lvl="1" indent="-457200"/>
            <a:r>
              <a:rPr lang="en-US" sz="2400" dirty="0">
                <a:solidFill>
                  <a:srgbClr val="0000FF"/>
                </a:solidFill>
                <a:sym typeface="Symbol" charset="0"/>
              </a:rPr>
              <a:t>s(c) </a:t>
            </a:r>
            <a:r>
              <a:rPr lang="en-US" sz="2400" dirty="0">
                <a:solidFill>
                  <a:srgbClr val="0000FF"/>
                </a:solidFill>
              </a:rPr>
              <a:t>→</a:t>
            </a:r>
            <a:r>
              <a:rPr lang="en-US" sz="2400" dirty="0">
                <a:solidFill>
                  <a:srgbClr val="0000FF"/>
                </a:solidFill>
                <a:sym typeface="Symbol" charset="0"/>
              </a:rPr>
              <a:t> l(c) </a:t>
            </a:r>
            <a:r>
              <a:rPr lang="en-US" sz="2400" dirty="0">
                <a:solidFill>
                  <a:srgbClr val="FF0000"/>
                </a:solidFill>
                <a:sym typeface="Symbol" charset="0"/>
              </a:rPr>
              <a:t>by the transitivity </a:t>
            </a:r>
          </a:p>
          <a:p>
            <a:pPr marL="914400" lvl="1" indent="-457200"/>
            <a:r>
              <a:rPr lang="en-US" sz="2400" b="1" dirty="0">
                <a:solidFill>
                  <a:srgbClr val="0000FF"/>
                </a:solidFill>
                <a:latin typeface="Calibri" charset="0"/>
                <a:ea typeface="ＭＳ Ｐゴシック" charset="0"/>
                <a:cs typeface="ＭＳ Ｐゴシック" charset="0"/>
                <a:sym typeface="Symbol" charset="0"/>
              </a:rPr>
              <a:t>x (s(x) </a:t>
            </a:r>
            <a:r>
              <a:rPr lang="en-US" sz="2400" dirty="0">
                <a:solidFill>
                  <a:srgbClr val="0000FF"/>
                </a:solidFill>
              </a:rPr>
              <a:t>→</a:t>
            </a:r>
            <a:r>
              <a:rPr lang="en-US" sz="2400" dirty="0">
                <a:solidFill>
                  <a:srgbClr val="0000FF"/>
                </a:solidFill>
                <a:sym typeface="Symbol" charset="0"/>
              </a:rPr>
              <a:t> </a:t>
            </a:r>
            <a:r>
              <a:rPr lang="en-US" sz="2400" b="1" dirty="0">
                <a:solidFill>
                  <a:srgbClr val="0000FF"/>
                </a:solidFill>
                <a:latin typeface="Calibri" charset="0"/>
                <a:ea typeface="ＭＳ Ｐゴシック" charset="0"/>
                <a:cs typeface="ＭＳ Ｐゴシック" charset="0"/>
                <a:sym typeface="Symbol" charset="0"/>
              </a:rPr>
              <a:t> l(x)) </a:t>
            </a:r>
            <a:r>
              <a:rPr lang="en-US" sz="2400" dirty="0">
                <a:latin typeface="Calibri" charset="0"/>
                <a:ea typeface="ＭＳ Ｐゴシック" charset="0"/>
                <a:cs typeface="ＭＳ Ｐゴシック" charset="0"/>
                <a:sym typeface="Symbol" charset="0"/>
              </a:rPr>
              <a:t>Universal generalization</a:t>
            </a:r>
            <a:endParaRPr lang="en-US" sz="2400" dirty="0">
              <a:sym typeface="Symbol" charset="0"/>
            </a:endParaRPr>
          </a:p>
        </p:txBody>
      </p:sp>
    </p:spTree>
    <p:extLst>
      <p:ext uri="{BB962C8B-B14F-4D97-AF65-F5344CB8AC3E}">
        <p14:creationId xmlns:p14="http://schemas.microsoft.com/office/powerpoint/2010/main" val="1887442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rPr>
              <a:t>Proposition: </a:t>
            </a:r>
            <a:r>
              <a:rPr lang="en-US" dirty="0">
                <a:solidFill>
                  <a:srgbClr val="0000FF"/>
                </a:solidFill>
                <a:latin typeface="Calibri" charset="0"/>
                <a:ea typeface="ＭＳ Ｐゴシック" charset="0"/>
                <a:sym typeface="Symbol" charset="0"/>
              </a:rPr>
              <a:t>x,</a:t>
            </a:r>
            <a:r>
              <a:rPr lang="en-US" b="1" dirty="0">
                <a:solidFill>
                  <a:srgbClr val="0000FF"/>
                </a:solidFill>
              </a:rPr>
              <a:t> if x is odd, x</a:t>
            </a:r>
            <a:r>
              <a:rPr lang="en-US" b="1" baseline="30000" dirty="0">
                <a:solidFill>
                  <a:srgbClr val="0000FF"/>
                </a:solidFill>
              </a:rPr>
              <a:t>2</a:t>
            </a:r>
            <a:r>
              <a:rPr lang="en-US" b="1" dirty="0">
                <a:solidFill>
                  <a:srgbClr val="0000FF"/>
                </a:solidFill>
              </a:rPr>
              <a:t> is odd.</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344431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rPr>
              <a:t>Proposition: </a:t>
            </a:r>
            <a:r>
              <a:rPr lang="en-US" dirty="0">
                <a:solidFill>
                  <a:srgbClr val="0000FF"/>
                </a:solidFill>
                <a:latin typeface="Calibri" charset="0"/>
                <a:ea typeface="ＭＳ Ｐゴシック" charset="0"/>
                <a:sym typeface="Symbol" charset="0"/>
              </a:rPr>
              <a:t>x,</a:t>
            </a:r>
            <a:r>
              <a:rPr lang="en-US" b="1" dirty="0">
                <a:solidFill>
                  <a:srgbClr val="0000FF"/>
                </a:solidFill>
              </a:rPr>
              <a:t> if x is odd, x</a:t>
            </a:r>
            <a:r>
              <a:rPr lang="en-US" b="1" baseline="30000" dirty="0">
                <a:solidFill>
                  <a:srgbClr val="0000FF"/>
                </a:solidFill>
              </a:rPr>
              <a:t>2</a:t>
            </a:r>
            <a:r>
              <a:rPr lang="en-US" b="1" dirty="0">
                <a:solidFill>
                  <a:srgbClr val="0000FF"/>
                </a:solidFill>
              </a:rPr>
              <a:t> is odd.</a:t>
            </a:r>
          </a:p>
        </p:txBody>
      </p:sp>
      <p:sp>
        <p:nvSpPr>
          <p:cNvPr id="3" name="Content Placeholder 2"/>
          <p:cNvSpPr>
            <a:spLocks noGrp="1"/>
          </p:cNvSpPr>
          <p:nvPr>
            <p:ph idx="1"/>
          </p:nvPr>
        </p:nvSpPr>
        <p:spPr/>
        <p:txBody>
          <a:bodyPr/>
          <a:lstStyle/>
          <a:p>
            <a:r>
              <a:rPr lang="en-US" dirty="0"/>
              <a:t>We have the starting structure for an arbitrary element x of the universe:</a:t>
            </a:r>
          </a:p>
        </p:txBody>
      </p:sp>
      <p:pic>
        <p:nvPicPr>
          <p:cNvPr id="4" name="Picture 3" descr="Screen Shot 2015-02-22 at 8.35.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6" y="2915940"/>
            <a:ext cx="9109934" cy="2427158"/>
          </a:xfrm>
          <a:prstGeom prst="rect">
            <a:avLst/>
          </a:prstGeom>
        </p:spPr>
      </p:pic>
      <p:sp>
        <p:nvSpPr>
          <p:cNvPr id="5" name="TextBox 4"/>
          <p:cNvSpPr txBox="1"/>
          <p:nvPr/>
        </p:nvSpPr>
        <p:spPr>
          <a:xfrm>
            <a:off x="5520268" y="5935765"/>
            <a:ext cx="2523066" cy="830997"/>
          </a:xfrm>
          <a:prstGeom prst="rect">
            <a:avLst/>
          </a:prstGeom>
          <a:solidFill>
            <a:srgbClr val="FAC090"/>
          </a:solidFill>
        </p:spPr>
        <p:txBody>
          <a:bodyPr wrap="square" rtlCol="0">
            <a:spAutoFit/>
          </a:bodyPr>
          <a:lstStyle/>
          <a:p>
            <a:r>
              <a:rPr lang="en-US" sz="2400" dirty="0"/>
              <a:t>indicates the end of the proof</a:t>
            </a:r>
          </a:p>
        </p:txBody>
      </p:sp>
      <p:sp>
        <p:nvSpPr>
          <p:cNvPr id="6" name="Freeform 5"/>
          <p:cNvSpPr/>
          <p:nvPr/>
        </p:nvSpPr>
        <p:spPr>
          <a:xfrm>
            <a:off x="7535334" y="5343098"/>
            <a:ext cx="1016000" cy="592667"/>
          </a:xfrm>
          <a:custGeom>
            <a:avLst/>
            <a:gdLst>
              <a:gd name="connsiteX0" fmla="*/ 0 w 1016000"/>
              <a:gd name="connsiteY0" fmla="*/ 592667 h 592667"/>
              <a:gd name="connsiteX1" fmla="*/ 1016000 w 1016000"/>
              <a:gd name="connsiteY1" fmla="*/ 0 h 592667"/>
              <a:gd name="connsiteX2" fmla="*/ 1016000 w 1016000"/>
              <a:gd name="connsiteY2" fmla="*/ 0 h 592667"/>
            </a:gdLst>
            <a:ahLst/>
            <a:cxnLst>
              <a:cxn ang="0">
                <a:pos x="connsiteX0" y="connsiteY0"/>
              </a:cxn>
              <a:cxn ang="0">
                <a:pos x="connsiteX1" y="connsiteY1"/>
              </a:cxn>
              <a:cxn ang="0">
                <a:pos x="connsiteX2" y="connsiteY2"/>
              </a:cxn>
            </a:cxnLst>
            <a:rect l="l" t="t" r="r" b="b"/>
            <a:pathLst>
              <a:path w="1016000" h="592667">
                <a:moveTo>
                  <a:pt x="0" y="592667"/>
                </a:moveTo>
                <a:lnTo>
                  <a:pt x="1016000" y="0"/>
                </a:lnTo>
                <a:lnTo>
                  <a:pt x="1016000" y="0"/>
                </a:lnTo>
              </a:path>
            </a:pathLst>
          </a:custGeom>
          <a:ln w="381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08915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rPr>
              <a:t>Proposition: </a:t>
            </a:r>
            <a:r>
              <a:rPr lang="en-US" dirty="0">
                <a:solidFill>
                  <a:srgbClr val="0000FF"/>
                </a:solidFill>
                <a:latin typeface="Calibri" charset="0"/>
                <a:ea typeface="ＭＳ Ｐゴシック" charset="0"/>
                <a:sym typeface="Symbol" charset="0"/>
              </a:rPr>
              <a:t>x,</a:t>
            </a:r>
            <a:r>
              <a:rPr lang="en-US" b="1" dirty="0">
                <a:solidFill>
                  <a:srgbClr val="0000FF"/>
                </a:solidFill>
              </a:rPr>
              <a:t> if x is odd, x</a:t>
            </a:r>
            <a:r>
              <a:rPr lang="en-US" b="1" baseline="30000" dirty="0">
                <a:solidFill>
                  <a:srgbClr val="0000FF"/>
                </a:solidFill>
              </a:rPr>
              <a:t>2</a:t>
            </a:r>
            <a:r>
              <a:rPr lang="en-US" b="1" dirty="0">
                <a:solidFill>
                  <a:srgbClr val="0000FF"/>
                </a:solidFill>
              </a:rPr>
              <a:t> is odd.</a:t>
            </a:r>
          </a:p>
        </p:txBody>
      </p:sp>
      <p:sp>
        <p:nvSpPr>
          <p:cNvPr id="3" name="Content Placeholder 2"/>
          <p:cNvSpPr>
            <a:spLocks noGrp="1"/>
          </p:cNvSpPr>
          <p:nvPr>
            <p:ph idx="1"/>
          </p:nvPr>
        </p:nvSpPr>
        <p:spPr/>
        <p:txBody>
          <a:bodyPr/>
          <a:lstStyle/>
          <a:p>
            <a:r>
              <a:rPr lang="en-US" dirty="0"/>
              <a:t>Using the definition of odd numbers we get</a:t>
            </a:r>
          </a:p>
        </p:txBody>
      </p:sp>
      <p:pic>
        <p:nvPicPr>
          <p:cNvPr id="7" name="Picture 6" descr="Screen Shot 2015-02-22 at 8.38.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9" y="2743200"/>
            <a:ext cx="9029811" cy="2455333"/>
          </a:xfrm>
          <a:prstGeom prst="rect">
            <a:avLst/>
          </a:prstGeom>
        </p:spPr>
      </p:pic>
    </p:spTree>
    <p:extLst>
      <p:ext uri="{BB962C8B-B14F-4D97-AF65-F5344CB8AC3E}">
        <p14:creationId xmlns:p14="http://schemas.microsoft.com/office/powerpoint/2010/main" val="2905836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rPr>
              <a:t>Proposition: </a:t>
            </a:r>
            <a:r>
              <a:rPr lang="en-US" dirty="0">
                <a:solidFill>
                  <a:srgbClr val="0000FF"/>
                </a:solidFill>
                <a:latin typeface="Calibri" charset="0"/>
                <a:ea typeface="ＭＳ Ｐゴシック" charset="0"/>
                <a:sym typeface="Symbol" charset="0"/>
              </a:rPr>
              <a:t>x,</a:t>
            </a:r>
            <a:r>
              <a:rPr lang="en-US" b="1" dirty="0">
                <a:solidFill>
                  <a:srgbClr val="0000FF"/>
                </a:solidFill>
              </a:rPr>
              <a:t> if x is odd, x</a:t>
            </a:r>
            <a:r>
              <a:rPr lang="en-US" b="1" baseline="30000" dirty="0">
                <a:solidFill>
                  <a:srgbClr val="0000FF"/>
                </a:solidFill>
              </a:rPr>
              <a:t>2</a:t>
            </a:r>
            <a:r>
              <a:rPr lang="en-US" b="1" dirty="0">
                <a:solidFill>
                  <a:srgbClr val="0000FF"/>
                </a:solidFill>
              </a:rPr>
              <a:t> is odd.</a:t>
            </a:r>
          </a:p>
        </p:txBody>
      </p:sp>
      <p:sp>
        <p:nvSpPr>
          <p:cNvPr id="3" name="Content Placeholder 2"/>
          <p:cNvSpPr>
            <a:spLocks noGrp="1"/>
          </p:cNvSpPr>
          <p:nvPr>
            <p:ph idx="1"/>
          </p:nvPr>
        </p:nvSpPr>
        <p:spPr/>
        <p:txBody>
          <a:bodyPr/>
          <a:lstStyle/>
          <a:p>
            <a:r>
              <a:rPr lang="en-US" dirty="0"/>
              <a:t>We are almost there:</a:t>
            </a:r>
          </a:p>
        </p:txBody>
      </p:sp>
      <p:pic>
        <p:nvPicPr>
          <p:cNvPr id="4" name="Picture 3" descr="Screen Shot 2015-02-22 at 8.41.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 y="2328333"/>
            <a:ext cx="8980091" cy="3395133"/>
          </a:xfrm>
          <a:prstGeom prst="rect">
            <a:avLst/>
          </a:prstGeom>
        </p:spPr>
      </p:pic>
    </p:spTree>
    <p:extLst>
      <p:ext uri="{BB962C8B-B14F-4D97-AF65-F5344CB8AC3E}">
        <p14:creationId xmlns:p14="http://schemas.microsoft.com/office/powerpoint/2010/main" val="156395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AC50-D83F-7842-904A-804F1D56B953}"/>
              </a:ext>
            </a:extLst>
          </p:cNvPr>
          <p:cNvSpPr>
            <a:spLocks noGrp="1"/>
          </p:cNvSpPr>
          <p:nvPr>
            <p:ph type="title"/>
          </p:nvPr>
        </p:nvSpPr>
        <p:spPr/>
        <p:txBody>
          <a:bodyPr/>
          <a:lstStyle/>
          <a:p>
            <a:r>
              <a:rPr lang="en-US" dirty="0"/>
              <a:t>Mathematical definitions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AF853D-8BFA-BA4A-9D66-5D4F4C82CE8B}"/>
                  </a:ext>
                </a:extLst>
              </p:cNvPr>
              <p:cNvSpPr>
                <a:spLocks noGrp="1"/>
              </p:cNvSpPr>
              <p:nvPr>
                <p:ph idx="1"/>
              </p:nvPr>
            </p:nvSpPr>
            <p:spPr/>
            <p:txBody>
              <a:bodyPr>
                <a:normAutofit/>
              </a:bodyPr>
              <a:lstStyle/>
              <a:p>
                <a:r>
                  <a:rPr lang="en-US" sz="2800" dirty="0">
                    <a:solidFill>
                      <a:srgbClr val="FF0000"/>
                    </a:solidFill>
                  </a:rPr>
                  <a:t>Rational</a:t>
                </a:r>
              </a:p>
              <a:p>
                <a:pPr lvl="1"/>
                <a:r>
                  <a:rPr lang="en-IN" sz="2400" dirty="0"/>
                  <a:t>A number r is rational if there exist integers x and y such that y ≠ 0 and r = x/y.</a:t>
                </a:r>
              </a:p>
              <a:p>
                <a:pPr lvl="1"/>
                <a:r>
                  <a:rPr lang="en-IN" sz="2400" dirty="0"/>
                  <a:t>The numbers  .25,  .3274, </a:t>
                </a:r>
                <a:r>
                  <a:rPr lang="en-IN" dirty="0"/>
                  <a:t>, </a:t>
                </a:r>
                <a:r>
                  <a:rPr lang="en-IN" sz="2400" dirty="0"/>
                  <a:t>              are rational numbers</a:t>
                </a:r>
              </a:p>
              <a:p>
                <a:r>
                  <a:rPr lang="en-IN" sz="2800" dirty="0">
                    <a:solidFill>
                      <a:srgbClr val="FF0000"/>
                    </a:solidFill>
                  </a:rPr>
                  <a:t>Irrational </a:t>
                </a:r>
              </a:p>
              <a:p>
                <a:pPr lvl="1"/>
                <a:r>
                  <a:rPr lang="en-IN" sz="2400" dirty="0"/>
                  <a:t>A number is irrational if it is not rational.</a:t>
                </a:r>
              </a:p>
              <a:p>
                <a:pPr lvl="1"/>
                <a14:m>
                  <m:oMath xmlns:m="http://schemas.openxmlformats.org/officeDocument/2006/math">
                    <m:r>
                      <a:rPr lang="en-IN" sz="2400" i="1" smtClean="0">
                        <a:latin typeface="Cambria Math" panose="02040503050406030204" pitchFamily="18" charset="0"/>
                        <a:ea typeface="Cambria Math" panose="02040503050406030204" pitchFamily="18" charset="0"/>
                      </a:rPr>
                      <m:t>𝜋</m:t>
                    </m:r>
                  </m:oMath>
                </a14:m>
                <a:r>
                  <a:rPr lang="en-IN" sz="2400" dirty="0"/>
                  <a:t>, </a:t>
                </a:r>
                <a14:m>
                  <m:oMath xmlns:m="http://schemas.openxmlformats.org/officeDocument/2006/math">
                    <m:rad>
                      <m:radPr>
                        <m:degHide m:val="on"/>
                        <m:ctrlPr>
                          <a:rPr lang="en-IN" sz="2400" i="1" smtClean="0">
                            <a:latin typeface="Cambria Math" panose="02040503050406030204" pitchFamily="18" charset="0"/>
                          </a:rPr>
                        </m:ctrlPr>
                      </m:radPr>
                      <m:deg/>
                      <m:e>
                        <m:r>
                          <a:rPr lang="en-US" sz="2400" b="0" i="1" smtClean="0">
                            <a:latin typeface="Cambria Math" panose="02040503050406030204" pitchFamily="18" charset="0"/>
                          </a:rPr>
                          <m:t>3</m:t>
                        </m:r>
                      </m:e>
                    </m:rad>
                    <m:r>
                      <a:rPr lang="en-US" sz="2400" b="0" i="1" smtClean="0">
                        <a:latin typeface="Cambria Math" panose="02040503050406030204" pitchFamily="18" charset="0"/>
                      </a:rPr>
                      <m:t>, …</m:t>
                    </m:r>
                    <m:r>
                      <a:rPr lang="en-US" sz="2400" b="0" i="1" smtClean="0">
                        <a:latin typeface="Cambria Math" panose="02040503050406030204" pitchFamily="18" charset="0"/>
                      </a:rPr>
                      <m:t>𝑎𝑟𝑒</m:t>
                    </m:r>
                    <m:r>
                      <a:rPr lang="en-US" sz="2400" b="0" i="1" smtClean="0">
                        <a:latin typeface="Cambria Math" panose="02040503050406030204" pitchFamily="18" charset="0"/>
                      </a:rPr>
                      <m:t> </m:t>
                    </m:r>
                    <m:r>
                      <a:rPr lang="en-US" sz="2400" b="0" i="1" smtClean="0">
                        <a:latin typeface="Cambria Math" panose="02040503050406030204" pitchFamily="18" charset="0"/>
                      </a:rPr>
                      <m:t>𝑖𝑟𝑟𝑎𝑡𝑖𝑜𝑛𝑎𝑙𝑠</m:t>
                    </m:r>
                  </m:oMath>
                </a14:m>
                <a:endParaRPr lang="en-IN" sz="2400" dirty="0"/>
              </a:p>
              <a:p>
                <a:r>
                  <a:rPr lang="en-IN" sz="2800" dirty="0">
                    <a:solidFill>
                      <a:srgbClr val="FF0000"/>
                    </a:solidFill>
                  </a:rPr>
                  <a:t>Real</a:t>
                </a:r>
              </a:p>
              <a:p>
                <a:pPr lvl="1"/>
                <a:r>
                  <a:rPr lang="en-IN" sz="2400" dirty="0"/>
                  <a:t>Consists of all rational and irrational numbers.</a:t>
                </a:r>
              </a:p>
            </p:txBody>
          </p:sp>
        </mc:Choice>
        <mc:Fallback xmlns="">
          <p:sp>
            <p:nvSpPr>
              <p:cNvPr id="3" name="Content Placeholder 2">
                <a:extLst>
                  <a:ext uri="{FF2B5EF4-FFF2-40B4-BE49-F238E27FC236}">
                    <a16:creationId xmlns:a16="http://schemas.microsoft.com/office/drawing/2014/main" id="{AEAF853D-8BFA-BA4A-9D66-5D4F4C82CE8B}"/>
                  </a:ext>
                </a:extLst>
              </p:cNvPr>
              <p:cNvSpPr>
                <a:spLocks noGrp="1" noRot="1" noChangeAspect="1" noMove="1" noResize="1" noEditPoints="1" noAdjustHandles="1" noChangeArrowheads="1" noChangeShapeType="1" noTextEdit="1"/>
              </p:cNvSpPr>
              <p:nvPr>
                <p:ph idx="1"/>
              </p:nvPr>
            </p:nvSpPr>
            <p:spPr>
              <a:blipFill>
                <a:blip r:embed="rId2"/>
                <a:stretch>
                  <a:fillRect l="-1389" t="-140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66142D9-9BE9-5141-8C12-139B8D72DBCD}"/>
              </a:ext>
            </a:extLst>
          </p:cNvPr>
          <p:cNvPicPr>
            <a:picLocks noChangeAspect="1"/>
          </p:cNvPicPr>
          <p:nvPr/>
        </p:nvPicPr>
        <p:blipFill>
          <a:blip r:embed="rId3"/>
          <a:stretch>
            <a:fillRect/>
          </a:stretch>
        </p:blipFill>
        <p:spPr>
          <a:xfrm>
            <a:off x="4446379" y="2854189"/>
            <a:ext cx="1030853" cy="631134"/>
          </a:xfrm>
          <a:prstGeom prst="rect">
            <a:avLst/>
          </a:prstGeom>
        </p:spPr>
      </p:pic>
    </p:spTree>
    <p:extLst>
      <p:ext uri="{BB962C8B-B14F-4D97-AF65-F5344CB8AC3E}">
        <p14:creationId xmlns:p14="http://schemas.microsoft.com/office/powerpoint/2010/main" val="2140920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rPr>
              <a:t>Proposition: </a:t>
            </a:r>
            <a:r>
              <a:rPr lang="en-US" dirty="0">
                <a:solidFill>
                  <a:srgbClr val="0000FF"/>
                </a:solidFill>
                <a:latin typeface="Calibri" charset="0"/>
                <a:ea typeface="ＭＳ Ｐゴシック" charset="0"/>
                <a:sym typeface="Symbol" charset="0"/>
              </a:rPr>
              <a:t>x,</a:t>
            </a:r>
            <a:r>
              <a:rPr lang="en-US" b="1" dirty="0">
                <a:solidFill>
                  <a:srgbClr val="0000FF"/>
                </a:solidFill>
              </a:rPr>
              <a:t> if x is odd, x</a:t>
            </a:r>
            <a:r>
              <a:rPr lang="en-US" b="1" baseline="30000" dirty="0">
                <a:solidFill>
                  <a:srgbClr val="0000FF"/>
                </a:solidFill>
              </a:rPr>
              <a:t>2</a:t>
            </a:r>
            <a:r>
              <a:rPr lang="en-US" b="1" dirty="0">
                <a:solidFill>
                  <a:srgbClr val="0000FF"/>
                </a:solidFill>
              </a:rPr>
              <a:t> is odd.</a:t>
            </a:r>
          </a:p>
        </p:txBody>
      </p:sp>
      <p:sp>
        <p:nvSpPr>
          <p:cNvPr id="3" name="Content Placeholder 2"/>
          <p:cNvSpPr>
            <a:spLocks noGrp="1"/>
          </p:cNvSpPr>
          <p:nvPr>
            <p:ph idx="1"/>
          </p:nvPr>
        </p:nvSpPr>
        <p:spPr>
          <a:xfrm>
            <a:off x="457199" y="1600200"/>
            <a:ext cx="8551333" cy="4525963"/>
          </a:xfrm>
        </p:spPr>
        <p:txBody>
          <a:bodyPr/>
          <a:lstStyle/>
          <a:p>
            <a:r>
              <a:rPr lang="en-US" dirty="0"/>
              <a:t>P(x) = x is odd; Q(x) = x</a:t>
            </a:r>
            <a:r>
              <a:rPr lang="en-US" baseline="30000" dirty="0"/>
              <a:t>2</a:t>
            </a:r>
            <a:r>
              <a:rPr lang="en-US" dirty="0"/>
              <a:t> is odd.</a:t>
            </a:r>
          </a:p>
          <a:p>
            <a:r>
              <a:rPr lang="en-US" dirty="0"/>
              <a:t>The above proof can also be written as follows (</a:t>
            </a:r>
            <a:r>
              <a:rPr lang="en-US" dirty="0">
                <a:solidFill>
                  <a:srgbClr val="0000FF"/>
                </a:solidFill>
              </a:rPr>
              <a:t>x is an arbitrary element of the universe</a:t>
            </a:r>
            <a:r>
              <a:rPr lang="en-US" dirty="0"/>
              <a:t>):</a:t>
            </a:r>
          </a:p>
          <a:p>
            <a:pPr lvl="1"/>
            <a:r>
              <a:rPr lang="en-US" dirty="0"/>
              <a:t>P(x): x is odd </a:t>
            </a:r>
            <a:r>
              <a:rPr lang="en-US" dirty="0">
                <a:solidFill>
                  <a:srgbClr val="000000"/>
                </a:solidFill>
              </a:rPr>
              <a:t>→</a:t>
            </a:r>
            <a:r>
              <a:rPr lang="en-US" dirty="0">
                <a:sym typeface="Symbol" charset="0"/>
              </a:rPr>
              <a:t> (x=2a+1)</a:t>
            </a:r>
          </a:p>
          <a:p>
            <a:pPr lvl="1"/>
            <a:r>
              <a:rPr lang="en-US" dirty="0">
                <a:sym typeface="Symbol" charset="0"/>
              </a:rPr>
              <a:t>(x=2a+1) </a:t>
            </a:r>
            <a:r>
              <a:rPr lang="en-US" dirty="0">
                <a:solidFill>
                  <a:srgbClr val="000000"/>
                </a:solidFill>
              </a:rPr>
              <a:t>→</a:t>
            </a:r>
            <a:r>
              <a:rPr lang="en-US" dirty="0">
                <a:sym typeface="Symbol" charset="0"/>
              </a:rPr>
              <a:t> (x</a:t>
            </a:r>
            <a:r>
              <a:rPr lang="en-US" baseline="30000" dirty="0">
                <a:sym typeface="Symbol" charset="0"/>
              </a:rPr>
              <a:t>2 </a:t>
            </a:r>
            <a:r>
              <a:rPr lang="en-US" dirty="0">
                <a:sym typeface="Symbol" charset="0"/>
              </a:rPr>
              <a:t>=2(2a</a:t>
            </a:r>
            <a:r>
              <a:rPr lang="en-US" baseline="30000" dirty="0">
                <a:sym typeface="Symbol" charset="0"/>
              </a:rPr>
              <a:t>2</a:t>
            </a:r>
            <a:r>
              <a:rPr lang="en-US" dirty="0">
                <a:sym typeface="Symbol" charset="0"/>
              </a:rPr>
              <a:t>+2a) +1)</a:t>
            </a:r>
          </a:p>
          <a:p>
            <a:pPr lvl="1"/>
            <a:r>
              <a:rPr lang="en-US" dirty="0">
                <a:sym typeface="Symbol" charset="0"/>
              </a:rPr>
              <a:t>(x</a:t>
            </a:r>
            <a:r>
              <a:rPr lang="en-US" baseline="30000" dirty="0">
                <a:sym typeface="Symbol" charset="0"/>
              </a:rPr>
              <a:t>2</a:t>
            </a:r>
            <a:r>
              <a:rPr lang="en-US" dirty="0">
                <a:sym typeface="Symbol" charset="0"/>
              </a:rPr>
              <a:t>=2b +1) </a:t>
            </a:r>
            <a:r>
              <a:rPr lang="en-US" dirty="0">
                <a:solidFill>
                  <a:srgbClr val="000000"/>
                </a:solidFill>
              </a:rPr>
              <a:t>→</a:t>
            </a:r>
            <a:r>
              <a:rPr lang="en-US" dirty="0">
                <a:sym typeface="Symbol" charset="0"/>
              </a:rPr>
              <a:t> Q(x): x</a:t>
            </a:r>
            <a:r>
              <a:rPr lang="en-US" baseline="30000" dirty="0">
                <a:sym typeface="Symbol" charset="0"/>
              </a:rPr>
              <a:t>2</a:t>
            </a:r>
            <a:r>
              <a:rPr lang="en-US" dirty="0">
                <a:sym typeface="Symbol" charset="0"/>
              </a:rPr>
              <a:t> is odd</a:t>
            </a:r>
          </a:p>
          <a:p>
            <a:r>
              <a:rPr lang="en-US" dirty="0">
                <a:sym typeface="Symbol" charset="0"/>
              </a:rPr>
              <a:t>Thus </a:t>
            </a:r>
            <a:r>
              <a:rPr lang="en-US" dirty="0">
                <a:solidFill>
                  <a:srgbClr val="0000FF"/>
                </a:solidFill>
                <a:latin typeface="Calibri" charset="0"/>
                <a:ea typeface="ＭＳ Ｐゴシック" charset="0"/>
                <a:sym typeface="Symbol" charset="0"/>
              </a:rPr>
              <a:t>P(x)</a:t>
            </a:r>
            <a:r>
              <a:rPr lang="en-US" dirty="0">
                <a:solidFill>
                  <a:srgbClr val="0000FF"/>
                </a:solidFill>
                <a:sym typeface="Symbol" charset="0"/>
              </a:rPr>
              <a:t> </a:t>
            </a:r>
            <a:r>
              <a:rPr lang="en-US" dirty="0">
                <a:solidFill>
                  <a:srgbClr val="0000FF"/>
                </a:solidFill>
              </a:rPr>
              <a:t>→</a:t>
            </a:r>
            <a:r>
              <a:rPr lang="en-US" dirty="0">
                <a:solidFill>
                  <a:srgbClr val="0000FF"/>
                </a:solidFill>
                <a:sym typeface="Symbol" charset="0"/>
              </a:rPr>
              <a:t> Q(x) </a:t>
            </a:r>
            <a:r>
              <a:rPr lang="en-US" dirty="0">
                <a:sym typeface="Symbol" charset="0"/>
              </a:rPr>
              <a:t>is true for an arbitrary x.</a:t>
            </a:r>
            <a:endParaRPr lang="en-US" dirty="0"/>
          </a:p>
        </p:txBody>
      </p:sp>
    </p:spTree>
    <p:extLst>
      <p:ext uri="{BB962C8B-B14F-4D97-AF65-F5344CB8AC3E}">
        <p14:creationId xmlns:p14="http://schemas.microsoft.com/office/powerpoint/2010/main" val="992164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Show that 1+2+3+ …+ n =n(n+1)/2</a:t>
            </a:r>
          </a:p>
        </p:txBody>
      </p:sp>
      <p:sp>
        <p:nvSpPr>
          <p:cNvPr id="3" name="Content Placeholder 2"/>
          <p:cNvSpPr>
            <a:spLocks noGrp="1"/>
          </p:cNvSpPr>
          <p:nvPr>
            <p:ph idx="1"/>
          </p:nvPr>
        </p:nvSpPr>
        <p:spPr>
          <a:xfrm>
            <a:off x="229317" y="1600200"/>
            <a:ext cx="8779215" cy="4525963"/>
          </a:xfrm>
        </p:spPr>
        <p:txBody>
          <a:bodyPr/>
          <a:lstStyle/>
          <a:p>
            <a:r>
              <a:rPr lang="en-US" dirty="0"/>
              <a:t>We assume that n </a:t>
            </a:r>
            <a:r>
              <a:rPr lang="en-US" dirty="0">
                <a:latin typeface="Calibri" charset="0"/>
                <a:ea typeface="ＭＳ Ｐゴシック" charset="0"/>
                <a:cs typeface="ＭＳ Ｐゴシック" charset="0"/>
                <a:sym typeface="Symbol" charset="0"/>
              </a:rPr>
              <a:t> N.</a:t>
            </a:r>
          </a:p>
          <a:p>
            <a:r>
              <a:rPr lang="en-US" dirty="0">
                <a:latin typeface="Calibri" charset="0"/>
                <a:ea typeface="ＭＳ Ｐゴシック" charset="0"/>
                <a:cs typeface="ＭＳ Ｐゴシック" charset="0"/>
                <a:sym typeface="Symbol" charset="0"/>
              </a:rPr>
              <a:t>We write</a:t>
            </a:r>
          </a:p>
          <a:p>
            <a:pPr marL="457200" lvl="1" indent="0">
              <a:buNone/>
            </a:pPr>
            <a:r>
              <a:rPr lang="en-US" dirty="0">
                <a:latin typeface="Calibri" charset="0"/>
                <a:ea typeface="ＭＳ Ｐゴシック" charset="0"/>
                <a:cs typeface="ＭＳ Ｐゴシック" charset="0"/>
                <a:sym typeface="Symbol" charset="0"/>
              </a:rPr>
              <a:t>      x = 1  +   2    +   …     +    n.</a:t>
            </a:r>
          </a:p>
        </p:txBody>
      </p:sp>
    </p:spTree>
    <p:extLst>
      <p:ext uri="{BB962C8B-B14F-4D97-AF65-F5344CB8AC3E}">
        <p14:creationId xmlns:p14="http://schemas.microsoft.com/office/powerpoint/2010/main" val="1759470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Show that 1+2+3+ …+ n =n(n+1)/2</a:t>
            </a:r>
          </a:p>
        </p:txBody>
      </p:sp>
      <p:sp>
        <p:nvSpPr>
          <p:cNvPr id="3" name="Content Placeholder 2"/>
          <p:cNvSpPr>
            <a:spLocks noGrp="1"/>
          </p:cNvSpPr>
          <p:nvPr>
            <p:ph idx="1"/>
          </p:nvPr>
        </p:nvSpPr>
        <p:spPr>
          <a:xfrm>
            <a:off x="229317" y="1600200"/>
            <a:ext cx="8779215" cy="4525963"/>
          </a:xfrm>
        </p:spPr>
        <p:txBody>
          <a:bodyPr/>
          <a:lstStyle/>
          <a:p>
            <a:r>
              <a:rPr lang="en-US" dirty="0"/>
              <a:t>We assume that n </a:t>
            </a:r>
            <a:r>
              <a:rPr lang="en-US" dirty="0">
                <a:latin typeface="Calibri" charset="0"/>
                <a:ea typeface="ＭＳ Ｐゴシック" charset="0"/>
                <a:cs typeface="ＭＳ Ｐゴシック" charset="0"/>
                <a:sym typeface="Symbol" charset="0"/>
              </a:rPr>
              <a:t> N.</a:t>
            </a:r>
          </a:p>
          <a:p>
            <a:r>
              <a:rPr lang="en-US" dirty="0">
                <a:latin typeface="Calibri" charset="0"/>
                <a:ea typeface="ＭＳ Ｐゴシック" charset="0"/>
                <a:cs typeface="ＭＳ Ｐゴシック" charset="0"/>
                <a:sym typeface="Symbol" charset="0"/>
              </a:rPr>
              <a:t>We write</a:t>
            </a:r>
          </a:p>
          <a:p>
            <a:pPr marL="457200" lvl="1" indent="0">
              <a:buNone/>
            </a:pPr>
            <a:r>
              <a:rPr lang="en-US" dirty="0">
                <a:latin typeface="Calibri" charset="0"/>
                <a:ea typeface="ＭＳ Ｐゴシック" charset="0"/>
                <a:cs typeface="ＭＳ Ｐゴシック" charset="0"/>
                <a:sym typeface="Symbol" charset="0"/>
              </a:rPr>
              <a:t>         x = 1  +   2    +   …     +    n. </a:t>
            </a:r>
          </a:p>
          <a:p>
            <a:pPr marL="457200" lvl="1" indent="0">
              <a:buNone/>
            </a:pPr>
            <a:r>
              <a:rPr lang="en-US" dirty="0">
                <a:solidFill>
                  <a:srgbClr val="000000"/>
                </a:solidFill>
              </a:rPr>
              <a:t>→</a:t>
            </a:r>
            <a:r>
              <a:rPr lang="en-US" dirty="0">
                <a:sym typeface="Symbol" charset="0"/>
              </a:rPr>
              <a:t>     </a:t>
            </a:r>
            <a:r>
              <a:rPr lang="en-US" dirty="0">
                <a:latin typeface="Calibri" charset="0"/>
                <a:ea typeface="ＭＳ Ｐゴシック" charset="0"/>
                <a:cs typeface="ＭＳ Ｐゴシック" charset="0"/>
                <a:sym typeface="Symbol" charset="0"/>
              </a:rPr>
              <a:t>x = n + (n-1) +  …      +   1. (Commutative property)</a:t>
            </a:r>
          </a:p>
        </p:txBody>
      </p:sp>
    </p:spTree>
    <p:extLst>
      <p:ext uri="{BB962C8B-B14F-4D97-AF65-F5344CB8AC3E}">
        <p14:creationId xmlns:p14="http://schemas.microsoft.com/office/powerpoint/2010/main" val="485081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Show that 1+2+3+ …+ n =n(n+1)/2</a:t>
            </a:r>
          </a:p>
        </p:txBody>
      </p:sp>
      <p:sp>
        <p:nvSpPr>
          <p:cNvPr id="3" name="Content Placeholder 2"/>
          <p:cNvSpPr>
            <a:spLocks noGrp="1"/>
          </p:cNvSpPr>
          <p:nvPr>
            <p:ph idx="1"/>
          </p:nvPr>
        </p:nvSpPr>
        <p:spPr>
          <a:xfrm>
            <a:off x="229317" y="1600200"/>
            <a:ext cx="8779215" cy="4525963"/>
          </a:xfrm>
        </p:spPr>
        <p:txBody>
          <a:bodyPr/>
          <a:lstStyle/>
          <a:p>
            <a:r>
              <a:rPr lang="en-US" dirty="0"/>
              <a:t>We assume that n </a:t>
            </a:r>
            <a:r>
              <a:rPr lang="en-US" dirty="0">
                <a:latin typeface="Calibri" charset="0"/>
                <a:ea typeface="ＭＳ Ｐゴシック" charset="0"/>
                <a:cs typeface="ＭＳ Ｐゴシック" charset="0"/>
                <a:sym typeface="Symbol" charset="0"/>
              </a:rPr>
              <a:t> N.</a:t>
            </a:r>
          </a:p>
          <a:p>
            <a:r>
              <a:rPr lang="en-US" dirty="0">
                <a:latin typeface="Calibri" charset="0"/>
                <a:ea typeface="ＭＳ Ｐゴシック" charset="0"/>
                <a:cs typeface="ＭＳ Ｐゴシック" charset="0"/>
                <a:sym typeface="Symbol" charset="0"/>
              </a:rPr>
              <a:t>We write</a:t>
            </a:r>
          </a:p>
          <a:p>
            <a:pPr marL="457200" lvl="1" indent="0">
              <a:buNone/>
            </a:pPr>
            <a:r>
              <a:rPr lang="en-US" dirty="0">
                <a:latin typeface="Calibri" charset="0"/>
                <a:ea typeface="ＭＳ Ｐゴシック" charset="0"/>
                <a:cs typeface="ＭＳ Ｐゴシック" charset="0"/>
                <a:sym typeface="Symbol" charset="0"/>
              </a:rPr>
              <a:t>       x = 1  +   2    +   …     +    n. </a:t>
            </a:r>
          </a:p>
          <a:p>
            <a:pPr marL="457200" lvl="1" indent="0">
              <a:buNone/>
            </a:pPr>
            <a:r>
              <a:rPr lang="en-US" dirty="0">
                <a:solidFill>
                  <a:srgbClr val="000000"/>
                </a:solidFill>
              </a:rPr>
              <a:t>→</a:t>
            </a:r>
            <a:r>
              <a:rPr lang="en-US" dirty="0">
                <a:latin typeface="Calibri" charset="0"/>
                <a:ea typeface="ＭＳ Ｐゴシック" charset="0"/>
                <a:cs typeface="ＭＳ Ｐゴシック" charset="0"/>
                <a:sym typeface="Symbol" charset="0"/>
              </a:rPr>
              <a:t>   x = n + (n-1) +  …      +   1. (Commutative property)</a:t>
            </a:r>
          </a:p>
          <a:p>
            <a:pPr marL="457200" lvl="1" indent="0">
              <a:buNone/>
            </a:pPr>
            <a:r>
              <a:rPr lang="en-US" dirty="0">
                <a:solidFill>
                  <a:srgbClr val="000000"/>
                </a:solidFill>
              </a:rPr>
              <a:t>→</a:t>
            </a:r>
            <a:r>
              <a:rPr lang="en-US" dirty="0">
                <a:latin typeface="Calibri" charset="0"/>
                <a:ea typeface="ＭＳ Ｐゴシック" charset="0"/>
                <a:cs typeface="ＭＳ Ｐゴシック" charset="0"/>
                <a:sym typeface="Symbol" charset="0"/>
              </a:rPr>
              <a:t>  2x = n(n+1)  (adding them together)</a:t>
            </a:r>
          </a:p>
          <a:p>
            <a:pPr marL="457200" lvl="1" indent="0">
              <a:buNone/>
            </a:pPr>
            <a:r>
              <a:rPr lang="en-US" dirty="0">
                <a:solidFill>
                  <a:srgbClr val="000000"/>
                </a:solidFill>
              </a:rPr>
              <a:t>→</a:t>
            </a:r>
            <a:r>
              <a:rPr lang="en-US" dirty="0">
                <a:sym typeface="Symbol" charset="0"/>
              </a:rPr>
              <a:t>     </a:t>
            </a:r>
            <a:r>
              <a:rPr lang="en-US" dirty="0">
                <a:latin typeface="Calibri" charset="0"/>
                <a:ea typeface="ＭＳ Ｐゴシック" charset="0"/>
                <a:cs typeface="ＭＳ Ｐゴシック" charset="0"/>
                <a:sym typeface="Symbol" charset="0"/>
              </a:rPr>
              <a:t>x = n(n+1)/2</a:t>
            </a:r>
            <a:endParaRPr lang="en-US" dirty="0"/>
          </a:p>
        </p:txBody>
      </p:sp>
    </p:spTree>
    <p:extLst>
      <p:ext uri="{BB962C8B-B14F-4D97-AF65-F5344CB8AC3E}">
        <p14:creationId xmlns:p14="http://schemas.microsoft.com/office/powerpoint/2010/main" val="1064468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Example 1</a:t>
            </a:r>
          </a:p>
        </p:txBody>
      </p:sp>
      <p:sp>
        <p:nvSpPr>
          <p:cNvPr id="3" name="Content Placeholder 2"/>
          <p:cNvSpPr>
            <a:spLocks noGrp="1"/>
          </p:cNvSpPr>
          <p:nvPr>
            <p:ph idx="1"/>
          </p:nvPr>
        </p:nvSpPr>
        <p:spPr>
          <a:xfrm>
            <a:off x="457199" y="1600200"/>
            <a:ext cx="8551333" cy="4525963"/>
          </a:xfrm>
        </p:spPr>
        <p:txBody>
          <a:bodyPr/>
          <a:lstStyle/>
          <a:p>
            <a:r>
              <a:rPr lang="en-US" dirty="0">
                <a:solidFill>
                  <a:srgbClr val="0000FF"/>
                </a:solidFill>
              </a:rPr>
              <a:t>Suppose x, y are integers. If x and y are odd, </a:t>
            </a:r>
            <a:r>
              <a:rPr lang="en-US" dirty="0" err="1">
                <a:solidFill>
                  <a:srgbClr val="0000FF"/>
                </a:solidFill>
              </a:rPr>
              <a:t>xy</a:t>
            </a:r>
            <a:r>
              <a:rPr lang="en-US" dirty="0">
                <a:solidFill>
                  <a:srgbClr val="0000FF"/>
                </a:solidFill>
              </a:rPr>
              <a:t> is odd.</a:t>
            </a:r>
          </a:p>
          <a:p>
            <a:pPr lvl="1"/>
            <a:r>
              <a:rPr lang="en-US" dirty="0"/>
              <a:t>Assume x and y are odd integers. </a:t>
            </a:r>
          </a:p>
          <a:p>
            <a:pPr lvl="1"/>
            <a:r>
              <a:rPr lang="en-US" dirty="0"/>
              <a:t>Then x=2a + 1, and y=2b+1 for some integers a and b. </a:t>
            </a:r>
          </a:p>
        </p:txBody>
      </p:sp>
    </p:spTree>
    <p:extLst>
      <p:ext uri="{BB962C8B-B14F-4D97-AF65-F5344CB8AC3E}">
        <p14:creationId xmlns:p14="http://schemas.microsoft.com/office/powerpoint/2010/main" val="17637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Example 1</a:t>
            </a:r>
          </a:p>
        </p:txBody>
      </p:sp>
      <p:sp>
        <p:nvSpPr>
          <p:cNvPr id="3" name="Content Placeholder 2"/>
          <p:cNvSpPr>
            <a:spLocks noGrp="1"/>
          </p:cNvSpPr>
          <p:nvPr>
            <p:ph idx="1"/>
          </p:nvPr>
        </p:nvSpPr>
        <p:spPr>
          <a:xfrm>
            <a:off x="457199" y="1600200"/>
            <a:ext cx="8551333" cy="4525963"/>
          </a:xfrm>
        </p:spPr>
        <p:txBody>
          <a:bodyPr/>
          <a:lstStyle/>
          <a:p>
            <a:r>
              <a:rPr lang="en-US" dirty="0">
                <a:solidFill>
                  <a:srgbClr val="0000FF"/>
                </a:solidFill>
              </a:rPr>
              <a:t>Suppose x, y are integers. If x and y are odd, </a:t>
            </a:r>
            <a:r>
              <a:rPr lang="en-US" dirty="0" err="1">
                <a:solidFill>
                  <a:srgbClr val="0000FF"/>
                </a:solidFill>
              </a:rPr>
              <a:t>xy</a:t>
            </a:r>
            <a:r>
              <a:rPr lang="en-US" dirty="0">
                <a:solidFill>
                  <a:srgbClr val="0000FF"/>
                </a:solidFill>
              </a:rPr>
              <a:t> is odd.</a:t>
            </a:r>
          </a:p>
          <a:p>
            <a:pPr lvl="1"/>
            <a:r>
              <a:rPr lang="en-US" dirty="0"/>
              <a:t>Assume x and y are odd integers. </a:t>
            </a:r>
          </a:p>
          <a:p>
            <a:pPr lvl="1"/>
            <a:r>
              <a:rPr lang="en-US" dirty="0"/>
              <a:t>Then x=2a + 1, and y=2b+1 for some integers a and b. </a:t>
            </a:r>
          </a:p>
          <a:p>
            <a:pPr lvl="1"/>
            <a:r>
              <a:rPr lang="en-US" dirty="0"/>
              <a:t>As a result  </a:t>
            </a:r>
            <a:r>
              <a:rPr lang="en-US" dirty="0" err="1"/>
              <a:t>xy</a:t>
            </a:r>
            <a:r>
              <a:rPr lang="en-US" dirty="0"/>
              <a:t> = (2a+1).(2b+1)=4ab + 2a +2b +1                     = 2(2ab+a+b) +1 =2t+1 where t is an integer. </a:t>
            </a:r>
          </a:p>
          <a:p>
            <a:pPr lvl="1"/>
            <a:r>
              <a:rPr lang="en-US" dirty="0"/>
              <a:t>Therefore, if x and y are odd integers, </a:t>
            </a:r>
            <a:r>
              <a:rPr lang="en-US" dirty="0" err="1"/>
              <a:t>xy</a:t>
            </a:r>
            <a:r>
              <a:rPr lang="en-US" dirty="0"/>
              <a:t> is odd. </a:t>
            </a:r>
          </a:p>
          <a:p>
            <a:pPr lvl="1"/>
            <a:r>
              <a:rPr lang="en-US" dirty="0"/>
              <a:t>This completes the proof.</a:t>
            </a:r>
          </a:p>
        </p:txBody>
      </p:sp>
    </p:spTree>
    <p:extLst>
      <p:ext uri="{BB962C8B-B14F-4D97-AF65-F5344CB8AC3E}">
        <p14:creationId xmlns:p14="http://schemas.microsoft.com/office/powerpoint/2010/main" val="2430303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Example 2</a:t>
            </a:r>
          </a:p>
        </p:txBody>
      </p:sp>
      <p:sp>
        <p:nvSpPr>
          <p:cNvPr id="3" name="Content Placeholder 2"/>
          <p:cNvSpPr>
            <a:spLocks noGrp="1"/>
          </p:cNvSpPr>
          <p:nvPr>
            <p:ph idx="1"/>
          </p:nvPr>
        </p:nvSpPr>
        <p:spPr>
          <a:xfrm>
            <a:off x="457199" y="1600200"/>
            <a:ext cx="8551333" cy="4525963"/>
          </a:xfrm>
        </p:spPr>
        <p:txBody>
          <a:bodyPr/>
          <a:lstStyle/>
          <a:p>
            <a:r>
              <a:rPr lang="en-US" dirty="0">
                <a:solidFill>
                  <a:srgbClr val="0000FF"/>
                </a:solidFill>
              </a:rPr>
              <a:t>Suppose </a:t>
            </a:r>
            <a:r>
              <a:rPr lang="en-US" dirty="0" err="1">
                <a:solidFill>
                  <a:srgbClr val="0000FF"/>
                </a:solidFill>
              </a:rPr>
              <a:t>a,b,c</a:t>
            </a:r>
            <a:r>
              <a:rPr lang="en-US" dirty="0">
                <a:solidFill>
                  <a:srgbClr val="0000FF"/>
                </a:solidFill>
              </a:rPr>
              <a:t> are integers. If </a:t>
            </a:r>
            <a:r>
              <a:rPr lang="en-US" dirty="0" err="1">
                <a:solidFill>
                  <a:srgbClr val="0000FF"/>
                </a:solidFill>
              </a:rPr>
              <a:t>a|b</a:t>
            </a:r>
            <a:r>
              <a:rPr lang="en-US" dirty="0">
                <a:solidFill>
                  <a:srgbClr val="0000FF"/>
                </a:solidFill>
              </a:rPr>
              <a:t> and </a:t>
            </a:r>
            <a:r>
              <a:rPr lang="en-US" dirty="0" err="1">
                <a:solidFill>
                  <a:srgbClr val="0000FF"/>
                </a:solidFill>
              </a:rPr>
              <a:t>a|c</a:t>
            </a:r>
            <a:r>
              <a:rPr lang="en-US" dirty="0">
                <a:solidFill>
                  <a:srgbClr val="0000FF"/>
                </a:solidFill>
              </a:rPr>
              <a:t>, the a|(</a:t>
            </a:r>
            <a:r>
              <a:rPr lang="en-US" dirty="0" err="1">
                <a:solidFill>
                  <a:srgbClr val="0000FF"/>
                </a:solidFill>
              </a:rPr>
              <a:t>b+c</a:t>
            </a:r>
            <a:r>
              <a:rPr lang="en-US" dirty="0">
                <a:solidFill>
                  <a:srgbClr val="0000FF"/>
                </a:solidFill>
              </a:rPr>
              <a:t>).</a:t>
            </a:r>
          </a:p>
          <a:p>
            <a:pPr lvl="1"/>
            <a:r>
              <a:rPr lang="en-US" dirty="0"/>
              <a:t>by definitions, </a:t>
            </a:r>
            <a:r>
              <a:rPr lang="en-US" dirty="0" err="1"/>
              <a:t>a|b</a:t>
            </a:r>
            <a:r>
              <a:rPr lang="en-US" dirty="0"/>
              <a:t> implies  b=ad for some integer d.</a:t>
            </a:r>
          </a:p>
          <a:p>
            <a:pPr lvl="1"/>
            <a:r>
              <a:rPr lang="en-US" dirty="0"/>
              <a:t> Similarly </a:t>
            </a:r>
            <a:r>
              <a:rPr lang="en-US" dirty="0" err="1"/>
              <a:t>a|c</a:t>
            </a:r>
            <a:r>
              <a:rPr lang="en-US" dirty="0"/>
              <a:t> </a:t>
            </a:r>
            <a:r>
              <a:rPr lang="en-US" dirty="0" err="1"/>
              <a:t>imples</a:t>
            </a:r>
            <a:r>
              <a:rPr lang="en-US" dirty="0"/>
              <a:t> c= </a:t>
            </a:r>
            <a:r>
              <a:rPr lang="en-US" dirty="0" err="1"/>
              <a:t>af</a:t>
            </a:r>
            <a:r>
              <a:rPr lang="en-US" dirty="0"/>
              <a:t> for some integer f.</a:t>
            </a:r>
          </a:p>
        </p:txBody>
      </p:sp>
    </p:spTree>
    <p:extLst>
      <p:ext uri="{BB962C8B-B14F-4D97-AF65-F5344CB8AC3E}">
        <p14:creationId xmlns:p14="http://schemas.microsoft.com/office/powerpoint/2010/main" val="2696516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Example 2</a:t>
            </a:r>
          </a:p>
        </p:txBody>
      </p:sp>
      <p:sp>
        <p:nvSpPr>
          <p:cNvPr id="3" name="Content Placeholder 2"/>
          <p:cNvSpPr>
            <a:spLocks noGrp="1"/>
          </p:cNvSpPr>
          <p:nvPr>
            <p:ph idx="1"/>
          </p:nvPr>
        </p:nvSpPr>
        <p:spPr>
          <a:xfrm>
            <a:off x="457199" y="1600200"/>
            <a:ext cx="8551333" cy="4525963"/>
          </a:xfrm>
        </p:spPr>
        <p:txBody>
          <a:bodyPr/>
          <a:lstStyle/>
          <a:p>
            <a:r>
              <a:rPr lang="en-US" dirty="0">
                <a:solidFill>
                  <a:srgbClr val="0000FF"/>
                </a:solidFill>
              </a:rPr>
              <a:t>Suppose </a:t>
            </a:r>
            <a:r>
              <a:rPr lang="en-US" dirty="0" err="1">
                <a:solidFill>
                  <a:srgbClr val="0000FF"/>
                </a:solidFill>
              </a:rPr>
              <a:t>a,b,c</a:t>
            </a:r>
            <a:r>
              <a:rPr lang="en-US" dirty="0">
                <a:solidFill>
                  <a:srgbClr val="0000FF"/>
                </a:solidFill>
              </a:rPr>
              <a:t> are integers. If </a:t>
            </a:r>
            <a:r>
              <a:rPr lang="en-US" dirty="0" err="1">
                <a:solidFill>
                  <a:srgbClr val="0000FF"/>
                </a:solidFill>
              </a:rPr>
              <a:t>a|b</a:t>
            </a:r>
            <a:r>
              <a:rPr lang="en-US" dirty="0">
                <a:solidFill>
                  <a:srgbClr val="0000FF"/>
                </a:solidFill>
              </a:rPr>
              <a:t> and </a:t>
            </a:r>
            <a:r>
              <a:rPr lang="en-US" dirty="0" err="1">
                <a:solidFill>
                  <a:srgbClr val="0000FF"/>
                </a:solidFill>
              </a:rPr>
              <a:t>a|c</a:t>
            </a:r>
            <a:r>
              <a:rPr lang="en-US" dirty="0">
                <a:solidFill>
                  <a:srgbClr val="0000FF"/>
                </a:solidFill>
              </a:rPr>
              <a:t>, the a|(</a:t>
            </a:r>
            <a:r>
              <a:rPr lang="en-US" dirty="0" err="1">
                <a:solidFill>
                  <a:srgbClr val="0000FF"/>
                </a:solidFill>
              </a:rPr>
              <a:t>b+c</a:t>
            </a:r>
            <a:r>
              <a:rPr lang="en-US" dirty="0">
                <a:solidFill>
                  <a:srgbClr val="0000FF"/>
                </a:solidFill>
              </a:rPr>
              <a:t>).</a:t>
            </a:r>
          </a:p>
          <a:p>
            <a:pPr lvl="1"/>
            <a:r>
              <a:rPr lang="en-US" dirty="0"/>
              <a:t>by definitions, </a:t>
            </a:r>
            <a:r>
              <a:rPr lang="en-US" dirty="0" err="1"/>
              <a:t>a|b</a:t>
            </a:r>
            <a:r>
              <a:rPr lang="en-US" dirty="0"/>
              <a:t> implies  b=ad for some integer </a:t>
            </a:r>
            <a:r>
              <a:rPr lang="en-US"/>
              <a:t>d.</a:t>
            </a:r>
          </a:p>
          <a:p>
            <a:pPr lvl="1"/>
            <a:r>
              <a:rPr lang="en-US"/>
              <a:t> </a:t>
            </a:r>
            <a:r>
              <a:rPr lang="en-US" dirty="0"/>
              <a:t>Similarly </a:t>
            </a:r>
            <a:r>
              <a:rPr lang="en-US" dirty="0" err="1"/>
              <a:t>a|c</a:t>
            </a:r>
            <a:r>
              <a:rPr lang="en-US" dirty="0"/>
              <a:t> </a:t>
            </a:r>
            <a:r>
              <a:rPr lang="en-US" dirty="0" err="1"/>
              <a:t>imples</a:t>
            </a:r>
            <a:r>
              <a:rPr lang="en-US" dirty="0"/>
              <a:t> c= </a:t>
            </a:r>
            <a:r>
              <a:rPr lang="en-US" dirty="0" err="1"/>
              <a:t>af</a:t>
            </a:r>
            <a:r>
              <a:rPr lang="en-US" dirty="0"/>
              <a:t> for some integer f.</a:t>
            </a:r>
          </a:p>
          <a:p>
            <a:pPr lvl="1"/>
            <a:r>
              <a:rPr lang="en-US" dirty="0"/>
              <a:t>We can now write b + c =a(</a:t>
            </a:r>
            <a:r>
              <a:rPr lang="en-US" dirty="0" err="1"/>
              <a:t>f+d</a:t>
            </a:r>
            <a:r>
              <a:rPr lang="en-US" dirty="0"/>
              <a:t>) = </a:t>
            </a:r>
            <a:r>
              <a:rPr lang="en-US" dirty="0" err="1"/>
              <a:t>a.t</a:t>
            </a:r>
            <a:r>
              <a:rPr lang="en-US" dirty="0"/>
              <a:t>, for some integer t. Therefore, by definition, a | (</a:t>
            </a:r>
            <a:r>
              <a:rPr lang="en-US" dirty="0" err="1"/>
              <a:t>b+c</a:t>
            </a:r>
            <a:r>
              <a:rPr lang="en-US" dirty="0"/>
              <a:t>).</a:t>
            </a:r>
          </a:p>
          <a:p>
            <a:pPr lvl="1"/>
            <a:endParaRPr lang="en-US" dirty="0"/>
          </a:p>
        </p:txBody>
      </p:sp>
    </p:spTree>
    <p:extLst>
      <p:ext uri="{BB962C8B-B14F-4D97-AF65-F5344CB8AC3E}">
        <p14:creationId xmlns:p14="http://schemas.microsoft.com/office/powerpoint/2010/main" val="3490279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Example 3</a:t>
            </a:r>
          </a:p>
        </p:txBody>
      </p:sp>
      <p:sp>
        <p:nvSpPr>
          <p:cNvPr id="3" name="Content Placeholder 2"/>
          <p:cNvSpPr>
            <a:spLocks noGrp="1"/>
          </p:cNvSpPr>
          <p:nvPr>
            <p:ph idx="1"/>
          </p:nvPr>
        </p:nvSpPr>
        <p:spPr>
          <a:xfrm>
            <a:off x="457199" y="1600200"/>
            <a:ext cx="8551333" cy="5257800"/>
          </a:xfrm>
        </p:spPr>
        <p:txBody>
          <a:bodyPr/>
          <a:lstStyle/>
          <a:p>
            <a:r>
              <a:rPr lang="en-US" b="1" dirty="0">
                <a:solidFill>
                  <a:srgbClr val="0000FF"/>
                </a:solidFill>
              </a:rPr>
              <a:t>If x </a:t>
            </a:r>
            <a:r>
              <a:rPr lang="en-US" b="1" dirty="0">
                <a:solidFill>
                  <a:srgbClr val="0000FF"/>
                </a:solidFill>
                <a:latin typeface="Calibri" charset="0"/>
                <a:ea typeface="ＭＳ Ｐゴシック" charset="0"/>
                <a:cs typeface="ＭＳ Ｐゴシック" charset="0"/>
                <a:sym typeface="Symbol" charset="0"/>
              </a:rPr>
              <a:t> R, and 0 &lt; x &lt; 4, </a:t>
            </a:r>
            <a:endParaRPr lang="en-US" b="1" dirty="0">
              <a:solidFill>
                <a:srgbClr val="0000FF"/>
              </a:solidFill>
            </a:endParaRPr>
          </a:p>
        </p:txBody>
      </p:sp>
      <p:pic>
        <p:nvPicPr>
          <p:cNvPr id="4" name="Picture 3" descr="Screen Shot 2015-02-22 at 10.23.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24187"/>
            <a:ext cx="1760667" cy="742242"/>
          </a:xfrm>
          <a:prstGeom prst="rect">
            <a:avLst/>
          </a:prstGeom>
        </p:spPr>
      </p:pic>
    </p:spTree>
    <p:extLst>
      <p:ext uri="{BB962C8B-B14F-4D97-AF65-F5344CB8AC3E}">
        <p14:creationId xmlns:p14="http://schemas.microsoft.com/office/powerpoint/2010/main" val="3376870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Example 3</a:t>
            </a:r>
          </a:p>
        </p:txBody>
      </p:sp>
      <p:sp>
        <p:nvSpPr>
          <p:cNvPr id="3" name="Content Placeholder 2"/>
          <p:cNvSpPr>
            <a:spLocks noGrp="1"/>
          </p:cNvSpPr>
          <p:nvPr>
            <p:ph idx="1"/>
          </p:nvPr>
        </p:nvSpPr>
        <p:spPr>
          <a:xfrm>
            <a:off x="457199" y="1600200"/>
            <a:ext cx="8551333" cy="5257800"/>
          </a:xfrm>
        </p:spPr>
        <p:txBody>
          <a:bodyPr/>
          <a:lstStyle/>
          <a:p>
            <a:r>
              <a:rPr lang="en-US" b="1" dirty="0">
                <a:solidFill>
                  <a:srgbClr val="0000FF"/>
                </a:solidFill>
              </a:rPr>
              <a:t>If x </a:t>
            </a:r>
            <a:r>
              <a:rPr lang="en-US" b="1" dirty="0">
                <a:solidFill>
                  <a:srgbClr val="0000FF"/>
                </a:solidFill>
                <a:latin typeface="Calibri" charset="0"/>
                <a:ea typeface="ＭＳ Ｐゴシック" charset="0"/>
                <a:cs typeface="ＭＳ Ｐゴシック" charset="0"/>
                <a:sym typeface="Symbol" charset="0"/>
              </a:rPr>
              <a:t> R, and 0 &lt; x &lt; 4, </a:t>
            </a:r>
            <a:endParaRPr lang="en-US" b="1" dirty="0">
              <a:solidFill>
                <a:srgbClr val="0000FF"/>
              </a:solidFill>
            </a:endParaRPr>
          </a:p>
          <a:p>
            <a:pPr lvl="1"/>
            <a:endParaRPr lang="en-US" dirty="0"/>
          </a:p>
          <a:p>
            <a:pPr lvl="1"/>
            <a:r>
              <a:rPr lang="en-US" dirty="0"/>
              <a:t>We can rewrite the above equation as 4 ≥ x(4-x). This is only possible if x(4-x) &gt; 0.  This is true since    0 &lt; x &lt; 4. </a:t>
            </a:r>
          </a:p>
        </p:txBody>
      </p:sp>
      <p:pic>
        <p:nvPicPr>
          <p:cNvPr id="4" name="Picture 3" descr="Screen Shot 2015-02-22 at 10.23.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24187"/>
            <a:ext cx="1760667" cy="742242"/>
          </a:xfrm>
          <a:prstGeom prst="rect">
            <a:avLst/>
          </a:prstGeom>
        </p:spPr>
      </p:pic>
    </p:spTree>
    <p:extLst>
      <p:ext uri="{BB962C8B-B14F-4D97-AF65-F5344CB8AC3E}">
        <p14:creationId xmlns:p14="http://schemas.microsoft.com/office/powerpoint/2010/main" val="158918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AC50-D83F-7842-904A-804F1D56B953}"/>
              </a:ext>
            </a:extLst>
          </p:cNvPr>
          <p:cNvSpPr>
            <a:spLocks noGrp="1"/>
          </p:cNvSpPr>
          <p:nvPr>
            <p:ph type="title"/>
          </p:nvPr>
        </p:nvSpPr>
        <p:spPr/>
        <p:txBody>
          <a:bodyPr/>
          <a:lstStyle/>
          <a:p>
            <a:r>
              <a:rPr lang="en-US" dirty="0"/>
              <a:t>Mathematical definitions</a:t>
            </a:r>
          </a:p>
        </p:txBody>
      </p:sp>
      <p:sp>
        <p:nvSpPr>
          <p:cNvPr id="3" name="Content Placeholder 2">
            <a:extLst>
              <a:ext uri="{FF2B5EF4-FFF2-40B4-BE49-F238E27FC236}">
                <a16:creationId xmlns:a16="http://schemas.microsoft.com/office/drawing/2014/main" id="{AEAF853D-8BFA-BA4A-9D66-5D4F4C82CE8B}"/>
              </a:ext>
            </a:extLst>
          </p:cNvPr>
          <p:cNvSpPr>
            <a:spLocks noGrp="1"/>
          </p:cNvSpPr>
          <p:nvPr>
            <p:ph idx="1"/>
          </p:nvPr>
        </p:nvSpPr>
        <p:spPr/>
        <p:txBody>
          <a:bodyPr>
            <a:normAutofit/>
          </a:bodyPr>
          <a:lstStyle/>
          <a:p>
            <a:r>
              <a:rPr lang="en-IN" sz="2800" dirty="0">
                <a:solidFill>
                  <a:srgbClr val="FF0000"/>
                </a:solidFill>
              </a:rPr>
              <a:t>Divides</a:t>
            </a:r>
          </a:p>
          <a:p>
            <a:pPr lvl="1"/>
            <a:r>
              <a:rPr lang="en-IN" sz="2400" dirty="0"/>
              <a:t>An integer x </a:t>
            </a:r>
            <a:r>
              <a:rPr lang="en-IN" sz="2400" b="1" i="1" dirty="0"/>
              <a:t>divides</a:t>
            </a:r>
            <a:r>
              <a:rPr lang="en-IN" sz="2400" dirty="0"/>
              <a:t> an integer y if and only if x ≠ 0 and y = </a:t>
            </a:r>
            <a:r>
              <a:rPr lang="en-IN" sz="2400" dirty="0" err="1"/>
              <a:t>kx</a:t>
            </a:r>
            <a:r>
              <a:rPr lang="en-IN" sz="2400" dirty="0"/>
              <a:t>, for some integer k.</a:t>
            </a:r>
          </a:p>
          <a:p>
            <a:pPr lvl="1"/>
            <a:r>
              <a:rPr lang="en-IN" sz="2400" dirty="0"/>
              <a:t>The fact that x divides y is denoted </a:t>
            </a:r>
            <a:r>
              <a:rPr lang="en-IN" sz="2400" dirty="0" err="1"/>
              <a:t>x|y</a:t>
            </a:r>
            <a:r>
              <a:rPr lang="en-IN" sz="2400" dirty="0"/>
              <a:t>. If x does not divide y, then that fact is denoted </a:t>
            </a:r>
            <a:r>
              <a:rPr lang="en-IN" sz="2400" dirty="0" err="1"/>
              <a:t>x∤y</a:t>
            </a:r>
            <a:r>
              <a:rPr lang="en-IN" sz="2400" dirty="0"/>
              <a:t>.</a:t>
            </a:r>
          </a:p>
          <a:p>
            <a:pPr lvl="1"/>
            <a:r>
              <a:rPr lang="en-IN" sz="2400" dirty="0"/>
              <a:t>If x divides y, then y is said to be a </a:t>
            </a:r>
            <a:r>
              <a:rPr lang="en-IN" sz="2400" b="1" i="1" dirty="0"/>
              <a:t>multiple</a:t>
            </a:r>
            <a:r>
              <a:rPr lang="en-IN" sz="2400" dirty="0"/>
              <a:t> of x, and x is a </a:t>
            </a:r>
            <a:r>
              <a:rPr lang="en-IN" sz="2400" b="1" i="1" dirty="0"/>
              <a:t>factor</a:t>
            </a:r>
            <a:r>
              <a:rPr lang="en-IN" sz="2400" dirty="0"/>
              <a:t> or </a:t>
            </a:r>
            <a:r>
              <a:rPr lang="en-IN" sz="2400" b="1" i="1" dirty="0"/>
              <a:t>divisor</a:t>
            </a:r>
            <a:r>
              <a:rPr lang="en-IN" sz="2400" dirty="0"/>
              <a:t> of y.</a:t>
            </a:r>
          </a:p>
          <a:p>
            <a:pPr lvl="1"/>
            <a:r>
              <a:rPr lang="en-IN" sz="2400" dirty="0"/>
              <a:t>What are the positive divisors of -1, 7, 75, -30?</a:t>
            </a:r>
          </a:p>
          <a:p>
            <a:pPr lvl="1"/>
            <a:endParaRPr lang="en-IN" sz="2400" dirty="0"/>
          </a:p>
          <a:p>
            <a:pPr lvl="1"/>
            <a:endParaRPr lang="en-IN" sz="2000" dirty="0"/>
          </a:p>
          <a:p>
            <a:pPr lvl="1"/>
            <a:endParaRPr lang="en-US" sz="2000" dirty="0"/>
          </a:p>
        </p:txBody>
      </p:sp>
    </p:spTree>
    <p:extLst>
      <p:ext uri="{BB962C8B-B14F-4D97-AF65-F5344CB8AC3E}">
        <p14:creationId xmlns:p14="http://schemas.microsoft.com/office/powerpoint/2010/main" val="3344195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Example 3</a:t>
            </a:r>
          </a:p>
        </p:txBody>
      </p:sp>
      <p:sp>
        <p:nvSpPr>
          <p:cNvPr id="3" name="Content Placeholder 2"/>
          <p:cNvSpPr>
            <a:spLocks noGrp="1"/>
          </p:cNvSpPr>
          <p:nvPr>
            <p:ph idx="1"/>
          </p:nvPr>
        </p:nvSpPr>
        <p:spPr>
          <a:xfrm>
            <a:off x="457199" y="1447773"/>
            <a:ext cx="8551333" cy="5257800"/>
          </a:xfrm>
        </p:spPr>
        <p:txBody>
          <a:bodyPr/>
          <a:lstStyle/>
          <a:p>
            <a:r>
              <a:rPr lang="en-US" b="1" dirty="0">
                <a:solidFill>
                  <a:srgbClr val="0000FF"/>
                </a:solidFill>
              </a:rPr>
              <a:t>If x </a:t>
            </a:r>
            <a:r>
              <a:rPr lang="en-US" b="1" dirty="0">
                <a:solidFill>
                  <a:srgbClr val="0000FF"/>
                </a:solidFill>
                <a:latin typeface="Calibri" charset="0"/>
                <a:ea typeface="ＭＳ Ｐゴシック" charset="0"/>
                <a:cs typeface="ＭＳ Ｐゴシック" charset="0"/>
                <a:sym typeface="Symbol" charset="0"/>
              </a:rPr>
              <a:t> R, and 0 &lt; x &lt; 4, </a:t>
            </a:r>
          </a:p>
          <a:p>
            <a:pPr lvl="1"/>
            <a:endParaRPr lang="en-US" dirty="0"/>
          </a:p>
          <a:p>
            <a:pPr lvl="1"/>
            <a:r>
              <a:rPr lang="en-US" dirty="0"/>
              <a:t>We can rewrite the above equation as 4 ≥ x(4-x). This is only possible if x(4-x) &gt; 0.  This is true since    0 &lt; x &lt; 4. </a:t>
            </a:r>
          </a:p>
          <a:p>
            <a:pPr lvl="1"/>
            <a:r>
              <a:rPr lang="en-US" dirty="0"/>
              <a:t>Upon further simplification we get  (x-2)</a:t>
            </a:r>
            <a:r>
              <a:rPr lang="en-US" baseline="30000" dirty="0"/>
              <a:t>2</a:t>
            </a:r>
            <a:r>
              <a:rPr lang="en-US" dirty="0"/>
              <a:t> ≥ 0.</a:t>
            </a:r>
          </a:p>
          <a:p>
            <a:pPr lvl="1"/>
            <a:r>
              <a:rPr lang="en-US" dirty="0"/>
              <a:t>Thus the above statement is true.</a:t>
            </a:r>
          </a:p>
        </p:txBody>
      </p:sp>
      <p:pic>
        <p:nvPicPr>
          <p:cNvPr id="4" name="Picture 3" descr="Screen Shot 2015-02-22 at 10.23.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394854"/>
            <a:ext cx="1760667" cy="742242"/>
          </a:xfrm>
          <a:prstGeom prst="rect">
            <a:avLst/>
          </a:prstGeom>
        </p:spPr>
      </p:pic>
    </p:spTree>
    <p:extLst>
      <p:ext uri="{BB962C8B-B14F-4D97-AF65-F5344CB8AC3E}">
        <p14:creationId xmlns:p14="http://schemas.microsoft.com/office/powerpoint/2010/main" val="3034160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Example 3</a:t>
            </a:r>
          </a:p>
        </p:txBody>
      </p:sp>
      <p:sp>
        <p:nvSpPr>
          <p:cNvPr id="3" name="Content Placeholder 2"/>
          <p:cNvSpPr>
            <a:spLocks noGrp="1"/>
          </p:cNvSpPr>
          <p:nvPr>
            <p:ph idx="1"/>
          </p:nvPr>
        </p:nvSpPr>
        <p:spPr>
          <a:xfrm>
            <a:off x="457199" y="1447773"/>
            <a:ext cx="8551333" cy="5257800"/>
          </a:xfrm>
        </p:spPr>
        <p:txBody>
          <a:bodyPr/>
          <a:lstStyle/>
          <a:p>
            <a:r>
              <a:rPr lang="en-US" b="1" dirty="0">
                <a:solidFill>
                  <a:srgbClr val="0000FF"/>
                </a:solidFill>
              </a:rPr>
              <a:t>If x </a:t>
            </a:r>
            <a:r>
              <a:rPr lang="en-US" b="1" dirty="0">
                <a:solidFill>
                  <a:srgbClr val="0000FF"/>
                </a:solidFill>
                <a:latin typeface="Calibri" charset="0"/>
                <a:ea typeface="ＭＳ Ｐゴシック" charset="0"/>
                <a:cs typeface="ＭＳ Ｐゴシック" charset="0"/>
                <a:sym typeface="Symbol" charset="0"/>
              </a:rPr>
              <a:t> R, and 0 &lt; x &lt; 4, </a:t>
            </a:r>
          </a:p>
          <a:p>
            <a:pPr marL="457200" lvl="1" indent="0">
              <a:buNone/>
            </a:pPr>
            <a:endParaRPr lang="en-US" dirty="0"/>
          </a:p>
        </p:txBody>
      </p:sp>
      <p:pic>
        <p:nvPicPr>
          <p:cNvPr id="4" name="Picture 3" descr="Screen Shot 2015-02-22 at 10.23.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394854"/>
            <a:ext cx="1760667" cy="742242"/>
          </a:xfrm>
          <a:prstGeom prst="rect">
            <a:avLst/>
          </a:prstGeom>
        </p:spPr>
      </p:pic>
      <p:pic>
        <p:nvPicPr>
          <p:cNvPr id="5" name="Picture 4">
            <a:extLst>
              <a:ext uri="{FF2B5EF4-FFF2-40B4-BE49-F238E27FC236}">
                <a16:creationId xmlns:a16="http://schemas.microsoft.com/office/drawing/2014/main" id="{14AB979A-1134-7942-9F00-E5E643702C5F}"/>
              </a:ext>
            </a:extLst>
          </p:cNvPr>
          <p:cNvPicPr>
            <a:picLocks noChangeAspect="1"/>
          </p:cNvPicPr>
          <p:nvPr/>
        </p:nvPicPr>
        <p:blipFill>
          <a:blip r:embed="rId3"/>
          <a:stretch>
            <a:fillRect/>
          </a:stretch>
        </p:blipFill>
        <p:spPr>
          <a:xfrm>
            <a:off x="646113" y="2994318"/>
            <a:ext cx="6908800" cy="2667000"/>
          </a:xfrm>
          <a:prstGeom prst="rect">
            <a:avLst/>
          </a:prstGeom>
        </p:spPr>
      </p:pic>
    </p:spTree>
    <p:extLst>
      <p:ext uri="{BB962C8B-B14F-4D97-AF65-F5344CB8AC3E}">
        <p14:creationId xmlns:p14="http://schemas.microsoft.com/office/powerpoint/2010/main" val="4121859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Direct Proof of P </a:t>
            </a:r>
            <a:r>
              <a:rPr lang="en-US" dirty="0">
                <a:solidFill>
                  <a:srgbClr val="0000FF"/>
                </a:solidFill>
              </a:rPr>
              <a:t>→</a:t>
            </a:r>
            <a:r>
              <a:rPr lang="en-US" dirty="0"/>
              <a:t> </a:t>
            </a:r>
            <a:r>
              <a:rPr lang="en-US" b="1" dirty="0">
                <a:solidFill>
                  <a:srgbClr val="0000FF"/>
                </a:solidFill>
                <a:sym typeface="Symbol" charset="0"/>
              </a:rPr>
              <a:t> Q</a:t>
            </a:r>
            <a:endParaRPr lang="en-US" b="1" dirty="0">
              <a:solidFill>
                <a:srgbClr val="0000FF"/>
              </a:solidFill>
            </a:endParaRPr>
          </a:p>
        </p:txBody>
      </p:sp>
      <p:sp>
        <p:nvSpPr>
          <p:cNvPr id="3" name="Content Placeholder 2"/>
          <p:cNvSpPr>
            <a:spLocks noGrp="1"/>
          </p:cNvSpPr>
          <p:nvPr>
            <p:ph idx="1"/>
          </p:nvPr>
        </p:nvSpPr>
        <p:spPr/>
        <p:txBody>
          <a:bodyPr>
            <a:normAutofit fontScale="92500"/>
          </a:bodyPr>
          <a:lstStyle/>
          <a:p>
            <a:r>
              <a:rPr lang="en-US" dirty="0"/>
              <a:t>Outline of direct proof</a:t>
            </a:r>
          </a:p>
          <a:p>
            <a:endParaRPr lang="en-US" dirty="0"/>
          </a:p>
          <a:p>
            <a:endParaRPr lang="en-US" dirty="0"/>
          </a:p>
          <a:p>
            <a:endParaRPr lang="en-US" dirty="0"/>
          </a:p>
          <a:p>
            <a:endParaRPr lang="en-US" dirty="0"/>
          </a:p>
          <a:p>
            <a:endParaRPr lang="en-US" dirty="0"/>
          </a:p>
          <a:p>
            <a:r>
              <a:rPr lang="en-US" dirty="0"/>
              <a:t>We use the rules of inference, axioms, definitions, and logical equivalences to prove Q.</a:t>
            </a:r>
          </a:p>
        </p:txBody>
      </p:sp>
      <p:pic>
        <p:nvPicPr>
          <p:cNvPr id="4" name="Picture 3" descr="Screen Shot 2015-02-22 at 8.28.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433" y="2446865"/>
            <a:ext cx="5287433" cy="2532985"/>
          </a:xfrm>
          <a:prstGeom prst="rect">
            <a:avLst/>
          </a:prstGeom>
        </p:spPr>
      </p:pic>
    </p:spTree>
    <p:extLst>
      <p:ext uri="{BB962C8B-B14F-4D97-AF65-F5344CB8AC3E}">
        <p14:creationId xmlns:p14="http://schemas.microsoft.com/office/powerpoint/2010/main" val="686487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7D1D4-882E-3447-8157-3EFEDE333E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78B866-D27D-2E46-8326-D14CE37ED069}"/>
              </a:ext>
            </a:extLst>
          </p:cNvPr>
          <p:cNvSpPr>
            <a:spLocks noGrp="1"/>
          </p:cNvSpPr>
          <p:nvPr>
            <p:ph idx="1"/>
          </p:nvPr>
        </p:nvSpPr>
        <p:spPr/>
        <p:txBody>
          <a:bodyPr/>
          <a:lstStyle/>
          <a:p>
            <a:r>
              <a:rPr lang="en-US" b="1" dirty="0">
                <a:solidFill>
                  <a:srgbClr val="0000FF"/>
                </a:solidFill>
              </a:rPr>
              <a:t>p </a:t>
            </a:r>
            <a:r>
              <a:rPr lang="en-US" dirty="0">
                <a:solidFill>
                  <a:srgbClr val="0000FF"/>
                </a:solidFill>
              </a:rPr>
              <a:t>→</a:t>
            </a:r>
            <a:r>
              <a:rPr lang="en-US" dirty="0"/>
              <a:t> </a:t>
            </a:r>
            <a:r>
              <a:rPr lang="en-US" b="1" dirty="0">
                <a:solidFill>
                  <a:srgbClr val="0000FF"/>
                </a:solidFill>
                <a:sym typeface="Symbol" charset="0"/>
              </a:rPr>
              <a:t> (q</a:t>
            </a:r>
            <a:r>
              <a:rPr lang="en-US" b="1" dirty="0">
                <a:solidFill>
                  <a:srgbClr val="0000FF"/>
                </a:solidFill>
              </a:rPr>
              <a:t> </a:t>
            </a:r>
            <a:r>
              <a:rPr lang="en-US" dirty="0">
                <a:solidFill>
                  <a:srgbClr val="0000FF"/>
                </a:solidFill>
              </a:rPr>
              <a:t>→</a:t>
            </a:r>
            <a:r>
              <a:rPr lang="en-US" dirty="0"/>
              <a:t> </a:t>
            </a:r>
            <a:r>
              <a:rPr lang="en-US" b="1" dirty="0">
                <a:solidFill>
                  <a:srgbClr val="0000FF"/>
                </a:solidFill>
                <a:sym typeface="Symbol" charset="0"/>
              </a:rPr>
              <a:t> r)   and (</a:t>
            </a:r>
            <a:r>
              <a:rPr lang="en-US" b="1" dirty="0">
                <a:solidFill>
                  <a:srgbClr val="0000FF"/>
                </a:solidFill>
              </a:rPr>
              <a:t>p </a:t>
            </a:r>
            <a:r>
              <a:rPr lang="en-US" dirty="0">
                <a:solidFill>
                  <a:srgbClr val="0000FF"/>
                </a:solidFill>
              </a:rPr>
              <a:t>→</a:t>
            </a:r>
            <a:r>
              <a:rPr lang="en-US" dirty="0"/>
              <a:t> </a:t>
            </a:r>
            <a:r>
              <a:rPr lang="en-US" b="1" dirty="0">
                <a:solidFill>
                  <a:srgbClr val="0000FF"/>
                </a:solidFill>
                <a:sym typeface="Symbol" charset="0"/>
              </a:rPr>
              <a:t> q) </a:t>
            </a:r>
            <a:r>
              <a:rPr lang="en-US" dirty="0">
                <a:solidFill>
                  <a:srgbClr val="0000FF"/>
                </a:solidFill>
              </a:rPr>
              <a:t>→</a:t>
            </a:r>
            <a:r>
              <a:rPr lang="en-US" dirty="0"/>
              <a:t> </a:t>
            </a:r>
            <a:r>
              <a:rPr lang="en-US" b="1" dirty="0">
                <a:solidFill>
                  <a:srgbClr val="0000FF"/>
                </a:solidFill>
                <a:sym typeface="Symbol" charset="0"/>
              </a:rPr>
              <a:t> r  are logically equivalent?</a:t>
            </a:r>
          </a:p>
          <a:p>
            <a:r>
              <a:rPr lang="en-US" b="1" dirty="0">
                <a:solidFill>
                  <a:srgbClr val="0000FF"/>
                </a:solidFill>
                <a:sym typeface="Symbol" charset="0"/>
              </a:rPr>
              <a:t>We can use the truth table approach.</a:t>
            </a:r>
            <a:endParaRPr lang="en-US" dirty="0"/>
          </a:p>
        </p:txBody>
      </p:sp>
    </p:spTree>
    <p:extLst>
      <p:ext uri="{BB962C8B-B14F-4D97-AF65-F5344CB8AC3E}">
        <p14:creationId xmlns:p14="http://schemas.microsoft.com/office/powerpoint/2010/main" val="2921037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a:bodyPr>
          <a:lstStyle/>
          <a:p>
            <a:pPr eaLnBrk="1" hangingPunct="1"/>
            <a:r>
              <a:rPr lang="en-US" sz="3600" b="1" dirty="0">
                <a:solidFill>
                  <a:srgbClr val="0000FF"/>
                </a:solidFill>
                <a:latin typeface="Calibri" charset="0"/>
                <a:ea typeface="ＭＳ Ｐゴシック" charset="0"/>
                <a:cs typeface="ＭＳ Ｐゴシック" charset="0"/>
              </a:rPr>
              <a:t>Contrapositive Proof</a:t>
            </a:r>
            <a:endParaRPr lang="en-US" sz="4000" b="1" dirty="0">
              <a:solidFill>
                <a:srgbClr val="0000FF"/>
              </a:solidFill>
              <a:latin typeface="Calibri" charset="0"/>
              <a:ea typeface="ＭＳ Ｐゴシック" charset="0"/>
              <a:cs typeface="ＭＳ Ｐゴシック" charset="0"/>
            </a:endParaRPr>
          </a:p>
        </p:txBody>
      </p:sp>
      <p:sp>
        <p:nvSpPr>
          <p:cNvPr id="33794" name="Content Placeholder 2"/>
          <p:cNvSpPr>
            <a:spLocks noGrp="1"/>
          </p:cNvSpPr>
          <p:nvPr>
            <p:ph idx="1"/>
          </p:nvPr>
        </p:nvSpPr>
        <p:spPr>
          <a:xfrm>
            <a:off x="457200" y="1600201"/>
            <a:ext cx="8229600" cy="4950424"/>
          </a:xfrm>
        </p:spPr>
        <p:txBody>
          <a:bodyPr>
            <a:normAutofit/>
          </a:bodyPr>
          <a:lstStyle/>
          <a:p>
            <a:r>
              <a:rPr lang="en-US" dirty="0">
                <a:latin typeface="Calibri" charset="0"/>
                <a:ea typeface="ＭＳ Ｐゴシック" charset="0"/>
                <a:cs typeface="ＭＳ Ｐゴシック" charset="0"/>
              </a:rPr>
              <a:t>We use the fact that P  </a:t>
            </a:r>
            <a:r>
              <a:rPr lang="en-US" dirty="0">
                <a:latin typeface="Calibri" charset="0"/>
                <a:ea typeface="ＭＳ Ｐゴシック" charset="0"/>
                <a:cs typeface="ＭＳ Ｐゴシック" charset="0"/>
                <a:sym typeface="Symbol" charset="0"/>
              </a:rPr>
              <a:t></a:t>
            </a:r>
            <a:r>
              <a:rPr lang="en-US" dirty="0">
                <a:sym typeface="Symbol" charset="0"/>
              </a:rPr>
              <a:t> Q and </a:t>
            </a:r>
            <a:r>
              <a:rPr lang="en-US" dirty="0">
                <a:latin typeface="Calibri" charset="0"/>
                <a:ea typeface="ＭＳ Ｐゴシック" charset="0"/>
                <a:sym typeface="Symbol" charset="0"/>
              </a:rPr>
              <a:t>Q </a:t>
            </a:r>
            <a:r>
              <a:rPr lang="en-US" dirty="0">
                <a:latin typeface="Calibri" charset="0"/>
                <a:ea typeface="ＭＳ Ｐゴシック" charset="0"/>
                <a:cs typeface="ＭＳ Ｐゴシック" charset="0"/>
                <a:sym typeface="Symbol" charset="0"/>
              </a:rPr>
              <a:t></a:t>
            </a:r>
            <a:r>
              <a:rPr lang="en-US" dirty="0">
                <a:sym typeface="Symbol" charset="0"/>
              </a:rPr>
              <a:t> </a:t>
            </a:r>
            <a:r>
              <a:rPr lang="en-US" dirty="0">
                <a:latin typeface="Calibri" charset="0"/>
                <a:ea typeface="ＭＳ Ｐゴシック" charset="0"/>
                <a:sym typeface="Symbol" charset="0"/>
              </a:rPr>
              <a:t>P are logically equivalent. </a:t>
            </a:r>
          </a:p>
          <a:p>
            <a:r>
              <a:rPr lang="en-US" dirty="0">
                <a:latin typeface="Calibri" charset="0"/>
                <a:ea typeface="ＭＳ Ｐゴシック" charset="0"/>
                <a:cs typeface="ＭＳ Ｐゴシック" charset="0"/>
                <a:sym typeface="Symbol" charset="0"/>
              </a:rPr>
              <a:t>The expression </a:t>
            </a:r>
            <a:r>
              <a:rPr lang="en-US" dirty="0">
                <a:latin typeface="Calibri" charset="0"/>
                <a:ea typeface="ＭＳ Ｐゴシック" charset="0"/>
                <a:sym typeface="Symbol" charset="0"/>
              </a:rPr>
              <a:t>Q </a:t>
            </a:r>
            <a:r>
              <a:rPr lang="en-US" dirty="0">
                <a:latin typeface="Calibri" charset="0"/>
                <a:ea typeface="ＭＳ Ｐゴシック" charset="0"/>
                <a:cs typeface="ＭＳ Ｐゴシック" charset="0"/>
                <a:sym typeface="Symbol" charset="0"/>
              </a:rPr>
              <a:t></a:t>
            </a:r>
            <a:r>
              <a:rPr lang="en-US" dirty="0">
                <a:sym typeface="Symbol" charset="0"/>
              </a:rPr>
              <a:t> </a:t>
            </a:r>
            <a:r>
              <a:rPr lang="en-US" dirty="0">
                <a:latin typeface="Calibri" charset="0"/>
                <a:ea typeface="ＭＳ Ｐゴシック" charset="0"/>
                <a:sym typeface="Symbol" charset="0"/>
              </a:rPr>
              <a:t>P  is called the </a:t>
            </a:r>
            <a:r>
              <a:rPr lang="en-US" b="1" dirty="0">
                <a:latin typeface="Calibri" charset="0"/>
                <a:ea typeface="ＭＳ Ｐゴシック" charset="0"/>
                <a:sym typeface="Symbol" charset="0"/>
              </a:rPr>
              <a:t>contrapositive  </a:t>
            </a:r>
            <a:r>
              <a:rPr lang="en-US" dirty="0">
                <a:latin typeface="Calibri" charset="0"/>
                <a:ea typeface="ＭＳ Ｐゴシック" charset="0"/>
                <a:sym typeface="Symbol" charset="0"/>
              </a:rPr>
              <a:t>form of </a:t>
            </a:r>
            <a:r>
              <a:rPr lang="en-US" dirty="0">
                <a:latin typeface="Calibri" charset="0"/>
                <a:ea typeface="ＭＳ Ｐゴシック" charset="0"/>
                <a:cs typeface="ＭＳ Ｐゴシック" charset="0"/>
              </a:rPr>
              <a:t>P  </a:t>
            </a:r>
            <a:r>
              <a:rPr lang="en-US" dirty="0">
                <a:latin typeface="Calibri" charset="0"/>
                <a:ea typeface="ＭＳ Ｐゴシック" charset="0"/>
                <a:cs typeface="ＭＳ Ｐゴシック" charset="0"/>
                <a:sym typeface="Symbol" charset="0"/>
              </a:rPr>
              <a:t></a:t>
            </a:r>
            <a:r>
              <a:rPr lang="en-US" dirty="0">
                <a:sym typeface="Symbol" charset="0"/>
              </a:rPr>
              <a:t> Q .</a:t>
            </a:r>
            <a:endParaRPr lang="en-US" dirty="0">
              <a:latin typeface="Calibri" charset="0"/>
              <a:ea typeface="ＭＳ Ｐゴシック" charset="0"/>
              <a:cs typeface="ＭＳ Ｐゴシック" charset="0"/>
              <a:sym typeface="Symbol" charset="0"/>
            </a:endParaRPr>
          </a:p>
        </p:txBody>
      </p:sp>
    </p:spTree>
    <p:extLst>
      <p:ext uri="{BB962C8B-B14F-4D97-AF65-F5344CB8AC3E}">
        <p14:creationId xmlns:p14="http://schemas.microsoft.com/office/powerpoint/2010/main" val="3829939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a:bodyPr>
          <a:lstStyle/>
          <a:p>
            <a:pPr eaLnBrk="1" hangingPunct="1"/>
            <a:r>
              <a:rPr lang="en-US" sz="3600" b="1" dirty="0">
                <a:solidFill>
                  <a:srgbClr val="0000FF"/>
                </a:solidFill>
                <a:latin typeface="Calibri" charset="0"/>
                <a:ea typeface="ＭＳ Ｐゴシック" charset="0"/>
                <a:cs typeface="ＭＳ Ｐゴシック" charset="0"/>
              </a:rPr>
              <a:t>Contrapositive Proof</a:t>
            </a:r>
            <a:endParaRPr lang="en-US" sz="4000" b="1" dirty="0">
              <a:solidFill>
                <a:srgbClr val="0000FF"/>
              </a:solidFill>
              <a:latin typeface="Calibri" charset="0"/>
              <a:ea typeface="ＭＳ Ｐゴシック" charset="0"/>
              <a:cs typeface="ＭＳ Ｐゴシック" charset="0"/>
            </a:endParaRPr>
          </a:p>
        </p:txBody>
      </p:sp>
      <p:sp>
        <p:nvSpPr>
          <p:cNvPr id="33794" name="Content Placeholder 2"/>
          <p:cNvSpPr>
            <a:spLocks noGrp="1"/>
          </p:cNvSpPr>
          <p:nvPr>
            <p:ph idx="1"/>
          </p:nvPr>
        </p:nvSpPr>
        <p:spPr>
          <a:xfrm>
            <a:off x="457200" y="1600201"/>
            <a:ext cx="8229600" cy="4950424"/>
          </a:xfrm>
        </p:spPr>
        <p:txBody>
          <a:bodyPr>
            <a:normAutofit/>
          </a:bodyPr>
          <a:lstStyle/>
          <a:p>
            <a:r>
              <a:rPr lang="en-US" dirty="0">
                <a:latin typeface="Calibri" charset="0"/>
                <a:ea typeface="ＭＳ Ｐゴシック" charset="0"/>
                <a:cs typeface="ＭＳ Ｐゴシック" charset="0"/>
              </a:rPr>
              <a:t>We use the fact that P  </a:t>
            </a:r>
            <a:r>
              <a:rPr lang="en-US" dirty="0">
                <a:latin typeface="Calibri" charset="0"/>
                <a:ea typeface="ＭＳ Ｐゴシック" charset="0"/>
                <a:cs typeface="ＭＳ Ｐゴシック" charset="0"/>
                <a:sym typeface="Symbol" charset="0"/>
              </a:rPr>
              <a:t></a:t>
            </a:r>
            <a:r>
              <a:rPr lang="en-US" dirty="0">
                <a:sym typeface="Symbol" charset="0"/>
              </a:rPr>
              <a:t> Q and </a:t>
            </a:r>
            <a:r>
              <a:rPr lang="en-US" dirty="0">
                <a:latin typeface="Calibri" charset="0"/>
                <a:ea typeface="ＭＳ Ｐゴシック" charset="0"/>
                <a:sym typeface="Symbol" charset="0"/>
              </a:rPr>
              <a:t>Q </a:t>
            </a:r>
            <a:r>
              <a:rPr lang="en-US" dirty="0">
                <a:latin typeface="Calibri" charset="0"/>
                <a:ea typeface="ＭＳ Ｐゴシック" charset="0"/>
                <a:cs typeface="ＭＳ Ｐゴシック" charset="0"/>
                <a:sym typeface="Symbol" charset="0"/>
              </a:rPr>
              <a:t></a:t>
            </a:r>
            <a:r>
              <a:rPr lang="en-US" dirty="0">
                <a:sym typeface="Symbol" charset="0"/>
              </a:rPr>
              <a:t> </a:t>
            </a:r>
            <a:r>
              <a:rPr lang="en-US" dirty="0">
                <a:latin typeface="Calibri" charset="0"/>
                <a:ea typeface="ＭＳ Ｐゴシック" charset="0"/>
                <a:sym typeface="Symbol" charset="0"/>
              </a:rPr>
              <a:t>P are logically equivalent. </a:t>
            </a:r>
          </a:p>
          <a:p>
            <a:r>
              <a:rPr lang="en-US" dirty="0">
                <a:latin typeface="Calibri" charset="0"/>
                <a:ea typeface="ＭＳ Ｐゴシック" charset="0"/>
                <a:cs typeface="ＭＳ Ｐゴシック" charset="0"/>
                <a:sym typeface="Symbol" charset="0"/>
              </a:rPr>
              <a:t>The expression </a:t>
            </a:r>
            <a:r>
              <a:rPr lang="en-US" dirty="0">
                <a:latin typeface="Calibri" charset="0"/>
                <a:ea typeface="ＭＳ Ｐゴシック" charset="0"/>
                <a:sym typeface="Symbol" charset="0"/>
              </a:rPr>
              <a:t>Q </a:t>
            </a:r>
            <a:r>
              <a:rPr lang="en-US" dirty="0">
                <a:latin typeface="Calibri" charset="0"/>
                <a:ea typeface="ＭＳ Ｐゴシック" charset="0"/>
                <a:cs typeface="ＭＳ Ｐゴシック" charset="0"/>
                <a:sym typeface="Symbol" charset="0"/>
              </a:rPr>
              <a:t></a:t>
            </a:r>
            <a:r>
              <a:rPr lang="en-US" dirty="0">
                <a:sym typeface="Symbol" charset="0"/>
              </a:rPr>
              <a:t> </a:t>
            </a:r>
            <a:r>
              <a:rPr lang="en-US" dirty="0">
                <a:latin typeface="Calibri" charset="0"/>
                <a:ea typeface="ＭＳ Ｐゴシック" charset="0"/>
                <a:sym typeface="Symbol" charset="0"/>
              </a:rPr>
              <a:t>P  is called the </a:t>
            </a:r>
            <a:r>
              <a:rPr lang="en-US" b="1" dirty="0">
                <a:latin typeface="Calibri" charset="0"/>
                <a:ea typeface="ＭＳ Ｐゴシック" charset="0"/>
                <a:sym typeface="Symbol" charset="0"/>
              </a:rPr>
              <a:t>contrapositive  </a:t>
            </a:r>
            <a:r>
              <a:rPr lang="en-US" dirty="0">
                <a:latin typeface="Calibri" charset="0"/>
                <a:ea typeface="ＭＳ Ｐゴシック" charset="0"/>
                <a:sym typeface="Symbol" charset="0"/>
              </a:rPr>
              <a:t>form of </a:t>
            </a:r>
            <a:r>
              <a:rPr lang="en-US" dirty="0">
                <a:latin typeface="Calibri" charset="0"/>
                <a:ea typeface="ＭＳ Ｐゴシック" charset="0"/>
                <a:cs typeface="ＭＳ Ｐゴシック" charset="0"/>
              </a:rPr>
              <a:t>P  </a:t>
            </a:r>
            <a:r>
              <a:rPr lang="en-US" dirty="0">
                <a:latin typeface="Calibri" charset="0"/>
                <a:ea typeface="ＭＳ Ｐゴシック" charset="0"/>
                <a:cs typeface="ＭＳ Ｐゴシック" charset="0"/>
                <a:sym typeface="Symbol" charset="0"/>
              </a:rPr>
              <a:t></a:t>
            </a:r>
            <a:r>
              <a:rPr lang="en-US" dirty="0">
                <a:sym typeface="Symbol" charset="0"/>
              </a:rPr>
              <a:t> Q .</a:t>
            </a:r>
            <a:endParaRPr lang="en-US" dirty="0">
              <a:latin typeface="Calibri" charset="0"/>
              <a:ea typeface="ＭＳ Ｐゴシック" charset="0"/>
              <a:cs typeface="ＭＳ Ｐゴシック" charset="0"/>
              <a:sym typeface="Symbol" charset="0"/>
            </a:endParaRPr>
          </a:p>
          <a:p>
            <a:r>
              <a:rPr lang="en-US" dirty="0">
                <a:solidFill>
                  <a:srgbClr val="0000FF"/>
                </a:solidFill>
                <a:latin typeface="Calibri" charset="0"/>
                <a:ea typeface="ＭＳ Ｐゴシック" charset="0"/>
                <a:cs typeface="ＭＳ Ｐゴシック" charset="0"/>
                <a:sym typeface="Symbol" charset="0"/>
              </a:rPr>
              <a:t>In order to prove </a:t>
            </a:r>
            <a:r>
              <a:rPr lang="en-US" dirty="0">
                <a:solidFill>
                  <a:srgbClr val="0000FF"/>
                </a:solidFill>
                <a:latin typeface="Calibri" charset="0"/>
                <a:ea typeface="ＭＳ Ｐゴシック" charset="0"/>
                <a:cs typeface="ＭＳ Ｐゴシック" charset="0"/>
              </a:rPr>
              <a:t>P  </a:t>
            </a:r>
            <a:r>
              <a:rPr lang="en-US" dirty="0">
                <a:latin typeface="Calibri" charset="0"/>
                <a:ea typeface="ＭＳ Ｐゴシック" charset="0"/>
                <a:cs typeface="ＭＳ Ｐゴシック" charset="0"/>
                <a:sym typeface="Symbol" charset="0"/>
              </a:rPr>
              <a:t></a:t>
            </a:r>
            <a:r>
              <a:rPr lang="en-US" dirty="0">
                <a:solidFill>
                  <a:srgbClr val="0000FF"/>
                </a:solidFill>
                <a:sym typeface="Symbol" charset="0"/>
              </a:rPr>
              <a:t> Q  is true, it suffices to instead prove that </a:t>
            </a:r>
            <a:r>
              <a:rPr lang="en-US" dirty="0">
                <a:solidFill>
                  <a:srgbClr val="0000FF"/>
                </a:solidFill>
                <a:latin typeface="Calibri" charset="0"/>
                <a:ea typeface="ＭＳ Ｐゴシック" charset="0"/>
                <a:sym typeface="Symbol" charset="0"/>
              </a:rPr>
              <a:t>Q </a:t>
            </a:r>
            <a:r>
              <a:rPr lang="en-US" dirty="0">
                <a:latin typeface="Calibri" charset="0"/>
                <a:ea typeface="ＭＳ Ｐゴシック" charset="0"/>
                <a:cs typeface="ＭＳ Ｐゴシック" charset="0"/>
                <a:sym typeface="Symbol" charset="0"/>
              </a:rPr>
              <a:t></a:t>
            </a:r>
            <a:r>
              <a:rPr lang="en-US" dirty="0">
                <a:solidFill>
                  <a:srgbClr val="0000FF"/>
                </a:solidFill>
                <a:sym typeface="Symbol" charset="0"/>
              </a:rPr>
              <a:t> </a:t>
            </a:r>
            <a:r>
              <a:rPr lang="en-US" dirty="0">
                <a:solidFill>
                  <a:srgbClr val="0000FF"/>
                </a:solidFill>
                <a:latin typeface="Calibri" charset="0"/>
                <a:ea typeface="ＭＳ Ｐゴシック" charset="0"/>
                <a:sym typeface="Symbol" charset="0"/>
              </a:rPr>
              <a:t>P is true.</a:t>
            </a:r>
          </a:p>
          <a:p>
            <a:r>
              <a:rPr lang="en-US" dirty="0">
                <a:solidFill>
                  <a:srgbClr val="0000FF"/>
                </a:solidFill>
                <a:latin typeface="Calibri" charset="0"/>
                <a:ea typeface="ＭＳ Ｐゴシック" charset="0"/>
                <a:cs typeface="ＭＳ Ｐゴシック" charset="0"/>
                <a:sym typeface="Symbol" charset="0"/>
              </a:rPr>
              <a:t>In order to use direct proof to show </a:t>
            </a:r>
            <a:r>
              <a:rPr lang="en-US" dirty="0">
                <a:solidFill>
                  <a:srgbClr val="0000FF"/>
                </a:solidFill>
                <a:latin typeface="Calibri" charset="0"/>
                <a:ea typeface="ＭＳ Ｐゴシック" charset="0"/>
                <a:sym typeface="Symbol" charset="0"/>
              </a:rPr>
              <a:t>Q </a:t>
            </a:r>
            <a:r>
              <a:rPr lang="en-US" dirty="0">
                <a:latin typeface="Calibri" charset="0"/>
                <a:ea typeface="ＭＳ Ｐゴシック" charset="0"/>
                <a:cs typeface="ＭＳ Ｐゴシック" charset="0"/>
                <a:sym typeface="Symbol" charset="0"/>
              </a:rPr>
              <a:t></a:t>
            </a:r>
            <a:r>
              <a:rPr lang="en-US" dirty="0">
                <a:solidFill>
                  <a:srgbClr val="0000FF"/>
                </a:solidFill>
                <a:sym typeface="Symbol" charset="0"/>
              </a:rPr>
              <a:t> </a:t>
            </a:r>
            <a:r>
              <a:rPr lang="en-US" dirty="0">
                <a:solidFill>
                  <a:srgbClr val="0000FF"/>
                </a:solidFill>
                <a:latin typeface="Calibri" charset="0"/>
                <a:ea typeface="ＭＳ Ｐゴシック" charset="0"/>
                <a:sym typeface="Symbol" charset="0"/>
              </a:rPr>
              <a:t>P is true, we would assume that Q is true, and use this to deduce that P  is true.</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70626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2-23 at 1.11.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38" y="1548530"/>
            <a:ext cx="7886286" cy="3880948"/>
          </a:xfrm>
          <a:prstGeom prst="rect">
            <a:avLst/>
          </a:prstGeom>
        </p:spPr>
      </p:pic>
    </p:spTree>
    <p:extLst>
      <p:ext uri="{BB962C8B-B14F-4D97-AF65-F5344CB8AC3E}">
        <p14:creationId xmlns:p14="http://schemas.microsoft.com/office/powerpoint/2010/main" val="1814194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0-12 at 1.12.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262" y="681979"/>
            <a:ext cx="7738984" cy="5573411"/>
          </a:xfrm>
          <a:prstGeom prst="rect">
            <a:avLst/>
          </a:prstGeom>
        </p:spPr>
      </p:pic>
    </p:spTree>
    <p:extLst>
      <p:ext uri="{BB962C8B-B14F-4D97-AF65-F5344CB8AC3E}">
        <p14:creationId xmlns:p14="http://schemas.microsoft.com/office/powerpoint/2010/main" val="1048133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Example</a:t>
            </a:r>
          </a:p>
        </p:txBody>
      </p:sp>
      <p:pic>
        <p:nvPicPr>
          <p:cNvPr id="4" name="Picture 3" descr="Screen Shot 2014-04-09 at 12.00.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9899"/>
            <a:ext cx="9144000" cy="4215011"/>
          </a:xfrm>
          <a:prstGeom prst="rect">
            <a:avLst/>
          </a:prstGeom>
        </p:spPr>
      </p:pic>
    </p:spTree>
    <p:extLst>
      <p:ext uri="{BB962C8B-B14F-4D97-AF65-F5344CB8AC3E}">
        <p14:creationId xmlns:p14="http://schemas.microsoft.com/office/powerpoint/2010/main" val="838360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sz="2800" dirty="0">
                <a:solidFill>
                  <a:srgbClr val="0000FF"/>
                </a:solidFill>
              </a:rPr>
              <a:t>Suppose x, y are integers. If x</a:t>
            </a:r>
            <a:r>
              <a:rPr lang="en-US" sz="2800" baseline="30000" dirty="0">
                <a:solidFill>
                  <a:srgbClr val="0000FF"/>
                </a:solidFill>
              </a:rPr>
              <a:t>2</a:t>
            </a:r>
            <a:r>
              <a:rPr lang="en-US" sz="2800" dirty="0">
                <a:solidFill>
                  <a:srgbClr val="0000FF"/>
                </a:solidFill>
              </a:rPr>
              <a:t>(y+3) is even, the x is even or y is odd.</a:t>
            </a:r>
          </a:p>
          <a:p>
            <a:r>
              <a:rPr lang="en-US" sz="2800" dirty="0">
                <a:solidFill>
                  <a:srgbClr val="000000"/>
                </a:solidFill>
              </a:rPr>
              <a:t>The equivalent contrapositive statement is: </a:t>
            </a:r>
          </a:p>
          <a:p>
            <a:pPr lvl="1"/>
            <a:r>
              <a:rPr lang="en-US" sz="2400" dirty="0">
                <a:solidFill>
                  <a:srgbClr val="000000"/>
                </a:solidFill>
              </a:rPr>
              <a:t>if x is odd and y is even, x</a:t>
            </a:r>
            <a:r>
              <a:rPr lang="en-US" sz="2400" baseline="30000" dirty="0">
                <a:solidFill>
                  <a:srgbClr val="000000"/>
                </a:solidFill>
              </a:rPr>
              <a:t>2</a:t>
            </a:r>
            <a:r>
              <a:rPr lang="en-US" sz="2400" dirty="0">
                <a:solidFill>
                  <a:srgbClr val="000000"/>
                </a:solidFill>
              </a:rPr>
              <a:t>(y+3) is odd.</a:t>
            </a:r>
          </a:p>
        </p:txBody>
      </p:sp>
    </p:spTree>
    <p:extLst>
      <p:ext uri="{BB962C8B-B14F-4D97-AF65-F5344CB8AC3E}">
        <p14:creationId xmlns:p14="http://schemas.microsoft.com/office/powerpoint/2010/main" val="190657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AC50-D83F-7842-904A-804F1D56B953}"/>
              </a:ext>
            </a:extLst>
          </p:cNvPr>
          <p:cNvSpPr>
            <a:spLocks noGrp="1"/>
          </p:cNvSpPr>
          <p:nvPr>
            <p:ph type="title"/>
          </p:nvPr>
        </p:nvSpPr>
        <p:spPr/>
        <p:txBody>
          <a:bodyPr/>
          <a:lstStyle/>
          <a:p>
            <a:r>
              <a:rPr lang="en-US" dirty="0"/>
              <a:t>Mathematical definitions</a:t>
            </a:r>
          </a:p>
        </p:txBody>
      </p:sp>
      <p:sp>
        <p:nvSpPr>
          <p:cNvPr id="3" name="Content Placeholder 2">
            <a:extLst>
              <a:ext uri="{FF2B5EF4-FFF2-40B4-BE49-F238E27FC236}">
                <a16:creationId xmlns:a16="http://schemas.microsoft.com/office/drawing/2014/main" id="{AEAF853D-8BFA-BA4A-9D66-5D4F4C82CE8B}"/>
              </a:ext>
            </a:extLst>
          </p:cNvPr>
          <p:cNvSpPr>
            <a:spLocks noGrp="1"/>
          </p:cNvSpPr>
          <p:nvPr>
            <p:ph idx="1"/>
          </p:nvPr>
        </p:nvSpPr>
        <p:spPr/>
        <p:txBody>
          <a:bodyPr>
            <a:normAutofit/>
          </a:bodyPr>
          <a:lstStyle/>
          <a:p>
            <a:r>
              <a:rPr lang="en-US" sz="2800" dirty="0">
                <a:solidFill>
                  <a:srgbClr val="FF0000"/>
                </a:solidFill>
              </a:rPr>
              <a:t>Prime</a:t>
            </a:r>
          </a:p>
          <a:p>
            <a:pPr lvl="1"/>
            <a:r>
              <a:rPr lang="en-IN" sz="2400" dirty="0"/>
              <a:t>An integer n is </a:t>
            </a:r>
            <a:r>
              <a:rPr lang="en-IN" sz="2400" b="1" i="1" dirty="0"/>
              <a:t>prime</a:t>
            </a:r>
            <a:r>
              <a:rPr lang="en-IN" sz="2400" dirty="0"/>
              <a:t> if and only if n &gt; 1, and for every positive integer m, if m divides n, then m = 1 or m = n.</a:t>
            </a:r>
          </a:p>
          <a:p>
            <a:pPr marL="457200" lvl="1" indent="0">
              <a:buNone/>
            </a:pPr>
            <a:r>
              <a:rPr lang="en-IN" sz="2400" dirty="0"/>
              <a:t>	</a:t>
            </a:r>
            <a:r>
              <a:rPr lang="en-IN" sz="2400" dirty="0">
                <a:solidFill>
                  <a:srgbClr val="2325D8"/>
                </a:solidFill>
              </a:rPr>
              <a:t>2, 3, 5, 7, 11, 13, 17,19, 23, … are prime number.</a:t>
            </a:r>
          </a:p>
        </p:txBody>
      </p:sp>
    </p:spTree>
    <p:extLst>
      <p:ext uri="{BB962C8B-B14F-4D97-AF65-F5344CB8AC3E}">
        <p14:creationId xmlns:p14="http://schemas.microsoft.com/office/powerpoint/2010/main" val="2542839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Theorem: For every positive real number r, if r is irrational, </a:t>
                </a:r>
                <a14:m>
                  <m:oMath xmlns:m="http://schemas.openxmlformats.org/officeDocument/2006/math">
                    <m:rad>
                      <m:radPr>
                        <m:degHide m:val="on"/>
                        <m:ctrlPr>
                          <a:rPr lang="en-US" i="1" dirty="0" smtClean="0">
                            <a:latin typeface="Cambria Math" panose="02040503050406030204" pitchFamily="18" charset="0"/>
                          </a:rPr>
                        </m:ctrlPr>
                      </m:radPr>
                      <m:deg/>
                      <m:e>
                        <m:r>
                          <a:rPr lang="en-US" b="0" i="1" dirty="0" smtClean="0">
                            <a:latin typeface="Cambria Math" panose="02040503050406030204" pitchFamily="18" charset="0"/>
                          </a:rPr>
                          <m:t>𝑟</m:t>
                        </m:r>
                      </m:e>
                    </m:rad>
                  </m:oMath>
                </a14:m>
                <a:r>
                  <a:rPr lang="en-US" dirty="0"/>
                  <a:t> is also irrational.</a:t>
                </a:r>
              </a:p>
              <a:p>
                <a:r>
                  <a:rPr lang="en-US" dirty="0"/>
                  <a:t>Contrapositive equivalent:</a:t>
                </a:r>
              </a:p>
              <a:p>
                <a:pPr lvl="1"/>
                <a:r>
                  <a:rPr lang="en-US" dirty="0"/>
                  <a:t>If </a:t>
                </a:r>
                <a14:m>
                  <m:oMath xmlns:m="http://schemas.openxmlformats.org/officeDocument/2006/math">
                    <m:rad>
                      <m:radPr>
                        <m:degHide m:val="on"/>
                        <m:ctrlPr>
                          <a:rPr lang="en-US" i="1" dirty="0">
                            <a:latin typeface="Cambria Math" panose="02040503050406030204" pitchFamily="18" charset="0"/>
                          </a:rPr>
                        </m:ctrlPr>
                      </m:radPr>
                      <m:deg/>
                      <m:e>
                        <m:r>
                          <a:rPr lang="en-US" i="1" dirty="0">
                            <a:latin typeface="Cambria Math" panose="02040503050406030204" pitchFamily="18" charset="0"/>
                          </a:rPr>
                          <m:t>𝑟</m:t>
                        </m:r>
                      </m:e>
                    </m:rad>
                  </m:oMath>
                </a14:m>
                <a:r>
                  <a:rPr lang="en-US" dirty="0"/>
                  <a:t> is not irrational (i.e. rational), r is also rational.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401" r="-1389"/>
                </a:stretch>
              </a:blipFill>
            </p:spPr>
            <p:txBody>
              <a:bodyPr/>
              <a:lstStyle/>
              <a:p>
                <a:r>
                  <a:rPr lang="en-US">
                    <a:noFill/>
                  </a:rPr>
                  <a:t> </a:t>
                </a:r>
              </a:p>
            </p:txBody>
          </p:sp>
        </mc:Fallback>
      </mc:AlternateContent>
    </p:spTree>
    <p:extLst>
      <p:ext uri="{BB962C8B-B14F-4D97-AF65-F5344CB8AC3E}">
        <p14:creationId xmlns:p14="http://schemas.microsoft.com/office/powerpoint/2010/main" val="36659126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Theorem: For every positive real number r, if r is irrational, </a:t>
                </a:r>
                <a14:m>
                  <m:oMath xmlns:m="http://schemas.openxmlformats.org/officeDocument/2006/math">
                    <m:rad>
                      <m:radPr>
                        <m:degHide m:val="on"/>
                        <m:ctrlPr>
                          <a:rPr lang="en-US" i="1" dirty="0">
                            <a:latin typeface="Cambria Math" panose="02040503050406030204" pitchFamily="18" charset="0"/>
                          </a:rPr>
                        </m:ctrlPr>
                      </m:radPr>
                      <m:deg/>
                      <m:e>
                        <m:r>
                          <a:rPr lang="en-US" i="1" dirty="0">
                            <a:latin typeface="Cambria Math" panose="02040503050406030204" pitchFamily="18" charset="0"/>
                          </a:rPr>
                          <m:t>𝑟</m:t>
                        </m:r>
                      </m:e>
                    </m:rad>
                  </m:oMath>
                </a14:m>
                <a:r>
                  <a:rPr lang="en-US" dirty="0"/>
                  <a:t> is also irrational.</a:t>
                </a:r>
              </a:p>
              <a:p>
                <a:r>
                  <a:rPr lang="en-US" dirty="0"/>
                  <a:t>Contrapositive equivalent:</a:t>
                </a:r>
              </a:p>
              <a:p>
                <a:pPr lvl="1"/>
                <a:r>
                  <a:rPr lang="en-US" dirty="0"/>
                  <a:t>If </a:t>
                </a:r>
                <a14:m>
                  <m:oMath xmlns:m="http://schemas.openxmlformats.org/officeDocument/2006/math">
                    <m:rad>
                      <m:radPr>
                        <m:degHide m:val="on"/>
                        <m:ctrlPr>
                          <a:rPr lang="en-US" i="1" dirty="0">
                            <a:latin typeface="Cambria Math" panose="02040503050406030204" pitchFamily="18" charset="0"/>
                          </a:rPr>
                        </m:ctrlPr>
                      </m:radPr>
                      <m:deg/>
                      <m:e>
                        <m:r>
                          <a:rPr lang="en-US" i="1" dirty="0">
                            <a:latin typeface="Cambria Math" panose="02040503050406030204" pitchFamily="18" charset="0"/>
                          </a:rPr>
                          <m:t>𝑟</m:t>
                        </m:r>
                      </m:e>
                    </m:rad>
                    <m:r>
                      <a:rPr lang="en-US" i="1" dirty="0">
                        <a:latin typeface="Cambria Math" panose="02040503050406030204" pitchFamily="18" charset="0"/>
                      </a:rPr>
                      <m:t> </m:t>
                    </m:r>
                  </m:oMath>
                </a14:m>
                <a:r>
                  <a:rPr lang="en-US" dirty="0"/>
                  <a:t>is not irrational (i.e. rational), r is also rational.</a:t>
                </a:r>
              </a:p>
              <a:p>
                <a:pPr lvl="1"/>
                <a:r>
                  <a:rPr lang="en-US" dirty="0"/>
                  <a:t>Let </a:t>
                </a:r>
                <a14:m>
                  <m:oMath xmlns:m="http://schemas.openxmlformats.org/officeDocument/2006/math">
                    <m:rad>
                      <m:radPr>
                        <m:degHide m:val="on"/>
                        <m:ctrlPr>
                          <a:rPr lang="en-US" i="1" dirty="0">
                            <a:latin typeface="Cambria Math" panose="02040503050406030204" pitchFamily="18" charset="0"/>
                          </a:rPr>
                        </m:ctrlPr>
                      </m:radPr>
                      <m:deg/>
                      <m:e>
                        <m:r>
                          <a:rPr lang="en-US" i="1" dirty="0">
                            <a:latin typeface="Cambria Math" panose="02040503050406030204" pitchFamily="18" charset="0"/>
                          </a:rPr>
                          <m:t>𝑟</m:t>
                        </m:r>
                      </m:e>
                    </m:rad>
                    <m:r>
                      <a:rPr lang="en-US" i="1" dirty="0">
                        <a:latin typeface="Cambria Math" panose="02040503050406030204" pitchFamily="18" charset="0"/>
                      </a:rPr>
                      <m:t> </m:t>
                    </m:r>
                  </m:oMath>
                </a14:m>
                <a:r>
                  <a:rPr lang="en-US" dirty="0"/>
                  <a:t>= a/b where a and b are integers and b is non-zero</a:t>
                </a:r>
              </a:p>
              <a:p>
                <a:pPr lvl="1"/>
                <a:r>
                  <a:rPr lang="en-US" dirty="0"/>
                  <a:t>Equivalent to r = a</a:t>
                </a:r>
                <a:r>
                  <a:rPr lang="en-US" baseline="30000" dirty="0"/>
                  <a:t>2</a:t>
                </a:r>
                <a:r>
                  <a:rPr lang="en-US" dirty="0"/>
                  <a:t>/b</a:t>
                </a:r>
                <a:r>
                  <a:rPr lang="en-US" baseline="30000" dirty="0"/>
                  <a:t>2</a:t>
                </a:r>
                <a:r>
                  <a:rPr lang="en-US" dirty="0"/>
                  <a:t>= c/d where c and d are integers. This implies that r is also rational.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401" r="-1389" b="-2801"/>
                </a:stretch>
              </a:blipFill>
            </p:spPr>
            <p:txBody>
              <a:bodyPr/>
              <a:lstStyle/>
              <a:p>
                <a:r>
                  <a:rPr lang="en-US">
                    <a:noFill/>
                  </a:rPr>
                  <a:t> </a:t>
                </a:r>
              </a:p>
            </p:txBody>
          </p:sp>
        </mc:Fallback>
      </mc:AlternateContent>
    </p:spTree>
    <p:extLst>
      <p:ext uri="{BB962C8B-B14F-4D97-AF65-F5344CB8AC3E}">
        <p14:creationId xmlns:p14="http://schemas.microsoft.com/office/powerpoint/2010/main" val="3715497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0E26-7568-2A49-9AF2-44A561002574}"/>
              </a:ext>
            </a:extLst>
          </p:cNvPr>
          <p:cNvSpPr>
            <a:spLocks noGrp="1"/>
          </p:cNvSpPr>
          <p:nvPr>
            <p:ph type="title"/>
          </p:nvPr>
        </p:nvSpPr>
        <p:spPr/>
        <p:txBody>
          <a:bodyPr>
            <a:noAutofit/>
          </a:bodyPr>
          <a:lstStyle/>
          <a:p>
            <a:r>
              <a:rPr lang="en-IN" sz="2800" b="1" dirty="0"/>
              <a:t>Proofs by contrapositive of conditional statements with multiple hypotheses</a:t>
            </a:r>
            <a:endParaRPr lang="en-US" sz="2800" dirty="0"/>
          </a:p>
        </p:txBody>
      </p:sp>
      <p:sp>
        <p:nvSpPr>
          <p:cNvPr id="3" name="Content Placeholder 2">
            <a:extLst>
              <a:ext uri="{FF2B5EF4-FFF2-40B4-BE49-F238E27FC236}">
                <a16:creationId xmlns:a16="http://schemas.microsoft.com/office/drawing/2014/main" id="{73C37FA0-62C3-5044-B49C-69ACFE02A66B}"/>
              </a:ext>
            </a:extLst>
          </p:cNvPr>
          <p:cNvSpPr>
            <a:spLocks noGrp="1"/>
          </p:cNvSpPr>
          <p:nvPr>
            <p:ph idx="1"/>
          </p:nvPr>
        </p:nvSpPr>
        <p:spPr/>
        <p:txBody>
          <a:bodyPr>
            <a:normAutofit lnSpcReduction="10000"/>
          </a:bodyPr>
          <a:lstStyle/>
          <a:p>
            <a:r>
              <a:rPr lang="en-IN" sz="2800" dirty="0">
                <a:solidFill>
                  <a:srgbClr val="2325D8"/>
                </a:solidFill>
              </a:rPr>
              <a:t>Conditional statement:  p </a:t>
            </a:r>
            <a:r>
              <a:rPr lang="en-US" sz="2800" dirty="0">
                <a:latin typeface="Calibri" charset="0"/>
                <a:ea typeface="ＭＳ Ｐゴシック" charset="0"/>
                <a:cs typeface="ＭＳ Ｐゴシック" charset="0"/>
                <a:sym typeface="Symbol" charset="0"/>
              </a:rPr>
              <a:t> q </a:t>
            </a:r>
            <a:r>
              <a:rPr lang="en-IN" sz="2800" dirty="0">
                <a:solidFill>
                  <a:srgbClr val="37474F"/>
                </a:solidFill>
                <a:latin typeface="Roboto"/>
              </a:rPr>
              <a:t>→ r</a:t>
            </a:r>
          </a:p>
          <a:p>
            <a:r>
              <a:rPr lang="en-IN" sz="2800" dirty="0">
                <a:solidFill>
                  <a:srgbClr val="37474F"/>
                </a:solidFill>
              </a:rPr>
              <a:t>Equivalent Contrapositive : </a:t>
            </a:r>
            <a:r>
              <a:rPr lang="en-US" sz="2800" dirty="0">
                <a:latin typeface="Calibri" charset="0"/>
                <a:ea typeface="ＭＳ Ｐゴシック" charset="0"/>
                <a:cs typeface="ＭＳ Ｐゴシック" charset="0"/>
                <a:sym typeface="Symbol" charset="0"/>
              </a:rPr>
              <a:t>r </a:t>
            </a:r>
            <a:r>
              <a:rPr lang="en-IN" sz="2800" dirty="0">
                <a:solidFill>
                  <a:srgbClr val="37474F"/>
                </a:solidFill>
                <a:latin typeface="Roboto"/>
              </a:rPr>
              <a:t>→ </a:t>
            </a:r>
            <a:r>
              <a:rPr lang="en-US" sz="2800" dirty="0">
                <a:latin typeface="Calibri" charset="0"/>
                <a:ea typeface="ＭＳ Ｐゴシック" charset="0"/>
                <a:cs typeface="ＭＳ Ｐゴシック" charset="0"/>
                <a:sym typeface="Symbol" charset="0"/>
              </a:rPr>
              <a:t>p  q</a:t>
            </a:r>
          </a:p>
          <a:p>
            <a:r>
              <a:rPr lang="en-US" sz="2800" dirty="0">
                <a:solidFill>
                  <a:srgbClr val="2325D8"/>
                </a:solidFill>
                <a:latin typeface="Calibri" charset="0"/>
                <a:ea typeface="ＭＳ Ｐゴシック" charset="0"/>
                <a:sym typeface="Symbol" charset="0"/>
              </a:rPr>
              <a:t>The direct proof of the contrapositive statement needs to show that </a:t>
            </a:r>
          </a:p>
          <a:p>
            <a:pPr lvl="1"/>
            <a:r>
              <a:rPr lang="en-US" sz="2400" dirty="0">
                <a:solidFill>
                  <a:srgbClr val="FF0000"/>
                </a:solidFill>
                <a:latin typeface="Calibri" charset="0"/>
                <a:ea typeface="ＭＳ Ｐゴシック" charset="0"/>
                <a:sym typeface="Symbol" charset="0"/>
              </a:rPr>
              <a:t>if </a:t>
            </a:r>
            <a:r>
              <a:rPr lang="en-US" sz="2400" dirty="0">
                <a:solidFill>
                  <a:srgbClr val="FF0000"/>
                </a:solidFill>
                <a:latin typeface="Calibri" charset="0"/>
                <a:ea typeface="ＭＳ Ｐゴシック" charset="0"/>
                <a:cs typeface="ＭＳ Ｐゴシック" charset="0"/>
                <a:sym typeface="Symbol" charset="0"/>
              </a:rPr>
              <a:t>r  is true (i.e. r is false), then p  q is true. </a:t>
            </a:r>
          </a:p>
          <a:p>
            <a:r>
              <a:rPr lang="en-US" sz="2800" dirty="0">
                <a:solidFill>
                  <a:srgbClr val="2325D8"/>
                </a:solidFill>
                <a:latin typeface="Calibri" charset="0"/>
                <a:ea typeface="ＭＳ Ｐゴシック" charset="0"/>
                <a:cs typeface="ＭＳ Ｐゴシック" charset="0"/>
                <a:sym typeface="Symbol" charset="0"/>
              </a:rPr>
              <a:t>This is equivalent to showing that </a:t>
            </a:r>
          </a:p>
          <a:p>
            <a:pPr lvl="1"/>
            <a:r>
              <a:rPr lang="en-US" sz="2400" dirty="0">
                <a:solidFill>
                  <a:srgbClr val="FF0000"/>
                </a:solidFill>
                <a:latin typeface="Calibri" charset="0"/>
                <a:ea typeface="ＭＳ Ｐゴシック" charset="0"/>
                <a:cs typeface="ＭＳ Ｐゴシック" charset="0"/>
                <a:sym typeface="Symbol" charset="0"/>
              </a:rPr>
              <a:t>if r is false and p is false (p is true), then q is true (q is false).</a:t>
            </a:r>
          </a:p>
          <a:p>
            <a:r>
              <a:rPr lang="en-US" sz="2800" dirty="0">
                <a:solidFill>
                  <a:srgbClr val="2325D8"/>
                </a:solidFill>
                <a:latin typeface="Calibri" charset="0"/>
                <a:ea typeface="ＭＳ Ｐゴシック" charset="0"/>
                <a:cs typeface="ＭＳ Ｐゴシック" charset="0"/>
                <a:sym typeface="Symbol" charset="0"/>
              </a:rPr>
              <a:t>(Another equivalent statement) </a:t>
            </a:r>
          </a:p>
          <a:p>
            <a:pPr lvl="1"/>
            <a:r>
              <a:rPr lang="en-US" sz="2400" dirty="0">
                <a:solidFill>
                  <a:srgbClr val="FF0000"/>
                </a:solidFill>
                <a:latin typeface="Calibri" charset="0"/>
                <a:ea typeface="ＭＳ Ｐゴシック" charset="0"/>
                <a:cs typeface="ＭＳ Ｐゴシック" charset="0"/>
                <a:sym typeface="Symbol" charset="0"/>
              </a:rPr>
              <a:t>if r is false and q is true, then p is false.</a:t>
            </a:r>
          </a:p>
          <a:p>
            <a:endParaRPr lang="en-IN" sz="2800" dirty="0">
              <a:solidFill>
                <a:srgbClr val="2325D8"/>
              </a:solidFill>
            </a:endParaRPr>
          </a:p>
        </p:txBody>
      </p:sp>
    </p:spTree>
    <p:extLst>
      <p:ext uri="{BB962C8B-B14F-4D97-AF65-F5344CB8AC3E}">
        <p14:creationId xmlns:p14="http://schemas.microsoft.com/office/powerpoint/2010/main" val="2206198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B6BF-87EE-924E-9F83-EA9686D8ED30}"/>
              </a:ext>
            </a:extLst>
          </p:cNvPr>
          <p:cNvSpPr>
            <a:spLocks noGrp="1"/>
          </p:cNvSpPr>
          <p:nvPr>
            <p:ph type="title"/>
          </p:nvPr>
        </p:nvSpPr>
        <p:spPr/>
        <p:txBody>
          <a:bodyPr>
            <a:noAutofit/>
          </a:bodyPr>
          <a:lstStyle/>
          <a:p>
            <a:pPr algn="l"/>
            <a:r>
              <a:rPr lang="en-IN" sz="3200" dirty="0">
                <a:solidFill>
                  <a:srgbClr val="2325D8"/>
                </a:solidFill>
              </a:rPr>
              <a:t>Prove the contrapositive of if x is rational and y is irrational, then x + y is irrational.</a:t>
            </a:r>
            <a:endParaRPr lang="en-US" sz="3200" dirty="0">
              <a:solidFill>
                <a:srgbClr val="2325D8"/>
              </a:solidFill>
            </a:endParaRPr>
          </a:p>
        </p:txBody>
      </p:sp>
      <p:sp>
        <p:nvSpPr>
          <p:cNvPr id="3" name="Content Placeholder 2">
            <a:extLst>
              <a:ext uri="{FF2B5EF4-FFF2-40B4-BE49-F238E27FC236}">
                <a16:creationId xmlns:a16="http://schemas.microsoft.com/office/drawing/2014/main" id="{05F975C7-9E2B-D64A-9E4B-37F7F62FDE53}"/>
              </a:ext>
            </a:extLst>
          </p:cNvPr>
          <p:cNvSpPr>
            <a:spLocks noGrp="1"/>
          </p:cNvSpPr>
          <p:nvPr>
            <p:ph idx="1"/>
          </p:nvPr>
        </p:nvSpPr>
        <p:spPr/>
        <p:txBody>
          <a:bodyPr>
            <a:normAutofit/>
          </a:bodyPr>
          <a:lstStyle/>
          <a:p>
            <a:r>
              <a:rPr lang="en-US" sz="2800" dirty="0"/>
              <a:t>p: x is rational; q: y is irrational; r: (</a:t>
            </a:r>
            <a:r>
              <a:rPr lang="en-US" sz="2800" dirty="0" err="1"/>
              <a:t>x+y</a:t>
            </a:r>
            <a:r>
              <a:rPr lang="en-US" sz="2800" dirty="0"/>
              <a:t>) is irrational</a:t>
            </a:r>
          </a:p>
          <a:p>
            <a:r>
              <a:rPr lang="en-US" sz="2800" dirty="0"/>
              <a:t>Contrapositive statement:</a:t>
            </a:r>
          </a:p>
          <a:p>
            <a:pPr lvl="1"/>
            <a:r>
              <a:rPr lang="en-US" sz="2400" dirty="0"/>
              <a:t>If r is false and p is true, then q is false.</a:t>
            </a:r>
          </a:p>
          <a:p>
            <a:pPr lvl="1"/>
            <a:r>
              <a:rPr lang="en-US" sz="2400" dirty="0"/>
              <a:t>If (</a:t>
            </a:r>
            <a:r>
              <a:rPr lang="en-US" sz="2400" dirty="0" err="1"/>
              <a:t>x+y</a:t>
            </a:r>
            <a:r>
              <a:rPr lang="en-US" sz="2400" dirty="0"/>
              <a:t>) is rational and x is rational, then y is rational</a:t>
            </a:r>
          </a:p>
          <a:p>
            <a:r>
              <a:rPr lang="en-US" sz="2800" dirty="0"/>
              <a:t>Alternate contrapositive statement</a:t>
            </a:r>
          </a:p>
          <a:p>
            <a:pPr lvl="1"/>
            <a:r>
              <a:rPr lang="en-US" sz="2400" dirty="0"/>
              <a:t>If r is false and q is true, then p is false</a:t>
            </a:r>
          </a:p>
          <a:p>
            <a:pPr lvl="1"/>
            <a:r>
              <a:rPr lang="en-US" sz="2400" dirty="0"/>
              <a:t>If (</a:t>
            </a:r>
            <a:r>
              <a:rPr lang="en-US" sz="2400" dirty="0" err="1"/>
              <a:t>x+y</a:t>
            </a:r>
            <a:r>
              <a:rPr lang="en-US" sz="2400" dirty="0"/>
              <a:t>) is rational and y is irrational, then x is irrational.</a:t>
            </a:r>
          </a:p>
        </p:txBody>
      </p:sp>
    </p:spTree>
    <p:extLst>
      <p:ext uri="{BB962C8B-B14F-4D97-AF65-F5344CB8AC3E}">
        <p14:creationId xmlns:p14="http://schemas.microsoft.com/office/powerpoint/2010/main" val="2731444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0E26-7568-2A49-9AF2-44A561002574}"/>
              </a:ext>
            </a:extLst>
          </p:cNvPr>
          <p:cNvSpPr>
            <a:spLocks noGrp="1"/>
          </p:cNvSpPr>
          <p:nvPr>
            <p:ph type="title"/>
          </p:nvPr>
        </p:nvSpPr>
        <p:spPr/>
        <p:txBody>
          <a:bodyPr>
            <a:noAutofit/>
          </a:bodyPr>
          <a:lstStyle/>
          <a:p>
            <a:r>
              <a:rPr lang="en-IN" sz="2800" b="1" dirty="0"/>
              <a:t>Proofs by contrapositive of conditional statements with multiple hypotheses</a:t>
            </a:r>
            <a:endParaRPr lang="en-US" sz="2800" dirty="0"/>
          </a:p>
        </p:txBody>
      </p:sp>
      <p:sp>
        <p:nvSpPr>
          <p:cNvPr id="3" name="Content Placeholder 2">
            <a:extLst>
              <a:ext uri="{FF2B5EF4-FFF2-40B4-BE49-F238E27FC236}">
                <a16:creationId xmlns:a16="http://schemas.microsoft.com/office/drawing/2014/main" id="{73C37FA0-62C3-5044-B49C-69ACFE02A66B}"/>
              </a:ext>
            </a:extLst>
          </p:cNvPr>
          <p:cNvSpPr>
            <a:spLocks noGrp="1"/>
          </p:cNvSpPr>
          <p:nvPr>
            <p:ph idx="1"/>
          </p:nvPr>
        </p:nvSpPr>
        <p:spPr/>
        <p:txBody>
          <a:bodyPr>
            <a:normAutofit/>
          </a:bodyPr>
          <a:lstStyle/>
          <a:p>
            <a:r>
              <a:rPr lang="en-IN" sz="2800" dirty="0">
                <a:solidFill>
                  <a:srgbClr val="2325D8"/>
                </a:solidFill>
              </a:rPr>
              <a:t>Conditional statement:  p </a:t>
            </a:r>
            <a:r>
              <a:rPr lang="en-US" sz="2800" dirty="0">
                <a:latin typeface="Calibri" charset="0"/>
                <a:ea typeface="ＭＳ Ｐゴシック" charset="0"/>
                <a:cs typeface="ＭＳ Ｐゴシック" charset="0"/>
                <a:sym typeface="Symbol" charset="0"/>
              </a:rPr>
              <a:t> q  r  s </a:t>
            </a:r>
            <a:r>
              <a:rPr lang="en-IN" sz="2800" dirty="0">
                <a:solidFill>
                  <a:srgbClr val="37474F"/>
                </a:solidFill>
                <a:latin typeface="Roboto"/>
              </a:rPr>
              <a:t>→ t</a:t>
            </a:r>
          </a:p>
          <a:p>
            <a:r>
              <a:rPr lang="en-IN" sz="2800" dirty="0">
                <a:solidFill>
                  <a:srgbClr val="37474F"/>
                </a:solidFill>
              </a:rPr>
              <a:t>Equivalent Contrapositive : </a:t>
            </a:r>
            <a:r>
              <a:rPr lang="en-US" sz="2800" dirty="0">
                <a:latin typeface="Calibri" charset="0"/>
                <a:ea typeface="ＭＳ Ｐゴシック" charset="0"/>
                <a:cs typeface="ＭＳ Ｐゴシック" charset="0"/>
                <a:sym typeface="Symbol" charset="0"/>
              </a:rPr>
              <a:t>t </a:t>
            </a:r>
            <a:r>
              <a:rPr lang="en-IN" sz="2800" dirty="0">
                <a:solidFill>
                  <a:srgbClr val="37474F"/>
                </a:solidFill>
                <a:latin typeface="Roboto"/>
              </a:rPr>
              <a:t>→ </a:t>
            </a:r>
            <a:r>
              <a:rPr lang="en-US" sz="2800" dirty="0">
                <a:latin typeface="Calibri" charset="0"/>
                <a:ea typeface="ＭＳ Ｐゴシック" charset="0"/>
                <a:cs typeface="ＭＳ Ｐゴシック" charset="0"/>
                <a:sym typeface="Symbol" charset="0"/>
              </a:rPr>
              <a:t>p  q  r  s</a:t>
            </a:r>
          </a:p>
          <a:p>
            <a:r>
              <a:rPr lang="en-US" sz="2800" dirty="0">
                <a:solidFill>
                  <a:srgbClr val="2325D8"/>
                </a:solidFill>
                <a:latin typeface="Calibri" charset="0"/>
                <a:ea typeface="ＭＳ Ｐゴシック" charset="0"/>
                <a:sym typeface="Symbol" charset="0"/>
              </a:rPr>
              <a:t>The direct proof of the contrapositive statement needs to show that </a:t>
            </a:r>
          </a:p>
          <a:p>
            <a:pPr lvl="1"/>
            <a:r>
              <a:rPr lang="en-US" sz="2400" dirty="0">
                <a:solidFill>
                  <a:srgbClr val="FF0000"/>
                </a:solidFill>
                <a:latin typeface="Calibri" charset="0"/>
                <a:ea typeface="ＭＳ Ｐゴシック" charset="0"/>
                <a:sym typeface="Symbol" charset="0"/>
              </a:rPr>
              <a:t>if </a:t>
            </a:r>
            <a:r>
              <a:rPr lang="en-US" sz="2400" dirty="0">
                <a:solidFill>
                  <a:srgbClr val="FF0000"/>
                </a:solidFill>
                <a:latin typeface="Calibri" charset="0"/>
                <a:ea typeface="ＭＳ Ｐゴシック" charset="0"/>
                <a:cs typeface="ＭＳ Ｐゴシック" charset="0"/>
                <a:sym typeface="Symbol" charset="0"/>
              </a:rPr>
              <a:t>t  is true, then p  q  r  s is true</a:t>
            </a:r>
            <a:r>
              <a:rPr lang="en-US" sz="2400" dirty="0">
                <a:solidFill>
                  <a:srgbClr val="2325D8"/>
                </a:solidFill>
                <a:latin typeface="Calibri" charset="0"/>
                <a:ea typeface="ＭＳ Ｐゴシック" charset="0"/>
                <a:cs typeface="ＭＳ Ｐゴシック" charset="0"/>
                <a:sym typeface="Symbol" charset="0"/>
              </a:rPr>
              <a:t>. </a:t>
            </a:r>
          </a:p>
          <a:p>
            <a:r>
              <a:rPr lang="en-US" sz="2800" dirty="0">
                <a:solidFill>
                  <a:srgbClr val="2325D8"/>
                </a:solidFill>
                <a:latin typeface="Calibri" charset="0"/>
                <a:ea typeface="ＭＳ Ｐゴシック" charset="0"/>
                <a:cs typeface="ＭＳ Ｐゴシック" charset="0"/>
                <a:sym typeface="Symbol" charset="0"/>
              </a:rPr>
              <a:t>This is equivalent to showing that </a:t>
            </a:r>
          </a:p>
          <a:p>
            <a:pPr lvl="1"/>
            <a:r>
              <a:rPr lang="en-US" sz="2400" dirty="0">
                <a:solidFill>
                  <a:srgbClr val="FF0000"/>
                </a:solidFill>
                <a:latin typeface="Calibri" charset="0"/>
                <a:ea typeface="ＭＳ Ｐゴシック" charset="0"/>
                <a:cs typeface="ＭＳ Ｐゴシック" charset="0"/>
                <a:sym typeface="Symbol" charset="0"/>
              </a:rPr>
              <a:t>if t is true, p is false, q is false, r is false, then s is true.</a:t>
            </a:r>
          </a:p>
        </p:txBody>
      </p:sp>
    </p:spTree>
    <p:extLst>
      <p:ext uri="{BB962C8B-B14F-4D97-AF65-F5344CB8AC3E}">
        <p14:creationId xmlns:p14="http://schemas.microsoft.com/office/powerpoint/2010/main" val="23114807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Proof by Contradiction</a:t>
            </a:r>
          </a:p>
        </p:txBody>
      </p:sp>
      <p:sp>
        <p:nvSpPr>
          <p:cNvPr id="3" name="Content Placeholder 2"/>
          <p:cNvSpPr>
            <a:spLocks noGrp="1"/>
          </p:cNvSpPr>
          <p:nvPr>
            <p:ph idx="1"/>
          </p:nvPr>
        </p:nvSpPr>
        <p:spPr/>
        <p:txBody>
          <a:bodyPr/>
          <a:lstStyle/>
          <a:p>
            <a:r>
              <a:rPr lang="en-US" dirty="0"/>
              <a:t>This method is not just limited to conditional statements.</a:t>
            </a:r>
          </a:p>
          <a:p>
            <a:pPr lvl="1"/>
            <a:r>
              <a:rPr lang="en-US" dirty="0"/>
              <a:t> Show that the number       is irrational. (Note: A number is irrational if it cannot be  expressed as       where a and b are integers, and b is non-zero.)</a:t>
            </a:r>
          </a:p>
          <a:p>
            <a:r>
              <a:rPr lang="en-IN" dirty="0"/>
              <a:t>A proof by contradiction is sometimes called an </a:t>
            </a:r>
            <a:r>
              <a:rPr lang="en-IN" b="1" dirty="0">
                <a:solidFill>
                  <a:srgbClr val="FF0000"/>
                </a:solidFill>
              </a:rPr>
              <a:t>indirect proof</a:t>
            </a:r>
            <a:r>
              <a:rPr lang="en-IN" dirty="0"/>
              <a:t>.</a:t>
            </a:r>
            <a:endParaRPr lang="en-US" dirty="0"/>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188" y="2721110"/>
            <a:ext cx="533400" cy="444500"/>
          </a:xfrm>
          <a:prstGeom prst="rect">
            <a:avLst/>
          </a:prstGeom>
        </p:spPr>
      </p:pic>
      <p:pic>
        <p:nvPicPr>
          <p:cNvPr id="6" name="Picture 5" descr="Screen Shot 2015-03-01 at 10.0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447" y="3111500"/>
            <a:ext cx="368300" cy="622300"/>
          </a:xfrm>
          <a:prstGeom prst="rect">
            <a:avLst/>
          </a:prstGeom>
        </p:spPr>
      </p:pic>
    </p:spTree>
    <p:extLst>
      <p:ext uri="{BB962C8B-B14F-4D97-AF65-F5344CB8AC3E}">
        <p14:creationId xmlns:p14="http://schemas.microsoft.com/office/powerpoint/2010/main" val="2539167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Proof by Contradiction</a:t>
            </a:r>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188" y="2721110"/>
            <a:ext cx="533400" cy="444500"/>
          </a:xfrm>
          <a:prstGeom prst="rect">
            <a:avLst/>
          </a:prstGeom>
        </p:spPr>
      </p:pic>
      <p:pic>
        <p:nvPicPr>
          <p:cNvPr id="8" name="Picture 7" descr="Screen Shot 2015-03-01 at 10.10.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08" y="1878666"/>
            <a:ext cx="8167319" cy="3896492"/>
          </a:xfrm>
          <a:prstGeom prst="rect">
            <a:avLst/>
          </a:prstGeom>
        </p:spPr>
      </p:pic>
      <p:sp>
        <p:nvSpPr>
          <p:cNvPr id="9" name="TextBox 8"/>
          <p:cNvSpPr txBox="1"/>
          <p:nvPr/>
        </p:nvSpPr>
        <p:spPr>
          <a:xfrm>
            <a:off x="457200" y="5966503"/>
            <a:ext cx="8005127" cy="523220"/>
          </a:xfrm>
          <a:prstGeom prst="rect">
            <a:avLst/>
          </a:prstGeom>
          <a:noFill/>
        </p:spPr>
        <p:txBody>
          <a:bodyPr wrap="square" rtlCol="0">
            <a:spAutoFit/>
          </a:bodyPr>
          <a:lstStyle/>
          <a:p>
            <a:pPr marL="457200" indent="-457200">
              <a:buFont typeface="Arial"/>
              <a:buChar char="•"/>
            </a:pPr>
            <a:r>
              <a:rPr lang="en-US" sz="2800" dirty="0"/>
              <a:t>C is some statement.</a:t>
            </a:r>
          </a:p>
        </p:txBody>
      </p:sp>
      <p:sp>
        <p:nvSpPr>
          <p:cNvPr id="10" name="TextBox 9"/>
          <p:cNvSpPr txBox="1"/>
          <p:nvPr/>
        </p:nvSpPr>
        <p:spPr>
          <a:xfrm>
            <a:off x="5323308" y="3165610"/>
            <a:ext cx="3820692" cy="584776"/>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813050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Proof by Contradiction</a:t>
            </a:r>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188" y="2721110"/>
            <a:ext cx="533400" cy="444500"/>
          </a:xfrm>
          <a:prstGeom prst="rect">
            <a:avLst/>
          </a:prstGeom>
        </p:spPr>
      </p:pic>
      <p:pic>
        <p:nvPicPr>
          <p:cNvPr id="8" name="Picture 7" descr="Screen Shot 2015-03-01 at 10.10.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08" y="1878666"/>
            <a:ext cx="8167319" cy="3896492"/>
          </a:xfrm>
          <a:prstGeom prst="rect">
            <a:avLst/>
          </a:prstGeom>
        </p:spPr>
      </p:pic>
      <p:sp>
        <p:nvSpPr>
          <p:cNvPr id="9" name="TextBox 8"/>
          <p:cNvSpPr txBox="1"/>
          <p:nvPr/>
        </p:nvSpPr>
        <p:spPr>
          <a:xfrm>
            <a:off x="457200" y="5966503"/>
            <a:ext cx="8005127" cy="523220"/>
          </a:xfrm>
          <a:prstGeom prst="rect">
            <a:avLst/>
          </a:prstGeom>
          <a:noFill/>
        </p:spPr>
        <p:txBody>
          <a:bodyPr wrap="square" rtlCol="0">
            <a:spAutoFit/>
          </a:bodyPr>
          <a:lstStyle/>
          <a:p>
            <a:pPr marL="457200" indent="-457200">
              <a:buFont typeface="Arial"/>
              <a:buChar char="•"/>
            </a:pPr>
            <a:r>
              <a:rPr lang="en-US" sz="2800" dirty="0"/>
              <a:t>C is some statement.</a:t>
            </a:r>
          </a:p>
        </p:txBody>
      </p:sp>
      <p:sp>
        <p:nvSpPr>
          <p:cNvPr id="10" name="TextBox 9"/>
          <p:cNvSpPr txBox="1"/>
          <p:nvPr/>
        </p:nvSpPr>
        <p:spPr>
          <a:xfrm>
            <a:off x="5323308" y="3165610"/>
            <a:ext cx="3820692" cy="584776"/>
          </a:xfrm>
          <a:prstGeom prst="rect">
            <a:avLst/>
          </a:prstGeom>
          <a:noFill/>
        </p:spPr>
        <p:txBody>
          <a:bodyPr wrap="square" rtlCol="0">
            <a:spAutoFit/>
          </a:bodyPr>
          <a:lstStyle/>
          <a:p>
            <a:endParaRPr lang="en-US" sz="3200" dirty="0"/>
          </a:p>
        </p:txBody>
      </p:sp>
      <p:sp>
        <p:nvSpPr>
          <p:cNvPr id="11" name="TextBox 10"/>
          <p:cNvSpPr txBox="1"/>
          <p:nvPr/>
        </p:nvSpPr>
        <p:spPr>
          <a:xfrm>
            <a:off x="5712323" y="4130337"/>
            <a:ext cx="2521109" cy="523220"/>
          </a:xfrm>
          <a:prstGeom prst="rect">
            <a:avLst/>
          </a:prstGeom>
          <a:solidFill>
            <a:srgbClr val="FFFF00"/>
          </a:solidFill>
        </p:spPr>
        <p:txBody>
          <a:bodyPr wrap="square" rtlCol="0">
            <a:spAutoFit/>
          </a:bodyPr>
          <a:lstStyle/>
          <a:p>
            <a:r>
              <a:rPr lang="en-US" sz="2800" dirty="0">
                <a:latin typeface="Calibri" charset="0"/>
                <a:ea typeface="ＭＳ Ｐゴシック" charset="0"/>
                <a:sym typeface="Symbol" charset="0"/>
              </a:rPr>
              <a:t></a:t>
            </a:r>
            <a:r>
              <a:rPr lang="en-US" sz="2800" dirty="0">
                <a:latin typeface="Calibri" charset="0"/>
                <a:ea typeface="ＭＳ Ｐゴシック" charset="0"/>
                <a:cs typeface="ＭＳ Ｐゴシック" charset="0"/>
                <a:sym typeface="Symbol" charset="0"/>
              </a:rPr>
              <a:t>P </a:t>
            </a:r>
            <a:r>
              <a:rPr lang="en-US" sz="2800" dirty="0">
                <a:sym typeface="Symbol" charset="0"/>
              </a:rPr>
              <a:t> (C  </a:t>
            </a:r>
            <a:r>
              <a:rPr lang="en-US" sz="2800" b="1" dirty="0">
                <a:sym typeface="Symbol" charset="0"/>
              </a:rPr>
              <a:t> </a:t>
            </a:r>
            <a:r>
              <a:rPr lang="en-US" sz="2800" dirty="0">
                <a:latin typeface="Calibri" charset="0"/>
                <a:ea typeface="ＭＳ Ｐゴシック" charset="0"/>
                <a:cs typeface="ＭＳ Ｐゴシック" charset="0"/>
                <a:sym typeface="Symbol" charset="0"/>
              </a:rPr>
              <a:t>C)</a:t>
            </a:r>
          </a:p>
        </p:txBody>
      </p:sp>
      <p:sp>
        <p:nvSpPr>
          <p:cNvPr id="3" name="TextBox 2">
            <a:extLst>
              <a:ext uri="{FF2B5EF4-FFF2-40B4-BE49-F238E27FC236}">
                <a16:creationId xmlns:a16="http://schemas.microsoft.com/office/drawing/2014/main" id="{BBC43050-BF99-1440-8D58-4C0AD1FE0847}"/>
              </a:ext>
            </a:extLst>
          </p:cNvPr>
          <p:cNvSpPr txBox="1"/>
          <p:nvPr/>
        </p:nvSpPr>
        <p:spPr>
          <a:xfrm>
            <a:off x="4993014" y="5111997"/>
            <a:ext cx="2346385" cy="369332"/>
          </a:xfrm>
          <a:prstGeom prst="rect">
            <a:avLst/>
          </a:prstGeom>
          <a:solidFill>
            <a:schemeClr val="accent6">
              <a:lumMod val="60000"/>
              <a:lumOff val="40000"/>
            </a:schemeClr>
          </a:solidFill>
        </p:spPr>
        <p:txBody>
          <a:bodyPr wrap="square" rtlCol="0">
            <a:spAutoFit/>
          </a:bodyPr>
          <a:lstStyle/>
          <a:p>
            <a:r>
              <a:rPr lang="en-US" dirty="0"/>
              <a:t>Showing inconsistency</a:t>
            </a:r>
          </a:p>
        </p:txBody>
      </p:sp>
    </p:spTree>
    <p:extLst>
      <p:ext uri="{BB962C8B-B14F-4D97-AF65-F5344CB8AC3E}">
        <p14:creationId xmlns:p14="http://schemas.microsoft.com/office/powerpoint/2010/main" val="33601231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0-12 at 8.15.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54" y="173602"/>
            <a:ext cx="7644502" cy="6636752"/>
          </a:xfrm>
          <a:prstGeom prst="rect">
            <a:avLst/>
          </a:prstGeom>
        </p:spPr>
      </p:pic>
    </p:spTree>
    <p:extLst>
      <p:ext uri="{BB962C8B-B14F-4D97-AF65-F5344CB8AC3E}">
        <p14:creationId xmlns:p14="http://schemas.microsoft.com/office/powerpoint/2010/main" val="9417021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274638"/>
            <a:ext cx="8507944" cy="1143000"/>
          </a:xfrm>
        </p:spPr>
        <p:txBody>
          <a:bodyPr>
            <a:normAutofit fontScale="90000"/>
          </a:bodyPr>
          <a:lstStyle/>
          <a:p>
            <a:r>
              <a:rPr lang="en-US" dirty="0"/>
              <a:t> </a:t>
            </a:r>
            <a:r>
              <a:rPr lang="en-US" b="1" dirty="0"/>
              <a:t>Show that the number       is irrational. </a:t>
            </a:r>
          </a:p>
        </p:txBody>
      </p:sp>
      <p:sp>
        <p:nvSpPr>
          <p:cNvPr id="3" name="Content Placeholder 2"/>
          <p:cNvSpPr>
            <a:spLocks noGrp="1"/>
          </p:cNvSpPr>
          <p:nvPr>
            <p:ph idx="1"/>
          </p:nvPr>
        </p:nvSpPr>
        <p:spPr>
          <a:xfrm>
            <a:off x="457200" y="1600200"/>
            <a:ext cx="8686800" cy="5036430"/>
          </a:xfrm>
        </p:spPr>
        <p:txBody>
          <a:bodyPr>
            <a:normAutofit/>
          </a:bodyPr>
          <a:lstStyle/>
          <a:p>
            <a:r>
              <a:rPr lang="en-US" sz="2800" dirty="0"/>
              <a:t>Suppose </a:t>
            </a:r>
            <a:r>
              <a:rPr lang="en-US" sz="2800" dirty="0">
                <a:latin typeface="Calibri" charset="0"/>
                <a:ea typeface="ＭＳ Ｐゴシック" charset="0"/>
                <a:cs typeface="ＭＳ Ｐゴシック" charset="0"/>
                <a:sym typeface="Symbol" charset="0"/>
              </a:rPr>
              <a:t>P :         is rational.</a:t>
            </a:r>
          </a:p>
          <a:p>
            <a:pPr marL="457200" lvl="1" indent="0">
              <a:buNone/>
            </a:pPr>
            <a:endParaRPr lang="en-US" sz="2400" dirty="0"/>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408" y="604220"/>
            <a:ext cx="660389" cy="550324"/>
          </a:xfrm>
          <a:prstGeom prst="rect">
            <a:avLst/>
          </a:prstGeom>
        </p:spPr>
      </p:pic>
      <p:pic>
        <p:nvPicPr>
          <p:cNvPr id="7" name="Picture 6"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5902" y="1574106"/>
            <a:ext cx="660389" cy="550324"/>
          </a:xfrm>
          <a:prstGeom prst="rect">
            <a:avLst/>
          </a:prstGeom>
        </p:spPr>
      </p:pic>
    </p:spTree>
    <p:extLst>
      <p:ext uri="{BB962C8B-B14F-4D97-AF65-F5344CB8AC3E}">
        <p14:creationId xmlns:p14="http://schemas.microsoft.com/office/powerpoint/2010/main" val="341967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AC50-D83F-7842-904A-804F1D56B953}"/>
              </a:ext>
            </a:extLst>
          </p:cNvPr>
          <p:cNvSpPr>
            <a:spLocks noGrp="1"/>
          </p:cNvSpPr>
          <p:nvPr>
            <p:ph type="title"/>
          </p:nvPr>
        </p:nvSpPr>
        <p:spPr/>
        <p:txBody>
          <a:bodyPr/>
          <a:lstStyle/>
          <a:p>
            <a:r>
              <a:rPr lang="en-US" dirty="0"/>
              <a:t>Mathematical definitions</a:t>
            </a:r>
          </a:p>
        </p:txBody>
      </p:sp>
      <p:sp>
        <p:nvSpPr>
          <p:cNvPr id="3" name="Content Placeholder 2">
            <a:extLst>
              <a:ext uri="{FF2B5EF4-FFF2-40B4-BE49-F238E27FC236}">
                <a16:creationId xmlns:a16="http://schemas.microsoft.com/office/drawing/2014/main" id="{AEAF853D-8BFA-BA4A-9D66-5D4F4C82CE8B}"/>
              </a:ext>
            </a:extLst>
          </p:cNvPr>
          <p:cNvSpPr>
            <a:spLocks noGrp="1"/>
          </p:cNvSpPr>
          <p:nvPr>
            <p:ph idx="1"/>
          </p:nvPr>
        </p:nvSpPr>
        <p:spPr/>
        <p:txBody>
          <a:bodyPr>
            <a:normAutofit/>
          </a:bodyPr>
          <a:lstStyle/>
          <a:p>
            <a:pPr marL="514350" indent="-457200"/>
            <a:r>
              <a:rPr lang="en-IN" sz="2800" dirty="0">
                <a:solidFill>
                  <a:srgbClr val="FF0000"/>
                </a:solidFill>
              </a:rPr>
              <a:t>Composite</a:t>
            </a:r>
          </a:p>
          <a:p>
            <a:pPr marL="914400" lvl="1" indent="-457200"/>
            <a:r>
              <a:rPr lang="en-IN" sz="2400" dirty="0"/>
              <a:t>An integer n is </a:t>
            </a:r>
            <a:r>
              <a:rPr lang="en-IN" sz="2400" b="1" i="1" dirty="0"/>
              <a:t>composite</a:t>
            </a:r>
            <a:r>
              <a:rPr lang="en-IN" sz="2400" dirty="0"/>
              <a:t> if and only if n &gt; 1, and there is an integer m such that 1 &lt; m &lt; n and m divides n.</a:t>
            </a:r>
          </a:p>
          <a:p>
            <a:pPr marL="914400" lvl="1" indent="-457200"/>
            <a:endParaRPr lang="en-IN" sz="2400" dirty="0">
              <a:solidFill>
                <a:srgbClr val="2325D8"/>
              </a:solidFill>
            </a:endParaRPr>
          </a:p>
          <a:p>
            <a:pPr marL="914400" lvl="1" indent="-457200"/>
            <a:r>
              <a:rPr lang="en-IN" sz="2400" dirty="0">
                <a:solidFill>
                  <a:srgbClr val="2325D8"/>
                </a:solidFill>
              </a:rPr>
              <a:t>Label each number as a prime, a composite or neither</a:t>
            </a:r>
          </a:p>
          <a:p>
            <a:pPr marL="457200" lvl="1" indent="0">
              <a:buNone/>
            </a:pPr>
            <a:r>
              <a:rPr lang="en-IN" sz="2400" dirty="0">
                <a:solidFill>
                  <a:srgbClr val="2325D8"/>
                </a:solidFill>
              </a:rPr>
              <a:t>    1, 2, 21, 56328, sqrt(2)</a:t>
            </a:r>
            <a:endParaRPr lang="en-IN" sz="2000" dirty="0">
              <a:solidFill>
                <a:srgbClr val="2325D8"/>
              </a:solidFill>
            </a:endParaRPr>
          </a:p>
        </p:txBody>
      </p:sp>
    </p:spTree>
    <p:extLst>
      <p:ext uri="{BB962C8B-B14F-4D97-AF65-F5344CB8AC3E}">
        <p14:creationId xmlns:p14="http://schemas.microsoft.com/office/powerpoint/2010/main" val="41430272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274638"/>
            <a:ext cx="8507944" cy="1143000"/>
          </a:xfrm>
        </p:spPr>
        <p:txBody>
          <a:bodyPr>
            <a:normAutofit fontScale="90000"/>
          </a:bodyPr>
          <a:lstStyle/>
          <a:p>
            <a:r>
              <a:rPr lang="en-US" dirty="0"/>
              <a:t> </a:t>
            </a:r>
            <a:r>
              <a:rPr lang="en-US" b="1" dirty="0"/>
              <a:t>Show that the number       is irrational. </a:t>
            </a:r>
          </a:p>
        </p:txBody>
      </p:sp>
      <p:sp>
        <p:nvSpPr>
          <p:cNvPr id="3" name="Content Placeholder 2"/>
          <p:cNvSpPr>
            <a:spLocks noGrp="1"/>
          </p:cNvSpPr>
          <p:nvPr>
            <p:ph idx="1"/>
          </p:nvPr>
        </p:nvSpPr>
        <p:spPr>
          <a:xfrm>
            <a:off x="457200" y="1600200"/>
            <a:ext cx="8686800" cy="5036430"/>
          </a:xfrm>
        </p:spPr>
        <p:txBody>
          <a:bodyPr>
            <a:normAutofit/>
          </a:bodyPr>
          <a:lstStyle/>
          <a:p>
            <a:r>
              <a:rPr lang="en-US" sz="2800" dirty="0"/>
              <a:t>Suppose </a:t>
            </a:r>
            <a:r>
              <a:rPr lang="en-US" sz="2800" dirty="0">
                <a:latin typeface="Calibri" charset="0"/>
                <a:ea typeface="ＭＳ Ｐゴシック" charset="0"/>
                <a:cs typeface="ＭＳ Ｐゴシック" charset="0"/>
                <a:sym typeface="Symbol" charset="0"/>
              </a:rPr>
              <a:t> P :         is rational.</a:t>
            </a:r>
          </a:p>
          <a:p>
            <a:pPr lvl="1"/>
            <a:r>
              <a:rPr lang="en-US" sz="2400" dirty="0">
                <a:solidFill>
                  <a:srgbClr val="0000FF"/>
                </a:solidFill>
                <a:latin typeface="Calibri" charset="0"/>
                <a:ea typeface="ＭＳ Ｐゴシック" charset="0"/>
                <a:cs typeface="ＭＳ Ｐゴシック" charset="0"/>
                <a:sym typeface="Symbol" charset="0"/>
              </a:rPr>
              <a:t> Then by definition       =        where  a and b are integers and a and non-zero  b have no common factors.</a:t>
            </a:r>
          </a:p>
          <a:p>
            <a:pPr marL="457200" lvl="1" indent="0">
              <a:buNone/>
            </a:pPr>
            <a:endParaRPr lang="en-US" sz="2400" dirty="0"/>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408" y="604220"/>
            <a:ext cx="660389" cy="550324"/>
          </a:xfrm>
          <a:prstGeom prst="rect">
            <a:avLst/>
          </a:prstGeom>
        </p:spPr>
      </p:pic>
      <p:pic>
        <p:nvPicPr>
          <p:cNvPr id="7" name="Picture 6"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892" y="1574106"/>
            <a:ext cx="660389" cy="550324"/>
          </a:xfrm>
          <a:prstGeom prst="rect">
            <a:avLst/>
          </a:prstGeom>
        </p:spPr>
      </p:pic>
      <p:pic>
        <p:nvPicPr>
          <p:cNvPr id="8" name="Picture 7"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282" y="2160206"/>
            <a:ext cx="480744" cy="400620"/>
          </a:xfrm>
          <a:prstGeom prst="rect">
            <a:avLst/>
          </a:prstGeom>
        </p:spPr>
      </p:pic>
      <p:pic>
        <p:nvPicPr>
          <p:cNvPr id="9" name="Picture 8" descr="Screen Shot 2015-03-01 at 10.0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4" y="2034566"/>
            <a:ext cx="368300" cy="622300"/>
          </a:xfrm>
          <a:prstGeom prst="rect">
            <a:avLst/>
          </a:prstGeom>
        </p:spPr>
      </p:pic>
    </p:spTree>
    <p:extLst>
      <p:ext uri="{BB962C8B-B14F-4D97-AF65-F5344CB8AC3E}">
        <p14:creationId xmlns:p14="http://schemas.microsoft.com/office/powerpoint/2010/main" val="412876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274638"/>
            <a:ext cx="8507944" cy="1143000"/>
          </a:xfrm>
        </p:spPr>
        <p:txBody>
          <a:bodyPr>
            <a:normAutofit fontScale="90000"/>
          </a:bodyPr>
          <a:lstStyle/>
          <a:p>
            <a:r>
              <a:rPr lang="en-US" dirty="0"/>
              <a:t> </a:t>
            </a:r>
            <a:r>
              <a:rPr lang="en-US" b="1" dirty="0"/>
              <a:t>Show that the number       is irrational. </a:t>
            </a:r>
          </a:p>
        </p:txBody>
      </p:sp>
      <p:sp>
        <p:nvSpPr>
          <p:cNvPr id="3" name="Content Placeholder 2"/>
          <p:cNvSpPr>
            <a:spLocks noGrp="1"/>
          </p:cNvSpPr>
          <p:nvPr>
            <p:ph idx="1"/>
          </p:nvPr>
        </p:nvSpPr>
        <p:spPr>
          <a:xfrm>
            <a:off x="457200" y="1600200"/>
            <a:ext cx="8686800" cy="5036430"/>
          </a:xfrm>
        </p:spPr>
        <p:txBody>
          <a:bodyPr>
            <a:normAutofit/>
          </a:bodyPr>
          <a:lstStyle/>
          <a:p>
            <a:r>
              <a:rPr lang="en-US" sz="2800" dirty="0"/>
              <a:t>Suppose </a:t>
            </a:r>
            <a:r>
              <a:rPr lang="en-US" sz="2800" dirty="0">
                <a:latin typeface="Calibri" charset="0"/>
                <a:ea typeface="ＭＳ Ｐゴシック" charset="0"/>
                <a:cs typeface="ＭＳ Ｐゴシック" charset="0"/>
                <a:sym typeface="Symbol" charset="0"/>
              </a:rPr>
              <a:t> P :         is rational.</a:t>
            </a:r>
          </a:p>
          <a:p>
            <a:pPr lvl="1"/>
            <a:r>
              <a:rPr lang="en-US" sz="2400" dirty="0">
                <a:latin typeface="Calibri" charset="0"/>
                <a:ea typeface="ＭＳ Ｐゴシック" charset="0"/>
                <a:cs typeface="ＭＳ Ｐゴシック" charset="0"/>
                <a:sym typeface="Symbol" charset="0"/>
              </a:rPr>
              <a:t> Then by definition       =        where  a and b are integers and a and non-zero  b have no common factors.</a:t>
            </a:r>
          </a:p>
          <a:p>
            <a:pPr lvl="1"/>
            <a:r>
              <a:rPr lang="en-US" sz="2400" dirty="0">
                <a:latin typeface="Calibri" charset="0"/>
                <a:ea typeface="ＭＳ Ｐゴシック" charset="0"/>
                <a:cs typeface="ＭＳ Ｐゴシック" charset="0"/>
                <a:sym typeface="Symbol" charset="0"/>
              </a:rPr>
              <a:t> </a:t>
            </a:r>
            <a:r>
              <a:rPr lang="en-US" sz="2400" dirty="0">
                <a:solidFill>
                  <a:srgbClr val="0000FF"/>
                </a:solidFill>
                <a:latin typeface="Calibri" charset="0"/>
                <a:ea typeface="ＭＳ Ｐゴシック" charset="0"/>
                <a:cs typeface="ＭＳ Ｐゴシック" charset="0"/>
                <a:sym typeface="Symbol" charset="0"/>
              </a:rPr>
              <a:t>Squaring we get 2b</a:t>
            </a:r>
            <a:r>
              <a:rPr lang="en-US" sz="2400" baseline="30000" dirty="0">
                <a:solidFill>
                  <a:srgbClr val="0000FF"/>
                </a:solidFill>
                <a:latin typeface="Calibri" charset="0"/>
                <a:ea typeface="ＭＳ Ｐゴシック" charset="0"/>
                <a:cs typeface="ＭＳ Ｐゴシック" charset="0"/>
                <a:sym typeface="Symbol" charset="0"/>
              </a:rPr>
              <a:t>2</a:t>
            </a:r>
            <a:r>
              <a:rPr lang="en-US" sz="2400" dirty="0">
                <a:solidFill>
                  <a:srgbClr val="0000FF"/>
                </a:solidFill>
                <a:latin typeface="Calibri" charset="0"/>
                <a:ea typeface="ＭＳ Ｐゴシック" charset="0"/>
                <a:cs typeface="ＭＳ Ｐゴシック" charset="0"/>
                <a:sym typeface="Symbol" charset="0"/>
              </a:rPr>
              <a:t> = a</a:t>
            </a:r>
            <a:r>
              <a:rPr lang="en-US" sz="2400" baseline="30000" dirty="0">
                <a:solidFill>
                  <a:srgbClr val="0000FF"/>
                </a:solidFill>
                <a:latin typeface="Calibri" charset="0"/>
                <a:ea typeface="ＭＳ Ｐゴシック" charset="0"/>
                <a:cs typeface="ＭＳ Ｐゴシック" charset="0"/>
                <a:sym typeface="Symbol" charset="0"/>
              </a:rPr>
              <a:t>2</a:t>
            </a:r>
            <a:r>
              <a:rPr lang="en-US" sz="2400" dirty="0">
                <a:solidFill>
                  <a:srgbClr val="0000FF"/>
                </a:solidFill>
                <a:latin typeface="Calibri" charset="0"/>
                <a:ea typeface="ＭＳ Ｐゴシック" charset="0"/>
                <a:cs typeface="ＭＳ Ｐゴシック" charset="0"/>
                <a:sym typeface="Symbol" charset="0"/>
              </a:rPr>
              <a:t>. This implies that  a is even. Therefore, a=2k, for some k.</a:t>
            </a:r>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408" y="604220"/>
            <a:ext cx="660389" cy="550324"/>
          </a:xfrm>
          <a:prstGeom prst="rect">
            <a:avLst/>
          </a:prstGeom>
        </p:spPr>
      </p:pic>
      <p:pic>
        <p:nvPicPr>
          <p:cNvPr id="7" name="Picture 6"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892" y="1574106"/>
            <a:ext cx="660389" cy="550324"/>
          </a:xfrm>
          <a:prstGeom prst="rect">
            <a:avLst/>
          </a:prstGeom>
        </p:spPr>
      </p:pic>
      <p:pic>
        <p:nvPicPr>
          <p:cNvPr id="8" name="Picture 7"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282" y="2160206"/>
            <a:ext cx="480744" cy="400620"/>
          </a:xfrm>
          <a:prstGeom prst="rect">
            <a:avLst/>
          </a:prstGeom>
        </p:spPr>
      </p:pic>
      <p:pic>
        <p:nvPicPr>
          <p:cNvPr id="9" name="Picture 8" descr="Screen Shot 2015-03-01 at 10.0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4" y="2034566"/>
            <a:ext cx="368300" cy="622300"/>
          </a:xfrm>
          <a:prstGeom prst="rect">
            <a:avLst/>
          </a:prstGeom>
        </p:spPr>
      </p:pic>
    </p:spTree>
    <p:extLst>
      <p:ext uri="{BB962C8B-B14F-4D97-AF65-F5344CB8AC3E}">
        <p14:creationId xmlns:p14="http://schemas.microsoft.com/office/powerpoint/2010/main" val="41233385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274638"/>
            <a:ext cx="8507944" cy="1143000"/>
          </a:xfrm>
        </p:spPr>
        <p:txBody>
          <a:bodyPr>
            <a:normAutofit fontScale="90000"/>
          </a:bodyPr>
          <a:lstStyle/>
          <a:p>
            <a:r>
              <a:rPr lang="en-US" dirty="0"/>
              <a:t> </a:t>
            </a:r>
            <a:r>
              <a:rPr lang="en-US" b="1" dirty="0"/>
              <a:t>Show that the number       is irrational. </a:t>
            </a:r>
          </a:p>
        </p:txBody>
      </p:sp>
      <p:sp>
        <p:nvSpPr>
          <p:cNvPr id="3" name="Content Placeholder 2"/>
          <p:cNvSpPr>
            <a:spLocks noGrp="1"/>
          </p:cNvSpPr>
          <p:nvPr>
            <p:ph idx="1"/>
          </p:nvPr>
        </p:nvSpPr>
        <p:spPr>
          <a:xfrm>
            <a:off x="457200" y="1600200"/>
            <a:ext cx="8686800" cy="5036430"/>
          </a:xfrm>
        </p:spPr>
        <p:txBody>
          <a:bodyPr>
            <a:normAutofit/>
          </a:bodyPr>
          <a:lstStyle/>
          <a:p>
            <a:r>
              <a:rPr lang="en-US" sz="2800" dirty="0"/>
              <a:t>Suppose </a:t>
            </a:r>
            <a:r>
              <a:rPr lang="en-US" sz="2800" dirty="0">
                <a:latin typeface="Calibri" charset="0"/>
                <a:ea typeface="ＭＳ Ｐゴシック" charset="0"/>
                <a:cs typeface="ＭＳ Ｐゴシック" charset="0"/>
                <a:sym typeface="Symbol" charset="0"/>
              </a:rPr>
              <a:t> P :         is rational.</a:t>
            </a:r>
          </a:p>
          <a:p>
            <a:pPr lvl="1"/>
            <a:r>
              <a:rPr lang="en-US" sz="2400" dirty="0">
                <a:latin typeface="Calibri" charset="0"/>
                <a:ea typeface="ＭＳ Ｐゴシック" charset="0"/>
                <a:cs typeface="ＭＳ Ｐゴシック" charset="0"/>
                <a:sym typeface="Symbol" charset="0"/>
              </a:rPr>
              <a:t> Then by definition       =        where  a and b are integers and a and non-zero  b have no common factors.</a:t>
            </a:r>
          </a:p>
          <a:p>
            <a:pPr lvl="1"/>
            <a:r>
              <a:rPr lang="en-US" sz="2400" dirty="0">
                <a:latin typeface="Calibri" charset="0"/>
                <a:ea typeface="ＭＳ Ｐゴシック" charset="0"/>
                <a:cs typeface="ＭＳ Ｐゴシック" charset="0"/>
                <a:sym typeface="Symbol" charset="0"/>
              </a:rPr>
              <a:t> Squaring we get 2b</a:t>
            </a:r>
            <a:r>
              <a:rPr lang="en-US" sz="2400" baseline="30000" dirty="0">
                <a:latin typeface="Calibri" charset="0"/>
                <a:ea typeface="ＭＳ Ｐゴシック" charset="0"/>
                <a:cs typeface="ＭＳ Ｐゴシック" charset="0"/>
                <a:sym typeface="Symbol" charset="0"/>
              </a:rPr>
              <a:t>2</a:t>
            </a:r>
            <a:r>
              <a:rPr lang="en-US" sz="2400" dirty="0">
                <a:latin typeface="Calibri" charset="0"/>
                <a:ea typeface="ＭＳ Ｐゴシック" charset="0"/>
                <a:cs typeface="ＭＳ Ｐゴシック" charset="0"/>
                <a:sym typeface="Symbol" charset="0"/>
              </a:rPr>
              <a:t> = a</a:t>
            </a:r>
            <a:r>
              <a:rPr lang="en-US" sz="2400" baseline="30000" dirty="0">
                <a:latin typeface="Calibri" charset="0"/>
                <a:ea typeface="ＭＳ Ｐゴシック" charset="0"/>
                <a:cs typeface="ＭＳ Ｐゴシック" charset="0"/>
                <a:sym typeface="Symbol" charset="0"/>
              </a:rPr>
              <a:t>2</a:t>
            </a:r>
            <a:r>
              <a:rPr lang="en-US" sz="2400" dirty="0">
                <a:latin typeface="Calibri" charset="0"/>
                <a:ea typeface="ＭＳ Ｐゴシック" charset="0"/>
                <a:cs typeface="ＭＳ Ｐゴシック" charset="0"/>
                <a:sym typeface="Symbol" charset="0"/>
              </a:rPr>
              <a:t>. This implies that  a is even. Therefore, a=2k, for some k.</a:t>
            </a:r>
          </a:p>
          <a:p>
            <a:pPr lvl="1"/>
            <a:r>
              <a:rPr lang="en-US" sz="2400" dirty="0">
                <a:solidFill>
                  <a:srgbClr val="0000FF"/>
                </a:solidFill>
                <a:latin typeface="Calibri" charset="0"/>
                <a:ea typeface="ＭＳ Ｐゴシック" charset="0"/>
                <a:cs typeface="ＭＳ Ｐゴシック" charset="0"/>
                <a:sym typeface="Symbol" charset="0"/>
              </a:rPr>
              <a:t>We can write 2b</a:t>
            </a:r>
            <a:r>
              <a:rPr lang="en-US" sz="2400" baseline="30000" dirty="0">
                <a:solidFill>
                  <a:srgbClr val="0000FF"/>
                </a:solidFill>
                <a:latin typeface="Calibri" charset="0"/>
                <a:ea typeface="ＭＳ Ｐゴシック" charset="0"/>
                <a:cs typeface="ＭＳ Ｐゴシック" charset="0"/>
                <a:sym typeface="Symbol" charset="0"/>
              </a:rPr>
              <a:t>2</a:t>
            </a:r>
            <a:r>
              <a:rPr lang="en-US" sz="2400" dirty="0">
                <a:solidFill>
                  <a:srgbClr val="0000FF"/>
                </a:solidFill>
                <a:latin typeface="Calibri" charset="0"/>
                <a:ea typeface="ＭＳ Ｐゴシック" charset="0"/>
                <a:cs typeface="ＭＳ Ｐゴシック" charset="0"/>
                <a:sym typeface="Symbol" charset="0"/>
              </a:rPr>
              <a:t> = 4k</a:t>
            </a:r>
            <a:r>
              <a:rPr lang="en-US" sz="2400" baseline="30000" dirty="0">
                <a:solidFill>
                  <a:srgbClr val="0000FF"/>
                </a:solidFill>
                <a:latin typeface="Calibri" charset="0"/>
                <a:ea typeface="ＭＳ Ｐゴシック" charset="0"/>
                <a:cs typeface="ＭＳ Ｐゴシック" charset="0"/>
                <a:sym typeface="Symbol" charset="0"/>
              </a:rPr>
              <a:t>2,</a:t>
            </a:r>
            <a:r>
              <a:rPr lang="en-US" sz="2400" dirty="0">
                <a:solidFill>
                  <a:srgbClr val="0000FF"/>
                </a:solidFill>
                <a:latin typeface="Calibri" charset="0"/>
                <a:ea typeface="ＭＳ Ｐゴシック" charset="0"/>
                <a:cs typeface="ＭＳ Ｐゴシック" charset="0"/>
                <a:sym typeface="Symbol" charset="0"/>
              </a:rPr>
              <a:t> i.e. b</a:t>
            </a:r>
            <a:r>
              <a:rPr lang="en-US" sz="2400" baseline="30000" dirty="0">
                <a:solidFill>
                  <a:srgbClr val="0000FF"/>
                </a:solidFill>
                <a:latin typeface="Calibri" charset="0"/>
                <a:ea typeface="ＭＳ Ｐゴシック" charset="0"/>
                <a:cs typeface="ＭＳ Ｐゴシック" charset="0"/>
                <a:sym typeface="Symbol" charset="0"/>
              </a:rPr>
              <a:t>2</a:t>
            </a:r>
            <a:r>
              <a:rPr lang="en-US" sz="2400" dirty="0">
                <a:solidFill>
                  <a:srgbClr val="0000FF"/>
                </a:solidFill>
                <a:latin typeface="Calibri" charset="0"/>
                <a:ea typeface="ＭＳ Ｐゴシック" charset="0"/>
                <a:cs typeface="ＭＳ Ｐゴシック" charset="0"/>
                <a:sym typeface="Symbol" charset="0"/>
              </a:rPr>
              <a:t> = 2k</a:t>
            </a:r>
            <a:r>
              <a:rPr lang="en-US" sz="2400" baseline="30000" dirty="0">
                <a:solidFill>
                  <a:srgbClr val="0000FF"/>
                </a:solidFill>
                <a:latin typeface="Calibri" charset="0"/>
                <a:ea typeface="ＭＳ Ｐゴシック" charset="0"/>
                <a:cs typeface="ＭＳ Ｐゴシック" charset="0"/>
                <a:sym typeface="Symbol" charset="0"/>
              </a:rPr>
              <a:t>2</a:t>
            </a:r>
            <a:r>
              <a:rPr lang="en-US" sz="2400" dirty="0">
                <a:solidFill>
                  <a:srgbClr val="0000FF"/>
                </a:solidFill>
                <a:latin typeface="Calibri" charset="0"/>
                <a:ea typeface="ＭＳ Ｐゴシック" charset="0"/>
                <a:cs typeface="ＭＳ Ｐゴシック" charset="0"/>
                <a:sym typeface="Symbol" charset="0"/>
              </a:rPr>
              <a:t> .</a:t>
            </a:r>
          </a:p>
          <a:p>
            <a:pPr lvl="1"/>
            <a:r>
              <a:rPr lang="en-US" sz="2400" dirty="0">
                <a:solidFill>
                  <a:srgbClr val="0000FF"/>
                </a:solidFill>
                <a:latin typeface="Calibri" charset="0"/>
                <a:ea typeface="ＭＳ Ｐゴシック" charset="0"/>
                <a:cs typeface="ＭＳ Ｐゴシック" charset="0"/>
                <a:sym typeface="Symbol" charset="0"/>
              </a:rPr>
              <a:t> Hence b is also even.</a:t>
            </a:r>
          </a:p>
          <a:p>
            <a:pPr lvl="1"/>
            <a:endParaRPr lang="en-US" sz="2400" dirty="0"/>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408" y="604220"/>
            <a:ext cx="660389" cy="550324"/>
          </a:xfrm>
          <a:prstGeom prst="rect">
            <a:avLst/>
          </a:prstGeom>
        </p:spPr>
      </p:pic>
      <p:pic>
        <p:nvPicPr>
          <p:cNvPr id="7" name="Picture 6"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892" y="1574106"/>
            <a:ext cx="660389" cy="550324"/>
          </a:xfrm>
          <a:prstGeom prst="rect">
            <a:avLst/>
          </a:prstGeom>
        </p:spPr>
      </p:pic>
      <p:pic>
        <p:nvPicPr>
          <p:cNvPr id="8" name="Picture 7"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282" y="2160206"/>
            <a:ext cx="480744" cy="400620"/>
          </a:xfrm>
          <a:prstGeom prst="rect">
            <a:avLst/>
          </a:prstGeom>
        </p:spPr>
      </p:pic>
      <p:pic>
        <p:nvPicPr>
          <p:cNvPr id="9" name="Picture 8" descr="Screen Shot 2015-03-01 at 10.0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4" y="2034566"/>
            <a:ext cx="368300" cy="622300"/>
          </a:xfrm>
          <a:prstGeom prst="rect">
            <a:avLst/>
          </a:prstGeom>
        </p:spPr>
      </p:pic>
    </p:spTree>
    <p:extLst>
      <p:ext uri="{BB962C8B-B14F-4D97-AF65-F5344CB8AC3E}">
        <p14:creationId xmlns:p14="http://schemas.microsoft.com/office/powerpoint/2010/main" val="8174724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274638"/>
            <a:ext cx="8507944" cy="1143000"/>
          </a:xfrm>
        </p:spPr>
        <p:txBody>
          <a:bodyPr>
            <a:normAutofit fontScale="90000"/>
          </a:bodyPr>
          <a:lstStyle/>
          <a:p>
            <a:r>
              <a:rPr lang="en-US" dirty="0"/>
              <a:t> </a:t>
            </a:r>
            <a:r>
              <a:rPr lang="en-US" b="1" dirty="0"/>
              <a:t>Show that the number       is irrational. </a:t>
            </a:r>
          </a:p>
        </p:txBody>
      </p:sp>
      <p:sp>
        <p:nvSpPr>
          <p:cNvPr id="3" name="Content Placeholder 2"/>
          <p:cNvSpPr>
            <a:spLocks noGrp="1"/>
          </p:cNvSpPr>
          <p:nvPr>
            <p:ph idx="1"/>
          </p:nvPr>
        </p:nvSpPr>
        <p:spPr>
          <a:xfrm>
            <a:off x="457200" y="1600200"/>
            <a:ext cx="8686800" cy="5036430"/>
          </a:xfrm>
        </p:spPr>
        <p:txBody>
          <a:bodyPr>
            <a:normAutofit/>
          </a:bodyPr>
          <a:lstStyle/>
          <a:p>
            <a:r>
              <a:rPr lang="en-US" sz="2800" dirty="0"/>
              <a:t>Suppose </a:t>
            </a:r>
            <a:r>
              <a:rPr lang="en-US" sz="2800" dirty="0">
                <a:latin typeface="Calibri" charset="0"/>
                <a:ea typeface="ＭＳ Ｐゴシック" charset="0"/>
                <a:cs typeface="ＭＳ Ｐゴシック" charset="0"/>
                <a:sym typeface="Symbol" charset="0"/>
              </a:rPr>
              <a:t> P :         is rational.</a:t>
            </a:r>
          </a:p>
          <a:p>
            <a:pPr lvl="1"/>
            <a:r>
              <a:rPr lang="en-US" sz="2400" dirty="0">
                <a:latin typeface="Calibri" charset="0"/>
                <a:ea typeface="ＭＳ Ｐゴシック" charset="0"/>
                <a:cs typeface="ＭＳ Ｐゴシック" charset="0"/>
                <a:sym typeface="Symbol" charset="0"/>
              </a:rPr>
              <a:t> Then by definition       =        where  a and b are integers and a and non-zero  b have no common factors.</a:t>
            </a:r>
          </a:p>
          <a:p>
            <a:pPr lvl="1"/>
            <a:r>
              <a:rPr lang="en-US" sz="2400" dirty="0">
                <a:latin typeface="Calibri" charset="0"/>
                <a:ea typeface="ＭＳ Ｐゴシック" charset="0"/>
                <a:cs typeface="ＭＳ Ｐゴシック" charset="0"/>
                <a:sym typeface="Symbol" charset="0"/>
              </a:rPr>
              <a:t> Squaring we get 2b</a:t>
            </a:r>
            <a:r>
              <a:rPr lang="en-US" sz="2400" baseline="30000" dirty="0">
                <a:latin typeface="Calibri" charset="0"/>
                <a:ea typeface="ＭＳ Ｐゴシック" charset="0"/>
                <a:cs typeface="ＭＳ Ｐゴシック" charset="0"/>
                <a:sym typeface="Symbol" charset="0"/>
              </a:rPr>
              <a:t>2</a:t>
            </a:r>
            <a:r>
              <a:rPr lang="en-US" sz="2400" dirty="0">
                <a:latin typeface="Calibri" charset="0"/>
                <a:ea typeface="ＭＳ Ｐゴシック" charset="0"/>
                <a:cs typeface="ＭＳ Ｐゴシック" charset="0"/>
                <a:sym typeface="Symbol" charset="0"/>
              </a:rPr>
              <a:t> = a</a:t>
            </a:r>
            <a:r>
              <a:rPr lang="en-US" sz="2400" baseline="30000" dirty="0">
                <a:latin typeface="Calibri" charset="0"/>
                <a:ea typeface="ＭＳ Ｐゴシック" charset="0"/>
                <a:cs typeface="ＭＳ Ｐゴシック" charset="0"/>
                <a:sym typeface="Symbol" charset="0"/>
              </a:rPr>
              <a:t>2</a:t>
            </a:r>
            <a:r>
              <a:rPr lang="en-US" sz="2400" dirty="0">
                <a:latin typeface="Calibri" charset="0"/>
                <a:ea typeface="ＭＳ Ｐゴシック" charset="0"/>
                <a:cs typeface="ＭＳ Ｐゴシック" charset="0"/>
                <a:sym typeface="Symbol" charset="0"/>
              </a:rPr>
              <a:t>. This implies that  a is even. Therefore, a=2k, for some k.</a:t>
            </a:r>
          </a:p>
          <a:p>
            <a:pPr lvl="1"/>
            <a:r>
              <a:rPr lang="en-US" sz="2400" dirty="0">
                <a:latin typeface="Calibri" charset="0"/>
                <a:ea typeface="ＭＳ Ｐゴシック" charset="0"/>
                <a:cs typeface="ＭＳ Ｐゴシック" charset="0"/>
                <a:sym typeface="Symbol" charset="0"/>
              </a:rPr>
              <a:t>We can write 2b</a:t>
            </a:r>
            <a:r>
              <a:rPr lang="en-US" sz="2400" baseline="30000" dirty="0">
                <a:latin typeface="Calibri" charset="0"/>
                <a:ea typeface="ＭＳ Ｐゴシック" charset="0"/>
                <a:cs typeface="ＭＳ Ｐゴシック" charset="0"/>
                <a:sym typeface="Symbol" charset="0"/>
              </a:rPr>
              <a:t>2</a:t>
            </a:r>
            <a:r>
              <a:rPr lang="en-US" sz="2400" dirty="0">
                <a:latin typeface="Calibri" charset="0"/>
                <a:ea typeface="ＭＳ Ｐゴシック" charset="0"/>
                <a:cs typeface="ＭＳ Ｐゴシック" charset="0"/>
                <a:sym typeface="Symbol" charset="0"/>
              </a:rPr>
              <a:t> = 4k</a:t>
            </a:r>
            <a:r>
              <a:rPr lang="en-US" sz="2400" baseline="30000" dirty="0">
                <a:latin typeface="Calibri" charset="0"/>
                <a:ea typeface="ＭＳ Ｐゴシック" charset="0"/>
                <a:cs typeface="ＭＳ Ｐゴシック" charset="0"/>
                <a:sym typeface="Symbol" charset="0"/>
              </a:rPr>
              <a:t>2,</a:t>
            </a:r>
            <a:r>
              <a:rPr lang="en-US" sz="2400" dirty="0">
                <a:latin typeface="Calibri" charset="0"/>
                <a:ea typeface="ＭＳ Ｐゴシック" charset="0"/>
                <a:cs typeface="ＭＳ Ｐゴシック" charset="0"/>
                <a:sym typeface="Symbol" charset="0"/>
              </a:rPr>
              <a:t> i.e. b</a:t>
            </a:r>
            <a:r>
              <a:rPr lang="en-US" sz="2400" baseline="30000" dirty="0">
                <a:latin typeface="Calibri" charset="0"/>
                <a:ea typeface="ＭＳ Ｐゴシック" charset="0"/>
                <a:cs typeface="ＭＳ Ｐゴシック" charset="0"/>
                <a:sym typeface="Symbol" charset="0"/>
              </a:rPr>
              <a:t>2</a:t>
            </a:r>
            <a:r>
              <a:rPr lang="en-US" sz="2400" dirty="0">
                <a:latin typeface="Calibri" charset="0"/>
                <a:ea typeface="ＭＳ Ｐゴシック" charset="0"/>
                <a:cs typeface="ＭＳ Ｐゴシック" charset="0"/>
                <a:sym typeface="Symbol" charset="0"/>
              </a:rPr>
              <a:t> = 2k</a:t>
            </a:r>
            <a:r>
              <a:rPr lang="en-US" sz="2400" baseline="30000" dirty="0">
                <a:latin typeface="Calibri" charset="0"/>
                <a:ea typeface="ＭＳ Ｐゴシック" charset="0"/>
                <a:cs typeface="ＭＳ Ｐゴシック" charset="0"/>
                <a:sym typeface="Symbol" charset="0"/>
              </a:rPr>
              <a:t>2</a:t>
            </a:r>
            <a:r>
              <a:rPr lang="en-US" sz="2400" dirty="0">
                <a:latin typeface="Calibri" charset="0"/>
                <a:ea typeface="ＭＳ Ｐゴシック" charset="0"/>
                <a:cs typeface="ＭＳ Ｐゴシック" charset="0"/>
                <a:sym typeface="Symbol" charset="0"/>
              </a:rPr>
              <a:t> .</a:t>
            </a:r>
          </a:p>
          <a:p>
            <a:pPr lvl="1"/>
            <a:r>
              <a:rPr lang="en-US" sz="2400" dirty="0">
                <a:latin typeface="Calibri" charset="0"/>
                <a:ea typeface="ＭＳ Ｐゴシック" charset="0"/>
                <a:cs typeface="ＭＳ Ｐゴシック" charset="0"/>
                <a:sym typeface="Symbol" charset="0"/>
              </a:rPr>
              <a:t> Hence b is also even.</a:t>
            </a:r>
          </a:p>
          <a:p>
            <a:pPr lvl="1"/>
            <a:r>
              <a:rPr lang="en-US" sz="2400" dirty="0">
                <a:latin typeface="Calibri" charset="0"/>
                <a:ea typeface="ＭＳ Ｐゴシック" charset="0"/>
                <a:cs typeface="ＭＳ Ｐゴシック" charset="0"/>
                <a:sym typeface="Symbol" charset="0"/>
              </a:rPr>
              <a:t> </a:t>
            </a:r>
            <a:r>
              <a:rPr lang="en-US" sz="2400" dirty="0">
                <a:solidFill>
                  <a:srgbClr val="0000FF"/>
                </a:solidFill>
                <a:latin typeface="Calibri" charset="0"/>
                <a:ea typeface="ＭＳ Ｐゴシック" charset="0"/>
                <a:cs typeface="ＭＳ Ｐゴシック" charset="0"/>
                <a:sym typeface="Symbol" charset="0"/>
              </a:rPr>
              <a:t>This means that a and b have 2 as a common factor.</a:t>
            </a:r>
          </a:p>
          <a:p>
            <a:pPr lvl="1"/>
            <a:r>
              <a:rPr lang="en-US" sz="2400" dirty="0">
                <a:solidFill>
                  <a:srgbClr val="0000FF"/>
                </a:solidFill>
                <a:latin typeface="Calibri" charset="0"/>
                <a:ea typeface="ＭＳ Ｐゴシック" charset="0"/>
                <a:cs typeface="ＭＳ Ｐゴシック" charset="0"/>
                <a:sym typeface="Symbol" charset="0"/>
              </a:rPr>
              <a:t> We arrive at a contradiction.</a:t>
            </a:r>
          </a:p>
          <a:p>
            <a:pPr lvl="1"/>
            <a:r>
              <a:rPr lang="en-US" sz="2400" dirty="0">
                <a:solidFill>
                  <a:srgbClr val="0000FF"/>
                </a:solidFill>
              </a:rPr>
              <a:t> </a:t>
            </a:r>
            <a:r>
              <a:rPr lang="en-US" sz="2400" dirty="0">
                <a:solidFill>
                  <a:srgbClr val="0000FF"/>
                </a:solidFill>
                <a:latin typeface="Calibri" charset="0"/>
                <a:ea typeface="ＭＳ Ｐゴシック" charset="0"/>
                <a:cs typeface="ＭＳ Ｐゴシック" charset="0"/>
                <a:sym typeface="Symbol" charset="0"/>
              </a:rPr>
              <a:t> P  </a:t>
            </a:r>
            <a:r>
              <a:rPr lang="en-US" sz="2400" dirty="0">
                <a:solidFill>
                  <a:srgbClr val="0000FF"/>
                </a:solidFill>
                <a:sym typeface="Symbol" charset="0"/>
              </a:rPr>
              <a:t> F</a:t>
            </a:r>
          </a:p>
          <a:p>
            <a:pPr lvl="1"/>
            <a:r>
              <a:rPr lang="en-US" sz="2400" dirty="0">
                <a:solidFill>
                  <a:srgbClr val="0000FF"/>
                </a:solidFill>
                <a:sym typeface="Symbol" charset="0"/>
              </a:rPr>
              <a:t> P is true.</a:t>
            </a:r>
            <a:endParaRPr lang="en-US" sz="2400" dirty="0">
              <a:solidFill>
                <a:srgbClr val="0000FF"/>
              </a:solidFill>
            </a:endParaRPr>
          </a:p>
        </p:txBody>
      </p:sp>
      <p:pic>
        <p:nvPicPr>
          <p:cNvPr id="4" name="Picture 3"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408" y="604220"/>
            <a:ext cx="660389" cy="550324"/>
          </a:xfrm>
          <a:prstGeom prst="rect">
            <a:avLst/>
          </a:prstGeom>
        </p:spPr>
      </p:pic>
      <p:pic>
        <p:nvPicPr>
          <p:cNvPr id="7" name="Picture 6"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892" y="1574106"/>
            <a:ext cx="660389" cy="550324"/>
          </a:xfrm>
          <a:prstGeom prst="rect">
            <a:avLst/>
          </a:prstGeom>
        </p:spPr>
      </p:pic>
      <p:pic>
        <p:nvPicPr>
          <p:cNvPr id="8" name="Picture 7" descr="Screen Shot 2015-03-01 at 10.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282" y="2160206"/>
            <a:ext cx="480744" cy="400620"/>
          </a:xfrm>
          <a:prstGeom prst="rect">
            <a:avLst/>
          </a:prstGeom>
        </p:spPr>
      </p:pic>
      <p:pic>
        <p:nvPicPr>
          <p:cNvPr id="9" name="Picture 8" descr="Screen Shot 2015-03-01 at 10.0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4" y="2034566"/>
            <a:ext cx="368300" cy="622300"/>
          </a:xfrm>
          <a:prstGeom prst="rect">
            <a:avLst/>
          </a:prstGeom>
        </p:spPr>
      </p:pic>
    </p:spTree>
    <p:extLst>
      <p:ext uri="{BB962C8B-B14F-4D97-AF65-F5344CB8AC3E}">
        <p14:creationId xmlns:p14="http://schemas.microsoft.com/office/powerpoint/2010/main" val="13148819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Arrangement of squares</a:t>
            </a:r>
          </a:p>
        </p:txBody>
      </p:sp>
      <p:sp>
        <p:nvSpPr>
          <p:cNvPr id="3" name="Content Placeholder 2"/>
          <p:cNvSpPr>
            <a:spLocks noGrp="1"/>
          </p:cNvSpPr>
          <p:nvPr>
            <p:ph idx="1"/>
          </p:nvPr>
        </p:nvSpPr>
        <p:spPr>
          <a:xfrm>
            <a:off x="457200" y="1600200"/>
            <a:ext cx="8229600" cy="5072207"/>
          </a:xfrm>
        </p:spPr>
        <p:txBody>
          <a:bodyPr/>
          <a:lstStyle/>
          <a:p>
            <a:r>
              <a:rPr lang="en-US" dirty="0"/>
              <a:t>Consider a 32 x 33 rectangle partitioned into nine squares:</a:t>
            </a:r>
          </a:p>
          <a:p>
            <a:endParaRPr lang="en-US" dirty="0"/>
          </a:p>
          <a:p>
            <a:endParaRPr lang="en-US" dirty="0"/>
          </a:p>
          <a:p>
            <a:endParaRPr lang="en-US" dirty="0"/>
          </a:p>
          <a:p>
            <a:endParaRPr lang="en-US" dirty="0"/>
          </a:p>
          <a:p>
            <a:endParaRPr lang="en-US" dirty="0"/>
          </a:p>
          <a:p>
            <a:r>
              <a:rPr lang="en-US" dirty="0"/>
              <a:t>Claim: Smallest square in the partition must always lie in the middle.</a:t>
            </a:r>
          </a:p>
        </p:txBody>
      </p:sp>
      <p:pic>
        <p:nvPicPr>
          <p:cNvPr id="4" name="Picture 3" descr="Screen Shot 2015-03-01 at 10.40.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0" y="2734839"/>
            <a:ext cx="2755900" cy="2819400"/>
          </a:xfrm>
          <a:prstGeom prst="rect">
            <a:avLst/>
          </a:prstGeom>
        </p:spPr>
      </p:pic>
    </p:spTree>
    <p:extLst>
      <p:ext uri="{BB962C8B-B14F-4D97-AF65-F5344CB8AC3E}">
        <p14:creationId xmlns:p14="http://schemas.microsoft.com/office/powerpoint/2010/main" val="15090542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by Contradiction.</a:t>
            </a:r>
          </a:p>
        </p:txBody>
      </p:sp>
      <p:sp>
        <p:nvSpPr>
          <p:cNvPr id="3" name="Content Placeholder 2"/>
          <p:cNvSpPr>
            <a:spLocks noGrp="1"/>
          </p:cNvSpPr>
          <p:nvPr>
            <p:ph idx="1"/>
          </p:nvPr>
        </p:nvSpPr>
        <p:spPr>
          <a:xfrm>
            <a:off x="457200" y="1417638"/>
            <a:ext cx="8229600" cy="5440362"/>
          </a:xfrm>
        </p:spPr>
        <p:txBody>
          <a:bodyPr>
            <a:normAutofit/>
          </a:bodyPr>
          <a:lstStyle/>
          <a:p>
            <a:r>
              <a:rPr lang="en-US" sz="2800" dirty="0"/>
              <a:t>Suppose it is possible to place the smallest square on the boundary.</a:t>
            </a:r>
          </a:p>
          <a:p>
            <a:endParaRPr lang="en-US" sz="2800" dirty="0"/>
          </a:p>
          <a:p>
            <a:endParaRPr lang="en-US" sz="2800" dirty="0"/>
          </a:p>
        </p:txBody>
      </p:sp>
      <p:pic>
        <p:nvPicPr>
          <p:cNvPr id="4" name="Picture 3" descr="Screen Shot 2015-03-01 at 10.43.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930" y="1901896"/>
            <a:ext cx="2764226" cy="1389584"/>
          </a:xfrm>
          <a:prstGeom prst="rect">
            <a:avLst/>
          </a:prstGeom>
        </p:spPr>
      </p:pic>
    </p:spTree>
    <p:extLst>
      <p:ext uri="{BB962C8B-B14F-4D97-AF65-F5344CB8AC3E}">
        <p14:creationId xmlns:p14="http://schemas.microsoft.com/office/powerpoint/2010/main" val="38429134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by Contradiction.</a:t>
            </a:r>
          </a:p>
        </p:txBody>
      </p:sp>
      <p:sp>
        <p:nvSpPr>
          <p:cNvPr id="3" name="Content Placeholder 2"/>
          <p:cNvSpPr>
            <a:spLocks noGrp="1"/>
          </p:cNvSpPr>
          <p:nvPr>
            <p:ph idx="1"/>
          </p:nvPr>
        </p:nvSpPr>
        <p:spPr>
          <a:xfrm>
            <a:off x="457200" y="1417638"/>
            <a:ext cx="8229600" cy="5440362"/>
          </a:xfrm>
        </p:spPr>
        <p:txBody>
          <a:bodyPr>
            <a:normAutofit/>
          </a:bodyPr>
          <a:lstStyle/>
          <a:p>
            <a:r>
              <a:rPr lang="en-US" sz="2800" dirty="0"/>
              <a:t>Suppose it is possible to place the smallest square on the boundary.</a:t>
            </a:r>
          </a:p>
          <a:p>
            <a:endParaRPr lang="en-US" sz="2800" dirty="0"/>
          </a:p>
          <a:p>
            <a:endParaRPr lang="en-US" sz="2800" dirty="0"/>
          </a:p>
          <a:p>
            <a:r>
              <a:rPr lang="en-US" sz="2800" dirty="0">
                <a:solidFill>
                  <a:srgbClr val="0000FF"/>
                </a:solidFill>
              </a:rPr>
              <a:t>Observe that the squares immediately adjacent to the smallest square are larger.</a:t>
            </a:r>
          </a:p>
        </p:txBody>
      </p:sp>
      <p:pic>
        <p:nvPicPr>
          <p:cNvPr id="4" name="Picture 3" descr="Screen Shot 2015-03-01 at 10.43.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930" y="1901896"/>
            <a:ext cx="2764226" cy="1389584"/>
          </a:xfrm>
          <a:prstGeom prst="rect">
            <a:avLst/>
          </a:prstGeom>
        </p:spPr>
      </p:pic>
    </p:spTree>
    <p:extLst>
      <p:ext uri="{BB962C8B-B14F-4D97-AF65-F5344CB8AC3E}">
        <p14:creationId xmlns:p14="http://schemas.microsoft.com/office/powerpoint/2010/main" val="34785760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by Contradiction.</a:t>
            </a:r>
          </a:p>
        </p:txBody>
      </p:sp>
      <p:sp>
        <p:nvSpPr>
          <p:cNvPr id="3" name="Content Placeholder 2"/>
          <p:cNvSpPr>
            <a:spLocks noGrp="1"/>
          </p:cNvSpPr>
          <p:nvPr>
            <p:ph idx="1"/>
          </p:nvPr>
        </p:nvSpPr>
        <p:spPr>
          <a:xfrm>
            <a:off x="457200" y="1417638"/>
            <a:ext cx="8229600" cy="5440362"/>
          </a:xfrm>
        </p:spPr>
        <p:txBody>
          <a:bodyPr>
            <a:normAutofit/>
          </a:bodyPr>
          <a:lstStyle/>
          <a:p>
            <a:r>
              <a:rPr lang="en-US" sz="2800" dirty="0"/>
              <a:t>Suppose it is possible to place the smallest square on the boundary.</a:t>
            </a:r>
          </a:p>
          <a:p>
            <a:endParaRPr lang="en-US" sz="2800" dirty="0"/>
          </a:p>
          <a:p>
            <a:endParaRPr lang="en-US" sz="2800" dirty="0"/>
          </a:p>
          <a:p>
            <a:r>
              <a:rPr lang="en-US" sz="2800" dirty="0"/>
              <a:t>Observe that the squares immediately adjacent to the smallest square are larger.</a:t>
            </a:r>
          </a:p>
          <a:p>
            <a:r>
              <a:rPr lang="en-US" sz="2800" dirty="0">
                <a:solidFill>
                  <a:srgbClr val="0000FF"/>
                </a:solidFill>
              </a:rPr>
              <a:t>The area marked ? cannot be covered by larger size squares.</a:t>
            </a:r>
          </a:p>
        </p:txBody>
      </p:sp>
      <p:pic>
        <p:nvPicPr>
          <p:cNvPr id="4" name="Picture 3" descr="Screen Shot 2015-03-01 at 10.43.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930" y="1901896"/>
            <a:ext cx="2764226" cy="1389584"/>
          </a:xfrm>
          <a:prstGeom prst="rect">
            <a:avLst/>
          </a:prstGeom>
        </p:spPr>
      </p:pic>
    </p:spTree>
    <p:extLst>
      <p:ext uri="{BB962C8B-B14F-4D97-AF65-F5344CB8AC3E}">
        <p14:creationId xmlns:p14="http://schemas.microsoft.com/office/powerpoint/2010/main" val="614869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by Contradiction.</a:t>
            </a:r>
          </a:p>
        </p:txBody>
      </p:sp>
      <p:sp>
        <p:nvSpPr>
          <p:cNvPr id="3" name="Content Placeholder 2"/>
          <p:cNvSpPr>
            <a:spLocks noGrp="1"/>
          </p:cNvSpPr>
          <p:nvPr>
            <p:ph idx="1"/>
          </p:nvPr>
        </p:nvSpPr>
        <p:spPr>
          <a:xfrm>
            <a:off x="457200" y="1417638"/>
            <a:ext cx="8229600" cy="5440362"/>
          </a:xfrm>
        </p:spPr>
        <p:txBody>
          <a:bodyPr>
            <a:normAutofit lnSpcReduction="10000"/>
          </a:bodyPr>
          <a:lstStyle/>
          <a:p>
            <a:r>
              <a:rPr lang="en-US" sz="2800" dirty="0"/>
              <a:t>Suppose it is possible to place the smallest square on the boundary.</a:t>
            </a:r>
          </a:p>
          <a:p>
            <a:endParaRPr lang="en-US" sz="2800" dirty="0"/>
          </a:p>
          <a:p>
            <a:endParaRPr lang="en-US" sz="2800" dirty="0"/>
          </a:p>
          <a:p>
            <a:r>
              <a:rPr lang="en-US" sz="2800" dirty="0"/>
              <a:t>Observe that the squares immediately adjacent to the smallest square are larger.</a:t>
            </a:r>
          </a:p>
          <a:p>
            <a:r>
              <a:rPr lang="en-US" sz="2800" dirty="0"/>
              <a:t>The area marked ? cannot be covered by larger size squares.</a:t>
            </a:r>
          </a:p>
          <a:p>
            <a:r>
              <a:rPr lang="en-US" sz="2800" dirty="0">
                <a:solidFill>
                  <a:srgbClr val="0000FF"/>
                </a:solidFill>
              </a:rPr>
              <a:t>The starting assumption leads to a contradiction.</a:t>
            </a:r>
          </a:p>
          <a:p>
            <a:r>
              <a:rPr lang="en-US" sz="2800" dirty="0">
                <a:solidFill>
                  <a:srgbClr val="0000FF"/>
                </a:solidFill>
              </a:rPr>
              <a:t>The starting assumption is wrong.</a:t>
            </a:r>
          </a:p>
          <a:p>
            <a:r>
              <a:rPr lang="en-US" sz="2800" dirty="0">
                <a:solidFill>
                  <a:srgbClr val="0000FF"/>
                </a:solidFill>
              </a:rPr>
              <a:t>Therefore, the smallest square must appear in the middle of the configuration of squares.</a:t>
            </a:r>
          </a:p>
        </p:txBody>
      </p:sp>
      <p:pic>
        <p:nvPicPr>
          <p:cNvPr id="4" name="Picture 3" descr="Screen Shot 2015-03-01 at 10.43.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930" y="1901896"/>
            <a:ext cx="2764226" cy="1389584"/>
          </a:xfrm>
          <a:prstGeom prst="rect">
            <a:avLst/>
          </a:prstGeom>
        </p:spPr>
      </p:pic>
    </p:spTree>
    <p:extLst>
      <p:ext uri="{BB962C8B-B14F-4D97-AF65-F5344CB8AC3E}">
        <p14:creationId xmlns:p14="http://schemas.microsoft.com/office/powerpoint/2010/main" val="30526984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0E26-7568-2A49-9AF2-44A561002574}"/>
              </a:ext>
            </a:extLst>
          </p:cNvPr>
          <p:cNvSpPr>
            <a:spLocks noGrp="1"/>
          </p:cNvSpPr>
          <p:nvPr>
            <p:ph type="title"/>
          </p:nvPr>
        </p:nvSpPr>
        <p:spPr/>
        <p:txBody>
          <a:bodyPr>
            <a:noAutofit/>
          </a:bodyPr>
          <a:lstStyle/>
          <a:p>
            <a:r>
              <a:rPr lang="en-IN" sz="2800" b="1" dirty="0"/>
              <a:t>Proofs by contrapositive of conditional statements with multiple hypotheses</a:t>
            </a:r>
            <a:endParaRPr lang="en-US" sz="2800" dirty="0"/>
          </a:p>
        </p:txBody>
      </p:sp>
      <p:sp>
        <p:nvSpPr>
          <p:cNvPr id="3" name="Content Placeholder 2">
            <a:extLst>
              <a:ext uri="{FF2B5EF4-FFF2-40B4-BE49-F238E27FC236}">
                <a16:creationId xmlns:a16="http://schemas.microsoft.com/office/drawing/2014/main" id="{73C37FA0-62C3-5044-B49C-69ACFE02A66B}"/>
              </a:ext>
            </a:extLst>
          </p:cNvPr>
          <p:cNvSpPr>
            <a:spLocks noGrp="1"/>
          </p:cNvSpPr>
          <p:nvPr>
            <p:ph idx="1"/>
          </p:nvPr>
        </p:nvSpPr>
        <p:spPr/>
        <p:txBody>
          <a:bodyPr>
            <a:normAutofit/>
          </a:bodyPr>
          <a:lstStyle/>
          <a:p>
            <a:r>
              <a:rPr lang="en-IN" sz="2800" dirty="0">
                <a:solidFill>
                  <a:srgbClr val="2325D8"/>
                </a:solidFill>
              </a:rPr>
              <a:t>Conditional statement:  p </a:t>
            </a:r>
            <a:r>
              <a:rPr lang="en-US" sz="2800" dirty="0">
                <a:latin typeface="Calibri" charset="0"/>
                <a:ea typeface="ＭＳ Ｐゴシック" charset="0"/>
                <a:cs typeface="ＭＳ Ｐゴシック" charset="0"/>
                <a:sym typeface="Symbol" charset="0"/>
              </a:rPr>
              <a:t> q  r  s </a:t>
            </a:r>
            <a:r>
              <a:rPr lang="en-IN" sz="2800" dirty="0">
                <a:solidFill>
                  <a:srgbClr val="37474F"/>
                </a:solidFill>
                <a:latin typeface="Roboto"/>
              </a:rPr>
              <a:t>→ t</a:t>
            </a:r>
          </a:p>
          <a:p>
            <a:r>
              <a:rPr lang="en-IN" sz="2800" dirty="0">
                <a:solidFill>
                  <a:srgbClr val="37474F"/>
                </a:solidFill>
              </a:rPr>
              <a:t>Equivalent Contrapositive : </a:t>
            </a:r>
            <a:r>
              <a:rPr lang="en-US" sz="2800" dirty="0">
                <a:latin typeface="Calibri" charset="0"/>
                <a:ea typeface="ＭＳ Ｐゴシック" charset="0"/>
                <a:cs typeface="ＭＳ Ｐゴシック" charset="0"/>
                <a:sym typeface="Symbol" charset="0"/>
              </a:rPr>
              <a:t>t </a:t>
            </a:r>
            <a:r>
              <a:rPr lang="en-IN" sz="2800" dirty="0">
                <a:solidFill>
                  <a:srgbClr val="37474F"/>
                </a:solidFill>
                <a:latin typeface="Roboto"/>
              </a:rPr>
              <a:t>→ </a:t>
            </a:r>
            <a:r>
              <a:rPr lang="en-US" sz="2800" dirty="0">
                <a:latin typeface="Calibri" charset="0"/>
                <a:ea typeface="ＭＳ Ｐゴシック" charset="0"/>
                <a:cs typeface="ＭＳ Ｐゴシック" charset="0"/>
                <a:sym typeface="Symbol" charset="0"/>
              </a:rPr>
              <a:t>p  q  r  s</a:t>
            </a:r>
          </a:p>
          <a:p>
            <a:r>
              <a:rPr lang="en-US" sz="2800" dirty="0">
                <a:solidFill>
                  <a:srgbClr val="2325D8"/>
                </a:solidFill>
                <a:latin typeface="Calibri" charset="0"/>
                <a:ea typeface="ＭＳ Ｐゴシック" charset="0"/>
                <a:sym typeface="Symbol" charset="0"/>
              </a:rPr>
              <a:t>The direct proof of the contrapositive statement needs to show that </a:t>
            </a:r>
          </a:p>
          <a:p>
            <a:pPr lvl="1"/>
            <a:r>
              <a:rPr lang="en-US" sz="2400" dirty="0">
                <a:solidFill>
                  <a:srgbClr val="FF0000"/>
                </a:solidFill>
                <a:latin typeface="Calibri" charset="0"/>
                <a:ea typeface="ＭＳ Ｐゴシック" charset="0"/>
                <a:sym typeface="Symbol" charset="0"/>
              </a:rPr>
              <a:t>if </a:t>
            </a:r>
            <a:r>
              <a:rPr lang="en-US" sz="2400" dirty="0">
                <a:solidFill>
                  <a:srgbClr val="FF0000"/>
                </a:solidFill>
                <a:latin typeface="Calibri" charset="0"/>
                <a:ea typeface="ＭＳ Ｐゴシック" charset="0"/>
                <a:cs typeface="ＭＳ Ｐゴシック" charset="0"/>
                <a:sym typeface="Symbol" charset="0"/>
              </a:rPr>
              <a:t>t  is true, then p  q  r  s is true</a:t>
            </a:r>
            <a:r>
              <a:rPr lang="en-US" sz="2400" dirty="0">
                <a:solidFill>
                  <a:srgbClr val="2325D8"/>
                </a:solidFill>
                <a:latin typeface="Calibri" charset="0"/>
                <a:ea typeface="ＭＳ Ｐゴシック" charset="0"/>
                <a:cs typeface="ＭＳ Ｐゴシック" charset="0"/>
                <a:sym typeface="Symbol" charset="0"/>
              </a:rPr>
              <a:t>. </a:t>
            </a:r>
          </a:p>
          <a:p>
            <a:r>
              <a:rPr lang="en-US" sz="2800" dirty="0">
                <a:solidFill>
                  <a:srgbClr val="2325D8"/>
                </a:solidFill>
                <a:latin typeface="Calibri" charset="0"/>
                <a:ea typeface="ＭＳ Ｐゴシック" charset="0"/>
                <a:cs typeface="ＭＳ Ｐゴシック" charset="0"/>
                <a:sym typeface="Symbol" charset="0"/>
              </a:rPr>
              <a:t>This is equivalent to showing that </a:t>
            </a:r>
          </a:p>
          <a:p>
            <a:pPr lvl="1"/>
            <a:r>
              <a:rPr lang="en-US" sz="2400" dirty="0">
                <a:solidFill>
                  <a:srgbClr val="FF0000"/>
                </a:solidFill>
                <a:latin typeface="Calibri" charset="0"/>
                <a:ea typeface="ＭＳ Ｐゴシック" charset="0"/>
                <a:cs typeface="ＭＳ Ｐゴシック" charset="0"/>
                <a:sym typeface="Symbol" charset="0"/>
              </a:rPr>
              <a:t>if t is true, p is false, q is false, r is false, then s is true.</a:t>
            </a:r>
          </a:p>
        </p:txBody>
      </p:sp>
    </p:spTree>
    <p:extLst>
      <p:ext uri="{BB962C8B-B14F-4D97-AF65-F5344CB8AC3E}">
        <p14:creationId xmlns:p14="http://schemas.microsoft.com/office/powerpoint/2010/main" val="2841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AC50-D83F-7842-904A-804F1D56B953}"/>
              </a:ext>
            </a:extLst>
          </p:cNvPr>
          <p:cNvSpPr>
            <a:spLocks noGrp="1"/>
          </p:cNvSpPr>
          <p:nvPr>
            <p:ph type="title"/>
          </p:nvPr>
        </p:nvSpPr>
        <p:spPr/>
        <p:txBody>
          <a:bodyPr/>
          <a:lstStyle/>
          <a:p>
            <a:r>
              <a:rPr lang="en-US" dirty="0"/>
              <a:t>Mathematical definitions</a:t>
            </a:r>
          </a:p>
        </p:txBody>
      </p:sp>
      <p:sp>
        <p:nvSpPr>
          <p:cNvPr id="3" name="Content Placeholder 2">
            <a:extLst>
              <a:ext uri="{FF2B5EF4-FFF2-40B4-BE49-F238E27FC236}">
                <a16:creationId xmlns:a16="http://schemas.microsoft.com/office/drawing/2014/main" id="{AEAF853D-8BFA-BA4A-9D66-5D4F4C82CE8B}"/>
              </a:ext>
            </a:extLst>
          </p:cNvPr>
          <p:cNvSpPr>
            <a:spLocks noGrp="1"/>
          </p:cNvSpPr>
          <p:nvPr>
            <p:ph idx="1"/>
          </p:nvPr>
        </p:nvSpPr>
        <p:spPr/>
        <p:txBody>
          <a:bodyPr>
            <a:normAutofit fontScale="85000" lnSpcReduction="20000"/>
          </a:bodyPr>
          <a:lstStyle/>
          <a:p>
            <a:r>
              <a:rPr lang="en-US" sz="2800" dirty="0">
                <a:solidFill>
                  <a:srgbClr val="FF0000"/>
                </a:solidFill>
              </a:rPr>
              <a:t>at least</a:t>
            </a:r>
          </a:p>
          <a:p>
            <a:pPr lvl="1"/>
            <a:r>
              <a:rPr lang="en-IN" dirty="0"/>
              <a:t>x ≥ c if and only if x = c or x &gt; c. We say that x is at least c or x is greater than or equal to c.</a:t>
            </a:r>
          </a:p>
          <a:p>
            <a:r>
              <a:rPr lang="en-IN" sz="2800" dirty="0">
                <a:solidFill>
                  <a:srgbClr val="FF0000"/>
                </a:solidFill>
              </a:rPr>
              <a:t>greater</a:t>
            </a:r>
            <a:r>
              <a:rPr lang="en-IN" sz="2800" dirty="0"/>
              <a:t> </a:t>
            </a:r>
            <a:r>
              <a:rPr lang="en-IN" sz="2800" dirty="0">
                <a:solidFill>
                  <a:srgbClr val="FF0000"/>
                </a:solidFill>
              </a:rPr>
              <a:t>than or equal to : </a:t>
            </a:r>
          </a:p>
          <a:p>
            <a:r>
              <a:rPr lang="en-IN" sz="2800" dirty="0">
                <a:solidFill>
                  <a:srgbClr val="FF0000"/>
                </a:solidFill>
              </a:rPr>
              <a:t>at most </a:t>
            </a:r>
          </a:p>
          <a:p>
            <a:pPr lvl="1"/>
            <a:r>
              <a:rPr lang="en-IN" dirty="0"/>
              <a:t>X ≤ c if and only if x = c or x &lt; c. We say that x is at most c or x is less than or equal to c.</a:t>
            </a:r>
            <a:endParaRPr lang="en-IN" sz="2400" dirty="0"/>
          </a:p>
          <a:p>
            <a:r>
              <a:rPr lang="en-IN" sz="2800" dirty="0">
                <a:solidFill>
                  <a:srgbClr val="FF0000"/>
                </a:solidFill>
              </a:rPr>
              <a:t>less than or equal to </a:t>
            </a:r>
          </a:p>
          <a:p>
            <a:r>
              <a:rPr lang="en-IN" sz="2800" dirty="0">
                <a:solidFill>
                  <a:srgbClr val="FF0000"/>
                </a:solidFill>
              </a:rPr>
              <a:t>Positive </a:t>
            </a:r>
            <a:r>
              <a:rPr lang="en-IN" sz="2800" dirty="0"/>
              <a:t>: x &gt; 0</a:t>
            </a:r>
            <a:endParaRPr lang="en-IN" sz="2800" dirty="0">
              <a:solidFill>
                <a:srgbClr val="FF0000"/>
              </a:solidFill>
            </a:endParaRPr>
          </a:p>
          <a:p>
            <a:r>
              <a:rPr lang="en-IN" sz="2800" dirty="0">
                <a:solidFill>
                  <a:srgbClr val="FF0000"/>
                </a:solidFill>
              </a:rPr>
              <a:t>Negative </a:t>
            </a:r>
            <a:r>
              <a:rPr lang="en-IN" sz="2800" dirty="0"/>
              <a:t>: x &lt; 0</a:t>
            </a:r>
            <a:endParaRPr lang="en-IN" sz="2800" dirty="0">
              <a:solidFill>
                <a:srgbClr val="FF0000"/>
              </a:solidFill>
            </a:endParaRPr>
          </a:p>
          <a:p>
            <a:r>
              <a:rPr lang="en-IN" sz="2800" dirty="0">
                <a:solidFill>
                  <a:srgbClr val="FF0000"/>
                </a:solidFill>
              </a:rPr>
              <a:t>Non-negative</a:t>
            </a:r>
            <a:r>
              <a:rPr lang="en-IN" sz="2800" dirty="0"/>
              <a:t> : x </a:t>
            </a:r>
            <a:r>
              <a:rPr lang="en-IN" dirty="0"/>
              <a:t>≥</a:t>
            </a:r>
            <a:r>
              <a:rPr lang="en-IN" sz="2800" dirty="0"/>
              <a:t> 0</a:t>
            </a:r>
            <a:endParaRPr lang="en-IN" sz="2800" dirty="0">
              <a:solidFill>
                <a:srgbClr val="FF0000"/>
              </a:solidFill>
            </a:endParaRPr>
          </a:p>
          <a:p>
            <a:r>
              <a:rPr lang="en-IN" sz="2800" dirty="0">
                <a:solidFill>
                  <a:srgbClr val="FF0000"/>
                </a:solidFill>
              </a:rPr>
              <a:t>Non-positive </a:t>
            </a:r>
            <a:r>
              <a:rPr lang="en-IN" sz="2800" dirty="0"/>
              <a:t>: </a:t>
            </a:r>
            <a:r>
              <a:rPr lang="en-IN" sz="2600" dirty="0"/>
              <a:t>x </a:t>
            </a:r>
            <a:r>
              <a:rPr lang="en-IN" sz="3000" dirty="0"/>
              <a:t>≤ 0</a:t>
            </a:r>
            <a:endParaRPr lang="en-US" sz="2600" dirty="0">
              <a:solidFill>
                <a:srgbClr val="FF0000"/>
              </a:solidFill>
            </a:endParaRPr>
          </a:p>
          <a:p>
            <a:pPr lvl="1"/>
            <a:endParaRPr lang="en-IN" sz="1600" dirty="0">
              <a:solidFill>
                <a:srgbClr val="2325D8"/>
              </a:solidFill>
            </a:endParaRPr>
          </a:p>
        </p:txBody>
      </p:sp>
    </p:spTree>
    <p:extLst>
      <p:ext uri="{BB962C8B-B14F-4D97-AF65-F5344CB8AC3E}">
        <p14:creationId xmlns:p14="http://schemas.microsoft.com/office/powerpoint/2010/main" val="28938664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There are infinitely many primes.</a:t>
            </a:r>
          </a:p>
        </p:txBody>
      </p:sp>
      <p:sp>
        <p:nvSpPr>
          <p:cNvPr id="3" name="Content Placeholder 2"/>
          <p:cNvSpPr>
            <a:spLocks noGrp="1"/>
          </p:cNvSpPr>
          <p:nvPr>
            <p:ph idx="1"/>
          </p:nvPr>
        </p:nvSpPr>
        <p:spPr>
          <a:xfrm>
            <a:off x="457200" y="1600200"/>
            <a:ext cx="8229600" cy="5125872"/>
          </a:xfrm>
        </p:spPr>
        <p:txBody>
          <a:bodyPr>
            <a:normAutofit/>
          </a:bodyPr>
          <a:lstStyle/>
          <a:p>
            <a:pPr marL="0" indent="0">
              <a:buNone/>
            </a:pPr>
            <a:endParaRPr lang="en-US" sz="2800" dirty="0"/>
          </a:p>
        </p:txBody>
      </p:sp>
    </p:spTree>
    <p:extLst>
      <p:ext uri="{BB962C8B-B14F-4D97-AF65-F5344CB8AC3E}">
        <p14:creationId xmlns:p14="http://schemas.microsoft.com/office/powerpoint/2010/main" val="13129774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There are infinitely many primes.</a:t>
            </a:r>
          </a:p>
        </p:txBody>
      </p:sp>
      <p:sp>
        <p:nvSpPr>
          <p:cNvPr id="3" name="Content Placeholder 2"/>
          <p:cNvSpPr>
            <a:spLocks noGrp="1"/>
          </p:cNvSpPr>
          <p:nvPr>
            <p:ph idx="1"/>
          </p:nvPr>
        </p:nvSpPr>
        <p:spPr>
          <a:xfrm>
            <a:off x="457200" y="1600200"/>
            <a:ext cx="8229600" cy="5125872"/>
          </a:xfrm>
        </p:spPr>
        <p:txBody>
          <a:bodyPr>
            <a:normAutofit/>
          </a:bodyPr>
          <a:lstStyle/>
          <a:p>
            <a:r>
              <a:rPr lang="en-US" sz="2800" dirty="0">
                <a:solidFill>
                  <a:srgbClr val="0000FF"/>
                </a:solidFill>
              </a:rPr>
              <a:t>Suppose there are finite number of primes, and they are, say, p</a:t>
            </a:r>
            <a:r>
              <a:rPr lang="en-US" sz="2800" baseline="-25000" dirty="0">
                <a:solidFill>
                  <a:srgbClr val="0000FF"/>
                </a:solidFill>
              </a:rPr>
              <a:t>1</a:t>
            </a:r>
            <a:r>
              <a:rPr lang="en-US" sz="2800" dirty="0">
                <a:solidFill>
                  <a:srgbClr val="0000FF"/>
                </a:solidFill>
              </a:rPr>
              <a:t>, p</a:t>
            </a:r>
            <a:r>
              <a:rPr lang="en-US" sz="2800" baseline="-25000" dirty="0">
                <a:solidFill>
                  <a:srgbClr val="0000FF"/>
                </a:solidFill>
              </a:rPr>
              <a:t>2</a:t>
            </a:r>
            <a:r>
              <a:rPr lang="en-US" sz="2800" dirty="0">
                <a:solidFill>
                  <a:srgbClr val="0000FF"/>
                </a:solidFill>
              </a:rPr>
              <a:t>, ….., </a:t>
            </a:r>
            <a:r>
              <a:rPr lang="en-US" sz="2800" dirty="0" err="1">
                <a:solidFill>
                  <a:srgbClr val="0000FF"/>
                </a:solidFill>
              </a:rPr>
              <a:t>p</a:t>
            </a:r>
            <a:r>
              <a:rPr lang="en-US" sz="2800" baseline="-25000" dirty="0" err="1">
                <a:solidFill>
                  <a:srgbClr val="0000FF"/>
                </a:solidFill>
              </a:rPr>
              <a:t>n</a:t>
            </a:r>
            <a:r>
              <a:rPr lang="en-US" sz="2800" dirty="0">
                <a:solidFill>
                  <a:srgbClr val="0000FF"/>
                </a:solidFill>
              </a:rPr>
              <a:t>. </a:t>
            </a:r>
          </a:p>
          <a:p>
            <a:r>
              <a:rPr lang="en-US" sz="2800" dirty="0">
                <a:solidFill>
                  <a:srgbClr val="0000FF"/>
                </a:solidFill>
              </a:rPr>
              <a:t>Let </a:t>
            </a:r>
            <a:r>
              <a:rPr lang="en-US" sz="2800" dirty="0" err="1">
                <a:solidFill>
                  <a:srgbClr val="0000FF"/>
                </a:solidFill>
              </a:rPr>
              <a:t>p</a:t>
            </a:r>
            <a:r>
              <a:rPr lang="en-US" sz="2800" baseline="-25000" dirty="0" err="1">
                <a:solidFill>
                  <a:srgbClr val="0000FF"/>
                </a:solidFill>
              </a:rPr>
              <a:t>n</a:t>
            </a:r>
            <a:r>
              <a:rPr lang="en-US" sz="2800" dirty="0">
                <a:solidFill>
                  <a:srgbClr val="0000FF"/>
                </a:solidFill>
              </a:rPr>
              <a:t> is the largest prime number in the list.</a:t>
            </a:r>
          </a:p>
          <a:p>
            <a:endParaRPr lang="en-US" sz="2800" dirty="0"/>
          </a:p>
        </p:txBody>
      </p:sp>
    </p:spTree>
    <p:extLst>
      <p:ext uri="{BB962C8B-B14F-4D97-AF65-F5344CB8AC3E}">
        <p14:creationId xmlns:p14="http://schemas.microsoft.com/office/powerpoint/2010/main" val="4318508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There are infinitely many primes.</a:t>
            </a:r>
          </a:p>
        </p:txBody>
      </p:sp>
      <p:sp>
        <p:nvSpPr>
          <p:cNvPr id="3" name="Content Placeholder 2"/>
          <p:cNvSpPr>
            <a:spLocks noGrp="1"/>
          </p:cNvSpPr>
          <p:nvPr>
            <p:ph idx="1"/>
          </p:nvPr>
        </p:nvSpPr>
        <p:spPr>
          <a:xfrm>
            <a:off x="457200" y="1600200"/>
            <a:ext cx="8229600" cy="5125872"/>
          </a:xfrm>
        </p:spPr>
        <p:txBody>
          <a:bodyPr>
            <a:normAutofit/>
          </a:bodyPr>
          <a:lstStyle/>
          <a:p>
            <a:r>
              <a:rPr lang="en-US" sz="2800" dirty="0"/>
              <a:t>Suppose there are finite number of primes, and they are, say, p</a:t>
            </a:r>
            <a:r>
              <a:rPr lang="en-US" sz="2800" baseline="-25000" dirty="0"/>
              <a:t>1</a:t>
            </a:r>
            <a:r>
              <a:rPr lang="en-US" sz="2800" dirty="0"/>
              <a:t>, p</a:t>
            </a:r>
            <a:r>
              <a:rPr lang="en-US" sz="2800" baseline="-25000" dirty="0"/>
              <a:t>2</a:t>
            </a:r>
            <a:r>
              <a:rPr lang="en-US" sz="2800" dirty="0"/>
              <a:t>, ….., </a:t>
            </a:r>
            <a:r>
              <a:rPr lang="en-US" sz="2800" dirty="0" err="1"/>
              <a:t>p</a:t>
            </a:r>
            <a:r>
              <a:rPr lang="en-US" sz="2800" baseline="-25000" dirty="0" err="1"/>
              <a:t>n</a:t>
            </a:r>
            <a:r>
              <a:rPr lang="en-US" sz="2800" dirty="0"/>
              <a:t>. </a:t>
            </a:r>
          </a:p>
          <a:p>
            <a:r>
              <a:rPr lang="en-US" sz="2800" dirty="0"/>
              <a:t>Let </a:t>
            </a:r>
            <a:r>
              <a:rPr lang="en-US" sz="2800" dirty="0" err="1"/>
              <a:t>p</a:t>
            </a:r>
            <a:r>
              <a:rPr lang="en-US" sz="2800" baseline="-25000" dirty="0" err="1"/>
              <a:t>n</a:t>
            </a:r>
            <a:r>
              <a:rPr lang="en-US" sz="2800" dirty="0"/>
              <a:t> is the largest prime number in the list.</a:t>
            </a:r>
          </a:p>
          <a:p>
            <a:r>
              <a:rPr lang="en-US" sz="2800" dirty="0">
                <a:solidFill>
                  <a:srgbClr val="0000FF"/>
                </a:solidFill>
              </a:rPr>
              <a:t>Consider the number a = p</a:t>
            </a:r>
            <a:r>
              <a:rPr lang="en-US" sz="2800" baseline="-25000" dirty="0">
                <a:solidFill>
                  <a:srgbClr val="0000FF"/>
                </a:solidFill>
              </a:rPr>
              <a:t>1</a:t>
            </a:r>
            <a:r>
              <a:rPr lang="en-US" sz="2800" dirty="0">
                <a:solidFill>
                  <a:srgbClr val="0000FF"/>
                </a:solidFill>
              </a:rPr>
              <a:t>x p</a:t>
            </a:r>
            <a:r>
              <a:rPr lang="en-US" sz="2800" baseline="-25000" dirty="0">
                <a:solidFill>
                  <a:srgbClr val="0000FF"/>
                </a:solidFill>
              </a:rPr>
              <a:t>2</a:t>
            </a:r>
            <a:r>
              <a:rPr lang="en-US" sz="2800" dirty="0">
                <a:solidFill>
                  <a:srgbClr val="0000FF"/>
                </a:solidFill>
              </a:rPr>
              <a:t>x …..x </a:t>
            </a:r>
            <a:r>
              <a:rPr lang="en-US" sz="2800" dirty="0" err="1">
                <a:solidFill>
                  <a:srgbClr val="0000FF"/>
                </a:solidFill>
              </a:rPr>
              <a:t>p</a:t>
            </a:r>
            <a:r>
              <a:rPr lang="en-US" sz="2800" baseline="-25000" dirty="0" err="1">
                <a:solidFill>
                  <a:srgbClr val="0000FF"/>
                </a:solidFill>
              </a:rPr>
              <a:t>n</a:t>
            </a:r>
            <a:r>
              <a:rPr lang="en-US" sz="2800" dirty="0">
                <a:solidFill>
                  <a:srgbClr val="0000FF"/>
                </a:solidFill>
              </a:rPr>
              <a:t> + 1.</a:t>
            </a:r>
          </a:p>
        </p:txBody>
      </p:sp>
    </p:spTree>
    <p:extLst>
      <p:ext uri="{BB962C8B-B14F-4D97-AF65-F5344CB8AC3E}">
        <p14:creationId xmlns:p14="http://schemas.microsoft.com/office/powerpoint/2010/main" val="2246994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There are infinitely many primes.</a:t>
            </a:r>
          </a:p>
        </p:txBody>
      </p:sp>
      <p:sp>
        <p:nvSpPr>
          <p:cNvPr id="3" name="Content Placeholder 2"/>
          <p:cNvSpPr>
            <a:spLocks noGrp="1"/>
          </p:cNvSpPr>
          <p:nvPr>
            <p:ph idx="1"/>
          </p:nvPr>
        </p:nvSpPr>
        <p:spPr>
          <a:xfrm>
            <a:off x="457200" y="1600200"/>
            <a:ext cx="8229600" cy="5125872"/>
          </a:xfrm>
        </p:spPr>
        <p:txBody>
          <a:bodyPr>
            <a:normAutofit/>
          </a:bodyPr>
          <a:lstStyle/>
          <a:p>
            <a:r>
              <a:rPr lang="en-US" sz="2800" dirty="0"/>
              <a:t>Suppose there are finite number of primes, and they are, say, p</a:t>
            </a:r>
            <a:r>
              <a:rPr lang="en-US" sz="2800" baseline="-25000" dirty="0"/>
              <a:t>1</a:t>
            </a:r>
            <a:r>
              <a:rPr lang="en-US" sz="2800" dirty="0"/>
              <a:t>, p</a:t>
            </a:r>
            <a:r>
              <a:rPr lang="en-US" sz="2800" baseline="-25000" dirty="0"/>
              <a:t>2</a:t>
            </a:r>
            <a:r>
              <a:rPr lang="en-US" sz="2800" dirty="0"/>
              <a:t>, ….., </a:t>
            </a:r>
            <a:r>
              <a:rPr lang="en-US" sz="2800" dirty="0" err="1"/>
              <a:t>p</a:t>
            </a:r>
            <a:r>
              <a:rPr lang="en-US" sz="2800" baseline="-25000" dirty="0" err="1"/>
              <a:t>n</a:t>
            </a:r>
            <a:r>
              <a:rPr lang="en-US" sz="2800" dirty="0"/>
              <a:t>. </a:t>
            </a:r>
          </a:p>
          <a:p>
            <a:r>
              <a:rPr lang="en-US" sz="2800" dirty="0"/>
              <a:t>Let </a:t>
            </a:r>
            <a:r>
              <a:rPr lang="en-US" sz="2800" dirty="0" err="1"/>
              <a:t>p</a:t>
            </a:r>
            <a:r>
              <a:rPr lang="en-US" sz="2800" baseline="-25000" dirty="0" err="1"/>
              <a:t>n</a:t>
            </a:r>
            <a:r>
              <a:rPr lang="en-US" sz="2800" dirty="0"/>
              <a:t> is the largest prime number in the list.</a:t>
            </a:r>
          </a:p>
          <a:p>
            <a:r>
              <a:rPr lang="en-US" sz="2800" dirty="0"/>
              <a:t>Consider the number a = p</a:t>
            </a:r>
            <a:r>
              <a:rPr lang="en-US" sz="2800" baseline="-25000" dirty="0"/>
              <a:t>1</a:t>
            </a:r>
            <a:r>
              <a:rPr lang="en-US" sz="2800" dirty="0"/>
              <a:t>x p</a:t>
            </a:r>
            <a:r>
              <a:rPr lang="en-US" sz="2800" baseline="-25000" dirty="0"/>
              <a:t>2</a:t>
            </a:r>
            <a:r>
              <a:rPr lang="en-US" sz="2800" dirty="0"/>
              <a:t>x …..x </a:t>
            </a:r>
            <a:r>
              <a:rPr lang="en-US" sz="2800" dirty="0" err="1"/>
              <a:t>p</a:t>
            </a:r>
            <a:r>
              <a:rPr lang="en-US" sz="2800" baseline="-25000" dirty="0" err="1"/>
              <a:t>n</a:t>
            </a:r>
            <a:r>
              <a:rPr lang="en-US" sz="2800" dirty="0"/>
              <a:t> + 1.</a:t>
            </a:r>
          </a:p>
          <a:p>
            <a:r>
              <a:rPr lang="en-US" sz="2800" dirty="0">
                <a:solidFill>
                  <a:srgbClr val="0000FF"/>
                </a:solidFill>
              </a:rPr>
              <a:t>Since a is not divisible by p</a:t>
            </a:r>
            <a:r>
              <a:rPr lang="en-US" sz="2800" baseline="-25000" dirty="0">
                <a:solidFill>
                  <a:srgbClr val="0000FF"/>
                </a:solidFill>
              </a:rPr>
              <a:t>i</a:t>
            </a:r>
            <a:r>
              <a:rPr lang="en-US" sz="2800" dirty="0">
                <a:solidFill>
                  <a:srgbClr val="0000FF"/>
                </a:solidFill>
              </a:rPr>
              <a:t> for any p</a:t>
            </a:r>
            <a:r>
              <a:rPr lang="en-US" sz="2800" baseline="-25000" dirty="0">
                <a:solidFill>
                  <a:srgbClr val="0000FF"/>
                </a:solidFill>
              </a:rPr>
              <a:t>i</a:t>
            </a:r>
            <a:r>
              <a:rPr lang="en-US" sz="2800" dirty="0">
                <a:solidFill>
                  <a:srgbClr val="0000FF"/>
                </a:solidFill>
              </a:rPr>
              <a:t>, a is also a prime number.</a:t>
            </a:r>
          </a:p>
        </p:txBody>
      </p:sp>
    </p:spTree>
    <p:extLst>
      <p:ext uri="{BB962C8B-B14F-4D97-AF65-F5344CB8AC3E}">
        <p14:creationId xmlns:p14="http://schemas.microsoft.com/office/powerpoint/2010/main" val="11075844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There are infinitely many primes.</a:t>
            </a:r>
          </a:p>
        </p:txBody>
      </p:sp>
      <p:sp>
        <p:nvSpPr>
          <p:cNvPr id="3" name="Content Placeholder 2"/>
          <p:cNvSpPr>
            <a:spLocks noGrp="1"/>
          </p:cNvSpPr>
          <p:nvPr>
            <p:ph idx="1"/>
          </p:nvPr>
        </p:nvSpPr>
        <p:spPr>
          <a:xfrm>
            <a:off x="457200" y="1600200"/>
            <a:ext cx="8229600" cy="5125872"/>
          </a:xfrm>
        </p:spPr>
        <p:txBody>
          <a:bodyPr>
            <a:normAutofit/>
          </a:bodyPr>
          <a:lstStyle/>
          <a:p>
            <a:r>
              <a:rPr lang="en-US" sz="2800" dirty="0"/>
              <a:t>Suppose there are finite number of primes, and they are, say, p</a:t>
            </a:r>
            <a:r>
              <a:rPr lang="en-US" sz="2800" baseline="-25000" dirty="0"/>
              <a:t>1</a:t>
            </a:r>
            <a:r>
              <a:rPr lang="en-US" sz="2800" dirty="0"/>
              <a:t>, p</a:t>
            </a:r>
            <a:r>
              <a:rPr lang="en-US" sz="2800" baseline="-25000" dirty="0"/>
              <a:t>2</a:t>
            </a:r>
            <a:r>
              <a:rPr lang="en-US" sz="2800" dirty="0"/>
              <a:t>, ….., </a:t>
            </a:r>
            <a:r>
              <a:rPr lang="en-US" sz="2800" dirty="0" err="1"/>
              <a:t>p</a:t>
            </a:r>
            <a:r>
              <a:rPr lang="en-US" sz="2800" baseline="-25000" dirty="0" err="1"/>
              <a:t>n</a:t>
            </a:r>
            <a:r>
              <a:rPr lang="en-US" sz="2800" dirty="0"/>
              <a:t>. </a:t>
            </a:r>
          </a:p>
          <a:p>
            <a:r>
              <a:rPr lang="en-US" sz="2800" dirty="0"/>
              <a:t>Let </a:t>
            </a:r>
            <a:r>
              <a:rPr lang="en-US" sz="2800" dirty="0" err="1"/>
              <a:t>p</a:t>
            </a:r>
            <a:r>
              <a:rPr lang="en-US" sz="2800" baseline="-25000" dirty="0" err="1"/>
              <a:t>n</a:t>
            </a:r>
            <a:r>
              <a:rPr lang="en-US" sz="2800" dirty="0"/>
              <a:t> is the largest prime number in the list.</a:t>
            </a:r>
          </a:p>
          <a:p>
            <a:r>
              <a:rPr lang="en-US" sz="2800" dirty="0"/>
              <a:t>Consider the number a = p</a:t>
            </a:r>
            <a:r>
              <a:rPr lang="en-US" sz="2800" baseline="-25000" dirty="0"/>
              <a:t>1</a:t>
            </a:r>
            <a:r>
              <a:rPr lang="en-US" sz="2800" dirty="0"/>
              <a:t>x p</a:t>
            </a:r>
            <a:r>
              <a:rPr lang="en-US" sz="2800" baseline="-25000" dirty="0"/>
              <a:t>2</a:t>
            </a:r>
            <a:r>
              <a:rPr lang="en-US" sz="2800" dirty="0"/>
              <a:t>x …..x </a:t>
            </a:r>
            <a:r>
              <a:rPr lang="en-US" sz="2800" dirty="0" err="1"/>
              <a:t>p</a:t>
            </a:r>
            <a:r>
              <a:rPr lang="en-US" sz="2800" baseline="-25000" dirty="0" err="1"/>
              <a:t>n</a:t>
            </a:r>
            <a:r>
              <a:rPr lang="en-US" sz="2800" dirty="0"/>
              <a:t> + 1.</a:t>
            </a:r>
          </a:p>
          <a:p>
            <a:r>
              <a:rPr lang="en-US" sz="2800" dirty="0"/>
              <a:t>Since a is not divisible by p</a:t>
            </a:r>
            <a:r>
              <a:rPr lang="en-US" sz="2800" baseline="-25000" dirty="0"/>
              <a:t>i</a:t>
            </a:r>
            <a:r>
              <a:rPr lang="en-US" sz="2800" dirty="0"/>
              <a:t> for any </a:t>
            </a:r>
            <a:r>
              <a:rPr lang="en-US" sz="2800" dirty="0" err="1"/>
              <a:t>i</a:t>
            </a:r>
            <a:r>
              <a:rPr lang="en-US" sz="2800" dirty="0"/>
              <a:t>, a is also a prime number.</a:t>
            </a:r>
          </a:p>
          <a:p>
            <a:r>
              <a:rPr lang="en-US" sz="2800" dirty="0">
                <a:solidFill>
                  <a:srgbClr val="0000FF"/>
                </a:solidFill>
              </a:rPr>
              <a:t>Thus a is a prime number larger that </a:t>
            </a:r>
            <a:r>
              <a:rPr lang="en-US" sz="2800" dirty="0" err="1">
                <a:solidFill>
                  <a:srgbClr val="0000FF"/>
                </a:solidFill>
              </a:rPr>
              <a:t>p</a:t>
            </a:r>
            <a:r>
              <a:rPr lang="en-US" sz="2800" baseline="-25000" dirty="0" err="1">
                <a:solidFill>
                  <a:srgbClr val="0000FF"/>
                </a:solidFill>
              </a:rPr>
              <a:t>n</a:t>
            </a:r>
            <a:r>
              <a:rPr lang="en-US" sz="2800" dirty="0">
                <a:solidFill>
                  <a:srgbClr val="0000FF"/>
                </a:solidFill>
              </a:rPr>
              <a:t>.</a:t>
            </a:r>
          </a:p>
          <a:p>
            <a:r>
              <a:rPr lang="en-US" sz="2800" dirty="0">
                <a:solidFill>
                  <a:srgbClr val="0000FF"/>
                </a:solidFill>
              </a:rPr>
              <a:t>The starting assumption leads to a contradiction.</a:t>
            </a:r>
          </a:p>
          <a:p>
            <a:r>
              <a:rPr lang="en-US" sz="2800" dirty="0">
                <a:solidFill>
                  <a:srgbClr val="0000FF"/>
                </a:solidFill>
              </a:rPr>
              <a:t>This proves that there are infinitely many prime.</a:t>
            </a:r>
          </a:p>
          <a:p>
            <a:endParaRPr lang="en-US" sz="2800" dirty="0">
              <a:solidFill>
                <a:srgbClr val="0000FF"/>
              </a:solidFill>
            </a:endParaRPr>
          </a:p>
        </p:txBody>
      </p:sp>
    </p:spTree>
    <p:extLst>
      <p:ext uri="{BB962C8B-B14F-4D97-AF65-F5344CB8AC3E}">
        <p14:creationId xmlns:p14="http://schemas.microsoft.com/office/powerpoint/2010/main" val="27167504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rPr>
              <a:t>Proving conditional statements by contradiction</a:t>
            </a:r>
          </a:p>
        </p:txBody>
      </p:sp>
      <p:pic>
        <p:nvPicPr>
          <p:cNvPr id="5" name="Picture 4" descr="Screen Shot 2015-03-01 at 11.55.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1816100"/>
            <a:ext cx="8134120" cy="3568336"/>
          </a:xfrm>
          <a:prstGeom prst="rect">
            <a:avLst/>
          </a:prstGeom>
        </p:spPr>
      </p:pic>
    </p:spTree>
    <p:extLst>
      <p:ext uri="{BB962C8B-B14F-4D97-AF65-F5344CB8AC3E}">
        <p14:creationId xmlns:p14="http://schemas.microsoft.com/office/powerpoint/2010/main" val="27340662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FF"/>
                </a:solidFill>
              </a:rPr>
              <a:t>Proving conditional statements by contradiction</a:t>
            </a:r>
          </a:p>
        </p:txBody>
      </p:sp>
      <p:pic>
        <p:nvPicPr>
          <p:cNvPr id="5" name="Picture 4" descr="Screen Shot 2015-03-01 at 11.55.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1816100"/>
            <a:ext cx="8134120" cy="3568336"/>
          </a:xfrm>
          <a:prstGeom prst="rect">
            <a:avLst/>
          </a:prstGeom>
        </p:spPr>
      </p:pic>
      <p:sp>
        <p:nvSpPr>
          <p:cNvPr id="6" name="TextBox 5"/>
          <p:cNvSpPr txBox="1"/>
          <p:nvPr/>
        </p:nvSpPr>
        <p:spPr>
          <a:xfrm>
            <a:off x="1767277" y="5396965"/>
            <a:ext cx="2718608" cy="584776"/>
          </a:xfrm>
          <a:prstGeom prst="rect">
            <a:avLst/>
          </a:prstGeom>
          <a:solidFill>
            <a:srgbClr val="FFFF00"/>
          </a:solidFill>
        </p:spPr>
        <p:txBody>
          <a:bodyPr wrap="square" rtlCol="0">
            <a:spAutoFit/>
          </a:bodyPr>
          <a:lstStyle/>
          <a:p>
            <a:pPr marL="0" lvl="1"/>
            <a:r>
              <a:rPr lang="en-US" sz="3200" dirty="0">
                <a:solidFill>
                  <a:srgbClr val="0000FF"/>
                </a:solidFill>
                <a:latin typeface="Calibri" charset="0"/>
                <a:ea typeface="ＭＳ Ｐゴシック" charset="0"/>
                <a:cs typeface="ＭＳ Ｐゴシック" charset="0"/>
                <a:sym typeface="Symbol" charset="0"/>
              </a:rPr>
              <a:t>P  </a:t>
            </a:r>
            <a:r>
              <a:rPr lang="en-US" sz="3200" b="1" dirty="0">
                <a:sym typeface="Symbol" charset="0"/>
              </a:rPr>
              <a:t> </a:t>
            </a:r>
            <a:r>
              <a:rPr lang="en-US" sz="3200" dirty="0">
                <a:solidFill>
                  <a:srgbClr val="0000FF"/>
                </a:solidFill>
                <a:latin typeface="Calibri" charset="0"/>
                <a:ea typeface="ＭＳ Ｐゴシック" charset="0"/>
                <a:cs typeface="ＭＳ Ｐゴシック" charset="0"/>
                <a:sym typeface="Symbol" charset="0"/>
              </a:rPr>
              <a:t>Q</a:t>
            </a:r>
            <a:r>
              <a:rPr lang="en-US" sz="3200" b="1" dirty="0">
                <a:sym typeface="Symbol" charset="0"/>
              </a:rPr>
              <a:t> </a:t>
            </a:r>
            <a:r>
              <a:rPr lang="en-US" sz="3200" dirty="0">
                <a:solidFill>
                  <a:srgbClr val="0000FF"/>
                </a:solidFill>
                <a:latin typeface="Calibri" charset="0"/>
                <a:ea typeface="ＭＳ Ｐゴシック" charset="0"/>
                <a:cs typeface="ＭＳ Ｐゴシック" charset="0"/>
                <a:sym typeface="Symbol" charset="0"/>
              </a:rPr>
              <a:t>  </a:t>
            </a:r>
            <a:r>
              <a:rPr lang="en-US" sz="3200" dirty="0">
                <a:solidFill>
                  <a:srgbClr val="0000FF"/>
                </a:solidFill>
                <a:sym typeface="Symbol" charset="0"/>
              </a:rPr>
              <a:t> F</a:t>
            </a:r>
          </a:p>
        </p:txBody>
      </p:sp>
    </p:spTree>
    <p:extLst>
      <p:ext uri="{BB962C8B-B14F-4D97-AF65-F5344CB8AC3E}">
        <p14:creationId xmlns:p14="http://schemas.microsoft.com/office/powerpoint/2010/main" val="1556629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600200"/>
            <a:ext cx="8229600" cy="5110877"/>
          </a:xfrm>
        </p:spPr>
        <p:txBody>
          <a:bodyPr>
            <a:normAutofit/>
          </a:bodyPr>
          <a:lstStyle/>
          <a:p>
            <a:r>
              <a:rPr lang="en-US" sz="2800" dirty="0">
                <a:solidFill>
                  <a:srgbClr val="0000FF"/>
                </a:solidFill>
              </a:rPr>
              <a:t>Let x and y be real numbers. If 5x+25y = 1723, then x or y is not an integer.</a:t>
            </a:r>
          </a:p>
        </p:txBody>
      </p:sp>
    </p:spTree>
    <p:extLst>
      <p:ext uri="{BB962C8B-B14F-4D97-AF65-F5344CB8AC3E}">
        <p14:creationId xmlns:p14="http://schemas.microsoft.com/office/powerpoint/2010/main" val="26101923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600200"/>
            <a:ext cx="8229600" cy="5110877"/>
          </a:xfrm>
        </p:spPr>
        <p:txBody>
          <a:bodyPr>
            <a:normAutofit/>
          </a:bodyPr>
          <a:lstStyle/>
          <a:p>
            <a:r>
              <a:rPr lang="en-US" sz="2800" dirty="0">
                <a:solidFill>
                  <a:srgbClr val="0000FF"/>
                </a:solidFill>
              </a:rPr>
              <a:t>Let x and y be real numbers. If 5x+25y = 1723, then x or y is not an integer.</a:t>
            </a:r>
          </a:p>
          <a:p>
            <a:r>
              <a:rPr lang="en-US" sz="2800" dirty="0"/>
              <a:t>Here P(</a:t>
            </a:r>
            <a:r>
              <a:rPr lang="en-US" sz="2800" dirty="0" err="1"/>
              <a:t>x,y</a:t>
            </a:r>
            <a:r>
              <a:rPr lang="en-US" sz="2800" dirty="0"/>
              <a:t>): 5x + 25 y =1723; </a:t>
            </a:r>
          </a:p>
          <a:p>
            <a:r>
              <a:rPr lang="en-US" sz="2800" dirty="0"/>
              <a:t>Q(</a:t>
            </a:r>
            <a:r>
              <a:rPr lang="en-US" sz="2800" dirty="0" err="1"/>
              <a:t>x,y</a:t>
            </a:r>
            <a:r>
              <a:rPr lang="en-US" sz="2800" dirty="0"/>
              <a:t>): (x is not an integer) </a:t>
            </a:r>
            <a:r>
              <a:rPr lang="en-US" sz="2800" dirty="0">
                <a:latin typeface="Calibri" charset="0"/>
                <a:ea typeface="ＭＳ Ｐゴシック" charset="0"/>
                <a:cs typeface="ＭＳ Ｐゴシック" charset="0"/>
                <a:sym typeface="Symbol" charset="0"/>
              </a:rPr>
              <a:t> (y is not an integer)</a:t>
            </a:r>
          </a:p>
        </p:txBody>
      </p:sp>
    </p:spTree>
    <p:extLst>
      <p:ext uri="{BB962C8B-B14F-4D97-AF65-F5344CB8AC3E}">
        <p14:creationId xmlns:p14="http://schemas.microsoft.com/office/powerpoint/2010/main" val="1267976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600200"/>
            <a:ext cx="8229600" cy="5110877"/>
          </a:xfrm>
        </p:spPr>
        <p:txBody>
          <a:bodyPr>
            <a:normAutofit/>
          </a:bodyPr>
          <a:lstStyle/>
          <a:p>
            <a:r>
              <a:rPr lang="en-US" sz="2800" dirty="0">
                <a:solidFill>
                  <a:srgbClr val="0000FF"/>
                </a:solidFill>
              </a:rPr>
              <a:t>Let x and y be real numbers. If 5x+25y = 1723, then x or y is not an integer.</a:t>
            </a:r>
          </a:p>
          <a:p>
            <a:r>
              <a:rPr lang="en-US" sz="2800" dirty="0"/>
              <a:t>Here P(</a:t>
            </a:r>
            <a:r>
              <a:rPr lang="en-US" sz="2800" dirty="0" err="1"/>
              <a:t>x,y</a:t>
            </a:r>
            <a:r>
              <a:rPr lang="en-US" sz="2800" dirty="0"/>
              <a:t>): 5x + 25 y =1723; </a:t>
            </a:r>
          </a:p>
          <a:p>
            <a:r>
              <a:rPr lang="en-US" sz="2800" dirty="0"/>
              <a:t>Q(</a:t>
            </a:r>
            <a:r>
              <a:rPr lang="en-US" sz="2800" dirty="0" err="1"/>
              <a:t>x,y</a:t>
            </a:r>
            <a:r>
              <a:rPr lang="en-US" sz="2800" dirty="0"/>
              <a:t>): (x is not an integer) </a:t>
            </a:r>
            <a:r>
              <a:rPr lang="en-US" sz="2800" dirty="0">
                <a:latin typeface="Calibri" charset="0"/>
                <a:ea typeface="ＭＳ Ｐゴシック" charset="0"/>
                <a:cs typeface="ＭＳ Ｐゴシック" charset="0"/>
                <a:sym typeface="Symbol" charset="0"/>
              </a:rPr>
              <a:t> (y is not an integer)</a:t>
            </a:r>
          </a:p>
          <a:p>
            <a:r>
              <a:rPr lang="en-US" sz="2800" dirty="0">
                <a:solidFill>
                  <a:srgbClr val="0000FF"/>
                </a:solidFill>
                <a:latin typeface="Calibri" charset="0"/>
                <a:ea typeface="ＭＳ Ｐゴシック" charset="0"/>
                <a:cs typeface="ＭＳ Ｐゴシック" charset="0"/>
                <a:sym typeface="Symbol" charset="0"/>
              </a:rPr>
              <a:t>Suppose </a:t>
            </a:r>
            <a:r>
              <a:rPr lang="en-US" sz="2800" dirty="0" err="1">
                <a:solidFill>
                  <a:srgbClr val="0000FF"/>
                </a:solidFill>
                <a:latin typeface="Calibri" charset="0"/>
                <a:ea typeface="ＭＳ Ｐゴシック" charset="0"/>
                <a:cs typeface="ＭＳ Ｐゴシック" charset="0"/>
                <a:sym typeface="Symbol" charset="0"/>
              </a:rPr>
              <a:t>x,y</a:t>
            </a:r>
            <a:r>
              <a:rPr lang="en-US" sz="2800" dirty="0">
                <a:solidFill>
                  <a:srgbClr val="0000FF"/>
                </a:solidFill>
                <a:latin typeface="Calibri" charset="0"/>
                <a:ea typeface="ＭＳ Ｐゴシック" charset="0"/>
                <a:cs typeface="ＭＳ Ｐゴシック" charset="0"/>
                <a:sym typeface="Symbol" charset="0"/>
              </a:rPr>
              <a:t> (P(</a:t>
            </a:r>
            <a:r>
              <a:rPr lang="en-US" sz="2800" dirty="0" err="1">
                <a:solidFill>
                  <a:srgbClr val="0000FF"/>
                </a:solidFill>
                <a:latin typeface="Calibri" charset="0"/>
                <a:ea typeface="ＭＳ Ｐゴシック" charset="0"/>
                <a:cs typeface="ＭＳ Ｐゴシック" charset="0"/>
                <a:sym typeface="Symbol" charset="0"/>
              </a:rPr>
              <a:t>x,y</a:t>
            </a:r>
            <a:r>
              <a:rPr lang="en-US" sz="2800" dirty="0">
                <a:solidFill>
                  <a:srgbClr val="0000FF"/>
                </a:solidFill>
                <a:latin typeface="Calibri" charset="0"/>
                <a:ea typeface="ＭＳ Ｐゴシック" charset="0"/>
                <a:cs typeface="ＭＳ Ｐゴシック" charset="0"/>
                <a:sym typeface="Symbol" charset="0"/>
              </a:rPr>
              <a:t>) </a:t>
            </a:r>
            <a:r>
              <a:rPr lang="en-US" sz="2800" dirty="0">
                <a:solidFill>
                  <a:srgbClr val="0000FF"/>
                </a:solidFill>
                <a:latin typeface="Calibri" charset="0"/>
                <a:ea typeface="ＭＳ Ｐゴシック" charset="0"/>
                <a:sym typeface="Symbol" charset="0"/>
              </a:rPr>
              <a:t></a:t>
            </a:r>
            <a:r>
              <a:rPr lang="en-US" sz="2800" dirty="0">
                <a:solidFill>
                  <a:srgbClr val="0000FF"/>
                </a:solidFill>
                <a:latin typeface="Calibri" charset="0"/>
                <a:ea typeface="ＭＳ Ｐゴシック" charset="0"/>
                <a:cs typeface="ＭＳ Ｐゴシック" charset="0"/>
                <a:sym typeface="Symbol" charset="0"/>
              </a:rPr>
              <a:t> Q(</a:t>
            </a:r>
            <a:r>
              <a:rPr lang="en-US" sz="2800" dirty="0" err="1">
                <a:solidFill>
                  <a:srgbClr val="0000FF"/>
                </a:solidFill>
                <a:latin typeface="Calibri" charset="0"/>
                <a:ea typeface="ＭＳ Ｐゴシック" charset="0"/>
                <a:cs typeface="ＭＳ Ｐゴシック" charset="0"/>
                <a:sym typeface="Symbol" charset="0"/>
              </a:rPr>
              <a:t>x,y</a:t>
            </a:r>
            <a:r>
              <a:rPr lang="en-US" sz="2800" dirty="0">
                <a:solidFill>
                  <a:srgbClr val="0000FF"/>
                </a:solidFill>
                <a:latin typeface="Calibri" charset="0"/>
                <a:ea typeface="ＭＳ Ｐゴシック" charset="0"/>
                <a:cs typeface="ＭＳ Ｐゴシック" charset="0"/>
                <a:sym typeface="Symbol" charset="0"/>
              </a:rPr>
              <a:t>))</a:t>
            </a:r>
          </a:p>
          <a:p>
            <a:r>
              <a:rPr lang="en-US" sz="2800" dirty="0">
                <a:solidFill>
                  <a:srgbClr val="0000FF"/>
                </a:solidFill>
                <a:latin typeface="Calibri" charset="0"/>
                <a:ea typeface="ＭＳ Ｐゴシック" charset="0"/>
                <a:sym typeface="Symbol" charset="0"/>
              </a:rPr>
              <a:t></a:t>
            </a:r>
            <a:r>
              <a:rPr lang="en-US" sz="2800" dirty="0">
                <a:solidFill>
                  <a:srgbClr val="0000FF"/>
                </a:solidFill>
                <a:latin typeface="Calibri" charset="0"/>
                <a:ea typeface="ＭＳ Ｐゴシック" charset="0"/>
                <a:cs typeface="ＭＳ Ｐゴシック" charset="0"/>
                <a:sym typeface="Symbol" charset="0"/>
              </a:rPr>
              <a:t> Q(</a:t>
            </a:r>
            <a:r>
              <a:rPr lang="en-US" sz="2800" dirty="0" err="1">
                <a:solidFill>
                  <a:srgbClr val="0000FF"/>
                </a:solidFill>
                <a:latin typeface="Calibri" charset="0"/>
                <a:ea typeface="ＭＳ Ｐゴシック" charset="0"/>
                <a:cs typeface="ＭＳ Ｐゴシック" charset="0"/>
                <a:sym typeface="Symbol" charset="0"/>
              </a:rPr>
              <a:t>x,y</a:t>
            </a:r>
            <a:r>
              <a:rPr lang="en-US" sz="2800" dirty="0">
                <a:solidFill>
                  <a:srgbClr val="0000FF"/>
                </a:solidFill>
                <a:latin typeface="Calibri" charset="0"/>
                <a:ea typeface="ＭＳ Ｐゴシック" charset="0"/>
                <a:cs typeface="ＭＳ Ｐゴシック" charset="0"/>
                <a:sym typeface="Symbol" charset="0"/>
              </a:rPr>
              <a:t>) : x and y are integers.</a:t>
            </a:r>
          </a:p>
        </p:txBody>
      </p:sp>
    </p:spTree>
    <p:extLst>
      <p:ext uri="{BB962C8B-B14F-4D97-AF65-F5344CB8AC3E}">
        <p14:creationId xmlns:p14="http://schemas.microsoft.com/office/powerpoint/2010/main" val="61968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writing Proofs</a:t>
            </a:r>
          </a:p>
        </p:txBody>
      </p:sp>
      <p:sp>
        <p:nvSpPr>
          <p:cNvPr id="3" name="Content Placeholder 2"/>
          <p:cNvSpPr>
            <a:spLocks noGrp="1"/>
          </p:cNvSpPr>
          <p:nvPr>
            <p:ph idx="1"/>
          </p:nvPr>
        </p:nvSpPr>
        <p:spPr/>
        <p:txBody>
          <a:bodyPr>
            <a:normAutofit/>
          </a:bodyPr>
          <a:lstStyle/>
          <a:p>
            <a:r>
              <a:rPr lang="en-US" dirty="0"/>
              <a:t>One of the hardest parts of writing proofs is knowing where to start.</a:t>
            </a:r>
          </a:p>
          <a:p>
            <a:r>
              <a:rPr lang="en-US" dirty="0"/>
              <a:t>A proof can be any sequence of logical steps.</a:t>
            </a:r>
          </a:p>
          <a:p>
            <a:pPr lvl="1"/>
            <a:r>
              <a:rPr lang="en-US" dirty="0"/>
              <a:t>which steps will lead to the proof?</a:t>
            </a:r>
          </a:p>
          <a:p>
            <a:r>
              <a:rPr lang="en-US" dirty="0"/>
              <a:t>Fortunately, many proofs follow one of a relatively small number of patterns.</a:t>
            </a:r>
          </a:p>
          <a:p>
            <a:r>
              <a:rPr lang="en-US" dirty="0"/>
              <a:t>Following one of the common patterns helps give the proof structure and some direction.</a:t>
            </a:r>
          </a:p>
        </p:txBody>
      </p:sp>
    </p:spTree>
    <p:extLst>
      <p:ext uri="{BB962C8B-B14F-4D97-AF65-F5344CB8AC3E}">
        <p14:creationId xmlns:p14="http://schemas.microsoft.com/office/powerpoint/2010/main" val="36562188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600200"/>
            <a:ext cx="8229600" cy="5110877"/>
          </a:xfrm>
        </p:spPr>
        <p:txBody>
          <a:bodyPr>
            <a:normAutofit/>
          </a:bodyPr>
          <a:lstStyle/>
          <a:p>
            <a:r>
              <a:rPr lang="en-US" sz="2800" dirty="0">
                <a:solidFill>
                  <a:srgbClr val="0000FF"/>
                </a:solidFill>
              </a:rPr>
              <a:t>Let x and y be real numbers. If 5x+25y = 1723, then x or y is not an integer.</a:t>
            </a:r>
          </a:p>
          <a:p>
            <a:r>
              <a:rPr lang="en-US" sz="2800" dirty="0"/>
              <a:t>Here P(</a:t>
            </a:r>
            <a:r>
              <a:rPr lang="en-US" sz="2800" dirty="0" err="1"/>
              <a:t>x,y</a:t>
            </a:r>
            <a:r>
              <a:rPr lang="en-US" sz="2800" dirty="0"/>
              <a:t>): 5x + 25 y =1723; </a:t>
            </a:r>
          </a:p>
          <a:p>
            <a:r>
              <a:rPr lang="en-US" sz="2800" dirty="0"/>
              <a:t>Q(</a:t>
            </a:r>
            <a:r>
              <a:rPr lang="en-US" sz="2800" dirty="0" err="1"/>
              <a:t>x,y</a:t>
            </a:r>
            <a:r>
              <a:rPr lang="en-US" sz="2800" dirty="0"/>
              <a:t>): (x is not an integer) </a:t>
            </a:r>
            <a:r>
              <a:rPr lang="en-US" sz="2800" dirty="0">
                <a:latin typeface="Calibri" charset="0"/>
                <a:ea typeface="ＭＳ Ｐゴシック" charset="0"/>
                <a:cs typeface="ＭＳ Ｐゴシック" charset="0"/>
                <a:sym typeface="Symbol" charset="0"/>
              </a:rPr>
              <a:t> (y is not an integer)</a:t>
            </a:r>
          </a:p>
          <a:p>
            <a:r>
              <a:rPr lang="en-US" sz="2800" dirty="0">
                <a:latin typeface="Calibri" charset="0"/>
                <a:ea typeface="ＭＳ Ｐゴシック" charset="0"/>
                <a:cs typeface="ＭＳ Ｐゴシック" charset="0"/>
                <a:sym typeface="Symbol" charset="0"/>
              </a:rPr>
              <a:t>Suppose </a:t>
            </a:r>
            <a:r>
              <a:rPr lang="en-US" sz="2800" dirty="0" err="1">
                <a:latin typeface="Calibri" charset="0"/>
                <a:ea typeface="ＭＳ Ｐゴシック" charset="0"/>
                <a:cs typeface="ＭＳ Ｐゴシック" charset="0"/>
                <a:sym typeface="Symbol" charset="0"/>
              </a:rPr>
              <a:t>x,y</a:t>
            </a:r>
            <a:r>
              <a:rPr lang="en-US" sz="2800" dirty="0">
                <a:latin typeface="Calibri" charset="0"/>
                <a:ea typeface="ＭＳ Ｐゴシック" charset="0"/>
                <a:cs typeface="ＭＳ Ｐゴシック" charset="0"/>
                <a:sym typeface="Symbol" charset="0"/>
              </a:rPr>
              <a:t> (P(</a:t>
            </a:r>
            <a:r>
              <a:rPr lang="en-US" sz="2800" dirty="0" err="1">
                <a:latin typeface="Calibri" charset="0"/>
                <a:ea typeface="ＭＳ Ｐゴシック" charset="0"/>
                <a:cs typeface="ＭＳ Ｐゴシック" charset="0"/>
                <a:sym typeface="Symbol" charset="0"/>
              </a:rPr>
              <a:t>x,y</a:t>
            </a:r>
            <a:r>
              <a:rPr lang="en-US" sz="2800" dirty="0">
                <a:latin typeface="Calibri" charset="0"/>
                <a:ea typeface="ＭＳ Ｐゴシック" charset="0"/>
                <a:cs typeface="ＭＳ Ｐゴシック" charset="0"/>
                <a:sym typeface="Symbol" charset="0"/>
              </a:rPr>
              <a:t>) </a:t>
            </a:r>
            <a:r>
              <a:rPr lang="en-US" sz="2800" dirty="0">
                <a:latin typeface="Calibri" charset="0"/>
                <a:ea typeface="ＭＳ Ｐゴシック" charset="0"/>
                <a:sym typeface="Symbol" charset="0"/>
              </a:rPr>
              <a:t></a:t>
            </a:r>
            <a:r>
              <a:rPr lang="en-US" sz="2800" dirty="0">
                <a:latin typeface="Calibri" charset="0"/>
                <a:ea typeface="ＭＳ Ｐゴシック" charset="0"/>
                <a:cs typeface="ＭＳ Ｐゴシック" charset="0"/>
                <a:sym typeface="Symbol" charset="0"/>
              </a:rPr>
              <a:t> Q(</a:t>
            </a:r>
            <a:r>
              <a:rPr lang="en-US" sz="2800" dirty="0" err="1">
                <a:latin typeface="Calibri" charset="0"/>
                <a:ea typeface="ＭＳ Ｐゴシック" charset="0"/>
                <a:cs typeface="ＭＳ Ｐゴシック" charset="0"/>
                <a:sym typeface="Symbol" charset="0"/>
              </a:rPr>
              <a:t>x,y</a:t>
            </a:r>
            <a:r>
              <a:rPr lang="en-US" sz="2800" dirty="0">
                <a:latin typeface="Calibri" charset="0"/>
                <a:ea typeface="ＭＳ Ｐゴシック" charset="0"/>
                <a:cs typeface="ＭＳ Ｐゴシック" charset="0"/>
                <a:sym typeface="Symbol" charset="0"/>
              </a:rPr>
              <a:t>))</a:t>
            </a:r>
          </a:p>
          <a:p>
            <a:r>
              <a:rPr lang="en-US" sz="2800" dirty="0">
                <a:latin typeface="Calibri" charset="0"/>
                <a:ea typeface="ＭＳ Ｐゴシック" charset="0"/>
                <a:sym typeface="Symbol" charset="0"/>
              </a:rPr>
              <a:t></a:t>
            </a:r>
            <a:r>
              <a:rPr lang="en-US" sz="2800" dirty="0">
                <a:latin typeface="Calibri" charset="0"/>
                <a:ea typeface="ＭＳ Ｐゴシック" charset="0"/>
                <a:cs typeface="ＭＳ Ｐゴシック" charset="0"/>
                <a:sym typeface="Symbol" charset="0"/>
              </a:rPr>
              <a:t> Q(</a:t>
            </a:r>
            <a:r>
              <a:rPr lang="en-US" sz="2800" dirty="0" err="1">
                <a:latin typeface="Calibri" charset="0"/>
                <a:ea typeface="ＭＳ Ｐゴシック" charset="0"/>
                <a:cs typeface="ＭＳ Ｐゴシック" charset="0"/>
                <a:sym typeface="Symbol" charset="0"/>
              </a:rPr>
              <a:t>x,y</a:t>
            </a:r>
            <a:r>
              <a:rPr lang="en-US" sz="2800" dirty="0">
                <a:latin typeface="Calibri" charset="0"/>
                <a:ea typeface="ＭＳ Ｐゴシック" charset="0"/>
                <a:cs typeface="ＭＳ Ｐゴシック" charset="0"/>
                <a:sym typeface="Symbol" charset="0"/>
              </a:rPr>
              <a:t>) : x and y are integers.</a:t>
            </a:r>
          </a:p>
          <a:p>
            <a:r>
              <a:rPr lang="en-US" sz="2800" dirty="0">
                <a:solidFill>
                  <a:srgbClr val="0000FF"/>
                </a:solidFill>
                <a:latin typeface="Calibri" charset="0"/>
                <a:ea typeface="ＭＳ Ｐゴシック" charset="0"/>
                <a:cs typeface="ＭＳ Ｐゴシック" charset="0"/>
                <a:sym typeface="Symbol" charset="0"/>
              </a:rPr>
              <a:t>Note that 5x + 25 y =1723 is 5(x+5y) =1723.</a:t>
            </a:r>
          </a:p>
          <a:p>
            <a:r>
              <a:rPr lang="en-US" sz="2800" dirty="0">
                <a:solidFill>
                  <a:srgbClr val="0000FF"/>
                </a:solidFill>
                <a:latin typeface="Calibri" charset="0"/>
                <a:ea typeface="ＭＳ Ｐゴシック" charset="0"/>
                <a:cs typeface="ＭＳ Ｐゴシック" charset="0"/>
                <a:sym typeface="Symbol" charset="0"/>
              </a:rPr>
              <a:t>Since x+5y is an integer, therefore 5 divides 1723, a contradiction.</a:t>
            </a:r>
            <a:endParaRPr lang="en-US" sz="2800" dirty="0">
              <a:solidFill>
                <a:srgbClr val="0000FF"/>
              </a:solidFill>
            </a:endParaRPr>
          </a:p>
        </p:txBody>
      </p:sp>
    </p:spTree>
    <p:extLst>
      <p:ext uri="{BB962C8B-B14F-4D97-AF65-F5344CB8AC3E}">
        <p14:creationId xmlns:p14="http://schemas.microsoft.com/office/powerpoint/2010/main" val="34234866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600200"/>
            <a:ext cx="8686800" cy="4525963"/>
          </a:xfrm>
        </p:spPr>
        <p:txBody>
          <a:bodyPr>
            <a:normAutofit/>
          </a:bodyPr>
          <a:lstStyle/>
          <a:p>
            <a:r>
              <a:rPr lang="en-US" sz="2800" dirty="0">
                <a:solidFill>
                  <a:srgbClr val="0000FF"/>
                </a:solidFill>
              </a:rPr>
              <a:t>Consider the statement: For all nonnegative real numbers a, b, and c, if a</a:t>
            </a:r>
            <a:r>
              <a:rPr lang="en-US" sz="2800" baseline="30000" dirty="0">
                <a:solidFill>
                  <a:srgbClr val="0000FF"/>
                </a:solidFill>
              </a:rPr>
              <a:t>2</a:t>
            </a:r>
            <a:r>
              <a:rPr lang="en-US" sz="2800" dirty="0">
                <a:solidFill>
                  <a:srgbClr val="0000FF"/>
                </a:solidFill>
              </a:rPr>
              <a:t> + b</a:t>
            </a:r>
            <a:r>
              <a:rPr lang="en-US" sz="2800" baseline="30000" dirty="0">
                <a:solidFill>
                  <a:srgbClr val="0000FF"/>
                </a:solidFill>
              </a:rPr>
              <a:t>2 </a:t>
            </a:r>
            <a:r>
              <a:rPr lang="en-US" sz="2800" dirty="0">
                <a:solidFill>
                  <a:srgbClr val="0000FF"/>
                </a:solidFill>
              </a:rPr>
              <a:t>= c</a:t>
            </a:r>
            <a:r>
              <a:rPr lang="en-US" sz="2800" baseline="30000" dirty="0">
                <a:solidFill>
                  <a:srgbClr val="0000FF"/>
                </a:solidFill>
              </a:rPr>
              <a:t>2</a:t>
            </a:r>
            <a:r>
              <a:rPr lang="en-US" sz="2800" dirty="0">
                <a:solidFill>
                  <a:srgbClr val="0000FF"/>
                </a:solidFill>
              </a:rPr>
              <a:t>,     then a + b ≥ c. </a:t>
            </a:r>
            <a:endParaRPr lang="en-US" sz="2800" dirty="0"/>
          </a:p>
          <a:p>
            <a:pPr lvl="1"/>
            <a:r>
              <a:rPr lang="en-US" sz="2400" dirty="0"/>
              <a:t>Exercise</a:t>
            </a:r>
          </a:p>
        </p:txBody>
      </p:sp>
    </p:spTree>
    <p:extLst>
      <p:ext uri="{BB962C8B-B14F-4D97-AF65-F5344CB8AC3E}">
        <p14:creationId xmlns:p14="http://schemas.microsoft.com/office/powerpoint/2010/main" val="40506897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Proof by cases</a:t>
            </a:r>
          </a:p>
        </p:txBody>
      </p:sp>
      <p:sp>
        <p:nvSpPr>
          <p:cNvPr id="3" name="Content Placeholder 2"/>
          <p:cNvSpPr>
            <a:spLocks noGrp="1"/>
          </p:cNvSpPr>
          <p:nvPr>
            <p:ph idx="1"/>
          </p:nvPr>
        </p:nvSpPr>
        <p:spPr>
          <a:xfrm>
            <a:off x="457199" y="1600200"/>
            <a:ext cx="8539067" cy="4525963"/>
          </a:xfrm>
        </p:spPr>
        <p:txBody>
          <a:bodyPr/>
          <a:lstStyle/>
          <a:p>
            <a:r>
              <a:rPr lang="en-US" dirty="0"/>
              <a:t>Sometimes it is easier to prove a theorem by</a:t>
            </a:r>
          </a:p>
          <a:p>
            <a:pPr lvl="1"/>
            <a:r>
              <a:rPr lang="en-US" dirty="0"/>
              <a:t>breaking it down into cases and</a:t>
            </a:r>
          </a:p>
          <a:p>
            <a:pPr lvl="1"/>
            <a:r>
              <a:rPr lang="en-US" dirty="0"/>
              <a:t>proving each case separately.</a:t>
            </a:r>
          </a:p>
          <a:p>
            <a:r>
              <a:rPr lang="en-US" dirty="0"/>
              <a:t>It is a direct method of proving statements like </a:t>
            </a:r>
            <a:r>
              <a:rPr lang="en-US" b="1" dirty="0">
                <a:solidFill>
                  <a:srgbClr val="0000FF"/>
                </a:solidFill>
              </a:rPr>
              <a:t>p</a:t>
            </a:r>
            <a:r>
              <a:rPr lang="en-US" b="1" baseline="-25000" dirty="0">
                <a:solidFill>
                  <a:srgbClr val="0000FF"/>
                </a:solidFill>
              </a:rPr>
              <a:t>1</a:t>
            </a:r>
            <a:r>
              <a:rPr lang="en-US" b="1" dirty="0">
                <a:solidFill>
                  <a:srgbClr val="0000FF"/>
                </a:solidFill>
              </a:rPr>
              <a:t> </a:t>
            </a:r>
            <a:r>
              <a:rPr lang="en-US" b="1" dirty="0">
                <a:solidFill>
                  <a:srgbClr val="0000FF"/>
                </a:solidFill>
                <a:latin typeface="Calibri" charset="0"/>
                <a:ea typeface="ＭＳ Ｐゴシック" charset="0"/>
                <a:cs typeface="ＭＳ Ｐゴシック" charset="0"/>
                <a:sym typeface="Symbol" charset="0"/>
              </a:rPr>
              <a:t> p</a:t>
            </a:r>
            <a:r>
              <a:rPr lang="en-US" b="1" baseline="-25000" dirty="0">
                <a:solidFill>
                  <a:srgbClr val="0000FF"/>
                </a:solidFill>
                <a:latin typeface="Calibri" charset="0"/>
                <a:ea typeface="ＭＳ Ｐゴシック" charset="0"/>
                <a:cs typeface="ＭＳ Ｐゴシック" charset="0"/>
                <a:sym typeface="Symbol" charset="0"/>
              </a:rPr>
              <a:t>2 </a:t>
            </a:r>
            <a:r>
              <a:rPr lang="en-US" b="1" dirty="0">
                <a:solidFill>
                  <a:srgbClr val="0000FF"/>
                </a:solidFill>
                <a:latin typeface="Calibri" charset="0"/>
                <a:ea typeface="ＭＳ Ｐゴシック" charset="0"/>
                <a:cs typeface="ＭＳ Ｐゴシック" charset="0"/>
              </a:rPr>
              <a:t> </a:t>
            </a:r>
            <a:r>
              <a:rPr lang="en-US" b="1" dirty="0">
                <a:solidFill>
                  <a:srgbClr val="0000FF"/>
                </a:solidFill>
                <a:latin typeface="Calibri" charset="0"/>
                <a:ea typeface="ＭＳ Ｐゴシック" charset="0"/>
                <a:cs typeface="ＭＳ Ｐゴシック" charset="0"/>
                <a:sym typeface="Symbol" charset="0"/>
              </a:rPr>
              <a:t>  ….  </a:t>
            </a:r>
            <a:r>
              <a:rPr lang="en-US" b="1" dirty="0" err="1">
                <a:solidFill>
                  <a:srgbClr val="0000FF"/>
                </a:solidFill>
                <a:latin typeface="Calibri" charset="0"/>
                <a:ea typeface="ＭＳ Ｐゴシック" charset="0"/>
                <a:cs typeface="ＭＳ Ｐゴシック" charset="0"/>
                <a:sym typeface="Symbol" charset="0"/>
              </a:rPr>
              <a:t>p</a:t>
            </a:r>
            <a:r>
              <a:rPr lang="en-US" b="1" baseline="-25000" dirty="0" err="1">
                <a:solidFill>
                  <a:srgbClr val="0000FF"/>
                </a:solidFill>
                <a:latin typeface="Calibri" charset="0"/>
                <a:ea typeface="ＭＳ Ｐゴシック" charset="0"/>
                <a:cs typeface="ＭＳ Ｐゴシック" charset="0"/>
                <a:sym typeface="Symbol" charset="0"/>
              </a:rPr>
              <a:t>n</a:t>
            </a:r>
            <a:r>
              <a:rPr lang="en-US" b="1" dirty="0">
                <a:solidFill>
                  <a:srgbClr val="0000FF"/>
                </a:solidFill>
                <a:latin typeface="Calibri" charset="0"/>
                <a:ea typeface="ＭＳ Ｐゴシック" charset="0"/>
                <a:cs typeface="ＭＳ Ｐゴシック" charset="0"/>
                <a:sym typeface="Symbol" charset="0"/>
              </a:rPr>
              <a:t> </a:t>
            </a:r>
            <a:r>
              <a:rPr lang="en-US" b="1" dirty="0">
                <a:solidFill>
                  <a:srgbClr val="0000FF"/>
                </a:solidFill>
                <a:sym typeface="Symbol" charset="0"/>
              </a:rPr>
              <a:t> q </a:t>
            </a:r>
            <a:r>
              <a:rPr lang="en-US" dirty="0">
                <a:sym typeface="Symbol" charset="0"/>
              </a:rPr>
              <a:t>is equivalent to proving </a:t>
            </a:r>
            <a:r>
              <a:rPr lang="en-US" b="1" dirty="0">
                <a:solidFill>
                  <a:srgbClr val="0000FF"/>
                </a:solidFill>
                <a:sym typeface="Symbol" charset="0"/>
              </a:rPr>
              <a:t>(</a:t>
            </a:r>
            <a:r>
              <a:rPr lang="en-US" b="1" dirty="0">
                <a:solidFill>
                  <a:srgbClr val="0000FF"/>
                </a:solidFill>
              </a:rPr>
              <a:t>p</a:t>
            </a:r>
            <a:r>
              <a:rPr lang="en-US" b="1" baseline="-25000" dirty="0">
                <a:solidFill>
                  <a:srgbClr val="0000FF"/>
                </a:solidFill>
              </a:rPr>
              <a:t>1 </a:t>
            </a:r>
            <a:r>
              <a:rPr lang="en-US" b="1" dirty="0">
                <a:solidFill>
                  <a:srgbClr val="0000FF"/>
                </a:solidFill>
                <a:latin typeface="Calibri" charset="0"/>
                <a:ea typeface="ＭＳ Ｐゴシック" charset="0"/>
                <a:cs typeface="ＭＳ Ｐゴシック" charset="0"/>
                <a:sym typeface="Symbol" charset="0"/>
              </a:rPr>
              <a:t></a:t>
            </a:r>
            <a:r>
              <a:rPr lang="en-US" b="1" dirty="0">
                <a:solidFill>
                  <a:srgbClr val="0000FF"/>
                </a:solidFill>
                <a:sym typeface="Symbol" charset="0"/>
              </a:rPr>
              <a:t> q) </a:t>
            </a:r>
            <a:r>
              <a:rPr lang="en-US" b="1" dirty="0">
                <a:solidFill>
                  <a:srgbClr val="0000FF"/>
                </a:solidFill>
                <a:latin typeface="Calibri" charset="0"/>
                <a:ea typeface="ＭＳ Ｐゴシック" charset="0"/>
                <a:cs typeface="ＭＳ Ｐゴシック" charset="0"/>
                <a:sym typeface="Symbol" charset="0"/>
              </a:rPr>
              <a:t> </a:t>
            </a:r>
            <a:r>
              <a:rPr lang="en-US" b="1" dirty="0">
                <a:solidFill>
                  <a:srgbClr val="0000FF"/>
                </a:solidFill>
                <a:sym typeface="Symbol" charset="0"/>
              </a:rPr>
              <a:t>(</a:t>
            </a:r>
            <a:r>
              <a:rPr lang="en-US" b="1" dirty="0">
                <a:solidFill>
                  <a:srgbClr val="0000FF"/>
                </a:solidFill>
              </a:rPr>
              <a:t>p</a:t>
            </a:r>
            <a:r>
              <a:rPr lang="en-US" b="1" baseline="-25000" dirty="0">
                <a:solidFill>
                  <a:srgbClr val="0000FF"/>
                </a:solidFill>
              </a:rPr>
              <a:t>2 </a:t>
            </a:r>
            <a:r>
              <a:rPr lang="en-US" b="1" dirty="0">
                <a:solidFill>
                  <a:srgbClr val="0000FF"/>
                </a:solidFill>
                <a:latin typeface="Calibri" charset="0"/>
                <a:ea typeface="ＭＳ Ｐゴシック" charset="0"/>
                <a:cs typeface="ＭＳ Ｐゴシック" charset="0"/>
                <a:sym typeface="Symbol" charset="0"/>
              </a:rPr>
              <a:t></a:t>
            </a:r>
            <a:r>
              <a:rPr lang="en-US" b="1" dirty="0">
                <a:solidFill>
                  <a:srgbClr val="0000FF"/>
                </a:solidFill>
                <a:sym typeface="Symbol" charset="0"/>
              </a:rPr>
              <a:t> q) </a:t>
            </a:r>
            <a:r>
              <a:rPr lang="en-US" b="1" dirty="0">
                <a:solidFill>
                  <a:srgbClr val="0000FF"/>
                </a:solidFill>
                <a:latin typeface="Calibri" charset="0"/>
                <a:ea typeface="ＭＳ Ｐゴシック" charset="0"/>
                <a:cs typeface="ＭＳ Ｐゴシック" charset="0"/>
                <a:sym typeface="Symbol" charset="0"/>
              </a:rPr>
              <a:t> </a:t>
            </a:r>
            <a:r>
              <a:rPr lang="en-US" b="1" dirty="0">
                <a:solidFill>
                  <a:srgbClr val="0000FF"/>
                </a:solidFill>
                <a:sym typeface="Symbol" charset="0"/>
              </a:rPr>
              <a:t>(</a:t>
            </a:r>
            <a:r>
              <a:rPr lang="en-US" b="1" dirty="0">
                <a:solidFill>
                  <a:srgbClr val="0000FF"/>
                </a:solidFill>
              </a:rPr>
              <a:t>p</a:t>
            </a:r>
            <a:r>
              <a:rPr lang="en-US" b="1" baseline="-25000" dirty="0">
                <a:solidFill>
                  <a:srgbClr val="0000FF"/>
                </a:solidFill>
              </a:rPr>
              <a:t>3 </a:t>
            </a:r>
            <a:r>
              <a:rPr lang="en-US" b="1" dirty="0">
                <a:solidFill>
                  <a:srgbClr val="0000FF"/>
                </a:solidFill>
                <a:latin typeface="Calibri" charset="0"/>
                <a:ea typeface="ＭＳ Ｐゴシック" charset="0"/>
                <a:cs typeface="ＭＳ Ｐゴシック" charset="0"/>
                <a:sym typeface="Symbol" charset="0"/>
              </a:rPr>
              <a:t></a:t>
            </a:r>
            <a:r>
              <a:rPr lang="en-US" b="1" dirty="0">
                <a:solidFill>
                  <a:srgbClr val="0000FF"/>
                </a:solidFill>
                <a:sym typeface="Symbol" charset="0"/>
              </a:rPr>
              <a:t> q)</a:t>
            </a:r>
            <a:r>
              <a:rPr lang="en-US" b="1" dirty="0">
                <a:solidFill>
                  <a:srgbClr val="0000FF"/>
                </a:solidFill>
                <a:latin typeface="Calibri" charset="0"/>
                <a:ea typeface="ＭＳ Ｐゴシック" charset="0"/>
                <a:cs typeface="ＭＳ Ｐゴシック" charset="0"/>
                <a:sym typeface="Symbol" charset="0"/>
              </a:rPr>
              <a:t> </a:t>
            </a:r>
            <a:r>
              <a:rPr lang="en-US" b="1" dirty="0">
                <a:solidFill>
                  <a:srgbClr val="0000FF"/>
                </a:solidFill>
                <a:sym typeface="Symbol" charset="0"/>
              </a:rPr>
              <a:t> …. </a:t>
            </a:r>
            <a:r>
              <a:rPr lang="en-US" b="1" dirty="0">
                <a:solidFill>
                  <a:srgbClr val="0000FF"/>
                </a:solidFill>
                <a:latin typeface="Calibri" charset="0"/>
                <a:ea typeface="ＭＳ Ｐゴシック" charset="0"/>
                <a:cs typeface="ＭＳ Ｐゴシック" charset="0"/>
                <a:sym typeface="Symbol" charset="0"/>
              </a:rPr>
              <a:t></a:t>
            </a:r>
            <a:r>
              <a:rPr lang="en-US" b="1" dirty="0">
                <a:solidFill>
                  <a:srgbClr val="0000FF"/>
                </a:solidFill>
                <a:sym typeface="Symbol" charset="0"/>
              </a:rPr>
              <a:t> (</a:t>
            </a:r>
            <a:r>
              <a:rPr lang="en-US" b="1" dirty="0" err="1">
                <a:solidFill>
                  <a:srgbClr val="0000FF"/>
                </a:solidFill>
              </a:rPr>
              <a:t>p</a:t>
            </a:r>
            <a:r>
              <a:rPr lang="en-US" b="1" baseline="-25000" dirty="0" err="1">
                <a:solidFill>
                  <a:srgbClr val="0000FF"/>
                </a:solidFill>
              </a:rPr>
              <a:t>n</a:t>
            </a:r>
            <a:r>
              <a:rPr lang="en-US" b="1" baseline="-25000" dirty="0">
                <a:solidFill>
                  <a:srgbClr val="0000FF"/>
                </a:solidFill>
              </a:rPr>
              <a:t> </a:t>
            </a:r>
            <a:r>
              <a:rPr lang="en-US" b="1" dirty="0">
                <a:solidFill>
                  <a:srgbClr val="0000FF"/>
                </a:solidFill>
                <a:latin typeface="Calibri" charset="0"/>
                <a:ea typeface="ＭＳ Ｐゴシック" charset="0"/>
                <a:cs typeface="ＭＳ Ｐゴシック" charset="0"/>
                <a:sym typeface="Symbol" charset="0"/>
              </a:rPr>
              <a:t></a:t>
            </a:r>
            <a:r>
              <a:rPr lang="en-US" b="1" dirty="0">
                <a:solidFill>
                  <a:srgbClr val="0000FF"/>
                </a:solidFill>
                <a:sym typeface="Symbol" charset="0"/>
              </a:rPr>
              <a:t> q).</a:t>
            </a:r>
            <a:endParaRPr lang="en-US" b="1" dirty="0">
              <a:solidFill>
                <a:srgbClr val="0000FF"/>
              </a:solidFill>
            </a:endParaRPr>
          </a:p>
        </p:txBody>
      </p:sp>
    </p:spTree>
    <p:extLst>
      <p:ext uri="{BB962C8B-B14F-4D97-AF65-F5344CB8AC3E}">
        <p14:creationId xmlns:p14="http://schemas.microsoft.com/office/powerpoint/2010/main" val="3895873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a:t>
            </a:r>
          </a:p>
        </p:txBody>
      </p:sp>
      <p:sp>
        <p:nvSpPr>
          <p:cNvPr id="3" name="Content Placeholder 2"/>
          <p:cNvSpPr>
            <a:spLocks noGrp="1"/>
          </p:cNvSpPr>
          <p:nvPr>
            <p:ph idx="1"/>
          </p:nvPr>
        </p:nvSpPr>
        <p:spPr>
          <a:xfrm>
            <a:off x="158758" y="1600200"/>
            <a:ext cx="8749310" cy="5257800"/>
          </a:xfrm>
        </p:spPr>
        <p:txBody>
          <a:bodyPr>
            <a:normAutofit/>
          </a:bodyPr>
          <a:lstStyle/>
          <a:p>
            <a:r>
              <a:rPr lang="en-US" sz="2800" b="1" dirty="0">
                <a:solidFill>
                  <a:srgbClr val="0000FF"/>
                </a:solidFill>
              </a:rPr>
              <a:t>For any two </a:t>
            </a:r>
            <a:r>
              <a:rPr lang="en-US" sz="2800" b="1" dirty="0" err="1">
                <a:solidFill>
                  <a:srgbClr val="0000FF"/>
                </a:solidFill>
              </a:rPr>
              <a:t>reals</a:t>
            </a:r>
            <a:r>
              <a:rPr lang="en-US" sz="2800" b="1" dirty="0">
                <a:solidFill>
                  <a:srgbClr val="0000FF"/>
                </a:solidFill>
              </a:rPr>
              <a:t> x and y, show </a:t>
            </a:r>
            <a:r>
              <a:rPr lang="en-US" sz="2800" b="1" dirty="0" err="1">
                <a:solidFill>
                  <a:srgbClr val="0000FF"/>
                </a:solidFill>
              </a:rPr>
              <a:t>that|x+y</a:t>
            </a:r>
            <a:r>
              <a:rPr lang="en-US" sz="2800" b="1" dirty="0">
                <a:solidFill>
                  <a:srgbClr val="0000FF"/>
                </a:solidFill>
              </a:rPr>
              <a:t>| ≤ |x| + |y|.</a:t>
            </a:r>
          </a:p>
          <a:p>
            <a:r>
              <a:rPr lang="en-US" dirty="0"/>
              <a:t>Proof by cases:</a:t>
            </a:r>
          </a:p>
        </p:txBody>
      </p:sp>
    </p:spTree>
    <p:extLst>
      <p:ext uri="{BB962C8B-B14F-4D97-AF65-F5344CB8AC3E}">
        <p14:creationId xmlns:p14="http://schemas.microsoft.com/office/powerpoint/2010/main" val="41538301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a:t>
            </a:r>
          </a:p>
        </p:txBody>
      </p:sp>
      <p:sp>
        <p:nvSpPr>
          <p:cNvPr id="3" name="Content Placeholder 2"/>
          <p:cNvSpPr>
            <a:spLocks noGrp="1"/>
          </p:cNvSpPr>
          <p:nvPr>
            <p:ph idx="1"/>
          </p:nvPr>
        </p:nvSpPr>
        <p:spPr>
          <a:xfrm>
            <a:off x="158758" y="1600200"/>
            <a:ext cx="8749310" cy="5257800"/>
          </a:xfrm>
        </p:spPr>
        <p:txBody>
          <a:bodyPr>
            <a:normAutofit/>
          </a:bodyPr>
          <a:lstStyle/>
          <a:p>
            <a:r>
              <a:rPr lang="en-US" sz="2800" b="1" dirty="0">
                <a:solidFill>
                  <a:srgbClr val="0000FF"/>
                </a:solidFill>
              </a:rPr>
              <a:t>For any two </a:t>
            </a:r>
            <a:r>
              <a:rPr lang="en-US" sz="2800" b="1" dirty="0" err="1">
                <a:solidFill>
                  <a:srgbClr val="0000FF"/>
                </a:solidFill>
              </a:rPr>
              <a:t>reals</a:t>
            </a:r>
            <a:r>
              <a:rPr lang="en-US" sz="2800" b="1" dirty="0">
                <a:solidFill>
                  <a:srgbClr val="0000FF"/>
                </a:solidFill>
              </a:rPr>
              <a:t> x and y, show </a:t>
            </a:r>
            <a:r>
              <a:rPr lang="en-US" sz="2800" b="1" dirty="0" err="1">
                <a:solidFill>
                  <a:srgbClr val="0000FF"/>
                </a:solidFill>
              </a:rPr>
              <a:t>that|x+y</a:t>
            </a:r>
            <a:r>
              <a:rPr lang="en-US" sz="2800" b="1" dirty="0">
                <a:solidFill>
                  <a:srgbClr val="0000FF"/>
                </a:solidFill>
              </a:rPr>
              <a:t>| ≤ |x| + |y|.</a:t>
            </a:r>
          </a:p>
          <a:p>
            <a:r>
              <a:rPr lang="en-US" dirty="0"/>
              <a:t>Proof by cases:</a:t>
            </a:r>
          </a:p>
          <a:p>
            <a:pPr lvl="1"/>
            <a:r>
              <a:rPr lang="en-US" dirty="0"/>
              <a:t>(Case 1) x ≥ 0, y ≥ 0 </a:t>
            </a:r>
          </a:p>
          <a:p>
            <a:pPr lvl="2"/>
            <a:r>
              <a:rPr lang="en-US" dirty="0"/>
              <a:t>Theorem is true since  (</a:t>
            </a:r>
            <a:r>
              <a:rPr lang="en-US" dirty="0" err="1"/>
              <a:t>x+y</a:t>
            </a:r>
            <a:r>
              <a:rPr lang="en-US" dirty="0"/>
              <a:t>) = x + y.</a:t>
            </a:r>
          </a:p>
        </p:txBody>
      </p:sp>
    </p:spTree>
    <p:extLst>
      <p:ext uri="{BB962C8B-B14F-4D97-AF65-F5344CB8AC3E}">
        <p14:creationId xmlns:p14="http://schemas.microsoft.com/office/powerpoint/2010/main" val="2482815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a:t>
            </a:r>
          </a:p>
        </p:txBody>
      </p:sp>
      <p:sp>
        <p:nvSpPr>
          <p:cNvPr id="3" name="Content Placeholder 2"/>
          <p:cNvSpPr>
            <a:spLocks noGrp="1"/>
          </p:cNvSpPr>
          <p:nvPr>
            <p:ph idx="1"/>
          </p:nvPr>
        </p:nvSpPr>
        <p:spPr>
          <a:xfrm>
            <a:off x="0" y="1600200"/>
            <a:ext cx="9144000" cy="5257800"/>
          </a:xfrm>
        </p:spPr>
        <p:txBody>
          <a:bodyPr>
            <a:normAutofit/>
          </a:bodyPr>
          <a:lstStyle/>
          <a:p>
            <a:r>
              <a:rPr lang="en-US" sz="2800" b="1" dirty="0">
                <a:solidFill>
                  <a:srgbClr val="0000FF"/>
                </a:solidFill>
              </a:rPr>
              <a:t>For any two </a:t>
            </a:r>
            <a:r>
              <a:rPr lang="en-US" sz="2800" b="1" dirty="0" err="1">
                <a:solidFill>
                  <a:srgbClr val="0000FF"/>
                </a:solidFill>
              </a:rPr>
              <a:t>reals</a:t>
            </a:r>
            <a:r>
              <a:rPr lang="en-US" sz="2800" b="1" dirty="0">
                <a:solidFill>
                  <a:srgbClr val="0000FF"/>
                </a:solidFill>
              </a:rPr>
              <a:t> x and y, show </a:t>
            </a:r>
            <a:r>
              <a:rPr lang="en-US" sz="2800" b="1" dirty="0" err="1">
                <a:solidFill>
                  <a:srgbClr val="0000FF"/>
                </a:solidFill>
              </a:rPr>
              <a:t>that|x+y</a:t>
            </a:r>
            <a:r>
              <a:rPr lang="en-US" sz="2800" b="1" dirty="0">
                <a:solidFill>
                  <a:srgbClr val="0000FF"/>
                </a:solidFill>
              </a:rPr>
              <a:t>| ≤ |x| + |y|.</a:t>
            </a:r>
          </a:p>
          <a:p>
            <a:r>
              <a:rPr lang="en-US" dirty="0"/>
              <a:t>Proof by cases:</a:t>
            </a:r>
          </a:p>
          <a:p>
            <a:pPr lvl="1"/>
            <a:r>
              <a:rPr lang="en-US" dirty="0"/>
              <a:t>(Case 1) x ≥ 0, y ≥ 0 </a:t>
            </a:r>
          </a:p>
          <a:p>
            <a:pPr lvl="2"/>
            <a:r>
              <a:rPr lang="en-US" dirty="0"/>
              <a:t>Theorem is true since  (</a:t>
            </a:r>
            <a:r>
              <a:rPr lang="en-US" dirty="0" err="1"/>
              <a:t>x+y</a:t>
            </a:r>
            <a:r>
              <a:rPr lang="en-US" dirty="0"/>
              <a:t>) = x + y.</a:t>
            </a:r>
          </a:p>
          <a:p>
            <a:pPr lvl="1"/>
            <a:r>
              <a:rPr lang="en-US" dirty="0"/>
              <a:t>(Case 2) x &lt; 0, y ≥ 0</a:t>
            </a:r>
          </a:p>
          <a:p>
            <a:pPr lvl="2"/>
            <a:r>
              <a:rPr lang="en-US" dirty="0"/>
              <a:t> Theorem is true since |</a:t>
            </a:r>
            <a:r>
              <a:rPr lang="en-US" dirty="0" err="1"/>
              <a:t>x+y</a:t>
            </a:r>
            <a:r>
              <a:rPr lang="en-US" dirty="0"/>
              <a:t>| &lt; max{|x|,|y|} &lt; |x| + |y|</a:t>
            </a:r>
          </a:p>
        </p:txBody>
      </p:sp>
    </p:spTree>
    <p:extLst>
      <p:ext uri="{BB962C8B-B14F-4D97-AF65-F5344CB8AC3E}">
        <p14:creationId xmlns:p14="http://schemas.microsoft.com/office/powerpoint/2010/main" val="29388975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a:t>
            </a:r>
          </a:p>
        </p:txBody>
      </p:sp>
      <p:sp>
        <p:nvSpPr>
          <p:cNvPr id="3" name="Content Placeholder 2"/>
          <p:cNvSpPr>
            <a:spLocks noGrp="1"/>
          </p:cNvSpPr>
          <p:nvPr>
            <p:ph idx="1"/>
          </p:nvPr>
        </p:nvSpPr>
        <p:spPr>
          <a:xfrm>
            <a:off x="158758" y="1600200"/>
            <a:ext cx="8749310" cy="5257800"/>
          </a:xfrm>
        </p:spPr>
        <p:txBody>
          <a:bodyPr>
            <a:normAutofit/>
          </a:bodyPr>
          <a:lstStyle/>
          <a:p>
            <a:r>
              <a:rPr lang="en-US" sz="2800" b="1" dirty="0">
                <a:solidFill>
                  <a:srgbClr val="0000FF"/>
                </a:solidFill>
              </a:rPr>
              <a:t>For any two </a:t>
            </a:r>
            <a:r>
              <a:rPr lang="en-US" sz="2800" b="1" dirty="0" err="1">
                <a:solidFill>
                  <a:srgbClr val="0000FF"/>
                </a:solidFill>
              </a:rPr>
              <a:t>reals</a:t>
            </a:r>
            <a:r>
              <a:rPr lang="en-US" sz="2800" b="1" dirty="0">
                <a:solidFill>
                  <a:srgbClr val="0000FF"/>
                </a:solidFill>
              </a:rPr>
              <a:t> x and y, show </a:t>
            </a:r>
            <a:r>
              <a:rPr lang="en-US" sz="2800" b="1" dirty="0" err="1">
                <a:solidFill>
                  <a:srgbClr val="0000FF"/>
                </a:solidFill>
              </a:rPr>
              <a:t>that|x+y</a:t>
            </a:r>
            <a:r>
              <a:rPr lang="en-US" sz="2800" b="1" dirty="0">
                <a:solidFill>
                  <a:srgbClr val="0000FF"/>
                </a:solidFill>
              </a:rPr>
              <a:t>| ≤ |x| + |y|.</a:t>
            </a:r>
          </a:p>
          <a:p>
            <a:r>
              <a:rPr lang="en-US" dirty="0"/>
              <a:t>Proof by cases:</a:t>
            </a:r>
          </a:p>
          <a:p>
            <a:pPr lvl="1"/>
            <a:r>
              <a:rPr lang="en-US" dirty="0"/>
              <a:t>(Case 1) x ≥ 0, y ≥ 0 </a:t>
            </a:r>
          </a:p>
          <a:p>
            <a:pPr lvl="2"/>
            <a:r>
              <a:rPr lang="en-US" dirty="0"/>
              <a:t>Theorem is true since  (</a:t>
            </a:r>
            <a:r>
              <a:rPr lang="en-US" dirty="0" err="1"/>
              <a:t>x+y</a:t>
            </a:r>
            <a:r>
              <a:rPr lang="en-US" dirty="0"/>
              <a:t>) = x + y.</a:t>
            </a:r>
          </a:p>
          <a:p>
            <a:pPr lvl="1"/>
            <a:r>
              <a:rPr lang="en-US" dirty="0"/>
              <a:t>(Case 2) x &lt; 0, y ≥ 0</a:t>
            </a:r>
          </a:p>
          <a:p>
            <a:pPr lvl="2"/>
            <a:r>
              <a:rPr lang="en-US" dirty="0"/>
              <a:t> Theorem is true since |</a:t>
            </a:r>
            <a:r>
              <a:rPr lang="en-US" dirty="0" err="1"/>
              <a:t>x+y</a:t>
            </a:r>
            <a:r>
              <a:rPr lang="en-US" dirty="0"/>
              <a:t>| &lt; max {|x|,|y|} &lt; |x| + |y|</a:t>
            </a:r>
          </a:p>
          <a:p>
            <a:pPr lvl="1"/>
            <a:r>
              <a:rPr lang="en-US" dirty="0"/>
              <a:t>(Case 3) x ≥ 0, y &lt; 0</a:t>
            </a:r>
          </a:p>
          <a:p>
            <a:pPr lvl="2"/>
            <a:r>
              <a:rPr lang="en-US" dirty="0"/>
              <a:t>Very similar to the second case</a:t>
            </a:r>
          </a:p>
          <a:p>
            <a:pPr lvl="1"/>
            <a:r>
              <a:rPr lang="en-US" dirty="0"/>
              <a:t>(Case 4) x &lt; 0, y &lt; 0</a:t>
            </a:r>
          </a:p>
          <a:p>
            <a:pPr lvl="2"/>
            <a:r>
              <a:rPr lang="en-US" dirty="0"/>
              <a:t>In this case |</a:t>
            </a:r>
            <a:r>
              <a:rPr lang="en-US" dirty="0" err="1"/>
              <a:t>x+y</a:t>
            </a:r>
            <a:r>
              <a:rPr lang="en-US" dirty="0"/>
              <a:t>| = |x| + |y|.</a:t>
            </a:r>
          </a:p>
        </p:txBody>
      </p:sp>
    </p:spTree>
    <p:extLst>
      <p:ext uri="{BB962C8B-B14F-4D97-AF65-F5344CB8AC3E}">
        <p14:creationId xmlns:p14="http://schemas.microsoft.com/office/powerpoint/2010/main" val="26745857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600200"/>
            <a:ext cx="8686800" cy="5015234"/>
          </a:xfrm>
        </p:spPr>
        <p:txBody>
          <a:bodyPr>
            <a:normAutofit/>
          </a:bodyPr>
          <a:lstStyle/>
          <a:p>
            <a:pPr marL="0" lvl="1" indent="0">
              <a:buNone/>
            </a:pPr>
            <a:r>
              <a:rPr lang="en-US" sz="3200" b="1" dirty="0">
                <a:solidFill>
                  <a:srgbClr val="0000FF"/>
                </a:solidFill>
                <a:latin typeface="Calibri" charset="0"/>
                <a:ea typeface="ＭＳ Ｐゴシック" charset="0"/>
              </a:rPr>
              <a:t>Problem: </a:t>
            </a:r>
          </a:p>
          <a:p>
            <a:pPr marL="0" lvl="1" indent="0">
              <a:buNone/>
            </a:pPr>
            <a:r>
              <a:rPr lang="en-US" sz="3200" b="1" dirty="0">
                <a:solidFill>
                  <a:srgbClr val="0000FF"/>
                </a:solidFill>
                <a:latin typeface="Calibri" charset="0"/>
                <a:ea typeface="ＭＳ Ｐゴシック" charset="0"/>
              </a:rPr>
              <a:t>Let n </a:t>
            </a:r>
            <a:r>
              <a:rPr lang="en-US" sz="3200" b="1" dirty="0">
                <a:solidFill>
                  <a:srgbClr val="0000FF"/>
                </a:solidFill>
                <a:latin typeface="Calibri" charset="0"/>
                <a:ea typeface="ＭＳ Ｐゴシック" charset="0"/>
                <a:sym typeface="Symbol" charset="0"/>
              </a:rPr>
              <a:t> </a:t>
            </a:r>
            <a:r>
              <a:rPr lang="en-US" sz="3200" b="1" i="1" dirty="0">
                <a:solidFill>
                  <a:srgbClr val="0000FF"/>
                </a:solidFill>
                <a:latin typeface="Algerian" charset="0"/>
                <a:ea typeface="ＭＳ Ｐゴシック" charset="0"/>
              </a:rPr>
              <a:t>Z (integer)</a:t>
            </a:r>
            <a:r>
              <a:rPr lang="en-US" sz="3200" b="1" dirty="0">
                <a:solidFill>
                  <a:srgbClr val="0000FF"/>
                </a:solidFill>
                <a:latin typeface="Calibri" charset="0"/>
                <a:ea typeface="ＭＳ Ｐゴシック" charset="0"/>
              </a:rPr>
              <a:t>.  Prove that 9n</a:t>
            </a:r>
            <a:r>
              <a:rPr lang="en-US" sz="3200" b="1" baseline="30000" dirty="0">
                <a:solidFill>
                  <a:srgbClr val="0000FF"/>
                </a:solidFill>
                <a:latin typeface="Calibri" charset="0"/>
                <a:ea typeface="ＭＳ Ｐゴシック" charset="0"/>
              </a:rPr>
              <a:t>2</a:t>
            </a:r>
            <a:r>
              <a:rPr lang="en-US" sz="3200" b="1" dirty="0">
                <a:solidFill>
                  <a:srgbClr val="0000FF"/>
                </a:solidFill>
                <a:latin typeface="Calibri" charset="0"/>
                <a:ea typeface="ＭＳ Ｐゴシック" charset="0"/>
              </a:rPr>
              <a:t>+3n-2 is even.</a:t>
            </a:r>
          </a:p>
        </p:txBody>
      </p:sp>
    </p:spTree>
    <p:extLst>
      <p:ext uri="{BB962C8B-B14F-4D97-AF65-F5344CB8AC3E}">
        <p14:creationId xmlns:p14="http://schemas.microsoft.com/office/powerpoint/2010/main" val="26909763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130729" y="1600200"/>
            <a:ext cx="9013271" cy="5015234"/>
          </a:xfrm>
        </p:spPr>
        <p:txBody>
          <a:bodyPr>
            <a:normAutofit/>
          </a:bodyPr>
          <a:lstStyle/>
          <a:p>
            <a:pPr marL="0" lvl="1" indent="0">
              <a:buNone/>
            </a:pPr>
            <a:r>
              <a:rPr lang="en-US" b="1" dirty="0">
                <a:solidFill>
                  <a:srgbClr val="0000FF"/>
                </a:solidFill>
                <a:latin typeface="Calibri" charset="0"/>
                <a:ea typeface="ＭＳ Ｐゴシック" charset="0"/>
              </a:rPr>
              <a:t>Problem: Let n </a:t>
            </a:r>
            <a:r>
              <a:rPr lang="en-US" b="1" dirty="0">
                <a:solidFill>
                  <a:srgbClr val="0000FF"/>
                </a:solidFill>
                <a:latin typeface="Calibri" charset="0"/>
                <a:ea typeface="ＭＳ Ｐゴシック" charset="0"/>
                <a:sym typeface="Symbol" charset="0"/>
              </a:rPr>
              <a:t> </a:t>
            </a:r>
            <a:r>
              <a:rPr lang="en-US" b="1" i="1" dirty="0">
                <a:solidFill>
                  <a:srgbClr val="0000FF"/>
                </a:solidFill>
                <a:latin typeface="Algerian" charset="0"/>
                <a:ea typeface="ＭＳ Ｐゴシック" charset="0"/>
              </a:rPr>
              <a:t>Z</a:t>
            </a:r>
            <a:r>
              <a:rPr lang="en-US" b="1" dirty="0">
                <a:solidFill>
                  <a:srgbClr val="0000FF"/>
                </a:solidFill>
                <a:latin typeface="Calibri" charset="0"/>
                <a:ea typeface="ＭＳ Ｐゴシック" charset="0"/>
              </a:rPr>
              <a:t>.  Prove that 9n</a:t>
            </a:r>
            <a:r>
              <a:rPr lang="en-US" b="1" baseline="30000" dirty="0">
                <a:solidFill>
                  <a:srgbClr val="0000FF"/>
                </a:solidFill>
                <a:latin typeface="Calibri" charset="0"/>
                <a:ea typeface="ＭＳ Ｐゴシック" charset="0"/>
              </a:rPr>
              <a:t>2</a:t>
            </a:r>
            <a:r>
              <a:rPr lang="en-US" b="1" dirty="0">
                <a:solidFill>
                  <a:srgbClr val="0000FF"/>
                </a:solidFill>
                <a:latin typeface="Calibri" charset="0"/>
                <a:ea typeface="ＭＳ Ｐゴシック" charset="0"/>
              </a:rPr>
              <a:t>+3n-2 is even.</a:t>
            </a:r>
          </a:p>
          <a:p>
            <a:r>
              <a:rPr lang="en-US" sz="2800" dirty="0">
                <a:latin typeface="Calibri" charset="0"/>
                <a:ea typeface="ＭＳ Ｐゴシック" charset="0"/>
                <a:cs typeface="ＭＳ Ｐゴシック" charset="0"/>
              </a:rPr>
              <a:t>Proof by cases:</a:t>
            </a:r>
          </a:p>
          <a:p>
            <a:r>
              <a:rPr lang="en-US" sz="2800" b="1" dirty="0">
                <a:latin typeface="Calibri" charset="0"/>
                <a:ea typeface="ＭＳ Ｐゴシック" charset="0"/>
                <a:cs typeface="ＭＳ Ｐゴシック" charset="0"/>
              </a:rPr>
              <a:t>Case 1</a:t>
            </a:r>
            <a:r>
              <a:rPr lang="en-US" sz="2800" dirty="0">
                <a:latin typeface="Calibri" charset="0"/>
                <a:ea typeface="ＭＳ Ｐゴシック" charset="0"/>
                <a:cs typeface="ＭＳ Ｐゴシック" charset="0"/>
              </a:rPr>
              <a:t>: </a:t>
            </a:r>
            <a:r>
              <a:rPr lang="en-US" sz="2800" u="sng" dirty="0">
                <a:latin typeface="Calibri" charset="0"/>
                <a:ea typeface="ＭＳ Ｐゴシック" charset="0"/>
                <a:cs typeface="ＭＳ Ｐゴシック" charset="0"/>
              </a:rPr>
              <a:t>n is even, i.e. n = 2k, k an integer</a:t>
            </a:r>
          </a:p>
          <a:p>
            <a:pPr lvl="1"/>
            <a:r>
              <a:rPr lang="en-US" sz="2400" dirty="0">
                <a:latin typeface="Calibri" charset="0"/>
                <a:ea typeface="ＭＳ Ｐゴシック" charset="0"/>
              </a:rPr>
              <a:t>9n</a:t>
            </a:r>
            <a:r>
              <a:rPr lang="en-US" sz="2400" baseline="30000" dirty="0">
                <a:latin typeface="Calibri" charset="0"/>
                <a:ea typeface="ＭＳ Ｐゴシック" charset="0"/>
              </a:rPr>
              <a:t>2</a:t>
            </a:r>
            <a:r>
              <a:rPr lang="en-US" sz="2400" dirty="0">
                <a:latin typeface="Calibri" charset="0"/>
                <a:ea typeface="ＭＳ Ｐゴシック" charset="0"/>
              </a:rPr>
              <a:t>+3n-2 = 9.4.k</a:t>
            </a:r>
            <a:r>
              <a:rPr lang="en-US" sz="2400" baseline="30000" dirty="0">
                <a:latin typeface="Calibri" charset="0"/>
                <a:ea typeface="ＭＳ Ｐゴシック" charset="0"/>
              </a:rPr>
              <a:t>2</a:t>
            </a:r>
            <a:r>
              <a:rPr lang="en-US" sz="2400" dirty="0">
                <a:latin typeface="Calibri" charset="0"/>
                <a:ea typeface="ＭＳ Ｐゴシック" charset="0"/>
              </a:rPr>
              <a:t> + 3.2k – 2 = 2(18k</a:t>
            </a:r>
            <a:r>
              <a:rPr lang="en-US" sz="2400" baseline="30000" dirty="0">
                <a:latin typeface="Calibri" charset="0"/>
                <a:ea typeface="ＭＳ Ｐゴシック" charset="0"/>
              </a:rPr>
              <a:t>2</a:t>
            </a:r>
            <a:r>
              <a:rPr lang="en-US" sz="2400" dirty="0">
                <a:latin typeface="Calibri" charset="0"/>
                <a:ea typeface="ＭＳ Ｐゴシック" charset="0"/>
              </a:rPr>
              <a:t>+3k -1) = 2t, t an integer (even)</a:t>
            </a:r>
            <a:endParaRPr lang="en-US" sz="2400" baseline="30000" dirty="0">
              <a:latin typeface="Calibri" charset="0"/>
              <a:ea typeface="ＭＳ Ｐゴシック" charset="0"/>
            </a:endParaRPr>
          </a:p>
          <a:p>
            <a:r>
              <a:rPr lang="en-US" sz="2800" b="1" dirty="0">
                <a:latin typeface="Calibri" charset="0"/>
                <a:ea typeface="ＭＳ Ｐゴシック" charset="0"/>
                <a:cs typeface="ＭＳ Ｐゴシック" charset="0"/>
              </a:rPr>
              <a:t>Case 2</a:t>
            </a:r>
            <a:r>
              <a:rPr lang="en-US" sz="2800" dirty="0">
                <a:latin typeface="Calibri" charset="0"/>
                <a:ea typeface="ＭＳ Ｐゴシック" charset="0"/>
                <a:cs typeface="ＭＳ Ｐゴシック" charset="0"/>
              </a:rPr>
              <a:t>: </a:t>
            </a:r>
            <a:r>
              <a:rPr lang="en-US" sz="2800" u="sng" dirty="0">
                <a:latin typeface="Calibri" charset="0"/>
                <a:ea typeface="ＭＳ Ｐゴシック" charset="0"/>
                <a:cs typeface="ＭＳ Ｐゴシック" charset="0"/>
              </a:rPr>
              <a:t>n is odd, i.e. n = 2k+1, k an integer</a:t>
            </a:r>
          </a:p>
          <a:p>
            <a:pPr lvl="1"/>
            <a:r>
              <a:rPr lang="en-US" sz="2400" dirty="0">
                <a:latin typeface="Calibri" charset="0"/>
                <a:ea typeface="ＭＳ Ｐゴシック" charset="0"/>
              </a:rPr>
              <a:t>9n</a:t>
            </a:r>
            <a:r>
              <a:rPr lang="en-US" sz="2400" baseline="30000" dirty="0">
                <a:latin typeface="Calibri" charset="0"/>
                <a:ea typeface="ＭＳ Ｐゴシック" charset="0"/>
              </a:rPr>
              <a:t>2</a:t>
            </a:r>
            <a:r>
              <a:rPr lang="en-US" sz="2400" dirty="0">
                <a:latin typeface="Calibri" charset="0"/>
                <a:ea typeface="ＭＳ Ｐゴシック" charset="0"/>
              </a:rPr>
              <a:t>+3n-2 = 9(2k+1)</a:t>
            </a:r>
            <a:r>
              <a:rPr lang="en-US" sz="2400" baseline="30000" dirty="0">
                <a:latin typeface="Calibri" charset="0"/>
                <a:ea typeface="ＭＳ Ｐゴシック" charset="0"/>
              </a:rPr>
              <a:t>2</a:t>
            </a:r>
            <a:r>
              <a:rPr lang="en-US" sz="2400" dirty="0">
                <a:latin typeface="Calibri" charset="0"/>
                <a:ea typeface="ＭＳ Ｐゴシック" charset="0"/>
              </a:rPr>
              <a:t> +3(2k +1) -2 </a:t>
            </a:r>
          </a:p>
          <a:p>
            <a:pPr marL="457200" lvl="1" indent="0">
              <a:buNone/>
            </a:pPr>
            <a:r>
              <a:rPr lang="en-US" sz="2400" dirty="0">
                <a:latin typeface="Calibri" charset="0"/>
                <a:ea typeface="ＭＳ Ｐゴシック" charset="0"/>
              </a:rPr>
              <a:t>                     = 9(4k</a:t>
            </a:r>
            <a:r>
              <a:rPr lang="en-US" sz="2400" baseline="30000" dirty="0">
                <a:latin typeface="Calibri" charset="0"/>
                <a:ea typeface="ＭＳ Ｐゴシック" charset="0"/>
              </a:rPr>
              <a:t>2</a:t>
            </a:r>
            <a:r>
              <a:rPr lang="en-US" sz="2400" dirty="0">
                <a:latin typeface="Calibri" charset="0"/>
                <a:ea typeface="ＭＳ Ｐゴシック" charset="0"/>
              </a:rPr>
              <a:t> + 4k +1) + 6k +1</a:t>
            </a:r>
          </a:p>
          <a:p>
            <a:pPr marL="457200" lvl="1" indent="0">
              <a:buNone/>
            </a:pPr>
            <a:r>
              <a:rPr lang="en-US" sz="2400" dirty="0">
                <a:latin typeface="Calibri" charset="0"/>
                <a:ea typeface="ＭＳ Ｐゴシック" charset="0"/>
              </a:rPr>
              <a:t>                     = 2(18 k</a:t>
            </a:r>
            <a:r>
              <a:rPr lang="en-US" sz="2400" baseline="30000" dirty="0">
                <a:latin typeface="Calibri" charset="0"/>
                <a:ea typeface="ＭＳ Ｐゴシック" charset="0"/>
              </a:rPr>
              <a:t>2</a:t>
            </a:r>
            <a:r>
              <a:rPr lang="en-US" sz="2400" dirty="0">
                <a:latin typeface="Calibri" charset="0"/>
                <a:ea typeface="ＭＳ Ｐゴシック" charset="0"/>
              </a:rPr>
              <a:t> +21 k +5) : even</a:t>
            </a:r>
          </a:p>
          <a:p>
            <a:pPr marL="514350" indent="-457200"/>
            <a:r>
              <a:rPr lang="en-US" sz="2800" dirty="0">
                <a:latin typeface="Calibri" charset="0"/>
                <a:ea typeface="ＭＳ Ｐゴシック" charset="0"/>
                <a:cs typeface="ＭＳ Ｐゴシック" charset="0"/>
                <a:sym typeface="Symbol" charset="0"/>
              </a:rPr>
              <a:t>n, 9n</a:t>
            </a:r>
            <a:r>
              <a:rPr lang="en-US" sz="2800" baseline="30000" dirty="0">
                <a:latin typeface="Calibri" charset="0"/>
                <a:ea typeface="ＭＳ Ｐゴシック" charset="0"/>
                <a:cs typeface="ＭＳ Ｐゴシック" charset="0"/>
                <a:sym typeface="Symbol" charset="0"/>
              </a:rPr>
              <a:t>2</a:t>
            </a:r>
            <a:r>
              <a:rPr lang="en-US" sz="2800" dirty="0">
                <a:latin typeface="Calibri" charset="0"/>
                <a:ea typeface="ＭＳ Ｐゴシック" charset="0"/>
                <a:cs typeface="ＭＳ Ｐゴシック" charset="0"/>
                <a:sym typeface="Symbol" charset="0"/>
              </a:rPr>
              <a:t>+3n -2 is even.</a:t>
            </a:r>
            <a:endParaRPr lang="en-US" sz="2800" dirty="0">
              <a:latin typeface="Calibri" charset="0"/>
              <a:ea typeface="ＭＳ Ｐゴシック" charset="0"/>
            </a:endParaRPr>
          </a:p>
        </p:txBody>
      </p:sp>
    </p:spTree>
    <p:extLst>
      <p:ext uri="{BB962C8B-B14F-4D97-AF65-F5344CB8AC3E}">
        <p14:creationId xmlns:p14="http://schemas.microsoft.com/office/powerpoint/2010/main" val="42738103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Proof by cases</a:t>
            </a:r>
          </a:p>
        </p:txBody>
      </p:sp>
      <p:sp>
        <p:nvSpPr>
          <p:cNvPr id="3" name="TextBox 2"/>
          <p:cNvSpPr txBox="1"/>
          <p:nvPr/>
        </p:nvSpPr>
        <p:spPr>
          <a:xfrm>
            <a:off x="457200" y="1608667"/>
            <a:ext cx="8229600" cy="1384995"/>
          </a:xfrm>
          <a:prstGeom prst="rect">
            <a:avLst/>
          </a:prstGeom>
          <a:noFill/>
        </p:spPr>
        <p:txBody>
          <a:bodyPr wrap="square" rtlCol="0">
            <a:spAutoFit/>
          </a:bodyPr>
          <a:lstStyle/>
          <a:p>
            <a:pPr marL="457200" indent="-457200">
              <a:buFont typeface="Arial"/>
              <a:buChar char="•"/>
            </a:pPr>
            <a:r>
              <a:rPr lang="en-US" sz="2800" dirty="0"/>
              <a:t>In proving a statement is true, we sometimes have to examine multiple case before showing the statement is true in all possible scenarios.</a:t>
            </a:r>
          </a:p>
        </p:txBody>
      </p:sp>
      <p:pic>
        <p:nvPicPr>
          <p:cNvPr id="4" name="Picture 3" descr="Screen Shot 2014-04-08 at 11.51.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2232"/>
            <a:ext cx="9144000" cy="3516135"/>
          </a:xfrm>
          <a:prstGeom prst="rect">
            <a:avLst/>
          </a:prstGeom>
        </p:spPr>
      </p:pic>
    </p:spTree>
    <p:extLst>
      <p:ext uri="{BB962C8B-B14F-4D97-AF65-F5344CB8AC3E}">
        <p14:creationId xmlns:p14="http://schemas.microsoft.com/office/powerpoint/2010/main" val="713207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17250</TotalTime>
  <Words>6008</Words>
  <Application>Microsoft Macintosh PowerPoint</Application>
  <PresentationFormat>On-screen Show (4:3)</PresentationFormat>
  <Paragraphs>538</Paragraphs>
  <Slides>101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101</vt:i4>
      </vt:variant>
    </vt:vector>
  </HeadingPairs>
  <TitlesOfParts>
    <vt:vector size="109" baseType="lpstr">
      <vt:lpstr>ＭＳ Ｐゴシック</vt:lpstr>
      <vt:lpstr>Algerian</vt:lpstr>
      <vt:lpstr>Arial</vt:lpstr>
      <vt:lpstr>Calibri</vt:lpstr>
      <vt:lpstr>Cambria Math</vt:lpstr>
      <vt:lpstr>Roboto</vt:lpstr>
      <vt:lpstr>Symbol</vt:lpstr>
      <vt:lpstr>Office Theme</vt:lpstr>
      <vt:lpstr>Proofs (Chapter 2)</vt:lpstr>
      <vt:lpstr>Proofs</vt:lpstr>
      <vt:lpstr>Mathematical definitions</vt:lpstr>
      <vt:lpstr>Mathematical definitions</vt:lpstr>
      <vt:lpstr>Mathematical definitions</vt:lpstr>
      <vt:lpstr>Mathematical definitions</vt:lpstr>
      <vt:lpstr>Mathematical definitions</vt:lpstr>
      <vt:lpstr>Mathematical definitions</vt:lpstr>
      <vt:lpstr>Process of writing Proofs</vt:lpstr>
      <vt:lpstr>Proofs by exhaustion</vt:lpstr>
      <vt:lpstr>Example</vt:lpstr>
      <vt:lpstr>Counterexamples</vt:lpstr>
      <vt:lpstr>Counterexample</vt:lpstr>
      <vt:lpstr>Find a counterexample:</vt:lpstr>
      <vt:lpstr>Counterexamples</vt:lpstr>
      <vt:lpstr>Counterexamples</vt:lpstr>
      <vt:lpstr>Terminology</vt:lpstr>
      <vt:lpstr>Rule for Universal Specification</vt:lpstr>
      <vt:lpstr>Rule for Universal Generalization</vt:lpstr>
      <vt:lpstr>Example</vt:lpstr>
      <vt:lpstr>PowerPoint Presentation</vt:lpstr>
      <vt:lpstr>PowerPoint Presentation</vt:lpstr>
      <vt:lpstr>Best Practices and common errors in proofs</vt:lpstr>
      <vt:lpstr>Euclidean Geometry</vt:lpstr>
      <vt:lpstr>Common Keywords</vt:lpstr>
      <vt:lpstr>Direct Proofs</vt:lpstr>
      <vt:lpstr>Direct Proofs</vt:lpstr>
      <vt:lpstr>Direct Proofs</vt:lpstr>
      <vt:lpstr>Direct Proof of P →  Q</vt:lpstr>
      <vt:lpstr>Direct Proofs</vt:lpstr>
      <vt:lpstr>Problem:</vt:lpstr>
      <vt:lpstr>Problem (contd.):</vt:lpstr>
      <vt:lpstr>Problem (contd.):</vt:lpstr>
      <vt:lpstr>Problem (contd.):</vt:lpstr>
      <vt:lpstr>Problem (contd.):</vt:lpstr>
      <vt:lpstr>Proposition: x, if x is odd, x2 is odd.</vt:lpstr>
      <vt:lpstr>Proposition: x, if x is odd, x2 is odd.</vt:lpstr>
      <vt:lpstr>Proposition: x, if x is odd, x2 is odd.</vt:lpstr>
      <vt:lpstr>Proposition: x, if x is odd, x2 is odd.</vt:lpstr>
      <vt:lpstr>Proposition: x, if x is odd, x2 is odd.</vt:lpstr>
      <vt:lpstr>Show that 1+2+3+ …+ n =n(n+1)/2</vt:lpstr>
      <vt:lpstr>Show that 1+2+3+ …+ n =n(n+1)/2</vt:lpstr>
      <vt:lpstr>Show that 1+2+3+ …+ n =n(n+1)/2</vt:lpstr>
      <vt:lpstr>Example 1</vt:lpstr>
      <vt:lpstr>Example 1</vt:lpstr>
      <vt:lpstr>Example 2</vt:lpstr>
      <vt:lpstr>Example 2</vt:lpstr>
      <vt:lpstr>Example 3</vt:lpstr>
      <vt:lpstr>Example 3</vt:lpstr>
      <vt:lpstr>Example 3</vt:lpstr>
      <vt:lpstr>Example 3</vt:lpstr>
      <vt:lpstr>Direct Proof of P →  Q</vt:lpstr>
      <vt:lpstr>PowerPoint Presentation</vt:lpstr>
      <vt:lpstr>Contrapositive Proof</vt:lpstr>
      <vt:lpstr>Contrapositive Proof</vt:lpstr>
      <vt:lpstr>PowerPoint Presentation</vt:lpstr>
      <vt:lpstr>PowerPoint Presentation</vt:lpstr>
      <vt:lpstr>Example</vt:lpstr>
      <vt:lpstr>Example</vt:lpstr>
      <vt:lpstr>PowerPoint Presentation</vt:lpstr>
      <vt:lpstr>PowerPoint Presentation</vt:lpstr>
      <vt:lpstr>Proofs by contrapositive of conditional statements with multiple hypotheses</vt:lpstr>
      <vt:lpstr>Prove the contrapositive of if x is rational and y is irrational, then x + y is irrational.</vt:lpstr>
      <vt:lpstr>Proofs by contrapositive of conditional statements with multiple hypotheses</vt:lpstr>
      <vt:lpstr>Proof by Contradiction</vt:lpstr>
      <vt:lpstr>Proof by Contradiction</vt:lpstr>
      <vt:lpstr>Proof by Contradiction</vt:lpstr>
      <vt:lpstr>PowerPoint Presentation</vt:lpstr>
      <vt:lpstr> Show that the number       is irrational. </vt:lpstr>
      <vt:lpstr> Show that the number       is irrational. </vt:lpstr>
      <vt:lpstr> Show that the number       is irrational. </vt:lpstr>
      <vt:lpstr> Show that the number       is irrational. </vt:lpstr>
      <vt:lpstr> Show that the number       is irrational. </vt:lpstr>
      <vt:lpstr>Arrangement of squares</vt:lpstr>
      <vt:lpstr>Proof by Contradiction.</vt:lpstr>
      <vt:lpstr>Proof by Contradiction.</vt:lpstr>
      <vt:lpstr>Proof by Contradiction.</vt:lpstr>
      <vt:lpstr>Proof by Contradiction.</vt:lpstr>
      <vt:lpstr>Proofs by contrapositive of conditional statements with multiple hypotheses</vt:lpstr>
      <vt:lpstr>There are infinitely many primes.</vt:lpstr>
      <vt:lpstr>There are infinitely many primes.</vt:lpstr>
      <vt:lpstr>There are infinitely many primes.</vt:lpstr>
      <vt:lpstr>There are infinitely many primes.</vt:lpstr>
      <vt:lpstr>There are infinitely many primes.</vt:lpstr>
      <vt:lpstr>Proving conditional statements by contradiction</vt:lpstr>
      <vt:lpstr>Proving conditional statements by contradiction</vt:lpstr>
      <vt:lpstr>Example</vt:lpstr>
      <vt:lpstr>Example</vt:lpstr>
      <vt:lpstr>Example</vt:lpstr>
      <vt:lpstr>Example</vt:lpstr>
      <vt:lpstr>Example</vt:lpstr>
      <vt:lpstr>Proof by cases</vt:lpstr>
      <vt:lpstr>Example </vt:lpstr>
      <vt:lpstr>Example </vt:lpstr>
      <vt:lpstr>Example</vt:lpstr>
      <vt:lpstr>Example</vt:lpstr>
      <vt:lpstr>Example</vt:lpstr>
      <vt:lpstr>Example</vt:lpstr>
      <vt:lpstr>Proof by cases</vt:lpstr>
      <vt:lpstr>Theorem</vt:lpstr>
      <vt:lpstr>Fill in the blanks</vt:lpstr>
    </vt:vector>
  </TitlesOfParts>
  <Company>SFU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Theory and Cryptography</dc:title>
  <dc:creator>Binay Bhattacharya</dc:creator>
  <cp:lastModifiedBy>Microsoft Office User</cp:lastModifiedBy>
  <cp:revision>158</cp:revision>
  <cp:lastPrinted>2015-02-23T23:07:35Z</cp:lastPrinted>
  <dcterms:created xsi:type="dcterms:W3CDTF">2015-02-23T01:06:47Z</dcterms:created>
  <dcterms:modified xsi:type="dcterms:W3CDTF">2020-10-02T18:28:00Z</dcterms:modified>
</cp:coreProperties>
</file>