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69" r:id="rId4"/>
    <p:sldId id="270" r:id="rId5"/>
    <p:sldId id="298" r:id="rId6"/>
    <p:sldId id="271" r:id="rId7"/>
    <p:sldId id="273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96" r:id="rId18"/>
    <p:sldId id="282" r:id="rId19"/>
    <p:sldId id="297" r:id="rId20"/>
    <p:sldId id="283" r:id="rId21"/>
    <p:sldId id="284" r:id="rId22"/>
    <p:sldId id="285" r:id="rId23"/>
    <p:sldId id="299" r:id="rId24"/>
    <p:sldId id="286" r:id="rId25"/>
    <p:sldId id="268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/>
    <p:restoredTop sz="94394"/>
  </p:normalViewPr>
  <p:slideViewPr>
    <p:cSldViewPr snapToGrid="0" snapToObjects="1">
      <p:cViewPr varScale="1">
        <p:scale>
          <a:sx n="89" d="100"/>
          <a:sy n="89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269E-414D-B94A-9995-6A6641539CF1}" type="datetimeFigureOut">
              <a:rPr lang="en-US" smtClean="0"/>
              <a:t>9/23/20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E4BEA-62CB-0C4D-8408-FD58241B4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4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7764-ADCE-8942-85B1-76AAD321B2D9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8BBC-7A9B-304C-BC44-140942A54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4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7764-ADCE-8942-85B1-76AAD321B2D9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8BBC-7A9B-304C-BC44-140942A54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5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7764-ADCE-8942-85B1-76AAD321B2D9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8BBC-7A9B-304C-BC44-140942A54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8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7764-ADCE-8942-85B1-76AAD321B2D9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8BBC-7A9B-304C-BC44-140942A54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8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7764-ADCE-8942-85B1-76AAD321B2D9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8BBC-7A9B-304C-BC44-140942A54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7764-ADCE-8942-85B1-76AAD321B2D9}" type="datetimeFigureOut">
              <a:rPr lang="en-US" smtClean="0"/>
              <a:t>9/23/20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8BBC-7A9B-304C-BC44-140942A54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4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7764-ADCE-8942-85B1-76AAD321B2D9}" type="datetimeFigureOut">
              <a:rPr lang="en-US" smtClean="0"/>
              <a:t>9/23/20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8BBC-7A9B-304C-BC44-140942A54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9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7764-ADCE-8942-85B1-76AAD321B2D9}" type="datetimeFigureOut">
              <a:rPr lang="en-US" smtClean="0"/>
              <a:t>9/23/20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8BBC-7A9B-304C-BC44-140942A54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7764-ADCE-8942-85B1-76AAD321B2D9}" type="datetimeFigureOut">
              <a:rPr lang="en-US" smtClean="0"/>
              <a:t>9/23/20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8BBC-7A9B-304C-BC44-140942A54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5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7764-ADCE-8942-85B1-76AAD321B2D9}" type="datetimeFigureOut">
              <a:rPr lang="en-US" smtClean="0"/>
              <a:t>9/23/20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8BBC-7A9B-304C-BC44-140942A54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8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7764-ADCE-8942-85B1-76AAD321B2D9}" type="datetimeFigureOut">
              <a:rPr lang="en-US" smtClean="0"/>
              <a:t>9/23/20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8BBC-7A9B-304C-BC44-140942A54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4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87764-ADCE-8942-85B1-76AAD321B2D9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8BBC-7A9B-304C-BC44-140942A54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2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4A61-809F-DF45-8430-24520267B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615F3"/>
                </a:solidFill>
              </a:rPr>
              <a:t>Latex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E9ABB-9FFF-7A43-BEF2-FF1016282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1" y="3602038"/>
            <a:ext cx="8086724" cy="1655762"/>
          </a:xfrm>
        </p:spPr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https://</a:t>
            </a:r>
            <a:r>
              <a:rPr lang="en-US" dirty="0" err="1"/>
              <a:t>www.tug.org</a:t>
            </a:r>
            <a:r>
              <a:rPr lang="en-US" dirty="0"/>
              <a:t>/</a:t>
            </a:r>
            <a:r>
              <a:rPr lang="en-US" dirty="0" err="1"/>
              <a:t>twg</a:t>
            </a:r>
            <a:r>
              <a:rPr lang="en-US" dirty="0"/>
              <a:t>/</a:t>
            </a:r>
            <a:r>
              <a:rPr lang="en-US" dirty="0" err="1"/>
              <a:t>mactex</a:t>
            </a:r>
            <a:r>
              <a:rPr lang="en-US" dirty="0"/>
              <a:t>/tutorials/ltxprimer-1.0.pdf</a:t>
            </a:r>
          </a:p>
        </p:txBody>
      </p:sp>
    </p:spTree>
    <p:extLst>
      <p:ext uri="{BB962C8B-B14F-4D97-AF65-F5344CB8AC3E}">
        <p14:creationId xmlns:p14="http://schemas.microsoft.com/office/powerpoint/2010/main" val="12304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A20F-E909-0E4D-867C-B411440E9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rgbClr val="2615F3"/>
                </a:solidFill>
              </a:rPr>
              <a:t>Latex special characters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E4EC5-1AD3-0E4E-BFF8-5C4D63C41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99597"/>
          </a:xfrm>
        </p:spPr>
        <p:txBody>
          <a:bodyPr>
            <a:normAutofit/>
          </a:bodyPr>
          <a:lstStyle/>
          <a:p>
            <a:r>
              <a:rPr lang="en-IN" dirty="0"/>
              <a:t> special characters:       #    $     %.    &amp;    ~    _.  ^    \      {      }</a:t>
            </a:r>
          </a:p>
          <a:p>
            <a:r>
              <a:rPr lang="en-IN" dirty="0"/>
              <a:t>To use these characters in the text we write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71159-4721-0441-A74B-C1895C633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57" y="3733890"/>
            <a:ext cx="5743575" cy="18573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5541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AF698-E251-6C48-B873-D7CEC4F2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15F3"/>
                </a:solidFill>
              </a:rPr>
              <a:t>Text 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CB7F4-248F-F74A-A614-B5E3C84A1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70"/>
            <a:ext cx="7886700" cy="34960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dirty="0">
                <a:solidFill>
                  <a:srgbClr val="2615F3"/>
                </a:solidFill>
              </a:rPr>
              <a:t>\begin{</a:t>
            </a:r>
            <a:r>
              <a:rPr lang="en-IN" dirty="0" err="1">
                <a:solidFill>
                  <a:srgbClr val="2615F3"/>
                </a:solidFill>
              </a:rPr>
              <a:t>center</a:t>
            </a:r>
            <a:r>
              <a:rPr lang="en-IN" dirty="0">
                <a:solidFill>
                  <a:srgbClr val="2615F3"/>
                </a:solidFill>
              </a:rPr>
              <a:t>} 			</a:t>
            </a:r>
          </a:p>
          <a:p>
            <a:pPr marL="0" indent="0">
              <a:buNone/>
            </a:pPr>
            <a:r>
              <a:rPr lang="en-IN" dirty="0">
                <a:solidFill>
                  <a:srgbClr val="2615F3"/>
                </a:solidFill>
              </a:rPr>
              <a:t>  Certificate </a:t>
            </a:r>
          </a:p>
          <a:p>
            <a:pPr marL="0" indent="0">
              <a:buNone/>
            </a:pPr>
            <a:r>
              <a:rPr lang="en-IN" dirty="0">
                <a:solidFill>
                  <a:srgbClr val="2615F3"/>
                </a:solidFill>
              </a:rPr>
              <a:t>\end{</a:t>
            </a:r>
            <a:r>
              <a:rPr lang="en-IN" dirty="0" err="1">
                <a:solidFill>
                  <a:srgbClr val="2615F3"/>
                </a:solidFill>
              </a:rPr>
              <a:t>center</a:t>
            </a:r>
            <a:r>
              <a:rPr lang="en-IN" dirty="0">
                <a:solidFill>
                  <a:srgbClr val="2615F3"/>
                </a:solidFill>
              </a:rPr>
              <a:t>}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\begin{</a:t>
            </a:r>
            <a:r>
              <a:rPr lang="en-IN" dirty="0" err="1">
                <a:solidFill>
                  <a:srgbClr val="FF0000"/>
                </a:solidFill>
              </a:rPr>
              <a:t>flushright</a:t>
            </a:r>
            <a:r>
              <a:rPr lang="en-IN" dirty="0">
                <a:solidFill>
                  <a:srgbClr val="FF0000"/>
                </a:solidFill>
              </a:rPr>
              <a:t>} </a:t>
            </a: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  text1</a:t>
            </a: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\end{</a:t>
            </a:r>
            <a:r>
              <a:rPr lang="en-IN" dirty="0" err="1">
                <a:solidFill>
                  <a:srgbClr val="FF0000"/>
                </a:solidFill>
              </a:rPr>
              <a:t>flushright</a:t>
            </a:r>
            <a:r>
              <a:rPr lang="en-IN" dirty="0">
                <a:solidFill>
                  <a:srgbClr val="FF0000"/>
                </a:solidFill>
              </a:rPr>
              <a:t>} </a:t>
            </a:r>
          </a:p>
          <a:p>
            <a:pPr marL="0" indent="0">
              <a:buNone/>
            </a:pPr>
            <a:endParaRPr lang="en-I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rgbClr val="2615F3"/>
                </a:solidFill>
              </a:rPr>
              <a:t>\begin{</a:t>
            </a:r>
            <a:r>
              <a:rPr lang="en-IN" dirty="0" err="1">
                <a:solidFill>
                  <a:srgbClr val="2615F3"/>
                </a:solidFill>
              </a:rPr>
              <a:t>flushleft</a:t>
            </a:r>
            <a:r>
              <a:rPr lang="en-IN" dirty="0">
                <a:solidFill>
                  <a:srgbClr val="2615F3"/>
                </a:solidFill>
              </a:rPr>
              <a:t>} </a:t>
            </a:r>
          </a:p>
          <a:p>
            <a:pPr marL="0" indent="0">
              <a:buNone/>
            </a:pPr>
            <a:r>
              <a:rPr lang="en-IN" dirty="0">
                <a:solidFill>
                  <a:srgbClr val="2615F3"/>
                </a:solidFill>
              </a:rPr>
              <a:t>  text2</a:t>
            </a:r>
          </a:p>
          <a:p>
            <a:pPr marL="0" indent="0">
              <a:buNone/>
            </a:pPr>
            <a:r>
              <a:rPr lang="en-IN" dirty="0">
                <a:solidFill>
                  <a:srgbClr val="2615F3"/>
                </a:solidFill>
              </a:rPr>
              <a:t>\end{</a:t>
            </a:r>
            <a:r>
              <a:rPr lang="en-IN" dirty="0" err="1">
                <a:solidFill>
                  <a:srgbClr val="2615F3"/>
                </a:solidFill>
              </a:rPr>
              <a:t>flushleft</a:t>
            </a:r>
            <a:r>
              <a:rPr lang="en-IN" dirty="0">
                <a:solidFill>
                  <a:srgbClr val="2615F3"/>
                </a:solidFill>
              </a:rPr>
              <a:t>} </a:t>
            </a:r>
          </a:p>
          <a:p>
            <a:pPr marL="0" indent="0">
              <a:buNone/>
            </a:pPr>
            <a:endParaRPr lang="en-IN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9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16321A-5ABC-F14A-B3E3-73BB51C96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38" y="1094296"/>
            <a:ext cx="3095806" cy="2938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5135E3-A067-D843-9B76-CF7C8145C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110" y="4033068"/>
            <a:ext cx="57816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2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3530D-6636-0946-A191-F76AB462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15F3"/>
                </a:solidFill>
              </a:rPr>
              <a:t>Type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4BC44-FB63-7A42-BB02-6B1055809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Traditionally, type size is measured in (printer) points. The default type that TEX produces is of 10 </a:t>
            </a:r>
            <a:r>
              <a:rPr lang="en-IN" dirty="0" err="1"/>
              <a:t>pt</a:t>
            </a:r>
            <a:r>
              <a:rPr lang="en-IN" dirty="0"/>
              <a:t> size. </a:t>
            </a:r>
          </a:p>
          <a:p>
            <a:r>
              <a:rPr lang="en-IN" dirty="0"/>
              <a:t>Various declarations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D5A98-8B51-6849-9D6B-2AEB1BC34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58" y="3532966"/>
            <a:ext cx="67341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0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416C8-A924-B745-841A-CBC28C699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933450"/>
            <a:ext cx="68770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8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416C8-A924-B745-841A-CBC28C699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933450"/>
            <a:ext cx="6877050" cy="4991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928B4-DF2E-E94F-A291-60454B54D847}"/>
              </a:ext>
            </a:extLst>
          </p:cNvPr>
          <p:cNvSpPr txBox="1"/>
          <p:nvPr/>
        </p:nvSpPr>
        <p:spPr>
          <a:xfrm>
            <a:off x="5421703" y="1090163"/>
            <a:ext cx="2782019" cy="30008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Replace \and by \\</a:t>
            </a:r>
          </a:p>
          <a:p>
            <a:endParaRPr lang="en-US" sz="2100" dirty="0"/>
          </a:p>
          <a:p>
            <a:r>
              <a:rPr lang="en-US" sz="2100" dirty="0"/>
              <a:t>	Author 1</a:t>
            </a:r>
          </a:p>
          <a:p>
            <a:r>
              <a:rPr lang="en-US" sz="2100" dirty="0"/>
              <a:t>.</a:t>
            </a:r>
          </a:p>
          <a:p>
            <a:r>
              <a:rPr lang="en-US" sz="2100" dirty="0"/>
              <a:t>.</a:t>
            </a:r>
          </a:p>
          <a:p>
            <a:r>
              <a:rPr lang="en-US" sz="2100" dirty="0"/>
              <a:t>	Author 2</a:t>
            </a:r>
          </a:p>
          <a:p>
            <a:endParaRPr lang="en-US" sz="2100" dirty="0"/>
          </a:p>
          <a:p>
            <a:r>
              <a:rPr lang="en-US" sz="2100" dirty="0"/>
              <a:t>	date</a:t>
            </a:r>
          </a:p>
          <a:p>
            <a:r>
              <a:rPr lang="en-US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945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7CBA0-B79F-144C-8936-8CA5624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15F3"/>
                </a:solidFill>
              </a:rPr>
              <a:t>Making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F8EC-A8F5-1E43-8DAE-31A6792F5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important environment.</a:t>
            </a:r>
          </a:p>
          <a:p>
            <a:r>
              <a:rPr lang="en-US" dirty="0"/>
              <a:t>There are different kind of lists.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Ordered lists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B2DE8-4BD0-E241-B7B4-664FB3714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213" y="3132136"/>
            <a:ext cx="1784350" cy="1544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430EB0-32D1-984B-9A26-AA89AF344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49" y="3232943"/>
            <a:ext cx="2847975" cy="171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12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7CBA0-B79F-144C-8936-8CA56244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-163512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2615F3"/>
                </a:solidFill>
              </a:rPr>
              <a:t>Multi-levels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A8A356-4B5C-EF4E-B534-B5745F3D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7" y="904872"/>
            <a:ext cx="4216400" cy="54483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8707E7-EBFF-C842-94F3-9AD630B85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450" y="904872"/>
            <a:ext cx="2870200" cy="15875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42936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7CBA0-B79F-144C-8936-8CA5624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15F3"/>
                </a:solidFill>
              </a:rPr>
              <a:t>Making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F8EC-A8F5-1E43-8DAE-31A6792F5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different kind of lists.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Unordered lists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7697E-369B-CF45-BDC8-29388A53C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898775"/>
            <a:ext cx="2590800" cy="157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3BACD-9F34-6640-A6C3-E39DF91BF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955927"/>
            <a:ext cx="1549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6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7CBA0-B79F-144C-8936-8CA56244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-163512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2615F3"/>
                </a:solidFill>
              </a:rPr>
              <a:t>Multi-levels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ECF1AC-03BA-FB43-9BE8-77796827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62051"/>
            <a:ext cx="4241800" cy="5537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DE7D3F-3C53-D64C-A98A-A7308F635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075" y="1162051"/>
            <a:ext cx="2921000" cy="16129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8001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41F5-8611-8546-8E9D-EC3F945C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latex?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9CFEC-5190-404E-90A6-B4E7B09B0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70"/>
            <a:ext cx="7886700" cy="3418442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L</a:t>
            </a:r>
            <a:r>
              <a:rPr lang="en-IN" cap="all" dirty="0"/>
              <a:t>A</a:t>
            </a:r>
            <a:r>
              <a:rPr lang="en-IN" dirty="0"/>
              <a:t>T</a:t>
            </a:r>
            <a:r>
              <a:rPr lang="en-IN" cap="all" dirty="0"/>
              <a:t>E</a:t>
            </a:r>
            <a:r>
              <a:rPr lang="en-IN" dirty="0"/>
              <a:t>X (pronounced </a:t>
            </a:r>
            <a:r>
              <a:rPr lang="en-IN" i="1" dirty="0"/>
              <a:t>LAY-</a:t>
            </a:r>
            <a:r>
              <a:rPr lang="en-IN" i="1" dirty="0" err="1"/>
              <a:t>tek</a:t>
            </a:r>
            <a:r>
              <a:rPr lang="en-IN" dirty="0"/>
              <a:t> or </a:t>
            </a:r>
            <a:r>
              <a:rPr lang="en-IN" i="1" dirty="0"/>
              <a:t>LAH-</a:t>
            </a:r>
            <a:r>
              <a:rPr lang="en-IN" i="1" dirty="0" err="1"/>
              <a:t>tek</a:t>
            </a:r>
            <a:r>
              <a:rPr lang="en-IN" dirty="0"/>
              <a:t>) is a tool used to create professional-looking documents.</a:t>
            </a:r>
          </a:p>
          <a:p>
            <a:r>
              <a:rPr lang="en-IN" dirty="0"/>
              <a:t>Invented by Donald Knuth in 70’s, one of the founding members of computer science.</a:t>
            </a:r>
          </a:p>
          <a:p>
            <a:r>
              <a:rPr lang="en-IN" dirty="0"/>
              <a:t>L</a:t>
            </a:r>
            <a:r>
              <a:rPr lang="en-IN" cap="all" dirty="0"/>
              <a:t>A</a:t>
            </a:r>
            <a:r>
              <a:rPr lang="en-IN" dirty="0"/>
              <a:t>T</a:t>
            </a:r>
            <a:r>
              <a:rPr lang="en-IN" cap="all" dirty="0"/>
              <a:t>E</a:t>
            </a:r>
            <a:r>
              <a:rPr lang="en-IN" dirty="0"/>
              <a:t>X is used all over the world for scientific documents, books, as well as many other forms of publishing. </a:t>
            </a:r>
          </a:p>
          <a:p>
            <a:r>
              <a:rPr lang="en-IN" dirty="0"/>
              <a:t>Due to the huge number of open source </a:t>
            </a:r>
            <a:r>
              <a:rPr lang="en-IN" i="1" dirty="0"/>
              <a:t>packages</a:t>
            </a:r>
            <a:r>
              <a:rPr lang="en-IN" dirty="0"/>
              <a:t> available (more on this later), the possibilities with L</a:t>
            </a:r>
            <a:r>
              <a:rPr lang="en-IN" cap="all" dirty="0"/>
              <a:t>A</a:t>
            </a:r>
            <a:r>
              <a:rPr lang="en-IN" dirty="0"/>
              <a:t>T</a:t>
            </a:r>
            <a:r>
              <a:rPr lang="en-IN" cap="all" dirty="0"/>
              <a:t>E</a:t>
            </a:r>
            <a:r>
              <a:rPr lang="en-IN" dirty="0"/>
              <a:t>X are endless.</a:t>
            </a:r>
          </a:p>
          <a:p>
            <a:r>
              <a:rPr lang="en-IN" dirty="0"/>
              <a:t> These </a:t>
            </a:r>
            <a:r>
              <a:rPr lang="en-IN" i="1" dirty="0"/>
              <a:t>packages</a:t>
            </a:r>
            <a:r>
              <a:rPr lang="en-IN" dirty="0"/>
              <a:t> allow users to do even more with L</a:t>
            </a:r>
            <a:r>
              <a:rPr lang="en-IN" cap="all" dirty="0"/>
              <a:t>A</a:t>
            </a:r>
            <a:r>
              <a:rPr lang="en-IN" dirty="0"/>
              <a:t>T</a:t>
            </a:r>
            <a:r>
              <a:rPr lang="en-IN" cap="all" dirty="0"/>
              <a:t>E</a:t>
            </a:r>
            <a:r>
              <a:rPr lang="en-IN" dirty="0"/>
              <a:t>X, such as add footnotes, draw schematics, create tables etc.</a:t>
            </a:r>
          </a:p>
        </p:txBody>
      </p:sp>
    </p:spTree>
    <p:extLst>
      <p:ext uri="{BB962C8B-B14F-4D97-AF65-F5344CB8AC3E}">
        <p14:creationId xmlns:p14="http://schemas.microsoft.com/office/powerpoint/2010/main" val="85956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7CBA0-B79F-144C-8936-8CA5624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15F3"/>
                </a:solidFill>
              </a:rPr>
              <a:t>Making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F8EC-A8F5-1E43-8DAE-31A6792F5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third type list available which is used in typesetting lists like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C6B47-9A27-2546-9766-C3125EDBB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3" y="3040178"/>
            <a:ext cx="3951288" cy="24236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3D561D-4DF9-B040-89E3-ADD1E2969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1" y="2874054"/>
            <a:ext cx="4140200" cy="27559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75865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7CBA0-B79F-144C-8936-8CA5624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15F3"/>
                </a:solidFill>
              </a:rPr>
              <a:t>Making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F8EC-A8F5-1E43-8DAE-31A6792F5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third type list available which is used in typesetting lists like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8CFEF-7B83-9F41-867B-32B43A94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5" y="3127375"/>
            <a:ext cx="4940300" cy="2717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B1588B-5C0F-A144-AA4B-CECA0714B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636" y="3463925"/>
            <a:ext cx="3746500" cy="20447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8202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88C05-0E96-B248-96BC-9FF2CAB2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15F3"/>
                </a:solidFill>
              </a:rPr>
              <a:t>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46597-2408-D944-8812-9A09AFA57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can format text into columns and rows is to use the </a:t>
            </a:r>
            <a:r>
              <a:rPr lang="en-US" dirty="0">
                <a:solidFill>
                  <a:srgbClr val="FF0000"/>
                </a:solidFill>
              </a:rPr>
              <a:t>tabular </a:t>
            </a:r>
            <a:r>
              <a:rPr lang="en-US" dirty="0"/>
              <a:t>environment.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1E8DE-6969-2947-B145-81D2BDEDD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113" y="3294063"/>
            <a:ext cx="2641600" cy="28829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AA359E-A7BD-7C4D-B05E-176A8AB45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987675"/>
            <a:ext cx="3200400" cy="36703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36513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88C05-0E96-B248-96BC-9FF2CAB2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15F3"/>
                </a:solidFill>
              </a:rPr>
              <a:t>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46597-2408-D944-8812-9A09AFA57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can format text into columns and rows is to use the </a:t>
            </a:r>
            <a:r>
              <a:rPr lang="en-US" dirty="0">
                <a:solidFill>
                  <a:srgbClr val="FF0000"/>
                </a:solidFill>
              </a:rPr>
              <a:t>tabular </a:t>
            </a:r>
            <a:r>
              <a:rPr lang="en-US" dirty="0"/>
              <a:t>environment.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1E8DE-6969-2947-B145-81D2BDEDD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113" y="3294063"/>
            <a:ext cx="2641600" cy="28829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AA359E-A7BD-7C4D-B05E-176A8AB45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987675"/>
            <a:ext cx="3200400" cy="36703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0F7EF5-6D80-1047-8756-983EA3A534C6}"/>
              </a:ext>
            </a:extLst>
          </p:cNvPr>
          <p:cNvSpPr txBox="1"/>
          <p:nvPr/>
        </p:nvSpPr>
        <p:spPr>
          <a:xfrm>
            <a:off x="1700214" y="427742"/>
            <a:ext cx="510063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\\ : line feed;  \\\\: two lines feed;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{</a:t>
            </a:r>
            <a:r>
              <a:rPr lang="en-US" dirty="0" err="1"/>
              <a:t>lr</a:t>
            </a:r>
            <a:r>
              <a:rPr lang="en-US" dirty="0"/>
              <a:t>}: Tow columns in the table- first column left adjusted and the second column is right adjusted.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&amp; : Separating the first and the second column</a:t>
            </a:r>
          </a:p>
        </p:txBody>
      </p:sp>
    </p:spTree>
    <p:extLst>
      <p:ext uri="{BB962C8B-B14F-4D97-AF65-F5344CB8AC3E}">
        <p14:creationId xmlns:p14="http://schemas.microsoft.com/office/powerpoint/2010/main" val="2286341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E66D3-3836-7743-8406-C3A437217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770060"/>
            <a:ext cx="2984500" cy="50165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EE90C6-415A-A54A-B2C6-FC3E392F8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325" y="2030413"/>
            <a:ext cx="2908300" cy="2946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63090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36BD-31D0-8B4E-B4EB-361C4391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Adding math to latex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0F6A8-9AB5-B346-9087-836D46ABC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5213"/>
          </a:xfrm>
        </p:spPr>
        <p:txBody>
          <a:bodyPr>
            <a:normAutofit/>
          </a:bodyPr>
          <a:lstStyle/>
          <a:p>
            <a:r>
              <a:rPr lang="en-IN" dirty="0"/>
              <a:t>One of the main advantages of L</a:t>
            </a:r>
            <a:r>
              <a:rPr lang="en-IN" cap="all" dirty="0"/>
              <a:t>A</a:t>
            </a:r>
            <a:r>
              <a:rPr lang="en-IN" dirty="0"/>
              <a:t>T</a:t>
            </a:r>
            <a:r>
              <a:rPr lang="en-IN" cap="all" dirty="0"/>
              <a:t>E</a:t>
            </a:r>
            <a:r>
              <a:rPr lang="en-IN" dirty="0"/>
              <a:t>X is the ease at which mathematical expressions can be written.</a:t>
            </a:r>
          </a:p>
          <a:p>
            <a:r>
              <a:rPr lang="en-IN" dirty="0"/>
              <a:t>To put your expression in math mode use delimiters $ …. $</a:t>
            </a:r>
          </a:p>
          <a:p>
            <a:pPr lvl="1"/>
            <a:r>
              <a:rPr lang="en-IN" dirty="0"/>
              <a:t>For equation x</a:t>
            </a:r>
            <a:r>
              <a:rPr lang="en-IN" baseline="30000" dirty="0"/>
              <a:t>2 </a:t>
            </a:r>
            <a:r>
              <a:rPr lang="en-IN" dirty="0"/>
              <a:t>+ y</a:t>
            </a:r>
            <a:r>
              <a:rPr lang="en-IN" baseline="30000" dirty="0"/>
              <a:t>2</a:t>
            </a:r>
            <a:r>
              <a:rPr lang="en-IN" dirty="0"/>
              <a:t> = 10, we write in latex $x^2 + y^2=10$.</a:t>
            </a:r>
          </a:p>
          <a:p>
            <a:pPr lvl="1"/>
            <a:r>
              <a:rPr lang="en-IN" dirty="0"/>
              <a:t>For </a:t>
            </a:r>
            <a:r>
              <a:rPr lang="en-US" b="1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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x p(x) </a:t>
            </a:r>
            <a:r>
              <a:rPr lang="en-IN" dirty="0"/>
              <a:t>≡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p(a</a:t>
            </a:r>
            <a:r>
              <a:rPr lang="en-US" baseline="-250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)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 p(a</a:t>
            </a:r>
            <a:r>
              <a:rPr lang="en-US" baseline="-25000" dirty="0"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)  … p(a</a:t>
            </a:r>
            <a:r>
              <a:rPr lang="en-US" baseline="-25000" dirty="0">
                <a:latin typeface="Calibri" charset="0"/>
                <a:ea typeface="ＭＳ Ｐゴシック" charset="0"/>
                <a:sym typeface="Symbol" charset="0"/>
              </a:rPr>
              <a:t>n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), we write in latex</a:t>
            </a:r>
          </a:p>
          <a:p>
            <a:pPr marL="342900" lvl="1" indent="0">
              <a:buNone/>
            </a:pP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	</a:t>
            </a:r>
            <a:r>
              <a:rPr lang="en-US" dirty="0">
                <a:solidFill>
                  <a:srgbClr val="2615F3"/>
                </a:solidFill>
                <a:latin typeface="Calibri" charset="0"/>
                <a:ea typeface="ＭＳ Ｐゴシック" charset="0"/>
                <a:sym typeface="Symbol" charset="0"/>
              </a:rPr>
              <a:t>$\</a:t>
            </a:r>
            <a:r>
              <a:rPr lang="en-US" dirty="0" err="1">
                <a:solidFill>
                  <a:srgbClr val="2615F3"/>
                </a:solidFill>
                <a:latin typeface="Calibri" charset="0"/>
                <a:ea typeface="ＭＳ Ｐゴシック" charset="0"/>
                <a:sym typeface="Symbol" charset="0"/>
              </a:rPr>
              <a:t>forall</a:t>
            </a:r>
            <a:r>
              <a:rPr lang="en-US" dirty="0">
                <a:solidFill>
                  <a:srgbClr val="2615F3"/>
                </a:solidFill>
                <a:latin typeface="Calibri" charset="0"/>
                <a:ea typeface="ＭＳ Ｐゴシック" charset="0"/>
                <a:sym typeface="Symbol" charset="0"/>
              </a:rPr>
              <a:t> x p(x) \</a:t>
            </a:r>
            <a:r>
              <a:rPr lang="en-US" dirty="0" err="1">
                <a:solidFill>
                  <a:srgbClr val="2615F3"/>
                </a:solidFill>
                <a:latin typeface="Calibri" charset="0"/>
                <a:ea typeface="ＭＳ Ｐゴシック" charset="0"/>
                <a:sym typeface="Symbol" charset="0"/>
              </a:rPr>
              <a:t>equiv</a:t>
            </a:r>
            <a:r>
              <a:rPr lang="en-US" dirty="0">
                <a:solidFill>
                  <a:srgbClr val="2615F3"/>
                </a:solidFill>
                <a:latin typeface="Calibri" charset="0"/>
                <a:ea typeface="ＭＳ Ｐゴシック" charset="0"/>
                <a:sym typeface="Symbol" charset="0"/>
              </a:rPr>
              <a:t> p(a_1) \wedge p(a_2) \wedge \</a:t>
            </a:r>
            <a:r>
              <a:rPr lang="en-US" dirty="0" err="1">
                <a:solidFill>
                  <a:srgbClr val="2615F3"/>
                </a:solidFill>
                <a:latin typeface="Calibri" charset="0"/>
                <a:ea typeface="ＭＳ Ｐゴシック" charset="0"/>
                <a:sym typeface="Symbol" charset="0"/>
              </a:rPr>
              <a:t>ldots</a:t>
            </a:r>
            <a:r>
              <a:rPr lang="en-US" dirty="0">
                <a:solidFill>
                  <a:srgbClr val="2615F3"/>
                </a:solidFill>
                <a:latin typeface="Calibri" charset="0"/>
                <a:ea typeface="ＭＳ Ｐゴシック" charset="0"/>
                <a:sym typeface="Symbol" charset="0"/>
              </a:rPr>
              <a:t> \wedge p(</a:t>
            </a:r>
            <a:r>
              <a:rPr lang="en-US" dirty="0" err="1">
                <a:solidFill>
                  <a:srgbClr val="2615F3"/>
                </a:solidFill>
                <a:latin typeface="Calibri" charset="0"/>
                <a:ea typeface="ＭＳ Ｐゴシック" charset="0"/>
                <a:sym typeface="Symbol" charset="0"/>
              </a:rPr>
              <a:t>a_n</a:t>
            </a:r>
            <a:r>
              <a:rPr lang="en-US" dirty="0">
                <a:solidFill>
                  <a:srgbClr val="2615F3"/>
                </a:solidFill>
                <a:latin typeface="Calibri" charset="0"/>
                <a:ea typeface="ＭＳ Ｐゴシック" charset="0"/>
                <a:sym typeface="Symbol" charset="0"/>
              </a:rPr>
              <a:t>)$</a:t>
            </a:r>
          </a:p>
          <a:p>
            <a:pPr lvl="1" indent="-342900"/>
            <a:r>
              <a:rPr lang="en-IN" dirty="0"/>
              <a:t>The equation representing a straight line in the Cartesian plane is of the form $</a:t>
            </a:r>
            <a:r>
              <a:rPr lang="en-IN" dirty="0" err="1"/>
              <a:t>ax+by+c</a:t>
            </a:r>
            <a:r>
              <a:rPr lang="en-IN" dirty="0"/>
              <a:t>=0$, where $a$, $b$, $c$ are constants. </a:t>
            </a:r>
          </a:p>
          <a:p>
            <a:pPr lvl="1" indent="-342900"/>
            <a:endParaRPr lang="en-US" dirty="0">
              <a:latin typeface="Calibri" charset="0"/>
              <a:ea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3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36BD-31D0-8B4E-B4EB-361C4391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Adding math to latex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D6995A-C61A-8F48-8FE0-631270C05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62" y="1987550"/>
            <a:ext cx="4394200" cy="1168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3D29BE-501F-D64F-AA50-874A3E16C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348035"/>
            <a:ext cx="7620000" cy="685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58888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63F76-AFB8-C74F-9C82-1ACE78495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15F3"/>
                </a:solidFill>
              </a:rPr>
              <a:t>Subscripts and superscripts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75FF18-96BC-D14E-B437-EC122050E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751" y="1690689"/>
            <a:ext cx="4787900" cy="1879600"/>
          </a:xfrm>
          <a:ln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F57939-5649-544A-8F88-6B9EF5F52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9" y="3871915"/>
            <a:ext cx="8768362" cy="102393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85529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762F24-EE23-944F-80E8-02319EF37C5B}"/>
              </a:ext>
            </a:extLst>
          </p:cNvPr>
          <p:cNvSpPr/>
          <p:nvPr/>
        </p:nvSpPr>
        <p:spPr>
          <a:xfrm>
            <a:off x="228600" y="3598074"/>
            <a:ext cx="8686800" cy="31027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96AA45-A1AE-2445-AC67-D738C7A48B82}"/>
              </a:ext>
            </a:extLst>
          </p:cNvPr>
          <p:cNvSpPr/>
          <p:nvPr/>
        </p:nvSpPr>
        <p:spPr>
          <a:xfrm>
            <a:off x="228600" y="1571625"/>
            <a:ext cx="8686800" cy="1585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9052F-900C-1240-B407-7A4840C2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15F3"/>
                </a:solidFill>
              </a:rPr>
              <a:t>Some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AEF570-9280-464D-820D-4812F3710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700" y="1690689"/>
            <a:ext cx="7594600" cy="596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9A3679-F8D0-B743-8990-4EFCCBE30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79652"/>
            <a:ext cx="8686800" cy="73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D9FB25-312D-AD4C-9265-1E71A2056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5283200"/>
            <a:ext cx="8801100" cy="157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B05BF2-F011-584E-AEA6-9711CE59D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598074"/>
            <a:ext cx="62484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36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762F24-EE23-944F-80E8-02319EF37C5B}"/>
              </a:ext>
            </a:extLst>
          </p:cNvPr>
          <p:cNvSpPr/>
          <p:nvPr/>
        </p:nvSpPr>
        <p:spPr>
          <a:xfrm>
            <a:off x="228600" y="3598074"/>
            <a:ext cx="8686800" cy="31027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96AA45-A1AE-2445-AC67-D738C7A48B82}"/>
              </a:ext>
            </a:extLst>
          </p:cNvPr>
          <p:cNvSpPr/>
          <p:nvPr/>
        </p:nvSpPr>
        <p:spPr>
          <a:xfrm>
            <a:off x="228600" y="1571625"/>
            <a:ext cx="8686800" cy="1585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9052F-900C-1240-B407-7A4840C2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15F3"/>
                </a:solidFill>
              </a:rPr>
              <a:t>Some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AEF570-9280-464D-820D-4812F3710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700" y="1690689"/>
            <a:ext cx="7594600" cy="596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9A3679-F8D0-B743-8990-4EFCCBE30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79652"/>
            <a:ext cx="8686800" cy="73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D9FB25-312D-AD4C-9265-1E71A2056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5283200"/>
            <a:ext cx="8801100" cy="157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B05BF2-F011-584E-AEA6-9711CE59D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598074"/>
            <a:ext cx="6248400" cy="1739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D66EA1-7FD4-654D-96D5-8CAF3574B08B}"/>
              </a:ext>
            </a:extLst>
          </p:cNvPr>
          <p:cNvSpPr txBox="1"/>
          <p:nvPr/>
        </p:nvSpPr>
        <p:spPr>
          <a:xfrm>
            <a:off x="5334000" y="3316202"/>
            <a:ext cx="2971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\quad produces thick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$$ … $$ produces output in a new line.</a:t>
            </a:r>
          </a:p>
        </p:txBody>
      </p:sp>
    </p:spTree>
    <p:extLst>
      <p:ext uri="{BB962C8B-B14F-4D97-AF65-F5344CB8AC3E}">
        <p14:creationId xmlns:p14="http://schemas.microsoft.com/office/powerpoint/2010/main" val="265370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546441D-0935-1048-903C-D9F57F51E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5871" y="404519"/>
            <a:ext cx="4572000" cy="8572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9056" tIns="34529" rIns="69056" bIns="34529" rtlCol="0" anchor="ctr">
            <a:normAutofit/>
          </a:bodyPr>
          <a:lstStyle/>
          <a:p>
            <a:r>
              <a:rPr lang="en-US" altLang="en-US" b="1" dirty="0">
                <a:solidFill>
                  <a:srgbClr val="2615F3"/>
                </a:solidFill>
              </a:rPr>
              <a:t>The Basics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6CF3435-8704-5241-90CF-0AEC675F10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133172"/>
            <a:ext cx="6915150" cy="309592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9056" tIns="34529" rIns="69056" bIns="34529" rtlCol="0">
            <a:normAutofit fontScale="92500" lnSpcReduction="20000"/>
          </a:bodyPr>
          <a:lstStyle/>
          <a:p>
            <a:r>
              <a:rPr lang="en-US" altLang="en-US" sz="2700" dirty="0"/>
              <a:t>Document Class</a:t>
            </a:r>
          </a:p>
          <a:p>
            <a:pPr lvl="2">
              <a:buFont typeface="Monotype Sorts" pitchFamily="2" charset="2"/>
              <a:buNone/>
            </a:pPr>
            <a:r>
              <a:rPr lang="en-US" altLang="en-US" sz="2100" dirty="0">
                <a:latin typeface="Courier New" panose="02070309020205020404" pitchFamily="49" charset="0"/>
              </a:rPr>
              <a:t>\</a:t>
            </a:r>
            <a:r>
              <a:rPr lang="en-US" altLang="en-US" sz="2100" dirty="0" err="1">
                <a:latin typeface="Courier New" panose="02070309020205020404" pitchFamily="49" charset="0"/>
              </a:rPr>
              <a:t>documentclass</a:t>
            </a:r>
            <a:r>
              <a:rPr lang="en-US" altLang="en-US" sz="2100" dirty="0">
                <a:latin typeface="Courier New" panose="02070309020205020404" pitchFamily="49" charset="0"/>
              </a:rPr>
              <a:t>[</a:t>
            </a:r>
            <a:r>
              <a:rPr lang="en-US" altLang="en-US" sz="2100" i="1" dirty="0">
                <a:latin typeface="Courier New" panose="02070309020205020404" pitchFamily="49" charset="0"/>
              </a:rPr>
              <a:t>options</a:t>
            </a:r>
            <a:r>
              <a:rPr lang="en-US" altLang="en-US" sz="2100" dirty="0">
                <a:latin typeface="Courier New" panose="02070309020205020404" pitchFamily="49" charset="0"/>
              </a:rPr>
              <a:t>]{class}</a:t>
            </a:r>
            <a:endParaRPr lang="en-US" altLang="en-US" sz="2100" dirty="0"/>
          </a:p>
          <a:p>
            <a:pPr lvl="2">
              <a:buFont typeface="Monotype Sorts" pitchFamily="2" charset="2"/>
              <a:buNone/>
            </a:pPr>
            <a:r>
              <a:rPr lang="en-US" altLang="en-US" sz="2100" dirty="0"/>
              <a:t>options = a4paper, 11pt, 12pt, 10pt, </a:t>
            </a:r>
            <a:r>
              <a:rPr lang="en-US" altLang="en-US" sz="2100" dirty="0" err="1"/>
              <a:t>twocolumn</a:t>
            </a:r>
            <a:r>
              <a:rPr lang="en-US" altLang="en-US" sz="2100" dirty="0"/>
              <a:t>, landscape,...</a:t>
            </a:r>
          </a:p>
          <a:p>
            <a:pPr lvl="2">
              <a:buFont typeface="Monotype Sorts" pitchFamily="2" charset="2"/>
              <a:buNone/>
            </a:pPr>
            <a:r>
              <a:rPr lang="en-US" altLang="en-US" sz="2100" dirty="0"/>
              <a:t>class = article, report, book,...</a:t>
            </a:r>
          </a:p>
          <a:p>
            <a:r>
              <a:rPr lang="en-US" altLang="en-US" sz="2700" dirty="0"/>
              <a:t>Packages</a:t>
            </a:r>
          </a:p>
          <a:p>
            <a:pPr lvl="2">
              <a:buFont typeface="Monotype Sorts" pitchFamily="2" charset="2"/>
              <a:buNone/>
            </a:pPr>
            <a:r>
              <a:rPr lang="en-US" altLang="en-US" sz="2100" dirty="0">
                <a:latin typeface="Courier New" panose="02070309020205020404" pitchFamily="49" charset="0"/>
              </a:rPr>
              <a:t>\</a:t>
            </a:r>
            <a:r>
              <a:rPr lang="en-US" altLang="en-US" sz="2100" dirty="0" err="1">
                <a:latin typeface="Courier New" panose="02070309020205020404" pitchFamily="49" charset="0"/>
              </a:rPr>
              <a:t>usepackage</a:t>
            </a:r>
            <a:r>
              <a:rPr lang="en-US" altLang="en-US" sz="2100" dirty="0">
                <a:latin typeface="Courier New" panose="02070309020205020404" pitchFamily="49" charset="0"/>
              </a:rPr>
              <a:t>{package name}</a:t>
            </a:r>
          </a:p>
          <a:p>
            <a:pPr lvl="2">
              <a:buFont typeface="Monotype Sorts" pitchFamily="2" charset="2"/>
              <a:buNone/>
            </a:pPr>
            <a:endParaRPr lang="en-US" altLang="en-US" sz="2100" dirty="0">
              <a:latin typeface="Courier New" panose="02070309020205020404" pitchFamily="49" charset="0"/>
            </a:endParaRPr>
          </a:p>
          <a:p>
            <a:pPr lvl="2">
              <a:buFont typeface="Monotype Sorts" pitchFamily="2" charset="2"/>
              <a:buNone/>
            </a:pPr>
            <a:r>
              <a:rPr lang="en-US" altLang="en-US" sz="2100" dirty="0" err="1">
                <a:latin typeface="Courier New" panose="02070309020205020404" pitchFamily="49" charset="0"/>
              </a:rPr>
              <a:t>amssymb</a:t>
            </a:r>
            <a:r>
              <a:rPr lang="en-US" altLang="en-US" sz="2100" dirty="0">
                <a:latin typeface="Courier New" panose="02070309020205020404" pitchFamily="49" charset="0"/>
              </a:rPr>
              <a:t> = math symbols</a:t>
            </a:r>
          </a:p>
          <a:p>
            <a:pPr lvl="2">
              <a:buFont typeface="Monotype Sorts" pitchFamily="2" charset="2"/>
              <a:buNone/>
            </a:pPr>
            <a:r>
              <a:rPr lang="en-US" altLang="en-US" sz="2100" dirty="0">
                <a:latin typeface="Courier New" panose="02070309020205020404" pitchFamily="49" charset="0"/>
              </a:rPr>
              <a:t>enumerate = making enumerate list versatile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8AC490-9BBB-C443-BD38-8779CDF98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370606"/>
            <a:ext cx="33401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34233"/>
      </p:ext>
    </p:extLst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1AD4-A846-D34D-945C-76FE1ED0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4922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2615F3"/>
                </a:solidFill>
              </a:rPr>
              <a:t>Math Symbols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478267-D513-DE4F-89C6-3F2233B3A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2" y="3367287"/>
            <a:ext cx="6845300" cy="1841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25BF9F-3F09-1941-AB89-5FAA8F3F3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36" y="1101831"/>
            <a:ext cx="71755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07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1AD4-A846-D34D-945C-76FE1ED0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4922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2615F3"/>
                </a:solidFill>
              </a:rPr>
              <a:t>Math Symbols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F9C2B4-A5DB-6D40-8C5A-00253C0CD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176337"/>
            <a:ext cx="77216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59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1AD4-A846-D34D-945C-76FE1ED0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4922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2615F3"/>
                </a:solidFill>
              </a:rPr>
              <a:t>Math Symbols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C09AA-D411-C344-9DBA-6C0172645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87462"/>
            <a:ext cx="89154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13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1AD4-A846-D34D-945C-76FE1ED0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4922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2615F3"/>
                </a:solidFill>
              </a:rPr>
              <a:t>Math Symbols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B7AD3-3EDA-3D4C-B28C-EBEDA7335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39863"/>
            <a:ext cx="83820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1A1A94A-FAA2-0743-BEDF-579C5567F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597694"/>
            <a:ext cx="4572000" cy="8572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9056" tIns="34529" rIns="69056" bIns="34529" rtlCol="0" anchor="ctr">
            <a:normAutofit/>
          </a:bodyPr>
          <a:lstStyle/>
          <a:p>
            <a:r>
              <a:rPr lang="en-US" altLang="en-US" sz="3000" b="1" dirty="0">
                <a:solidFill>
                  <a:srgbClr val="2615F3"/>
                </a:solidFill>
              </a:rPr>
              <a:t>Body of Text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690DFD8-7627-E447-9885-AA4B02FF7C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9056" tIns="34529" rIns="69056" bIns="34529" rtlCol="0">
            <a:normAutofit/>
          </a:bodyPr>
          <a:lstStyle/>
          <a:p>
            <a:r>
              <a:rPr lang="en-US" altLang="en-US" dirty="0"/>
              <a:t>Start with </a:t>
            </a:r>
            <a:r>
              <a:rPr lang="en-US" altLang="en-US" dirty="0">
                <a:latin typeface="Courier New" panose="02070309020205020404" pitchFamily="49" charset="0"/>
              </a:rPr>
              <a:t>\begin{document}</a:t>
            </a:r>
          </a:p>
          <a:p>
            <a:r>
              <a:rPr lang="en-US" altLang="en-US" dirty="0"/>
              <a:t>End with </a:t>
            </a:r>
            <a:r>
              <a:rPr lang="en-US" altLang="en-US" dirty="0">
                <a:latin typeface="Courier New" panose="02070309020205020404" pitchFamily="49" charset="0"/>
              </a:rPr>
              <a:t>\end{document}</a:t>
            </a:r>
            <a:endParaRPr lang="en-US" altLang="en-US" dirty="0"/>
          </a:p>
          <a:p>
            <a:r>
              <a:rPr lang="en-US" altLang="en-US" dirty="0"/>
              <a:t>Typesetting Text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\\</a:t>
            </a:r>
            <a:r>
              <a:rPr lang="en-US" altLang="en-US" dirty="0"/>
              <a:t> or </a:t>
            </a:r>
            <a:r>
              <a:rPr lang="en-US" altLang="en-US" dirty="0">
                <a:latin typeface="Courier New" panose="02070309020205020404" pitchFamily="49" charset="0"/>
              </a:rPr>
              <a:t>\newline</a:t>
            </a:r>
            <a:r>
              <a:rPr lang="en-US" altLang="en-US" dirty="0"/>
              <a:t> and </a:t>
            </a:r>
            <a:r>
              <a:rPr lang="en-US" altLang="en-US" dirty="0">
                <a:latin typeface="Courier New" panose="02070309020205020404" pitchFamily="49" charset="0"/>
              </a:rPr>
              <a:t>\</a:t>
            </a:r>
            <a:r>
              <a:rPr lang="en-US" altLang="en-US" dirty="0" err="1">
                <a:latin typeface="Courier New" panose="02070309020205020404" pitchFamily="49" charset="0"/>
              </a:rPr>
              <a:t>newpage</a:t>
            </a:r>
            <a:endParaRPr lang="en-US" altLang="en-US" dirty="0"/>
          </a:p>
          <a:p>
            <a:pPr lvl="1"/>
            <a:r>
              <a:rPr lang="en-US" altLang="en-US" dirty="0"/>
              <a:t>Quotations</a:t>
            </a:r>
          </a:p>
          <a:p>
            <a:pPr lvl="1"/>
            <a:r>
              <a:rPr lang="en-US" altLang="en-US" dirty="0"/>
              <a:t>Bold  </a:t>
            </a:r>
            <a:r>
              <a:rPr lang="en-US" altLang="en-US" dirty="0">
                <a:latin typeface="Courier New" panose="02070309020205020404" pitchFamily="49" charset="0"/>
              </a:rPr>
              <a:t>\</a:t>
            </a:r>
            <a:r>
              <a:rPr lang="en-US" altLang="en-US" dirty="0" err="1">
                <a:latin typeface="Courier New" panose="02070309020205020404" pitchFamily="49" charset="0"/>
              </a:rPr>
              <a:t>textbf</a:t>
            </a:r>
            <a:r>
              <a:rPr lang="en-US" altLang="en-US" dirty="0">
                <a:latin typeface="Courier New" panose="02070309020205020404" pitchFamily="49" charset="0"/>
              </a:rPr>
              <a:t>{……………} </a:t>
            </a:r>
            <a:r>
              <a:rPr lang="en-US" altLang="en-US" dirty="0"/>
              <a:t>or</a:t>
            </a:r>
            <a:r>
              <a:rPr lang="en-US" altLang="en-US" dirty="0">
                <a:latin typeface="Courier New" panose="02070309020205020404" pitchFamily="49" charset="0"/>
              </a:rPr>
              <a:t> \bf{…………} </a:t>
            </a:r>
          </a:p>
          <a:p>
            <a:pPr lvl="1"/>
            <a:r>
              <a:rPr lang="en-US" altLang="en-US" dirty="0"/>
              <a:t>Italics </a:t>
            </a:r>
            <a:r>
              <a:rPr lang="en-US" altLang="en-US" dirty="0">
                <a:latin typeface="Courier New" panose="02070309020205020404" pitchFamily="49" charset="0"/>
              </a:rPr>
              <a:t>\</a:t>
            </a:r>
            <a:r>
              <a:rPr lang="en-US" altLang="en-US" dirty="0" err="1">
                <a:latin typeface="Courier New" panose="02070309020205020404" pitchFamily="49" charset="0"/>
              </a:rPr>
              <a:t>emph</a:t>
            </a:r>
            <a:r>
              <a:rPr lang="en-US" altLang="en-US" dirty="0">
                <a:latin typeface="Courier New" panose="02070309020205020404" pitchFamily="49" charset="0"/>
              </a:rPr>
              <a:t>{…………}</a:t>
            </a:r>
            <a:r>
              <a:rPr lang="en-US" altLang="en-US" dirty="0"/>
              <a:t> or </a:t>
            </a:r>
            <a:r>
              <a:rPr lang="en-US" altLang="en-US" dirty="0">
                <a:latin typeface="Courier New" panose="02070309020205020404" pitchFamily="49" charset="0"/>
              </a:rPr>
              <a:t>\</a:t>
            </a:r>
            <a:r>
              <a:rPr lang="en-US" altLang="en-US" dirty="0" err="1">
                <a:latin typeface="Courier New" panose="02070309020205020404" pitchFamily="49" charset="0"/>
              </a:rPr>
              <a:t>textit</a:t>
            </a:r>
            <a:r>
              <a:rPr lang="en-US" altLang="en-US" dirty="0">
                <a:latin typeface="Courier New" panose="02070309020205020404" pitchFamily="49" charset="0"/>
              </a:rPr>
              <a:t>{………} </a:t>
            </a:r>
            <a:r>
              <a:rPr lang="en-US" altLang="en-US" dirty="0"/>
              <a:t>or \it{…………}</a:t>
            </a:r>
            <a:endParaRPr lang="en-US" altLang="en-US" dirty="0">
              <a:latin typeface="Courier New" panose="02070309020205020404" pitchFamily="49" charset="0"/>
            </a:endParaRPr>
          </a:p>
          <a:p>
            <a:pPr lvl="1"/>
            <a:r>
              <a:rPr lang="en-US" altLang="en-US" dirty="0"/>
              <a:t>Underline </a:t>
            </a:r>
            <a:r>
              <a:rPr lang="en-US" altLang="en-US" dirty="0">
                <a:latin typeface="Courier New" panose="02070309020205020404" pitchFamily="49" charset="0"/>
              </a:rPr>
              <a:t>\underline{…………}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3892058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395476-E3B6-EC4D-B3A3-185C7C8D6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517525"/>
            <a:ext cx="5207000" cy="38989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7A1D7E-2D90-8A48-B291-CF796B4E4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4722807"/>
            <a:ext cx="4064000" cy="11303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59541911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D0FDA39-67A2-4246-ABBB-370910508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4780" y="621944"/>
            <a:ext cx="4572000" cy="8572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9056" tIns="34529" rIns="69056" bIns="34529" rtlCol="0" anchor="ctr">
            <a:normAutofit/>
          </a:bodyPr>
          <a:lstStyle/>
          <a:p>
            <a:r>
              <a:rPr lang="en-US" altLang="en-US" b="1" dirty="0">
                <a:solidFill>
                  <a:srgbClr val="2615F3"/>
                </a:solidFill>
              </a:rPr>
              <a:t>Format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2EFD56B-A210-534D-9EC9-CE05C7F80A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706560"/>
            <a:ext cx="7886700" cy="435133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9056" tIns="34529" rIns="69056" bIns="34529" rtlCol="0">
            <a:normAutofit/>
          </a:bodyPr>
          <a:lstStyle/>
          <a:p>
            <a:r>
              <a:rPr lang="en-US" altLang="en-US" dirty="0"/>
              <a:t>Sections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\section{Latex is great}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\subsection{Why Latex is Great}</a:t>
            </a:r>
            <a:endParaRPr lang="en-US" altLang="en-US" dirty="0"/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\subsubsection{Reason one}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4F73E-569C-C249-841A-591C26600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80" y="3704349"/>
            <a:ext cx="2514600" cy="10858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51695016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D0FDA39-67A2-4246-ABBB-370910508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8694" y="570310"/>
            <a:ext cx="4572000" cy="8572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9056" tIns="34529" rIns="69056" bIns="34529" rtlCol="0" anchor="ctr">
            <a:normAutofit/>
          </a:bodyPr>
          <a:lstStyle/>
          <a:p>
            <a:r>
              <a:rPr lang="en-US" altLang="en-US" b="1" dirty="0">
                <a:solidFill>
                  <a:srgbClr val="2615F3"/>
                </a:solidFill>
              </a:rPr>
              <a:t>Format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2EFD56B-A210-534D-9EC9-CE05C7F80A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9056" tIns="34529" rIns="69056" bIns="34529" rtlCol="0">
            <a:normAutofit/>
          </a:bodyPr>
          <a:lstStyle/>
          <a:p>
            <a:r>
              <a:rPr lang="en-US" altLang="en-US" dirty="0"/>
              <a:t>Sections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\section*{Latex is great}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\subsection*{Why Latex is Great}</a:t>
            </a:r>
            <a:endParaRPr lang="en-US" altLang="en-US" dirty="0"/>
          </a:p>
          <a:p>
            <a:pPr lvl="1"/>
            <a:r>
              <a:rPr lang="en-US" altLang="en-US" dirty="0">
                <a:latin typeface="Courier New" panose="02070309020205020404" pitchFamily="49" charset="0"/>
              </a:rPr>
              <a:t>\subsubsection*{Reason one}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4A573-3CDD-9C4D-BF51-045021009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07" y="3686265"/>
            <a:ext cx="1933575" cy="10382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43305968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D0FDA39-67A2-4246-ABBB-370910508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2789" y="643634"/>
            <a:ext cx="4572000" cy="8572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9056" tIns="34529" rIns="69056" bIns="34529" rtlCol="0" anchor="ctr">
            <a:normAutofit/>
          </a:bodyPr>
          <a:lstStyle/>
          <a:p>
            <a:r>
              <a:rPr lang="en-US" altLang="en-US" b="1" dirty="0">
                <a:solidFill>
                  <a:srgbClr val="2615F3"/>
                </a:solidFill>
              </a:rPr>
              <a:t>Format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2EFD56B-A210-534D-9EC9-CE05C7F80A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9056" tIns="34529" rIns="69056" bIns="34529" rtlCol="0">
            <a:normAutofit/>
          </a:bodyPr>
          <a:lstStyle/>
          <a:p>
            <a:r>
              <a:rPr lang="en-US" altLang="en-US" dirty="0"/>
              <a:t>Titles, Authors and others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D7C87D-457A-114D-A59D-5E14A529C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150" y="3124469"/>
            <a:ext cx="2152650" cy="14382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3F06B7-0321-8F44-A3C4-131AFE4DA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2804318"/>
            <a:ext cx="34163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92735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A20F-E909-0E4D-867C-B411440E9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rgbClr val="2615F3"/>
                </a:solidFill>
              </a:rPr>
              <a:t>Latex special characters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E4EC5-1AD3-0E4E-BFF8-5C4D63C41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99597"/>
          </a:xfrm>
        </p:spPr>
        <p:txBody>
          <a:bodyPr>
            <a:normAutofit fontScale="85000" lnSpcReduction="10000"/>
          </a:bodyPr>
          <a:lstStyle/>
          <a:p>
            <a:r>
              <a:rPr lang="en-IN" dirty="0"/>
              <a:t> special characters:       #    $     %.    &amp;    ~    _.  ^    \      {      }</a:t>
            </a:r>
          </a:p>
          <a:p>
            <a:r>
              <a:rPr lang="en-IN" b="1" dirty="0"/>
              <a:t>~ (tilde)</a:t>
            </a:r>
            <a:r>
              <a:rPr lang="en-IN" dirty="0"/>
              <a:t> unbreakable space; use it when you need a blank space.</a:t>
            </a:r>
          </a:p>
          <a:p>
            <a:r>
              <a:rPr lang="en-IN" dirty="0"/>
              <a:t>$ (dollar sign) used in math mode.</a:t>
            </a:r>
          </a:p>
          <a:p>
            <a:r>
              <a:rPr lang="en-IN" b="1" dirty="0"/>
              <a:t>_ (underscore)</a:t>
            </a:r>
            <a:r>
              <a:rPr lang="en-IN" dirty="0"/>
              <a:t> for subscripts in math mode.</a:t>
            </a:r>
          </a:p>
          <a:p>
            <a:r>
              <a:rPr lang="en-IN" b="1" dirty="0"/>
              <a:t>^ (hat)</a:t>
            </a:r>
            <a:r>
              <a:rPr lang="en-IN" dirty="0"/>
              <a:t> for superscripts in math mode.</a:t>
            </a:r>
          </a:p>
          <a:p>
            <a:r>
              <a:rPr lang="en-IN" b="1" dirty="0"/>
              <a:t>\ (backslash)</a:t>
            </a:r>
            <a:r>
              <a:rPr lang="en-IN" dirty="0"/>
              <a:t> starting commands.</a:t>
            </a:r>
          </a:p>
          <a:p>
            <a:r>
              <a:rPr lang="en-IN" b="1" dirty="0"/>
              <a:t>{} (curly brackets)</a:t>
            </a:r>
            <a:r>
              <a:rPr lang="en-IN" dirty="0"/>
              <a:t> to group and separate commands from its surroundings. Must appear in pairs.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9499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971</TotalTime>
  <Words>819</Words>
  <Application>Microsoft Macintosh PowerPoint</Application>
  <PresentationFormat>On-screen Show (4:3)</PresentationFormat>
  <Paragraphs>112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Courier New</vt:lpstr>
      <vt:lpstr>Monotype Sorts</vt:lpstr>
      <vt:lpstr>Symbol</vt:lpstr>
      <vt:lpstr>Office Theme</vt:lpstr>
      <vt:lpstr>Latex Basics</vt:lpstr>
      <vt:lpstr>What is latex?</vt:lpstr>
      <vt:lpstr>The Basics</vt:lpstr>
      <vt:lpstr>Body of Text</vt:lpstr>
      <vt:lpstr>PowerPoint Presentation</vt:lpstr>
      <vt:lpstr>Format</vt:lpstr>
      <vt:lpstr>Format</vt:lpstr>
      <vt:lpstr>Format</vt:lpstr>
      <vt:lpstr>Latex special characters</vt:lpstr>
      <vt:lpstr>Latex special characters</vt:lpstr>
      <vt:lpstr>Text positioning</vt:lpstr>
      <vt:lpstr>PowerPoint Presentation</vt:lpstr>
      <vt:lpstr>Type size</vt:lpstr>
      <vt:lpstr>PowerPoint Presentation</vt:lpstr>
      <vt:lpstr>PowerPoint Presentation</vt:lpstr>
      <vt:lpstr>Making Lists</vt:lpstr>
      <vt:lpstr>Multi-levels</vt:lpstr>
      <vt:lpstr>Making Lists</vt:lpstr>
      <vt:lpstr>Multi-levels</vt:lpstr>
      <vt:lpstr>Making Lists</vt:lpstr>
      <vt:lpstr>Making Lists</vt:lpstr>
      <vt:lpstr>Tables</vt:lpstr>
      <vt:lpstr>Tables</vt:lpstr>
      <vt:lpstr>PowerPoint Presentation</vt:lpstr>
      <vt:lpstr>Adding math to latex</vt:lpstr>
      <vt:lpstr>Adding math to latex</vt:lpstr>
      <vt:lpstr>Subscripts and superscripts</vt:lpstr>
      <vt:lpstr>Some examples</vt:lpstr>
      <vt:lpstr>Some examples</vt:lpstr>
      <vt:lpstr>Math Symbols</vt:lpstr>
      <vt:lpstr>Math Symbols</vt:lpstr>
      <vt:lpstr>Math Symbols</vt:lpstr>
      <vt:lpstr>Math Symbols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Latex Basics</dc:title>
  <dc:creator>Microsoft Office User</dc:creator>
  <cp:lastModifiedBy>Microsoft Office User</cp:lastModifiedBy>
  <cp:revision>44</cp:revision>
  <dcterms:created xsi:type="dcterms:W3CDTF">2020-09-19T18:30:09Z</dcterms:created>
  <dcterms:modified xsi:type="dcterms:W3CDTF">2020-09-23T17:16:33Z</dcterms:modified>
</cp:coreProperties>
</file>