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14" r:id="rId3"/>
    <p:sldId id="295" r:id="rId4"/>
    <p:sldId id="296" r:id="rId5"/>
    <p:sldId id="297" r:id="rId6"/>
    <p:sldId id="298" r:id="rId7"/>
    <p:sldId id="294"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293" r:id="rId24"/>
    <p:sldId id="262" r:id="rId25"/>
    <p:sldId id="263" r:id="rId26"/>
    <p:sldId id="264" r:id="rId27"/>
    <p:sldId id="265" r:id="rId28"/>
    <p:sldId id="267" r:id="rId29"/>
    <p:sldId id="268" r:id="rId30"/>
    <p:sldId id="269" r:id="rId31"/>
    <p:sldId id="270" r:id="rId32"/>
    <p:sldId id="275" r:id="rId33"/>
    <p:sldId id="277" r:id="rId34"/>
    <p:sldId id="278" r:id="rId35"/>
    <p:sldId id="279" r:id="rId36"/>
    <p:sldId id="282" r:id="rId37"/>
    <p:sldId id="288" r:id="rId38"/>
    <p:sldId id="289" r:id="rId39"/>
    <p:sldId id="286" r:id="rId40"/>
    <p:sldId id="29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p:restoredTop sz="86429"/>
  </p:normalViewPr>
  <p:slideViewPr>
    <p:cSldViewPr snapToGrid="0" snapToObjects="1">
      <p:cViewPr varScale="1">
        <p:scale>
          <a:sx n="70" d="100"/>
          <a:sy n="70" d="100"/>
        </p:scale>
        <p:origin x="816" y="192"/>
      </p:cViewPr>
      <p:guideLst>
        <p:guide orient="horz" pos="2160"/>
        <p:guide pos="2880"/>
      </p:guideLst>
    </p:cSldViewPr>
  </p:slideViewPr>
  <p:outlineViewPr>
    <p:cViewPr>
      <p:scale>
        <a:sx n="33" d="100"/>
        <a:sy n="33" d="100"/>
      </p:scale>
      <p:origin x="0" y="-84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609D5-2B2D-534D-9252-F58240DECE74}" type="datetimeFigureOut">
              <a:rPr lang="en-US" smtClean="0"/>
              <a:t>9/13/20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22324-B05F-2240-A67F-D83A0F7BC611}" type="slidenum">
              <a:rPr lang="en-US" smtClean="0"/>
              <a:t>‹#›</a:t>
            </a:fld>
            <a:endParaRPr lang="en-US"/>
          </a:p>
        </p:txBody>
      </p:sp>
    </p:spTree>
    <p:extLst>
      <p:ext uri="{BB962C8B-B14F-4D97-AF65-F5344CB8AC3E}">
        <p14:creationId xmlns:p14="http://schemas.microsoft.com/office/powerpoint/2010/main" val="523022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DEDBC87-192C-D746-8B05-C8CB3CEB39C3}" type="slidenum">
              <a:rPr lang="en-US" sz="1200"/>
              <a:pPr/>
              <a:t>28</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BBA6AFA-4300-C74F-BD28-33E41FEA8957}" type="slidenum">
              <a:rPr lang="en-US" sz="1200"/>
              <a:pPr/>
              <a:t>29</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304BCFC-5F8A-6D48-9D9B-3D94840D06C5}" type="slidenum">
              <a:rPr lang="en-US" sz="1200"/>
              <a:pPr/>
              <a:t>30</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C8180F4-5EA4-094C-9BC8-BFB3FA13BA21}" type="slidenum">
              <a:rPr lang="en-US" sz="1200"/>
              <a:pPr/>
              <a:t>31</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135651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123268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268972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142872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8676291C-6D36-C94E-824E-11BD9330977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9701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8676291C-6D36-C94E-824E-11BD93309772}" type="datetimeFigureOut">
              <a:rPr lang="en-US" smtClean="0"/>
              <a:t>9/13/20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205627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8676291C-6D36-C94E-824E-11BD93309772}" type="datetimeFigureOut">
              <a:rPr lang="en-US" smtClean="0"/>
              <a:t>9/13/20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93858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8676291C-6D36-C94E-824E-11BD93309772}" type="datetimeFigureOut">
              <a:rPr lang="en-US" smtClean="0"/>
              <a:t>9/13/20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89073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6291C-6D36-C94E-824E-11BD93309772}" type="datetimeFigureOut">
              <a:rPr lang="en-US" smtClean="0"/>
              <a:t>9/13/20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396436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8676291C-6D36-C94E-824E-11BD93309772}" type="datetimeFigureOut">
              <a:rPr lang="en-US" smtClean="0"/>
              <a:t>9/13/20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315373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8676291C-6D36-C94E-824E-11BD93309772}" type="datetimeFigureOut">
              <a:rPr lang="en-US" smtClean="0"/>
              <a:t>9/13/20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220920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6291C-6D36-C94E-824E-11BD93309772}" type="datetimeFigureOut">
              <a:rPr lang="en-US" smtClean="0"/>
              <a:t>9/13/20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2E3DF-5C0B-874F-AC7E-8BEECA9AEBAC}" type="slidenum">
              <a:rPr lang="en-US" smtClean="0"/>
              <a:t>‹#›</a:t>
            </a:fld>
            <a:endParaRPr lang="en-US"/>
          </a:p>
        </p:txBody>
      </p:sp>
    </p:spTree>
    <p:extLst>
      <p:ext uri="{BB962C8B-B14F-4D97-AF65-F5344CB8AC3E}">
        <p14:creationId xmlns:p14="http://schemas.microsoft.com/office/powerpoint/2010/main" val="105022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upport@zyBook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oursys.sfu.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s.sfu.ca/~binay/2020/macm10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s.sfu.ca/~binay/2020/macm1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Discrete Mathematics</a:t>
            </a:r>
            <a:br>
              <a:rPr lang="en-US" b="1" dirty="0"/>
            </a:br>
            <a:r>
              <a:rPr lang="en-US" b="1" dirty="0"/>
              <a:t>MACM 101</a:t>
            </a:r>
          </a:p>
        </p:txBody>
      </p:sp>
      <p:sp>
        <p:nvSpPr>
          <p:cNvPr id="3" name="Subtitle 2"/>
          <p:cNvSpPr>
            <a:spLocks noGrp="1"/>
          </p:cNvSpPr>
          <p:nvPr>
            <p:ph type="subTitle" idx="1"/>
          </p:nvPr>
        </p:nvSpPr>
        <p:spPr/>
        <p:txBody>
          <a:bodyPr/>
          <a:lstStyle/>
          <a:p>
            <a:r>
              <a:rPr lang="en-US" dirty="0">
                <a:solidFill>
                  <a:schemeClr val="tx1"/>
                </a:solidFill>
              </a:rPr>
              <a:t>Fall 2020</a:t>
            </a:r>
          </a:p>
        </p:txBody>
      </p:sp>
    </p:spTree>
    <p:extLst>
      <p:ext uri="{BB962C8B-B14F-4D97-AF65-F5344CB8AC3E}">
        <p14:creationId xmlns:p14="http://schemas.microsoft.com/office/powerpoint/2010/main" val="85294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004C-53BB-944A-BBC8-3EACE3898FAB}"/>
              </a:ext>
            </a:extLst>
          </p:cNvPr>
          <p:cNvSpPr>
            <a:spLocks noGrp="1"/>
          </p:cNvSpPr>
          <p:nvPr>
            <p:ph type="title"/>
          </p:nvPr>
        </p:nvSpPr>
        <p:spPr/>
        <p:txBody>
          <a:bodyPr/>
          <a:lstStyle/>
          <a:p>
            <a:r>
              <a:rPr lang="en-US" dirty="0"/>
              <a:t>Text (</a:t>
            </a:r>
            <a:r>
              <a:rPr lang="en-US" dirty="0" err="1"/>
              <a:t>zyBook</a:t>
            </a:r>
            <a:r>
              <a:rPr lang="en-US" dirty="0"/>
              <a:t>)</a:t>
            </a:r>
          </a:p>
        </p:txBody>
      </p:sp>
      <p:sp>
        <p:nvSpPr>
          <p:cNvPr id="3" name="Content Placeholder 2">
            <a:extLst>
              <a:ext uri="{FF2B5EF4-FFF2-40B4-BE49-F238E27FC236}">
                <a16:creationId xmlns:a16="http://schemas.microsoft.com/office/drawing/2014/main" id="{737EE6E0-39E8-344A-BCDA-A90E777EA05C}"/>
              </a:ext>
            </a:extLst>
          </p:cNvPr>
          <p:cNvSpPr>
            <a:spLocks noGrp="1"/>
          </p:cNvSpPr>
          <p:nvPr>
            <p:ph idx="1"/>
          </p:nvPr>
        </p:nvSpPr>
        <p:spPr/>
        <p:txBody>
          <a:bodyPr>
            <a:normAutofit/>
          </a:bodyPr>
          <a:lstStyle/>
          <a:p>
            <a:r>
              <a:rPr lang="en-US" dirty="0"/>
              <a:t>Student activities automatically time stamped</a:t>
            </a:r>
          </a:p>
          <a:p>
            <a:pPr lvl="1"/>
            <a:r>
              <a:rPr lang="en-US" dirty="0"/>
              <a:t>Your progress visible on your </a:t>
            </a:r>
            <a:r>
              <a:rPr lang="en-US" u="sng" dirty="0">
                <a:solidFill>
                  <a:srgbClr val="FF0000"/>
                </a:solidFill>
              </a:rPr>
              <a:t>dashboard</a:t>
            </a:r>
            <a:r>
              <a:rPr lang="en-US" dirty="0"/>
              <a:t>.</a:t>
            </a:r>
          </a:p>
          <a:p>
            <a:pPr lvl="1"/>
            <a:r>
              <a:rPr lang="en-US" dirty="0"/>
              <a:t>Sep 11 </a:t>
            </a:r>
            <a:r>
              <a:rPr lang="en-US"/>
              <a:t>and 14 </a:t>
            </a:r>
            <a:r>
              <a:rPr lang="en-US" dirty="0"/>
              <a:t>reading is due Monday, </a:t>
            </a:r>
            <a:r>
              <a:rPr lang="en-US"/>
              <a:t>Sep 14 </a:t>
            </a:r>
            <a:r>
              <a:rPr lang="en-US" dirty="0"/>
              <a:t>at 12 noon.</a:t>
            </a:r>
          </a:p>
          <a:p>
            <a:pPr lvl="1"/>
            <a:r>
              <a:rPr lang="en-US" dirty="0"/>
              <a:t>After the first two weeks, most often,  the reading for each lecture is due 12 noon on the day of the lecture.</a:t>
            </a:r>
          </a:p>
        </p:txBody>
      </p:sp>
    </p:spTree>
    <p:extLst>
      <p:ext uri="{BB962C8B-B14F-4D97-AF65-F5344CB8AC3E}">
        <p14:creationId xmlns:p14="http://schemas.microsoft.com/office/powerpoint/2010/main" val="367745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004C-53BB-944A-BBC8-3EACE3898FAB}"/>
              </a:ext>
            </a:extLst>
          </p:cNvPr>
          <p:cNvSpPr>
            <a:spLocks noGrp="1"/>
          </p:cNvSpPr>
          <p:nvPr>
            <p:ph type="title"/>
          </p:nvPr>
        </p:nvSpPr>
        <p:spPr/>
        <p:txBody>
          <a:bodyPr/>
          <a:lstStyle/>
          <a:p>
            <a:r>
              <a:rPr lang="en-US" dirty="0"/>
              <a:t>Text (</a:t>
            </a:r>
            <a:r>
              <a:rPr lang="en-US" dirty="0" err="1"/>
              <a:t>zyBook</a:t>
            </a:r>
            <a:r>
              <a:rPr lang="en-US" dirty="0"/>
              <a:t>)</a:t>
            </a:r>
          </a:p>
        </p:txBody>
      </p:sp>
      <p:sp>
        <p:nvSpPr>
          <p:cNvPr id="3" name="Content Placeholder 2">
            <a:extLst>
              <a:ext uri="{FF2B5EF4-FFF2-40B4-BE49-F238E27FC236}">
                <a16:creationId xmlns:a16="http://schemas.microsoft.com/office/drawing/2014/main" id="{737EE6E0-39E8-344A-BCDA-A90E777EA05C}"/>
              </a:ext>
            </a:extLst>
          </p:cNvPr>
          <p:cNvSpPr>
            <a:spLocks noGrp="1"/>
          </p:cNvSpPr>
          <p:nvPr>
            <p:ph idx="1"/>
          </p:nvPr>
        </p:nvSpPr>
        <p:spPr/>
        <p:txBody>
          <a:bodyPr>
            <a:normAutofit lnSpcReduction="10000"/>
          </a:bodyPr>
          <a:lstStyle/>
          <a:p>
            <a:r>
              <a:rPr lang="en-US" dirty="0"/>
              <a:t>Provide feedback:</a:t>
            </a:r>
          </a:p>
          <a:p>
            <a:pPr lvl="1"/>
            <a:r>
              <a:rPr lang="en-US" dirty="0"/>
              <a:t>Technical issues with your subscription:</a:t>
            </a:r>
          </a:p>
          <a:p>
            <a:pPr lvl="2"/>
            <a:r>
              <a:rPr lang="en-US" dirty="0">
                <a:hlinkClick r:id="rId2"/>
              </a:rPr>
              <a:t>support@zyBooks.com</a:t>
            </a:r>
            <a:endParaRPr lang="en-US" dirty="0"/>
          </a:p>
          <a:p>
            <a:pPr lvl="1"/>
            <a:r>
              <a:rPr lang="en-US" dirty="0"/>
              <a:t>Small bugs in the test</a:t>
            </a:r>
          </a:p>
          <a:p>
            <a:pPr lvl="2"/>
            <a:r>
              <a:rPr lang="en-US" dirty="0"/>
              <a:t>“Feedback” buttons in the text</a:t>
            </a:r>
          </a:p>
          <a:p>
            <a:pPr lvl="2"/>
            <a:r>
              <a:rPr lang="en-US" dirty="0">
                <a:hlinkClick r:id="rId2"/>
              </a:rPr>
              <a:t>support@zyBooks.com</a:t>
            </a:r>
            <a:endParaRPr lang="en-US" dirty="0"/>
          </a:p>
          <a:p>
            <a:pPr lvl="1"/>
            <a:r>
              <a:rPr lang="en-US" dirty="0"/>
              <a:t>Technical problems that prevent understanding the material</a:t>
            </a:r>
          </a:p>
          <a:p>
            <a:pPr lvl="2"/>
            <a:r>
              <a:rPr lang="en-US" dirty="0">
                <a:hlinkClick r:id="rId2"/>
              </a:rPr>
              <a:t>support@zyBooks.com</a:t>
            </a:r>
            <a:endParaRPr lang="en-US" dirty="0"/>
          </a:p>
          <a:p>
            <a:pPr lvl="2"/>
            <a:r>
              <a:rPr lang="en-US" dirty="0"/>
              <a:t>cc me: </a:t>
            </a:r>
            <a:r>
              <a:rPr lang="en-US" dirty="0" err="1"/>
              <a:t>binay@cs.sfu.ca</a:t>
            </a:r>
            <a:endParaRPr lang="en-US" dirty="0"/>
          </a:p>
        </p:txBody>
      </p:sp>
    </p:spTree>
    <p:extLst>
      <p:ext uri="{BB962C8B-B14F-4D97-AF65-F5344CB8AC3E}">
        <p14:creationId xmlns:p14="http://schemas.microsoft.com/office/powerpoint/2010/main" val="315463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004C-53BB-944A-BBC8-3EACE3898FAB}"/>
              </a:ext>
            </a:extLst>
          </p:cNvPr>
          <p:cNvSpPr>
            <a:spLocks noGrp="1"/>
          </p:cNvSpPr>
          <p:nvPr>
            <p:ph type="title"/>
          </p:nvPr>
        </p:nvSpPr>
        <p:spPr/>
        <p:txBody>
          <a:bodyPr/>
          <a:lstStyle/>
          <a:p>
            <a:r>
              <a:rPr lang="en-US" dirty="0"/>
              <a:t>Schedule</a:t>
            </a:r>
          </a:p>
        </p:txBody>
      </p:sp>
      <p:pic>
        <p:nvPicPr>
          <p:cNvPr id="15" name="Content Placeholder 14">
            <a:extLst>
              <a:ext uri="{FF2B5EF4-FFF2-40B4-BE49-F238E27FC236}">
                <a16:creationId xmlns:a16="http://schemas.microsoft.com/office/drawing/2014/main" id="{DB2F81F0-667B-484C-93C0-471B0D54A30A}"/>
              </a:ext>
            </a:extLst>
          </p:cNvPr>
          <p:cNvPicPr>
            <a:picLocks noGrp="1" noChangeAspect="1"/>
          </p:cNvPicPr>
          <p:nvPr>
            <p:ph idx="1"/>
          </p:nvPr>
        </p:nvPicPr>
        <p:blipFill>
          <a:blip r:embed="rId2"/>
          <a:stretch>
            <a:fillRect/>
          </a:stretch>
        </p:blipFill>
        <p:spPr>
          <a:xfrm>
            <a:off x="1466850" y="1691481"/>
            <a:ext cx="6210300" cy="4343400"/>
          </a:xfrm>
        </p:spPr>
      </p:pic>
      <p:sp>
        <p:nvSpPr>
          <p:cNvPr id="3" name="TextBox 2">
            <a:extLst>
              <a:ext uri="{FF2B5EF4-FFF2-40B4-BE49-F238E27FC236}">
                <a16:creationId xmlns:a16="http://schemas.microsoft.com/office/drawing/2014/main" id="{B89566CF-5153-3C45-8154-B0CF61315B79}"/>
              </a:ext>
            </a:extLst>
          </p:cNvPr>
          <p:cNvSpPr txBox="1"/>
          <p:nvPr/>
        </p:nvSpPr>
        <p:spPr>
          <a:xfrm>
            <a:off x="4677744" y="5372100"/>
            <a:ext cx="288862" cy="338554"/>
          </a:xfrm>
          <a:prstGeom prst="rect">
            <a:avLst/>
          </a:prstGeom>
          <a:noFill/>
          <a:ln>
            <a:solidFill>
              <a:schemeClr val="bg1"/>
            </a:solidFill>
          </a:ln>
        </p:spPr>
        <p:txBody>
          <a:bodyPr wrap="none" rtlCol="0">
            <a:spAutoFit/>
          </a:bodyPr>
          <a:lstStyle/>
          <a:p>
            <a:r>
              <a:rPr lang="en-US" sz="1600" dirty="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221198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7C43-CE94-3D4C-B219-DBDD4F08A17C}"/>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3F91743F-3999-0A40-AD80-04C82DE3EF23}"/>
              </a:ext>
            </a:extLst>
          </p:cNvPr>
          <p:cNvSpPr>
            <a:spLocks noGrp="1"/>
          </p:cNvSpPr>
          <p:nvPr>
            <p:ph idx="1"/>
          </p:nvPr>
        </p:nvSpPr>
        <p:spPr/>
        <p:txBody>
          <a:bodyPr/>
          <a:lstStyle/>
          <a:p>
            <a:r>
              <a:rPr lang="en-US" dirty="0"/>
              <a:t>Homework consists of two parts:</a:t>
            </a:r>
          </a:p>
          <a:p>
            <a:pPr lvl="1"/>
            <a:r>
              <a:rPr lang="en-US" dirty="0"/>
              <a:t>Electronic: challenge activities in your </a:t>
            </a:r>
            <a:r>
              <a:rPr lang="en-US" dirty="0" err="1"/>
              <a:t>zyBook</a:t>
            </a:r>
            <a:endParaRPr lang="en-US" dirty="0"/>
          </a:p>
          <a:p>
            <a:pPr lvl="1"/>
            <a:r>
              <a:rPr lang="en-US" dirty="0"/>
              <a:t>Written: exercises handed out</a:t>
            </a:r>
          </a:p>
          <a:p>
            <a:endParaRPr lang="en-US" dirty="0"/>
          </a:p>
          <a:p>
            <a:r>
              <a:rPr lang="en-US" dirty="0"/>
              <a:t>Both parts are due at 12:15PM</a:t>
            </a:r>
          </a:p>
          <a:p>
            <a:pPr lvl="1"/>
            <a:r>
              <a:rPr lang="en-US" dirty="0"/>
              <a:t>No late homework is accepted</a:t>
            </a:r>
          </a:p>
          <a:p>
            <a:pPr lvl="1"/>
            <a:r>
              <a:rPr lang="en-US" dirty="0"/>
              <a:t>Solutions will be made visible in text after due date.</a:t>
            </a:r>
          </a:p>
        </p:txBody>
      </p:sp>
    </p:spTree>
    <p:extLst>
      <p:ext uri="{BB962C8B-B14F-4D97-AF65-F5344CB8AC3E}">
        <p14:creationId xmlns:p14="http://schemas.microsoft.com/office/powerpoint/2010/main" val="369925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7F52-5CDD-D743-B44E-836DFD2C08F0}"/>
              </a:ext>
            </a:extLst>
          </p:cNvPr>
          <p:cNvSpPr>
            <a:spLocks noGrp="1"/>
          </p:cNvSpPr>
          <p:nvPr>
            <p:ph type="title"/>
          </p:nvPr>
        </p:nvSpPr>
        <p:spPr/>
        <p:txBody>
          <a:bodyPr/>
          <a:lstStyle/>
          <a:p>
            <a:r>
              <a:rPr lang="en-US" dirty="0" err="1"/>
              <a:t>Coursys</a:t>
            </a:r>
            <a:endParaRPr lang="en-US" dirty="0"/>
          </a:p>
        </p:txBody>
      </p:sp>
      <p:sp>
        <p:nvSpPr>
          <p:cNvPr id="3" name="Content Placeholder 2">
            <a:extLst>
              <a:ext uri="{FF2B5EF4-FFF2-40B4-BE49-F238E27FC236}">
                <a16:creationId xmlns:a16="http://schemas.microsoft.com/office/drawing/2014/main" id="{0AE96934-D037-3043-9E0F-0B21CB8B9DFC}"/>
              </a:ext>
            </a:extLst>
          </p:cNvPr>
          <p:cNvSpPr>
            <a:spLocks noGrp="1"/>
          </p:cNvSpPr>
          <p:nvPr>
            <p:ph idx="1"/>
          </p:nvPr>
        </p:nvSpPr>
        <p:spPr>
          <a:xfrm>
            <a:off x="457200" y="1600200"/>
            <a:ext cx="8686800" cy="5029200"/>
          </a:xfrm>
        </p:spPr>
        <p:txBody>
          <a:bodyPr>
            <a:normAutofit lnSpcReduction="10000"/>
          </a:bodyPr>
          <a:lstStyle/>
          <a:p>
            <a:r>
              <a:rPr lang="en-US" dirty="0"/>
              <a:t>You will hand in written homework through </a:t>
            </a:r>
            <a:r>
              <a:rPr lang="en-US" dirty="0" err="1"/>
              <a:t>Coursys</a:t>
            </a:r>
            <a:r>
              <a:rPr lang="en-US" dirty="0"/>
              <a:t> system (as it stands now). You will be notified if there is a change.</a:t>
            </a:r>
          </a:p>
          <a:p>
            <a:r>
              <a:rPr lang="en-US" dirty="0" err="1"/>
              <a:t>Coursys</a:t>
            </a:r>
            <a:r>
              <a:rPr lang="en-US" dirty="0"/>
              <a:t> can be found at </a:t>
            </a:r>
            <a:r>
              <a:rPr lang="en-US" dirty="0">
                <a:solidFill>
                  <a:srgbClr val="3208FF"/>
                </a:solidFill>
                <a:hlinkClick r:id="rId2"/>
              </a:rPr>
              <a:t>https://coursys.sfu.ca/</a:t>
            </a:r>
            <a:endParaRPr lang="en-US" dirty="0">
              <a:solidFill>
                <a:srgbClr val="3208FF"/>
              </a:solidFill>
            </a:endParaRPr>
          </a:p>
          <a:p>
            <a:r>
              <a:rPr lang="en-US" dirty="0"/>
              <a:t>Everyone enrolled in the class has been added and has an account.</a:t>
            </a:r>
          </a:p>
          <a:p>
            <a:r>
              <a:rPr lang="en-US" dirty="0"/>
              <a:t>You need to upload a pdf file with your written homework to </a:t>
            </a:r>
            <a:r>
              <a:rPr lang="en-US" dirty="0" err="1"/>
              <a:t>Coursys</a:t>
            </a:r>
            <a:r>
              <a:rPr lang="en-US" dirty="0"/>
              <a:t> for grading.</a:t>
            </a:r>
          </a:p>
          <a:p>
            <a:r>
              <a:rPr lang="en-US" dirty="0" err="1"/>
              <a:t>Coursys</a:t>
            </a:r>
            <a:r>
              <a:rPr lang="en-US" dirty="0"/>
              <a:t> will maintain all your scores in various activities.</a:t>
            </a:r>
          </a:p>
          <a:p>
            <a:pPr marL="0" indent="0">
              <a:buNone/>
            </a:pPr>
            <a:endParaRPr lang="en-US" dirty="0"/>
          </a:p>
        </p:txBody>
      </p:sp>
    </p:spTree>
    <p:extLst>
      <p:ext uri="{BB962C8B-B14F-4D97-AF65-F5344CB8AC3E}">
        <p14:creationId xmlns:p14="http://schemas.microsoft.com/office/powerpoint/2010/main" val="128922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BDF0-017F-024E-80F8-8378CC0E67A1}"/>
              </a:ext>
            </a:extLst>
          </p:cNvPr>
          <p:cNvSpPr>
            <a:spLocks noGrp="1"/>
          </p:cNvSpPr>
          <p:nvPr>
            <p:ph type="title"/>
          </p:nvPr>
        </p:nvSpPr>
        <p:spPr/>
        <p:txBody>
          <a:bodyPr>
            <a:normAutofit/>
          </a:bodyPr>
          <a:lstStyle/>
          <a:p>
            <a:r>
              <a:rPr lang="en-US" dirty="0"/>
              <a:t>Course Grades</a:t>
            </a:r>
          </a:p>
        </p:txBody>
      </p:sp>
      <p:sp>
        <p:nvSpPr>
          <p:cNvPr id="3" name="Content Placeholder 2">
            <a:extLst>
              <a:ext uri="{FF2B5EF4-FFF2-40B4-BE49-F238E27FC236}">
                <a16:creationId xmlns:a16="http://schemas.microsoft.com/office/drawing/2014/main" id="{2D072C32-1184-4B4C-AE52-942D7D0319E1}"/>
              </a:ext>
            </a:extLst>
          </p:cNvPr>
          <p:cNvSpPr>
            <a:spLocks noGrp="1"/>
          </p:cNvSpPr>
          <p:nvPr>
            <p:ph idx="1"/>
          </p:nvPr>
        </p:nvSpPr>
        <p:spPr/>
        <p:txBody>
          <a:bodyPr/>
          <a:lstStyle/>
          <a:p>
            <a:r>
              <a:rPr lang="en-US" dirty="0"/>
              <a:t>Homework: 15% </a:t>
            </a:r>
          </a:p>
          <a:p>
            <a:r>
              <a:rPr lang="en-US" dirty="0"/>
              <a:t>Reading: 5%</a:t>
            </a:r>
          </a:p>
          <a:p>
            <a:r>
              <a:rPr lang="en-US" dirty="0"/>
              <a:t>4 Tests: 40%</a:t>
            </a:r>
          </a:p>
          <a:p>
            <a:r>
              <a:rPr lang="en-US" dirty="0"/>
              <a:t>Final exam: 40%</a:t>
            </a:r>
          </a:p>
        </p:txBody>
      </p:sp>
    </p:spTree>
    <p:extLst>
      <p:ext uri="{BB962C8B-B14F-4D97-AF65-F5344CB8AC3E}">
        <p14:creationId xmlns:p14="http://schemas.microsoft.com/office/powerpoint/2010/main" val="2690307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198-BDEF-7F4D-B06E-3BD0F2F8715D}"/>
              </a:ext>
            </a:extLst>
          </p:cNvPr>
          <p:cNvSpPr>
            <a:spLocks noGrp="1"/>
          </p:cNvSpPr>
          <p:nvPr>
            <p:ph type="title"/>
          </p:nvPr>
        </p:nvSpPr>
        <p:spPr/>
        <p:txBody>
          <a:bodyPr/>
          <a:lstStyle/>
          <a:p>
            <a:r>
              <a:rPr lang="en-US" dirty="0"/>
              <a:t>Tests</a:t>
            </a:r>
          </a:p>
        </p:txBody>
      </p:sp>
      <p:sp>
        <p:nvSpPr>
          <p:cNvPr id="3" name="Content Placeholder 2">
            <a:extLst>
              <a:ext uri="{FF2B5EF4-FFF2-40B4-BE49-F238E27FC236}">
                <a16:creationId xmlns:a16="http://schemas.microsoft.com/office/drawing/2014/main" id="{EB373533-C000-3A4D-9092-D009AD54E72D}"/>
              </a:ext>
            </a:extLst>
          </p:cNvPr>
          <p:cNvSpPr>
            <a:spLocks noGrp="1"/>
          </p:cNvSpPr>
          <p:nvPr>
            <p:ph idx="1"/>
          </p:nvPr>
        </p:nvSpPr>
        <p:spPr/>
        <p:txBody>
          <a:bodyPr/>
          <a:lstStyle/>
          <a:p>
            <a:r>
              <a:rPr lang="en-US" dirty="0"/>
              <a:t>Each test has two parts: One electronic part and the other written part.</a:t>
            </a:r>
          </a:p>
          <a:p>
            <a:r>
              <a:rPr lang="en-US" dirty="0"/>
              <a:t>The written part exam will be taken in the form of take-home exam. More details later.</a:t>
            </a:r>
          </a:p>
          <a:p>
            <a:r>
              <a:rPr lang="en-US" dirty="0"/>
              <a:t>All tests are mandatory.</a:t>
            </a:r>
          </a:p>
        </p:txBody>
      </p:sp>
    </p:spTree>
    <p:extLst>
      <p:ext uri="{BB962C8B-B14F-4D97-AF65-F5344CB8AC3E}">
        <p14:creationId xmlns:p14="http://schemas.microsoft.com/office/powerpoint/2010/main" val="282010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1061-05C2-274D-B9B3-A7FB5A0B8197}"/>
              </a:ext>
            </a:extLst>
          </p:cNvPr>
          <p:cNvSpPr>
            <a:spLocks noGrp="1"/>
          </p:cNvSpPr>
          <p:nvPr>
            <p:ph type="title"/>
          </p:nvPr>
        </p:nvSpPr>
        <p:spPr/>
        <p:txBody>
          <a:bodyPr/>
          <a:lstStyle/>
          <a:p>
            <a:r>
              <a:rPr lang="en-US" dirty="0"/>
              <a:t>Questions on Grading</a:t>
            </a:r>
          </a:p>
        </p:txBody>
      </p:sp>
      <p:sp>
        <p:nvSpPr>
          <p:cNvPr id="3" name="Content Placeholder 2">
            <a:extLst>
              <a:ext uri="{FF2B5EF4-FFF2-40B4-BE49-F238E27FC236}">
                <a16:creationId xmlns:a16="http://schemas.microsoft.com/office/drawing/2014/main" id="{1CA22141-529C-AF49-9B9C-FBF2D81CA71F}"/>
              </a:ext>
            </a:extLst>
          </p:cNvPr>
          <p:cNvSpPr>
            <a:spLocks noGrp="1"/>
          </p:cNvSpPr>
          <p:nvPr>
            <p:ph idx="1"/>
          </p:nvPr>
        </p:nvSpPr>
        <p:spPr/>
        <p:txBody>
          <a:bodyPr/>
          <a:lstStyle/>
          <a:p>
            <a:r>
              <a:rPr lang="en-US" dirty="0"/>
              <a:t>After each test or HW score is posted, the questions on grading should first go to the person who graded it.</a:t>
            </a:r>
          </a:p>
          <a:p>
            <a:pPr lvl="1"/>
            <a:r>
              <a:rPr lang="en-US" dirty="0"/>
              <a:t>By e-mail.</a:t>
            </a:r>
          </a:p>
          <a:p>
            <a:r>
              <a:rPr lang="en-US" dirty="0"/>
              <a:t>Talk to me about the unresolved grading questions.</a:t>
            </a:r>
          </a:p>
        </p:txBody>
      </p:sp>
    </p:spTree>
    <p:extLst>
      <p:ext uri="{BB962C8B-B14F-4D97-AF65-F5344CB8AC3E}">
        <p14:creationId xmlns:p14="http://schemas.microsoft.com/office/powerpoint/2010/main" val="127816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F875A-58E5-0648-A5F8-731D34CA5006}"/>
              </a:ext>
            </a:extLst>
          </p:cNvPr>
          <p:cNvSpPr>
            <a:spLocks noGrp="1"/>
          </p:cNvSpPr>
          <p:nvPr>
            <p:ph type="title"/>
          </p:nvPr>
        </p:nvSpPr>
        <p:spPr/>
        <p:txBody>
          <a:bodyPr/>
          <a:lstStyle/>
          <a:p>
            <a:r>
              <a:rPr lang="en-US" dirty="0"/>
              <a:t>Lecture slides</a:t>
            </a:r>
          </a:p>
        </p:txBody>
      </p:sp>
      <p:sp>
        <p:nvSpPr>
          <p:cNvPr id="3" name="Content Placeholder 2">
            <a:extLst>
              <a:ext uri="{FF2B5EF4-FFF2-40B4-BE49-F238E27FC236}">
                <a16:creationId xmlns:a16="http://schemas.microsoft.com/office/drawing/2014/main" id="{B5BFD10B-8D35-5541-A289-7AB62AFA4A7C}"/>
              </a:ext>
            </a:extLst>
          </p:cNvPr>
          <p:cNvSpPr>
            <a:spLocks noGrp="1"/>
          </p:cNvSpPr>
          <p:nvPr>
            <p:ph idx="1"/>
          </p:nvPr>
        </p:nvSpPr>
        <p:spPr/>
        <p:txBody>
          <a:bodyPr>
            <a:normAutofit lnSpcReduction="10000"/>
          </a:bodyPr>
          <a:lstStyle/>
          <a:p>
            <a:r>
              <a:rPr lang="en-US" dirty="0"/>
              <a:t>All lecture slides will be posted on the course webpage (</a:t>
            </a:r>
            <a:r>
              <a:rPr lang="en-US" dirty="0">
                <a:hlinkClick r:id="rId2"/>
              </a:rPr>
              <a:t>www.cs.sfu.ca/~binay/2020/macm101</a:t>
            </a:r>
            <a:r>
              <a:rPr lang="en-US" dirty="0"/>
              <a:t>)</a:t>
            </a:r>
          </a:p>
          <a:p>
            <a:r>
              <a:rPr lang="en-US" dirty="0"/>
              <a:t>After each lecture, I will post the contents of the slides generated from the lecture.</a:t>
            </a:r>
          </a:p>
          <a:p>
            <a:r>
              <a:rPr lang="en-US" dirty="0"/>
              <a:t>Posted slides are not a complete record of what happened in the class.</a:t>
            </a:r>
          </a:p>
          <a:p>
            <a:r>
              <a:rPr lang="en-US" dirty="0"/>
              <a:t>You are responsible for whatever is said in the lecture.</a:t>
            </a:r>
          </a:p>
        </p:txBody>
      </p:sp>
    </p:spTree>
    <p:extLst>
      <p:ext uri="{BB962C8B-B14F-4D97-AF65-F5344CB8AC3E}">
        <p14:creationId xmlns:p14="http://schemas.microsoft.com/office/powerpoint/2010/main" val="2331054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4558-1A18-C54C-A7B3-F5768AA2FE17}"/>
              </a:ext>
            </a:extLst>
          </p:cNvPr>
          <p:cNvSpPr>
            <a:spLocks noGrp="1"/>
          </p:cNvSpPr>
          <p:nvPr>
            <p:ph type="title"/>
          </p:nvPr>
        </p:nvSpPr>
        <p:spPr/>
        <p:txBody>
          <a:bodyPr/>
          <a:lstStyle/>
          <a:p>
            <a:r>
              <a:rPr lang="en-US" dirty="0"/>
              <a:t>Canvas (https://</a:t>
            </a:r>
            <a:r>
              <a:rPr lang="en-US" dirty="0" err="1"/>
              <a:t>canvas.sfu.ca</a:t>
            </a:r>
            <a:r>
              <a:rPr lang="en-US" dirty="0"/>
              <a:t>/)</a:t>
            </a:r>
          </a:p>
        </p:txBody>
      </p:sp>
      <p:sp>
        <p:nvSpPr>
          <p:cNvPr id="3" name="Content Placeholder 2">
            <a:extLst>
              <a:ext uri="{FF2B5EF4-FFF2-40B4-BE49-F238E27FC236}">
                <a16:creationId xmlns:a16="http://schemas.microsoft.com/office/drawing/2014/main" id="{FBD6CB63-6DB6-FC40-9BEB-5B8B1BD20FFE}"/>
              </a:ext>
            </a:extLst>
          </p:cNvPr>
          <p:cNvSpPr>
            <a:spLocks noGrp="1"/>
          </p:cNvSpPr>
          <p:nvPr>
            <p:ph idx="1"/>
          </p:nvPr>
        </p:nvSpPr>
        <p:spPr/>
        <p:txBody>
          <a:bodyPr/>
          <a:lstStyle/>
          <a:p>
            <a:r>
              <a:rPr lang="en-US" dirty="0"/>
              <a:t>Online forum</a:t>
            </a:r>
          </a:p>
          <a:p>
            <a:pPr lvl="1"/>
            <a:r>
              <a:rPr lang="en-US" dirty="0"/>
              <a:t>All questions related to course content should be posted on Canvas (</a:t>
            </a:r>
            <a:r>
              <a:rPr lang="en-US" dirty="0">
                <a:solidFill>
                  <a:srgbClr val="FF0000"/>
                </a:solidFill>
              </a:rPr>
              <a:t>not asked by email</a:t>
            </a:r>
            <a:r>
              <a:rPr lang="en-US" dirty="0"/>
              <a:t>)</a:t>
            </a:r>
          </a:p>
          <a:p>
            <a:pPr lvl="1"/>
            <a:r>
              <a:rPr lang="en-US" dirty="0"/>
              <a:t>Instructors can add their own solution.</a:t>
            </a:r>
          </a:p>
          <a:p>
            <a:r>
              <a:rPr lang="en-US"/>
              <a:t>The TAs </a:t>
            </a:r>
            <a:r>
              <a:rPr lang="en-US" dirty="0"/>
              <a:t>and I will check Canvas at least once a day.</a:t>
            </a:r>
          </a:p>
        </p:txBody>
      </p:sp>
    </p:spTree>
    <p:extLst>
      <p:ext uri="{BB962C8B-B14F-4D97-AF65-F5344CB8AC3E}">
        <p14:creationId xmlns:p14="http://schemas.microsoft.com/office/powerpoint/2010/main" val="118397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B3D9-8346-EB44-A012-BE719A0CBC19}"/>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E254B9EB-5FF5-314A-B72E-EDE6350AFD08}"/>
              </a:ext>
            </a:extLst>
          </p:cNvPr>
          <p:cNvSpPr>
            <a:spLocks noGrp="1"/>
          </p:cNvSpPr>
          <p:nvPr>
            <p:ph idx="1"/>
          </p:nvPr>
        </p:nvSpPr>
        <p:spPr/>
        <p:txBody>
          <a:bodyPr/>
          <a:lstStyle/>
          <a:p>
            <a:r>
              <a:rPr lang="en-US" dirty="0"/>
              <a:t>Used some slides prepared by Prof. Sandy </a:t>
            </a:r>
            <a:r>
              <a:rPr lang="en-US" dirty="0" err="1"/>
              <a:t>Irani</a:t>
            </a:r>
            <a:r>
              <a:rPr lang="en-US" dirty="0"/>
              <a:t>, the author of MACM 101 textbook.</a:t>
            </a:r>
          </a:p>
        </p:txBody>
      </p:sp>
    </p:spTree>
    <p:extLst>
      <p:ext uri="{BB962C8B-B14F-4D97-AF65-F5344CB8AC3E}">
        <p14:creationId xmlns:p14="http://schemas.microsoft.com/office/powerpoint/2010/main" val="234787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BD19-63CB-CF4E-BBAB-108E7619460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A381372-5C2B-8E42-B8BF-07D925D7C0F8}"/>
              </a:ext>
            </a:extLst>
          </p:cNvPr>
          <p:cNvSpPr>
            <a:spLocks noGrp="1"/>
          </p:cNvSpPr>
          <p:nvPr>
            <p:ph idx="1"/>
          </p:nvPr>
        </p:nvSpPr>
        <p:spPr/>
        <p:txBody>
          <a:bodyPr/>
          <a:lstStyle/>
          <a:p>
            <a:r>
              <a:rPr lang="en-US" dirty="0"/>
              <a:t>The best way to get questions answered:</a:t>
            </a:r>
          </a:p>
          <a:p>
            <a:pPr lvl="1"/>
            <a:r>
              <a:rPr lang="en-US" dirty="0"/>
              <a:t>Discussion section of Canvas</a:t>
            </a:r>
          </a:p>
          <a:p>
            <a:pPr lvl="1"/>
            <a:r>
              <a:rPr lang="en-US" dirty="0"/>
              <a:t>My office hours (Remote)</a:t>
            </a:r>
          </a:p>
          <a:p>
            <a:pPr lvl="1"/>
            <a:r>
              <a:rPr lang="en-US" dirty="0"/>
              <a:t>TA office hours (Remote)</a:t>
            </a:r>
          </a:p>
        </p:txBody>
      </p:sp>
    </p:spTree>
    <p:extLst>
      <p:ext uri="{BB962C8B-B14F-4D97-AF65-F5344CB8AC3E}">
        <p14:creationId xmlns:p14="http://schemas.microsoft.com/office/powerpoint/2010/main" val="1614621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2D29-E143-2340-BA12-8F064DB5615D}"/>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9E59ED98-FBFA-9A45-8D5B-F67E6ABEC47D}"/>
              </a:ext>
            </a:extLst>
          </p:cNvPr>
          <p:cNvSpPr>
            <a:spLocks noGrp="1"/>
          </p:cNvSpPr>
          <p:nvPr>
            <p:ph idx="1"/>
          </p:nvPr>
        </p:nvSpPr>
        <p:spPr/>
        <p:txBody>
          <a:bodyPr/>
          <a:lstStyle/>
          <a:p>
            <a:r>
              <a:rPr lang="en-US" dirty="0"/>
              <a:t>Highly under-utilized resource</a:t>
            </a:r>
          </a:p>
          <a:p>
            <a:endParaRPr lang="en-US" dirty="0"/>
          </a:p>
          <a:p>
            <a:r>
              <a:rPr lang="en-US" dirty="0"/>
              <a:t>Office hours are not ”study hall”.</a:t>
            </a:r>
          </a:p>
          <a:p>
            <a:endParaRPr lang="en-US" dirty="0"/>
          </a:p>
          <a:p>
            <a:r>
              <a:rPr lang="en-US" dirty="0"/>
              <a:t>How these interactions get evolved is anybody’s guess. We will improvise as we go.</a:t>
            </a:r>
          </a:p>
        </p:txBody>
      </p:sp>
    </p:spTree>
    <p:extLst>
      <p:ext uri="{BB962C8B-B14F-4D97-AF65-F5344CB8AC3E}">
        <p14:creationId xmlns:p14="http://schemas.microsoft.com/office/powerpoint/2010/main" val="459051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2586-4A36-4C40-B314-31601535664B}"/>
              </a:ext>
            </a:extLst>
          </p:cNvPr>
          <p:cNvSpPr>
            <a:spLocks noGrp="1"/>
          </p:cNvSpPr>
          <p:nvPr>
            <p:ph type="title"/>
          </p:nvPr>
        </p:nvSpPr>
        <p:spPr/>
        <p:txBody>
          <a:bodyPr/>
          <a:lstStyle/>
          <a:p>
            <a:r>
              <a:rPr lang="en-US" dirty="0"/>
              <a:t>Academic Honesty</a:t>
            </a:r>
          </a:p>
        </p:txBody>
      </p:sp>
      <p:sp>
        <p:nvSpPr>
          <p:cNvPr id="3" name="Content Placeholder 2">
            <a:extLst>
              <a:ext uri="{FF2B5EF4-FFF2-40B4-BE49-F238E27FC236}">
                <a16:creationId xmlns:a16="http://schemas.microsoft.com/office/drawing/2014/main" id="{BF38083D-3728-FE48-A648-D2DB5285514F}"/>
              </a:ext>
            </a:extLst>
          </p:cNvPr>
          <p:cNvSpPr>
            <a:spLocks noGrp="1"/>
          </p:cNvSpPr>
          <p:nvPr>
            <p:ph idx="1"/>
          </p:nvPr>
        </p:nvSpPr>
        <p:spPr/>
        <p:txBody>
          <a:bodyPr/>
          <a:lstStyle/>
          <a:p>
            <a:r>
              <a:rPr lang="en-US" dirty="0"/>
              <a:t>It is important, specially in this remote setting.</a:t>
            </a:r>
          </a:p>
          <a:p>
            <a:r>
              <a:rPr lang="en-US" dirty="0"/>
              <a:t>Read the school policy.</a:t>
            </a:r>
          </a:p>
          <a:p>
            <a:r>
              <a:rPr lang="en-US" dirty="0"/>
              <a:t>Write up your homework solutions on your own.</a:t>
            </a:r>
          </a:p>
          <a:p>
            <a:r>
              <a:rPr lang="en-US" dirty="0"/>
              <a:t>If needed, I will meet students one on one to check the authenticity of the answers.</a:t>
            </a:r>
          </a:p>
        </p:txBody>
      </p:sp>
    </p:spTree>
    <p:extLst>
      <p:ext uri="{BB962C8B-B14F-4D97-AF65-F5344CB8AC3E}">
        <p14:creationId xmlns:p14="http://schemas.microsoft.com/office/powerpoint/2010/main" val="1079307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discrete mathematics?</a:t>
            </a:r>
          </a:p>
        </p:txBody>
      </p:sp>
      <p:sp>
        <p:nvSpPr>
          <p:cNvPr id="3" name="Content Placeholder 2"/>
          <p:cNvSpPr>
            <a:spLocks noGrp="1"/>
          </p:cNvSpPr>
          <p:nvPr>
            <p:ph idx="1"/>
          </p:nvPr>
        </p:nvSpPr>
        <p:spPr/>
        <p:txBody>
          <a:bodyPr/>
          <a:lstStyle/>
          <a:p>
            <a:r>
              <a:rPr lang="en-US" dirty="0"/>
              <a:t>Discrete mathematics is the mathematics of computing</a:t>
            </a:r>
          </a:p>
        </p:txBody>
      </p:sp>
    </p:spTree>
    <p:extLst>
      <p:ext uri="{BB962C8B-B14F-4D97-AF65-F5344CB8AC3E}">
        <p14:creationId xmlns:p14="http://schemas.microsoft.com/office/powerpoint/2010/main" val="200547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MACM 101 about?</a:t>
            </a:r>
          </a:p>
        </p:txBody>
      </p:sp>
      <p:sp>
        <p:nvSpPr>
          <p:cNvPr id="3" name="Content Placeholder 2"/>
          <p:cNvSpPr>
            <a:spLocks noGrp="1"/>
          </p:cNvSpPr>
          <p:nvPr>
            <p:ph idx="1"/>
          </p:nvPr>
        </p:nvSpPr>
        <p:spPr>
          <a:xfrm>
            <a:off x="131954" y="1600200"/>
            <a:ext cx="8840918" cy="4525963"/>
          </a:xfrm>
        </p:spPr>
        <p:txBody>
          <a:bodyPr>
            <a:normAutofit/>
          </a:bodyPr>
          <a:lstStyle/>
          <a:p>
            <a:r>
              <a:rPr lang="en-US" sz="2800" dirty="0"/>
              <a:t>Continuous Math </a:t>
            </a:r>
            <a:r>
              <a:rPr lang="en-US" sz="2800" dirty="0" err="1"/>
              <a:t>vs</a:t>
            </a:r>
            <a:r>
              <a:rPr lang="en-US" sz="2800" dirty="0"/>
              <a:t> Discrete Math</a:t>
            </a:r>
          </a:p>
          <a:p>
            <a:r>
              <a:rPr lang="en-US" sz="2800" dirty="0"/>
              <a:t>Discrete mathematics is the mathematics of computing</a:t>
            </a:r>
          </a:p>
          <a:p>
            <a:r>
              <a:rPr lang="en-US" sz="2800" dirty="0"/>
              <a:t>Why is it computer science?</a:t>
            </a:r>
          </a:p>
          <a:p>
            <a:r>
              <a:rPr lang="en-US" sz="2800" dirty="0"/>
              <a:t>Mathematical techniques for Discrete Math</a:t>
            </a:r>
          </a:p>
        </p:txBody>
      </p:sp>
    </p:spTree>
    <p:extLst>
      <p:ext uri="{BB962C8B-B14F-4D97-AF65-F5344CB8AC3E}">
        <p14:creationId xmlns:p14="http://schemas.microsoft.com/office/powerpoint/2010/main" val="61859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Continuous </a:t>
            </a:r>
            <a:r>
              <a:rPr lang="en-US" b="1" dirty="0" err="1"/>
              <a:t>vs</a:t>
            </a:r>
            <a:r>
              <a:rPr lang="en-US" b="1" dirty="0"/>
              <a:t> Discrete</a:t>
            </a:r>
          </a:p>
        </p:txBody>
      </p:sp>
      <p:sp>
        <p:nvSpPr>
          <p:cNvPr id="3" name="Content Placeholder 2"/>
          <p:cNvSpPr>
            <a:spLocks noGrp="1"/>
          </p:cNvSpPr>
          <p:nvPr>
            <p:ph idx="1"/>
          </p:nvPr>
        </p:nvSpPr>
        <p:spPr>
          <a:xfrm>
            <a:off x="131954" y="1600200"/>
            <a:ext cx="8840918" cy="4525963"/>
          </a:xfrm>
        </p:spPr>
        <p:txBody>
          <a:bodyPr>
            <a:normAutofit/>
          </a:bodyPr>
          <a:lstStyle/>
          <a:p>
            <a:r>
              <a:rPr lang="en-US" b="1" dirty="0"/>
              <a:t>Continuous Mathematics</a:t>
            </a:r>
          </a:p>
          <a:p>
            <a:pPr lvl="1"/>
            <a:r>
              <a:rPr lang="en-US" dirty="0"/>
              <a:t>Objects vary continuously</a:t>
            </a:r>
          </a:p>
          <a:p>
            <a:pPr lvl="1"/>
            <a:r>
              <a:rPr lang="en-US" dirty="0"/>
              <a:t>Example: analog wristwatch: from analog perspective,  between 10:30 am to 10:31 am there are infinitely many possible times</a:t>
            </a:r>
          </a:p>
          <a:p>
            <a:pPr lvl="1"/>
            <a:r>
              <a:rPr lang="en-US" dirty="0"/>
              <a:t>Differential equations</a:t>
            </a:r>
          </a:p>
          <a:p>
            <a:pPr lvl="1"/>
            <a:r>
              <a:rPr lang="en-US" dirty="0"/>
              <a:t>Sine, cosine functions</a:t>
            </a:r>
          </a:p>
          <a:p>
            <a:pPr lvl="1"/>
            <a:endParaRPr lang="en-US" b="1" dirty="0"/>
          </a:p>
        </p:txBody>
      </p:sp>
    </p:spTree>
    <p:extLst>
      <p:ext uri="{BB962C8B-B14F-4D97-AF65-F5344CB8AC3E}">
        <p14:creationId xmlns:p14="http://schemas.microsoft.com/office/powerpoint/2010/main" val="3164225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Continuous </a:t>
            </a:r>
            <a:r>
              <a:rPr lang="en-US" b="1" dirty="0" err="1"/>
              <a:t>vs</a:t>
            </a:r>
            <a:r>
              <a:rPr lang="en-US" b="1" dirty="0"/>
              <a:t> Discrete</a:t>
            </a:r>
          </a:p>
        </p:txBody>
      </p:sp>
      <p:sp>
        <p:nvSpPr>
          <p:cNvPr id="3" name="Content Placeholder 2"/>
          <p:cNvSpPr>
            <a:spLocks noGrp="1"/>
          </p:cNvSpPr>
          <p:nvPr>
            <p:ph idx="1"/>
          </p:nvPr>
        </p:nvSpPr>
        <p:spPr>
          <a:xfrm>
            <a:off x="131954" y="1600200"/>
            <a:ext cx="8840918" cy="4525963"/>
          </a:xfrm>
        </p:spPr>
        <p:txBody>
          <a:bodyPr>
            <a:normAutofit/>
          </a:bodyPr>
          <a:lstStyle/>
          <a:p>
            <a:r>
              <a:rPr lang="en-US" b="1" dirty="0"/>
              <a:t>Discrete Mathematics</a:t>
            </a:r>
          </a:p>
          <a:p>
            <a:pPr lvl="1"/>
            <a:r>
              <a:rPr lang="en-US" dirty="0"/>
              <a:t>Objects vary in a discrete way</a:t>
            </a:r>
          </a:p>
          <a:p>
            <a:pPr lvl="1"/>
            <a:r>
              <a:rPr lang="en-US" dirty="0"/>
              <a:t>Example: digital wristwatch: from analog perspective,  between 10:30 am to 10:31 am there are </a:t>
            </a:r>
            <a:r>
              <a:rPr lang="en-US" strike="sngStrike" dirty="0">
                <a:solidFill>
                  <a:srgbClr val="FF0000"/>
                </a:solidFill>
              </a:rPr>
              <a:t>infinitely </a:t>
            </a:r>
            <a:r>
              <a:rPr lang="en-US" dirty="0">
                <a:solidFill>
                  <a:srgbClr val="FF0000"/>
                </a:solidFill>
              </a:rPr>
              <a:t>finitely </a:t>
            </a:r>
            <a:r>
              <a:rPr lang="en-US" dirty="0"/>
              <a:t>many possible times. A digital watch does not show split seconds.</a:t>
            </a:r>
          </a:p>
          <a:p>
            <a:pPr lvl="1"/>
            <a:r>
              <a:rPr lang="en-US" b="1" dirty="0"/>
              <a:t>Integers</a:t>
            </a:r>
            <a:r>
              <a:rPr lang="en-US" dirty="0"/>
              <a:t> --- core of discrete mathematics</a:t>
            </a:r>
          </a:p>
          <a:p>
            <a:pPr lvl="1"/>
            <a:r>
              <a:rPr lang="en-US" b="1" dirty="0"/>
              <a:t>Computer science </a:t>
            </a:r>
            <a:r>
              <a:rPr lang="en-US" dirty="0"/>
              <a:t>– computers are discrete.</a:t>
            </a:r>
            <a:endParaRPr lang="en-US" b="1" dirty="0"/>
          </a:p>
          <a:p>
            <a:pPr lvl="1"/>
            <a:endParaRPr lang="en-US" b="1" dirty="0"/>
          </a:p>
        </p:txBody>
      </p:sp>
    </p:spTree>
    <p:extLst>
      <p:ext uri="{BB962C8B-B14F-4D97-AF65-F5344CB8AC3E}">
        <p14:creationId xmlns:p14="http://schemas.microsoft.com/office/powerpoint/2010/main" val="3702956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MACM 101 about?</a:t>
            </a:r>
          </a:p>
        </p:txBody>
      </p:sp>
      <p:sp>
        <p:nvSpPr>
          <p:cNvPr id="3" name="Content Placeholder 2"/>
          <p:cNvSpPr>
            <a:spLocks noGrp="1"/>
          </p:cNvSpPr>
          <p:nvPr>
            <p:ph idx="1"/>
          </p:nvPr>
        </p:nvSpPr>
        <p:spPr>
          <a:xfrm>
            <a:off x="131954" y="1600200"/>
            <a:ext cx="8840918" cy="4525963"/>
          </a:xfrm>
        </p:spPr>
        <p:txBody>
          <a:bodyPr>
            <a:normAutofit/>
          </a:bodyPr>
          <a:lstStyle/>
          <a:p>
            <a:r>
              <a:rPr lang="en-US" sz="2800" b="1" dirty="0"/>
              <a:t>Why is it computer science?</a:t>
            </a:r>
          </a:p>
        </p:txBody>
      </p:sp>
    </p:spTree>
    <p:extLst>
      <p:ext uri="{BB962C8B-B14F-4D97-AF65-F5344CB8AC3E}">
        <p14:creationId xmlns:p14="http://schemas.microsoft.com/office/powerpoint/2010/main" val="2688135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rmAutofit fontScale="90000"/>
          </a:bodyPr>
          <a:lstStyle/>
          <a:p>
            <a:pPr eaLnBrk="1" hangingPunct="1"/>
            <a:r>
              <a:rPr lang="en-US" sz="2800" b="1" dirty="0">
                <a:solidFill>
                  <a:srgbClr val="FF0000"/>
                </a:solidFill>
                <a:latin typeface="Times New Roman" charset="0"/>
              </a:rPr>
              <a:t>Number Theory:</a:t>
            </a:r>
            <a:br>
              <a:rPr lang="en-US" sz="2800" b="1" dirty="0">
                <a:latin typeface="Times New Roman" charset="0"/>
              </a:rPr>
            </a:br>
            <a:r>
              <a:rPr lang="en-US" sz="2800" b="1" dirty="0">
                <a:latin typeface="Times New Roman" charset="0"/>
              </a:rPr>
              <a:t>RSA and Public-key Cryptography </a:t>
            </a:r>
            <a:br>
              <a:rPr lang="en-US" sz="2800" b="1" dirty="0">
                <a:latin typeface="Times New Roman" charset="0"/>
              </a:rPr>
            </a:br>
            <a:r>
              <a:rPr lang="en-US" sz="2800" b="1" dirty="0">
                <a:latin typeface="Times New Roman" charset="0"/>
              </a:rPr>
              <a:t>  </a:t>
            </a:r>
          </a:p>
        </p:txBody>
      </p:sp>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429000" cy="947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1" name="Text Box 6"/>
          <p:cNvSpPr txBox="1">
            <a:spLocks noChangeArrowheads="1"/>
          </p:cNvSpPr>
          <p:nvPr/>
        </p:nvSpPr>
        <p:spPr bwMode="auto">
          <a:xfrm>
            <a:off x="3527425" y="1981200"/>
            <a:ext cx="5616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Alice and Bob have never met but they would like to </a:t>
            </a:r>
          </a:p>
          <a:p>
            <a:pPr eaLnBrk="1" hangingPunct="1"/>
            <a:r>
              <a:rPr lang="en-US" sz="2000"/>
              <a:t>exchange a message. Eve would like to eavesdrop.</a:t>
            </a:r>
          </a:p>
        </p:txBody>
      </p:sp>
      <p:pic>
        <p:nvPicPr>
          <p:cNvPr id="553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4970463" cy="151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3" name="Text Box 8"/>
          <p:cNvSpPr txBox="1">
            <a:spLocks noChangeArrowheads="1"/>
          </p:cNvSpPr>
          <p:nvPr/>
        </p:nvSpPr>
        <p:spPr bwMode="auto">
          <a:xfrm>
            <a:off x="4725988" y="3352800"/>
            <a:ext cx="4189412"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They could come up with a good encryption algorithm and exchange the </a:t>
            </a:r>
            <a:r>
              <a:rPr lang="en-US" sz="1800">
                <a:solidFill>
                  <a:srgbClr val="FF0000"/>
                </a:solidFill>
              </a:rPr>
              <a:t>encryption key</a:t>
            </a:r>
            <a:r>
              <a:rPr lang="en-US" sz="1800"/>
              <a:t> – but how to do it without</a:t>
            </a:r>
          </a:p>
          <a:p>
            <a:pPr eaLnBrk="1" hangingPunct="1"/>
            <a:r>
              <a:rPr lang="en-US" sz="1800"/>
              <a:t>Eve getting it? (If Eve gets it, all security</a:t>
            </a:r>
          </a:p>
          <a:p>
            <a:pPr eaLnBrk="1" hangingPunct="1"/>
            <a:r>
              <a:rPr lang="en-US" sz="1800"/>
              <a:t>is lost.)</a:t>
            </a:r>
          </a:p>
        </p:txBody>
      </p:sp>
      <p:sp>
        <p:nvSpPr>
          <p:cNvPr id="692235" name="Text Box 11"/>
          <p:cNvSpPr txBox="1">
            <a:spLocks noChangeArrowheads="1"/>
          </p:cNvSpPr>
          <p:nvPr/>
        </p:nvSpPr>
        <p:spPr bwMode="auto">
          <a:xfrm>
            <a:off x="3352800" y="5611813"/>
            <a:ext cx="435247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t>CS folks found the solution:</a:t>
            </a:r>
          </a:p>
          <a:p>
            <a:pPr eaLnBrk="1" hangingPunct="1"/>
            <a:r>
              <a:rPr lang="en-US" sz="2000" i="1" dirty="0">
                <a:solidFill>
                  <a:schemeClr val="accent2"/>
                </a:solidFill>
              </a:rPr>
              <a:t>public key encryption</a:t>
            </a:r>
            <a:r>
              <a:rPr lang="en-US" sz="2000" dirty="0"/>
              <a:t>. Quite remarkable</a:t>
            </a:r>
          </a:p>
          <a:p>
            <a:pPr eaLnBrk="1" hangingPunct="1"/>
            <a:r>
              <a:rPr lang="en-US" sz="2000" dirty="0"/>
              <a:t>that is feasible.</a:t>
            </a:r>
          </a:p>
        </p:txBody>
      </p:sp>
      <p:sp>
        <p:nvSpPr>
          <p:cNvPr id="55305" name="TextBox 8"/>
          <p:cNvSpPr txBox="1">
            <a:spLocks noChangeArrowheads="1"/>
          </p:cNvSpPr>
          <p:nvPr/>
        </p:nvSpPr>
        <p:spPr bwMode="auto">
          <a:xfrm flipH="1">
            <a:off x="3581400" y="2667000"/>
            <a:ext cx="5105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rPr>
              <a:t>E.g. between you and the Bank of Montreal.</a:t>
            </a:r>
          </a:p>
        </p:txBody>
      </p:sp>
    </p:spTree>
    <p:extLst>
      <p:ext uri="{BB962C8B-B14F-4D97-AF65-F5344CB8AC3E}">
        <p14:creationId xmlns:p14="http://schemas.microsoft.com/office/powerpoint/2010/main" val="2038440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2235"/>
                                        </p:tgtEl>
                                        <p:attrNameLst>
                                          <p:attrName>style.visibility</p:attrName>
                                        </p:attrNameLst>
                                      </p:cBhvr>
                                      <p:to>
                                        <p:strVal val="visible"/>
                                      </p:to>
                                    </p:set>
                                    <p:anim calcmode="lin" valueType="num">
                                      <p:cBhvr additive="base">
                                        <p:cTn id="7" dur="500" fill="hold"/>
                                        <p:tgtEl>
                                          <p:spTgt spid="692235"/>
                                        </p:tgtEl>
                                        <p:attrNameLst>
                                          <p:attrName>ppt_x</p:attrName>
                                        </p:attrNameLst>
                                      </p:cBhvr>
                                      <p:tavLst>
                                        <p:tav tm="0">
                                          <p:val>
                                            <p:strVal val="1+#ppt_w/2"/>
                                          </p:val>
                                        </p:tav>
                                        <p:tav tm="100000">
                                          <p:val>
                                            <p:strVal val="#ppt_x"/>
                                          </p:val>
                                        </p:tav>
                                      </p:tavLst>
                                    </p:anim>
                                    <p:anim calcmode="lin" valueType="num">
                                      <p:cBhvr additive="base">
                                        <p:cTn id="8" dur="500" fill="hold"/>
                                        <p:tgtEl>
                                          <p:spTgt spid="692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2714625" cy="193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58372" name="Text Box 3"/>
          <p:cNvSpPr txBox="1">
            <a:spLocks noChangeArrowheads="1"/>
          </p:cNvSpPr>
          <p:nvPr/>
        </p:nvSpPr>
        <p:spPr bwMode="auto">
          <a:xfrm>
            <a:off x="381000" y="0"/>
            <a:ext cx="87630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3200" b="1" dirty="0">
                <a:solidFill>
                  <a:schemeClr val="accent1"/>
                </a:solidFill>
              </a:rPr>
              <a:t> </a:t>
            </a:r>
          </a:p>
          <a:p>
            <a:pPr algn="ctr"/>
            <a:r>
              <a:rPr lang="en-US" sz="3200" b="1" dirty="0">
                <a:solidFill>
                  <a:srgbClr val="000000"/>
                </a:solidFill>
              </a:rPr>
              <a:t>Automated Proofs:   </a:t>
            </a:r>
          </a:p>
          <a:p>
            <a:pPr algn="ctr"/>
            <a:r>
              <a:rPr lang="en-US" sz="3200" b="1" dirty="0">
                <a:solidFill>
                  <a:srgbClr val="000000"/>
                </a:solidFill>
              </a:rPr>
              <a:t>EQP - </a:t>
            </a:r>
            <a:r>
              <a:rPr lang="en-US" sz="3200" b="1" dirty="0" err="1">
                <a:solidFill>
                  <a:srgbClr val="000000"/>
                </a:solidFill>
              </a:rPr>
              <a:t>Robbin</a:t>
            </a:r>
            <a:r>
              <a:rPr lang="ja-JP" altLang="en-US" sz="3200" b="1" dirty="0">
                <a:solidFill>
                  <a:srgbClr val="000000"/>
                </a:solidFill>
              </a:rPr>
              <a:t>’</a:t>
            </a:r>
            <a:r>
              <a:rPr lang="en-US" sz="3200" b="1" dirty="0">
                <a:solidFill>
                  <a:srgbClr val="000000"/>
                </a:solidFill>
              </a:rPr>
              <a:t>s Algebras are all Boolean</a:t>
            </a:r>
          </a:p>
        </p:txBody>
      </p:sp>
      <p:sp>
        <p:nvSpPr>
          <p:cNvPr id="58373" name="Text Box 4"/>
          <p:cNvSpPr txBox="1">
            <a:spLocks noChangeArrowheads="1"/>
          </p:cNvSpPr>
          <p:nvPr/>
        </p:nvSpPr>
        <p:spPr bwMode="auto">
          <a:xfrm>
            <a:off x="152400" y="5130800"/>
            <a:ext cx="8059738"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i="1">
                <a:solidFill>
                  <a:srgbClr val="000000"/>
                </a:solidFill>
                <a:latin typeface="Arial" charset="0"/>
              </a:rPr>
              <a:t>[An Argonne lab program] has come up with a major mathematical </a:t>
            </a:r>
          </a:p>
          <a:p>
            <a:r>
              <a:rPr lang="en-US" sz="1800" b="1" i="1">
                <a:solidFill>
                  <a:srgbClr val="000000"/>
                </a:solidFill>
                <a:latin typeface="Arial" charset="0"/>
              </a:rPr>
              <a:t>proof that would have been called creative if a human had thought of it.</a:t>
            </a:r>
          </a:p>
          <a:p>
            <a:r>
              <a:rPr lang="en-US" sz="2000" b="1" i="1">
                <a:solidFill>
                  <a:schemeClr val="accent2"/>
                </a:solidFill>
                <a:latin typeface="Arial" charset="0"/>
              </a:rPr>
              <a:t>                                                       </a:t>
            </a:r>
            <a:r>
              <a:rPr lang="en-US" sz="2000" b="1" i="1">
                <a:solidFill>
                  <a:srgbClr val="FF0000"/>
                </a:solidFill>
                <a:latin typeface="Arial" charset="0"/>
              </a:rPr>
              <a:t>New York Times, December, 1996</a:t>
            </a:r>
          </a:p>
        </p:txBody>
      </p:sp>
      <p:sp>
        <p:nvSpPr>
          <p:cNvPr id="58375" name="Rectangle 6"/>
          <p:cNvSpPr>
            <a:spLocks noChangeArrowheads="1"/>
          </p:cNvSpPr>
          <p:nvPr/>
        </p:nvSpPr>
        <p:spPr bwMode="auto">
          <a:xfrm>
            <a:off x="762000" y="1981200"/>
            <a:ext cx="73802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a:solidFill>
                  <a:srgbClr val="000000"/>
                </a:solidFill>
              </a:rPr>
              <a:t>A mathematical conjecture (Robbins conjecture) unsolved for decades.</a:t>
            </a:r>
          </a:p>
          <a:p>
            <a:r>
              <a:rPr lang="en-US" sz="2000">
                <a:solidFill>
                  <a:srgbClr val="000000"/>
                </a:solidFill>
              </a:rPr>
              <a:t>First non-trivial mathematical theorem proved automatically.</a:t>
            </a:r>
          </a:p>
        </p:txBody>
      </p:sp>
      <p:sp>
        <p:nvSpPr>
          <p:cNvPr id="58376" name="Rectangle 7"/>
          <p:cNvSpPr>
            <a:spLocks noChangeArrowheads="1"/>
          </p:cNvSpPr>
          <p:nvPr/>
        </p:nvSpPr>
        <p:spPr bwMode="auto">
          <a:xfrm>
            <a:off x="4191000" y="2946400"/>
            <a:ext cx="4572000" cy="200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a:solidFill>
                  <a:srgbClr val="000000"/>
                </a:solidFill>
              </a:rPr>
              <a:t>The Robbins problem was to determine whether one particular set of rules is  powerful enough to capture all of the laws of Boolean algebra.  One way to state the Robbins problem in mathematical terms is:</a:t>
            </a:r>
          </a:p>
          <a:p>
            <a:r>
              <a:rPr lang="en-US" sz="1400">
                <a:solidFill>
                  <a:srgbClr val="000000"/>
                </a:solidFill>
              </a:rPr>
              <a:t>Can the equation not(not(P))=P be derived from the following three equations? </a:t>
            </a:r>
          </a:p>
          <a:p>
            <a:r>
              <a:rPr lang="en-US" sz="1400">
                <a:solidFill>
                  <a:srgbClr val="000000"/>
                </a:solidFill>
              </a:rPr>
              <a:t>[1] P or Q = Q or P,</a:t>
            </a:r>
          </a:p>
          <a:p>
            <a:r>
              <a:rPr lang="en-US" sz="1400">
                <a:solidFill>
                  <a:srgbClr val="000000"/>
                </a:solidFill>
              </a:rPr>
              <a:t>[2] (P or Q) or R = P or (Q or R), </a:t>
            </a:r>
          </a:p>
          <a:p>
            <a:r>
              <a:rPr lang="en-US" sz="1400">
                <a:solidFill>
                  <a:srgbClr val="000000"/>
                </a:solidFill>
              </a:rPr>
              <a:t>[3] not(not(P or Q) or not(P or not(Q))) = P. </a:t>
            </a:r>
          </a:p>
        </p:txBody>
      </p:sp>
    </p:spTree>
    <p:extLst>
      <p:ext uri="{BB962C8B-B14F-4D97-AF65-F5344CB8AC3E}">
        <p14:creationId xmlns:p14="http://schemas.microsoft.com/office/powerpoint/2010/main" val="122001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2E09-977F-1947-ACA6-FE5807254A7B}"/>
              </a:ext>
            </a:extLst>
          </p:cNvPr>
          <p:cNvSpPr>
            <a:spLocks noGrp="1"/>
          </p:cNvSpPr>
          <p:nvPr>
            <p:ph type="title"/>
          </p:nvPr>
        </p:nvSpPr>
        <p:spPr/>
        <p:txBody>
          <a:bodyPr>
            <a:normAutofit/>
          </a:bodyPr>
          <a:lstStyle/>
          <a:p>
            <a:r>
              <a:rPr lang="en-US" dirty="0"/>
              <a:t>Course Instructors</a:t>
            </a:r>
          </a:p>
        </p:txBody>
      </p:sp>
      <p:sp>
        <p:nvSpPr>
          <p:cNvPr id="3" name="Content Placeholder 2">
            <a:extLst>
              <a:ext uri="{FF2B5EF4-FFF2-40B4-BE49-F238E27FC236}">
                <a16:creationId xmlns:a16="http://schemas.microsoft.com/office/drawing/2014/main" id="{94F6DBFB-588A-F34E-AA19-0386F2829AF0}"/>
              </a:ext>
            </a:extLst>
          </p:cNvPr>
          <p:cNvSpPr>
            <a:spLocks noGrp="1"/>
          </p:cNvSpPr>
          <p:nvPr>
            <p:ph idx="1"/>
          </p:nvPr>
        </p:nvSpPr>
        <p:spPr/>
        <p:txBody>
          <a:bodyPr/>
          <a:lstStyle/>
          <a:p>
            <a:r>
              <a:rPr lang="en-US" dirty="0"/>
              <a:t>Instructor: Prof. </a:t>
            </a:r>
            <a:r>
              <a:rPr lang="en-US" dirty="0" err="1"/>
              <a:t>Binay</a:t>
            </a:r>
            <a:r>
              <a:rPr lang="en-US" dirty="0"/>
              <a:t> Bhattacharya</a:t>
            </a:r>
          </a:p>
          <a:p>
            <a:endParaRPr lang="en-US" dirty="0"/>
          </a:p>
          <a:p>
            <a:r>
              <a:rPr lang="en-US" dirty="0"/>
              <a:t>Teaching Assistants:</a:t>
            </a:r>
          </a:p>
          <a:p>
            <a:pPr lvl="1"/>
            <a:r>
              <a:rPr lang="en-US" dirty="0"/>
              <a:t>?</a:t>
            </a:r>
          </a:p>
          <a:p>
            <a:pPr lvl="1"/>
            <a:r>
              <a:rPr lang="en-US" dirty="0"/>
              <a:t>?</a:t>
            </a:r>
          </a:p>
          <a:p>
            <a:pPr lvl="1"/>
            <a:r>
              <a:rPr lang="en-US" dirty="0"/>
              <a:t>?</a:t>
            </a:r>
          </a:p>
        </p:txBody>
      </p:sp>
    </p:spTree>
    <p:extLst>
      <p:ext uri="{BB962C8B-B14F-4D97-AF65-F5344CB8AC3E}">
        <p14:creationId xmlns:p14="http://schemas.microsoft.com/office/powerpoint/2010/main" val="388301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dirty="0">
                <a:latin typeface="Times New Roman" charset="0"/>
              </a:rPr>
              <a:t> </a:t>
            </a:r>
            <a:r>
              <a:rPr lang="en-US" b="1" dirty="0">
                <a:latin typeface="Times New Roman" charset="0"/>
              </a:rPr>
              <a:t>Coloring a Map</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54263"/>
            <a:ext cx="4267200" cy="237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826000"/>
            <a:ext cx="106680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16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86000"/>
            <a:ext cx="3952875" cy="267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7" name="Text Box 7"/>
          <p:cNvSpPr txBox="1">
            <a:spLocks noChangeArrowheads="1"/>
          </p:cNvSpPr>
          <p:nvPr/>
        </p:nvSpPr>
        <p:spPr bwMode="auto">
          <a:xfrm>
            <a:off x="288925" y="5603875"/>
            <a:ext cx="48069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How to color this map so that no two </a:t>
            </a:r>
          </a:p>
          <a:p>
            <a:pPr eaLnBrk="1" hangingPunct="1"/>
            <a:r>
              <a:rPr lang="en-US" dirty="0"/>
              <a:t>adjacent regions have the same color?</a:t>
            </a:r>
          </a:p>
        </p:txBody>
      </p:sp>
    </p:spTree>
    <p:extLst>
      <p:ext uri="{BB962C8B-B14F-4D97-AF65-F5344CB8AC3E}">
        <p14:creationId xmlns:p14="http://schemas.microsoft.com/office/powerpoint/2010/main" val="2906227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b="1" dirty="0">
                <a:latin typeface="Times New Roman" charset="0"/>
              </a:rPr>
              <a:t>Graph representation</a:t>
            </a: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62200"/>
            <a:ext cx="4657725" cy="321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9" name="Rectangle 5"/>
          <p:cNvSpPr>
            <a:spLocks noChangeArrowheads="1"/>
          </p:cNvSpPr>
          <p:nvPr/>
        </p:nvSpPr>
        <p:spPr bwMode="auto">
          <a:xfrm>
            <a:off x="304800" y="5029200"/>
            <a:ext cx="83820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Coloring the nodes of the graph:</a:t>
            </a:r>
          </a:p>
          <a:p>
            <a:r>
              <a:rPr lang="en-US"/>
              <a:t>What</a:t>
            </a:r>
            <a:r>
              <a:rPr lang="ja-JP" altLang="en-US"/>
              <a:t>’</a:t>
            </a:r>
            <a:r>
              <a:rPr lang="en-US"/>
              <a:t>s the minimum number of colors such that  any two nodes</a:t>
            </a:r>
          </a:p>
          <a:p>
            <a:r>
              <a:rPr lang="en-US"/>
              <a:t> connected by an edge have different colors?</a:t>
            </a:r>
          </a:p>
        </p:txBody>
      </p:sp>
    </p:spTree>
    <p:extLst>
      <p:ext uri="{BB962C8B-B14F-4D97-AF65-F5344CB8AC3E}">
        <p14:creationId xmlns:p14="http://schemas.microsoft.com/office/powerpoint/2010/main" val="1225598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Scheduling Final Exams</a:t>
            </a:r>
          </a:p>
        </p:txBody>
      </p:sp>
      <p:pic>
        <p:nvPicPr>
          <p:cNvPr id="5" name="Picture 4" descr="Screen Shot 2015-01-06 at 11.00.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14" y="2191915"/>
            <a:ext cx="7859285" cy="4174849"/>
          </a:xfrm>
          <a:prstGeom prst="rect">
            <a:avLst/>
          </a:prstGeom>
        </p:spPr>
      </p:pic>
    </p:spTree>
    <p:extLst>
      <p:ext uri="{BB962C8B-B14F-4D97-AF65-F5344CB8AC3E}">
        <p14:creationId xmlns:p14="http://schemas.microsoft.com/office/powerpoint/2010/main" val="1843649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Traveling Salesman Problem</a:t>
            </a:r>
          </a:p>
        </p:txBody>
      </p:sp>
      <p:pic>
        <p:nvPicPr>
          <p:cNvPr id="4" name="Picture 3" descr="Screen Shot 2015-01-06 at 11.0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23" y="1727199"/>
            <a:ext cx="8230933" cy="4848110"/>
          </a:xfrm>
          <a:prstGeom prst="rect">
            <a:avLst/>
          </a:prstGeom>
        </p:spPr>
      </p:pic>
    </p:spTree>
    <p:extLst>
      <p:ext uri="{BB962C8B-B14F-4D97-AF65-F5344CB8AC3E}">
        <p14:creationId xmlns:p14="http://schemas.microsoft.com/office/powerpoint/2010/main" val="4060946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Traveling Salesman Problem</a:t>
            </a:r>
          </a:p>
        </p:txBody>
      </p:sp>
      <p:pic>
        <p:nvPicPr>
          <p:cNvPr id="3" name="Picture 2" descr="Screen Shot 2015-01-06 at 11.03.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81" y="1511299"/>
            <a:ext cx="7240819" cy="5394769"/>
          </a:xfrm>
          <a:prstGeom prst="rect">
            <a:avLst/>
          </a:prstGeom>
        </p:spPr>
      </p:pic>
    </p:spTree>
    <p:extLst>
      <p:ext uri="{BB962C8B-B14F-4D97-AF65-F5344CB8AC3E}">
        <p14:creationId xmlns:p14="http://schemas.microsoft.com/office/powerpoint/2010/main" val="3812658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Probability and Chances</a:t>
            </a:r>
          </a:p>
        </p:txBody>
      </p:sp>
      <p:sp>
        <p:nvSpPr>
          <p:cNvPr id="5" name="Rectangle 3"/>
          <p:cNvSpPr txBox="1">
            <a:spLocks noChangeArrowheads="1"/>
          </p:cNvSpPr>
          <p:nvPr/>
        </p:nvSpPr>
        <p:spPr>
          <a:xfrm>
            <a:off x="167489" y="1469240"/>
            <a:ext cx="8809163" cy="5086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pPr>
            <a:r>
              <a:rPr lang="en-US" sz="2800" dirty="0">
                <a:latin typeface="Times New Roman" charset="0"/>
                <a:cs typeface="Arial" charset="0"/>
              </a:rPr>
              <a:t>Importance of concepts from probability is rapidly increasing in CS:</a:t>
            </a:r>
          </a:p>
          <a:p>
            <a:pPr>
              <a:lnSpc>
                <a:spcPct val="80000"/>
              </a:lnSpc>
              <a:buFontTx/>
              <a:buNone/>
            </a:pPr>
            <a:endParaRPr lang="en-US" sz="2800" dirty="0">
              <a:latin typeface="Times New Roman" charset="0"/>
              <a:cs typeface="Arial" charset="0"/>
            </a:endParaRPr>
          </a:p>
          <a:p>
            <a:pPr>
              <a:lnSpc>
                <a:spcPct val="80000"/>
              </a:lnSpc>
            </a:pPr>
            <a:r>
              <a:rPr lang="en-US" sz="2800" dirty="0">
                <a:latin typeface="Times New Roman" charset="0"/>
                <a:cs typeface="Arial" charset="0"/>
              </a:rPr>
              <a:t>Randomized algorithms</a:t>
            </a:r>
          </a:p>
          <a:p>
            <a:pPr lvl="1">
              <a:lnSpc>
                <a:spcPct val="80000"/>
              </a:lnSpc>
            </a:pPr>
            <a:r>
              <a:rPr lang="en-US" sz="2400" dirty="0">
                <a:latin typeface="Times New Roman" charset="0"/>
                <a:cs typeface="Arial" charset="0"/>
              </a:rPr>
              <a:t> </a:t>
            </a:r>
            <a:r>
              <a:rPr lang="en-US" sz="2400" dirty="0" err="1">
                <a:latin typeface="Times New Roman" charset="0"/>
                <a:cs typeface="Arial" charset="0"/>
              </a:rPr>
              <a:t>primality</a:t>
            </a:r>
            <a:r>
              <a:rPr lang="en-US" sz="2400" dirty="0">
                <a:latin typeface="Times New Roman" charset="0"/>
                <a:cs typeface="Arial" charset="0"/>
              </a:rPr>
              <a:t> testing; Google</a:t>
            </a:r>
            <a:r>
              <a:rPr lang="ja-JP" altLang="en-US" sz="2400" dirty="0">
                <a:latin typeface="Times New Roman" charset="0"/>
                <a:cs typeface="Arial" charset="0"/>
              </a:rPr>
              <a:t>’</a:t>
            </a:r>
            <a:r>
              <a:rPr lang="en-US" sz="2400" dirty="0">
                <a:latin typeface="Times New Roman" charset="0"/>
                <a:cs typeface="Arial" charset="0"/>
              </a:rPr>
              <a:t>s PageRank, </a:t>
            </a:r>
            <a:r>
              <a:rPr lang="ja-JP" altLang="en-US" sz="2400" dirty="0">
                <a:latin typeface="Times New Roman" charset="0"/>
                <a:cs typeface="Arial" charset="0"/>
              </a:rPr>
              <a:t>“</a:t>
            </a:r>
            <a:r>
              <a:rPr lang="en-US" sz="2400" dirty="0">
                <a:latin typeface="Times New Roman" charset="0"/>
                <a:cs typeface="Arial" charset="0"/>
              </a:rPr>
              <a:t>just</a:t>
            </a:r>
            <a:r>
              <a:rPr lang="ja-JP" altLang="en-US" sz="2400" dirty="0">
                <a:latin typeface="Times New Roman" charset="0"/>
                <a:cs typeface="Arial" charset="0"/>
              </a:rPr>
              <a:t>”</a:t>
            </a:r>
            <a:r>
              <a:rPr lang="en-US" sz="2400" dirty="0">
                <a:latin typeface="Times New Roman" charset="0"/>
                <a:cs typeface="Arial" charset="0"/>
              </a:rPr>
              <a:t> a random walk on the web!) </a:t>
            </a:r>
          </a:p>
          <a:p>
            <a:pPr lvl="1">
              <a:lnSpc>
                <a:spcPct val="80000"/>
              </a:lnSpc>
            </a:pPr>
            <a:r>
              <a:rPr lang="en-US" sz="2400" dirty="0">
                <a:latin typeface="Times New Roman" charset="0"/>
                <a:cs typeface="Arial" charset="0"/>
              </a:rPr>
              <a:t>in computation, having a few random bits really helps!</a:t>
            </a:r>
          </a:p>
          <a:p>
            <a:pPr lvl="1">
              <a:lnSpc>
                <a:spcPct val="80000"/>
              </a:lnSpc>
            </a:pPr>
            <a:endParaRPr lang="en-US" sz="2800" dirty="0">
              <a:latin typeface="Times New Roman" charset="0"/>
              <a:cs typeface="Arial" charset="0"/>
            </a:endParaRPr>
          </a:p>
          <a:p>
            <a:pPr>
              <a:lnSpc>
                <a:spcPct val="80000"/>
              </a:lnSpc>
            </a:pPr>
            <a:r>
              <a:rPr lang="en-US" sz="2800" dirty="0">
                <a:latin typeface="Times New Roman" charset="0"/>
                <a:cs typeface="Arial" charset="0"/>
              </a:rPr>
              <a:t>Machine Learning / Data Mining: </a:t>
            </a:r>
          </a:p>
          <a:p>
            <a:pPr lvl="1">
              <a:lnSpc>
                <a:spcPct val="80000"/>
              </a:lnSpc>
            </a:pPr>
            <a:r>
              <a:rPr lang="en-US" sz="2400" dirty="0">
                <a:latin typeface="Times New Roman" charset="0"/>
                <a:cs typeface="Arial" charset="0"/>
              </a:rPr>
              <a:t>find statistical regularities in large amounts of data. </a:t>
            </a:r>
          </a:p>
          <a:p>
            <a:pPr lvl="1">
              <a:lnSpc>
                <a:spcPct val="80000"/>
              </a:lnSpc>
            </a:pPr>
            <a:endParaRPr lang="en-US" sz="2400" dirty="0">
              <a:latin typeface="Times New Roman" charset="0"/>
              <a:cs typeface="Arial" charset="0"/>
            </a:endParaRPr>
          </a:p>
          <a:p>
            <a:pPr>
              <a:lnSpc>
                <a:spcPct val="80000"/>
              </a:lnSpc>
            </a:pPr>
            <a:r>
              <a:rPr lang="en-US" sz="2800" dirty="0">
                <a:latin typeface="Times New Roman" charset="0"/>
                <a:cs typeface="Arial" charset="0"/>
              </a:rPr>
              <a:t>Natural language understanding</a:t>
            </a:r>
          </a:p>
          <a:p>
            <a:pPr lvl="1">
              <a:lnSpc>
                <a:spcPct val="80000"/>
              </a:lnSpc>
            </a:pPr>
            <a:r>
              <a:rPr lang="en-US" sz="2400" dirty="0">
                <a:latin typeface="Times New Roman" charset="0"/>
                <a:cs typeface="Arial" charset="0"/>
              </a:rPr>
              <a:t>dealing with the ambiguity of language</a:t>
            </a:r>
          </a:p>
        </p:txBody>
      </p:sp>
    </p:spTree>
    <p:extLst>
      <p:ext uri="{BB962C8B-B14F-4D97-AF65-F5344CB8AC3E}">
        <p14:creationId xmlns:p14="http://schemas.microsoft.com/office/powerpoint/2010/main" val="2033292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Goals of MACM 101</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a:t>Introduce students to a range of mathematical tools from discrete mathematics that are key in computer science.</a:t>
            </a:r>
          </a:p>
          <a:p>
            <a:r>
              <a:rPr lang="en-US" dirty="0"/>
              <a:t>How to write statements correctly.</a:t>
            </a:r>
          </a:p>
          <a:p>
            <a:r>
              <a:rPr lang="en-US" dirty="0"/>
              <a:t>How to read and write theorems.</a:t>
            </a:r>
          </a:p>
          <a:p>
            <a:r>
              <a:rPr lang="en-US" dirty="0"/>
              <a:t>Areas:</a:t>
            </a:r>
          </a:p>
          <a:p>
            <a:pPr lvl="1"/>
            <a:r>
              <a:rPr lang="en-US" dirty="0"/>
              <a:t>Counting</a:t>
            </a:r>
          </a:p>
          <a:p>
            <a:pPr lvl="1"/>
            <a:r>
              <a:rPr lang="en-US" dirty="0"/>
              <a:t>Logic</a:t>
            </a:r>
          </a:p>
          <a:p>
            <a:pPr lvl="1"/>
            <a:r>
              <a:rPr lang="en-US" dirty="0"/>
              <a:t>Set Theory</a:t>
            </a:r>
          </a:p>
          <a:p>
            <a:pPr lvl="1"/>
            <a:r>
              <a:rPr lang="en-US" dirty="0"/>
              <a:t>Mathematical Induction</a:t>
            </a:r>
          </a:p>
          <a:p>
            <a:pPr lvl="1"/>
            <a:r>
              <a:rPr lang="en-US" dirty="0"/>
              <a:t>Relations </a:t>
            </a:r>
          </a:p>
          <a:p>
            <a:pPr lvl="1"/>
            <a:r>
              <a:rPr lang="en-US" dirty="0"/>
              <a:t>Functions</a:t>
            </a:r>
          </a:p>
          <a:p>
            <a:pPr lvl="1"/>
            <a:r>
              <a:rPr lang="en-US" dirty="0"/>
              <a:t>Introduction to Graphs</a:t>
            </a:r>
          </a:p>
        </p:txBody>
      </p:sp>
    </p:spTree>
    <p:extLst>
      <p:ext uri="{BB962C8B-B14F-4D97-AF65-F5344CB8AC3E}">
        <p14:creationId xmlns:p14="http://schemas.microsoft.com/office/powerpoint/2010/main" val="39949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Goals of MACM 101</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a:t>Introduce students to a range of mathematical tools from discrete mathematics that are key in computer science.</a:t>
            </a:r>
          </a:p>
          <a:p>
            <a:r>
              <a:rPr lang="en-US" dirty="0"/>
              <a:t>How to write statements correctly.</a:t>
            </a:r>
          </a:p>
          <a:p>
            <a:r>
              <a:rPr lang="en-US" dirty="0"/>
              <a:t>How to read and write theorems.</a:t>
            </a:r>
          </a:p>
          <a:p>
            <a:r>
              <a:rPr lang="en-US" dirty="0"/>
              <a:t>Areas:</a:t>
            </a:r>
          </a:p>
          <a:p>
            <a:pPr lvl="1"/>
            <a:r>
              <a:rPr lang="en-US" dirty="0"/>
              <a:t>Counting</a:t>
            </a:r>
          </a:p>
          <a:p>
            <a:pPr lvl="1"/>
            <a:r>
              <a:rPr lang="en-US" dirty="0"/>
              <a:t>Logic</a:t>
            </a:r>
          </a:p>
          <a:p>
            <a:pPr lvl="1"/>
            <a:r>
              <a:rPr lang="en-US" dirty="0"/>
              <a:t>Set Theory</a:t>
            </a:r>
          </a:p>
          <a:p>
            <a:pPr lvl="1"/>
            <a:r>
              <a:rPr lang="en-US" dirty="0"/>
              <a:t>Mathematical Induction</a:t>
            </a:r>
          </a:p>
          <a:p>
            <a:pPr lvl="1"/>
            <a:r>
              <a:rPr lang="en-US" dirty="0"/>
              <a:t>Relations </a:t>
            </a:r>
          </a:p>
          <a:p>
            <a:pPr lvl="1"/>
            <a:r>
              <a:rPr lang="en-US" dirty="0"/>
              <a:t>Functions</a:t>
            </a:r>
          </a:p>
          <a:p>
            <a:pPr lvl="1"/>
            <a:r>
              <a:rPr lang="en-US" dirty="0"/>
              <a:t>Introduction to Graphs</a:t>
            </a:r>
          </a:p>
        </p:txBody>
      </p:sp>
      <p:sp>
        <p:nvSpPr>
          <p:cNvPr id="4" name="TextBox 3"/>
          <p:cNvSpPr txBox="1">
            <a:spLocks noChangeArrowheads="1"/>
          </p:cNvSpPr>
          <p:nvPr/>
        </p:nvSpPr>
        <p:spPr bwMode="auto">
          <a:xfrm>
            <a:off x="4606925" y="4637566"/>
            <a:ext cx="4537075" cy="1570038"/>
          </a:xfrm>
          <a:prstGeom prst="rect">
            <a:avLst/>
          </a:prstGeom>
          <a:solidFill>
            <a:srgbClr val="FFFF00"/>
          </a:solidFill>
          <a:ln>
            <a:noFill/>
          </a:ln>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rPr>
              <a:t>Note: Learning to do proofs from</a:t>
            </a:r>
          </a:p>
          <a:p>
            <a:pPr eaLnBrk="1" hangingPunct="1"/>
            <a:r>
              <a:rPr lang="en-US" dirty="0">
                <a:solidFill>
                  <a:schemeClr val="accent2"/>
                </a:solidFill>
              </a:rPr>
              <a:t>watching the slides is like trying to</a:t>
            </a:r>
          </a:p>
          <a:p>
            <a:pPr eaLnBrk="1" hangingPunct="1"/>
            <a:r>
              <a:rPr lang="en-US" dirty="0">
                <a:solidFill>
                  <a:schemeClr val="accent2"/>
                </a:solidFill>
              </a:rPr>
              <a:t>learn to play tennis from watching</a:t>
            </a:r>
          </a:p>
          <a:p>
            <a:pPr eaLnBrk="1" hangingPunct="1"/>
            <a:r>
              <a:rPr lang="en-US" dirty="0">
                <a:solidFill>
                  <a:schemeClr val="accent2"/>
                </a:solidFill>
              </a:rPr>
              <a:t>it on TV! So, do exercises!</a:t>
            </a:r>
          </a:p>
        </p:txBody>
      </p:sp>
    </p:spTree>
    <p:extLst>
      <p:ext uri="{BB962C8B-B14F-4D97-AF65-F5344CB8AC3E}">
        <p14:creationId xmlns:p14="http://schemas.microsoft.com/office/powerpoint/2010/main" val="773174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9-04 at 10.23.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29"/>
            <a:ext cx="8946692" cy="6013592"/>
          </a:xfrm>
          <a:prstGeom prst="rect">
            <a:avLst/>
          </a:prstGeom>
        </p:spPr>
      </p:pic>
    </p:spTree>
    <p:extLst>
      <p:ext uri="{BB962C8B-B14F-4D97-AF65-F5344CB8AC3E}">
        <p14:creationId xmlns:p14="http://schemas.microsoft.com/office/powerpoint/2010/main" val="2237080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Screen Shot 2015-01-07 at 10.02.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6170"/>
            <a:ext cx="9144000" cy="5629745"/>
          </a:xfrm>
          <a:prstGeom prst="rect">
            <a:avLst/>
          </a:prstGeom>
        </p:spPr>
      </p:pic>
    </p:spTree>
    <p:extLst>
      <p:ext uri="{BB962C8B-B14F-4D97-AF65-F5344CB8AC3E}">
        <p14:creationId xmlns:p14="http://schemas.microsoft.com/office/powerpoint/2010/main" val="239149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E541-F437-254A-94D3-40BCC6477A8D}"/>
              </a:ext>
            </a:extLst>
          </p:cNvPr>
          <p:cNvSpPr>
            <a:spLocks noGrp="1"/>
          </p:cNvSpPr>
          <p:nvPr>
            <p:ph type="title"/>
          </p:nvPr>
        </p:nvSpPr>
        <p:spPr/>
        <p:txBody>
          <a:bodyPr/>
          <a:lstStyle/>
          <a:p>
            <a:r>
              <a:rPr lang="en-US" dirty="0"/>
              <a:t>Course Meeting Times</a:t>
            </a:r>
          </a:p>
        </p:txBody>
      </p:sp>
      <p:sp>
        <p:nvSpPr>
          <p:cNvPr id="3" name="Content Placeholder 2">
            <a:extLst>
              <a:ext uri="{FF2B5EF4-FFF2-40B4-BE49-F238E27FC236}">
                <a16:creationId xmlns:a16="http://schemas.microsoft.com/office/drawing/2014/main" id="{0A03EE48-03AB-164F-ADD1-D604FAEE7366}"/>
              </a:ext>
            </a:extLst>
          </p:cNvPr>
          <p:cNvSpPr>
            <a:spLocks noGrp="1"/>
          </p:cNvSpPr>
          <p:nvPr>
            <p:ph idx="1"/>
          </p:nvPr>
        </p:nvSpPr>
        <p:spPr>
          <a:xfrm>
            <a:off x="457200" y="1600200"/>
            <a:ext cx="8229600" cy="5030354"/>
          </a:xfrm>
        </p:spPr>
        <p:txBody>
          <a:bodyPr/>
          <a:lstStyle/>
          <a:p>
            <a:r>
              <a:rPr lang="en-US" dirty="0"/>
              <a:t>Lectures: MWF 12:30 – 1:20</a:t>
            </a:r>
          </a:p>
          <a:p>
            <a:pPr lvl="1"/>
            <a:r>
              <a:rPr lang="en-US" dirty="0"/>
              <a:t>Delivered remotely using Zoom</a:t>
            </a:r>
          </a:p>
          <a:p>
            <a:r>
              <a:rPr lang="en-US" dirty="0"/>
              <a:t>Tutorials (More later once TAs are assigned)</a:t>
            </a:r>
          </a:p>
          <a:p>
            <a:pPr lvl="1"/>
            <a:endParaRPr lang="en-US" dirty="0"/>
          </a:p>
          <a:p>
            <a:pPr lvl="1"/>
            <a:endParaRPr lang="en-US" dirty="0"/>
          </a:p>
        </p:txBody>
      </p:sp>
      <p:pic>
        <p:nvPicPr>
          <p:cNvPr id="5" name="Picture 4">
            <a:extLst>
              <a:ext uri="{FF2B5EF4-FFF2-40B4-BE49-F238E27FC236}">
                <a16:creationId xmlns:a16="http://schemas.microsoft.com/office/drawing/2014/main" id="{ACEA5120-463B-424F-8144-4448B51343F3}"/>
              </a:ext>
            </a:extLst>
          </p:cNvPr>
          <p:cNvPicPr>
            <a:picLocks noChangeAspect="1"/>
          </p:cNvPicPr>
          <p:nvPr/>
        </p:nvPicPr>
        <p:blipFill>
          <a:blip r:embed="rId2"/>
          <a:stretch>
            <a:fillRect/>
          </a:stretch>
        </p:blipFill>
        <p:spPr>
          <a:xfrm>
            <a:off x="1347934" y="3303154"/>
            <a:ext cx="7404100" cy="3327400"/>
          </a:xfrm>
          <a:prstGeom prst="rect">
            <a:avLst/>
          </a:prstGeom>
        </p:spPr>
      </p:pic>
    </p:spTree>
    <p:extLst>
      <p:ext uri="{BB962C8B-B14F-4D97-AF65-F5344CB8AC3E}">
        <p14:creationId xmlns:p14="http://schemas.microsoft.com/office/powerpoint/2010/main" val="672135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lstStyle/>
          <a:p>
            <a:r>
              <a:rPr lang="en-US" dirty="0"/>
              <a:t>Taken some slides from Prof. Bart Selman:</a:t>
            </a:r>
          </a:p>
          <a:p>
            <a:pPr marL="0" indent="0">
              <a:buNone/>
            </a:pPr>
            <a:r>
              <a:rPr lang="en-US" dirty="0"/>
              <a:t>	</a:t>
            </a:r>
            <a:r>
              <a:rPr lang="en-US" i="1" dirty="0" err="1"/>
              <a:t>www.cs.cornell.edu</a:t>
            </a:r>
            <a:r>
              <a:rPr lang="en-US" i="1" dirty="0"/>
              <a:t>/courses/cs2800/</a:t>
            </a:r>
            <a:endParaRPr lang="en-US" dirty="0"/>
          </a:p>
        </p:txBody>
      </p:sp>
    </p:spTree>
    <p:extLst>
      <p:ext uri="{BB962C8B-B14F-4D97-AF65-F5344CB8AC3E}">
        <p14:creationId xmlns:p14="http://schemas.microsoft.com/office/powerpoint/2010/main" val="336759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E541-F437-254A-94D3-40BCC6477A8D}"/>
              </a:ext>
            </a:extLst>
          </p:cNvPr>
          <p:cNvSpPr>
            <a:spLocks noGrp="1"/>
          </p:cNvSpPr>
          <p:nvPr>
            <p:ph type="title"/>
          </p:nvPr>
        </p:nvSpPr>
        <p:spPr/>
        <p:txBody>
          <a:bodyPr/>
          <a:lstStyle/>
          <a:p>
            <a:r>
              <a:rPr lang="en-US" dirty="0"/>
              <a:t>Course Meeting Times</a:t>
            </a:r>
          </a:p>
        </p:txBody>
      </p:sp>
      <p:sp>
        <p:nvSpPr>
          <p:cNvPr id="3" name="Content Placeholder 2">
            <a:extLst>
              <a:ext uri="{FF2B5EF4-FFF2-40B4-BE49-F238E27FC236}">
                <a16:creationId xmlns:a16="http://schemas.microsoft.com/office/drawing/2014/main" id="{0A03EE48-03AB-164F-ADD1-D604FAEE7366}"/>
              </a:ext>
            </a:extLst>
          </p:cNvPr>
          <p:cNvSpPr>
            <a:spLocks noGrp="1"/>
          </p:cNvSpPr>
          <p:nvPr>
            <p:ph idx="1"/>
          </p:nvPr>
        </p:nvSpPr>
        <p:spPr>
          <a:xfrm>
            <a:off x="457200" y="1600200"/>
            <a:ext cx="8229600" cy="5030354"/>
          </a:xfrm>
        </p:spPr>
        <p:txBody>
          <a:bodyPr/>
          <a:lstStyle/>
          <a:p>
            <a:r>
              <a:rPr lang="en-US" dirty="0"/>
              <a:t>Lectures: MWF 12:30 – 1:20</a:t>
            </a:r>
          </a:p>
          <a:p>
            <a:pPr lvl="1"/>
            <a:r>
              <a:rPr lang="en-US" dirty="0"/>
              <a:t>Delivered remotely using Zoom</a:t>
            </a:r>
          </a:p>
          <a:p>
            <a:r>
              <a:rPr lang="en-US" dirty="0"/>
              <a:t>Tutorials (More later once TAs are assigned)</a:t>
            </a:r>
          </a:p>
          <a:p>
            <a:pPr lvl="1"/>
            <a:r>
              <a:rPr lang="en-US" dirty="0"/>
              <a:t>Led by TAs (Remotely)</a:t>
            </a:r>
          </a:p>
          <a:p>
            <a:pPr lvl="1"/>
            <a:r>
              <a:rPr lang="en-US" dirty="0"/>
              <a:t>No new materials are presented</a:t>
            </a:r>
          </a:p>
          <a:p>
            <a:pPr lvl="1"/>
            <a:r>
              <a:rPr lang="en-US" dirty="0"/>
              <a:t>Question and answer format</a:t>
            </a:r>
          </a:p>
          <a:p>
            <a:r>
              <a:rPr lang="en-US" dirty="0"/>
              <a:t>No tutorials this week.</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44019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E4C4-658E-8649-A79C-2FF9617B948D}"/>
              </a:ext>
            </a:extLst>
          </p:cNvPr>
          <p:cNvSpPr>
            <a:spLocks noGrp="1"/>
          </p:cNvSpPr>
          <p:nvPr>
            <p:ph type="title"/>
          </p:nvPr>
        </p:nvSpPr>
        <p:spPr/>
        <p:txBody>
          <a:bodyPr/>
          <a:lstStyle/>
          <a:p>
            <a:r>
              <a:rPr lang="en-US" dirty="0"/>
              <a:t>Course Web Page</a:t>
            </a:r>
          </a:p>
        </p:txBody>
      </p:sp>
      <p:sp>
        <p:nvSpPr>
          <p:cNvPr id="3" name="Content Placeholder 2">
            <a:extLst>
              <a:ext uri="{FF2B5EF4-FFF2-40B4-BE49-F238E27FC236}">
                <a16:creationId xmlns:a16="http://schemas.microsoft.com/office/drawing/2014/main" id="{5D287A85-BAEE-AA4A-B3A3-6072F9E2C066}"/>
              </a:ext>
            </a:extLst>
          </p:cNvPr>
          <p:cNvSpPr>
            <a:spLocks noGrp="1"/>
          </p:cNvSpPr>
          <p:nvPr>
            <p:ph idx="1"/>
          </p:nvPr>
        </p:nvSpPr>
        <p:spPr/>
        <p:txBody>
          <a:bodyPr>
            <a:normAutofit/>
          </a:bodyPr>
          <a:lstStyle/>
          <a:p>
            <a:r>
              <a:rPr lang="en-US" dirty="0">
                <a:hlinkClick r:id="rId2"/>
              </a:rPr>
              <a:t>www.cs.sfu.ca/~binay/2020/macm101</a:t>
            </a:r>
            <a:endParaRPr lang="en-US" dirty="0"/>
          </a:p>
          <a:p>
            <a:pPr lvl="1"/>
            <a:r>
              <a:rPr lang="en-US" dirty="0"/>
              <a:t> Office hours, contact info</a:t>
            </a:r>
          </a:p>
          <a:p>
            <a:pPr lvl="1"/>
            <a:r>
              <a:rPr lang="en-US" dirty="0"/>
              <a:t>Course administration</a:t>
            </a:r>
          </a:p>
          <a:p>
            <a:pPr lvl="1"/>
            <a:r>
              <a:rPr lang="en-US" dirty="0"/>
              <a:t>Schedule</a:t>
            </a:r>
          </a:p>
          <a:p>
            <a:pPr lvl="2"/>
            <a:r>
              <a:rPr lang="en-US" dirty="0"/>
              <a:t>Topics</a:t>
            </a:r>
          </a:p>
          <a:p>
            <a:pPr lvl="2"/>
            <a:r>
              <a:rPr lang="en-US" dirty="0"/>
              <a:t>Reading assignments</a:t>
            </a:r>
          </a:p>
          <a:p>
            <a:pPr lvl="2"/>
            <a:r>
              <a:rPr lang="en-US" dirty="0" err="1"/>
              <a:t>Homeworks</a:t>
            </a:r>
            <a:endParaRPr lang="en-US" dirty="0"/>
          </a:p>
          <a:p>
            <a:pPr lvl="2"/>
            <a:r>
              <a:rPr lang="en-US" dirty="0"/>
              <a:t>Test schedule</a:t>
            </a:r>
          </a:p>
          <a:p>
            <a:pPr lvl="1"/>
            <a:r>
              <a:rPr lang="en-US" dirty="0"/>
              <a:t>All the hand-outs/announcements</a:t>
            </a:r>
          </a:p>
        </p:txBody>
      </p:sp>
    </p:spTree>
    <p:extLst>
      <p:ext uri="{BB962C8B-B14F-4D97-AF65-F5344CB8AC3E}">
        <p14:creationId xmlns:p14="http://schemas.microsoft.com/office/powerpoint/2010/main" val="12513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Text (</a:t>
            </a:r>
            <a:r>
              <a:rPr lang="en-US" dirty="0" err="1">
                <a:latin typeface="Arial Rounded MT Bold" panose="020F0704030504030204" pitchFamily="34" charset="0"/>
              </a:rPr>
              <a:t>zyBook</a:t>
            </a:r>
            <a:r>
              <a:rPr lang="en-US" dirty="0">
                <a:latin typeface="Arial Rounded MT Bold" panose="020F0704030504030204" pitchFamily="34" charset="0"/>
              </a:rPr>
              <a:t>)</a:t>
            </a:r>
          </a:p>
        </p:txBody>
      </p:sp>
      <p:sp>
        <p:nvSpPr>
          <p:cNvPr id="3" name="Content Placeholder 2"/>
          <p:cNvSpPr>
            <a:spLocks noGrp="1"/>
          </p:cNvSpPr>
          <p:nvPr>
            <p:ph idx="1"/>
          </p:nvPr>
        </p:nvSpPr>
        <p:spPr>
          <a:xfrm>
            <a:off x="457200" y="1600200"/>
            <a:ext cx="8382000" cy="4724400"/>
          </a:xfrm>
        </p:spPr>
        <p:txBody>
          <a:bodyPr>
            <a:normAutofit fontScale="77500" lnSpcReduction="20000"/>
          </a:bodyPr>
          <a:lstStyle/>
          <a:p>
            <a:r>
              <a:rPr lang="en-US" dirty="0">
                <a:solidFill>
                  <a:schemeClr val="accent6">
                    <a:lumMod val="50000"/>
                  </a:schemeClr>
                </a:solidFill>
                <a:latin typeface="Arial Rounded MT Bold" panose="020F0704030504030204" pitchFamily="34" charset="0"/>
              </a:rPr>
              <a:t>Web-based, interactive text</a:t>
            </a:r>
          </a:p>
          <a:p>
            <a:endParaRPr lang="en-US" dirty="0">
              <a:latin typeface="Arial Rounded MT Bold" panose="020F0704030504030204" pitchFamily="34" charset="0"/>
            </a:endParaRPr>
          </a:p>
          <a:p>
            <a:pPr lvl="1"/>
            <a:r>
              <a:rPr lang="en-US" dirty="0">
                <a:solidFill>
                  <a:srgbClr val="7030A0"/>
                </a:solidFill>
                <a:latin typeface="Arial Rounded MT Bold" panose="020F0704030504030204" pitchFamily="34" charset="0"/>
              </a:rPr>
              <a:t>Subscription for the quarter ($48)</a:t>
            </a:r>
          </a:p>
          <a:p>
            <a:pPr lvl="2"/>
            <a:r>
              <a:rPr lang="en-US" sz="2800" dirty="0">
                <a:solidFill>
                  <a:srgbClr val="CC3300"/>
                </a:solidFill>
                <a:latin typeface="Arial Rounded MT Bold" panose="020F0704030504030204" pitchFamily="34" charset="0"/>
              </a:rPr>
              <a:t>zyBooks.com </a:t>
            </a:r>
            <a:r>
              <a:rPr lang="en-US" sz="2800" dirty="0">
                <a:solidFill>
                  <a:srgbClr val="7030A0"/>
                </a:solidFill>
                <a:latin typeface="Arial Rounded MT Bold" panose="020F0704030504030204" pitchFamily="34" charset="0"/>
              </a:rPr>
              <a:t>to sign up.</a:t>
            </a:r>
          </a:p>
          <a:p>
            <a:pPr lvl="2"/>
            <a:r>
              <a:rPr lang="en-US" sz="2800" dirty="0" err="1">
                <a:solidFill>
                  <a:srgbClr val="7030A0"/>
                </a:solidFill>
                <a:latin typeface="Arial Rounded MT Bold" panose="020F0704030504030204" pitchFamily="34" charset="0"/>
              </a:rPr>
              <a:t>zyBook</a:t>
            </a:r>
            <a:r>
              <a:rPr lang="en-US" sz="2800" dirty="0">
                <a:solidFill>
                  <a:srgbClr val="7030A0"/>
                </a:solidFill>
                <a:latin typeface="Arial Rounded MT Bold" panose="020F0704030504030204" pitchFamily="34" charset="0"/>
              </a:rPr>
              <a:t> code: </a:t>
            </a:r>
            <a:r>
              <a:rPr lang="en-IN" dirty="0">
                <a:solidFill>
                  <a:srgbClr val="FF0000"/>
                </a:solidFill>
              </a:rPr>
              <a:t>SFUMACM101BhattacharyaFall2020 </a:t>
            </a:r>
          </a:p>
          <a:p>
            <a:pPr lvl="2"/>
            <a:r>
              <a:rPr lang="en-IN" b="1" dirty="0"/>
              <a:t>Click Subscribe</a:t>
            </a:r>
          </a:p>
          <a:p>
            <a:pPr lvl="2"/>
            <a:endParaRPr lang="en-US" sz="2800" dirty="0">
              <a:solidFill>
                <a:srgbClr val="FF0000"/>
              </a:solidFill>
              <a:latin typeface="Arial Rounded MT Bold" panose="020F0704030504030204" pitchFamily="34" charset="0"/>
            </a:endParaRPr>
          </a:p>
          <a:p>
            <a:pPr lvl="1"/>
            <a:endParaRPr lang="en-US" dirty="0">
              <a:solidFill>
                <a:srgbClr val="7030A0"/>
              </a:solidFill>
              <a:latin typeface="Arial Rounded MT Bold" panose="020F0704030504030204" pitchFamily="34" charset="0"/>
            </a:endParaRPr>
          </a:p>
          <a:p>
            <a:pPr lvl="1"/>
            <a:r>
              <a:rPr lang="en-US" dirty="0">
                <a:solidFill>
                  <a:srgbClr val="7030A0"/>
                </a:solidFill>
                <a:latin typeface="Arial Rounded MT Bold" panose="020F0704030504030204" pitchFamily="34" charset="0"/>
              </a:rPr>
              <a:t>Required for the course:</a:t>
            </a:r>
          </a:p>
          <a:p>
            <a:pPr marL="457200" lvl="1" indent="0">
              <a:buNone/>
            </a:pPr>
            <a:endParaRPr lang="en-US" dirty="0">
              <a:solidFill>
                <a:srgbClr val="7030A0"/>
              </a:solidFill>
              <a:latin typeface="Arial Rounded MT Bold" panose="020F0704030504030204" pitchFamily="34" charset="0"/>
            </a:endParaRPr>
          </a:p>
          <a:p>
            <a:pPr lvl="2"/>
            <a:r>
              <a:rPr lang="en-US" dirty="0">
                <a:solidFill>
                  <a:srgbClr val="336600"/>
                </a:solidFill>
                <a:latin typeface="Arial Rounded MT Bold" panose="020F0704030504030204" pitchFamily="34" charset="0"/>
              </a:rPr>
              <a:t>Data on activities is recorded and counts for a small portion of course credit.</a:t>
            </a:r>
          </a:p>
          <a:p>
            <a:pPr marL="914400" lvl="2" indent="0">
              <a:buNone/>
            </a:pPr>
            <a:endParaRPr lang="en-US" dirty="0">
              <a:solidFill>
                <a:srgbClr val="336600"/>
              </a:solidFill>
              <a:latin typeface="Arial Rounded MT Bold" panose="020F0704030504030204" pitchFamily="34" charset="0"/>
            </a:endParaRPr>
          </a:p>
          <a:p>
            <a:pPr lvl="2"/>
            <a:r>
              <a:rPr lang="en-US" dirty="0">
                <a:solidFill>
                  <a:srgbClr val="336600"/>
                </a:solidFill>
                <a:latin typeface="Arial Rounded MT Bold" panose="020F0704030504030204" pitchFamily="34" charset="0"/>
              </a:rPr>
              <a:t>You get credit if you eventually get the question correct.</a:t>
            </a:r>
            <a:endParaRPr lang="en-US" dirty="0">
              <a:solidFill>
                <a:schemeClr val="tx2">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6227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004C-53BB-944A-BBC8-3EACE3898FAB}"/>
              </a:ext>
            </a:extLst>
          </p:cNvPr>
          <p:cNvSpPr>
            <a:spLocks noGrp="1"/>
          </p:cNvSpPr>
          <p:nvPr>
            <p:ph type="title"/>
          </p:nvPr>
        </p:nvSpPr>
        <p:spPr/>
        <p:txBody>
          <a:bodyPr/>
          <a:lstStyle/>
          <a:p>
            <a:r>
              <a:rPr lang="en-US" dirty="0"/>
              <a:t>Text (</a:t>
            </a:r>
            <a:r>
              <a:rPr lang="en-US" dirty="0" err="1"/>
              <a:t>zyBook</a:t>
            </a:r>
            <a:r>
              <a:rPr lang="en-US" dirty="0"/>
              <a:t>)</a:t>
            </a:r>
          </a:p>
        </p:txBody>
      </p:sp>
      <p:sp>
        <p:nvSpPr>
          <p:cNvPr id="3" name="Content Placeholder 2">
            <a:extLst>
              <a:ext uri="{FF2B5EF4-FFF2-40B4-BE49-F238E27FC236}">
                <a16:creationId xmlns:a16="http://schemas.microsoft.com/office/drawing/2014/main" id="{737EE6E0-39E8-344A-BCDA-A90E777EA05C}"/>
              </a:ext>
            </a:extLst>
          </p:cNvPr>
          <p:cNvSpPr>
            <a:spLocks noGrp="1"/>
          </p:cNvSpPr>
          <p:nvPr>
            <p:ph idx="1"/>
          </p:nvPr>
        </p:nvSpPr>
        <p:spPr/>
        <p:txBody>
          <a:bodyPr>
            <a:normAutofit/>
          </a:bodyPr>
          <a:lstStyle/>
          <a:p>
            <a:r>
              <a:rPr lang="en-US" dirty="0"/>
              <a:t>Two types of interactive activities:</a:t>
            </a:r>
          </a:p>
          <a:p>
            <a:endParaRPr lang="en-US" dirty="0"/>
          </a:p>
          <a:p>
            <a:pPr lvl="1"/>
            <a:r>
              <a:rPr lang="en-US" dirty="0">
                <a:solidFill>
                  <a:srgbClr val="FF0000"/>
                </a:solidFill>
              </a:rPr>
              <a:t>Participation activities (labeled with ”P”)</a:t>
            </a:r>
          </a:p>
          <a:p>
            <a:pPr lvl="2"/>
            <a:r>
              <a:rPr lang="en-US" dirty="0"/>
              <a:t>Due at the time the reading is due (generally before the class)</a:t>
            </a:r>
          </a:p>
          <a:p>
            <a:pPr lvl="2"/>
            <a:r>
              <a:rPr lang="en-US" dirty="0"/>
              <a:t>Shorter and easier</a:t>
            </a:r>
          </a:p>
          <a:p>
            <a:pPr lvl="2"/>
            <a:r>
              <a:rPr lang="en-US" dirty="0"/>
              <a:t>Reinforce/teach concepts</a:t>
            </a:r>
            <a:endParaRPr lang="en-IN" dirty="0"/>
          </a:p>
          <a:p>
            <a:pPr marL="914400" lvl="2" indent="0">
              <a:buNone/>
            </a:pPr>
            <a:endParaRPr lang="en-US" dirty="0"/>
          </a:p>
        </p:txBody>
      </p:sp>
    </p:spTree>
    <p:extLst>
      <p:ext uri="{BB962C8B-B14F-4D97-AF65-F5344CB8AC3E}">
        <p14:creationId xmlns:p14="http://schemas.microsoft.com/office/powerpoint/2010/main" val="3966043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004C-53BB-944A-BBC8-3EACE3898FAB}"/>
              </a:ext>
            </a:extLst>
          </p:cNvPr>
          <p:cNvSpPr>
            <a:spLocks noGrp="1"/>
          </p:cNvSpPr>
          <p:nvPr>
            <p:ph type="title"/>
          </p:nvPr>
        </p:nvSpPr>
        <p:spPr/>
        <p:txBody>
          <a:bodyPr/>
          <a:lstStyle/>
          <a:p>
            <a:r>
              <a:rPr lang="en-US" dirty="0"/>
              <a:t>Text (</a:t>
            </a:r>
            <a:r>
              <a:rPr lang="en-US" dirty="0" err="1"/>
              <a:t>zyBook</a:t>
            </a:r>
            <a:r>
              <a:rPr lang="en-US" dirty="0"/>
              <a:t>)</a:t>
            </a:r>
          </a:p>
        </p:txBody>
      </p:sp>
      <p:sp>
        <p:nvSpPr>
          <p:cNvPr id="3" name="Content Placeholder 2">
            <a:extLst>
              <a:ext uri="{FF2B5EF4-FFF2-40B4-BE49-F238E27FC236}">
                <a16:creationId xmlns:a16="http://schemas.microsoft.com/office/drawing/2014/main" id="{737EE6E0-39E8-344A-BCDA-A90E777EA05C}"/>
              </a:ext>
            </a:extLst>
          </p:cNvPr>
          <p:cNvSpPr>
            <a:spLocks noGrp="1"/>
          </p:cNvSpPr>
          <p:nvPr>
            <p:ph idx="1"/>
          </p:nvPr>
        </p:nvSpPr>
        <p:spPr/>
        <p:txBody>
          <a:bodyPr>
            <a:normAutofit/>
          </a:bodyPr>
          <a:lstStyle/>
          <a:p>
            <a:r>
              <a:rPr lang="en-US" dirty="0"/>
              <a:t>Two types of interactive activities (</a:t>
            </a:r>
            <a:r>
              <a:rPr lang="en-US" dirty="0" err="1"/>
              <a:t>contd</a:t>
            </a:r>
            <a:r>
              <a:rPr lang="en-US" dirty="0"/>
              <a:t>):</a:t>
            </a:r>
          </a:p>
          <a:p>
            <a:endParaRPr lang="en-US" dirty="0"/>
          </a:p>
          <a:p>
            <a:pPr lvl="1"/>
            <a:r>
              <a:rPr lang="en-US" dirty="0">
                <a:solidFill>
                  <a:srgbClr val="FF0000"/>
                </a:solidFill>
              </a:rPr>
              <a:t>Challenging activities (labeled with ”C”)</a:t>
            </a:r>
          </a:p>
          <a:p>
            <a:pPr lvl="2"/>
            <a:r>
              <a:rPr lang="en-US" dirty="0"/>
              <a:t>Due at the time the homework is due.</a:t>
            </a:r>
          </a:p>
          <a:p>
            <a:pPr lvl="2"/>
            <a:r>
              <a:rPr lang="en-US" dirty="0"/>
              <a:t>More challenging.</a:t>
            </a:r>
          </a:p>
          <a:p>
            <a:pPr lvl="2"/>
            <a:r>
              <a:rPr lang="en-US" dirty="0"/>
              <a:t>Test mastery.</a:t>
            </a:r>
          </a:p>
          <a:p>
            <a:pPr lvl="2"/>
            <a:r>
              <a:rPr lang="en-US" dirty="0"/>
              <a:t>Will be explicitly listed in homework assignment.</a:t>
            </a:r>
            <a:endParaRPr lang="en-IN" dirty="0"/>
          </a:p>
          <a:p>
            <a:pPr marL="914400" lvl="2" indent="0">
              <a:buNone/>
            </a:pPr>
            <a:endParaRPr lang="en-US" dirty="0"/>
          </a:p>
        </p:txBody>
      </p:sp>
    </p:spTree>
    <p:extLst>
      <p:ext uri="{BB962C8B-B14F-4D97-AF65-F5344CB8AC3E}">
        <p14:creationId xmlns:p14="http://schemas.microsoft.com/office/powerpoint/2010/main" val="3607754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5460</TotalTime>
  <Words>1522</Words>
  <Application>Microsoft Macintosh PowerPoint</Application>
  <PresentationFormat>On-screen Show (4:3)</PresentationFormat>
  <Paragraphs>234</Paragraphs>
  <Slides>40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Arial Rounded MT Bold</vt:lpstr>
      <vt:lpstr>Calibri</vt:lpstr>
      <vt:lpstr>Times New Roman</vt:lpstr>
      <vt:lpstr>Office Theme</vt:lpstr>
      <vt:lpstr>Discrete Mathematics MACM 101</vt:lpstr>
      <vt:lpstr>Acknowledgement</vt:lpstr>
      <vt:lpstr>Course Instructors</vt:lpstr>
      <vt:lpstr>Course Meeting Times</vt:lpstr>
      <vt:lpstr>Course Meeting Times</vt:lpstr>
      <vt:lpstr>Course Web Page</vt:lpstr>
      <vt:lpstr>Text (zyBook)</vt:lpstr>
      <vt:lpstr>Text (zyBook)</vt:lpstr>
      <vt:lpstr>Text (zyBook)</vt:lpstr>
      <vt:lpstr>Text (zyBook)</vt:lpstr>
      <vt:lpstr>Text (zyBook)</vt:lpstr>
      <vt:lpstr>Schedule</vt:lpstr>
      <vt:lpstr>Homework</vt:lpstr>
      <vt:lpstr>Coursys</vt:lpstr>
      <vt:lpstr>Course Grades</vt:lpstr>
      <vt:lpstr>Tests</vt:lpstr>
      <vt:lpstr>Questions on Grading</vt:lpstr>
      <vt:lpstr>Lecture slides</vt:lpstr>
      <vt:lpstr>Canvas (https://canvas.sfu.ca/)</vt:lpstr>
      <vt:lpstr>Questions</vt:lpstr>
      <vt:lpstr>Office Hours</vt:lpstr>
      <vt:lpstr>Academic Honesty</vt:lpstr>
      <vt:lpstr>What is discrete mathematics?</vt:lpstr>
      <vt:lpstr>What is MACM 101 about?</vt:lpstr>
      <vt:lpstr>Continuous vs Discrete</vt:lpstr>
      <vt:lpstr>Continuous vs Discrete</vt:lpstr>
      <vt:lpstr>What is MACM 101 about?</vt:lpstr>
      <vt:lpstr>Number Theory: RSA and Public-key Cryptography    </vt:lpstr>
      <vt:lpstr>PowerPoint Presentation</vt:lpstr>
      <vt:lpstr> Coloring a Map</vt:lpstr>
      <vt:lpstr>Graph representation</vt:lpstr>
      <vt:lpstr>Scheduling Final Exams</vt:lpstr>
      <vt:lpstr>Traveling Salesman Problem</vt:lpstr>
      <vt:lpstr>Traveling Salesman Problem</vt:lpstr>
      <vt:lpstr>Probability and Chances</vt:lpstr>
      <vt:lpstr>Goals of MACM 101</vt:lpstr>
      <vt:lpstr>Goals of MACM 101</vt:lpstr>
      <vt:lpstr>PowerPoint Presentation</vt:lpstr>
      <vt:lpstr>PowerPoint Presentation</vt:lpstr>
      <vt:lpstr>Acknowledgement</vt:lpstr>
    </vt:vector>
  </TitlesOfParts>
  <Company>SFU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Mathematics MACM 101</dc:title>
  <dc:creator>Binay Bhattacharya</dc:creator>
  <cp:lastModifiedBy>Microsoft Office User</cp:lastModifiedBy>
  <cp:revision>59</cp:revision>
  <cp:lastPrinted>2020-09-08T04:55:30Z</cp:lastPrinted>
  <dcterms:created xsi:type="dcterms:W3CDTF">2015-01-07T06:04:07Z</dcterms:created>
  <dcterms:modified xsi:type="dcterms:W3CDTF">2020-09-14T04:20:02Z</dcterms:modified>
</cp:coreProperties>
</file>