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334" r:id="rId3"/>
    <p:sldId id="335" r:id="rId4"/>
    <p:sldId id="336" r:id="rId5"/>
    <p:sldId id="337" r:id="rId6"/>
    <p:sldId id="272" r:id="rId7"/>
    <p:sldId id="295" r:id="rId8"/>
    <p:sldId id="309" r:id="rId9"/>
    <p:sldId id="310" r:id="rId10"/>
    <p:sldId id="296" r:id="rId11"/>
    <p:sldId id="311" r:id="rId12"/>
    <p:sldId id="262" r:id="rId13"/>
    <p:sldId id="326" r:id="rId14"/>
    <p:sldId id="333" r:id="rId15"/>
    <p:sldId id="325" r:id="rId16"/>
    <p:sldId id="327" r:id="rId17"/>
    <p:sldId id="328" r:id="rId18"/>
    <p:sldId id="329" r:id="rId19"/>
    <p:sldId id="330" r:id="rId20"/>
    <p:sldId id="341" r:id="rId21"/>
    <p:sldId id="342" r:id="rId22"/>
    <p:sldId id="344" r:id="rId23"/>
    <p:sldId id="343" r:id="rId24"/>
    <p:sldId id="331" r:id="rId25"/>
    <p:sldId id="332" r:id="rId26"/>
    <p:sldId id="322" r:id="rId27"/>
    <p:sldId id="324" r:id="rId28"/>
    <p:sldId id="338" r:id="rId29"/>
    <p:sldId id="339" r:id="rId30"/>
    <p:sldId id="340" r:id="rId31"/>
    <p:sldId id="345" r:id="rId32"/>
    <p:sldId id="346" r:id="rId33"/>
    <p:sldId id="347" r:id="rId34"/>
    <p:sldId id="348" r:id="rId35"/>
    <p:sldId id="350" r:id="rId36"/>
    <p:sldId id="351" r:id="rId37"/>
    <p:sldId id="349" r:id="rId38"/>
    <p:sldId id="353" r:id="rId39"/>
    <p:sldId id="354" r:id="rId40"/>
    <p:sldId id="355" r:id="rId41"/>
    <p:sldId id="356" r:id="rId42"/>
    <p:sldId id="357" r:id="rId43"/>
    <p:sldId id="304" r:id="rId44"/>
    <p:sldId id="303"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3FF"/>
    <a:srgbClr val="373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p:restoredTop sz="94643"/>
  </p:normalViewPr>
  <p:slideViewPr>
    <p:cSldViewPr snapToGrid="0" snapToObjects="1">
      <p:cViewPr varScale="1">
        <p:scale>
          <a:sx n="100" d="100"/>
          <a:sy n="100" d="100"/>
        </p:scale>
        <p:origin x="1512"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BCB78E-30EE-984C-865B-7F2349A8D3C9}" type="datetimeFigureOut">
              <a:rPr lang="en-US" smtClean="0"/>
              <a:t>11/9/20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3D1743-76DB-BF4A-9744-AF461950C786}" type="slidenum">
              <a:rPr lang="en-US" smtClean="0"/>
              <a:t>‹#›</a:t>
            </a:fld>
            <a:endParaRPr lang="en-US"/>
          </a:p>
        </p:txBody>
      </p:sp>
    </p:spTree>
    <p:extLst>
      <p:ext uri="{BB962C8B-B14F-4D97-AF65-F5344CB8AC3E}">
        <p14:creationId xmlns:p14="http://schemas.microsoft.com/office/powerpoint/2010/main" val="39621388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3D1743-76DB-BF4A-9744-AF461950C786}" type="slidenum">
              <a:rPr lang="en-US" smtClean="0"/>
              <a:t>21</a:t>
            </a:fld>
            <a:endParaRPr lang="en-US"/>
          </a:p>
        </p:txBody>
      </p:sp>
    </p:spTree>
    <p:extLst>
      <p:ext uri="{BB962C8B-B14F-4D97-AF65-F5344CB8AC3E}">
        <p14:creationId xmlns:p14="http://schemas.microsoft.com/office/powerpoint/2010/main" val="829583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3D1743-76DB-BF4A-9744-AF461950C786}" type="slidenum">
              <a:rPr lang="en-US" smtClean="0"/>
              <a:t>22</a:t>
            </a:fld>
            <a:endParaRPr lang="en-US"/>
          </a:p>
        </p:txBody>
      </p:sp>
    </p:spTree>
    <p:extLst>
      <p:ext uri="{BB962C8B-B14F-4D97-AF65-F5344CB8AC3E}">
        <p14:creationId xmlns:p14="http://schemas.microsoft.com/office/powerpoint/2010/main" val="1744907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3D1743-76DB-BF4A-9744-AF461950C786}" type="slidenum">
              <a:rPr lang="en-US" smtClean="0"/>
              <a:t>23</a:t>
            </a:fld>
            <a:endParaRPr lang="en-US"/>
          </a:p>
        </p:txBody>
      </p:sp>
    </p:spTree>
    <p:extLst>
      <p:ext uri="{BB962C8B-B14F-4D97-AF65-F5344CB8AC3E}">
        <p14:creationId xmlns:p14="http://schemas.microsoft.com/office/powerpoint/2010/main" val="620906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3D1743-76DB-BF4A-9744-AF461950C786}" type="slidenum">
              <a:rPr lang="en-US" smtClean="0"/>
              <a:t>24</a:t>
            </a:fld>
            <a:endParaRPr lang="en-US"/>
          </a:p>
        </p:txBody>
      </p:sp>
    </p:spTree>
    <p:extLst>
      <p:ext uri="{BB962C8B-B14F-4D97-AF65-F5344CB8AC3E}">
        <p14:creationId xmlns:p14="http://schemas.microsoft.com/office/powerpoint/2010/main" val="4103058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5FAB14CC-5B54-7844-A335-9E7F1812BDB2}" type="datetimeFigureOut">
              <a:rPr lang="en-US" smtClean="0"/>
              <a:t>11/9/20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931176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FAB14CC-5B54-7844-A335-9E7F1812BDB2}" type="datetimeFigureOut">
              <a:rPr lang="en-US" smtClean="0"/>
              <a:t>11/9/20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3817596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FAB14CC-5B54-7844-A335-9E7F1812BDB2}" type="datetimeFigureOut">
              <a:rPr lang="en-US" smtClean="0"/>
              <a:t>11/9/20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1596485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FAB14CC-5B54-7844-A335-9E7F1812BDB2}" type="datetimeFigureOut">
              <a:rPr lang="en-US" smtClean="0"/>
              <a:t>11/9/20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1583944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5FAB14CC-5B54-7844-A335-9E7F1812BDB2}" type="datetimeFigureOut">
              <a:rPr lang="en-US" smtClean="0"/>
              <a:t>11/9/20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953468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5FAB14CC-5B54-7844-A335-9E7F1812BDB2}" type="datetimeFigureOut">
              <a:rPr lang="en-US" smtClean="0"/>
              <a:t>11/9/20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3186998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5FAB14CC-5B54-7844-A335-9E7F1812BDB2}" type="datetimeFigureOut">
              <a:rPr lang="en-US" smtClean="0"/>
              <a:t>11/9/20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258830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5FAB14CC-5B54-7844-A335-9E7F1812BDB2}" type="datetimeFigureOut">
              <a:rPr lang="en-US" smtClean="0"/>
              <a:t>11/9/20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298192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B14CC-5B54-7844-A335-9E7F1812BDB2}" type="datetimeFigureOut">
              <a:rPr lang="en-US" smtClean="0"/>
              <a:t>11/9/20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250768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5FAB14CC-5B54-7844-A335-9E7F1812BDB2}" type="datetimeFigureOut">
              <a:rPr lang="en-US" smtClean="0"/>
              <a:t>11/9/20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992827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5FAB14CC-5B54-7844-A335-9E7F1812BDB2}" type="datetimeFigureOut">
              <a:rPr lang="en-US" smtClean="0"/>
              <a:t>11/9/20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356737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B14CC-5B54-7844-A335-9E7F1812BDB2}" type="datetimeFigureOut">
              <a:rPr lang="en-US" smtClean="0"/>
              <a:t>11/9/20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84F6C-5F73-FA4E-AC43-F69767E63937}" type="slidenum">
              <a:rPr lang="en-US" smtClean="0"/>
              <a:t>‹#›</a:t>
            </a:fld>
            <a:endParaRPr lang="en-US"/>
          </a:p>
        </p:txBody>
      </p:sp>
    </p:spTree>
    <p:extLst>
      <p:ext uri="{BB962C8B-B14F-4D97-AF65-F5344CB8AC3E}">
        <p14:creationId xmlns:p14="http://schemas.microsoft.com/office/powerpoint/2010/main" val="1135932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se.unl.edu/~choueiry/S13-23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Induction (Chapter 7.6)</a:t>
            </a:r>
          </a:p>
        </p:txBody>
      </p:sp>
      <p:sp>
        <p:nvSpPr>
          <p:cNvPr id="3" name="Subtitle 2"/>
          <p:cNvSpPr>
            <a:spLocks noGrp="1"/>
          </p:cNvSpPr>
          <p:nvPr>
            <p:ph type="subTitle" idx="1"/>
          </p:nvPr>
        </p:nvSpPr>
        <p:spPr>
          <a:xfrm>
            <a:off x="1371600" y="3886199"/>
            <a:ext cx="7086600" cy="2047605"/>
          </a:xfrm>
        </p:spPr>
        <p:txBody>
          <a:bodyPr>
            <a:normAutofit/>
          </a:bodyPr>
          <a:lstStyle/>
          <a:p>
            <a:r>
              <a:rPr lang="en-US" dirty="0"/>
              <a:t>Some slides have been taken from the sites</a:t>
            </a:r>
          </a:p>
          <a:p>
            <a:r>
              <a:rPr lang="en-US" dirty="0">
                <a:hlinkClick r:id="rId2"/>
              </a:rPr>
              <a:t>http://cse.unl.edu/~choueiry/S13-235/</a:t>
            </a:r>
            <a:endParaRPr lang="en-US" dirty="0"/>
          </a:p>
          <a:p>
            <a:endParaRPr lang="en-US" dirty="0"/>
          </a:p>
        </p:txBody>
      </p:sp>
    </p:spTree>
    <p:extLst>
      <p:ext uri="{BB962C8B-B14F-4D97-AF65-F5344CB8AC3E}">
        <p14:creationId xmlns:p14="http://schemas.microsoft.com/office/powerpoint/2010/main" val="3519493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(contd.) </a:t>
            </a:r>
          </a:p>
        </p:txBody>
      </p:sp>
      <p:sp>
        <p:nvSpPr>
          <p:cNvPr id="3" name="Content Placeholder 2"/>
          <p:cNvSpPr>
            <a:spLocks noGrp="1"/>
          </p:cNvSpPr>
          <p:nvPr>
            <p:ph idx="1"/>
          </p:nvPr>
        </p:nvSpPr>
        <p:spPr>
          <a:xfrm>
            <a:off x="457200" y="1600200"/>
            <a:ext cx="8686800" cy="5257800"/>
          </a:xfrm>
        </p:spPr>
        <p:txBody>
          <a:bodyPr>
            <a:normAutofit/>
          </a:bodyPr>
          <a:lstStyle/>
          <a:p>
            <a:r>
              <a:rPr lang="en-US" sz="2800" dirty="0"/>
              <a:t>We can show that S(44), S(45), S(46), S(47), S(48), S(49) are true.</a:t>
            </a:r>
          </a:p>
          <a:p>
            <a:r>
              <a:rPr lang="en-US" sz="2800" dirty="0"/>
              <a:t>We now show that </a:t>
            </a:r>
          </a:p>
          <a:p>
            <a:pPr marL="0" indent="0" algn="ctr">
              <a:buNone/>
            </a:pPr>
            <a:r>
              <a:rPr lang="en-US" sz="2800" dirty="0"/>
              <a:t>(S(44)</a:t>
            </a:r>
            <a:r>
              <a:rPr lang="en-US" sz="2800" dirty="0">
                <a:latin typeface="Calibri" charset="0"/>
                <a:ea typeface="ＭＳ Ｐゴシック" charset="0"/>
                <a:cs typeface="ＭＳ Ｐゴシック" charset="0"/>
                <a:sym typeface="Symbol" charset="0"/>
              </a:rPr>
              <a:t> </a:t>
            </a:r>
            <a:r>
              <a:rPr lang="en-US" sz="2800" dirty="0"/>
              <a:t> S(45)</a:t>
            </a:r>
            <a:r>
              <a:rPr lang="en-US" sz="2800" dirty="0">
                <a:latin typeface="Calibri" charset="0"/>
                <a:ea typeface="ＭＳ Ｐゴシック" charset="0"/>
                <a:cs typeface="ＭＳ Ｐゴシック" charset="0"/>
                <a:sym typeface="Symbol" charset="0"/>
              </a:rPr>
              <a:t> </a:t>
            </a:r>
            <a:r>
              <a:rPr lang="en-US" sz="2800" dirty="0"/>
              <a:t> ....</a:t>
            </a:r>
            <a:r>
              <a:rPr lang="en-US" sz="2800" dirty="0">
                <a:latin typeface="Calibri" charset="0"/>
                <a:ea typeface="ＭＳ Ｐゴシック" charset="0"/>
                <a:cs typeface="ＭＳ Ｐゴシック" charset="0"/>
                <a:sym typeface="Symbol" charset="0"/>
              </a:rPr>
              <a:t> </a:t>
            </a:r>
            <a:r>
              <a:rPr lang="en-US" sz="2800" dirty="0"/>
              <a:t> S(k)) </a:t>
            </a:r>
            <a:r>
              <a:rPr lang="en-US" sz="2800" dirty="0">
                <a:solidFill>
                  <a:srgbClr val="0000FF"/>
                </a:solidFill>
                <a:latin typeface="Calibri" charset="0"/>
                <a:ea typeface="ＭＳ Ｐゴシック" charset="0"/>
                <a:cs typeface="ＭＳ Ｐゴシック" charset="0"/>
                <a:sym typeface="Symbol" charset="0"/>
              </a:rPr>
              <a:t></a:t>
            </a:r>
            <a:r>
              <a:rPr lang="en-US" sz="2800" dirty="0">
                <a:sym typeface="Wingdings"/>
              </a:rPr>
              <a:t> S(k + 1), k ≥ 49.</a:t>
            </a:r>
          </a:p>
          <a:p>
            <a:endParaRPr lang="en-US" sz="2800" dirty="0">
              <a:solidFill>
                <a:srgbClr val="000000"/>
              </a:solidFill>
              <a:sym typeface="Wingdings"/>
            </a:endParaRPr>
          </a:p>
          <a:p>
            <a:pPr marL="0" indent="0" algn="ctr">
              <a:buNone/>
            </a:pPr>
            <a:endParaRPr lang="en-US" sz="2800" dirty="0"/>
          </a:p>
          <a:p>
            <a:endParaRPr lang="en-US" sz="2800" dirty="0"/>
          </a:p>
        </p:txBody>
      </p:sp>
    </p:spTree>
    <p:extLst>
      <p:ext uri="{BB962C8B-B14F-4D97-AF65-F5344CB8AC3E}">
        <p14:creationId xmlns:p14="http://schemas.microsoft.com/office/powerpoint/2010/main" val="1106022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405"/>
            <a:ext cx="8229600" cy="1143000"/>
          </a:xfrm>
        </p:spPr>
        <p:txBody>
          <a:bodyPr/>
          <a:lstStyle/>
          <a:p>
            <a:r>
              <a:rPr lang="en-US" dirty="0"/>
              <a:t>Example (contd.) </a:t>
            </a:r>
          </a:p>
        </p:txBody>
      </p:sp>
      <p:sp>
        <p:nvSpPr>
          <p:cNvPr id="3" name="Content Placeholder 2"/>
          <p:cNvSpPr>
            <a:spLocks noGrp="1"/>
          </p:cNvSpPr>
          <p:nvPr>
            <p:ph idx="1"/>
          </p:nvPr>
        </p:nvSpPr>
        <p:spPr>
          <a:xfrm>
            <a:off x="457200" y="1137029"/>
            <a:ext cx="8686800" cy="5257800"/>
          </a:xfrm>
        </p:spPr>
        <p:txBody>
          <a:bodyPr>
            <a:normAutofit fontScale="85000" lnSpcReduction="20000"/>
          </a:bodyPr>
          <a:lstStyle/>
          <a:p>
            <a:r>
              <a:rPr lang="en-US" sz="2800" dirty="0"/>
              <a:t>We can show that S(44), S(45), S(46), S(47), S(48), S(49) are true.</a:t>
            </a:r>
          </a:p>
          <a:p>
            <a:r>
              <a:rPr lang="en-US" sz="2800" dirty="0"/>
              <a:t>We now show that </a:t>
            </a:r>
          </a:p>
          <a:p>
            <a:pPr marL="0" indent="0" algn="ctr">
              <a:buNone/>
            </a:pPr>
            <a:r>
              <a:rPr lang="en-US" sz="2800" dirty="0"/>
              <a:t>(S(44)</a:t>
            </a:r>
            <a:r>
              <a:rPr lang="en-US" sz="2800" dirty="0">
                <a:latin typeface="Calibri" charset="0"/>
                <a:ea typeface="ＭＳ Ｐゴシック" charset="0"/>
                <a:cs typeface="ＭＳ Ｐゴシック" charset="0"/>
                <a:sym typeface="Symbol" charset="0"/>
              </a:rPr>
              <a:t> </a:t>
            </a:r>
            <a:r>
              <a:rPr lang="en-US" sz="2800" dirty="0"/>
              <a:t> S(45)</a:t>
            </a:r>
            <a:r>
              <a:rPr lang="en-US" sz="2800" dirty="0">
                <a:latin typeface="Calibri" charset="0"/>
                <a:ea typeface="ＭＳ Ｐゴシック" charset="0"/>
                <a:cs typeface="ＭＳ Ｐゴシック" charset="0"/>
                <a:sym typeface="Symbol" charset="0"/>
              </a:rPr>
              <a:t> </a:t>
            </a:r>
            <a:r>
              <a:rPr lang="en-US" sz="2800" dirty="0"/>
              <a:t> ....</a:t>
            </a:r>
            <a:r>
              <a:rPr lang="en-US" sz="2800" dirty="0">
                <a:latin typeface="Calibri" charset="0"/>
                <a:ea typeface="ＭＳ Ｐゴシック" charset="0"/>
                <a:cs typeface="ＭＳ Ｐゴシック" charset="0"/>
                <a:sym typeface="Symbol" charset="0"/>
              </a:rPr>
              <a:t> </a:t>
            </a:r>
            <a:r>
              <a:rPr lang="en-US" sz="2800" dirty="0"/>
              <a:t> S(k)) </a:t>
            </a:r>
            <a:r>
              <a:rPr lang="en-US" sz="2800" b="1" dirty="0">
                <a:sym typeface="Symbol" charset="0"/>
              </a:rPr>
              <a:t></a:t>
            </a:r>
            <a:r>
              <a:rPr lang="en-US" sz="2800" dirty="0">
                <a:sym typeface="Wingdings"/>
              </a:rPr>
              <a:t> S(k + 1), k ≥ 49.</a:t>
            </a:r>
          </a:p>
          <a:p>
            <a:r>
              <a:rPr lang="en-US" sz="2800" dirty="0">
                <a:sym typeface="Wingdings"/>
              </a:rPr>
              <a:t>Consider m= (k+1)-6. </a:t>
            </a:r>
          </a:p>
          <a:p>
            <a:r>
              <a:rPr lang="en-US" sz="2800" dirty="0">
                <a:sym typeface="Wingdings"/>
              </a:rPr>
              <a:t>Since </a:t>
            </a:r>
            <a:r>
              <a:rPr lang="en-US" dirty="0">
                <a:sym typeface="Wingdings"/>
              </a:rPr>
              <a:t>k </a:t>
            </a:r>
            <a:r>
              <a:rPr lang="en-US" sz="2800" dirty="0">
                <a:sym typeface="Wingdings"/>
              </a:rPr>
              <a:t>≥ 49, m ≥ 44.</a:t>
            </a:r>
          </a:p>
          <a:p>
            <a:r>
              <a:rPr lang="en-US" sz="2800" dirty="0">
                <a:sym typeface="Wingdings"/>
              </a:rPr>
              <a:t>We assumed (</a:t>
            </a:r>
            <a:r>
              <a:rPr lang="en-US" sz="2800" dirty="0">
                <a:solidFill>
                  <a:srgbClr val="FF0000"/>
                </a:solidFill>
                <a:sym typeface="Wingdings"/>
              </a:rPr>
              <a:t>induction hypothesis</a:t>
            </a:r>
            <a:r>
              <a:rPr lang="en-US" sz="2800" dirty="0">
                <a:sym typeface="Wingdings"/>
              </a:rPr>
              <a:t>) that S(m) is true.</a:t>
            </a:r>
          </a:p>
          <a:p>
            <a:r>
              <a:rPr lang="en-US" sz="2800" dirty="0">
                <a:sym typeface="Wingdings"/>
              </a:rPr>
              <a:t>i.e. </a:t>
            </a:r>
            <a:r>
              <a:rPr lang="en-US" sz="2800" dirty="0">
                <a:solidFill>
                  <a:srgbClr val="0000FF"/>
                </a:solidFill>
                <a:sym typeface="Wingdings"/>
              </a:rPr>
              <a:t>m = </a:t>
            </a:r>
            <a:r>
              <a:rPr lang="en-US" sz="2800" dirty="0">
                <a:solidFill>
                  <a:srgbClr val="0000FF"/>
                </a:solidFill>
              </a:rPr>
              <a:t>6 t’</a:t>
            </a:r>
            <a:r>
              <a:rPr lang="en-US" sz="2800" baseline="-25000" dirty="0">
                <a:solidFill>
                  <a:srgbClr val="0000FF"/>
                </a:solidFill>
              </a:rPr>
              <a:t>1</a:t>
            </a:r>
            <a:r>
              <a:rPr lang="en-US" sz="2800" dirty="0">
                <a:solidFill>
                  <a:srgbClr val="0000FF"/>
                </a:solidFill>
              </a:rPr>
              <a:t> + 9 t’</a:t>
            </a:r>
            <a:r>
              <a:rPr lang="en-US" sz="2800" baseline="-25000" dirty="0">
                <a:solidFill>
                  <a:srgbClr val="0000FF"/>
                </a:solidFill>
              </a:rPr>
              <a:t>2</a:t>
            </a:r>
            <a:r>
              <a:rPr lang="en-US" sz="2800" dirty="0">
                <a:solidFill>
                  <a:srgbClr val="0000FF"/>
                </a:solidFill>
              </a:rPr>
              <a:t> + 20 t’</a:t>
            </a:r>
            <a:r>
              <a:rPr lang="en-US" sz="2800" baseline="-25000" dirty="0">
                <a:solidFill>
                  <a:srgbClr val="0000FF"/>
                </a:solidFill>
              </a:rPr>
              <a:t>3</a:t>
            </a:r>
            <a:r>
              <a:rPr lang="en-US" sz="2800" dirty="0">
                <a:solidFill>
                  <a:srgbClr val="0000FF"/>
                </a:solidFill>
              </a:rPr>
              <a:t>, where t’</a:t>
            </a:r>
            <a:r>
              <a:rPr lang="en-US" sz="2800" baseline="-25000" dirty="0">
                <a:solidFill>
                  <a:srgbClr val="0000FF"/>
                </a:solidFill>
              </a:rPr>
              <a:t>1</a:t>
            </a:r>
            <a:r>
              <a:rPr lang="en-US" sz="2800" dirty="0">
                <a:solidFill>
                  <a:srgbClr val="0000FF"/>
                </a:solidFill>
              </a:rPr>
              <a:t>, t’</a:t>
            </a:r>
            <a:r>
              <a:rPr lang="en-US" sz="2800" baseline="-25000" dirty="0">
                <a:solidFill>
                  <a:srgbClr val="0000FF"/>
                </a:solidFill>
              </a:rPr>
              <a:t>2</a:t>
            </a:r>
            <a:r>
              <a:rPr lang="en-US" sz="2800" dirty="0">
                <a:solidFill>
                  <a:srgbClr val="0000FF"/>
                </a:solidFill>
              </a:rPr>
              <a:t>, t’</a:t>
            </a:r>
            <a:r>
              <a:rPr lang="en-US" sz="2800" baseline="-25000" dirty="0">
                <a:solidFill>
                  <a:srgbClr val="0000FF"/>
                </a:solidFill>
              </a:rPr>
              <a:t>3</a:t>
            </a:r>
            <a:r>
              <a:rPr lang="en-US" sz="2800" dirty="0">
                <a:solidFill>
                  <a:srgbClr val="0000FF"/>
                </a:solidFill>
              </a:rPr>
              <a:t> ≥ 0.</a:t>
            </a:r>
          </a:p>
          <a:p>
            <a:r>
              <a:rPr lang="en-US" sz="2800" dirty="0">
                <a:sym typeface="Wingdings"/>
              </a:rPr>
              <a:t>Hence</a:t>
            </a:r>
            <a:r>
              <a:rPr lang="en-US" sz="2800" dirty="0">
                <a:solidFill>
                  <a:srgbClr val="0000FF"/>
                </a:solidFill>
                <a:sym typeface="Wingdings"/>
              </a:rPr>
              <a:t> m+6 = k+1 =  </a:t>
            </a:r>
            <a:r>
              <a:rPr lang="en-US" sz="2800" dirty="0">
                <a:solidFill>
                  <a:srgbClr val="0000FF"/>
                </a:solidFill>
              </a:rPr>
              <a:t>6 (t’</a:t>
            </a:r>
            <a:r>
              <a:rPr lang="en-US" sz="2800" baseline="-25000" dirty="0">
                <a:solidFill>
                  <a:srgbClr val="0000FF"/>
                </a:solidFill>
              </a:rPr>
              <a:t>1</a:t>
            </a:r>
            <a:r>
              <a:rPr lang="en-US" sz="2800" dirty="0">
                <a:solidFill>
                  <a:srgbClr val="0000FF"/>
                </a:solidFill>
              </a:rPr>
              <a:t>+1) + 9 t’</a:t>
            </a:r>
            <a:r>
              <a:rPr lang="en-US" sz="2800" baseline="-25000" dirty="0">
                <a:solidFill>
                  <a:srgbClr val="0000FF"/>
                </a:solidFill>
              </a:rPr>
              <a:t>2</a:t>
            </a:r>
            <a:r>
              <a:rPr lang="en-US" sz="2800" dirty="0">
                <a:solidFill>
                  <a:srgbClr val="0000FF"/>
                </a:solidFill>
              </a:rPr>
              <a:t> + 20 t’</a:t>
            </a:r>
            <a:r>
              <a:rPr lang="en-US" sz="2800" baseline="-25000" dirty="0">
                <a:solidFill>
                  <a:srgbClr val="0000FF"/>
                </a:solidFill>
              </a:rPr>
              <a:t>3.</a:t>
            </a:r>
          </a:p>
          <a:p>
            <a:r>
              <a:rPr lang="en-US" sz="2800" dirty="0">
                <a:solidFill>
                  <a:srgbClr val="000000"/>
                </a:solidFill>
                <a:sym typeface="Wingdings"/>
              </a:rPr>
              <a:t>Therefore, S(k+1) is true. This means that</a:t>
            </a:r>
          </a:p>
          <a:p>
            <a:pPr marL="0" indent="0" algn="ctr">
              <a:buNone/>
            </a:pPr>
            <a:r>
              <a:rPr lang="en-US" sz="2800" dirty="0">
                <a:solidFill>
                  <a:srgbClr val="000000"/>
                </a:solidFill>
                <a:sym typeface="Wingdings"/>
              </a:rPr>
              <a:t>S(44) </a:t>
            </a:r>
            <a:r>
              <a:rPr lang="en-US" sz="2400" dirty="0">
                <a:solidFill>
                  <a:srgbClr val="0000FF"/>
                </a:solidFill>
                <a:latin typeface="Calibri" charset="0"/>
                <a:ea typeface="ＭＳ Ｐゴシック" charset="0"/>
                <a:cs typeface="ＭＳ Ｐゴシック" charset="0"/>
                <a:sym typeface="Symbol" charset="0"/>
              </a:rPr>
              <a:t></a:t>
            </a:r>
            <a:r>
              <a:rPr lang="en-US" sz="2800" dirty="0">
                <a:sym typeface="Symbol" charset="0"/>
              </a:rPr>
              <a:t> S(50), S(45) </a:t>
            </a:r>
            <a:r>
              <a:rPr lang="en-US" sz="2400" dirty="0">
                <a:solidFill>
                  <a:srgbClr val="0000FF"/>
                </a:solidFill>
                <a:latin typeface="Calibri" charset="0"/>
                <a:ea typeface="ＭＳ Ｐゴシック" charset="0"/>
                <a:cs typeface="ＭＳ Ｐゴシック" charset="0"/>
                <a:sym typeface="Symbol" charset="0"/>
              </a:rPr>
              <a:t></a:t>
            </a:r>
            <a:r>
              <a:rPr lang="en-US" sz="2800" dirty="0">
                <a:sym typeface="Symbol" charset="0"/>
              </a:rPr>
              <a:t> S(51), S(46) </a:t>
            </a:r>
            <a:r>
              <a:rPr lang="en-US" sz="2400" dirty="0">
                <a:solidFill>
                  <a:srgbClr val="0000FF"/>
                </a:solidFill>
                <a:latin typeface="Calibri" charset="0"/>
                <a:ea typeface="ＭＳ Ｐゴシック" charset="0"/>
                <a:cs typeface="ＭＳ Ｐゴシック" charset="0"/>
                <a:sym typeface="Symbol" charset="0"/>
              </a:rPr>
              <a:t></a:t>
            </a:r>
            <a:r>
              <a:rPr lang="en-US" sz="2800" dirty="0">
                <a:sym typeface="Symbol" charset="0"/>
              </a:rPr>
              <a:t> S(52), S(47) </a:t>
            </a:r>
            <a:r>
              <a:rPr lang="en-US" sz="2400" dirty="0">
                <a:solidFill>
                  <a:srgbClr val="0000FF"/>
                </a:solidFill>
                <a:latin typeface="Calibri" charset="0"/>
                <a:ea typeface="ＭＳ Ｐゴシック" charset="0"/>
                <a:cs typeface="ＭＳ Ｐゴシック" charset="0"/>
                <a:sym typeface="Symbol" charset="0"/>
              </a:rPr>
              <a:t></a:t>
            </a:r>
            <a:r>
              <a:rPr lang="en-US" sz="2800" dirty="0">
                <a:sym typeface="Symbol" charset="0"/>
              </a:rPr>
              <a:t> S(53), …,</a:t>
            </a:r>
          </a:p>
          <a:p>
            <a:pPr marL="0" indent="0">
              <a:buNone/>
            </a:pPr>
            <a:r>
              <a:rPr lang="en-US" sz="2800" dirty="0">
                <a:solidFill>
                  <a:srgbClr val="000000"/>
                </a:solidFill>
                <a:sym typeface="Symbol" charset="0"/>
              </a:rPr>
              <a:t>	</a:t>
            </a:r>
            <a:r>
              <a:rPr lang="en-US" sz="3300" dirty="0">
                <a:solidFill>
                  <a:srgbClr val="000000"/>
                </a:solidFill>
                <a:sym typeface="Symbol" charset="0"/>
              </a:rPr>
              <a:t>completing the induction.</a:t>
            </a:r>
            <a:endParaRPr lang="en-US" sz="3300" dirty="0">
              <a:solidFill>
                <a:srgbClr val="000000"/>
              </a:solidFill>
              <a:sym typeface="Wingdings"/>
            </a:endParaRPr>
          </a:p>
          <a:p>
            <a:pPr marL="0" indent="0" algn="ctr">
              <a:buNone/>
            </a:pPr>
            <a:endParaRPr lang="en-US" sz="2800" dirty="0">
              <a:solidFill>
                <a:srgbClr val="000000"/>
              </a:solidFill>
              <a:sym typeface="Wingdings"/>
            </a:endParaRPr>
          </a:p>
          <a:p>
            <a:r>
              <a:rPr lang="en-US" sz="2800" dirty="0">
                <a:solidFill>
                  <a:srgbClr val="000000"/>
                </a:solidFill>
                <a:sym typeface="Wingdings"/>
              </a:rPr>
              <a:t>By the principle of strong induction, </a:t>
            </a:r>
            <a:r>
              <a:rPr lang="en-US" sz="2800" dirty="0">
                <a:latin typeface="Calibri" charset="0"/>
                <a:ea typeface="ＭＳ Ｐゴシック" charset="0"/>
                <a:cs typeface="ＭＳ Ｐゴシック" charset="0"/>
                <a:sym typeface="Symbol" charset="0"/>
              </a:rPr>
              <a:t></a:t>
            </a:r>
            <a:r>
              <a:rPr lang="en-US" sz="2800" dirty="0" err="1">
                <a:latin typeface="Calibri" charset="0"/>
                <a:ea typeface="ＭＳ Ｐゴシック" charset="0"/>
                <a:cs typeface="ＭＳ Ｐゴシック" charset="0"/>
                <a:sym typeface="Symbol" charset="0"/>
              </a:rPr>
              <a:t>nZ</a:t>
            </a:r>
            <a:r>
              <a:rPr lang="en-US" sz="2800" baseline="30000" dirty="0">
                <a:latin typeface="Calibri" charset="0"/>
                <a:ea typeface="ＭＳ Ｐゴシック" charset="0"/>
                <a:cs typeface="ＭＳ Ｐゴシック" charset="0"/>
                <a:sym typeface="Symbol" charset="0"/>
              </a:rPr>
              <a:t>+</a:t>
            </a:r>
            <a:r>
              <a:rPr lang="en-US" sz="2800" dirty="0">
                <a:latin typeface="Calibri" charset="0"/>
                <a:ea typeface="ＭＳ Ｐゴシック" charset="0"/>
                <a:cs typeface="ＭＳ Ｐゴシック" charset="0"/>
                <a:sym typeface="Symbol" charset="0"/>
              </a:rPr>
              <a:t> S(n), n </a:t>
            </a:r>
            <a:r>
              <a:rPr lang="en-US" sz="2800" dirty="0">
                <a:sym typeface="Wingdings"/>
              </a:rPr>
              <a:t>≥ 44 is true.</a:t>
            </a:r>
            <a:endParaRPr lang="en-US" sz="2800" dirty="0">
              <a:latin typeface="Calibri" charset="0"/>
              <a:ea typeface="ＭＳ Ｐゴシック" charset="0"/>
              <a:cs typeface="ＭＳ Ｐゴシック" charset="0"/>
              <a:sym typeface="Symbol" charset="0"/>
            </a:endParaRPr>
          </a:p>
          <a:p>
            <a:endParaRPr lang="en-US" sz="2800" dirty="0">
              <a:solidFill>
                <a:srgbClr val="000000"/>
              </a:solidFill>
              <a:sym typeface="Wingdings"/>
            </a:endParaRPr>
          </a:p>
          <a:p>
            <a:pPr marL="0" indent="0" algn="ctr">
              <a:buNone/>
            </a:pPr>
            <a:endParaRPr lang="en-US" sz="2800" dirty="0"/>
          </a:p>
          <a:p>
            <a:endParaRPr lang="en-US" sz="2800" dirty="0"/>
          </a:p>
        </p:txBody>
      </p:sp>
    </p:spTree>
    <p:extLst>
      <p:ext uri="{BB962C8B-B14F-4D97-AF65-F5344CB8AC3E}">
        <p14:creationId xmlns:p14="http://schemas.microsoft.com/office/powerpoint/2010/main" val="1789009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FF"/>
                </a:solidFill>
              </a:rPr>
              <a:t>Principle of </a:t>
            </a:r>
            <a:r>
              <a:rPr lang="en-US" b="1" dirty="0">
                <a:solidFill>
                  <a:srgbClr val="FF0000"/>
                </a:solidFill>
              </a:rPr>
              <a:t>Strong</a:t>
            </a:r>
            <a:r>
              <a:rPr lang="en-US" b="1" dirty="0">
                <a:solidFill>
                  <a:srgbClr val="0000FF"/>
                </a:solidFill>
              </a:rPr>
              <a:t> Mathematical Induction</a:t>
            </a:r>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r>
              <a:rPr lang="en-US" dirty="0">
                <a:solidFill>
                  <a:srgbClr val="FF0000"/>
                </a:solidFill>
              </a:rPr>
              <a:t>Sometimes mathematical induction is not enough.</a:t>
            </a:r>
          </a:p>
          <a:p>
            <a:r>
              <a:rPr lang="en-US" dirty="0"/>
              <a:t>In order to prove that </a:t>
            </a:r>
            <a:r>
              <a:rPr lang="en-US" dirty="0" err="1"/>
              <a:t>S(n</a:t>
            </a:r>
            <a:r>
              <a:rPr lang="en-US" dirty="0"/>
              <a:t>) is true for all positive integer </a:t>
            </a:r>
            <a:r>
              <a:rPr lang="en-US" dirty="0" err="1"/>
              <a:t>n</a:t>
            </a:r>
            <a:r>
              <a:rPr lang="en-US" dirty="0"/>
              <a:t> ≥ n</a:t>
            </a:r>
            <a:r>
              <a:rPr lang="en-US" baseline="-25000" dirty="0"/>
              <a:t>0</a:t>
            </a:r>
            <a:r>
              <a:rPr lang="en-US" dirty="0"/>
              <a:t>, we complete two steps:</a:t>
            </a:r>
          </a:p>
          <a:p>
            <a:pPr lvl="1"/>
            <a:r>
              <a:rPr lang="en-US" dirty="0"/>
              <a:t>Basis step: We verify that S(n</a:t>
            </a:r>
            <a:r>
              <a:rPr lang="en-US" baseline="-25000" dirty="0"/>
              <a:t>0</a:t>
            </a:r>
            <a:r>
              <a:rPr lang="en-US" dirty="0"/>
              <a:t>), S(n</a:t>
            </a:r>
            <a:r>
              <a:rPr lang="en-US" baseline="-25000" dirty="0"/>
              <a:t>0</a:t>
            </a:r>
            <a:r>
              <a:rPr lang="en-US" dirty="0"/>
              <a:t>+1), ..., S(n</a:t>
            </a:r>
            <a:r>
              <a:rPr lang="en-US" baseline="-25000" dirty="0"/>
              <a:t>1</a:t>
            </a:r>
            <a:r>
              <a:rPr lang="en-US" dirty="0"/>
              <a:t>) are true.</a:t>
            </a:r>
          </a:p>
          <a:p>
            <a:pPr lvl="1"/>
            <a:r>
              <a:rPr lang="en-US" dirty="0"/>
              <a:t>Inductive step: We show that conditional statement (S(n</a:t>
            </a:r>
            <a:r>
              <a:rPr lang="en-US" baseline="-25000" dirty="0"/>
              <a:t>0</a:t>
            </a:r>
            <a:r>
              <a:rPr lang="en-US" dirty="0"/>
              <a:t>)</a:t>
            </a:r>
            <a:r>
              <a:rPr lang="en-US" dirty="0">
                <a:latin typeface="Calibri" charset="0"/>
                <a:ea typeface="ＭＳ Ｐゴシック" charset="0"/>
                <a:cs typeface="ＭＳ Ｐゴシック" charset="0"/>
                <a:sym typeface="Symbol" charset="0"/>
              </a:rPr>
              <a:t> </a:t>
            </a:r>
            <a:r>
              <a:rPr lang="en-US" dirty="0"/>
              <a:t> S(n</a:t>
            </a:r>
            <a:r>
              <a:rPr lang="en-US" baseline="-25000" dirty="0"/>
              <a:t>0</a:t>
            </a:r>
            <a:r>
              <a:rPr lang="en-US" dirty="0"/>
              <a:t>+1)</a:t>
            </a:r>
            <a:r>
              <a:rPr lang="en-US" dirty="0">
                <a:latin typeface="Calibri" charset="0"/>
                <a:ea typeface="ＭＳ Ｐゴシック" charset="0"/>
                <a:cs typeface="ＭＳ Ｐゴシック" charset="0"/>
                <a:sym typeface="Symbol" charset="0"/>
              </a:rPr>
              <a:t> </a:t>
            </a:r>
            <a:r>
              <a:rPr lang="en-US" dirty="0"/>
              <a:t> ....</a:t>
            </a:r>
            <a:r>
              <a:rPr lang="en-US" dirty="0">
                <a:latin typeface="Calibri" charset="0"/>
                <a:ea typeface="ＭＳ Ｐゴシック" charset="0"/>
                <a:cs typeface="ＭＳ Ｐゴシック" charset="0"/>
                <a:sym typeface="Symbol" charset="0"/>
              </a:rPr>
              <a:t> </a:t>
            </a:r>
            <a:r>
              <a:rPr lang="en-US" dirty="0"/>
              <a:t> S(k)) </a:t>
            </a:r>
            <a:r>
              <a:rPr lang="en-US" dirty="0">
                <a:latin typeface="Calibri" charset="0"/>
                <a:ea typeface="ＭＳ Ｐゴシック" charset="0"/>
                <a:cs typeface="ＭＳ Ｐゴシック" charset="0"/>
                <a:sym typeface="Symbol" charset="0"/>
              </a:rPr>
              <a:t></a:t>
            </a:r>
            <a:r>
              <a:rPr lang="en-US" dirty="0">
                <a:sym typeface="Wingdings"/>
              </a:rPr>
              <a:t> S(k + 1) for all positive integers k ≥ n</a:t>
            </a:r>
            <a:r>
              <a:rPr lang="en-US" baseline="-25000" dirty="0">
                <a:sym typeface="Wingdings"/>
              </a:rPr>
              <a:t>1</a:t>
            </a:r>
            <a:r>
              <a:rPr lang="en-US" dirty="0">
                <a:sym typeface="Wingdings"/>
              </a:rPr>
              <a:t>.</a:t>
            </a:r>
          </a:p>
          <a:p>
            <a:pPr lvl="1"/>
            <a:r>
              <a:rPr lang="en-US" dirty="0">
                <a:sym typeface="Wingdings"/>
              </a:rPr>
              <a:t>It follows by the principle of strong mathematical induction that every S(n),  n≥ n</a:t>
            </a:r>
            <a:r>
              <a:rPr lang="en-US" baseline="-25000" dirty="0">
                <a:sym typeface="Wingdings"/>
              </a:rPr>
              <a:t>0</a:t>
            </a:r>
            <a:r>
              <a:rPr lang="en-US" dirty="0">
                <a:sym typeface="Wingdings"/>
              </a:rPr>
              <a:t> is true.</a:t>
            </a:r>
          </a:p>
          <a:p>
            <a:r>
              <a:rPr lang="en-US" dirty="0">
                <a:sym typeface="Wingdings"/>
              </a:rPr>
              <a:t>Symbolically </a:t>
            </a:r>
          </a:p>
          <a:p>
            <a:pPr lvl="1">
              <a:buNone/>
            </a:pPr>
            <a:r>
              <a:rPr lang="en-US" dirty="0">
                <a:solidFill>
                  <a:srgbClr val="0000FF"/>
                </a:solidFill>
              </a:rPr>
              <a:t>[(S(n</a:t>
            </a:r>
            <a:r>
              <a:rPr lang="en-US" baseline="-25000" dirty="0">
                <a:solidFill>
                  <a:srgbClr val="0000FF"/>
                </a:solidFill>
              </a:rPr>
              <a:t>0</a:t>
            </a:r>
            <a:r>
              <a:rPr lang="en-US" dirty="0">
                <a:solidFill>
                  <a:srgbClr val="0000FF"/>
                </a:solidFill>
              </a:rPr>
              <a:t>)</a:t>
            </a:r>
            <a:r>
              <a:rPr lang="en-US" dirty="0">
                <a:solidFill>
                  <a:srgbClr val="0000FF"/>
                </a:solidFill>
                <a:latin typeface="Calibri" charset="0"/>
                <a:ea typeface="ＭＳ Ｐゴシック" charset="0"/>
                <a:cs typeface="ＭＳ Ｐゴシック" charset="0"/>
                <a:sym typeface="Symbol" charset="0"/>
              </a:rPr>
              <a:t></a:t>
            </a:r>
            <a:r>
              <a:rPr lang="en-US" dirty="0">
                <a:solidFill>
                  <a:srgbClr val="0000FF"/>
                </a:solidFill>
              </a:rPr>
              <a:t>S(n</a:t>
            </a:r>
            <a:r>
              <a:rPr lang="en-US" baseline="-25000" dirty="0">
                <a:solidFill>
                  <a:srgbClr val="0000FF"/>
                </a:solidFill>
              </a:rPr>
              <a:t>0</a:t>
            </a:r>
            <a:r>
              <a:rPr lang="en-US" dirty="0">
                <a:solidFill>
                  <a:srgbClr val="0000FF"/>
                </a:solidFill>
              </a:rPr>
              <a:t>+1)</a:t>
            </a:r>
            <a:r>
              <a:rPr lang="en-US" dirty="0">
                <a:solidFill>
                  <a:srgbClr val="0000FF"/>
                </a:solidFill>
                <a:latin typeface="Calibri" charset="0"/>
                <a:ea typeface="ＭＳ Ｐゴシック" charset="0"/>
                <a:cs typeface="ＭＳ Ｐゴシック" charset="0"/>
                <a:sym typeface="Symbol" charset="0"/>
              </a:rPr>
              <a:t></a:t>
            </a:r>
            <a:r>
              <a:rPr lang="en-US" dirty="0">
                <a:solidFill>
                  <a:srgbClr val="0000FF"/>
                </a:solidFill>
              </a:rPr>
              <a:t> ...</a:t>
            </a:r>
            <a:r>
              <a:rPr lang="en-US" dirty="0">
                <a:solidFill>
                  <a:srgbClr val="0000FF"/>
                </a:solidFill>
                <a:latin typeface="Calibri" charset="0"/>
                <a:ea typeface="ＭＳ Ｐゴシック" charset="0"/>
                <a:cs typeface="ＭＳ Ｐゴシック" charset="0"/>
                <a:sym typeface="Symbol" charset="0"/>
              </a:rPr>
              <a:t> </a:t>
            </a:r>
            <a:r>
              <a:rPr lang="en-US" dirty="0">
                <a:solidFill>
                  <a:srgbClr val="0000FF"/>
                </a:solidFill>
              </a:rPr>
              <a:t>S(n</a:t>
            </a:r>
            <a:r>
              <a:rPr lang="en-US" baseline="-25000" dirty="0">
                <a:solidFill>
                  <a:srgbClr val="0000FF"/>
                </a:solidFill>
              </a:rPr>
              <a:t>1</a:t>
            </a:r>
            <a:r>
              <a:rPr lang="en-US" dirty="0">
                <a:solidFill>
                  <a:srgbClr val="0000FF"/>
                </a:solidFill>
              </a:rPr>
              <a:t>)</a:t>
            </a:r>
            <a:r>
              <a:rPr lang="en-US" dirty="0">
                <a:solidFill>
                  <a:srgbClr val="0000FF"/>
                </a:solidFill>
                <a:latin typeface="Calibri" charset="0"/>
                <a:ea typeface="ＭＳ Ｐゴシック" charset="0"/>
                <a:cs typeface="ＭＳ Ｐゴシック" charset="0"/>
                <a:sym typeface="Symbol" charset="0"/>
              </a:rPr>
              <a:t> </a:t>
            </a:r>
            <a:r>
              <a:rPr lang="en-US" dirty="0">
                <a:solidFill>
                  <a:srgbClr val="0000FF"/>
                </a:solidFill>
              </a:rPr>
              <a:t> </a:t>
            </a:r>
            <a:r>
              <a:rPr lang="en-US" dirty="0">
                <a:solidFill>
                  <a:srgbClr val="0000FF"/>
                </a:solidFill>
                <a:sym typeface="Symbol" pitchFamily="112" charset="2"/>
              </a:rPr>
              <a:t> </a:t>
            </a:r>
            <a:r>
              <a:rPr lang="en-US" dirty="0">
                <a:solidFill>
                  <a:srgbClr val="0000FF"/>
                </a:solidFill>
              </a:rPr>
              <a:t>S(n</a:t>
            </a:r>
            <a:r>
              <a:rPr lang="en-US" baseline="-25000" dirty="0">
                <a:solidFill>
                  <a:srgbClr val="0000FF"/>
                </a:solidFill>
              </a:rPr>
              <a:t>1</a:t>
            </a:r>
            <a:r>
              <a:rPr lang="en-US" dirty="0">
                <a:solidFill>
                  <a:srgbClr val="0000FF"/>
                </a:solidFill>
              </a:rPr>
              <a:t>+1)</a:t>
            </a:r>
            <a:r>
              <a:rPr lang="en-US" dirty="0">
                <a:solidFill>
                  <a:srgbClr val="0000FF"/>
                </a:solidFill>
                <a:latin typeface="Calibri" charset="0"/>
                <a:ea typeface="ＭＳ Ｐゴシック" charset="0"/>
                <a:cs typeface="ＭＳ Ｐゴシック" charset="0"/>
                <a:sym typeface="Symbol" charset="0"/>
              </a:rPr>
              <a:t> </a:t>
            </a:r>
            <a:r>
              <a:rPr lang="en-US" dirty="0">
                <a:solidFill>
                  <a:srgbClr val="0000FF"/>
                </a:solidFill>
              </a:rPr>
              <a:t> …</a:t>
            </a:r>
            <a:r>
              <a:rPr lang="en-US" dirty="0">
                <a:solidFill>
                  <a:srgbClr val="0000FF"/>
                </a:solidFill>
                <a:latin typeface="Calibri" charset="0"/>
                <a:ea typeface="ＭＳ Ｐゴシック" charset="0"/>
                <a:cs typeface="ＭＳ Ｐゴシック" charset="0"/>
                <a:sym typeface="Symbol" charset="0"/>
              </a:rPr>
              <a:t></a:t>
            </a:r>
            <a:r>
              <a:rPr lang="en-US" dirty="0">
                <a:solidFill>
                  <a:srgbClr val="0000FF"/>
                </a:solidFill>
              </a:rPr>
              <a:t> S(k)</a:t>
            </a:r>
            <a:r>
              <a:rPr lang="en-US" b="1" dirty="0">
                <a:solidFill>
                  <a:srgbClr val="0000FF"/>
                </a:solidFill>
                <a:sym typeface="Symbol" charset="0"/>
              </a:rPr>
              <a:t> </a:t>
            </a:r>
            <a:r>
              <a:rPr lang="en-US" dirty="0">
                <a:solidFill>
                  <a:srgbClr val="0000FF"/>
                </a:solidFill>
                <a:latin typeface="Calibri" charset="0"/>
                <a:ea typeface="ＭＳ Ｐゴシック" charset="0"/>
                <a:cs typeface="ＭＳ Ｐゴシック" charset="0"/>
                <a:sym typeface="Symbol" charset="0"/>
              </a:rPr>
              <a:t></a:t>
            </a:r>
            <a:r>
              <a:rPr lang="en-US" dirty="0">
                <a:solidFill>
                  <a:srgbClr val="0000FF"/>
                </a:solidFill>
                <a:sym typeface="Wingdings"/>
              </a:rPr>
              <a:t> S(k+1), k ≥ n</a:t>
            </a:r>
            <a:r>
              <a:rPr lang="en-US" baseline="-25000" dirty="0">
                <a:solidFill>
                  <a:srgbClr val="0000FF"/>
                </a:solidFill>
                <a:sym typeface="Wingdings"/>
              </a:rPr>
              <a:t>1</a:t>
            </a:r>
            <a:r>
              <a:rPr lang="en-US" dirty="0">
                <a:solidFill>
                  <a:srgbClr val="0000FF"/>
                </a:solidFill>
                <a:sym typeface="Wingdings"/>
              </a:rPr>
              <a:t>]</a:t>
            </a:r>
            <a:endParaRPr lang="en-US" dirty="0">
              <a:solidFill>
                <a:srgbClr val="0000FF"/>
              </a:solidFill>
            </a:endParaRPr>
          </a:p>
          <a:p>
            <a:pPr lvl="1">
              <a:buNone/>
            </a:pPr>
            <a:r>
              <a:rPr lang="en-US" b="1" dirty="0">
                <a:solidFill>
                  <a:srgbClr val="0000FF"/>
                </a:solidFill>
                <a:sym typeface="Symbol" charset="0"/>
              </a:rPr>
              <a:t>											</a:t>
            </a:r>
            <a:r>
              <a:rPr lang="en-US" dirty="0">
                <a:solidFill>
                  <a:srgbClr val="0000FF"/>
                </a:solidFill>
                <a:latin typeface="Calibri" charset="0"/>
                <a:ea typeface="ＭＳ Ｐゴシック" charset="0"/>
                <a:cs typeface="ＭＳ Ｐゴシック" charset="0"/>
                <a:sym typeface="Symbol" charset="0"/>
              </a:rPr>
              <a:t></a:t>
            </a:r>
            <a:r>
              <a:rPr lang="en-US" dirty="0">
                <a:solidFill>
                  <a:srgbClr val="0000FF"/>
                </a:solidFill>
                <a:sym typeface="Wingdings"/>
              </a:rPr>
              <a:t> </a:t>
            </a:r>
            <a:r>
              <a:rPr lang="en-US" dirty="0">
                <a:solidFill>
                  <a:srgbClr val="0000FF"/>
                </a:solidFill>
                <a:sym typeface="Symbol" pitchFamily="112" charset="2"/>
              </a:rPr>
              <a:t>(n</a:t>
            </a:r>
            <a:r>
              <a:rPr lang="en-US" dirty="0">
                <a:solidFill>
                  <a:srgbClr val="0000FF"/>
                </a:solidFill>
                <a:sym typeface="Wingdings"/>
              </a:rPr>
              <a:t>≥ n</a:t>
            </a:r>
            <a:r>
              <a:rPr lang="en-US" baseline="-25000" dirty="0">
                <a:solidFill>
                  <a:srgbClr val="0000FF"/>
                </a:solidFill>
                <a:sym typeface="Wingdings"/>
              </a:rPr>
              <a:t>0</a:t>
            </a:r>
            <a:r>
              <a:rPr lang="en-US" dirty="0">
                <a:solidFill>
                  <a:srgbClr val="0000FF"/>
                </a:solidFill>
                <a:sym typeface="Wingdings"/>
              </a:rPr>
              <a:t>)</a:t>
            </a:r>
            <a:r>
              <a:rPr lang="en-US" dirty="0">
                <a:solidFill>
                  <a:srgbClr val="0000FF"/>
                </a:solidFill>
                <a:sym typeface="Symbol" pitchFamily="112" charset="2"/>
              </a:rPr>
              <a:t> S(n)</a:t>
            </a:r>
            <a:endParaRPr lang="en-US" dirty="0">
              <a:solidFill>
                <a:srgbClr val="0000FF"/>
              </a:solidFill>
              <a:sym typeface="Wingdings"/>
            </a:endParaRPr>
          </a:p>
        </p:txBody>
      </p:sp>
    </p:spTree>
    <p:extLst>
      <p:ext uri="{BB962C8B-B14F-4D97-AF65-F5344CB8AC3E}">
        <p14:creationId xmlns:p14="http://schemas.microsoft.com/office/powerpoint/2010/main" val="93943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dirty="0"/>
              <a:t>Any integer n &gt; 11 can be written in the form  n=4a + 5b for a, b </a:t>
            </a:r>
            <a:r>
              <a:rPr lang="en-US" dirty="0">
                <a:solidFill>
                  <a:srgbClr val="000000"/>
                </a:solidFill>
                <a:latin typeface="Calibri" charset="0"/>
                <a:sym typeface="Symbol" charset="0"/>
              </a:rPr>
              <a:t> Z</a:t>
            </a:r>
            <a:r>
              <a:rPr lang="en-US" dirty="0">
                <a:solidFill>
                  <a:srgbClr val="0000FF"/>
                </a:solidFill>
                <a:latin typeface="Calibri" charset="0"/>
                <a:sym typeface="Symbol" charset="0"/>
              </a:rPr>
              <a:t>.</a:t>
            </a:r>
          </a:p>
          <a:p>
            <a:r>
              <a:rPr lang="en-US" dirty="0">
                <a:solidFill>
                  <a:srgbClr val="000000"/>
                </a:solidFill>
                <a:latin typeface="Calibri" charset="0"/>
                <a:sym typeface="Symbol" charset="0"/>
              </a:rPr>
              <a:t>Try at home.</a:t>
            </a:r>
            <a:endParaRPr lang="en-US" dirty="0">
              <a:solidFill>
                <a:srgbClr val="000000"/>
              </a:solidFill>
            </a:endParaRPr>
          </a:p>
        </p:txBody>
      </p:sp>
    </p:spTree>
    <p:extLst>
      <p:ext uri="{BB962C8B-B14F-4D97-AF65-F5344CB8AC3E}">
        <p14:creationId xmlns:p14="http://schemas.microsoft.com/office/powerpoint/2010/main" val="552621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lnSpcReduction="10000"/>
          </a:bodyPr>
          <a:lstStyle/>
          <a:p>
            <a:r>
              <a:rPr lang="en-US" sz="2800" dirty="0"/>
              <a:t>Any integer n &gt; 11 can be written in the form  n=4a + 5b for a, b </a:t>
            </a:r>
            <a:r>
              <a:rPr lang="en-US" sz="2800" dirty="0">
                <a:solidFill>
                  <a:srgbClr val="000000"/>
                </a:solidFill>
                <a:latin typeface="Calibri" charset="0"/>
                <a:sym typeface="Symbol" charset="0"/>
              </a:rPr>
              <a:t> Z</a:t>
            </a:r>
            <a:r>
              <a:rPr lang="en-US" sz="2800" dirty="0">
                <a:solidFill>
                  <a:srgbClr val="0000FF"/>
                </a:solidFill>
                <a:latin typeface="Calibri" charset="0"/>
                <a:sym typeface="Symbol" charset="0"/>
              </a:rPr>
              <a:t>.</a:t>
            </a:r>
          </a:p>
          <a:p>
            <a:r>
              <a:rPr lang="en-US" sz="2800" dirty="0">
                <a:solidFill>
                  <a:srgbClr val="000000"/>
                </a:solidFill>
                <a:latin typeface="Calibri" charset="0"/>
                <a:sym typeface="Symbol" charset="0"/>
              </a:rPr>
              <a:t>S(n): n = 4a +5b (open statement)</a:t>
            </a:r>
          </a:p>
          <a:p>
            <a:r>
              <a:rPr lang="en-US" sz="2800" dirty="0">
                <a:solidFill>
                  <a:srgbClr val="000000"/>
                </a:solidFill>
                <a:latin typeface="Calibri" charset="0"/>
                <a:sym typeface="Symbol" charset="0"/>
              </a:rPr>
              <a:t>Show that S(n) is true for all n &gt;= 12.</a:t>
            </a:r>
          </a:p>
          <a:p>
            <a:r>
              <a:rPr lang="en-US" sz="2800" dirty="0">
                <a:solidFill>
                  <a:srgbClr val="000000"/>
                </a:solidFill>
                <a:latin typeface="Calibri" charset="0"/>
                <a:sym typeface="Symbol" charset="0"/>
              </a:rPr>
              <a:t>Base cases: </a:t>
            </a:r>
            <a:r>
              <a:rPr lang="en-US" sz="2800" dirty="0">
                <a:solidFill>
                  <a:srgbClr val="373CFF"/>
                </a:solidFill>
                <a:latin typeface="Calibri" charset="0"/>
                <a:sym typeface="Symbol" charset="0"/>
              </a:rPr>
              <a:t>Show that S(12), S(13), S(14), S(15) are true.</a:t>
            </a:r>
          </a:p>
          <a:p>
            <a:r>
              <a:rPr lang="en-US" sz="2800" dirty="0">
                <a:solidFill>
                  <a:srgbClr val="373CFF"/>
                </a:solidFill>
                <a:latin typeface="Calibri" charset="0"/>
                <a:sym typeface="Symbol" charset="0"/>
              </a:rPr>
              <a:t>For any k  &gt;= 15, k + 1 = ((k+1) – 4) + 4.</a:t>
            </a:r>
          </a:p>
          <a:p>
            <a:r>
              <a:rPr lang="en-US" sz="2800" dirty="0">
                <a:solidFill>
                  <a:srgbClr val="373CFF"/>
                </a:solidFill>
                <a:latin typeface="Calibri" charset="0"/>
                <a:sym typeface="Symbol" charset="0"/>
              </a:rPr>
              <a:t>(k+1) – 4 &gt;= 12.</a:t>
            </a:r>
          </a:p>
          <a:p>
            <a:r>
              <a:rPr lang="en-US" sz="2800" dirty="0">
                <a:solidFill>
                  <a:srgbClr val="373CFF"/>
                </a:solidFill>
                <a:latin typeface="Calibri" charset="0"/>
                <a:sym typeface="Symbol" charset="0"/>
              </a:rPr>
              <a:t>Since S((k+1)-4) is true (inductive hypothesis) , S(k+1) is also true.</a:t>
            </a:r>
          </a:p>
        </p:txBody>
      </p:sp>
    </p:spTree>
    <p:extLst>
      <p:ext uri="{BB962C8B-B14F-4D97-AF65-F5344CB8AC3E}">
        <p14:creationId xmlns:p14="http://schemas.microsoft.com/office/powerpoint/2010/main" val="2603005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rPr>
              <a:t>Steps to doing an inductive proof</a:t>
            </a:r>
          </a:p>
        </p:txBody>
      </p:sp>
      <p:sp>
        <p:nvSpPr>
          <p:cNvPr id="3" name="Content Placeholder 2"/>
          <p:cNvSpPr>
            <a:spLocks noGrp="1"/>
          </p:cNvSpPr>
          <p:nvPr>
            <p:ph idx="1"/>
          </p:nvPr>
        </p:nvSpPr>
        <p:spPr>
          <a:xfrm>
            <a:off x="0" y="1600200"/>
            <a:ext cx="9144000" cy="5257800"/>
          </a:xfrm>
        </p:spPr>
        <p:txBody>
          <a:bodyPr>
            <a:normAutofit/>
          </a:bodyPr>
          <a:lstStyle/>
          <a:p>
            <a:pPr marL="514350" indent="-514350">
              <a:buFont typeface="+mj-lt"/>
              <a:buAutoNum type="arabicPeriod"/>
            </a:pPr>
            <a:r>
              <a:rPr lang="en-US" sz="2800" dirty="0">
                <a:solidFill>
                  <a:srgbClr val="0000FF"/>
                </a:solidFill>
                <a:sym typeface="Wingdings"/>
              </a:rPr>
              <a:t>State the theorem, which is the proposition S(n)</a:t>
            </a:r>
          </a:p>
        </p:txBody>
      </p:sp>
    </p:spTree>
    <p:extLst>
      <p:ext uri="{BB962C8B-B14F-4D97-AF65-F5344CB8AC3E}">
        <p14:creationId xmlns:p14="http://schemas.microsoft.com/office/powerpoint/2010/main" val="994628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rPr>
              <a:t>Steps to doing an inductive proof</a:t>
            </a:r>
          </a:p>
        </p:txBody>
      </p:sp>
      <p:sp>
        <p:nvSpPr>
          <p:cNvPr id="3" name="Content Placeholder 2"/>
          <p:cNvSpPr>
            <a:spLocks noGrp="1"/>
          </p:cNvSpPr>
          <p:nvPr>
            <p:ph idx="1"/>
          </p:nvPr>
        </p:nvSpPr>
        <p:spPr>
          <a:xfrm>
            <a:off x="0" y="1600200"/>
            <a:ext cx="9144000" cy="5257800"/>
          </a:xfrm>
        </p:spPr>
        <p:txBody>
          <a:bodyPr>
            <a:normAutofit/>
          </a:bodyPr>
          <a:lstStyle/>
          <a:p>
            <a:pPr marL="514350" indent="-514350">
              <a:buFont typeface="+mj-lt"/>
              <a:buAutoNum type="arabicPeriod"/>
            </a:pPr>
            <a:r>
              <a:rPr lang="en-US" sz="2800" dirty="0">
                <a:sym typeface="Wingdings"/>
              </a:rPr>
              <a:t>State the theorem, which is the proposition S(n)</a:t>
            </a:r>
          </a:p>
          <a:p>
            <a:pPr marL="514350" indent="-514350">
              <a:buFont typeface="+mj-lt"/>
              <a:buAutoNum type="arabicPeriod"/>
            </a:pPr>
            <a:r>
              <a:rPr lang="en-US" sz="2800" dirty="0">
                <a:solidFill>
                  <a:srgbClr val="0000FF"/>
                </a:solidFill>
                <a:sym typeface="Wingdings"/>
              </a:rPr>
              <a:t>Show that S(base case) is true. There could be more than one base case.</a:t>
            </a:r>
          </a:p>
        </p:txBody>
      </p:sp>
    </p:spTree>
    <p:extLst>
      <p:ext uri="{BB962C8B-B14F-4D97-AF65-F5344CB8AC3E}">
        <p14:creationId xmlns:p14="http://schemas.microsoft.com/office/powerpoint/2010/main" val="2296994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rPr>
              <a:t>Steps to doing an inductive proof</a:t>
            </a:r>
          </a:p>
        </p:txBody>
      </p:sp>
      <p:sp>
        <p:nvSpPr>
          <p:cNvPr id="3" name="Content Placeholder 2"/>
          <p:cNvSpPr>
            <a:spLocks noGrp="1"/>
          </p:cNvSpPr>
          <p:nvPr>
            <p:ph idx="1"/>
          </p:nvPr>
        </p:nvSpPr>
        <p:spPr>
          <a:xfrm>
            <a:off x="0" y="1600200"/>
            <a:ext cx="9144000" cy="5257800"/>
          </a:xfrm>
        </p:spPr>
        <p:txBody>
          <a:bodyPr>
            <a:normAutofit/>
          </a:bodyPr>
          <a:lstStyle/>
          <a:p>
            <a:pPr marL="514350" indent="-514350">
              <a:buFont typeface="+mj-lt"/>
              <a:buAutoNum type="arabicPeriod"/>
            </a:pPr>
            <a:r>
              <a:rPr lang="en-US" sz="2800" dirty="0">
                <a:sym typeface="Wingdings"/>
              </a:rPr>
              <a:t>State the theorem, which is the proposition S(n)</a:t>
            </a:r>
          </a:p>
          <a:p>
            <a:pPr marL="514350" indent="-514350">
              <a:buFont typeface="+mj-lt"/>
              <a:buAutoNum type="arabicPeriod"/>
            </a:pPr>
            <a:r>
              <a:rPr lang="en-US" sz="2800" dirty="0">
                <a:sym typeface="Wingdings"/>
              </a:rPr>
              <a:t>Show that S(base case) is true. There could be more than one base case.</a:t>
            </a:r>
          </a:p>
          <a:p>
            <a:pPr marL="514350" indent="-514350">
              <a:buFont typeface="+mj-lt"/>
              <a:buAutoNum type="arabicPeriod"/>
            </a:pPr>
            <a:r>
              <a:rPr lang="en-US" sz="2800" dirty="0">
                <a:solidFill>
                  <a:srgbClr val="0000FF"/>
                </a:solidFill>
                <a:sym typeface="Wingdings"/>
              </a:rPr>
              <a:t>State the inductive hypothesis (S(k), S(k-1), … are true)</a:t>
            </a:r>
          </a:p>
          <a:p>
            <a:pPr marL="514350" indent="-514350">
              <a:buFont typeface="+mj-lt"/>
              <a:buAutoNum type="arabicPeriod"/>
            </a:pPr>
            <a:r>
              <a:rPr lang="en-US" sz="2800" dirty="0">
                <a:solidFill>
                  <a:srgbClr val="0000FF"/>
                </a:solidFill>
                <a:sym typeface="Wingdings"/>
              </a:rPr>
              <a:t>State what must be proven (substitute k+1 for n)</a:t>
            </a:r>
          </a:p>
        </p:txBody>
      </p:sp>
    </p:spTree>
    <p:extLst>
      <p:ext uri="{BB962C8B-B14F-4D97-AF65-F5344CB8AC3E}">
        <p14:creationId xmlns:p14="http://schemas.microsoft.com/office/powerpoint/2010/main" val="3151585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rPr>
              <a:t>Steps to doing an inductive proof</a:t>
            </a:r>
          </a:p>
        </p:txBody>
      </p:sp>
      <p:sp>
        <p:nvSpPr>
          <p:cNvPr id="3" name="Content Placeholder 2"/>
          <p:cNvSpPr>
            <a:spLocks noGrp="1"/>
          </p:cNvSpPr>
          <p:nvPr>
            <p:ph idx="1"/>
          </p:nvPr>
        </p:nvSpPr>
        <p:spPr>
          <a:xfrm>
            <a:off x="0" y="1600200"/>
            <a:ext cx="9144000" cy="5257800"/>
          </a:xfrm>
        </p:spPr>
        <p:txBody>
          <a:bodyPr>
            <a:normAutofit/>
          </a:bodyPr>
          <a:lstStyle/>
          <a:p>
            <a:pPr marL="514350" indent="-514350">
              <a:buFont typeface="+mj-lt"/>
              <a:buAutoNum type="arabicPeriod"/>
            </a:pPr>
            <a:r>
              <a:rPr lang="en-US" sz="2800" dirty="0">
                <a:sym typeface="Wingdings"/>
              </a:rPr>
              <a:t>State the theorem, which is the proposition S(n)</a:t>
            </a:r>
          </a:p>
          <a:p>
            <a:pPr marL="514350" indent="-514350">
              <a:buFont typeface="+mj-lt"/>
              <a:buAutoNum type="arabicPeriod"/>
            </a:pPr>
            <a:r>
              <a:rPr lang="en-US" sz="2800" dirty="0">
                <a:sym typeface="Wingdings"/>
              </a:rPr>
              <a:t>Show that S(base case) is true. There could be more than one base case.</a:t>
            </a:r>
          </a:p>
          <a:p>
            <a:pPr marL="514350" indent="-514350">
              <a:buFont typeface="+mj-lt"/>
              <a:buAutoNum type="arabicPeriod"/>
            </a:pPr>
            <a:r>
              <a:rPr lang="en-US" sz="2800" dirty="0">
                <a:sym typeface="Wingdings"/>
              </a:rPr>
              <a:t>State the inductive hypothesis (S(k), S(k-1), … are true)</a:t>
            </a:r>
          </a:p>
          <a:p>
            <a:pPr marL="514350" indent="-514350">
              <a:buFont typeface="+mj-lt"/>
              <a:buAutoNum type="arabicPeriod"/>
            </a:pPr>
            <a:r>
              <a:rPr lang="en-US" sz="2800" dirty="0">
                <a:solidFill>
                  <a:srgbClr val="002060"/>
                </a:solidFill>
                <a:sym typeface="Wingdings"/>
              </a:rPr>
              <a:t>State what must be proven (substitute k+1 for n)</a:t>
            </a:r>
          </a:p>
          <a:p>
            <a:pPr marL="514350" indent="-514350">
              <a:buFont typeface="+mj-lt"/>
              <a:buAutoNum type="arabicPeriod"/>
            </a:pPr>
            <a:r>
              <a:rPr lang="en-US" sz="2800" dirty="0">
                <a:solidFill>
                  <a:srgbClr val="0000FF"/>
                </a:solidFill>
                <a:sym typeface="Wingdings"/>
              </a:rPr>
              <a:t>State that you are beginning your proof of the inductive step, and proceed to manipulate the inductive hypothesis (which we assume is true) to find a link between the inductive hypothesis and the statement to be proven. Always state explicitly where you are invoking the inductive hypothesis.</a:t>
            </a:r>
          </a:p>
        </p:txBody>
      </p:sp>
    </p:spTree>
    <p:extLst>
      <p:ext uri="{BB962C8B-B14F-4D97-AF65-F5344CB8AC3E}">
        <p14:creationId xmlns:p14="http://schemas.microsoft.com/office/powerpoint/2010/main" val="4105141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rPr>
              <a:t>Steps to doing an inductive proof</a:t>
            </a:r>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pPr marL="514350" indent="-514350">
              <a:buFont typeface="+mj-lt"/>
              <a:buAutoNum type="arabicPeriod"/>
            </a:pPr>
            <a:r>
              <a:rPr lang="en-US" sz="2800" dirty="0">
                <a:sym typeface="Wingdings"/>
              </a:rPr>
              <a:t>State the theorem, which is the proposition S(n)</a:t>
            </a:r>
          </a:p>
          <a:p>
            <a:pPr marL="514350" indent="-514350">
              <a:buFont typeface="+mj-lt"/>
              <a:buAutoNum type="arabicPeriod"/>
            </a:pPr>
            <a:r>
              <a:rPr lang="en-US" sz="2800" dirty="0">
                <a:sym typeface="Wingdings"/>
              </a:rPr>
              <a:t>Show that S(base case) is true. There could be more than one base case.</a:t>
            </a:r>
          </a:p>
          <a:p>
            <a:pPr marL="514350" indent="-514350">
              <a:buFont typeface="+mj-lt"/>
              <a:buAutoNum type="arabicPeriod"/>
            </a:pPr>
            <a:r>
              <a:rPr lang="en-US" sz="2800" dirty="0">
                <a:sym typeface="Wingdings"/>
              </a:rPr>
              <a:t>State the inductive hypothesis (S(k), S(k-1), … are true)</a:t>
            </a:r>
          </a:p>
          <a:p>
            <a:pPr marL="514350" indent="-514350">
              <a:buFont typeface="+mj-lt"/>
              <a:buAutoNum type="arabicPeriod"/>
            </a:pPr>
            <a:r>
              <a:rPr lang="en-US" sz="2800" dirty="0">
                <a:sym typeface="Wingdings"/>
              </a:rPr>
              <a:t>State what must be proven (substitute k+1 for n)</a:t>
            </a:r>
          </a:p>
          <a:p>
            <a:pPr marL="514350" indent="-514350">
              <a:buFont typeface="+mj-lt"/>
              <a:buAutoNum type="arabicPeriod"/>
            </a:pPr>
            <a:r>
              <a:rPr lang="en-US" sz="2800" dirty="0">
                <a:sym typeface="Wingdings"/>
              </a:rPr>
              <a:t>State that you are beginning your proof of the inductive step, and proceed to manipulate the inductive hypothesis (which we assume is true) to find a link between the inductive hypothesis and the statement to be proven. Always state explicitly where you are invoking the inductive hypothesis.</a:t>
            </a:r>
          </a:p>
          <a:p>
            <a:pPr marL="514350" indent="-514350">
              <a:buFont typeface="+mj-lt"/>
              <a:buAutoNum type="arabicPeriod"/>
            </a:pPr>
            <a:r>
              <a:rPr lang="en-US" sz="2800" dirty="0">
                <a:solidFill>
                  <a:srgbClr val="0000FF"/>
                </a:solidFill>
                <a:sym typeface="Wingdings"/>
              </a:rPr>
              <a:t>Always finish your proof with something like: S(k+1) is true when S(k) is true, S(k-1) is true, etc., and therefore, S(n) is true for all n ≥ base case.</a:t>
            </a:r>
          </a:p>
        </p:txBody>
      </p:sp>
    </p:spTree>
    <p:extLst>
      <p:ext uri="{BB962C8B-B14F-4D97-AF65-F5344CB8AC3E}">
        <p14:creationId xmlns:p14="http://schemas.microsoft.com/office/powerpoint/2010/main" val="3375509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1B5A12-8BA8-0A4A-91B1-B785BB9C3326}"/>
                  </a:ext>
                </a:extLst>
              </p:cNvPr>
              <p:cNvSpPr>
                <a:spLocks noGrp="1"/>
              </p:cNvSpPr>
              <p:nvPr>
                <p:ph idx="1"/>
              </p:nvPr>
            </p:nvSpPr>
            <p:spPr>
              <a:xfrm>
                <a:off x="457200" y="1600200"/>
                <a:ext cx="8521700" cy="4525963"/>
              </a:xfrm>
            </p:spPr>
            <p:txBody>
              <a:bodyPr>
                <a:normAutofit/>
              </a:bodyPr>
              <a:lstStyle/>
              <a:p>
                <a:r>
                  <a:rPr lang="en-US" sz="2400" dirty="0">
                    <a:solidFill>
                      <a:srgbClr val="373CFF"/>
                    </a:solidFill>
                  </a:rPr>
                  <a:t>Open statement </a:t>
                </a:r>
                <a:r>
                  <a:rPr lang="en-US" sz="2400" dirty="0"/>
                  <a:t>S(n): (1+x)</a:t>
                </a:r>
                <a:r>
                  <a:rPr lang="en-US" sz="2400" baseline="30000" dirty="0"/>
                  <a:t>n</a:t>
                </a:r>
                <a:r>
                  <a:rPr lang="en-US" sz="2400" dirty="0"/>
                  <a:t>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t> 1+nx for all n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t> 1 and any x &gt; -1</a:t>
                </a:r>
              </a:p>
              <a:p>
                <a:pPr marL="0" indent="0">
                  <a:buNone/>
                </a:pPr>
                <a:endParaRPr lang="en-US" sz="2400" dirty="0"/>
              </a:p>
            </p:txBody>
          </p:sp>
        </mc:Choice>
        <mc:Fallback xmlns="">
          <p:sp>
            <p:nvSpPr>
              <p:cNvPr id="3" name="Content Placeholder 2">
                <a:extLst>
                  <a:ext uri="{FF2B5EF4-FFF2-40B4-BE49-F238E27FC236}">
                    <a16:creationId xmlns:a16="http://schemas.microsoft.com/office/drawing/2014/main" id="{C61B5A12-8BA8-0A4A-91B1-B785BB9C3326}"/>
                  </a:ext>
                </a:extLst>
              </p:cNvPr>
              <p:cNvSpPr>
                <a:spLocks noGrp="1" noRot="1" noChangeAspect="1" noMove="1" noResize="1" noEditPoints="1" noAdjustHandles="1" noChangeArrowheads="1" noChangeShapeType="1" noTextEdit="1"/>
              </p:cNvSpPr>
              <p:nvPr>
                <p:ph idx="1"/>
              </p:nvPr>
            </p:nvSpPr>
            <p:spPr>
              <a:xfrm>
                <a:off x="457200" y="1600200"/>
                <a:ext cx="8521700" cy="4525963"/>
              </a:xfrm>
              <a:blipFill>
                <a:blip r:embed="rId2"/>
                <a:stretch>
                  <a:fillRect l="-1043" t="-840"/>
                </a:stretch>
              </a:blipFill>
            </p:spPr>
            <p:txBody>
              <a:bodyPr/>
              <a:lstStyle/>
              <a:p>
                <a:r>
                  <a:rPr lang="en-US">
                    <a:noFill/>
                  </a:rPr>
                  <a:t> </a:t>
                </a:r>
              </a:p>
            </p:txBody>
          </p:sp>
        </mc:Fallback>
      </mc:AlternateContent>
      <p:pic>
        <p:nvPicPr>
          <p:cNvPr id="4" name="Picture 3" descr="Screen Shot 2015-03-08 at 11.12.27 AM.png">
            <a:extLst>
              <a:ext uri="{FF2B5EF4-FFF2-40B4-BE49-F238E27FC236}">
                <a16:creationId xmlns:a16="http://schemas.microsoft.com/office/drawing/2014/main" id="{1353307C-7056-3E45-8B37-FEE62EF8C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550" y="799234"/>
            <a:ext cx="7747000" cy="351704"/>
          </a:xfrm>
          <a:prstGeom prst="rect">
            <a:avLst/>
          </a:prstGeom>
        </p:spPr>
      </p:pic>
    </p:spTree>
    <p:extLst>
      <p:ext uri="{BB962C8B-B14F-4D97-AF65-F5344CB8AC3E}">
        <p14:creationId xmlns:p14="http://schemas.microsoft.com/office/powerpoint/2010/main" val="614694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36A97-9862-1F49-A4A1-3EFB7EABC6BC}"/>
              </a:ext>
            </a:extLst>
          </p:cNvPr>
          <p:cNvSpPr>
            <a:spLocks noGrp="1"/>
          </p:cNvSpPr>
          <p:nvPr>
            <p:ph type="title"/>
          </p:nvPr>
        </p:nvSpPr>
        <p:spPr/>
        <p:txBody>
          <a:bodyPr/>
          <a:lstStyle/>
          <a:p>
            <a:r>
              <a:rPr lang="en-US" dirty="0"/>
              <a:t>Problem</a:t>
            </a:r>
          </a:p>
        </p:txBody>
      </p:sp>
      <p:pic>
        <p:nvPicPr>
          <p:cNvPr id="6" name="Picture 5">
            <a:extLst>
              <a:ext uri="{FF2B5EF4-FFF2-40B4-BE49-F238E27FC236}">
                <a16:creationId xmlns:a16="http://schemas.microsoft.com/office/drawing/2014/main" id="{796BC183-97F7-A743-988A-5AE76B589DA2}"/>
              </a:ext>
            </a:extLst>
          </p:cNvPr>
          <p:cNvPicPr>
            <a:picLocks noChangeAspect="1"/>
          </p:cNvPicPr>
          <p:nvPr/>
        </p:nvPicPr>
        <p:blipFill>
          <a:blip r:embed="rId2"/>
          <a:stretch>
            <a:fillRect/>
          </a:stretch>
        </p:blipFill>
        <p:spPr>
          <a:xfrm>
            <a:off x="292099" y="1517650"/>
            <a:ext cx="8840633" cy="5289550"/>
          </a:xfrm>
          <a:prstGeom prst="rect">
            <a:avLst/>
          </a:prstGeom>
        </p:spPr>
      </p:pic>
    </p:spTree>
    <p:extLst>
      <p:ext uri="{BB962C8B-B14F-4D97-AF65-F5344CB8AC3E}">
        <p14:creationId xmlns:p14="http://schemas.microsoft.com/office/powerpoint/2010/main" val="879432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1720-D933-0241-A294-42128720F735}"/>
              </a:ext>
            </a:extLst>
          </p:cNvPr>
          <p:cNvSpPr>
            <a:spLocks noGrp="1"/>
          </p:cNvSpPr>
          <p:nvPr>
            <p:ph type="title"/>
          </p:nvPr>
        </p:nvSpPr>
        <p:spPr/>
        <p:txBody>
          <a:bodyPr>
            <a:normAutofit fontScale="90000"/>
          </a:bodyPr>
          <a:lstStyle/>
          <a:p>
            <a:r>
              <a:rPr lang="en-US" dirty="0"/>
              <a:t>Fundamental Theorem of Arithmetic</a:t>
            </a:r>
          </a:p>
        </p:txBody>
      </p:sp>
      <p:pic>
        <p:nvPicPr>
          <p:cNvPr id="5" name="Picture 4">
            <a:extLst>
              <a:ext uri="{FF2B5EF4-FFF2-40B4-BE49-F238E27FC236}">
                <a16:creationId xmlns:a16="http://schemas.microsoft.com/office/drawing/2014/main" id="{B7A361CC-153C-4E43-963F-8284525E22F5}"/>
              </a:ext>
            </a:extLst>
          </p:cNvPr>
          <p:cNvPicPr>
            <a:picLocks noChangeAspect="1"/>
          </p:cNvPicPr>
          <p:nvPr/>
        </p:nvPicPr>
        <p:blipFill>
          <a:blip r:embed="rId3"/>
          <a:stretch>
            <a:fillRect/>
          </a:stretch>
        </p:blipFill>
        <p:spPr>
          <a:xfrm>
            <a:off x="323850" y="1289050"/>
            <a:ext cx="8496300" cy="3263900"/>
          </a:xfrm>
          <a:prstGeom prst="rect">
            <a:avLst/>
          </a:prstGeom>
        </p:spPr>
      </p:pic>
    </p:spTree>
    <p:extLst>
      <p:ext uri="{BB962C8B-B14F-4D97-AF65-F5344CB8AC3E}">
        <p14:creationId xmlns:p14="http://schemas.microsoft.com/office/powerpoint/2010/main" val="116125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1720-D933-0241-A294-42128720F735}"/>
              </a:ext>
            </a:extLst>
          </p:cNvPr>
          <p:cNvSpPr>
            <a:spLocks noGrp="1"/>
          </p:cNvSpPr>
          <p:nvPr>
            <p:ph type="title"/>
          </p:nvPr>
        </p:nvSpPr>
        <p:spPr/>
        <p:txBody>
          <a:bodyPr>
            <a:normAutofit fontScale="90000"/>
          </a:bodyPr>
          <a:lstStyle/>
          <a:p>
            <a:r>
              <a:rPr lang="en-US" dirty="0"/>
              <a:t>Fundamental Theorem of Arithmetic</a:t>
            </a:r>
          </a:p>
        </p:txBody>
      </p:sp>
      <p:pic>
        <p:nvPicPr>
          <p:cNvPr id="5" name="Picture 4">
            <a:extLst>
              <a:ext uri="{FF2B5EF4-FFF2-40B4-BE49-F238E27FC236}">
                <a16:creationId xmlns:a16="http://schemas.microsoft.com/office/drawing/2014/main" id="{B7A361CC-153C-4E43-963F-8284525E22F5}"/>
              </a:ext>
            </a:extLst>
          </p:cNvPr>
          <p:cNvPicPr>
            <a:picLocks noChangeAspect="1"/>
          </p:cNvPicPr>
          <p:nvPr/>
        </p:nvPicPr>
        <p:blipFill>
          <a:blip r:embed="rId3"/>
          <a:stretch>
            <a:fillRect/>
          </a:stretch>
        </p:blipFill>
        <p:spPr>
          <a:xfrm>
            <a:off x="323850" y="1289050"/>
            <a:ext cx="8496300" cy="3263900"/>
          </a:xfrm>
          <a:prstGeom prst="rect">
            <a:avLst/>
          </a:prstGeom>
        </p:spPr>
      </p:pic>
      <p:pic>
        <p:nvPicPr>
          <p:cNvPr id="7" name="Picture 6">
            <a:extLst>
              <a:ext uri="{FF2B5EF4-FFF2-40B4-BE49-F238E27FC236}">
                <a16:creationId xmlns:a16="http://schemas.microsoft.com/office/drawing/2014/main" id="{6A01EBD1-285A-F04D-A1A5-E55F363E359D}"/>
              </a:ext>
            </a:extLst>
          </p:cNvPr>
          <p:cNvPicPr>
            <a:picLocks noChangeAspect="1"/>
          </p:cNvPicPr>
          <p:nvPr/>
        </p:nvPicPr>
        <p:blipFill>
          <a:blip r:embed="rId4"/>
          <a:stretch>
            <a:fillRect/>
          </a:stretch>
        </p:blipFill>
        <p:spPr>
          <a:xfrm>
            <a:off x="711200" y="4716462"/>
            <a:ext cx="8051800" cy="850900"/>
          </a:xfrm>
          <a:prstGeom prst="rect">
            <a:avLst/>
          </a:prstGeom>
          <a:ln>
            <a:solidFill>
              <a:srgbClr val="FF0000"/>
            </a:solidFill>
          </a:ln>
        </p:spPr>
      </p:pic>
    </p:spTree>
    <p:extLst>
      <p:ext uri="{BB962C8B-B14F-4D97-AF65-F5344CB8AC3E}">
        <p14:creationId xmlns:p14="http://schemas.microsoft.com/office/powerpoint/2010/main" val="2382967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1DEA3F2-9EC6-DE47-B38F-708C5FA10254}"/>
              </a:ext>
            </a:extLst>
          </p:cNvPr>
          <p:cNvGrpSpPr/>
          <p:nvPr/>
        </p:nvGrpSpPr>
        <p:grpSpPr>
          <a:xfrm>
            <a:off x="260350" y="209550"/>
            <a:ext cx="8496300" cy="4278312"/>
            <a:chOff x="323850" y="1289050"/>
            <a:chExt cx="8496300" cy="4278312"/>
          </a:xfrm>
        </p:grpSpPr>
        <p:pic>
          <p:nvPicPr>
            <p:cNvPr id="5" name="Picture 4">
              <a:extLst>
                <a:ext uri="{FF2B5EF4-FFF2-40B4-BE49-F238E27FC236}">
                  <a16:creationId xmlns:a16="http://schemas.microsoft.com/office/drawing/2014/main" id="{B7A361CC-153C-4E43-963F-8284525E22F5}"/>
                </a:ext>
              </a:extLst>
            </p:cNvPr>
            <p:cNvPicPr>
              <a:picLocks noChangeAspect="1"/>
            </p:cNvPicPr>
            <p:nvPr/>
          </p:nvPicPr>
          <p:blipFill>
            <a:blip r:embed="rId3"/>
            <a:stretch>
              <a:fillRect/>
            </a:stretch>
          </p:blipFill>
          <p:spPr>
            <a:xfrm>
              <a:off x="323850" y="1289050"/>
              <a:ext cx="8496300" cy="3263900"/>
            </a:xfrm>
            <a:prstGeom prst="rect">
              <a:avLst/>
            </a:prstGeom>
          </p:spPr>
        </p:pic>
        <p:pic>
          <p:nvPicPr>
            <p:cNvPr id="7" name="Picture 6">
              <a:extLst>
                <a:ext uri="{FF2B5EF4-FFF2-40B4-BE49-F238E27FC236}">
                  <a16:creationId xmlns:a16="http://schemas.microsoft.com/office/drawing/2014/main" id="{6A01EBD1-285A-F04D-A1A5-E55F363E359D}"/>
                </a:ext>
              </a:extLst>
            </p:cNvPr>
            <p:cNvPicPr>
              <a:picLocks noChangeAspect="1"/>
            </p:cNvPicPr>
            <p:nvPr/>
          </p:nvPicPr>
          <p:blipFill>
            <a:blip r:embed="rId4"/>
            <a:stretch>
              <a:fillRect/>
            </a:stretch>
          </p:blipFill>
          <p:spPr>
            <a:xfrm>
              <a:off x="711200" y="4716462"/>
              <a:ext cx="8051800" cy="850900"/>
            </a:xfrm>
            <a:prstGeom prst="rect">
              <a:avLst/>
            </a:prstGeom>
            <a:ln>
              <a:solidFill>
                <a:srgbClr val="FF0000"/>
              </a:solidFill>
            </a:ln>
          </p:spPr>
        </p:pic>
      </p:grpSp>
      <p:pic>
        <p:nvPicPr>
          <p:cNvPr id="9" name="Picture 8">
            <a:extLst>
              <a:ext uri="{FF2B5EF4-FFF2-40B4-BE49-F238E27FC236}">
                <a16:creationId xmlns:a16="http://schemas.microsoft.com/office/drawing/2014/main" id="{EE9F99E7-E0C6-804F-837D-5E451A8760E3}"/>
              </a:ext>
            </a:extLst>
          </p:cNvPr>
          <p:cNvPicPr>
            <a:picLocks noChangeAspect="1"/>
          </p:cNvPicPr>
          <p:nvPr/>
        </p:nvPicPr>
        <p:blipFill>
          <a:blip r:embed="rId5"/>
          <a:stretch>
            <a:fillRect/>
          </a:stretch>
        </p:blipFill>
        <p:spPr>
          <a:xfrm>
            <a:off x="609600" y="4651374"/>
            <a:ext cx="8128000" cy="2171700"/>
          </a:xfrm>
          <a:prstGeom prst="rect">
            <a:avLst/>
          </a:prstGeom>
          <a:ln>
            <a:solidFill>
              <a:srgbClr val="373CFF"/>
            </a:solidFill>
          </a:ln>
        </p:spPr>
      </p:pic>
    </p:spTree>
    <p:extLst>
      <p:ext uri="{BB962C8B-B14F-4D97-AF65-F5344CB8AC3E}">
        <p14:creationId xmlns:p14="http://schemas.microsoft.com/office/powerpoint/2010/main" val="440654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Fibonacci Number</a:t>
            </a:r>
          </a:p>
        </p:txBody>
      </p:sp>
      <p:pic>
        <p:nvPicPr>
          <p:cNvPr id="7" name="Picture 6" descr="Screen Shot 2015-03-15 at 10.55.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00941"/>
            <a:ext cx="9144000" cy="1900057"/>
          </a:xfrm>
          <a:prstGeom prst="rect">
            <a:avLst/>
          </a:prstGeom>
        </p:spPr>
      </p:pic>
    </p:spTree>
    <p:extLst>
      <p:ext uri="{BB962C8B-B14F-4D97-AF65-F5344CB8AC3E}">
        <p14:creationId xmlns:p14="http://schemas.microsoft.com/office/powerpoint/2010/main" val="4292266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535"/>
            <a:ext cx="8229600" cy="1143000"/>
          </a:xfrm>
        </p:spPr>
        <p:txBody>
          <a:bodyPr/>
          <a:lstStyle/>
          <a:p>
            <a:r>
              <a:rPr lang="en-US" dirty="0"/>
              <a:t>Fibonacci Number</a:t>
            </a:r>
          </a:p>
        </p:txBody>
      </p:sp>
      <p:sp>
        <p:nvSpPr>
          <p:cNvPr id="3" name="Content Placeholder 2"/>
          <p:cNvSpPr>
            <a:spLocks noGrp="1"/>
          </p:cNvSpPr>
          <p:nvPr>
            <p:ph idx="1"/>
          </p:nvPr>
        </p:nvSpPr>
        <p:spPr>
          <a:xfrm>
            <a:off x="457200" y="797255"/>
            <a:ext cx="8229600" cy="1363133"/>
          </a:xfrm>
        </p:spPr>
        <p:txBody>
          <a:bodyPr/>
          <a:lstStyle/>
          <a:p>
            <a:pPr marL="0" indent="0">
              <a:buNone/>
            </a:pPr>
            <a:r>
              <a:rPr lang="en-US" dirty="0"/>
              <a:t>Proposition: Prove that </a:t>
            </a:r>
          </a:p>
          <a:p>
            <a:pPr marL="0" indent="0" algn="ctr">
              <a:buNone/>
            </a:pPr>
            <a:r>
              <a:rPr lang="en-US" dirty="0"/>
              <a:t> F</a:t>
            </a:r>
            <a:r>
              <a:rPr lang="en-US" baseline="-25000" dirty="0"/>
              <a:t>1</a:t>
            </a:r>
            <a:r>
              <a:rPr lang="en-US" dirty="0"/>
              <a:t> + F</a:t>
            </a:r>
            <a:r>
              <a:rPr lang="en-US" baseline="-25000" dirty="0"/>
              <a:t>2</a:t>
            </a:r>
            <a:r>
              <a:rPr lang="en-US" dirty="0"/>
              <a:t> + … + </a:t>
            </a:r>
            <a:r>
              <a:rPr lang="en-US" dirty="0" err="1"/>
              <a:t>F</a:t>
            </a:r>
            <a:r>
              <a:rPr lang="en-US" baseline="-25000" dirty="0" err="1"/>
              <a:t>n</a:t>
            </a:r>
            <a:r>
              <a:rPr lang="en-US" dirty="0"/>
              <a:t> = F</a:t>
            </a:r>
            <a:r>
              <a:rPr lang="en-US" baseline="-25000" dirty="0"/>
              <a:t>n+2 </a:t>
            </a:r>
            <a:r>
              <a:rPr lang="en-US" dirty="0"/>
              <a:t>-1 for n ≥ 2</a:t>
            </a:r>
          </a:p>
        </p:txBody>
      </p:sp>
      <p:pic>
        <p:nvPicPr>
          <p:cNvPr id="4" name="Picture 3" descr="Screen Shot 2015-03-15 at 10.59.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564" y="2145789"/>
            <a:ext cx="8686800" cy="4397467"/>
          </a:xfrm>
          <a:prstGeom prst="rect">
            <a:avLst/>
          </a:prstGeom>
        </p:spPr>
      </p:pic>
    </p:spTree>
    <p:extLst>
      <p:ext uri="{BB962C8B-B14F-4D97-AF65-F5344CB8AC3E}">
        <p14:creationId xmlns:p14="http://schemas.microsoft.com/office/powerpoint/2010/main" val="2386533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Number of diagonals in a convex polygon with n vertices.</a:t>
            </a:r>
          </a:p>
        </p:txBody>
      </p:sp>
      <p:sp>
        <p:nvSpPr>
          <p:cNvPr id="4" name="Freeform 3"/>
          <p:cNvSpPr/>
          <p:nvPr/>
        </p:nvSpPr>
        <p:spPr>
          <a:xfrm>
            <a:off x="2384778" y="1806222"/>
            <a:ext cx="2497666" cy="1382889"/>
          </a:xfrm>
          <a:custGeom>
            <a:avLst/>
            <a:gdLst>
              <a:gd name="connsiteX0" fmla="*/ 0 w 2497666"/>
              <a:gd name="connsiteY0" fmla="*/ 1382889 h 1382889"/>
              <a:gd name="connsiteX1" fmla="*/ 0 w 2497666"/>
              <a:gd name="connsiteY1" fmla="*/ 1382889 h 1382889"/>
              <a:gd name="connsiteX2" fmla="*/ 211666 w 2497666"/>
              <a:gd name="connsiteY2" fmla="*/ 1382889 h 1382889"/>
              <a:gd name="connsiteX3" fmla="*/ 2497666 w 2497666"/>
              <a:gd name="connsiteY3" fmla="*/ 1199445 h 1382889"/>
              <a:gd name="connsiteX4" fmla="*/ 1397000 w 2497666"/>
              <a:gd name="connsiteY4" fmla="*/ 0 h 1382889"/>
              <a:gd name="connsiteX5" fmla="*/ 0 w 2497666"/>
              <a:gd name="connsiteY5" fmla="*/ 1382889 h 138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666" h="1382889">
                <a:moveTo>
                  <a:pt x="0" y="1382889"/>
                </a:moveTo>
                <a:lnTo>
                  <a:pt x="0" y="1382889"/>
                </a:lnTo>
                <a:lnTo>
                  <a:pt x="211666" y="1382889"/>
                </a:lnTo>
                <a:lnTo>
                  <a:pt x="2497666" y="1199445"/>
                </a:lnTo>
                <a:lnTo>
                  <a:pt x="1397000" y="0"/>
                </a:lnTo>
                <a:lnTo>
                  <a:pt x="0" y="1382889"/>
                </a:lnTo>
                <a:close/>
              </a:path>
            </a:pathLst>
          </a:cu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5" name="TextBox 4"/>
          <p:cNvSpPr txBox="1"/>
          <p:nvPr/>
        </p:nvSpPr>
        <p:spPr>
          <a:xfrm>
            <a:off x="5715000" y="2088444"/>
            <a:ext cx="3183467" cy="461665"/>
          </a:xfrm>
          <a:prstGeom prst="rect">
            <a:avLst/>
          </a:prstGeom>
          <a:noFill/>
        </p:spPr>
        <p:txBody>
          <a:bodyPr wrap="square" rtlCol="0">
            <a:spAutoFit/>
          </a:bodyPr>
          <a:lstStyle/>
          <a:p>
            <a:r>
              <a:rPr lang="en-US" sz="2400" b="1" dirty="0">
                <a:solidFill>
                  <a:srgbClr val="FF0000"/>
                </a:solidFill>
              </a:rPr>
              <a:t>n = 3; # of diagonal =0</a:t>
            </a:r>
          </a:p>
        </p:txBody>
      </p:sp>
      <p:sp>
        <p:nvSpPr>
          <p:cNvPr id="6" name="Freeform 5"/>
          <p:cNvSpPr/>
          <p:nvPr/>
        </p:nvSpPr>
        <p:spPr>
          <a:xfrm>
            <a:off x="1763889" y="4018844"/>
            <a:ext cx="3541889" cy="2568223"/>
          </a:xfrm>
          <a:custGeom>
            <a:avLst/>
            <a:gdLst>
              <a:gd name="connsiteX0" fmla="*/ 0 w 3541889"/>
              <a:gd name="connsiteY0" fmla="*/ 1566334 h 2568223"/>
              <a:gd name="connsiteX1" fmla="*/ 564444 w 3541889"/>
              <a:gd name="connsiteY1" fmla="*/ 437445 h 2568223"/>
              <a:gd name="connsiteX2" fmla="*/ 2159000 w 3541889"/>
              <a:gd name="connsiteY2" fmla="*/ 0 h 2568223"/>
              <a:gd name="connsiteX3" fmla="*/ 3541889 w 3541889"/>
              <a:gd name="connsiteY3" fmla="*/ 1086556 h 2568223"/>
              <a:gd name="connsiteX4" fmla="*/ 1693333 w 3541889"/>
              <a:gd name="connsiteY4" fmla="*/ 2568223 h 2568223"/>
              <a:gd name="connsiteX5" fmla="*/ 14111 w 3541889"/>
              <a:gd name="connsiteY5" fmla="*/ 1509889 h 256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1889" h="2568223">
                <a:moveTo>
                  <a:pt x="0" y="1566334"/>
                </a:moveTo>
                <a:lnTo>
                  <a:pt x="564444" y="437445"/>
                </a:lnTo>
                <a:lnTo>
                  <a:pt x="2159000" y="0"/>
                </a:lnTo>
                <a:lnTo>
                  <a:pt x="3541889" y="1086556"/>
                </a:lnTo>
                <a:lnTo>
                  <a:pt x="1693333" y="2568223"/>
                </a:lnTo>
                <a:lnTo>
                  <a:pt x="14111" y="1509889"/>
                </a:lnTo>
              </a:path>
            </a:pathLst>
          </a:custGeom>
          <a:ln w="38100" cmpd="sng">
            <a:solidFill>
              <a:srgbClr val="00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3443111" y="4007556"/>
            <a:ext cx="451556" cy="2540000"/>
          </a:xfrm>
          <a:custGeom>
            <a:avLst/>
            <a:gdLst>
              <a:gd name="connsiteX0" fmla="*/ 0 w 451556"/>
              <a:gd name="connsiteY0" fmla="*/ 2540000 h 2540000"/>
              <a:gd name="connsiteX1" fmla="*/ 451556 w 451556"/>
              <a:gd name="connsiteY1" fmla="*/ 0 h 2540000"/>
            </a:gdLst>
            <a:ahLst/>
            <a:cxnLst>
              <a:cxn ang="0">
                <a:pos x="connsiteX0" y="connsiteY0"/>
              </a:cxn>
              <a:cxn ang="0">
                <a:pos x="connsiteX1" y="connsiteY1"/>
              </a:cxn>
            </a:cxnLst>
            <a:rect l="l" t="t" r="r" b="b"/>
            <a:pathLst>
              <a:path w="451556" h="2540000">
                <a:moveTo>
                  <a:pt x="0" y="2540000"/>
                </a:moveTo>
                <a:lnTo>
                  <a:pt x="451556" y="0"/>
                </a:lnTo>
              </a:path>
            </a:pathLst>
          </a:custGeom>
          <a:ln>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2356556" y="4445000"/>
            <a:ext cx="1086555" cy="2102556"/>
          </a:xfrm>
          <a:custGeom>
            <a:avLst/>
            <a:gdLst>
              <a:gd name="connsiteX0" fmla="*/ 1086555 w 1086555"/>
              <a:gd name="connsiteY0" fmla="*/ 2102556 h 2102556"/>
              <a:gd name="connsiteX1" fmla="*/ 0 w 1086555"/>
              <a:gd name="connsiteY1" fmla="*/ 0 h 2102556"/>
            </a:gdLst>
            <a:ahLst/>
            <a:cxnLst>
              <a:cxn ang="0">
                <a:pos x="connsiteX0" y="connsiteY0"/>
              </a:cxn>
              <a:cxn ang="0">
                <a:pos x="connsiteX1" y="connsiteY1"/>
              </a:cxn>
            </a:cxnLst>
            <a:rect l="l" t="t" r="r" b="b"/>
            <a:pathLst>
              <a:path w="1086555" h="2102556">
                <a:moveTo>
                  <a:pt x="1086555" y="2102556"/>
                </a:moveTo>
                <a:lnTo>
                  <a:pt x="0" y="0"/>
                </a:lnTo>
              </a:path>
            </a:pathLst>
          </a:custGeom>
          <a:ln>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1778000" y="4021667"/>
            <a:ext cx="2116667" cy="1524000"/>
          </a:xfrm>
          <a:custGeom>
            <a:avLst/>
            <a:gdLst>
              <a:gd name="connsiteX0" fmla="*/ 0 w 2116667"/>
              <a:gd name="connsiteY0" fmla="*/ 1524000 h 1524000"/>
              <a:gd name="connsiteX1" fmla="*/ 2116667 w 2116667"/>
              <a:gd name="connsiteY1" fmla="*/ 0 h 1524000"/>
              <a:gd name="connsiteX2" fmla="*/ 2116667 w 2116667"/>
              <a:gd name="connsiteY2" fmla="*/ 0 h 1524000"/>
              <a:gd name="connsiteX3" fmla="*/ 2116667 w 2116667"/>
              <a:gd name="connsiteY3" fmla="*/ 0 h 1524000"/>
              <a:gd name="connsiteX4" fmla="*/ 2116667 w 2116667"/>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6667" h="1524000">
                <a:moveTo>
                  <a:pt x="0" y="1524000"/>
                </a:moveTo>
                <a:lnTo>
                  <a:pt x="2116667" y="0"/>
                </a:lnTo>
                <a:lnTo>
                  <a:pt x="2116667" y="0"/>
                </a:lnTo>
                <a:lnTo>
                  <a:pt x="2116667" y="0"/>
                </a:lnTo>
                <a:lnTo>
                  <a:pt x="2116667" y="0"/>
                </a:lnTo>
              </a:path>
            </a:pathLst>
          </a:custGeom>
          <a:ln>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1820333" y="5108222"/>
            <a:ext cx="3471334" cy="409222"/>
          </a:xfrm>
          <a:custGeom>
            <a:avLst/>
            <a:gdLst>
              <a:gd name="connsiteX0" fmla="*/ 0 w 3471334"/>
              <a:gd name="connsiteY0" fmla="*/ 409222 h 409222"/>
              <a:gd name="connsiteX1" fmla="*/ 3471334 w 3471334"/>
              <a:gd name="connsiteY1" fmla="*/ 0 h 409222"/>
            </a:gdLst>
            <a:ahLst/>
            <a:cxnLst>
              <a:cxn ang="0">
                <a:pos x="connsiteX0" y="connsiteY0"/>
              </a:cxn>
              <a:cxn ang="0">
                <a:pos x="connsiteX1" y="connsiteY1"/>
              </a:cxn>
            </a:cxnLst>
            <a:rect l="l" t="t" r="r" b="b"/>
            <a:pathLst>
              <a:path w="3471334" h="409222">
                <a:moveTo>
                  <a:pt x="0" y="409222"/>
                </a:moveTo>
                <a:lnTo>
                  <a:pt x="3471334" y="0"/>
                </a:lnTo>
              </a:path>
            </a:pathLst>
          </a:custGeom>
          <a:ln>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2342444" y="4459111"/>
            <a:ext cx="2949223" cy="649111"/>
          </a:xfrm>
          <a:custGeom>
            <a:avLst/>
            <a:gdLst>
              <a:gd name="connsiteX0" fmla="*/ 0 w 2949223"/>
              <a:gd name="connsiteY0" fmla="*/ 0 h 649111"/>
              <a:gd name="connsiteX1" fmla="*/ 2949223 w 2949223"/>
              <a:gd name="connsiteY1" fmla="*/ 649111 h 649111"/>
            </a:gdLst>
            <a:ahLst/>
            <a:cxnLst>
              <a:cxn ang="0">
                <a:pos x="connsiteX0" y="connsiteY0"/>
              </a:cxn>
              <a:cxn ang="0">
                <a:pos x="connsiteX1" y="connsiteY1"/>
              </a:cxn>
            </a:cxnLst>
            <a:rect l="l" t="t" r="r" b="b"/>
            <a:pathLst>
              <a:path w="2949223" h="649111">
                <a:moveTo>
                  <a:pt x="0" y="0"/>
                </a:moveTo>
                <a:lnTo>
                  <a:pt x="2949223" y="649111"/>
                </a:lnTo>
              </a:path>
            </a:pathLst>
          </a:custGeom>
          <a:ln>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5715000" y="4877389"/>
            <a:ext cx="3183467" cy="461665"/>
          </a:xfrm>
          <a:prstGeom prst="rect">
            <a:avLst/>
          </a:prstGeom>
          <a:noFill/>
        </p:spPr>
        <p:txBody>
          <a:bodyPr wrap="square" rtlCol="0">
            <a:spAutoFit/>
          </a:bodyPr>
          <a:lstStyle/>
          <a:p>
            <a:r>
              <a:rPr lang="en-US" sz="2400" b="1" dirty="0">
                <a:solidFill>
                  <a:srgbClr val="FF0000"/>
                </a:solidFill>
              </a:rPr>
              <a:t>n = 5; # of diagonal = 5</a:t>
            </a:r>
          </a:p>
        </p:txBody>
      </p:sp>
    </p:spTree>
    <p:extLst>
      <p:ext uri="{BB962C8B-B14F-4D97-AF65-F5344CB8AC3E}">
        <p14:creationId xmlns:p14="http://schemas.microsoft.com/office/powerpoint/2010/main" val="2602483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FF"/>
                </a:solidFill>
              </a:rPr>
              <a:t>Number of diagonals in a convex polygon with n vertices is n(n-3)/2.</a:t>
            </a:r>
          </a:p>
        </p:txBody>
      </p:sp>
      <p:sp>
        <p:nvSpPr>
          <p:cNvPr id="3" name="TextBox 2"/>
          <p:cNvSpPr txBox="1"/>
          <p:nvPr/>
        </p:nvSpPr>
        <p:spPr>
          <a:xfrm>
            <a:off x="457200" y="1905000"/>
            <a:ext cx="8432800" cy="5262979"/>
          </a:xfrm>
          <a:prstGeom prst="rect">
            <a:avLst/>
          </a:prstGeom>
          <a:noFill/>
        </p:spPr>
        <p:txBody>
          <a:bodyPr wrap="square" rtlCol="0">
            <a:spAutoFit/>
          </a:bodyPr>
          <a:lstStyle/>
          <a:p>
            <a:pPr marL="457200" indent="-457200">
              <a:buFont typeface="Arial"/>
              <a:buChar char="•"/>
            </a:pPr>
            <a:r>
              <a:rPr lang="en-US" sz="2400" dirty="0">
                <a:solidFill>
                  <a:srgbClr val="0000FF"/>
                </a:solidFill>
              </a:rPr>
              <a:t>S(n) : n ≥ 3 vertex convex polygon realizes N(n) = n(n-3)/2 diagonals.</a:t>
            </a:r>
          </a:p>
          <a:p>
            <a:pPr marL="457200" indent="-457200">
              <a:buFont typeface="Arial"/>
              <a:buChar char="•"/>
            </a:pPr>
            <a:r>
              <a:rPr lang="en-US" sz="2400" dirty="0">
                <a:solidFill>
                  <a:srgbClr val="FF0000"/>
                </a:solidFill>
              </a:rPr>
              <a:t>Proof by Induction.</a:t>
            </a:r>
          </a:p>
          <a:p>
            <a:pPr marL="457200" indent="-457200">
              <a:buFont typeface="Arial"/>
              <a:buChar char="•"/>
            </a:pPr>
            <a:r>
              <a:rPr lang="en-US" sz="2400" dirty="0">
                <a:solidFill>
                  <a:srgbClr val="FF0000"/>
                </a:solidFill>
              </a:rPr>
              <a:t>Basis:</a:t>
            </a:r>
            <a:r>
              <a:rPr lang="en-US" sz="2400" dirty="0"/>
              <a:t> S(3) is true, since a triangle realizes N(3 )= 0 diagonal.</a:t>
            </a:r>
          </a:p>
          <a:p>
            <a:pPr marL="457200" indent="-457200">
              <a:buFont typeface="Arial"/>
              <a:buChar char="•"/>
            </a:pPr>
            <a:r>
              <a:rPr lang="en-US" sz="2400" dirty="0">
                <a:solidFill>
                  <a:srgbClr val="FF0000"/>
                </a:solidFill>
              </a:rPr>
              <a:t>Inductive Hypothesis: </a:t>
            </a:r>
            <a:r>
              <a:rPr lang="en-US" sz="2400" dirty="0"/>
              <a:t>S(k) is true for any k ≥ 3, N(k) = k(k-3)/2.</a:t>
            </a:r>
          </a:p>
          <a:p>
            <a:pPr marL="457200" indent="-457200">
              <a:buFont typeface="Arial"/>
              <a:buChar char="•"/>
            </a:pPr>
            <a:r>
              <a:rPr lang="en-US" sz="2400" dirty="0">
                <a:solidFill>
                  <a:srgbClr val="FF0000"/>
                </a:solidFill>
              </a:rPr>
              <a:t>Show that S(k+1) is also true.</a:t>
            </a:r>
          </a:p>
          <a:p>
            <a:pPr marL="1371600" lvl="2" indent="-457200">
              <a:buFont typeface="Arial"/>
              <a:buChar char="•"/>
            </a:pPr>
            <a:r>
              <a:rPr lang="en-US" sz="2400" dirty="0"/>
              <a:t>Consider a convex polygon P with k+1 vertices p</a:t>
            </a:r>
            <a:r>
              <a:rPr lang="en-US" sz="2400" baseline="-25000" dirty="0"/>
              <a:t>1</a:t>
            </a:r>
            <a:r>
              <a:rPr lang="en-US" sz="2400" dirty="0"/>
              <a:t>, p</a:t>
            </a:r>
            <a:r>
              <a:rPr lang="en-US" sz="2400" baseline="-25000" dirty="0"/>
              <a:t>2</a:t>
            </a:r>
            <a:r>
              <a:rPr lang="en-US" sz="2400" dirty="0"/>
              <a:t>, …, p</a:t>
            </a:r>
            <a:r>
              <a:rPr lang="en-US" sz="2400" baseline="-25000" dirty="0"/>
              <a:t>k+1</a:t>
            </a:r>
            <a:r>
              <a:rPr lang="en-US" sz="2400" dirty="0"/>
              <a:t>.</a:t>
            </a:r>
          </a:p>
          <a:p>
            <a:pPr marL="1371600" lvl="2" indent="-457200">
              <a:buFont typeface="Arial"/>
              <a:buChar char="•"/>
            </a:pPr>
            <a:r>
              <a:rPr lang="en-US" sz="2400" dirty="0"/>
              <a:t>N(k+1) = N(k) +  ((k – 2) + 1) </a:t>
            </a:r>
          </a:p>
          <a:p>
            <a:pPr lvl="2"/>
            <a:r>
              <a:rPr lang="en-US" sz="2400" dirty="0"/>
              <a:t>	             = k(k-3)/2 + k-1</a:t>
            </a:r>
          </a:p>
          <a:p>
            <a:pPr lvl="2"/>
            <a:r>
              <a:rPr lang="en-US" sz="2400" dirty="0"/>
              <a:t>			= (k+1)((k+1)-3)/2        (</a:t>
            </a:r>
            <a:r>
              <a:rPr lang="en-US" sz="2400" b="1" dirty="0">
                <a:solidFill>
                  <a:srgbClr val="FF0000"/>
                </a:solidFill>
              </a:rPr>
              <a:t>details in the class</a:t>
            </a:r>
            <a:r>
              <a:rPr lang="en-US" sz="2400" dirty="0"/>
              <a:t>)</a:t>
            </a:r>
          </a:p>
          <a:p>
            <a:pPr marL="342900" indent="-342900">
              <a:buFont typeface="Arial"/>
              <a:buChar char="•"/>
            </a:pPr>
            <a:endParaRPr lang="en-US" sz="2400" dirty="0"/>
          </a:p>
          <a:p>
            <a:pPr marL="342900" indent="-342900">
              <a:buFont typeface="Arial"/>
              <a:buChar char="•"/>
            </a:pPr>
            <a:r>
              <a:rPr lang="en-US" sz="2400" dirty="0"/>
              <a:t>Using the principle of strong induction, </a:t>
            </a:r>
            <a:r>
              <a:rPr lang="en-US" sz="2400" dirty="0">
                <a:solidFill>
                  <a:srgbClr val="FF0000"/>
                </a:solidFill>
                <a:sym typeface="Symbol" pitchFamily="112" charset="2"/>
              </a:rPr>
              <a:t></a:t>
            </a:r>
            <a:r>
              <a:rPr lang="en-US" sz="2400" dirty="0">
                <a:solidFill>
                  <a:srgbClr val="FF0000"/>
                </a:solidFill>
              </a:rPr>
              <a:t> n ≥ 3, S(n)</a:t>
            </a:r>
            <a:r>
              <a:rPr lang="en-US" sz="2400" dirty="0"/>
              <a:t> is true.</a:t>
            </a:r>
          </a:p>
          <a:p>
            <a:pPr marL="1371600" lvl="2" indent="-457200">
              <a:buFont typeface="Arial"/>
              <a:buChar char="•"/>
            </a:pPr>
            <a:endParaRPr lang="en-US" sz="2400" dirty="0"/>
          </a:p>
        </p:txBody>
      </p:sp>
    </p:spTree>
    <p:extLst>
      <p:ext uri="{BB962C8B-B14F-4D97-AF65-F5344CB8AC3E}">
        <p14:creationId xmlns:p14="http://schemas.microsoft.com/office/powerpoint/2010/main" val="855671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4C1194C9-0C2A-3045-8B82-E61589300D2F}"/>
              </a:ext>
            </a:extLst>
          </p:cNvPr>
          <p:cNvSpPr/>
          <p:nvPr/>
        </p:nvSpPr>
        <p:spPr>
          <a:xfrm>
            <a:off x="3022600" y="1828800"/>
            <a:ext cx="2260600" cy="2273300"/>
          </a:xfrm>
          <a:custGeom>
            <a:avLst/>
            <a:gdLst>
              <a:gd name="connsiteX0" fmla="*/ 0 w 2260600"/>
              <a:gd name="connsiteY0" fmla="*/ 838200 h 2273300"/>
              <a:gd name="connsiteX1" fmla="*/ 1054100 w 2260600"/>
              <a:gd name="connsiteY1" fmla="*/ 0 h 2273300"/>
              <a:gd name="connsiteX2" fmla="*/ 2108200 w 2260600"/>
              <a:gd name="connsiteY2" fmla="*/ 520700 h 2273300"/>
              <a:gd name="connsiteX3" fmla="*/ 2260600 w 2260600"/>
              <a:gd name="connsiteY3" fmla="*/ 1333500 h 2273300"/>
              <a:gd name="connsiteX4" fmla="*/ 1231900 w 2260600"/>
              <a:gd name="connsiteY4" fmla="*/ 2273300 h 2273300"/>
              <a:gd name="connsiteX5" fmla="*/ 152400 w 2260600"/>
              <a:gd name="connsiteY5" fmla="*/ 1727200 h 2273300"/>
              <a:gd name="connsiteX6" fmla="*/ 0 w 2260600"/>
              <a:gd name="connsiteY6" fmla="*/ 838200 h 22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0600" h="2273300">
                <a:moveTo>
                  <a:pt x="0" y="838200"/>
                </a:moveTo>
                <a:lnTo>
                  <a:pt x="1054100" y="0"/>
                </a:lnTo>
                <a:lnTo>
                  <a:pt x="2108200" y="520700"/>
                </a:lnTo>
                <a:lnTo>
                  <a:pt x="2260600" y="1333500"/>
                </a:lnTo>
                <a:lnTo>
                  <a:pt x="1231900" y="2273300"/>
                </a:lnTo>
                <a:lnTo>
                  <a:pt x="152400" y="1727200"/>
                </a:lnTo>
                <a:lnTo>
                  <a:pt x="0" y="838200"/>
                </a:lnTo>
                <a:close/>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7D05ADB-AB60-CF41-A34D-3C56F4239C8A}"/>
              </a:ext>
            </a:extLst>
          </p:cNvPr>
          <p:cNvSpPr txBox="1"/>
          <p:nvPr/>
        </p:nvSpPr>
        <p:spPr>
          <a:xfrm>
            <a:off x="6076950" y="1459468"/>
            <a:ext cx="1733550" cy="369332"/>
          </a:xfrm>
          <a:prstGeom prst="rect">
            <a:avLst/>
          </a:prstGeom>
          <a:noFill/>
          <a:ln>
            <a:solidFill>
              <a:srgbClr val="FF0000"/>
            </a:solidFill>
          </a:ln>
        </p:spPr>
        <p:txBody>
          <a:bodyPr wrap="square" rtlCol="0">
            <a:spAutoFit/>
          </a:bodyPr>
          <a:lstStyle/>
          <a:p>
            <a:r>
              <a:rPr lang="en-US" dirty="0"/>
              <a:t>N(6) = 6(6-3)/2</a:t>
            </a:r>
          </a:p>
        </p:txBody>
      </p:sp>
      <p:sp>
        <p:nvSpPr>
          <p:cNvPr id="8" name="Freeform 7">
            <a:extLst>
              <a:ext uri="{FF2B5EF4-FFF2-40B4-BE49-F238E27FC236}">
                <a16:creationId xmlns:a16="http://schemas.microsoft.com/office/drawing/2014/main" id="{64D0547C-6F5E-4A4F-B3B3-73BA7055B26C}"/>
              </a:ext>
            </a:extLst>
          </p:cNvPr>
          <p:cNvSpPr/>
          <p:nvPr/>
        </p:nvSpPr>
        <p:spPr>
          <a:xfrm>
            <a:off x="3048000" y="1866900"/>
            <a:ext cx="2235200" cy="1701800"/>
          </a:xfrm>
          <a:custGeom>
            <a:avLst/>
            <a:gdLst>
              <a:gd name="connsiteX0" fmla="*/ 0 w 2235200"/>
              <a:gd name="connsiteY0" fmla="*/ 800100 h 1701800"/>
              <a:gd name="connsiteX1" fmla="*/ 2235200 w 2235200"/>
              <a:gd name="connsiteY1" fmla="*/ 1308100 h 1701800"/>
              <a:gd name="connsiteX2" fmla="*/ 1016000 w 2235200"/>
              <a:gd name="connsiteY2" fmla="*/ 0 h 1701800"/>
              <a:gd name="connsiteX3" fmla="*/ 114300 w 2235200"/>
              <a:gd name="connsiteY3" fmla="*/ 1701800 h 1701800"/>
              <a:gd name="connsiteX4" fmla="*/ 2070100 w 2235200"/>
              <a:gd name="connsiteY4" fmla="*/ 482600 h 1701800"/>
              <a:gd name="connsiteX5" fmla="*/ 0 w 2235200"/>
              <a:gd name="connsiteY5" fmla="*/ 800100 h 170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5200" h="1701800">
                <a:moveTo>
                  <a:pt x="0" y="800100"/>
                </a:moveTo>
                <a:lnTo>
                  <a:pt x="2235200" y="1308100"/>
                </a:lnTo>
                <a:lnTo>
                  <a:pt x="1016000" y="0"/>
                </a:lnTo>
                <a:lnTo>
                  <a:pt x="114300" y="1701800"/>
                </a:lnTo>
                <a:lnTo>
                  <a:pt x="2070100" y="482600"/>
                </a:lnTo>
                <a:lnTo>
                  <a:pt x="0" y="800100"/>
                </a:lnTo>
                <a:close/>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3E932345-7C17-B149-B270-E3232586BDC4}"/>
              </a:ext>
            </a:extLst>
          </p:cNvPr>
          <p:cNvSpPr/>
          <p:nvPr/>
        </p:nvSpPr>
        <p:spPr>
          <a:xfrm>
            <a:off x="3009900" y="1854200"/>
            <a:ext cx="1231900" cy="2197100"/>
          </a:xfrm>
          <a:custGeom>
            <a:avLst/>
            <a:gdLst>
              <a:gd name="connsiteX0" fmla="*/ 1079500 w 1231900"/>
              <a:gd name="connsiteY0" fmla="*/ 0 h 2197100"/>
              <a:gd name="connsiteX1" fmla="*/ 1231900 w 1231900"/>
              <a:gd name="connsiteY1" fmla="*/ 2197100 h 2197100"/>
              <a:gd name="connsiteX2" fmla="*/ 0 w 1231900"/>
              <a:gd name="connsiteY2" fmla="*/ 812800 h 2197100"/>
              <a:gd name="connsiteX3" fmla="*/ 0 w 1231900"/>
              <a:gd name="connsiteY3" fmla="*/ 812800 h 2197100"/>
            </a:gdLst>
            <a:ahLst/>
            <a:cxnLst>
              <a:cxn ang="0">
                <a:pos x="connsiteX0" y="connsiteY0"/>
              </a:cxn>
              <a:cxn ang="0">
                <a:pos x="connsiteX1" y="connsiteY1"/>
              </a:cxn>
              <a:cxn ang="0">
                <a:pos x="connsiteX2" y="connsiteY2"/>
              </a:cxn>
              <a:cxn ang="0">
                <a:pos x="connsiteX3" y="connsiteY3"/>
              </a:cxn>
            </a:cxnLst>
            <a:rect l="l" t="t" r="r" b="b"/>
            <a:pathLst>
              <a:path w="1231900" h="2197100">
                <a:moveTo>
                  <a:pt x="1079500" y="0"/>
                </a:moveTo>
                <a:lnTo>
                  <a:pt x="1231900" y="2197100"/>
                </a:lnTo>
                <a:lnTo>
                  <a:pt x="0" y="812800"/>
                </a:lnTo>
                <a:lnTo>
                  <a:pt x="0" y="812800"/>
                </a:ln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EB0319E8-3A49-894B-BDF5-77EFF5F5210D}"/>
              </a:ext>
            </a:extLst>
          </p:cNvPr>
          <p:cNvSpPr/>
          <p:nvPr/>
        </p:nvSpPr>
        <p:spPr>
          <a:xfrm>
            <a:off x="4279900" y="2362200"/>
            <a:ext cx="838200" cy="1676400"/>
          </a:xfrm>
          <a:custGeom>
            <a:avLst/>
            <a:gdLst>
              <a:gd name="connsiteX0" fmla="*/ 0 w 838200"/>
              <a:gd name="connsiteY0" fmla="*/ 1676400 h 1676400"/>
              <a:gd name="connsiteX1" fmla="*/ 838200 w 838200"/>
              <a:gd name="connsiteY1" fmla="*/ 0 h 1676400"/>
            </a:gdLst>
            <a:ahLst/>
            <a:cxnLst>
              <a:cxn ang="0">
                <a:pos x="connsiteX0" y="connsiteY0"/>
              </a:cxn>
              <a:cxn ang="0">
                <a:pos x="connsiteX1" y="connsiteY1"/>
              </a:cxn>
            </a:cxnLst>
            <a:rect l="l" t="t" r="r" b="b"/>
            <a:pathLst>
              <a:path w="838200" h="1676400">
                <a:moveTo>
                  <a:pt x="0" y="1676400"/>
                </a:moveTo>
                <a:lnTo>
                  <a:pt x="838200" y="0"/>
                </a:ln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27F82A28-1C10-2847-9D68-1265A3E824FD}"/>
              </a:ext>
            </a:extLst>
          </p:cNvPr>
          <p:cNvSpPr/>
          <p:nvPr/>
        </p:nvSpPr>
        <p:spPr>
          <a:xfrm>
            <a:off x="3213100" y="3187700"/>
            <a:ext cx="2070100" cy="368300"/>
          </a:xfrm>
          <a:custGeom>
            <a:avLst/>
            <a:gdLst>
              <a:gd name="connsiteX0" fmla="*/ 0 w 2070100"/>
              <a:gd name="connsiteY0" fmla="*/ 368300 h 368300"/>
              <a:gd name="connsiteX1" fmla="*/ 2070100 w 2070100"/>
              <a:gd name="connsiteY1" fmla="*/ 0 h 368300"/>
            </a:gdLst>
            <a:ahLst/>
            <a:cxnLst>
              <a:cxn ang="0">
                <a:pos x="connsiteX0" y="connsiteY0"/>
              </a:cxn>
              <a:cxn ang="0">
                <a:pos x="connsiteX1" y="connsiteY1"/>
              </a:cxn>
            </a:cxnLst>
            <a:rect l="l" t="t" r="r" b="b"/>
            <a:pathLst>
              <a:path w="2070100" h="368300">
                <a:moveTo>
                  <a:pt x="0" y="368300"/>
                </a:moveTo>
                <a:lnTo>
                  <a:pt x="2070100" y="0"/>
                </a:ln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511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4C1194C9-0C2A-3045-8B82-E61589300D2F}"/>
              </a:ext>
            </a:extLst>
          </p:cNvPr>
          <p:cNvSpPr/>
          <p:nvPr/>
        </p:nvSpPr>
        <p:spPr>
          <a:xfrm>
            <a:off x="3022600" y="1828800"/>
            <a:ext cx="2260600" cy="2273300"/>
          </a:xfrm>
          <a:custGeom>
            <a:avLst/>
            <a:gdLst>
              <a:gd name="connsiteX0" fmla="*/ 0 w 2260600"/>
              <a:gd name="connsiteY0" fmla="*/ 838200 h 2273300"/>
              <a:gd name="connsiteX1" fmla="*/ 1054100 w 2260600"/>
              <a:gd name="connsiteY1" fmla="*/ 0 h 2273300"/>
              <a:gd name="connsiteX2" fmla="*/ 2108200 w 2260600"/>
              <a:gd name="connsiteY2" fmla="*/ 520700 h 2273300"/>
              <a:gd name="connsiteX3" fmla="*/ 2260600 w 2260600"/>
              <a:gd name="connsiteY3" fmla="*/ 1333500 h 2273300"/>
              <a:gd name="connsiteX4" fmla="*/ 1231900 w 2260600"/>
              <a:gd name="connsiteY4" fmla="*/ 2273300 h 2273300"/>
              <a:gd name="connsiteX5" fmla="*/ 152400 w 2260600"/>
              <a:gd name="connsiteY5" fmla="*/ 1727200 h 2273300"/>
              <a:gd name="connsiteX6" fmla="*/ 0 w 2260600"/>
              <a:gd name="connsiteY6" fmla="*/ 838200 h 22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0600" h="2273300">
                <a:moveTo>
                  <a:pt x="0" y="838200"/>
                </a:moveTo>
                <a:lnTo>
                  <a:pt x="1054100" y="0"/>
                </a:lnTo>
                <a:lnTo>
                  <a:pt x="2108200" y="520700"/>
                </a:lnTo>
                <a:lnTo>
                  <a:pt x="2260600" y="1333500"/>
                </a:lnTo>
                <a:lnTo>
                  <a:pt x="1231900" y="2273300"/>
                </a:lnTo>
                <a:lnTo>
                  <a:pt x="152400" y="1727200"/>
                </a:lnTo>
                <a:lnTo>
                  <a:pt x="0" y="838200"/>
                </a:lnTo>
                <a:close/>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2189EE4F-AC8D-B540-B2F8-D18E51123AB8}"/>
              </a:ext>
            </a:extLst>
          </p:cNvPr>
          <p:cNvSpPr/>
          <p:nvPr/>
        </p:nvSpPr>
        <p:spPr>
          <a:xfrm>
            <a:off x="4254500" y="3175000"/>
            <a:ext cx="1028700" cy="914400"/>
          </a:xfrm>
          <a:custGeom>
            <a:avLst/>
            <a:gdLst>
              <a:gd name="connsiteX0" fmla="*/ 0 w 1028700"/>
              <a:gd name="connsiteY0" fmla="*/ 914400 h 914400"/>
              <a:gd name="connsiteX1" fmla="*/ 901700 w 1028700"/>
              <a:gd name="connsiteY1" fmla="*/ 723900 h 914400"/>
              <a:gd name="connsiteX2" fmla="*/ 1028700 w 1028700"/>
              <a:gd name="connsiteY2" fmla="*/ 0 h 914400"/>
              <a:gd name="connsiteX3" fmla="*/ 1028700 w 1028700"/>
              <a:gd name="connsiteY3" fmla="*/ 0 h 914400"/>
            </a:gdLst>
            <a:ahLst/>
            <a:cxnLst>
              <a:cxn ang="0">
                <a:pos x="connsiteX0" y="connsiteY0"/>
              </a:cxn>
              <a:cxn ang="0">
                <a:pos x="connsiteX1" y="connsiteY1"/>
              </a:cxn>
              <a:cxn ang="0">
                <a:pos x="connsiteX2" y="connsiteY2"/>
              </a:cxn>
              <a:cxn ang="0">
                <a:pos x="connsiteX3" y="connsiteY3"/>
              </a:cxn>
            </a:cxnLst>
            <a:rect l="l" t="t" r="r" b="b"/>
            <a:pathLst>
              <a:path w="1028700" h="914400">
                <a:moveTo>
                  <a:pt x="0" y="914400"/>
                </a:moveTo>
                <a:lnTo>
                  <a:pt x="901700" y="723900"/>
                </a:lnTo>
                <a:lnTo>
                  <a:pt x="1028700" y="0"/>
                </a:lnTo>
                <a:lnTo>
                  <a:pt x="1028700" y="0"/>
                </a:lnTo>
              </a:path>
            </a:pathLst>
          </a:cu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64D0547C-6F5E-4A4F-B3B3-73BA7055B26C}"/>
              </a:ext>
            </a:extLst>
          </p:cNvPr>
          <p:cNvSpPr/>
          <p:nvPr/>
        </p:nvSpPr>
        <p:spPr>
          <a:xfrm>
            <a:off x="3048000" y="1866900"/>
            <a:ext cx="2235200" cy="1701800"/>
          </a:xfrm>
          <a:custGeom>
            <a:avLst/>
            <a:gdLst>
              <a:gd name="connsiteX0" fmla="*/ 0 w 2235200"/>
              <a:gd name="connsiteY0" fmla="*/ 800100 h 1701800"/>
              <a:gd name="connsiteX1" fmla="*/ 2235200 w 2235200"/>
              <a:gd name="connsiteY1" fmla="*/ 1308100 h 1701800"/>
              <a:gd name="connsiteX2" fmla="*/ 1016000 w 2235200"/>
              <a:gd name="connsiteY2" fmla="*/ 0 h 1701800"/>
              <a:gd name="connsiteX3" fmla="*/ 114300 w 2235200"/>
              <a:gd name="connsiteY3" fmla="*/ 1701800 h 1701800"/>
              <a:gd name="connsiteX4" fmla="*/ 2070100 w 2235200"/>
              <a:gd name="connsiteY4" fmla="*/ 482600 h 1701800"/>
              <a:gd name="connsiteX5" fmla="*/ 0 w 2235200"/>
              <a:gd name="connsiteY5" fmla="*/ 800100 h 170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5200" h="1701800">
                <a:moveTo>
                  <a:pt x="0" y="800100"/>
                </a:moveTo>
                <a:lnTo>
                  <a:pt x="2235200" y="1308100"/>
                </a:lnTo>
                <a:lnTo>
                  <a:pt x="1016000" y="0"/>
                </a:lnTo>
                <a:lnTo>
                  <a:pt x="114300" y="1701800"/>
                </a:lnTo>
                <a:lnTo>
                  <a:pt x="2070100" y="482600"/>
                </a:lnTo>
                <a:lnTo>
                  <a:pt x="0" y="800100"/>
                </a:lnTo>
                <a:close/>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3E932345-7C17-B149-B270-E3232586BDC4}"/>
              </a:ext>
            </a:extLst>
          </p:cNvPr>
          <p:cNvSpPr/>
          <p:nvPr/>
        </p:nvSpPr>
        <p:spPr>
          <a:xfrm>
            <a:off x="3009900" y="1854200"/>
            <a:ext cx="1231900" cy="2197100"/>
          </a:xfrm>
          <a:custGeom>
            <a:avLst/>
            <a:gdLst>
              <a:gd name="connsiteX0" fmla="*/ 1079500 w 1231900"/>
              <a:gd name="connsiteY0" fmla="*/ 0 h 2197100"/>
              <a:gd name="connsiteX1" fmla="*/ 1231900 w 1231900"/>
              <a:gd name="connsiteY1" fmla="*/ 2197100 h 2197100"/>
              <a:gd name="connsiteX2" fmla="*/ 0 w 1231900"/>
              <a:gd name="connsiteY2" fmla="*/ 812800 h 2197100"/>
              <a:gd name="connsiteX3" fmla="*/ 0 w 1231900"/>
              <a:gd name="connsiteY3" fmla="*/ 812800 h 2197100"/>
            </a:gdLst>
            <a:ahLst/>
            <a:cxnLst>
              <a:cxn ang="0">
                <a:pos x="connsiteX0" y="connsiteY0"/>
              </a:cxn>
              <a:cxn ang="0">
                <a:pos x="connsiteX1" y="connsiteY1"/>
              </a:cxn>
              <a:cxn ang="0">
                <a:pos x="connsiteX2" y="connsiteY2"/>
              </a:cxn>
              <a:cxn ang="0">
                <a:pos x="connsiteX3" y="connsiteY3"/>
              </a:cxn>
            </a:cxnLst>
            <a:rect l="l" t="t" r="r" b="b"/>
            <a:pathLst>
              <a:path w="1231900" h="2197100">
                <a:moveTo>
                  <a:pt x="1079500" y="0"/>
                </a:moveTo>
                <a:lnTo>
                  <a:pt x="1231900" y="2197100"/>
                </a:lnTo>
                <a:lnTo>
                  <a:pt x="0" y="812800"/>
                </a:lnTo>
                <a:lnTo>
                  <a:pt x="0" y="812800"/>
                </a:ln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EB0319E8-3A49-894B-BDF5-77EFF5F5210D}"/>
              </a:ext>
            </a:extLst>
          </p:cNvPr>
          <p:cNvSpPr/>
          <p:nvPr/>
        </p:nvSpPr>
        <p:spPr>
          <a:xfrm>
            <a:off x="4279900" y="2362200"/>
            <a:ext cx="838200" cy="1676400"/>
          </a:xfrm>
          <a:custGeom>
            <a:avLst/>
            <a:gdLst>
              <a:gd name="connsiteX0" fmla="*/ 0 w 838200"/>
              <a:gd name="connsiteY0" fmla="*/ 1676400 h 1676400"/>
              <a:gd name="connsiteX1" fmla="*/ 838200 w 838200"/>
              <a:gd name="connsiteY1" fmla="*/ 0 h 1676400"/>
            </a:gdLst>
            <a:ahLst/>
            <a:cxnLst>
              <a:cxn ang="0">
                <a:pos x="connsiteX0" y="connsiteY0"/>
              </a:cxn>
              <a:cxn ang="0">
                <a:pos x="connsiteX1" y="connsiteY1"/>
              </a:cxn>
            </a:cxnLst>
            <a:rect l="l" t="t" r="r" b="b"/>
            <a:pathLst>
              <a:path w="838200" h="1676400">
                <a:moveTo>
                  <a:pt x="0" y="1676400"/>
                </a:moveTo>
                <a:lnTo>
                  <a:pt x="838200" y="0"/>
                </a:ln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27F82A28-1C10-2847-9D68-1265A3E824FD}"/>
              </a:ext>
            </a:extLst>
          </p:cNvPr>
          <p:cNvSpPr/>
          <p:nvPr/>
        </p:nvSpPr>
        <p:spPr>
          <a:xfrm>
            <a:off x="3213100" y="3187700"/>
            <a:ext cx="2070100" cy="368300"/>
          </a:xfrm>
          <a:custGeom>
            <a:avLst/>
            <a:gdLst>
              <a:gd name="connsiteX0" fmla="*/ 0 w 2070100"/>
              <a:gd name="connsiteY0" fmla="*/ 368300 h 368300"/>
              <a:gd name="connsiteX1" fmla="*/ 2070100 w 2070100"/>
              <a:gd name="connsiteY1" fmla="*/ 0 h 368300"/>
            </a:gdLst>
            <a:ahLst/>
            <a:cxnLst>
              <a:cxn ang="0">
                <a:pos x="connsiteX0" y="connsiteY0"/>
              </a:cxn>
              <a:cxn ang="0">
                <a:pos x="connsiteX1" y="connsiteY1"/>
              </a:cxn>
            </a:cxnLst>
            <a:rect l="l" t="t" r="r" b="b"/>
            <a:pathLst>
              <a:path w="2070100" h="368300">
                <a:moveTo>
                  <a:pt x="0" y="368300"/>
                </a:moveTo>
                <a:lnTo>
                  <a:pt x="2070100" y="0"/>
                </a:ln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C3D38AC-25E2-1F43-9109-CC980BF26939}"/>
              </a:ext>
            </a:extLst>
          </p:cNvPr>
          <p:cNvSpPr txBox="1"/>
          <p:nvPr/>
        </p:nvSpPr>
        <p:spPr>
          <a:xfrm>
            <a:off x="4699000" y="1484868"/>
            <a:ext cx="1955800" cy="369332"/>
          </a:xfrm>
          <a:prstGeom prst="rect">
            <a:avLst/>
          </a:prstGeom>
          <a:noFill/>
          <a:ln>
            <a:solidFill>
              <a:srgbClr val="FF0000"/>
            </a:solidFill>
          </a:ln>
        </p:spPr>
        <p:txBody>
          <a:bodyPr wrap="square" rtlCol="0">
            <a:spAutoFit/>
          </a:bodyPr>
          <a:lstStyle/>
          <a:p>
            <a:r>
              <a:rPr lang="en-US" dirty="0"/>
              <a:t>N(6) = 6(6-3)/2 = 9</a:t>
            </a:r>
          </a:p>
        </p:txBody>
      </p:sp>
      <p:sp>
        <p:nvSpPr>
          <p:cNvPr id="13" name="TextBox 12">
            <a:extLst>
              <a:ext uri="{FF2B5EF4-FFF2-40B4-BE49-F238E27FC236}">
                <a16:creationId xmlns:a16="http://schemas.microsoft.com/office/drawing/2014/main" id="{6D4433BD-E6E4-4C4A-8CEB-77F246365B8A}"/>
              </a:ext>
            </a:extLst>
          </p:cNvPr>
          <p:cNvSpPr txBox="1"/>
          <p:nvPr/>
        </p:nvSpPr>
        <p:spPr>
          <a:xfrm>
            <a:off x="5473700" y="3447534"/>
            <a:ext cx="2235200" cy="923330"/>
          </a:xfrm>
          <a:prstGeom prst="rect">
            <a:avLst/>
          </a:prstGeom>
          <a:noFill/>
          <a:ln>
            <a:solidFill>
              <a:srgbClr val="FF0000"/>
            </a:solidFill>
          </a:ln>
        </p:spPr>
        <p:txBody>
          <a:bodyPr wrap="square" rtlCol="0">
            <a:spAutoFit/>
          </a:bodyPr>
          <a:lstStyle/>
          <a:p>
            <a:r>
              <a:rPr lang="en-US" dirty="0"/>
              <a:t>N(7) = N(6) + (7-3) +1          </a:t>
            </a:r>
          </a:p>
          <a:p>
            <a:endParaRPr lang="en-US" dirty="0"/>
          </a:p>
          <a:p>
            <a:r>
              <a:rPr lang="en-US" dirty="0"/>
              <a:t>         = 7(7-3)/2 </a:t>
            </a:r>
          </a:p>
        </p:txBody>
      </p:sp>
      <p:sp>
        <p:nvSpPr>
          <p:cNvPr id="2" name="Freeform 1">
            <a:extLst>
              <a:ext uri="{FF2B5EF4-FFF2-40B4-BE49-F238E27FC236}">
                <a16:creationId xmlns:a16="http://schemas.microsoft.com/office/drawing/2014/main" id="{BF47B338-00D3-F34D-BFC8-EFA6BBEF6322}"/>
              </a:ext>
            </a:extLst>
          </p:cNvPr>
          <p:cNvSpPr/>
          <p:nvPr/>
        </p:nvSpPr>
        <p:spPr>
          <a:xfrm>
            <a:off x="3048000" y="1841500"/>
            <a:ext cx="2108200" cy="2082800"/>
          </a:xfrm>
          <a:custGeom>
            <a:avLst/>
            <a:gdLst>
              <a:gd name="connsiteX0" fmla="*/ 1041400 w 2108200"/>
              <a:gd name="connsiteY0" fmla="*/ 0 h 2082800"/>
              <a:gd name="connsiteX1" fmla="*/ 2108200 w 2108200"/>
              <a:gd name="connsiteY1" fmla="*/ 2082800 h 2082800"/>
              <a:gd name="connsiteX2" fmla="*/ 0 w 2108200"/>
              <a:gd name="connsiteY2" fmla="*/ 812800 h 2082800"/>
            </a:gdLst>
            <a:ahLst/>
            <a:cxnLst>
              <a:cxn ang="0">
                <a:pos x="connsiteX0" y="connsiteY0"/>
              </a:cxn>
              <a:cxn ang="0">
                <a:pos x="connsiteX1" y="connsiteY1"/>
              </a:cxn>
              <a:cxn ang="0">
                <a:pos x="connsiteX2" y="connsiteY2"/>
              </a:cxn>
            </a:cxnLst>
            <a:rect l="l" t="t" r="r" b="b"/>
            <a:pathLst>
              <a:path w="2108200" h="2082800">
                <a:moveTo>
                  <a:pt x="1041400" y="0"/>
                </a:moveTo>
                <a:lnTo>
                  <a:pt x="2108200" y="2082800"/>
                </a:lnTo>
                <a:lnTo>
                  <a:pt x="0" y="812800"/>
                </a:lnTo>
              </a:path>
            </a:pathLst>
          </a:custGeom>
          <a:noFill/>
          <a:ln>
            <a:solidFill>
              <a:srgbClr val="373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3596E5A0-77AF-7D43-8834-DE90AA7C49CC}"/>
              </a:ext>
            </a:extLst>
          </p:cNvPr>
          <p:cNvSpPr/>
          <p:nvPr/>
        </p:nvSpPr>
        <p:spPr>
          <a:xfrm>
            <a:off x="3187700" y="2362200"/>
            <a:ext cx="1955800" cy="1524000"/>
          </a:xfrm>
          <a:custGeom>
            <a:avLst/>
            <a:gdLst>
              <a:gd name="connsiteX0" fmla="*/ 1943100 w 1955800"/>
              <a:gd name="connsiteY0" fmla="*/ 0 h 1524000"/>
              <a:gd name="connsiteX1" fmla="*/ 1955800 w 1955800"/>
              <a:gd name="connsiteY1" fmla="*/ 1524000 h 1524000"/>
              <a:gd name="connsiteX2" fmla="*/ 0 w 1955800"/>
              <a:gd name="connsiteY2" fmla="*/ 1181100 h 1524000"/>
            </a:gdLst>
            <a:ahLst/>
            <a:cxnLst>
              <a:cxn ang="0">
                <a:pos x="connsiteX0" y="connsiteY0"/>
              </a:cxn>
              <a:cxn ang="0">
                <a:pos x="connsiteX1" y="connsiteY1"/>
              </a:cxn>
              <a:cxn ang="0">
                <a:pos x="connsiteX2" y="connsiteY2"/>
              </a:cxn>
            </a:cxnLst>
            <a:rect l="l" t="t" r="r" b="b"/>
            <a:pathLst>
              <a:path w="1955800" h="1524000">
                <a:moveTo>
                  <a:pt x="1943100" y="0"/>
                </a:moveTo>
                <a:lnTo>
                  <a:pt x="1955800" y="1524000"/>
                </a:lnTo>
                <a:lnTo>
                  <a:pt x="0" y="1181100"/>
                </a:lnTo>
              </a:path>
            </a:pathLst>
          </a:custGeom>
          <a:noFill/>
          <a:ln>
            <a:solidFill>
              <a:srgbClr val="373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83CCDC-A158-3449-8CFD-28FCED9540EE}"/>
              </a:ext>
            </a:extLst>
          </p:cNvPr>
          <p:cNvSpPr txBox="1"/>
          <p:nvPr/>
        </p:nvSpPr>
        <p:spPr>
          <a:xfrm>
            <a:off x="4984750" y="3873163"/>
            <a:ext cx="469900" cy="369332"/>
          </a:xfrm>
          <a:prstGeom prst="rect">
            <a:avLst/>
          </a:prstGeom>
          <a:noFill/>
        </p:spPr>
        <p:txBody>
          <a:bodyPr wrap="square" rtlCol="0">
            <a:spAutoFit/>
          </a:bodyPr>
          <a:lstStyle/>
          <a:p>
            <a:r>
              <a:rPr lang="en-US" dirty="0"/>
              <a:t>p</a:t>
            </a:r>
            <a:r>
              <a:rPr lang="en-US" baseline="-25000" dirty="0"/>
              <a:t>7</a:t>
            </a:r>
            <a:endParaRPr lang="en-US" dirty="0"/>
          </a:p>
        </p:txBody>
      </p:sp>
    </p:spTree>
    <p:extLst>
      <p:ext uri="{BB962C8B-B14F-4D97-AF65-F5344CB8AC3E}">
        <p14:creationId xmlns:p14="http://schemas.microsoft.com/office/powerpoint/2010/main" val="3204708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1B5A12-8BA8-0A4A-91B1-B785BB9C3326}"/>
                  </a:ext>
                </a:extLst>
              </p:cNvPr>
              <p:cNvSpPr>
                <a:spLocks noGrp="1"/>
              </p:cNvSpPr>
              <p:nvPr>
                <p:ph idx="1"/>
              </p:nvPr>
            </p:nvSpPr>
            <p:spPr>
              <a:xfrm>
                <a:off x="457200" y="1600200"/>
                <a:ext cx="8521700" cy="4525963"/>
              </a:xfrm>
            </p:spPr>
            <p:txBody>
              <a:bodyPr>
                <a:normAutofit/>
              </a:bodyPr>
              <a:lstStyle/>
              <a:p>
                <a:r>
                  <a:rPr lang="en-US" sz="2400" dirty="0">
                    <a:solidFill>
                      <a:srgbClr val="373CFF"/>
                    </a:solidFill>
                  </a:rPr>
                  <a:t>Open statement </a:t>
                </a:r>
                <a:r>
                  <a:rPr lang="en-US" sz="2400" dirty="0"/>
                  <a:t>S(n): (1+x)</a:t>
                </a:r>
                <a:r>
                  <a:rPr lang="en-US" sz="2400" baseline="30000" dirty="0"/>
                  <a:t>n</a:t>
                </a:r>
                <a:r>
                  <a:rPr lang="en-US" sz="2400" dirty="0"/>
                  <a:t>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t> 1+nx for all n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t> 1 and any x &gt; -1</a:t>
                </a:r>
              </a:p>
              <a:p>
                <a:endParaRPr lang="en-US" sz="2400" dirty="0"/>
              </a:p>
              <a:p>
                <a:r>
                  <a:rPr lang="en-US" sz="2400" dirty="0"/>
                  <a:t>Basis : S(1) is true.</a:t>
                </a:r>
              </a:p>
              <a:p>
                <a:r>
                  <a:rPr lang="en-US" sz="2400" dirty="0"/>
                  <a:t>Inductive hypothesis: S(k) is true for any k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t> 1.</a:t>
                </a:r>
              </a:p>
              <a:p>
                <a:pPr marL="0" indent="0">
                  <a:buNone/>
                </a:pPr>
                <a:endParaRPr lang="en-US" sz="2400" dirty="0"/>
              </a:p>
              <a:p>
                <a:pPr lvl="1"/>
                <a:endParaRPr lang="en-US" sz="2000" dirty="0"/>
              </a:p>
            </p:txBody>
          </p:sp>
        </mc:Choice>
        <mc:Fallback xmlns="">
          <p:sp>
            <p:nvSpPr>
              <p:cNvPr id="3" name="Content Placeholder 2">
                <a:extLst>
                  <a:ext uri="{FF2B5EF4-FFF2-40B4-BE49-F238E27FC236}">
                    <a16:creationId xmlns:a16="http://schemas.microsoft.com/office/drawing/2014/main" id="{C61B5A12-8BA8-0A4A-91B1-B785BB9C3326}"/>
                  </a:ext>
                </a:extLst>
              </p:cNvPr>
              <p:cNvSpPr>
                <a:spLocks noGrp="1" noRot="1" noChangeAspect="1" noMove="1" noResize="1" noEditPoints="1" noAdjustHandles="1" noChangeArrowheads="1" noChangeShapeType="1" noTextEdit="1"/>
              </p:cNvSpPr>
              <p:nvPr>
                <p:ph idx="1"/>
              </p:nvPr>
            </p:nvSpPr>
            <p:spPr>
              <a:xfrm>
                <a:off x="457200" y="1600200"/>
                <a:ext cx="8521700" cy="4525963"/>
              </a:xfrm>
              <a:blipFill>
                <a:blip r:embed="rId2"/>
                <a:stretch>
                  <a:fillRect l="-1043" t="-840"/>
                </a:stretch>
              </a:blipFill>
            </p:spPr>
            <p:txBody>
              <a:bodyPr/>
              <a:lstStyle/>
              <a:p>
                <a:r>
                  <a:rPr lang="en-US">
                    <a:noFill/>
                  </a:rPr>
                  <a:t> </a:t>
                </a:r>
              </a:p>
            </p:txBody>
          </p:sp>
        </mc:Fallback>
      </mc:AlternateContent>
      <p:pic>
        <p:nvPicPr>
          <p:cNvPr id="4" name="Picture 3" descr="Screen Shot 2015-03-08 at 11.12.27 AM.png">
            <a:extLst>
              <a:ext uri="{FF2B5EF4-FFF2-40B4-BE49-F238E27FC236}">
                <a16:creationId xmlns:a16="http://schemas.microsoft.com/office/drawing/2014/main" id="{1353307C-7056-3E45-8B37-FEE62EF8C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550" y="799234"/>
            <a:ext cx="7747000" cy="351704"/>
          </a:xfrm>
          <a:prstGeom prst="rect">
            <a:avLst/>
          </a:prstGeom>
        </p:spPr>
      </p:pic>
    </p:spTree>
    <p:extLst>
      <p:ext uri="{BB962C8B-B14F-4D97-AF65-F5344CB8AC3E}">
        <p14:creationId xmlns:p14="http://schemas.microsoft.com/office/powerpoint/2010/main" val="1468944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4C1194C9-0C2A-3045-8B82-E61589300D2F}"/>
              </a:ext>
            </a:extLst>
          </p:cNvPr>
          <p:cNvSpPr/>
          <p:nvPr/>
        </p:nvSpPr>
        <p:spPr>
          <a:xfrm>
            <a:off x="3022600" y="1828800"/>
            <a:ext cx="2260600" cy="2273300"/>
          </a:xfrm>
          <a:custGeom>
            <a:avLst/>
            <a:gdLst>
              <a:gd name="connsiteX0" fmla="*/ 0 w 2260600"/>
              <a:gd name="connsiteY0" fmla="*/ 838200 h 2273300"/>
              <a:gd name="connsiteX1" fmla="*/ 1054100 w 2260600"/>
              <a:gd name="connsiteY1" fmla="*/ 0 h 2273300"/>
              <a:gd name="connsiteX2" fmla="*/ 2108200 w 2260600"/>
              <a:gd name="connsiteY2" fmla="*/ 520700 h 2273300"/>
              <a:gd name="connsiteX3" fmla="*/ 2260600 w 2260600"/>
              <a:gd name="connsiteY3" fmla="*/ 1333500 h 2273300"/>
              <a:gd name="connsiteX4" fmla="*/ 1231900 w 2260600"/>
              <a:gd name="connsiteY4" fmla="*/ 2273300 h 2273300"/>
              <a:gd name="connsiteX5" fmla="*/ 152400 w 2260600"/>
              <a:gd name="connsiteY5" fmla="*/ 1727200 h 2273300"/>
              <a:gd name="connsiteX6" fmla="*/ 0 w 2260600"/>
              <a:gd name="connsiteY6" fmla="*/ 838200 h 22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0600" h="2273300">
                <a:moveTo>
                  <a:pt x="0" y="838200"/>
                </a:moveTo>
                <a:lnTo>
                  <a:pt x="1054100" y="0"/>
                </a:lnTo>
                <a:lnTo>
                  <a:pt x="2108200" y="520700"/>
                </a:lnTo>
                <a:lnTo>
                  <a:pt x="2260600" y="1333500"/>
                </a:lnTo>
                <a:lnTo>
                  <a:pt x="1231900" y="2273300"/>
                </a:lnTo>
                <a:lnTo>
                  <a:pt x="152400" y="1727200"/>
                </a:lnTo>
                <a:lnTo>
                  <a:pt x="0" y="838200"/>
                </a:lnTo>
                <a:close/>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2189EE4F-AC8D-B540-B2F8-D18E51123AB8}"/>
              </a:ext>
            </a:extLst>
          </p:cNvPr>
          <p:cNvSpPr/>
          <p:nvPr/>
        </p:nvSpPr>
        <p:spPr>
          <a:xfrm>
            <a:off x="4254500" y="3175000"/>
            <a:ext cx="1028700" cy="914400"/>
          </a:xfrm>
          <a:custGeom>
            <a:avLst/>
            <a:gdLst>
              <a:gd name="connsiteX0" fmla="*/ 0 w 1028700"/>
              <a:gd name="connsiteY0" fmla="*/ 914400 h 914400"/>
              <a:gd name="connsiteX1" fmla="*/ 901700 w 1028700"/>
              <a:gd name="connsiteY1" fmla="*/ 723900 h 914400"/>
              <a:gd name="connsiteX2" fmla="*/ 1028700 w 1028700"/>
              <a:gd name="connsiteY2" fmla="*/ 0 h 914400"/>
              <a:gd name="connsiteX3" fmla="*/ 1028700 w 1028700"/>
              <a:gd name="connsiteY3" fmla="*/ 0 h 914400"/>
            </a:gdLst>
            <a:ahLst/>
            <a:cxnLst>
              <a:cxn ang="0">
                <a:pos x="connsiteX0" y="connsiteY0"/>
              </a:cxn>
              <a:cxn ang="0">
                <a:pos x="connsiteX1" y="connsiteY1"/>
              </a:cxn>
              <a:cxn ang="0">
                <a:pos x="connsiteX2" y="connsiteY2"/>
              </a:cxn>
              <a:cxn ang="0">
                <a:pos x="connsiteX3" y="connsiteY3"/>
              </a:cxn>
            </a:cxnLst>
            <a:rect l="l" t="t" r="r" b="b"/>
            <a:pathLst>
              <a:path w="1028700" h="914400">
                <a:moveTo>
                  <a:pt x="0" y="914400"/>
                </a:moveTo>
                <a:lnTo>
                  <a:pt x="901700" y="723900"/>
                </a:lnTo>
                <a:lnTo>
                  <a:pt x="1028700" y="0"/>
                </a:lnTo>
                <a:lnTo>
                  <a:pt x="1028700" y="0"/>
                </a:lnTo>
              </a:path>
            </a:pathLst>
          </a:cu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64D0547C-6F5E-4A4F-B3B3-73BA7055B26C}"/>
              </a:ext>
            </a:extLst>
          </p:cNvPr>
          <p:cNvSpPr/>
          <p:nvPr/>
        </p:nvSpPr>
        <p:spPr>
          <a:xfrm>
            <a:off x="3048000" y="1866900"/>
            <a:ext cx="2235200" cy="1701800"/>
          </a:xfrm>
          <a:custGeom>
            <a:avLst/>
            <a:gdLst>
              <a:gd name="connsiteX0" fmla="*/ 0 w 2235200"/>
              <a:gd name="connsiteY0" fmla="*/ 800100 h 1701800"/>
              <a:gd name="connsiteX1" fmla="*/ 2235200 w 2235200"/>
              <a:gd name="connsiteY1" fmla="*/ 1308100 h 1701800"/>
              <a:gd name="connsiteX2" fmla="*/ 1016000 w 2235200"/>
              <a:gd name="connsiteY2" fmla="*/ 0 h 1701800"/>
              <a:gd name="connsiteX3" fmla="*/ 114300 w 2235200"/>
              <a:gd name="connsiteY3" fmla="*/ 1701800 h 1701800"/>
              <a:gd name="connsiteX4" fmla="*/ 2070100 w 2235200"/>
              <a:gd name="connsiteY4" fmla="*/ 482600 h 1701800"/>
              <a:gd name="connsiteX5" fmla="*/ 0 w 2235200"/>
              <a:gd name="connsiteY5" fmla="*/ 800100 h 170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5200" h="1701800">
                <a:moveTo>
                  <a:pt x="0" y="800100"/>
                </a:moveTo>
                <a:lnTo>
                  <a:pt x="2235200" y="1308100"/>
                </a:lnTo>
                <a:lnTo>
                  <a:pt x="1016000" y="0"/>
                </a:lnTo>
                <a:lnTo>
                  <a:pt x="114300" y="1701800"/>
                </a:lnTo>
                <a:lnTo>
                  <a:pt x="2070100" y="482600"/>
                </a:lnTo>
                <a:lnTo>
                  <a:pt x="0" y="800100"/>
                </a:lnTo>
                <a:close/>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3E932345-7C17-B149-B270-E3232586BDC4}"/>
              </a:ext>
            </a:extLst>
          </p:cNvPr>
          <p:cNvSpPr/>
          <p:nvPr/>
        </p:nvSpPr>
        <p:spPr>
          <a:xfrm>
            <a:off x="3009900" y="1854200"/>
            <a:ext cx="1231900" cy="2197100"/>
          </a:xfrm>
          <a:custGeom>
            <a:avLst/>
            <a:gdLst>
              <a:gd name="connsiteX0" fmla="*/ 1079500 w 1231900"/>
              <a:gd name="connsiteY0" fmla="*/ 0 h 2197100"/>
              <a:gd name="connsiteX1" fmla="*/ 1231900 w 1231900"/>
              <a:gd name="connsiteY1" fmla="*/ 2197100 h 2197100"/>
              <a:gd name="connsiteX2" fmla="*/ 0 w 1231900"/>
              <a:gd name="connsiteY2" fmla="*/ 812800 h 2197100"/>
              <a:gd name="connsiteX3" fmla="*/ 0 w 1231900"/>
              <a:gd name="connsiteY3" fmla="*/ 812800 h 2197100"/>
            </a:gdLst>
            <a:ahLst/>
            <a:cxnLst>
              <a:cxn ang="0">
                <a:pos x="connsiteX0" y="connsiteY0"/>
              </a:cxn>
              <a:cxn ang="0">
                <a:pos x="connsiteX1" y="connsiteY1"/>
              </a:cxn>
              <a:cxn ang="0">
                <a:pos x="connsiteX2" y="connsiteY2"/>
              </a:cxn>
              <a:cxn ang="0">
                <a:pos x="connsiteX3" y="connsiteY3"/>
              </a:cxn>
            </a:cxnLst>
            <a:rect l="l" t="t" r="r" b="b"/>
            <a:pathLst>
              <a:path w="1231900" h="2197100">
                <a:moveTo>
                  <a:pt x="1079500" y="0"/>
                </a:moveTo>
                <a:lnTo>
                  <a:pt x="1231900" y="2197100"/>
                </a:lnTo>
                <a:lnTo>
                  <a:pt x="0" y="812800"/>
                </a:lnTo>
                <a:lnTo>
                  <a:pt x="0" y="812800"/>
                </a:ln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EB0319E8-3A49-894B-BDF5-77EFF5F5210D}"/>
              </a:ext>
            </a:extLst>
          </p:cNvPr>
          <p:cNvSpPr/>
          <p:nvPr/>
        </p:nvSpPr>
        <p:spPr>
          <a:xfrm>
            <a:off x="4279900" y="2362200"/>
            <a:ext cx="838200" cy="1676400"/>
          </a:xfrm>
          <a:custGeom>
            <a:avLst/>
            <a:gdLst>
              <a:gd name="connsiteX0" fmla="*/ 0 w 838200"/>
              <a:gd name="connsiteY0" fmla="*/ 1676400 h 1676400"/>
              <a:gd name="connsiteX1" fmla="*/ 838200 w 838200"/>
              <a:gd name="connsiteY1" fmla="*/ 0 h 1676400"/>
            </a:gdLst>
            <a:ahLst/>
            <a:cxnLst>
              <a:cxn ang="0">
                <a:pos x="connsiteX0" y="connsiteY0"/>
              </a:cxn>
              <a:cxn ang="0">
                <a:pos x="connsiteX1" y="connsiteY1"/>
              </a:cxn>
            </a:cxnLst>
            <a:rect l="l" t="t" r="r" b="b"/>
            <a:pathLst>
              <a:path w="838200" h="1676400">
                <a:moveTo>
                  <a:pt x="0" y="1676400"/>
                </a:moveTo>
                <a:lnTo>
                  <a:pt x="838200" y="0"/>
                </a:ln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27F82A28-1C10-2847-9D68-1265A3E824FD}"/>
              </a:ext>
            </a:extLst>
          </p:cNvPr>
          <p:cNvSpPr/>
          <p:nvPr/>
        </p:nvSpPr>
        <p:spPr>
          <a:xfrm>
            <a:off x="3213100" y="3187700"/>
            <a:ext cx="2070100" cy="368300"/>
          </a:xfrm>
          <a:custGeom>
            <a:avLst/>
            <a:gdLst>
              <a:gd name="connsiteX0" fmla="*/ 0 w 2070100"/>
              <a:gd name="connsiteY0" fmla="*/ 368300 h 368300"/>
              <a:gd name="connsiteX1" fmla="*/ 2070100 w 2070100"/>
              <a:gd name="connsiteY1" fmla="*/ 0 h 368300"/>
            </a:gdLst>
            <a:ahLst/>
            <a:cxnLst>
              <a:cxn ang="0">
                <a:pos x="connsiteX0" y="connsiteY0"/>
              </a:cxn>
              <a:cxn ang="0">
                <a:pos x="connsiteX1" y="connsiteY1"/>
              </a:cxn>
            </a:cxnLst>
            <a:rect l="l" t="t" r="r" b="b"/>
            <a:pathLst>
              <a:path w="2070100" h="368300">
                <a:moveTo>
                  <a:pt x="0" y="368300"/>
                </a:moveTo>
                <a:lnTo>
                  <a:pt x="2070100" y="0"/>
                </a:ln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C3D38AC-25E2-1F43-9109-CC980BF26939}"/>
              </a:ext>
            </a:extLst>
          </p:cNvPr>
          <p:cNvSpPr txBox="1"/>
          <p:nvPr/>
        </p:nvSpPr>
        <p:spPr>
          <a:xfrm>
            <a:off x="4699000" y="1484868"/>
            <a:ext cx="1955800" cy="369332"/>
          </a:xfrm>
          <a:prstGeom prst="rect">
            <a:avLst/>
          </a:prstGeom>
          <a:noFill/>
          <a:ln>
            <a:solidFill>
              <a:srgbClr val="FF0000"/>
            </a:solidFill>
          </a:ln>
        </p:spPr>
        <p:txBody>
          <a:bodyPr wrap="square" rtlCol="0">
            <a:spAutoFit/>
          </a:bodyPr>
          <a:lstStyle/>
          <a:p>
            <a:r>
              <a:rPr lang="en-US" dirty="0"/>
              <a:t>N(6) = 6(6-3)/2 = 9</a:t>
            </a:r>
          </a:p>
        </p:txBody>
      </p:sp>
      <p:sp>
        <p:nvSpPr>
          <p:cNvPr id="13" name="TextBox 12">
            <a:extLst>
              <a:ext uri="{FF2B5EF4-FFF2-40B4-BE49-F238E27FC236}">
                <a16:creationId xmlns:a16="http://schemas.microsoft.com/office/drawing/2014/main" id="{6D4433BD-E6E4-4C4A-8CEB-77F246365B8A}"/>
              </a:ext>
            </a:extLst>
          </p:cNvPr>
          <p:cNvSpPr txBox="1"/>
          <p:nvPr/>
        </p:nvSpPr>
        <p:spPr>
          <a:xfrm>
            <a:off x="5473700" y="3447534"/>
            <a:ext cx="2235200" cy="923330"/>
          </a:xfrm>
          <a:prstGeom prst="rect">
            <a:avLst/>
          </a:prstGeom>
          <a:noFill/>
          <a:ln>
            <a:solidFill>
              <a:srgbClr val="FF0000"/>
            </a:solidFill>
          </a:ln>
        </p:spPr>
        <p:txBody>
          <a:bodyPr wrap="square" rtlCol="0">
            <a:spAutoFit/>
          </a:bodyPr>
          <a:lstStyle/>
          <a:p>
            <a:r>
              <a:rPr lang="en-US" dirty="0"/>
              <a:t>N(7) = N(6) + (7-3) +1          </a:t>
            </a:r>
          </a:p>
          <a:p>
            <a:endParaRPr lang="en-US" dirty="0"/>
          </a:p>
          <a:p>
            <a:r>
              <a:rPr lang="en-US"/>
              <a:t>         = </a:t>
            </a:r>
            <a:r>
              <a:rPr lang="en-US" dirty="0"/>
              <a:t>7(7-3)/2 </a:t>
            </a:r>
          </a:p>
        </p:txBody>
      </p:sp>
      <p:sp>
        <p:nvSpPr>
          <p:cNvPr id="2" name="Freeform 1">
            <a:extLst>
              <a:ext uri="{FF2B5EF4-FFF2-40B4-BE49-F238E27FC236}">
                <a16:creationId xmlns:a16="http://schemas.microsoft.com/office/drawing/2014/main" id="{BF47B338-00D3-F34D-BFC8-EFA6BBEF6322}"/>
              </a:ext>
            </a:extLst>
          </p:cNvPr>
          <p:cNvSpPr/>
          <p:nvPr/>
        </p:nvSpPr>
        <p:spPr>
          <a:xfrm>
            <a:off x="3048000" y="1841500"/>
            <a:ext cx="2108200" cy="2082800"/>
          </a:xfrm>
          <a:custGeom>
            <a:avLst/>
            <a:gdLst>
              <a:gd name="connsiteX0" fmla="*/ 1041400 w 2108200"/>
              <a:gd name="connsiteY0" fmla="*/ 0 h 2082800"/>
              <a:gd name="connsiteX1" fmla="*/ 2108200 w 2108200"/>
              <a:gd name="connsiteY1" fmla="*/ 2082800 h 2082800"/>
              <a:gd name="connsiteX2" fmla="*/ 0 w 2108200"/>
              <a:gd name="connsiteY2" fmla="*/ 812800 h 2082800"/>
            </a:gdLst>
            <a:ahLst/>
            <a:cxnLst>
              <a:cxn ang="0">
                <a:pos x="connsiteX0" y="connsiteY0"/>
              </a:cxn>
              <a:cxn ang="0">
                <a:pos x="connsiteX1" y="connsiteY1"/>
              </a:cxn>
              <a:cxn ang="0">
                <a:pos x="connsiteX2" y="connsiteY2"/>
              </a:cxn>
            </a:cxnLst>
            <a:rect l="l" t="t" r="r" b="b"/>
            <a:pathLst>
              <a:path w="2108200" h="2082800">
                <a:moveTo>
                  <a:pt x="1041400" y="0"/>
                </a:moveTo>
                <a:lnTo>
                  <a:pt x="2108200" y="2082800"/>
                </a:lnTo>
                <a:lnTo>
                  <a:pt x="0" y="812800"/>
                </a:lnTo>
              </a:path>
            </a:pathLst>
          </a:custGeom>
          <a:noFill/>
          <a:ln>
            <a:solidFill>
              <a:srgbClr val="373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3596E5A0-77AF-7D43-8834-DE90AA7C49CC}"/>
              </a:ext>
            </a:extLst>
          </p:cNvPr>
          <p:cNvSpPr/>
          <p:nvPr/>
        </p:nvSpPr>
        <p:spPr>
          <a:xfrm>
            <a:off x="3187700" y="2362200"/>
            <a:ext cx="1955800" cy="1524000"/>
          </a:xfrm>
          <a:custGeom>
            <a:avLst/>
            <a:gdLst>
              <a:gd name="connsiteX0" fmla="*/ 1943100 w 1955800"/>
              <a:gd name="connsiteY0" fmla="*/ 0 h 1524000"/>
              <a:gd name="connsiteX1" fmla="*/ 1955800 w 1955800"/>
              <a:gd name="connsiteY1" fmla="*/ 1524000 h 1524000"/>
              <a:gd name="connsiteX2" fmla="*/ 0 w 1955800"/>
              <a:gd name="connsiteY2" fmla="*/ 1181100 h 1524000"/>
            </a:gdLst>
            <a:ahLst/>
            <a:cxnLst>
              <a:cxn ang="0">
                <a:pos x="connsiteX0" y="connsiteY0"/>
              </a:cxn>
              <a:cxn ang="0">
                <a:pos x="connsiteX1" y="connsiteY1"/>
              </a:cxn>
              <a:cxn ang="0">
                <a:pos x="connsiteX2" y="connsiteY2"/>
              </a:cxn>
            </a:cxnLst>
            <a:rect l="l" t="t" r="r" b="b"/>
            <a:pathLst>
              <a:path w="1955800" h="1524000">
                <a:moveTo>
                  <a:pt x="1943100" y="0"/>
                </a:moveTo>
                <a:lnTo>
                  <a:pt x="1955800" y="1524000"/>
                </a:lnTo>
                <a:lnTo>
                  <a:pt x="0" y="1181100"/>
                </a:lnTo>
              </a:path>
            </a:pathLst>
          </a:custGeom>
          <a:noFill/>
          <a:ln>
            <a:solidFill>
              <a:srgbClr val="373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28479DF3-FDD6-454B-A125-4F27381161D7}"/>
              </a:ext>
            </a:extLst>
          </p:cNvPr>
          <p:cNvSpPr/>
          <p:nvPr/>
        </p:nvSpPr>
        <p:spPr>
          <a:xfrm>
            <a:off x="4267200" y="3175000"/>
            <a:ext cx="1016000" cy="914400"/>
          </a:xfrm>
          <a:custGeom>
            <a:avLst/>
            <a:gdLst>
              <a:gd name="connsiteX0" fmla="*/ 0 w 1016000"/>
              <a:gd name="connsiteY0" fmla="*/ 914400 h 914400"/>
              <a:gd name="connsiteX1" fmla="*/ 1016000 w 1016000"/>
              <a:gd name="connsiteY1" fmla="*/ 0 h 914400"/>
            </a:gdLst>
            <a:ahLst/>
            <a:cxnLst>
              <a:cxn ang="0">
                <a:pos x="connsiteX0" y="connsiteY0"/>
              </a:cxn>
              <a:cxn ang="0">
                <a:pos x="connsiteX1" y="connsiteY1"/>
              </a:cxn>
            </a:cxnLst>
            <a:rect l="l" t="t" r="r" b="b"/>
            <a:pathLst>
              <a:path w="1016000" h="914400">
                <a:moveTo>
                  <a:pt x="0" y="914400"/>
                </a:moveTo>
                <a:lnTo>
                  <a:pt x="1016000" y="0"/>
                </a:lnTo>
              </a:path>
            </a:pathLst>
          </a:custGeom>
          <a:noFill/>
          <a:ln w="5715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6CED647-7337-E143-8CD5-1B8B398EC800}"/>
              </a:ext>
            </a:extLst>
          </p:cNvPr>
          <p:cNvSpPr txBox="1"/>
          <p:nvPr/>
        </p:nvSpPr>
        <p:spPr>
          <a:xfrm>
            <a:off x="4984750" y="3873163"/>
            <a:ext cx="469900" cy="369332"/>
          </a:xfrm>
          <a:prstGeom prst="rect">
            <a:avLst/>
          </a:prstGeom>
          <a:noFill/>
        </p:spPr>
        <p:txBody>
          <a:bodyPr wrap="square" rtlCol="0">
            <a:spAutoFit/>
          </a:bodyPr>
          <a:lstStyle/>
          <a:p>
            <a:r>
              <a:rPr lang="en-US" dirty="0"/>
              <a:t>p</a:t>
            </a:r>
            <a:r>
              <a:rPr lang="en-US" baseline="-25000" dirty="0"/>
              <a:t>7</a:t>
            </a:r>
            <a:endParaRPr lang="en-US" dirty="0"/>
          </a:p>
        </p:txBody>
      </p:sp>
    </p:spTree>
    <p:extLst>
      <p:ext uri="{BB962C8B-B14F-4D97-AF65-F5344CB8AC3E}">
        <p14:creationId xmlns:p14="http://schemas.microsoft.com/office/powerpoint/2010/main" val="363104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DE69-E720-974E-B5E2-CB8204FD1E91}"/>
              </a:ext>
            </a:extLst>
          </p:cNvPr>
          <p:cNvSpPr>
            <a:spLocks noGrp="1"/>
          </p:cNvSpPr>
          <p:nvPr>
            <p:ph type="title"/>
          </p:nvPr>
        </p:nvSpPr>
        <p:spPr/>
        <p:txBody>
          <a:bodyPr/>
          <a:lstStyle/>
          <a:p>
            <a:r>
              <a:rPr lang="en-US" dirty="0"/>
              <a:t>False Theorem</a:t>
            </a:r>
          </a:p>
        </p:txBody>
      </p:sp>
      <p:pic>
        <p:nvPicPr>
          <p:cNvPr id="5" name="Picture 4">
            <a:extLst>
              <a:ext uri="{FF2B5EF4-FFF2-40B4-BE49-F238E27FC236}">
                <a16:creationId xmlns:a16="http://schemas.microsoft.com/office/drawing/2014/main" id="{5C75185F-A88A-3E48-9EE3-A360323F1FCC}"/>
              </a:ext>
            </a:extLst>
          </p:cNvPr>
          <p:cNvPicPr>
            <a:picLocks noChangeAspect="1"/>
          </p:cNvPicPr>
          <p:nvPr/>
        </p:nvPicPr>
        <p:blipFill>
          <a:blip r:embed="rId2"/>
          <a:stretch>
            <a:fillRect/>
          </a:stretch>
        </p:blipFill>
        <p:spPr>
          <a:xfrm>
            <a:off x="425450" y="1200150"/>
            <a:ext cx="8293100" cy="4457700"/>
          </a:xfrm>
          <a:prstGeom prst="rect">
            <a:avLst/>
          </a:prstGeom>
        </p:spPr>
      </p:pic>
      <p:sp>
        <p:nvSpPr>
          <p:cNvPr id="7" name="TextBox 6">
            <a:extLst>
              <a:ext uri="{FF2B5EF4-FFF2-40B4-BE49-F238E27FC236}">
                <a16:creationId xmlns:a16="http://schemas.microsoft.com/office/drawing/2014/main" id="{9B8942F3-CC0E-5D44-BFFA-A761D25457A9}"/>
              </a:ext>
            </a:extLst>
          </p:cNvPr>
          <p:cNvSpPr txBox="1"/>
          <p:nvPr/>
        </p:nvSpPr>
        <p:spPr>
          <a:xfrm>
            <a:off x="2209800" y="3759200"/>
            <a:ext cx="431800" cy="369332"/>
          </a:xfrm>
          <a:prstGeom prst="rect">
            <a:avLst/>
          </a:prstGeom>
          <a:solidFill>
            <a:schemeClr val="bg1"/>
          </a:solidFill>
        </p:spPr>
        <p:txBody>
          <a:bodyPr wrap="square" rtlCol="0">
            <a:spAutoFit/>
          </a:bodyPr>
          <a:lstStyle/>
          <a:p>
            <a:r>
              <a:rPr lang="en-US" dirty="0" err="1"/>
              <a:t>H</a:t>
            </a:r>
            <a:r>
              <a:rPr lang="en-US" baseline="-25000" dirty="0" err="1"/>
              <a:t>k</a:t>
            </a:r>
            <a:endParaRPr lang="en-US" dirty="0"/>
          </a:p>
        </p:txBody>
      </p:sp>
      <p:sp>
        <p:nvSpPr>
          <p:cNvPr id="8" name="TextBox 7">
            <a:extLst>
              <a:ext uri="{FF2B5EF4-FFF2-40B4-BE49-F238E27FC236}">
                <a16:creationId xmlns:a16="http://schemas.microsoft.com/office/drawing/2014/main" id="{065A539E-405C-5542-BC0E-8B0B9FA210F4}"/>
              </a:ext>
            </a:extLst>
          </p:cNvPr>
          <p:cNvSpPr txBox="1"/>
          <p:nvPr/>
        </p:nvSpPr>
        <p:spPr>
          <a:xfrm>
            <a:off x="2260600" y="4381500"/>
            <a:ext cx="584200" cy="369332"/>
          </a:xfrm>
          <a:prstGeom prst="rect">
            <a:avLst/>
          </a:prstGeom>
          <a:solidFill>
            <a:schemeClr val="bg1"/>
          </a:solidFill>
        </p:spPr>
        <p:txBody>
          <a:bodyPr wrap="square" rtlCol="0">
            <a:spAutoFit/>
          </a:bodyPr>
          <a:lstStyle/>
          <a:p>
            <a:r>
              <a:rPr lang="en-US" dirty="0"/>
              <a:t>H</a:t>
            </a:r>
            <a:r>
              <a:rPr lang="en-US" baseline="-25000" dirty="0"/>
              <a:t>k+1</a:t>
            </a:r>
            <a:endParaRPr lang="en-US" dirty="0"/>
          </a:p>
        </p:txBody>
      </p:sp>
      <p:sp>
        <p:nvSpPr>
          <p:cNvPr id="9" name="TextBox 8">
            <a:extLst>
              <a:ext uri="{FF2B5EF4-FFF2-40B4-BE49-F238E27FC236}">
                <a16:creationId xmlns:a16="http://schemas.microsoft.com/office/drawing/2014/main" id="{FA5C6E87-8EFE-DE4D-9D7E-3BD8FA9AC1C6}"/>
              </a:ext>
            </a:extLst>
          </p:cNvPr>
          <p:cNvSpPr txBox="1"/>
          <p:nvPr/>
        </p:nvSpPr>
        <p:spPr>
          <a:xfrm>
            <a:off x="4851400" y="5212318"/>
            <a:ext cx="1003300" cy="369332"/>
          </a:xfrm>
          <a:prstGeom prst="rect">
            <a:avLst/>
          </a:prstGeom>
          <a:solidFill>
            <a:schemeClr val="bg1"/>
          </a:solidFill>
        </p:spPr>
        <p:txBody>
          <a:bodyPr wrap="square" rtlCol="0">
            <a:spAutoFit/>
          </a:bodyPr>
          <a:lstStyle/>
          <a:p>
            <a:r>
              <a:rPr lang="en-US" dirty="0" err="1"/>
              <a:t>H</a:t>
            </a:r>
            <a:r>
              <a:rPr lang="en-US" baseline="-25000" dirty="0" err="1"/>
              <a:t>k</a:t>
            </a:r>
            <a:r>
              <a:rPr lang="en-US" dirty="0"/>
              <a:t>. H</a:t>
            </a:r>
            <a:r>
              <a:rPr lang="en-US" baseline="-25000" dirty="0"/>
              <a:t>k+1</a:t>
            </a:r>
            <a:endParaRPr lang="en-US" dirty="0"/>
          </a:p>
        </p:txBody>
      </p:sp>
      <p:sp>
        <p:nvSpPr>
          <p:cNvPr id="10" name="TextBox 9">
            <a:extLst>
              <a:ext uri="{FF2B5EF4-FFF2-40B4-BE49-F238E27FC236}">
                <a16:creationId xmlns:a16="http://schemas.microsoft.com/office/drawing/2014/main" id="{6E45A7F9-0A9F-0241-8FD8-EB76B13CD3AE}"/>
              </a:ext>
            </a:extLst>
          </p:cNvPr>
          <p:cNvSpPr txBox="1"/>
          <p:nvPr/>
        </p:nvSpPr>
        <p:spPr>
          <a:xfrm>
            <a:off x="4279900" y="4381500"/>
            <a:ext cx="228600" cy="369332"/>
          </a:xfrm>
          <a:prstGeom prst="rect">
            <a:avLst/>
          </a:prstGeom>
          <a:solidFill>
            <a:schemeClr val="bg1"/>
          </a:solidFill>
        </p:spPr>
        <p:txBody>
          <a:bodyPr wrap="square" rtlCol="0">
            <a:spAutoFit/>
          </a:bodyPr>
          <a:lstStyle/>
          <a:p>
            <a:r>
              <a:rPr lang="en-US" dirty="0"/>
              <a:t>k</a:t>
            </a:r>
          </a:p>
        </p:txBody>
      </p:sp>
      <p:sp>
        <p:nvSpPr>
          <p:cNvPr id="11" name="TextBox 10">
            <a:extLst>
              <a:ext uri="{FF2B5EF4-FFF2-40B4-BE49-F238E27FC236}">
                <a16:creationId xmlns:a16="http://schemas.microsoft.com/office/drawing/2014/main" id="{82172178-EB20-A94A-95BF-0230D83566B6}"/>
              </a:ext>
            </a:extLst>
          </p:cNvPr>
          <p:cNvSpPr txBox="1"/>
          <p:nvPr/>
        </p:nvSpPr>
        <p:spPr>
          <a:xfrm>
            <a:off x="3644900" y="3759200"/>
            <a:ext cx="228600" cy="369332"/>
          </a:xfrm>
          <a:prstGeom prst="rect">
            <a:avLst/>
          </a:prstGeom>
          <a:solidFill>
            <a:schemeClr val="bg1"/>
          </a:solidFill>
        </p:spPr>
        <p:txBody>
          <a:bodyPr wrap="square" rtlCol="0">
            <a:spAutoFit/>
          </a:bodyPr>
          <a:lstStyle/>
          <a:p>
            <a:r>
              <a:rPr lang="en-US" dirty="0"/>
              <a:t>k</a:t>
            </a:r>
          </a:p>
        </p:txBody>
      </p:sp>
      <p:sp>
        <p:nvSpPr>
          <p:cNvPr id="3" name="TextBox 2">
            <a:extLst>
              <a:ext uri="{FF2B5EF4-FFF2-40B4-BE49-F238E27FC236}">
                <a16:creationId xmlns:a16="http://schemas.microsoft.com/office/drawing/2014/main" id="{AFAB1AFE-B105-1C47-90A3-FEED4DAF59DF}"/>
              </a:ext>
            </a:extLst>
          </p:cNvPr>
          <p:cNvSpPr txBox="1"/>
          <p:nvPr/>
        </p:nvSpPr>
        <p:spPr>
          <a:xfrm>
            <a:off x="3225800" y="5862161"/>
            <a:ext cx="1752600" cy="369332"/>
          </a:xfrm>
          <a:prstGeom prst="rect">
            <a:avLst/>
          </a:prstGeom>
          <a:solidFill>
            <a:srgbClr val="FFFF00"/>
          </a:solidFill>
        </p:spPr>
        <p:txBody>
          <a:bodyPr wrap="square" rtlCol="0">
            <a:spAutoFit/>
          </a:bodyPr>
          <a:lstStyle/>
          <a:p>
            <a:r>
              <a:rPr lang="en-US" dirty="0"/>
              <a:t>What is wrong?</a:t>
            </a:r>
          </a:p>
        </p:txBody>
      </p:sp>
    </p:spTree>
    <p:extLst>
      <p:ext uri="{BB962C8B-B14F-4D97-AF65-F5344CB8AC3E}">
        <p14:creationId xmlns:p14="http://schemas.microsoft.com/office/powerpoint/2010/main" val="467708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DE69-E720-974E-B5E2-CB8204FD1E91}"/>
              </a:ext>
            </a:extLst>
          </p:cNvPr>
          <p:cNvSpPr>
            <a:spLocks noGrp="1"/>
          </p:cNvSpPr>
          <p:nvPr>
            <p:ph type="title"/>
          </p:nvPr>
        </p:nvSpPr>
        <p:spPr/>
        <p:txBody>
          <a:bodyPr/>
          <a:lstStyle/>
          <a:p>
            <a:r>
              <a:rPr lang="en-US" dirty="0"/>
              <a:t>False Theorem</a:t>
            </a:r>
          </a:p>
        </p:txBody>
      </p:sp>
      <p:pic>
        <p:nvPicPr>
          <p:cNvPr id="5" name="Picture 4">
            <a:extLst>
              <a:ext uri="{FF2B5EF4-FFF2-40B4-BE49-F238E27FC236}">
                <a16:creationId xmlns:a16="http://schemas.microsoft.com/office/drawing/2014/main" id="{5C75185F-A88A-3E48-9EE3-A360323F1FCC}"/>
              </a:ext>
            </a:extLst>
          </p:cNvPr>
          <p:cNvPicPr>
            <a:picLocks noChangeAspect="1"/>
          </p:cNvPicPr>
          <p:nvPr/>
        </p:nvPicPr>
        <p:blipFill>
          <a:blip r:embed="rId2"/>
          <a:stretch>
            <a:fillRect/>
          </a:stretch>
        </p:blipFill>
        <p:spPr>
          <a:xfrm>
            <a:off x="425450" y="1200150"/>
            <a:ext cx="8293100" cy="4457700"/>
          </a:xfrm>
          <a:prstGeom prst="rect">
            <a:avLst/>
          </a:prstGeom>
        </p:spPr>
      </p:pic>
      <p:sp>
        <p:nvSpPr>
          <p:cNvPr id="7" name="TextBox 6">
            <a:extLst>
              <a:ext uri="{FF2B5EF4-FFF2-40B4-BE49-F238E27FC236}">
                <a16:creationId xmlns:a16="http://schemas.microsoft.com/office/drawing/2014/main" id="{9B8942F3-CC0E-5D44-BFFA-A761D25457A9}"/>
              </a:ext>
            </a:extLst>
          </p:cNvPr>
          <p:cNvSpPr txBox="1"/>
          <p:nvPr/>
        </p:nvSpPr>
        <p:spPr>
          <a:xfrm>
            <a:off x="2209800" y="3759200"/>
            <a:ext cx="431800" cy="369332"/>
          </a:xfrm>
          <a:prstGeom prst="rect">
            <a:avLst/>
          </a:prstGeom>
          <a:solidFill>
            <a:schemeClr val="bg1"/>
          </a:solidFill>
        </p:spPr>
        <p:txBody>
          <a:bodyPr wrap="square" rtlCol="0">
            <a:spAutoFit/>
          </a:bodyPr>
          <a:lstStyle/>
          <a:p>
            <a:r>
              <a:rPr lang="en-US" dirty="0" err="1"/>
              <a:t>H</a:t>
            </a:r>
            <a:r>
              <a:rPr lang="en-US" baseline="-25000" dirty="0" err="1"/>
              <a:t>k</a:t>
            </a:r>
            <a:endParaRPr lang="en-US" dirty="0"/>
          </a:p>
        </p:txBody>
      </p:sp>
      <p:sp>
        <p:nvSpPr>
          <p:cNvPr id="8" name="TextBox 7">
            <a:extLst>
              <a:ext uri="{FF2B5EF4-FFF2-40B4-BE49-F238E27FC236}">
                <a16:creationId xmlns:a16="http://schemas.microsoft.com/office/drawing/2014/main" id="{065A539E-405C-5542-BC0E-8B0B9FA210F4}"/>
              </a:ext>
            </a:extLst>
          </p:cNvPr>
          <p:cNvSpPr txBox="1"/>
          <p:nvPr/>
        </p:nvSpPr>
        <p:spPr>
          <a:xfrm>
            <a:off x="2260600" y="4381500"/>
            <a:ext cx="584200" cy="369332"/>
          </a:xfrm>
          <a:prstGeom prst="rect">
            <a:avLst/>
          </a:prstGeom>
          <a:solidFill>
            <a:schemeClr val="bg1"/>
          </a:solidFill>
        </p:spPr>
        <p:txBody>
          <a:bodyPr wrap="square" rtlCol="0">
            <a:spAutoFit/>
          </a:bodyPr>
          <a:lstStyle/>
          <a:p>
            <a:r>
              <a:rPr lang="en-US" dirty="0"/>
              <a:t>H</a:t>
            </a:r>
            <a:r>
              <a:rPr lang="en-US" baseline="-25000" dirty="0"/>
              <a:t>k+1</a:t>
            </a:r>
            <a:endParaRPr lang="en-US" dirty="0"/>
          </a:p>
        </p:txBody>
      </p:sp>
      <p:sp>
        <p:nvSpPr>
          <p:cNvPr id="9" name="TextBox 8">
            <a:extLst>
              <a:ext uri="{FF2B5EF4-FFF2-40B4-BE49-F238E27FC236}">
                <a16:creationId xmlns:a16="http://schemas.microsoft.com/office/drawing/2014/main" id="{FA5C6E87-8EFE-DE4D-9D7E-3BD8FA9AC1C6}"/>
              </a:ext>
            </a:extLst>
          </p:cNvPr>
          <p:cNvSpPr txBox="1"/>
          <p:nvPr/>
        </p:nvSpPr>
        <p:spPr>
          <a:xfrm>
            <a:off x="4851400" y="5212318"/>
            <a:ext cx="1003300" cy="369332"/>
          </a:xfrm>
          <a:prstGeom prst="rect">
            <a:avLst/>
          </a:prstGeom>
          <a:solidFill>
            <a:schemeClr val="bg1"/>
          </a:solidFill>
        </p:spPr>
        <p:txBody>
          <a:bodyPr wrap="square" rtlCol="0">
            <a:spAutoFit/>
          </a:bodyPr>
          <a:lstStyle/>
          <a:p>
            <a:r>
              <a:rPr lang="en-US" dirty="0" err="1"/>
              <a:t>H</a:t>
            </a:r>
            <a:r>
              <a:rPr lang="en-US" baseline="-25000" dirty="0" err="1"/>
              <a:t>k</a:t>
            </a:r>
            <a:r>
              <a:rPr lang="en-US" dirty="0"/>
              <a:t>. H</a:t>
            </a:r>
            <a:r>
              <a:rPr lang="en-US" baseline="-25000" dirty="0"/>
              <a:t>k+1</a:t>
            </a:r>
            <a:endParaRPr lang="en-US" dirty="0"/>
          </a:p>
        </p:txBody>
      </p:sp>
      <p:sp>
        <p:nvSpPr>
          <p:cNvPr id="10" name="TextBox 9">
            <a:extLst>
              <a:ext uri="{FF2B5EF4-FFF2-40B4-BE49-F238E27FC236}">
                <a16:creationId xmlns:a16="http://schemas.microsoft.com/office/drawing/2014/main" id="{6E45A7F9-0A9F-0241-8FD8-EB76B13CD3AE}"/>
              </a:ext>
            </a:extLst>
          </p:cNvPr>
          <p:cNvSpPr txBox="1"/>
          <p:nvPr/>
        </p:nvSpPr>
        <p:spPr>
          <a:xfrm>
            <a:off x="4279900" y="4381500"/>
            <a:ext cx="228600" cy="369332"/>
          </a:xfrm>
          <a:prstGeom prst="rect">
            <a:avLst/>
          </a:prstGeom>
          <a:solidFill>
            <a:schemeClr val="bg1"/>
          </a:solidFill>
        </p:spPr>
        <p:txBody>
          <a:bodyPr wrap="square" rtlCol="0">
            <a:spAutoFit/>
          </a:bodyPr>
          <a:lstStyle/>
          <a:p>
            <a:r>
              <a:rPr lang="en-US" dirty="0"/>
              <a:t>k</a:t>
            </a:r>
          </a:p>
        </p:txBody>
      </p:sp>
      <p:sp>
        <p:nvSpPr>
          <p:cNvPr id="11" name="TextBox 10">
            <a:extLst>
              <a:ext uri="{FF2B5EF4-FFF2-40B4-BE49-F238E27FC236}">
                <a16:creationId xmlns:a16="http://schemas.microsoft.com/office/drawing/2014/main" id="{82172178-EB20-A94A-95BF-0230D83566B6}"/>
              </a:ext>
            </a:extLst>
          </p:cNvPr>
          <p:cNvSpPr txBox="1"/>
          <p:nvPr/>
        </p:nvSpPr>
        <p:spPr>
          <a:xfrm>
            <a:off x="3644900" y="3759200"/>
            <a:ext cx="228600" cy="369332"/>
          </a:xfrm>
          <a:prstGeom prst="rect">
            <a:avLst/>
          </a:prstGeom>
          <a:solidFill>
            <a:schemeClr val="bg1"/>
          </a:solidFill>
        </p:spPr>
        <p:txBody>
          <a:bodyPr wrap="square" rtlCol="0">
            <a:spAutoFit/>
          </a:bodyPr>
          <a:lstStyle/>
          <a:p>
            <a:r>
              <a:rPr lang="en-US" dirty="0"/>
              <a:t>k</a:t>
            </a:r>
          </a:p>
        </p:txBody>
      </p:sp>
      <p:sp>
        <p:nvSpPr>
          <p:cNvPr id="3" name="TextBox 2">
            <a:extLst>
              <a:ext uri="{FF2B5EF4-FFF2-40B4-BE49-F238E27FC236}">
                <a16:creationId xmlns:a16="http://schemas.microsoft.com/office/drawing/2014/main" id="{AFAB1AFE-B105-1C47-90A3-FEED4DAF59DF}"/>
              </a:ext>
            </a:extLst>
          </p:cNvPr>
          <p:cNvSpPr txBox="1"/>
          <p:nvPr/>
        </p:nvSpPr>
        <p:spPr>
          <a:xfrm>
            <a:off x="3213100" y="5581650"/>
            <a:ext cx="1752600" cy="1200329"/>
          </a:xfrm>
          <a:prstGeom prst="rect">
            <a:avLst/>
          </a:prstGeom>
          <a:solidFill>
            <a:srgbClr val="FFFF00"/>
          </a:solidFill>
        </p:spPr>
        <p:txBody>
          <a:bodyPr wrap="square" rtlCol="0">
            <a:spAutoFit/>
          </a:bodyPr>
          <a:lstStyle/>
          <a:p>
            <a:r>
              <a:rPr lang="en-US" dirty="0"/>
              <a:t>What is wrong?</a:t>
            </a:r>
          </a:p>
          <a:p>
            <a:r>
              <a:rPr lang="en-US" dirty="0">
                <a:solidFill>
                  <a:srgbClr val="0003FF"/>
                </a:solidFill>
              </a:rPr>
              <a:t>Inductive step cannot be applied for P(2)</a:t>
            </a:r>
          </a:p>
        </p:txBody>
      </p:sp>
    </p:spTree>
    <p:extLst>
      <p:ext uri="{BB962C8B-B14F-4D97-AF65-F5344CB8AC3E}">
        <p14:creationId xmlns:p14="http://schemas.microsoft.com/office/powerpoint/2010/main" val="3784157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BA61D9B-CB55-0A4A-8A56-67C9F6D299A7}"/>
              </a:ext>
            </a:extLst>
          </p:cNvPr>
          <p:cNvPicPr>
            <a:picLocks noGrp="1" noChangeAspect="1"/>
          </p:cNvPicPr>
          <p:nvPr>
            <p:ph idx="1"/>
          </p:nvPr>
        </p:nvPicPr>
        <p:blipFill>
          <a:blip r:embed="rId2"/>
          <a:stretch>
            <a:fillRect/>
          </a:stretch>
        </p:blipFill>
        <p:spPr>
          <a:xfrm>
            <a:off x="2064974" y="2095500"/>
            <a:ext cx="4302852" cy="4525963"/>
          </a:xfrm>
        </p:spPr>
      </p:pic>
      <p:sp>
        <p:nvSpPr>
          <p:cNvPr id="6" name="Rectangle 5">
            <a:extLst>
              <a:ext uri="{FF2B5EF4-FFF2-40B4-BE49-F238E27FC236}">
                <a16:creationId xmlns:a16="http://schemas.microsoft.com/office/drawing/2014/main" id="{53A566E1-FA6F-CD4B-90BB-FBEB91D890BD}"/>
              </a:ext>
            </a:extLst>
          </p:cNvPr>
          <p:cNvSpPr/>
          <p:nvPr/>
        </p:nvSpPr>
        <p:spPr>
          <a:xfrm>
            <a:off x="139700" y="414635"/>
            <a:ext cx="9385300" cy="369332"/>
          </a:xfrm>
          <a:prstGeom prst="rect">
            <a:avLst/>
          </a:prstGeom>
        </p:spPr>
        <p:txBody>
          <a:bodyPr wrap="square">
            <a:spAutoFit/>
          </a:bodyPr>
          <a:lstStyle/>
          <a:p>
            <a:r>
              <a:rPr lang="en-US" dirty="0"/>
              <a:t>http://</a:t>
            </a:r>
            <a:r>
              <a:rPr lang="en-US" dirty="0" err="1"/>
              <a:t>web.stanford.edu</a:t>
            </a:r>
            <a:r>
              <a:rPr lang="en-US" dirty="0"/>
              <a:t>/class/archive/</a:t>
            </a:r>
            <a:r>
              <a:rPr lang="en-US" dirty="0" err="1"/>
              <a:t>cs</a:t>
            </a:r>
            <a:r>
              <a:rPr lang="en-US" dirty="0"/>
              <a:t>/cs103/cs103.1164/fall1516/lectures/13/Small13.pdf</a:t>
            </a:r>
          </a:p>
        </p:txBody>
      </p:sp>
    </p:spTree>
    <p:extLst>
      <p:ext uri="{BB962C8B-B14F-4D97-AF65-F5344CB8AC3E}">
        <p14:creationId xmlns:p14="http://schemas.microsoft.com/office/powerpoint/2010/main" val="3946401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BA61D9B-CB55-0A4A-8A56-67C9F6D299A7}"/>
              </a:ext>
            </a:extLst>
          </p:cNvPr>
          <p:cNvPicPr>
            <a:picLocks noGrp="1" noChangeAspect="1"/>
          </p:cNvPicPr>
          <p:nvPr>
            <p:ph idx="1"/>
          </p:nvPr>
        </p:nvPicPr>
        <p:blipFill>
          <a:blip r:embed="rId2"/>
          <a:stretch>
            <a:fillRect/>
          </a:stretch>
        </p:blipFill>
        <p:spPr>
          <a:xfrm>
            <a:off x="2039574" y="228600"/>
            <a:ext cx="4302852" cy="4525963"/>
          </a:xfrm>
        </p:spPr>
      </p:pic>
      <p:pic>
        <p:nvPicPr>
          <p:cNvPr id="6" name="Picture 5">
            <a:extLst>
              <a:ext uri="{FF2B5EF4-FFF2-40B4-BE49-F238E27FC236}">
                <a16:creationId xmlns:a16="http://schemas.microsoft.com/office/drawing/2014/main" id="{FF81BF59-79EA-5248-B365-03150B1970C9}"/>
              </a:ext>
            </a:extLst>
          </p:cNvPr>
          <p:cNvPicPr>
            <a:picLocks noChangeAspect="1"/>
          </p:cNvPicPr>
          <p:nvPr/>
        </p:nvPicPr>
        <p:blipFill>
          <a:blip r:embed="rId3"/>
          <a:stretch>
            <a:fillRect/>
          </a:stretch>
        </p:blipFill>
        <p:spPr>
          <a:xfrm>
            <a:off x="571500" y="4881563"/>
            <a:ext cx="8382000" cy="1206500"/>
          </a:xfrm>
          <a:prstGeom prst="rect">
            <a:avLst/>
          </a:prstGeom>
        </p:spPr>
      </p:pic>
    </p:spTree>
    <p:extLst>
      <p:ext uri="{BB962C8B-B14F-4D97-AF65-F5344CB8AC3E}">
        <p14:creationId xmlns:p14="http://schemas.microsoft.com/office/powerpoint/2010/main" val="139445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BA56A6-91CC-4B4A-853B-A0A8001E88E1}"/>
              </a:ext>
            </a:extLst>
          </p:cNvPr>
          <p:cNvPicPr>
            <a:picLocks noChangeAspect="1"/>
          </p:cNvPicPr>
          <p:nvPr/>
        </p:nvPicPr>
        <p:blipFill>
          <a:blip r:embed="rId2"/>
          <a:stretch>
            <a:fillRect/>
          </a:stretch>
        </p:blipFill>
        <p:spPr>
          <a:xfrm>
            <a:off x="1406298" y="0"/>
            <a:ext cx="6331404" cy="6858000"/>
          </a:xfrm>
          <a:prstGeom prst="rect">
            <a:avLst/>
          </a:prstGeom>
        </p:spPr>
      </p:pic>
    </p:spTree>
    <p:extLst>
      <p:ext uri="{BB962C8B-B14F-4D97-AF65-F5344CB8AC3E}">
        <p14:creationId xmlns:p14="http://schemas.microsoft.com/office/powerpoint/2010/main" val="224015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EC4C20-718F-3646-97E0-8BBC8BC3D7F4}"/>
              </a:ext>
            </a:extLst>
          </p:cNvPr>
          <p:cNvPicPr>
            <a:picLocks noChangeAspect="1"/>
          </p:cNvPicPr>
          <p:nvPr/>
        </p:nvPicPr>
        <p:blipFill>
          <a:blip r:embed="rId2"/>
          <a:stretch>
            <a:fillRect/>
          </a:stretch>
        </p:blipFill>
        <p:spPr>
          <a:xfrm>
            <a:off x="1524000" y="0"/>
            <a:ext cx="6096000" cy="6858000"/>
          </a:xfrm>
          <a:prstGeom prst="rect">
            <a:avLst/>
          </a:prstGeom>
        </p:spPr>
      </p:pic>
    </p:spTree>
    <p:extLst>
      <p:ext uri="{BB962C8B-B14F-4D97-AF65-F5344CB8AC3E}">
        <p14:creationId xmlns:p14="http://schemas.microsoft.com/office/powerpoint/2010/main" val="3362247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19756-DEFD-6E4F-BF1C-B0BF53BA6024}"/>
              </a:ext>
            </a:extLst>
          </p:cNvPr>
          <p:cNvSpPr>
            <a:spLocks noGrp="1"/>
          </p:cNvSpPr>
          <p:nvPr>
            <p:ph type="title"/>
          </p:nvPr>
        </p:nvSpPr>
        <p:spPr/>
        <p:txBody>
          <a:bodyPr/>
          <a:lstStyle/>
          <a:p>
            <a:r>
              <a:rPr lang="en-US" dirty="0"/>
              <a:t>Key Insight</a:t>
            </a:r>
          </a:p>
        </p:txBody>
      </p:sp>
      <p:sp>
        <p:nvSpPr>
          <p:cNvPr id="3" name="Content Placeholder 2">
            <a:extLst>
              <a:ext uri="{FF2B5EF4-FFF2-40B4-BE49-F238E27FC236}">
                <a16:creationId xmlns:a16="http://schemas.microsoft.com/office/drawing/2014/main" id="{9CD0556D-ECC9-B248-AD45-1C7A718BBB89}"/>
              </a:ext>
            </a:extLst>
          </p:cNvPr>
          <p:cNvSpPr>
            <a:spLocks noGrp="1"/>
          </p:cNvSpPr>
          <p:nvPr>
            <p:ph idx="1"/>
          </p:nvPr>
        </p:nvSpPr>
        <p:spPr/>
        <p:txBody>
          <a:bodyPr/>
          <a:lstStyle/>
          <a:p>
            <a:r>
              <a:rPr lang="en-US" dirty="0"/>
              <a:t>If a square can be subdivided into n squares, it can also be subdivided into n+3 squares.</a:t>
            </a:r>
          </a:p>
        </p:txBody>
      </p:sp>
    </p:spTree>
    <p:extLst>
      <p:ext uri="{BB962C8B-B14F-4D97-AF65-F5344CB8AC3E}">
        <p14:creationId xmlns:p14="http://schemas.microsoft.com/office/powerpoint/2010/main" val="1096846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DDF51-7AE7-9445-93B3-D9CED03867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B25B46-0881-CB45-BF80-257F6D98DAAE}"/>
              </a:ext>
            </a:extLst>
          </p:cNvPr>
          <p:cNvSpPr>
            <a:spLocks noGrp="1"/>
          </p:cNvSpPr>
          <p:nvPr>
            <p:ph idx="1"/>
          </p:nvPr>
        </p:nvSpPr>
        <p:spPr/>
        <p:txBody>
          <a:bodyPr/>
          <a:lstStyle/>
          <a:p>
            <a:r>
              <a:rPr lang="en-US" dirty="0"/>
              <a:t>The following is true for the first few values of n.</a:t>
            </a:r>
          </a:p>
          <a:p>
            <a:pPr marL="0" indent="0">
              <a:buNone/>
            </a:pPr>
            <a:endParaRPr lang="en-US" dirty="0"/>
          </a:p>
        </p:txBody>
      </p:sp>
      <p:pic>
        <p:nvPicPr>
          <p:cNvPr id="5" name="Picture 4">
            <a:extLst>
              <a:ext uri="{FF2B5EF4-FFF2-40B4-BE49-F238E27FC236}">
                <a16:creationId xmlns:a16="http://schemas.microsoft.com/office/drawing/2014/main" id="{3C1D8EE0-B9E0-304A-B60D-5E18006318BA}"/>
              </a:ext>
            </a:extLst>
          </p:cNvPr>
          <p:cNvPicPr>
            <a:picLocks noChangeAspect="1"/>
          </p:cNvPicPr>
          <p:nvPr/>
        </p:nvPicPr>
        <p:blipFill>
          <a:blip r:embed="rId2"/>
          <a:stretch>
            <a:fillRect/>
          </a:stretch>
        </p:blipFill>
        <p:spPr>
          <a:xfrm>
            <a:off x="619948" y="2781300"/>
            <a:ext cx="8066852" cy="622300"/>
          </a:xfrm>
          <a:prstGeom prst="rect">
            <a:avLst/>
          </a:prstGeom>
        </p:spPr>
      </p:pic>
    </p:spTree>
    <p:extLst>
      <p:ext uri="{BB962C8B-B14F-4D97-AF65-F5344CB8AC3E}">
        <p14:creationId xmlns:p14="http://schemas.microsoft.com/office/powerpoint/2010/main" val="1451440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DDF51-7AE7-9445-93B3-D9CED03867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B25B46-0881-CB45-BF80-257F6D98DAAE}"/>
              </a:ext>
            </a:extLst>
          </p:cNvPr>
          <p:cNvSpPr>
            <a:spLocks noGrp="1"/>
          </p:cNvSpPr>
          <p:nvPr>
            <p:ph idx="1"/>
          </p:nvPr>
        </p:nvSpPr>
        <p:spPr/>
        <p:txBody>
          <a:bodyPr/>
          <a:lstStyle/>
          <a:p>
            <a:r>
              <a:rPr lang="en-US" dirty="0"/>
              <a:t>The following is true for the first few values of n.</a:t>
            </a:r>
          </a:p>
          <a:p>
            <a:pPr marL="0" indent="0">
              <a:buNone/>
            </a:pPr>
            <a:endParaRPr lang="en-US" dirty="0"/>
          </a:p>
        </p:txBody>
      </p:sp>
      <p:pic>
        <p:nvPicPr>
          <p:cNvPr id="5" name="Picture 4">
            <a:extLst>
              <a:ext uri="{FF2B5EF4-FFF2-40B4-BE49-F238E27FC236}">
                <a16:creationId xmlns:a16="http://schemas.microsoft.com/office/drawing/2014/main" id="{3C1D8EE0-B9E0-304A-B60D-5E18006318BA}"/>
              </a:ext>
            </a:extLst>
          </p:cNvPr>
          <p:cNvPicPr>
            <a:picLocks noChangeAspect="1"/>
          </p:cNvPicPr>
          <p:nvPr/>
        </p:nvPicPr>
        <p:blipFill>
          <a:blip r:embed="rId2"/>
          <a:stretch>
            <a:fillRect/>
          </a:stretch>
        </p:blipFill>
        <p:spPr>
          <a:xfrm>
            <a:off x="619948" y="2781300"/>
            <a:ext cx="8066852" cy="622300"/>
          </a:xfrm>
          <a:prstGeom prst="rect">
            <a:avLst/>
          </a:prstGeom>
        </p:spPr>
      </p:pic>
      <p:pic>
        <p:nvPicPr>
          <p:cNvPr id="6" name="Picture 5">
            <a:extLst>
              <a:ext uri="{FF2B5EF4-FFF2-40B4-BE49-F238E27FC236}">
                <a16:creationId xmlns:a16="http://schemas.microsoft.com/office/drawing/2014/main" id="{67292B47-9F1E-6D44-BA01-5EADDF684E83}"/>
              </a:ext>
            </a:extLst>
          </p:cNvPr>
          <p:cNvPicPr>
            <a:picLocks noChangeAspect="1"/>
          </p:cNvPicPr>
          <p:nvPr/>
        </p:nvPicPr>
        <p:blipFill>
          <a:blip r:embed="rId3"/>
          <a:stretch>
            <a:fillRect/>
          </a:stretch>
        </p:blipFill>
        <p:spPr>
          <a:xfrm>
            <a:off x="749300" y="3479800"/>
            <a:ext cx="7645400" cy="2209800"/>
          </a:xfrm>
          <a:prstGeom prst="rect">
            <a:avLst/>
          </a:prstGeom>
        </p:spPr>
      </p:pic>
    </p:spTree>
    <p:extLst>
      <p:ext uri="{BB962C8B-B14F-4D97-AF65-F5344CB8AC3E}">
        <p14:creationId xmlns:p14="http://schemas.microsoft.com/office/powerpoint/2010/main" val="106819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1B5A12-8BA8-0A4A-91B1-B785BB9C3326}"/>
                  </a:ext>
                </a:extLst>
              </p:cNvPr>
              <p:cNvSpPr>
                <a:spLocks noGrp="1"/>
              </p:cNvSpPr>
              <p:nvPr>
                <p:ph idx="1"/>
              </p:nvPr>
            </p:nvSpPr>
            <p:spPr>
              <a:xfrm>
                <a:off x="457200" y="1600200"/>
                <a:ext cx="8521700" cy="4525963"/>
              </a:xfrm>
            </p:spPr>
            <p:txBody>
              <a:bodyPr>
                <a:normAutofit/>
              </a:bodyPr>
              <a:lstStyle/>
              <a:p>
                <a:r>
                  <a:rPr lang="en-US" sz="2400" dirty="0">
                    <a:solidFill>
                      <a:srgbClr val="373CFF"/>
                    </a:solidFill>
                  </a:rPr>
                  <a:t>Open statement </a:t>
                </a:r>
                <a:r>
                  <a:rPr lang="en-US" sz="2400" dirty="0"/>
                  <a:t>S(n): (1+x)</a:t>
                </a:r>
                <a:r>
                  <a:rPr lang="en-US" sz="2400" baseline="30000" dirty="0"/>
                  <a:t>n</a:t>
                </a:r>
                <a:r>
                  <a:rPr lang="en-US" sz="2400" dirty="0"/>
                  <a:t>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t> 1+nx for all n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t> 1 and any x &gt; -1</a:t>
                </a:r>
              </a:p>
              <a:p>
                <a:endParaRPr lang="en-US" sz="2400" dirty="0"/>
              </a:p>
              <a:p>
                <a:r>
                  <a:rPr lang="en-US" sz="2400" dirty="0"/>
                  <a:t>Basis : S(1) is true.</a:t>
                </a:r>
              </a:p>
              <a:p>
                <a:r>
                  <a:rPr lang="en-US" sz="2400" dirty="0"/>
                  <a:t>Inductive hypothesis: S(k) is true for any k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t> 1.</a:t>
                </a:r>
              </a:p>
              <a:p>
                <a:r>
                  <a:rPr lang="en-US" sz="2400" dirty="0"/>
                  <a:t>Inductive step: Showing that S(k+1) is true.</a:t>
                </a:r>
              </a:p>
              <a:p>
                <a:pPr lvl="1"/>
                <a:r>
                  <a:rPr lang="en-US" sz="2000" dirty="0"/>
                  <a:t>i.e. to show that (1+x)</a:t>
                </a:r>
                <a:r>
                  <a:rPr lang="en-US" sz="2000" baseline="30000" dirty="0"/>
                  <a:t>(k+1)</a:t>
                </a:r>
                <a:r>
                  <a:rPr lang="en-US" sz="2000" dirty="0"/>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1+(k+1)x for all n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1 and any x &gt; -1</a:t>
                </a:r>
              </a:p>
              <a:p>
                <a:pPr lvl="1"/>
                <a:r>
                  <a:rPr lang="en-US" sz="2000" dirty="0"/>
                  <a:t>(1+x)</a:t>
                </a:r>
                <a:r>
                  <a:rPr lang="en-US" sz="2000" baseline="30000" dirty="0"/>
                  <a:t>(k+1)</a:t>
                </a:r>
                <a:r>
                  <a:rPr lang="en-US" sz="2000" dirty="0"/>
                  <a:t>= (1+x)</a:t>
                </a:r>
                <a:r>
                  <a:rPr lang="en-US" sz="2000" baseline="30000" dirty="0"/>
                  <a:t>k</a:t>
                </a:r>
                <a:r>
                  <a:rPr lang="en-US" sz="2000" dirty="0"/>
                  <a:t>(1+x)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a:t>
                </a:r>
                <a:r>
                  <a:rPr lang="en-US" sz="2000" dirty="0">
                    <a:solidFill>
                      <a:srgbClr val="373CFF"/>
                    </a:solidFill>
                  </a:rPr>
                  <a:t>(1 + </a:t>
                </a:r>
                <a:r>
                  <a:rPr lang="en-US" sz="2000" dirty="0" err="1">
                    <a:solidFill>
                      <a:srgbClr val="373CFF"/>
                    </a:solidFill>
                  </a:rPr>
                  <a:t>kx</a:t>
                </a:r>
                <a:r>
                  <a:rPr lang="en-US" sz="2000" dirty="0"/>
                  <a:t>)(1+x) (using inductive hypothesis)</a:t>
                </a:r>
              </a:p>
              <a:p>
                <a:pPr lvl="1"/>
                <a:r>
                  <a:rPr lang="en-US" sz="2000" dirty="0"/>
                  <a:t>(1+kx)(1+x) = 1+x+kx</a:t>
                </a:r>
                <a:r>
                  <a:rPr lang="en-US" sz="2000" baseline="30000" dirty="0"/>
                  <a:t> </a:t>
                </a:r>
                <a:r>
                  <a:rPr lang="en-US" sz="2000" dirty="0"/>
                  <a:t>+ kx</a:t>
                </a:r>
                <a:r>
                  <a:rPr lang="en-US" sz="2000" baseline="30000" dirty="0"/>
                  <a:t>2 </a:t>
                </a:r>
                <a:r>
                  <a:rPr lang="en-US" sz="2000" dirty="0"/>
                  <a:t>= 1+(k+1)x + kx</a:t>
                </a:r>
                <a:r>
                  <a:rPr lang="en-US" sz="2000" baseline="30000" dirty="0"/>
                  <a:t>2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(1+(k+1)x), since kx</a:t>
                </a:r>
                <a:r>
                  <a:rPr lang="en-US" sz="2000" baseline="30000" dirty="0"/>
                  <a:t>2</a:t>
                </a:r>
                <a:r>
                  <a:rPr lang="en-US" sz="2000" dirty="0"/>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0.</a:t>
                </a:r>
              </a:p>
              <a:p>
                <a:pPr lvl="1"/>
                <a:r>
                  <a:rPr lang="en-US" sz="2000" dirty="0"/>
                  <a:t>S(k+1) is true.</a:t>
                </a:r>
              </a:p>
              <a:p>
                <a:endParaRPr lang="en-US" sz="2400" dirty="0"/>
              </a:p>
              <a:p>
                <a:pPr marL="457200" lvl="1" indent="0">
                  <a:buNone/>
                </a:pPr>
                <a:endParaRPr lang="en-US" sz="2000" dirty="0"/>
              </a:p>
            </p:txBody>
          </p:sp>
        </mc:Choice>
        <mc:Fallback xmlns="">
          <p:sp>
            <p:nvSpPr>
              <p:cNvPr id="3" name="Content Placeholder 2">
                <a:extLst>
                  <a:ext uri="{FF2B5EF4-FFF2-40B4-BE49-F238E27FC236}">
                    <a16:creationId xmlns:a16="http://schemas.microsoft.com/office/drawing/2014/main" id="{C61B5A12-8BA8-0A4A-91B1-B785BB9C3326}"/>
                  </a:ext>
                </a:extLst>
              </p:cNvPr>
              <p:cNvSpPr>
                <a:spLocks noGrp="1" noRot="1" noChangeAspect="1" noMove="1" noResize="1" noEditPoints="1" noAdjustHandles="1" noChangeArrowheads="1" noChangeShapeType="1" noTextEdit="1"/>
              </p:cNvSpPr>
              <p:nvPr>
                <p:ph idx="1"/>
              </p:nvPr>
            </p:nvSpPr>
            <p:spPr>
              <a:xfrm>
                <a:off x="457200" y="1600200"/>
                <a:ext cx="8521700" cy="4525963"/>
              </a:xfrm>
              <a:blipFill>
                <a:blip r:embed="rId2"/>
                <a:stretch>
                  <a:fillRect l="-1043" t="-840"/>
                </a:stretch>
              </a:blipFill>
            </p:spPr>
            <p:txBody>
              <a:bodyPr/>
              <a:lstStyle/>
              <a:p>
                <a:r>
                  <a:rPr lang="en-US">
                    <a:noFill/>
                  </a:rPr>
                  <a:t> </a:t>
                </a:r>
              </a:p>
            </p:txBody>
          </p:sp>
        </mc:Fallback>
      </mc:AlternateContent>
      <p:pic>
        <p:nvPicPr>
          <p:cNvPr id="4" name="Picture 3" descr="Screen Shot 2015-03-08 at 11.12.27 AM.png">
            <a:extLst>
              <a:ext uri="{FF2B5EF4-FFF2-40B4-BE49-F238E27FC236}">
                <a16:creationId xmlns:a16="http://schemas.microsoft.com/office/drawing/2014/main" id="{1353307C-7056-3E45-8B37-FEE62EF8C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550" y="799234"/>
            <a:ext cx="7747000" cy="351704"/>
          </a:xfrm>
          <a:prstGeom prst="rect">
            <a:avLst/>
          </a:prstGeom>
        </p:spPr>
      </p:pic>
    </p:spTree>
    <p:extLst>
      <p:ext uri="{BB962C8B-B14F-4D97-AF65-F5344CB8AC3E}">
        <p14:creationId xmlns:p14="http://schemas.microsoft.com/office/powerpoint/2010/main" val="4047837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DDF51-7AE7-9445-93B3-D9CED03867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B25B46-0881-CB45-BF80-257F6D98DAAE}"/>
              </a:ext>
            </a:extLst>
          </p:cNvPr>
          <p:cNvSpPr>
            <a:spLocks noGrp="1"/>
          </p:cNvSpPr>
          <p:nvPr>
            <p:ph idx="1"/>
          </p:nvPr>
        </p:nvSpPr>
        <p:spPr/>
        <p:txBody>
          <a:bodyPr/>
          <a:lstStyle/>
          <a:p>
            <a:r>
              <a:rPr lang="en-US" dirty="0"/>
              <a:t>The following is true for the first few values of n.</a:t>
            </a:r>
          </a:p>
          <a:p>
            <a:pPr marL="0" indent="0">
              <a:buNone/>
            </a:pPr>
            <a:endParaRPr lang="en-US" dirty="0"/>
          </a:p>
        </p:txBody>
      </p:sp>
      <p:pic>
        <p:nvPicPr>
          <p:cNvPr id="5" name="Picture 4">
            <a:extLst>
              <a:ext uri="{FF2B5EF4-FFF2-40B4-BE49-F238E27FC236}">
                <a16:creationId xmlns:a16="http://schemas.microsoft.com/office/drawing/2014/main" id="{3C1D8EE0-B9E0-304A-B60D-5E18006318BA}"/>
              </a:ext>
            </a:extLst>
          </p:cNvPr>
          <p:cNvPicPr>
            <a:picLocks noChangeAspect="1"/>
          </p:cNvPicPr>
          <p:nvPr/>
        </p:nvPicPr>
        <p:blipFill>
          <a:blip r:embed="rId2"/>
          <a:stretch>
            <a:fillRect/>
          </a:stretch>
        </p:blipFill>
        <p:spPr>
          <a:xfrm>
            <a:off x="619948" y="2781300"/>
            <a:ext cx="8066852" cy="622300"/>
          </a:xfrm>
          <a:prstGeom prst="rect">
            <a:avLst/>
          </a:prstGeom>
        </p:spPr>
      </p:pic>
      <p:pic>
        <p:nvPicPr>
          <p:cNvPr id="6" name="Picture 5">
            <a:extLst>
              <a:ext uri="{FF2B5EF4-FFF2-40B4-BE49-F238E27FC236}">
                <a16:creationId xmlns:a16="http://schemas.microsoft.com/office/drawing/2014/main" id="{67292B47-9F1E-6D44-BA01-5EADDF684E83}"/>
              </a:ext>
            </a:extLst>
          </p:cNvPr>
          <p:cNvPicPr>
            <a:picLocks noChangeAspect="1"/>
          </p:cNvPicPr>
          <p:nvPr/>
        </p:nvPicPr>
        <p:blipFill>
          <a:blip r:embed="rId3"/>
          <a:stretch>
            <a:fillRect/>
          </a:stretch>
        </p:blipFill>
        <p:spPr>
          <a:xfrm>
            <a:off x="749300" y="3479800"/>
            <a:ext cx="7645400" cy="2209800"/>
          </a:xfrm>
          <a:prstGeom prst="rect">
            <a:avLst/>
          </a:prstGeom>
        </p:spPr>
      </p:pic>
      <p:pic>
        <p:nvPicPr>
          <p:cNvPr id="7" name="Picture 6">
            <a:extLst>
              <a:ext uri="{FF2B5EF4-FFF2-40B4-BE49-F238E27FC236}">
                <a16:creationId xmlns:a16="http://schemas.microsoft.com/office/drawing/2014/main" id="{F8503C5B-0919-4E43-BDAF-E89B7DC296D8}"/>
              </a:ext>
            </a:extLst>
          </p:cNvPr>
          <p:cNvPicPr>
            <a:picLocks noChangeAspect="1"/>
          </p:cNvPicPr>
          <p:nvPr/>
        </p:nvPicPr>
        <p:blipFill>
          <a:blip r:embed="rId4"/>
          <a:stretch>
            <a:fillRect/>
          </a:stretch>
        </p:blipFill>
        <p:spPr>
          <a:xfrm>
            <a:off x="619948" y="5887491"/>
            <a:ext cx="8107949" cy="629744"/>
          </a:xfrm>
          <a:prstGeom prst="rect">
            <a:avLst/>
          </a:prstGeom>
          <a:ln>
            <a:solidFill>
              <a:srgbClr val="FF0000"/>
            </a:solidFill>
          </a:ln>
        </p:spPr>
      </p:pic>
    </p:spTree>
    <p:extLst>
      <p:ext uri="{BB962C8B-B14F-4D97-AF65-F5344CB8AC3E}">
        <p14:creationId xmlns:p14="http://schemas.microsoft.com/office/powerpoint/2010/main" val="3547468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E6BEDC-0441-A54E-A135-2ADD6A2DF4FD}"/>
              </a:ext>
            </a:extLst>
          </p:cNvPr>
          <p:cNvPicPr>
            <a:picLocks noChangeAspect="1"/>
          </p:cNvPicPr>
          <p:nvPr/>
        </p:nvPicPr>
        <p:blipFill>
          <a:blip r:embed="rId2"/>
          <a:stretch>
            <a:fillRect/>
          </a:stretch>
        </p:blipFill>
        <p:spPr>
          <a:xfrm>
            <a:off x="279400" y="781050"/>
            <a:ext cx="8661400" cy="4203700"/>
          </a:xfrm>
          <a:prstGeom prst="rect">
            <a:avLst/>
          </a:prstGeom>
        </p:spPr>
      </p:pic>
    </p:spTree>
    <p:extLst>
      <p:ext uri="{BB962C8B-B14F-4D97-AF65-F5344CB8AC3E}">
        <p14:creationId xmlns:p14="http://schemas.microsoft.com/office/powerpoint/2010/main" val="1789514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8B42A-7479-D241-A0E0-0F6C42A52683}"/>
              </a:ext>
            </a:extLst>
          </p:cNvPr>
          <p:cNvSpPr>
            <a:spLocks noGrp="1"/>
          </p:cNvSpPr>
          <p:nvPr>
            <p:ph type="title"/>
          </p:nvPr>
        </p:nvSpPr>
        <p:spPr/>
        <p:txBody>
          <a:bodyPr/>
          <a:lstStyle/>
          <a:p>
            <a:r>
              <a:rPr lang="en-US" dirty="0"/>
              <a:t>Inductive step.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EBC9F9A-D7BD-0B4C-9E11-7882AE9E73A4}"/>
                  </a:ext>
                </a:extLst>
              </p:cNvPr>
              <p:cNvSpPr>
                <a:spLocks noGrp="1"/>
              </p:cNvSpPr>
              <p:nvPr>
                <p:ph idx="1"/>
              </p:nvPr>
            </p:nvSpPr>
            <p:spPr>
              <a:xfrm>
                <a:off x="457200" y="1600200"/>
                <a:ext cx="8534400" cy="4525963"/>
              </a:xfrm>
            </p:spPr>
            <p:txBody>
              <a:bodyPr>
                <a:normAutofit fontScale="92500"/>
              </a:bodyPr>
              <a:lstStyle/>
              <a:p>
                <a:r>
                  <a:rPr lang="en-US" dirty="0"/>
                  <a:t>Assume that for some k </a:t>
                </a:r>
                <a14:m>
                  <m:oMath xmlns:m="http://schemas.openxmlformats.org/officeDocument/2006/math">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oMath>
                </a14:m>
                <a:r>
                  <a:rPr lang="en-US" dirty="0"/>
                  <a:t>, P(k) is true.</a:t>
                </a:r>
              </a:p>
              <a:p>
                <a:r>
                  <a:rPr lang="en-US" dirty="0"/>
                  <a:t>We need to show that P(k+1) is true.</a:t>
                </a:r>
              </a:p>
              <a:p>
                <a:r>
                  <a:rPr lang="en-US" dirty="0"/>
                  <a:t>Since P(k+1 – 3) is true (due to inductive hypothesis), and k – 2</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6, we replace an arbitrary square from the solution for n = k – 2 by 4 squares. </a:t>
                </a:r>
              </a:p>
              <a:p>
                <a:r>
                  <a:rPr lang="en-US" dirty="0"/>
                  <a:t>Effective increase of the number of squares is 3.</a:t>
                </a:r>
              </a:p>
              <a:p>
                <a:r>
                  <a:rPr lang="en-US" dirty="0"/>
                  <a:t>This results in a solution when n = k – 2 +3= k+1.</a:t>
                </a:r>
              </a:p>
              <a:p>
                <a:r>
                  <a:rPr lang="en-US" dirty="0"/>
                  <a:t>Therefore, P(k+1) is true.</a:t>
                </a:r>
              </a:p>
            </p:txBody>
          </p:sp>
        </mc:Choice>
        <mc:Fallback>
          <p:sp>
            <p:nvSpPr>
              <p:cNvPr id="3" name="Content Placeholder 2">
                <a:extLst>
                  <a:ext uri="{FF2B5EF4-FFF2-40B4-BE49-F238E27FC236}">
                    <a16:creationId xmlns:a16="http://schemas.microsoft.com/office/drawing/2014/main" id="{1EBC9F9A-D7BD-0B4C-9E11-7882AE9E73A4}"/>
                  </a:ext>
                </a:extLst>
              </p:cNvPr>
              <p:cNvSpPr>
                <a:spLocks noGrp="1" noRot="1" noChangeAspect="1" noMove="1" noResize="1" noEditPoints="1" noAdjustHandles="1" noChangeArrowheads="1" noChangeShapeType="1" noTextEdit="1"/>
              </p:cNvSpPr>
              <p:nvPr>
                <p:ph idx="1"/>
              </p:nvPr>
            </p:nvSpPr>
            <p:spPr>
              <a:xfrm>
                <a:off x="457200" y="1600200"/>
                <a:ext cx="8534400" cy="4525963"/>
              </a:xfrm>
              <a:blipFill>
                <a:blip r:embed="rId2"/>
                <a:stretch>
                  <a:fillRect l="-1637" t="-1401" r="-744"/>
                </a:stretch>
              </a:blipFill>
            </p:spPr>
            <p:txBody>
              <a:bodyPr/>
              <a:lstStyle/>
              <a:p>
                <a:r>
                  <a:rPr lang="en-US">
                    <a:noFill/>
                  </a:rPr>
                  <a:t> </a:t>
                </a:r>
              </a:p>
            </p:txBody>
          </p:sp>
        </mc:Fallback>
      </mc:AlternateContent>
    </p:spTree>
    <p:extLst>
      <p:ext uri="{BB962C8B-B14F-4D97-AF65-F5344CB8AC3E}">
        <p14:creationId xmlns:p14="http://schemas.microsoft.com/office/powerpoint/2010/main" val="4232402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3-11 at 1.37.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0" y="507999"/>
            <a:ext cx="9169550" cy="5825767"/>
          </a:xfrm>
          <a:prstGeom prst="rect">
            <a:avLst/>
          </a:prstGeom>
        </p:spPr>
      </p:pic>
    </p:spTree>
    <p:extLst>
      <p:ext uri="{BB962C8B-B14F-4D97-AF65-F5344CB8AC3E}">
        <p14:creationId xmlns:p14="http://schemas.microsoft.com/office/powerpoint/2010/main" val="17107010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5-03-11 at 1.37.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8451380" cy="6084993"/>
          </a:xfrm>
          <a:prstGeom prst="rect">
            <a:avLst/>
          </a:prstGeom>
        </p:spPr>
      </p:pic>
    </p:spTree>
    <p:extLst>
      <p:ext uri="{BB962C8B-B14F-4D97-AF65-F5344CB8AC3E}">
        <p14:creationId xmlns:p14="http://schemas.microsoft.com/office/powerpoint/2010/main" val="3201933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1B5A12-8BA8-0A4A-91B1-B785BB9C3326}"/>
                  </a:ext>
                </a:extLst>
              </p:cNvPr>
              <p:cNvSpPr>
                <a:spLocks noGrp="1"/>
              </p:cNvSpPr>
              <p:nvPr>
                <p:ph idx="1"/>
              </p:nvPr>
            </p:nvSpPr>
            <p:spPr>
              <a:xfrm>
                <a:off x="457200" y="1600200"/>
                <a:ext cx="8521700" cy="4525963"/>
              </a:xfrm>
            </p:spPr>
            <p:txBody>
              <a:bodyPr>
                <a:normAutofit/>
              </a:bodyPr>
              <a:lstStyle/>
              <a:p>
                <a:r>
                  <a:rPr lang="en-US" sz="2400" dirty="0">
                    <a:solidFill>
                      <a:srgbClr val="373CFF"/>
                    </a:solidFill>
                  </a:rPr>
                  <a:t>Open statement </a:t>
                </a:r>
                <a:r>
                  <a:rPr lang="en-US" sz="2400" dirty="0"/>
                  <a:t>S(n): (1+x)</a:t>
                </a:r>
                <a:r>
                  <a:rPr lang="en-US" sz="2400" baseline="30000" dirty="0"/>
                  <a:t>n</a:t>
                </a:r>
                <a:r>
                  <a:rPr lang="en-US" sz="2400" dirty="0"/>
                  <a:t>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t> 1+nx for all n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t> 1 and any x &gt; -1</a:t>
                </a:r>
              </a:p>
              <a:p>
                <a:endParaRPr lang="en-US" sz="2400" dirty="0"/>
              </a:p>
              <a:p>
                <a:r>
                  <a:rPr lang="en-US" sz="2400" dirty="0"/>
                  <a:t>Basis : S(1) is true.</a:t>
                </a:r>
              </a:p>
              <a:p>
                <a:r>
                  <a:rPr lang="en-US" sz="2400" dirty="0"/>
                  <a:t>Inductive hypothesis: S(k) is true for any k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t> 1.</a:t>
                </a:r>
              </a:p>
              <a:p>
                <a:r>
                  <a:rPr lang="en-US" sz="2400" dirty="0"/>
                  <a:t>Inductive step: Showing that S(k+1) is true.</a:t>
                </a:r>
              </a:p>
              <a:p>
                <a:pPr lvl="1"/>
                <a:r>
                  <a:rPr lang="en-US" sz="2000" dirty="0"/>
                  <a:t>i.e. to show that (1+x)</a:t>
                </a:r>
                <a:r>
                  <a:rPr lang="en-US" sz="2000" baseline="30000" dirty="0"/>
                  <a:t>(k+1)</a:t>
                </a:r>
                <a:r>
                  <a:rPr lang="en-US" sz="2000" dirty="0"/>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1+(k+1)x for all n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1 and any x &gt; -1</a:t>
                </a:r>
              </a:p>
              <a:p>
                <a:pPr lvl="1"/>
                <a:r>
                  <a:rPr lang="en-US" sz="2000" dirty="0"/>
                  <a:t>(1+x)</a:t>
                </a:r>
                <a:r>
                  <a:rPr lang="en-US" sz="2000" baseline="30000" dirty="0"/>
                  <a:t>(k+1)</a:t>
                </a:r>
                <a:r>
                  <a:rPr lang="en-US" sz="2000" dirty="0"/>
                  <a:t>= (1+x)</a:t>
                </a:r>
                <a:r>
                  <a:rPr lang="en-US" sz="2000" baseline="30000" dirty="0"/>
                  <a:t>k</a:t>
                </a:r>
                <a:r>
                  <a:rPr lang="en-US" sz="2000" dirty="0"/>
                  <a:t>(1+x)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a:t>
                </a:r>
                <a:r>
                  <a:rPr lang="en-US" sz="2000" dirty="0">
                    <a:solidFill>
                      <a:srgbClr val="373CFF"/>
                    </a:solidFill>
                  </a:rPr>
                  <a:t>(1 + </a:t>
                </a:r>
                <a:r>
                  <a:rPr lang="en-US" sz="2000" dirty="0" err="1">
                    <a:solidFill>
                      <a:srgbClr val="373CFF"/>
                    </a:solidFill>
                  </a:rPr>
                  <a:t>kx</a:t>
                </a:r>
                <a:r>
                  <a:rPr lang="en-US" sz="2000" dirty="0"/>
                  <a:t>)(1+x) (using inductive hypothesis)</a:t>
                </a:r>
              </a:p>
              <a:p>
                <a:pPr lvl="1"/>
                <a:r>
                  <a:rPr lang="en-US" sz="2000" dirty="0"/>
                  <a:t>(1+kx)(1+x) = 1+x+kx</a:t>
                </a:r>
                <a:r>
                  <a:rPr lang="en-US" sz="2000" baseline="30000" dirty="0"/>
                  <a:t> </a:t>
                </a:r>
                <a:r>
                  <a:rPr lang="en-US" sz="2000" dirty="0"/>
                  <a:t>+ kx</a:t>
                </a:r>
                <a:r>
                  <a:rPr lang="en-US" sz="2000" baseline="30000" dirty="0"/>
                  <a:t>2 </a:t>
                </a:r>
                <a:r>
                  <a:rPr lang="en-US" sz="2000" dirty="0"/>
                  <a:t>= 1+(k+1)x + kx</a:t>
                </a:r>
                <a:r>
                  <a:rPr lang="en-US" sz="2000" baseline="30000" dirty="0"/>
                  <a:t>2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1 + (1+(k+1)x), since kx</a:t>
                </a:r>
                <a:r>
                  <a:rPr lang="en-US" sz="2000" baseline="30000" dirty="0"/>
                  <a:t>2</a:t>
                </a:r>
                <a:r>
                  <a:rPr lang="en-US" sz="2000" dirty="0"/>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0.</a:t>
                </a:r>
              </a:p>
              <a:p>
                <a:pPr lvl="1"/>
                <a:r>
                  <a:rPr lang="en-US" sz="2000" dirty="0"/>
                  <a:t>S(k+1) is true.</a:t>
                </a:r>
              </a:p>
              <a:p>
                <a:r>
                  <a:rPr lang="en-US" sz="2400" dirty="0">
                    <a:solidFill>
                      <a:srgbClr val="FF0000"/>
                    </a:solidFill>
                  </a:rPr>
                  <a:t>Thus S(1) </a:t>
                </a:r>
                <a:r>
                  <a:rPr lang="en-US" sz="2400" dirty="0">
                    <a:solidFill>
                      <a:srgbClr val="FF0000"/>
                    </a:solidFill>
                    <a:latin typeface="Calibri" charset="0"/>
                    <a:sym typeface="Symbol" charset="0"/>
                  </a:rPr>
                  <a:t> (S(k) </a:t>
                </a:r>
                <a:r>
                  <a:rPr lang="en-US" sz="2400" dirty="0">
                    <a:solidFill>
                      <a:srgbClr val="FF0000"/>
                    </a:solidFill>
                    <a:latin typeface="Calibri" charset="0"/>
                    <a:sym typeface="Wingdings" pitchFamily="2" charset="2"/>
                  </a:rPr>
                  <a:t> S(k+1))  </a:t>
                </a:r>
                <a:r>
                  <a:rPr lang="en-US" sz="2400" dirty="0">
                    <a:solidFill>
                      <a:srgbClr val="FF0000"/>
                    </a:solidFill>
                    <a:latin typeface="Calibri" charset="0"/>
                    <a:ea typeface="ＭＳ Ｐゴシック" charset="0"/>
                    <a:cs typeface="ＭＳ Ｐゴシック" charset="0"/>
                    <a:sym typeface="Symbol" charset="0"/>
                  </a:rPr>
                  <a:t> n</a:t>
                </a:r>
                <a:r>
                  <a:rPr lang="en-US" sz="2400" dirty="0">
                    <a:solidFill>
                      <a:srgbClr val="FF0000"/>
                    </a:solidFill>
                    <a:ea typeface="Cambria Math" panose="02040503050406030204" pitchFamily="18" charset="0"/>
                  </a:rPr>
                  <a:t> </a:t>
                </a:r>
                <a14:m>
                  <m:oMath xmlns:m="http://schemas.openxmlformats.org/officeDocument/2006/math">
                    <m:r>
                      <a:rPr lang="en-US" sz="2400" i="1">
                        <a:solidFill>
                          <a:srgbClr val="FF0000"/>
                        </a:solidFill>
                        <a:latin typeface="Cambria Math" panose="02040503050406030204" pitchFamily="18" charset="0"/>
                        <a:ea typeface="Cambria Math" panose="02040503050406030204" pitchFamily="18" charset="0"/>
                      </a:rPr>
                      <m:t>≥</m:t>
                    </m:r>
                  </m:oMath>
                </a14:m>
                <a:r>
                  <a:rPr lang="en-US" sz="2400" dirty="0">
                    <a:solidFill>
                      <a:srgbClr val="FF0000"/>
                    </a:solidFill>
                    <a:latin typeface="Calibri" charset="0"/>
                    <a:ea typeface="ＭＳ Ｐゴシック" charset="0"/>
                    <a:cs typeface="ＭＳ Ｐゴシック" charset="0"/>
                    <a:sym typeface="Symbol" charset="0"/>
                  </a:rPr>
                  <a:t> 1,  S(n).</a:t>
                </a:r>
              </a:p>
              <a:p>
                <a:pPr marL="0" indent="0">
                  <a:buNone/>
                </a:pPr>
                <a:endParaRPr lang="en-US" sz="2400" dirty="0">
                  <a:solidFill>
                    <a:srgbClr val="FF0000"/>
                  </a:solidFill>
                </a:endParaRPr>
              </a:p>
              <a:p>
                <a:pPr lvl="1"/>
                <a:endParaRPr lang="en-US" sz="2000" dirty="0"/>
              </a:p>
            </p:txBody>
          </p:sp>
        </mc:Choice>
        <mc:Fallback xmlns="">
          <p:sp>
            <p:nvSpPr>
              <p:cNvPr id="3" name="Content Placeholder 2">
                <a:extLst>
                  <a:ext uri="{FF2B5EF4-FFF2-40B4-BE49-F238E27FC236}">
                    <a16:creationId xmlns:a16="http://schemas.microsoft.com/office/drawing/2014/main" id="{C61B5A12-8BA8-0A4A-91B1-B785BB9C3326}"/>
                  </a:ext>
                </a:extLst>
              </p:cNvPr>
              <p:cNvSpPr>
                <a:spLocks noGrp="1" noRot="1" noChangeAspect="1" noMove="1" noResize="1" noEditPoints="1" noAdjustHandles="1" noChangeArrowheads="1" noChangeShapeType="1" noTextEdit="1"/>
              </p:cNvSpPr>
              <p:nvPr>
                <p:ph idx="1"/>
              </p:nvPr>
            </p:nvSpPr>
            <p:spPr>
              <a:xfrm>
                <a:off x="457200" y="1600200"/>
                <a:ext cx="8521700" cy="4525963"/>
              </a:xfrm>
              <a:blipFill>
                <a:blip r:embed="rId2"/>
                <a:stretch>
                  <a:fillRect l="-1043" t="-840"/>
                </a:stretch>
              </a:blipFill>
            </p:spPr>
            <p:txBody>
              <a:bodyPr/>
              <a:lstStyle/>
              <a:p>
                <a:r>
                  <a:rPr lang="en-US">
                    <a:noFill/>
                  </a:rPr>
                  <a:t> </a:t>
                </a:r>
              </a:p>
            </p:txBody>
          </p:sp>
        </mc:Fallback>
      </mc:AlternateContent>
      <p:pic>
        <p:nvPicPr>
          <p:cNvPr id="4" name="Picture 3" descr="Screen Shot 2015-03-08 at 11.12.27 AM.png">
            <a:extLst>
              <a:ext uri="{FF2B5EF4-FFF2-40B4-BE49-F238E27FC236}">
                <a16:creationId xmlns:a16="http://schemas.microsoft.com/office/drawing/2014/main" id="{1353307C-7056-3E45-8B37-FEE62EF8C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550" y="799234"/>
            <a:ext cx="7747000" cy="351704"/>
          </a:xfrm>
          <a:prstGeom prst="rect">
            <a:avLst/>
          </a:prstGeom>
        </p:spPr>
      </p:pic>
    </p:spTree>
    <p:extLst>
      <p:ext uri="{BB962C8B-B14F-4D97-AF65-F5344CB8AC3E}">
        <p14:creationId xmlns:p14="http://schemas.microsoft.com/office/powerpoint/2010/main" val="1611424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90500"/>
            <a:ext cx="9144000" cy="6458673"/>
            <a:chOff x="0" y="190500"/>
            <a:chExt cx="9144000" cy="6458673"/>
          </a:xfrm>
        </p:grpSpPr>
        <p:pic>
          <p:nvPicPr>
            <p:cNvPr id="4" name="Picture 3" descr="Screen Shot 2015-03-09 at 8.07.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
              <a:ext cx="9144000" cy="6458673"/>
            </a:xfrm>
            <a:prstGeom prst="rect">
              <a:avLst/>
            </a:prstGeom>
          </p:spPr>
        </p:pic>
        <p:sp>
          <p:nvSpPr>
            <p:cNvPr id="2" name="TextBox 1"/>
            <p:cNvSpPr txBox="1"/>
            <p:nvPr/>
          </p:nvSpPr>
          <p:spPr>
            <a:xfrm>
              <a:off x="3810000" y="3460750"/>
              <a:ext cx="714375" cy="430887"/>
            </a:xfrm>
            <a:prstGeom prst="rect">
              <a:avLst/>
            </a:prstGeom>
            <a:solidFill>
              <a:srgbClr val="FFFFFF"/>
            </a:solidFill>
          </p:spPr>
          <p:txBody>
            <a:bodyPr wrap="square" rtlCol="0">
              <a:spAutoFit/>
            </a:bodyPr>
            <a:lstStyle/>
            <a:p>
              <a:r>
                <a:rPr lang="en-US" sz="2200" dirty="0"/>
                <a:t> S(n)</a:t>
              </a:r>
            </a:p>
          </p:txBody>
        </p:sp>
        <p:sp>
          <p:nvSpPr>
            <p:cNvPr id="5" name="TextBox 4"/>
            <p:cNvSpPr txBox="1"/>
            <p:nvPr/>
          </p:nvSpPr>
          <p:spPr>
            <a:xfrm>
              <a:off x="5629275" y="3438525"/>
              <a:ext cx="714375" cy="430887"/>
            </a:xfrm>
            <a:prstGeom prst="rect">
              <a:avLst/>
            </a:prstGeom>
            <a:solidFill>
              <a:srgbClr val="FFFFFF"/>
            </a:solidFill>
          </p:spPr>
          <p:txBody>
            <a:bodyPr wrap="square" rtlCol="0">
              <a:spAutoFit/>
            </a:bodyPr>
            <a:lstStyle/>
            <a:p>
              <a:r>
                <a:rPr lang="en-US" sz="2200" dirty="0"/>
                <a:t> S(1)</a:t>
              </a:r>
            </a:p>
          </p:txBody>
        </p:sp>
        <p:sp>
          <p:nvSpPr>
            <p:cNvPr id="6" name="TextBox 5"/>
            <p:cNvSpPr txBox="1"/>
            <p:nvPr/>
          </p:nvSpPr>
          <p:spPr>
            <a:xfrm>
              <a:off x="7169150" y="3901162"/>
              <a:ext cx="714375" cy="430887"/>
            </a:xfrm>
            <a:prstGeom prst="rect">
              <a:avLst/>
            </a:prstGeom>
            <a:solidFill>
              <a:srgbClr val="FFFFFF"/>
            </a:solidFill>
          </p:spPr>
          <p:txBody>
            <a:bodyPr wrap="square" rtlCol="0">
              <a:spAutoFit/>
            </a:bodyPr>
            <a:lstStyle/>
            <a:p>
              <a:r>
                <a:rPr lang="en-US" sz="2200" dirty="0"/>
                <a:t> S(n)</a:t>
              </a:r>
            </a:p>
          </p:txBody>
        </p:sp>
        <p:sp>
          <p:nvSpPr>
            <p:cNvPr id="7" name="TextBox 6"/>
            <p:cNvSpPr txBox="1"/>
            <p:nvPr/>
          </p:nvSpPr>
          <p:spPr>
            <a:xfrm>
              <a:off x="5518150" y="4363799"/>
              <a:ext cx="714375" cy="430887"/>
            </a:xfrm>
            <a:prstGeom prst="rect">
              <a:avLst/>
            </a:prstGeom>
            <a:solidFill>
              <a:srgbClr val="FFFFFF"/>
            </a:solidFill>
          </p:spPr>
          <p:txBody>
            <a:bodyPr wrap="square" rtlCol="0">
              <a:spAutoFit/>
            </a:bodyPr>
            <a:lstStyle/>
            <a:p>
              <a:r>
                <a:rPr lang="en-US" sz="2200" dirty="0"/>
                <a:t> S(n)</a:t>
              </a:r>
            </a:p>
          </p:txBody>
        </p:sp>
        <p:sp>
          <p:nvSpPr>
            <p:cNvPr id="8" name="TextBox 7"/>
            <p:cNvSpPr txBox="1"/>
            <p:nvPr/>
          </p:nvSpPr>
          <p:spPr>
            <a:xfrm>
              <a:off x="2025650" y="5724525"/>
              <a:ext cx="1054100" cy="461665"/>
            </a:xfrm>
            <a:prstGeom prst="rect">
              <a:avLst/>
            </a:prstGeom>
            <a:solidFill>
              <a:srgbClr val="FFFFFF"/>
            </a:solidFill>
          </p:spPr>
          <p:txBody>
            <a:bodyPr wrap="square" rtlCol="0">
              <a:spAutoFit/>
            </a:bodyPr>
            <a:lstStyle/>
            <a:p>
              <a:r>
                <a:rPr lang="en-US" sz="2400" dirty="0"/>
                <a:t> S(a-1)</a:t>
              </a:r>
            </a:p>
          </p:txBody>
        </p:sp>
        <p:sp>
          <p:nvSpPr>
            <p:cNvPr id="9" name="TextBox 8"/>
            <p:cNvSpPr txBox="1"/>
            <p:nvPr/>
          </p:nvSpPr>
          <p:spPr>
            <a:xfrm>
              <a:off x="5876924" y="5708650"/>
              <a:ext cx="2085976" cy="461665"/>
            </a:xfrm>
            <a:prstGeom prst="rect">
              <a:avLst/>
            </a:prstGeom>
            <a:solidFill>
              <a:srgbClr val="FFFFFF"/>
            </a:solidFill>
          </p:spPr>
          <p:txBody>
            <a:bodyPr wrap="square" rtlCol="0">
              <a:spAutoFit/>
            </a:bodyPr>
            <a:lstStyle/>
            <a:p>
              <a:r>
                <a:rPr lang="en-US" sz="2400" dirty="0"/>
                <a:t> S(a-1) </a:t>
              </a:r>
              <a:r>
                <a:rPr lang="en-US" sz="2400" dirty="0">
                  <a:latin typeface="Calibri" charset="0"/>
                  <a:ea typeface="ＭＳ Ｐゴシック" charset="0"/>
                  <a:cs typeface="ＭＳ Ｐゴシック" charset="0"/>
                  <a:sym typeface="Symbol" charset="0"/>
                </a:rPr>
                <a:t> S(a)</a:t>
              </a:r>
              <a:r>
                <a:rPr lang="en-US" sz="2400" dirty="0"/>
                <a:t>  </a:t>
              </a:r>
            </a:p>
          </p:txBody>
        </p:sp>
        <p:sp>
          <p:nvSpPr>
            <p:cNvPr id="10" name="TextBox 9"/>
            <p:cNvSpPr txBox="1"/>
            <p:nvPr/>
          </p:nvSpPr>
          <p:spPr>
            <a:xfrm>
              <a:off x="1263650" y="5277763"/>
              <a:ext cx="714375" cy="430887"/>
            </a:xfrm>
            <a:prstGeom prst="rect">
              <a:avLst/>
            </a:prstGeom>
            <a:solidFill>
              <a:srgbClr val="FFFFFF"/>
            </a:solidFill>
          </p:spPr>
          <p:txBody>
            <a:bodyPr wrap="square" rtlCol="0">
              <a:spAutoFit/>
            </a:bodyPr>
            <a:lstStyle/>
            <a:p>
              <a:r>
                <a:rPr lang="en-US" sz="2200" dirty="0"/>
                <a:t> S(1)</a:t>
              </a:r>
            </a:p>
          </p:txBody>
        </p:sp>
        <p:sp>
          <p:nvSpPr>
            <p:cNvPr id="11" name="TextBox 10"/>
            <p:cNvSpPr txBox="1"/>
            <p:nvPr/>
          </p:nvSpPr>
          <p:spPr>
            <a:xfrm>
              <a:off x="1457324" y="3928824"/>
              <a:ext cx="1971676" cy="461665"/>
            </a:xfrm>
            <a:prstGeom prst="rect">
              <a:avLst/>
            </a:prstGeom>
            <a:solidFill>
              <a:srgbClr val="FFFFFF"/>
            </a:solidFill>
          </p:spPr>
          <p:txBody>
            <a:bodyPr wrap="square" rtlCol="0">
              <a:spAutoFit/>
            </a:bodyPr>
            <a:lstStyle/>
            <a:p>
              <a:r>
                <a:rPr lang="en-US" sz="2400" dirty="0"/>
                <a:t>S(k) </a:t>
              </a:r>
              <a:r>
                <a:rPr lang="en-US" sz="2400" dirty="0">
                  <a:latin typeface="Calibri" charset="0"/>
                  <a:ea typeface="ＭＳ Ｐゴシック" charset="0"/>
                  <a:cs typeface="ＭＳ Ｐゴシック" charset="0"/>
                  <a:sym typeface="Symbol" charset="0"/>
                </a:rPr>
                <a:t> S(k+1))</a:t>
              </a:r>
              <a:r>
                <a:rPr lang="en-US" sz="2400" dirty="0"/>
                <a:t>  </a:t>
              </a:r>
            </a:p>
          </p:txBody>
        </p:sp>
      </p:grpSp>
      <p:sp>
        <p:nvSpPr>
          <p:cNvPr id="16" name="TextBox 15"/>
          <p:cNvSpPr txBox="1"/>
          <p:nvPr/>
        </p:nvSpPr>
        <p:spPr>
          <a:xfrm>
            <a:off x="4275741" y="1706533"/>
            <a:ext cx="450670" cy="461665"/>
          </a:xfrm>
          <a:prstGeom prst="rect">
            <a:avLst/>
          </a:prstGeom>
          <a:solidFill>
            <a:srgbClr val="FFFFFF"/>
          </a:solidFill>
        </p:spPr>
        <p:txBody>
          <a:bodyPr wrap="square" rtlCol="0">
            <a:spAutoFit/>
          </a:bodyPr>
          <a:lstStyle/>
          <a:p>
            <a:r>
              <a:rPr lang="en-US" sz="2400" dirty="0"/>
              <a:t>Z</a:t>
            </a:r>
            <a:r>
              <a:rPr lang="en-US" sz="2400" baseline="30000" dirty="0"/>
              <a:t>+</a:t>
            </a:r>
            <a:endParaRPr lang="en-US" sz="2400" dirty="0"/>
          </a:p>
        </p:txBody>
      </p:sp>
      <p:sp>
        <p:nvSpPr>
          <p:cNvPr id="17" name="TextBox 16"/>
          <p:cNvSpPr txBox="1"/>
          <p:nvPr/>
        </p:nvSpPr>
        <p:spPr>
          <a:xfrm>
            <a:off x="1800315" y="4355633"/>
            <a:ext cx="450670" cy="461665"/>
          </a:xfrm>
          <a:prstGeom prst="rect">
            <a:avLst/>
          </a:prstGeom>
          <a:solidFill>
            <a:srgbClr val="FFFFFF"/>
          </a:solidFill>
        </p:spPr>
        <p:txBody>
          <a:bodyPr wrap="square" rtlCol="0">
            <a:spAutoFit/>
          </a:bodyPr>
          <a:lstStyle/>
          <a:p>
            <a:r>
              <a:rPr lang="en-US" sz="2400" dirty="0"/>
              <a:t>Z</a:t>
            </a:r>
            <a:r>
              <a:rPr lang="en-US" sz="2400" baseline="30000" dirty="0"/>
              <a:t>+</a:t>
            </a:r>
            <a:endParaRPr lang="en-US" sz="2400" dirty="0"/>
          </a:p>
        </p:txBody>
      </p:sp>
    </p:spTree>
    <p:extLst>
      <p:ext uri="{BB962C8B-B14F-4D97-AF65-F5344CB8AC3E}">
        <p14:creationId xmlns:p14="http://schemas.microsoft.com/office/powerpoint/2010/main" val="2403131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p>
        </p:txBody>
      </p:sp>
      <p:sp>
        <p:nvSpPr>
          <p:cNvPr id="3" name="Content Placeholder 2"/>
          <p:cNvSpPr>
            <a:spLocks noGrp="1"/>
          </p:cNvSpPr>
          <p:nvPr>
            <p:ph idx="1"/>
          </p:nvPr>
        </p:nvSpPr>
        <p:spPr>
          <a:xfrm>
            <a:off x="457200" y="1600200"/>
            <a:ext cx="8229600" cy="5257800"/>
          </a:xfrm>
        </p:spPr>
        <p:txBody>
          <a:bodyPr>
            <a:normAutofit/>
          </a:bodyPr>
          <a:lstStyle/>
          <a:p>
            <a:r>
              <a:rPr lang="en-US" sz="2800" dirty="0"/>
              <a:t>Show that any number larger than 43 can be written as the sum of nonnegative multiples of 6, 9, or 20.</a:t>
            </a:r>
          </a:p>
          <a:p>
            <a:pPr lvl="1"/>
            <a:r>
              <a:rPr lang="en-US" sz="2600" dirty="0" err="1"/>
              <a:t>i.e</a:t>
            </a:r>
            <a:r>
              <a:rPr lang="en-US" sz="2600" dirty="0"/>
              <a:t>  </a:t>
            </a:r>
            <a:r>
              <a:rPr lang="en-US" sz="2600" dirty="0">
                <a:solidFill>
                  <a:srgbClr val="0000FF"/>
                </a:solidFill>
              </a:rPr>
              <a:t>n = 6 t</a:t>
            </a:r>
            <a:r>
              <a:rPr lang="en-US" sz="2600" baseline="-25000" dirty="0">
                <a:solidFill>
                  <a:srgbClr val="0000FF"/>
                </a:solidFill>
              </a:rPr>
              <a:t>1</a:t>
            </a:r>
            <a:r>
              <a:rPr lang="en-US" sz="2600" dirty="0">
                <a:solidFill>
                  <a:srgbClr val="0000FF"/>
                </a:solidFill>
              </a:rPr>
              <a:t> + 9 t</a:t>
            </a:r>
            <a:r>
              <a:rPr lang="en-US" sz="2600" baseline="-25000" dirty="0">
                <a:solidFill>
                  <a:srgbClr val="0000FF"/>
                </a:solidFill>
              </a:rPr>
              <a:t>2</a:t>
            </a:r>
            <a:r>
              <a:rPr lang="en-US" sz="2600" dirty="0">
                <a:solidFill>
                  <a:srgbClr val="0000FF"/>
                </a:solidFill>
              </a:rPr>
              <a:t> + 20 t</a:t>
            </a:r>
            <a:r>
              <a:rPr lang="en-US" sz="2600" baseline="-25000" dirty="0">
                <a:solidFill>
                  <a:srgbClr val="0000FF"/>
                </a:solidFill>
              </a:rPr>
              <a:t>3</a:t>
            </a:r>
            <a:r>
              <a:rPr lang="en-US" sz="2600" dirty="0">
                <a:solidFill>
                  <a:srgbClr val="0000FF"/>
                </a:solidFill>
              </a:rPr>
              <a:t>, where t</a:t>
            </a:r>
            <a:r>
              <a:rPr lang="en-US" sz="2600" baseline="-25000" dirty="0">
                <a:solidFill>
                  <a:srgbClr val="0000FF"/>
                </a:solidFill>
              </a:rPr>
              <a:t>1</a:t>
            </a:r>
            <a:r>
              <a:rPr lang="en-US" sz="2600" dirty="0">
                <a:solidFill>
                  <a:srgbClr val="0000FF"/>
                </a:solidFill>
              </a:rPr>
              <a:t>, t</a:t>
            </a:r>
            <a:r>
              <a:rPr lang="en-US" sz="2600" baseline="-25000" dirty="0">
                <a:solidFill>
                  <a:srgbClr val="0000FF"/>
                </a:solidFill>
              </a:rPr>
              <a:t>2</a:t>
            </a:r>
            <a:r>
              <a:rPr lang="en-US" sz="2600" dirty="0">
                <a:solidFill>
                  <a:srgbClr val="0000FF"/>
                </a:solidFill>
              </a:rPr>
              <a:t>, t</a:t>
            </a:r>
            <a:r>
              <a:rPr lang="en-US" sz="2400" baseline="-25000" dirty="0">
                <a:solidFill>
                  <a:srgbClr val="0000FF"/>
                </a:solidFill>
              </a:rPr>
              <a:t>3</a:t>
            </a:r>
            <a:r>
              <a:rPr lang="en-US" sz="2400" dirty="0">
                <a:solidFill>
                  <a:srgbClr val="0000FF"/>
                </a:solidFill>
              </a:rPr>
              <a:t> ≥ 0, n ≥ 44</a:t>
            </a:r>
            <a:r>
              <a:rPr lang="en-US" sz="2400" dirty="0"/>
              <a:t>.</a:t>
            </a:r>
            <a:endParaRPr lang="en-US" sz="2600" dirty="0"/>
          </a:p>
        </p:txBody>
      </p:sp>
    </p:spTree>
    <p:extLst>
      <p:ext uri="{BB962C8B-B14F-4D97-AF65-F5344CB8AC3E}">
        <p14:creationId xmlns:p14="http://schemas.microsoft.com/office/powerpoint/2010/main" val="1049668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p>
        </p:txBody>
      </p:sp>
      <p:sp>
        <p:nvSpPr>
          <p:cNvPr id="3" name="Content Placeholder 2"/>
          <p:cNvSpPr>
            <a:spLocks noGrp="1"/>
          </p:cNvSpPr>
          <p:nvPr>
            <p:ph idx="1"/>
          </p:nvPr>
        </p:nvSpPr>
        <p:spPr>
          <a:xfrm>
            <a:off x="457200" y="1600200"/>
            <a:ext cx="8229600" cy="5257800"/>
          </a:xfrm>
        </p:spPr>
        <p:txBody>
          <a:bodyPr>
            <a:normAutofit/>
          </a:bodyPr>
          <a:lstStyle/>
          <a:p>
            <a:r>
              <a:rPr lang="en-US" sz="2800" dirty="0"/>
              <a:t>Show that any number larger than 43 can be written as the sum of nonnegative multiples of 6, 9, or 20.</a:t>
            </a:r>
          </a:p>
          <a:p>
            <a:pPr lvl="1"/>
            <a:r>
              <a:rPr lang="en-US" sz="2600" dirty="0" err="1"/>
              <a:t>i.e</a:t>
            </a:r>
            <a:r>
              <a:rPr lang="en-US" sz="2600" dirty="0"/>
              <a:t>  </a:t>
            </a:r>
            <a:r>
              <a:rPr lang="en-US" sz="2600" dirty="0">
                <a:solidFill>
                  <a:srgbClr val="0000FF"/>
                </a:solidFill>
              </a:rPr>
              <a:t>n = 6 t</a:t>
            </a:r>
            <a:r>
              <a:rPr lang="en-US" sz="2600" baseline="-25000" dirty="0">
                <a:solidFill>
                  <a:srgbClr val="0000FF"/>
                </a:solidFill>
              </a:rPr>
              <a:t>1</a:t>
            </a:r>
            <a:r>
              <a:rPr lang="en-US" sz="2600" dirty="0">
                <a:solidFill>
                  <a:srgbClr val="0000FF"/>
                </a:solidFill>
              </a:rPr>
              <a:t> + 9 t</a:t>
            </a:r>
            <a:r>
              <a:rPr lang="en-US" sz="2600" baseline="-25000" dirty="0">
                <a:solidFill>
                  <a:srgbClr val="0000FF"/>
                </a:solidFill>
              </a:rPr>
              <a:t>2</a:t>
            </a:r>
            <a:r>
              <a:rPr lang="en-US" sz="2600" dirty="0">
                <a:solidFill>
                  <a:srgbClr val="0000FF"/>
                </a:solidFill>
              </a:rPr>
              <a:t> + 20 t</a:t>
            </a:r>
            <a:r>
              <a:rPr lang="en-US" sz="2600" baseline="-25000" dirty="0">
                <a:solidFill>
                  <a:srgbClr val="0000FF"/>
                </a:solidFill>
              </a:rPr>
              <a:t>3</a:t>
            </a:r>
            <a:r>
              <a:rPr lang="en-US" sz="2600" dirty="0">
                <a:solidFill>
                  <a:srgbClr val="0000FF"/>
                </a:solidFill>
              </a:rPr>
              <a:t>, where t</a:t>
            </a:r>
            <a:r>
              <a:rPr lang="en-US" sz="2600" baseline="-25000" dirty="0">
                <a:solidFill>
                  <a:srgbClr val="0000FF"/>
                </a:solidFill>
              </a:rPr>
              <a:t>1</a:t>
            </a:r>
            <a:r>
              <a:rPr lang="en-US" sz="2600" dirty="0">
                <a:solidFill>
                  <a:srgbClr val="0000FF"/>
                </a:solidFill>
              </a:rPr>
              <a:t>, t</a:t>
            </a:r>
            <a:r>
              <a:rPr lang="en-US" sz="2600" baseline="-25000" dirty="0">
                <a:solidFill>
                  <a:srgbClr val="0000FF"/>
                </a:solidFill>
              </a:rPr>
              <a:t>2</a:t>
            </a:r>
            <a:r>
              <a:rPr lang="en-US" sz="2600" dirty="0">
                <a:solidFill>
                  <a:srgbClr val="0000FF"/>
                </a:solidFill>
              </a:rPr>
              <a:t>, t</a:t>
            </a:r>
            <a:r>
              <a:rPr lang="en-US" sz="2400" baseline="-25000" dirty="0">
                <a:solidFill>
                  <a:srgbClr val="0000FF"/>
                </a:solidFill>
              </a:rPr>
              <a:t>3</a:t>
            </a:r>
            <a:r>
              <a:rPr lang="en-US" sz="2400" dirty="0">
                <a:solidFill>
                  <a:srgbClr val="0000FF"/>
                </a:solidFill>
              </a:rPr>
              <a:t> ≥ 0, n ≥ 44</a:t>
            </a:r>
            <a:r>
              <a:rPr lang="en-US" sz="2400" dirty="0"/>
              <a:t>.</a:t>
            </a:r>
            <a:endParaRPr lang="en-US" sz="2600" dirty="0"/>
          </a:p>
          <a:p>
            <a:r>
              <a:rPr lang="en-US" sz="2800" dirty="0"/>
              <a:t>Consider n=1,2,3,…. </a:t>
            </a:r>
          </a:p>
          <a:p>
            <a:r>
              <a:rPr lang="en-US" sz="2800" dirty="0"/>
              <a:t>We notice that only the numbers 6, 9, 12, 15, 18, 20, 21, 24, 26, 27, 29, 30, 32, 33, 36, 38, 39, 40, 42 (less than 43)  can be expressed as the sum of the multiples of 6, 9 and 20.</a:t>
            </a:r>
            <a:endParaRPr lang="en-US" sz="2400" dirty="0"/>
          </a:p>
          <a:p>
            <a:r>
              <a:rPr lang="en-US" sz="2800" dirty="0"/>
              <a:t>However, 43 is not expressible as the sum of 6, 9, and 20.</a:t>
            </a:r>
          </a:p>
        </p:txBody>
      </p:sp>
    </p:spTree>
    <p:extLst>
      <p:ext uri="{BB962C8B-B14F-4D97-AF65-F5344CB8AC3E}">
        <p14:creationId xmlns:p14="http://schemas.microsoft.com/office/powerpoint/2010/main" val="1820351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sz="2800" dirty="0"/>
              <a:t>Show that any number larger than 43 can be written as the sum of nonnegative multiples of 6, 9, or 20.</a:t>
            </a:r>
          </a:p>
          <a:p>
            <a:pPr lvl="1"/>
            <a:r>
              <a:rPr lang="en-US" sz="2600" dirty="0" err="1"/>
              <a:t>i.e</a:t>
            </a:r>
            <a:r>
              <a:rPr lang="en-US" sz="2600" dirty="0"/>
              <a:t>  </a:t>
            </a:r>
            <a:r>
              <a:rPr lang="en-US" sz="2600" dirty="0">
                <a:solidFill>
                  <a:srgbClr val="0000FF"/>
                </a:solidFill>
              </a:rPr>
              <a:t>n = 6 t</a:t>
            </a:r>
            <a:r>
              <a:rPr lang="en-US" sz="2600" baseline="-25000" dirty="0">
                <a:solidFill>
                  <a:srgbClr val="0000FF"/>
                </a:solidFill>
              </a:rPr>
              <a:t>1</a:t>
            </a:r>
            <a:r>
              <a:rPr lang="en-US" sz="2600" dirty="0">
                <a:solidFill>
                  <a:srgbClr val="0000FF"/>
                </a:solidFill>
              </a:rPr>
              <a:t> + 9 t</a:t>
            </a:r>
            <a:r>
              <a:rPr lang="en-US" sz="2600" baseline="-25000" dirty="0">
                <a:solidFill>
                  <a:srgbClr val="0000FF"/>
                </a:solidFill>
              </a:rPr>
              <a:t>2</a:t>
            </a:r>
            <a:r>
              <a:rPr lang="en-US" sz="2600" dirty="0">
                <a:solidFill>
                  <a:srgbClr val="0000FF"/>
                </a:solidFill>
              </a:rPr>
              <a:t> + 20 t</a:t>
            </a:r>
            <a:r>
              <a:rPr lang="en-US" sz="2600" baseline="-25000" dirty="0">
                <a:solidFill>
                  <a:srgbClr val="0000FF"/>
                </a:solidFill>
              </a:rPr>
              <a:t>3</a:t>
            </a:r>
            <a:r>
              <a:rPr lang="en-US" sz="2600" dirty="0">
                <a:solidFill>
                  <a:srgbClr val="0000FF"/>
                </a:solidFill>
              </a:rPr>
              <a:t>, where t</a:t>
            </a:r>
            <a:r>
              <a:rPr lang="en-US" sz="2600" baseline="-25000" dirty="0">
                <a:solidFill>
                  <a:srgbClr val="0000FF"/>
                </a:solidFill>
              </a:rPr>
              <a:t>1</a:t>
            </a:r>
            <a:r>
              <a:rPr lang="en-US" sz="2600" dirty="0">
                <a:solidFill>
                  <a:srgbClr val="0000FF"/>
                </a:solidFill>
              </a:rPr>
              <a:t>, t</a:t>
            </a:r>
            <a:r>
              <a:rPr lang="en-US" sz="2600" baseline="-25000" dirty="0">
                <a:solidFill>
                  <a:srgbClr val="0000FF"/>
                </a:solidFill>
              </a:rPr>
              <a:t>2</a:t>
            </a:r>
            <a:r>
              <a:rPr lang="en-US" sz="2600" dirty="0">
                <a:solidFill>
                  <a:srgbClr val="0000FF"/>
                </a:solidFill>
              </a:rPr>
              <a:t>, t</a:t>
            </a:r>
            <a:r>
              <a:rPr lang="en-US" sz="2400" baseline="-25000" dirty="0">
                <a:solidFill>
                  <a:srgbClr val="0000FF"/>
                </a:solidFill>
              </a:rPr>
              <a:t>3</a:t>
            </a:r>
            <a:r>
              <a:rPr lang="en-US" sz="2400" dirty="0">
                <a:solidFill>
                  <a:srgbClr val="0000FF"/>
                </a:solidFill>
              </a:rPr>
              <a:t> ≥ 0, n ≥ 44</a:t>
            </a:r>
            <a:r>
              <a:rPr lang="en-US" sz="2400" dirty="0"/>
              <a:t>.</a:t>
            </a:r>
            <a:endParaRPr lang="en-US" sz="2600" dirty="0"/>
          </a:p>
          <a:p>
            <a:r>
              <a:rPr lang="en-US" sz="2800" dirty="0"/>
              <a:t>Consider n=1,2,3,…. </a:t>
            </a:r>
          </a:p>
          <a:p>
            <a:r>
              <a:rPr lang="en-US" sz="2800" dirty="0"/>
              <a:t>We notice that only the numbers 6, 9, 12, 15, 18, 20, 21, 24, 26, 27, 29, 30, 32, 33, 36, 38, 39, 40, 42 (less than 43)  can be expressed as the sum of 6 and 9.</a:t>
            </a:r>
            <a:endParaRPr lang="en-US" sz="2400" dirty="0"/>
          </a:p>
          <a:p>
            <a:r>
              <a:rPr lang="en-US" sz="2800" dirty="0"/>
              <a:t>However, 43 is not expressible as the sum of 6, 9, and 20.</a:t>
            </a:r>
          </a:p>
          <a:p>
            <a:r>
              <a:rPr lang="en-US" sz="2800" dirty="0"/>
              <a:t>Claim any number greater than or equal to 44 can be expressed as</a:t>
            </a:r>
          </a:p>
          <a:p>
            <a:pPr lvl="1"/>
            <a:r>
              <a:rPr lang="en-US" sz="2400" dirty="0">
                <a:solidFill>
                  <a:srgbClr val="0000FF"/>
                </a:solidFill>
              </a:rPr>
              <a:t>S(n): n = 6 t</a:t>
            </a:r>
            <a:r>
              <a:rPr lang="en-US" sz="2400" baseline="-25000" dirty="0">
                <a:solidFill>
                  <a:srgbClr val="0000FF"/>
                </a:solidFill>
              </a:rPr>
              <a:t>1</a:t>
            </a:r>
            <a:r>
              <a:rPr lang="en-US" sz="2400" dirty="0">
                <a:solidFill>
                  <a:srgbClr val="0000FF"/>
                </a:solidFill>
              </a:rPr>
              <a:t> + 9 t</a:t>
            </a:r>
            <a:r>
              <a:rPr lang="en-US" sz="2400" baseline="-25000" dirty="0">
                <a:solidFill>
                  <a:srgbClr val="0000FF"/>
                </a:solidFill>
              </a:rPr>
              <a:t>2</a:t>
            </a:r>
            <a:r>
              <a:rPr lang="en-US" sz="2400" dirty="0">
                <a:solidFill>
                  <a:srgbClr val="0000FF"/>
                </a:solidFill>
              </a:rPr>
              <a:t> + 20 t</a:t>
            </a:r>
            <a:r>
              <a:rPr lang="en-US" sz="2400" baseline="-25000" dirty="0">
                <a:solidFill>
                  <a:srgbClr val="0000FF"/>
                </a:solidFill>
              </a:rPr>
              <a:t>3</a:t>
            </a:r>
            <a:r>
              <a:rPr lang="en-US" sz="2400" dirty="0">
                <a:solidFill>
                  <a:srgbClr val="0000FF"/>
                </a:solidFill>
              </a:rPr>
              <a:t>, where t</a:t>
            </a:r>
            <a:r>
              <a:rPr lang="en-US" sz="2400" baseline="-25000" dirty="0">
                <a:solidFill>
                  <a:srgbClr val="0000FF"/>
                </a:solidFill>
              </a:rPr>
              <a:t>1</a:t>
            </a:r>
            <a:r>
              <a:rPr lang="en-US" sz="2400" dirty="0">
                <a:solidFill>
                  <a:srgbClr val="0000FF"/>
                </a:solidFill>
              </a:rPr>
              <a:t>, t</a:t>
            </a:r>
            <a:r>
              <a:rPr lang="en-US" sz="2400" baseline="-25000" dirty="0">
                <a:solidFill>
                  <a:srgbClr val="0000FF"/>
                </a:solidFill>
              </a:rPr>
              <a:t>2</a:t>
            </a:r>
            <a:r>
              <a:rPr lang="en-US" sz="2400" dirty="0">
                <a:solidFill>
                  <a:srgbClr val="0000FF"/>
                </a:solidFill>
              </a:rPr>
              <a:t>, t</a:t>
            </a:r>
            <a:r>
              <a:rPr lang="en-US" sz="2400" baseline="-25000" dirty="0">
                <a:solidFill>
                  <a:srgbClr val="0000FF"/>
                </a:solidFill>
              </a:rPr>
              <a:t>3</a:t>
            </a:r>
            <a:r>
              <a:rPr lang="en-US" sz="2400" dirty="0">
                <a:solidFill>
                  <a:srgbClr val="0000FF"/>
                </a:solidFill>
              </a:rPr>
              <a:t> ≥ 0, n ≥ 44</a:t>
            </a:r>
            <a:r>
              <a:rPr lang="en-US" sz="2400" dirty="0"/>
              <a:t>.</a:t>
            </a:r>
            <a:endParaRPr lang="en-US" sz="2600" dirty="0"/>
          </a:p>
          <a:p>
            <a:pPr lvl="1"/>
            <a:endParaRPr lang="en-US" sz="2400" dirty="0"/>
          </a:p>
        </p:txBody>
      </p:sp>
    </p:spTree>
    <p:extLst>
      <p:ext uri="{BB962C8B-B14F-4D97-AF65-F5344CB8AC3E}">
        <p14:creationId xmlns:p14="http://schemas.microsoft.com/office/powerpoint/2010/main" val="1257916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19173</TotalTime>
  <Words>2537</Words>
  <Application>Microsoft Macintosh PowerPoint</Application>
  <PresentationFormat>On-screen Show (4:3)</PresentationFormat>
  <Paragraphs>182</Paragraphs>
  <Slides>44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ＭＳ Ｐゴシック</vt:lpstr>
      <vt:lpstr>Arial</vt:lpstr>
      <vt:lpstr>Calibri</vt:lpstr>
      <vt:lpstr>Cambria Math</vt:lpstr>
      <vt:lpstr>Symbol</vt:lpstr>
      <vt:lpstr>Wingdings</vt:lpstr>
      <vt:lpstr>Office Theme</vt:lpstr>
      <vt:lpstr>Induction (Chapter 7.6)</vt:lpstr>
      <vt:lpstr>PowerPoint Presentation</vt:lpstr>
      <vt:lpstr>PowerPoint Presentation</vt:lpstr>
      <vt:lpstr>PowerPoint Presentation</vt:lpstr>
      <vt:lpstr>PowerPoint Presentation</vt:lpstr>
      <vt:lpstr>PowerPoint Presentation</vt:lpstr>
      <vt:lpstr>Example </vt:lpstr>
      <vt:lpstr>Example </vt:lpstr>
      <vt:lpstr>Example </vt:lpstr>
      <vt:lpstr>Example (contd.) </vt:lpstr>
      <vt:lpstr>Example (contd.) </vt:lpstr>
      <vt:lpstr>Principle of Strong Mathematical Induction</vt:lpstr>
      <vt:lpstr>Example</vt:lpstr>
      <vt:lpstr>Example</vt:lpstr>
      <vt:lpstr>Steps to doing an inductive proof</vt:lpstr>
      <vt:lpstr>Steps to doing an inductive proof</vt:lpstr>
      <vt:lpstr>Steps to doing an inductive proof</vt:lpstr>
      <vt:lpstr>Steps to doing an inductive proof</vt:lpstr>
      <vt:lpstr>Steps to doing an inductive proof</vt:lpstr>
      <vt:lpstr>Problem</vt:lpstr>
      <vt:lpstr>Fundamental Theorem of Arithmetic</vt:lpstr>
      <vt:lpstr>Fundamental Theorem of Arithmetic</vt:lpstr>
      <vt:lpstr>PowerPoint Presentation</vt:lpstr>
      <vt:lpstr>Fibonacci Number</vt:lpstr>
      <vt:lpstr>Fibonacci Number</vt:lpstr>
      <vt:lpstr>Number of diagonals in a convex polygon with n vertices.</vt:lpstr>
      <vt:lpstr>Number of diagonals in a convex polygon with n vertices is n(n-3)/2.</vt:lpstr>
      <vt:lpstr>PowerPoint Presentation</vt:lpstr>
      <vt:lpstr>PowerPoint Presentation</vt:lpstr>
      <vt:lpstr>PowerPoint Presentation</vt:lpstr>
      <vt:lpstr>False Theorem</vt:lpstr>
      <vt:lpstr>False Theorem</vt:lpstr>
      <vt:lpstr>PowerPoint Presentation</vt:lpstr>
      <vt:lpstr>PowerPoint Presentation</vt:lpstr>
      <vt:lpstr>PowerPoint Presentation</vt:lpstr>
      <vt:lpstr>PowerPoint Presentation</vt:lpstr>
      <vt:lpstr>Key Insight</vt:lpstr>
      <vt:lpstr>PowerPoint Presentation</vt:lpstr>
      <vt:lpstr>PowerPoint Presentation</vt:lpstr>
      <vt:lpstr>PowerPoint Presentation</vt:lpstr>
      <vt:lpstr>PowerPoint Presentation</vt:lpstr>
      <vt:lpstr>Inductive step.</vt:lpstr>
      <vt:lpstr>PowerPoint Presentation</vt:lpstr>
      <vt:lpstr>PowerPoint Presentation</vt:lpstr>
    </vt:vector>
  </TitlesOfParts>
  <Company>SFU</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(Chapter 10)</dc:title>
  <dc:creator>Binay Bhattacharya</dc:creator>
  <cp:lastModifiedBy>Microsoft Office User</cp:lastModifiedBy>
  <cp:revision>121</cp:revision>
  <cp:lastPrinted>2015-03-11T08:40:55Z</cp:lastPrinted>
  <dcterms:created xsi:type="dcterms:W3CDTF">2015-03-08T06:14:15Z</dcterms:created>
  <dcterms:modified xsi:type="dcterms:W3CDTF">2020-11-09T19:24:19Z</dcterms:modified>
</cp:coreProperties>
</file>