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68" r:id="rId3"/>
    <p:sldId id="335" r:id="rId4"/>
    <p:sldId id="336" r:id="rId5"/>
    <p:sldId id="353" r:id="rId6"/>
    <p:sldId id="337" r:id="rId7"/>
    <p:sldId id="354" r:id="rId8"/>
    <p:sldId id="338" r:id="rId9"/>
    <p:sldId id="339" r:id="rId10"/>
    <p:sldId id="341" r:id="rId11"/>
    <p:sldId id="342" r:id="rId12"/>
    <p:sldId id="343" r:id="rId13"/>
    <p:sldId id="345" r:id="rId14"/>
    <p:sldId id="344" r:id="rId15"/>
    <p:sldId id="346" r:id="rId16"/>
    <p:sldId id="347" r:id="rId17"/>
    <p:sldId id="348" r:id="rId18"/>
    <p:sldId id="349" r:id="rId19"/>
    <p:sldId id="350" r:id="rId20"/>
    <p:sldId id="351" r:id="rId21"/>
    <p:sldId id="355" r:id="rId22"/>
    <p:sldId id="356" r:id="rId23"/>
    <p:sldId id="269" r:id="rId24"/>
    <p:sldId id="270" r:id="rId25"/>
    <p:sldId id="259" r:id="rId26"/>
    <p:sldId id="271" r:id="rId27"/>
    <p:sldId id="352" r:id="rId28"/>
    <p:sldId id="273" r:id="rId29"/>
    <p:sldId id="274" r:id="rId30"/>
    <p:sldId id="276" r:id="rId31"/>
    <p:sldId id="277" r:id="rId32"/>
    <p:sldId id="278" r:id="rId33"/>
    <p:sldId id="280" r:id="rId34"/>
    <p:sldId id="281" r:id="rId35"/>
    <p:sldId id="282" r:id="rId36"/>
    <p:sldId id="283" r:id="rId37"/>
    <p:sldId id="284" r:id="rId38"/>
    <p:sldId id="285" r:id="rId39"/>
    <p:sldId id="286" r:id="rId40"/>
    <p:sldId id="287" r:id="rId41"/>
    <p:sldId id="288" r:id="rId42"/>
    <p:sldId id="334" r:id="rId43"/>
    <p:sldId id="290" r:id="rId44"/>
    <p:sldId id="321" r:id="rId45"/>
    <p:sldId id="289" r:id="rId46"/>
    <p:sldId id="272" r:id="rId47"/>
    <p:sldId id="293" r:id="rId48"/>
    <p:sldId id="294" r:id="rId49"/>
    <p:sldId id="295" r:id="rId50"/>
    <p:sldId id="309" r:id="rId51"/>
    <p:sldId id="31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73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643"/>
  </p:normalViewPr>
  <p:slideViewPr>
    <p:cSldViewPr snapToGrid="0" snapToObjects="1">
      <p:cViewPr varScale="1">
        <p:scale>
          <a:sx n="100" d="100"/>
          <a:sy n="100" d="100"/>
        </p:scale>
        <p:origin x="1512"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CB78E-30EE-984C-865B-7F2349A8D3C9}" type="datetimeFigureOut">
              <a:rPr lang="en-US" smtClean="0"/>
              <a:t>11/1/20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D1743-76DB-BF4A-9744-AF461950C786}" type="slidenum">
              <a:rPr lang="en-US" smtClean="0"/>
              <a:t>‹#›</a:t>
            </a:fld>
            <a:endParaRPr lang="en-US"/>
          </a:p>
        </p:txBody>
      </p:sp>
    </p:spTree>
    <p:extLst>
      <p:ext uri="{BB962C8B-B14F-4D97-AF65-F5344CB8AC3E}">
        <p14:creationId xmlns:p14="http://schemas.microsoft.com/office/powerpoint/2010/main" val="39621388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use direct proof.</a:t>
            </a:r>
          </a:p>
        </p:txBody>
      </p:sp>
      <p:sp>
        <p:nvSpPr>
          <p:cNvPr id="4" name="Slide Number Placeholder 3"/>
          <p:cNvSpPr>
            <a:spLocks noGrp="1"/>
          </p:cNvSpPr>
          <p:nvPr>
            <p:ph type="sldNum" sz="quarter" idx="10"/>
          </p:nvPr>
        </p:nvSpPr>
        <p:spPr/>
        <p:txBody>
          <a:bodyPr/>
          <a:lstStyle/>
          <a:p>
            <a:fld id="{673D1743-76DB-BF4A-9744-AF461950C786}" type="slidenum">
              <a:rPr lang="en-US" smtClean="0"/>
              <a:t>41</a:t>
            </a:fld>
            <a:endParaRPr lang="en-US"/>
          </a:p>
        </p:txBody>
      </p:sp>
    </p:spTree>
    <p:extLst>
      <p:ext uri="{BB962C8B-B14F-4D97-AF65-F5344CB8AC3E}">
        <p14:creationId xmlns:p14="http://schemas.microsoft.com/office/powerpoint/2010/main" val="181537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use direct proof.</a:t>
            </a:r>
          </a:p>
        </p:txBody>
      </p:sp>
      <p:sp>
        <p:nvSpPr>
          <p:cNvPr id="4" name="Slide Number Placeholder 3"/>
          <p:cNvSpPr>
            <a:spLocks noGrp="1"/>
          </p:cNvSpPr>
          <p:nvPr>
            <p:ph type="sldNum" sz="quarter" idx="10"/>
          </p:nvPr>
        </p:nvSpPr>
        <p:spPr/>
        <p:txBody>
          <a:bodyPr/>
          <a:lstStyle/>
          <a:p>
            <a:fld id="{673D1743-76DB-BF4A-9744-AF461950C786}" type="slidenum">
              <a:rPr lang="en-US" smtClean="0"/>
              <a:t>42</a:t>
            </a:fld>
            <a:endParaRPr lang="en-US"/>
          </a:p>
        </p:txBody>
      </p:sp>
    </p:spTree>
    <p:extLst>
      <p:ext uri="{BB962C8B-B14F-4D97-AF65-F5344CB8AC3E}">
        <p14:creationId xmlns:p14="http://schemas.microsoft.com/office/powerpoint/2010/main" val="181537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5FAB14CC-5B54-7844-A335-9E7F1812BDB2}" type="datetimeFigureOut">
              <a:rPr lang="en-US" smtClean="0"/>
              <a:t>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93117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FAB14CC-5B54-7844-A335-9E7F1812BDB2}" type="datetimeFigureOut">
              <a:rPr lang="en-US" smtClean="0"/>
              <a:t>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381759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FAB14CC-5B54-7844-A335-9E7F1812BDB2}" type="datetimeFigureOut">
              <a:rPr lang="en-US" smtClean="0"/>
              <a:t>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159648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FAB14CC-5B54-7844-A335-9E7F1812BDB2}" type="datetimeFigureOut">
              <a:rPr lang="en-US" smtClean="0"/>
              <a:t>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158394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5FAB14CC-5B54-7844-A335-9E7F1812BDB2}" type="datetimeFigureOut">
              <a:rPr lang="en-US" smtClean="0"/>
              <a:t>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95346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5FAB14CC-5B54-7844-A335-9E7F1812BDB2}" type="datetimeFigureOut">
              <a:rPr lang="en-US" smtClean="0"/>
              <a:t>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318699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5FAB14CC-5B54-7844-A335-9E7F1812BDB2}" type="datetimeFigureOut">
              <a:rPr lang="en-US" smtClean="0"/>
              <a:t>11/1/20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258830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5FAB14CC-5B54-7844-A335-9E7F1812BDB2}" type="datetimeFigureOut">
              <a:rPr lang="en-US" smtClean="0"/>
              <a:t>11/1/20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298192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B14CC-5B54-7844-A335-9E7F1812BDB2}" type="datetimeFigureOut">
              <a:rPr lang="en-US" smtClean="0"/>
              <a:t>11/1/20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250768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FAB14CC-5B54-7844-A335-9E7F1812BDB2}" type="datetimeFigureOut">
              <a:rPr lang="en-US" smtClean="0"/>
              <a:t>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99282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FAB14CC-5B54-7844-A335-9E7F1812BDB2}" type="datetimeFigureOut">
              <a:rPr lang="en-US" smtClean="0"/>
              <a:t>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35673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B14CC-5B54-7844-A335-9E7F1812BDB2}" type="datetimeFigureOut">
              <a:rPr lang="en-US" smtClean="0"/>
              <a:t>11/1/20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84F6C-5F73-FA4E-AC43-F69767E63937}" type="slidenum">
              <a:rPr lang="en-US" smtClean="0"/>
              <a:t>‹#›</a:t>
            </a:fld>
            <a:endParaRPr lang="en-US"/>
          </a:p>
        </p:txBody>
      </p:sp>
    </p:spTree>
    <p:extLst>
      <p:ext uri="{BB962C8B-B14F-4D97-AF65-F5344CB8AC3E}">
        <p14:creationId xmlns:p14="http://schemas.microsoft.com/office/powerpoint/2010/main" val="1135932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se.unl.edu/~choueiry/S13-23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Induction-first (Chapter 7.1- 7.5)</a:t>
            </a:r>
          </a:p>
        </p:txBody>
      </p:sp>
      <p:sp>
        <p:nvSpPr>
          <p:cNvPr id="3" name="Subtitle 2"/>
          <p:cNvSpPr>
            <a:spLocks noGrp="1"/>
          </p:cNvSpPr>
          <p:nvPr>
            <p:ph type="subTitle" idx="1"/>
          </p:nvPr>
        </p:nvSpPr>
        <p:spPr>
          <a:xfrm>
            <a:off x="1371600" y="3886199"/>
            <a:ext cx="7086600" cy="2047605"/>
          </a:xfrm>
        </p:spPr>
        <p:txBody>
          <a:bodyPr>
            <a:normAutofit/>
          </a:bodyPr>
          <a:lstStyle/>
          <a:p>
            <a:r>
              <a:rPr lang="en-US" dirty="0"/>
              <a:t>Some slides have been taken from the sites</a:t>
            </a:r>
          </a:p>
          <a:p>
            <a:r>
              <a:rPr lang="en-US" dirty="0">
                <a:hlinkClick r:id="rId2"/>
              </a:rPr>
              <a:t>http://cse.unl.edu/~choueiry/S13-235/</a:t>
            </a:r>
            <a:endParaRPr lang="en-US" dirty="0"/>
          </a:p>
          <a:p>
            <a:endParaRPr lang="en-US" dirty="0"/>
          </a:p>
        </p:txBody>
      </p:sp>
    </p:spTree>
    <p:extLst>
      <p:ext uri="{BB962C8B-B14F-4D97-AF65-F5344CB8AC3E}">
        <p14:creationId xmlns:p14="http://schemas.microsoft.com/office/powerpoint/2010/main" val="351949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F65A-8BD7-C240-92AD-115AB5365CF0}"/>
              </a:ext>
            </a:extLst>
          </p:cNvPr>
          <p:cNvSpPr>
            <a:spLocks noGrp="1"/>
          </p:cNvSpPr>
          <p:nvPr>
            <p:ph type="title"/>
          </p:nvPr>
        </p:nvSpPr>
        <p:spPr/>
        <p:txBody>
          <a:bodyPr>
            <a:normAutofit fontScale="90000"/>
          </a:bodyPr>
          <a:lstStyle/>
          <a:p>
            <a:r>
              <a:rPr lang="en-US" dirty="0"/>
              <a:t>More definitions: </a:t>
            </a:r>
            <a:r>
              <a:rPr lang="en-US" dirty="0">
                <a:solidFill>
                  <a:srgbClr val="373CFF"/>
                </a:solidFill>
              </a:rPr>
              <a:t>our sequence is {a</a:t>
            </a:r>
            <a:r>
              <a:rPr lang="en-US" baseline="-25000" dirty="0">
                <a:solidFill>
                  <a:srgbClr val="373CFF"/>
                </a:solidFill>
              </a:rPr>
              <a:t>n</a:t>
            </a:r>
            <a:r>
              <a:rPr lang="en-US" dirty="0">
                <a:solidFill>
                  <a:srgbClr val="373CFF"/>
                </a:solidFill>
              </a:rPr>
              <a:t>}</a:t>
            </a:r>
          </a:p>
        </p:txBody>
      </p:sp>
      <p:sp>
        <p:nvSpPr>
          <p:cNvPr id="3" name="Content Placeholder 2">
            <a:extLst>
              <a:ext uri="{FF2B5EF4-FFF2-40B4-BE49-F238E27FC236}">
                <a16:creationId xmlns:a16="http://schemas.microsoft.com/office/drawing/2014/main" id="{B5A160E7-538F-4445-87DA-31D4D289A149}"/>
              </a:ext>
            </a:extLst>
          </p:cNvPr>
          <p:cNvSpPr>
            <a:spLocks noGrp="1"/>
          </p:cNvSpPr>
          <p:nvPr>
            <p:ph idx="1"/>
          </p:nvPr>
        </p:nvSpPr>
        <p:spPr/>
        <p:txBody>
          <a:bodyPr>
            <a:normAutofit/>
          </a:bodyPr>
          <a:lstStyle/>
          <a:p>
            <a:r>
              <a:rPr lang="en-IN" dirty="0">
                <a:solidFill>
                  <a:srgbClr val="FF0000"/>
                </a:solidFill>
              </a:rPr>
              <a:t>decreasing</a:t>
            </a:r>
          </a:p>
          <a:p>
            <a:pPr lvl="1"/>
            <a:r>
              <a:rPr lang="en-IN" dirty="0"/>
              <a:t>A sequence is decreasing if for every two consecutive indices, k and k + 1, in the domain, </a:t>
            </a:r>
            <a:r>
              <a:rPr lang="en-IN" dirty="0" err="1"/>
              <a:t>a</a:t>
            </a:r>
            <a:r>
              <a:rPr lang="en-IN" baseline="-25000" dirty="0" err="1"/>
              <a:t>k</a:t>
            </a:r>
            <a:r>
              <a:rPr lang="en-IN" dirty="0"/>
              <a:t> &gt; a</a:t>
            </a:r>
            <a:r>
              <a:rPr lang="en-IN" baseline="-25000" dirty="0"/>
              <a:t>k+1</a:t>
            </a:r>
            <a:r>
              <a:rPr lang="en-IN" dirty="0"/>
              <a:t>.</a:t>
            </a:r>
          </a:p>
          <a:p>
            <a:r>
              <a:rPr lang="en-IN" dirty="0">
                <a:solidFill>
                  <a:srgbClr val="FF0000"/>
                </a:solidFill>
              </a:rPr>
              <a:t>non-increasing</a:t>
            </a:r>
          </a:p>
          <a:p>
            <a:pPr lvl="1"/>
            <a:r>
              <a:rPr lang="en-IN" dirty="0"/>
              <a:t>A sequence is non-increasing if for every two consecutive indices, k and k + 1, in the domain, </a:t>
            </a:r>
            <a:r>
              <a:rPr lang="en-IN" dirty="0" err="1"/>
              <a:t>a</a:t>
            </a:r>
            <a:r>
              <a:rPr lang="en-IN" baseline="-25000" dirty="0" err="1"/>
              <a:t>k</a:t>
            </a:r>
            <a:r>
              <a:rPr lang="en-IN" dirty="0"/>
              <a:t> ≥ a</a:t>
            </a:r>
            <a:r>
              <a:rPr lang="en-IN" baseline="-25000" dirty="0"/>
              <a:t>k+1</a:t>
            </a:r>
            <a:r>
              <a:rPr lang="en-IN" dirty="0"/>
              <a:t>.</a:t>
            </a:r>
          </a:p>
          <a:p>
            <a:pPr marL="0" indent="0">
              <a:buNone/>
            </a:pPr>
            <a:endParaRPr lang="en-IN" dirty="0"/>
          </a:p>
          <a:p>
            <a:pPr marL="457200" lvl="1" indent="0">
              <a:buNone/>
            </a:pPr>
            <a:endParaRPr lang="en-IN" dirty="0"/>
          </a:p>
        </p:txBody>
      </p:sp>
    </p:spTree>
    <p:extLst>
      <p:ext uri="{BB962C8B-B14F-4D97-AF65-F5344CB8AC3E}">
        <p14:creationId xmlns:p14="http://schemas.microsoft.com/office/powerpoint/2010/main" val="2051666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01681-46A6-CF43-8643-5771E891A3B7}"/>
              </a:ext>
            </a:extLst>
          </p:cNvPr>
          <p:cNvSpPr>
            <a:spLocks noGrp="1"/>
          </p:cNvSpPr>
          <p:nvPr>
            <p:ph type="title"/>
          </p:nvPr>
        </p:nvSpPr>
        <p:spPr/>
        <p:txBody>
          <a:bodyPr/>
          <a:lstStyle/>
          <a:p>
            <a:r>
              <a:rPr lang="en-US" dirty="0"/>
              <a:t>Problem 7.1.2 of the text</a:t>
            </a:r>
          </a:p>
        </p:txBody>
      </p:sp>
      <p:sp>
        <p:nvSpPr>
          <p:cNvPr id="3" name="Content Placeholder 2">
            <a:extLst>
              <a:ext uri="{FF2B5EF4-FFF2-40B4-BE49-F238E27FC236}">
                <a16:creationId xmlns:a16="http://schemas.microsoft.com/office/drawing/2014/main" id="{574CF969-98A8-EA4C-89ED-AE592D0DD2A2}"/>
              </a:ext>
            </a:extLst>
          </p:cNvPr>
          <p:cNvSpPr>
            <a:spLocks noGrp="1"/>
          </p:cNvSpPr>
          <p:nvPr>
            <p:ph idx="1"/>
          </p:nvPr>
        </p:nvSpPr>
        <p:spPr/>
        <p:txBody>
          <a:bodyPr/>
          <a:lstStyle/>
          <a:p>
            <a:r>
              <a:rPr lang="en-US" dirty="0"/>
              <a:t>Do it in the class</a:t>
            </a:r>
          </a:p>
        </p:txBody>
      </p:sp>
    </p:spTree>
    <p:extLst>
      <p:ext uri="{BB962C8B-B14F-4D97-AF65-F5344CB8AC3E}">
        <p14:creationId xmlns:p14="http://schemas.microsoft.com/office/powerpoint/2010/main" val="211371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47EC-E6E4-2440-AFB8-AFAA4C1776FF}"/>
              </a:ext>
            </a:extLst>
          </p:cNvPr>
          <p:cNvSpPr>
            <a:spLocks noGrp="1"/>
          </p:cNvSpPr>
          <p:nvPr>
            <p:ph type="title"/>
          </p:nvPr>
        </p:nvSpPr>
        <p:spPr/>
        <p:txBody>
          <a:bodyPr/>
          <a:lstStyle/>
          <a:p>
            <a:r>
              <a:rPr lang="en-US" dirty="0"/>
              <a:t>Recurrence relation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E3C0D66-3FC8-C74C-9DB1-BFA7859429AC}"/>
                  </a:ext>
                </a:extLst>
              </p:cNvPr>
              <p:cNvSpPr>
                <a:spLocks noGrp="1"/>
              </p:cNvSpPr>
              <p:nvPr>
                <p:ph idx="1"/>
              </p:nvPr>
            </p:nvSpPr>
            <p:spPr/>
            <p:txBody>
              <a:bodyPr>
                <a:normAutofit/>
              </a:bodyPr>
              <a:lstStyle/>
              <a:p>
                <a:r>
                  <a:rPr lang="en-IN" sz="2800" dirty="0"/>
                  <a:t>recurrence relation</a:t>
                </a:r>
              </a:p>
              <a:p>
                <a:pPr lvl="1"/>
                <a:r>
                  <a:rPr lang="en-IN" sz="2400" dirty="0"/>
                  <a:t>A rule that defines a term a</a:t>
                </a:r>
                <a:r>
                  <a:rPr lang="en-IN" sz="2400" baseline="-25000" dirty="0"/>
                  <a:t>n</a:t>
                </a:r>
                <a:r>
                  <a:rPr lang="en-IN" sz="2400" dirty="0"/>
                  <a:t> as a function of previous terms in the sequence is called a recurrence relation.</a:t>
                </a:r>
              </a:p>
              <a:p>
                <a:r>
                  <a:rPr lang="en-IN" sz="2800" dirty="0"/>
                  <a:t>Arithmetic sequence: </a:t>
                </a:r>
                <a:r>
                  <a:rPr lang="en-IN" sz="2800" dirty="0">
                    <a:solidFill>
                      <a:srgbClr val="FF0000"/>
                    </a:solidFill>
                  </a:rPr>
                  <a:t>&lt;t, </a:t>
                </a:r>
                <a:r>
                  <a:rPr lang="en-IN" sz="2800" dirty="0" err="1">
                    <a:solidFill>
                      <a:srgbClr val="FF0000"/>
                    </a:solidFill>
                  </a:rPr>
                  <a:t>t+d</a:t>
                </a:r>
                <a:r>
                  <a:rPr lang="en-IN" sz="2800" dirty="0">
                    <a:solidFill>
                      <a:srgbClr val="FF0000"/>
                    </a:solidFill>
                  </a:rPr>
                  <a:t>, t+2d, …., t+(n-1)d, …&gt;</a:t>
                </a:r>
              </a:p>
              <a:p>
                <a:pPr lvl="1"/>
                <a:r>
                  <a:rPr lang="en-IN" sz="2400" dirty="0"/>
                  <a:t>Let the sequence be {a</a:t>
                </a:r>
                <a:r>
                  <a:rPr lang="en-IN" sz="2400" baseline="-25000" dirty="0"/>
                  <a:t>n</a:t>
                </a:r>
                <a:r>
                  <a:rPr lang="en-IN" sz="2400" dirty="0"/>
                  <a:t>}.</a:t>
                </a:r>
              </a:p>
              <a:p>
                <a:pPr lvl="1"/>
                <a:r>
                  <a:rPr lang="en-IN" sz="2400" dirty="0"/>
                  <a:t>a</a:t>
                </a:r>
                <a:r>
                  <a:rPr lang="en-IN" sz="2400" baseline="-25000" dirty="0"/>
                  <a:t>n</a:t>
                </a:r>
                <a:r>
                  <a:rPr lang="en-IN" sz="2400" dirty="0"/>
                  <a:t> = t + (n-1)d; a</a:t>
                </a:r>
                <a:r>
                  <a:rPr lang="en-IN" sz="2400" baseline="-25000" dirty="0"/>
                  <a:t>n-1</a:t>
                </a:r>
                <a:r>
                  <a:rPr lang="en-IN" sz="2400" dirty="0"/>
                  <a:t>= t + (n-2)d</a:t>
                </a:r>
              </a:p>
              <a:p>
                <a:pPr lvl="1"/>
                <a:r>
                  <a:rPr lang="en-IN" sz="2400" dirty="0">
                    <a:solidFill>
                      <a:srgbClr val="FF0000"/>
                    </a:solidFill>
                  </a:rPr>
                  <a:t>a</a:t>
                </a:r>
                <a:r>
                  <a:rPr lang="en-IN" sz="2400" baseline="-25000" dirty="0">
                    <a:solidFill>
                      <a:srgbClr val="FF0000"/>
                    </a:solidFill>
                  </a:rPr>
                  <a:t>n</a:t>
                </a:r>
                <a:r>
                  <a:rPr lang="en-IN" sz="2400" dirty="0">
                    <a:solidFill>
                      <a:srgbClr val="FF0000"/>
                    </a:solidFill>
                  </a:rPr>
                  <a:t> = a</a:t>
                </a:r>
                <a:r>
                  <a:rPr lang="en-IN" sz="2400" baseline="-25000" dirty="0">
                    <a:solidFill>
                      <a:srgbClr val="FF0000"/>
                    </a:solidFill>
                  </a:rPr>
                  <a:t>n-1</a:t>
                </a:r>
                <a:r>
                  <a:rPr lang="en-IN" sz="2400" dirty="0">
                    <a:solidFill>
                      <a:srgbClr val="FF0000"/>
                    </a:solidFill>
                  </a:rPr>
                  <a:t> + d is the recurrence relation of {a</a:t>
                </a:r>
                <a:r>
                  <a:rPr lang="en-IN" sz="2400" baseline="-25000" dirty="0">
                    <a:solidFill>
                      <a:srgbClr val="FF0000"/>
                    </a:solidFill>
                  </a:rPr>
                  <a:t>n</a:t>
                </a:r>
                <a:r>
                  <a:rPr lang="en-IN" sz="2400" dirty="0">
                    <a:solidFill>
                      <a:srgbClr val="FF0000"/>
                    </a:solidFill>
                  </a:rPr>
                  <a:t>}, n </a:t>
                </a:r>
                <a14:m>
                  <m:oMath xmlns:m="http://schemas.openxmlformats.org/officeDocument/2006/math">
                    <m:r>
                      <a:rPr lang="en-IN"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2</m:t>
                    </m:r>
                  </m:oMath>
                </a14:m>
                <a:r>
                  <a:rPr lang="en-IN" sz="2400" dirty="0">
                    <a:solidFill>
                      <a:srgbClr val="FF0000"/>
                    </a:solidFill>
                  </a:rPr>
                  <a:t>.</a:t>
                </a:r>
              </a:p>
              <a:p>
                <a:pPr marL="457200" lvl="1" indent="0">
                  <a:buNone/>
                </a:pPr>
                <a:r>
                  <a:rPr lang="en-IN" sz="2400" dirty="0">
                    <a:solidFill>
                      <a:srgbClr val="FF0000"/>
                    </a:solidFill>
                  </a:rPr>
                  <a:t>    a</a:t>
                </a:r>
                <a:r>
                  <a:rPr lang="en-IN" sz="2400" baseline="-25000" dirty="0">
                    <a:solidFill>
                      <a:srgbClr val="FF0000"/>
                    </a:solidFill>
                  </a:rPr>
                  <a:t>1</a:t>
                </a:r>
                <a:r>
                  <a:rPr lang="en-IN" sz="2400" dirty="0">
                    <a:solidFill>
                      <a:srgbClr val="FF0000"/>
                    </a:solidFill>
                  </a:rPr>
                  <a:t> = t (initial value)</a:t>
                </a:r>
                <a:br>
                  <a:rPr lang="en-IN" sz="2000" dirty="0"/>
                </a:br>
                <a:endParaRPr lang="en-IN" sz="2000" dirty="0"/>
              </a:p>
              <a:p>
                <a:endParaRPr lang="en-US" sz="2800" dirty="0"/>
              </a:p>
            </p:txBody>
          </p:sp>
        </mc:Choice>
        <mc:Fallback>
          <p:sp>
            <p:nvSpPr>
              <p:cNvPr id="3" name="Content Placeholder 2">
                <a:extLst>
                  <a:ext uri="{FF2B5EF4-FFF2-40B4-BE49-F238E27FC236}">
                    <a16:creationId xmlns:a16="http://schemas.microsoft.com/office/drawing/2014/main" id="{CE3C0D66-3FC8-C74C-9DB1-BFA7859429AC}"/>
                  </a:ext>
                </a:extLst>
              </p:cNvPr>
              <p:cNvSpPr>
                <a:spLocks noGrp="1" noRot="1" noChangeAspect="1" noMove="1" noResize="1" noEditPoints="1" noAdjustHandles="1" noChangeArrowheads="1" noChangeShapeType="1" noTextEdit="1"/>
              </p:cNvSpPr>
              <p:nvPr>
                <p:ph idx="1"/>
              </p:nvPr>
            </p:nvSpPr>
            <p:spPr>
              <a:blipFill>
                <a:blip r:embed="rId2"/>
                <a:stretch>
                  <a:fillRect l="-1389" t="-1401"/>
                </a:stretch>
              </a:blipFill>
            </p:spPr>
            <p:txBody>
              <a:bodyPr/>
              <a:lstStyle/>
              <a:p>
                <a:r>
                  <a:rPr lang="en-US">
                    <a:noFill/>
                  </a:rPr>
                  <a:t> </a:t>
                </a:r>
              </a:p>
            </p:txBody>
          </p:sp>
        </mc:Fallback>
      </mc:AlternateContent>
    </p:spTree>
    <p:extLst>
      <p:ext uri="{BB962C8B-B14F-4D97-AF65-F5344CB8AC3E}">
        <p14:creationId xmlns:p14="http://schemas.microsoft.com/office/powerpoint/2010/main" val="49457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CBB047EC-E6E4-2440-AFB8-AFAA4C1776FF}"/>
                  </a:ext>
                </a:extLst>
              </p:cNvPr>
              <p:cNvSpPr>
                <a:spLocks noGrp="1"/>
              </p:cNvSpPr>
              <p:nvPr>
                <p:ph type="title"/>
              </p:nvPr>
            </p:nvSpPr>
            <p:spPr/>
            <p:txBody>
              <a:bodyPr>
                <a:normAutofit/>
              </a:bodyPr>
              <a:lstStyle/>
              <a:p>
                <a:r>
                  <a:rPr lang="en-US" dirty="0"/>
                  <a:t>Geometric sequence {S</a:t>
                </a:r>
                <a:r>
                  <a:rPr lang="en-US" baseline="-25000" dirty="0"/>
                  <a:t>n</a:t>
                </a:r>
                <a:r>
                  <a:rPr lang="en-US" dirty="0"/>
                  <a:t>}, 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a14:m>
                <a:endParaRPr lang="en-US" dirty="0"/>
              </a:p>
            </p:txBody>
          </p:sp>
        </mc:Choice>
        <mc:Fallback>
          <p:sp>
            <p:nvSpPr>
              <p:cNvPr id="2" name="Title 1">
                <a:extLst>
                  <a:ext uri="{FF2B5EF4-FFF2-40B4-BE49-F238E27FC236}">
                    <a16:creationId xmlns:a16="http://schemas.microsoft.com/office/drawing/2014/main" id="{CBB047EC-E6E4-2440-AFB8-AFAA4C1776FF}"/>
                  </a:ext>
                </a:extLst>
              </p:cNvPr>
              <p:cNvSpPr>
                <a:spLocks noGrp="1" noRot="1" noChangeAspect="1" noMove="1" noResize="1" noEditPoints="1" noAdjustHandles="1" noChangeArrowheads="1" noChangeShapeType="1" noTextEdit="1"/>
              </p:cNvSpPr>
              <p:nvPr>
                <p:ph type="title"/>
              </p:nvPr>
            </p:nvSpPr>
            <p:spPr>
              <a:blipFill>
                <a:blip r:embed="rId2"/>
                <a:stretch>
                  <a:fillRect b="-87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E3C0D66-3FC8-C74C-9DB1-BFA7859429AC}"/>
                  </a:ext>
                </a:extLst>
              </p:cNvPr>
              <p:cNvSpPr>
                <a:spLocks noGrp="1"/>
              </p:cNvSpPr>
              <p:nvPr>
                <p:ph idx="1"/>
              </p:nvPr>
            </p:nvSpPr>
            <p:spPr/>
            <p:txBody>
              <a:bodyPr>
                <a:normAutofit/>
              </a:bodyPr>
              <a:lstStyle/>
              <a:p>
                <a:r>
                  <a:rPr lang="en-IN" sz="2800" dirty="0"/>
                  <a:t>Geometric sequence: </a:t>
                </a:r>
                <a:r>
                  <a:rPr lang="en-IN" sz="2800" dirty="0">
                    <a:solidFill>
                      <a:srgbClr val="FF0000"/>
                    </a:solidFill>
                  </a:rPr>
                  <a:t>&lt;a, </a:t>
                </a:r>
                <a:r>
                  <a:rPr lang="en-IN" sz="2800" dirty="0" err="1">
                    <a:solidFill>
                      <a:srgbClr val="FF0000"/>
                    </a:solidFill>
                  </a:rPr>
                  <a:t>ar</a:t>
                </a:r>
                <a:r>
                  <a:rPr lang="en-IN" sz="2800" dirty="0">
                    <a:solidFill>
                      <a:srgbClr val="FF0000"/>
                    </a:solidFill>
                  </a:rPr>
                  <a:t>, a+r</a:t>
                </a:r>
                <a:r>
                  <a:rPr lang="en-IN" sz="2800" baseline="30000" dirty="0">
                    <a:solidFill>
                      <a:srgbClr val="FF0000"/>
                    </a:solidFill>
                  </a:rPr>
                  <a:t>2</a:t>
                </a:r>
                <a:r>
                  <a:rPr lang="en-IN" sz="2800" dirty="0">
                    <a:solidFill>
                      <a:srgbClr val="FF0000"/>
                    </a:solidFill>
                  </a:rPr>
                  <a:t>, …., ar</a:t>
                </a:r>
                <a:r>
                  <a:rPr lang="en-IN" sz="2800" baseline="30000" dirty="0">
                    <a:solidFill>
                      <a:srgbClr val="FF0000"/>
                    </a:solidFill>
                  </a:rPr>
                  <a:t>n-1</a:t>
                </a:r>
                <a:r>
                  <a:rPr lang="en-IN" sz="2800" dirty="0">
                    <a:solidFill>
                      <a:srgbClr val="FF0000"/>
                    </a:solidFill>
                  </a:rPr>
                  <a:t>, …&gt;</a:t>
                </a:r>
              </a:p>
              <a:p>
                <a:pPr lvl="1"/>
                <a:r>
                  <a:rPr lang="en-IN" sz="2400" dirty="0"/>
                  <a:t>Let the sequence be {a</a:t>
                </a:r>
                <a:r>
                  <a:rPr lang="en-IN" sz="2400" baseline="-25000" dirty="0"/>
                  <a:t>n</a:t>
                </a:r>
                <a:r>
                  <a:rPr lang="en-IN" sz="2400" dirty="0"/>
                  <a:t>}.</a:t>
                </a:r>
              </a:p>
              <a:p>
                <a:pPr lvl="1"/>
                <a:r>
                  <a:rPr lang="en-IN" sz="2400" dirty="0"/>
                  <a:t>S</a:t>
                </a:r>
                <a:r>
                  <a:rPr lang="en-IN" sz="2400" baseline="-25000" dirty="0"/>
                  <a:t>n</a:t>
                </a:r>
                <a:r>
                  <a:rPr lang="en-IN" sz="2400" dirty="0"/>
                  <a:t> = ar</a:t>
                </a:r>
                <a:r>
                  <a:rPr lang="en-IN" sz="2400" baseline="30000" dirty="0"/>
                  <a:t>n-1</a:t>
                </a:r>
                <a:r>
                  <a:rPr lang="en-IN" sz="2400" dirty="0"/>
                  <a:t>; S</a:t>
                </a:r>
                <a:r>
                  <a:rPr lang="en-IN" sz="2400" baseline="-25000" dirty="0"/>
                  <a:t>n-1</a:t>
                </a:r>
                <a:r>
                  <a:rPr lang="en-IN" sz="2400" dirty="0"/>
                  <a:t>= ar</a:t>
                </a:r>
                <a:r>
                  <a:rPr lang="en-IN" sz="2400" baseline="30000" dirty="0"/>
                  <a:t>n-2</a:t>
                </a:r>
                <a:endParaRPr lang="en-IN" sz="2400" dirty="0"/>
              </a:p>
              <a:p>
                <a:pPr lvl="1"/>
                <a:r>
                  <a:rPr lang="en-IN" sz="2400" dirty="0">
                    <a:solidFill>
                      <a:srgbClr val="FF0000"/>
                    </a:solidFill>
                  </a:rPr>
                  <a:t>S</a:t>
                </a:r>
                <a:r>
                  <a:rPr lang="en-IN" sz="2400" baseline="-25000" dirty="0">
                    <a:solidFill>
                      <a:srgbClr val="FF0000"/>
                    </a:solidFill>
                  </a:rPr>
                  <a:t>n</a:t>
                </a:r>
                <a:r>
                  <a:rPr lang="en-IN" sz="2400" dirty="0">
                    <a:solidFill>
                      <a:srgbClr val="FF0000"/>
                    </a:solidFill>
                  </a:rPr>
                  <a:t> = r S</a:t>
                </a:r>
                <a:r>
                  <a:rPr lang="en-IN" sz="2400" baseline="-25000" dirty="0">
                    <a:solidFill>
                      <a:srgbClr val="FF0000"/>
                    </a:solidFill>
                  </a:rPr>
                  <a:t>n-1</a:t>
                </a:r>
                <a:r>
                  <a:rPr lang="en-IN" sz="2400" dirty="0">
                    <a:solidFill>
                      <a:srgbClr val="FF0000"/>
                    </a:solidFill>
                  </a:rPr>
                  <a:t> is the recurrence relation of {S</a:t>
                </a:r>
                <a:r>
                  <a:rPr lang="en-IN" sz="2400" baseline="-25000" dirty="0">
                    <a:solidFill>
                      <a:srgbClr val="FF0000"/>
                    </a:solidFill>
                  </a:rPr>
                  <a:t>n</a:t>
                </a:r>
                <a:r>
                  <a:rPr lang="en-IN" sz="2400" dirty="0">
                    <a:solidFill>
                      <a:srgbClr val="FF0000"/>
                    </a:solidFill>
                  </a:rPr>
                  <a:t>}, n </a:t>
                </a:r>
                <a14:m>
                  <m:oMath xmlns:m="http://schemas.openxmlformats.org/officeDocument/2006/math">
                    <m:r>
                      <a:rPr lang="en-IN"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2</m:t>
                    </m:r>
                  </m:oMath>
                </a14:m>
                <a:r>
                  <a:rPr lang="en-IN" sz="2400" dirty="0">
                    <a:solidFill>
                      <a:srgbClr val="FF0000"/>
                    </a:solidFill>
                  </a:rPr>
                  <a:t>.</a:t>
                </a:r>
              </a:p>
              <a:p>
                <a:pPr marL="457200" lvl="1" indent="0">
                  <a:buNone/>
                </a:pPr>
                <a:r>
                  <a:rPr lang="en-IN" sz="2400" dirty="0">
                    <a:solidFill>
                      <a:srgbClr val="FF0000"/>
                    </a:solidFill>
                  </a:rPr>
                  <a:t>    S</a:t>
                </a:r>
                <a:r>
                  <a:rPr lang="en-IN" sz="2400" baseline="-25000" dirty="0">
                    <a:solidFill>
                      <a:srgbClr val="FF0000"/>
                    </a:solidFill>
                  </a:rPr>
                  <a:t>1</a:t>
                </a:r>
                <a:r>
                  <a:rPr lang="en-IN" sz="2400" dirty="0">
                    <a:solidFill>
                      <a:srgbClr val="FF0000"/>
                    </a:solidFill>
                  </a:rPr>
                  <a:t> =  a (initial value)</a:t>
                </a:r>
                <a:br>
                  <a:rPr lang="en-IN" sz="2000" dirty="0"/>
                </a:br>
                <a:endParaRPr lang="en-IN" sz="2000" dirty="0"/>
              </a:p>
              <a:p>
                <a:endParaRPr lang="en-US" sz="2800" dirty="0"/>
              </a:p>
            </p:txBody>
          </p:sp>
        </mc:Choice>
        <mc:Fallback>
          <p:sp>
            <p:nvSpPr>
              <p:cNvPr id="3" name="Content Placeholder 2">
                <a:extLst>
                  <a:ext uri="{FF2B5EF4-FFF2-40B4-BE49-F238E27FC236}">
                    <a16:creationId xmlns:a16="http://schemas.microsoft.com/office/drawing/2014/main" id="{CE3C0D66-3FC8-C74C-9DB1-BFA7859429AC}"/>
                  </a:ext>
                </a:extLst>
              </p:cNvPr>
              <p:cNvSpPr>
                <a:spLocks noGrp="1" noRot="1" noChangeAspect="1" noMove="1" noResize="1" noEditPoints="1" noAdjustHandles="1" noChangeArrowheads="1" noChangeShapeType="1" noTextEdit="1"/>
              </p:cNvSpPr>
              <p:nvPr>
                <p:ph idx="1"/>
              </p:nvPr>
            </p:nvSpPr>
            <p:spPr>
              <a:blipFill>
                <a:blip r:embed="rId3"/>
                <a:stretch>
                  <a:fillRect l="-1389" t="-1401"/>
                </a:stretch>
              </a:blipFill>
            </p:spPr>
            <p:txBody>
              <a:bodyPr/>
              <a:lstStyle/>
              <a:p>
                <a:r>
                  <a:rPr lang="en-US">
                    <a:noFill/>
                  </a:rPr>
                  <a:t> </a:t>
                </a:r>
              </a:p>
            </p:txBody>
          </p:sp>
        </mc:Fallback>
      </mc:AlternateContent>
    </p:spTree>
    <p:extLst>
      <p:ext uri="{BB962C8B-B14F-4D97-AF65-F5344CB8AC3E}">
        <p14:creationId xmlns:p14="http://schemas.microsoft.com/office/powerpoint/2010/main" val="309209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47EC-E6E4-2440-AFB8-AFAA4C1776FF}"/>
              </a:ext>
            </a:extLst>
          </p:cNvPr>
          <p:cNvSpPr>
            <a:spLocks noGrp="1"/>
          </p:cNvSpPr>
          <p:nvPr>
            <p:ph type="title"/>
          </p:nvPr>
        </p:nvSpPr>
        <p:spPr/>
        <p:txBody>
          <a:bodyPr/>
          <a:lstStyle/>
          <a:p>
            <a:r>
              <a:rPr lang="en-US" dirty="0"/>
              <a:t>Fibonacci sequence {</a:t>
            </a:r>
            <a:r>
              <a:rPr lang="en-US" dirty="0" err="1"/>
              <a:t>F</a:t>
            </a:r>
            <a:r>
              <a:rPr lang="en-US" baseline="-25000" dirty="0" err="1"/>
              <a:t>n</a:t>
            </a:r>
            <a:r>
              <a:rPr lang="en-US" dirty="0"/>
              <a: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E3C0D66-3FC8-C74C-9DB1-BFA7859429AC}"/>
                  </a:ext>
                </a:extLst>
              </p:cNvPr>
              <p:cNvSpPr>
                <a:spLocks noGrp="1"/>
              </p:cNvSpPr>
              <p:nvPr>
                <p:ph idx="1"/>
              </p:nvPr>
            </p:nvSpPr>
            <p:spPr>
              <a:xfrm>
                <a:off x="457200" y="1600200"/>
                <a:ext cx="8229600" cy="5156200"/>
              </a:xfrm>
            </p:spPr>
            <p:txBody>
              <a:bodyPr>
                <a:normAutofit/>
              </a:bodyPr>
              <a:lstStyle/>
              <a:p>
                <a:r>
                  <a:rPr lang="en-IN" sz="2800" dirty="0"/>
                  <a:t>The sequence is &lt;1, 1, 2, 3, 5, 8, ….&gt;</a:t>
                </a:r>
              </a:p>
              <a:p>
                <a:endParaRPr lang="en-IN" sz="2800" dirty="0"/>
              </a:p>
              <a:p>
                <a:r>
                  <a:rPr lang="en-IN" sz="2800" dirty="0"/>
                  <a:t>Let the sequence be {</a:t>
                </a:r>
                <a:r>
                  <a:rPr lang="en-IN" sz="2800" dirty="0" err="1"/>
                  <a:t>F</a:t>
                </a:r>
                <a:r>
                  <a:rPr lang="en-IN" sz="2800" baseline="-25000" dirty="0" err="1"/>
                  <a:t>n</a:t>
                </a:r>
                <a:r>
                  <a:rPr lang="en-IN" sz="2800" dirty="0"/>
                  <a:t>}.</a:t>
                </a:r>
              </a:p>
              <a:p>
                <a:pPr lvl="1"/>
                <a:r>
                  <a:rPr lang="en-IN" sz="2400" dirty="0" err="1">
                    <a:solidFill>
                      <a:srgbClr val="FF0000"/>
                    </a:solidFill>
                  </a:rPr>
                  <a:t>F</a:t>
                </a:r>
                <a:r>
                  <a:rPr lang="en-IN" sz="2400" baseline="-25000" dirty="0" err="1">
                    <a:solidFill>
                      <a:srgbClr val="FF0000"/>
                    </a:solidFill>
                  </a:rPr>
                  <a:t>n</a:t>
                </a:r>
                <a:r>
                  <a:rPr lang="en-IN" sz="2400" dirty="0">
                    <a:solidFill>
                      <a:srgbClr val="FF0000"/>
                    </a:solidFill>
                  </a:rPr>
                  <a:t> = F</a:t>
                </a:r>
                <a:r>
                  <a:rPr lang="en-IN" sz="2400" baseline="-25000" dirty="0">
                    <a:solidFill>
                      <a:srgbClr val="FF0000"/>
                    </a:solidFill>
                  </a:rPr>
                  <a:t>n-1</a:t>
                </a:r>
                <a:r>
                  <a:rPr lang="en-IN" sz="2400" dirty="0">
                    <a:solidFill>
                      <a:srgbClr val="FF0000"/>
                    </a:solidFill>
                  </a:rPr>
                  <a:t> + F</a:t>
                </a:r>
                <a:r>
                  <a:rPr lang="en-IN" sz="2400" baseline="-25000" dirty="0">
                    <a:solidFill>
                      <a:srgbClr val="FF0000"/>
                    </a:solidFill>
                  </a:rPr>
                  <a:t>n-2</a:t>
                </a:r>
                <a:r>
                  <a:rPr lang="en-IN" sz="2400" dirty="0">
                    <a:solidFill>
                      <a:srgbClr val="FF0000"/>
                    </a:solidFill>
                  </a:rPr>
                  <a:t> is the recurrence relation of {</a:t>
                </a:r>
                <a:r>
                  <a:rPr lang="en-IN" sz="2400" dirty="0" err="1">
                    <a:solidFill>
                      <a:srgbClr val="FF0000"/>
                    </a:solidFill>
                  </a:rPr>
                  <a:t>F</a:t>
                </a:r>
                <a:r>
                  <a:rPr lang="en-IN" sz="2400" baseline="-25000" dirty="0" err="1">
                    <a:solidFill>
                      <a:srgbClr val="FF0000"/>
                    </a:solidFill>
                  </a:rPr>
                  <a:t>n</a:t>
                </a:r>
                <a:r>
                  <a:rPr lang="en-IN" sz="2400" dirty="0">
                    <a:solidFill>
                      <a:srgbClr val="FF0000"/>
                    </a:solidFill>
                  </a:rPr>
                  <a:t>}, for n </a:t>
                </a:r>
                <a14:m>
                  <m:oMath xmlns:m="http://schemas.openxmlformats.org/officeDocument/2006/math">
                    <m:r>
                      <a:rPr lang="en-IN" sz="240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3</m:t>
                    </m:r>
                  </m:oMath>
                </a14:m>
                <a:r>
                  <a:rPr lang="en-IN" sz="2400" dirty="0">
                    <a:solidFill>
                      <a:srgbClr val="FF0000"/>
                    </a:solidFill>
                  </a:rPr>
                  <a:t>.</a:t>
                </a:r>
              </a:p>
              <a:p>
                <a:pPr marL="457200" lvl="1" indent="0">
                  <a:buNone/>
                </a:pPr>
                <a:r>
                  <a:rPr lang="en-IN" sz="2400" dirty="0">
                    <a:solidFill>
                      <a:srgbClr val="FF0000"/>
                    </a:solidFill>
                  </a:rPr>
                  <a:t>    F</a:t>
                </a:r>
                <a:r>
                  <a:rPr lang="en-IN" sz="2400" baseline="-25000" dirty="0">
                    <a:solidFill>
                      <a:srgbClr val="FF0000"/>
                    </a:solidFill>
                  </a:rPr>
                  <a:t>1</a:t>
                </a:r>
                <a:r>
                  <a:rPr lang="en-IN" sz="2400" dirty="0">
                    <a:solidFill>
                      <a:srgbClr val="FF0000"/>
                    </a:solidFill>
                  </a:rPr>
                  <a:t> = 1; F</a:t>
                </a:r>
                <a:r>
                  <a:rPr lang="en-IN" sz="2400" baseline="-25000" dirty="0">
                    <a:solidFill>
                      <a:srgbClr val="FF0000"/>
                    </a:solidFill>
                  </a:rPr>
                  <a:t>2</a:t>
                </a:r>
                <a:r>
                  <a:rPr lang="en-IN" sz="2400" dirty="0">
                    <a:solidFill>
                      <a:srgbClr val="FF0000"/>
                    </a:solidFill>
                  </a:rPr>
                  <a:t> = 1 (initial values)</a:t>
                </a:r>
              </a:p>
              <a:p>
                <a:pPr marL="400050"/>
                <a:r>
                  <a:rPr lang="en-IN" sz="2400" dirty="0"/>
                  <a:t>In the text, the recurrence relation for Fibonacci sequence is given by</a:t>
                </a:r>
              </a:p>
              <a:p>
                <a:pPr marL="800100" lvl="1"/>
                <a:r>
                  <a:rPr lang="en-IN" sz="2000" dirty="0" err="1"/>
                  <a:t>F</a:t>
                </a:r>
                <a:r>
                  <a:rPr lang="en-IN" sz="2000" baseline="-25000" dirty="0" err="1"/>
                  <a:t>n</a:t>
                </a:r>
                <a:r>
                  <a:rPr lang="en-IN" sz="2000" dirty="0"/>
                  <a:t> = F</a:t>
                </a:r>
                <a:r>
                  <a:rPr lang="en-IN" sz="2000" baseline="-25000" dirty="0"/>
                  <a:t>n-1</a:t>
                </a:r>
                <a:r>
                  <a:rPr lang="en-IN" sz="2000" dirty="0"/>
                  <a:t> + F</a:t>
                </a:r>
                <a:r>
                  <a:rPr lang="en-IN" sz="2000" baseline="-25000" dirty="0"/>
                  <a:t>n-2 </a:t>
                </a:r>
                <a:r>
                  <a:rPr lang="en-IN" sz="2000" dirty="0"/>
                  <a:t>for n </a:t>
                </a:r>
                <a14:m>
                  <m:oMath xmlns:m="http://schemas.openxmlformats.org/officeDocument/2006/math">
                    <m:r>
                      <a:rPr lang="en-IN"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 </m:t>
                    </m:r>
                  </m:oMath>
                </a14:m>
                <a:r>
                  <a:rPr lang="en-IN" sz="2000" dirty="0"/>
                  <a:t>2</a:t>
                </a:r>
              </a:p>
              <a:p>
                <a:pPr marL="514350" lvl="1" indent="0">
                  <a:buNone/>
                </a:pPr>
                <a:r>
                  <a:rPr lang="en-IN" sz="2000" dirty="0"/>
                  <a:t>     F</a:t>
                </a:r>
                <a:r>
                  <a:rPr lang="en-IN" sz="2000" baseline="-25000" dirty="0"/>
                  <a:t>0</a:t>
                </a:r>
                <a:r>
                  <a:rPr lang="en-IN" sz="2000" dirty="0"/>
                  <a:t> = 0; F</a:t>
                </a:r>
                <a:r>
                  <a:rPr lang="en-IN" sz="2000" baseline="-25000" dirty="0"/>
                  <a:t>1 </a:t>
                </a:r>
                <a:r>
                  <a:rPr lang="en-IN" sz="2000" dirty="0"/>
                  <a:t>= 1 (initial values)</a:t>
                </a:r>
              </a:p>
              <a:p>
                <a:pPr marL="857250" lvl="1" indent="-342900"/>
                <a:r>
                  <a:rPr lang="en-IN" sz="2000" dirty="0"/>
                  <a:t>The sequence it generates is &lt;0, 1, 1, 2, 3, 5, 8, ……&gt;</a:t>
                </a:r>
              </a:p>
              <a:p>
                <a:pPr marL="514350" lvl="1" indent="0">
                  <a:buNone/>
                </a:pPr>
                <a:r>
                  <a:rPr lang="en-IN" sz="2000" dirty="0"/>
                  <a:t>	The value of the 0</a:t>
                </a:r>
                <a:r>
                  <a:rPr lang="en-IN" sz="2000" baseline="30000" dirty="0"/>
                  <a:t>th</a:t>
                </a:r>
                <a:r>
                  <a:rPr lang="en-IN" sz="2000" dirty="0"/>
                  <a:t> term is 0.</a:t>
                </a:r>
                <a:br>
                  <a:rPr lang="en-IN" sz="2000" dirty="0"/>
                </a:br>
                <a:endParaRPr lang="en-IN" sz="2000" dirty="0"/>
              </a:p>
              <a:p>
                <a:endParaRPr lang="en-US" sz="2800" dirty="0"/>
              </a:p>
            </p:txBody>
          </p:sp>
        </mc:Choice>
        <mc:Fallback>
          <p:sp>
            <p:nvSpPr>
              <p:cNvPr id="3" name="Content Placeholder 2">
                <a:extLst>
                  <a:ext uri="{FF2B5EF4-FFF2-40B4-BE49-F238E27FC236}">
                    <a16:creationId xmlns:a16="http://schemas.microsoft.com/office/drawing/2014/main" id="{CE3C0D66-3FC8-C74C-9DB1-BFA7859429AC}"/>
                  </a:ext>
                </a:extLst>
              </p:cNvPr>
              <p:cNvSpPr>
                <a:spLocks noGrp="1" noRot="1" noChangeAspect="1" noMove="1" noResize="1" noEditPoints="1" noAdjustHandles="1" noChangeArrowheads="1" noChangeShapeType="1" noTextEdit="1"/>
              </p:cNvSpPr>
              <p:nvPr>
                <p:ph idx="1"/>
              </p:nvPr>
            </p:nvSpPr>
            <p:spPr>
              <a:xfrm>
                <a:off x="457200" y="1600200"/>
                <a:ext cx="8229600" cy="5156200"/>
              </a:xfrm>
              <a:blipFill>
                <a:blip r:embed="rId2"/>
                <a:stretch>
                  <a:fillRect l="-1389" t="-1229"/>
                </a:stretch>
              </a:blipFill>
            </p:spPr>
            <p:txBody>
              <a:bodyPr/>
              <a:lstStyle/>
              <a:p>
                <a:r>
                  <a:rPr lang="en-US">
                    <a:noFill/>
                  </a:rPr>
                  <a:t> </a:t>
                </a:r>
              </a:p>
            </p:txBody>
          </p:sp>
        </mc:Fallback>
      </mc:AlternateContent>
    </p:spTree>
    <p:extLst>
      <p:ext uri="{BB962C8B-B14F-4D97-AF65-F5344CB8AC3E}">
        <p14:creationId xmlns:p14="http://schemas.microsoft.com/office/powerpoint/2010/main" val="385859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D944-AE9B-0047-9B41-F81D02565606}"/>
              </a:ext>
            </a:extLst>
          </p:cNvPr>
          <p:cNvSpPr>
            <a:spLocks noGrp="1"/>
          </p:cNvSpPr>
          <p:nvPr>
            <p:ph type="title"/>
          </p:nvPr>
        </p:nvSpPr>
        <p:spPr/>
        <p:txBody>
          <a:bodyPr>
            <a:normAutofit fontScale="90000"/>
          </a:bodyPr>
          <a:lstStyle/>
          <a:p>
            <a:r>
              <a:rPr lang="en-IN" dirty="0"/>
              <a:t>Example 7.2.3: Outstanding balance on a car loan.</a:t>
            </a:r>
            <a:endParaRPr lang="en-US" dirty="0"/>
          </a:p>
        </p:txBody>
      </p:sp>
      <p:sp>
        <p:nvSpPr>
          <p:cNvPr id="3" name="Content Placeholder 2">
            <a:extLst>
              <a:ext uri="{FF2B5EF4-FFF2-40B4-BE49-F238E27FC236}">
                <a16:creationId xmlns:a16="http://schemas.microsoft.com/office/drawing/2014/main" id="{791B97BE-FF43-114C-9032-1EDC54A1C31E}"/>
              </a:ext>
            </a:extLst>
          </p:cNvPr>
          <p:cNvSpPr>
            <a:spLocks noGrp="1"/>
          </p:cNvSpPr>
          <p:nvPr>
            <p:ph idx="1"/>
          </p:nvPr>
        </p:nvSpPr>
        <p:spPr/>
        <p:txBody>
          <a:bodyPr>
            <a:normAutofit/>
          </a:bodyPr>
          <a:lstStyle/>
          <a:p>
            <a:r>
              <a:rPr lang="en-IN" sz="2400" dirty="0"/>
              <a:t>An individual takes out a $20,000 car loan.</a:t>
            </a:r>
          </a:p>
          <a:p>
            <a:r>
              <a:rPr lang="en-IN" sz="2400" dirty="0"/>
              <a:t>The annual interest rate for the loan is 3%.</a:t>
            </a:r>
          </a:p>
          <a:p>
            <a:r>
              <a:rPr lang="en-IN" sz="2400" dirty="0"/>
              <a:t>The person wishes to make a monthly payment of $500.</a:t>
            </a:r>
          </a:p>
          <a:p>
            <a:r>
              <a:rPr lang="en-IN" sz="2400" dirty="0"/>
              <a:t>Define a</a:t>
            </a:r>
            <a:r>
              <a:rPr lang="en-IN" sz="2400" baseline="-25000" dirty="0"/>
              <a:t>n</a:t>
            </a:r>
            <a:r>
              <a:rPr lang="en-IN" sz="2400" dirty="0"/>
              <a:t> to be the amount of outstanding debt after n months.</a:t>
            </a:r>
          </a:p>
          <a:p>
            <a:pPr lvl="1"/>
            <a:r>
              <a:rPr lang="en-IN" sz="2400" dirty="0"/>
              <a:t> </a:t>
            </a:r>
            <a:r>
              <a:rPr lang="en-IN" sz="2000" dirty="0"/>
              <a:t>Since the interest rate describes the annual interest, the percentage increase each month is actually 3% / 12 = 0.25%.</a:t>
            </a:r>
          </a:p>
          <a:p>
            <a:pPr lvl="1"/>
            <a:r>
              <a:rPr lang="en-IN" sz="2000" dirty="0"/>
              <a:t>Thus, the multiplicative factor increase each month is 1.0025. </a:t>
            </a:r>
          </a:p>
        </p:txBody>
      </p:sp>
    </p:spTree>
    <p:extLst>
      <p:ext uri="{BB962C8B-B14F-4D97-AF65-F5344CB8AC3E}">
        <p14:creationId xmlns:p14="http://schemas.microsoft.com/office/powerpoint/2010/main" val="2480095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D944-AE9B-0047-9B41-F81D02565606}"/>
              </a:ext>
            </a:extLst>
          </p:cNvPr>
          <p:cNvSpPr>
            <a:spLocks noGrp="1"/>
          </p:cNvSpPr>
          <p:nvPr>
            <p:ph type="title"/>
          </p:nvPr>
        </p:nvSpPr>
        <p:spPr/>
        <p:txBody>
          <a:bodyPr>
            <a:normAutofit fontScale="90000"/>
          </a:bodyPr>
          <a:lstStyle/>
          <a:p>
            <a:r>
              <a:rPr lang="en-IN" dirty="0"/>
              <a:t>Example 7.2.3: Outstanding balance on a car loan.</a:t>
            </a:r>
            <a:endParaRPr lang="en-US" dirty="0"/>
          </a:p>
        </p:txBody>
      </p:sp>
      <p:sp>
        <p:nvSpPr>
          <p:cNvPr id="3" name="Content Placeholder 2">
            <a:extLst>
              <a:ext uri="{FF2B5EF4-FFF2-40B4-BE49-F238E27FC236}">
                <a16:creationId xmlns:a16="http://schemas.microsoft.com/office/drawing/2014/main" id="{791B97BE-FF43-114C-9032-1EDC54A1C31E}"/>
              </a:ext>
            </a:extLst>
          </p:cNvPr>
          <p:cNvSpPr>
            <a:spLocks noGrp="1"/>
          </p:cNvSpPr>
          <p:nvPr>
            <p:ph idx="1"/>
          </p:nvPr>
        </p:nvSpPr>
        <p:spPr/>
        <p:txBody>
          <a:bodyPr>
            <a:normAutofit/>
          </a:bodyPr>
          <a:lstStyle/>
          <a:p>
            <a:r>
              <a:rPr lang="en-IN" dirty="0"/>
              <a:t>The recurrence relation for {a</a:t>
            </a:r>
            <a:r>
              <a:rPr lang="en-IN" baseline="-25000" dirty="0"/>
              <a:t>n</a:t>
            </a:r>
            <a:r>
              <a:rPr lang="en-IN" dirty="0"/>
              <a:t>} is:</a:t>
            </a:r>
          </a:p>
          <a:p>
            <a:endParaRPr lang="en-IN" sz="2000" dirty="0"/>
          </a:p>
          <a:p>
            <a:endParaRPr lang="en-IN" sz="2000" dirty="0"/>
          </a:p>
          <a:p>
            <a:endParaRPr lang="en-IN" sz="2000" dirty="0"/>
          </a:p>
          <a:p>
            <a:r>
              <a:rPr lang="en-IN" sz="2800" dirty="0"/>
              <a:t>Few initial values:</a:t>
            </a:r>
          </a:p>
        </p:txBody>
      </p:sp>
      <p:pic>
        <p:nvPicPr>
          <p:cNvPr id="5" name="Picture 4">
            <a:extLst>
              <a:ext uri="{FF2B5EF4-FFF2-40B4-BE49-F238E27FC236}">
                <a16:creationId xmlns:a16="http://schemas.microsoft.com/office/drawing/2014/main" id="{0FDA517E-C37F-FF4C-BC98-47453B0F011E}"/>
              </a:ext>
            </a:extLst>
          </p:cNvPr>
          <p:cNvPicPr>
            <a:picLocks noChangeAspect="1"/>
          </p:cNvPicPr>
          <p:nvPr/>
        </p:nvPicPr>
        <p:blipFill>
          <a:blip r:embed="rId2"/>
          <a:stretch>
            <a:fillRect/>
          </a:stretch>
        </p:blipFill>
        <p:spPr>
          <a:xfrm>
            <a:off x="2114550" y="2209800"/>
            <a:ext cx="4483100" cy="762000"/>
          </a:xfrm>
          <a:prstGeom prst="rect">
            <a:avLst/>
          </a:prstGeom>
        </p:spPr>
      </p:pic>
      <p:pic>
        <p:nvPicPr>
          <p:cNvPr id="7" name="Picture 6">
            <a:extLst>
              <a:ext uri="{FF2B5EF4-FFF2-40B4-BE49-F238E27FC236}">
                <a16:creationId xmlns:a16="http://schemas.microsoft.com/office/drawing/2014/main" id="{B437EF68-C5E1-764C-890E-CA6BA17B2936}"/>
              </a:ext>
            </a:extLst>
          </p:cNvPr>
          <p:cNvPicPr>
            <a:picLocks noChangeAspect="1"/>
          </p:cNvPicPr>
          <p:nvPr/>
        </p:nvPicPr>
        <p:blipFill>
          <a:blip r:embed="rId3"/>
          <a:stretch>
            <a:fillRect/>
          </a:stretch>
        </p:blipFill>
        <p:spPr>
          <a:xfrm>
            <a:off x="2298700" y="3863181"/>
            <a:ext cx="1676400" cy="1701800"/>
          </a:xfrm>
          <a:prstGeom prst="rect">
            <a:avLst/>
          </a:prstGeom>
        </p:spPr>
      </p:pic>
    </p:spTree>
    <p:extLst>
      <p:ext uri="{BB962C8B-B14F-4D97-AF65-F5344CB8AC3E}">
        <p14:creationId xmlns:p14="http://schemas.microsoft.com/office/powerpoint/2010/main" val="303445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D45B-7B87-0340-AC73-B3C3849256FD}"/>
              </a:ext>
            </a:extLst>
          </p:cNvPr>
          <p:cNvSpPr>
            <a:spLocks noGrp="1"/>
          </p:cNvSpPr>
          <p:nvPr>
            <p:ph type="title"/>
          </p:nvPr>
        </p:nvSpPr>
        <p:spPr/>
        <p:txBody>
          <a:bodyPr/>
          <a:lstStyle/>
          <a:p>
            <a:r>
              <a:rPr lang="en-US" dirty="0"/>
              <a:t>Summation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7DCAFC8-9916-7246-8E68-80AFBC41E8CE}"/>
                  </a:ext>
                </a:extLst>
              </p:cNvPr>
              <p:cNvSpPr>
                <a:spLocks noGrp="1"/>
              </p:cNvSpPr>
              <p:nvPr>
                <p:ph idx="1"/>
              </p:nvPr>
            </p:nvSpPr>
            <p:spPr>
              <a:xfrm>
                <a:off x="457200" y="1600200"/>
                <a:ext cx="8229600" cy="4525963"/>
              </a:xfrm>
            </p:spPr>
            <p:txBody>
              <a:bodyPr/>
              <a:lstStyle/>
              <a:p>
                <a:r>
                  <a:rPr lang="en-IN" dirty="0"/>
                  <a:t>Summation notation</a:t>
                </a:r>
              </a:p>
              <a:p>
                <a:pPr lvl="1"/>
                <a:r>
                  <a:rPr lang="en-IN" dirty="0"/>
                  <a:t>Summation notation is used to express the </a:t>
                </a:r>
                <a:r>
                  <a:rPr lang="en-IN" i="1" dirty="0"/>
                  <a:t>sum</a:t>
                </a:r>
                <a:r>
                  <a:rPr lang="en-IN" dirty="0"/>
                  <a:t> of terms in a numerical sequence.</a:t>
                </a:r>
              </a:p>
              <a:p>
                <a:r>
                  <a:rPr lang="en-IN" dirty="0"/>
                  <a:t>Index, lower limit, upper limit</a:t>
                </a:r>
              </a:p>
              <a:p>
                <a:pPr lvl="1"/>
                <a:r>
                  <a:rPr lang="en-IN" dirty="0"/>
                  <a:t>In the summation.    </a:t>
                </a:r>
                <a14:m>
                  <m:oMath xmlns:m="http://schemas.openxmlformats.org/officeDocument/2006/math">
                    <m:r>
                      <a:rPr lang="en-US" b="0" i="1" dirty="0" smtClean="0">
                        <a:latin typeface="Cambria Math" panose="02040503050406030204" pitchFamily="18" charset="0"/>
                      </a:rPr>
                      <m:t>           </m:t>
                    </m:r>
                  </m:oMath>
                </a14:m>
                <a:endParaRPr lang="en-US" b="0" dirty="0"/>
              </a:p>
              <a:p>
                <a:pPr lvl="2"/>
                <a:r>
                  <a:rPr lang="en-IN" dirty="0"/>
                  <a:t>the variable </a:t>
                </a:r>
                <a:r>
                  <a:rPr lang="en-IN" dirty="0" err="1"/>
                  <a:t>i</a:t>
                </a:r>
                <a:r>
                  <a:rPr lang="en-IN" dirty="0"/>
                  <a:t> is called the index of the summation. </a:t>
                </a:r>
              </a:p>
              <a:p>
                <a:pPr lvl="2"/>
                <a:r>
                  <a:rPr lang="en-IN" dirty="0"/>
                  <a:t>The variable s is the lower limit, and </a:t>
                </a:r>
              </a:p>
              <a:p>
                <a:pPr lvl="2"/>
                <a:r>
                  <a:rPr lang="en-IN" dirty="0"/>
                  <a:t>the variable t is the upper limit of the summation.</a:t>
                </a:r>
              </a:p>
              <a:p>
                <a:pPr lvl="1"/>
                <a:r>
                  <a:rPr lang="en-IN" dirty="0"/>
                  <a:t>               = a</a:t>
                </a:r>
                <a:r>
                  <a:rPr lang="en-IN" baseline="-25000" dirty="0"/>
                  <a:t>s </a:t>
                </a:r>
                <a:r>
                  <a:rPr lang="en-IN" dirty="0"/>
                  <a:t>+ a</a:t>
                </a:r>
                <a:r>
                  <a:rPr lang="en-IN" baseline="-25000" dirty="0"/>
                  <a:t>s+1 </a:t>
                </a:r>
                <a:r>
                  <a:rPr lang="en-IN" dirty="0"/>
                  <a:t>+ ….. + a</a:t>
                </a:r>
                <a:r>
                  <a:rPr lang="en-IN" baseline="-25000" dirty="0"/>
                  <a:t>t</a:t>
                </a:r>
                <a:r>
                  <a:rPr lang="en-IN" dirty="0"/>
                  <a:t> is the expanded form.</a:t>
                </a:r>
              </a:p>
              <a:p>
                <a:endParaRPr lang="en-US" dirty="0"/>
              </a:p>
            </p:txBody>
          </p:sp>
        </mc:Choice>
        <mc:Fallback>
          <p:sp>
            <p:nvSpPr>
              <p:cNvPr id="3" name="Content Placeholder 2">
                <a:extLst>
                  <a:ext uri="{FF2B5EF4-FFF2-40B4-BE49-F238E27FC236}">
                    <a16:creationId xmlns:a16="http://schemas.microsoft.com/office/drawing/2014/main" id="{F7DCAFC8-9916-7246-8E68-80AFBC41E8CE}"/>
                  </a:ext>
                </a:extLst>
              </p:cNvPr>
              <p:cNvSpPr>
                <a:spLocks noGrp="1" noRot="1" noChangeAspect="1" noMove="1" noResize="1" noEditPoints="1" noAdjustHandles="1" noChangeArrowheads="1" noChangeShapeType="1" noTextEdit="1"/>
              </p:cNvSpPr>
              <p:nvPr>
                <p:ph idx="1"/>
              </p:nvPr>
            </p:nvSpPr>
            <p:spPr>
              <a:xfrm>
                <a:off x="457200" y="1600200"/>
                <a:ext cx="8229600" cy="4525963"/>
              </a:xfrm>
              <a:blipFill>
                <a:blip r:embed="rId2"/>
                <a:stretch>
                  <a:fillRect l="-1852" t="-1401" r="-1389" b="-168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F985DA8-1A12-C549-849E-EEB1C10367C6}"/>
              </a:ext>
            </a:extLst>
          </p:cNvPr>
          <p:cNvPicPr>
            <a:picLocks noChangeAspect="1"/>
          </p:cNvPicPr>
          <p:nvPr/>
        </p:nvPicPr>
        <p:blipFill>
          <a:blip r:embed="rId3"/>
          <a:stretch>
            <a:fillRect/>
          </a:stretch>
        </p:blipFill>
        <p:spPr>
          <a:xfrm>
            <a:off x="3879850" y="3721100"/>
            <a:ext cx="1113458" cy="469900"/>
          </a:xfrm>
          <a:prstGeom prst="rect">
            <a:avLst/>
          </a:prstGeom>
        </p:spPr>
      </p:pic>
      <p:pic>
        <p:nvPicPr>
          <p:cNvPr id="8" name="Picture 7">
            <a:extLst>
              <a:ext uri="{FF2B5EF4-FFF2-40B4-BE49-F238E27FC236}">
                <a16:creationId xmlns:a16="http://schemas.microsoft.com/office/drawing/2014/main" id="{145CC9E8-052F-894E-8C61-C1BA04F71606}"/>
              </a:ext>
            </a:extLst>
          </p:cNvPr>
          <p:cNvPicPr>
            <a:picLocks noChangeAspect="1"/>
          </p:cNvPicPr>
          <p:nvPr/>
        </p:nvPicPr>
        <p:blipFill>
          <a:blip r:embed="rId4"/>
          <a:stretch>
            <a:fillRect/>
          </a:stretch>
        </p:blipFill>
        <p:spPr>
          <a:xfrm>
            <a:off x="1320800" y="5556250"/>
            <a:ext cx="1056308" cy="454212"/>
          </a:xfrm>
          <a:prstGeom prst="rect">
            <a:avLst/>
          </a:prstGeom>
        </p:spPr>
      </p:pic>
    </p:spTree>
    <p:extLst>
      <p:ext uri="{BB962C8B-B14F-4D97-AF65-F5344CB8AC3E}">
        <p14:creationId xmlns:p14="http://schemas.microsoft.com/office/powerpoint/2010/main" val="2365656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5301-B517-9B49-B13C-1A930C5D1708}"/>
              </a:ext>
            </a:extLst>
          </p:cNvPr>
          <p:cNvSpPr>
            <a:spLocks noGrp="1"/>
          </p:cNvSpPr>
          <p:nvPr>
            <p:ph type="title"/>
          </p:nvPr>
        </p:nvSpPr>
        <p:spPr/>
        <p:txBody>
          <a:bodyPr/>
          <a:lstStyle/>
          <a:p>
            <a:r>
              <a:rPr lang="en-US" dirty="0"/>
              <a:t>Closed form</a:t>
            </a:r>
          </a:p>
        </p:txBody>
      </p:sp>
      <p:sp>
        <p:nvSpPr>
          <p:cNvPr id="3" name="Content Placeholder 2">
            <a:extLst>
              <a:ext uri="{FF2B5EF4-FFF2-40B4-BE49-F238E27FC236}">
                <a16:creationId xmlns:a16="http://schemas.microsoft.com/office/drawing/2014/main" id="{CA9DF68A-B3EB-E344-991B-D65C3346F186}"/>
              </a:ext>
            </a:extLst>
          </p:cNvPr>
          <p:cNvSpPr>
            <a:spLocks noGrp="1"/>
          </p:cNvSpPr>
          <p:nvPr>
            <p:ph idx="1"/>
          </p:nvPr>
        </p:nvSpPr>
        <p:spPr/>
        <p:txBody>
          <a:bodyPr/>
          <a:lstStyle/>
          <a:p>
            <a:pPr marL="514350" indent="-457200"/>
            <a:r>
              <a:rPr lang="en-IN" dirty="0"/>
              <a:t>A closed form for a sum is a mathematical expression that expresses the value of the sum without summation notation.</a:t>
            </a:r>
          </a:p>
          <a:p>
            <a:pPr marL="514350" indent="-457200"/>
            <a:endParaRPr lang="en-US" dirty="0"/>
          </a:p>
        </p:txBody>
      </p:sp>
      <p:pic>
        <p:nvPicPr>
          <p:cNvPr id="5" name="Picture 4">
            <a:extLst>
              <a:ext uri="{FF2B5EF4-FFF2-40B4-BE49-F238E27FC236}">
                <a16:creationId xmlns:a16="http://schemas.microsoft.com/office/drawing/2014/main" id="{D62D1EC0-97C1-1042-A087-53356FD7680F}"/>
              </a:ext>
            </a:extLst>
          </p:cNvPr>
          <p:cNvPicPr>
            <a:picLocks noChangeAspect="1"/>
          </p:cNvPicPr>
          <p:nvPr/>
        </p:nvPicPr>
        <p:blipFill>
          <a:blip r:embed="rId2"/>
          <a:stretch>
            <a:fillRect/>
          </a:stretch>
        </p:blipFill>
        <p:spPr>
          <a:xfrm>
            <a:off x="1543050" y="3429000"/>
            <a:ext cx="5168900" cy="2438400"/>
          </a:xfrm>
          <a:prstGeom prst="rect">
            <a:avLst/>
          </a:prstGeom>
        </p:spPr>
      </p:pic>
    </p:spTree>
    <p:extLst>
      <p:ext uri="{BB962C8B-B14F-4D97-AF65-F5344CB8AC3E}">
        <p14:creationId xmlns:p14="http://schemas.microsoft.com/office/powerpoint/2010/main" val="569562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5301-B517-9B49-B13C-1A930C5D1708}"/>
              </a:ext>
            </a:extLst>
          </p:cNvPr>
          <p:cNvSpPr>
            <a:spLocks noGrp="1"/>
          </p:cNvSpPr>
          <p:nvPr>
            <p:ph type="title"/>
          </p:nvPr>
        </p:nvSpPr>
        <p:spPr/>
        <p:txBody>
          <a:bodyPr/>
          <a:lstStyle/>
          <a:p>
            <a:r>
              <a:rPr lang="en-US" dirty="0"/>
              <a:t>Closed form</a:t>
            </a:r>
          </a:p>
        </p:txBody>
      </p:sp>
      <p:sp>
        <p:nvSpPr>
          <p:cNvPr id="3" name="Content Placeholder 2">
            <a:extLst>
              <a:ext uri="{FF2B5EF4-FFF2-40B4-BE49-F238E27FC236}">
                <a16:creationId xmlns:a16="http://schemas.microsoft.com/office/drawing/2014/main" id="{CA9DF68A-B3EB-E344-991B-D65C3346F186}"/>
              </a:ext>
            </a:extLst>
          </p:cNvPr>
          <p:cNvSpPr>
            <a:spLocks noGrp="1"/>
          </p:cNvSpPr>
          <p:nvPr>
            <p:ph idx="1"/>
          </p:nvPr>
        </p:nvSpPr>
        <p:spPr/>
        <p:txBody>
          <a:bodyPr/>
          <a:lstStyle/>
          <a:p>
            <a:pPr marL="514350" indent="-457200"/>
            <a:r>
              <a:rPr lang="en-IN" dirty="0"/>
              <a:t>A closed form for a sum is a mathematical expression that expresses the value of the sum without summation notation.</a:t>
            </a:r>
          </a:p>
          <a:p>
            <a:pPr marL="514350" indent="-457200"/>
            <a:endParaRPr lang="en-US" dirty="0"/>
          </a:p>
        </p:txBody>
      </p:sp>
      <p:pic>
        <p:nvPicPr>
          <p:cNvPr id="6" name="Picture 5">
            <a:extLst>
              <a:ext uri="{FF2B5EF4-FFF2-40B4-BE49-F238E27FC236}">
                <a16:creationId xmlns:a16="http://schemas.microsoft.com/office/drawing/2014/main" id="{F00BDFAB-427C-A44B-BDBB-0A35F673592E}"/>
              </a:ext>
            </a:extLst>
          </p:cNvPr>
          <p:cNvPicPr>
            <a:picLocks noChangeAspect="1"/>
          </p:cNvPicPr>
          <p:nvPr/>
        </p:nvPicPr>
        <p:blipFill>
          <a:blip r:embed="rId2"/>
          <a:stretch>
            <a:fillRect/>
          </a:stretch>
        </p:blipFill>
        <p:spPr>
          <a:xfrm>
            <a:off x="1612900" y="3422650"/>
            <a:ext cx="5638800" cy="2552700"/>
          </a:xfrm>
          <a:prstGeom prst="rect">
            <a:avLst/>
          </a:prstGeom>
        </p:spPr>
      </p:pic>
    </p:spTree>
    <p:extLst>
      <p:ext uri="{BB962C8B-B14F-4D97-AF65-F5344CB8AC3E}">
        <p14:creationId xmlns:p14="http://schemas.microsoft.com/office/powerpoint/2010/main" val="9087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Calibri" charset="0"/>
                <a:ea typeface="ＭＳ Ｐゴシック" charset="0"/>
                <a:cs typeface="ＭＳ Ｐゴシック" charset="0"/>
              </a:rPr>
              <a:t>Motivation</a:t>
            </a:r>
          </a:p>
        </p:txBody>
      </p:sp>
      <p:sp>
        <p:nvSpPr>
          <p:cNvPr id="32770" name="Content Placeholder 2"/>
          <p:cNvSpPr>
            <a:spLocks noGrp="1"/>
          </p:cNvSpPr>
          <p:nvPr>
            <p:ph idx="1"/>
          </p:nvPr>
        </p:nvSpPr>
        <p:spPr>
          <a:xfrm>
            <a:off x="457200" y="1600200"/>
            <a:ext cx="8229600" cy="1143000"/>
          </a:xfrm>
        </p:spPr>
        <p:txBody>
          <a:bodyPr/>
          <a:lstStyle/>
          <a:p>
            <a:r>
              <a:rPr lang="en-US" sz="2800" dirty="0">
                <a:latin typeface="Calibri" charset="0"/>
                <a:ea typeface="ＭＳ Ｐゴシック" charset="0"/>
                <a:cs typeface="ＭＳ Ｐゴシック" charset="0"/>
              </a:rPr>
              <a:t>How can we prove the following proposition?</a:t>
            </a:r>
          </a:p>
          <a:p>
            <a:pPr algn="ctr">
              <a:buFont typeface="Arial" charset="0"/>
              <a:buNone/>
            </a:pPr>
            <a:r>
              <a:rPr lang="en-US" sz="2400" dirty="0">
                <a:latin typeface="Calibri" charset="0"/>
                <a:ea typeface="ＭＳ Ｐゴシック" charset="0"/>
                <a:cs typeface="ＭＳ Ｐゴシック" charset="0"/>
                <a:sym typeface="Symbol" charset="0"/>
              </a:rPr>
              <a:t></a:t>
            </a:r>
            <a:r>
              <a:rPr lang="en-US" sz="2400" dirty="0" err="1">
                <a:latin typeface="Calibri" charset="0"/>
                <a:ea typeface="ＭＳ Ｐゴシック" charset="0"/>
                <a:cs typeface="ＭＳ Ｐゴシック" charset="0"/>
                <a:sym typeface="Symbol" charset="0"/>
              </a:rPr>
              <a:t>xA</a:t>
            </a:r>
            <a:r>
              <a:rPr lang="en-US" sz="2400" dirty="0">
                <a:latin typeface="Calibri" charset="0"/>
                <a:ea typeface="ＭＳ Ｐゴシック" charset="0"/>
                <a:cs typeface="ＭＳ Ｐゴシック" charset="0"/>
                <a:sym typeface="Symbol" charset="0"/>
              </a:rPr>
              <a:t> S(x)</a:t>
            </a:r>
          </a:p>
          <a:p>
            <a:endParaRPr lang="en-US" dirty="0">
              <a:latin typeface="Calibri" charset="0"/>
              <a:ea typeface="ＭＳ Ｐゴシック" charset="0"/>
              <a:cs typeface="ＭＳ Ｐゴシック" charset="0"/>
            </a:endParaRPr>
          </a:p>
        </p:txBody>
      </p:sp>
      <p:sp>
        <p:nvSpPr>
          <p:cNvPr id="4" name="Content Placeholder 2"/>
          <p:cNvSpPr txBox="1">
            <a:spLocks/>
          </p:cNvSpPr>
          <p:nvPr/>
        </p:nvSpPr>
        <p:spPr bwMode="auto">
          <a:xfrm>
            <a:off x="471716" y="2728686"/>
            <a:ext cx="8229600" cy="1538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For a finite set A={a</a:t>
            </a:r>
            <a:r>
              <a:rPr lang="en-US" sz="2800" baseline="-25000" dirty="0">
                <a:latin typeface="Calibri" charset="0"/>
              </a:rPr>
              <a:t>1</a:t>
            </a:r>
            <a:r>
              <a:rPr lang="en-US" sz="2800" dirty="0">
                <a:latin typeface="Calibri" charset="0"/>
              </a:rPr>
              <a:t>,a</a:t>
            </a:r>
            <a:r>
              <a:rPr lang="en-US" sz="2800" baseline="-25000" dirty="0">
                <a:latin typeface="Calibri" charset="0"/>
              </a:rPr>
              <a:t>2</a:t>
            </a:r>
            <a:r>
              <a:rPr lang="en-US" sz="2800" dirty="0">
                <a:latin typeface="Calibri" charset="0"/>
              </a:rPr>
              <a:t>,…,a</a:t>
            </a:r>
            <a:r>
              <a:rPr lang="en-US" sz="2800" baseline="-25000" dirty="0">
                <a:latin typeface="Calibri" charset="0"/>
              </a:rPr>
              <a:t>n</a:t>
            </a:r>
            <a:r>
              <a:rPr lang="en-US" sz="2800" dirty="0">
                <a:latin typeface="Calibri" charset="0"/>
              </a:rPr>
              <a:t>}, we can prove that S(x) holds for each element because of the equivalence</a:t>
            </a:r>
          </a:p>
          <a:p>
            <a:pPr algn="ctr">
              <a:spcBef>
                <a:spcPct val="20000"/>
              </a:spcBef>
              <a:buFont typeface="Arial" charset="0"/>
              <a:buNone/>
            </a:pPr>
            <a:r>
              <a:rPr lang="en-US" dirty="0">
                <a:latin typeface="Calibri" charset="0"/>
                <a:sym typeface="Symbol" charset="0"/>
              </a:rPr>
              <a:t>S(a</a:t>
            </a:r>
            <a:r>
              <a:rPr lang="en-US" baseline="-25000" dirty="0">
                <a:latin typeface="Calibri" charset="0"/>
                <a:sym typeface="Symbol" charset="0"/>
              </a:rPr>
              <a:t>1</a:t>
            </a:r>
            <a:r>
              <a:rPr lang="en-US" dirty="0">
                <a:latin typeface="Calibri" charset="0"/>
                <a:sym typeface="Symbol" charset="0"/>
              </a:rPr>
              <a:t>)S(a</a:t>
            </a:r>
            <a:r>
              <a:rPr lang="en-US" baseline="-25000" dirty="0">
                <a:latin typeface="Calibri" charset="0"/>
                <a:sym typeface="Symbol" charset="0"/>
              </a:rPr>
              <a:t>2</a:t>
            </a:r>
            <a:r>
              <a:rPr lang="en-US" dirty="0">
                <a:latin typeface="Calibri" charset="0"/>
                <a:sym typeface="Symbol" charset="0"/>
              </a:rPr>
              <a:t>)…S(a</a:t>
            </a:r>
            <a:r>
              <a:rPr lang="en-US" baseline="-25000" dirty="0">
                <a:latin typeface="Calibri" charset="0"/>
                <a:sym typeface="Symbol" charset="0"/>
              </a:rPr>
              <a:t>n</a:t>
            </a:r>
            <a:r>
              <a:rPr lang="en-US" dirty="0">
                <a:latin typeface="Calibri" charset="0"/>
                <a:sym typeface="Symbol" charset="0"/>
              </a:rPr>
              <a:t>)</a:t>
            </a:r>
          </a:p>
        </p:txBody>
      </p:sp>
      <p:sp>
        <p:nvSpPr>
          <p:cNvPr id="5" name="Content Placeholder 2"/>
          <p:cNvSpPr txBox="1">
            <a:spLocks/>
          </p:cNvSpPr>
          <p:nvPr/>
        </p:nvSpPr>
        <p:spPr bwMode="auto">
          <a:xfrm>
            <a:off x="457200" y="4267200"/>
            <a:ext cx="8229600" cy="11430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latin typeface="+mn-lt"/>
                <a:ea typeface="+mn-ea"/>
                <a:cs typeface="+mn-cs"/>
              </a:rPr>
              <a:t>For an infinite set, we can try to use </a:t>
            </a:r>
            <a:r>
              <a:rPr lang="en-US" sz="2800" u="sng" dirty="0">
                <a:latin typeface="+mn-lt"/>
                <a:ea typeface="+mn-ea"/>
                <a:cs typeface="+mn-cs"/>
              </a:rPr>
              <a:t>universal generalization</a:t>
            </a:r>
          </a:p>
        </p:txBody>
      </p:sp>
      <p:sp>
        <p:nvSpPr>
          <p:cNvPr id="6" name="Content Placeholder 2"/>
          <p:cNvSpPr txBox="1">
            <a:spLocks/>
          </p:cNvSpPr>
          <p:nvPr/>
        </p:nvSpPr>
        <p:spPr bwMode="auto">
          <a:xfrm>
            <a:off x="457200" y="5257800"/>
            <a:ext cx="8229600" cy="7620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latin typeface="+mn-lt"/>
                <a:ea typeface="+mn-ea"/>
                <a:cs typeface="+mn-cs"/>
              </a:rPr>
              <a:t>Another, more sophisticated way is to use </a:t>
            </a:r>
            <a:r>
              <a:rPr lang="en-US" sz="2800" i="1" u="sng" dirty="0">
                <a:latin typeface="+mn-lt"/>
                <a:ea typeface="+mn-ea"/>
                <a:cs typeface="+mn-cs"/>
              </a:rPr>
              <a:t>induction</a:t>
            </a:r>
          </a:p>
        </p:txBody>
      </p:sp>
    </p:spTree>
    <p:extLst>
      <p:ext uri="{BB962C8B-B14F-4D97-AF65-F5344CB8AC3E}">
        <p14:creationId xmlns:p14="http://schemas.microsoft.com/office/powerpoint/2010/main" val="18999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678A-CA70-0548-9D0A-CB6DADC4E285}"/>
              </a:ext>
            </a:extLst>
          </p:cNvPr>
          <p:cNvSpPr>
            <a:spLocks noGrp="1"/>
          </p:cNvSpPr>
          <p:nvPr>
            <p:ph type="title"/>
          </p:nvPr>
        </p:nvSpPr>
        <p:spPr/>
        <p:txBody>
          <a:bodyPr>
            <a:normAutofit fontScale="90000"/>
          </a:bodyPr>
          <a:lstStyle/>
          <a:p>
            <a:br>
              <a:rPr lang="en-IN" dirty="0"/>
            </a:br>
            <a:br>
              <a:rPr lang="en-IN" dirty="0"/>
            </a:br>
            <a:r>
              <a:rPr lang="en-IN" dirty="0"/>
              <a:t>Change of variables in summations.</a:t>
            </a:r>
            <a:br>
              <a:rPr lang="en-IN" dirty="0"/>
            </a:br>
            <a:br>
              <a:rPr lang="en-IN" dirty="0"/>
            </a:br>
            <a:br>
              <a:rPr lang="en-IN" dirty="0"/>
            </a:br>
            <a:endParaRPr lang="en-US" dirty="0"/>
          </a:p>
        </p:txBody>
      </p:sp>
      <p:sp>
        <p:nvSpPr>
          <p:cNvPr id="3" name="Content Placeholder 2">
            <a:extLst>
              <a:ext uri="{FF2B5EF4-FFF2-40B4-BE49-F238E27FC236}">
                <a16:creationId xmlns:a16="http://schemas.microsoft.com/office/drawing/2014/main" id="{362AC4AB-4777-874B-A9BB-E98A8F8779ED}"/>
              </a:ext>
            </a:extLst>
          </p:cNvPr>
          <p:cNvSpPr>
            <a:spLocks noGrp="1"/>
          </p:cNvSpPr>
          <p:nvPr>
            <p:ph idx="1"/>
          </p:nvPr>
        </p:nvSpPr>
        <p:spPr/>
        <p:txBody>
          <a:bodyPr>
            <a:normAutofit/>
          </a:bodyPr>
          <a:lstStyle/>
          <a:p>
            <a:r>
              <a:rPr lang="en-US" sz="2400" dirty="0"/>
              <a:t>We have seen that</a:t>
            </a:r>
          </a:p>
          <a:p>
            <a:endParaRPr lang="en-US" sz="2400" dirty="0"/>
          </a:p>
          <a:p>
            <a:endParaRPr lang="en-US" sz="2400" dirty="0"/>
          </a:p>
          <a:p>
            <a:endParaRPr lang="en-US" sz="2400" dirty="0"/>
          </a:p>
          <a:p>
            <a:endParaRPr lang="en-US" sz="2400" dirty="0"/>
          </a:p>
        </p:txBody>
      </p:sp>
      <p:pic>
        <p:nvPicPr>
          <p:cNvPr id="4" name="Content Placeholder 4">
            <a:extLst>
              <a:ext uri="{FF2B5EF4-FFF2-40B4-BE49-F238E27FC236}">
                <a16:creationId xmlns:a16="http://schemas.microsoft.com/office/drawing/2014/main" id="{7AF37E78-F06B-BA4A-BE68-FC58DF343C82}"/>
              </a:ext>
            </a:extLst>
          </p:cNvPr>
          <p:cNvPicPr>
            <a:picLocks noChangeAspect="1"/>
          </p:cNvPicPr>
          <p:nvPr/>
        </p:nvPicPr>
        <p:blipFill>
          <a:blip r:embed="rId2"/>
          <a:stretch>
            <a:fillRect/>
          </a:stretch>
        </p:blipFill>
        <p:spPr>
          <a:xfrm>
            <a:off x="787400" y="2071813"/>
            <a:ext cx="6489700" cy="882371"/>
          </a:xfrm>
          <a:prstGeom prst="rect">
            <a:avLst/>
          </a:prstGeom>
        </p:spPr>
      </p:pic>
      <p:pic>
        <p:nvPicPr>
          <p:cNvPr id="6" name="Picture 5">
            <a:extLst>
              <a:ext uri="{FF2B5EF4-FFF2-40B4-BE49-F238E27FC236}">
                <a16:creationId xmlns:a16="http://schemas.microsoft.com/office/drawing/2014/main" id="{E332E2CA-CCF5-9943-AB33-327EFD629681}"/>
              </a:ext>
            </a:extLst>
          </p:cNvPr>
          <p:cNvPicPr>
            <a:picLocks noChangeAspect="1"/>
          </p:cNvPicPr>
          <p:nvPr/>
        </p:nvPicPr>
        <p:blipFill>
          <a:blip r:embed="rId3"/>
          <a:stretch>
            <a:fillRect/>
          </a:stretch>
        </p:blipFill>
        <p:spPr>
          <a:xfrm>
            <a:off x="787400" y="2954184"/>
            <a:ext cx="6451600" cy="901737"/>
          </a:xfrm>
          <a:prstGeom prst="rect">
            <a:avLst/>
          </a:prstGeom>
        </p:spPr>
      </p:pic>
    </p:spTree>
    <p:extLst>
      <p:ext uri="{BB962C8B-B14F-4D97-AF65-F5344CB8AC3E}">
        <p14:creationId xmlns:p14="http://schemas.microsoft.com/office/powerpoint/2010/main" val="570883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678A-CA70-0548-9D0A-CB6DADC4E285}"/>
              </a:ext>
            </a:extLst>
          </p:cNvPr>
          <p:cNvSpPr>
            <a:spLocks noGrp="1"/>
          </p:cNvSpPr>
          <p:nvPr>
            <p:ph type="title"/>
          </p:nvPr>
        </p:nvSpPr>
        <p:spPr/>
        <p:txBody>
          <a:bodyPr>
            <a:normAutofit/>
          </a:bodyPr>
          <a:lstStyle/>
          <a:p>
            <a:r>
              <a:rPr lang="en-IN" dirty="0"/>
              <a:t>Change of variables in summations.</a:t>
            </a:r>
            <a:endParaRPr lang="en-US" dirty="0"/>
          </a:p>
        </p:txBody>
      </p:sp>
      <p:sp>
        <p:nvSpPr>
          <p:cNvPr id="3" name="Content Placeholder 2">
            <a:extLst>
              <a:ext uri="{FF2B5EF4-FFF2-40B4-BE49-F238E27FC236}">
                <a16:creationId xmlns:a16="http://schemas.microsoft.com/office/drawing/2014/main" id="{362AC4AB-4777-874B-A9BB-E98A8F8779ED}"/>
              </a:ext>
            </a:extLst>
          </p:cNvPr>
          <p:cNvSpPr>
            <a:spLocks noGrp="1"/>
          </p:cNvSpPr>
          <p:nvPr>
            <p:ph idx="1"/>
          </p:nvPr>
        </p:nvSpPr>
        <p:spPr/>
        <p:txBody>
          <a:bodyPr>
            <a:normAutofit/>
          </a:bodyPr>
          <a:lstStyle/>
          <a:p>
            <a:r>
              <a:rPr lang="en-US" sz="2400" dirty="0"/>
              <a:t>We have seen that</a:t>
            </a:r>
          </a:p>
          <a:p>
            <a:endParaRPr lang="en-US" sz="2400" dirty="0"/>
          </a:p>
          <a:p>
            <a:endParaRPr lang="en-US" sz="2400" dirty="0"/>
          </a:p>
          <a:p>
            <a:endParaRPr lang="en-US" sz="2400" dirty="0"/>
          </a:p>
          <a:p>
            <a:endParaRPr lang="en-US" sz="2400" dirty="0"/>
          </a:p>
          <a:p>
            <a:r>
              <a:rPr lang="en-US" sz="2400" dirty="0"/>
              <a:t>Therefore, </a:t>
            </a:r>
          </a:p>
          <a:p>
            <a:endParaRPr lang="en-US" sz="2400" dirty="0"/>
          </a:p>
        </p:txBody>
      </p:sp>
      <p:pic>
        <p:nvPicPr>
          <p:cNvPr id="4" name="Content Placeholder 4">
            <a:extLst>
              <a:ext uri="{FF2B5EF4-FFF2-40B4-BE49-F238E27FC236}">
                <a16:creationId xmlns:a16="http://schemas.microsoft.com/office/drawing/2014/main" id="{7AF37E78-F06B-BA4A-BE68-FC58DF343C82}"/>
              </a:ext>
            </a:extLst>
          </p:cNvPr>
          <p:cNvPicPr>
            <a:picLocks noChangeAspect="1"/>
          </p:cNvPicPr>
          <p:nvPr/>
        </p:nvPicPr>
        <p:blipFill>
          <a:blip r:embed="rId2"/>
          <a:stretch>
            <a:fillRect/>
          </a:stretch>
        </p:blipFill>
        <p:spPr>
          <a:xfrm>
            <a:off x="787400" y="2071813"/>
            <a:ext cx="6489700" cy="882371"/>
          </a:xfrm>
          <a:prstGeom prst="rect">
            <a:avLst/>
          </a:prstGeom>
        </p:spPr>
      </p:pic>
      <p:pic>
        <p:nvPicPr>
          <p:cNvPr id="6" name="Picture 5">
            <a:extLst>
              <a:ext uri="{FF2B5EF4-FFF2-40B4-BE49-F238E27FC236}">
                <a16:creationId xmlns:a16="http://schemas.microsoft.com/office/drawing/2014/main" id="{E332E2CA-CCF5-9943-AB33-327EFD629681}"/>
              </a:ext>
            </a:extLst>
          </p:cNvPr>
          <p:cNvPicPr>
            <a:picLocks noChangeAspect="1"/>
          </p:cNvPicPr>
          <p:nvPr/>
        </p:nvPicPr>
        <p:blipFill>
          <a:blip r:embed="rId3"/>
          <a:stretch>
            <a:fillRect/>
          </a:stretch>
        </p:blipFill>
        <p:spPr>
          <a:xfrm>
            <a:off x="787400" y="2954184"/>
            <a:ext cx="6451600" cy="901737"/>
          </a:xfrm>
          <a:prstGeom prst="rect">
            <a:avLst/>
          </a:prstGeom>
        </p:spPr>
      </p:pic>
      <p:pic>
        <p:nvPicPr>
          <p:cNvPr id="8" name="Picture 7">
            <a:extLst>
              <a:ext uri="{FF2B5EF4-FFF2-40B4-BE49-F238E27FC236}">
                <a16:creationId xmlns:a16="http://schemas.microsoft.com/office/drawing/2014/main" id="{C22D808D-A57A-8F40-B048-D7541B164187}"/>
              </a:ext>
            </a:extLst>
          </p:cNvPr>
          <p:cNvPicPr>
            <a:picLocks noChangeAspect="1"/>
          </p:cNvPicPr>
          <p:nvPr/>
        </p:nvPicPr>
        <p:blipFill>
          <a:blip r:embed="rId4"/>
          <a:stretch>
            <a:fillRect/>
          </a:stretch>
        </p:blipFill>
        <p:spPr>
          <a:xfrm>
            <a:off x="2139950" y="3621242"/>
            <a:ext cx="3784600" cy="913200"/>
          </a:xfrm>
          <a:prstGeom prst="rect">
            <a:avLst/>
          </a:prstGeom>
        </p:spPr>
      </p:pic>
    </p:spTree>
    <p:extLst>
      <p:ext uri="{BB962C8B-B14F-4D97-AF65-F5344CB8AC3E}">
        <p14:creationId xmlns:p14="http://schemas.microsoft.com/office/powerpoint/2010/main" val="261618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678A-CA70-0548-9D0A-CB6DADC4E285}"/>
              </a:ext>
            </a:extLst>
          </p:cNvPr>
          <p:cNvSpPr>
            <a:spLocks noGrp="1"/>
          </p:cNvSpPr>
          <p:nvPr>
            <p:ph type="title"/>
          </p:nvPr>
        </p:nvSpPr>
        <p:spPr/>
        <p:txBody>
          <a:bodyPr>
            <a:normAutofit/>
          </a:bodyPr>
          <a:lstStyle/>
          <a:p>
            <a:r>
              <a:rPr lang="en-IN" dirty="0"/>
              <a:t>Change of variables in summations.</a:t>
            </a:r>
            <a:endParaRPr lang="en-US" dirty="0"/>
          </a:p>
        </p:txBody>
      </p:sp>
      <p:sp>
        <p:nvSpPr>
          <p:cNvPr id="3" name="Content Placeholder 2">
            <a:extLst>
              <a:ext uri="{FF2B5EF4-FFF2-40B4-BE49-F238E27FC236}">
                <a16:creationId xmlns:a16="http://schemas.microsoft.com/office/drawing/2014/main" id="{362AC4AB-4777-874B-A9BB-E98A8F8779ED}"/>
              </a:ext>
            </a:extLst>
          </p:cNvPr>
          <p:cNvSpPr>
            <a:spLocks noGrp="1"/>
          </p:cNvSpPr>
          <p:nvPr>
            <p:ph idx="1"/>
          </p:nvPr>
        </p:nvSpPr>
        <p:spPr/>
        <p:txBody>
          <a:bodyPr>
            <a:normAutofit/>
          </a:bodyPr>
          <a:lstStyle/>
          <a:p>
            <a:r>
              <a:rPr lang="en-US" sz="2400" dirty="0"/>
              <a:t>We have seen that</a:t>
            </a:r>
          </a:p>
          <a:p>
            <a:endParaRPr lang="en-US" sz="2400" dirty="0"/>
          </a:p>
          <a:p>
            <a:endParaRPr lang="en-US" sz="2400" dirty="0"/>
          </a:p>
          <a:p>
            <a:endParaRPr lang="en-US" sz="2400" dirty="0"/>
          </a:p>
          <a:p>
            <a:endParaRPr lang="en-US" sz="2400" dirty="0"/>
          </a:p>
          <a:p>
            <a:r>
              <a:rPr lang="en-US" sz="2400" dirty="0"/>
              <a:t>Therefore, </a:t>
            </a:r>
          </a:p>
          <a:p>
            <a:endParaRPr lang="en-US" sz="2400" dirty="0"/>
          </a:p>
          <a:p>
            <a:r>
              <a:rPr lang="en-US" sz="2400" dirty="0"/>
              <a:t>Let j = </a:t>
            </a:r>
            <a:r>
              <a:rPr lang="en-US" sz="2400" dirty="0" err="1"/>
              <a:t>i</a:t>
            </a:r>
            <a:r>
              <a:rPr lang="en-US" sz="2400" dirty="0"/>
              <a:t> -1; j = 0 when </a:t>
            </a:r>
            <a:r>
              <a:rPr lang="en-US" sz="2400" dirty="0" err="1"/>
              <a:t>i</a:t>
            </a:r>
            <a:r>
              <a:rPr lang="en-US" sz="2400" dirty="0"/>
              <a:t> = 1, and j = n- 1 when </a:t>
            </a:r>
            <a:r>
              <a:rPr lang="en-US" sz="2400" dirty="0" err="1"/>
              <a:t>i</a:t>
            </a:r>
            <a:r>
              <a:rPr lang="en-US" sz="2400" dirty="0"/>
              <a:t> = n.</a:t>
            </a:r>
          </a:p>
          <a:p>
            <a:r>
              <a:rPr lang="en-US" sz="2400" dirty="0"/>
              <a:t>We then get</a:t>
            </a:r>
          </a:p>
        </p:txBody>
      </p:sp>
      <p:pic>
        <p:nvPicPr>
          <p:cNvPr id="4" name="Content Placeholder 4">
            <a:extLst>
              <a:ext uri="{FF2B5EF4-FFF2-40B4-BE49-F238E27FC236}">
                <a16:creationId xmlns:a16="http://schemas.microsoft.com/office/drawing/2014/main" id="{7AF37E78-F06B-BA4A-BE68-FC58DF343C82}"/>
              </a:ext>
            </a:extLst>
          </p:cNvPr>
          <p:cNvPicPr>
            <a:picLocks noChangeAspect="1"/>
          </p:cNvPicPr>
          <p:nvPr/>
        </p:nvPicPr>
        <p:blipFill>
          <a:blip r:embed="rId2"/>
          <a:stretch>
            <a:fillRect/>
          </a:stretch>
        </p:blipFill>
        <p:spPr>
          <a:xfrm>
            <a:off x="787400" y="2071813"/>
            <a:ext cx="6489700" cy="882371"/>
          </a:xfrm>
          <a:prstGeom prst="rect">
            <a:avLst/>
          </a:prstGeom>
        </p:spPr>
      </p:pic>
      <p:pic>
        <p:nvPicPr>
          <p:cNvPr id="6" name="Picture 5">
            <a:extLst>
              <a:ext uri="{FF2B5EF4-FFF2-40B4-BE49-F238E27FC236}">
                <a16:creationId xmlns:a16="http://schemas.microsoft.com/office/drawing/2014/main" id="{E332E2CA-CCF5-9943-AB33-327EFD629681}"/>
              </a:ext>
            </a:extLst>
          </p:cNvPr>
          <p:cNvPicPr>
            <a:picLocks noChangeAspect="1"/>
          </p:cNvPicPr>
          <p:nvPr/>
        </p:nvPicPr>
        <p:blipFill>
          <a:blip r:embed="rId3"/>
          <a:stretch>
            <a:fillRect/>
          </a:stretch>
        </p:blipFill>
        <p:spPr>
          <a:xfrm>
            <a:off x="787400" y="2954184"/>
            <a:ext cx="6451600" cy="901737"/>
          </a:xfrm>
          <a:prstGeom prst="rect">
            <a:avLst/>
          </a:prstGeom>
        </p:spPr>
      </p:pic>
      <p:pic>
        <p:nvPicPr>
          <p:cNvPr id="8" name="Picture 7">
            <a:extLst>
              <a:ext uri="{FF2B5EF4-FFF2-40B4-BE49-F238E27FC236}">
                <a16:creationId xmlns:a16="http://schemas.microsoft.com/office/drawing/2014/main" id="{C22D808D-A57A-8F40-B048-D7541B164187}"/>
              </a:ext>
            </a:extLst>
          </p:cNvPr>
          <p:cNvPicPr>
            <a:picLocks noChangeAspect="1"/>
          </p:cNvPicPr>
          <p:nvPr/>
        </p:nvPicPr>
        <p:blipFill>
          <a:blip r:embed="rId4"/>
          <a:stretch>
            <a:fillRect/>
          </a:stretch>
        </p:blipFill>
        <p:spPr>
          <a:xfrm>
            <a:off x="2139950" y="3621242"/>
            <a:ext cx="3784600" cy="913200"/>
          </a:xfrm>
          <a:prstGeom prst="rect">
            <a:avLst/>
          </a:prstGeom>
        </p:spPr>
      </p:pic>
      <p:pic>
        <p:nvPicPr>
          <p:cNvPr id="10" name="Picture 9">
            <a:extLst>
              <a:ext uri="{FF2B5EF4-FFF2-40B4-BE49-F238E27FC236}">
                <a16:creationId xmlns:a16="http://schemas.microsoft.com/office/drawing/2014/main" id="{3013F6B4-DB14-2641-9E82-71EB1EFA81D0}"/>
              </a:ext>
            </a:extLst>
          </p:cNvPr>
          <p:cNvPicPr>
            <a:picLocks noChangeAspect="1"/>
          </p:cNvPicPr>
          <p:nvPr/>
        </p:nvPicPr>
        <p:blipFill>
          <a:blip r:embed="rId5"/>
          <a:stretch>
            <a:fillRect/>
          </a:stretch>
        </p:blipFill>
        <p:spPr>
          <a:xfrm>
            <a:off x="2540000" y="5576037"/>
            <a:ext cx="3702050" cy="883655"/>
          </a:xfrm>
          <a:prstGeom prst="rect">
            <a:avLst/>
          </a:prstGeom>
        </p:spPr>
      </p:pic>
    </p:spTree>
    <p:extLst>
      <p:ext uri="{BB962C8B-B14F-4D97-AF65-F5344CB8AC3E}">
        <p14:creationId xmlns:p14="http://schemas.microsoft.com/office/powerpoint/2010/main" val="740549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 of Mathematical Induction</a:t>
            </a:r>
          </a:p>
        </p:txBody>
      </p:sp>
      <p:sp>
        <p:nvSpPr>
          <p:cNvPr id="3" name="Content Placeholder 2"/>
          <p:cNvSpPr>
            <a:spLocks noGrp="1"/>
          </p:cNvSpPr>
          <p:nvPr>
            <p:ph idx="1"/>
          </p:nvPr>
        </p:nvSpPr>
        <p:spPr/>
        <p:txBody>
          <a:bodyPr>
            <a:normAutofit/>
          </a:bodyPr>
          <a:lstStyle/>
          <a:p>
            <a:r>
              <a:rPr lang="en-US" sz="2800" dirty="0"/>
              <a:t>To prove that a statement S(n) is true for all positive integers n (i.e. n </a:t>
            </a:r>
            <a:r>
              <a:rPr lang="en-US" sz="2800" dirty="0">
                <a:latin typeface="Calibri" charset="0"/>
                <a:ea typeface="ＭＳ Ｐゴシック" charset="0"/>
                <a:sym typeface="Symbol" charset="0"/>
              </a:rPr>
              <a:t> Z</a:t>
            </a:r>
            <a:r>
              <a:rPr lang="en-US" sz="2800" baseline="30000" dirty="0">
                <a:latin typeface="Calibri" charset="0"/>
                <a:ea typeface="ＭＳ Ｐゴシック" charset="0"/>
                <a:sym typeface="Symbol" charset="0"/>
              </a:rPr>
              <a:t>+</a:t>
            </a:r>
            <a:r>
              <a:rPr lang="en-US" sz="2800" dirty="0">
                <a:latin typeface="Calibri" charset="0"/>
                <a:ea typeface="ＭＳ Ｐゴシック" charset="0"/>
                <a:sym typeface="Symbol" charset="0"/>
              </a:rPr>
              <a:t>)</a:t>
            </a:r>
            <a:r>
              <a:rPr lang="en-US" sz="2800" dirty="0"/>
              <a:t> , we perform two steps:</a:t>
            </a:r>
          </a:p>
          <a:p>
            <a:pPr marL="457200" lvl="1" indent="0">
              <a:buNone/>
            </a:pPr>
            <a:r>
              <a:rPr lang="en-US" sz="2400" dirty="0">
                <a:solidFill>
                  <a:srgbClr val="FF0000"/>
                </a:solidFill>
              </a:rPr>
              <a:t>Basis step</a:t>
            </a:r>
            <a:r>
              <a:rPr lang="en-US" sz="2400" dirty="0"/>
              <a:t>: We verify that S(1) is true.</a:t>
            </a:r>
          </a:p>
          <a:p>
            <a:pPr marL="457200" lvl="1" indent="0">
              <a:buNone/>
            </a:pPr>
            <a:r>
              <a:rPr lang="en-US" sz="2400" dirty="0">
                <a:solidFill>
                  <a:srgbClr val="FF0000"/>
                </a:solidFill>
              </a:rPr>
              <a:t>Inductive step</a:t>
            </a:r>
            <a:r>
              <a:rPr lang="en-US" sz="2400" dirty="0"/>
              <a:t>: We show that the conditional statement</a:t>
            </a:r>
          </a:p>
          <a:p>
            <a:pPr marL="457200" lvl="1" indent="0">
              <a:buNone/>
            </a:pPr>
            <a:r>
              <a:rPr lang="en-US" sz="2400" dirty="0"/>
              <a:t>		S(k) </a:t>
            </a:r>
            <a:r>
              <a:rPr lang="en-US" sz="2400" dirty="0">
                <a:latin typeface="Calibri" charset="0"/>
                <a:ea typeface="ＭＳ Ｐゴシック" charset="0"/>
                <a:cs typeface="ＭＳ Ｐゴシック" charset="0"/>
                <a:sym typeface="Symbol" charset="0"/>
              </a:rPr>
              <a:t></a:t>
            </a:r>
            <a:r>
              <a:rPr lang="en-US" sz="2400" b="1" dirty="0">
                <a:sym typeface="Symbol" charset="0"/>
              </a:rPr>
              <a:t>  </a:t>
            </a:r>
            <a:r>
              <a:rPr lang="en-US" sz="2400" dirty="0">
                <a:sym typeface="Symbol" charset="0"/>
              </a:rPr>
              <a:t>S(k+1) is true </a:t>
            </a:r>
            <a:r>
              <a:rPr lang="en-US" sz="2400" dirty="0">
                <a:sym typeface="Symbol" pitchFamily="112" charset="2"/>
              </a:rPr>
              <a:t>k </a:t>
            </a:r>
            <a:r>
              <a:rPr lang="en-US" sz="2400" dirty="0">
                <a:latin typeface="Calibri" charset="0"/>
                <a:ea typeface="ＭＳ Ｐゴシック" charset="0"/>
                <a:sym typeface="Symbol" charset="0"/>
              </a:rPr>
              <a:t></a:t>
            </a:r>
            <a:r>
              <a:rPr lang="en-US" sz="2400" b="1" dirty="0">
                <a:latin typeface="Calibri" charset="0"/>
                <a:ea typeface="ＭＳ Ｐゴシック" charset="0"/>
                <a:sym typeface="Symbol" charset="0"/>
              </a:rPr>
              <a:t> </a:t>
            </a:r>
            <a:r>
              <a:rPr lang="en-US" sz="2400" dirty="0"/>
              <a:t> </a:t>
            </a:r>
            <a:r>
              <a:rPr lang="en-US" sz="2400" dirty="0">
                <a:latin typeface="Calibri" charset="0"/>
                <a:ea typeface="ＭＳ Ｐゴシック" charset="0"/>
                <a:sym typeface="Symbol" charset="0"/>
              </a:rPr>
              <a:t>Z</a:t>
            </a:r>
            <a:r>
              <a:rPr lang="en-US" sz="2400" baseline="30000" dirty="0">
                <a:latin typeface="Calibri" charset="0"/>
                <a:ea typeface="ＭＳ Ｐゴシック" charset="0"/>
                <a:sym typeface="Symbol" charset="0"/>
              </a:rPr>
              <a:t>+</a:t>
            </a:r>
            <a:endParaRPr lang="en-US" sz="2400" dirty="0"/>
          </a:p>
          <a:p>
            <a:r>
              <a:rPr lang="en-US" sz="2800" dirty="0">
                <a:sym typeface="Wingdings"/>
              </a:rPr>
              <a:t>Symbolically, the statement</a:t>
            </a:r>
          </a:p>
          <a:p>
            <a:pPr marL="0" lvl="1" indent="0" algn="ctr">
              <a:buNone/>
            </a:pPr>
            <a:r>
              <a:rPr lang="en-US" sz="2400" dirty="0">
                <a:sym typeface="Wingdings"/>
              </a:rPr>
              <a:t>        (S(1)</a:t>
            </a:r>
            <a:r>
              <a:rPr lang="en-US" sz="2400" dirty="0">
                <a:latin typeface="Calibri" charset="0"/>
                <a:ea typeface="ＭＳ Ｐゴシック" charset="0"/>
                <a:cs typeface="ＭＳ Ｐゴシック" charset="0"/>
                <a:sym typeface="Symbol" charset="0"/>
              </a:rPr>
              <a:t> </a:t>
            </a:r>
            <a:r>
              <a:rPr lang="en-US" sz="2400" dirty="0">
                <a:sym typeface="Wingdings"/>
              </a:rPr>
              <a:t> </a:t>
            </a:r>
            <a:r>
              <a:rPr lang="en-US" sz="2400" dirty="0">
                <a:sym typeface="Symbol" pitchFamily="112" charset="2"/>
              </a:rPr>
              <a:t>(</a:t>
            </a:r>
            <a:r>
              <a:rPr lang="en-US" sz="2400" dirty="0"/>
              <a:t>k ≥ 1)</a:t>
            </a:r>
            <a:r>
              <a:rPr lang="en-US" sz="2400" dirty="0">
                <a:sym typeface="Symbol" pitchFamily="112" charset="2"/>
              </a:rPr>
              <a:t>  (S(k) </a:t>
            </a:r>
            <a:r>
              <a:rPr lang="en-US" sz="2400" b="1" dirty="0">
                <a:sym typeface="Symbol" charset="0"/>
              </a:rPr>
              <a:t></a:t>
            </a:r>
            <a:r>
              <a:rPr lang="en-US" sz="2400" dirty="0">
                <a:sym typeface="Wingdings"/>
              </a:rPr>
              <a:t> S(k+1))) </a:t>
            </a:r>
            <a:r>
              <a:rPr lang="en-US" sz="2400" dirty="0">
                <a:latin typeface="Calibri" charset="0"/>
                <a:ea typeface="ＭＳ Ｐゴシック" charset="0"/>
                <a:cs typeface="ＭＳ Ｐゴシック" charset="0"/>
                <a:sym typeface="Symbol" charset="0"/>
              </a:rPr>
              <a:t></a:t>
            </a:r>
            <a:r>
              <a:rPr lang="en-US" sz="2400" dirty="0">
                <a:sym typeface="Wingdings"/>
              </a:rPr>
              <a:t> </a:t>
            </a:r>
            <a:r>
              <a:rPr lang="en-US" sz="2400" dirty="0">
                <a:sym typeface="Symbol" pitchFamily="112" charset="2"/>
              </a:rPr>
              <a:t>(n</a:t>
            </a:r>
            <a:r>
              <a:rPr lang="en-US" sz="2400" dirty="0"/>
              <a:t> </a:t>
            </a:r>
            <a:r>
              <a:rPr lang="en-US" sz="2400" dirty="0">
                <a:latin typeface="Calibri" charset="0"/>
                <a:ea typeface="ＭＳ Ｐゴシック" charset="0"/>
                <a:sym typeface="Symbol" charset="0"/>
              </a:rPr>
              <a:t> Z</a:t>
            </a:r>
            <a:r>
              <a:rPr lang="en-US" sz="2400" baseline="30000" dirty="0">
                <a:latin typeface="Calibri" charset="0"/>
                <a:ea typeface="ＭＳ Ｐゴシック" charset="0"/>
                <a:sym typeface="Symbol" charset="0"/>
              </a:rPr>
              <a:t>+</a:t>
            </a:r>
            <a:r>
              <a:rPr lang="en-US" sz="2400" dirty="0"/>
              <a:t>)</a:t>
            </a:r>
            <a:r>
              <a:rPr lang="en-US" sz="2400" dirty="0">
                <a:sym typeface="Symbol" pitchFamily="112" charset="2"/>
              </a:rPr>
              <a:t> S(n)</a:t>
            </a:r>
            <a:endParaRPr lang="en-US" sz="2400" dirty="0">
              <a:sym typeface="Wingdings"/>
            </a:endParaRPr>
          </a:p>
          <a:p>
            <a:pPr algn="ctr"/>
            <a:endParaRPr lang="en-US" sz="2400" dirty="0">
              <a:sym typeface="Wingdings"/>
            </a:endParaRPr>
          </a:p>
          <a:p>
            <a:pPr marL="457200" lvl="1" indent="0">
              <a:buNone/>
            </a:pPr>
            <a:endParaRPr lang="en-US" sz="2400" dirty="0"/>
          </a:p>
        </p:txBody>
      </p:sp>
    </p:spTree>
    <p:extLst>
      <p:ext uri="{BB962C8B-B14F-4D97-AF65-F5344CB8AC3E}">
        <p14:creationId xmlns:p14="http://schemas.microsoft.com/office/powerpoint/2010/main" val="190674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Principle of Mathematical Induction</a:t>
            </a:r>
          </a:p>
        </p:txBody>
      </p:sp>
      <p:sp>
        <p:nvSpPr>
          <p:cNvPr id="3" name="Content Placeholder 2"/>
          <p:cNvSpPr>
            <a:spLocks noGrp="1"/>
          </p:cNvSpPr>
          <p:nvPr>
            <p:ph idx="1"/>
          </p:nvPr>
        </p:nvSpPr>
        <p:spPr/>
        <p:txBody>
          <a:bodyPr>
            <a:normAutofit/>
          </a:bodyPr>
          <a:lstStyle/>
          <a:p>
            <a:r>
              <a:rPr lang="en-US" sz="2800" dirty="0"/>
              <a:t>How do we do this?</a:t>
            </a:r>
            <a:endParaRPr lang="en-US" sz="2400" dirty="0"/>
          </a:p>
          <a:p>
            <a:pPr lvl="1"/>
            <a:r>
              <a:rPr lang="en-US" sz="2400" dirty="0"/>
              <a:t>S(1) is usually an easy property to show.</a:t>
            </a:r>
          </a:p>
          <a:p>
            <a:pPr lvl="1"/>
            <a:r>
              <a:rPr lang="en-US" sz="2400" dirty="0"/>
              <a:t>To prove the conditional statement, we assume that S(k) is true (it is called </a:t>
            </a:r>
            <a:r>
              <a:rPr lang="en-US" sz="2400" dirty="0">
                <a:solidFill>
                  <a:srgbClr val="FF0000"/>
                </a:solidFill>
              </a:rPr>
              <a:t>inductive hypothesis</a:t>
            </a:r>
            <a:r>
              <a:rPr lang="en-US" sz="2400" dirty="0"/>
              <a:t>) and show that under this condition S(k+1) is also true.</a:t>
            </a:r>
          </a:p>
        </p:txBody>
      </p:sp>
    </p:spTree>
    <p:extLst>
      <p:ext uri="{BB962C8B-B14F-4D97-AF65-F5344CB8AC3E}">
        <p14:creationId xmlns:p14="http://schemas.microsoft.com/office/powerpoint/2010/main" val="1697703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rPr>
              <a:t>Mathematical Induction</a:t>
            </a:r>
            <a:br>
              <a:rPr lang="en-US" b="1" dirty="0">
                <a:solidFill>
                  <a:srgbClr val="0000FF"/>
                </a:solidFill>
              </a:rPr>
            </a:br>
            <a:endParaRPr lang="en-US" dirty="0"/>
          </a:p>
        </p:txBody>
      </p:sp>
      <p:sp>
        <p:nvSpPr>
          <p:cNvPr id="3" name="Content Placeholder 2"/>
          <p:cNvSpPr>
            <a:spLocks noGrp="1"/>
          </p:cNvSpPr>
          <p:nvPr>
            <p:ph idx="1"/>
          </p:nvPr>
        </p:nvSpPr>
        <p:spPr>
          <a:xfrm>
            <a:off x="457200" y="1600200"/>
            <a:ext cx="8229600" cy="765701"/>
          </a:xfrm>
        </p:spPr>
        <p:txBody>
          <a:bodyPr/>
          <a:lstStyle/>
          <a:p>
            <a:r>
              <a:rPr lang="en-US" dirty="0"/>
              <a:t>It is a powerful proof techniques.</a:t>
            </a:r>
          </a:p>
        </p:txBody>
      </p:sp>
      <p:pic>
        <p:nvPicPr>
          <p:cNvPr id="5" name="Picture 4" descr="Screen Shot 2014-04-08 at 9.00.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785" y="2231171"/>
            <a:ext cx="5079308" cy="4594710"/>
          </a:xfrm>
          <a:prstGeom prst="rect">
            <a:avLst/>
          </a:prstGeom>
        </p:spPr>
      </p:pic>
    </p:spTree>
    <p:extLst>
      <p:ext uri="{BB962C8B-B14F-4D97-AF65-F5344CB8AC3E}">
        <p14:creationId xmlns:p14="http://schemas.microsoft.com/office/powerpoint/2010/main" val="289566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rPr>
              <a:t>Mathematical Induction</a:t>
            </a:r>
            <a:br>
              <a:rPr lang="en-US" b="1" dirty="0">
                <a:solidFill>
                  <a:srgbClr val="0000FF"/>
                </a:solidFill>
              </a:rPr>
            </a:br>
            <a:endParaRPr lang="en-US" dirty="0"/>
          </a:p>
        </p:txBody>
      </p:sp>
      <p:sp>
        <p:nvSpPr>
          <p:cNvPr id="3" name="Content Placeholder 2"/>
          <p:cNvSpPr>
            <a:spLocks noGrp="1"/>
          </p:cNvSpPr>
          <p:nvPr>
            <p:ph idx="1"/>
          </p:nvPr>
        </p:nvSpPr>
        <p:spPr>
          <a:xfrm>
            <a:off x="457200" y="1600200"/>
            <a:ext cx="8229600" cy="765701"/>
          </a:xfrm>
        </p:spPr>
        <p:txBody>
          <a:bodyPr/>
          <a:lstStyle/>
          <a:p>
            <a:r>
              <a:rPr lang="en-US" dirty="0"/>
              <a:t>It is a powerful proof techniques.</a:t>
            </a:r>
          </a:p>
        </p:txBody>
      </p:sp>
      <p:pic>
        <p:nvPicPr>
          <p:cNvPr id="5" name="Picture 4" descr="Screen Shot 2014-04-08 at 9.00.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5296"/>
            <a:ext cx="5079308" cy="4594710"/>
          </a:xfrm>
          <a:prstGeom prst="rect">
            <a:avLst/>
          </a:prstGeom>
        </p:spPr>
      </p:pic>
      <p:sp>
        <p:nvSpPr>
          <p:cNvPr id="4" name="TextBox 3"/>
          <p:cNvSpPr txBox="1"/>
          <p:nvPr/>
        </p:nvSpPr>
        <p:spPr>
          <a:xfrm>
            <a:off x="5079308" y="2505519"/>
            <a:ext cx="4064692" cy="3046988"/>
          </a:xfrm>
          <a:prstGeom prst="rect">
            <a:avLst/>
          </a:prstGeom>
          <a:solidFill>
            <a:srgbClr val="FFFF00"/>
          </a:solidFill>
        </p:spPr>
        <p:txBody>
          <a:bodyPr wrap="square" rtlCol="0">
            <a:spAutoFit/>
          </a:bodyPr>
          <a:lstStyle/>
          <a:p>
            <a:r>
              <a:rPr lang="en-US" sz="2400" b="1" dirty="0">
                <a:solidFill>
                  <a:srgbClr val="FF0000"/>
                </a:solidFill>
              </a:rPr>
              <a:t>The Domino Effect</a:t>
            </a:r>
          </a:p>
          <a:p>
            <a:r>
              <a:rPr lang="en-US" sz="2400" dirty="0"/>
              <a:t>	</a:t>
            </a:r>
          </a:p>
          <a:p>
            <a:r>
              <a:rPr lang="en-US" sz="2400" dirty="0"/>
              <a:t>Show that all dominos fall.</a:t>
            </a:r>
          </a:p>
          <a:p>
            <a:pPr marL="342900" indent="-342900">
              <a:buFont typeface="Arial"/>
              <a:buChar char="•"/>
            </a:pPr>
            <a:r>
              <a:rPr lang="en-US" sz="2400" dirty="0">
                <a:solidFill>
                  <a:srgbClr val="0000FF"/>
                </a:solidFill>
              </a:rPr>
              <a:t>Basis Step: </a:t>
            </a:r>
            <a:r>
              <a:rPr lang="en-US" sz="2400" dirty="0"/>
              <a:t>The first domino falls.</a:t>
            </a:r>
          </a:p>
          <a:p>
            <a:pPr marL="342900" indent="-342900">
              <a:buFont typeface="Arial"/>
              <a:buChar char="•"/>
            </a:pPr>
            <a:r>
              <a:rPr lang="en-US" sz="2400" dirty="0">
                <a:solidFill>
                  <a:srgbClr val="0000FF"/>
                </a:solidFill>
              </a:rPr>
              <a:t>Inductive step</a:t>
            </a:r>
            <a:r>
              <a:rPr lang="en-US" sz="2400" dirty="0"/>
              <a:t>: Whenever a domino falls, its next neighbor will also fall.</a:t>
            </a:r>
          </a:p>
        </p:txBody>
      </p:sp>
    </p:spTree>
    <p:extLst>
      <p:ext uri="{BB962C8B-B14F-4D97-AF65-F5344CB8AC3E}">
        <p14:creationId xmlns:p14="http://schemas.microsoft.com/office/powerpoint/2010/main" val="3506070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F9C2-BA5B-3D49-B16D-6E66654B1269}"/>
              </a:ext>
            </a:extLst>
          </p:cNvPr>
          <p:cNvSpPr>
            <a:spLocks noGrp="1"/>
          </p:cNvSpPr>
          <p:nvPr>
            <p:ph type="title"/>
          </p:nvPr>
        </p:nvSpPr>
        <p:spPr/>
        <p:txBody>
          <a:bodyPr/>
          <a:lstStyle/>
          <a:p>
            <a:r>
              <a:rPr lang="en-US" dirty="0"/>
              <a:t>Mathematical Induction</a:t>
            </a:r>
          </a:p>
        </p:txBody>
      </p:sp>
      <p:sp>
        <p:nvSpPr>
          <p:cNvPr id="3" name="Content Placeholder 2">
            <a:extLst>
              <a:ext uri="{FF2B5EF4-FFF2-40B4-BE49-F238E27FC236}">
                <a16:creationId xmlns:a16="http://schemas.microsoft.com/office/drawing/2014/main" id="{2D89C9D5-05BA-084C-B0F9-1984BA8E070F}"/>
              </a:ext>
            </a:extLst>
          </p:cNvPr>
          <p:cNvSpPr>
            <a:spLocks noGrp="1"/>
          </p:cNvSpPr>
          <p:nvPr>
            <p:ph idx="1"/>
          </p:nvPr>
        </p:nvSpPr>
        <p:spPr/>
        <p:txBody>
          <a:bodyPr/>
          <a:lstStyle/>
          <a:p>
            <a:r>
              <a:rPr lang="en-US" dirty="0"/>
              <a:t>Two components of inductive proof.</a:t>
            </a:r>
          </a:p>
          <a:p>
            <a:pPr lvl="1"/>
            <a:r>
              <a:rPr lang="en-IN" dirty="0"/>
              <a:t>The </a:t>
            </a:r>
            <a:r>
              <a:rPr lang="en-IN" b="1" i="1" dirty="0"/>
              <a:t>base case</a:t>
            </a:r>
            <a:r>
              <a:rPr lang="en-IN" dirty="0"/>
              <a:t> establishes that the theorem is true for the first value in the sequence.</a:t>
            </a:r>
            <a:br>
              <a:rPr lang="en-IN" dirty="0"/>
            </a:br>
            <a:endParaRPr lang="en-IN" dirty="0"/>
          </a:p>
          <a:p>
            <a:pPr lvl="1"/>
            <a:r>
              <a:rPr lang="en-IN" dirty="0"/>
              <a:t>The </a:t>
            </a:r>
            <a:r>
              <a:rPr lang="en-IN" b="1" i="1" dirty="0"/>
              <a:t>inductive step</a:t>
            </a:r>
            <a:r>
              <a:rPr lang="en-IN" dirty="0"/>
              <a:t> establishes that if the theorem is true for k, then the theorem also holds for k + 1.</a:t>
            </a:r>
            <a:endParaRPr lang="en-US" dirty="0"/>
          </a:p>
        </p:txBody>
      </p:sp>
    </p:spTree>
    <p:extLst>
      <p:ext uri="{BB962C8B-B14F-4D97-AF65-F5344CB8AC3E}">
        <p14:creationId xmlns:p14="http://schemas.microsoft.com/office/powerpoint/2010/main" val="2518906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52301"/>
            <a:ext cx="9144000" cy="3181193"/>
            <a:chOff x="0" y="1452301"/>
            <a:chExt cx="9144000" cy="3181193"/>
          </a:xfrm>
        </p:grpSpPr>
        <p:pic>
          <p:nvPicPr>
            <p:cNvPr id="4" name="Picture 3" descr="Screen Shot 2015-03-08 at 9.34.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2301"/>
              <a:ext cx="9144000" cy="3181193"/>
            </a:xfrm>
            <a:prstGeom prst="rect">
              <a:avLst/>
            </a:prstGeom>
          </p:spPr>
        </p:pic>
        <p:sp>
          <p:nvSpPr>
            <p:cNvPr id="3" name="Rectangle 2"/>
            <p:cNvSpPr/>
            <p:nvPr/>
          </p:nvSpPr>
          <p:spPr>
            <a:xfrm>
              <a:off x="6985294" y="3498334"/>
              <a:ext cx="269581" cy="369332"/>
            </a:xfrm>
            <a:prstGeom prst="rect">
              <a:avLst/>
            </a:prstGeom>
            <a:solidFill>
              <a:srgbClr val="FFFFFF"/>
            </a:solidFill>
          </p:spPr>
          <p:txBody>
            <a:bodyPr wrap="square">
              <a:spAutoFit/>
            </a:bodyPr>
            <a:lstStyle/>
            <a:p>
              <a:r>
                <a:rPr lang="en-US" dirty="0">
                  <a:latin typeface="Calibri" charset="0"/>
                  <a:ea typeface="ＭＳ Ｐゴシック" charset="0"/>
                  <a:cs typeface="ＭＳ Ｐゴシック" charset="0"/>
                  <a:sym typeface="Symbol" charset="0"/>
                </a:rPr>
                <a:t></a:t>
              </a:r>
              <a:endParaRPr lang="en-US" dirty="0"/>
            </a:p>
          </p:txBody>
        </p:sp>
      </p:grpSp>
    </p:spTree>
    <p:extLst>
      <p:ext uri="{BB962C8B-B14F-4D97-AF65-F5344CB8AC3E}">
        <p14:creationId xmlns:p14="http://schemas.microsoft.com/office/powerpoint/2010/main" val="1192215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Calibri" charset="0"/>
                <a:ea typeface="ＭＳ Ｐゴシック" charset="0"/>
                <a:cs typeface="ＭＳ Ｐゴシック" charset="0"/>
              </a:rPr>
              <a:t>Another View</a:t>
            </a:r>
          </a:p>
        </p:txBody>
      </p:sp>
      <p:sp>
        <p:nvSpPr>
          <p:cNvPr id="35842" name="Content Placeholder 2"/>
          <p:cNvSpPr>
            <a:spLocks noGrp="1"/>
          </p:cNvSpPr>
          <p:nvPr>
            <p:ph idx="1"/>
          </p:nvPr>
        </p:nvSpPr>
        <p:spPr>
          <a:xfrm>
            <a:off x="457200" y="1600199"/>
            <a:ext cx="8229600" cy="5088467"/>
          </a:xfrm>
        </p:spPr>
        <p:txBody>
          <a:bodyPr>
            <a:noAutofit/>
          </a:bodyPr>
          <a:lstStyle/>
          <a:p>
            <a:r>
              <a:rPr lang="en-US" sz="2800" dirty="0">
                <a:latin typeface="Calibri" charset="0"/>
                <a:ea typeface="ＭＳ Ｐゴシック" charset="0"/>
                <a:cs typeface="ＭＳ Ｐゴシック" charset="0"/>
              </a:rPr>
              <a:t>To look at it in another way, assume that the statements </a:t>
            </a:r>
          </a:p>
          <a:p>
            <a:pPr lvl="1"/>
            <a:r>
              <a:rPr lang="en-US" sz="2400" dirty="0">
                <a:latin typeface="Calibri" charset="0"/>
                <a:ea typeface="ＭＳ Ｐゴシック" charset="0"/>
              </a:rPr>
              <a:t>S(1)</a:t>
            </a:r>
          </a:p>
          <a:p>
            <a:pPr lvl="1"/>
            <a:r>
              <a:rPr lang="en-US" sz="2400" dirty="0">
                <a:latin typeface="Calibri" charset="0"/>
                <a:ea typeface="ＭＳ Ｐゴシック" charset="0"/>
              </a:rPr>
              <a:t>S(k) </a:t>
            </a:r>
            <a:r>
              <a:rPr lang="en-US" sz="2400" dirty="0">
                <a:latin typeface="Calibri" charset="0"/>
                <a:ea typeface="ＭＳ Ｐゴシック" charset="0"/>
                <a:cs typeface="ＭＳ Ｐゴシック" charset="0"/>
                <a:sym typeface="Symbol" charset="0"/>
              </a:rPr>
              <a:t></a:t>
            </a:r>
            <a:r>
              <a:rPr lang="en-US" sz="2400" dirty="0">
                <a:latin typeface="Calibri" charset="0"/>
                <a:ea typeface="ＭＳ Ｐゴシック" charset="0"/>
                <a:sym typeface="Symbol" charset="0"/>
              </a:rPr>
              <a:t> S(k+1)</a:t>
            </a:r>
          </a:p>
          <a:p>
            <a:pPr lvl="1">
              <a:buFont typeface="Arial" charset="0"/>
              <a:buNone/>
            </a:pPr>
            <a:r>
              <a:rPr lang="en-US" dirty="0">
                <a:latin typeface="Calibri" charset="0"/>
                <a:ea typeface="ＭＳ Ｐゴシック" charset="0"/>
                <a:sym typeface="Symbol" charset="0"/>
              </a:rPr>
              <a:t>are true.  We can now use a form of </a:t>
            </a:r>
            <a:r>
              <a:rPr lang="en-US" u="sng" dirty="0">
                <a:latin typeface="Calibri" charset="0"/>
                <a:ea typeface="ＭＳ Ｐゴシック" charset="0"/>
                <a:sym typeface="Symbol" charset="0"/>
              </a:rPr>
              <a:t>universal generalization</a:t>
            </a:r>
            <a:r>
              <a:rPr lang="en-US" dirty="0">
                <a:latin typeface="Calibri" charset="0"/>
                <a:ea typeface="ＭＳ Ｐゴシック" charset="0"/>
                <a:sym typeface="Symbol" charset="0"/>
              </a:rPr>
              <a:t> as follows:</a:t>
            </a:r>
            <a:endParaRPr lang="en-US" dirty="0">
              <a:latin typeface="Calibri" charset="0"/>
              <a:ea typeface="ＭＳ Ｐゴシック" charset="0"/>
            </a:endParaRPr>
          </a:p>
        </p:txBody>
      </p:sp>
    </p:spTree>
    <p:extLst>
      <p:ext uri="{BB962C8B-B14F-4D97-AF65-F5344CB8AC3E}">
        <p14:creationId xmlns:p14="http://schemas.microsoft.com/office/powerpoint/2010/main" val="285967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8838-0A0D-CB43-944A-C68187B13D1F}"/>
              </a:ext>
            </a:extLst>
          </p:cNvPr>
          <p:cNvSpPr>
            <a:spLocks noGrp="1"/>
          </p:cNvSpPr>
          <p:nvPr>
            <p:ph type="title"/>
          </p:nvPr>
        </p:nvSpPr>
        <p:spPr/>
        <p:txBody>
          <a:bodyPr/>
          <a:lstStyle/>
          <a:p>
            <a:r>
              <a:rPr lang="en-US" dirty="0"/>
              <a:t>Sequences</a:t>
            </a:r>
          </a:p>
        </p:txBody>
      </p:sp>
      <p:sp>
        <p:nvSpPr>
          <p:cNvPr id="3" name="Content Placeholder 2">
            <a:extLst>
              <a:ext uri="{FF2B5EF4-FFF2-40B4-BE49-F238E27FC236}">
                <a16:creationId xmlns:a16="http://schemas.microsoft.com/office/drawing/2014/main" id="{ED391BF8-420F-E742-9B32-639552A257C6}"/>
              </a:ext>
            </a:extLst>
          </p:cNvPr>
          <p:cNvSpPr>
            <a:spLocks noGrp="1"/>
          </p:cNvSpPr>
          <p:nvPr>
            <p:ph idx="1"/>
          </p:nvPr>
        </p:nvSpPr>
        <p:spPr/>
        <p:txBody>
          <a:bodyPr/>
          <a:lstStyle/>
          <a:p>
            <a:r>
              <a:rPr lang="en-US" dirty="0"/>
              <a:t>Well known sequences</a:t>
            </a:r>
          </a:p>
          <a:p>
            <a:pPr lvl="1"/>
            <a:r>
              <a:rPr lang="en-US" dirty="0"/>
              <a:t>Arithmetic sequence</a:t>
            </a:r>
          </a:p>
          <a:p>
            <a:pPr marL="457200" lvl="1" indent="0">
              <a:buNone/>
            </a:pPr>
            <a:r>
              <a:rPr lang="en-US" dirty="0"/>
              <a:t>	1, 4, 7, 10, 14, ……….</a:t>
            </a:r>
          </a:p>
          <a:p>
            <a:pPr marL="914400" lvl="1" indent="-457200"/>
            <a:r>
              <a:rPr lang="en-US" dirty="0"/>
              <a:t>Geometric sequence</a:t>
            </a:r>
          </a:p>
          <a:p>
            <a:pPr marL="457200" lvl="1" indent="0">
              <a:buNone/>
            </a:pPr>
            <a:r>
              <a:rPr lang="en-US" dirty="0"/>
              <a:t>	1, 3, 9, 27, ……..</a:t>
            </a:r>
          </a:p>
          <a:p>
            <a:pPr marL="914400" lvl="1" indent="-457200"/>
            <a:r>
              <a:rPr lang="en-US" dirty="0"/>
              <a:t>Fibonacci sequence</a:t>
            </a:r>
          </a:p>
          <a:p>
            <a:pPr marL="457200" lvl="1" indent="0">
              <a:buNone/>
            </a:pPr>
            <a:r>
              <a:rPr lang="en-US" dirty="0"/>
              <a:t>	1, 1, 2, 3, 5, 8, ….....</a:t>
            </a:r>
          </a:p>
        </p:txBody>
      </p:sp>
    </p:spTree>
    <p:extLst>
      <p:ext uri="{BB962C8B-B14F-4D97-AF65-F5344CB8AC3E}">
        <p14:creationId xmlns:p14="http://schemas.microsoft.com/office/powerpoint/2010/main" val="3505117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Calibri" charset="0"/>
                <a:ea typeface="ＭＳ Ｐゴシック" charset="0"/>
                <a:cs typeface="ＭＳ Ｐゴシック" charset="0"/>
              </a:rPr>
              <a:t>Another View</a:t>
            </a:r>
          </a:p>
        </p:txBody>
      </p:sp>
      <p:sp>
        <p:nvSpPr>
          <p:cNvPr id="35842" name="Content Placeholder 2"/>
          <p:cNvSpPr>
            <a:spLocks noGrp="1"/>
          </p:cNvSpPr>
          <p:nvPr>
            <p:ph idx="1"/>
          </p:nvPr>
        </p:nvSpPr>
        <p:spPr>
          <a:xfrm>
            <a:off x="457200" y="1600200"/>
            <a:ext cx="8229600" cy="1600200"/>
          </a:xfrm>
        </p:spPr>
        <p:txBody>
          <a:bodyPr/>
          <a:lstStyle/>
          <a:p>
            <a:r>
              <a:rPr lang="en-US" sz="2000" dirty="0">
                <a:latin typeface="Calibri" charset="0"/>
                <a:ea typeface="ＭＳ Ｐゴシック" charset="0"/>
                <a:cs typeface="ＭＳ Ｐゴシック" charset="0"/>
              </a:rPr>
              <a:t>To look at it in another way, assume that the statements </a:t>
            </a:r>
          </a:p>
          <a:p>
            <a:pPr lvl="1">
              <a:buFont typeface="Arial" charset="0"/>
              <a:buNone/>
            </a:pPr>
            <a:r>
              <a:rPr lang="en-US" sz="1800" dirty="0">
                <a:latin typeface="Calibri" charset="0"/>
                <a:ea typeface="ＭＳ Ｐゴシック" charset="0"/>
              </a:rPr>
              <a:t>(1) S(1)</a:t>
            </a:r>
          </a:p>
          <a:p>
            <a:pPr lvl="1">
              <a:buFont typeface="Arial" charset="0"/>
              <a:buNone/>
            </a:pPr>
            <a:r>
              <a:rPr lang="en-US" sz="1800" dirty="0">
                <a:latin typeface="Calibri" charset="0"/>
                <a:ea typeface="ＭＳ Ｐゴシック" charset="0"/>
              </a:rPr>
              <a:t>(2) S(k) </a:t>
            </a:r>
            <a:r>
              <a:rPr lang="en-US" sz="1800" dirty="0">
                <a:latin typeface="Calibri" charset="0"/>
                <a:ea typeface="ＭＳ Ｐゴシック" charset="0"/>
                <a:cs typeface="ＭＳ Ｐゴシック" charset="0"/>
                <a:sym typeface="Symbol" charset="0"/>
              </a:rPr>
              <a:t></a:t>
            </a:r>
            <a:r>
              <a:rPr lang="en-US" sz="1800" dirty="0">
                <a:latin typeface="Calibri" charset="0"/>
                <a:ea typeface="ＭＳ Ｐゴシック" charset="0"/>
                <a:sym typeface="Symbol" charset="0"/>
              </a:rPr>
              <a:t> </a:t>
            </a:r>
            <a:r>
              <a:rPr lang="en-US" sz="1800" dirty="0">
                <a:latin typeface="Calibri" charset="0"/>
                <a:ea typeface="ＭＳ Ｐゴシック" charset="0"/>
                <a:cs typeface="ＭＳ Ｐゴシック" charset="0"/>
                <a:sym typeface="Symbol" charset="0"/>
              </a:rPr>
              <a:t>S</a:t>
            </a:r>
            <a:r>
              <a:rPr lang="en-US" sz="1800" dirty="0">
                <a:latin typeface="Calibri" charset="0"/>
                <a:ea typeface="ＭＳ Ｐゴシック" charset="0"/>
                <a:sym typeface="Symbol" charset="0"/>
              </a:rPr>
              <a:t>(k+1)</a:t>
            </a:r>
          </a:p>
          <a:p>
            <a:pPr lvl="1">
              <a:buFont typeface="Arial" charset="0"/>
              <a:buNone/>
            </a:pPr>
            <a:r>
              <a:rPr lang="en-US" sz="2000" dirty="0">
                <a:latin typeface="Calibri" charset="0"/>
                <a:ea typeface="ＭＳ Ｐゴシック" charset="0"/>
                <a:sym typeface="Symbol" charset="0"/>
              </a:rPr>
              <a:t>are true.  We can now use a form of </a:t>
            </a:r>
            <a:r>
              <a:rPr lang="en-US" sz="2000" u="sng" dirty="0">
                <a:latin typeface="Calibri" charset="0"/>
                <a:ea typeface="ＭＳ Ｐゴシック" charset="0"/>
                <a:sym typeface="Symbol" charset="0"/>
              </a:rPr>
              <a:t>universal generalization</a:t>
            </a:r>
            <a:r>
              <a:rPr lang="en-US" sz="2000" dirty="0">
                <a:latin typeface="Calibri" charset="0"/>
                <a:ea typeface="ＭＳ Ｐゴシック" charset="0"/>
                <a:sym typeface="Symbol" charset="0"/>
              </a:rPr>
              <a:t> as follows.</a:t>
            </a:r>
            <a:endParaRPr lang="en-US" sz="2000" dirty="0">
              <a:latin typeface="Calibri" charset="0"/>
              <a:ea typeface="ＭＳ Ｐゴシック" charset="0"/>
            </a:endParaRPr>
          </a:p>
        </p:txBody>
      </p:sp>
      <p:sp>
        <p:nvSpPr>
          <p:cNvPr id="4" name="Content Placeholder 2"/>
          <p:cNvSpPr txBox="1">
            <a:spLocks/>
          </p:cNvSpPr>
          <p:nvPr/>
        </p:nvSpPr>
        <p:spPr bwMode="auto">
          <a:xfrm>
            <a:off x="457200" y="3124199"/>
            <a:ext cx="8229600" cy="1375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solidFill>
                  <a:srgbClr val="0000FF"/>
                </a:solidFill>
                <a:latin typeface="Calibri" charset="0"/>
              </a:rPr>
              <a:t>Say we choose an element c of </a:t>
            </a:r>
            <a:r>
              <a:rPr lang="en-US" sz="2800" dirty="0">
                <a:solidFill>
                  <a:srgbClr val="0000FF"/>
                </a:solidFill>
                <a:latin typeface="Calibri" charset="0"/>
                <a:sym typeface="Symbol" charset="0"/>
              </a:rPr>
              <a:t>Z</a:t>
            </a:r>
            <a:r>
              <a:rPr lang="en-US" sz="2800" baseline="30000" dirty="0">
                <a:solidFill>
                  <a:srgbClr val="0000FF"/>
                </a:solidFill>
                <a:latin typeface="Calibri" charset="0"/>
                <a:sym typeface="Symbol" charset="0"/>
              </a:rPr>
              <a:t>+</a:t>
            </a:r>
            <a:r>
              <a:rPr lang="en-US" sz="2800" dirty="0">
                <a:solidFill>
                  <a:srgbClr val="0000FF"/>
                </a:solidFill>
                <a:latin typeface="Calibri" charset="0"/>
              </a:rPr>
              <a:t>.  c is finite. We wish to establish that S(c) is true. If c=1</a:t>
            </a:r>
            <a:r>
              <a:rPr lang="en-US" sz="2800" dirty="0">
                <a:solidFill>
                  <a:srgbClr val="0000FF"/>
                </a:solidFill>
              </a:rPr>
              <a:t>, then we are done</a:t>
            </a:r>
            <a:r>
              <a:rPr lang="en-US" sz="2800" dirty="0"/>
              <a:t>.</a:t>
            </a:r>
            <a:endParaRPr lang="en-US" sz="2800" baseline="-25000" dirty="0">
              <a:latin typeface="Calibri" charset="0"/>
            </a:endParaRPr>
          </a:p>
        </p:txBody>
      </p:sp>
    </p:spTree>
    <p:extLst>
      <p:ext uri="{BB962C8B-B14F-4D97-AF65-F5344CB8AC3E}">
        <p14:creationId xmlns:p14="http://schemas.microsoft.com/office/powerpoint/2010/main" val="1423748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Calibri" charset="0"/>
                <a:ea typeface="ＭＳ Ｐゴシック" charset="0"/>
                <a:cs typeface="ＭＳ Ｐゴシック" charset="0"/>
              </a:rPr>
              <a:t>Another View</a:t>
            </a:r>
          </a:p>
        </p:txBody>
      </p:sp>
      <p:sp>
        <p:nvSpPr>
          <p:cNvPr id="35842" name="Content Placeholder 2"/>
          <p:cNvSpPr>
            <a:spLocks noGrp="1"/>
          </p:cNvSpPr>
          <p:nvPr>
            <p:ph idx="1"/>
          </p:nvPr>
        </p:nvSpPr>
        <p:spPr>
          <a:xfrm>
            <a:off x="457200" y="1600200"/>
            <a:ext cx="8229600" cy="1600200"/>
          </a:xfrm>
        </p:spPr>
        <p:txBody>
          <a:bodyPr/>
          <a:lstStyle/>
          <a:p>
            <a:r>
              <a:rPr lang="en-US" sz="2000" dirty="0">
                <a:latin typeface="Calibri" charset="0"/>
                <a:ea typeface="ＭＳ Ｐゴシック" charset="0"/>
                <a:cs typeface="ＭＳ Ｐゴシック" charset="0"/>
              </a:rPr>
              <a:t>To look at it in another way, assume that the statements </a:t>
            </a:r>
          </a:p>
          <a:p>
            <a:pPr lvl="1">
              <a:buFont typeface="Arial" charset="0"/>
              <a:buNone/>
            </a:pPr>
            <a:r>
              <a:rPr lang="en-US" sz="1800" dirty="0">
                <a:latin typeface="Calibri" charset="0"/>
                <a:ea typeface="ＭＳ Ｐゴシック" charset="0"/>
              </a:rPr>
              <a:t>(1) S(1)</a:t>
            </a:r>
          </a:p>
          <a:p>
            <a:pPr lvl="1">
              <a:buFont typeface="Arial" charset="0"/>
              <a:buNone/>
            </a:pPr>
            <a:r>
              <a:rPr lang="en-US" sz="1800" dirty="0">
                <a:latin typeface="Calibri" charset="0"/>
                <a:ea typeface="ＭＳ Ｐゴシック" charset="0"/>
              </a:rPr>
              <a:t>(2) S(k) </a:t>
            </a:r>
            <a:r>
              <a:rPr lang="en-US" sz="1800" dirty="0">
                <a:latin typeface="Calibri" charset="0"/>
                <a:ea typeface="ＭＳ Ｐゴシック" charset="0"/>
                <a:cs typeface="ＭＳ Ｐゴシック" charset="0"/>
                <a:sym typeface="Symbol" charset="0"/>
              </a:rPr>
              <a:t></a:t>
            </a:r>
            <a:r>
              <a:rPr lang="en-US" sz="1800" dirty="0">
                <a:latin typeface="Calibri" charset="0"/>
                <a:ea typeface="ＭＳ Ｐゴシック" charset="0"/>
                <a:sym typeface="Symbol" charset="0"/>
              </a:rPr>
              <a:t> S(k+1)</a:t>
            </a:r>
          </a:p>
          <a:p>
            <a:pPr lvl="1">
              <a:buFont typeface="Arial" charset="0"/>
              <a:buNone/>
            </a:pPr>
            <a:r>
              <a:rPr lang="en-US" sz="2000" dirty="0">
                <a:latin typeface="Calibri" charset="0"/>
                <a:ea typeface="ＭＳ Ｐゴシック" charset="0"/>
                <a:sym typeface="Symbol" charset="0"/>
              </a:rPr>
              <a:t>are true.  We can now use a form of </a:t>
            </a:r>
            <a:r>
              <a:rPr lang="en-US" sz="2000" u="sng" dirty="0">
                <a:latin typeface="Calibri" charset="0"/>
                <a:ea typeface="ＭＳ Ｐゴシック" charset="0"/>
                <a:sym typeface="Symbol" charset="0"/>
              </a:rPr>
              <a:t>universal generalization</a:t>
            </a:r>
            <a:r>
              <a:rPr lang="en-US" sz="2000" dirty="0">
                <a:latin typeface="Calibri" charset="0"/>
                <a:ea typeface="ＭＳ Ｐゴシック" charset="0"/>
                <a:sym typeface="Symbol" charset="0"/>
              </a:rPr>
              <a:t> as follows.</a:t>
            </a:r>
            <a:endParaRPr lang="en-US" sz="2000" dirty="0">
              <a:latin typeface="Calibri" charset="0"/>
              <a:ea typeface="ＭＳ Ｐゴシック" charset="0"/>
            </a:endParaRPr>
          </a:p>
        </p:txBody>
      </p:sp>
      <p:sp>
        <p:nvSpPr>
          <p:cNvPr id="6" name="Content Placeholder 2"/>
          <p:cNvSpPr txBox="1">
            <a:spLocks/>
          </p:cNvSpPr>
          <p:nvPr/>
        </p:nvSpPr>
        <p:spPr bwMode="auto">
          <a:xfrm>
            <a:off x="457200" y="3962399"/>
            <a:ext cx="8229600" cy="1862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solidFill>
                  <a:srgbClr val="0000FF"/>
                </a:solidFill>
                <a:latin typeface="Calibri" charset="0"/>
              </a:rPr>
              <a:t>Otherwise, we apply (2) above to get</a:t>
            </a:r>
          </a:p>
          <a:p>
            <a:pPr lvl="1" algn="ctr">
              <a:spcBef>
                <a:spcPct val="20000"/>
              </a:spcBef>
            </a:pPr>
            <a:r>
              <a:rPr lang="en-US" dirty="0">
                <a:solidFill>
                  <a:srgbClr val="0000FF"/>
                </a:solidFill>
                <a:latin typeface="Calibri" charset="0"/>
              </a:rPr>
              <a:t>S(1) </a:t>
            </a:r>
            <a:r>
              <a:rPr lang="en-US" dirty="0">
                <a:latin typeface="Calibri" charset="0"/>
                <a:cs typeface="ＭＳ Ｐゴシック" charset="0"/>
                <a:sym typeface="Symbol" charset="0"/>
              </a:rPr>
              <a:t></a:t>
            </a:r>
            <a:r>
              <a:rPr lang="en-US" dirty="0">
                <a:solidFill>
                  <a:srgbClr val="0000FF"/>
                </a:solidFill>
                <a:latin typeface="Calibri" charset="0"/>
                <a:sym typeface="Symbol" charset="0"/>
              </a:rPr>
              <a:t> S(2), S(2)</a:t>
            </a:r>
            <a:r>
              <a:rPr lang="en-US" dirty="0">
                <a:latin typeface="Calibri" charset="0"/>
                <a:cs typeface="ＭＳ Ｐゴシック" charset="0"/>
                <a:sym typeface="Symbol" charset="0"/>
              </a:rPr>
              <a:t> </a:t>
            </a:r>
            <a:r>
              <a:rPr lang="en-US" dirty="0">
                <a:solidFill>
                  <a:srgbClr val="0000FF"/>
                </a:solidFill>
                <a:latin typeface="Calibri" charset="0"/>
                <a:sym typeface="Symbol" charset="0"/>
              </a:rPr>
              <a:t> S(3), S(3) </a:t>
            </a:r>
            <a:r>
              <a:rPr lang="en-US" dirty="0">
                <a:latin typeface="Calibri" charset="0"/>
                <a:cs typeface="ＭＳ Ｐゴシック" charset="0"/>
                <a:sym typeface="Symbol" charset="0"/>
              </a:rPr>
              <a:t></a:t>
            </a:r>
            <a:r>
              <a:rPr lang="en-US" dirty="0">
                <a:solidFill>
                  <a:srgbClr val="0000FF"/>
                </a:solidFill>
                <a:latin typeface="Calibri" charset="0"/>
                <a:sym typeface="Symbol" charset="0"/>
              </a:rPr>
              <a:t> S(4), …, S(c-1) </a:t>
            </a:r>
            <a:r>
              <a:rPr lang="en-US" dirty="0">
                <a:latin typeface="Calibri" charset="0"/>
                <a:cs typeface="ＭＳ Ｐゴシック" charset="0"/>
                <a:sym typeface="Symbol" charset="0"/>
              </a:rPr>
              <a:t></a:t>
            </a:r>
            <a:r>
              <a:rPr lang="en-US" dirty="0">
                <a:solidFill>
                  <a:srgbClr val="0000FF"/>
                </a:solidFill>
                <a:latin typeface="Calibri" charset="0"/>
                <a:sym typeface="Symbol" charset="0"/>
              </a:rPr>
              <a:t> S(c)</a:t>
            </a:r>
          </a:p>
          <a:p>
            <a:pPr>
              <a:spcBef>
                <a:spcPct val="20000"/>
              </a:spcBef>
            </a:pPr>
            <a:r>
              <a:rPr lang="en-US" sz="2800" dirty="0">
                <a:solidFill>
                  <a:srgbClr val="0000FF"/>
                </a:solidFill>
                <a:latin typeface="Calibri" charset="0"/>
                <a:sym typeface="Symbol" charset="0"/>
              </a:rPr>
              <a:t>    via a finite number of steps (c-1) we get that S(c) is  true.</a:t>
            </a:r>
            <a:endParaRPr lang="en-US" sz="2800" dirty="0">
              <a:solidFill>
                <a:srgbClr val="0000FF"/>
              </a:solidFill>
              <a:latin typeface="Calibri" charset="0"/>
            </a:endParaRPr>
          </a:p>
        </p:txBody>
      </p:sp>
      <p:grpSp>
        <p:nvGrpSpPr>
          <p:cNvPr id="3" name="Group 2"/>
          <p:cNvGrpSpPr/>
          <p:nvPr/>
        </p:nvGrpSpPr>
        <p:grpSpPr>
          <a:xfrm>
            <a:off x="457200" y="3124200"/>
            <a:ext cx="8229600" cy="838200"/>
            <a:chOff x="457200" y="3124200"/>
            <a:chExt cx="8229600" cy="838200"/>
          </a:xfrm>
        </p:grpSpPr>
        <p:sp>
          <p:nvSpPr>
            <p:cNvPr id="4" name="Content Placeholder 2"/>
            <p:cNvSpPr txBox="1">
              <a:spLocks/>
            </p:cNvSpPr>
            <p:nvPr/>
          </p:nvSpPr>
          <p:spPr bwMode="auto">
            <a:xfrm>
              <a:off x="457200" y="3124200"/>
              <a:ext cx="8229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000" dirty="0">
                  <a:latin typeface="Calibri" charset="0"/>
                </a:rPr>
                <a:t>Say we choose an element c of N.  c is finite. We wish to establish that S(c) is true. If c=1</a:t>
              </a:r>
              <a:r>
                <a:rPr lang="en-US" sz="2000" dirty="0"/>
                <a:t>, then we are done.</a:t>
              </a:r>
              <a:endParaRPr lang="en-US" sz="2000" baseline="-25000" dirty="0">
                <a:latin typeface="Calibri" charset="0"/>
              </a:endParaRPr>
            </a:p>
          </p:txBody>
        </p:sp>
        <p:sp>
          <p:nvSpPr>
            <p:cNvPr id="2" name="Rectangle 1"/>
            <p:cNvSpPr/>
            <p:nvPr/>
          </p:nvSpPr>
          <p:spPr>
            <a:xfrm>
              <a:off x="4037439" y="3137879"/>
              <a:ext cx="427671" cy="369332"/>
            </a:xfrm>
            <a:prstGeom prst="rect">
              <a:avLst/>
            </a:prstGeom>
            <a:solidFill>
              <a:srgbClr val="FFFFFF"/>
            </a:solidFill>
          </p:spPr>
          <p:txBody>
            <a:bodyPr wrap="none">
              <a:spAutoFit/>
            </a:bodyPr>
            <a:lstStyle/>
            <a:p>
              <a:r>
                <a:rPr lang="en-US" dirty="0">
                  <a:latin typeface="Calibri" charset="0"/>
                  <a:ea typeface="ＭＳ Ｐゴシック" charset="0"/>
                  <a:sym typeface="Symbol" charset="0"/>
                </a:rPr>
                <a:t>Z</a:t>
              </a:r>
              <a:r>
                <a:rPr lang="en-US" baseline="30000" dirty="0">
                  <a:latin typeface="Calibri" charset="0"/>
                  <a:ea typeface="ＭＳ Ｐゴシック" charset="0"/>
                  <a:sym typeface="Symbol" charset="0"/>
                </a:rPr>
                <a:t>+</a:t>
              </a:r>
              <a:r>
                <a:rPr lang="en-US" dirty="0">
                  <a:latin typeface="Calibri" charset="0"/>
                  <a:ea typeface="ＭＳ Ｐゴシック" charset="0"/>
                  <a:sym typeface="Symbol" charset="0"/>
                </a:rPr>
                <a:t>.</a:t>
              </a:r>
              <a:endParaRPr lang="en-US" dirty="0"/>
            </a:p>
          </p:txBody>
        </p:sp>
      </p:grpSp>
    </p:spTree>
    <p:extLst>
      <p:ext uri="{BB962C8B-B14F-4D97-AF65-F5344CB8AC3E}">
        <p14:creationId xmlns:p14="http://schemas.microsoft.com/office/powerpoint/2010/main" val="3211263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Calibri" charset="0"/>
                <a:ea typeface="ＭＳ Ｐゴシック" charset="0"/>
                <a:cs typeface="ＭＳ Ｐゴシック" charset="0"/>
              </a:rPr>
              <a:t>Another View</a:t>
            </a:r>
          </a:p>
        </p:txBody>
      </p:sp>
      <p:sp>
        <p:nvSpPr>
          <p:cNvPr id="35842" name="Content Placeholder 2"/>
          <p:cNvSpPr>
            <a:spLocks noGrp="1"/>
          </p:cNvSpPr>
          <p:nvPr>
            <p:ph idx="1"/>
          </p:nvPr>
        </p:nvSpPr>
        <p:spPr>
          <a:xfrm>
            <a:off x="457200" y="1600200"/>
            <a:ext cx="8229600" cy="1600200"/>
          </a:xfrm>
        </p:spPr>
        <p:txBody>
          <a:bodyPr/>
          <a:lstStyle/>
          <a:p>
            <a:r>
              <a:rPr lang="en-US" sz="2000" dirty="0">
                <a:latin typeface="Calibri" charset="0"/>
                <a:ea typeface="ＭＳ Ｐゴシック" charset="0"/>
                <a:cs typeface="ＭＳ Ｐゴシック" charset="0"/>
              </a:rPr>
              <a:t>To look at it in another way, assume that the statements </a:t>
            </a:r>
          </a:p>
          <a:p>
            <a:pPr lvl="1">
              <a:buFont typeface="Arial" charset="0"/>
              <a:buNone/>
            </a:pPr>
            <a:r>
              <a:rPr lang="en-US" sz="1800" dirty="0">
                <a:latin typeface="Calibri" charset="0"/>
                <a:ea typeface="ＭＳ Ｐゴシック" charset="0"/>
              </a:rPr>
              <a:t>(1) S(1)</a:t>
            </a:r>
          </a:p>
          <a:p>
            <a:pPr lvl="1">
              <a:buFont typeface="Arial" charset="0"/>
              <a:buNone/>
            </a:pPr>
            <a:r>
              <a:rPr lang="en-US" sz="1800" dirty="0">
                <a:latin typeface="Calibri" charset="0"/>
                <a:ea typeface="ＭＳ Ｐゴシック" charset="0"/>
              </a:rPr>
              <a:t>(2) S(k) </a:t>
            </a:r>
            <a:r>
              <a:rPr lang="en-US" sz="1800" dirty="0">
                <a:latin typeface="Calibri" charset="0"/>
                <a:ea typeface="ＭＳ Ｐゴシック" charset="0"/>
                <a:cs typeface="ＭＳ Ｐゴシック" charset="0"/>
                <a:sym typeface="Symbol" charset="0"/>
              </a:rPr>
              <a:t></a:t>
            </a:r>
            <a:r>
              <a:rPr lang="en-US" sz="1800" dirty="0">
                <a:latin typeface="Calibri" charset="0"/>
                <a:ea typeface="ＭＳ Ｐゴシック" charset="0"/>
                <a:sym typeface="Symbol" charset="0"/>
              </a:rPr>
              <a:t> S(k+1)</a:t>
            </a:r>
          </a:p>
          <a:p>
            <a:pPr lvl="1">
              <a:buFont typeface="Arial" charset="0"/>
              <a:buNone/>
            </a:pPr>
            <a:r>
              <a:rPr lang="en-US" sz="2000" dirty="0">
                <a:latin typeface="Calibri" charset="0"/>
                <a:ea typeface="ＭＳ Ｐゴシック" charset="0"/>
                <a:sym typeface="Symbol" charset="0"/>
              </a:rPr>
              <a:t>are true.  We can now use a form of </a:t>
            </a:r>
            <a:r>
              <a:rPr lang="en-US" sz="2000" u="sng" dirty="0">
                <a:latin typeface="Calibri" charset="0"/>
                <a:ea typeface="ＭＳ Ｐゴシック" charset="0"/>
                <a:sym typeface="Symbol" charset="0"/>
              </a:rPr>
              <a:t>universal generalization</a:t>
            </a:r>
            <a:r>
              <a:rPr lang="en-US" sz="2000" dirty="0">
                <a:latin typeface="Calibri" charset="0"/>
                <a:ea typeface="ＭＳ Ｐゴシック" charset="0"/>
                <a:sym typeface="Symbol" charset="0"/>
              </a:rPr>
              <a:t> as follows.</a:t>
            </a:r>
            <a:endParaRPr lang="en-US" sz="2000" dirty="0">
              <a:latin typeface="Calibri" charset="0"/>
              <a:ea typeface="ＭＳ Ｐゴシック" charset="0"/>
            </a:endParaRPr>
          </a:p>
        </p:txBody>
      </p:sp>
      <p:sp>
        <p:nvSpPr>
          <p:cNvPr id="6" name="Content Placeholder 2"/>
          <p:cNvSpPr txBox="1">
            <a:spLocks/>
          </p:cNvSpPr>
          <p:nvPr/>
        </p:nvSpPr>
        <p:spPr bwMode="auto">
          <a:xfrm>
            <a:off x="457200" y="3962400"/>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000" dirty="0">
                <a:latin typeface="Calibri" charset="0"/>
              </a:rPr>
              <a:t>Otherwise, we apply (2) above to get</a:t>
            </a:r>
          </a:p>
          <a:p>
            <a:pPr lvl="1" algn="ctr">
              <a:spcBef>
                <a:spcPct val="20000"/>
              </a:spcBef>
            </a:pPr>
            <a:r>
              <a:rPr lang="en-US" sz="1800" dirty="0">
                <a:latin typeface="Calibri" charset="0"/>
              </a:rPr>
              <a:t>S(1) </a:t>
            </a:r>
            <a:r>
              <a:rPr lang="en-US" sz="1800" dirty="0">
                <a:latin typeface="Calibri" charset="0"/>
                <a:cs typeface="ＭＳ Ｐゴシック" charset="0"/>
                <a:sym typeface="Symbol" charset="0"/>
              </a:rPr>
              <a:t></a:t>
            </a:r>
            <a:r>
              <a:rPr lang="en-US" sz="1800" dirty="0">
                <a:latin typeface="Calibri" charset="0"/>
                <a:sym typeface="Symbol" charset="0"/>
              </a:rPr>
              <a:t> S(2), S(2)</a:t>
            </a:r>
            <a:r>
              <a:rPr lang="en-US" sz="1800" dirty="0">
                <a:latin typeface="Calibri" charset="0"/>
                <a:cs typeface="ＭＳ Ｐゴシック" charset="0"/>
                <a:sym typeface="Symbol" charset="0"/>
              </a:rPr>
              <a:t> </a:t>
            </a:r>
            <a:r>
              <a:rPr lang="en-US" sz="1800" dirty="0">
                <a:latin typeface="Calibri" charset="0"/>
                <a:sym typeface="Symbol" charset="0"/>
              </a:rPr>
              <a:t> S(3), S(3) </a:t>
            </a:r>
            <a:r>
              <a:rPr lang="en-US" sz="1800" dirty="0">
                <a:latin typeface="Calibri" charset="0"/>
                <a:cs typeface="ＭＳ Ｐゴシック" charset="0"/>
                <a:sym typeface="Symbol" charset="0"/>
              </a:rPr>
              <a:t></a:t>
            </a:r>
            <a:r>
              <a:rPr lang="en-US" sz="1800" dirty="0">
                <a:latin typeface="Calibri" charset="0"/>
                <a:sym typeface="Symbol" charset="0"/>
              </a:rPr>
              <a:t> S(4), …, S(c-1) </a:t>
            </a:r>
            <a:r>
              <a:rPr lang="en-US" sz="1800" dirty="0">
                <a:latin typeface="Calibri" charset="0"/>
                <a:cs typeface="ＭＳ Ｐゴシック" charset="0"/>
                <a:sym typeface="Symbol" charset="0"/>
              </a:rPr>
              <a:t></a:t>
            </a:r>
            <a:r>
              <a:rPr lang="en-US" sz="1800" dirty="0">
                <a:latin typeface="Calibri" charset="0"/>
                <a:sym typeface="Symbol" charset="0"/>
              </a:rPr>
              <a:t> S(c)</a:t>
            </a:r>
          </a:p>
          <a:p>
            <a:pPr>
              <a:spcBef>
                <a:spcPct val="20000"/>
              </a:spcBef>
            </a:pPr>
            <a:r>
              <a:rPr lang="en-US" sz="2000" dirty="0">
                <a:latin typeface="Calibri" charset="0"/>
                <a:sym typeface="Symbol" charset="0"/>
              </a:rPr>
              <a:t>      via a finite number of steps (c-1) we get that S(c) is true.</a:t>
            </a:r>
            <a:endParaRPr lang="en-US" sz="2000" dirty="0">
              <a:latin typeface="Calibri" charset="0"/>
            </a:endParaRPr>
          </a:p>
        </p:txBody>
      </p:sp>
      <p:sp>
        <p:nvSpPr>
          <p:cNvPr id="7" name="Content Placeholder 2"/>
          <p:cNvSpPr txBox="1">
            <a:spLocks/>
          </p:cNvSpPr>
          <p:nvPr/>
        </p:nvSpPr>
        <p:spPr bwMode="auto">
          <a:xfrm>
            <a:off x="457200" y="5257799"/>
            <a:ext cx="8229600" cy="136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solidFill>
                  <a:srgbClr val="0000FF"/>
                </a:solidFill>
                <a:latin typeface="Calibri" charset="0"/>
              </a:rPr>
              <a:t>Because c is arbitrary, the universal generalization is established and</a:t>
            </a:r>
          </a:p>
          <a:p>
            <a:pPr algn="ctr">
              <a:spcBef>
                <a:spcPct val="20000"/>
              </a:spcBef>
            </a:pPr>
            <a:r>
              <a:rPr lang="en-US" dirty="0">
                <a:solidFill>
                  <a:srgbClr val="0000FF"/>
                </a:solidFill>
                <a:sym typeface="Symbol" charset="0"/>
              </a:rPr>
              <a:t>n </a:t>
            </a:r>
            <a:r>
              <a:rPr lang="en-US" dirty="0">
                <a:solidFill>
                  <a:srgbClr val="0000FF"/>
                </a:solidFill>
                <a:latin typeface="Calibri" charset="0"/>
                <a:sym typeface="Symbol" charset="0"/>
              </a:rPr>
              <a:t> Z</a:t>
            </a:r>
            <a:r>
              <a:rPr lang="en-US" baseline="30000" dirty="0">
                <a:solidFill>
                  <a:srgbClr val="0000FF"/>
                </a:solidFill>
                <a:latin typeface="Calibri" charset="0"/>
                <a:sym typeface="Symbol" charset="0"/>
              </a:rPr>
              <a:t>+</a:t>
            </a:r>
            <a:r>
              <a:rPr lang="en-US" dirty="0">
                <a:solidFill>
                  <a:srgbClr val="0000FF"/>
                </a:solidFill>
                <a:sym typeface="Symbol" charset="0"/>
              </a:rPr>
              <a:t> </a:t>
            </a:r>
            <a:r>
              <a:rPr lang="en-US" dirty="0">
                <a:solidFill>
                  <a:srgbClr val="0000FF"/>
                </a:solidFill>
              </a:rPr>
              <a:t> S(n)</a:t>
            </a:r>
          </a:p>
          <a:p>
            <a:pPr>
              <a:spcBef>
                <a:spcPct val="20000"/>
              </a:spcBef>
              <a:buFont typeface="Arial" charset="0"/>
              <a:buChar char="•"/>
            </a:pPr>
            <a:endParaRPr lang="en-US" sz="2800" dirty="0">
              <a:solidFill>
                <a:srgbClr val="0000FF"/>
              </a:solidFill>
              <a:latin typeface="Calibri" charset="0"/>
            </a:endParaRPr>
          </a:p>
          <a:p>
            <a:pPr>
              <a:spcBef>
                <a:spcPct val="20000"/>
              </a:spcBef>
            </a:pPr>
            <a:endParaRPr lang="en-US" dirty="0">
              <a:solidFill>
                <a:srgbClr val="0000FF"/>
              </a:solidFill>
              <a:latin typeface="Calibri" charset="0"/>
            </a:endParaRPr>
          </a:p>
        </p:txBody>
      </p:sp>
      <p:sp>
        <p:nvSpPr>
          <p:cNvPr id="10" name="Rectangle 9"/>
          <p:cNvSpPr/>
          <p:nvPr/>
        </p:nvSpPr>
        <p:spPr>
          <a:xfrm>
            <a:off x="3996469" y="3178853"/>
            <a:ext cx="427671" cy="369332"/>
          </a:xfrm>
          <a:prstGeom prst="rect">
            <a:avLst/>
          </a:prstGeom>
          <a:solidFill>
            <a:srgbClr val="FFFFFF"/>
          </a:solidFill>
        </p:spPr>
        <p:txBody>
          <a:bodyPr wrap="none">
            <a:spAutoFit/>
          </a:bodyPr>
          <a:lstStyle/>
          <a:p>
            <a:r>
              <a:rPr lang="en-US" dirty="0">
                <a:latin typeface="Calibri" charset="0"/>
                <a:ea typeface="ＭＳ Ｐゴシック" charset="0"/>
                <a:sym typeface="Symbol" charset="0"/>
              </a:rPr>
              <a:t>Z</a:t>
            </a:r>
            <a:r>
              <a:rPr lang="en-US" baseline="30000" dirty="0">
                <a:latin typeface="Calibri" charset="0"/>
                <a:ea typeface="ＭＳ Ｐゴシック" charset="0"/>
                <a:sym typeface="Symbol" charset="0"/>
              </a:rPr>
              <a:t>+</a:t>
            </a:r>
            <a:r>
              <a:rPr lang="en-US" dirty="0">
                <a:latin typeface="Calibri" charset="0"/>
                <a:ea typeface="ＭＳ Ｐゴシック" charset="0"/>
                <a:sym typeface="Symbol" charset="0"/>
              </a:rPr>
              <a:t>.</a:t>
            </a:r>
            <a:endParaRPr lang="en-US" dirty="0"/>
          </a:p>
        </p:txBody>
      </p:sp>
      <p:grpSp>
        <p:nvGrpSpPr>
          <p:cNvPr id="11" name="Group 10"/>
          <p:cNvGrpSpPr/>
          <p:nvPr/>
        </p:nvGrpSpPr>
        <p:grpSpPr>
          <a:xfrm>
            <a:off x="457200" y="3124200"/>
            <a:ext cx="8229600" cy="838200"/>
            <a:chOff x="457200" y="3124200"/>
            <a:chExt cx="8229600" cy="838200"/>
          </a:xfrm>
        </p:grpSpPr>
        <p:sp>
          <p:nvSpPr>
            <p:cNvPr id="12" name="Content Placeholder 2"/>
            <p:cNvSpPr txBox="1">
              <a:spLocks/>
            </p:cNvSpPr>
            <p:nvPr/>
          </p:nvSpPr>
          <p:spPr bwMode="auto">
            <a:xfrm>
              <a:off x="457200" y="3124200"/>
              <a:ext cx="8229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000" dirty="0">
                  <a:latin typeface="Calibri" charset="0"/>
                </a:rPr>
                <a:t>Say we choose an element c of N.  c is finite. We wish to establish that S(c) is true. If c=1</a:t>
              </a:r>
              <a:r>
                <a:rPr lang="en-US" sz="2000" dirty="0"/>
                <a:t>, then we are done.</a:t>
              </a:r>
              <a:endParaRPr lang="en-US" sz="2000" baseline="-25000" dirty="0">
                <a:latin typeface="Calibri" charset="0"/>
              </a:endParaRPr>
            </a:p>
          </p:txBody>
        </p:sp>
        <p:sp>
          <p:nvSpPr>
            <p:cNvPr id="13" name="Rectangle 12"/>
            <p:cNvSpPr/>
            <p:nvPr/>
          </p:nvSpPr>
          <p:spPr>
            <a:xfrm>
              <a:off x="4037439" y="3137879"/>
              <a:ext cx="427671" cy="369332"/>
            </a:xfrm>
            <a:prstGeom prst="rect">
              <a:avLst/>
            </a:prstGeom>
            <a:solidFill>
              <a:srgbClr val="FFFFFF"/>
            </a:solidFill>
          </p:spPr>
          <p:txBody>
            <a:bodyPr wrap="none">
              <a:spAutoFit/>
            </a:bodyPr>
            <a:lstStyle/>
            <a:p>
              <a:r>
                <a:rPr lang="en-US" dirty="0">
                  <a:latin typeface="Calibri" charset="0"/>
                  <a:ea typeface="ＭＳ Ｐゴシック" charset="0"/>
                  <a:sym typeface="Symbol" charset="0"/>
                </a:rPr>
                <a:t>Z</a:t>
              </a:r>
              <a:r>
                <a:rPr lang="en-US" baseline="30000" dirty="0">
                  <a:latin typeface="Calibri" charset="0"/>
                  <a:ea typeface="ＭＳ Ｐゴシック" charset="0"/>
                  <a:sym typeface="Symbol" charset="0"/>
                </a:rPr>
                <a:t>+</a:t>
              </a:r>
              <a:r>
                <a:rPr lang="en-US" dirty="0">
                  <a:latin typeface="Calibri" charset="0"/>
                  <a:ea typeface="ＭＳ Ｐゴシック" charset="0"/>
                  <a:sym typeface="Symbol" charset="0"/>
                </a:rPr>
                <a:t>.</a:t>
              </a:r>
              <a:endParaRPr lang="en-US" dirty="0"/>
            </a:p>
          </p:txBody>
        </p:sp>
      </p:grpSp>
    </p:spTree>
    <p:extLst>
      <p:ext uri="{BB962C8B-B14F-4D97-AF65-F5344CB8AC3E}">
        <p14:creationId xmlns:p14="http://schemas.microsoft.com/office/powerpoint/2010/main" val="1854122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a:latin typeface="Calibri" charset="0"/>
                <a:ea typeface="ＭＳ Ｐゴシック" charset="0"/>
                <a:cs typeface="ＭＳ Ｐゴシック" charset="0"/>
              </a:rPr>
              <a:t>Example 1</a:t>
            </a:r>
          </a:p>
        </p:txBody>
      </p:sp>
      <p:sp>
        <p:nvSpPr>
          <p:cNvPr id="45058" name="Content Placeholder 2"/>
          <p:cNvSpPr>
            <a:spLocks noGrp="1"/>
          </p:cNvSpPr>
          <p:nvPr>
            <p:ph idx="1"/>
          </p:nvPr>
        </p:nvSpPr>
        <p:spPr>
          <a:xfrm>
            <a:off x="457200" y="1600200"/>
            <a:ext cx="8229600" cy="533400"/>
          </a:xfrm>
        </p:spPr>
        <p:txBody>
          <a:bodyPr/>
          <a:lstStyle/>
          <a:p>
            <a:r>
              <a:rPr lang="en-US" sz="2800" dirty="0">
                <a:solidFill>
                  <a:srgbClr val="FF0000"/>
                </a:solidFill>
                <a:latin typeface="Calibri" charset="0"/>
                <a:ea typeface="ＭＳ Ｐゴシック" charset="0"/>
                <a:cs typeface="ＭＳ Ｐゴシック" charset="0"/>
              </a:rPr>
              <a:t>Prove that for any integer n</a:t>
            </a:r>
            <a:r>
              <a:rPr lang="en-US" sz="2800" dirty="0">
                <a:solidFill>
                  <a:srgbClr val="FF0000"/>
                </a:solidFill>
                <a:latin typeface="Calibri" charset="0"/>
                <a:ea typeface="ＭＳ Ｐゴシック" charset="0"/>
                <a:cs typeface="ＭＳ Ｐゴシック" charset="0"/>
                <a:sym typeface="Symbol" charset="0"/>
              </a:rPr>
              <a:t>1, 2</a:t>
            </a:r>
            <a:r>
              <a:rPr lang="en-US" sz="2800" baseline="30000" dirty="0">
                <a:solidFill>
                  <a:srgbClr val="FF0000"/>
                </a:solidFill>
                <a:latin typeface="Calibri" charset="0"/>
                <a:ea typeface="ＭＳ Ｐゴシック" charset="0"/>
                <a:cs typeface="ＭＳ Ｐゴシック" charset="0"/>
                <a:sym typeface="Symbol" charset="0"/>
              </a:rPr>
              <a:t>2n</a:t>
            </a:r>
            <a:r>
              <a:rPr lang="en-US" sz="2800" dirty="0">
                <a:solidFill>
                  <a:srgbClr val="FF0000"/>
                </a:solidFill>
                <a:latin typeface="Calibri" charset="0"/>
                <a:ea typeface="ＭＳ Ｐゴシック" charset="0"/>
                <a:cs typeface="ＭＳ Ｐゴシック" charset="0"/>
                <a:sym typeface="Symbol" charset="0"/>
              </a:rPr>
              <a:t>-1 is divisible by 3.</a:t>
            </a:r>
          </a:p>
          <a:p>
            <a:endParaRPr lang="en-US" sz="2800" dirty="0">
              <a:latin typeface="Calibri" charset="0"/>
              <a:ea typeface="ＭＳ Ｐゴシック" charset="0"/>
              <a:cs typeface="ＭＳ Ｐゴシック" charset="0"/>
            </a:endParaRPr>
          </a:p>
        </p:txBody>
      </p:sp>
      <p:sp>
        <p:nvSpPr>
          <p:cNvPr id="8" name="Content Placeholder 2"/>
          <p:cNvSpPr txBox="1">
            <a:spLocks/>
          </p:cNvSpPr>
          <p:nvPr/>
        </p:nvSpPr>
        <p:spPr bwMode="auto">
          <a:xfrm>
            <a:off x="457200" y="2133600"/>
            <a:ext cx="8229600" cy="533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solidFill>
                  <a:srgbClr val="0000FF"/>
                </a:solidFill>
                <a:latin typeface="+mn-lt"/>
                <a:ea typeface="+mn-ea"/>
                <a:cs typeface="+mn-cs"/>
              </a:rPr>
              <a:t>Define S(n) to be the statement 3 | (2</a:t>
            </a:r>
            <a:r>
              <a:rPr lang="en-US" sz="2800" baseline="30000" dirty="0">
                <a:solidFill>
                  <a:srgbClr val="0000FF"/>
                </a:solidFill>
                <a:latin typeface="+mn-lt"/>
                <a:ea typeface="+mn-ea"/>
                <a:cs typeface="+mn-cs"/>
              </a:rPr>
              <a:t>2n</a:t>
            </a:r>
            <a:r>
              <a:rPr lang="en-US" sz="2800" dirty="0">
                <a:solidFill>
                  <a:srgbClr val="0000FF"/>
                </a:solidFill>
                <a:latin typeface="+mn-lt"/>
                <a:ea typeface="+mn-ea"/>
                <a:cs typeface="+mn-cs"/>
              </a:rPr>
              <a:t>-1).</a:t>
            </a:r>
          </a:p>
        </p:txBody>
      </p:sp>
    </p:spTree>
    <p:extLst>
      <p:ext uri="{BB962C8B-B14F-4D97-AF65-F5344CB8AC3E}">
        <p14:creationId xmlns:p14="http://schemas.microsoft.com/office/powerpoint/2010/main" val="3571823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a:latin typeface="Calibri" charset="0"/>
                <a:ea typeface="ＭＳ Ｐゴシック" charset="0"/>
                <a:cs typeface="ＭＳ Ｐゴシック" charset="0"/>
              </a:rPr>
              <a:t>Example 1</a:t>
            </a:r>
          </a:p>
        </p:txBody>
      </p:sp>
      <p:sp>
        <p:nvSpPr>
          <p:cNvPr id="45058" name="Content Placeholder 2"/>
          <p:cNvSpPr>
            <a:spLocks noGrp="1"/>
          </p:cNvSpPr>
          <p:nvPr>
            <p:ph idx="1"/>
          </p:nvPr>
        </p:nvSpPr>
        <p:spPr>
          <a:xfrm>
            <a:off x="457200" y="1600200"/>
            <a:ext cx="8229600" cy="533400"/>
          </a:xfrm>
        </p:spPr>
        <p:txBody>
          <a:bodyPr/>
          <a:lstStyle/>
          <a:p>
            <a:r>
              <a:rPr lang="en-US" sz="2800" dirty="0">
                <a:latin typeface="Calibri" charset="0"/>
                <a:ea typeface="ＭＳ Ｐゴシック" charset="0"/>
                <a:cs typeface="ＭＳ Ｐゴシック" charset="0"/>
              </a:rPr>
              <a:t>Prove that for any integer n</a:t>
            </a:r>
            <a:r>
              <a:rPr lang="en-US" sz="2800" dirty="0">
                <a:latin typeface="Calibri" charset="0"/>
                <a:ea typeface="ＭＳ Ｐゴシック" charset="0"/>
                <a:cs typeface="ＭＳ Ｐゴシック" charset="0"/>
                <a:sym typeface="Symbol" charset="0"/>
              </a:rPr>
              <a:t>1, 2</a:t>
            </a:r>
            <a:r>
              <a:rPr lang="en-US" sz="2800" baseline="30000" dirty="0">
                <a:latin typeface="Calibri" charset="0"/>
                <a:ea typeface="ＭＳ Ｐゴシック" charset="0"/>
                <a:cs typeface="ＭＳ Ｐゴシック" charset="0"/>
                <a:sym typeface="Symbol" charset="0"/>
              </a:rPr>
              <a:t>2n</a:t>
            </a:r>
            <a:r>
              <a:rPr lang="en-US" sz="2800" dirty="0">
                <a:latin typeface="Calibri" charset="0"/>
                <a:ea typeface="ＭＳ Ｐゴシック" charset="0"/>
                <a:cs typeface="ＭＳ Ｐゴシック" charset="0"/>
                <a:sym typeface="Symbol" charset="0"/>
              </a:rPr>
              <a:t>-1 is divisible by 3</a:t>
            </a:r>
          </a:p>
          <a:p>
            <a:endParaRPr lang="en-US" sz="2800" dirty="0">
              <a:latin typeface="Calibri" charset="0"/>
              <a:ea typeface="ＭＳ Ｐゴシック" charset="0"/>
              <a:cs typeface="ＭＳ Ｐゴシック" charset="0"/>
            </a:endParaRPr>
          </a:p>
        </p:txBody>
      </p:sp>
      <p:sp>
        <p:nvSpPr>
          <p:cNvPr id="5" name="Content Placeholder 2"/>
          <p:cNvSpPr txBox="1">
            <a:spLocks/>
          </p:cNvSpPr>
          <p:nvPr/>
        </p:nvSpPr>
        <p:spPr bwMode="auto">
          <a:xfrm>
            <a:off x="457200" y="2667000"/>
            <a:ext cx="8229600" cy="1084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solidFill>
                  <a:srgbClr val="0000FF"/>
                </a:solidFill>
                <a:latin typeface="Calibri" charset="0"/>
              </a:rPr>
              <a:t>We note that for the </a:t>
            </a:r>
            <a:r>
              <a:rPr lang="en-US" sz="2800" b="1" dirty="0">
                <a:solidFill>
                  <a:srgbClr val="0000FF"/>
                </a:solidFill>
                <a:latin typeface="Calibri" charset="0"/>
              </a:rPr>
              <a:t>basis case </a:t>
            </a:r>
            <a:r>
              <a:rPr lang="en-US" sz="2800" dirty="0">
                <a:solidFill>
                  <a:srgbClr val="0000FF"/>
                </a:solidFill>
                <a:latin typeface="Calibri" charset="0"/>
              </a:rPr>
              <a:t>n=1, we do have S(1) </a:t>
            </a:r>
          </a:p>
          <a:p>
            <a:pPr algn="ctr">
              <a:spcBef>
                <a:spcPct val="20000"/>
              </a:spcBef>
            </a:pPr>
            <a:r>
              <a:rPr lang="en-US" sz="2800" dirty="0">
                <a:solidFill>
                  <a:srgbClr val="0000FF"/>
                </a:solidFill>
                <a:latin typeface="Calibri" charset="0"/>
              </a:rPr>
              <a:t>2</a:t>
            </a:r>
            <a:r>
              <a:rPr lang="en-US" sz="2800" baseline="30000" dirty="0">
                <a:solidFill>
                  <a:srgbClr val="0000FF"/>
                </a:solidFill>
                <a:latin typeface="Calibri" charset="0"/>
              </a:rPr>
              <a:t>2∙1</a:t>
            </a:r>
            <a:r>
              <a:rPr lang="en-US" sz="2800" dirty="0">
                <a:solidFill>
                  <a:srgbClr val="0000FF"/>
                </a:solidFill>
                <a:latin typeface="Calibri" charset="0"/>
              </a:rPr>
              <a:t>-1 = 3 is divisible by 3.</a:t>
            </a:r>
          </a:p>
        </p:txBody>
      </p:sp>
      <p:sp>
        <p:nvSpPr>
          <p:cNvPr id="8" name="Content Placeholder 2"/>
          <p:cNvSpPr txBox="1">
            <a:spLocks/>
          </p:cNvSpPr>
          <p:nvPr/>
        </p:nvSpPr>
        <p:spPr bwMode="auto">
          <a:xfrm>
            <a:off x="457200" y="2133600"/>
            <a:ext cx="8229600" cy="533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latin typeface="+mn-lt"/>
                <a:ea typeface="+mn-ea"/>
                <a:cs typeface="+mn-cs"/>
              </a:rPr>
              <a:t>Define S(n) to be the statement 3 | (2</a:t>
            </a:r>
            <a:r>
              <a:rPr lang="en-US" sz="2800" baseline="30000" dirty="0">
                <a:latin typeface="+mn-lt"/>
                <a:ea typeface="+mn-ea"/>
                <a:cs typeface="+mn-cs"/>
              </a:rPr>
              <a:t>2n</a:t>
            </a:r>
            <a:r>
              <a:rPr lang="en-US" sz="2800" dirty="0">
                <a:latin typeface="+mn-lt"/>
                <a:ea typeface="+mn-ea"/>
                <a:cs typeface="+mn-cs"/>
              </a:rPr>
              <a:t>-1)</a:t>
            </a:r>
          </a:p>
        </p:txBody>
      </p:sp>
    </p:spTree>
    <p:extLst>
      <p:ext uri="{BB962C8B-B14F-4D97-AF65-F5344CB8AC3E}">
        <p14:creationId xmlns:p14="http://schemas.microsoft.com/office/powerpoint/2010/main" val="3542815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a:latin typeface="Calibri" charset="0"/>
                <a:ea typeface="ＭＳ Ｐゴシック" charset="0"/>
                <a:cs typeface="ＭＳ Ｐゴシック" charset="0"/>
              </a:rPr>
              <a:t>Example 1</a:t>
            </a:r>
          </a:p>
        </p:txBody>
      </p:sp>
      <p:sp>
        <p:nvSpPr>
          <p:cNvPr id="45058" name="Content Placeholder 2"/>
          <p:cNvSpPr>
            <a:spLocks noGrp="1"/>
          </p:cNvSpPr>
          <p:nvPr>
            <p:ph idx="1"/>
          </p:nvPr>
        </p:nvSpPr>
        <p:spPr>
          <a:xfrm>
            <a:off x="457200" y="1600200"/>
            <a:ext cx="8229600" cy="533400"/>
          </a:xfrm>
        </p:spPr>
        <p:txBody>
          <a:bodyPr/>
          <a:lstStyle/>
          <a:p>
            <a:r>
              <a:rPr lang="en-US" sz="2800" dirty="0">
                <a:latin typeface="Calibri" charset="0"/>
                <a:ea typeface="ＭＳ Ｐゴシック" charset="0"/>
                <a:cs typeface="ＭＳ Ｐゴシック" charset="0"/>
              </a:rPr>
              <a:t>Prove that for any integer n</a:t>
            </a:r>
            <a:r>
              <a:rPr lang="en-US" sz="2800" dirty="0">
                <a:latin typeface="Calibri" charset="0"/>
                <a:ea typeface="ＭＳ Ｐゴシック" charset="0"/>
                <a:cs typeface="ＭＳ Ｐゴシック" charset="0"/>
                <a:sym typeface="Symbol" charset="0"/>
              </a:rPr>
              <a:t>1, 2</a:t>
            </a:r>
            <a:r>
              <a:rPr lang="en-US" sz="2800" baseline="30000" dirty="0">
                <a:latin typeface="Calibri" charset="0"/>
                <a:ea typeface="ＭＳ Ｐゴシック" charset="0"/>
                <a:cs typeface="ＭＳ Ｐゴシック" charset="0"/>
                <a:sym typeface="Symbol" charset="0"/>
              </a:rPr>
              <a:t>2n</a:t>
            </a:r>
            <a:r>
              <a:rPr lang="en-US" sz="2800" dirty="0">
                <a:latin typeface="Calibri" charset="0"/>
                <a:ea typeface="ＭＳ Ｐゴシック" charset="0"/>
                <a:cs typeface="ＭＳ Ｐゴシック" charset="0"/>
                <a:sym typeface="Symbol" charset="0"/>
              </a:rPr>
              <a:t>-1 is divisible by 3</a:t>
            </a:r>
          </a:p>
          <a:p>
            <a:endParaRPr lang="en-US" sz="2800" dirty="0">
              <a:latin typeface="Calibri" charset="0"/>
              <a:ea typeface="ＭＳ Ｐゴシック" charset="0"/>
              <a:cs typeface="ＭＳ Ｐゴシック" charset="0"/>
            </a:endParaRPr>
          </a:p>
        </p:txBody>
      </p:sp>
      <p:sp>
        <p:nvSpPr>
          <p:cNvPr id="5" name="Content Placeholder 2"/>
          <p:cNvSpPr txBox="1">
            <a:spLocks/>
          </p:cNvSpPr>
          <p:nvPr/>
        </p:nvSpPr>
        <p:spPr bwMode="auto">
          <a:xfrm>
            <a:off x="457200" y="2667000"/>
            <a:ext cx="8229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We note that for the basis case n=1 we do have P(1) </a:t>
            </a:r>
          </a:p>
          <a:p>
            <a:pPr algn="ctr">
              <a:spcBef>
                <a:spcPct val="20000"/>
              </a:spcBef>
            </a:pPr>
            <a:r>
              <a:rPr lang="en-US" sz="2800" dirty="0">
                <a:latin typeface="Calibri" charset="0"/>
              </a:rPr>
              <a:t>2</a:t>
            </a:r>
            <a:r>
              <a:rPr lang="en-US" sz="2800" baseline="30000" dirty="0">
                <a:latin typeface="Calibri" charset="0"/>
              </a:rPr>
              <a:t>2∙1</a:t>
            </a:r>
            <a:r>
              <a:rPr lang="en-US" sz="2800" dirty="0">
                <a:latin typeface="Calibri" charset="0"/>
              </a:rPr>
              <a:t>-1 = 3 is divisible by 3</a:t>
            </a:r>
          </a:p>
        </p:txBody>
      </p:sp>
      <p:sp>
        <p:nvSpPr>
          <p:cNvPr id="6" name="Content Placeholder 2"/>
          <p:cNvSpPr txBox="1">
            <a:spLocks/>
          </p:cNvSpPr>
          <p:nvPr/>
        </p:nvSpPr>
        <p:spPr bwMode="auto">
          <a:xfrm>
            <a:off x="457200" y="3581400"/>
            <a:ext cx="8229600" cy="1513642"/>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solidFill>
                  <a:srgbClr val="0000FF"/>
                </a:solidFill>
                <a:latin typeface="+mn-lt"/>
                <a:ea typeface="+mn-ea"/>
                <a:cs typeface="+mn-cs"/>
              </a:rPr>
              <a:t>Next we assume that S(k) holds.  That is, there exists some integer t such that</a:t>
            </a:r>
          </a:p>
          <a:p>
            <a:pPr marL="342900" indent="-342900" algn="ctr" eaLnBrk="0" hangingPunct="0">
              <a:spcBef>
                <a:spcPct val="20000"/>
              </a:spcBef>
              <a:defRPr/>
            </a:pPr>
            <a:r>
              <a:rPr lang="en-US" sz="2800" dirty="0">
                <a:solidFill>
                  <a:srgbClr val="0000FF"/>
                </a:solidFill>
                <a:latin typeface="+mn-lt"/>
                <a:ea typeface="+mn-ea"/>
                <a:cs typeface="+mn-cs"/>
              </a:rPr>
              <a:t>2</a:t>
            </a:r>
            <a:r>
              <a:rPr lang="en-US" sz="2800" baseline="30000" dirty="0">
                <a:solidFill>
                  <a:srgbClr val="0000FF"/>
                </a:solidFill>
                <a:latin typeface="+mn-lt"/>
                <a:ea typeface="+mn-ea"/>
                <a:cs typeface="+mn-cs"/>
              </a:rPr>
              <a:t>2k</a:t>
            </a:r>
            <a:r>
              <a:rPr lang="en-US" sz="2800" dirty="0">
                <a:solidFill>
                  <a:srgbClr val="0000FF"/>
                </a:solidFill>
                <a:latin typeface="+mn-lt"/>
                <a:ea typeface="+mn-ea"/>
                <a:cs typeface="+mn-cs"/>
              </a:rPr>
              <a:t>-1 = 3t.</a:t>
            </a:r>
            <a:r>
              <a:rPr lang="en-US" sz="2800" dirty="0"/>
              <a:t> </a:t>
            </a:r>
            <a:r>
              <a:rPr lang="en-US" sz="2800" dirty="0">
                <a:solidFill>
                  <a:srgbClr val="0000FF"/>
                </a:solidFill>
              </a:rPr>
              <a:t>(Inductive hypothesis)</a:t>
            </a:r>
          </a:p>
          <a:p>
            <a:pPr marL="342900" indent="-342900" algn="ctr" eaLnBrk="0" hangingPunct="0">
              <a:spcBef>
                <a:spcPct val="20000"/>
              </a:spcBef>
              <a:defRPr/>
            </a:pPr>
            <a:endParaRPr lang="en-US" sz="2800" dirty="0">
              <a:solidFill>
                <a:srgbClr val="0000FF"/>
              </a:solidFill>
              <a:latin typeface="+mn-lt"/>
              <a:ea typeface="+mn-ea"/>
              <a:cs typeface="+mn-cs"/>
            </a:endParaRPr>
          </a:p>
        </p:txBody>
      </p:sp>
      <p:sp>
        <p:nvSpPr>
          <p:cNvPr id="8" name="Content Placeholder 2"/>
          <p:cNvSpPr txBox="1">
            <a:spLocks/>
          </p:cNvSpPr>
          <p:nvPr/>
        </p:nvSpPr>
        <p:spPr bwMode="auto">
          <a:xfrm>
            <a:off x="457200" y="2133600"/>
            <a:ext cx="8229600" cy="533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latin typeface="+mn-lt"/>
                <a:ea typeface="+mn-ea"/>
                <a:cs typeface="+mn-cs"/>
              </a:rPr>
              <a:t>Define S(n) to be the statement 3 | (2</a:t>
            </a:r>
            <a:r>
              <a:rPr lang="en-US" sz="2800" baseline="30000" dirty="0">
                <a:latin typeface="+mn-lt"/>
                <a:ea typeface="+mn-ea"/>
                <a:cs typeface="+mn-cs"/>
              </a:rPr>
              <a:t>2n</a:t>
            </a:r>
            <a:r>
              <a:rPr lang="en-US" sz="2800" dirty="0">
                <a:latin typeface="+mn-lt"/>
                <a:ea typeface="+mn-ea"/>
                <a:cs typeface="+mn-cs"/>
              </a:rPr>
              <a:t>-1)</a:t>
            </a:r>
          </a:p>
        </p:txBody>
      </p:sp>
    </p:spTree>
    <p:extLst>
      <p:ext uri="{BB962C8B-B14F-4D97-AF65-F5344CB8AC3E}">
        <p14:creationId xmlns:p14="http://schemas.microsoft.com/office/powerpoint/2010/main" val="2787563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a:latin typeface="Calibri" charset="0"/>
                <a:ea typeface="ＭＳ Ｐゴシック" charset="0"/>
                <a:cs typeface="ＭＳ Ｐゴシック" charset="0"/>
              </a:rPr>
              <a:t>Example 1</a:t>
            </a:r>
          </a:p>
        </p:txBody>
      </p:sp>
      <p:sp>
        <p:nvSpPr>
          <p:cNvPr id="45058" name="Content Placeholder 2"/>
          <p:cNvSpPr>
            <a:spLocks noGrp="1"/>
          </p:cNvSpPr>
          <p:nvPr>
            <p:ph idx="1"/>
          </p:nvPr>
        </p:nvSpPr>
        <p:spPr>
          <a:xfrm>
            <a:off x="457200" y="1600200"/>
            <a:ext cx="8229600" cy="533400"/>
          </a:xfrm>
        </p:spPr>
        <p:txBody>
          <a:bodyPr/>
          <a:lstStyle/>
          <a:p>
            <a:r>
              <a:rPr lang="en-US" sz="2800" dirty="0">
                <a:latin typeface="Calibri" charset="0"/>
                <a:ea typeface="ＭＳ Ｐゴシック" charset="0"/>
                <a:cs typeface="ＭＳ Ｐゴシック" charset="0"/>
              </a:rPr>
              <a:t>Prove that for any integer n</a:t>
            </a:r>
            <a:r>
              <a:rPr lang="en-US" sz="2800" dirty="0">
                <a:latin typeface="Calibri" charset="0"/>
                <a:ea typeface="ＭＳ Ｐゴシック" charset="0"/>
                <a:cs typeface="ＭＳ Ｐゴシック" charset="0"/>
                <a:sym typeface="Symbol" charset="0"/>
              </a:rPr>
              <a:t>1, 2</a:t>
            </a:r>
            <a:r>
              <a:rPr lang="en-US" sz="2800" baseline="30000" dirty="0">
                <a:latin typeface="Calibri" charset="0"/>
                <a:ea typeface="ＭＳ Ｐゴシック" charset="0"/>
                <a:cs typeface="ＭＳ Ｐゴシック" charset="0"/>
                <a:sym typeface="Symbol" charset="0"/>
              </a:rPr>
              <a:t>2n</a:t>
            </a:r>
            <a:r>
              <a:rPr lang="en-US" sz="2800" dirty="0">
                <a:latin typeface="Calibri" charset="0"/>
                <a:ea typeface="ＭＳ Ｐゴシック" charset="0"/>
                <a:cs typeface="ＭＳ Ｐゴシック" charset="0"/>
                <a:sym typeface="Symbol" charset="0"/>
              </a:rPr>
              <a:t>-1 is divisible by 3</a:t>
            </a:r>
          </a:p>
          <a:p>
            <a:endParaRPr lang="en-US" sz="2800" dirty="0">
              <a:latin typeface="Calibri" charset="0"/>
              <a:ea typeface="ＭＳ Ｐゴシック" charset="0"/>
              <a:cs typeface="ＭＳ Ｐゴシック" charset="0"/>
            </a:endParaRPr>
          </a:p>
        </p:txBody>
      </p:sp>
      <p:sp>
        <p:nvSpPr>
          <p:cNvPr id="5" name="Content Placeholder 2"/>
          <p:cNvSpPr txBox="1">
            <a:spLocks/>
          </p:cNvSpPr>
          <p:nvPr/>
        </p:nvSpPr>
        <p:spPr bwMode="auto">
          <a:xfrm>
            <a:off x="457200" y="2667000"/>
            <a:ext cx="8229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We note that for the basis case n=1 we do have S(1) </a:t>
            </a:r>
          </a:p>
          <a:p>
            <a:pPr algn="ctr">
              <a:spcBef>
                <a:spcPct val="20000"/>
              </a:spcBef>
            </a:pPr>
            <a:r>
              <a:rPr lang="en-US" sz="2800" dirty="0">
                <a:latin typeface="Calibri" charset="0"/>
              </a:rPr>
              <a:t>2</a:t>
            </a:r>
            <a:r>
              <a:rPr lang="en-US" sz="2800" baseline="30000" dirty="0">
                <a:latin typeface="Calibri" charset="0"/>
              </a:rPr>
              <a:t>2∙1</a:t>
            </a:r>
            <a:r>
              <a:rPr lang="en-US" sz="2800" dirty="0">
                <a:latin typeface="Calibri" charset="0"/>
              </a:rPr>
              <a:t>-1 = 3 is divisible by 3</a:t>
            </a:r>
          </a:p>
        </p:txBody>
      </p:sp>
      <p:sp>
        <p:nvSpPr>
          <p:cNvPr id="6" name="Content Placeholder 2"/>
          <p:cNvSpPr txBox="1">
            <a:spLocks/>
          </p:cNvSpPr>
          <p:nvPr/>
        </p:nvSpPr>
        <p:spPr bwMode="auto">
          <a:xfrm>
            <a:off x="457200" y="3581400"/>
            <a:ext cx="8229600" cy="533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latin typeface="+mn-lt"/>
                <a:ea typeface="+mn-ea"/>
                <a:cs typeface="+mn-cs"/>
              </a:rPr>
              <a:t>Next we assume that S(k) holds.  That is, there exists some integer t such that</a:t>
            </a:r>
          </a:p>
          <a:p>
            <a:pPr marL="342900" indent="-342900" algn="ctr" eaLnBrk="0" hangingPunct="0">
              <a:spcBef>
                <a:spcPct val="20000"/>
              </a:spcBef>
              <a:defRPr/>
            </a:pPr>
            <a:r>
              <a:rPr lang="en-US" sz="2800" dirty="0">
                <a:latin typeface="+mn-lt"/>
                <a:ea typeface="+mn-ea"/>
                <a:cs typeface="+mn-cs"/>
              </a:rPr>
              <a:t>2</a:t>
            </a:r>
            <a:r>
              <a:rPr lang="en-US" sz="2800" baseline="30000" dirty="0">
                <a:latin typeface="+mn-lt"/>
                <a:ea typeface="+mn-ea"/>
                <a:cs typeface="+mn-cs"/>
              </a:rPr>
              <a:t>2k</a:t>
            </a:r>
            <a:r>
              <a:rPr lang="en-US" sz="2800" dirty="0">
                <a:latin typeface="+mn-lt"/>
                <a:ea typeface="+mn-ea"/>
                <a:cs typeface="+mn-cs"/>
              </a:rPr>
              <a:t>-1 = 3t. (Inductive hypothesis)</a:t>
            </a:r>
          </a:p>
        </p:txBody>
      </p:sp>
      <p:sp>
        <p:nvSpPr>
          <p:cNvPr id="7" name="Content Placeholder 2"/>
          <p:cNvSpPr txBox="1">
            <a:spLocks/>
          </p:cNvSpPr>
          <p:nvPr/>
        </p:nvSpPr>
        <p:spPr bwMode="auto">
          <a:xfrm>
            <a:off x="457200" y="4953000"/>
            <a:ext cx="8229600" cy="533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solidFill>
                  <a:srgbClr val="0000FF"/>
                </a:solidFill>
                <a:latin typeface="+mn-lt"/>
                <a:ea typeface="+mn-ea"/>
                <a:cs typeface="+mn-cs"/>
              </a:rPr>
              <a:t>We must prove that S(k+1) holds.  That is, 2</a:t>
            </a:r>
            <a:r>
              <a:rPr lang="en-US" sz="2800" baseline="30000" dirty="0">
                <a:solidFill>
                  <a:srgbClr val="0000FF"/>
                </a:solidFill>
                <a:latin typeface="+mn-lt"/>
                <a:ea typeface="+mn-ea"/>
                <a:cs typeface="+mn-cs"/>
              </a:rPr>
              <a:t>2(k+1)</a:t>
            </a:r>
            <a:r>
              <a:rPr lang="en-US" sz="2800" dirty="0">
                <a:solidFill>
                  <a:srgbClr val="0000FF"/>
                </a:solidFill>
                <a:latin typeface="+mn-lt"/>
                <a:ea typeface="+mn-ea"/>
                <a:cs typeface="+mn-cs"/>
              </a:rPr>
              <a:t>-1 is divisible by 3.</a:t>
            </a:r>
          </a:p>
        </p:txBody>
      </p:sp>
      <p:sp>
        <p:nvSpPr>
          <p:cNvPr id="8" name="Content Placeholder 2"/>
          <p:cNvSpPr txBox="1">
            <a:spLocks/>
          </p:cNvSpPr>
          <p:nvPr/>
        </p:nvSpPr>
        <p:spPr bwMode="auto">
          <a:xfrm>
            <a:off x="457200" y="2133600"/>
            <a:ext cx="8229600" cy="533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latin typeface="+mn-lt"/>
                <a:ea typeface="+mn-ea"/>
                <a:cs typeface="+mn-cs"/>
              </a:rPr>
              <a:t>Define S(n) to be the statement 3 | (2</a:t>
            </a:r>
            <a:r>
              <a:rPr lang="en-US" sz="2800" baseline="30000" dirty="0">
                <a:latin typeface="+mn-lt"/>
                <a:ea typeface="+mn-ea"/>
                <a:cs typeface="+mn-cs"/>
              </a:rPr>
              <a:t>2n</a:t>
            </a:r>
            <a:r>
              <a:rPr lang="en-US" sz="2800" dirty="0">
                <a:latin typeface="+mn-lt"/>
                <a:ea typeface="+mn-ea"/>
                <a:cs typeface="+mn-cs"/>
              </a:rPr>
              <a:t>-1)</a:t>
            </a:r>
          </a:p>
        </p:txBody>
      </p:sp>
    </p:spTree>
    <p:extLst>
      <p:ext uri="{BB962C8B-B14F-4D97-AF65-F5344CB8AC3E}">
        <p14:creationId xmlns:p14="http://schemas.microsoft.com/office/powerpoint/2010/main" val="4059040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a:latin typeface="Calibri" charset="0"/>
                <a:ea typeface="ＭＳ Ｐゴシック" charset="0"/>
                <a:cs typeface="ＭＳ Ｐゴシック" charset="0"/>
              </a:rPr>
              <a:t>Example 1 (contd.)</a:t>
            </a:r>
          </a:p>
        </p:txBody>
      </p:sp>
      <p:sp>
        <p:nvSpPr>
          <p:cNvPr id="46082" name="Content Placeholder 2"/>
          <p:cNvSpPr>
            <a:spLocks noGrp="1"/>
          </p:cNvSpPr>
          <p:nvPr>
            <p:ph idx="1"/>
          </p:nvPr>
        </p:nvSpPr>
        <p:spPr>
          <a:xfrm>
            <a:off x="457200" y="1600200"/>
            <a:ext cx="8229600" cy="609600"/>
          </a:xfrm>
        </p:spPr>
        <p:txBody>
          <a:bodyPr/>
          <a:lstStyle/>
          <a:p>
            <a:r>
              <a:rPr lang="en-US" sz="2800" dirty="0">
                <a:solidFill>
                  <a:srgbClr val="0000FF"/>
                </a:solidFill>
                <a:latin typeface="Calibri" charset="0"/>
                <a:ea typeface="ＭＳ Ｐゴシック" charset="0"/>
                <a:cs typeface="ＭＳ Ｐゴシック" charset="0"/>
              </a:rPr>
              <a:t>Note that: 2</a:t>
            </a:r>
            <a:r>
              <a:rPr lang="en-US" sz="2800" baseline="30000" dirty="0">
                <a:solidFill>
                  <a:srgbClr val="0000FF"/>
                </a:solidFill>
                <a:latin typeface="Calibri" charset="0"/>
                <a:ea typeface="ＭＳ Ｐゴシック" charset="0"/>
                <a:cs typeface="ＭＳ Ｐゴシック" charset="0"/>
              </a:rPr>
              <a:t>2(k+1)</a:t>
            </a:r>
            <a:r>
              <a:rPr lang="en-US" sz="2800" dirty="0">
                <a:solidFill>
                  <a:srgbClr val="0000FF"/>
                </a:solidFill>
                <a:latin typeface="Calibri" charset="0"/>
                <a:ea typeface="ＭＳ Ｐゴシック" charset="0"/>
                <a:cs typeface="ＭＳ Ｐゴシック" charset="0"/>
              </a:rPr>
              <a:t> – 1 = 2</a:t>
            </a:r>
            <a:r>
              <a:rPr lang="en-US" sz="2800" baseline="30000" dirty="0">
                <a:solidFill>
                  <a:srgbClr val="0000FF"/>
                </a:solidFill>
                <a:latin typeface="Calibri" charset="0"/>
                <a:ea typeface="ＭＳ Ｐゴシック" charset="0"/>
                <a:cs typeface="ＭＳ Ｐゴシック" charset="0"/>
              </a:rPr>
              <a:t>2</a:t>
            </a:r>
            <a:r>
              <a:rPr lang="en-US" sz="2800" dirty="0">
                <a:solidFill>
                  <a:srgbClr val="0000FF"/>
                </a:solidFill>
                <a:latin typeface="Calibri" charset="0"/>
                <a:ea typeface="ＭＳ Ｐゴシック" charset="0"/>
                <a:cs typeface="ＭＳ Ｐゴシック" charset="0"/>
              </a:rPr>
              <a:t>2</a:t>
            </a:r>
            <a:r>
              <a:rPr lang="en-US" sz="2800" baseline="30000" dirty="0">
                <a:solidFill>
                  <a:srgbClr val="0000FF"/>
                </a:solidFill>
                <a:latin typeface="Calibri" charset="0"/>
                <a:ea typeface="ＭＳ Ｐゴシック" charset="0"/>
                <a:cs typeface="ＭＳ Ｐゴシック" charset="0"/>
              </a:rPr>
              <a:t>2k</a:t>
            </a:r>
            <a:r>
              <a:rPr lang="en-US" sz="2800" dirty="0">
                <a:solidFill>
                  <a:srgbClr val="0000FF"/>
                </a:solidFill>
                <a:latin typeface="Calibri" charset="0"/>
                <a:ea typeface="ＭＳ Ｐゴシック" charset="0"/>
                <a:cs typeface="ＭＳ Ｐゴシック" charset="0"/>
              </a:rPr>
              <a:t> -1=4.2</a:t>
            </a:r>
            <a:r>
              <a:rPr lang="en-US" sz="2800" baseline="30000" dirty="0">
                <a:solidFill>
                  <a:srgbClr val="0000FF"/>
                </a:solidFill>
                <a:latin typeface="Calibri" charset="0"/>
                <a:ea typeface="ＭＳ Ｐゴシック" charset="0"/>
                <a:cs typeface="ＭＳ Ｐゴシック" charset="0"/>
              </a:rPr>
              <a:t>2k</a:t>
            </a:r>
            <a:r>
              <a:rPr lang="en-US" sz="2800" dirty="0">
                <a:solidFill>
                  <a:srgbClr val="0000FF"/>
                </a:solidFill>
                <a:latin typeface="Calibri" charset="0"/>
                <a:ea typeface="ＭＳ Ｐゴシック" charset="0"/>
                <a:cs typeface="ＭＳ Ｐゴシック" charset="0"/>
              </a:rPr>
              <a:t> -1</a:t>
            </a:r>
          </a:p>
        </p:txBody>
      </p:sp>
    </p:spTree>
    <p:extLst>
      <p:ext uri="{BB962C8B-B14F-4D97-AF65-F5344CB8AC3E}">
        <p14:creationId xmlns:p14="http://schemas.microsoft.com/office/powerpoint/2010/main" val="2153850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a:latin typeface="Calibri" charset="0"/>
                <a:ea typeface="ＭＳ Ｐゴシック" charset="0"/>
                <a:cs typeface="ＭＳ Ｐゴシック" charset="0"/>
              </a:rPr>
              <a:t>Example 1 (contd.)</a:t>
            </a:r>
          </a:p>
        </p:txBody>
      </p:sp>
      <p:sp>
        <p:nvSpPr>
          <p:cNvPr id="46082" name="Content Placeholder 2"/>
          <p:cNvSpPr>
            <a:spLocks noGrp="1"/>
          </p:cNvSpPr>
          <p:nvPr>
            <p:ph idx="1"/>
          </p:nvPr>
        </p:nvSpPr>
        <p:spPr>
          <a:xfrm>
            <a:off x="457200" y="1600200"/>
            <a:ext cx="8229600" cy="609600"/>
          </a:xfrm>
        </p:spPr>
        <p:txBody>
          <a:bodyPr/>
          <a:lstStyle/>
          <a:p>
            <a:r>
              <a:rPr lang="en-US" sz="2800">
                <a:latin typeface="Calibri" charset="0"/>
                <a:ea typeface="ＭＳ Ｐゴシック" charset="0"/>
                <a:cs typeface="ＭＳ Ｐゴシック" charset="0"/>
              </a:rPr>
              <a:t>Note that: 2</a:t>
            </a:r>
            <a:r>
              <a:rPr lang="en-US" sz="2800" baseline="30000">
                <a:latin typeface="Calibri" charset="0"/>
                <a:ea typeface="ＭＳ Ｐゴシック" charset="0"/>
                <a:cs typeface="ＭＳ Ｐゴシック" charset="0"/>
              </a:rPr>
              <a:t>2(k+1)</a:t>
            </a:r>
            <a:r>
              <a:rPr lang="en-US" sz="2800">
                <a:latin typeface="Calibri" charset="0"/>
                <a:ea typeface="ＭＳ Ｐゴシック" charset="0"/>
                <a:cs typeface="ＭＳ Ｐゴシック" charset="0"/>
              </a:rPr>
              <a:t> – 1 = 2</a:t>
            </a:r>
            <a:r>
              <a:rPr lang="en-US" sz="2800" baseline="30000">
                <a:latin typeface="Calibri" charset="0"/>
                <a:ea typeface="ＭＳ Ｐゴシック" charset="0"/>
                <a:cs typeface="ＭＳ Ｐゴシック" charset="0"/>
              </a:rPr>
              <a:t>2</a:t>
            </a:r>
            <a:r>
              <a:rPr lang="en-US" sz="2800">
                <a:latin typeface="Calibri" charset="0"/>
                <a:ea typeface="ＭＳ Ｐゴシック" charset="0"/>
                <a:cs typeface="ＭＳ Ｐゴシック" charset="0"/>
              </a:rPr>
              <a:t>2</a:t>
            </a:r>
            <a:r>
              <a:rPr lang="en-US" sz="2800" baseline="30000">
                <a:latin typeface="Calibri" charset="0"/>
                <a:ea typeface="ＭＳ Ｐゴシック" charset="0"/>
                <a:cs typeface="ＭＳ Ｐゴシック" charset="0"/>
              </a:rPr>
              <a:t>2k</a:t>
            </a:r>
            <a:r>
              <a:rPr lang="en-US" sz="2800">
                <a:latin typeface="Calibri" charset="0"/>
                <a:ea typeface="ＭＳ Ｐゴシック" charset="0"/>
                <a:cs typeface="ＭＳ Ｐゴシック" charset="0"/>
              </a:rPr>
              <a:t> -1=4.2</a:t>
            </a:r>
            <a:r>
              <a:rPr lang="en-US" sz="2800" baseline="30000">
                <a:latin typeface="Calibri" charset="0"/>
                <a:ea typeface="ＭＳ Ｐゴシック" charset="0"/>
                <a:cs typeface="ＭＳ Ｐゴシック" charset="0"/>
              </a:rPr>
              <a:t>2k</a:t>
            </a:r>
            <a:r>
              <a:rPr lang="en-US" sz="2800">
                <a:latin typeface="Calibri" charset="0"/>
                <a:ea typeface="ＭＳ Ｐゴシック" charset="0"/>
                <a:cs typeface="ＭＳ Ｐゴシック" charset="0"/>
              </a:rPr>
              <a:t> -1</a:t>
            </a:r>
          </a:p>
        </p:txBody>
      </p:sp>
      <p:sp>
        <p:nvSpPr>
          <p:cNvPr id="4" name="Content Placeholder 2"/>
          <p:cNvSpPr txBox="1">
            <a:spLocks/>
          </p:cNvSpPr>
          <p:nvPr/>
        </p:nvSpPr>
        <p:spPr bwMode="auto">
          <a:xfrm>
            <a:off x="457200" y="2057400"/>
            <a:ext cx="8229600" cy="762000"/>
          </a:xfrm>
          <a:prstGeom prst="rect">
            <a:avLst/>
          </a:prstGeom>
          <a:solidFill>
            <a:srgbClr val="FFFF00"/>
          </a:solidFill>
          <a:ln>
            <a:noFill/>
          </a:ln>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The inductive hypothesis: </a:t>
            </a:r>
            <a:r>
              <a:rPr lang="en-US" dirty="0">
                <a:latin typeface="Calibri" charset="0"/>
              </a:rPr>
              <a:t>2</a:t>
            </a:r>
            <a:r>
              <a:rPr lang="en-US" baseline="30000" dirty="0">
                <a:latin typeface="Calibri" charset="0"/>
              </a:rPr>
              <a:t>2k</a:t>
            </a:r>
            <a:r>
              <a:rPr lang="en-US" dirty="0">
                <a:latin typeface="Calibri" charset="0"/>
              </a:rPr>
              <a:t> – 1 = 3t </a:t>
            </a:r>
            <a:r>
              <a:rPr lang="en-US" dirty="0">
                <a:latin typeface="Calibri" charset="0"/>
                <a:sym typeface="Symbol" charset="0"/>
              </a:rPr>
              <a:t></a:t>
            </a:r>
            <a:r>
              <a:rPr lang="en-US" dirty="0">
                <a:latin typeface="Calibri" charset="0"/>
              </a:rPr>
              <a:t> </a:t>
            </a:r>
            <a:r>
              <a:rPr lang="en-US" dirty="0">
                <a:solidFill>
                  <a:srgbClr val="C00000"/>
                </a:solidFill>
                <a:latin typeface="Calibri" charset="0"/>
              </a:rPr>
              <a:t>2</a:t>
            </a:r>
            <a:r>
              <a:rPr lang="en-US" baseline="30000" dirty="0">
                <a:solidFill>
                  <a:srgbClr val="C00000"/>
                </a:solidFill>
                <a:latin typeface="Calibri" charset="0"/>
              </a:rPr>
              <a:t>2k</a:t>
            </a:r>
            <a:r>
              <a:rPr lang="en-US" dirty="0">
                <a:solidFill>
                  <a:srgbClr val="C00000"/>
                </a:solidFill>
                <a:latin typeface="Calibri" charset="0"/>
              </a:rPr>
              <a:t> = 3t+1</a:t>
            </a:r>
            <a:endParaRPr lang="en-US" sz="3200" dirty="0">
              <a:solidFill>
                <a:srgbClr val="C00000"/>
              </a:solidFill>
              <a:latin typeface="Calibri" charset="0"/>
            </a:endParaRPr>
          </a:p>
        </p:txBody>
      </p:sp>
    </p:spTree>
    <p:extLst>
      <p:ext uri="{BB962C8B-B14F-4D97-AF65-F5344CB8AC3E}">
        <p14:creationId xmlns:p14="http://schemas.microsoft.com/office/powerpoint/2010/main" val="3462253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a:latin typeface="Calibri" charset="0"/>
                <a:ea typeface="ＭＳ Ｐゴシック" charset="0"/>
                <a:cs typeface="ＭＳ Ｐゴシック" charset="0"/>
              </a:rPr>
              <a:t>Example 1 (contd.)</a:t>
            </a:r>
          </a:p>
        </p:txBody>
      </p:sp>
      <p:sp>
        <p:nvSpPr>
          <p:cNvPr id="46082" name="Content Placeholder 2"/>
          <p:cNvSpPr>
            <a:spLocks noGrp="1"/>
          </p:cNvSpPr>
          <p:nvPr>
            <p:ph idx="1"/>
          </p:nvPr>
        </p:nvSpPr>
        <p:spPr>
          <a:xfrm>
            <a:off x="457200" y="1600200"/>
            <a:ext cx="8229600" cy="609600"/>
          </a:xfrm>
        </p:spPr>
        <p:txBody>
          <a:bodyPr/>
          <a:lstStyle/>
          <a:p>
            <a:r>
              <a:rPr lang="en-US" sz="2800">
                <a:latin typeface="Calibri" charset="0"/>
                <a:ea typeface="ＭＳ Ｐゴシック" charset="0"/>
                <a:cs typeface="ＭＳ Ｐゴシック" charset="0"/>
              </a:rPr>
              <a:t>Note that: 2</a:t>
            </a:r>
            <a:r>
              <a:rPr lang="en-US" sz="2800" baseline="30000">
                <a:latin typeface="Calibri" charset="0"/>
                <a:ea typeface="ＭＳ Ｐゴシック" charset="0"/>
                <a:cs typeface="ＭＳ Ｐゴシック" charset="0"/>
              </a:rPr>
              <a:t>2(k+1)</a:t>
            </a:r>
            <a:r>
              <a:rPr lang="en-US" sz="2800">
                <a:latin typeface="Calibri" charset="0"/>
                <a:ea typeface="ＭＳ Ｐゴシック" charset="0"/>
                <a:cs typeface="ＭＳ Ｐゴシック" charset="0"/>
              </a:rPr>
              <a:t> – 1 = 2</a:t>
            </a:r>
            <a:r>
              <a:rPr lang="en-US" sz="2800" baseline="30000">
                <a:latin typeface="Calibri" charset="0"/>
                <a:ea typeface="ＭＳ Ｐゴシック" charset="0"/>
                <a:cs typeface="ＭＳ Ｐゴシック" charset="0"/>
              </a:rPr>
              <a:t>2</a:t>
            </a:r>
            <a:r>
              <a:rPr lang="en-US" sz="2800">
                <a:latin typeface="Calibri" charset="0"/>
                <a:ea typeface="ＭＳ Ｐゴシック" charset="0"/>
                <a:cs typeface="ＭＳ Ｐゴシック" charset="0"/>
              </a:rPr>
              <a:t>2</a:t>
            </a:r>
            <a:r>
              <a:rPr lang="en-US" sz="2800" baseline="30000">
                <a:latin typeface="Calibri" charset="0"/>
                <a:ea typeface="ＭＳ Ｐゴシック" charset="0"/>
                <a:cs typeface="ＭＳ Ｐゴシック" charset="0"/>
              </a:rPr>
              <a:t>2k</a:t>
            </a:r>
            <a:r>
              <a:rPr lang="en-US" sz="2800">
                <a:latin typeface="Calibri" charset="0"/>
                <a:ea typeface="ＭＳ Ｐゴシック" charset="0"/>
                <a:cs typeface="ＭＳ Ｐゴシック" charset="0"/>
              </a:rPr>
              <a:t> -1=4.2</a:t>
            </a:r>
            <a:r>
              <a:rPr lang="en-US" sz="2800" baseline="30000">
                <a:latin typeface="Calibri" charset="0"/>
                <a:ea typeface="ＭＳ Ｐゴシック" charset="0"/>
                <a:cs typeface="ＭＳ Ｐゴシック" charset="0"/>
              </a:rPr>
              <a:t>2k</a:t>
            </a:r>
            <a:r>
              <a:rPr lang="en-US" sz="2800">
                <a:latin typeface="Calibri" charset="0"/>
                <a:ea typeface="ＭＳ Ｐゴシック" charset="0"/>
                <a:cs typeface="ＭＳ Ｐゴシック" charset="0"/>
              </a:rPr>
              <a:t> -1</a:t>
            </a:r>
          </a:p>
        </p:txBody>
      </p:sp>
      <p:sp>
        <p:nvSpPr>
          <p:cNvPr id="4" name="Content Placeholder 2"/>
          <p:cNvSpPr txBox="1">
            <a:spLocks/>
          </p:cNvSpPr>
          <p:nvPr/>
        </p:nvSpPr>
        <p:spPr bwMode="auto">
          <a:xfrm>
            <a:off x="457200" y="20574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The inductive hypothesis: </a:t>
            </a:r>
            <a:r>
              <a:rPr lang="en-US" dirty="0">
                <a:latin typeface="Calibri" charset="0"/>
              </a:rPr>
              <a:t>2</a:t>
            </a:r>
            <a:r>
              <a:rPr lang="en-US" baseline="30000" dirty="0">
                <a:latin typeface="Calibri" charset="0"/>
              </a:rPr>
              <a:t>2k</a:t>
            </a:r>
            <a:r>
              <a:rPr lang="en-US" dirty="0">
                <a:latin typeface="Calibri" charset="0"/>
              </a:rPr>
              <a:t> – 1 = 3t </a:t>
            </a:r>
            <a:r>
              <a:rPr lang="en-US" dirty="0">
                <a:latin typeface="Calibri" charset="0"/>
                <a:sym typeface="Symbol" charset="0"/>
              </a:rPr>
              <a:t></a:t>
            </a:r>
            <a:r>
              <a:rPr lang="en-US" dirty="0">
                <a:latin typeface="Calibri" charset="0"/>
              </a:rPr>
              <a:t> </a:t>
            </a:r>
            <a:r>
              <a:rPr lang="en-US" dirty="0">
                <a:solidFill>
                  <a:srgbClr val="C00000"/>
                </a:solidFill>
                <a:latin typeface="Calibri" charset="0"/>
              </a:rPr>
              <a:t>2</a:t>
            </a:r>
            <a:r>
              <a:rPr lang="en-US" baseline="30000" dirty="0">
                <a:solidFill>
                  <a:srgbClr val="C00000"/>
                </a:solidFill>
                <a:latin typeface="Calibri" charset="0"/>
              </a:rPr>
              <a:t>2k</a:t>
            </a:r>
            <a:r>
              <a:rPr lang="en-US" dirty="0">
                <a:solidFill>
                  <a:srgbClr val="C00000"/>
                </a:solidFill>
                <a:latin typeface="Calibri" charset="0"/>
              </a:rPr>
              <a:t> = 3t+1</a:t>
            </a:r>
            <a:endParaRPr lang="en-US" sz="3200" dirty="0">
              <a:solidFill>
                <a:srgbClr val="C00000"/>
              </a:solidFill>
              <a:latin typeface="Calibri" charset="0"/>
            </a:endParaRPr>
          </a:p>
        </p:txBody>
      </p:sp>
      <p:sp>
        <p:nvSpPr>
          <p:cNvPr id="5" name="Content Placeholder 2"/>
          <p:cNvSpPr txBox="1">
            <a:spLocks/>
          </p:cNvSpPr>
          <p:nvPr/>
        </p:nvSpPr>
        <p:spPr bwMode="auto">
          <a:xfrm>
            <a:off x="457200" y="2514600"/>
            <a:ext cx="8229600" cy="2078322"/>
          </a:xfrm>
          <a:prstGeom prst="rect">
            <a:avLst/>
          </a:prstGeom>
          <a:solidFill>
            <a:srgbClr val="FFFF00"/>
          </a:solidFill>
          <a:ln>
            <a:noFill/>
          </a:ln>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Thus: 2</a:t>
            </a:r>
            <a:r>
              <a:rPr lang="en-US" sz="2800" baseline="30000" dirty="0">
                <a:latin typeface="Calibri" charset="0"/>
              </a:rPr>
              <a:t>2(k+1)</a:t>
            </a:r>
            <a:r>
              <a:rPr lang="en-US" sz="2800" dirty="0">
                <a:latin typeface="Calibri" charset="0"/>
              </a:rPr>
              <a:t> – 1 = 4∙</a:t>
            </a:r>
            <a:r>
              <a:rPr lang="en-US" sz="2800" dirty="0">
                <a:solidFill>
                  <a:srgbClr val="C00000"/>
                </a:solidFill>
                <a:latin typeface="Calibri" charset="0"/>
              </a:rPr>
              <a:t>2</a:t>
            </a:r>
            <a:r>
              <a:rPr lang="en-US" sz="2800" baseline="30000" dirty="0">
                <a:solidFill>
                  <a:srgbClr val="C00000"/>
                </a:solidFill>
                <a:latin typeface="Calibri" charset="0"/>
              </a:rPr>
              <a:t>2k</a:t>
            </a:r>
            <a:r>
              <a:rPr lang="en-US" sz="2800" dirty="0">
                <a:latin typeface="Calibri" charset="0"/>
              </a:rPr>
              <a:t> -1 = 4</a:t>
            </a:r>
            <a:r>
              <a:rPr lang="en-US" sz="2800" dirty="0">
                <a:solidFill>
                  <a:srgbClr val="C00000"/>
                </a:solidFill>
                <a:latin typeface="Calibri" charset="0"/>
              </a:rPr>
              <a:t>(3t+1)</a:t>
            </a:r>
            <a:r>
              <a:rPr lang="en-US" sz="2800" dirty="0">
                <a:latin typeface="Calibri" charset="0"/>
              </a:rPr>
              <a:t>-1</a:t>
            </a:r>
          </a:p>
          <a:p>
            <a:pPr>
              <a:spcBef>
                <a:spcPct val="20000"/>
              </a:spcBef>
            </a:pPr>
            <a:r>
              <a:rPr lang="en-US" sz="2800" dirty="0">
                <a:latin typeface="Calibri" charset="0"/>
              </a:rPr>
              <a:t>                                = 12t+4-1</a:t>
            </a:r>
          </a:p>
          <a:p>
            <a:pPr>
              <a:spcBef>
                <a:spcPct val="20000"/>
              </a:spcBef>
            </a:pPr>
            <a:r>
              <a:rPr lang="en-US" sz="2800" dirty="0">
                <a:latin typeface="Calibri" charset="0"/>
              </a:rPr>
              <a:t>                                = 12t+3</a:t>
            </a:r>
          </a:p>
          <a:p>
            <a:pPr>
              <a:spcBef>
                <a:spcPct val="20000"/>
              </a:spcBef>
            </a:pPr>
            <a:r>
              <a:rPr lang="en-US" sz="2800" dirty="0">
                <a:latin typeface="Calibri" charset="0"/>
              </a:rPr>
              <a:t>                                = 3(4t+1), a multiple of 3</a:t>
            </a:r>
          </a:p>
        </p:txBody>
      </p:sp>
    </p:spTree>
    <p:extLst>
      <p:ext uri="{BB962C8B-B14F-4D97-AF65-F5344CB8AC3E}">
        <p14:creationId xmlns:p14="http://schemas.microsoft.com/office/powerpoint/2010/main" val="3155857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1C52-EEC5-AD47-9C9D-2E23AC859267}"/>
              </a:ext>
            </a:extLst>
          </p:cNvPr>
          <p:cNvSpPr>
            <a:spLocks noGrp="1"/>
          </p:cNvSpPr>
          <p:nvPr>
            <p:ph type="title"/>
          </p:nvPr>
        </p:nvSpPr>
        <p:spPr/>
        <p:txBody>
          <a:bodyPr/>
          <a:lstStyle/>
          <a:p>
            <a:r>
              <a:rPr lang="en-US" dirty="0"/>
              <a:t>Arithmetic sequence</a:t>
            </a:r>
          </a:p>
        </p:txBody>
      </p:sp>
      <p:sp>
        <p:nvSpPr>
          <p:cNvPr id="3" name="Content Placeholder 2">
            <a:extLst>
              <a:ext uri="{FF2B5EF4-FFF2-40B4-BE49-F238E27FC236}">
                <a16:creationId xmlns:a16="http://schemas.microsoft.com/office/drawing/2014/main" id="{46A132FA-C49C-7247-82DB-127EE3B00FF6}"/>
              </a:ext>
            </a:extLst>
          </p:cNvPr>
          <p:cNvSpPr>
            <a:spLocks noGrp="1"/>
          </p:cNvSpPr>
          <p:nvPr>
            <p:ph idx="1"/>
          </p:nvPr>
        </p:nvSpPr>
        <p:spPr/>
        <p:txBody>
          <a:bodyPr>
            <a:normAutofit/>
          </a:bodyPr>
          <a:lstStyle/>
          <a:p>
            <a:r>
              <a:rPr lang="en-US" sz="2800" dirty="0"/>
              <a:t>General form:      </a:t>
            </a:r>
            <a:r>
              <a:rPr lang="en-US" sz="2800" dirty="0">
                <a:solidFill>
                  <a:srgbClr val="FF0000"/>
                </a:solidFill>
              </a:rPr>
              <a:t>&lt;a, (</a:t>
            </a:r>
            <a:r>
              <a:rPr lang="en-US" sz="2800" dirty="0" err="1">
                <a:solidFill>
                  <a:srgbClr val="FF0000"/>
                </a:solidFill>
              </a:rPr>
              <a:t>a+d</a:t>
            </a:r>
            <a:r>
              <a:rPr lang="en-US" sz="2800" dirty="0">
                <a:solidFill>
                  <a:srgbClr val="FF0000"/>
                </a:solidFill>
              </a:rPr>
              <a:t>), (a+2d), …..&gt;</a:t>
            </a:r>
          </a:p>
          <a:p>
            <a:pPr lvl="1"/>
            <a:r>
              <a:rPr lang="en-US" sz="2400" dirty="0">
                <a:solidFill>
                  <a:srgbClr val="FF0000"/>
                </a:solidFill>
              </a:rPr>
              <a:t>a</a:t>
            </a:r>
            <a:r>
              <a:rPr lang="en-US" sz="2400" dirty="0"/>
              <a:t> is the initial value and </a:t>
            </a:r>
            <a:r>
              <a:rPr lang="en-US" sz="2400" dirty="0">
                <a:solidFill>
                  <a:srgbClr val="FF0000"/>
                </a:solidFill>
              </a:rPr>
              <a:t>d </a:t>
            </a:r>
            <a:r>
              <a:rPr lang="en-US" sz="2400" dirty="0"/>
              <a:t> is the common difference</a:t>
            </a:r>
          </a:p>
          <a:p>
            <a:pPr lvl="1"/>
            <a:r>
              <a:rPr lang="en-US" sz="2400" dirty="0"/>
              <a:t>a = 1 and d=3 realize the sequence &lt;1, 4, 7, ….&gt;</a:t>
            </a:r>
          </a:p>
          <a:p>
            <a:pPr lvl="1"/>
            <a:r>
              <a:rPr lang="en-US" sz="2400" dirty="0"/>
              <a:t>a = 3, d=3 realize the sequence &lt;3, 7, 10, …&gt;</a:t>
            </a:r>
          </a:p>
        </p:txBody>
      </p:sp>
    </p:spTree>
    <p:extLst>
      <p:ext uri="{BB962C8B-B14F-4D97-AF65-F5344CB8AC3E}">
        <p14:creationId xmlns:p14="http://schemas.microsoft.com/office/powerpoint/2010/main" val="1229415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a:latin typeface="Calibri" charset="0"/>
                <a:ea typeface="ＭＳ Ｐゴシック" charset="0"/>
                <a:cs typeface="ＭＳ Ｐゴシック" charset="0"/>
              </a:rPr>
              <a:t>Example 1 (contd.)</a:t>
            </a:r>
          </a:p>
        </p:txBody>
      </p:sp>
      <p:sp>
        <p:nvSpPr>
          <p:cNvPr id="46082" name="Content Placeholder 2"/>
          <p:cNvSpPr>
            <a:spLocks noGrp="1"/>
          </p:cNvSpPr>
          <p:nvPr>
            <p:ph idx="1"/>
          </p:nvPr>
        </p:nvSpPr>
        <p:spPr>
          <a:xfrm>
            <a:off x="457200" y="1600200"/>
            <a:ext cx="8229600" cy="609600"/>
          </a:xfrm>
        </p:spPr>
        <p:txBody>
          <a:bodyPr/>
          <a:lstStyle/>
          <a:p>
            <a:r>
              <a:rPr lang="en-US" sz="2800">
                <a:latin typeface="Calibri" charset="0"/>
                <a:ea typeface="ＭＳ Ｐゴシック" charset="0"/>
                <a:cs typeface="ＭＳ Ｐゴシック" charset="0"/>
              </a:rPr>
              <a:t>Note that: 2</a:t>
            </a:r>
            <a:r>
              <a:rPr lang="en-US" sz="2800" baseline="30000">
                <a:latin typeface="Calibri" charset="0"/>
                <a:ea typeface="ＭＳ Ｐゴシック" charset="0"/>
                <a:cs typeface="ＭＳ Ｐゴシック" charset="0"/>
              </a:rPr>
              <a:t>2(k+1)</a:t>
            </a:r>
            <a:r>
              <a:rPr lang="en-US" sz="2800">
                <a:latin typeface="Calibri" charset="0"/>
                <a:ea typeface="ＭＳ Ｐゴシック" charset="0"/>
                <a:cs typeface="ＭＳ Ｐゴシック" charset="0"/>
              </a:rPr>
              <a:t> – 1 = 2</a:t>
            </a:r>
            <a:r>
              <a:rPr lang="en-US" sz="2800" baseline="30000">
                <a:latin typeface="Calibri" charset="0"/>
                <a:ea typeface="ＭＳ Ｐゴシック" charset="0"/>
                <a:cs typeface="ＭＳ Ｐゴシック" charset="0"/>
              </a:rPr>
              <a:t>2</a:t>
            </a:r>
            <a:r>
              <a:rPr lang="en-US" sz="2800">
                <a:latin typeface="Calibri" charset="0"/>
                <a:ea typeface="ＭＳ Ｐゴシック" charset="0"/>
                <a:cs typeface="ＭＳ Ｐゴシック" charset="0"/>
              </a:rPr>
              <a:t>2</a:t>
            </a:r>
            <a:r>
              <a:rPr lang="en-US" sz="2800" baseline="30000">
                <a:latin typeface="Calibri" charset="0"/>
                <a:ea typeface="ＭＳ Ｐゴシック" charset="0"/>
                <a:cs typeface="ＭＳ Ｐゴシック" charset="0"/>
              </a:rPr>
              <a:t>2k</a:t>
            </a:r>
            <a:r>
              <a:rPr lang="en-US" sz="2800">
                <a:latin typeface="Calibri" charset="0"/>
                <a:ea typeface="ＭＳ Ｐゴシック" charset="0"/>
                <a:cs typeface="ＭＳ Ｐゴシック" charset="0"/>
              </a:rPr>
              <a:t> -1=4.2</a:t>
            </a:r>
            <a:r>
              <a:rPr lang="en-US" sz="2800" baseline="30000">
                <a:latin typeface="Calibri" charset="0"/>
                <a:ea typeface="ＭＳ Ｐゴシック" charset="0"/>
                <a:cs typeface="ＭＳ Ｐゴシック" charset="0"/>
              </a:rPr>
              <a:t>2k</a:t>
            </a:r>
            <a:r>
              <a:rPr lang="en-US" sz="2800">
                <a:latin typeface="Calibri" charset="0"/>
                <a:ea typeface="ＭＳ Ｐゴシック" charset="0"/>
                <a:cs typeface="ＭＳ Ｐゴシック" charset="0"/>
              </a:rPr>
              <a:t> -1</a:t>
            </a:r>
          </a:p>
        </p:txBody>
      </p:sp>
      <p:sp>
        <p:nvSpPr>
          <p:cNvPr id="4" name="Content Placeholder 2"/>
          <p:cNvSpPr txBox="1">
            <a:spLocks/>
          </p:cNvSpPr>
          <p:nvPr/>
        </p:nvSpPr>
        <p:spPr bwMode="auto">
          <a:xfrm>
            <a:off x="457200" y="20574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The inductive hypothesis: </a:t>
            </a:r>
            <a:r>
              <a:rPr lang="en-US" dirty="0">
                <a:latin typeface="Calibri" charset="0"/>
              </a:rPr>
              <a:t>2</a:t>
            </a:r>
            <a:r>
              <a:rPr lang="en-US" baseline="30000" dirty="0">
                <a:latin typeface="Calibri" charset="0"/>
              </a:rPr>
              <a:t>2k</a:t>
            </a:r>
            <a:r>
              <a:rPr lang="en-US" dirty="0">
                <a:latin typeface="Calibri" charset="0"/>
              </a:rPr>
              <a:t> – 1 = 3t </a:t>
            </a:r>
            <a:r>
              <a:rPr lang="en-US" dirty="0">
                <a:latin typeface="Calibri" charset="0"/>
                <a:sym typeface="Symbol" charset="0"/>
              </a:rPr>
              <a:t></a:t>
            </a:r>
            <a:r>
              <a:rPr lang="en-US" dirty="0">
                <a:latin typeface="Calibri" charset="0"/>
              </a:rPr>
              <a:t> </a:t>
            </a:r>
            <a:r>
              <a:rPr lang="en-US" dirty="0">
                <a:solidFill>
                  <a:srgbClr val="C00000"/>
                </a:solidFill>
                <a:latin typeface="Calibri" charset="0"/>
              </a:rPr>
              <a:t>2</a:t>
            </a:r>
            <a:r>
              <a:rPr lang="en-US" baseline="30000" dirty="0">
                <a:solidFill>
                  <a:srgbClr val="C00000"/>
                </a:solidFill>
                <a:latin typeface="Calibri" charset="0"/>
              </a:rPr>
              <a:t>2k</a:t>
            </a:r>
            <a:r>
              <a:rPr lang="en-US" dirty="0">
                <a:solidFill>
                  <a:srgbClr val="C00000"/>
                </a:solidFill>
                <a:latin typeface="Calibri" charset="0"/>
              </a:rPr>
              <a:t> = 3t+1</a:t>
            </a:r>
            <a:endParaRPr lang="en-US" sz="3200" dirty="0">
              <a:solidFill>
                <a:srgbClr val="C00000"/>
              </a:solidFill>
              <a:latin typeface="Calibri" charset="0"/>
            </a:endParaRPr>
          </a:p>
        </p:txBody>
      </p:sp>
      <p:sp>
        <p:nvSpPr>
          <p:cNvPr id="5" name="Content Placeholder 2"/>
          <p:cNvSpPr txBox="1">
            <a:spLocks/>
          </p:cNvSpPr>
          <p:nvPr/>
        </p:nvSpPr>
        <p:spPr bwMode="auto">
          <a:xfrm>
            <a:off x="457200" y="2514600"/>
            <a:ext cx="822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Thus: 2</a:t>
            </a:r>
            <a:r>
              <a:rPr lang="en-US" sz="2800" baseline="30000" dirty="0">
                <a:latin typeface="Calibri" charset="0"/>
              </a:rPr>
              <a:t>2(k+1)</a:t>
            </a:r>
            <a:r>
              <a:rPr lang="en-US" sz="2800" dirty="0">
                <a:latin typeface="Calibri" charset="0"/>
              </a:rPr>
              <a:t> – 1 = 4∙</a:t>
            </a:r>
            <a:r>
              <a:rPr lang="en-US" sz="2800" dirty="0">
                <a:solidFill>
                  <a:srgbClr val="C00000"/>
                </a:solidFill>
                <a:latin typeface="Calibri" charset="0"/>
              </a:rPr>
              <a:t>2</a:t>
            </a:r>
            <a:r>
              <a:rPr lang="en-US" sz="2800" baseline="30000" dirty="0">
                <a:solidFill>
                  <a:srgbClr val="C00000"/>
                </a:solidFill>
                <a:latin typeface="Calibri" charset="0"/>
              </a:rPr>
              <a:t>2k</a:t>
            </a:r>
            <a:r>
              <a:rPr lang="en-US" sz="2800" dirty="0">
                <a:latin typeface="Calibri" charset="0"/>
              </a:rPr>
              <a:t> -1 = 4</a:t>
            </a:r>
            <a:r>
              <a:rPr lang="en-US" sz="2800" dirty="0">
                <a:solidFill>
                  <a:srgbClr val="C00000"/>
                </a:solidFill>
                <a:latin typeface="Calibri" charset="0"/>
              </a:rPr>
              <a:t>(3t+1)</a:t>
            </a:r>
            <a:r>
              <a:rPr lang="en-US" sz="2800" dirty="0">
                <a:latin typeface="Calibri" charset="0"/>
              </a:rPr>
              <a:t>-1</a:t>
            </a:r>
          </a:p>
          <a:p>
            <a:pPr>
              <a:spcBef>
                <a:spcPct val="20000"/>
              </a:spcBef>
            </a:pPr>
            <a:r>
              <a:rPr lang="en-US" sz="2800" dirty="0">
                <a:latin typeface="Calibri" charset="0"/>
              </a:rPr>
              <a:t>                                = 12t+4-1</a:t>
            </a:r>
          </a:p>
          <a:p>
            <a:pPr>
              <a:spcBef>
                <a:spcPct val="20000"/>
              </a:spcBef>
            </a:pPr>
            <a:r>
              <a:rPr lang="en-US" sz="2800" dirty="0">
                <a:latin typeface="Calibri" charset="0"/>
              </a:rPr>
              <a:t>                                = 12t+3</a:t>
            </a:r>
          </a:p>
          <a:p>
            <a:pPr>
              <a:spcBef>
                <a:spcPct val="20000"/>
              </a:spcBef>
            </a:pPr>
            <a:r>
              <a:rPr lang="en-US" sz="2800" dirty="0">
                <a:latin typeface="Calibri" charset="0"/>
              </a:rPr>
              <a:t>                                = 3(4t+1), a multiple of 3</a:t>
            </a:r>
          </a:p>
        </p:txBody>
      </p:sp>
      <p:sp>
        <p:nvSpPr>
          <p:cNvPr id="6" name="Content Placeholder 2"/>
          <p:cNvSpPr txBox="1">
            <a:spLocks/>
          </p:cNvSpPr>
          <p:nvPr/>
        </p:nvSpPr>
        <p:spPr bwMode="auto">
          <a:xfrm>
            <a:off x="381000" y="4800600"/>
            <a:ext cx="8229600" cy="929476"/>
          </a:xfrm>
          <a:prstGeom prst="rect">
            <a:avLst/>
          </a:prstGeom>
          <a:solidFill>
            <a:srgbClr val="FFFF00"/>
          </a:solidFill>
          <a:ln>
            <a:noFill/>
          </a:ln>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We conclude, by the principle of mathematical induction, for any integer n</a:t>
            </a:r>
            <a:r>
              <a:rPr lang="en-US" sz="2800" dirty="0">
                <a:latin typeface="Calibri" charset="0"/>
                <a:sym typeface="Symbol" charset="0"/>
              </a:rPr>
              <a:t>1, 2</a:t>
            </a:r>
            <a:r>
              <a:rPr lang="en-US" sz="2800" baseline="30000" dirty="0">
                <a:latin typeface="Calibri" charset="0"/>
                <a:sym typeface="Symbol" charset="0"/>
              </a:rPr>
              <a:t>2n</a:t>
            </a:r>
            <a:r>
              <a:rPr lang="en-US" sz="2800" dirty="0">
                <a:latin typeface="Calibri" charset="0"/>
                <a:sym typeface="Symbol" charset="0"/>
              </a:rPr>
              <a:t>-1 is divisible by 3.</a:t>
            </a:r>
            <a:endParaRPr lang="en-US" sz="2800" dirty="0">
              <a:latin typeface="Calibri" charset="0"/>
            </a:endParaRPr>
          </a:p>
        </p:txBody>
      </p:sp>
    </p:spTree>
    <p:extLst>
      <p:ext uri="{BB962C8B-B14F-4D97-AF65-F5344CB8AC3E}">
        <p14:creationId xmlns:p14="http://schemas.microsoft.com/office/powerpoint/2010/main" val="3331680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(page 154)</a:t>
            </a:r>
          </a:p>
        </p:txBody>
      </p:sp>
      <p:pic>
        <p:nvPicPr>
          <p:cNvPr id="7" name="Picture 6" descr="Screen Shot 2015-03-08 at 10.40.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48" y="1618130"/>
            <a:ext cx="8308912" cy="463120"/>
          </a:xfrm>
          <a:prstGeom prst="rect">
            <a:avLst/>
          </a:prstGeom>
        </p:spPr>
      </p:pic>
      <p:pic>
        <p:nvPicPr>
          <p:cNvPr id="9" name="Picture 8" descr="Screen Shot 2015-03-08 at 10.44.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53504"/>
            <a:ext cx="9144000" cy="1949542"/>
          </a:xfrm>
          <a:prstGeom prst="rect">
            <a:avLst/>
          </a:prstGeom>
        </p:spPr>
      </p:pic>
      <p:sp>
        <p:nvSpPr>
          <p:cNvPr id="10" name="TextBox 9"/>
          <p:cNvSpPr txBox="1"/>
          <p:nvPr/>
        </p:nvSpPr>
        <p:spPr>
          <a:xfrm>
            <a:off x="196448" y="4917819"/>
            <a:ext cx="8810964" cy="523220"/>
          </a:xfrm>
          <a:prstGeom prst="rect">
            <a:avLst/>
          </a:prstGeom>
          <a:noFill/>
        </p:spPr>
        <p:txBody>
          <a:bodyPr wrap="square" rtlCol="0">
            <a:spAutoFit/>
          </a:bodyPr>
          <a:lstStyle/>
          <a:p>
            <a:pPr marL="285750" indent="-285750">
              <a:buFont typeface="Arial"/>
              <a:buChar char="•"/>
            </a:pPr>
            <a:r>
              <a:rPr lang="en-US" sz="2800" b="1" dirty="0">
                <a:solidFill>
                  <a:srgbClr val="FF0000"/>
                </a:solidFill>
              </a:rPr>
              <a:t>The rest of the details will be shown in the class.</a:t>
            </a:r>
          </a:p>
        </p:txBody>
      </p:sp>
      <p:sp>
        <p:nvSpPr>
          <p:cNvPr id="11" name="TextBox 10"/>
          <p:cNvSpPr txBox="1"/>
          <p:nvPr/>
        </p:nvSpPr>
        <p:spPr>
          <a:xfrm>
            <a:off x="324856" y="2080179"/>
            <a:ext cx="8180503" cy="523220"/>
          </a:xfrm>
          <a:prstGeom prst="rect">
            <a:avLst/>
          </a:prstGeom>
          <a:noFill/>
        </p:spPr>
        <p:txBody>
          <a:bodyPr wrap="square" rtlCol="0">
            <a:spAutoFit/>
          </a:bodyPr>
          <a:lstStyle/>
          <a:p>
            <a:r>
              <a:rPr lang="en-US" sz="2800" b="1" dirty="0">
                <a:solidFill>
                  <a:srgbClr val="FF0000"/>
                </a:solidFill>
              </a:rPr>
              <a:t>Open Statement  S(n) = </a:t>
            </a:r>
            <a:r>
              <a:rPr lang="en-US" sz="2800" b="1" dirty="0" err="1">
                <a:solidFill>
                  <a:srgbClr val="FF0000"/>
                </a:solidFill>
              </a:rPr>
              <a:t>S</a:t>
            </a:r>
            <a:r>
              <a:rPr lang="en-US" sz="2800" b="1" baseline="-25000" dirty="0" err="1">
                <a:solidFill>
                  <a:srgbClr val="FF0000"/>
                </a:solidFill>
              </a:rPr>
              <a:t>n</a:t>
            </a:r>
            <a:r>
              <a:rPr lang="en-US" sz="2800" b="1" dirty="0">
                <a:solidFill>
                  <a:srgbClr val="FF0000"/>
                </a:solidFill>
              </a:rPr>
              <a:t> : 1 + 3 + 5 +…..+ (2n-1) = n</a:t>
            </a:r>
            <a:r>
              <a:rPr lang="en-US" sz="2800" b="1" baseline="30000" dirty="0">
                <a:solidFill>
                  <a:srgbClr val="FF0000"/>
                </a:solidFill>
              </a:rPr>
              <a:t>2 . </a:t>
            </a:r>
            <a:endParaRPr lang="en-US" sz="2800" b="1" dirty="0">
              <a:solidFill>
                <a:srgbClr val="FF0000"/>
              </a:solidFill>
            </a:endParaRPr>
          </a:p>
        </p:txBody>
      </p:sp>
      <p:sp>
        <p:nvSpPr>
          <p:cNvPr id="4" name="Rectangle 3"/>
          <p:cNvSpPr/>
          <p:nvPr/>
        </p:nvSpPr>
        <p:spPr>
          <a:xfrm>
            <a:off x="3445022" y="4149209"/>
            <a:ext cx="412455" cy="369332"/>
          </a:xfrm>
          <a:prstGeom prst="rect">
            <a:avLst/>
          </a:prstGeom>
          <a:solidFill>
            <a:srgbClr val="FFFFFF"/>
          </a:solidFill>
        </p:spPr>
        <p:txBody>
          <a:bodyPr wrap="none">
            <a:spAutoFit/>
          </a:bodyPr>
          <a:lstStyle/>
          <a:p>
            <a:r>
              <a:rPr lang="en-US" dirty="0">
                <a:latin typeface="Calibri" charset="0"/>
                <a:ea typeface="ＭＳ Ｐゴシック" charset="0"/>
                <a:cs typeface="ＭＳ Ｐゴシック" charset="0"/>
                <a:sym typeface="Symbol" charset="0"/>
              </a:rPr>
              <a:t></a:t>
            </a:r>
            <a:endParaRPr lang="en-US" dirty="0"/>
          </a:p>
        </p:txBody>
      </p:sp>
    </p:spTree>
    <p:extLst>
      <p:ext uri="{BB962C8B-B14F-4D97-AF65-F5344CB8AC3E}">
        <p14:creationId xmlns:p14="http://schemas.microsoft.com/office/powerpoint/2010/main" val="1841465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(page 154)</a:t>
            </a:r>
          </a:p>
        </p:txBody>
      </p:sp>
      <p:pic>
        <p:nvPicPr>
          <p:cNvPr id="7" name="Picture 6" descr="Screen Shot 2015-03-08 at 10.40.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48" y="1618130"/>
            <a:ext cx="8308912" cy="463120"/>
          </a:xfrm>
          <a:prstGeom prst="rect">
            <a:avLst/>
          </a:prstGeom>
        </p:spPr>
      </p:pic>
      <p:pic>
        <p:nvPicPr>
          <p:cNvPr id="9" name="Picture 8" descr="Screen Shot 2015-03-08 at 10.44.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53504"/>
            <a:ext cx="9144000" cy="1949542"/>
          </a:xfrm>
          <a:prstGeom prst="rect">
            <a:avLst/>
          </a:prstGeom>
        </p:spPr>
      </p:pic>
      <p:sp>
        <p:nvSpPr>
          <p:cNvPr id="10" name="TextBox 9"/>
          <p:cNvSpPr txBox="1"/>
          <p:nvPr/>
        </p:nvSpPr>
        <p:spPr>
          <a:xfrm>
            <a:off x="196448" y="4917819"/>
            <a:ext cx="8810964" cy="523220"/>
          </a:xfrm>
          <a:prstGeom prst="rect">
            <a:avLst/>
          </a:prstGeom>
          <a:noFill/>
        </p:spPr>
        <p:txBody>
          <a:bodyPr wrap="square" rtlCol="0">
            <a:spAutoFit/>
          </a:bodyPr>
          <a:lstStyle/>
          <a:p>
            <a:pPr marL="285750" indent="-285750">
              <a:buFont typeface="Arial"/>
              <a:buChar char="•"/>
            </a:pPr>
            <a:r>
              <a:rPr lang="en-US" sz="2800" b="1" dirty="0">
                <a:solidFill>
                  <a:srgbClr val="FF0000"/>
                </a:solidFill>
              </a:rPr>
              <a:t>The rest of the details will be shown in the class.</a:t>
            </a:r>
          </a:p>
        </p:txBody>
      </p:sp>
      <p:sp>
        <p:nvSpPr>
          <p:cNvPr id="11" name="TextBox 10"/>
          <p:cNvSpPr txBox="1"/>
          <p:nvPr/>
        </p:nvSpPr>
        <p:spPr>
          <a:xfrm>
            <a:off x="324856" y="2080179"/>
            <a:ext cx="8180503" cy="523220"/>
          </a:xfrm>
          <a:prstGeom prst="rect">
            <a:avLst/>
          </a:prstGeom>
          <a:noFill/>
        </p:spPr>
        <p:txBody>
          <a:bodyPr wrap="square" rtlCol="0">
            <a:spAutoFit/>
          </a:bodyPr>
          <a:lstStyle/>
          <a:p>
            <a:r>
              <a:rPr lang="en-US" sz="2800" b="1" dirty="0">
                <a:solidFill>
                  <a:srgbClr val="FF0000"/>
                </a:solidFill>
              </a:rPr>
              <a:t>Open Statement  S(n) = </a:t>
            </a:r>
            <a:r>
              <a:rPr lang="en-US" sz="2800" b="1" dirty="0" err="1">
                <a:solidFill>
                  <a:srgbClr val="FF0000"/>
                </a:solidFill>
              </a:rPr>
              <a:t>S</a:t>
            </a:r>
            <a:r>
              <a:rPr lang="en-US" sz="2800" b="1" baseline="-25000" dirty="0" err="1">
                <a:solidFill>
                  <a:srgbClr val="FF0000"/>
                </a:solidFill>
              </a:rPr>
              <a:t>n</a:t>
            </a:r>
            <a:r>
              <a:rPr lang="en-US" sz="2800" b="1" dirty="0">
                <a:solidFill>
                  <a:srgbClr val="FF0000"/>
                </a:solidFill>
              </a:rPr>
              <a:t> : 1 + 3 + 5 +…..+ (2n-1) = n</a:t>
            </a:r>
            <a:r>
              <a:rPr lang="en-US" sz="2800" b="1" baseline="30000" dirty="0">
                <a:solidFill>
                  <a:srgbClr val="FF0000"/>
                </a:solidFill>
              </a:rPr>
              <a:t>2 . </a:t>
            </a:r>
            <a:endParaRPr lang="en-US" sz="2800" b="1" dirty="0">
              <a:solidFill>
                <a:srgbClr val="FF0000"/>
              </a:solidFill>
            </a:endParaRPr>
          </a:p>
        </p:txBody>
      </p:sp>
      <p:sp>
        <p:nvSpPr>
          <p:cNvPr id="3" name="TextBox 2"/>
          <p:cNvSpPr txBox="1"/>
          <p:nvPr/>
        </p:nvSpPr>
        <p:spPr>
          <a:xfrm>
            <a:off x="7521576" y="3698875"/>
            <a:ext cx="1622424" cy="523220"/>
          </a:xfrm>
          <a:prstGeom prst="rect">
            <a:avLst/>
          </a:prstGeom>
          <a:noFill/>
        </p:spPr>
        <p:txBody>
          <a:bodyPr wrap="square" rtlCol="0">
            <a:spAutoFit/>
          </a:bodyPr>
          <a:lstStyle/>
          <a:p>
            <a:r>
              <a:rPr lang="en-US" sz="2800" b="1" dirty="0">
                <a:solidFill>
                  <a:srgbClr val="0000FF"/>
                </a:solidFill>
              </a:rPr>
              <a:t>S</a:t>
            </a:r>
            <a:r>
              <a:rPr lang="en-US" sz="2800" b="1" baseline="-25000" dirty="0">
                <a:solidFill>
                  <a:srgbClr val="0000FF"/>
                </a:solidFill>
              </a:rPr>
              <a:t>1</a:t>
            </a:r>
            <a:r>
              <a:rPr lang="en-US" sz="2800" b="1" dirty="0">
                <a:solidFill>
                  <a:srgbClr val="0000FF"/>
                </a:solidFill>
              </a:rPr>
              <a:t> is true.</a:t>
            </a:r>
          </a:p>
        </p:txBody>
      </p:sp>
      <p:sp>
        <p:nvSpPr>
          <p:cNvPr id="4" name="Rectangle 3"/>
          <p:cNvSpPr/>
          <p:nvPr/>
        </p:nvSpPr>
        <p:spPr>
          <a:xfrm>
            <a:off x="3445022" y="4126845"/>
            <a:ext cx="412455" cy="369332"/>
          </a:xfrm>
          <a:prstGeom prst="rect">
            <a:avLst/>
          </a:prstGeom>
          <a:solidFill>
            <a:srgbClr val="FFFFFF"/>
          </a:solidFill>
        </p:spPr>
        <p:txBody>
          <a:bodyPr wrap="none">
            <a:spAutoFit/>
          </a:bodyPr>
          <a:lstStyle/>
          <a:p>
            <a:r>
              <a:rPr lang="en-US" dirty="0">
                <a:latin typeface="Calibri" charset="0"/>
                <a:ea typeface="ＭＳ Ｐゴシック" charset="0"/>
                <a:cs typeface="ＭＳ Ｐゴシック" charset="0"/>
                <a:sym typeface="Symbol" charset="0"/>
              </a:rPr>
              <a:t></a:t>
            </a:r>
            <a:endParaRPr lang="en-US" dirty="0"/>
          </a:p>
        </p:txBody>
      </p:sp>
    </p:spTree>
    <p:extLst>
      <p:ext uri="{BB962C8B-B14F-4D97-AF65-F5344CB8AC3E}">
        <p14:creationId xmlns:p14="http://schemas.microsoft.com/office/powerpoint/2010/main" val="3329918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dirty="0">
                <a:latin typeface="Calibri" charset="0"/>
                <a:ea typeface="ＭＳ Ｐゴシック" charset="0"/>
                <a:cs typeface="ＭＳ Ｐゴシック" charset="0"/>
              </a:rPr>
              <a:t>Example 3: Summation</a:t>
            </a:r>
          </a:p>
        </p:txBody>
      </p:sp>
      <p:sp>
        <p:nvSpPr>
          <p:cNvPr id="48130" name="Content Placeholder 2"/>
          <p:cNvSpPr>
            <a:spLocks noGrp="1"/>
          </p:cNvSpPr>
          <p:nvPr>
            <p:ph idx="1"/>
          </p:nvPr>
        </p:nvSpPr>
        <p:spPr>
          <a:xfrm>
            <a:off x="457200" y="1524000"/>
            <a:ext cx="8229600" cy="685800"/>
          </a:xfrm>
        </p:spPr>
        <p:txBody>
          <a:bodyPr/>
          <a:lstStyle/>
          <a:p>
            <a:r>
              <a:rPr lang="en-US" sz="2800" b="1" dirty="0">
                <a:solidFill>
                  <a:srgbClr val="FF0000"/>
                </a:solidFill>
                <a:latin typeface="Calibri" charset="0"/>
                <a:ea typeface="ＭＳ Ｐゴシック" charset="0"/>
                <a:cs typeface="ＭＳ Ｐゴシック" charset="0"/>
              </a:rPr>
              <a:t>Show that                       </a:t>
            </a:r>
            <a:r>
              <a:rPr lang="en-US" sz="2800" b="1" dirty="0">
                <a:solidFill>
                  <a:srgbClr val="FF0000"/>
                </a:solidFill>
                <a:latin typeface="Calibri" charset="0"/>
                <a:ea typeface="ＭＳ Ｐゴシック" charset="0"/>
                <a:cs typeface="ＭＳ Ｐゴシック" charset="0"/>
                <a:sym typeface="Symbol" charset="0"/>
              </a:rPr>
              <a:t>for all n  1.</a:t>
            </a:r>
          </a:p>
        </p:txBody>
      </p:sp>
      <p:sp>
        <p:nvSpPr>
          <p:cNvPr id="4" name="Content Placeholder 2"/>
          <p:cNvSpPr txBox="1">
            <a:spLocks/>
          </p:cNvSpPr>
          <p:nvPr/>
        </p:nvSpPr>
        <p:spPr bwMode="auto">
          <a:xfrm>
            <a:off x="457200" y="2057400"/>
            <a:ext cx="82296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a:latin typeface="Calibri" charset="0"/>
              </a:rPr>
              <a:t>The basis case is trivial:  for n =1, 1</a:t>
            </a:r>
            <a:r>
              <a:rPr lang="en-US" sz="2800" baseline="30000">
                <a:latin typeface="Calibri" charset="0"/>
              </a:rPr>
              <a:t>3</a:t>
            </a:r>
            <a:r>
              <a:rPr lang="en-US" sz="2800">
                <a:latin typeface="Calibri" charset="0"/>
              </a:rPr>
              <a:t> = 1</a:t>
            </a:r>
            <a:r>
              <a:rPr lang="en-US" sz="2800" baseline="30000">
                <a:latin typeface="Calibri" charset="0"/>
              </a:rPr>
              <a:t>2</a:t>
            </a:r>
            <a:r>
              <a:rPr lang="en-US" sz="2800">
                <a:latin typeface="Calibri" charset="0"/>
              </a:rPr>
              <a:t> </a:t>
            </a:r>
            <a:endParaRPr lang="en-US" sz="2800">
              <a:latin typeface="Calibri" charset="0"/>
              <a:sym typeface="Symbol" charset="0"/>
            </a:endParaRPr>
          </a:p>
        </p:txBody>
      </p:sp>
      <p:sp>
        <p:nvSpPr>
          <p:cNvPr id="5" name="Content Placeholder 2"/>
          <p:cNvSpPr txBox="1">
            <a:spLocks/>
          </p:cNvSpPr>
          <p:nvPr/>
        </p:nvSpPr>
        <p:spPr bwMode="auto">
          <a:xfrm>
            <a:off x="457200" y="2514600"/>
            <a:ext cx="82296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The inductive hypothesis assumes that for some </a:t>
            </a:r>
            <a:r>
              <a:rPr lang="en-US" sz="2800" dirty="0">
                <a:latin typeface="Calibri" charset="0"/>
                <a:sym typeface="Symbol" charset="0"/>
              </a:rPr>
              <a:t>n1 </a:t>
            </a:r>
            <a:r>
              <a:rPr lang="en-US" sz="2800" dirty="0">
                <a:latin typeface="Calibri" charset="0"/>
              </a:rPr>
              <a:t>we have </a:t>
            </a:r>
            <a:r>
              <a:rPr lang="en-US" sz="2800" dirty="0">
                <a:latin typeface="Calibri" charset="0"/>
                <a:sym typeface="Symbol" charset="0"/>
              </a:rPr>
              <a:t></a:t>
            </a:r>
            <a:r>
              <a:rPr lang="en-US" sz="2800" baseline="-25000" dirty="0" err="1">
                <a:latin typeface="Calibri" charset="0"/>
                <a:sym typeface="Symbol" charset="0"/>
              </a:rPr>
              <a:t>i</a:t>
            </a:r>
            <a:r>
              <a:rPr lang="en-US" sz="2800" baseline="-25000" dirty="0">
                <a:latin typeface="Calibri" charset="0"/>
                <a:sym typeface="Symbol" charset="0"/>
              </a:rPr>
              <a:t>=1</a:t>
            </a:r>
            <a:r>
              <a:rPr lang="en-US" sz="2800" dirty="0">
                <a:latin typeface="Calibri" charset="0"/>
                <a:sym typeface="Symbol" charset="0"/>
              </a:rPr>
              <a:t> </a:t>
            </a:r>
            <a:r>
              <a:rPr lang="en-US" sz="2800" baseline="30000" dirty="0">
                <a:latin typeface="Calibri" charset="0"/>
                <a:sym typeface="Symbol" charset="0"/>
              </a:rPr>
              <a:t>k</a:t>
            </a:r>
            <a:r>
              <a:rPr lang="en-US" sz="2800" dirty="0">
                <a:latin typeface="Calibri" charset="0"/>
                <a:sym typeface="Symbol" charset="0"/>
              </a:rPr>
              <a:t> (i</a:t>
            </a:r>
            <a:r>
              <a:rPr lang="en-US" sz="2800" baseline="30000" dirty="0">
                <a:latin typeface="Calibri" charset="0"/>
                <a:sym typeface="Symbol" charset="0"/>
              </a:rPr>
              <a:t>3</a:t>
            </a:r>
            <a:r>
              <a:rPr lang="en-US" sz="2800" dirty="0">
                <a:latin typeface="Calibri" charset="0"/>
                <a:sym typeface="Symbol" charset="0"/>
              </a:rPr>
              <a:t>) = (</a:t>
            </a:r>
            <a:r>
              <a:rPr lang="en-US" sz="2800" baseline="-25000" dirty="0" err="1">
                <a:latin typeface="Calibri" charset="0"/>
                <a:sym typeface="Symbol" charset="0"/>
              </a:rPr>
              <a:t>i</a:t>
            </a:r>
            <a:r>
              <a:rPr lang="en-US" sz="2800" baseline="-25000" dirty="0">
                <a:latin typeface="Calibri" charset="0"/>
                <a:sym typeface="Symbol" charset="0"/>
              </a:rPr>
              <a:t>=1</a:t>
            </a:r>
            <a:r>
              <a:rPr lang="en-US" sz="2800" baseline="30000" dirty="0">
                <a:latin typeface="Calibri" charset="0"/>
                <a:sym typeface="Symbol" charset="0"/>
              </a:rPr>
              <a:t>k</a:t>
            </a:r>
            <a:r>
              <a:rPr lang="en-US" sz="2800" dirty="0">
                <a:latin typeface="Calibri" charset="0"/>
                <a:sym typeface="Symbol" charset="0"/>
              </a:rPr>
              <a:t> </a:t>
            </a:r>
            <a:r>
              <a:rPr lang="en-US" sz="2800" dirty="0" err="1">
                <a:latin typeface="Calibri" charset="0"/>
                <a:sym typeface="Symbol" charset="0"/>
              </a:rPr>
              <a:t>i</a:t>
            </a:r>
            <a:r>
              <a:rPr lang="en-US" sz="2800" dirty="0">
                <a:latin typeface="Calibri" charset="0"/>
                <a:sym typeface="Symbol" charset="0"/>
              </a:rPr>
              <a:t>)</a:t>
            </a:r>
            <a:r>
              <a:rPr lang="en-US" sz="2800" baseline="30000" dirty="0">
                <a:latin typeface="Calibri" charset="0"/>
                <a:sym typeface="Symbol" charset="0"/>
              </a:rPr>
              <a:t>2</a:t>
            </a:r>
            <a:r>
              <a:rPr lang="en-US" sz="2800" baseline="30000" dirty="0">
                <a:sym typeface="Symbol" charset="0"/>
              </a:rPr>
              <a:t> </a:t>
            </a:r>
            <a:endParaRPr lang="en-US" sz="2800" dirty="0">
              <a:latin typeface="Calibri" charset="0"/>
              <a:sym typeface="Symbol" charset="0"/>
            </a:endParaRPr>
          </a:p>
        </p:txBody>
      </p:sp>
      <p:sp>
        <p:nvSpPr>
          <p:cNvPr id="6" name="Content Placeholder 2"/>
          <p:cNvSpPr txBox="1">
            <a:spLocks/>
          </p:cNvSpPr>
          <p:nvPr/>
        </p:nvSpPr>
        <p:spPr bwMode="auto">
          <a:xfrm>
            <a:off x="457200" y="3352800"/>
            <a:ext cx="84582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20000"/>
              </a:spcBef>
              <a:buFont typeface="Arial" charset="0"/>
              <a:buChar char="•"/>
              <a:defRPr/>
            </a:pPr>
            <a:r>
              <a:rPr lang="en-US" sz="2800" dirty="0">
                <a:latin typeface="Calibri" charset="0"/>
              </a:rPr>
              <a:t>We now consider the summation for (k+1): </a:t>
            </a:r>
            <a:r>
              <a:rPr lang="en-US" sz="2800" dirty="0">
                <a:latin typeface="Calibri" charset="0"/>
                <a:sym typeface="Symbol" charset="0"/>
              </a:rPr>
              <a:t></a:t>
            </a:r>
            <a:r>
              <a:rPr lang="en-US" sz="2800" baseline="-25000" dirty="0" err="1">
                <a:latin typeface="Calibri" charset="0"/>
                <a:sym typeface="Symbol" charset="0"/>
              </a:rPr>
              <a:t>i</a:t>
            </a:r>
            <a:r>
              <a:rPr lang="en-US" sz="2800" baseline="-25000" dirty="0">
                <a:latin typeface="Calibri" charset="0"/>
                <a:sym typeface="Symbol" charset="0"/>
              </a:rPr>
              <a:t>=1</a:t>
            </a:r>
            <a:r>
              <a:rPr lang="en-US" sz="2800" baseline="30000" dirty="0">
                <a:latin typeface="Calibri" charset="0"/>
                <a:sym typeface="Symbol" charset="0"/>
              </a:rPr>
              <a:t>k+1</a:t>
            </a:r>
            <a:r>
              <a:rPr lang="en-US" sz="2800" dirty="0">
                <a:latin typeface="Calibri" charset="0"/>
                <a:sym typeface="Symbol" charset="0"/>
              </a:rPr>
              <a:t> (i</a:t>
            </a:r>
            <a:r>
              <a:rPr lang="en-US" sz="2800" baseline="30000" dirty="0">
                <a:latin typeface="Calibri" charset="0"/>
                <a:sym typeface="Symbol" charset="0"/>
              </a:rPr>
              <a:t>3</a:t>
            </a:r>
            <a:r>
              <a:rPr lang="en-US" sz="2800" dirty="0">
                <a:latin typeface="Calibri" charset="0"/>
                <a:sym typeface="Symbol" charset="0"/>
              </a:rPr>
              <a:t>)</a:t>
            </a:r>
          </a:p>
          <a:p>
            <a:pPr marL="0" indent="0">
              <a:spcBef>
                <a:spcPct val="20000"/>
              </a:spcBef>
              <a:defRPr/>
            </a:pPr>
            <a:r>
              <a:rPr lang="en-US" sz="2800" dirty="0">
                <a:latin typeface="Calibri" charset="0"/>
                <a:sym typeface="Symbol" charset="0"/>
              </a:rPr>
              <a:t>   = (</a:t>
            </a:r>
            <a:r>
              <a:rPr lang="en-US" sz="2800" baseline="-25000" dirty="0" err="1">
                <a:latin typeface="Calibri" charset="0"/>
                <a:sym typeface="Symbol" charset="0"/>
              </a:rPr>
              <a:t>i</a:t>
            </a:r>
            <a:r>
              <a:rPr lang="en-US" sz="2800" baseline="-25000" dirty="0">
                <a:latin typeface="Calibri" charset="0"/>
                <a:sym typeface="Symbol" charset="0"/>
              </a:rPr>
              <a:t>=1</a:t>
            </a:r>
            <a:r>
              <a:rPr lang="en-US" sz="2800" baseline="30000" dirty="0">
                <a:latin typeface="Calibri" charset="0"/>
                <a:sym typeface="Symbol" charset="0"/>
              </a:rPr>
              <a:t>k</a:t>
            </a:r>
            <a:r>
              <a:rPr lang="en-US" sz="2800" dirty="0">
                <a:latin typeface="Calibri" charset="0"/>
                <a:sym typeface="Symbol" charset="0"/>
              </a:rPr>
              <a:t> </a:t>
            </a:r>
            <a:r>
              <a:rPr lang="en-US" sz="2800" dirty="0" err="1">
                <a:latin typeface="Calibri" charset="0"/>
                <a:sym typeface="Symbol" charset="0"/>
              </a:rPr>
              <a:t>i</a:t>
            </a:r>
            <a:r>
              <a:rPr lang="en-US" sz="2800" dirty="0">
                <a:latin typeface="Calibri" charset="0"/>
                <a:sym typeface="Symbol" charset="0"/>
              </a:rPr>
              <a:t>)</a:t>
            </a:r>
            <a:r>
              <a:rPr lang="en-US" sz="2800" baseline="30000" dirty="0">
                <a:latin typeface="Calibri" charset="0"/>
                <a:sym typeface="Symbol" charset="0"/>
              </a:rPr>
              <a:t>2</a:t>
            </a:r>
            <a:r>
              <a:rPr lang="en-US" sz="2800" dirty="0">
                <a:latin typeface="Calibri" charset="0"/>
                <a:sym typeface="Symbol" charset="0"/>
              </a:rPr>
              <a:t> + (k+1)</a:t>
            </a:r>
            <a:r>
              <a:rPr lang="en-US" sz="2800" baseline="30000" dirty="0">
                <a:latin typeface="Calibri" charset="0"/>
                <a:sym typeface="Symbol" charset="0"/>
              </a:rPr>
              <a:t>3</a:t>
            </a:r>
          </a:p>
        </p:txBody>
      </p:sp>
      <p:sp>
        <p:nvSpPr>
          <p:cNvPr id="7" name="Content Placeholder 2"/>
          <p:cNvSpPr txBox="1">
            <a:spLocks/>
          </p:cNvSpPr>
          <p:nvPr/>
        </p:nvSpPr>
        <p:spPr bwMode="auto">
          <a:xfrm>
            <a:off x="3505200" y="3886200"/>
            <a:ext cx="3505200" cy="685800"/>
          </a:xfrm>
          <a:prstGeom prst="rect">
            <a:avLst/>
          </a:prstGeom>
          <a:noFill/>
          <a:ln w="9525">
            <a:noFill/>
            <a:miter lim="800000"/>
            <a:headEnd/>
            <a:tailEnd/>
          </a:ln>
        </p:spPr>
        <p:txBody>
          <a:bodyPr/>
          <a:lstStyle/>
          <a:p>
            <a:pPr marL="342900" indent="-342900" eaLnBrk="0" hangingPunct="0">
              <a:spcBef>
                <a:spcPct val="20000"/>
              </a:spcBef>
              <a:defRPr/>
            </a:pPr>
            <a:r>
              <a:rPr lang="en-US" sz="2800" dirty="0">
                <a:latin typeface="+mn-lt"/>
                <a:ea typeface="+mn-ea"/>
                <a:cs typeface="Arial" charset="0"/>
                <a:sym typeface="Symbol"/>
              </a:rPr>
              <a:t>= ( k(k+1)/2 )</a:t>
            </a:r>
            <a:r>
              <a:rPr lang="en-US" sz="2800" baseline="30000" dirty="0">
                <a:latin typeface="+mn-lt"/>
                <a:ea typeface="+mn-ea"/>
                <a:cs typeface="Arial" charset="0"/>
                <a:sym typeface="Symbol"/>
              </a:rPr>
              <a:t>2</a:t>
            </a:r>
            <a:r>
              <a:rPr lang="en-US" sz="2800" dirty="0">
                <a:latin typeface="+mn-lt"/>
                <a:ea typeface="+mn-ea"/>
                <a:cs typeface="Arial" charset="0"/>
                <a:sym typeface="Symbol"/>
              </a:rPr>
              <a:t> + (k+1)</a:t>
            </a:r>
            <a:r>
              <a:rPr lang="en-US" sz="2800" baseline="30000" dirty="0">
                <a:latin typeface="+mn-lt"/>
                <a:ea typeface="+mn-ea"/>
                <a:cs typeface="Arial" charset="0"/>
                <a:sym typeface="Symbol"/>
              </a:rPr>
              <a:t>3</a:t>
            </a:r>
            <a:endParaRPr lang="en-US" sz="2800" baseline="30000" dirty="0">
              <a:latin typeface="+mn-lt"/>
              <a:ea typeface="+mn-ea"/>
              <a:cs typeface="+mn-cs"/>
              <a:sym typeface="Symbol"/>
            </a:endParaRPr>
          </a:p>
        </p:txBody>
      </p:sp>
      <p:sp>
        <p:nvSpPr>
          <p:cNvPr id="8" name="Content Placeholder 2"/>
          <p:cNvSpPr txBox="1">
            <a:spLocks/>
          </p:cNvSpPr>
          <p:nvPr/>
        </p:nvSpPr>
        <p:spPr bwMode="auto">
          <a:xfrm>
            <a:off x="762000" y="4343400"/>
            <a:ext cx="4191000" cy="685800"/>
          </a:xfrm>
          <a:prstGeom prst="rect">
            <a:avLst/>
          </a:prstGeom>
          <a:noFill/>
          <a:ln w="9525">
            <a:noFill/>
            <a:miter lim="800000"/>
            <a:headEnd/>
            <a:tailEnd/>
          </a:ln>
        </p:spPr>
        <p:txBody>
          <a:bodyPr/>
          <a:lstStyle/>
          <a:p>
            <a:pPr marL="342900" indent="-342900" eaLnBrk="0" hangingPunct="0">
              <a:spcBef>
                <a:spcPct val="20000"/>
              </a:spcBef>
              <a:defRPr/>
            </a:pPr>
            <a:r>
              <a:rPr lang="en-US" sz="2800" dirty="0">
                <a:latin typeface="+mn-lt"/>
                <a:ea typeface="+mn-ea"/>
                <a:cs typeface="Arial" charset="0"/>
                <a:sym typeface="Symbol"/>
              </a:rPr>
              <a:t>= ( k</a:t>
            </a:r>
            <a:r>
              <a:rPr lang="en-US" sz="2800" baseline="30000" dirty="0">
                <a:latin typeface="+mn-lt"/>
                <a:ea typeface="+mn-ea"/>
                <a:cs typeface="Arial" charset="0"/>
                <a:sym typeface="Symbol"/>
              </a:rPr>
              <a:t>2</a:t>
            </a:r>
            <a:r>
              <a:rPr lang="en-US" sz="2800" dirty="0">
                <a:latin typeface="+mn-lt"/>
                <a:ea typeface="+mn-ea"/>
                <a:cs typeface="Arial" charset="0"/>
                <a:sym typeface="Symbol"/>
              </a:rPr>
              <a:t>(k+1)</a:t>
            </a:r>
            <a:r>
              <a:rPr lang="en-US" sz="2800" baseline="30000" dirty="0">
                <a:latin typeface="+mn-lt"/>
                <a:ea typeface="+mn-ea"/>
                <a:cs typeface="Arial" charset="0"/>
                <a:sym typeface="Symbol"/>
              </a:rPr>
              <a:t>2 </a:t>
            </a:r>
            <a:r>
              <a:rPr lang="en-US" sz="2800" dirty="0">
                <a:latin typeface="+mn-lt"/>
                <a:ea typeface="+mn-ea"/>
                <a:cs typeface="Arial" charset="0"/>
                <a:sym typeface="Symbol"/>
              </a:rPr>
              <a:t>+ 4(k+1)</a:t>
            </a:r>
            <a:r>
              <a:rPr lang="en-US" sz="2800" baseline="30000" dirty="0">
                <a:latin typeface="+mn-lt"/>
                <a:ea typeface="+mn-ea"/>
                <a:cs typeface="Arial" charset="0"/>
                <a:sym typeface="Symbol"/>
              </a:rPr>
              <a:t>3</a:t>
            </a:r>
            <a:r>
              <a:rPr lang="en-US" sz="2800" dirty="0">
                <a:latin typeface="+mn-lt"/>
                <a:ea typeface="+mn-ea"/>
                <a:cs typeface="Arial" charset="0"/>
                <a:sym typeface="Symbol"/>
              </a:rPr>
              <a:t> ) /2</a:t>
            </a:r>
            <a:r>
              <a:rPr lang="en-US" sz="2800" baseline="30000" dirty="0">
                <a:latin typeface="+mn-lt"/>
                <a:ea typeface="+mn-ea"/>
                <a:cs typeface="Arial" charset="0"/>
                <a:sym typeface="Symbol"/>
              </a:rPr>
              <a:t>2</a:t>
            </a:r>
            <a:endParaRPr lang="en-US" sz="2800" baseline="30000" dirty="0">
              <a:latin typeface="+mn-lt"/>
              <a:ea typeface="+mn-ea"/>
              <a:cs typeface="+mn-cs"/>
              <a:sym typeface="Symbol"/>
            </a:endParaRPr>
          </a:p>
        </p:txBody>
      </p:sp>
      <p:sp>
        <p:nvSpPr>
          <p:cNvPr id="9" name="Content Placeholder 2"/>
          <p:cNvSpPr txBox="1">
            <a:spLocks/>
          </p:cNvSpPr>
          <p:nvPr/>
        </p:nvSpPr>
        <p:spPr bwMode="auto">
          <a:xfrm>
            <a:off x="4572000" y="4343400"/>
            <a:ext cx="3962400" cy="685800"/>
          </a:xfrm>
          <a:prstGeom prst="rect">
            <a:avLst/>
          </a:prstGeom>
          <a:noFill/>
          <a:ln w="9525">
            <a:noFill/>
            <a:miter lim="800000"/>
            <a:headEnd/>
            <a:tailEnd/>
          </a:ln>
        </p:spPr>
        <p:txBody>
          <a:bodyPr/>
          <a:lstStyle/>
          <a:p>
            <a:pPr marL="342900" indent="-342900" eaLnBrk="0" hangingPunct="0">
              <a:spcBef>
                <a:spcPct val="20000"/>
              </a:spcBef>
              <a:defRPr/>
            </a:pPr>
            <a:r>
              <a:rPr lang="en-US" sz="2800" dirty="0">
                <a:latin typeface="+mn-lt"/>
                <a:ea typeface="+mn-ea"/>
                <a:cs typeface="Arial" charset="0"/>
                <a:sym typeface="Symbol"/>
              </a:rPr>
              <a:t>= (k+1)</a:t>
            </a:r>
            <a:r>
              <a:rPr lang="en-US" sz="2800" baseline="30000" dirty="0">
                <a:latin typeface="+mn-lt"/>
                <a:ea typeface="+mn-ea"/>
                <a:cs typeface="Arial" charset="0"/>
                <a:sym typeface="Symbol"/>
              </a:rPr>
              <a:t>2</a:t>
            </a:r>
            <a:r>
              <a:rPr lang="en-US" sz="2800" dirty="0">
                <a:latin typeface="+mn-lt"/>
                <a:ea typeface="+mn-ea"/>
                <a:cs typeface="Arial" charset="0"/>
                <a:sym typeface="Symbol"/>
              </a:rPr>
              <a:t> (k</a:t>
            </a:r>
            <a:r>
              <a:rPr lang="en-US" sz="2800" baseline="30000" dirty="0">
                <a:latin typeface="+mn-lt"/>
                <a:ea typeface="+mn-ea"/>
                <a:cs typeface="Arial" charset="0"/>
                <a:sym typeface="Symbol"/>
              </a:rPr>
              <a:t>2 </a:t>
            </a:r>
            <a:r>
              <a:rPr lang="en-US" sz="2800" dirty="0">
                <a:latin typeface="+mn-lt"/>
                <a:ea typeface="+mn-ea"/>
                <a:cs typeface="Arial" charset="0"/>
                <a:sym typeface="Symbol"/>
              </a:rPr>
              <a:t>+ 4(k+1) ) /2</a:t>
            </a:r>
            <a:r>
              <a:rPr lang="en-US" sz="2800" baseline="30000" dirty="0">
                <a:latin typeface="+mn-lt"/>
                <a:ea typeface="+mn-ea"/>
                <a:cs typeface="Arial" charset="0"/>
                <a:sym typeface="Symbol"/>
              </a:rPr>
              <a:t>2</a:t>
            </a:r>
            <a:endParaRPr lang="en-US" sz="2800" baseline="30000" dirty="0">
              <a:latin typeface="+mn-lt"/>
              <a:ea typeface="+mn-ea"/>
              <a:cs typeface="+mn-cs"/>
              <a:sym typeface="Symbol"/>
            </a:endParaRPr>
          </a:p>
        </p:txBody>
      </p:sp>
      <p:sp>
        <p:nvSpPr>
          <p:cNvPr id="10" name="Content Placeholder 2"/>
          <p:cNvSpPr txBox="1">
            <a:spLocks/>
          </p:cNvSpPr>
          <p:nvPr/>
        </p:nvSpPr>
        <p:spPr bwMode="auto">
          <a:xfrm>
            <a:off x="762000" y="4876800"/>
            <a:ext cx="3962400" cy="685800"/>
          </a:xfrm>
          <a:prstGeom prst="rect">
            <a:avLst/>
          </a:prstGeom>
          <a:noFill/>
          <a:ln w="9525">
            <a:noFill/>
            <a:miter lim="800000"/>
            <a:headEnd/>
            <a:tailEnd/>
          </a:ln>
        </p:spPr>
        <p:txBody>
          <a:bodyPr/>
          <a:lstStyle/>
          <a:p>
            <a:pPr marL="342900" indent="-342900" eaLnBrk="0" hangingPunct="0">
              <a:spcBef>
                <a:spcPct val="20000"/>
              </a:spcBef>
              <a:defRPr/>
            </a:pPr>
            <a:r>
              <a:rPr lang="en-US" sz="2800" dirty="0">
                <a:latin typeface="+mn-lt"/>
                <a:ea typeface="+mn-ea"/>
                <a:cs typeface="Arial" charset="0"/>
                <a:sym typeface="Symbol"/>
              </a:rPr>
              <a:t>= (k+1)</a:t>
            </a:r>
            <a:r>
              <a:rPr lang="en-US" sz="2800" baseline="30000" dirty="0">
                <a:latin typeface="+mn-lt"/>
                <a:ea typeface="+mn-ea"/>
                <a:cs typeface="Arial" charset="0"/>
                <a:sym typeface="Symbol"/>
              </a:rPr>
              <a:t>2</a:t>
            </a:r>
            <a:r>
              <a:rPr lang="en-US" sz="2800" dirty="0">
                <a:latin typeface="+mn-lt"/>
                <a:ea typeface="+mn-ea"/>
                <a:cs typeface="Arial" charset="0"/>
                <a:sym typeface="Symbol"/>
              </a:rPr>
              <a:t> ( k</a:t>
            </a:r>
            <a:r>
              <a:rPr lang="en-US" sz="2800" baseline="30000" dirty="0">
                <a:latin typeface="+mn-lt"/>
                <a:ea typeface="+mn-ea"/>
                <a:cs typeface="Arial" charset="0"/>
                <a:sym typeface="Symbol"/>
              </a:rPr>
              <a:t>2 </a:t>
            </a:r>
            <a:r>
              <a:rPr lang="en-US" sz="2800" dirty="0">
                <a:latin typeface="+mn-lt"/>
                <a:ea typeface="+mn-ea"/>
                <a:cs typeface="Arial" charset="0"/>
                <a:sym typeface="Symbol"/>
              </a:rPr>
              <a:t>+4k+4 ) /2</a:t>
            </a:r>
            <a:r>
              <a:rPr lang="en-US" sz="2800" baseline="30000" dirty="0">
                <a:latin typeface="+mn-lt"/>
                <a:ea typeface="+mn-ea"/>
                <a:cs typeface="Arial" charset="0"/>
                <a:sym typeface="Symbol"/>
              </a:rPr>
              <a:t>2</a:t>
            </a:r>
            <a:endParaRPr lang="en-US" sz="2800" baseline="30000" dirty="0">
              <a:latin typeface="+mn-lt"/>
              <a:ea typeface="+mn-ea"/>
              <a:cs typeface="+mn-cs"/>
              <a:sym typeface="Symbol"/>
            </a:endParaRPr>
          </a:p>
        </p:txBody>
      </p:sp>
      <p:sp>
        <p:nvSpPr>
          <p:cNvPr id="11" name="Content Placeholder 2"/>
          <p:cNvSpPr txBox="1">
            <a:spLocks/>
          </p:cNvSpPr>
          <p:nvPr/>
        </p:nvSpPr>
        <p:spPr bwMode="auto">
          <a:xfrm>
            <a:off x="4267200" y="4876800"/>
            <a:ext cx="3962400" cy="685800"/>
          </a:xfrm>
          <a:prstGeom prst="rect">
            <a:avLst/>
          </a:prstGeom>
          <a:noFill/>
          <a:ln w="9525">
            <a:noFill/>
            <a:miter lim="800000"/>
            <a:headEnd/>
            <a:tailEnd/>
          </a:ln>
        </p:spPr>
        <p:txBody>
          <a:bodyPr/>
          <a:lstStyle/>
          <a:p>
            <a:pPr marL="342900" indent="-342900" eaLnBrk="0" hangingPunct="0">
              <a:spcBef>
                <a:spcPct val="20000"/>
              </a:spcBef>
              <a:defRPr/>
            </a:pPr>
            <a:r>
              <a:rPr lang="en-US" sz="2800" dirty="0">
                <a:latin typeface="+mn-lt"/>
                <a:ea typeface="+mn-ea"/>
                <a:cs typeface="Arial" charset="0"/>
                <a:sym typeface="Symbol"/>
              </a:rPr>
              <a:t>= (k+1)</a:t>
            </a:r>
            <a:r>
              <a:rPr lang="en-US" sz="2800" baseline="30000" dirty="0">
                <a:latin typeface="+mn-lt"/>
                <a:ea typeface="+mn-ea"/>
                <a:cs typeface="Arial" charset="0"/>
                <a:sym typeface="Symbol"/>
              </a:rPr>
              <a:t>2</a:t>
            </a:r>
            <a:r>
              <a:rPr lang="en-US" sz="2800" dirty="0">
                <a:latin typeface="+mn-lt"/>
                <a:ea typeface="+mn-ea"/>
                <a:cs typeface="Arial" charset="0"/>
                <a:sym typeface="Symbol"/>
              </a:rPr>
              <a:t> ( k+2)</a:t>
            </a:r>
            <a:r>
              <a:rPr lang="en-US" sz="2800" baseline="30000" dirty="0">
                <a:latin typeface="+mn-lt"/>
                <a:ea typeface="+mn-ea"/>
                <a:cs typeface="Arial" charset="0"/>
                <a:sym typeface="Symbol"/>
              </a:rPr>
              <a:t>2</a:t>
            </a:r>
            <a:r>
              <a:rPr lang="en-US" sz="2800" dirty="0">
                <a:latin typeface="+mn-lt"/>
                <a:ea typeface="+mn-ea"/>
                <a:cs typeface="Arial" charset="0"/>
                <a:sym typeface="Symbol"/>
              </a:rPr>
              <a:t> /2</a:t>
            </a:r>
            <a:r>
              <a:rPr lang="en-US" sz="2800" baseline="30000" dirty="0">
                <a:latin typeface="+mn-lt"/>
                <a:ea typeface="+mn-ea"/>
                <a:cs typeface="Arial" charset="0"/>
                <a:sym typeface="Symbol"/>
              </a:rPr>
              <a:t>2</a:t>
            </a:r>
            <a:endParaRPr lang="en-US" sz="2800" baseline="30000" dirty="0">
              <a:latin typeface="+mn-lt"/>
              <a:ea typeface="+mn-ea"/>
              <a:cs typeface="+mn-cs"/>
              <a:sym typeface="Symbol"/>
            </a:endParaRPr>
          </a:p>
        </p:txBody>
      </p:sp>
      <p:sp>
        <p:nvSpPr>
          <p:cNvPr id="12" name="Content Placeholder 2"/>
          <p:cNvSpPr txBox="1">
            <a:spLocks/>
          </p:cNvSpPr>
          <p:nvPr/>
        </p:nvSpPr>
        <p:spPr bwMode="auto">
          <a:xfrm>
            <a:off x="762000" y="5410200"/>
            <a:ext cx="2895600" cy="685800"/>
          </a:xfrm>
          <a:prstGeom prst="rect">
            <a:avLst/>
          </a:prstGeom>
          <a:noFill/>
          <a:ln w="9525">
            <a:noFill/>
            <a:miter lim="800000"/>
            <a:headEnd/>
            <a:tailEnd/>
          </a:ln>
        </p:spPr>
        <p:txBody>
          <a:bodyPr/>
          <a:lstStyle/>
          <a:p>
            <a:pPr marL="342900" indent="-342900" eaLnBrk="0" hangingPunct="0">
              <a:spcBef>
                <a:spcPct val="20000"/>
              </a:spcBef>
              <a:defRPr/>
            </a:pPr>
            <a:r>
              <a:rPr lang="en-US" sz="2800" dirty="0">
                <a:latin typeface="+mn-lt"/>
                <a:ea typeface="+mn-ea"/>
                <a:cs typeface="Arial" charset="0"/>
                <a:sym typeface="Symbol"/>
              </a:rPr>
              <a:t>= ((k+1)(k+2) / 2) </a:t>
            </a:r>
            <a:r>
              <a:rPr lang="en-US" sz="2800" baseline="30000" dirty="0">
                <a:latin typeface="+mn-lt"/>
                <a:ea typeface="+mn-ea"/>
                <a:cs typeface="Arial" charset="0"/>
                <a:sym typeface="Symbol"/>
              </a:rPr>
              <a:t>2</a:t>
            </a:r>
            <a:endParaRPr lang="en-US" sz="2800" baseline="30000" dirty="0">
              <a:latin typeface="+mn-lt"/>
              <a:ea typeface="+mn-ea"/>
              <a:cs typeface="+mn-cs"/>
              <a:sym typeface="Symbol"/>
            </a:endParaRPr>
          </a:p>
        </p:txBody>
      </p:sp>
      <p:sp>
        <p:nvSpPr>
          <p:cNvPr id="14" name="Content Placeholder 2"/>
          <p:cNvSpPr txBox="1">
            <a:spLocks/>
          </p:cNvSpPr>
          <p:nvPr/>
        </p:nvSpPr>
        <p:spPr bwMode="auto">
          <a:xfrm>
            <a:off x="457200" y="5867400"/>
            <a:ext cx="82296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a:latin typeface="Calibri" charset="0"/>
              </a:rPr>
              <a:t>Thus, by the PMI, the equality holds</a:t>
            </a:r>
            <a:endParaRPr lang="en-US" sz="2800">
              <a:latin typeface="Calibri" charset="0"/>
              <a:sym typeface="Symbol" charset="0"/>
            </a:endParaRPr>
          </a:p>
        </p:txBody>
      </p:sp>
      <p:pic>
        <p:nvPicPr>
          <p:cNvPr id="3" name="Picture 2">
            <a:extLst>
              <a:ext uri="{FF2B5EF4-FFF2-40B4-BE49-F238E27FC236}">
                <a16:creationId xmlns:a16="http://schemas.microsoft.com/office/drawing/2014/main" id="{F220CB22-5831-A645-982C-B50C854FCFD0}"/>
              </a:ext>
            </a:extLst>
          </p:cNvPr>
          <p:cNvPicPr>
            <a:picLocks noChangeAspect="1"/>
          </p:cNvPicPr>
          <p:nvPr/>
        </p:nvPicPr>
        <p:blipFill>
          <a:blip r:embed="rId2"/>
          <a:stretch>
            <a:fillRect/>
          </a:stretch>
        </p:blipFill>
        <p:spPr>
          <a:xfrm>
            <a:off x="2451100" y="1412426"/>
            <a:ext cx="1817669" cy="797374"/>
          </a:xfrm>
          <a:prstGeom prst="rect">
            <a:avLst/>
          </a:prstGeom>
        </p:spPr>
      </p:pic>
    </p:spTree>
    <p:extLst>
      <p:ext uri="{BB962C8B-B14F-4D97-AF65-F5344CB8AC3E}">
        <p14:creationId xmlns:p14="http://schemas.microsoft.com/office/powerpoint/2010/main" val="4093928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08 at 9.34.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2301"/>
            <a:ext cx="9144000" cy="3181193"/>
          </a:xfrm>
          <a:prstGeom prst="rect">
            <a:avLst/>
          </a:prstGeom>
        </p:spPr>
      </p:pic>
      <p:sp>
        <p:nvSpPr>
          <p:cNvPr id="2" name="Rectangle 1"/>
          <p:cNvSpPr/>
          <p:nvPr/>
        </p:nvSpPr>
        <p:spPr>
          <a:xfrm>
            <a:off x="6953397" y="3534291"/>
            <a:ext cx="412455" cy="369332"/>
          </a:xfrm>
          <a:prstGeom prst="rect">
            <a:avLst/>
          </a:prstGeom>
          <a:solidFill>
            <a:srgbClr val="FFFFFF"/>
          </a:solidFill>
        </p:spPr>
        <p:txBody>
          <a:bodyPr wrap="none">
            <a:spAutoFit/>
          </a:bodyPr>
          <a:lstStyle/>
          <a:p>
            <a:r>
              <a:rPr lang="en-US" dirty="0">
                <a:latin typeface="Calibri" charset="0"/>
                <a:ea typeface="ＭＳ Ｐゴシック" charset="0"/>
                <a:cs typeface="ＭＳ Ｐゴシック" charset="0"/>
                <a:sym typeface="Symbol" charset="0"/>
              </a:rPr>
              <a:t></a:t>
            </a:r>
            <a:endParaRPr lang="en-US" dirty="0"/>
          </a:p>
        </p:txBody>
      </p:sp>
    </p:spTree>
    <p:extLst>
      <p:ext uri="{BB962C8B-B14F-4D97-AF65-F5344CB8AC3E}">
        <p14:creationId xmlns:p14="http://schemas.microsoft.com/office/powerpoint/2010/main" val="3995973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pic>
        <p:nvPicPr>
          <p:cNvPr id="5" name="Picture 4" descr="Screen Shot 2015-03-08 at 11.11.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8" y="1527163"/>
            <a:ext cx="9144000" cy="575325"/>
          </a:xfrm>
          <a:prstGeom prst="rect">
            <a:avLst/>
          </a:prstGeom>
        </p:spPr>
      </p:pic>
      <p:pic>
        <p:nvPicPr>
          <p:cNvPr id="6" name="Picture 5" descr="Screen Shot 2015-03-08 at 11.12.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2" y="3149600"/>
            <a:ext cx="9144000" cy="542741"/>
          </a:xfrm>
          <a:prstGeom prst="rect">
            <a:avLst/>
          </a:prstGeom>
        </p:spPr>
      </p:pic>
      <p:pic>
        <p:nvPicPr>
          <p:cNvPr id="7" name="Picture 6" descr="Screen Shot 2015-03-08 at 11.12.2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07207"/>
            <a:ext cx="9144000" cy="415126"/>
          </a:xfrm>
          <a:prstGeom prst="rect">
            <a:avLst/>
          </a:prstGeom>
        </p:spPr>
      </p:pic>
      <p:grpSp>
        <p:nvGrpSpPr>
          <p:cNvPr id="8" name="Group 7"/>
          <p:cNvGrpSpPr/>
          <p:nvPr/>
        </p:nvGrpSpPr>
        <p:grpSpPr>
          <a:xfrm>
            <a:off x="-59064" y="2066865"/>
            <a:ext cx="8813800" cy="1070035"/>
            <a:chOff x="-59064" y="2066865"/>
            <a:chExt cx="8813800" cy="1070035"/>
          </a:xfrm>
        </p:grpSpPr>
        <p:pic>
          <p:nvPicPr>
            <p:cNvPr id="4" name="Picture 3" descr="Screen Shot 2015-03-08 at 11.11.5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64" y="2387600"/>
              <a:ext cx="8813800" cy="749300"/>
            </a:xfrm>
            <a:prstGeom prst="rect">
              <a:avLst/>
            </a:prstGeom>
          </p:spPr>
        </p:pic>
        <p:sp>
          <p:nvSpPr>
            <p:cNvPr id="3" name="TextBox 2"/>
            <p:cNvSpPr txBox="1"/>
            <p:nvPr/>
          </p:nvSpPr>
          <p:spPr>
            <a:xfrm>
              <a:off x="5886450" y="2066865"/>
              <a:ext cx="384175" cy="400110"/>
            </a:xfrm>
            <a:prstGeom prst="rect">
              <a:avLst/>
            </a:prstGeom>
            <a:noFill/>
          </p:spPr>
          <p:txBody>
            <a:bodyPr wrap="square" rtlCol="0">
              <a:spAutoFit/>
            </a:bodyPr>
            <a:lstStyle/>
            <a:p>
              <a:r>
                <a:rPr lang="en-US" sz="2000" dirty="0"/>
                <a:t>n</a:t>
              </a:r>
            </a:p>
          </p:txBody>
        </p:sp>
      </p:grpSp>
    </p:spTree>
    <p:extLst>
      <p:ext uri="{BB962C8B-B14F-4D97-AF65-F5344CB8AC3E}">
        <p14:creationId xmlns:p14="http://schemas.microsoft.com/office/powerpoint/2010/main" val="2138821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90500"/>
            <a:ext cx="9144000" cy="6458673"/>
            <a:chOff x="0" y="190500"/>
            <a:chExt cx="9144000" cy="6458673"/>
          </a:xfrm>
        </p:grpSpPr>
        <p:pic>
          <p:nvPicPr>
            <p:cNvPr id="4" name="Picture 3" descr="Screen Shot 2015-03-09 at 8.07.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58673"/>
            </a:xfrm>
            <a:prstGeom prst="rect">
              <a:avLst/>
            </a:prstGeom>
          </p:spPr>
        </p:pic>
        <p:sp>
          <p:nvSpPr>
            <p:cNvPr id="2" name="TextBox 1"/>
            <p:cNvSpPr txBox="1"/>
            <p:nvPr/>
          </p:nvSpPr>
          <p:spPr>
            <a:xfrm>
              <a:off x="3810000" y="3460750"/>
              <a:ext cx="714375" cy="430887"/>
            </a:xfrm>
            <a:prstGeom prst="rect">
              <a:avLst/>
            </a:prstGeom>
            <a:solidFill>
              <a:srgbClr val="FFFFFF"/>
            </a:solidFill>
          </p:spPr>
          <p:txBody>
            <a:bodyPr wrap="square" rtlCol="0">
              <a:spAutoFit/>
            </a:bodyPr>
            <a:lstStyle/>
            <a:p>
              <a:r>
                <a:rPr lang="en-US" sz="2200" dirty="0"/>
                <a:t> S(n)</a:t>
              </a:r>
            </a:p>
          </p:txBody>
        </p:sp>
        <p:sp>
          <p:nvSpPr>
            <p:cNvPr id="5" name="TextBox 4"/>
            <p:cNvSpPr txBox="1"/>
            <p:nvPr/>
          </p:nvSpPr>
          <p:spPr>
            <a:xfrm>
              <a:off x="5629275" y="3438525"/>
              <a:ext cx="714375" cy="430887"/>
            </a:xfrm>
            <a:prstGeom prst="rect">
              <a:avLst/>
            </a:prstGeom>
            <a:solidFill>
              <a:srgbClr val="FFFFFF"/>
            </a:solidFill>
          </p:spPr>
          <p:txBody>
            <a:bodyPr wrap="square" rtlCol="0">
              <a:spAutoFit/>
            </a:bodyPr>
            <a:lstStyle/>
            <a:p>
              <a:r>
                <a:rPr lang="en-US" sz="2200" dirty="0"/>
                <a:t> S(1)</a:t>
              </a:r>
            </a:p>
          </p:txBody>
        </p:sp>
        <p:sp>
          <p:nvSpPr>
            <p:cNvPr id="6" name="TextBox 5"/>
            <p:cNvSpPr txBox="1"/>
            <p:nvPr/>
          </p:nvSpPr>
          <p:spPr>
            <a:xfrm>
              <a:off x="7169150" y="3901162"/>
              <a:ext cx="714375" cy="430887"/>
            </a:xfrm>
            <a:prstGeom prst="rect">
              <a:avLst/>
            </a:prstGeom>
            <a:solidFill>
              <a:srgbClr val="FFFFFF"/>
            </a:solidFill>
          </p:spPr>
          <p:txBody>
            <a:bodyPr wrap="square" rtlCol="0">
              <a:spAutoFit/>
            </a:bodyPr>
            <a:lstStyle/>
            <a:p>
              <a:r>
                <a:rPr lang="en-US" sz="2200" dirty="0"/>
                <a:t> S(n)</a:t>
              </a:r>
            </a:p>
          </p:txBody>
        </p:sp>
        <p:sp>
          <p:nvSpPr>
            <p:cNvPr id="7" name="TextBox 6"/>
            <p:cNvSpPr txBox="1"/>
            <p:nvPr/>
          </p:nvSpPr>
          <p:spPr>
            <a:xfrm>
              <a:off x="5518150" y="4363799"/>
              <a:ext cx="714375" cy="430887"/>
            </a:xfrm>
            <a:prstGeom prst="rect">
              <a:avLst/>
            </a:prstGeom>
            <a:solidFill>
              <a:srgbClr val="FFFFFF"/>
            </a:solidFill>
          </p:spPr>
          <p:txBody>
            <a:bodyPr wrap="square" rtlCol="0">
              <a:spAutoFit/>
            </a:bodyPr>
            <a:lstStyle/>
            <a:p>
              <a:r>
                <a:rPr lang="en-US" sz="2200" dirty="0"/>
                <a:t> S(n)</a:t>
              </a:r>
            </a:p>
          </p:txBody>
        </p:sp>
        <p:sp>
          <p:nvSpPr>
            <p:cNvPr id="8" name="TextBox 7"/>
            <p:cNvSpPr txBox="1"/>
            <p:nvPr/>
          </p:nvSpPr>
          <p:spPr>
            <a:xfrm>
              <a:off x="2025650" y="5724525"/>
              <a:ext cx="1054100" cy="461665"/>
            </a:xfrm>
            <a:prstGeom prst="rect">
              <a:avLst/>
            </a:prstGeom>
            <a:solidFill>
              <a:srgbClr val="FFFFFF"/>
            </a:solidFill>
          </p:spPr>
          <p:txBody>
            <a:bodyPr wrap="square" rtlCol="0">
              <a:spAutoFit/>
            </a:bodyPr>
            <a:lstStyle/>
            <a:p>
              <a:r>
                <a:rPr lang="en-US" sz="2400" dirty="0"/>
                <a:t> S(a-1)</a:t>
              </a:r>
            </a:p>
          </p:txBody>
        </p:sp>
        <p:sp>
          <p:nvSpPr>
            <p:cNvPr id="9" name="TextBox 8"/>
            <p:cNvSpPr txBox="1"/>
            <p:nvPr/>
          </p:nvSpPr>
          <p:spPr>
            <a:xfrm>
              <a:off x="5876924" y="5708650"/>
              <a:ext cx="2085976" cy="461665"/>
            </a:xfrm>
            <a:prstGeom prst="rect">
              <a:avLst/>
            </a:prstGeom>
            <a:solidFill>
              <a:srgbClr val="FFFFFF"/>
            </a:solidFill>
          </p:spPr>
          <p:txBody>
            <a:bodyPr wrap="square" rtlCol="0">
              <a:spAutoFit/>
            </a:bodyPr>
            <a:lstStyle/>
            <a:p>
              <a:r>
                <a:rPr lang="en-US" sz="2400" dirty="0"/>
                <a:t> S(a-1) </a:t>
              </a:r>
              <a:r>
                <a:rPr lang="en-US" sz="2400" dirty="0">
                  <a:latin typeface="Calibri" charset="0"/>
                  <a:ea typeface="ＭＳ Ｐゴシック" charset="0"/>
                  <a:cs typeface="ＭＳ Ｐゴシック" charset="0"/>
                  <a:sym typeface="Symbol" charset="0"/>
                </a:rPr>
                <a:t> S(a)</a:t>
              </a:r>
              <a:r>
                <a:rPr lang="en-US" sz="2400" dirty="0"/>
                <a:t>  </a:t>
              </a:r>
            </a:p>
          </p:txBody>
        </p:sp>
        <p:sp>
          <p:nvSpPr>
            <p:cNvPr id="10" name="TextBox 9"/>
            <p:cNvSpPr txBox="1"/>
            <p:nvPr/>
          </p:nvSpPr>
          <p:spPr>
            <a:xfrm>
              <a:off x="1263650" y="5277763"/>
              <a:ext cx="714375" cy="430887"/>
            </a:xfrm>
            <a:prstGeom prst="rect">
              <a:avLst/>
            </a:prstGeom>
            <a:solidFill>
              <a:srgbClr val="FFFFFF"/>
            </a:solidFill>
          </p:spPr>
          <p:txBody>
            <a:bodyPr wrap="square" rtlCol="0">
              <a:spAutoFit/>
            </a:bodyPr>
            <a:lstStyle/>
            <a:p>
              <a:r>
                <a:rPr lang="en-US" sz="2200" dirty="0"/>
                <a:t> S(1)</a:t>
              </a:r>
            </a:p>
          </p:txBody>
        </p:sp>
        <p:sp>
          <p:nvSpPr>
            <p:cNvPr id="11" name="TextBox 10"/>
            <p:cNvSpPr txBox="1"/>
            <p:nvPr/>
          </p:nvSpPr>
          <p:spPr>
            <a:xfrm>
              <a:off x="1457324" y="3928824"/>
              <a:ext cx="1971676" cy="461665"/>
            </a:xfrm>
            <a:prstGeom prst="rect">
              <a:avLst/>
            </a:prstGeom>
            <a:solidFill>
              <a:srgbClr val="FFFFFF"/>
            </a:solidFill>
          </p:spPr>
          <p:txBody>
            <a:bodyPr wrap="square" rtlCol="0">
              <a:spAutoFit/>
            </a:bodyPr>
            <a:lstStyle/>
            <a:p>
              <a:r>
                <a:rPr lang="en-US" sz="2400" dirty="0"/>
                <a:t>S(k) </a:t>
              </a:r>
              <a:r>
                <a:rPr lang="en-US" sz="2400" dirty="0">
                  <a:latin typeface="Calibri" charset="0"/>
                  <a:ea typeface="ＭＳ Ｐゴシック" charset="0"/>
                  <a:cs typeface="ＭＳ Ｐゴシック" charset="0"/>
                  <a:sym typeface="Symbol" charset="0"/>
                </a:rPr>
                <a:t> S(k+1))</a:t>
              </a:r>
              <a:r>
                <a:rPr lang="en-US" sz="2400" dirty="0"/>
                <a:t>  </a:t>
              </a:r>
            </a:p>
          </p:txBody>
        </p:sp>
      </p:grpSp>
      <p:sp>
        <p:nvSpPr>
          <p:cNvPr id="16" name="TextBox 15"/>
          <p:cNvSpPr txBox="1"/>
          <p:nvPr/>
        </p:nvSpPr>
        <p:spPr>
          <a:xfrm>
            <a:off x="4275741" y="1706533"/>
            <a:ext cx="450670" cy="461665"/>
          </a:xfrm>
          <a:prstGeom prst="rect">
            <a:avLst/>
          </a:prstGeom>
          <a:solidFill>
            <a:srgbClr val="FFFFFF"/>
          </a:solidFill>
        </p:spPr>
        <p:txBody>
          <a:bodyPr wrap="square" rtlCol="0">
            <a:spAutoFit/>
          </a:bodyPr>
          <a:lstStyle/>
          <a:p>
            <a:r>
              <a:rPr lang="en-US" sz="2400" dirty="0"/>
              <a:t>Z</a:t>
            </a:r>
            <a:r>
              <a:rPr lang="en-US" sz="2400" baseline="30000" dirty="0"/>
              <a:t>+</a:t>
            </a:r>
            <a:endParaRPr lang="en-US" sz="2400" dirty="0"/>
          </a:p>
        </p:txBody>
      </p:sp>
      <p:sp>
        <p:nvSpPr>
          <p:cNvPr id="17" name="TextBox 16"/>
          <p:cNvSpPr txBox="1"/>
          <p:nvPr/>
        </p:nvSpPr>
        <p:spPr>
          <a:xfrm>
            <a:off x="1800315" y="4355633"/>
            <a:ext cx="450670" cy="461665"/>
          </a:xfrm>
          <a:prstGeom prst="rect">
            <a:avLst/>
          </a:prstGeom>
          <a:solidFill>
            <a:srgbClr val="FFFFFF"/>
          </a:solidFill>
        </p:spPr>
        <p:txBody>
          <a:bodyPr wrap="square" rtlCol="0">
            <a:spAutoFit/>
          </a:bodyPr>
          <a:lstStyle/>
          <a:p>
            <a:r>
              <a:rPr lang="en-US" sz="2400" dirty="0"/>
              <a:t>Z</a:t>
            </a:r>
            <a:r>
              <a:rPr lang="en-US" sz="2400" baseline="30000" dirty="0"/>
              <a:t>+</a:t>
            </a:r>
            <a:endParaRPr lang="en-US" sz="2400" dirty="0"/>
          </a:p>
        </p:txBody>
      </p:sp>
    </p:spTree>
    <p:extLst>
      <p:ext uri="{BB962C8B-B14F-4D97-AF65-F5344CB8AC3E}">
        <p14:creationId xmlns:p14="http://schemas.microsoft.com/office/powerpoint/2010/main" val="996472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3-08 at 11.52.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885073"/>
            <a:ext cx="7932814" cy="5283497"/>
          </a:xfrm>
          <a:prstGeom prst="rect">
            <a:avLst/>
          </a:prstGeom>
        </p:spPr>
      </p:pic>
    </p:spTree>
    <p:extLst>
      <p:ext uri="{BB962C8B-B14F-4D97-AF65-F5344CB8AC3E}">
        <p14:creationId xmlns:p14="http://schemas.microsoft.com/office/powerpoint/2010/main" val="942125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3-08 at 11.53.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29" y="572271"/>
            <a:ext cx="7710714" cy="5670071"/>
          </a:xfrm>
          <a:prstGeom prst="rect">
            <a:avLst/>
          </a:prstGeom>
        </p:spPr>
      </p:pic>
    </p:spTree>
    <p:extLst>
      <p:ext uri="{BB962C8B-B14F-4D97-AF65-F5344CB8AC3E}">
        <p14:creationId xmlns:p14="http://schemas.microsoft.com/office/powerpoint/2010/main" val="4255466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a:t>Show that any number larger than 43 can be written as the sum of nonnegative multiples of 6, 9, or 20.</a:t>
            </a:r>
          </a:p>
          <a:p>
            <a:pPr lvl="1"/>
            <a:r>
              <a:rPr lang="en-US" sz="2600" dirty="0" err="1"/>
              <a:t>i.e</a:t>
            </a:r>
            <a:r>
              <a:rPr lang="en-US" sz="2600" dirty="0"/>
              <a:t>  </a:t>
            </a:r>
            <a:r>
              <a:rPr lang="en-US" sz="2600" dirty="0">
                <a:solidFill>
                  <a:srgbClr val="0000FF"/>
                </a:solidFill>
              </a:rPr>
              <a:t>n = 6 t</a:t>
            </a:r>
            <a:r>
              <a:rPr lang="en-US" sz="2600" baseline="-25000" dirty="0">
                <a:solidFill>
                  <a:srgbClr val="0000FF"/>
                </a:solidFill>
              </a:rPr>
              <a:t>1</a:t>
            </a:r>
            <a:r>
              <a:rPr lang="en-US" sz="2600" dirty="0">
                <a:solidFill>
                  <a:srgbClr val="0000FF"/>
                </a:solidFill>
              </a:rPr>
              <a:t> + 9 t</a:t>
            </a:r>
            <a:r>
              <a:rPr lang="en-US" sz="2600" baseline="-25000" dirty="0">
                <a:solidFill>
                  <a:srgbClr val="0000FF"/>
                </a:solidFill>
              </a:rPr>
              <a:t>2</a:t>
            </a:r>
            <a:r>
              <a:rPr lang="en-US" sz="2600" dirty="0">
                <a:solidFill>
                  <a:srgbClr val="0000FF"/>
                </a:solidFill>
              </a:rPr>
              <a:t> + 20 t</a:t>
            </a:r>
            <a:r>
              <a:rPr lang="en-US" sz="2600" baseline="-25000" dirty="0">
                <a:solidFill>
                  <a:srgbClr val="0000FF"/>
                </a:solidFill>
              </a:rPr>
              <a:t>3</a:t>
            </a:r>
            <a:r>
              <a:rPr lang="en-US" sz="2600" dirty="0">
                <a:solidFill>
                  <a:srgbClr val="0000FF"/>
                </a:solidFill>
              </a:rPr>
              <a:t>, where t</a:t>
            </a:r>
            <a:r>
              <a:rPr lang="en-US" sz="2600" baseline="-25000" dirty="0">
                <a:solidFill>
                  <a:srgbClr val="0000FF"/>
                </a:solidFill>
              </a:rPr>
              <a:t>1</a:t>
            </a:r>
            <a:r>
              <a:rPr lang="en-US" sz="2600" dirty="0">
                <a:solidFill>
                  <a:srgbClr val="0000FF"/>
                </a:solidFill>
              </a:rPr>
              <a:t>, t</a:t>
            </a:r>
            <a:r>
              <a:rPr lang="en-US" sz="2600" baseline="-25000" dirty="0">
                <a:solidFill>
                  <a:srgbClr val="0000FF"/>
                </a:solidFill>
              </a:rPr>
              <a:t>2</a:t>
            </a:r>
            <a:r>
              <a:rPr lang="en-US" sz="2600" dirty="0">
                <a:solidFill>
                  <a:srgbClr val="0000FF"/>
                </a:solidFill>
              </a:rPr>
              <a:t>, t</a:t>
            </a:r>
            <a:r>
              <a:rPr lang="en-US" sz="2400" baseline="-25000" dirty="0">
                <a:solidFill>
                  <a:srgbClr val="0000FF"/>
                </a:solidFill>
              </a:rPr>
              <a:t>3</a:t>
            </a:r>
            <a:r>
              <a:rPr lang="en-US" sz="2400" dirty="0">
                <a:solidFill>
                  <a:srgbClr val="0000FF"/>
                </a:solidFill>
              </a:rPr>
              <a:t> ≥ 0, n ≥ 44</a:t>
            </a:r>
            <a:r>
              <a:rPr lang="en-US" sz="2400" dirty="0"/>
              <a:t>.</a:t>
            </a:r>
            <a:endParaRPr lang="en-US" sz="2600" dirty="0"/>
          </a:p>
        </p:txBody>
      </p:sp>
    </p:spTree>
    <p:extLst>
      <p:ext uri="{BB962C8B-B14F-4D97-AF65-F5344CB8AC3E}">
        <p14:creationId xmlns:p14="http://schemas.microsoft.com/office/powerpoint/2010/main" val="104966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1C52-EEC5-AD47-9C9D-2E23AC859267}"/>
              </a:ext>
            </a:extLst>
          </p:cNvPr>
          <p:cNvSpPr>
            <a:spLocks noGrp="1"/>
          </p:cNvSpPr>
          <p:nvPr>
            <p:ph type="title"/>
          </p:nvPr>
        </p:nvSpPr>
        <p:spPr/>
        <p:txBody>
          <a:bodyPr/>
          <a:lstStyle/>
          <a:p>
            <a:r>
              <a:rPr lang="en-US" dirty="0"/>
              <a:t>Arithmetic sequence</a:t>
            </a:r>
          </a:p>
        </p:txBody>
      </p:sp>
      <p:sp>
        <p:nvSpPr>
          <p:cNvPr id="3" name="Content Placeholder 2">
            <a:extLst>
              <a:ext uri="{FF2B5EF4-FFF2-40B4-BE49-F238E27FC236}">
                <a16:creationId xmlns:a16="http://schemas.microsoft.com/office/drawing/2014/main" id="{46A132FA-C49C-7247-82DB-127EE3B00FF6}"/>
              </a:ext>
            </a:extLst>
          </p:cNvPr>
          <p:cNvSpPr>
            <a:spLocks noGrp="1"/>
          </p:cNvSpPr>
          <p:nvPr>
            <p:ph idx="1"/>
          </p:nvPr>
        </p:nvSpPr>
        <p:spPr/>
        <p:txBody>
          <a:bodyPr>
            <a:normAutofit/>
          </a:bodyPr>
          <a:lstStyle/>
          <a:p>
            <a:r>
              <a:rPr lang="en-US" sz="2800" dirty="0"/>
              <a:t>General form:      </a:t>
            </a:r>
            <a:r>
              <a:rPr lang="en-US" sz="2800" dirty="0">
                <a:solidFill>
                  <a:srgbClr val="FF0000"/>
                </a:solidFill>
              </a:rPr>
              <a:t>&lt;a, (</a:t>
            </a:r>
            <a:r>
              <a:rPr lang="en-US" sz="2800" dirty="0" err="1">
                <a:solidFill>
                  <a:srgbClr val="FF0000"/>
                </a:solidFill>
              </a:rPr>
              <a:t>a+d</a:t>
            </a:r>
            <a:r>
              <a:rPr lang="en-US" sz="2800" dirty="0">
                <a:solidFill>
                  <a:srgbClr val="FF0000"/>
                </a:solidFill>
              </a:rPr>
              <a:t>), (a+2d), …..&gt;</a:t>
            </a:r>
          </a:p>
          <a:p>
            <a:pPr marL="0" indent="0">
              <a:buNone/>
            </a:pPr>
            <a:endParaRPr lang="en-US" sz="2400" dirty="0"/>
          </a:p>
          <a:p>
            <a:pPr lvl="1"/>
            <a:r>
              <a:rPr lang="en-US" sz="2400" dirty="0"/>
              <a:t>Let S(n) denote the n</a:t>
            </a:r>
            <a:r>
              <a:rPr lang="en-US" sz="2400" baseline="30000" dirty="0"/>
              <a:t>th </a:t>
            </a:r>
            <a:r>
              <a:rPr lang="en-US" sz="2400" dirty="0">
                <a:solidFill>
                  <a:srgbClr val="FF0000"/>
                </a:solidFill>
              </a:rPr>
              <a:t>term</a:t>
            </a:r>
            <a:r>
              <a:rPr lang="en-US" sz="2400" dirty="0"/>
              <a:t> of the sequence; n is called the index.</a:t>
            </a:r>
          </a:p>
          <a:p>
            <a:pPr lvl="1"/>
            <a:r>
              <a:rPr lang="en-US" sz="2400" dirty="0"/>
              <a:t>We can define a function S: {1, 2, 3, …..} </a:t>
            </a:r>
            <a:r>
              <a:rPr lang="en-US" sz="2400" dirty="0">
                <a:sym typeface="Wingdings" pitchFamily="2" charset="2"/>
              </a:rPr>
              <a:t> Z such that     </a:t>
            </a:r>
            <a:r>
              <a:rPr lang="en-US" sz="2400" dirty="0">
                <a:solidFill>
                  <a:srgbClr val="FF0000"/>
                </a:solidFill>
                <a:sym typeface="Wingdings" pitchFamily="2" charset="2"/>
              </a:rPr>
              <a:t>S(n) = a + (n-1) d, for given a and d.</a:t>
            </a:r>
          </a:p>
          <a:p>
            <a:pPr lvl="1"/>
            <a:r>
              <a:rPr lang="en-US" sz="2400" dirty="0">
                <a:sym typeface="Wingdings" pitchFamily="2" charset="2"/>
              </a:rPr>
              <a:t>The is denoted by </a:t>
            </a:r>
            <a:r>
              <a:rPr lang="en-US" sz="2400" dirty="0">
                <a:solidFill>
                  <a:srgbClr val="FF0000"/>
                </a:solidFill>
                <a:sym typeface="Wingdings" pitchFamily="2" charset="2"/>
              </a:rPr>
              <a:t>{S(n)}</a:t>
            </a:r>
            <a:r>
              <a:rPr lang="en-US" sz="2400" dirty="0">
                <a:sym typeface="Wingdings" pitchFamily="2" charset="2"/>
              </a:rPr>
              <a:t> or </a:t>
            </a:r>
            <a:r>
              <a:rPr lang="en-US" sz="2400" dirty="0">
                <a:solidFill>
                  <a:srgbClr val="FF0000"/>
                </a:solidFill>
                <a:sym typeface="Wingdings" pitchFamily="2" charset="2"/>
              </a:rPr>
              <a:t>{ S</a:t>
            </a:r>
            <a:r>
              <a:rPr lang="en-US" sz="2400" baseline="-25000" dirty="0">
                <a:solidFill>
                  <a:srgbClr val="FF0000"/>
                </a:solidFill>
                <a:sym typeface="Wingdings" pitchFamily="2" charset="2"/>
              </a:rPr>
              <a:t>n </a:t>
            </a:r>
            <a:r>
              <a:rPr lang="en-US" sz="2400" dirty="0">
                <a:solidFill>
                  <a:srgbClr val="FF0000"/>
                </a:solidFill>
                <a:sym typeface="Wingdings" pitchFamily="2" charset="2"/>
              </a:rPr>
              <a:t>}.</a:t>
            </a:r>
          </a:p>
          <a:p>
            <a:pPr lvl="1"/>
            <a:r>
              <a:rPr lang="en-US" sz="2400" dirty="0">
                <a:sym typeface="Wingdings" pitchFamily="2" charset="2"/>
              </a:rPr>
              <a:t>S(1) is the initial term</a:t>
            </a:r>
            <a:endParaRPr lang="en-US" sz="2400" dirty="0"/>
          </a:p>
        </p:txBody>
      </p:sp>
    </p:spTree>
    <p:extLst>
      <p:ext uri="{BB962C8B-B14F-4D97-AF65-F5344CB8AC3E}">
        <p14:creationId xmlns:p14="http://schemas.microsoft.com/office/powerpoint/2010/main" val="2076823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a:t>Show that any number larger than 43 can be written as the sum of nonnegative multiples of 6, 9, or 20.</a:t>
            </a:r>
          </a:p>
          <a:p>
            <a:pPr lvl="1"/>
            <a:r>
              <a:rPr lang="en-US" sz="2600" dirty="0" err="1"/>
              <a:t>i.e</a:t>
            </a:r>
            <a:r>
              <a:rPr lang="en-US" sz="2600" dirty="0"/>
              <a:t>  </a:t>
            </a:r>
            <a:r>
              <a:rPr lang="en-US" sz="2600" dirty="0">
                <a:solidFill>
                  <a:srgbClr val="0000FF"/>
                </a:solidFill>
              </a:rPr>
              <a:t>n = 6 t</a:t>
            </a:r>
            <a:r>
              <a:rPr lang="en-US" sz="2600" baseline="-25000" dirty="0">
                <a:solidFill>
                  <a:srgbClr val="0000FF"/>
                </a:solidFill>
              </a:rPr>
              <a:t>1</a:t>
            </a:r>
            <a:r>
              <a:rPr lang="en-US" sz="2600" dirty="0">
                <a:solidFill>
                  <a:srgbClr val="0000FF"/>
                </a:solidFill>
              </a:rPr>
              <a:t> + 9 t</a:t>
            </a:r>
            <a:r>
              <a:rPr lang="en-US" sz="2600" baseline="-25000" dirty="0">
                <a:solidFill>
                  <a:srgbClr val="0000FF"/>
                </a:solidFill>
              </a:rPr>
              <a:t>2</a:t>
            </a:r>
            <a:r>
              <a:rPr lang="en-US" sz="2600" dirty="0">
                <a:solidFill>
                  <a:srgbClr val="0000FF"/>
                </a:solidFill>
              </a:rPr>
              <a:t> + 20 t</a:t>
            </a:r>
            <a:r>
              <a:rPr lang="en-US" sz="2600" baseline="-25000" dirty="0">
                <a:solidFill>
                  <a:srgbClr val="0000FF"/>
                </a:solidFill>
              </a:rPr>
              <a:t>3</a:t>
            </a:r>
            <a:r>
              <a:rPr lang="en-US" sz="2600" dirty="0">
                <a:solidFill>
                  <a:srgbClr val="0000FF"/>
                </a:solidFill>
              </a:rPr>
              <a:t>, where t</a:t>
            </a:r>
            <a:r>
              <a:rPr lang="en-US" sz="2600" baseline="-25000" dirty="0">
                <a:solidFill>
                  <a:srgbClr val="0000FF"/>
                </a:solidFill>
              </a:rPr>
              <a:t>1</a:t>
            </a:r>
            <a:r>
              <a:rPr lang="en-US" sz="2600" dirty="0">
                <a:solidFill>
                  <a:srgbClr val="0000FF"/>
                </a:solidFill>
              </a:rPr>
              <a:t>, t</a:t>
            </a:r>
            <a:r>
              <a:rPr lang="en-US" sz="2600" baseline="-25000" dirty="0">
                <a:solidFill>
                  <a:srgbClr val="0000FF"/>
                </a:solidFill>
              </a:rPr>
              <a:t>2</a:t>
            </a:r>
            <a:r>
              <a:rPr lang="en-US" sz="2600" dirty="0">
                <a:solidFill>
                  <a:srgbClr val="0000FF"/>
                </a:solidFill>
              </a:rPr>
              <a:t>, t</a:t>
            </a:r>
            <a:r>
              <a:rPr lang="en-US" sz="2400" baseline="-25000" dirty="0">
                <a:solidFill>
                  <a:srgbClr val="0000FF"/>
                </a:solidFill>
              </a:rPr>
              <a:t>3</a:t>
            </a:r>
            <a:r>
              <a:rPr lang="en-US" sz="2400" dirty="0">
                <a:solidFill>
                  <a:srgbClr val="0000FF"/>
                </a:solidFill>
              </a:rPr>
              <a:t> ≥ 0, n ≥ 44</a:t>
            </a:r>
            <a:r>
              <a:rPr lang="en-US" sz="2400" dirty="0"/>
              <a:t>.</a:t>
            </a:r>
            <a:endParaRPr lang="en-US" sz="2600" dirty="0"/>
          </a:p>
          <a:p>
            <a:r>
              <a:rPr lang="en-US" sz="2800" dirty="0"/>
              <a:t>Consider n=1,2,3,…. </a:t>
            </a:r>
          </a:p>
          <a:p>
            <a:r>
              <a:rPr lang="en-US" sz="2800" dirty="0"/>
              <a:t>We notice that only the numbers 6, 9, 12, 15, 18, 20, 21, 24, 26, 27, 29, 30, 32, 33, 36, 38, 39, 40, 42 (less than 43)  can be expressed as the sum of 6 and 9.</a:t>
            </a:r>
            <a:endParaRPr lang="en-US" sz="2400" dirty="0"/>
          </a:p>
          <a:p>
            <a:r>
              <a:rPr lang="en-US" sz="2800" dirty="0"/>
              <a:t>However, 43 is not expressible as the sum of 6, 9, and 20.</a:t>
            </a:r>
          </a:p>
        </p:txBody>
      </p:sp>
    </p:spTree>
    <p:extLst>
      <p:ext uri="{BB962C8B-B14F-4D97-AF65-F5344CB8AC3E}">
        <p14:creationId xmlns:p14="http://schemas.microsoft.com/office/powerpoint/2010/main" val="1820351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2800" dirty="0"/>
              <a:t>Show that any number larger than 43 can be written as the sum of nonnegative multiples of 6, 9, or 20.</a:t>
            </a:r>
          </a:p>
          <a:p>
            <a:pPr lvl="1"/>
            <a:r>
              <a:rPr lang="en-US" sz="2600" dirty="0" err="1"/>
              <a:t>i.e</a:t>
            </a:r>
            <a:r>
              <a:rPr lang="en-US" sz="2600" dirty="0"/>
              <a:t>  </a:t>
            </a:r>
            <a:r>
              <a:rPr lang="en-US" sz="2600" dirty="0">
                <a:solidFill>
                  <a:srgbClr val="0000FF"/>
                </a:solidFill>
              </a:rPr>
              <a:t>n = 6 t</a:t>
            </a:r>
            <a:r>
              <a:rPr lang="en-US" sz="2600" baseline="-25000" dirty="0">
                <a:solidFill>
                  <a:srgbClr val="0000FF"/>
                </a:solidFill>
              </a:rPr>
              <a:t>1</a:t>
            </a:r>
            <a:r>
              <a:rPr lang="en-US" sz="2600" dirty="0">
                <a:solidFill>
                  <a:srgbClr val="0000FF"/>
                </a:solidFill>
              </a:rPr>
              <a:t> + 9 t</a:t>
            </a:r>
            <a:r>
              <a:rPr lang="en-US" sz="2600" baseline="-25000" dirty="0">
                <a:solidFill>
                  <a:srgbClr val="0000FF"/>
                </a:solidFill>
              </a:rPr>
              <a:t>2</a:t>
            </a:r>
            <a:r>
              <a:rPr lang="en-US" sz="2600" dirty="0">
                <a:solidFill>
                  <a:srgbClr val="0000FF"/>
                </a:solidFill>
              </a:rPr>
              <a:t> + 20 t</a:t>
            </a:r>
            <a:r>
              <a:rPr lang="en-US" sz="2600" baseline="-25000" dirty="0">
                <a:solidFill>
                  <a:srgbClr val="0000FF"/>
                </a:solidFill>
              </a:rPr>
              <a:t>3</a:t>
            </a:r>
            <a:r>
              <a:rPr lang="en-US" sz="2600" dirty="0">
                <a:solidFill>
                  <a:srgbClr val="0000FF"/>
                </a:solidFill>
              </a:rPr>
              <a:t>, where t</a:t>
            </a:r>
            <a:r>
              <a:rPr lang="en-US" sz="2600" baseline="-25000" dirty="0">
                <a:solidFill>
                  <a:srgbClr val="0000FF"/>
                </a:solidFill>
              </a:rPr>
              <a:t>1</a:t>
            </a:r>
            <a:r>
              <a:rPr lang="en-US" sz="2600" dirty="0">
                <a:solidFill>
                  <a:srgbClr val="0000FF"/>
                </a:solidFill>
              </a:rPr>
              <a:t>, t</a:t>
            </a:r>
            <a:r>
              <a:rPr lang="en-US" sz="2600" baseline="-25000" dirty="0">
                <a:solidFill>
                  <a:srgbClr val="0000FF"/>
                </a:solidFill>
              </a:rPr>
              <a:t>2</a:t>
            </a:r>
            <a:r>
              <a:rPr lang="en-US" sz="2600" dirty="0">
                <a:solidFill>
                  <a:srgbClr val="0000FF"/>
                </a:solidFill>
              </a:rPr>
              <a:t>, t</a:t>
            </a:r>
            <a:r>
              <a:rPr lang="en-US" sz="2400" baseline="-25000" dirty="0">
                <a:solidFill>
                  <a:srgbClr val="0000FF"/>
                </a:solidFill>
              </a:rPr>
              <a:t>3</a:t>
            </a:r>
            <a:r>
              <a:rPr lang="en-US" sz="2400" dirty="0">
                <a:solidFill>
                  <a:srgbClr val="0000FF"/>
                </a:solidFill>
              </a:rPr>
              <a:t> ≥ 0, n ≥ 44</a:t>
            </a:r>
            <a:r>
              <a:rPr lang="en-US" sz="2400" dirty="0"/>
              <a:t>.</a:t>
            </a:r>
            <a:endParaRPr lang="en-US" sz="2600" dirty="0"/>
          </a:p>
          <a:p>
            <a:r>
              <a:rPr lang="en-US" sz="2800" dirty="0"/>
              <a:t>Consider n=1,2,3,…. </a:t>
            </a:r>
          </a:p>
          <a:p>
            <a:r>
              <a:rPr lang="en-US" sz="2800" dirty="0"/>
              <a:t>We notice that only the numbers 6, 9, 12, 15, 18, 20, 21, 24, 26, 27, 29, 30, 32, 33, 36, 38, 39, 40, 42 (less than 43)  can be expressed as the sum of 6 and 9.</a:t>
            </a:r>
            <a:endParaRPr lang="en-US" sz="2400" dirty="0"/>
          </a:p>
          <a:p>
            <a:r>
              <a:rPr lang="en-US" sz="2800" dirty="0"/>
              <a:t>However, 43 is not expressible as the sum of 6, 9, and 20.</a:t>
            </a:r>
          </a:p>
          <a:p>
            <a:r>
              <a:rPr lang="en-US" sz="2800" dirty="0"/>
              <a:t>Claim any number greater than or equal to 44 can be expressed as</a:t>
            </a:r>
          </a:p>
          <a:p>
            <a:pPr lvl="1"/>
            <a:r>
              <a:rPr lang="en-US" sz="2400" dirty="0">
                <a:solidFill>
                  <a:srgbClr val="0000FF"/>
                </a:solidFill>
              </a:rPr>
              <a:t>S(n): n = 6 t</a:t>
            </a:r>
            <a:r>
              <a:rPr lang="en-US" sz="2400" baseline="-25000" dirty="0">
                <a:solidFill>
                  <a:srgbClr val="0000FF"/>
                </a:solidFill>
              </a:rPr>
              <a:t>1</a:t>
            </a:r>
            <a:r>
              <a:rPr lang="en-US" sz="2400" dirty="0">
                <a:solidFill>
                  <a:srgbClr val="0000FF"/>
                </a:solidFill>
              </a:rPr>
              <a:t> + 9 t</a:t>
            </a:r>
            <a:r>
              <a:rPr lang="en-US" sz="2400" baseline="-25000" dirty="0">
                <a:solidFill>
                  <a:srgbClr val="0000FF"/>
                </a:solidFill>
              </a:rPr>
              <a:t>2</a:t>
            </a:r>
            <a:r>
              <a:rPr lang="en-US" sz="2400" dirty="0">
                <a:solidFill>
                  <a:srgbClr val="0000FF"/>
                </a:solidFill>
              </a:rPr>
              <a:t> + 20 t</a:t>
            </a:r>
            <a:r>
              <a:rPr lang="en-US" sz="2400" baseline="-25000" dirty="0">
                <a:solidFill>
                  <a:srgbClr val="0000FF"/>
                </a:solidFill>
              </a:rPr>
              <a:t>3</a:t>
            </a:r>
            <a:r>
              <a:rPr lang="en-US" sz="2400" dirty="0">
                <a:solidFill>
                  <a:srgbClr val="0000FF"/>
                </a:solidFill>
              </a:rPr>
              <a:t>, where t</a:t>
            </a:r>
            <a:r>
              <a:rPr lang="en-US" sz="2400" baseline="-25000" dirty="0">
                <a:solidFill>
                  <a:srgbClr val="0000FF"/>
                </a:solidFill>
              </a:rPr>
              <a:t>1</a:t>
            </a:r>
            <a:r>
              <a:rPr lang="en-US" sz="2400" dirty="0">
                <a:solidFill>
                  <a:srgbClr val="0000FF"/>
                </a:solidFill>
              </a:rPr>
              <a:t>, t</a:t>
            </a:r>
            <a:r>
              <a:rPr lang="en-US" sz="2400" baseline="-25000" dirty="0">
                <a:solidFill>
                  <a:srgbClr val="0000FF"/>
                </a:solidFill>
              </a:rPr>
              <a:t>2</a:t>
            </a:r>
            <a:r>
              <a:rPr lang="en-US" sz="2400" dirty="0">
                <a:solidFill>
                  <a:srgbClr val="0000FF"/>
                </a:solidFill>
              </a:rPr>
              <a:t>, t</a:t>
            </a:r>
            <a:r>
              <a:rPr lang="en-US" sz="2400" baseline="-25000" dirty="0">
                <a:solidFill>
                  <a:srgbClr val="0000FF"/>
                </a:solidFill>
              </a:rPr>
              <a:t>3</a:t>
            </a:r>
            <a:r>
              <a:rPr lang="en-US" sz="2400" dirty="0">
                <a:solidFill>
                  <a:srgbClr val="0000FF"/>
                </a:solidFill>
              </a:rPr>
              <a:t> ≥ 0, n ≥ 44</a:t>
            </a:r>
            <a:r>
              <a:rPr lang="en-US" sz="2400" dirty="0"/>
              <a:t>.</a:t>
            </a:r>
            <a:endParaRPr lang="en-US" sz="2600" dirty="0"/>
          </a:p>
          <a:p>
            <a:pPr lvl="1"/>
            <a:endParaRPr lang="en-US" sz="2400" dirty="0"/>
          </a:p>
        </p:txBody>
      </p:sp>
    </p:spTree>
    <p:extLst>
      <p:ext uri="{BB962C8B-B14F-4D97-AF65-F5344CB8AC3E}">
        <p14:creationId xmlns:p14="http://schemas.microsoft.com/office/powerpoint/2010/main" val="125791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1C52-EEC5-AD47-9C9D-2E23AC859267}"/>
              </a:ext>
            </a:extLst>
          </p:cNvPr>
          <p:cNvSpPr>
            <a:spLocks noGrp="1"/>
          </p:cNvSpPr>
          <p:nvPr>
            <p:ph type="title"/>
          </p:nvPr>
        </p:nvSpPr>
        <p:spPr/>
        <p:txBody>
          <a:bodyPr/>
          <a:lstStyle/>
          <a:p>
            <a:r>
              <a:rPr lang="en-US" dirty="0"/>
              <a:t>Geometric sequence</a:t>
            </a:r>
          </a:p>
        </p:txBody>
      </p:sp>
      <p:sp>
        <p:nvSpPr>
          <p:cNvPr id="3" name="Content Placeholder 2">
            <a:extLst>
              <a:ext uri="{FF2B5EF4-FFF2-40B4-BE49-F238E27FC236}">
                <a16:creationId xmlns:a16="http://schemas.microsoft.com/office/drawing/2014/main" id="{46A132FA-C49C-7247-82DB-127EE3B00FF6}"/>
              </a:ext>
            </a:extLst>
          </p:cNvPr>
          <p:cNvSpPr>
            <a:spLocks noGrp="1"/>
          </p:cNvSpPr>
          <p:nvPr>
            <p:ph idx="1"/>
          </p:nvPr>
        </p:nvSpPr>
        <p:spPr/>
        <p:txBody>
          <a:bodyPr>
            <a:normAutofit/>
          </a:bodyPr>
          <a:lstStyle/>
          <a:p>
            <a:r>
              <a:rPr lang="en-US" sz="2800" dirty="0"/>
              <a:t>General form:      </a:t>
            </a:r>
            <a:r>
              <a:rPr lang="en-US" sz="2800" dirty="0">
                <a:solidFill>
                  <a:srgbClr val="FF0000"/>
                </a:solidFill>
              </a:rPr>
              <a:t>&lt;a, </a:t>
            </a:r>
            <a:r>
              <a:rPr lang="en-US" sz="2800" dirty="0" err="1">
                <a:solidFill>
                  <a:srgbClr val="FF0000"/>
                </a:solidFill>
              </a:rPr>
              <a:t>ar</a:t>
            </a:r>
            <a:r>
              <a:rPr lang="en-US" sz="2800" dirty="0">
                <a:solidFill>
                  <a:srgbClr val="FF0000"/>
                </a:solidFill>
              </a:rPr>
              <a:t>, ar</a:t>
            </a:r>
            <a:r>
              <a:rPr lang="en-US" sz="2800" baseline="30000" dirty="0">
                <a:solidFill>
                  <a:srgbClr val="FF0000"/>
                </a:solidFill>
              </a:rPr>
              <a:t>2</a:t>
            </a:r>
            <a:r>
              <a:rPr lang="en-US" sz="2800" dirty="0">
                <a:solidFill>
                  <a:srgbClr val="FF0000"/>
                </a:solidFill>
              </a:rPr>
              <a:t>, ar</a:t>
            </a:r>
            <a:r>
              <a:rPr lang="en-US" sz="2800" baseline="30000" dirty="0">
                <a:solidFill>
                  <a:srgbClr val="FF0000"/>
                </a:solidFill>
              </a:rPr>
              <a:t>3</a:t>
            </a:r>
            <a:r>
              <a:rPr lang="en-US" sz="2800" dirty="0">
                <a:solidFill>
                  <a:srgbClr val="FF0000"/>
                </a:solidFill>
              </a:rPr>
              <a:t>…..&gt;</a:t>
            </a:r>
          </a:p>
          <a:p>
            <a:pPr lvl="1"/>
            <a:r>
              <a:rPr lang="en-US" sz="2400" dirty="0">
                <a:solidFill>
                  <a:srgbClr val="FF0000"/>
                </a:solidFill>
              </a:rPr>
              <a:t>a</a:t>
            </a:r>
            <a:r>
              <a:rPr lang="en-US" sz="2400" dirty="0"/>
              <a:t> is the initial value and </a:t>
            </a:r>
            <a:r>
              <a:rPr lang="en-US" sz="2400" dirty="0">
                <a:solidFill>
                  <a:srgbClr val="FF0000"/>
                </a:solidFill>
              </a:rPr>
              <a:t>r </a:t>
            </a:r>
            <a:r>
              <a:rPr lang="en-US" sz="2400" dirty="0"/>
              <a:t> is the common ratio</a:t>
            </a:r>
          </a:p>
          <a:p>
            <a:pPr lvl="1"/>
            <a:r>
              <a:rPr lang="en-US" sz="2400" dirty="0"/>
              <a:t>a = 1 and r=3 realize the sequence &lt;1, 3, 3</a:t>
            </a:r>
            <a:r>
              <a:rPr lang="en-US" sz="2400" baseline="30000" dirty="0"/>
              <a:t>2</a:t>
            </a:r>
            <a:r>
              <a:rPr lang="en-US" sz="2400" dirty="0"/>
              <a:t>, ….&gt;</a:t>
            </a:r>
          </a:p>
          <a:p>
            <a:pPr lvl="1"/>
            <a:r>
              <a:rPr lang="en-US" sz="2400" dirty="0"/>
              <a:t>a = 3, r=3 realize the sequence &lt;3, 3.3</a:t>
            </a:r>
            <a:r>
              <a:rPr lang="en-US" sz="2400" baseline="30000" dirty="0"/>
              <a:t>1</a:t>
            </a:r>
            <a:r>
              <a:rPr lang="en-US" sz="2400" dirty="0"/>
              <a:t>, 3.3</a:t>
            </a:r>
            <a:r>
              <a:rPr lang="en-US" sz="2400" baseline="30000" dirty="0"/>
              <a:t>2</a:t>
            </a:r>
            <a:r>
              <a:rPr lang="en-US" sz="2400" dirty="0"/>
              <a:t>, ….&gt;</a:t>
            </a:r>
          </a:p>
          <a:p>
            <a:pPr marL="457200" lvl="1" indent="0">
              <a:buNone/>
            </a:pPr>
            <a:endParaRPr lang="en-US" sz="2400" dirty="0"/>
          </a:p>
        </p:txBody>
      </p:sp>
    </p:spTree>
    <p:extLst>
      <p:ext uri="{BB962C8B-B14F-4D97-AF65-F5344CB8AC3E}">
        <p14:creationId xmlns:p14="http://schemas.microsoft.com/office/powerpoint/2010/main" val="339603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1C52-EEC5-AD47-9C9D-2E23AC859267}"/>
              </a:ext>
            </a:extLst>
          </p:cNvPr>
          <p:cNvSpPr>
            <a:spLocks noGrp="1"/>
          </p:cNvSpPr>
          <p:nvPr>
            <p:ph type="title"/>
          </p:nvPr>
        </p:nvSpPr>
        <p:spPr/>
        <p:txBody>
          <a:bodyPr/>
          <a:lstStyle/>
          <a:p>
            <a:r>
              <a:rPr lang="en-US" dirty="0"/>
              <a:t>Geometric sequence</a:t>
            </a:r>
          </a:p>
        </p:txBody>
      </p:sp>
      <p:sp>
        <p:nvSpPr>
          <p:cNvPr id="3" name="Content Placeholder 2">
            <a:extLst>
              <a:ext uri="{FF2B5EF4-FFF2-40B4-BE49-F238E27FC236}">
                <a16:creationId xmlns:a16="http://schemas.microsoft.com/office/drawing/2014/main" id="{46A132FA-C49C-7247-82DB-127EE3B00FF6}"/>
              </a:ext>
            </a:extLst>
          </p:cNvPr>
          <p:cNvSpPr>
            <a:spLocks noGrp="1"/>
          </p:cNvSpPr>
          <p:nvPr>
            <p:ph idx="1"/>
          </p:nvPr>
        </p:nvSpPr>
        <p:spPr/>
        <p:txBody>
          <a:bodyPr>
            <a:normAutofit/>
          </a:bodyPr>
          <a:lstStyle/>
          <a:p>
            <a:r>
              <a:rPr lang="en-US" sz="2800" dirty="0"/>
              <a:t>General form:      </a:t>
            </a:r>
            <a:r>
              <a:rPr lang="en-US" sz="2800" dirty="0">
                <a:solidFill>
                  <a:srgbClr val="FF0000"/>
                </a:solidFill>
              </a:rPr>
              <a:t>&lt;a, </a:t>
            </a:r>
            <a:r>
              <a:rPr lang="en-US" sz="2800" dirty="0" err="1">
                <a:solidFill>
                  <a:srgbClr val="FF0000"/>
                </a:solidFill>
              </a:rPr>
              <a:t>ar</a:t>
            </a:r>
            <a:r>
              <a:rPr lang="en-US" sz="2800" dirty="0">
                <a:solidFill>
                  <a:srgbClr val="FF0000"/>
                </a:solidFill>
              </a:rPr>
              <a:t>, ar</a:t>
            </a:r>
            <a:r>
              <a:rPr lang="en-US" sz="2800" baseline="30000" dirty="0">
                <a:solidFill>
                  <a:srgbClr val="FF0000"/>
                </a:solidFill>
              </a:rPr>
              <a:t>2</a:t>
            </a:r>
            <a:r>
              <a:rPr lang="en-US" sz="2800" dirty="0">
                <a:solidFill>
                  <a:srgbClr val="FF0000"/>
                </a:solidFill>
              </a:rPr>
              <a:t>, ar</a:t>
            </a:r>
            <a:r>
              <a:rPr lang="en-US" sz="2800" baseline="30000" dirty="0">
                <a:solidFill>
                  <a:srgbClr val="FF0000"/>
                </a:solidFill>
              </a:rPr>
              <a:t>3</a:t>
            </a:r>
            <a:r>
              <a:rPr lang="en-US" sz="2800" dirty="0">
                <a:solidFill>
                  <a:srgbClr val="FF0000"/>
                </a:solidFill>
              </a:rPr>
              <a:t>…..&gt;</a:t>
            </a:r>
          </a:p>
          <a:p>
            <a:pPr marL="0" indent="0">
              <a:buNone/>
            </a:pPr>
            <a:endParaRPr lang="en-US" sz="2400" dirty="0"/>
          </a:p>
          <a:p>
            <a:pPr lvl="1"/>
            <a:r>
              <a:rPr lang="en-US" sz="2400" dirty="0"/>
              <a:t>Let S(n) denote the n</a:t>
            </a:r>
            <a:r>
              <a:rPr lang="en-US" sz="2400" baseline="30000" dirty="0"/>
              <a:t>th </a:t>
            </a:r>
            <a:r>
              <a:rPr lang="en-US" sz="2400" dirty="0">
                <a:solidFill>
                  <a:srgbClr val="FF0000"/>
                </a:solidFill>
              </a:rPr>
              <a:t>term</a:t>
            </a:r>
            <a:r>
              <a:rPr lang="en-US" sz="2400" dirty="0"/>
              <a:t> of the sequence; n is called the index of the term.</a:t>
            </a:r>
          </a:p>
          <a:p>
            <a:pPr lvl="1"/>
            <a:r>
              <a:rPr lang="en-US" sz="2400" dirty="0"/>
              <a:t>We can define a function S: {1, 2, 3, …..} </a:t>
            </a:r>
            <a:r>
              <a:rPr lang="en-US" sz="2400" dirty="0">
                <a:sym typeface="Wingdings" pitchFamily="2" charset="2"/>
              </a:rPr>
              <a:t> Z such that     </a:t>
            </a:r>
            <a:r>
              <a:rPr lang="en-US" sz="2400" dirty="0">
                <a:solidFill>
                  <a:srgbClr val="FF0000"/>
                </a:solidFill>
                <a:sym typeface="Wingdings" pitchFamily="2" charset="2"/>
              </a:rPr>
              <a:t>S(n) = a. r</a:t>
            </a:r>
            <a:r>
              <a:rPr lang="en-US" sz="2400" baseline="30000" dirty="0">
                <a:solidFill>
                  <a:srgbClr val="FF0000"/>
                </a:solidFill>
                <a:sym typeface="Wingdings" pitchFamily="2" charset="2"/>
              </a:rPr>
              <a:t>(n-1)</a:t>
            </a:r>
            <a:r>
              <a:rPr lang="en-US" sz="2400" dirty="0">
                <a:solidFill>
                  <a:srgbClr val="FF0000"/>
                </a:solidFill>
                <a:sym typeface="Wingdings" pitchFamily="2" charset="2"/>
              </a:rPr>
              <a:t>, for given a and r.</a:t>
            </a:r>
          </a:p>
          <a:p>
            <a:pPr lvl="1"/>
            <a:r>
              <a:rPr lang="en-US" sz="2400" dirty="0">
                <a:sym typeface="Wingdings" pitchFamily="2" charset="2"/>
              </a:rPr>
              <a:t>The is sequence is denoted by </a:t>
            </a:r>
            <a:r>
              <a:rPr lang="en-US" sz="2400" dirty="0">
                <a:solidFill>
                  <a:srgbClr val="FF0000"/>
                </a:solidFill>
                <a:sym typeface="Wingdings" pitchFamily="2" charset="2"/>
              </a:rPr>
              <a:t>{S(n)}</a:t>
            </a:r>
            <a:r>
              <a:rPr lang="en-US" sz="2400" dirty="0">
                <a:sym typeface="Wingdings" pitchFamily="2" charset="2"/>
              </a:rPr>
              <a:t> or </a:t>
            </a:r>
            <a:r>
              <a:rPr lang="en-US" sz="2400" dirty="0">
                <a:solidFill>
                  <a:srgbClr val="FF0000"/>
                </a:solidFill>
                <a:sym typeface="Wingdings" pitchFamily="2" charset="2"/>
              </a:rPr>
              <a:t>{ S</a:t>
            </a:r>
            <a:r>
              <a:rPr lang="en-US" sz="2400" baseline="-25000" dirty="0">
                <a:solidFill>
                  <a:srgbClr val="FF0000"/>
                </a:solidFill>
                <a:sym typeface="Wingdings" pitchFamily="2" charset="2"/>
              </a:rPr>
              <a:t>n </a:t>
            </a:r>
            <a:r>
              <a:rPr lang="en-US" sz="2400" dirty="0">
                <a:solidFill>
                  <a:srgbClr val="FF0000"/>
                </a:solidFill>
                <a:sym typeface="Wingdings" pitchFamily="2" charset="2"/>
              </a:rPr>
              <a:t>}.</a:t>
            </a:r>
          </a:p>
          <a:p>
            <a:pPr lvl="1"/>
            <a:r>
              <a:rPr lang="en-US" sz="2400" dirty="0">
                <a:sym typeface="Wingdings" pitchFamily="2" charset="2"/>
              </a:rPr>
              <a:t>S(1) is the initial term</a:t>
            </a:r>
            <a:endParaRPr lang="en-US" sz="2400" dirty="0"/>
          </a:p>
        </p:txBody>
      </p:sp>
    </p:spTree>
    <p:extLst>
      <p:ext uri="{BB962C8B-B14F-4D97-AF65-F5344CB8AC3E}">
        <p14:creationId xmlns:p14="http://schemas.microsoft.com/office/powerpoint/2010/main" val="238991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1C52-EEC5-AD47-9C9D-2E23AC859267}"/>
              </a:ext>
            </a:extLst>
          </p:cNvPr>
          <p:cNvSpPr>
            <a:spLocks noGrp="1"/>
          </p:cNvSpPr>
          <p:nvPr>
            <p:ph type="title"/>
          </p:nvPr>
        </p:nvSpPr>
        <p:spPr/>
        <p:txBody>
          <a:bodyPr/>
          <a:lstStyle/>
          <a:p>
            <a:r>
              <a:rPr lang="en-US" dirty="0"/>
              <a:t>Fibonacci sequence</a:t>
            </a:r>
          </a:p>
        </p:txBody>
      </p:sp>
      <p:sp>
        <p:nvSpPr>
          <p:cNvPr id="3" name="Content Placeholder 2">
            <a:extLst>
              <a:ext uri="{FF2B5EF4-FFF2-40B4-BE49-F238E27FC236}">
                <a16:creationId xmlns:a16="http://schemas.microsoft.com/office/drawing/2014/main" id="{46A132FA-C49C-7247-82DB-127EE3B00FF6}"/>
              </a:ext>
            </a:extLst>
          </p:cNvPr>
          <p:cNvSpPr>
            <a:spLocks noGrp="1"/>
          </p:cNvSpPr>
          <p:nvPr>
            <p:ph idx="1"/>
          </p:nvPr>
        </p:nvSpPr>
        <p:spPr/>
        <p:txBody>
          <a:bodyPr>
            <a:normAutofit/>
          </a:bodyPr>
          <a:lstStyle/>
          <a:p>
            <a:r>
              <a:rPr lang="en-US" sz="2800" dirty="0"/>
              <a:t>Form:      </a:t>
            </a:r>
            <a:r>
              <a:rPr lang="en-US" sz="2800" dirty="0">
                <a:solidFill>
                  <a:srgbClr val="FF0000"/>
                </a:solidFill>
              </a:rPr>
              <a:t>&lt;1, 1, 2, 3, 5, …..&gt;</a:t>
            </a:r>
          </a:p>
          <a:p>
            <a:pPr lvl="1"/>
            <a:r>
              <a:rPr lang="en-US" sz="2400" dirty="0"/>
              <a:t>1 is the initial value</a:t>
            </a:r>
          </a:p>
          <a:p>
            <a:pPr lvl="1"/>
            <a:r>
              <a:rPr lang="en-US" sz="2400" dirty="0"/>
              <a:t>Let S(n) denote the n</a:t>
            </a:r>
            <a:r>
              <a:rPr lang="en-US" sz="2400" baseline="30000" dirty="0"/>
              <a:t>th </a:t>
            </a:r>
            <a:r>
              <a:rPr lang="en-US" sz="2400" dirty="0">
                <a:solidFill>
                  <a:srgbClr val="FF0000"/>
                </a:solidFill>
              </a:rPr>
              <a:t>term</a:t>
            </a:r>
            <a:r>
              <a:rPr lang="en-US" sz="2400" dirty="0"/>
              <a:t> of the sequence; n is called the index of the term.</a:t>
            </a:r>
          </a:p>
          <a:p>
            <a:pPr lvl="1"/>
            <a:r>
              <a:rPr lang="en-US" sz="2400" dirty="0"/>
              <a:t>We can define a function S: {1, 2, 3, …..} </a:t>
            </a:r>
            <a:r>
              <a:rPr lang="en-US" sz="2400" dirty="0">
                <a:sym typeface="Wingdings" pitchFamily="2" charset="2"/>
              </a:rPr>
              <a:t> Z such that     </a:t>
            </a:r>
            <a:r>
              <a:rPr lang="en-US" sz="2400" dirty="0">
                <a:solidFill>
                  <a:srgbClr val="FF0000"/>
                </a:solidFill>
                <a:sym typeface="Wingdings" pitchFamily="2" charset="2"/>
              </a:rPr>
              <a:t>S(n) = </a:t>
            </a:r>
          </a:p>
          <a:p>
            <a:pPr lvl="1"/>
            <a:r>
              <a:rPr lang="en-US" sz="2400" dirty="0">
                <a:sym typeface="Wingdings" pitchFamily="2" charset="2"/>
              </a:rPr>
              <a:t>The is sequence is denoted by </a:t>
            </a:r>
            <a:r>
              <a:rPr lang="en-US" sz="2400" dirty="0">
                <a:solidFill>
                  <a:srgbClr val="FF0000"/>
                </a:solidFill>
                <a:sym typeface="Wingdings" pitchFamily="2" charset="2"/>
              </a:rPr>
              <a:t>{S(n)}</a:t>
            </a:r>
            <a:r>
              <a:rPr lang="en-US" sz="2400" dirty="0">
                <a:sym typeface="Wingdings" pitchFamily="2" charset="2"/>
              </a:rPr>
              <a:t> or </a:t>
            </a:r>
            <a:r>
              <a:rPr lang="en-US" sz="2400" dirty="0">
                <a:solidFill>
                  <a:srgbClr val="FF0000"/>
                </a:solidFill>
                <a:sym typeface="Wingdings" pitchFamily="2" charset="2"/>
              </a:rPr>
              <a:t>{ S</a:t>
            </a:r>
            <a:r>
              <a:rPr lang="en-US" sz="2400" baseline="-25000" dirty="0">
                <a:solidFill>
                  <a:srgbClr val="FF0000"/>
                </a:solidFill>
                <a:sym typeface="Wingdings" pitchFamily="2" charset="2"/>
              </a:rPr>
              <a:t>n </a:t>
            </a:r>
            <a:r>
              <a:rPr lang="en-US" sz="2400" dirty="0">
                <a:solidFill>
                  <a:srgbClr val="FF0000"/>
                </a:solidFill>
                <a:sym typeface="Wingdings" pitchFamily="2" charset="2"/>
              </a:rPr>
              <a:t>}.</a:t>
            </a:r>
          </a:p>
          <a:p>
            <a:pPr lvl="1"/>
            <a:r>
              <a:rPr lang="en-US" sz="2400" dirty="0">
                <a:sym typeface="Wingdings" pitchFamily="2" charset="2"/>
              </a:rPr>
              <a:t>S(1) is the initial term</a:t>
            </a:r>
            <a:endParaRPr lang="en-US" sz="2400" dirty="0"/>
          </a:p>
        </p:txBody>
      </p:sp>
      <p:pic>
        <p:nvPicPr>
          <p:cNvPr id="5" name="Picture 4">
            <a:extLst>
              <a:ext uri="{FF2B5EF4-FFF2-40B4-BE49-F238E27FC236}">
                <a16:creationId xmlns:a16="http://schemas.microsoft.com/office/drawing/2014/main" id="{E19147FB-354A-104D-8879-5EF5C6ED8298}"/>
              </a:ext>
            </a:extLst>
          </p:cNvPr>
          <p:cNvPicPr>
            <a:picLocks noChangeAspect="1"/>
          </p:cNvPicPr>
          <p:nvPr/>
        </p:nvPicPr>
        <p:blipFill>
          <a:blip r:embed="rId2"/>
          <a:stretch>
            <a:fillRect/>
          </a:stretch>
        </p:blipFill>
        <p:spPr>
          <a:xfrm>
            <a:off x="2095500" y="3689350"/>
            <a:ext cx="2438400" cy="569626"/>
          </a:xfrm>
          <a:prstGeom prst="rect">
            <a:avLst/>
          </a:prstGeom>
        </p:spPr>
      </p:pic>
    </p:spTree>
    <p:extLst>
      <p:ext uri="{BB962C8B-B14F-4D97-AF65-F5344CB8AC3E}">
        <p14:creationId xmlns:p14="http://schemas.microsoft.com/office/powerpoint/2010/main" val="2350124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F65A-8BD7-C240-92AD-115AB5365CF0}"/>
              </a:ext>
            </a:extLst>
          </p:cNvPr>
          <p:cNvSpPr>
            <a:spLocks noGrp="1"/>
          </p:cNvSpPr>
          <p:nvPr>
            <p:ph type="title"/>
          </p:nvPr>
        </p:nvSpPr>
        <p:spPr/>
        <p:txBody>
          <a:bodyPr>
            <a:normAutofit fontScale="90000"/>
          </a:bodyPr>
          <a:lstStyle/>
          <a:p>
            <a:r>
              <a:rPr lang="en-US" dirty="0"/>
              <a:t>More definitions: </a:t>
            </a:r>
            <a:r>
              <a:rPr lang="en-US" dirty="0">
                <a:solidFill>
                  <a:srgbClr val="373CFF"/>
                </a:solidFill>
              </a:rPr>
              <a:t>our sequence is {a</a:t>
            </a:r>
            <a:r>
              <a:rPr lang="en-US" baseline="-25000" dirty="0">
                <a:solidFill>
                  <a:srgbClr val="373CFF"/>
                </a:solidFill>
              </a:rPr>
              <a:t>n</a:t>
            </a:r>
            <a:r>
              <a:rPr lang="en-US" dirty="0">
                <a:solidFill>
                  <a:srgbClr val="373CFF"/>
                </a:solidFill>
              </a:rPr>
              <a:t>}</a:t>
            </a:r>
          </a:p>
        </p:txBody>
      </p:sp>
      <p:sp>
        <p:nvSpPr>
          <p:cNvPr id="3" name="Content Placeholder 2">
            <a:extLst>
              <a:ext uri="{FF2B5EF4-FFF2-40B4-BE49-F238E27FC236}">
                <a16:creationId xmlns:a16="http://schemas.microsoft.com/office/drawing/2014/main" id="{B5A160E7-538F-4445-87DA-31D4D289A149}"/>
              </a:ext>
            </a:extLst>
          </p:cNvPr>
          <p:cNvSpPr>
            <a:spLocks noGrp="1"/>
          </p:cNvSpPr>
          <p:nvPr>
            <p:ph idx="1"/>
          </p:nvPr>
        </p:nvSpPr>
        <p:spPr/>
        <p:txBody>
          <a:bodyPr>
            <a:normAutofit lnSpcReduction="10000"/>
          </a:bodyPr>
          <a:lstStyle/>
          <a:p>
            <a:r>
              <a:rPr lang="en-IN" dirty="0">
                <a:solidFill>
                  <a:srgbClr val="FF0000"/>
                </a:solidFill>
              </a:rPr>
              <a:t>increasing</a:t>
            </a:r>
          </a:p>
          <a:p>
            <a:pPr lvl="1"/>
            <a:r>
              <a:rPr lang="en-IN" dirty="0"/>
              <a:t>A sequence is increasing if for every two consecutive indices, k and k + 1, in the domain, </a:t>
            </a:r>
            <a:r>
              <a:rPr lang="en-IN" dirty="0" err="1"/>
              <a:t>a</a:t>
            </a:r>
            <a:r>
              <a:rPr lang="en-IN" baseline="-25000" dirty="0" err="1"/>
              <a:t>k</a:t>
            </a:r>
            <a:r>
              <a:rPr lang="en-IN" dirty="0"/>
              <a:t> &lt; a</a:t>
            </a:r>
            <a:r>
              <a:rPr lang="en-IN" baseline="-25000" dirty="0"/>
              <a:t>k+1</a:t>
            </a:r>
            <a:r>
              <a:rPr lang="en-IN" dirty="0"/>
              <a:t>. </a:t>
            </a:r>
          </a:p>
          <a:p>
            <a:r>
              <a:rPr lang="en-IN" dirty="0">
                <a:solidFill>
                  <a:srgbClr val="FF0000"/>
                </a:solidFill>
              </a:rPr>
              <a:t>non-decreasing</a:t>
            </a:r>
          </a:p>
          <a:p>
            <a:pPr lvl="1"/>
            <a:r>
              <a:rPr lang="en-IN" dirty="0"/>
              <a:t>A sequence is non-decreasing if for every two consecutive indices, k and k + 1, in the domain, </a:t>
            </a:r>
            <a:r>
              <a:rPr lang="en-IN" dirty="0" err="1"/>
              <a:t>a</a:t>
            </a:r>
            <a:r>
              <a:rPr lang="en-IN" baseline="-25000" dirty="0" err="1"/>
              <a:t>k</a:t>
            </a:r>
            <a:r>
              <a:rPr lang="en-IN" dirty="0"/>
              <a:t> ≤ a</a:t>
            </a:r>
            <a:r>
              <a:rPr lang="en-IN" baseline="-25000" dirty="0"/>
              <a:t>k+1</a:t>
            </a:r>
            <a:r>
              <a:rPr lang="en-IN" dirty="0"/>
              <a:t>..</a:t>
            </a:r>
          </a:p>
          <a:p>
            <a:pPr marL="0" indent="0">
              <a:buNone/>
            </a:pPr>
            <a:br>
              <a:rPr lang="en-IN" dirty="0"/>
            </a:br>
            <a:endParaRPr lang="en-US" dirty="0"/>
          </a:p>
        </p:txBody>
      </p:sp>
    </p:spTree>
    <p:extLst>
      <p:ext uri="{BB962C8B-B14F-4D97-AF65-F5344CB8AC3E}">
        <p14:creationId xmlns:p14="http://schemas.microsoft.com/office/powerpoint/2010/main" val="1140578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14885</TotalTime>
  <Words>3276</Words>
  <Application>Microsoft Macintosh PowerPoint</Application>
  <PresentationFormat>On-screen Show (4:3)</PresentationFormat>
  <Paragraphs>292</Paragraphs>
  <Slides>51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ＭＳ Ｐゴシック</vt:lpstr>
      <vt:lpstr>Arial</vt:lpstr>
      <vt:lpstr>Calibri</vt:lpstr>
      <vt:lpstr>Cambria Math</vt:lpstr>
      <vt:lpstr>Symbol</vt:lpstr>
      <vt:lpstr>Wingdings</vt:lpstr>
      <vt:lpstr>Office Theme</vt:lpstr>
      <vt:lpstr>Induction-first (Chapter 7.1- 7.5)</vt:lpstr>
      <vt:lpstr>Motivation</vt:lpstr>
      <vt:lpstr>Sequences</vt:lpstr>
      <vt:lpstr>Arithmetic sequence</vt:lpstr>
      <vt:lpstr>Arithmetic sequence</vt:lpstr>
      <vt:lpstr>Geometric sequence</vt:lpstr>
      <vt:lpstr>Geometric sequence</vt:lpstr>
      <vt:lpstr>Fibonacci sequence</vt:lpstr>
      <vt:lpstr>More definitions: our sequence is {an}</vt:lpstr>
      <vt:lpstr>More definitions: our sequence is {an}</vt:lpstr>
      <vt:lpstr>Problem 7.1.2 of the text</vt:lpstr>
      <vt:lpstr>Recurrence relation</vt:lpstr>
      <vt:lpstr>Geometric sequence {Sn}, n ≥1</vt:lpstr>
      <vt:lpstr>Fibonacci sequence {Fn}</vt:lpstr>
      <vt:lpstr>Example 7.2.3: Outstanding balance on a car loan.</vt:lpstr>
      <vt:lpstr>Example 7.2.3: Outstanding balance on a car loan.</vt:lpstr>
      <vt:lpstr>Summation</vt:lpstr>
      <vt:lpstr>Closed form</vt:lpstr>
      <vt:lpstr>Closed form</vt:lpstr>
      <vt:lpstr>  Change of variables in summations.   </vt:lpstr>
      <vt:lpstr>Change of variables in summations.</vt:lpstr>
      <vt:lpstr>Change of variables in summations.</vt:lpstr>
      <vt:lpstr>Principle of Mathematical Induction</vt:lpstr>
      <vt:lpstr>Principle of Mathematical Induction</vt:lpstr>
      <vt:lpstr>Mathematical Induction </vt:lpstr>
      <vt:lpstr>Mathematical Induction </vt:lpstr>
      <vt:lpstr>Mathematical Induction</vt:lpstr>
      <vt:lpstr>PowerPoint Presentation</vt:lpstr>
      <vt:lpstr>Another View</vt:lpstr>
      <vt:lpstr>Another View</vt:lpstr>
      <vt:lpstr>Another View</vt:lpstr>
      <vt:lpstr>Another View</vt:lpstr>
      <vt:lpstr>Example 1</vt:lpstr>
      <vt:lpstr>Example 1</vt:lpstr>
      <vt:lpstr>Example 1</vt:lpstr>
      <vt:lpstr>Example 1</vt:lpstr>
      <vt:lpstr>Example 1 (contd.)</vt:lpstr>
      <vt:lpstr>Example 1 (contd.)</vt:lpstr>
      <vt:lpstr>Example 1 (contd.)</vt:lpstr>
      <vt:lpstr>Example 1 (contd.)</vt:lpstr>
      <vt:lpstr>Example 2 (page 154)</vt:lpstr>
      <vt:lpstr>Example 2 (page 154)</vt:lpstr>
      <vt:lpstr>Example 3: Summation</vt:lpstr>
      <vt:lpstr>PowerPoint Presentation</vt:lpstr>
      <vt:lpstr>Examples</vt:lpstr>
      <vt:lpstr>PowerPoint Presentation</vt:lpstr>
      <vt:lpstr>PowerPoint Presentation</vt:lpstr>
      <vt:lpstr>PowerPoint Presentation</vt:lpstr>
      <vt:lpstr>Example </vt:lpstr>
      <vt:lpstr>Example </vt:lpstr>
      <vt:lpstr>Example </vt:lpstr>
    </vt:vector>
  </TitlesOfParts>
  <Company>SFU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(Chapter 10)</dc:title>
  <dc:creator>Binay Bhattacharya</dc:creator>
  <cp:lastModifiedBy>Microsoft Office User</cp:lastModifiedBy>
  <cp:revision>100</cp:revision>
  <cp:lastPrinted>2015-03-11T08:40:55Z</cp:lastPrinted>
  <dcterms:created xsi:type="dcterms:W3CDTF">2015-03-08T06:14:15Z</dcterms:created>
  <dcterms:modified xsi:type="dcterms:W3CDTF">2020-11-02T08:24:09Z</dcterms:modified>
</cp:coreProperties>
</file>