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2" r:id="rId8"/>
    <p:sldId id="269" r:id="rId9"/>
    <p:sldId id="263" r:id="rId10"/>
    <p:sldId id="270" r:id="rId11"/>
    <p:sldId id="271" r:id="rId12"/>
    <p:sldId id="268" r:id="rId13"/>
    <p:sldId id="264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43"/>
  </p:normalViewPr>
  <p:slideViewPr>
    <p:cSldViewPr snapToGrid="0" snapToObjects="1">
      <p:cViewPr varScale="1">
        <p:scale>
          <a:sx n="100" d="100"/>
          <a:sy n="100" d="100"/>
        </p:scale>
        <p:origin x="151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1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1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1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5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11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9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9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8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0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1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67B1D-036B-3447-A46F-3AAD692006EC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29451-5880-1D4A-9A6B-A38F8348E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0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InclusionExclusion</a:t>
            </a:r>
            <a:r>
              <a:rPr lang="en-US"/>
              <a:t> 9.1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1023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8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1676400" y="533400"/>
            <a:ext cx="4800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7E64EC-6500-194A-8C05-41148F71B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7715"/>
            <a:ext cx="9144000" cy="478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875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4F4FAF7-544B-ED41-8B78-81686B86BBDC}"/>
              </a:ext>
            </a:extLst>
          </p:cNvPr>
          <p:cNvGrpSpPr/>
          <p:nvPr/>
        </p:nvGrpSpPr>
        <p:grpSpPr>
          <a:xfrm>
            <a:off x="0" y="533400"/>
            <a:ext cx="9144000" cy="5312910"/>
            <a:chOff x="0" y="533400"/>
            <a:chExt cx="9144000" cy="5312910"/>
          </a:xfrm>
        </p:grpSpPr>
        <p:sp>
          <p:nvSpPr>
            <p:cNvPr id="18439" name="Rectangle 4"/>
            <p:cNvSpPr>
              <a:spLocks noChangeArrowheads="1"/>
            </p:cNvSpPr>
            <p:nvPr/>
          </p:nvSpPr>
          <p:spPr bwMode="auto">
            <a:xfrm>
              <a:off x="1676400" y="533400"/>
              <a:ext cx="4800600" cy="243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1DDA869-82EF-FC4D-A49A-1E5EE5802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011689"/>
              <a:ext cx="9144000" cy="4834621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70B82D3-7745-C04D-97CE-529F408131DE}"/>
                </a:ext>
              </a:extLst>
            </p:cNvPr>
            <p:cNvSpPr txBox="1"/>
            <p:nvPr/>
          </p:nvSpPr>
          <p:spPr>
            <a:xfrm>
              <a:off x="406400" y="2925310"/>
              <a:ext cx="853440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Plugging x=1 and y=-1 in (</a:t>
              </a:r>
              <a:r>
                <a:rPr lang="en-US" sz="2000" dirty="0" err="1"/>
                <a:t>x+y</a:t>
              </a:r>
              <a:r>
                <a:rPr lang="en-US" sz="2000" dirty="0"/>
                <a:t>)</a:t>
              </a:r>
              <a:r>
                <a:rPr lang="en-US" sz="2000" baseline="30000" dirty="0"/>
                <a:t>r</a:t>
              </a:r>
              <a:r>
                <a:rPr lang="en-US" sz="2000" dirty="0"/>
                <a:t>= C(r,0)x</a:t>
              </a:r>
              <a:r>
                <a:rPr lang="en-US" sz="2000" baseline="30000" dirty="0"/>
                <a:t>r</a:t>
              </a:r>
              <a:r>
                <a:rPr lang="en-US" sz="2000" dirty="0"/>
                <a:t>y</a:t>
              </a:r>
              <a:r>
                <a:rPr lang="en-US" sz="2000" baseline="30000" dirty="0"/>
                <a:t>0</a:t>
              </a:r>
              <a:r>
                <a:rPr lang="en-US" sz="2000" dirty="0"/>
                <a:t> + C(r,1)x</a:t>
              </a:r>
              <a:r>
                <a:rPr lang="en-US" sz="2000" baseline="30000" dirty="0"/>
                <a:t>r-1</a:t>
              </a:r>
              <a:r>
                <a:rPr lang="en-US" sz="2000" dirty="0"/>
                <a:t>y</a:t>
              </a:r>
              <a:r>
                <a:rPr lang="en-US" sz="2000" baseline="30000" dirty="0"/>
                <a:t>1</a:t>
              </a:r>
              <a:r>
                <a:rPr lang="en-US" sz="2000" dirty="0"/>
                <a:t>+C(r,2)x</a:t>
              </a:r>
              <a:r>
                <a:rPr lang="en-US" sz="2000" baseline="30000" dirty="0"/>
                <a:t>r-2</a:t>
              </a:r>
              <a:r>
                <a:rPr lang="en-US" sz="2000" dirty="0"/>
                <a:t>y</a:t>
              </a:r>
              <a:r>
                <a:rPr lang="en-US" sz="2000" baseline="30000" dirty="0"/>
                <a:t>2</a:t>
              </a:r>
              <a:r>
                <a:rPr lang="en-US" sz="2000" dirty="0"/>
                <a:t>+ ...+ (-1)</a:t>
              </a:r>
              <a:r>
                <a:rPr lang="en-US" sz="2000" baseline="30000" dirty="0"/>
                <a:t>r</a:t>
              </a:r>
              <a:r>
                <a:rPr lang="en-US" sz="2000" dirty="0"/>
                <a:t>x</a:t>
              </a:r>
              <a:r>
                <a:rPr lang="en-US" sz="2000" baseline="30000" dirty="0"/>
                <a:t>0</a:t>
              </a:r>
              <a:r>
                <a:rPr lang="en-US" sz="2000" dirty="0"/>
                <a:t>y</a:t>
              </a:r>
              <a:r>
                <a:rPr lang="en-US" sz="2000" baseline="30000" dirty="0"/>
                <a:t>r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53479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5AEBD-EAE0-754D-842B-572896D27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Deragement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ED4AD-EDDE-4344-A6AD-A730A3EF5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Permutation of {1,2,3}: (1,2,3), (1,3,2), (2,1,3), (2,3,1), (3,1,2), (3,2,1)</a:t>
            </a:r>
          </a:p>
          <a:p>
            <a:r>
              <a:rPr lang="en-IN" dirty="0"/>
              <a:t>In combinatorial mathematics, a </a:t>
            </a:r>
            <a:r>
              <a:rPr lang="en-IN" b="1" dirty="0"/>
              <a:t>derangement</a:t>
            </a:r>
            <a:r>
              <a:rPr lang="en-IN" dirty="0"/>
              <a:t> is a permutation of the elements of a set, such that no element appears in its original position.</a:t>
            </a:r>
          </a:p>
          <a:p>
            <a:r>
              <a:rPr lang="en-IN" dirty="0"/>
              <a:t>Derangement of {1,2,3}: (2,3,1),(3,1,2)</a:t>
            </a:r>
          </a:p>
          <a:p>
            <a:r>
              <a:rPr lang="en-IN" dirty="0"/>
              <a:t>Given n distinct objects, determine the number of derangement.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47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latin typeface="Tahoma" charset="0"/>
              </a:rPr>
              <a:t>Counting Derangements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62" name="Rectangle 3" descr="Rectangle: Click to edit Master text styles&#10;Second level&#10;Third level&#10;Fourth level&#10;Fifth level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09600" y="1371600"/>
                <a:ext cx="8534400" cy="51816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2800" dirty="0">
                    <a:latin typeface="+mj-lt"/>
                  </a:rPr>
                  <a:t>Define</a:t>
                </a:r>
                <a:r>
                  <a:rPr lang="en-US" dirty="0">
                    <a:latin typeface="+mj-lt"/>
                  </a:rPr>
                  <a:t>:</a:t>
                </a:r>
                <a:r>
                  <a:rPr lang="en-US" i="1" dirty="0">
                    <a:latin typeface="+mj-lt"/>
                  </a:rPr>
                  <a:t> </a:t>
                </a:r>
                <a:r>
                  <a:rPr lang="en-US" sz="2800" i="1" dirty="0">
                    <a:latin typeface="+mj-lt"/>
                  </a:rPr>
                  <a:t>A</a:t>
                </a:r>
                <a:r>
                  <a:rPr lang="en-US" sz="2800" i="1" baseline="-25000" dirty="0">
                    <a:latin typeface="+mj-lt"/>
                  </a:rPr>
                  <a:t>i </a:t>
                </a:r>
                <a:r>
                  <a:rPr lang="en-US" sz="2800" dirty="0">
                    <a:latin typeface="+mj-lt"/>
                  </a:rPr>
                  <a:t>= &lt;permutations which bring </a:t>
                </a:r>
                <a:r>
                  <a:rPr lang="en-US" sz="2800" dirty="0" err="1">
                    <a:solidFill>
                      <a:srgbClr val="0000FF"/>
                    </a:solidFill>
                    <a:latin typeface="+mj-lt"/>
                  </a:rPr>
                  <a:t>i</a:t>
                </a:r>
                <a:r>
                  <a:rPr lang="en-US" sz="2800" dirty="0">
                    <a:latin typeface="+mj-lt"/>
                  </a:rPr>
                  <a:t> to</a:t>
                </a:r>
                <a:r>
                  <a:rPr lang="en-US" sz="2800" i="1" dirty="0">
                    <a:latin typeface="+mj-lt"/>
                  </a:rPr>
                  <a:t> </a:t>
                </a:r>
                <a:r>
                  <a:rPr lang="en-US" sz="2800" dirty="0">
                    <a:latin typeface="+mj-lt"/>
                  </a:rPr>
                  <a:t>location </a:t>
                </a:r>
                <a:r>
                  <a:rPr lang="en-US" sz="2800" dirty="0" err="1">
                    <a:solidFill>
                      <a:srgbClr val="0000FF"/>
                    </a:solidFill>
                    <a:latin typeface="+mj-lt"/>
                  </a:rPr>
                  <a:t>i</a:t>
                </a:r>
                <a:r>
                  <a:rPr lang="en-US" sz="2800" dirty="0">
                    <a:latin typeface="+mj-lt"/>
                  </a:rPr>
                  <a:t>}</a:t>
                </a:r>
              </a:p>
              <a:p>
                <a:pPr lvl="1"/>
                <a:r>
                  <a:rPr lang="en-US" dirty="0"/>
                  <a:t>A = {1,2,3}; </a:t>
                </a:r>
              </a:p>
              <a:p>
                <a:pPr marL="457200" lvl="1" indent="0">
                  <a:buNone/>
                </a:pPr>
                <a:r>
                  <a:rPr lang="en-US" dirty="0"/>
                  <a:t>   |A</a:t>
                </a:r>
                <a:r>
                  <a:rPr lang="en-US" baseline="-25000" dirty="0"/>
                  <a:t>1</a:t>
                </a:r>
                <a:r>
                  <a:rPr lang="en-US" dirty="0"/>
                  <a:t>|=|A</a:t>
                </a:r>
                <a:r>
                  <a:rPr lang="en-US" baseline="-25000" dirty="0"/>
                  <a:t>2</a:t>
                </a:r>
                <a:r>
                  <a:rPr lang="en-US" dirty="0"/>
                  <a:t>|=|A</a:t>
                </a:r>
                <a:r>
                  <a:rPr lang="en-US" baseline="-25000" dirty="0"/>
                  <a:t>3</a:t>
                </a:r>
                <a:r>
                  <a:rPr lang="en-US" dirty="0"/>
                  <a:t>|=2!; |A</a:t>
                </a:r>
                <a:r>
                  <a:rPr lang="en-US" baseline="-25000" dirty="0"/>
                  <a:t>1</a:t>
                </a:r>
                <a:r>
                  <a:rPr lang="en-US" dirty="0">
                    <a:sym typeface="Symbol" charset="0"/>
                  </a:rPr>
                  <a:t>  A2|=|</a:t>
                </a:r>
                <a:r>
                  <a:rPr lang="en-US" dirty="0"/>
                  <a:t>A</a:t>
                </a:r>
                <a:r>
                  <a:rPr lang="en-US" baseline="-25000" dirty="0"/>
                  <a:t>1</a:t>
                </a:r>
                <a:r>
                  <a:rPr lang="en-US" dirty="0">
                    <a:sym typeface="Symbol" charset="0"/>
                  </a:rPr>
                  <a:t>  A|=|</a:t>
                </a:r>
                <a:r>
                  <a:rPr lang="en-US" dirty="0"/>
                  <a:t>A</a:t>
                </a:r>
                <a:r>
                  <a:rPr lang="en-US" baseline="-25000" dirty="0"/>
                  <a:t>2</a:t>
                </a:r>
                <a:r>
                  <a:rPr lang="en-US" dirty="0">
                    <a:sym typeface="Symbol" charset="0"/>
                  </a:rPr>
                  <a:t>  A</a:t>
                </a:r>
                <a:r>
                  <a:rPr lang="en-US" baseline="-25000" dirty="0">
                    <a:sym typeface="Symbol" charset="0"/>
                  </a:rPr>
                  <a:t>3</a:t>
                </a:r>
                <a:r>
                  <a:rPr lang="en-US" dirty="0">
                    <a:sym typeface="Symbol" charset="0"/>
                  </a:rPr>
                  <a:t>|=1;</a:t>
                </a:r>
                <a:r>
                  <a:rPr lang="en-US" dirty="0"/>
                  <a:t> </a:t>
                </a:r>
              </a:p>
              <a:p>
                <a:pPr marL="457200" lvl="1" indent="0">
                  <a:buNone/>
                </a:pPr>
                <a:r>
                  <a:rPr lang="en-US" dirty="0"/>
                  <a:t>   |</a:t>
                </a:r>
                <a:r>
                  <a:rPr lang="en-US" i="1" dirty="0"/>
                  <a:t>A</a:t>
                </a:r>
                <a:r>
                  <a:rPr lang="en-US" baseline="-25000" dirty="0"/>
                  <a:t>1</a:t>
                </a:r>
                <a:r>
                  <a:rPr lang="en-US" sz="3200" dirty="0">
                    <a:sym typeface="Symbol" charset="0"/>
                  </a:rPr>
                  <a:t></a:t>
                </a:r>
                <a:r>
                  <a:rPr lang="en-US" i="1" dirty="0"/>
                  <a:t>A</a:t>
                </a:r>
                <a:r>
                  <a:rPr lang="en-US" baseline="-25000" dirty="0"/>
                  <a:t>2</a:t>
                </a:r>
                <a:r>
                  <a:rPr lang="en-US" dirty="0">
                    <a:sym typeface="Symbol" charset="0"/>
                  </a:rPr>
                  <a:t>  A</a:t>
                </a:r>
                <a:r>
                  <a:rPr lang="en-US" baseline="-25000" dirty="0">
                    <a:sym typeface="Symbol" charset="0"/>
                  </a:rPr>
                  <a:t>3</a:t>
                </a:r>
                <a:r>
                  <a:rPr lang="en-US" dirty="0"/>
                  <a:t>| = 1</a:t>
                </a:r>
              </a:p>
              <a:p>
                <a:r>
                  <a:rPr lang="en-US" sz="2800" dirty="0"/>
                  <a:t>Number of derangement</a:t>
                </a:r>
                <a:endParaRPr lang="en-US" sz="2400" dirty="0"/>
              </a:p>
              <a:p>
                <a:pPr>
                  <a:buNone/>
                </a:pPr>
                <a:r>
                  <a:rPr lang="en-US" sz="2400" dirty="0">
                    <a:latin typeface="Tahoma" charset="0"/>
                  </a:rPr>
                  <a:t>	</a:t>
                </a:r>
                <a:r>
                  <a:rPr lang="en-US" sz="2400" dirty="0"/>
                  <a:t>= </a:t>
                </a:r>
                <a:r>
                  <a:rPr lang="en-US" sz="2300" dirty="0"/>
                  <a:t>3! -|</a:t>
                </a:r>
                <a:r>
                  <a:rPr lang="en-US" sz="2300" i="1" dirty="0"/>
                  <a:t>A</a:t>
                </a:r>
                <a:r>
                  <a:rPr lang="en-US" sz="2300" baseline="-25000" dirty="0"/>
                  <a:t>1</a:t>
                </a:r>
                <a:r>
                  <a:rPr lang="en-US" sz="2300" dirty="0"/>
                  <a:t>| - |A</a:t>
                </a:r>
                <a:r>
                  <a:rPr lang="en-US" sz="2300" baseline="-25000" dirty="0"/>
                  <a:t>2</a:t>
                </a:r>
                <a:r>
                  <a:rPr lang="en-US" sz="2300" dirty="0"/>
                  <a:t>| -|A</a:t>
                </a:r>
                <a:r>
                  <a:rPr lang="en-US" sz="2300" baseline="-25000" dirty="0"/>
                  <a:t>3</a:t>
                </a:r>
                <a:r>
                  <a:rPr lang="en-US" sz="2300" dirty="0"/>
                  <a:t>| + |</a:t>
                </a:r>
                <a:r>
                  <a:rPr lang="en-US" sz="2300" i="1" dirty="0"/>
                  <a:t>A</a:t>
                </a:r>
                <a:r>
                  <a:rPr lang="en-US" sz="2300" baseline="-25000" dirty="0"/>
                  <a:t>1</a:t>
                </a:r>
                <a:r>
                  <a:rPr lang="en-US" sz="2300" dirty="0">
                    <a:sym typeface="Symbol" charset="0"/>
                  </a:rPr>
                  <a:t></a:t>
                </a:r>
                <a:r>
                  <a:rPr lang="en-US" sz="2300" i="1" dirty="0"/>
                  <a:t>A</a:t>
                </a:r>
                <a:r>
                  <a:rPr lang="en-US" sz="2300" baseline="-25000" dirty="0"/>
                  <a:t>2</a:t>
                </a:r>
                <a:r>
                  <a:rPr lang="en-US" sz="2300" dirty="0"/>
                  <a:t>| + |</a:t>
                </a:r>
                <a:r>
                  <a:rPr lang="en-US" sz="2300" i="1" dirty="0"/>
                  <a:t>A</a:t>
                </a:r>
                <a:r>
                  <a:rPr lang="en-US" sz="2300" baseline="-25000" dirty="0"/>
                  <a:t>1</a:t>
                </a:r>
                <a:r>
                  <a:rPr lang="en-US" sz="2300" dirty="0">
                    <a:sym typeface="Symbol" charset="0"/>
                  </a:rPr>
                  <a:t></a:t>
                </a:r>
                <a:r>
                  <a:rPr lang="en-US" sz="2300" i="1" dirty="0"/>
                  <a:t>A</a:t>
                </a:r>
                <a:r>
                  <a:rPr lang="en-US" sz="2300" baseline="-25000" dirty="0"/>
                  <a:t>2</a:t>
                </a:r>
                <a:r>
                  <a:rPr lang="en-US" sz="2300" dirty="0"/>
                  <a:t>| + |</a:t>
                </a:r>
                <a:r>
                  <a:rPr lang="en-US" sz="2300" i="1" dirty="0"/>
                  <a:t>A</a:t>
                </a:r>
                <a:r>
                  <a:rPr lang="en-US" sz="2300" baseline="-25000" dirty="0"/>
                  <a:t>1</a:t>
                </a:r>
                <a:r>
                  <a:rPr lang="en-US" sz="2300" dirty="0">
                    <a:sym typeface="Symbol" charset="0"/>
                  </a:rPr>
                  <a:t></a:t>
                </a:r>
                <a:r>
                  <a:rPr lang="en-US" sz="2300" i="1" dirty="0"/>
                  <a:t>A</a:t>
                </a:r>
                <a:r>
                  <a:rPr lang="en-US" sz="2300" baseline="-25000" dirty="0"/>
                  <a:t>2</a:t>
                </a:r>
                <a:r>
                  <a:rPr lang="en-US" sz="2300" dirty="0"/>
                  <a:t>| - |</a:t>
                </a:r>
                <a:r>
                  <a:rPr lang="en-US" sz="2300" i="1" dirty="0"/>
                  <a:t>A</a:t>
                </a:r>
                <a:r>
                  <a:rPr lang="en-US" sz="2300" baseline="-25000" dirty="0"/>
                  <a:t>1</a:t>
                </a:r>
                <a:r>
                  <a:rPr lang="en-US" sz="2300" dirty="0">
                    <a:sym typeface="Symbol" charset="0"/>
                  </a:rPr>
                  <a:t></a:t>
                </a:r>
                <a:r>
                  <a:rPr lang="en-US" sz="2300" i="1" dirty="0"/>
                  <a:t>A</a:t>
                </a:r>
                <a:r>
                  <a:rPr lang="en-US" sz="2300" baseline="-25000" dirty="0"/>
                  <a:t>2</a:t>
                </a:r>
                <a:r>
                  <a:rPr lang="en-US" sz="2300" dirty="0">
                    <a:sym typeface="Symbol" charset="0"/>
                  </a:rPr>
                  <a:t>  A</a:t>
                </a:r>
                <a:r>
                  <a:rPr lang="en-US" sz="2300" baseline="-25000" dirty="0">
                    <a:sym typeface="Symbol" charset="0"/>
                  </a:rPr>
                  <a:t>3</a:t>
                </a:r>
                <a:r>
                  <a:rPr lang="en-US" sz="2300" dirty="0"/>
                  <a:t>|</a:t>
                </a:r>
              </a:p>
              <a:p>
                <a:pPr>
                  <a:buNone/>
                </a:pPr>
                <a:endParaRPr lang="en-US" sz="2400" dirty="0"/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 dirty="0"/>
                  <a:t>    = 4!-</a:t>
                </a:r>
                <a:r>
                  <a:rPr lang="en-US" sz="2400" i="1" dirty="0"/>
                  <a:t>C </a:t>
                </a:r>
                <a:r>
                  <a:rPr lang="en-US" sz="2400" dirty="0"/>
                  <a:t>(3,1)2!+</a:t>
                </a:r>
                <a:r>
                  <a:rPr lang="en-US" sz="2400" i="1" dirty="0"/>
                  <a:t>C </a:t>
                </a:r>
                <a:r>
                  <a:rPr lang="en-US" sz="2400" dirty="0"/>
                  <a:t>(3,2)1!-</a:t>
                </a:r>
                <a:r>
                  <a:rPr lang="en-US" sz="2400" i="1" dirty="0"/>
                  <a:t>C </a:t>
                </a:r>
                <a:r>
                  <a:rPr lang="en-US" sz="2400" dirty="0"/>
                  <a:t>(3,3)0!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sz="2400" dirty="0"/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400" dirty="0"/>
                  <a:t>    = </a:t>
                </a:r>
                <a:r>
                  <a:rPr lang="en-US" sz="2800" dirty="0"/>
                  <a:t>3!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1!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2! </m:t>
                    </m:r>
                  </m:oMath>
                </a14:m>
                <a:r>
                  <a:rPr lang="en-US" sz="2800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3.2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2!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1!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3.2.1</m:t>
                        </m:r>
                      </m:num>
                      <m:den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3!</m:t>
                        </m:r>
                      </m:den>
                    </m:f>
                  </m:oMath>
                </a14:m>
                <a:r>
                  <a:rPr lang="en-US" sz="2800" dirty="0"/>
                  <a:t> 0!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800" dirty="0"/>
                  <a:t>   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800" dirty="0"/>
                  <a:t>   = 3!(1-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1!</m:t>
                        </m:r>
                      </m:den>
                    </m:f>
                  </m:oMath>
                </a14:m>
                <a:r>
                  <a:rPr lang="en-US" sz="24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/>
                  <a:t>) = 2</a:t>
                </a:r>
              </a:p>
            </p:txBody>
          </p:sp>
        </mc:Choice>
        <mc:Fallback xmlns="">
          <p:sp>
            <p:nvSpPr>
              <p:cNvPr id="19462" name="Rectangle 3" descr="Rectangle: Click to edit Master text styles&#10;Second level&#10;Third level&#10;Fourth level&#10;Fifth level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09600" y="1371600"/>
                <a:ext cx="8534400" cy="5181600"/>
              </a:xfrm>
              <a:blipFill>
                <a:blip r:embed="rId2"/>
                <a:stretch>
                  <a:fillRect l="-1190" t="-2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1858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dirty="0"/>
              <a:t>Counting Derangements</a:t>
            </a:r>
            <a:br>
              <a:rPr lang="en-US" dirty="0"/>
            </a:br>
            <a:r>
              <a:rPr lang="en-US" dirty="0"/>
              <a:t>General Formula</a:t>
            </a:r>
          </a:p>
        </p:txBody>
      </p:sp>
      <p:sp>
        <p:nvSpPr>
          <p:cNvPr id="2151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534400" cy="5181600"/>
          </a:xfrm>
        </p:spPr>
        <p:txBody>
          <a:bodyPr/>
          <a:lstStyle/>
          <a:p>
            <a:r>
              <a:rPr lang="en-US" dirty="0"/>
              <a:t>Theorem: </a:t>
            </a:r>
          </a:p>
          <a:p>
            <a:pPr marL="0" indent="0">
              <a:buNone/>
            </a:pPr>
            <a:r>
              <a:rPr lang="en-US" dirty="0"/>
              <a:t>	The number of derangements of a set with 	</a:t>
            </a:r>
            <a:r>
              <a:rPr lang="en-US" i="1" dirty="0"/>
              <a:t>n</a:t>
            </a:r>
            <a:r>
              <a:rPr lang="en-US" dirty="0"/>
              <a:t> 	elements is given by:</a:t>
            </a:r>
          </a:p>
          <a:p>
            <a:pPr eaLnBrk="1" hangingPunct="1">
              <a:buFont typeface="Wingdings" charset="0"/>
              <a:buNone/>
            </a:pPr>
            <a:endParaRPr lang="en-US" dirty="0"/>
          </a:p>
          <a:p>
            <a:pPr eaLnBrk="1" hangingPunct="1">
              <a:buFont typeface="Wingdings" charset="0"/>
              <a:buNone/>
            </a:pPr>
            <a:endParaRPr lang="en-US" dirty="0"/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374253"/>
              </p:ext>
            </p:extLst>
          </p:nvPr>
        </p:nvGraphicFramePr>
        <p:xfrm>
          <a:off x="1320800" y="3450431"/>
          <a:ext cx="6858000" cy="1158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3" imgW="2552400" imgH="431640" progId="Equation.3">
                  <p:embed/>
                </p:oleObj>
              </mc:Choice>
              <mc:Fallback>
                <p:oleObj name="Equation" r:id="rId3" imgW="2552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3450431"/>
                        <a:ext cx="6858000" cy="1158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14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7" name="Oval 25"/>
          <p:cNvSpPr>
            <a:spLocks noChangeArrowheads="1"/>
          </p:cNvSpPr>
          <p:nvPr/>
        </p:nvSpPr>
        <p:spPr bwMode="auto">
          <a:xfrm>
            <a:off x="4495800" y="4267200"/>
            <a:ext cx="1143000" cy="990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17525" y="1636713"/>
            <a:ext cx="7382963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Compute the number of solutions to x1+x2+x3=11</a:t>
            </a:r>
          </a:p>
          <a:p>
            <a:r>
              <a:rPr lang="en-US" dirty="0"/>
              <a:t>where x1,x2,x3 non-negative integers and x1 &lt;=3, x2&lt;=4, x3&lt;=6.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P1: x1 &gt; 3  </a:t>
            </a:r>
          </a:p>
          <a:p>
            <a:r>
              <a:rPr lang="en-US" dirty="0"/>
              <a:t>P2: x2 &gt; 4</a:t>
            </a:r>
          </a:p>
          <a:p>
            <a:r>
              <a:rPr lang="en-US" dirty="0"/>
              <a:t>P3: x3 &gt; 6</a:t>
            </a:r>
          </a:p>
          <a:p>
            <a:r>
              <a:rPr lang="en-US" dirty="0"/>
              <a:t>The solution must have none of the properties P1,P2,P3.</a:t>
            </a:r>
          </a:p>
          <a:p>
            <a:endParaRPr lang="en-US" dirty="0"/>
          </a:p>
          <a:p>
            <a:r>
              <a:rPr lang="en-US" dirty="0">
                <a:sym typeface="Wingdings" charset="0"/>
              </a:rPr>
              <a:t></a:t>
            </a:r>
            <a:r>
              <a:rPr lang="en-US" dirty="0"/>
              <a:t>The solution of a problem x1+x2+x3=11 with constraints x1 &gt; 3 is solved as </a:t>
            </a:r>
          </a:p>
          <a:p>
            <a:r>
              <a:rPr lang="en-US" dirty="0"/>
              <a:t>follows: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flipH="1">
            <a:off x="3048000" y="5029200"/>
            <a:ext cx="457200" cy="228600"/>
          </a:xfrm>
          <a:prstGeom prst="flowChartMagneticDisk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flipH="1">
            <a:off x="2362200" y="5029200"/>
            <a:ext cx="457200" cy="228600"/>
          </a:xfrm>
          <a:prstGeom prst="flowChartMagneticDisk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flipH="1">
            <a:off x="3733800" y="5029200"/>
            <a:ext cx="457200" cy="228600"/>
          </a:xfrm>
          <a:prstGeom prst="flowChartMagneticDisk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2514600" y="48768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2514600" y="46482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2514600" y="44196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2346325" y="5370513"/>
            <a:ext cx="1860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x1       x2        x3</a:t>
            </a:r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2514600" y="41910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4800600" y="47244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Oval 19"/>
          <p:cNvSpPr>
            <a:spLocks noChangeArrowheads="1"/>
          </p:cNvSpPr>
          <p:nvPr/>
        </p:nvSpPr>
        <p:spPr bwMode="auto">
          <a:xfrm>
            <a:off x="4953000" y="48768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5257800" y="47244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21"/>
          <p:cNvSpPr>
            <a:spLocks noChangeArrowheads="1"/>
          </p:cNvSpPr>
          <p:nvPr/>
        </p:nvSpPr>
        <p:spPr bwMode="auto">
          <a:xfrm>
            <a:off x="5181600" y="49530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Oval 22"/>
          <p:cNvSpPr>
            <a:spLocks noChangeArrowheads="1"/>
          </p:cNvSpPr>
          <p:nvPr/>
        </p:nvSpPr>
        <p:spPr bwMode="auto">
          <a:xfrm>
            <a:off x="5029200" y="46482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Oval 23"/>
          <p:cNvSpPr>
            <a:spLocks noChangeArrowheads="1"/>
          </p:cNvSpPr>
          <p:nvPr/>
        </p:nvSpPr>
        <p:spPr bwMode="auto">
          <a:xfrm>
            <a:off x="4953000" y="44196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24"/>
          <p:cNvSpPr>
            <a:spLocks noChangeArrowheads="1"/>
          </p:cNvSpPr>
          <p:nvPr/>
        </p:nvSpPr>
        <p:spPr bwMode="auto">
          <a:xfrm>
            <a:off x="5181600" y="4495800"/>
            <a:ext cx="152400" cy="15240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5775325" y="4532313"/>
            <a:ext cx="1428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7 more balls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 flipH="1">
            <a:off x="3429000" y="46482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V="1">
            <a:off x="1600200" y="48006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365125" y="4913313"/>
            <a:ext cx="11620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4 balls in </a:t>
            </a:r>
          </a:p>
          <a:p>
            <a:r>
              <a:rPr lang="en-US"/>
              <a:t>basket x1</a:t>
            </a:r>
          </a:p>
          <a:p>
            <a:r>
              <a:rPr lang="en-US"/>
              <a:t>already.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5867400" y="4953000"/>
            <a:ext cx="23083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Total number of ways: </a:t>
            </a:r>
          </a:p>
          <a:p>
            <a:r>
              <a:rPr lang="en-US" dirty="0"/>
              <a:t>C(7+3-1,3-1)=36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65125" y="5980113"/>
            <a:ext cx="71524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Therefore: N-N(P1)-N(P2)-N(P3)+N(P1,P2)+N(P2,P3)+N(P1,P3)-N(P1,P2,P3)</a:t>
            </a:r>
          </a:p>
          <a:p>
            <a:r>
              <a:rPr lang="en-US" dirty="0"/>
              <a:t>                  C(11+3-1,7) – C(7+3-1,7) – C(6+3-1,6) −C(5+3-1,5)+…. – 0.</a:t>
            </a:r>
          </a:p>
        </p:txBody>
      </p:sp>
    </p:spTree>
    <p:extLst>
      <p:ext uri="{BB962C8B-B14F-4D97-AF65-F5344CB8AC3E}">
        <p14:creationId xmlns:p14="http://schemas.microsoft.com/office/powerpoint/2010/main" val="12781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latin typeface="+mn-lt"/>
              </a:rPr>
              <a:t>Standard Inclusion-Exclusion</a:t>
            </a:r>
          </a:p>
        </p:txBody>
      </p:sp>
      <p:sp>
        <p:nvSpPr>
          <p:cNvPr id="1536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51054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endParaRPr lang="en-US" dirty="0"/>
          </a:p>
          <a:p>
            <a:pPr eaLnBrk="1" hangingPunct="1">
              <a:buFont typeface="Wingdings" charset="0"/>
              <a:buNone/>
            </a:pPr>
            <a:endParaRPr lang="en-US" dirty="0"/>
          </a:p>
          <a:p>
            <a:pPr eaLnBrk="1" hangingPunct="1">
              <a:buFont typeface="Wingdings" charset="0"/>
              <a:buNone/>
            </a:pPr>
            <a:endParaRPr lang="en-US" dirty="0"/>
          </a:p>
          <a:p>
            <a:pPr eaLnBrk="1" hangingPunct="1">
              <a:buFont typeface="Wingdings" charset="0"/>
              <a:buNone/>
            </a:pPr>
            <a:endParaRPr lang="en-US" dirty="0"/>
          </a:p>
          <a:p>
            <a:pPr eaLnBrk="1" hangingPunct="1">
              <a:buFont typeface="Wingdings" charset="0"/>
              <a:buNone/>
            </a:pPr>
            <a:endParaRPr lang="en-US" dirty="0"/>
          </a:p>
          <a:p>
            <a:pPr eaLnBrk="1" hangingPunct="1">
              <a:buFont typeface="Wingdings" charset="0"/>
              <a:buNone/>
            </a:pPr>
            <a:endParaRPr lang="en-US" dirty="0"/>
          </a:p>
          <a:p>
            <a:pPr eaLnBrk="1" hangingPunct="1">
              <a:buFont typeface="Wingdings" charset="0"/>
              <a:buNone/>
            </a:pPr>
            <a:r>
              <a:rPr lang="en-US" dirty="0"/>
              <a:t>Inclusion-Exclusion principle:</a:t>
            </a:r>
          </a:p>
        </p:txBody>
      </p:sp>
      <p:pic>
        <p:nvPicPr>
          <p:cNvPr id="15367" name="Picture 4" descr="InclusionExclu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0"/>
            <a:ext cx="6073775" cy="390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5"/>
          <p:cNvSpPr>
            <a:spLocks noChangeArrowheads="1"/>
          </p:cNvSpPr>
          <p:nvPr/>
        </p:nvSpPr>
        <p:spPr bwMode="auto">
          <a:xfrm>
            <a:off x="1981200" y="1143000"/>
            <a:ext cx="4800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2703513" y="3078163"/>
            <a:ext cx="13350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A-A</a:t>
            </a:r>
            <a:r>
              <a:rPr lang="en-US" sz="2800">
                <a:cs typeface="Times New Roman" charset="0"/>
                <a:sym typeface="Symbol" charset="0"/>
              </a:rPr>
              <a:t></a:t>
            </a:r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</a:p>
        </p:txBody>
      </p:sp>
      <p:sp>
        <p:nvSpPr>
          <p:cNvPr id="15370" name="Text Box 7"/>
          <p:cNvSpPr txBox="1">
            <a:spLocks noChangeArrowheads="1"/>
          </p:cNvSpPr>
          <p:nvPr/>
        </p:nvSpPr>
        <p:spPr bwMode="auto">
          <a:xfrm>
            <a:off x="6934200" y="1508125"/>
            <a:ext cx="477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U</a:t>
            </a:r>
          </a:p>
        </p:txBody>
      </p:sp>
      <p:sp>
        <p:nvSpPr>
          <p:cNvPr id="15371" name="Text Box 8"/>
          <p:cNvSpPr txBox="1">
            <a:spLocks noChangeArrowheads="1"/>
          </p:cNvSpPr>
          <p:nvPr/>
        </p:nvSpPr>
        <p:spPr bwMode="auto">
          <a:xfrm>
            <a:off x="4076700" y="3078163"/>
            <a:ext cx="9525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800">
                <a:cs typeface="Times New Roman" charset="0"/>
                <a:sym typeface="Symbol" charset="0"/>
              </a:rPr>
              <a:t></a:t>
            </a:r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</a:p>
        </p:txBody>
      </p:sp>
      <p:sp>
        <p:nvSpPr>
          <p:cNvPr id="15372" name="Text Box 9"/>
          <p:cNvSpPr txBox="1">
            <a:spLocks noChangeArrowheads="1"/>
          </p:cNvSpPr>
          <p:nvPr/>
        </p:nvSpPr>
        <p:spPr bwMode="auto">
          <a:xfrm>
            <a:off x="5141913" y="3048000"/>
            <a:ext cx="13350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B-A</a:t>
            </a:r>
            <a:r>
              <a:rPr lang="en-US" sz="2800">
                <a:cs typeface="Times New Roman" charset="0"/>
                <a:sym typeface="Symbol" charset="0"/>
              </a:rPr>
              <a:t></a:t>
            </a:r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</a:p>
        </p:txBody>
      </p:sp>
      <p:graphicFrame>
        <p:nvGraphicFramePr>
          <p:cNvPr id="15362" name="Object 10"/>
          <p:cNvGraphicFramePr>
            <a:graphicFrameLocks noChangeAspect="1"/>
          </p:cNvGraphicFramePr>
          <p:nvPr/>
        </p:nvGraphicFramePr>
        <p:xfrm>
          <a:off x="685800" y="5629275"/>
          <a:ext cx="73120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4" imgW="1993680" imgH="203040" progId="Equation.3">
                  <p:embed/>
                </p:oleObj>
              </mc:Choice>
              <mc:Fallback>
                <p:oleObj name="Equation" r:id="rId4" imgW="1993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629275"/>
                        <a:ext cx="73120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728F4EE-2B8A-3B41-9492-6D2794189CF1}"/>
              </a:ext>
            </a:extLst>
          </p:cNvPr>
          <p:cNvSpPr txBox="1"/>
          <p:nvPr/>
        </p:nvSpPr>
        <p:spPr>
          <a:xfrm>
            <a:off x="2959100" y="1842334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217D9B-89DB-D541-9F2F-C0B7BC7AD9BA}"/>
              </a:ext>
            </a:extLst>
          </p:cNvPr>
          <p:cNvSpPr txBox="1"/>
          <p:nvPr/>
        </p:nvSpPr>
        <p:spPr>
          <a:xfrm>
            <a:off x="5537200" y="179784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316042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latin typeface="+mn-lt"/>
              </a:rPr>
              <a:t>Inclusion-Exclusion-Inclusion</a:t>
            </a:r>
          </a:p>
        </p:txBody>
      </p:sp>
      <p:sp>
        <p:nvSpPr>
          <p:cNvPr id="1639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51054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r>
              <a:rPr lang="ja-JP" altLang="en-US">
                <a:latin typeface="Tahoma" charset="0"/>
              </a:rPr>
              <a:t>“</a:t>
            </a:r>
            <a:r>
              <a:rPr lang="en-US" dirty="0"/>
              <a:t>Inclusion-Exclusion-Inclusion</a:t>
            </a:r>
            <a:r>
              <a:rPr lang="ja-JP" altLang="en-US"/>
              <a:t>”</a:t>
            </a:r>
            <a:r>
              <a:rPr lang="en-US" dirty="0"/>
              <a:t> principle:</a:t>
            </a:r>
          </a:p>
        </p:txBody>
      </p:sp>
      <p:sp>
        <p:nvSpPr>
          <p:cNvPr id="16391" name="Rectangle 4"/>
          <p:cNvSpPr>
            <a:spLocks noChangeArrowheads="1"/>
          </p:cNvSpPr>
          <p:nvPr/>
        </p:nvSpPr>
        <p:spPr bwMode="auto">
          <a:xfrm>
            <a:off x="1676400" y="533400"/>
            <a:ext cx="4800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491205"/>
              </p:ext>
            </p:extLst>
          </p:nvPr>
        </p:nvGraphicFramePr>
        <p:xfrm>
          <a:off x="152400" y="6192360"/>
          <a:ext cx="88392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" imgW="4762440" imgH="203040" progId="Equation.3">
                  <p:embed/>
                </p:oleObj>
              </mc:Choice>
              <mc:Fallback>
                <p:oleObj name="Equation" r:id="rId3" imgW="4762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192360"/>
                        <a:ext cx="88392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92" name="Picture 6" descr="InclusionExclusionInclus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55738"/>
            <a:ext cx="7467600" cy="456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290763" y="2514600"/>
            <a:ext cx="1671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3200">
                <a:solidFill>
                  <a:schemeClr val="tx2"/>
                </a:solidFill>
                <a:latin typeface="Times New Roman" charset="0"/>
                <a:cs typeface="Times New Roman" charset="0"/>
              </a:rPr>
              <a:t>-</a:t>
            </a:r>
            <a:r>
              <a:rPr lang="en-US" sz="2800">
                <a:cs typeface="Times New Roman" charset="0"/>
                <a:sym typeface="Symbol" charset="0"/>
              </a:rPr>
              <a:t>(</a:t>
            </a:r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3200">
                <a:solidFill>
                  <a:schemeClr val="tx2"/>
                </a:solidFill>
                <a:latin typeface="Times New Roman" charset="0"/>
                <a:cs typeface="Times New Roman" charset="0"/>
                <a:sym typeface="Symbol" charset="0"/>
              </a:rPr>
              <a:t></a:t>
            </a:r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C</a:t>
            </a:r>
            <a:r>
              <a:rPr lang="en-US" sz="2800">
                <a:cs typeface="Times New Roman" charset="0"/>
                <a:sym typeface="Symbol" charset="0"/>
              </a:rPr>
              <a:t>)</a:t>
            </a:r>
          </a:p>
        </p:txBody>
      </p:sp>
      <p:sp>
        <p:nvSpPr>
          <p:cNvPr id="16394" name="Text Box 8"/>
          <p:cNvSpPr txBox="1">
            <a:spLocks noChangeArrowheads="1"/>
          </p:cNvSpPr>
          <p:nvPr/>
        </p:nvSpPr>
        <p:spPr bwMode="auto">
          <a:xfrm>
            <a:off x="5486400" y="2514600"/>
            <a:ext cx="16716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3200">
                <a:solidFill>
                  <a:schemeClr val="tx2"/>
                </a:solidFill>
                <a:latin typeface="Times New Roman" charset="0"/>
                <a:cs typeface="Times New Roman" charset="0"/>
              </a:rPr>
              <a:t>-</a:t>
            </a:r>
            <a:r>
              <a:rPr lang="en-US" sz="2800">
                <a:cs typeface="Times New Roman" charset="0"/>
                <a:sym typeface="Symbol" charset="0"/>
              </a:rPr>
              <a:t>(</a:t>
            </a:r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3200">
                <a:solidFill>
                  <a:schemeClr val="tx2"/>
                </a:solidFill>
                <a:latin typeface="Times New Roman" charset="0"/>
                <a:cs typeface="Times New Roman" charset="0"/>
                <a:sym typeface="Symbol" charset="0"/>
              </a:rPr>
              <a:t></a:t>
            </a:r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C</a:t>
            </a:r>
            <a:r>
              <a:rPr lang="en-US" sz="2800">
                <a:cs typeface="Times New Roman" charset="0"/>
                <a:sym typeface="Symbol" charset="0"/>
              </a:rPr>
              <a:t>)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3886200" y="4068763"/>
            <a:ext cx="1671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C</a:t>
            </a:r>
            <a:r>
              <a:rPr lang="en-US" sz="3200">
                <a:solidFill>
                  <a:schemeClr val="tx2"/>
                </a:solidFill>
                <a:latin typeface="Times New Roman" charset="0"/>
                <a:cs typeface="Times New Roman" charset="0"/>
              </a:rPr>
              <a:t>-</a:t>
            </a:r>
            <a:r>
              <a:rPr lang="en-US" sz="2800">
                <a:cs typeface="Times New Roman" charset="0"/>
                <a:sym typeface="Symbol" charset="0"/>
              </a:rPr>
              <a:t>(</a:t>
            </a:r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3200">
                <a:solidFill>
                  <a:schemeClr val="tx2"/>
                </a:solidFill>
                <a:latin typeface="Times New Roman" charset="0"/>
                <a:cs typeface="Times New Roman" charset="0"/>
                <a:sym typeface="Symbol" charset="0"/>
              </a:rPr>
              <a:t></a:t>
            </a:r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800">
                <a:cs typeface="Times New Roman" charset="0"/>
                <a:sym typeface="Symbol" charset="0"/>
              </a:rPr>
              <a:t>)</a:t>
            </a:r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4114800" y="2438400"/>
            <a:ext cx="1139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1800">
                <a:cs typeface="Times New Roman" charset="0"/>
                <a:sym typeface="Symbol" charset="0"/>
              </a:rPr>
              <a:t>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</a:p>
          <a:p>
            <a:pPr algn="ctr" eaLnBrk="1" hangingPunct="1"/>
            <a:r>
              <a:rPr lang="en-US" sz="2000">
                <a:solidFill>
                  <a:schemeClr val="tx2"/>
                </a:solidFill>
                <a:latin typeface="Times New Roman" charset="0"/>
                <a:cs typeface="Times New Roman" charset="0"/>
              </a:rPr>
              <a:t>-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1800">
                <a:cs typeface="Times New Roman" charset="0"/>
                <a:sym typeface="Symbol" charset="0"/>
              </a:rPr>
              <a:t>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1800">
                <a:cs typeface="Times New Roman" charset="0"/>
                <a:sym typeface="Symbol" charset="0"/>
              </a:rPr>
              <a:t>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C</a:t>
            </a:r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7543800" y="1600200"/>
            <a:ext cx="477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U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3279775" y="3260725"/>
            <a:ext cx="1139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1800">
                <a:cs typeface="Times New Roman" charset="0"/>
                <a:sym typeface="Symbol" charset="0"/>
              </a:rPr>
              <a:t>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C</a:t>
            </a:r>
          </a:p>
          <a:p>
            <a:pPr algn="ctr" eaLnBrk="1" hangingPunct="1"/>
            <a:r>
              <a:rPr lang="en-US" sz="2000">
                <a:solidFill>
                  <a:schemeClr val="tx2"/>
                </a:solidFill>
                <a:latin typeface="Times New Roman" charset="0"/>
                <a:cs typeface="Times New Roman" charset="0"/>
              </a:rPr>
              <a:t>-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1800">
                <a:cs typeface="Times New Roman" charset="0"/>
                <a:sym typeface="Symbol" charset="0"/>
              </a:rPr>
              <a:t>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1800">
                <a:cs typeface="Times New Roman" charset="0"/>
                <a:sym typeface="Symbol" charset="0"/>
              </a:rPr>
              <a:t>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C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4956175" y="3260725"/>
            <a:ext cx="1139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1800">
                <a:cs typeface="Times New Roman" charset="0"/>
                <a:sym typeface="Symbol" charset="0"/>
              </a:rPr>
              <a:t>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C</a:t>
            </a:r>
          </a:p>
          <a:p>
            <a:pPr algn="ctr" eaLnBrk="1" hangingPunct="1"/>
            <a:r>
              <a:rPr lang="en-US" sz="2000">
                <a:solidFill>
                  <a:schemeClr val="tx2"/>
                </a:solidFill>
                <a:latin typeface="Times New Roman" charset="0"/>
                <a:cs typeface="Times New Roman" charset="0"/>
              </a:rPr>
              <a:t>-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1800">
                <a:cs typeface="Times New Roman" charset="0"/>
                <a:sym typeface="Symbol" charset="0"/>
              </a:rPr>
              <a:t>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1800">
                <a:cs typeface="Times New Roman" charset="0"/>
                <a:sym typeface="Symbol" charset="0"/>
              </a:rPr>
              <a:t>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C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4114800" y="3108325"/>
            <a:ext cx="1139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1800">
                <a:cs typeface="Times New Roman" charset="0"/>
                <a:sym typeface="Symbol" charset="0"/>
              </a:rPr>
              <a:t>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1800">
                <a:cs typeface="Times New Roman" charset="0"/>
                <a:sym typeface="Symbol" charset="0"/>
              </a:rPr>
              <a:t></a:t>
            </a:r>
            <a:r>
              <a:rPr lang="en-US" sz="2000" i="1">
                <a:solidFill>
                  <a:schemeClr val="tx2"/>
                </a:solidFill>
                <a:latin typeface="Times New Roman" charset="0"/>
                <a:cs typeface="Times New Roman" charset="0"/>
              </a:rPr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7E9A06-8BF9-0048-B58E-E26D42D53A38}"/>
              </a:ext>
            </a:extLst>
          </p:cNvPr>
          <p:cNvSpPr txBox="1"/>
          <p:nvPr/>
        </p:nvSpPr>
        <p:spPr>
          <a:xfrm>
            <a:off x="2438400" y="1818134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F697CC-63C5-674F-98A9-A6A51CE50DF5}"/>
              </a:ext>
            </a:extLst>
          </p:cNvPr>
          <p:cNvSpPr txBox="1"/>
          <p:nvPr/>
        </p:nvSpPr>
        <p:spPr>
          <a:xfrm>
            <a:off x="5123800" y="1641772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F7FC09-D2FD-394B-B879-7117D9E14547}"/>
              </a:ext>
            </a:extLst>
          </p:cNvPr>
          <p:cNvSpPr txBox="1"/>
          <p:nvPr/>
        </p:nvSpPr>
        <p:spPr>
          <a:xfrm>
            <a:off x="3523600" y="4820760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017214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dirty="0">
                <a:latin typeface="+mn-lt"/>
              </a:rPr>
              <a:t>Inclusion-Exclusion-Inclusion</a:t>
            </a:r>
          </a:p>
        </p:txBody>
      </p:sp>
      <p:sp>
        <p:nvSpPr>
          <p:cNvPr id="1741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51054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4495800" y="533400"/>
            <a:ext cx="4800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416" name="Picture 5" descr="InclusionExclusionInclu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493838"/>
            <a:ext cx="4038600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6202363" y="1981200"/>
            <a:ext cx="35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cs typeface="Times New Roman" charset="0"/>
              </a:rPr>
              <a:t>1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7620000" y="19812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cs typeface="Times New Roman" charset="0"/>
              </a:rPr>
              <a:t>2</a:t>
            </a:r>
          </a:p>
        </p:txBody>
      </p:sp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6934200" y="28956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cs typeface="Times New Roman" charset="0"/>
              </a:rPr>
              <a:t>3</a:t>
            </a:r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6934200" y="19812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cs typeface="Times New Roman" charset="0"/>
              </a:rPr>
              <a:t>4</a:t>
            </a:r>
          </a:p>
        </p:txBody>
      </p:sp>
      <p:sp>
        <p:nvSpPr>
          <p:cNvPr id="17421" name="Text Box 10"/>
          <p:cNvSpPr txBox="1">
            <a:spLocks noChangeArrowheads="1"/>
          </p:cNvSpPr>
          <p:nvPr/>
        </p:nvSpPr>
        <p:spPr bwMode="auto">
          <a:xfrm>
            <a:off x="6507163" y="2438400"/>
            <a:ext cx="35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cs typeface="Times New Roman" charset="0"/>
              </a:rPr>
              <a:t>5</a:t>
            </a:r>
          </a:p>
        </p:txBody>
      </p:sp>
      <p:sp>
        <p:nvSpPr>
          <p:cNvPr id="17422" name="Text Box 11"/>
          <p:cNvSpPr txBox="1">
            <a:spLocks noChangeArrowheads="1"/>
          </p:cNvSpPr>
          <p:nvPr/>
        </p:nvSpPr>
        <p:spPr bwMode="auto">
          <a:xfrm>
            <a:off x="7315200" y="23622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cs typeface="Times New Roman" charset="0"/>
              </a:rPr>
              <a:t>6</a:t>
            </a:r>
          </a:p>
        </p:txBody>
      </p:sp>
      <p:sp>
        <p:nvSpPr>
          <p:cNvPr id="17423" name="Text Box 12"/>
          <p:cNvSpPr txBox="1">
            <a:spLocks noChangeArrowheads="1"/>
          </p:cNvSpPr>
          <p:nvPr/>
        </p:nvSpPr>
        <p:spPr bwMode="auto">
          <a:xfrm>
            <a:off x="6934200" y="22860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cs typeface="Times New Roman" charset="0"/>
              </a:rPr>
              <a:t>7</a:t>
            </a:r>
          </a:p>
        </p:txBody>
      </p:sp>
      <p:graphicFrame>
        <p:nvGraphicFramePr>
          <p:cNvPr id="17410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758374"/>
              </p:ext>
            </p:extLst>
          </p:nvPr>
        </p:nvGraphicFramePr>
        <p:xfrm>
          <a:off x="533400" y="2625166"/>
          <a:ext cx="8262938" cy="400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4" imgW="3962160" imgH="1574640" progId="Equation.3">
                  <p:embed/>
                </p:oleObj>
              </mc:Choice>
              <mc:Fallback>
                <p:oleObj name="Equation" r:id="rId4" imgW="396216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25166"/>
                        <a:ext cx="8262938" cy="400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9C263FC-EB99-674A-9EB4-792AF07008E0}"/>
              </a:ext>
            </a:extLst>
          </p:cNvPr>
          <p:cNvSpPr txBox="1"/>
          <p:nvPr/>
        </p:nvSpPr>
        <p:spPr>
          <a:xfrm>
            <a:off x="5563817" y="1659392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F898CC-3738-9841-BB0E-5375389941F6}"/>
              </a:ext>
            </a:extLst>
          </p:cNvPr>
          <p:cNvSpPr txBox="1"/>
          <p:nvPr/>
        </p:nvSpPr>
        <p:spPr>
          <a:xfrm>
            <a:off x="8138927" y="1581090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4A6E78-53A1-5945-9CFC-3ACFE42D0382}"/>
              </a:ext>
            </a:extLst>
          </p:cNvPr>
          <p:cNvSpPr txBox="1"/>
          <p:nvPr/>
        </p:nvSpPr>
        <p:spPr>
          <a:xfrm>
            <a:off x="7575365" y="3133635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02603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Inclusion-Exclusion-Inclusion</a:t>
            </a:r>
          </a:p>
        </p:txBody>
      </p:sp>
      <p:sp>
        <p:nvSpPr>
          <p:cNvPr id="778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612900"/>
            <a:ext cx="8229600" cy="4525963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dirty="0"/>
              <a:t>Q:  How many numbers between 1 and 1000 are divisible by 3, 5, or 7.</a:t>
            </a:r>
          </a:p>
        </p:txBody>
      </p:sp>
    </p:spTree>
    <p:extLst>
      <p:ext uri="{BB962C8B-B14F-4D97-AF65-F5344CB8AC3E}">
        <p14:creationId xmlns:p14="http://schemas.microsoft.com/office/powerpoint/2010/main" val="121083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Inclusion-Exclusion-Inclusion</a:t>
            </a:r>
          </a:p>
        </p:txBody>
      </p:sp>
      <p:sp>
        <p:nvSpPr>
          <p:cNvPr id="788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Use the formula that the number of positive integers up to </a:t>
            </a:r>
            <a:r>
              <a:rPr lang="en-US" i="1" dirty="0"/>
              <a:t>N</a:t>
            </a:r>
            <a:r>
              <a:rPr lang="en-US" dirty="0"/>
              <a:t> which are divisible by </a:t>
            </a:r>
            <a:r>
              <a:rPr lang="en-US" i="1" dirty="0"/>
              <a:t>d</a:t>
            </a:r>
            <a:r>
              <a:rPr lang="en-US" dirty="0"/>
              <a:t> is </a:t>
            </a:r>
            <a:r>
              <a:rPr lang="en-US" b="1" dirty="0">
                <a:sym typeface="Symbol" charset="0"/>
              </a:rPr>
              <a:t></a:t>
            </a:r>
            <a:r>
              <a:rPr lang="en-US" i="1" dirty="0">
                <a:sym typeface="Symbol" charset="0"/>
              </a:rPr>
              <a:t>N</a:t>
            </a:r>
            <a:r>
              <a:rPr lang="en-US" dirty="0">
                <a:sym typeface="Symbol" charset="0"/>
              </a:rPr>
              <a:t>/</a:t>
            </a:r>
            <a:r>
              <a:rPr lang="en-US" i="1" dirty="0">
                <a:sym typeface="Symbol" charset="0"/>
              </a:rPr>
              <a:t>d</a:t>
            </a:r>
            <a:r>
              <a:rPr lang="en-US" b="1" dirty="0">
                <a:sym typeface="Symbol" charset="0"/>
              </a:rPr>
              <a:t></a:t>
            </a:r>
            <a:r>
              <a:rPr lang="en-US" dirty="0">
                <a:sym typeface="Symbo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Symbol" charset="0"/>
              </a:rPr>
              <a:t>Use the fact that for relatively prime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a, b </a:t>
            </a:r>
            <a:r>
              <a:rPr lang="en-US" dirty="0">
                <a:sym typeface="Symbol" charset="0"/>
              </a:rPr>
              <a:t>(</a:t>
            </a:r>
            <a:r>
              <a:rPr lang="en-US" dirty="0" err="1">
                <a:sym typeface="Symbol" charset="0"/>
              </a:rPr>
              <a:t>i.e</a:t>
            </a:r>
            <a:r>
              <a:rPr lang="en-US" dirty="0">
                <a:sym typeface="Symbol" charset="0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a</a:t>
            </a:r>
            <a:r>
              <a:rPr lang="en-US" dirty="0">
                <a:sym typeface="Symbol" charset="0"/>
              </a:rPr>
              <a:t> and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b</a:t>
            </a:r>
            <a:r>
              <a:rPr lang="en-US" dirty="0">
                <a:sym typeface="Symbol" charset="0"/>
              </a:rPr>
              <a:t> have no common divisors)  both numbers divide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x </a:t>
            </a:r>
            <a:r>
              <a:rPr lang="en-US" dirty="0" err="1">
                <a:sym typeface="Symbol" charset="0"/>
              </a:rPr>
              <a:t>iff</a:t>
            </a:r>
            <a:r>
              <a:rPr lang="en-US" dirty="0">
                <a:sym typeface="Symbol" charset="0"/>
              </a:rPr>
              <a:t> their product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ab </a:t>
            </a:r>
            <a:r>
              <a:rPr lang="en-US" dirty="0">
                <a:sym typeface="Symbol" charset="0"/>
              </a:rPr>
              <a:t>divides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x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.</a:t>
            </a:r>
            <a:endParaRPr lang="en-US" dirty="0"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587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Inclusion-Exclusion-Inclusion</a:t>
            </a:r>
          </a:p>
        </p:txBody>
      </p:sp>
      <p:sp>
        <p:nvSpPr>
          <p:cNvPr id="788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Use the formula that the number of positive integers up to </a:t>
            </a:r>
            <a:r>
              <a:rPr lang="en-US" i="1" dirty="0"/>
              <a:t>N</a:t>
            </a:r>
            <a:r>
              <a:rPr lang="en-US" dirty="0"/>
              <a:t> which are divisible by </a:t>
            </a:r>
            <a:r>
              <a:rPr lang="en-US" i="1" dirty="0"/>
              <a:t>d</a:t>
            </a:r>
            <a:r>
              <a:rPr lang="en-US" dirty="0"/>
              <a:t> is </a:t>
            </a:r>
            <a:r>
              <a:rPr lang="en-US" b="1" dirty="0">
                <a:sym typeface="Symbol" charset="0"/>
              </a:rPr>
              <a:t></a:t>
            </a:r>
            <a:r>
              <a:rPr lang="en-US" i="1" dirty="0">
                <a:sym typeface="Symbol" charset="0"/>
              </a:rPr>
              <a:t>N</a:t>
            </a:r>
            <a:r>
              <a:rPr lang="en-US" dirty="0">
                <a:sym typeface="Symbol" charset="0"/>
              </a:rPr>
              <a:t>/</a:t>
            </a:r>
            <a:r>
              <a:rPr lang="en-US" i="1" dirty="0">
                <a:sym typeface="Symbol" charset="0"/>
              </a:rPr>
              <a:t>d</a:t>
            </a:r>
            <a:r>
              <a:rPr lang="en-US" b="1" dirty="0">
                <a:sym typeface="Symbol" charset="0"/>
              </a:rPr>
              <a:t></a:t>
            </a:r>
            <a:r>
              <a:rPr lang="en-US" dirty="0">
                <a:sym typeface="Symbo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Symbol" charset="0"/>
              </a:rPr>
              <a:t>Use the fact that for relatively prime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a, b </a:t>
            </a:r>
            <a:r>
              <a:rPr lang="en-US" dirty="0">
                <a:sym typeface="Symbol" charset="0"/>
              </a:rPr>
              <a:t>(</a:t>
            </a:r>
            <a:r>
              <a:rPr lang="en-US" dirty="0" err="1">
                <a:sym typeface="Symbol" charset="0"/>
              </a:rPr>
              <a:t>i.e</a:t>
            </a:r>
            <a:r>
              <a:rPr lang="en-US" dirty="0">
                <a:sym typeface="Symbol" charset="0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a</a:t>
            </a:r>
            <a:r>
              <a:rPr lang="en-US" dirty="0">
                <a:sym typeface="Symbol" charset="0"/>
              </a:rPr>
              <a:t> and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b</a:t>
            </a:r>
            <a:r>
              <a:rPr lang="en-US" dirty="0">
                <a:sym typeface="Symbol" charset="0"/>
              </a:rPr>
              <a:t> have no common divisors)  both numbers divide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x </a:t>
            </a:r>
            <a:r>
              <a:rPr lang="en-US" dirty="0" err="1">
                <a:sym typeface="Symbol" charset="0"/>
              </a:rPr>
              <a:t>iff</a:t>
            </a:r>
            <a:r>
              <a:rPr lang="en-US" dirty="0">
                <a:sym typeface="Symbol" charset="0"/>
              </a:rPr>
              <a:t> their product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ab </a:t>
            </a:r>
            <a:r>
              <a:rPr lang="en-US" dirty="0">
                <a:sym typeface="Symbol" charset="0"/>
              </a:rPr>
              <a:t>divides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x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.</a:t>
            </a:r>
            <a:endParaRPr lang="en-US" dirty="0">
              <a:sym typeface="Symbo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7D2090-4EED-5247-A5A6-BE27CD5B8384}"/>
              </a:ext>
            </a:extLst>
          </p:cNvPr>
          <p:cNvSpPr txBox="1"/>
          <p:nvPr/>
        </p:nvSpPr>
        <p:spPr>
          <a:xfrm>
            <a:off x="952500" y="4381500"/>
            <a:ext cx="6883400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42 is divisible by 3 and 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Since 3 and 7 are relatively prime, 3x7 divides 42.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12 is divisible by 2 and 4, but 2x4 does not divide 12 (since 2 and 4 are not relatively prime)</a:t>
            </a:r>
          </a:p>
        </p:txBody>
      </p:sp>
    </p:spTree>
    <p:extLst>
      <p:ext uri="{BB962C8B-B14F-4D97-AF65-F5344CB8AC3E}">
        <p14:creationId xmlns:p14="http://schemas.microsoft.com/office/powerpoint/2010/main" val="275663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</a:rPr>
              <a:t>Inclusion-Exclusion-Inclusion</a:t>
            </a:r>
          </a:p>
        </p:txBody>
      </p:sp>
      <p:sp>
        <p:nvSpPr>
          <p:cNvPr id="788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Use the formula that the number of positive integers up to </a:t>
            </a:r>
            <a:r>
              <a:rPr lang="en-US" i="1" dirty="0"/>
              <a:t>N</a:t>
            </a:r>
            <a:r>
              <a:rPr lang="en-US" dirty="0"/>
              <a:t> which are divisible by </a:t>
            </a:r>
            <a:r>
              <a:rPr lang="en-US" i="1" dirty="0"/>
              <a:t>d</a:t>
            </a:r>
            <a:r>
              <a:rPr lang="en-US" dirty="0"/>
              <a:t> is </a:t>
            </a:r>
            <a:r>
              <a:rPr lang="en-US" b="1" dirty="0">
                <a:sym typeface="Symbol" charset="0"/>
              </a:rPr>
              <a:t></a:t>
            </a:r>
            <a:r>
              <a:rPr lang="en-US" i="1" dirty="0">
                <a:sym typeface="Symbol" charset="0"/>
              </a:rPr>
              <a:t>N</a:t>
            </a:r>
            <a:r>
              <a:rPr lang="en-US" dirty="0">
                <a:sym typeface="Symbol" charset="0"/>
              </a:rPr>
              <a:t>/</a:t>
            </a:r>
            <a:r>
              <a:rPr lang="en-US" i="1" dirty="0">
                <a:sym typeface="Symbol" charset="0"/>
              </a:rPr>
              <a:t>d</a:t>
            </a:r>
            <a:r>
              <a:rPr lang="en-US" b="1" dirty="0">
                <a:sym typeface="Symbol" charset="0"/>
              </a:rPr>
              <a:t></a:t>
            </a:r>
            <a:r>
              <a:rPr lang="en-US" dirty="0">
                <a:sym typeface="Symbo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Symbol" charset="0"/>
              </a:rPr>
              <a:t>Use the fact that for relatively prime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a, b </a:t>
            </a:r>
            <a:r>
              <a:rPr lang="en-US" dirty="0">
                <a:sym typeface="Symbol" charset="0"/>
              </a:rPr>
              <a:t>(</a:t>
            </a:r>
            <a:r>
              <a:rPr lang="en-US" dirty="0" err="1">
                <a:sym typeface="Symbol" charset="0"/>
              </a:rPr>
              <a:t>i.e</a:t>
            </a:r>
            <a:r>
              <a:rPr lang="en-US" dirty="0">
                <a:sym typeface="Symbol" charset="0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a</a:t>
            </a:r>
            <a:r>
              <a:rPr lang="en-US" dirty="0">
                <a:sym typeface="Symbol" charset="0"/>
              </a:rPr>
              <a:t> and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b</a:t>
            </a:r>
            <a:r>
              <a:rPr lang="en-US" dirty="0">
                <a:sym typeface="Symbol" charset="0"/>
              </a:rPr>
              <a:t> have no common divisors)  both numbers divide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x </a:t>
            </a:r>
            <a:r>
              <a:rPr lang="en-US" dirty="0" err="1">
                <a:sym typeface="Symbol" charset="0"/>
              </a:rPr>
              <a:t>iff</a:t>
            </a:r>
            <a:r>
              <a:rPr lang="en-US" dirty="0">
                <a:sym typeface="Symbol" charset="0"/>
              </a:rPr>
              <a:t> their product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ab </a:t>
            </a:r>
            <a:r>
              <a:rPr lang="en-US" dirty="0">
                <a:sym typeface="Symbol" charset="0"/>
              </a:rPr>
              <a:t>divides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x</a:t>
            </a:r>
            <a:r>
              <a:rPr lang="en-US" i="1" dirty="0">
                <a:solidFill>
                  <a:srgbClr val="0000FF"/>
                </a:solidFill>
                <a:sym typeface="Symbol" charset="0"/>
              </a:rPr>
              <a:t>.</a:t>
            </a:r>
            <a:endParaRPr lang="en-US" dirty="0"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sym typeface="Symbol" charset="0"/>
              </a:rPr>
              <a:t>Total = </a:t>
            </a:r>
            <a:r>
              <a:rPr lang="en-US" b="1" dirty="0">
                <a:sym typeface="Symbol" charset="0"/>
              </a:rPr>
              <a:t></a:t>
            </a:r>
            <a:r>
              <a:rPr lang="en-US" dirty="0">
                <a:sym typeface="Symbol" charset="0"/>
              </a:rPr>
              <a:t>1000/3</a:t>
            </a:r>
            <a:r>
              <a:rPr lang="en-US" b="1" dirty="0">
                <a:sym typeface="Symbol" charset="0"/>
              </a:rPr>
              <a:t> </a:t>
            </a:r>
            <a:r>
              <a:rPr lang="en-US" dirty="0">
                <a:sym typeface="Symbol" charset="0"/>
              </a:rPr>
              <a:t>+ </a:t>
            </a:r>
            <a:r>
              <a:rPr lang="en-US" b="1" dirty="0">
                <a:sym typeface="Symbol" charset="0"/>
              </a:rPr>
              <a:t></a:t>
            </a:r>
            <a:r>
              <a:rPr lang="en-US" dirty="0">
                <a:sym typeface="Symbol" charset="0"/>
              </a:rPr>
              <a:t>1000/5</a:t>
            </a:r>
            <a:r>
              <a:rPr lang="en-US" b="1" dirty="0">
                <a:sym typeface="Symbol" charset="0"/>
              </a:rPr>
              <a:t></a:t>
            </a:r>
            <a:r>
              <a:rPr lang="en-US" dirty="0">
                <a:sym typeface="Symbol" charset="0"/>
              </a:rPr>
              <a:t> + </a:t>
            </a:r>
            <a:r>
              <a:rPr lang="en-US" b="1" dirty="0">
                <a:sym typeface="Symbol" charset="0"/>
              </a:rPr>
              <a:t></a:t>
            </a:r>
            <a:r>
              <a:rPr lang="en-US" dirty="0">
                <a:sym typeface="Symbol" charset="0"/>
              </a:rPr>
              <a:t>1000/7</a:t>
            </a:r>
            <a:r>
              <a:rPr lang="en-US" b="1" dirty="0">
                <a:sym typeface="Symbol" charset="0"/>
              </a:rPr>
              <a:t>	 </a:t>
            </a:r>
            <a:r>
              <a:rPr lang="en-US" dirty="0">
                <a:sym typeface="Symbol" charset="0"/>
              </a:rPr>
              <a:t>- </a:t>
            </a:r>
            <a:r>
              <a:rPr lang="en-US" b="1" dirty="0">
                <a:sym typeface="Symbol" charset="0"/>
              </a:rPr>
              <a:t></a:t>
            </a:r>
            <a:r>
              <a:rPr lang="en-US" dirty="0">
                <a:sym typeface="Symbol" charset="0"/>
              </a:rPr>
              <a:t>1000/15</a:t>
            </a:r>
            <a:r>
              <a:rPr lang="en-US" b="1" dirty="0">
                <a:sym typeface="Symbol" charset="0"/>
              </a:rPr>
              <a:t> </a:t>
            </a:r>
            <a:r>
              <a:rPr lang="en-US" dirty="0">
                <a:sym typeface="Symbol" charset="0"/>
              </a:rPr>
              <a:t>- </a:t>
            </a:r>
            <a:r>
              <a:rPr lang="en-US" b="1" dirty="0">
                <a:sym typeface="Symbol" charset="0"/>
              </a:rPr>
              <a:t></a:t>
            </a:r>
            <a:r>
              <a:rPr lang="en-US" dirty="0">
                <a:sym typeface="Symbol" charset="0"/>
              </a:rPr>
              <a:t>1000/21</a:t>
            </a:r>
            <a:r>
              <a:rPr lang="en-US" b="1" dirty="0">
                <a:sym typeface="Symbol" charset="0"/>
              </a:rPr>
              <a:t> </a:t>
            </a:r>
            <a:r>
              <a:rPr lang="en-US" dirty="0">
                <a:sym typeface="Symbol" charset="0"/>
              </a:rPr>
              <a:t>- </a:t>
            </a:r>
            <a:r>
              <a:rPr lang="en-US" b="1" dirty="0">
                <a:sym typeface="Symbol" charset="0"/>
              </a:rPr>
              <a:t></a:t>
            </a:r>
            <a:r>
              <a:rPr lang="en-US" dirty="0">
                <a:sym typeface="Symbol" charset="0"/>
              </a:rPr>
              <a:t>1000/35</a:t>
            </a:r>
            <a:r>
              <a:rPr lang="en-US" b="1" dirty="0">
                <a:sym typeface="Symbol" charset="0"/>
              </a:rPr>
              <a:t> </a:t>
            </a:r>
            <a:r>
              <a:rPr lang="en-US" dirty="0">
                <a:sym typeface="Symbol" charset="0"/>
              </a:rPr>
              <a:t>+ </a:t>
            </a:r>
            <a:r>
              <a:rPr lang="en-US" b="1" dirty="0">
                <a:sym typeface="Symbol" charset="0"/>
              </a:rPr>
              <a:t></a:t>
            </a:r>
            <a:r>
              <a:rPr lang="en-US" dirty="0">
                <a:sym typeface="Symbol" charset="0"/>
              </a:rPr>
              <a:t>1000/105</a:t>
            </a:r>
            <a:r>
              <a:rPr lang="en-US" b="1" dirty="0">
                <a:sym typeface="Symbol" charset="0"/>
              </a:rPr>
              <a:t>	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ym typeface="Symbol" charset="0"/>
              </a:rPr>
              <a:t>	= 333 + 200 + 142 - 66 - 47 - 28 + 9 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ym typeface="Symbol" charset="0"/>
              </a:rPr>
              <a:t>	= 543</a:t>
            </a:r>
          </a:p>
        </p:txBody>
      </p:sp>
    </p:spTree>
    <p:extLst>
      <p:ext uri="{BB962C8B-B14F-4D97-AF65-F5344CB8AC3E}">
        <p14:creationId xmlns:p14="http://schemas.microsoft.com/office/powerpoint/2010/main" val="3919355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latin typeface="Tahoma" charset="0"/>
              </a:rPr>
              <a:t>Inclusion-Exclusion Principle</a:t>
            </a:r>
          </a:p>
        </p:txBody>
      </p:sp>
      <p:sp>
        <p:nvSpPr>
          <p:cNvPr id="1843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991600" cy="53340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dirty="0"/>
              <a:t>Using induction, could prove:</a:t>
            </a:r>
          </a:p>
          <a:p>
            <a:pPr eaLnBrk="1" hangingPunct="1">
              <a:buFont typeface="Wingdings" charset="0"/>
              <a:buNone/>
            </a:pPr>
            <a:r>
              <a:rPr lang="en-US" b="1" dirty="0">
                <a:solidFill>
                  <a:srgbClr val="0000FF"/>
                </a:solidFill>
              </a:rPr>
              <a:t>THM</a:t>
            </a:r>
            <a:r>
              <a:rPr lang="en-US" dirty="0"/>
              <a:t>: General Inclusion-Exclusion Principle: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sym typeface="Symbol" charset="0"/>
              </a:rPr>
              <a:t>  	     												     </a:t>
            </a:r>
            <a:r>
              <a:rPr lang="en-US" dirty="0">
                <a:solidFill>
                  <a:srgbClr val="0000FF"/>
                </a:solidFill>
                <a:sym typeface="Symbol" charset="0"/>
              </a:rPr>
              <a:t>union </a:t>
            </a:r>
            <a:r>
              <a:rPr lang="en-US" dirty="0">
                <a:sym typeface="Symbol" charset="0"/>
              </a:rPr>
              <a:t>= 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sym typeface="Symbol" charset="0"/>
              </a:rPr>
              <a:t>			 						  				     	</a:t>
            </a:r>
            <a:r>
              <a:rPr lang="en-US" dirty="0">
                <a:solidFill>
                  <a:srgbClr val="FF0000"/>
                </a:solidFill>
                <a:sym typeface="Symbol" charset="0"/>
              </a:rPr>
              <a:t>all terms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sym typeface="Symbol" charset="0"/>
              </a:rPr>
              <a:t>							   				          		</a:t>
            </a:r>
            <a:r>
              <a:rPr lang="en-US" dirty="0">
                <a:solidFill>
                  <a:srgbClr val="FF0000"/>
                </a:solidFill>
                <a:sym typeface="Symbol" charset="0"/>
              </a:rPr>
              <a:t>all pairs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sym typeface="Symbol" charset="0"/>
              </a:rPr>
              <a:t>							  					        	     </a:t>
            </a:r>
            <a:r>
              <a:rPr lang="en-US" dirty="0">
                <a:solidFill>
                  <a:srgbClr val="FF0000"/>
                </a:solidFill>
                <a:sym typeface="Symbol" charset="0"/>
              </a:rPr>
              <a:t>all triples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sym typeface="Symbol" charset="0"/>
              </a:rPr>
              <a:t>														…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sym typeface="Symbol" charset="0"/>
              </a:rPr>
              <a:t>								     					     +/- </a:t>
            </a:r>
            <a:r>
              <a:rPr lang="en-US" dirty="0">
                <a:solidFill>
                  <a:srgbClr val="FF0000"/>
                </a:solidFill>
                <a:sym typeface="Symbol" charset="0"/>
              </a:rPr>
              <a:t>total 																intersection</a:t>
            </a:r>
            <a:endParaRPr lang="en-US" b="1" dirty="0">
              <a:solidFill>
                <a:srgbClr val="FF0000"/>
              </a:solidFill>
              <a:sym typeface="Symbol" charset="0"/>
            </a:endParaRP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1676400" y="533400"/>
            <a:ext cx="4800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43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230570"/>
              </p:ext>
            </p:extLst>
          </p:nvPr>
        </p:nvGraphicFramePr>
        <p:xfrm>
          <a:off x="500735" y="2657475"/>
          <a:ext cx="5562600" cy="366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2336760" imgH="1396800" progId="Equation.3">
                  <p:embed/>
                </p:oleObj>
              </mc:Choice>
              <mc:Fallback>
                <p:oleObj name="Equation" r:id="rId3" imgW="233676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735" y="2657475"/>
                        <a:ext cx="5562600" cy="366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A4D726C-B64C-0046-A00D-6EBD7EFADBF1}"/>
              </a:ext>
            </a:extLst>
          </p:cNvPr>
          <p:cNvSpPr txBox="1"/>
          <p:nvPr/>
        </p:nvSpPr>
        <p:spPr>
          <a:xfrm>
            <a:off x="1397000" y="5588000"/>
            <a:ext cx="558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n+1</a:t>
            </a:r>
          </a:p>
        </p:txBody>
      </p:sp>
    </p:spTree>
    <p:extLst>
      <p:ext uri="{BB962C8B-B14F-4D97-AF65-F5344CB8AC3E}">
        <p14:creationId xmlns:p14="http://schemas.microsoft.com/office/powerpoint/2010/main" val="855980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973</Words>
  <Application>Microsoft Macintosh PowerPoint</Application>
  <PresentationFormat>On-screen Show (4:3)</PresentationFormat>
  <Paragraphs>128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Calibri</vt:lpstr>
      <vt:lpstr>Cambria Math</vt:lpstr>
      <vt:lpstr>Symbol</vt:lpstr>
      <vt:lpstr>Tahoma</vt:lpstr>
      <vt:lpstr>Times New Roman</vt:lpstr>
      <vt:lpstr>Wingdings</vt:lpstr>
      <vt:lpstr>Office Theme</vt:lpstr>
      <vt:lpstr>Equation</vt:lpstr>
      <vt:lpstr>InclusionExclusion 9.1</vt:lpstr>
      <vt:lpstr>Standard Inclusion-Exclusion</vt:lpstr>
      <vt:lpstr>Inclusion-Exclusion-Inclusion</vt:lpstr>
      <vt:lpstr>Inclusion-Exclusion-Inclusion</vt:lpstr>
      <vt:lpstr>Inclusion-Exclusion-Inclusion</vt:lpstr>
      <vt:lpstr>Inclusion-Exclusion-Inclusion</vt:lpstr>
      <vt:lpstr>Inclusion-Exclusion-Inclusion</vt:lpstr>
      <vt:lpstr>Inclusion-Exclusion-Inclusion</vt:lpstr>
      <vt:lpstr>Inclusion-Exclusion Principle</vt:lpstr>
      <vt:lpstr>PowerPoint Presentation</vt:lpstr>
      <vt:lpstr>PowerPoint Presentation</vt:lpstr>
      <vt:lpstr>Deragement</vt:lpstr>
      <vt:lpstr>Counting Derangements</vt:lpstr>
      <vt:lpstr>Counting Derangements General Formula</vt:lpstr>
      <vt:lpstr>Examples</vt:lpstr>
    </vt:vector>
  </TitlesOfParts>
  <Company>SFU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Inclusion-Exclusion</dc:title>
  <dc:creator>Binay Bhattacharya</dc:creator>
  <cp:lastModifiedBy>Microsoft Office User</cp:lastModifiedBy>
  <cp:revision>16</cp:revision>
  <dcterms:created xsi:type="dcterms:W3CDTF">2019-11-29T19:47:59Z</dcterms:created>
  <dcterms:modified xsi:type="dcterms:W3CDTF">2020-11-27T20:18:32Z</dcterms:modified>
</cp:coreProperties>
</file>