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9" r:id="rId9"/>
    <p:sldId id="263" r:id="rId10"/>
    <p:sldId id="270" r:id="rId11"/>
    <p:sldId id="271" r:id="rId12"/>
    <p:sldId id="268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15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1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1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1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7B1D-036B-3447-A46F-3AAD692006EC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9451-5880-1D4A-9A6B-A38F8348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InclusionExclusion</a:t>
            </a:r>
            <a:r>
              <a:rPr lang="en-US"/>
              <a:t> 9.1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102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676400" y="533400"/>
            <a:ext cx="480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7E64EC-6500-194A-8C05-41148F71B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15"/>
            <a:ext cx="9144000" cy="47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7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F4FAF7-544B-ED41-8B78-81686B86BBDC}"/>
              </a:ext>
            </a:extLst>
          </p:cNvPr>
          <p:cNvGrpSpPr/>
          <p:nvPr/>
        </p:nvGrpSpPr>
        <p:grpSpPr>
          <a:xfrm>
            <a:off x="0" y="533400"/>
            <a:ext cx="9144000" cy="5312910"/>
            <a:chOff x="0" y="533400"/>
            <a:chExt cx="9144000" cy="5312910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>
              <a:off x="1676400" y="533400"/>
              <a:ext cx="48006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1DDA869-82EF-FC4D-A49A-1E5EE5802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11689"/>
              <a:ext cx="9144000" cy="4834621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70B82D3-7745-C04D-97CE-529F408131DE}"/>
                </a:ext>
              </a:extLst>
            </p:cNvPr>
            <p:cNvSpPr txBox="1"/>
            <p:nvPr/>
          </p:nvSpPr>
          <p:spPr>
            <a:xfrm>
              <a:off x="406400" y="2925310"/>
              <a:ext cx="85344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Plugging x=1 and y=-1 in (</a:t>
              </a:r>
              <a:r>
                <a:rPr lang="en-US" sz="2000" dirty="0" err="1"/>
                <a:t>x+y</a:t>
              </a:r>
              <a:r>
                <a:rPr lang="en-US" sz="2000" dirty="0"/>
                <a:t>)</a:t>
              </a:r>
              <a:r>
                <a:rPr lang="en-US" sz="2000" baseline="30000" dirty="0"/>
                <a:t>r</a:t>
              </a:r>
              <a:r>
                <a:rPr lang="en-US" sz="2000" dirty="0"/>
                <a:t>= C(r,0)x</a:t>
              </a:r>
              <a:r>
                <a:rPr lang="en-US" sz="2000" baseline="30000" dirty="0"/>
                <a:t>r</a:t>
              </a:r>
              <a:r>
                <a:rPr lang="en-US" sz="2000" dirty="0"/>
                <a:t>y</a:t>
              </a:r>
              <a:r>
                <a:rPr lang="en-US" sz="2000" baseline="30000" dirty="0"/>
                <a:t>0</a:t>
              </a:r>
              <a:r>
                <a:rPr lang="en-US" sz="2000" dirty="0"/>
                <a:t> + C(r,1)x</a:t>
              </a:r>
              <a:r>
                <a:rPr lang="en-US" sz="2000" baseline="30000" dirty="0"/>
                <a:t>r-1</a:t>
              </a:r>
              <a:r>
                <a:rPr lang="en-US" sz="2000" dirty="0"/>
                <a:t>y</a:t>
              </a:r>
              <a:r>
                <a:rPr lang="en-US" sz="2000" baseline="30000" dirty="0"/>
                <a:t>1</a:t>
              </a:r>
              <a:r>
                <a:rPr lang="en-US" sz="2000" dirty="0"/>
                <a:t>+C(r,2)x</a:t>
              </a:r>
              <a:r>
                <a:rPr lang="en-US" sz="2000" baseline="30000" dirty="0"/>
                <a:t>r-2</a:t>
              </a:r>
              <a:r>
                <a:rPr lang="en-US" sz="2000" dirty="0"/>
                <a:t>y</a:t>
              </a:r>
              <a:r>
                <a:rPr lang="en-US" sz="2000" baseline="30000" dirty="0"/>
                <a:t>2</a:t>
              </a:r>
              <a:r>
                <a:rPr lang="en-US" sz="2000" dirty="0"/>
                <a:t>+ ...+ (-1)</a:t>
              </a:r>
              <a:r>
                <a:rPr lang="en-US" sz="2000" baseline="30000" dirty="0"/>
                <a:t>r</a:t>
              </a:r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y</a:t>
              </a:r>
              <a:r>
                <a:rPr lang="en-US" sz="2000" baseline="30000" dirty="0"/>
                <a:t>r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347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AEBD-EAE0-754D-842B-572896D2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ED4AD-EDDE-4344-A6AD-A730A3EF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Permutation of {1,2,3}: (1,2,3), (1,3,2), (2,1,3), (2,3,1), (3,1,2), (3,2,1)</a:t>
            </a:r>
          </a:p>
          <a:p>
            <a:r>
              <a:rPr lang="en-IN" dirty="0"/>
              <a:t>In combinatorial mathematics, a </a:t>
            </a:r>
            <a:r>
              <a:rPr lang="en-IN" b="1" dirty="0"/>
              <a:t>derangement</a:t>
            </a:r>
            <a:r>
              <a:rPr lang="en-IN" dirty="0"/>
              <a:t> is a permutation of the elements of a set, such that no element appears in its original position.</a:t>
            </a:r>
          </a:p>
          <a:p>
            <a:r>
              <a:rPr lang="en-IN" dirty="0"/>
              <a:t>Derangement of {1,2,3}: (2,3,1),(3,1,2)</a:t>
            </a:r>
          </a:p>
          <a:p>
            <a:r>
              <a:rPr lang="en-IN" dirty="0"/>
              <a:t>Given n distinct objects, determine the number of derangement.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4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Counting Derangements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2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1371600"/>
                <a:ext cx="8534400" cy="5181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800" dirty="0">
                    <a:latin typeface="+mj-lt"/>
                  </a:rPr>
                  <a:t>Define</a:t>
                </a:r>
                <a:r>
                  <a:rPr lang="en-US" dirty="0">
                    <a:latin typeface="+mj-lt"/>
                  </a:rPr>
                  <a:t>:</a:t>
                </a:r>
                <a:r>
                  <a:rPr lang="en-US" i="1" dirty="0">
                    <a:latin typeface="+mj-lt"/>
                  </a:rPr>
                  <a:t> </a:t>
                </a:r>
                <a:r>
                  <a:rPr lang="en-US" sz="2800" i="1" dirty="0">
                    <a:latin typeface="+mj-lt"/>
                  </a:rPr>
                  <a:t>A</a:t>
                </a:r>
                <a:r>
                  <a:rPr lang="en-US" sz="2800" i="1" baseline="-25000" dirty="0">
                    <a:latin typeface="+mj-lt"/>
                  </a:rPr>
                  <a:t>i </a:t>
                </a:r>
                <a:r>
                  <a:rPr lang="en-US" sz="2800" dirty="0">
                    <a:latin typeface="+mj-lt"/>
                  </a:rPr>
                  <a:t>= &lt;permutations which bring </a:t>
                </a:r>
                <a:r>
                  <a:rPr lang="en-US" sz="2800" dirty="0" err="1">
                    <a:solidFill>
                      <a:srgbClr val="0000FF"/>
                    </a:solidFill>
                    <a:latin typeface="+mj-lt"/>
                  </a:rPr>
                  <a:t>i</a:t>
                </a:r>
                <a:r>
                  <a:rPr lang="en-US" sz="2800" dirty="0">
                    <a:latin typeface="+mj-lt"/>
                  </a:rPr>
                  <a:t> to</a:t>
                </a:r>
                <a:r>
                  <a:rPr lang="en-US" sz="2800" i="1" dirty="0">
                    <a:latin typeface="+mj-lt"/>
                  </a:rPr>
                  <a:t> </a:t>
                </a:r>
                <a:r>
                  <a:rPr lang="en-US" sz="2800" dirty="0">
                    <a:latin typeface="+mj-lt"/>
                  </a:rPr>
                  <a:t>location </a:t>
                </a:r>
                <a:r>
                  <a:rPr lang="en-US" sz="2800" dirty="0" err="1">
                    <a:solidFill>
                      <a:srgbClr val="0000FF"/>
                    </a:solidFill>
                    <a:latin typeface="+mj-lt"/>
                  </a:rPr>
                  <a:t>i</a:t>
                </a:r>
                <a:r>
                  <a:rPr lang="en-US" sz="2800" dirty="0">
                    <a:latin typeface="+mj-lt"/>
                  </a:rPr>
                  <a:t>}</a:t>
                </a:r>
              </a:p>
              <a:p>
                <a:pPr lvl="1"/>
                <a:r>
                  <a:rPr lang="en-US" dirty="0"/>
                  <a:t>A = {1,2,3};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|A</a:t>
                </a:r>
                <a:r>
                  <a:rPr lang="en-US" baseline="-25000" dirty="0"/>
                  <a:t>1</a:t>
                </a:r>
                <a:r>
                  <a:rPr lang="en-US" dirty="0"/>
                  <a:t>|=|A</a:t>
                </a:r>
                <a:r>
                  <a:rPr lang="en-US" baseline="-25000" dirty="0"/>
                  <a:t>2</a:t>
                </a:r>
                <a:r>
                  <a:rPr lang="en-US" dirty="0"/>
                  <a:t>|=|A</a:t>
                </a:r>
                <a:r>
                  <a:rPr lang="en-US" baseline="-25000" dirty="0"/>
                  <a:t>3</a:t>
                </a:r>
                <a:r>
                  <a:rPr lang="en-US" dirty="0"/>
                  <a:t>|=2!; |A</a:t>
                </a:r>
                <a:r>
                  <a:rPr lang="en-US" baseline="-25000" dirty="0"/>
                  <a:t>1</a:t>
                </a:r>
                <a:r>
                  <a:rPr lang="en-US" dirty="0">
                    <a:sym typeface="Symbol" charset="0"/>
                  </a:rPr>
                  <a:t>  A2|=|</a:t>
                </a:r>
                <a:r>
                  <a:rPr lang="en-US" dirty="0"/>
                  <a:t>A</a:t>
                </a:r>
                <a:r>
                  <a:rPr lang="en-US" baseline="-25000" dirty="0"/>
                  <a:t>1</a:t>
                </a:r>
                <a:r>
                  <a:rPr lang="en-US" dirty="0">
                    <a:sym typeface="Symbol" charset="0"/>
                  </a:rPr>
                  <a:t>  A|=|</a:t>
                </a:r>
                <a:r>
                  <a:rPr lang="en-US" dirty="0"/>
                  <a:t>A</a:t>
                </a:r>
                <a:r>
                  <a:rPr lang="en-US" baseline="-25000" dirty="0"/>
                  <a:t>2</a:t>
                </a:r>
                <a:r>
                  <a:rPr lang="en-US" dirty="0">
                    <a:sym typeface="Symbol" charset="0"/>
                  </a:rPr>
                  <a:t>  A</a:t>
                </a:r>
                <a:r>
                  <a:rPr lang="en-US" baseline="-25000" dirty="0">
                    <a:sym typeface="Symbol" charset="0"/>
                  </a:rPr>
                  <a:t>3</a:t>
                </a:r>
                <a:r>
                  <a:rPr lang="en-US" dirty="0">
                    <a:sym typeface="Symbol" charset="0"/>
                  </a:rPr>
                  <a:t>|=1;</a:t>
                </a:r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|</a:t>
                </a:r>
                <a:r>
                  <a:rPr lang="en-US" i="1" dirty="0"/>
                  <a:t>A</a:t>
                </a:r>
                <a:r>
                  <a:rPr lang="en-US" baseline="-25000" dirty="0"/>
                  <a:t>1</a:t>
                </a:r>
                <a:r>
                  <a:rPr lang="en-US" sz="3200" dirty="0">
                    <a:sym typeface="Symbol" charset="0"/>
                  </a:rPr>
                  <a:t></a:t>
                </a:r>
                <a:r>
                  <a:rPr lang="en-US" i="1" dirty="0"/>
                  <a:t>A</a:t>
                </a:r>
                <a:r>
                  <a:rPr lang="en-US" baseline="-25000" dirty="0"/>
                  <a:t>2</a:t>
                </a:r>
                <a:r>
                  <a:rPr lang="en-US" dirty="0">
                    <a:sym typeface="Symbol" charset="0"/>
                  </a:rPr>
                  <a:t>  A</a:t>
                </a:r>
                <a:r>
                  <a:rPr lang="en-US" baseline="-25000" dirty="0">
                    <a:sym typeface="Symbol" charset="0"/>
                  </a:rPr>
                  <a:t>3</a:t>
                </a:r>
                <a:r>
                  <a:rPr lang="en-US" dirty="0"/>
                  <a:t>| = 1</a:t>
                </a:r>
              </a:p>
              <a:p>
                <a:r>
                  <a:rPr lang="en-US" sz="2800" dirty="0"/>
                  <a:t>Number of derangement</a:t>
                </a:r>
                <a:endParaRPr lang="en-US" sz="2400" dirty="0"/>
              </a:p>
              <a:p>
                <a:pPr>
                  <a:buNone/>
                </a:pPr>
                <a:r>
                  <a:rPr lang="en-US" sz="2400" dirty="0">
                    <a:latin typeface="Tahoma" charset="0"/>
                  </a:rPr>
                  <a:t>	</a:t>
                </a:r>
                <a:r>
                  <a:rPr lang="en-US" sz="2400" dirty="0"/>
                  <a:t>= </a:t>
                </a:r>
                <a:r>
                  <a:rPr lang="en-US" sz="2300" dirty="0"/>
                  <a:t>3! -|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1</a:t>
                </a:r>
                <a:r>
                  <a:rPr lang="en-US" sz="2300" dirty="0"/>
                  <a:t>| - |A</a:t>
                </a:r>
                <a:r>
                  <a:rPr lang="en-US" sz="2300" baseline="-25000" dirty="0"/>
                  <a:t>2</a:t>
                </a:r>
                <a:r>
                  <a:rPr lang="en-US" sz="2300" dirty="0"/>
                  <a:t>| -|A</a:t>
                </a:r>
                <a:r>
                  <a:rPr lang="en-US" sz="2300" baseline="-25000" dirty="0"/>
                  <a:t>3</a:t>
                </a:r>
                <a:r>
                  <a:rPr lang="en-US" sz="2300" dirty="0"/>
                  <a:t>| + |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1</a:t>
                </a:r>
                <a:r>
                  <a:rPr lang="en-US" sz="2300" dirty="0">
                    <a:sym typeface="Symbol" charset="0"/>
                  </a:rPr>
                  <a:t>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2</a:t>
                </a:r>
                <a:r>
                  <a:rPr lang="en-US" sz="2300" dirty="0"/>
                  <a:t>| + |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1</a:t>
                </a:r>
                <a:r>
                  <a:rPr lang="en-US" sz="2300" dirty="0">
                    <a:sym typeface="Symbol" charset="0"/>
                  </a:rPr>
                  <a:t>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2</a:t>
                </a:r>
                <a:r>
                  <a:rPr lang="en-US" sz="2300" dirty="0"/>
                  <a:t>| + |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1</a:t>
                </a:r>
                <a:r>
                  <a:rPr lang="en-US" sz="2300" dirty="0">
                    <a:sym typeface="Symbol" charset="0"/>
                  </a:rPr>
                  <a:t>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2</a:t>
                </a:r>
                <a:r>
                  <a:rPr lang="en-US" sz="2300" dirty="0"/>
                  <a:t>| - |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1</a:t>
                </a:r>
                <a:r>
                  <a:rPr lang="en-US" sz="2300" dirty="0">
                    <a:sym typeface="Symbol" charset="0"/>
                  </a:rPr>
                  <a:t></a:t>
                </a:r>
                <a:r>
                  <a:rPr lang="en-US" sz="2300" i="1" dirty="0"/>
                  <a:t>A</a:t>
                </a:r>
                <a:r>
                  <a:rPr lang="en-US" sz="2300" baseline="-25000" dirty="0"/>
                  <a:t>2</a:t>
                </a:r>
                <a:r>
                  <a:rPr lang="en-US" sz="2300" dirty="0">
                    <a:sym typeface="Symbol" charset="0"/>
                  </a:rPr>
                  <a:t>  A</a:t>
                </a:r>
                <a:r>
                  <a:rPr lang="en-US" sz="2300" baseline="-25000" dirty="0">
                    <a:sym typeface="Symbol" charset="0"/>
                  </a:rPr>
                  <a:t>3</a:t>
                </a:r>
                <a:r>
                  <a:rPr lang="en-US" sz="2300" dirty="0"/>
                  <a:t>|</a:t>
                </a:r>
              </a:p>
              <a:p>
                <a:pPr>
                  <a:buNone/>
                </a:pPr>
                <a:endParaRPr lang="en-US" sz="24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 dirty="0"/>
                  <a:t>    = 4!-</a:t>
                </a:r>
                <a:r>
                  <a:rPr lang="en-US" sz="2400" i="1" dirty="0"/>
                  <a:t>C </a:t>
                </a:r>
                <a:r>
                  <a:rPr lang="en-US" sz="2400" dirty="0"/>
                  <a:t>(3,1)2!+</a:t>
                </a:r>
                <a:r>
                  <a:rPr lang="en-US" sz="2400" i="1" dirty="0"/>
                  <a:t>C </a:t>
                </a:r>
                <a:r>
                  <a:rPr lang="en-US" sz="2400" dirty="0"/>
                  <a:t>(3,2)1!-</a:t>
                </a:r>
                <a:r>
                  <a:rPr lang="en-US" sz="2400" i="1" dirty="0"/>
                  <a:t>C </a:t>
                </a:r>
                <a:r>
                  <a:rPr lang="en-US" sz="2400" dirty="0"/>
                  <a:t>(3,3)0!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 dirty="0"/>
                  <a:t>    = </a:t>
                </a:r>
                <a:r>
                  <a:rPr lang="en-US" sz="2800" dirty="0"/>
                  <a:t>3!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1!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2! </m:t>
                    </m:r>
                  </m:oMath>
                </a14:m>
                <a:r>
                  <a:rPr lang="en-US" sz="28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3.2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1!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3.2.1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</m:oMath>
                </a14:m>
                <a:r>
                  <a:rPr lang="en-US" sz="2800" dirty="0"/>
                  <a:t> 0!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800" dirty="0"/>
                  <a:t>  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800" dirty="0"/>
                  <a:t>   = 3!(1-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1!</m:t>
                        </m:r>
                      </m:den>
                    </m:f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/>
                  <a:t>) = 2</a:t>
                </a:r>
              </a:p>
            </p:txBody>
          </p:sp>
        </mc:Choice>
        <mc:Fallback xmlns="">
          <p:sp>
            <p:nvSpPr>
              <p:cNvPr id="19462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1371600"/>
                <a:ext cx="8534400" cy="5181600"/>
              </a:xfrm>
              <a:blipFill>
                <a:blip r:embed="rId2"/>
                <a:stretch>
                  <a:fillRect l="-1190" t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85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/>
              <a:t>Counting Derangements</a:t>
            </a:r>
            <a:br>
              <a:rPr lang="en-US" dirty="0"/>
            </a:br>
            <a:r>
              <a:rPr lang="en-US" dirty="0"/>
              <a:t>General Formula</a:t>
            </a:r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5181600"/>
          </a:xfrm>
        </p:spPr>
        <p:txBody>
          <a:bodyPr/>
          <a:lstStyle/>
          <a:p>
            <a:r>
              <a:rPr lang="en-US" dirty="0"/>
              <a:t>Theorem: </a:t>
            </a:r>
          </a:p>
          <a:p>
            <a:pPr marL="0" indent="0">
              <a:buNone/>
            </a:pPr>
            <a:r>
              <a:rPr lang="en-US" dirty="0"/>
              <a:t>	The number of derangements of a set with 	</a:t>
            </a:r>
            <a:r>
              <a:rPr lang="en-US" i="1" dirty="0"/>
              <a:t>n</a:t>
            </a:r>
            <a:r>
              <a:rPr lang="en-US" dirty="0"/>
              <a:t> 	elements is given by:</a:t>
            </a:r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374253"/>
              </p:ext>
            </p:extLst>
          </p:nvPr>
        </p:nvGraphicFramePr>
        <p:xfrm>
          <a:off x="1320800" y="3450431"/>
          <a:ext cx="6858000" cy="1158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2552400" imgH="431640" progId="Equation.3">
                  <p:embed/>
                </p:oleObj>
              </mc:Choice>
              <mc:Fallback>
                <p:oleObj name="Equation" r:id="rId3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450431"/>
                        <a:ext cx="6858000" cy="1158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4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4495800" y="4267200"/>
            <a:ext cx="1143000" cy="990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7525" y="1636713"/>
            <a:ext cx="7382963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Compute the number of solutions to x1+x2+x3=11</a:t>
            </a:r>
          </a:p>
          <a:p>
            <a:r>
              <a:rPr lang="en-US" dirty="0"/>
              <a:t>where x1,x2,x3 non-negative integers and x1 &lt;=3, x2&lt;=4, x3&lt;=6.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P1: x1 &gt; 3  </a:t>
            </a:r>
          </a:p>
          <a:p>
            <a:r>
              <a:rPr lang="en-US" dirty="0"/>
              <a:t>P2: x2 &gt; 4</a:t>
            </a:r>
          </a:p>
          <a:p>
            <a:r>
              <a:rPr lang="en-US" dirty="0"/>
              <a:t>P3: x3 &gt; 6</a:t>
            </a:r>
          </a:p>
          <a:p>
            <a:r>
              <a:rPr lang="en-US" dirty="0"/>
              <a:t>The solution must have none of the properties P1,P2,P3.</a:t>
            </a:r>
          </a:p>
          <a:p>
            <a:endParaRPr lang="en-US" dirty="0"/>
          </a:p>
          <a:p>
            <a:r>
              <a:rPr lang="en-US" dirty="0">
                <a:sym typeface="Wingdings" charset="0"/>
              </a:rPr>
              <a:t></a:t>
            </a:r>
            <a:r>
              <a:rPr lang="en-US" dirty="0"/>
              <a:t>The solution of a problem x1+x2+x3=11 with constraints x1 &gt; 3 is solved as </a:t>
            </a:r>
          </a:p>
          <a:p>
            <a:r>
              <a:rPr lang="en-US" dirty="0"/>
              <a:t>follows: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flipH="1">
            <a:off x="3048000" y="5029200"/>
            <a:ext cx="457200" cy="228600"/>
          </a:xfrm>
          <a:prstGeom prst="flowChartMagneticDisk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flipH="1">
            <a:off x="2362200" y="5029200"/>
            <a:ext cx="457200" cy="228600"/>
          </a:xfrm>
          <a:prstGeom prst="flowChartMagneticDisk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flipH="1">
            <a:off x="3733800" y="5029200"/>
            <a:ext cx="457200" cy="228600"/>
          </a:xfrm>
          <a:prstGeom prst="flowChartMagneticDisk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514600" y="46482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346325" y="5370513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x1       x2        x3</a:t>
            </a: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2514600" y="41910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953000" y="48768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5257800" y="47244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5181600" y="49530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029200" y="46482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5181600" y="44958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775325" y="45323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more balls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3429000" y="4648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16002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65125" y="4913313"/>
            <a:ext cx="1162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 balls in </a:t>
            </a:r>
          </a:p>
          <a:p>
            <a:r>
              <a:rPr lang="en-US"/>
              <a:t>basket x1</a:t>
            </a:r>
          </a:p>
          <a:p>
            <a:r>
              <a:rPr lang="en-US"/>
              <a:t>already.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867400" y="4953000"/>
            <a:ext cx="23083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Total number of ways: </a:t>
            </a:r>
          </a:p>
          <a:p>
            <a:r>
              <a:rPr lang="en-US" dirty="0"/>
              <a:t>C(7+3-1,3-1)=36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125" y="5980113"/>
            <a:ext cx="71524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Therefore: N-N(P1)-N(P2)-N(P3)+N(P1,P2)+N(P2,P3)+N(P1,P3)-N(P1,P2,P3)</a:t>
            </a:r>
          </a:p>
          <a:p>
            <a:r>
              <a:rPr lang="en-US" dirty="0"/>
              <a:t>                  C(11+3-1,7) – C(7+3-1,7) – C(6+3-1,6) −C(5+3-1,5)+…. – 0.</a:t>
            </a:r>
          </a:p>
        </p:txBody>
      </p:sp>
    </p:spTree>
    <p:extLst>
      <p:ext uri="{BB962C8B-B14F-4D97-AF65-F5344CB8AC3E}">
        <p14:creationId xmlns:p14="http://schemas.microsoft.com/office/powerpoint/2010/main" val="12781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+mn-lt"/>
              </a:rPr>
              <a:t>Standard Inclusion-Exclusion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5105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endParaRPr lang="en-US" dirty="0"/>
          </a:p>
          <a:p>
            <a:pPr eaLnBrk="1" hangingPunct="1">
              <a:buFont typeface="Wingdings" charset="0"/>
              <a:buNone/>
            </a:pPr>
            <a:r>
              <a:rPr lang="en-US" dirty="0"/>
              <a:t>Inclusion-Exclusion principle:</a:t>
            </a:r>
          </a:p>
        </p:txBody>
      </p:sp>
      <p:pic>
        <p:nvPicPr>
          <p:cNvPr id="15367" name="Picture 4" descr="InclusionEx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6073775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1981200" y="1143000"/>
            <a:ext cx="480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2703513" y="3078163"/>
            <a:ext cx="1335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A-A</a:t>
            </a:r>
            <a:r>
              <a:rPr lang="en-US" sz="2800">
                <a:cs typeface="Times New Roman" charset="0"/>
                <a:sym typeface="Symbol" charset="0"/>
              </a:rPr>
              <a:t>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6934200" y="15081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U</a:t>
            </a:r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4076700" y="3078163"/>
            <a:ext cx="952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2800">
                <a:cs typeface="Times New Roman" charset="0"/>
                <a:sym typeface="Symbol" charset="0"/>
              </a:rPr>
              <a:t>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5141913" y="3048000"/>
            <a:ext cx="1335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B-A</a:t>
            </a:r>
            <a:r>
              <a:rPr lang="en-US" sz="2800">
                <a:cs typeface="Times New Roman" charset="0"/>
                <a:sym typeface="Symbol" charset="0"/>
              </a:rPr>
              <a:t>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</a:p>
        </p:txBody>
      </p:sp>
      <p:graphicFrame>
        <p:nvGraphicFramePr>
          <p:cNvPr id="15362" name="Object 10"/>
          <p:cNvGraphicFramePr>
            <a:graphicFrameLocks noChangeAspect="1"/>
          </p:cNvGraphicFramePr>
          <p:nvPr/>
        </p:nvGraphicFramePr>
        <p:xfrm>
          <a:off x="685800" y="5629275"/>
          <a:ext cx="73120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1993680" imgH="203040" progId="Equation.3">
                  <p:embed/>
                </p:oleObj>
              </mc:Choice>
              <mc:Fallback>
                <p:oleObj name="Equation" r:id="rId4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29275"/>
                        <a:ext cx="73120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28F4EE-2B8A-3B41-9492-6D2794189CF1}"/>
              </a:ext>
            </a:extLst>
          </p:cNvPr>
          <p:cNvSpPr txBox="1"/>
          <p:nvPr/>
        </p:nvSpPr>
        <p:spPr>
          <a:xfrm>
            <a:off x="2959100" y="184233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217D9B-89DB-D541-9F2F-C0B7BC7AD9BA}"/>
              </a:ext>
            </a:extLst>
          </p:cNvPr>
          <p:cNvSpPr txBox="1"/>
          <p:nvPr/>
        </p:nvSpPr>
        <p:spPr>
          <a:xfrm>
            <a:off x="5537200" y="179784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1604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+mn-lt"/>
              </a:rPr>
              <a:t>Inclusion-Exclusion-Inclusion</a:t>
            </a:r>
          </a:p>
        </p:txBody>
      </p:sp>
      <p:sp>
        <p:nvSpPr>
          <p:cNvPr id="163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5105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ja-JP" altLang="en-US">
                <a:latin typeface="Tahoma" charset="0"/>
              </a:rPr>
              <a:t>“</a:t>
            </a:r>
            <a:r>
              <a:rPr lang="en-US" dirty="0"/>
              <a:t>Inclusion-Exclusion-Inclusion</a:t>
            </a:r>
            <a:r>
              <a:rPr lang="ja-JP" altLang="en-US"/>
              <a:t>”</a:t>
            </a:r>
            <a:r>
              <a:rPr lang="en-US" dirty="0"/>
              <a:t> principle: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676400" y="533400"/>
            <a:ext cx="480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491205"/>
              </p:ext>
            </p:extLst>
          </p:nvPr>
        </p:nvGraphicFramePr>
        <p:xfrm>
          <a:off x="152400" y="6192360"/>
          <a:ext cx="883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4762440" imgH="203040" progId="Equation.3">
                  <p:embed/>
                </p:oleObj>
              </mc:Choice>
              <mc:Fallback>
                <p:oleObj name="Equation" r:id="rId3" imgW="4762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92360"/>
                        <a:ext cx="883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2" name="Picture 6" descr="InclusionExclusionInclu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55738"/>
            <a:ext cx="74676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290763" y="2514600"/>
            <a:ext cx="1671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800">
                <a:cs typeface="Times New Roman" charset="0"/>
                <a:sym typeface="Symbol" charset="0"/>
              </a:rPr>
              <a:t>(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  <a:sym typeface="Symbol" charset="0"/>
              </a:rPr>
              <a:t>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  <a:r>
              <a:rPr lang="en-US" sz="2800">
                <a:cs typeface="Times New Roman" charset="0"/>
                <a:sym typeface="Symbol" charset="0"/>
              </a:rPr>
              <a:t>)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486400" y="2514600"/>
            <a:ext cx="1671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800">
                <a:cs typeface="Times New Roman" charset="0"/>
                <a:sym typeface="Symbol" charset="0"/>
              </a:rPr>
              <a:t>(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  <a:sym typeface="Symbol" charset="0"/>
              </a:rPr>
              <a:t>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  <a:r>
              <a:rPr lang="en-US" sz="2800">
                <a:cs typeface="Times New Roman" charset="0"/>
                <a:sym typeface="Symbol" charset="0"/>
              </a:rPr>
              <a:t>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3886200" y="4068763"/>
            <a:ext cx="1671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800">
                <a:cs typeface="Times New Roman" charset="0"/>
                <a:sym typeface="Symbol" charset="0"/>
              </a:rPr>
              <a:t>(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3200">
                <a:solidFill>
                  <a:schemeClr val="tx2"/>
                </a:solidFill>
                <a:latin typeface="Times New Roman" charset="0"/>
                <a:cs typeface="Times New Roman" charset="0"/>
                <a:sym typeface="Symbol" charset="0"/>
              </a:rPr>
              <a:t></a:t>
            </a:r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2800">
                <a:cs typeface="Times New Roman" charset="0"/>
                <a:sym typeface="Symbol" charset="0"/>
              </a:rPr>
              <a:t>)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4114800" y="2438400"/>
            <a:ext cx="1139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</a:p>
          <a:p>
            <a:pPr algn="ctr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7543800" y="1600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U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3279775" y="3260725"/>
            <a:ext cx="1139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  <a:p>
            <a:pPr algn="ctr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4956175" y="3260725"/>
            <a:ext cx="1139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  <a:p>
            <a:pPr algn="ctr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cs typeface="Times New Roman" charset="0"/>
              </a:rPr>
              <a:t>-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4114800" y="3108325"/>
            <a:ext cx="1139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B</a:t>
            </a:r>
            <a:r>
              <a:rPr lang="en-US" sz="1800">
                <a:cs typeface="Times New Roman" charset="0"/>
                <a:sym typeface="Symbol" charset="0"/>
              </a:rPr>
              <a:t>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7E9A06-8BF9-0048-B58E-E26D42D53A38}"/>
              </a:ext>
            </a:extLst>
          </p:cNvPr>
          <p:cNvSpPr txBox="1"/>
          <p:nvPr/>
        </p:nvSpPr>
        <p:spPr>
          <a:xfrm>
            <a:off x="2438400" y="181813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F697CC-63C5-674F-98A9-A6A51CE50DF5}"/>
              </a:ext>
            </a:extLst>
          </p:cNvPr>
          <p:cNvSpPr txBox="1"/>
          <p:nvPr/>
        </p:nvSpPr>
        <p:spPr>
          <a:xfrm>
            <a:off x="5123800" y="1641772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F7FC09-D2FD-394B-B879-7117D9E14547}"/>
              </a:ext>
            </a:extLst>
          </p:cNvPr>
          <p:cNvSpPr txBox="1"/>
          <p:nvPr/>
        </p:nvSpPr>
        <p:spPr>
          <a:xfrm>
            <a:off x="3523600" y="482076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1721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>
                <a:latin typeface="+mn-lt"/>
              </a:rPr>
              <a:t>Inclusion-Exclusion-Inclusion</a:t>
            </a:r>
          </a:p>
        </p:txBody>
      </p:sp>
      <p:sp>
        <p:nvSpPr>
          <p:cNvPr id="174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5105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495800" y="533400"/>
            <a:ext cx="480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6" name="Picture 5" descr="InclusionExclusionIn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93838"/>
            <a:ext cx="40386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6202363" y="1981200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1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7620000" y="1981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2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6934200" y="28956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3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934200" y="1981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4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07163" y="2438400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5</a:t>
            </a:r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7315200" y="2362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6</a:t>
            </a:r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6934200" y="22860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Times New Roman" charset="0"/>
              </a:rPr>
              <a:t>7</a:t>
            </a:r>
          </a:p>
        </p:txBody>
      </p:sp>
      <p:graphicFrame>
        <p:nvGraphicFramePr>
          <p:cNvPr id="174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758374"/>
              </p:ext>
            </p:extLst>
          </p:nvPr>
        </p:nvGraphicFramePr>
        <p:xfrm>
          <a:off x="533400" y="2625166"/>
          <a:ext cx="8262938" cy="400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3962160" imgH="1574640" progId="Equation.3">
                  <p:embed/>
                </p:oleObj>
              </mc:Choice>
              <mc:Fallback>
                <p:oleObj name="Equation" r:id="rId4" imgW="396216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25166"/>
                        <a:ext cx="8262938" cy="400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9C263FC-EB99-674A-9EB4-792AF07008E0}"/>
              </a:ext>
            </a:extLst>
          </p:cNvPr>
          <p:cNvSpPr txBox="1"/>
          <p:nvPr/>
        </p:nvSpPr>
        <p:spPr>
          <a:xfrm>
            <a:off x="5563817" y="1659392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F898CC-3738-9841-BB0E-5375389941F6}"/>
              </a:ext>
            </a:extLst>
          </p:cNvPr>
          <p:cNvSpPr txBox="1"/>
          <p:nvPr/>
        </p:nvSpPr>
        <p:spPr>
          <a:xfrm>
            <a:off x="8138927" y="158109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4A6E78-53A1-5945-9CFC-3ACFE42D0382}"/>
              </a:ext>
            </a:extLst>
          </p:cNvPr>
          <p:cNvSpPr txBox="1"/>
          <p:nvPr/>
        </p:nvSpPr>
        <p:spPr>
          <a:xfrm>
            <a:off x="7575365" y="3133635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2603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Inclusion-Exclusion-Inclusion</a:t>
            </a:r>
          </a:p>
        </p:txBody>
      </p:sp>
      <p:sp>
        <p:nvSpPr>
          <p:cNvPr id="778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12900"/>
            <a:ext cx="8229600" cy="45259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/>
              <a:t>Q:  How many numbers between 1 and 1000 are divisible by 3, 5, or 7.</a:t>
            </a:r>
          </a:p>
        </p:txBody>
      </p:sp>
    </p:spTree>
    <p:extLst>
      <p:ext uri="{BB962C8B-B14F-4D97-AF65-F5344CB8AC3E}">
        <p14:creationId xmlns:p14="http://schemas.microsoft.com/office/powerpoint/2010/main" val="121083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Inclusion-Exclusion-Inclusion</a:t>
            </a:r>
          </a:p>
        </p:txBody>
      </p:sp>
      <p:sp>
        <p:nvSpPr>
          <p:cNvPr id="788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Use the formula that the number of positive integers up to </a:t>
            </a:r>
            <a:r>
              <a:rPr lang="en-US" i="1" dirty="0"/>
              <a:t>N</a:t>
            </a:r>
            <a:r>
              <a:rPr lang="en-US" dirty="0"/>
              <a:t> which are divisible by </a:t>
            </a:r>
            <a:r>
              <a:rPr lang="en-US" i="1" dirty="0"/>
              <a:t>d</a:t>
            </a:r>
            <a:r>
              <a:rPr lang="en-US" dirty="0"/>
              <a:t> is </a:t>
            </a:r>
            <a:r>
              <a:rPr lang="en-US" b="1" dirty="0">
                <a:sym typeface="Symbol" charset="0"/>
              </a:rPr>
              <a:t></a:t>
            </a:r>
            <a:r>
              <a:rPr lang="en-US" i="1" dirty="0"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/</a:t>
            </a:r>
            <a:r>
              <a:rPr lang="en-US" i="1" dirty="0">
                <a:sym typeface="Symbol" charset="0"/>
              </a:rPr>
              <a:t>d</a:t>
            </a:r>
            <a:r>
              <a:rPr lang="en-US" b="1" dirty="0">
                <a:sym typeface="Symbol" charset="0"/>
              </a:rPr>
              <a:t></a:t>
            </a:r>
            <a:r>
              <a:rPr lang="en-US" dirty="0">
                <a:sym typeface="Symbo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0"/>
              </a:rPr>
              <a:t>Use the fact that for relatively prime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a, b 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i.e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dirty="0">
                <a:sym typeface="Symbol" charset="0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b</a:t>
            </a:r>
            <a:r>
              <a:rPr lang="en-US" dirty="0">
                <a:sym typeface="Symbol" charset="0"/>
              </a:rPr>
              <a:t> have no common divisors)  both numbers divide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 </a:t>
            </a:r>
            <a:r>
              <a:rPr lang="en-US" dirty="0" err="1">
                <a:sym typeface="Symbol" charset="0"/>
              </a:rPr>
              <a:t>iff</a:t>
            </a:r>
            <a:r>
              <a:rPr lang="en-US" dirty="0">
                <a:sym typeface="Symbol" charset="0"/>
              </a:rPr>
              <a:t> their product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ab </a:t>
            </a:r>
            <a:r>
              <a:rPr lang="en-US" dirty="0">
                <a:sym typeface="Symbol" charset="0"/>
              </a:rPr>
              <a:t>divides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.</a:t>
            </a:r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8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Inclusion-Exclusion-Inclusion</a:t>
            </a:r>
          </a:p>
        </p:txBody>
      </p:sp>
      <p:sp>
        <p:nvSpPr>
          <p:cNvPr id="788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Use the formula that the number of positive integers up to </a:t>
            </a:r>
            <a:r>
              <a:rPr lang="en-US" i="1" dirty="0"/>
              <a:t>N</a:t>
            </a:r>
            <a:r>
              <a:rPr lang="en-US" dirty="0"/>
              <a:t> which are divisible by </a:t>
            </a:r>
            <a:r>
              <a:rPr lang="en-US" i="1" dirty="0"/>
              <a:t>d</a:t>
            </a:r>
            <a:r>
              <a:rPr lang="en-US" dirty="0"/>
              <a:t> is </a:t>
            </a:r>
            <a:r>
              <a:rPr lang="en-US" b="1" dirty="0">
                <a:sym typeface="Symbol" charset="0"/>
              </a:rPr>
              <a:t></a:t>
            </a:r>
            <a:r>
              <a:rPr lang="en-US" i="1" dirty="0"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/</a:t>
            </a:r>
            <a:r>
              <a:rPr lang="en-US" i="1" dirty="0">
                <a:sym typeface="Symbol" charset="0"/>
              </a:rPr>
              <a:t>d</a:t>
            </a:r>
            <a:r>
              <a:rPr lang="en-US" b="1" dirty="0">
                <a:sym typeface="Symbol" charset="0"/>
              </a:rPr>
              <a:t></a:t>
            </a:r>
            <a:r>
              <a:rPr lang="en-US" dirty="0">
                <a:sym typeface="Symbo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0"/>
              </a:rPr>
              <a:t>Use the fact that for relatively prime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a, b 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i.e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dirty="0">
                <a:sym typeface="Symbol" charset="0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b</a:t>
            </a:r>
            <a:r>
              <a:rPr lang="en-US" dirty="0">
                <a:sym typeface="Symbol" charset="0"/>
              </a:rPr>
              <a:t> have no common divisors)  both numbers divide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 </a:t>
            </a:r>
            <a:r>
              <a:rPr lang="en-US" dirty="0" err="1">
                <a:sym typeface="Symbol" charset="0"/>
              </a:rPr>
              <a:t>iff</a:t>
            </a:r>
            <a:r>
              <a:rPr lang="en-US" dirty="0">
                <a:sym typeface="Symbol" charset="0"/>
              </a:rPr>
              <a:t> their product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ab </a:t>
            </a:r>
            <a:r>
              <a:rPr lang="en-US" dirty="0">
                <a:sym typeface="Symbol" charset="0"/>
              </a:rPr>
              <a:t>divides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.</a:t>
            </a:r>
            <a:endParaRPr lang="en-US" dirty="0"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7D2090-4EED-5247-A5A6-BE27CD5B8384}"/>
              </a:ext>
            </a:extLst>
          </p:cNvPr>
          <p:cNvSpPr txBox="1"/>
          <p:nvPr/>
        </p:nvSpPr>
        <p:spPr>
          <a:xfrm>
            <a:off x="952500" y="4381500"/>
            <a:ext cx="6883400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42 is divisible by 3 and 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Since 3 and 7 are relatively prime, 3x7 divides 42.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12 is divisible by 2 and 4, but 2x4 does not divide 12 (since 2 and 4 are not relatively prime)</a:t>
            </a:r>
          </a:p>
        </p:txBody>
      </p:sp>
    </p:spTree>
    <p:extLst>
      <p:ext uri="{BB962C8B-B14F-4D97-AF65-F5344CB8AC3E}">
        <p14:creationId xmlns:p14="http://schemas.microsoft.com/office/powerpoint/2010/main" val="275663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Inclusion-Exclusion-Inclusion</a:t>
            </a:r>
          </a:p>
        </p:txBody>
      </p:sp>
      <p:sp>
        <p:nvSpPr>
          <p:cNvPr id="788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Use the formula that the number of positive integers up to </a:t>
            </a:r>
            <a:r>
              <a:rPr lang="en-US" i="1" dirty="0"/>
              <a:t>N</a:t>
            </a:r>
            <a:r>
              <a:rPr lang="en-US" dirty="0"/>
              <a:t> which are divisible by </a:t>
            </a:r>
            <a:r>
              <a:rPr lang="en-US" i="1" dirty="0"/>
              <a:t>d</a:t>
            </a:r>
            <a:r>
              <a:rPr lang="en-US" dirty="0"/>
              <a:t> is </a:t>
            </a:r>
            <a:r>
              <a:rPr lang="en-US" b="1" dirty="0">
                <a:sym typeface="Symbol" charset="0"/>
              </a:rPr>
              <a:t></a:t>
            </a:r>
            <a:r>
              <a:rPr lang="en-US" i="1" dirty="0"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/</a:t>
            </a:r>
            <a:r>
              <a:rPr lang="en-US" i="1" dirty="0">
                <a:sym typeface="Symbol" charset="0"/>
              </a:rPr>
              <a:t>d</a:t>
            </a:r>
            <a:r>
              <a:rPr lang="en-US" b="1" dirty="0">
                <a:sym typeface="Symbol" charset="0"/>
              </a:rPr>
              <a:t></a:t>
            </a:r>
            <a:r>
              <a:rPr lang="en-US" dirty="0">
                <a:sym typeface="Symbo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0"/>
              </a:rPr>
              <a:t>Use the fact that for relatively prime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a, b 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i.e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dirty="0">
                <a:sym typeface="Symbol" charset="0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b</a:t>
            </a:r>
            <a:r>
              <a:rPr lang="en-US" dirty="0">
                <a:sym typeface="Symbol" charset="0"/>
              </a:rPr>
              <a:t> have no common divisors)  both numbers divide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 </a:t>
            </a:r>
            <a:r>
              <a:rPr lang="en-US" dirty="0" err="1">
                <a:sym typeface="Symbol" charset="0"/>
              </a:rPr>
              <a:t>iff</a:t>
            </a:r>
            <a:r>
              <a:rPr lang="en-US" dirty="0">
                <a:sym typeface="Symbol" charset="0"/>
              </a:rPr>
              <a:t> their product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ab </a:t>
            </a:r>
            <a:r>
              <a:rPr lang="en-US" dirty="0">
                <a:sym typeface="Symbol" charset="0"/>
              </a:rPr>
              <a:t>divides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x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.</a:t>
            </a:r>
            <a:endParaRPr lang="en-US" dirty="0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charset="0"/>
              </a:rPr>
              <a:t>Total =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1000/3</a:t>
            </a:r>
            <a:r>
              <a:rPr lang="en-US" b="1" dirty="0">
                <a:sym typeface="Symbol" charset="0"/>
              </a:rPr>
              <a:t> </a:t>
            </a:r>
            <a:r>
              <a:rPr lang="en-US" dirty="0">
                <a:sym typeface="Symbol" charset="0"/>
              </a:rPr>
              <a:t>+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1000/5</a:t>
            </a:r>
            <a:r>
              <a:rPr lang="en-US" b="1" dirty="0">
                <a:sym typeface="Symbol" charset="0"/>
              </a:rPr>
              <a:t></a:t>
            </a:r>
            <a:r>
              <a:rPr lang="en-US" dirty="0">
                <a:sym typeface="Symbol" charset="0"/>
              </a:rPr>
              <a:t> +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1000/7</a:t>
            </a:r>
            <a:r>
              <a:rPr lang="en-US" b="1" dirty="0">
                <a:sym typeface="Symbol" charset="0"/>
              </a:rPr>
              <a:t>	 </a:t>
            </a:r>
            <a:r>
              <a:rPr lang="en-US" dirty="0">
                <a:sym typeface="Symbol" charset="0"/>
              </a:rPr>
              <a:t>-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1000/15</a:t>
            </a:r>
            <a:r>
              <a:rPr lang="en-US" b="1" dirty="0">
                <a:sym typeface="Symbol" charset="0"/>
              </a:rPr>
              <a:t> </a:t>
            </a:r>
            <a:r>
              <a:rPr lang="en-US" dirty="0">
                <a:sym typeface="Symbol" charset="0"/>
              </a:rPr>
              <a:t>-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1000/21</a:t>
            </a:r>
            <a:r>
              <a:rPr lang="en-US" b="1" dirty="0">
                <a:sym typeface="Symbol" charset="0"/>
              </a:rPr>
              <a:t> </a:t>
            </a:r>
            <a:r>
              <a:rPr lang="en-US" dirty="0">
                <a:sym typeface="Symbol" charset="0"/>
              </a:rPr>
              <a:t>-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1000/35</a:t>
            </a:r>
            <a:r>
              <a:rPr lang="en-US" b="1" dirty="0">
                <a:sym typeface="Symbol" charset="0"/>
              </a:rPr>
              <a:t> </a:t>
            </a:r>
            <a:r>
              <a:rPr lang="en-US" dirty="0">
                <a:sym typeface="Symbol" charset="0"/>
              </a:rPr>
              <a:t>+ </a:t>
            </a:r>
            <a:r>
              <a:rPr lang="en-US" b="1" dirty="0">
                <a:sym typeface="Symbol" charset="0"/>
              </a:rPr>
              <a:t></a:t>
            </a:r>
            <a:r>
              <a:rPr lang="en-US" dirty="0">
                <a:sym typeface="Symbol" charset="0"/>
              </a:rPr>
              <a:t>1000/105</a:t>
            </a:r>
            <a:r>
              <a:rPr lang="en-US" b="1" dirty="0">
                <a:sym typeface="Symbol" charset="0"/>
              </a:rPr>
              <a:t>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ym typeface="Symbol" charset="0"/>
              </a:rPr>
              <a:t>	= 333 + 200 + 142 - 66 - 47 - 28 + 9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ym typeface="Symbol" charset="0"/>
              </a:rPr>
              <a:t>	= 543</a:t>
            </a:r>
          </a:p>
        </p:txBody>
      </p:sp>
    </p:spTree>
    <p:extLst>
      <p:ext uri="{BB962C8B-B14F-4D97-AF65-F5344CB8AC3E}">
        <p14:creationId xmlns:p14="http://schemas.microsoft.com/office/powerpoint/2010/main" val="391935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Inclusion-Exclusion Principle</a:t>
            </a:r>
          </a:p>
        </p:txBody>
      </p:sp>
      <p:sp>
        <p:nvSpPr>
          <p:cNvPr id="184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/>
              <a:t>Using induction, could prove:</a:t>
            </a:r>
          </a:p>
          <a:p>
            <a:pPr eaLnBrk="1" hangingPunct="1"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</a:rPr>
              <a:t>THM</a:t>
            </a:r>
            <a:r>
              <a:rPr lang="en-US" dirty="0"/>
              <a:t>: General Inclusion-Exclusion Principle: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  	     												    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union </a:t>
            </a:r>
            <a:r>
              <a:rPr lang="en-US" dirty="0">
                <a:sym typeface="Symbol" charset="0"/>
              </a:rPr>
              <a:t>= 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			 						  				     	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all terms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							   				          		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all pairs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							  					        	    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all triples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														…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ym typeface="Symbol" charset="0"/>
              </a:rPr>
              <a:t>								     					     +/-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total 																intersection</a:t>
            </a:r>
            <a:endParaRPr lang="en-US" b="1" dirty="0">
              <a:solidFill>
                <a:srgbClr val="FF0000"/>
              </a:solidFill>
              <a:sym typeface="Symbol" charset="0"/>
            </a:endParaRP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676400" y="533400"/>
            <a:ext cx="480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230570"/>
              </p:ext>
            </p:extLst>
          </p:nvPr>
        </p:nvGraphicFramePr>
        <p:xfrm>
          <a:off x="500735" y="2657475"/>
          <a:ext cx="556260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2336760" imgH="1396800" progId="Equation.3">
                  <p:embed/>
                </p:oleObj>
              </mc:Choice>
              <mc:Fallback>
                <p:oleObj name="Equation" r:id="rId3" imgW="233676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35" y="2657475"/>
                        <a:ext cx="5562600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4D726C-B64C-0046-A00D-6EBD7EFADBF1}"/>
              </a:ext>
            </a:extLst>
          </p:cNvPr>
          <p:cNvSpPr txBox="1"/>
          <p:nvPr/>
        </p:nvSpPr>
        <p:spPr>
          <a:xfrm>
            <a:off x="1397000" y="5588000"/>
            <a:ext cx="55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n+1</a:t>
            </a:r>
          </a:p>
        </p:txBody>
      </p:sp>
    </p:spTree>
    <p:extLst>
      <p:ext uri="{BB962C8B-B14F-4D97-AF65-F5344CB8AC3E}">
        <p14:creationId xmlns:p14="http://schemas.microsoft.com/office/powerpoint/2010/main" val="855980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973</Words>
  <Application>Microsoft Macintosh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Cambria Math</vt:lpstr>
      <vt:lpstr>Symbol</vt:lpstr>
      <vt:lpstr>Tahoma</vt:lpstr>
      <vt:lpstr>Times New Roman</vt:lpstr>
      <vt:lpstr>Wingdings</vt:lpstr>
      <vt:lpstr>Office Theme</vt:lpstr>
      <vt:lpstr>Equation</vt:lpstr>
      <vt:lpstr>InclusionExclusion 9.1</vt:lpstr>
      <vt:lpstr>Standard Inclusion-Exclusion</vt:lpstr>
      <vt:lpstr>Inclusion-Exclusion-Inclusion</vt:lpstr>
      <vt:lpstr>Inclusion-Exclusion-Inclusion</vt:lpstr>
      <vt:lpstr>Inclusion-Exclusion-Inclusion</vt:lpstr>
      <vt:lpstr>Inclusion-Exclusion-Inclusion</vt:lpstr>
      <vt:lpstr>Inclusion-Exclusion-Inclusion</vt:lpstr>
      <vt:lpstr>Inclusion-Exclusion-Inclusion</vt:lpstr>
      <vt:lpstr>Inclusion-Exclusion Principle</vt:lpstr>
      <vt:lpstr>PowerPoint Presentation</vt:lpstr>
      <vt:lpstr>PowerPoint Presentation</vt:lpstr>
      <vt:lpstr>Deragement</vt:lpstr>
      <vt:lpstr>Counting Derangements</vt:lpstr>
      <vt:lpstr>Counting Derangements General Formula</vt:lpstr>
      <vt:lpstr>Examples</vt:lpstr>
    </vt:vector>
  </TitlesOfParts>
  <Company>SFU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Inclusion-Exclusion</dc:title>
  <dc:creator>Binay Bhattacharya</dc:creator>
  <cp:lastModifiedBy>Microsoft Office User</cp:lastModifiedBy>
  <cp:revision>16</cp:revision>
  <dcterms:created xsi:type="dcterms:W3CDTF">2019-11-29T19:47:59Z</dcterms:created>
  <dcterms:modified xsi:type="dcterms:W3CDTF">2020-11-27T20:18:32Z</dcterms:modified>
</cp:coreProperties>
</file>