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256" r:id="rId2"/>
    <p:sldId id="315" r:id="rId3"/>
    <p:sldId id="257" r:id="rId4"/>
    <p:sldId id="342" r:id="rId5"/>
    <p:sldId id="343" r:id="rId6"/>
    <p:sldId id="347" r:id="rId7"/>
    <p:sldId id="335" r:id="rId8"/>
    <p:sldId id="364" r:id="rId9"/>
    <p:sldId id="382" r:id="rId10"/>
    <p:sldId id="383" r:id="rId11"/>
    <p:sldId id="346" r:id="rId12"/>
    <p:sldId id="345" r:id="rId13"/>
    <p:sldId id="258" r:id="rId14"/>
    <p:sldId id="259" r:id="rId15"/>
    <p:sldId id="260" r:id="rId16"/>
    <p:sldId id="268" r:id="rId17"/>
    <p:sldId id="269" r:id="rId18"/>
    <p:sldId id="271" r:id="rId19"/>
    <p:sldId id="272" r:id="rId20"/>
    <p:sldId id="365" r:id="rId21"/>
    <p:sldId id="366" r:id="rId22"/>
    <p:sldId id="384" r:id="rId23"/>
    <p:sldId id="367" r:id="rId24"/>
    <p:sldId id="368" r:id="rId25"/>
    <p:sldId id="369" r:id="rId26"/>
    <p:sldId id="370" r:id="rId27"/>
    <p:sldId id="270" r:id="rId28"/>
    <p:sldId id="273" r:id="rId29"/>
    <p:sldId id="296" r:id="rId30"/>
    <p:sldId id="297" r:id="rId31"/>
    <p:sldId id="306" r:id="rId32"/>
    <p:sldId id="274" r:id="rId33"/>
    <p:sldId id="275" r:id="rId34"/>
    <p:sldId id="276" r:id="rId35"/>
    <p:sldId id="350" r:id="rId36"/>
    <p:sldId id="279" r:id="rId37"/>
    <p:sldId id="280" r:id="rId38"/>
    <p:sldId id="356" r:id="rId39"/>
    <p:sldId id="281" r:id="rId40"/>
    <p:sldId id="282" r:id="rId41"/>
    <p:sldId id="349" r:id="rId42"/>
    <p:sldId id="351" r:id="rId43"/>
    <p:sldId id="284" r:id="rId44"/>
    <p:sldId id="304" r:id="rId45"/>
    <p:sldId id="305" r:id="rId46"/>
    <p:sldId id="303" r:id="rId47"/>
    <p:sldId id="285" r:id="rId48"/>
    <p:sldId id="286" r:id="rId49"/>
    <p:sldId id="288" r:id="rId50"/>
    <p:sldId id="289" r:id="rId51"/>
    <p:sldId id="357" r:id="rId52"/>
    <p:sldId id="290" r:id="rId53"/>
    <p:sldId id="360" r:id="rId54"/>
    <p:sldId id="291" r:id="rId55"/>
    <p:sldId id="363" r:id="rId56"/>
    <p:sldId id="371" r:id="rId57"/>
    <p:sldId id="321" r:id="rId58"/>
    <p:sldId id="374" r:id="rId59"/>
    <p:sldId id="319" r:id="rId60"/>
    <p:sldId id="322" r:id="rId61"/>
    <p:sldId id="323" r:id="rId62"/>
    <p:sldId id="352" r:id="rId63"/>
    <p:sldId id="313" r:id="rId64"/>
    <p:sldId id="308" r:id="rId65"/>
    <p:sldId id="309" r:id="rId66"/>
    <p:sldId id="355" r:id="rId67"/>
    <p:sldId id="311" r:id="rId68"/>
    <p:sldId id="312" r:id="rId69"/>
    <p:sldId id="334" r:id="rId70"/>
    <p:sldId id="354" r:id="rId71"/>
    <p:sldId id="316" r:id="rId72"/>
    <p:sldId id="375" r:id="rId73"/>
    <p:sldId id="327" r:id="rId74"/>
    <p:sldId id="331" r:id="rId75"/>
    <p:sldId id="376" r:id="rId76"/>
    <p:sldId id="377" r:id="rId77"/>
    <p:sldId id="378" r:id="rId78"/>
    <p:sldId id="379" r:id="rId79"/>
    <p:sldId id="380" r:id="rId80"/>
    <p:sldId id="381" r:id="rId81"/>
    <p:sldId id="385" r:id="rId82"/>
    <p:sldId id="333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8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/>
    <p:restoredTop sz="94665"/>
  </p:normalViewPr>
  <p:slideViewPr>
    <p:cSldViewPr snapToGrid="0" snapToObjects="1">
      <p:cViewPr varScale="1">
        <p:scale>
          <a:sx n="89" d="100"/>
          <a:sy n="89" d="100"/>
        </p:scale>
        <p:origin x="2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5F272-BBAB-2F49-97AC-5A7125350510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5DFF0-6FA1-B54C-82C6-C88EF0AA9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5DFF0-6FA1-B54C-82C6-C88EF0AA92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7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DFF0-6FA1-B54C-82C6-C88EF0AA92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5DFF0-6FA1-B54C-82C6-C88EF0AA92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0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DFF0-6FA1-B54C-82C6-C88EF0AA92F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7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3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4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9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015A-975E-E448-83DE-6C6FDFB4ADB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5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e.unl.edu/~choueiry/S13-235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4.1– 4.6</a:t>
            </a:r>
          </a:p>
        </p:txBody>
      </p:sp>
    </p:spTree>
    <p:extLst>
      <p:ext uri="{BB962C8B-B14F-4D97-AF65-F5344CB8AC3E}">
        <p14:creationId xmlns:p14="http://schemas.microsoft.com/office/powerpoint/2010/main" val="47157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Picture 5" descr="Screen Shot 2015-03-29 at 11.5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087"/>
            <a:ext cx="9144000" cy="38619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461E3E-6B4A-0D49-BB4F-1F5ABEFE4B3D}"/>
              </a:ext>
            </a:extLst>
          </p:cNvPr>
          <p:cNvSpPr txBox="1"/>
          <p:nvPr/>
        </p:nvSpPr>
        <p:spPr>
          <a:xfrm>
            <a:off x="971550" y="5243513"/>
            <a:ext cx="79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A                                     B                    A                                      B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EF6F2-8253-EF42-BB3C-4BCA646BB909}"/>
              </a:ext>
            </a:extLst>
          </p:cNvPr>
          <p:cNvSpPr txBox="1"/>
          <p:nvPr/>
        </p:nvSpPr>
        <p:spPr>
          <a:xfrm>
            <a:off x="955547" y="5719108"/>
            <a:ext cx="806052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/>
              <a:t>The diagram on the left is a function. The domain of the function is A; the codomain (target) of the function is B.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The one on the right is not a function. The domain is not A. Moreover b is assigned (mapped) to two different elements of B.</a:t>
            </a:r>
          </a:p>
        </p:txBody>
      </p:sp>
    </p:spTree>
    <p:extLst>
      <p:ext uri="{BB962C8B-B14F-4D97-AF65-F5344CB8AC3E}">
        <p14:creationId xmlns:p14="http://schemas.microsoft.com/office/powerpoint/2010/main" val="242292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Terminology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X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(x)=y.  Then we use the following terminology: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X is the </a:t>
            </a:r>
            <a:r>
              <a:rPr lang="en-US" u="sng" dirty="0">
                <a:latin typeface="Calibri" charset="0"/>
                <a:ea typeface="ＭＳ Ｐゴシック" charset="0"/>
              </a:rPr>
              <a:t>domain</a:t>
            </a:r>
            <a:r>
              <a:rPr lang="en-US" dirty="0">
                <a:latin typeface="Calibri" charset="0"/>
                <a:ea typeface="ＭＳ Ｐゴシック" charset="0"/>
              </a:rPr>
              <a:t> of </a:t>
            </a:r>
            <a:r>
              <a:rPr lang="en-US" i="1" dirty="0">
                <a:latin typeface="Calibri" charset="0"/>
                <a:ea typeface="ＭＳ Ｐゴシック" charset="0"/>
              </a:rPr>
              <a:t>f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Y is the </a:t>
            </a:r>
            <a:r>
              <a:rPr lang="en-US" u="sng" dirty="0">
                <a:latin typeface="Calibri" charset="0"/>
                <a:ea typeface="ＭＳ Ｐゴシック" charset="0"/>
              </a:rPr>
              <a:t>codomain (target)</a:t>
            </a:r>
            <a:r>
              <a:rPr lang="en-US" dirty="0">
                <a:latin typeface="Calibri" charset="0"/>
                <a:ea typeface="ＭＳ Ｐゴシック" charset="0"/>
              </a:rPr>
              <a:t> of </a:t>
            </a:r>
            <a:r>
              <a:rPr lang="en-US" i="1" dirty="0">
                <a:latin typeface="Calibri" charset="0"/>
                <a:ea typeface="ＭＳ Ｐゴシック" charset="0"/>
              </a:rPr>
              <a:t>f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y is the </a:t>
            </a:r>
            <a:r>
              <a:rPr lang="en-US" u="sng" dirty="0">
                <a:latin typeface="Calibri" charset="0"/>
                <a:ea typeface="ＭＳ Ｐゴシック" charset="0"/>
              </a:rPr>
              <a:t>image</a:t>
            </a:r>
            <a:r>
              <a:rPr lang="en-US" dirty="0">
                <a:latin typeface="Calibri" charset="0"/>
                <a:ea typeface="ＭＳ Ｐゴシック" charset="0"/>
              </a:rPr>
              <a:t> of x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x is the </a:t>
            </a:r>
            <a:r>
              <a:rPr lang="en-US" u="sng" dirty="0">
                <a:latin typeface="Calibri" charset="0"/>
                <a:ea typeface="ＭＳ Ｐゴシック" charset="0"/>
              </a:rPr>
              <a:t>preimage</a:t>
            </a:r>
            <a:r>
              <a:rPr lang="en-US" dirty="0">
                <a:latin typeface="Calibri" charset="0"/>
                <a:ea typeface="ＭＳ Ｐゴシック" charset="0"/>
              </a:rPr>
              <a:t> (</a:t>
            </a:r>
            <a:r>
              <a:rPr lang="en-US" u="sng" dirty="0">
                <a:latin typeface="Calibri" charset="0"/>
                <a:ea typeface="ＭＳ Ｐゴシック" charset="0"/>
              </a:rPr>
              <a:t>antecedent</a:t>
            </a:r>
            <a:r>
              <a:rPr lang="en-US" dirty="0">
                <a:latin typeface="Calibri" charset="0"/>
                <a:ea typeface="ＭＳ Ｐゴシック" charset="0"/>
              </a:rPr>
              <a:t>) of y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The </a:t>
            </a:r>
            <a:r>
              <a:rPr lang="en-US" u="sng" dirty="0">
                <a:latin typeface="Calibri" charset="0"/>
                <a:ea typeface="ＭＳ Ｐゴシック" charset="0"/>
              </a:rPr>
              <a:t>range</a:t>
            </a:r>
            <a:r>
              <a:rPr lang="en-US" dirty="0">
                <a:latin typeface="Calibri" charset="0"/>
                <a:ea typeface="ＭＳ Ｐゴシック" charset="0"/>
              </a:rPr>
              <a:t> of f is the set of all images of elements of X</a:t>
            </a:r>
          </a:p>
          <a:p>
            <a:pPr marL="914400" lvl="2" indent="0">
              <a:buNone/>
            </a:pPr>
            <a:r>
              <a:rPr lang="en-IN" dirty="0">
                <a:solidFill>
                  <a:srgbClr val="2852FF"/>
                </a:solidFill>
              </a:rPr>
              <a:t>Range of f = { y: (x, y) ∈ f, for some x ∈ X }</a:t>
            </a:r>
            <a:endParaRPr lang="en-US" dirty="0">
              <a:solidFill>
                <a:srgbClr val="2852FF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9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410200" y="2438400"/>
            <a:ext cx="1143000" cy="2209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Function: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5785759"/>
            <a:ext cx="3657600" cy="762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function,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X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Y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2438400"/>
            <a:ext cx="1143000" cy="2209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32004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31242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4600" y="4002088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X</a:t>
            </a:r>
            <a:endParaRPr lang="en-US" sz="18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396240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endParaRPr lang="en-US" sz="1800" dirty="0"/>
          </a:p>
        </p:txBody>
      </p:sp>
      <p:cxnSp>
        <p:nvCxnSpPr>
          <p:cNvPr id="11" name="Shape 10"/>
          <p:cNvCxnSpPr>
            <a:stCxn id="6" idx="5"/>
          </p:cNvCxnSpPr>
          <p:nvPr/>
        </p:nvCxnSpPr>
        <p:spPr>
          <a:xfrm rot="5400000" flipH="1" flipV="1">
            <a:off x="4229100" y="1703388"/>
            <a:ext cx="141288" cy="2982912"/>
          </a:xfrm>
          <a:prstGeom prst="curvedConnector4">
            <a:avLst>
              <a:gd name="adj1" fmla="val 176345"/>
              <a:gd name="adj2" fmla="val 813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62200" y="3048000"/>
            <a:ext cx="22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/>
              <a:t>x</a:t>
            </a:r>
            <a:endParaRPr lang="en-US" sz="18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19800" y="3124200"/>
            <a:ext cx="22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/>
              <a:t>y</a:t>
            </a:r>
            <a:endParaRPr lang="en-US" sz="1800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2524125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f</a:t>
            </a:r>
            <a:endParaRPr lang="en-US" sz="1800" i="1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981200" y="47244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Domain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06684" y="47244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Codomain (Target)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85800" y="17526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err="1">
                <a:latin typeface="+mn-lt"/>
                <a:ea typeface="+mn-ea"/>
                <a:cs typeface="+mn-cs"/>
              </a:rPr>
              <a:t>Preimage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>
            <a:endCxn id="6" idx="3"/>
          </p:cNvCxnSpPr>
          <p:nvPr/>
        </p:nvCxnSpPr>
        <p:spPr>
          <a:xfrm rot="16200000" flipH="1">
            <a:off x="1916113" y="2427287"/>
            <a:ext cx="979488" cy="6969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096000" y="17526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Image, </a:t>
            </a:r>
            <a:r>
              <a:rPr lang="en-US" sz="3200" i="1" dirty="0">
                <a:latin typeface="+mn-lt"/>
                <a:ea typeface="+mn-ea"/>
                <a:cs typeface="+mn-cs"/>
              </a:rPr>
              <a:t>f</a:t>
            </a:r>
            <a:r>
              <a:rPr lang="en-US" sz="3200" dirty="0">
                <a:latin typeface="+mn-lt"/>
                <a:ea typeface="+mn-ea"/>
                <a:cs typeface="+mn-cs"/>
              </a:rPr>
              <a:t>(x)=</a:t>
            </a:r>
            <a:r>
              <a:rPr lang="en-US" sz="3200" dirty="0"/>
              <a:t>y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5867400" y="2286000"/>
            <a:ext cx="914400" cy="838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562600" y="2743200"/>
            <a:ext cx="838200" cy="9906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Connector 32"/>
          <p:cNvCxnSpPr>
            <a:stCxn id="4" idx="0"/>
            <a:endCxn id="31" idx="0"/>
          </p:cNvCxnSpPr>
          <p:nvPr/>
        </p:nvCxnSpPr>
        <p:spPr>
          <a:xfrm rot="16200000" flipH="1">
            <a:off x="4229100" y="990600"/>
            <a:ext cx="304800" cy="3200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1" idx="4"/>
          </p:cNvCxnSpPr>
          <p:nvPr/>
        </p:nvCxnSpPr>
        <p:spPr>
          <a:xfrm flipV="1">
            <a:off x="2895600" y="3733800"/>
            <a:ext cx="3086100" cy="914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1" idx="1"/>
          </p:cNvCxnSpPr>
          <p:nvPr/>
        </p:nvCxnSpPr>
        <p:spPr>
          <a:xfrm>
            <a:off x="4648200" y="2133600"/>
            <a:ext cx="1036638" cy="754063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3657600" y="15240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54959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concept of relations between the sets plays a big role here.</a:t>
            </a:r>
          </a:p>
          <a:p>
            <a:r>
              <a:rPr lang="en-US" sz="2800" dirty="0"/>
              <a:t>Consider the function f(x) = x</a:t>
            </a:r>
            <a:r>
              <a:rPr lang="en-US" sz="2800" baseline="30000" dirty="0"/>
              <a:t>2</a:t>
            </a:r>
            <a:r>
              <a:rPr lang="en-US" sz="2800" dirty="0"/>
              <a:t>, where x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 R.</a:t>
            </a:r>
            <a:endParaRPr lang="en-US" sz="2800" dirty="0"/>
          </a:p>
        </p:txBody>
      </p:sp>
      <p:pic>
        <p:nvPicPr>
          <p:cNvPr id="4" name="Picture 3" descr="Screen Shot 2015-03-29 at 11.2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3088633"/>
            <a:ext cx="5057937" cy="36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1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concept of relations between the sets plays a big role here.</a:t>
            </a:r>
          </a:p>
          <a:p>
            <a:r>
              <a:rPr lang="en-US" sz="2800" dirty="0"/>
              <a:t>Consider the function f(x) = x</a:t>
            </a:r>
            <a:r>
              <a:rPr lang="en-US" sz="2800" baseline="30000" dirty="0"/>
              <a:t>2</a:t>
            </a:r>
            <a:r>
              <a:rPr lang="en-US" sz="2800" dirty="0"/>
              <a:t>, where x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 R.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The points on the curve</a:t>
            </a:r>
            <a:r>
              <a:rPr lang="en-US" sz="2800" dirty="0">
                <a:sym typeface="Symbol" charset="0"/>
              </a:rPr>
              <a:t> are related.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T={(x,x</a:t>
            </a:r>
            <a:r>
              <a:rPr lang="en-US" sz="2400" baseline="30000" dirty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): x  R}  R x R.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T is a function</a:t>
            </a:r>
          </a:p>
        </p:txBody>
      </p:sp>
      <p:pic>
        <p:nvPicPr>
          <p:cNvPr id="4" name="Picture 3" descr="Screen Shot 2015-03-29 at 11.24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22" y="3506114"/>
            <a:ext cx="3857078" cy="27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1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155"/>
          </a:xfrm>
        </p:spPr>
        <p:txBody>
          <a:bodyPr>
            <a:normAutofit/>
          </a:bodyPr>
          <a:lstStyle/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Here f= {(</a:t>
            </a:r>
            <a:r>
              <a:rPr lang="en-US" dirty="0" err="1">
                <a:latin typeface="Calibri" charset="0"/>
                <a:ea typeface="ＭＳ Ｐゴシック" charset="0"/>
                <a:sym typeface="Symbol" charset="0"/>
              </a:rPr>
              <a:t>n,|n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|+2): n  N}   Z x N.</a:t>
            </a:r>
          </a:p>
        </p:txBody>
      </p:sp>
      <p:pic>
        <p:nvPicPr>
          <p:cNvPr id="5" name="Picture 4" descr="Screen Shot 2015-03-29 at 11.3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3" y="1200114"/>
            <a:ext cx="8118947" cy="441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3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3" name="Picture 2" descr="Screen Shot 2015-03-30 at 12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6" y="1425497"/>
            <a:ext cx="8357714" cy="40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8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 descr="Screen Shot 2015-03-30 at 12.0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3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8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More Definitions (2)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 and 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A.  The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image of the set 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the subset of B that consists of all the images of the elements of S.  We denote the image of S by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(S), so that</a:t>
            </a:r>
          </a:p>
          <a:p>
            <a:pPr algn="ctr">
              <a:buFont typeface="Arial" charset="0"/>
              <a:buNone/>
            </a:pP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(S)={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(s) |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 }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Note there that the image of S is a set and not an element.</a:t>
            </a:r>
          </a:p>
        </p:txBody>
      </p:sp>
    </p:spTree>
    <p:extLst>
      <p:ext uri="{BB962C8B-B14F-4D97-AF65-F5344CB8AC3E}">
        <p14:creationId xmlns:p14="http://schemas.microsoft.com/office/powerpoint/2010/main" val="313160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Image of a set: Example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Let: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 = {a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5</a:t>
            </a:r>
            <a:r>
              <a:rPr lang="en-US" sz="2400" dirty="0">
                <a:latin typeface="Calibri" charset="0"/>
                <a:ea typeface="ＭＳ Ｐゴシック" charset="0"/>
              </a:rPr>
              <a:t>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B = {b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5</a:t>
            </a:r>
            <a:r>
              <a:rPr lang="en-US" sz="2400" dirty="0">
                <a:latin typeface="Calibri" charset="0"/>
                <a:ea typeface="ＭＳ Ｐゴシック" charset="0"/>
              </a:rPr>
              <a:t>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f={(a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5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)}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S={a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f(S) = {b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, 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}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Draw a diagram for f.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is the: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Domain, codomain, range of f?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Image of S, f(S)?</a:t>
            </a:r>
          </a:p>
        </p:txBody>
      </p:sp>
    </p:spTree>
    <p:extLst>
      <p:ext uri="{BB962C8B-B14F-4D97-AF65-F5344CB8AC3E}">
        <p14:creationId xmlns:p14="http://schemas.microsoft.com/office/powerpoint/2010/main" val="141990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60979"/>
          </a:xfrm>
        </p:spPr>
        <p:txBody>
          <a:bodyPr>
            <a:normAutofit/>
          </a:bodyPr>
          <a:lstStyle/>
          <a:p>
            <a:r>
              <a:rPr lang="en-US" dirty="0"/>
              <a:t>I have used materials from the following sources: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Textbook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Lecture notes slides prepared by Prof. </a:t>
            </a:r>
            <a:r>
              <a:rPr lang="en-US" dirty="0" err="1">
                <a:solidFill>
                  <a:srgbClr val="0000FF"/>
                </a:solidFill>
              </a:rPr>
              <a:t>Bulatov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0000FF"/>
                </a:solidFill>
                <a:hlinkClick r:id="rId2"/>
              </a:rPr>
              <a:t>http://cse.unl.edu/~choueiry/S13-235/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www.math-cs.gordon.edu</a:t>
            </a:r>
            <a:r>
              <a:rPr lang="en-US" dirty="0">
                <a:solidFill>
                  <a:srgbClr val="0000FF"/>
                </a:solidFill>
              </a:rPr>
              <a:t>/courses/mat231/</a:t>
            </a:r>
            <a:r>
              <a:rPr lang="en-US" dirty="0" err="1">
                <a:solidFill>
                  <a:srgbClr val="0000FF"/>
                </a:solidFill>
              </a:rPr>
              <a:t>notes.html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sz="1800" dirty="0">
              <a:solidFill>
                <a:srgbClr val="0000FF"/>
              </a:solidFill>
            </a:endParaRPr>
          </a:p>
          <a:p>
            <a:pPr lvl="1" algn="r">
              <a:buNone/>
            </a:pPr>
            <a:r>
              <a:rPr lang="en-US" sz="1800" dirty="0">
                <a:solidFill>
                  <a:srgbClr val="0000FF"/>
                </a:solidFill>
              </a:rPr>
              <a:t>	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7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540B-07A3-8F41-8BAD-737C6D9A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1C6C-33BA-DD49-B652-5A011EFED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Two functions, f and g, are </a:t>
            </a:r>
            <a:r>
              <a:rPr lang="en-IN" b="1" i="1" dirty="0"/>
              <a:t>equal</a:t>
            </a:r>
            <a:r>
              <a:rPr lang="en-IN" dirty="0"/>
              <a:t> if f and g have the same domain and target, and f(x) = g(x) for every element x in the domain. </a:t>
            </a:r>
          </a:p>
          <a:p>
            <a:r>
              <a:rPr lang="en-IN" dirty="0"/>
              <a:t>The notation f = g is used to denote the fact that functions f and g are equal.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15F3-911E-0A44-A9A4-5DA213C7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4.1.6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Are f and g equal?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92724-BC6E-3448-9F52-C56FC5DE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3500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f: </a:t>
            </a:r>
            <a:r>
              <a:rPr lang="en-IN" b="1" dirty="0"/>
              <a:t>Z</a:t>
            </a:r>
            <a:r>
              <a:rPr lang="en-IN" dirty="0"/>
              <a:t> → </a:t>
            </a:r>
            <a:r>
              <a:rPr lang="en-IN" b="1" dirty="0"/>
              <a:t>Z</a:t>
            </a:r>
            <a:r>
              <a:rPr lang="en-IN" dirty="0"/>
              <a:t>, where f(x) = x</a:t>
            </a:r>
            <a:r>
              <a:rPr lang="en-IN" baseline="30000" dirty="0"/>
              <a:t>2</a:t>
            </a:r>
            <a:r>
              <a:rPr lang="en-IN" dirty="0"/>
              <a:t>.</a:t>
            </a:r>
            <a:br>
              <a:rPr lang="en-IN" dirty="0"/>
            </a:br>
            <a:r>
              <a:rPr lang="en-IN" dirty="0"/>
              <a:t>g: </a:t>
            </a:r>
            <a:r>
              <a:rPr lang="en-IN" b="1" dirty="0"/>
              <a:t>Z</a:t>
            </a:r>
            <a:r>
              <a:rPr lang="en-IN" dirty="0"/>
              <a:t> → </a:t>
            </a:r>
            <a:r>
              <a:rPr lang="en-IN" b="1" dirty="0"/>
              <a:t>Z</a:t>
            </a:r>
            <a:r>
              <a:rPr lang="en-IN" dirty="0"/>
              <a:t>, where g(x) = |x|</a:t>
            </a:r>
            <a:r>
              <a:rPr lang="en-IN" baseline="30000" dirty="0"/>
              <a:t>2</a:t>
            </a:r>
            <a:r>
              <a:rPr lang="en-IN" dirty="0"/>
              <a:t>.</a:t>
            </a:r>
          </a:p>
          <a:p>
            <a:endParaRPr lang="en-IN" dirty="0"/>
          </a:p>
          <a:p>
            <a:r>
              <a:rPr lang="en-IN" dirty="0"/>
              <a:t>f: </a:t>
            </a:r>
            <a:r>
              <a:rPr lang="en-IN" b="1" dirty="0"/>
              <a:t>Z</a:t>
            </a:r>
            <a:r>
              <a:rPr lang="en-IN" dirty="0"/>
              <a:t> → </a:t>
            </a:r>
            <a:r>
              <a:rPr lang="en-IN" b="1" dirty="0"/>
              <a:t>Z</a:t>
            </a:r>
            <a:r>
              <a:rPr lang="en-IN" dirty="0"/>
              <a:t>, where f(x) = x</a:t>
            </a:r>
            <a:r>
              <a:rPr lang="en-IN" baseline="30000" dirty="0"/>
              <a:t>3</a:t>
            </a:r>
            <a:r>
              <a:rPr lang="en-IN" dirty="0"/>
              <a:t>.</a:t>
            </a:r>
            <a:br>
              <a:rPr lang="en-IN" dirty="0"/>
            </a:br>
            <a:r>
              <a:rPr lang="en-IN" dirty="0"/>
              <a:t>g: </a:t>
            </a:r>
            <a:r>
              <a:rPr lang="en-IN" b="1" dirty="0"/>
              <a:t>Z</a:t>
            </a:r>
            <a:r>
              <a:rPr lang="en-IN" dirty="0"/>
              <a:t> → </a:t>
            </a:r>
            <a:r>
              <a:rPr lang="en-IN" b="1" dirty="0"/>
              <a:t>Z</a:t>
            </a:r>
            <a:r>
              <a:rPr lang="en-IN" dirty="0"/>
              <a:t>, where g(x) = |x|</a:t>
            </a:r>
            <a:r>
              <a:rPr lang="en-IN" baseline="30000" dirty="0"/>
              <a:t>3</a:t>
            </a:r>
            <a:r>
              <a:rPr lang="en-IN" dirty="0"/>
              <a:t>.</a:t>
            </a:r>
          </a:p>
          <a:p>
            <a:endParaRPr lang="en-IN" dirty="0"/>
          </a:p>
          <a:p>
            <a:r>
              <a:rPr lang="en-IN" dirty="0"/>
              <a:t>f: </a:t>
            </a:r>
            <a:r>
              <a:rPr lang="en-IN" b="1" dirty="0"/>
              <a:t>Z</a:t>
            </a:r>
            <a:r>
              <a:rPr lang="en-IN" dirty="0"/>
              <a:t> × </a:t>
            </a:r>
            <a:r>
              <a:rPr lang="en-IN" b="1" dirty="0"/>
              <a:t>Z</a:t>
            </a:r>
            <a:r>
              <a:rPr lang="en-IN" dirty="0"/>
              <a:t> → </a:t>
            </a:r>
            <a:r>
              <a:rPr lang="en-IN" b="1" dirty="0"/>
              <a:t>Z</a:t>
            </a:r>
            <a:r>
              <a:rPr lang="en-IN" dirty="0"/>
              <a:t>, where f(</a:t>
            </a:r>
            <a:r>
              <a:rPr lang="en-IN" dirty="0" err="1"/>
              <a:t>x,y</a:t>
            </a:r>
            <a:r>
              <a:rPr lang="en-IN" dirty="0"/>
              <a:t>) = |x + y|.</a:t>
            </a:r>
            <a:br>
              <a:rPr lang="en-IN" dirty="0"/>
            </a:br>
            <a:r>
              <a:rPr lang="en-IN" dirty="0"/>
              <a:t>g: </a:t>
            </a:r>
            <a:r>
              <a:rPr lang="en-IN" b="1" dirty="0"/>
              <a:t>Z</a:t>
            </a:r>
            <a:r>
              <a:rPr lang="en-IN" dirty="0"/>
              <a:t> × </a:t>
            </a:r>
            <a:r>
              <a:rPr lang="en-IN" b="1" dirty="0"/>
              <a:t>Z</a:t>
            </a:r>
            <a:r>
              <a:rPr lang="en-IN" dirty="0"/>
              <a:t> → </a:t>
            </a:r>
            <a:r>
              <a:rPr lang="en-IN" b="1" dirty="0"/>
              <a:t>Z</a:t>
            </a:r>
            <a:r>
              <a:rPr lang="en-IN" dirty="0"/>
              <a:t>, where g(</a:t>
            </a:r>
            <a:r>
              <a:rPr lang="en-IN" dirty="0" err="1"/>
              <a:t>x,y</a:t>
            </a:r>
            <a:r>
              <a:rPr lang="en-IN" dirty="0"/>
              <a:t>) = |x| +| y|.</a:t>
            </a:r>
          </a:p>
          <a:p>
            <a:endParaRPr lang="en-IN" dirty="0"/>
          </a:p>
          <a:p>
            <a:r>
              <a:rPr lang="en-IN" dirty="0"/>
              <a:t>f: </a:t>
            </a:r>
            <a:r>
              <a:rPr lang="en-IN" b="1" dirty="0"/>
              <a:t>R</a:t>
            </a:r>
            <a:r>
              <a:rPr lang="en-IN" dirty="0"/>
              <a:t> × </a:t>
            </a:r>
            <a:r>
              <a:rPr lang="en-IN" b="1" dirty="0"/>
              <a:t>R</a:t>
            </a:r>
            <a:r>
              <a:rPr lang="en-IN" dirty="0"/>
              <a:t> → </a:t>
            </a:r>
            <a:r>
              <a:rPr lang="en-IN" b="1" dirty="0"/>
              <a:t>R</a:t>
            </a:r>
            <a:r>
              <a:rPr lang="en-IN" dirty="0"/>
              <a:t>, where f(</a:t>
            </a:r>
            <a:r>
              <a:rPr lang="en-IN" dirty="0" err="1"/>
              <a:t>x,y</a:t>
            </a:r>
            <a:r>
              <a:rPr lang="en-IN" dirty="0"/>
              <a:t>) = </a:t>
            </a:r>
            <a:r>
              <a:rPr lang="en-IN" dirty="0" err="1"/>
              <a:t>x</a:t>
            </a:r>
            <a:r>
              <a:rPr lang="en-IN" baseline="30000" dirty="0" err="1"/>
              <a:t>y</a:t>
            </a:r>
            <a:r>
              <a:rPr lang="en-IN" dirty="0"/>
              <a:t>.</a:t>
            </a:r>
            <a:br>
              <a:rPr lang="en-IN" dirty="0"/>
            </a:br>
            <a:r>
              <a:rPr lang="en-IN" dirty="0"/>
              <a:t>g: </a:t>
            </a:r>
            <a:r>
              <a:rPr lang="en-IN" b="1" dirty="0"/>
              <a:t>R</a:t>
            </a:r>
            <a:r>
              <a:rPr lang="en-IN" dirty="0"/>
              <a:t> × </a:t>
            </a:r>
            <a:r>
              <a:rPr lang="en-IN" b="1" dirty="0"/>
              <a:t>R</a:t>
            </a:r>
            <a:r>
              <a:rPr lang="en-IN" dirty="0"/>
              <a:t> → </a:t>
            </a:r>
            <a:r>
              <a:rPr lang="en-IN" b="1" dirty="0"/>
              <a:t>R</a:t>
            </a:r>
            <a:r>
              <a:rPr lang="en-IN" dirty="0"/>
              <a:t>, where g(</a:t>
            </a:r>
            <a:r>
              <a:rPr lang="en-IN" dirty="0" err="1"/>
              <a:t>x,y</a:t>
            </a:r>
            <a:r>
              <a:rPr lang="en-IN" dirty="0"/>
              <a:t>) = </a:t>
            </a:r>
            <a:r>
              <a:rPr lang="en-IN" dirty="0" err="1"/>
              <a:t>y</a:t>
            </a:r>
            <a:r>
              <a:rPr lang="en-IN" baseline="30000" dirty="0" err="1"/>
              <a:t>x</a:t>
            </a:r>
            <a:r>
              <a:rPr lang="en-IN" dirty="0"/>
              <a:t>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B = {0, 1}</a:t>
            </a:r>
            <a:br>
              <a:rPr lang="en-IN" dirty="0"/>
            </a:br>
            <a:r>
              <a:rPr lang="en-IN" dirty="0"/>
              <a:t>f: B × B → B × B, where f(</a:t>
            </a:r>
            <a:r>
              <a:rPr lang="en-IN" dirty="0" err="1"/>
              <a:t>x,y</a:t>
            </a:r>
            <a:r>
              <a:rPr lang="en-IN" dirty="0"/>
              <a:t>) = (1-y, 1-x)</a:t>
            </a:r>
            <a:br>
              <a:rPr lang="en-IN" dirty="0"/>
            </a:br>
            <a:r>
              <a:rPr lang="en-IN" dirty="0"/>
              <a:t>g: B × B → B × B, where g(</a:t>
            </a:r>
            <a:r>
              <a:rPr lang="en-IN" dirty="0" err="1"/>
              <a:t>x,y</a:t>
            </a:r>
            <a:r>
              <a:rPr lang="en-IN" dirty="0"/>
              <a:t>) = (</a:t>
            </a:r>
            <a:r>
              <a:rPr lang="en-IN" dirty="0" err="1"/>
              <a:t>x,y</a:t>
            </a:r>
            <a:r>
              <a:rPr lang="en-I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4062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15F3-911E-0A44-A9A4-5DA213C7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4.1.6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Are f and g equal?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92724-BC6E-3448-9F52-C56FC5DE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3500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/>
              <a:t>f: </a:t>
            </a:r>
            <a:r>
              <a:rPr lang="en-IN" sz="2400" b="1" dirty="0"/>
              <a:t>Z</a:t>
            </a:r>
            <a:r>
              <a:rPr lang="en-IN" sz="2400" dirty="0"/>
              <a:t> → </a:t>
            </a:r>
            <a:r>
              <a:rPr lang="en-IN" sz="2400" b="1" dirty="0"/>
              <a:t>Z</a:t>
            </a:r>
            <a:r>
              <a:rPr lang="en-IN" sz="2400" dirty="0"/>
              <a:t>, where f(x) = x</a:t>
            </a:r>
            <a:r>
              <a:rPr lang="en-IN" sz="2400" baseline="30000" dirty="0"/>
              <a:t>2</a:t>
            </a:r>
            <a:r>
              <a:rPr lang="en-IN" sz="2400" dirty="0"/>
              <a:t>.	</a:t>
            </a:r>
            <a:br>
              <a:rPr lang="en-IN" sz="2400" b="1" dirty="0">
                <a:solidFill>
                  <a:srgbClr val="2852FF"/>
                </a:solidFill>
              </a:rPr>
            </a:br>
            <a:r>
              <a:rPr lang="en-IN" sz="2400" dirty="0"/>
              <a:t>g: </a:t>
            </a:r>
            <a:r>
              <a:rPr lang="en-IN" sz="2400" b="1" dirty="0"/>
              <a:t>Z</a:t>
            </a:r>
            <a:r>
              <a:rPr lang="en-IN" sz="2400" dirty="0"/>
              <a:t> → </a:t>
            </a:r>
            <a:r>
              <a:rPr lang="en-IN" sz="2400" b="1" dirty="0"/>
              <a:t>Z</a:t>
            </a:r>
            <a:r>
              <a:rPr lang="en-IN" sz="2400" dirty="0"/>
              <a:t>, where g(x) = |x|</a:t>
            </a:r>
            <a:r>
              <a:rPr lang="en-IN" sz="2400" baseline="30000" dirty="0"/>
              <a:t>2</a:t>
            </a:r>
            <a:r>
              <a:rPr lang="en-IN" sz="2400" dirty="0"/>
              <a:t>.</a:t>
            </a:r>
          </a:p>
          <a:p>
            <a:pPr lvl="1"/>
            <a:r>
              <a:rPr lang="en-IN" sz="2000" b="1" dirty="0">
                <a:solidFill>
                  <a:srgbClr val="2852FF"/>
                </a:solidFill>
              </a:rPr>
              <a:t>f = g.</a:t>
            </a:r>
            <a:endParaRPr lang="en-IN" sz="2000" dirty="0"/>
          </a:p>
          <a:p>
            <a:r>
              <a:rPr lang="en-IN" sz="2400" dirty="0"/>
              <a:t>f: </a:t>
            </a:r>
            <a:r>
              <a:rPr lang="en-IN" sz="2400" b="1" dirty="0"/>
              <a:t>Z</a:t>
            </a:r>
            <a:r>
              <a:rPr lang="en-IN" sz="2400" dirty="0"/>
              <a:t> → </a:t>
            </a:r>
            <a:r>
              <a:rPr lang="en-IN" sz="2400" b="1" dirty="0"/>
              <a:t>Z</a:t>
            </a:r>
            <a:r>
              <a:rPr lang="en-IN" sz="2400" dirty="0"/>
              <a:t>, where f(x) = x</a:t>
            </a:r>
            <a:r>
              <a:rPr lang="en-IN" sz="2400" baseline="30000" dirty="0"/>
              <a:t>3</a:t>
            </a:r>
            <a:r>
              <a:rPr lang="en-IN" sz="2400" dirty="0"/>
              <a:t>.</a:t>
            </a:r>
          </a:p>
          <a:p>
            <a:r>
              <a:rPr lang="en-IN" sz="2400" dirty="0"/>
              <a:t> g: </a:t>
            </a:r>
            <a:r>
              <a:rPr lang="en-IN" sz="2400" b="1" dirty="0"/>
              <a:t>Z</a:t>
            </a:r>
            <a:r>
              <a:rPr lang="en-IN" sz="2400" dirty="0"/>
              <a:t> → </a:t>
            </a:r>
            <a:r>
              <a:rPr lang="en-IN" sz="2400" b="1" dirty="0"/>
              <a:t>Z</a:t>
            </a:r>
            <a:r>
              <a:rPr lang="en-IN" sz="2400" dirty="0"/>
              <a:t>, where g(x) = |x|</a:t>
            </a:r>
            <a:r>
              <a:rPr lang="en-IN" sz="2400" baseline="30000" dirty="0"/>
              <a:t>3</a:t>
            </a:r>
            <a:r>
              <a:rPr lang="en-IN" sz="2400" dirty="0"/>
              <a:t>.</a:t>
            </a:r>
          </a:p>
          <a:p>
            <a:pPr lvl="1"/>
            <a:r>
              <a:rPr lang="en-IN" sz="2200" b="1" dirty="0">
                <a:solidFill>
                  <a:srgbClr val="2852FF"/>
                </a:solidFill>
              </a:rPr>
              <a:t>f ≠ g. For example, f(-2) = -8, and g(-2) = 8.</a:t>
            </a:r>
            <a:endParaRPr lang="en-IN" sz="1900" b="1" dirty="0">
              <a:solidFill>
                <a:srgbClr val="2852FF"/>
              </a:solidFill>
            </a:endParaRPr>
          </a:p>
          <a:p>
            <a:r>
              <a:rPr lang="en-IN" sz="2400" dirty="0"/>
              <a:t>f: </a:t>
            </a:r>
            <a:r>
              <a:rPr lang="en-IN" sz="2400" b="1" dirty="0"/>
              <a:t>Z</a:t>
            </a:r>
            <a:r>
              <a:rPr lang="en-IN" sz="2400" dirty="0"/>
              <a:t> × </a:t>
            </a:r>
            <a:r>
              <a:rPr lang="en-IN" sz="2400" b="1" dirty="0"/>
              <a:t>Z</a:t>
            </a:r>
            <a:r>
              <a:rPr lang="en-IN" sz="2400" dirty="0"/>
              <a:t> → </a:t>
            </a:r>
            <a:r>
              <a:rPr lang="en-IN" sz="2400" b="1" dirty="0"/>
              <a:t>Z</a:t>
            </a:r>
            <a:r>
              <a:rPr lang="en-IN" sz="2400" dirty="0"/>
              <a:t>, where f(</a:t>
            </a:r>
            <a:r>
              <a:rPr lang="en-IN" sz="2400" dirty="0" err="1"/>
              <a:t>x,y</a:t>
            </a:r>
            <a:r>
              <a:rPr lang="en-IN" sz="2400" dirty="0"/>
              <a:t>) = |x + y|.</a:t>
            </a:r>
            <a:br>
              <a:rPr lang="en-IN" sz="2400" dirty="0"/>
            </a:br>
            <a:r>
              <a:rPr lang="en-IN" sz="2400" dirty="0"/>
              <a:t>g: </a:t>
            </a:r>
            <a:r>
              <a:rPr lang="en-IN" sz="2400" b="1" dirty="0"/>
              <a:t>Z</a:t>
            </a:r>
            <a:r>
              <a:rPr lang="en-IN" sz="2400" dirty="0"/>
              <a:t> × </a:t>
            </a:r>
            <a:r>
              <a:rPr lang="en-IN" sz="2400" b="1" dirty="0"/>
              <a:t>Z</a:t>
            </a:r>
            <a:r>
              <a:rPr lang="en-IN" sz="2400" dirty="0"/>
              <a:t> → </a:t>
            </a:r>
            <a:r>
              <a:rPr lang="en-IN" sz="2400" b="1" dirty="0"/>
              <a:t>Z</a:t>
            </a:r>
            <a:r>
              <a:rPr lang="en-IN" sz="2400" dirty="0"/>
              <a:t>, where g(</a:t>
            </a:r>
            <a:r>
              <a:rPr lang="en-IN" sz="2400" dirty="0" err="1"/>
              <a:t>x,y</a:t>
            </a:r>
            <a:r>
              <a:rPr lang="en-IN" sz="2400" dirty="0"/>
              <a:t>) = |x| +| y|.</a:t>
            </a:r>
          </a:p>
          <a:p>
            <a:pPr lvl="1"/>
            <a:r>
              <a:rPr lang="en-IN" sz="2600" b="1" dirty="0">
                <a:solidFill>
                  <a:srgbClr val="2852FF"/>
                </a:solidFill>
              </a:rPr>
              <a:t>f ≠ g. For example, f(-2,2) = 0, and g(-2,2) = 4.</a:t>
            </a:r>
            <a:endParaRPr lang="en-IN" sz="1900" b="1" dirty="0">
              <a:solidFill>
                <a:srgbClr val="2852FF"/>
              </a:solidFill>
            </a:endParaRPr>
          </a:p>
          <a:p>
            <a:r>
              <a:rPr lang="en-IN" sz="2400" dirty="0"/>
              <a:t>f: </a:t>
            </a:r>
            <a:r>
              <a:rPr lang="en-IN" sz="2400" b="1" dirty="0"/>
              <a:t>R</a:t>
            </a:r>
            <a:r>
              <a:rPr lang="en-IN" sz="2400" dirty="0"/>
              <a:t> × </a:t>
            </a:r>
            <a:r>
              <a:rPr lang="en-IN" sz="2400" b="1" dirty="0"/>
              <a:t>R</a:t>
            </a:r>
            <a:r>
              <a:rPr lang="en-IN" sz="2400" dirty="0"/>
              <a:t> → </a:t>
            </a:r>
            <a:r>
              <a:rPr lang="en-IN" sz="2400" b="1" dirty="0"/>
              <a:t>R</a:t>
            </a:r>
            <a:r>
              <a:rPr lang="en-IN" sz="2400" dirty="0"/>
              <a:t>, where f(</a:t>
            </a:r>
            <a:r>
              <a:rPr lang="en-IN" sz="2400" dirty="0" err="1"/>
              <a:t>x,y</a:t>
            </a:r>
            <a:r>
              <a:rPr lang="en-IN" sz="2400" dirty="0"/>
              <a:t>) = </a:t>
            </a:r>
            <a:r>
              <a:rPr lang="en-IN" sz="2400" dirty="0" err="1"/>
              <a:t>x</a:t>
            </a:r>
            <a:r>
              <a:rPr lang="en-IN" sz="2400" baseline="30000" dirty="0" err="1"/>
              <a:t>y</a:t>
            </a:r>
            <a:r>
              <a:rPr lang="en-IN" sz="2400" dirty="0"/>
              <a:t>.</a:t>
            </a:r>
            <a:br>
              <a:rPr lang="en-IN" sz="2400" dirty="0"/>
            </a:br>
            <a:r>
              <a:rPr lang="en-IN" sz="2400" dirty="0"/>
              <a:t>g: </a:t>
            </a:r>
            <a:r>
              <a:rPr lang="en-IN" sz="2400" b="1" dirty="0"/>
              <a:t>R</a:t>
            </a:r>
            <a:r>
              <a:rPr lang="en-IN" sz="2400" dirty="0"/>
              <a:t> × </a:t>
            </a:r>
            <a:r>
              <a:rPr lang="en-IN" sz="2400" b="1" dirty="0"/>
              <a:t>R</a:t>
            </a:r>
            <a:r>
              <a:rPr lang="en-IN" sz="2400" dirty="0"/>
              <a:t> → </a:t>
            </a:r>
            <a:r>
              <a:rPr lang="en-IN" sz="2400" b="1" dirty="0"/>
              <a:t>R</a:t>
            </a:r>
            <a:r>
              <a:rPr lang="en-IN" sz="2400" dirty="0"/>
              <a:t>, where g(</a:t>
            </a:r>
            <a:r>
              <a:rPr lang="en-IN" sz="2400" dirty="0" err="1"/>
              <a:t>x,y</a:t>
            </a:r>
            <a:r>
              <a:rPr lang="en-IN" sz="2400" dirty="0"/>
              <a:t>) = </a:t>
            </a:r>
            <a:r>
              <a:rPr lang="en-IN" sz="2400" dirty="0" err="1"/>
              <a:t>y</a:t>
            </a:r>
            <a:r>
              <a:rPr lang="en-IN" sz="2400" baseline="30000" dirty="0" err="1"/>
              <a:t>x</a:t>
            </a:r>
            <a:r>
              <a:rPr lang="en-IN" sz="2400" dirty="0"/>
              <a:t>.</a:t>
            </a:r>
          </a:p>
          <a:p>
            <a:pPr lvl="1"/>
            <a:r>
              <a:rPr lang="en-IN" sz="2600" b="1" dirty="0">
                <a:solidFill>
                  <a:srgbClr val="2852FF"/>
                </a:solidFill>
              </a:rPr>
              <a:t>f ≠ g. For example, f(-2,2) = 4, and g(-2,2) = 1/4.</a:t>
            </a:r>
            <a:endParaRPr lang="en-IN" sz="1900" b="1" dirty="0">
              <a:solidFill>
                <a:srgbClr val="2852FF"/>
              </a:solidFill>
            </a:endParaRPr>
          </a:p>
          <a:p>
            <a:r>
              <a:rPr lang="en-IN" sz="2400" dirty="0"/>
              <a:t>B = {0, 1}</a:t>
            </a:r>
            <a:br>
              <a:rPr lang="en-IN" sz="2400" dirty="0"/>
            </a:br>
            <a:r>
              <a:rPr lang="en-IN" sz="2400" dirty="0"/>
              <a:t>f: B × B → B × B, where f(</a:t>
            </a:r>
            <a:r>
              <a:rPr lang="en-IN" sz="2400" dirty="0" err="1"/>
              <a:t>x,y</a:t>
            </a:r>
            <a:r>
              <a:rPr lang="en-IN" sz="2400" dirty="0"/>
              <a:t>) = (1-y, 1-x)</a:t>
            </a:r>
            <a:br>
              <a:rPr lang="en-IN" sz="2400" dirty="0"/>
            </a:br>
            <a:r>
              <a:rPr lang="en-IN" sz="2400" dirty="0"/>
              <a:t>g: B × B → B × B, where g(</a:t>
            </a:r>
            <a:r>
              <a:rPr lang="en-IN" sz="2400" dirty="0" err="1"/>
              <a:t>x,y</a:t>
            </a:r>
            <a:r>
              <a:rPr lang="en-IN" sz="2400" dirty="0"/>
              <a:t>) = (</a:t>
            </a:r>
            <a:r>
              <a:rPr lang="en-IN" sz="2400" dirty="0" err="1"/>
              <a:t>x,y</a:t>
            </a:r>
            <a:r>
              <a:rPr lang="en-IN" sz="2400" dirty="0"/>
              <a:t>)</a:t>
            </a:r>
          </a:p>
          <a:p>
            <a:pPr lvl="1"/>
            <a:r>
              <a:rPr lang="en-IN" sz="2200" b="1" dirty="0">
                <a:solidFill>
                  <a:srgbClr val="2852FF"/>
                </a:solidFill>
              </a:rPr>
              <a:t>f ≠ g. For example, f(0,0) = (1,1), and g(0,0) = (0,0).</a:t>
            </a:r>
            <a:endParaRPr lang="en-IN" sz="1700" b="1" dirty="0">
              <a:solidFill>
                <a:srgbClr val="285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10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Important Functions: Floor &amp; Ceiling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a typeface="+mn-ea"/>
              </a:rPr>
              <a:t>Definitions</a:t>
            </a:r>
            <a:r>
              <a:rPr lang="en-US" dirty="0">
                <a:ea typeface="+mn-ea"/>
              </a:rPr>
              <a:t>: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The </a:t>
            </a:r>
            <a:r>
              <a:rPr lang="en-US" u="sng" dirty="0">
                <a:ea typeface="+mn-ea"/>
              </a:rPr>
              <a:t>floor function</a:t>
            </a:r>
            <a:r>
              <a:rPr lang="en-US" dirty="0">
                <a:ea typeface="+mn-ea"/>
              </a:rPr>
              <a:t>, denoted </a:t>
            </a:r>
            <a:r>
              <a:rPr lang="en-US" dirty="0">
                <a:ea typeface="+mn-ea"/>
                <a:sym typeface="Symbol" pitchFamily="18" charset="2"/>
              </a:rPr>
              <a:t>x</a:t>
            </a:r>
            <a:r>
              <a:rPr lang="en-US" dirty="0">
                <a:ea typeface="+mn-ea"/>
              </a:rPr>
              <a:t>, is a function </a:t>
            </a:r>
            <a:r>
              <a:rPr lang="en-US" dirty="0">
                <a:latin typeface="Algerian" pitchFamily="82" charset="0"/>
                <a:ea typeface="+mn-ea"/>
              </a:rPr>
              <a:t>R</a:t>
            </a:r>
            <a:r>
              <a:rPr lang="en-US" dirty="0">
                <a:ea typeface="+mn-ea"/>
                <a:sym typeface="Symbol" pitchFamily="18" charset="2"/>
              </a:rPr>
              <a:t></a:t>
            </a:r>
            <a:r>
              <a:rPr lang="en-US" dirty="0">
                <a:latin typeface="Algerian" pitchFamily="82" charset="0"/>
                <a:ea typeface="+mn-ea"/>
              </a:rPr>
              <a:t>Z</a:t>
            </a:r>
            <a:r>
              <a:rPr lang="en-US" dirty="0">
                <a:ea typeface="+mn-ea"/>
              </a:rPr>
              <a:t>.  Its values is the </a:t>
            </a:r>
            <a:r>
              <a:rPr lang="en-US" u="sng" dirty="0">
                <a:ea typeface="+mn-ea"/>
              </a:rPr>
              <a:t>largest integer</a:t>
            </a:r>
            <a:r>
              <a:rPr lang="en-US" dirty="0">
                <a:ea typeface="+mn-ea"/>
              </a:rPr>
              <a:t> that is less than or equal to x </a:t>
            </a:r>
          </a:p>
          <a:p>
            <a:pPr lvl="1">
              <a:defRPr/>
            </a:pPr>
            <a:r>
              <a:rPr lang="en-US" dirty="0">
                <a:ea typeface="+mn-ea"/>
                <a:sym typeface="Symbol" pitchFamily="18" charset="2"/>
              </a:rPr>
              <a:t>The ceiling function, denoted x, is a function </a:t>
            </a:r>
            <a:r>
              <a:rPr lang="en-US" dirty="0">
                <a:latin typeface="Algerian" pitchFamily="82" charset="0"/>
                <a:ea typeface="+mn-ea"/>
              </a:rPr>
              <a:t>R</a:t>
            </a:r>
            <a:r>
              <a:rPr lang="en-US" dirty="0">
                <a:ea typeface="+mn-ea"/>
                <a:sym typeface="Symbol" pitchFamily="18" charset="2"/>
              </a:rPr>
              <a:t></a:t>
            </a:r>
            <a:r>
              <a:rPr lang="en-US" dirty="0">
                <a:latin typeface="Algerian" pitchFamily="82" charset="0"/>
                <a:ea typeface="+mn-ea"/>
              </a:rPr>
              <a:t>Z</a:t>
            </a:r>
            <a:r>
              <a:rPr lang="en-US" dirty="0">
                <a:ea typeface="+mn-ea"/>
              </a:rPr>
              <a:t>.  Its values is the </a:t>
            </a:r>
            <a:r>
              <a:rPr lang="en-US" u="sng" dirty="0">
                <a:ea typeface="+mn-ea"/>
              </a:rPr>
              <a:t>smallest integer</a:t>
            </a:r>
            <a:r>
              <a:rPr lang="en-US" dirty="0">
                <a:ea typeface="+mn-ea"/>
              </a:rPr>
              <a:t> that is greater than or equal to x .</a:t>
            </a:r>
          </a:p>
        </p:txBody>
      </p:sp>
    </p:spTree>
    <p:extLst>
      <p:ext uri="{BB962C8B-B14F-4D97-AF65-F5344CB8AC3E}">
        <p14:creationId xmlns:p14="http://schemas.microsoft.com/office/powerpoint/2010/main" val="69786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Important Functions: Floor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3886200"/>
            <a:ext cx="662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056607" y="3885406"/>
            <a:ext cx="4572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7998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886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109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205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6301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2382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1437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60613" y="3886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9710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5806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7533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4191000" y="44942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191000" y="5105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191000" y="5715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4191000" y="2055813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4191000" y="26654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4191000" y="32750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768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86400" y="2667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57600" y="4495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48000" y="5103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38400" y="5715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4" name="TextBox 44"/>
          <p:cNvSpPr txBox="1">
            <a:spLocks noChangeArrowheads="1"/>
          </p:cNvSpPr>
          <p:nvPr/>
        </p:nvSpPr>
        <p:spPr bwMode="auto">
          <a:xfrm>
            <a:off x="4800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8635" name="TextBox 45"/>
          <p:cNvSpPr txBox="1">
            <a:spLocks noChangeArrowheads="1"/>
          </p:cNvSpPr>
          <p:nvPr/>
        </p:nvSpPr>
        <p:spPr bwMode="auto">
          <a:xfrm>
            <a:off x="5410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8636" name="TextBox 46"/>
          <p:cNvSpPr txBox="1">
            <a:spLocks noChangeArrowheads="1"/>
          </p:cNvSpPr>
          <p:nvPr/>
        </p:nvSpPr>
        <p:spPr bwMode="auto">
          <a:xfrm>
            <a:off x="60198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8637" name="TextBox 47"/>
          <p:cNvSpPr txBox="1">
            <a:spLocks noChangeArrowheads="1"/>
          </p:cNvSpPr>
          <p:nvPr/>
        </p:nvSpPr>
        <p:spPr bwMode="auto">
          <a:xfrm>
            <a:off x="66294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68638" name="TextBox 48"/>
          <p:cNvSpPr txBox="1">
            <a:spLocks noChangeArrowheads="1"/>
          </p:cNvSpPr>
          <p:nvPr/>
        </p:nvSpPr>
        <p:spPr bwMode="auto">
          <a:xfrm>
            <a:off x="72390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68639" name="TextBox 49"/>
          <p:cNvSpPr txBox="1">
            <a:spLocks noChangeArrowheads="1"/>
          </p:cNvSpPr>
          <p:nvPr/>
        </p:nvSpPr>
        <p:spPr bwMode="auto">
          <a:xfrm>
            <a:off x="3505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8640" name="TextBox 51"/>
          <p:cNvSpPr txBox="1">
            <a:spLocks noChangeArrowheads="1"/>
          </p:cNvSpPr>
          <p:nvPr/>
        </p:nvSpPr>
        <p:spPr bwMode="auto">
          <a:xfrm>
            <a:off x="4572000" y="4876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8641" name="TextBox 53"/>
          <p:cNvSpPr txBox="1">
            <a:spLocks noChangeArrowheads="1"/>
          </p:cNvSpPr>
          <p:nvPr/>
        </p:nvSpPr>
        <p:spPr bwMode="auto">
          <a:xfrm>
            <a:off x="22860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8642" name="TextBox 54"/>
          <p:cNvSpPr txBox="1">
            <a:spLocks noChangeArrowheads="1"/>
          </p:cNvSpPr>
          <p:nvPr/>
        </p:nvSpPr>
        <p:spPr bwMode="auto">
          <a:xfrm>
            <a:off x="16764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-4</a:t>
            </a:r>
          </a:p>
        </p:txBody>
      </p:sp>
      <p:sp>
        <p:nvSpPr>
          <p:cNvPr id="68643" name="TextBox 55"/>
          <p:cNvSpPr txBox="1">
            <a:spLocks noChangeArrowheads="1"/>
          </p:cNvSpPr>
          <p:nvPr/>
        </p:nvSpPr>
        <p:spPr bwMode="auto">
          <a:xfrm>
            <a:off x="10668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-5</a:t>
            </a:r>
          </a:p>
        </p:txBody>
      </p:sp>
      <p:sp>
        <p:nvSpPr>
          <p:cNvPr id="57" name="Oval 56"/>
          <p:cNvSpPr/>
          <p:nvPr/>
        </p:nvSpPr>
        <p:spPr>
          <a:xfrm>
            <a:off x="4267200" y="3810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486400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76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48000" y="5029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438400" y="5638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48000" y="5638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57600" y="5029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67200" y="4419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76800" y="38100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486400" y="3200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96000" y="2590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655" name="TextBox 68"/>
          <p:cNvSpPr txBox="1">
            <a:spLocks noChangeArrowheads="1"/>
          </p:cNvSpPr>
          <p:nvPr/>
        </p:nvSpPr>
        <p:spPr bwMode="auto">
          <a:xfrm>
            <a:off x="3962400" y="3048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8656" name="TextBox 69"/>
          <p:cNvSpPr txBox="1">
            <a:spLocks noChangeArrowheads="1"/>
          </p:cNvSpPr>
          <p:nvPr/>
        </p:nvSpPr>
        <p:spPr bwMode="auto">
          <a:xfrm>
            <a:off x="3962400" y="2514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8657" name="TextBox 70"/>
          <p:cNvSpPr txBox="1">
            <a:spLocks noChangeArrowheads="1"/>
          </p:cNvSpPr>
          <p:nvPr/>
        </p:nvSpPr>
        <p:spPr bwMode="auto">
          <a:xfrm>
            <a:off x="3962400" y="1905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8658" name="TextBox 71"/>
          <p:cNvSpPr txBox="1">
            <a:spLocks noChangeArrowheads="1"/>
          </p:cNvSpPr>
          <p:nvPr/>
        </p:nvSpPr>
        <p:spPr bwMode="auto">
          <a:xfrm>
            <a:off x="4572000" y="4267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8659" name="TextBox 72"/>
          <p:cNvSpPr txBox="1">
            <a:spLocks noChangeArrowheads="1"/>
          </p:cNvSpPr>
          <p:nvPr/>
        </p:nvSpPr>
        <p:spPr bwMode="auto">
          <a:xfrm>
            <a:off x="2895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8660" name="TextBox 73"/>
          <p:cNvSpPr txBox="1">
            <a:spLocks noChangeArrowheads="1"/>
          </p:cNvSpPr>
          <p:nvPr/>
        </p:nvSpPr>
        <p:spPr bwMode="auto">
          <a:xfrm>
            <a:off x="4572000" y="54975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8661" name="TextBox 74"/>
          <p:cNvSpPr txBox="1">
            <a:spLocks noChangeArrowheads="1"/>
          </p:cNvSpPr>
          <p:nvPr/>
        </p:nvSpPr>
        <p:spPr bwMode="auto">
          <a:xfrm>
            <a:off x="7772400" y="3733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</a:p>
        </p:txBody>
      </p:sp>
      <p:sp>
        <p:nvSpPr>
          <p:cNvPr id="68662" name="TextBox 75"/>
          <p:cNvSpPr txBox="1">
            <a:spLocks noChangeArrowheads="1"/>
          </p:cNvSpPr>
          <p:nvPr/>
        </p:nvSpPr>
        <p:spPr bwMode="auto">
          <a:xfrm>
            <a:off x="3962400" y="14478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y</a:t>
            </a:r>
          </a:p>
        </p:txBody>
      </p:sp>
      <p:sp>
        <p:nvSpPr>
          <p:cNvPr id="69" name="Oval 68"/>
          <p:cNvSpPr/>
          <p:nvPr/>
        </p:nvSpPr>
        <p:spPr>
          <a:xfrm>
            <a:off x="4800600" y="3200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6096000" y="2057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60960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705600" y="1981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0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Important Functions: Ceiling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3886200"/>
            <a:ext cx="662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056607" y="3885406"/>
            <a:ext cx="4572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7998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109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205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6301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2382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1437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60613" y="3886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9710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5806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7533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4191000" y="44942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191000" y="5105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191000" y="5715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4191000" y="2055813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4191000" y="26654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4191000" y="32750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29200" y="2667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38800" y="2057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10000" y="3886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00400" y="44942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90800" y="5105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8" name="TextBox 44"/>
          <p:cNvSpPr txBox="1">
            <a:spLocks noChangeArrowheads="1"/>
          </p:cNvSpPr>
          <p:nvPr/>
        </p:nvSpPr>
        <p:spPr bwMode="auto">
          <a:xfrm>
            <a:off x="4800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9659" name="TextBox 45"/>
          <p:cNvSpPr txBox="1">
            <a:spLocks noChangeArrowheads="1"/>
          </p:cNvSpPr>
          <p:nvPr/>
        </p:nvSpPr>
        <p:spPr bwMode="auto">
          <a:xfrm>
            <a:off x="5410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9660" name="TextBox 46"/>
          <p:cNvSpPr txBox="1">
            <a:spLocks noChangeArrowheads="1"/>
          </p:cNvSpPr>
          <p:nvPr/>
        </p:nvSpPr>
        <p:spPr bwMode="auto">
          <a:xfrm>
            <a:off x="60198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9661" name="TextBox 47"/>
          <p:cNvSpPr txBox="1">
            <a:spLocks noChangeArrowheads="1"/>
          </p:cNvSpPr>
          <p:nvPr/>
        </p:nvSpPr>
        <p:spPr bwMode="auto">
          <a:xfrm>
            <a:off x="66294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69662" name="TextBox 48"/>
          <p:cNvSpPr txBox="1">
            <a:spLocks noChangeArrowheads="1"/>
          </p:cNvSpPr>
          <p:nvPr/>
        </p:nvSpPr>
        <p:spPr bwMode="auto">
          <a:xfrm>
            <a:off x="72390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69663" name="TextBox 49"/>
          <p:cNvSpPr txBox="1">
            <a:spLocks noChangeArrowheads="1"/>
          </p:cNvSpPr>
          <p:nvPr/>
        </p:nvSpPr>
        <p:spPr bwMode="auto">
          <a:xfrm>
            <a:off x="3505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9664" name="TextBox 51"/>
          <p:cNvSpPr txBox="1">
            <a:spLocks noChangeArrowheads="1"/>
          </p:cNvSpPr>
          <p:nvPr/>
        </p:nvSpPr>
        <p:spPr bwMode="auto">
          <a:xfrm>
            <a:off x="4572000" y="4876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9665" name="TextBox 53"/>
          <p:cNvSpPr txBox="1">
            <a:spLocks noChangeArrowheads="1"/>
          </p:cNvSpPr>
          <p:nvPr/>
        </p:nvSpPr>
        <p:spPr bwMode="auto">
          <a:xfrm>
            <a:off x="22860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9666" name="TextBox 54"/>
          <p:cNvSpPr txBox="1">
            <a:spLocks noChangeArrowheads="1"/>
          </p:cNvSpPr>
          <p:nvPr/>
        </p:nvSpPr>
        <p:spPr bwMode="auto">
          <a:xfrm>
            <a:off x="16764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-4</a:t>
            </a:r>
          </a:p>
        </p:txBody>
      </p:sp>
      <p:sp>
        <p:nvSpPr>
          <p:cNvPr id="69667" name="TextBox 55"/>
          <p:cNvSpPr txBox="1">
            <a:spLocks noChangeArrowheads="1"/>
          </p:cNvSpPr>
          <p:nvPr/>
        </p:nvSpPr>
        <p:spPr bwMode="auto">
          <a:xfrm>
            <a:off x="10668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-5</a:t>
            </a:r>
          </a:p>
        </p:txBody>
      </p:sp>
      <p:sp>
        <p:nvSpPr>
          <p:cNvPr id="57" name="Oval 56"/>
          <p:cNvSpPr/>
          <p:nvPr/>
        </p:nvSpPr>
        <p:spPr>
          <a:xfrm>
            <a:off x="4267200" y="3200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76800" y="2590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486400" y="1981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7600" y="38100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48000" y="4419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438400" y="5029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48000" y="5029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576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67200" y="3810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76800" y="3200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486400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960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680" name="TextBox 68"/>
          <p:cNvSpPr txBox="1">
            <a:spLocks noChangeArrowheads="1"/>
          </p:cNvSpPr>
          <p:nvPr/>
        </p:nvSpPr>
        <p:spPr bwMode="auto">
          <a:xfrm>
            <a:off x="3962400" y="3124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9681" name="TextBox 69"/>
          <p:cNvSpPr txBox="1">
            <a:spLocks noChangeArrowheads="1"/>
          </p:cNvSpPr>
          <p:nvPr/>
        </p:nvSpPr>
        <p:spPr bwMode="auto">
          <a:xfrm>
            <a:off x="3962400" y="2514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9682" name="TextBox 70"/>
          <p:cNvSpPr txBox="1">
            <a:spLocks noChangeArrowheads="1"/>
          </p:cNvSpPr>
          <p:nvPr/>
        </p:nvSpPr>
        <p:spPr bwMode="auto">
          <a:xfrm>
            <a:off x="3962400" y="1905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9683" name="TextBox 71"/>
          <p:cNvSpPr txBox="1">
            <a:spLocks noChangeArrowheads="1"/>
          </p:cNvSpPr>
          <p:nvPr/>
        </p:nvSpPr>
        <p:spPr bwMode="auto">
          <a:xfrm>
            <a:off x="4572000" y="4267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9684" name="TextBox 72"/>
          <p:cNvSpPr txBox="1">
            <a:spLocks noChangeArrowheads="1"/>
          </p:cNvSpPr>
          <p:nvPr/>
        </p:nvSpPr>
        <p:spPr bwMode="auto">
          <a:xfrm>
            <a:off x="2895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9685" name="TextBox 73"/>
          <p:cNvSpPr txBox="1">
            <a:spLocks noChangeArrowheads="1"/>
          </p:cNvSpPr>
          <p:nvPr/>
        </p:nvSpPr>
        <p:spPr bwMode="auto">
          <a:xfrm>
            <a:off x="4572000" y="54975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9686" name="TextBox 74"/>
          <p:cNvSpPr txBox="1">
            <a:spLocks noChangeArrowheads="1"/>
          </p:cNvSpPr>
          <p:nvPr/>
        </p:nvSpPr>
        <p:spPr bwMode="auto">
          <a:xfrm>
            <a:off x="7772400" y="3733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1981200" y="5715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828800" y="5638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438400" y="5638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4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502A-C058-BA42-84C0-18977766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E288C-972B-534C-B78B-8AECEEB360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For any integer n, show that </a:t>
                </a:r>
                <a:r>
                  <a:rPr lang="en-US" b="1" dirty="0">
                    <a:solidFill>
                      <a:srgbClr val="FF0000"/>
                    </a:solidFill>
                    <a:sym typeface="Symbol" pitchFamily="18" charset="2"/>
                  </a:rPr>
                  <a:t>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  <a:sym typeface="Symbol" pitchFamily="18" charset="2"/>
                  </a:rPr>
                  <a:t> + 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sym typeface="Symbol" pitchFamily="18" charset="2"/>
                  </a:rPr>
                  <a:t></a:t>
                </a:r>
                <a:r>
                  <a:rPr lang="en-US" b="1" dirty="0">
                    <a:solidFill>
                      <a:srgbClr val="FF0000"/>
                    </a:solidFill>
                  </a:rPr>
                  <a:t>  = n.</a:t>
                </a:r>
              </a:p>
              <a:p>
                <a:r>
                  <a:rPr lang="en-US" dirty="0">
                    <a:solidFill>
                      <a:srgbClr val="2852FF"/>
                    </a:solidFill>
                  </a:rPr>
                  <a:t>Proof by cases: n is even, and n is odd.</a:t>
                </a:r>
              </a:p>
              <a:p>
                <a:r>
                  <a:rPr lang="en-US" dirty="0"/>
                  <a:t>When n is even, n =2k, for some integer k.</a:t>
                </a:r>
              </a:p>
              <a:p>
                <a:pPr lvl="1"/>
                <a:r>
                  <a:rPr lang="en-US" dirty="0"/>
                  <a:t>In this case:  </a:t>
                </a:r>
                <a:r>
                  <a:rPr lang="en-US" dirty="0">
                    <a:sym typeface="Symbol" pitchFamily="18" charset="2"/>
                  </a:rPr>
                  <a:t>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ym typeface="Symbol" pitchFamily="18" charset="2"/>
                  </a:rPr>
                  <a:t> = k, and 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</a:t>
                </a:r>
                <a:r>
                  <a:rPr lang="en-US" dirty="0"/>
                  <a:t>  = k.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Therefore, 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ym typeface="Symbol" pitchFamily="18" charset="2"/>
                  </a:rPr>
                  <a:t> + 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</a:t>
                </a:r>
                <a:r>
                  <a:rPr lang="en-US" dirty="0"/>
                  <a:t>  = 2k = n.</a:t>
                </a:r>
              </a:p>
              <a:p>
                <a:r>
                  <a:rPr lang="en-US" dirty="0"/>
                  <a:t>When n is odd, n = 2k +1 for some integer k.</a:t>
                </a:r>
              </a:p>
              <a:p>
                <a:pPr lvl="1"/>
                <a:r>
                  <a:rPr lang="en-US" dirty="0"/>
                  <a:t>In this case: </a:t>
                </a:r>
                <a:r>
                  <a:rPr lang="en-US" dirty="0">
                    <a:sym typeface="Symbol" pitchFamily="18" charset="2"/>
                  </a:rPr>
                  <a:t>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ym typeface="Symbol" pitchFamily="18" charset="2"/>
                  </a:rPr>
                  <a:t> = k, and 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</a:t>
                </a:r>
                <a:r>
                  <a:rPr lang="en-US" dirty="0"/>
                  <a:t>  = k+1</a:t>
                </a:r>
              </a:p>
              <a:p>
                <a:pPr lvl="1"/>
                <a:r>
                  <a:rPr lang="en-US" dirty="0"/>
                  <a:t>Therefore, </a:t>
                </a:r>
                <a:r>
                  <a:rPr lang="en-US" dirty="0">
                    <a:sym typeface="Symbol" pitchFamily="18" charset="2"/>
                  </a:rPr>
                  <a:t>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ym typeface="Symbol" pitchFamily="18" charset="2"/>
                  </a:rPr>
                  <a:t> + 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</a:t>
                </a:r>
                <a:r>
                  <a:rPr lang="en-US" dirty="0"/>
                  <a:t>  = 2k +1 = 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E288C-972B-534C-B78B-8AECEEB360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16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87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Injective (one-to-one) and      </a:t>
            </a:r>
            <a:r>
              <a:rPr lang="en-US" dirty="0" err="1"/>
              <a:t>Surjective</a:t>
            </a:r>
            <a:r>
              <a:rPr lang="en-US" dirty="0"/>
              <a:t> (onto)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6943"/>
          </a:xfrm>
        </p:spPr>
        <p:txBody>
          <a:bodyPr>
            <a:normAutofit/>
          </a:bodyPr>
          <a:lstStyle/>
          <a:p>
            <a:r>
              <a:rPr lang="en-US" dirty="0"/>
              <a:t>In the literature </a:t>
            </a:r>
          </a:p>
          <a:p>
            <a:pPr lvl="1"/>
            <a:r>
              <a:rPr lang="en-US" dirty="0"/>
              <a:t>injective and one-to-one mean the same</a:t>
            </a:r>
          </a:p>
          <a:p>
            <a:pPr lvl="1"/>
            <a:r>
              <a:rPr lang="en-US" dirty="0" err="1"/>
              <a:t>surjective</a:t>
            </a:r>
            <a:r>
              <a:rPr lang="en-US" dirty="0"/>
              <a:t> and onto mean the same</a:t>
            </a:r>
          </a:p>
          <a:p>
            <a:pPr lvl="1"/>
            <a:r>
              <a:rPr lang="en-US" dirty="0" err="1"/>
              <a:t>bijective</a:t>
            </a:r>
            <a:r>
              <a:rPr lang="en-US" dirty="0"/>
              <a:t> and one-to-one correspondence mean the same.</a:t>
            </a:r>
          </a:p>
        </p:txBody>
      </p:sp>
    </p:spTree>
    <p:extLst>
      <p:ext uri="{BB962C8B-B14F-4D97-AF65-F5344CB8AC3E}">
        <p14:creationId xmlns:p14="http://schemas.microsoft.com/office/powerpoint/2010/main" val="1410527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12.2 </a:t>
            </a:r>
            <a:br>
              <a:rPr lang="en-US" dirty="0"/>
            </a:br>
            <a:r>
              <a:rPr lang="en-US" dirty="0"/>
              <a:t>(Injective and </a:t>
            </a:r>
            <a:r>
              <a:rPr lang="en-US" dirty="0" err="1"/>
              <a:t>Surjective</a:t>
            </a:r>
            <a:r>
              <a:rPr lang="en-US" dirty="0"/>
              <a:t> functions)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69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Definitions:</a:t>
            </a:r>
          </a:p>
        </p:txBody>
      </p:sp>
      <p:pic>
        <p:nvPicPr>
          <p:cNvPr id="4" name="Picture 3" descr="Screen Shot 2015-03-30 at 12.2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177143"/>
            <a:ext cx="8998857" cy="1793310"/>
          </a:xfrm>
          <a:prstGeom prst="rect">
            <a:avLst/>
          </a:prstGeom>
        </p:spPr>
      </p:pic>
      <p:pic>
        <p:nvPicPr>
          <p:cNvPr id="5" name="Picture 4" descr="Screen Shot 2015-03-30 at 12.32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6" y="3879892"/>
            <a:ext cx="7077529" cy="29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37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Consider the following functions on the students in </a:t>
            </a:r>
            <a:r>
              <a:rPr lang="en-US" sz="2800" dirty="0" err="1"/>
              <a:t>macm</a:t>
            </a:r>
            <a:r>
              <a:rPr lang="en-US" sz="2800" dirty="0"/>
              <a:t> class. Under what conditions is the function one-to-one if it assigns to a student his or 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cell phone number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student 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final grade in the class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home town</a:t>
            </a:r>
          </a:p>
        </p:txBody>
      </p:sp>
    </p:spTree>
    <p:extLst>
      <p:ext uri="{BB962C8B-B14F-4D97-AF65-F5344CB8AC3E}">
        <p14:creationId xmlns:p14="http://schemas.microsoft.com/office/powerpoint/2010/main" val="263638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</a:t>
            </a:r>
          </a:p>
          <a:p>
            <a:r>
              <a:rPr lang="en-US" dirty="0"/>
              <a:t>Floor and ceiling functions</a:t>
            </a:r>
          </a:p>
          <a:p>
            <a:r>
              <a:rPr lang="en-US" dirty="0"/>
              <a:t>Properties of functions</a:t>
            </a:r>
          </a:p>
          <a:p>
            <a:r>
              <a:rPr lang="en-US" dirty="0"/>
              <a:t>Inverse Functions</a:t>
            </a:r>
          </a:p>
          <a:p>
            <a:r>
              <a:rPr lang="en-US" dirty="0"/>
              <a:t>Composition of Functions</a:t>
            </a:r>
          </a:p>
          <a:p>
            <a:r>
              <a:rPr lang="en-US" dirty="0"/>
              <a:t>Logarithm and exponential functions</a:t>
            </a:r>
          </a:p>
        </p:txBody>
      </p:sp>
    </p:spTree>
    <p:extLst>
      <p:ext uri="{BB962C8B-B14F-4D97-AF65-F5344CB8AC3E}">
        <p14:creationId xmlns:p14="http://schemas.microsoft.com/office/powerpoint/2010/main" val="1611246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Consider the following functions on the students in </a:t>
            </a:r>
            <a:r>
              <a:rPr lang="en-US" sz="2800" dirty="0" err="1"/>
              <a:t>macm</a:t>
            </a:r>
            <a:r>
              <a:rPr lang="en-US" sz="2800" dirty="0"/>
              <a:t> class. Under what conditions is the function one-to-one if it assigns to a student his or 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cell phone number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one-to-one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student id </a:t>
            </a:r>
            <a:r>
              <a:rPr lang="en-US" sz="2400" b="1" dirty="0">
                <a:solidFill>
                  <a:srgbClr val="FF0000"/>
                </a:solidFill>
              </a:rPr>
              <a:t>one-to-one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final grade in the class </a:t>
            </a:r>
            <a:r>
              <a:rPr lang="en-US" sz="2400" b="1" dirty="0">
                <a:solidFill>
                  <a:srgbClr val="FF0000"/>
                </a:solidFill>
              </a:rPr>
              <a:t>generally not one-to-one unless each student gets a unique grade</a:t>
            </a:r>
            <a:endParaRPr lang="en-US" sz="2400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home town </a:t>
            </a:r>
            <a:r>
              <a:rPr lang="en-US" sz="2400" b="1" dirty="0">
                <a:solidFill>
                  <a:srgbClr val="FF0000"/>
                </a:solidFill>
              </a:rPr>
              <a:t>one-to-one if each student comes from a different town</a:t>
            </a:r>
          </a:p>
        </p:txBody>
      </p:sp>
    </p:spTree>
    <p:extLst>
      <p:ext uri="{BB962C8B-B14F-4D97-AF65-F5344CB8AC3E}">
        <p14:creationId xmlns:p14="http://schemas.microsoft.com/office/powerpoint/2010/main" val="3376902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1 at 12.0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76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Injective functions</a:t>
            </a:r>
            <a:br>
              <a:rPr lang="en-US" dirty="0"/>
            </a:br>
            <a:r>
              <a:rPr lang="en-US" dirty="0"/>
              <a:t>One-to-one functions</a:t>
            </a:r>
          </a:p>
        </p:txBody>
      </p:sp>
      <p:pic>
        <p:nvPicPr>
          <p:cNvPr id="4" name="Picture 3" descr="Screen Shot 2015-03-30 at 12.36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123"/>
            <a:ext cx="9144000" cy="51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43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Injective functions</a:t>
            </a:r>
            <a:br>
              <a:rPr lang="en-US" dirty="0"/>
            </a:br>
            <a:r>
              <a:rPr lang="en-US" dirty="0"/>
              <a:t>One-to-one functions</a:t>
            </a:r>
          </a:p>
        </p:txBody>
      </p:sp>
      <p:pic>
        <p:nvPicPr>
          <p:cNvPr id="3" name="Picture 2" descr="Screen Shot 2015-03-30 at 12.3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965"/>
            <a:ext cx="9144000" cy="50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Injective functions</a:t>
            </a:r>
            <a:br>
              <a:rPr lang="en-US" dirty="0"/>
            </a:br>
            <a:r>
              <a:rPr lang="en-US" dirty="0"/>
              <a:t>One-to-one functions</a:t>
            </a:r>
          </a:p>
        </p:txBody>
      </p:sp>
      <p:pic>
        <p:nvPicPr>
          <p:cNvPr id="4" name="Picture 3" descr="Screen Shot 2015-03-30 at 12.3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447"/>
            <a:ext cx="9144000" cy="51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3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show a function f: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 is injective (one-to-one)?</a:t>
            </a:r>
            <a:r>
              <a:rPr lang="en-US" dirty="0"/>
              <a:t> </a:t>
            </a:r>
          </a:p>
        </p:txBody>
      </p:sp>
      <p:pic>
        <p:nvPicPr>
          <p:cNvPr id="4" name="Picture 3" descr="Screen Shot 2015-03-30 at 12.45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5" y="2539999"/>
            <a:ext cx="8864412" cy="21771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9859" y="5050118"/>
            <a:ext cx="8396941" cy="1384995"/>
            <a:chOff x="747058" y="5050118"/>
            <a:chExt cx="8396941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747058" y="5050118"/>
              <a:ext cx="839694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 </a:t>
              </a:r>
              <a:r>
                <a:rPr lang="en-US" sz="2800" dirty="0" err="1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x,y</a:t>
              </a:r>
              <a:r>
                <a:rPr lang="en-US" sz="2800" dirty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  A </a:t>
              </a:r>
              <a:r>
                <a:rPr lang="en-US" sz="2800" dirty="0">
                  <a:latin typeface="Calibri" charset="0"/>
                  <a:ea typeface="ＭＳ Ｐゴシック" charset="0"/>
                  <a:sym typeface="Symbol" charset="0"/>
                </a:rPr>
                <a:t>[{</a:t>
              </a:r>
              <a:r>
                <a:rPr lang="en-US" sz="2800" dirty="0">
                  <a:solidFill>
                    <a:srgbClr val="FF0000"/>
                  </a:solidFill>
                  <a:latin typeface="Calibri" charset="0"/>
                  <a:ea typeface="ＭＳ Ｐゴシック" charset="0"/>
                  <a:sym typeface="Symbol" charset="0"/>
                </a:rPr>
                <a:t>(x ≠ y)       (f(x) ≠ f(y))</a:t>
              </a:r>
              <a:r>
                <a:rPr lang="en-US" sz="2800" dirty="0">
                  <a:latin typeface="Calibri" charset="0"/>
                  <a:ea typeface="ＭＳ Ｐゴシック" charset="0"/>
                  <a:sym typeface="Symbol" charset="0"/>
                </a:rPr>
                <a:t>} </a:t>
              </a:r>
              <a:r>
                <a:rPr lang="en-US" sz="2800" dirty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 {</a:t>
              </a:r>
              <a:r>
                <a:rPr lang="en-US" sz="2800" dirty="0">
                  <a:solidFill>
                    <a:srgbClr val="FF0000"/>
                  </a:solidFill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(f(x) = f(y))       (x=y)</a:t>
              </a:r>
              <a:r>
                <a:rPr lang="en-US" sz="2800" dirty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}]</a:t>
              </a:r>
            </a:p>
            <a:p>
              <a:r>
                <a:rPr lang="en-US" sz="2800" dirty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                                                                       Contrapositive</a:t>
              </a:r>
            </a:p>
            <a:p>
              <a:r>
                <a:rPr lang="en-US" sz="2800" dirty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 </a:t>
              </a:r>
              <a:r>
                <a:rPr lang="en-US" sz="2800" dirty="0">
                  <a:latin typeface="Calibri" charset="0"/>
                  <a:ea typeface="ＭＳ Ｐゴシック" charset="0"/>
                  <a:sym typeface="Symbol" charset="0"/>
                </a:rPr>
                <a:t>   </a:t>
              </a:r>
              <a:endParaRPr lang="en-US" sz="2800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2253912"/>
                </p:ext>
              </p:extLst>
            </p:nvPr>
          </p:nvGraphicFramePr>
          <p:xfrm>
            <a:off x="7607109" y="5229970"/>
            <a:ext cx="4318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4" imgW="431800" imgH="254000" progId="Equation.3">
                    <p:embed/>
                  </p:oleObj>
                </mc:Choice>
                <mc:Fallback>
                  <p:oleObj name="Equation" r:id="rId4" imgW="4318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07109" y="5229970"/>
                          <a:ext cx="4318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377043"/>
              </p:ext>
            </p:extLst>
          </p:nvPr>
        </p:nvGraphicFramePr>
        <p:xfrm>
          <a:off x="2969369" y="5229970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9369" y="5229970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717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1200"/>
            <a:ext cx="8229600" cy="5769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Recall:</a:t>
            </a:r>
          </a:p>
        </p:txBody>
      </p:sp>
      <p:pic>
        <p:nvPicPr>
          <p:cNvPr id="4" name="Picture 3" descr="Screen Shot 2015-03-30 at 12.2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1306286"/>
            <a:ext cx="8998857" cy="1793310"/>
          </a:xfrm>
          <a:prstGeom prst="rect">
            <a:avLst/>
          </a:prstGeom>
        </p:spPr>
      </p:pic>
      <p:pic>
        <p:nvPicPr>
          <p:cNvPr id="5" name="Picture 4" descr="Screen Shot 2015-03-30 at 12.32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99595"/>
            <a:ext cx="8396514" cy="35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1542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Surjective</a:t>
            </a:r>
            <a:r>
              <a:rPr lang="en-US" dirty="0"/>
              <a:t> functions</a:t>
            </a:r>
            <a:br>
              <a:rPr lang="en-US" dirty="0"/>
            </a:br>
            <a:r>
              <a:rPr lang="en-US" dirty="0"/>
              <a:t>Onto functions</a:t>
            </a:r>
            <a:br>
              <a:rPr lang="en-US" dirty="0"/>
            </a:br>
            <a:r>
              <a:rPr lang="en-US" dirty="0"/>
              <a:t>range(f) = codomain(f)</a:t>
            </a:r>
          </a:p>
        </p:txBody>
      </p:sp>
      <p:pic>
        <p:nvPicPr>
          <p:cNvPr id="3" name="Picture 2" descr="Screen Shot 2015-03-30 at 12.56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490"/>
            <a:ext cx="9144000" cy="3638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6702" y="6149753"/>
            <a:ext cx="3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range(f) ≠ codomain(f)</a:t>
            </a:r>
          </a:p>
        </p:txBody>
      </p:sp>
    </p:spTree>
    <p:extLst>
      <p:ext uri="{BB962C8B-B14F-4D97-AF65-F5344CB8AC3E}">
        <p14:creationId xmlns:p14="http://schemas.microsoft.com/office/powerpoint/2010/main" val="976821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Examples of different types </a:t>
            </a:r>
            <a:r>
              <a:rPr lang="en-US" sz="3200" b="1"/>
              <a:t>of functions</a:t>
            </a:r>
            <a:endParaRPr lang="en-US" sz="3200" b="1" dirty="0"/>
          </a:p>
        </p:txBody>
      </p:sp>
      <p:pic>
        <p:nvPicPr>
          <p:cNvPr id="4" name="Picture 3" descr="Screen Shot 2015-03-31 at 11.5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5" y="1142999"/>
            <a:ext cx="7237184" cy="2711825"/>
          </a:xfrm>
          <a:prstGeom prst="rect">
            <a:avLst/>
          </a:prstGeom>
        </p:spPr>
      </p:pic>
      <p:pic>
        <p:nvPicPr>
          <p:cNvPr id="5" name="Picture 4" descr="Screen Shot 2015-03-31 at 11.5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98" y="4144682"/>
            <a:ext cx="4782671" cy="2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47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Surjective</a:t>
            </a:r>
            <a:r>
              <a:rPr lang="en-US" dirty="0"/>
              <a:t>  functions</a:t>
            </a:r>
            <a:br>
              <a:rPr lang="en-US" dirty="0"/>
            </a:br>
            <a:r>
              <a:rPr lang="en-US" dirty="0"/>
              <a:t>Onto functions</a:t>
            </a:r>
          </a:p>
        </p:txBody>
      </p:sp>
      <p:pic>
        <p:nvPicPr>
          <p:cNvPr id="5" name="Picture 4" descr="Screen Shot 2015-03-30 at 1.00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43"/>
            <a:ext cx="9144000" cy="45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3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maps (associates) elements from one set A to another set B.</a:t>
            </a:r>
          </a:p>
          <a:p>
            <a:r>
              <a:rPr lang="en-US" dirty="0"/>
              <a:t>Many functions are mathematical functions such as absolute function, sine function, cosine function, floor function, ceiling function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1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Surjective</a:t>
            </a:r>
            <a:r>
              <a:rPr lang="en-US" dirty="0"/>
              <a:t>  functions</a:t>
            </a:r>
            <a:br>
              <a:rPr lang="en-US" dirty="0"/>
            </a:br>
            <a:r>
              <a:rPr lang="en-US" dirty="0"/>
              <a:t>Onto functions</a:t>
            </a:r>
          </a:p>
        </p:txBody>
      </p:sp>
      <p:pic>
        <p:nvPicPr>
          <p:cNvPr id="3" name="Picture 2" descr="Screen Shot 2015-03-30 at 1.0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714"/>
            <a:ext cx="9144000" cy="46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Surjective</a:t>
            </a:r>
            <a:r>
              <a:rPr lang="en-US" dirty="0"/>
              <a:t>  functions</a:t>
            </a:r>
            <a:br>
              <a:rPr lang="en-US" dirty="0"/>
            </a:br>
            <a:r>
              <a:rPr lang="en-US" dirty="0"/>
              <a:t>Onto functions</a:t>
            </a:r>
          </a:p>
        </p:txBody>
      </p:sp>
      <p:pic>
        <p:nvPicPr>
          <p:cNvPr id="4" name="Picture 3" descr="Screen Shot 2015-03-30 at 1.00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29"/>
            <a:ext cx="9144000" cy="4735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0759" y="6149354"/>
            <a:ext cx="3926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Not</a:t>
            </a:r>
            <a:r>
              <a:rPr lang="en-US" sz="2400" dirty="0"/>
              <a:t> </a:t>
            </a:r>
            <a:r>
              <a:rPr lang="en-US" sz="2400" dirty="0" err="1"/>
              <a:t>surjective</a:t>
            </a:r>
            <a:r>
              <a:rPr lang="en-US" sz="2400" dirty="0"/>
              <a:t> (but injective)</a:t>
            </a:r>
          </a:p>
        </p:txBody>
      </p:sp>
    </p:spTree>
    <p:extLst>
      <p:ext uri="{BB962C8B-B14F-4D97-AF65-F5344CB8AC3E}">
        <p14:creationId xmlns:p14="http://schemas.microsoft.com/office/powerpoint/2010/main" val="1298290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show a function f: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 is injective?</a:t>
            </a:r>
            <a:r>
              <a:rPr lang="en-US" dirty="0"/>
              <a:t> </a:t>
            </a:r>
          </a:p>
        </p:txBody>
      </p:sp>
      <p:pic>
        <p:nvPicPr>
          <p:cNvPr id="4" name="Picture 3" descr="Screen Shot 2015-03-30 at 12.45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5" y="2539999"/>
            <a:ext cx="8864412" cy="21771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9859" y="5050118"/>
            <a:ext cx="8396941" cy="523220"/>
            <a:chOff x="747058" y="5050118"/>
            <a:chExt cx="8396941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747058" y="5050118"/>
              <a:ext cx="8396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 </a:t>
              </a:r>
              <a:r>
                <a:rPr lang="en-US" sz="2800" dirty="0" err="1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x,y</a:t>
              </a:r>
              <a:r>
                <a:rPr lang="en-US" sz="2800" dirty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  A </a:t>
              </a:r>
              <a:r>
                <a:rPr lang="en-US" sz="2800" dirty="0">
                  <a:latin typeface="Calibri" charset="0"/>
                  <a:ea typeface="ＭＳ Ｐゴシック" charset="0"/>
                  <a:sym typeface="Symbol" charset="0"/>
                </a:rPr>
                <a:t>[{</a:t>
              </a:r>
              <a:r>
                <a:rPr lang="en-US" sz="2800" dirty="0">
                  <a:solidFill>
                    <a:srgbClr val="FF0000"/>
                  </a:solidFill>
                  <a:latin typeface="Calibri" charset="0"/>
                  <a:ea typeface="ＭＳ Ｐゴシック" charset="0"/>
                  <a:sym typeface="Symbol" charset="0"/>
                </a:rPr>
                <a:t>(x ≠ y)       (f(x) ≠ f(y))</a:t>
              </a:r>
              <a:r>
                <a:rPr lang="en-US" sz="2800" dirty="0">
                  <a:latin typeface="Calibri" charset="0"/>
                  <a:ea typeface="ＭＳ Ｐゴシック" charset="0"/>
                  <a:sym typeface="Symbol" charset="0"/>
                </a:rPr>
                <a:t>} </a:t>
              </a:r>
              <a:r>
                <a:rPr lang="en-US" sz="2800" dirty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 {</a:t>
              </a:r>
              <a:r>
                <a:rPr lang="en-US" sz="2800" dirty="0">
                  <a:solidFill>
                    <a:srgbClr val="FF0000"/>
                  </a:solidFill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(f(x) = f(y))       (x=y)</a:t>
              </a:r>
              <a:r>
                <a:rPr lang="en-US" sz="2800" dirty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}] </a:t>
              </a:r>
              <a:r>
                <a:rPr lang="en-US" sz="2800" dirty="0">
                  <a:latin typeface="Calibri" charset="0"/>
                  <a:ea typeface="ＭＳ Ｐゴシック" charset="0"/>
                  <a:sym typeface="Symbol" charset="0"/>
                </a:rPr>
                <a:t>   </a:t>
              </a:r>
              <a:endParaRPr lang="en-US" sz="2800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3002676"/>
                </p:ext>
              </p:extLst>
            </p:nvPr>
          </p:nvGraphicFramePr>
          <p:xfrm>
            <a:off x="7607109" y="5229970"/>
            <a:ext cx="4318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Equation" r:id="rId4" imgW="431800" imgH="254000" progId="Equation.3">
                    <p:embed/>
                  </p:oleObj>
                </mc:Choice>
                <mc:Fallback>
                  <p:oleObj name="Equation" r:id="rId4" imgW="4318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07109" y="5229970"/>
                          <a:ext cx="4318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066497"/>
              </p:ext>
            </p:extLst>
          </p:nvPr>
        </p:nvGraphicFramePr>
        <p:xfrm>
          <a:off x="2969369" y="5229970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9369" y="5229970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092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show a function f: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 is surjective (onto)?</a:t>
            </a:r>
            <a:r>
              <a:rPr lang="en-US" dirty="0"/>
              <a:t> </a:t>
            </a:r>
          </a:p>
        </p:txBody>
      </p:sp>
      <p:pic>
        <p:nvPicPr>
          <p:cNvPr id="3" name="Picture 2" descr="Screen Shot 2015-03-30 at 1.0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540000"/>
            <a:ext cx="8191500" cy="1431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887" y="412376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b  B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[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a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  A (f(a) = b)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]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 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9887" y="5199522"/>
            <a:ext cx="53547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 are assuming that f is a function.</a:t>
            </a:r>
          </a:p>
        </p:txBody>
      </p:sp>
    </p:spTree>
    <p:extLst>
      <p:ext uri="{BB962C8B-B14F-4D97-AF65-F5344CB8AC3E}">
        <p14:creationId xmlns:p14="http://schemas.microsoft.com/office/powerpoint/2010/main" val="4083515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1 at 12.0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3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01 at 12.05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9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Examples of different types of correspondences</a:t>
            </a:r>
          </a:p>
        </p:txBody>
      </p:sp>
      <p:pic>
        <p:nvPicPr>
          <p:cNvPr id="4" name="Picture 3" descr="Screen Shot 2015-03-31 at 11.5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5" y="1142999"/>
            <a:ext cx="7237184" cy="2711825"/>
          </a:xfrm>
          <a:prstGeom prst="rect">
            <a:avLst/>
          </a:prstGeom>
        </p:spPr>
      </p:pic>
      <p:pic>
        <p:nvPicPr>
          <p:cNvPr id="5" name="Picture 4" descr="Screen Shot 2015-03-31 at 11.5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98" y="4144682"/>
            <a:ext cx="4782671" cy="2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85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Exercise 1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f:</a:t>
            </a:r>
            <a:r>
              <a:rPr lang="en-US" sz="2800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be defined by</a:t>
            </a:r>
          </a:p>
          <a:p>
            <a:pPr algn="ctr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f(x)=2x-3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is the domain, codomain, range of f?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Is f one-to-one (injective)?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Is f onto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)?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Clearly,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domain(f)=</a:t>
            </a:r>
            <a:r>
              <a:rPr lang="en-US" sz="2800" dirty="0">
                <a:solidFill>
                  <a:srgbClr val="FF0000"/>
                </a:solidFill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To see what the range is, note that: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range(f)        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b=2a-3, for some a  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	                      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b=2(a-2)+1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		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           b is odd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45466"/>
              </p:ext>
            </p:extLst>
          </p:nvPr>
        </p:nvGraphicFramePr>
        <p:xfrm>
          <a:off x="2769157" y="5274514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3" imgW="431800" imgH="254000" progId="Equation.3">
                  <p:embed/>
                </p:oleObj>
              </mc:Choice>
              <mc:Fallback>
                <p:oleObj name="Equation" r:id="rId3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9157" y="5274514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66038"/>
              </p:ext>
            </p:extLst>
          </p:nvPr>
        </p:nvGraphicFramePr>
        <p:xfrm>
          <a:off x="2769157" y="5767852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9157" y="5767852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29326"/>
              </p:ext>
            </p:extLst>
          </p:nvPr>
        </p:nvGraphicFramePr>
        <p:xfrm>
          <a:off x="2787645" y="6305455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7645" y="6305455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857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Exercise 1 (cont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Thus,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range is the set of all odd integers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Since the range and the codomain are different (i.e.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range(f)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dirty="0">
                <a:solidFill>
                  <a:srgbClr val="FF0000"/>
                </a:solidFill>
                <a:latin typeface="Algerian" charset="0"/>
                <a:ea typeface="ＭＳ Ｐゴシック" charset="0"/>
                <a:cs typeface="ＭＳ Ｐゴシック" charset="0"/>
              </a:rPr>
              <a:t> Z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 we can conclude that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is not onto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However, f is one-to-one injective. (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Contrapositive approach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x, y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Z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, we can write</a:t>
            </a: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f(x) = f(y)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2x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- 3 = 2y - 3   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y.    QED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58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Exercise 3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f: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 defined by</a:t>
            </a:r>
          </a:p>
          <a:p>
            <a:pPr algn="ctr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f(x) = 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 + 5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Is this function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One-to-one?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Onto?</a:t>
            </a:r>
          </a:p>
        </p:txBody>
      </p:sp>
      <p:pic>
        <p:nvPicPr>
          <p:cNvPr id="2" name="Picture 1" descr="Screen Shot 2018-11-01 at 11.41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11" y="3380840"/>
            <a:ext cx="6005589" cy="33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4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 …</a:t>
            </a:r>
          </a:p>
        </p:txBody>
      </p:sp>
      <p:pic>
        <p:nvPicPr>
          <p:cNvPr id="4" name="Picture 3" descr="Screen Shot 2018-10-25 at 10.3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17700"/>
            <a:ext cx="8724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03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Exercise 3: Answer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81429" y="1525588"/>
            <a:ext cx="8835571" cy="5382305"/>
          </a:xfrm>
        </p:spPr>
        <p:txBody>
          <a:bodyPr>
            <a:no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 is not one-to-one (injective)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f(x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)=f(x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+5=x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+5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=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          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 (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= 5(x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</a:p>
          <a:p>
            <a:pPr lvl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		         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 </a:t>
            </a:r>
            <a:r>
              <a:rPr lang="en-US" dirty="0">
                <a:latin typeface="Calibri" charset="0"/>
                <a:ea typeface="ＭＳ Ｐゴシック" charset="0"/>
              </a:rPr>
              <a:t>(x</a:t>
            </a:r>
            <a:r>
              <a:rPr lang="en-US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baseline="30000" dirty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+ x</a:t>
            </a:r>
            <a:r>
              <a:rPr lang="en-US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</a:rPr>
              <a:t>) = 5 if x</a:t>
            </a:r>
            <a:r>
              <a:rPr lang="en-US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dirty="0">
                <a:latin typeface="Calibri" charset="0"/>
                <a:ea typeface="ＭＳ Ｐゴシック" charset="0"/>
              </a:rPr>
              <a:t> ≠ x</a:t>
            </a:r>
            <a:r>
              <a:rPr lang="en-US" baseline="-25000" dirty="0">
                <a:latin typeface="Calibri" charset="0"/>
                <a:ea typeface="ＭＳ Ｐゴシック" charset="0"/>
              </a:rPr>
              <a:t>2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Many x</a:t>
            </a:r>
            <a:r>
              <a:rPr lang="en-US" sz="24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,x</a:t>
            </a:r>
            <a:r>
              <a:rPr lang="en-US" sz="24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sz="2400" dirty="0">
                <a:solidFill>
                  <a:srgbClr val="0000FF"/>
                </a:solidFill>
                <a:latin typeface="Algerian" charset="0"/>
                <a:ea typeface="ＭＳ Ｐゴシック" charset="0"/>
                <a:sym typeface="Symbol" charset="0"/>
              </a:rPr>
              <a:t>Z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satisfy this equality. In particular, f(2)=f(3)=-1. Therefore, f is not one-to-one.</a:t>
            </a:r>
          </a:p>
          <a:p>
            <a:pPr lvl="1">
              <a:buFont typeface="Arial" charset="0"/>
              <a:buNone/>
            </a:pP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This proof belongs to the class of “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Proof by counterexample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229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Exercise 3: Answer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81429" y="1219867"/>
            <a:ext cx="8835571" cy="538230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It is also not onto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).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function is a parabola with a global minimum at (5/2,-5/4).  Therefore, the function fails to map to any integer less than -1</a:t>
            </a:r>
          </a:p>
          <a:p>
            <a:pPr>
              <a:buFont typeface="Arial" charset="0"/>
              <a:buNone/>
            </a:pP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We can show that there does not exists any x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Z such that f(x) = -2. (Why?)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equation x</a:t>
            </a:r>
            <a:r>
              <a:rPr lang="en-US" sz="24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– 5x + 5 = -2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has imaginary roots.</a:t>
            </a:r>
          </a:p>
          <a:p>
            <a:pPr lvl="1"/>
            <a:endParaRPr lang="en-US" sz="1600" dirty="0">
              <a:latin typeface="Calibri" charset="0"/>
              <a:ea typeface="ＭＳ Ｐゴシック" charset="0"/>
            </a:endParaRP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77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Exercise 4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f: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 defined by</a:t>
            </a:r>
          </a:p>
          <a:p>
            <a:pPr algn="ctr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f(x) = 2x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+ 7x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this function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One-to-one (injective)?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Onto (</a:t>
            </a:r>
            <a:r>
              <a:rPr lang="en-US" dirty="0" err="1">
                <a:latin typeface="Calibri" charset="0"/>
                <a:ea typeface="ＭＳ Ｐゴシック" charset="0"/>
              </a:rPr>
              <a:t>surjective</a:t>
            </a:r>
            <a:r>
              <a:rPr lang="en-US" dirty="0">
                <a:latin typeface="Calibri" charset="0"/>
                <a:ea typeface="ＭＳ Ｐゴシック" charset="0"/>
              </a:rPr>
              <a:t>)?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Again, this is a parabola, it cannot be onto.</a:t>
            </a:r>
          </a:p>
        </p:txBody>
      </p:sp>
    </p:spTree>
    <p:extLst>
      <p:ext uri="{BB962C8B-B14F-4D97-AF65-F5344CB8AC3E}">
        <p14:creationId xmlns:p14="http://schemas.microsoft.com/office/powerpoint/2010/main" val="3847263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1-02 at 12.0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44600"/>
            <a:ext cx="7848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12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Exercise 4: Answer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63287" y="1417638"/>
            <a:ext cx="8835570" cy="52578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f(x) is one-to-one!  Indeed:</a:t>
            </a:r>
          </a:p>
          <a:p>
            <a:pPr marL="0" indent="0">
              <a:buNone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3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Proof by contradiction: Suppose f(x</a:t>
            </a:r>
            <a:r>
              <a:rPr lang="en-US" sz="3000" b="1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)=f(x</a:t>
            </a:r>
            <a:r>
              <a:rPr lang="en-US" sz="3000" b="1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  and x</a:t>
            </a:r>
            <a:r>
              <a:rPr lang="en-US" sz="3000" b="1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≠ x</a:t>
            </a:r>
            <a:r>
              <a:rPr lang="en-US" sz="3000" b="1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f(x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)=f(x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=2x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+ 7x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- 2x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= 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 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           2(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 = 7(x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 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 = -7</a:t>
            </a:r>
          </a:p>
          <a:p>
            <a:pPr lvl="1">
              <a:buFont typeface="Arial" charset="0"/>
              <a:buNone/>
            </a:pPr>
            <a:r>
              <a:rPr lang="en-US" sz="3000" dirty="0">
                <a:latin typeface="Calibri" charset="0"/>
                <a:ea typeface="ＭＳ Ｐゴシック" charset="0"/>
              </a:rPr>
              <a:t>		    </a:t>
            </a:r>
            <a:r>
              <a:rPr lang="en-US" sz="3000" dirty="0">
                <a:latin typeface="Calibri" charset="0"/>
                <a:ea typeface="ＭＳ Ｐゴシック" charset="0"/>
                <a:sym typeface="Symbol" charset="0"/>
              </a:rPr>
              <a:t> </a:t>
            </a:r>
            <a:r>
              <a:rPr lang="en-US" sz="3000" dirty="0">
                <a:latin typeface="Calibri" charset="0"/>
                <a:ea typeface="ＭＳ Ｐゴシック" charset="0"/>
              </a:rPr>
              <a:t>(x</a:t>
            </a:r>
            <a:r>
              <a:rPr lang="en-US" sz="30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</a:rPr>
              <a:t>+ x</a:t>
            </a:r>
            <a:r>
              <a:rPr lang="en-US" sz="30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</a:rPr>
              <a:t>) = -7/2 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But -7/2 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 Z.  </a:t>
            </a:r>
            <a:r>
              <a:rPr 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Therefore we arrive at a contradiction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Therefore it must be the case that 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6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6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= x</a:t>
            </a:r>
            <a:r>
              <a:rPr lang="en-US" sz="26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It follows that f is a one-to-one function.     QED</a:t>
            </a:r>
            <a:endParaRPr lang="en-US" sz="20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993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Exercise 4: Answer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63287" y="1417638"/>
            <a:ext cx="8835570" cy="52578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f(x) is not </a:t>
            </a:r>
            <a:r>
              <a:rPr lang="en-US" sz="3000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 because f(x)=1 does not exist for  any integer x</a:t>
            </a:r>
            <a:r>
              <a:rPr lang="en-US" sz="3500" dirty="0">
                <a:latin typeface="Calibri" charset="0"/>
                <a:ea typeface="ＭＳ Ｐゴシック" charset="0"/>
                <a:cs typeface="ＭＳ Ｐゴシック" charset="0"/>
              </a:rPr>
              <a:t> .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2x</a:t>
            </a:r>
            <a:r>
              <a:rPr lang="en-US" sz="26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 +7x=1 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x(2x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+7)=1 the product of two integers is 1 if both integers are  1 or -1</a:t>
            </a:r>
            <a:endParaRPr lang="en-US" sz="22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x=1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(2x+7)=1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9 =1, impossible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x=-1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-1(-2+7)=1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-5=1, impossible</a:t>
            </a:r>
            <a:endParaRPr lang="en-US" sz="30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37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541B-A841-344F-84A8-419CDA2A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of a function (4.4)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1B61-82DD-3D41-BB97-F9EFFF52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If a function f: X → Y is a bijection, then the </a:t>
            </a:r>
            <a:r>
              <a:rPr lang="en-IN" b="1" i="1" dirty="0"/>
              <a:t>inverse</a:t>
            </a:r>
            <a:r>
              <a:rPr lang="en-IN" dirty="0"/>
              <a:t> of f is obtained by exchanging the first and second entries in each pair in f. </a:t>
            </a:r>
          </a:p>
          <a:p>
            <a:r>
              <a:rPr lang="en-IN" dirty="0"/>
              <a:t>The inverse of f is denoted by f</a:t>
            </a:r>
            <a:r>
              <a:rPr lang="en-IN" baseline="30000" dirty="0"/>
              <a:t>-1</a:t>
            </a:r>
            <a:r>
              <a:rPr lang="en-IN" dirty="0"/>
              <a:t>:</a:t>
            </a:r>
          </a:p>
          <a:p>
            <a:pPr marL="0" indent="0">
              <a:buNone/>
            </a:pPr>
            <a:r>
              <a:rPr lang="en-IN" dirty="0"/>
              <a:t>                     </a:t>
            </a:r>
            <a:r>
              <a:rPr lang="en-IN" dirty="0">
                <a:solidFill>
                  <a:srgbClr val="2852FF"/>
                </a:solidFill>
              </a:rPr>
              <a:t>f</a:t>
            </a:r>
            <a:r>
              <a:rPr lang="en-IN" baseline="30000" dirty="0">
                <a:solidFill>
                  <a:srgbClr val="2852FF"/>
                </a:solidFill>
              </a:rPr>
              <a:t>-1</a:t>
            </a:r>
            <a:r>
              <a:rPr lang="en-IN" dirty="0">
                <a:solidFill>
                  <a:srgbClr val="2852FF"/>
                </a:solidFill>
              </a:rPr>
              <a:t> = { (y, x) : (x, y) ∈ f }.</a:t>
            </a:r>
            <a:endParaRPr lang="en-US" dirty="0">
              <a:solidFill>
                <a:srgbClr val="285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917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4-06 at 9.3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8" y="1755615"/>
            <a:ext cx="6329156" cy="24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45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01827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Definition</a:t>
            </a:r>
            <a:r>
              <a:rPr lang="en-US" sz="2800" dirty="0"/>
              <a:t>: Suppose f : A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 is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bijective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The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inverse function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of f is the function that assigns to each element b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 B, an element (</a:t>
            </a:r>
            <a:r>
              <a:rPr lang="en-US" sz="2800" dirty="0" err="1">
                <a:latin typeface="Calibri" charset="0"/>
                <a:ea typeface="ＭＳ Ｐゴシック" charset="0"/>
                <a:sym typeface="Symbol" charset="0"/>
              </a:rPr>
              <a:t>preimage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) a  A such that f(a) = b. We denote the inverse function f</a:t>
            </a:r>
            <a:r>
              <a:rPr lang="en-US" sz="2800" baseline="30000" dirty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: B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A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  and can write</a:t>
            </a:r>
          </a:p>
          <a:p>
            <a:pPr marL="0" indent="0" algn="ctr">
              <a:buNone/>
            </a:pP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f</a:t>
            </a:r>
            <a:r>
              <a:rPr lang="en-US" sz="2800" baseline="30000" dirty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(b) =  a when f(a) = b.</a:t>
            </a:r>
          </a:p>
          <a:p>
            <a:r>
              <a:rPr lang="en-IN" sz="2800" dirty="0"/>
              <a:t>A function </a:t>
            </a:r>
            <a:r>
              <a:rPr lang="en-US" sz="2800" dirty="0"/>
              <a:t>f : A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 </a:t>
            </a:r>
            <a:r>
              <a:rPr lang="en-IN" sz="2800" dirty="0"/>
              <a:t>has an inverse if and only if f is a bijection.</a:t>
            </a:r>
            <a:endParaRPr lang="en-US" sz="2400" dirty="0">
              <a:latin typeface="Calibri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422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Find the inverse of the function f : R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R defined as </a:t>
            </a:r>
            <a:r>
              <a:rPr lang="en-US" sz="2800" dirty="0"/>
              <a:t>f(x) = x</a:t>
            </a:r>
            <a:r>
              <a:rPr lang="en-US" sz="2800" baseline="30000" dirty="0"/>
              <a:t>3</a:t>
            </a:r>
            <a:r>
              <a:rPr lang="en-US" sz="2800" dirty="0"/>
              <a:t> + 1, if it exists.</a:t>
            </a:r>
          </a:p>
          <a:p>
            <a:r>
              <a:rPr lang="en-US" sz="2800" dirty="0"/>
              <a:t>We first show that f is </a:t>
            </a:r>
            <a:r>
              <a:rPr lang="en-US" sz="2800" dirty="0" err="1"/>
              <a:t>bijective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f is one-to-one: </a:t>
            </a:r>
          </a:p>
          <a:p>
            <a:pPr lvl="2"/>
            <a:r>
              <a:rPr lang="en-US" sz="2000" dirty="0">
                <a:solidFill>
                  <a:srgbClr val="2852FF"/>
                </a:solidFill>
              </a:rPr>
              <a:t>f(x) = f(y) implies (x</a:t>
            </a:r>
            <a:r>
              <a:rPr lang="en-US" sz="2000" baseline="30000" dirty="0">
                <a:solidFill>
                  <a:srgbClr val="2852FF"/>
                </a:solidFill>
              </a:rPr>
              <a:t>3 </a:t>
            </a:r>
            <a:r>
              <a:rPr lang="en-US" sz="2000" dirty="0">
                <a:solidFill>
                  <a:srgbClr val="2852FF"/>
                </a:solidFill>
              </a:rPr>
              <a:t>+ 1) = (y</a:t>
            </a:r>
            <a:r>
              <a:rPr lang="en-US" sz="2000" baseline="30000" dirty="0">
                <a:solidFill>
                  <a:srgbClr val="2852FF"/>
                </a:solidFill>
              </a:rPr>
              <a:t>3</a:t>
            </a:r>
            <a:r>
              <a:rPr lang="en-US" sz="2000" dirty="0">
                <a:solidFill>
                  <a:srgbClr val="2852FF"/>
                </a:solidFill>
              </a:rPr>
              <a:t> +1)</a:t>
            </a:r>
          </a:p>
          <a:p>
            <a:pPr lvl="2"/>
            <a:r>
              <a:rPr lang="en-US" sz="2000" dirty="0" err="1">
                <a:solidFill>
                  <a:srgbClr val="2852FF"/>
                </a:solidFill>
              </a:rPr>
              <a:t>i.e</a:t>
            </a:r>
            <a:r>
              <a:rPr lang="en-US" sz="2000" dirty="0">
                <a:solidFill>
                  <a:srgbClr val="2852FF"/>
                </a:solidFill>
              </a:rPr>
              <a:t> (x-y)( x</a:t>
            </a:r>
            <a:r>
              <a:rPr lang="en-US" sz="2000" baseline="30000" dirty="0">
                <a:solidFill>
                  <a:srgbClr val="2852FF"/>
                </a:solidFill>
              </a:rPr>
              <a:t>2</a:t>
            </a:r>
            <a:r>
              <a:rPr lang="en-US" sz="2000" dirty="0">
                <a:solidFill>
                  <a:srgbClr val="2852FF"/>
                </a:solidFill>
              </a:rPr>
              <a:t> + </a:t>
            </a:r>
            <a:r>
              <a:rPr lang="en-US" sz="2000" dirty="0" err="1">
                <a:solidFill>
                  <a:srgbClr val="2852FF"/>
                </a:solidFill>
              </a:rPr>
              <a:t>xy</a:t>
            </a:r>
            <a:r>
              <a:rPr lang="en-US" sz="2000" dirty="0">
                <a:solidFill>
                  <a:srgbClr val="2852FF"/>
                </a:solidFill>
              </a:rPr>
              <a:t> + y</a:t>
            </a:r>
            <a:r>
              <a:rPr lang="en-US" sz="2000" baseline="30000" dirty="0">
                <a:solidFill>
                  <a:srgbClr val="2852FF"/>
                </a:solidFill>
              </a:rPr>
              <a:t>2</a:t>
            </a:r>
            <a:r>
              <a:rPr lang="en-US" sz="2000" dirty="0">
                <a:solidFill>
                  <a:srgbClr val="2852FF"/>
                </a:solidFill>
              </a:rPr>
              <a:t> ) = 0. </a:t>
            </a:r>
          </a:p>
          <a:p>
            <a:pPr lvl="2"/>
            <a:r>
              <a:rPr lang="en-US" sz="2000" dirty="0">
                <a:solidFill>
                  <a:srgbClr val="2852FF"/>
                </a:solidFill>
              </a:rPr>
              <a:t>Since ( x</a:t>
            </a:r>
            <a:r>
              <a:rPr lang="en-US" sz="2000" baseline="30000" dirty="0">
                <a:solidFill>
                  <a:srgbClr val="2852FF"/>
                </a:solidFill>
              </a:rPr>
              <a:t>2</a:t>
            </a:r>
            <a:r>
              <a:rPr lang="en-US" sz="2000" dirty="0">
                <a:solidFill>
                  <a:srgbClr val="2852FF"/>
                </a:solidFill>
              </a:rPr>
              <a:t> + </a:t>
            </a:r>
            <a:r>
              <a:rPr lang="en-US" sz="2000" dirty="0" err="1">
                <a:solidFill>
                  <a:srgbClr val="2852FF"/>
                </a:solidFill>
              </a:rPr>
              <a:t>xy</a:t>
            </a:r>
            <a:r>
              <a:rPr lang="en-US" sz="2000" dirty="0">
                <a:solidFill>
                  <a:srgbClr val="2852FF"/>
                </a:solidFill>
              </a:rPr>
              <a:t> + y</a:t>
            </a:r>
            <a:r>
              <a:rPr lang="en-US" sz="2000" baseline="30000" dirty="0">
                <a:solidFill>
                  <a:srgbClr val="2852FF"/>
                </a:solidFill>
              </a:rPr>
              <a:t>2</a:t>
            </a:r>
            <a:r>
              <a:rPr lang="en-US" sz="2000" dirty="0">
                <a:solidFill>
                  <a:srgbClr val="2852FF"/>
                </a:solidFill>
              </a:rPr>
              <a:t> ) is not zero for any x ≠ y,    therefore f(x) = f(y) implies x = y.</a:t>
            </a:r>
          </a:p>
          <a:p>
            <a:pPr lvl="2"/>
            <a:r>
              <a:rPr lang="en-US" sz="2000" dirty="0">
                <a:solidFill>
                  <a:srgbClr val="2852FF"/>
                </a:solidFill>
              </a:rPr>
              <a:t>Therefore, f is one-to-one.</a:t>
            </a:r>
          </a:p>
        </p:txBody>
      </p:sp>
    </p:spTree>
    <p:extLst>
      <p:ext uri="{BB962C8B-B14F-4D97-AF65-F5344CB8AC3E}">
        <p14:creationId xmlns:p14="http://schemas.microsoft.com/office/powerpoint/2010/main" val="134058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 …</a:t>
            </a:r>
          </a:p>
        </p:txBody>
      </p:sp>
      <p:pic>
        <p:nvPicPr>
          <p:cNvPr id="4" name="Picture 3" descr="Screen Shot 2018-10-25 at 10.3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17700"/>
            <a:ext cx="8724900" cy="312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1900" y="4008894"/>
                <a:ext cx="5156200" cy="267765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800" dirty="0"/>
                  <a:t> f is a function</a:t>
                </a:r>
              </a:p>
              <a:p>
                <a:pPr marL="457200" indent="-457200">
                  <a:buFont typeface="Arial"/>
                  <a:buChar char="•"/>
                </a:pPr>
                <a:r>
                  <a:rPr lang="en-US" sz="2800" dirty="0"/>
                  <a:t>f maps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each</a:t>
                </a:r>
                <a:r>
                  <a:rPr lang="en-US" sz="2800" dirty="0"/>
                  <a:t> element of X to an element of A.</a:t>
                </a:r>
              </a:p>
              <a:p>
                <a:pPr marL="457200" indent="-457200">
                  <a:buFont typeface="Arial"/>
                  <a:buChar char="•"/>
                </a:pPr>
                <a:r>
                  <a:rPr lang="en-US" sz="2800" dirty="0"/>
                  <a:t>a = f(w), c = f(z) …</a:t>
                </a:r>
              </a:p>
              <a:p>
                <a:pPr marL="457200" indent="-457200">
                  <a:buFont typeface="Arial"/>
                  <a:buChar char="•"/>
                </a:pPr>
                <a:r>
                  <a:rPr lang="en-US" sz="2800" dirty="0"/>
                  <a:t>f is a subset of Cartesian product set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A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4008894"/>
                <a:ext cx="5156200" cy="2677656"/>
              </a:xfrm>
              <a:prstGeom prst="rect">
                <a:avLst/>
              </a:prstGeom>
              <a:blipFill>
                <a:blip r:embed="rId3"/>
                <a:stretch>
                  <a:fillRect l="-1966" t="-2358" r="-3440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268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Find the inverse of the function f : R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R defined as </a:t>
            </a:r>
            <a:r>
              <a:rPr lang="en-US" sz="2800" dirty="0"/>
              <a:t>f(x) = x</a:t>
            </a:r>
            <a:r>
              <a:rPr lang="en-US" sz="2800" baseline="30000" dirty="0"/>
              <a:t>3</a:t>
            </a:r>
            <a:r>
              <a:rPr lang="en-US" sz="2800" dirty="0"/>
              <a:t> + 1, if it exists.</a:t>
            </a:r>
          </a:p>
          <a:p>
            <a:r>
              <a:rPr lang="en-US" sz="2800" dirty="0"/>
              <a:t>We first show that f is </a:t>
            </a:r>
            <a:r>
              <a:rPr lang="en-US" sz="2800" dirty="0" err="1"/>
              <a:t>bijective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/>
              <a:t>f is one-to-one: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We now show that f is onto.</a:t>
            </a:r>
          </a:p>
          <a:p>
            <a:pPr lvl="2"/>
            <a:r>
              <a:rPr lang="en-US" sz="2000" dirty="0">
                <a:solidFill>
                  <a:srgbClr val="2852FF"/>
                </a:solidFill>
              </a:rPr>
              <a:t>For any y of R, we need to find x such that f(x) = y.</a:t>
            </a:r>
          </a:p>
          <a:p>
            <a:pPr lvl="2"/>
            <a:r>
              <a:rPr lang="en-US" sz="2000" dirty="0">
                <a:solidFill>
                  <a:srgbClr val="2852FF"/>
                </a:solidFill>
              </a:rPr>
              <a:t>i.e. find x such that x</a:t>
            </a:r>
            <a:r>
              <a:rPr lang="en-US" sz="2000" baseline="30000" dirty="0">
                <a:solidFill>
                  <a:srgbClr val="2852FF"/>
                </a:solidFill>
              </a:rPr>
              <a:t>3</a:t>
            </a:r>
            <a:r>
              <a:rPr lang="en-US" sz="2000" dirty="0">
                <a:solidFill>
                  <a:srgbClr val="2852FF"/>
                </a:solidFill>
              </a:rPr>
              <a:t> + 1 = y, </a:t>
            </a:r>
            <a:r>
              <a:rPr lang="en-US" sz="2000" dirty="0" err="1">
                <a:solidFill>
                  <a:srgbClr val="2852FF"/>
                </a:solidFill>
              </a:rPr>
              <a:t>i.e</a:t>
            </a:r>
            <a:r>
              <a:rPr lang="en-US" sz="2000" dirty="0">
                <a:solidFill>
                  <a:srgbClr val="2852FF"/>
                </a:solidFill>
              </a:rPr>
              <a:t> x = (y-1)</a:t>
            </a:r>
            <a:r>
              <a:rPr lang="en-US" sz="2000" baseline="30000" dirty="0">
                <a:solidFill>
                  <a:srgbClr val="2852FF"/>
                </a:solidFill>
              </a:rPr>
              <a:t>1/3</a:t>
            </a:r>
            <a:r>
              <a:rPr lang="en-US" sz="2000" dirty="0">
                <a:solidFill>
                  <a:srgbClr val="2852FF"/>
                </a:solidFill>
              </a:rPr>
              <a:t>. 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rgbClr val="2852FF"/>
                </a:solidFill>
              </a:rPr>
              <a:t>    Thus we see that f((y-1)</a:t>
            </a:r>
            <a:r>
              <a:rPr lang="en-US" sz="2000" baseline="30000" dirty="0">
                <a:solidFill>
                  <a:srgbClr val="2852FF"/>
                </a:solidFill>
              </a:rPr>
              <a:t>1/3</a:t>
            </a:r>
            <a:r>
              <a:rPr lang="en-US" sz="2000" dirty="0">
                <a:solidFill>
                  <a:srgbClr val="2852FF"/>
                </a:solidFill>
              </a:rPr>
              <a:t>)= y for any y.</a:t>
            </a:r>
          </a:p>
          <a:p>
            <a:pPr lvl="2"/>
            <a:r>
              <a:rPr lang="en-US" sz="1800" dirty="0">
                <a:solidFill>
                  <a:srgbClr val="2852FF"/>
                </a:solidFill>
              </a:rPr>
              <a:t>Therefore, f is onto.</a:t>
            </a:r>
          </a:p>
          <a:p>
            <a:pPr lvl="1"/>
            <a:r>
              <a:rPr lang="en-US" sz="2400" dirty="0"/>
              <a:t>Thus f is </a:t>
            </a:r>
            <a:r>
              <a:rPr lang="en-US" sz="2400" dirty="0" err="1"/>
              <a:t>bijective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2065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Find the inverse of the function f : R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R defined as </a:t>
            </a:r>
            <a:r>
              <a:rPr lang="en-US" sz="2800" dirty="0"/>
              <a:t>f(x) = x</a:t>
            </a:r>
            <a:r>
              <a:rPr lang="en-US" sz="2800" baseline="30000" dirty="0"/>
              <a:t>3</a:t>
            </a:r>
            <a:r>
              <a:rPr lang="en-US" sz="2800" dirty="0"/>
              <a:t> + 1, if it exists.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We now find f</a:t>
            </a:r>
            <a:r>
              <a:rPr lang="en-US" sz="2800" baseline="30000" dirty="0">
                <a:solidFill>
                  <a:srgbClr val="FF0000"/>
                </a:solidFill>
              </a:rPr>
              <a:t>-1</a:t>
            </a:r>
            <a:r>
              <a:rPr lang="en-US" sz="2800" dirty="0">
                <a:solidFill>
                  <a:srgbClr val="FF0000"/>
                </a:solidFill>
              </a:rPr>
              <a:t>(x). </a:t>
            </a:r>
          </a:p>
          <a:p>
            <a:pPr lvl="1"/>
            <a:r>
              <a:rPr lang="en-US" sz="2400" dirty="0"/>
              <a:t>We are interested in computing  y such that  f</a:t>
            </a:r>
            <a:r>
              <a:rPr lang="en-US" sz="2400" baseline="30000" dirty="0"/>
              <a:t>-1</a:t>
            </a:r>
            <a:r>
              <a:rPr lang="en-US" sz="2400" dirty="0"/>
              <a:t>(x) =y.</a:t>
            </a:r>
          </a:p>
          <a:p>
            <a:pPr lvl="1"/>
            <a:r>
              <a:rPr lang="en-US" sz="2400" dirty="0"/>
              <a:t>i.e. computing y such that f(y) = x.</a:t>
            </a:r>
          </a:p>
          <a:p>
            <a:pPr lvl="1"/>
            <a:r>
              <a:rPr lang="en-US" sz="2400" dirty="0"/>
              <a:t>i.e. computing y such that y</a:t>
            </a:r>
            <a:r>
              <a:rPr lang="en-US" sz="2400" baseline="30000" dirty="0"/>
              <a:t>3</a:t>
            </a:r>
            <a:r>
              <a:rPr lang="en-US" sz="2400" dirty="0"/>
              <a:t> + 1 = x.</a:t>
            </a:r>
          </a:p>
          <a:p>
            <a:pPr lvl="1"/>
            <a:r>
              <a:rPr lang="en-US" sz="2400" dirty="0"/>
              <a:t>i.e. y = (x – 1)</a:t>
            </a:r>
            <a:r>
              <a:rPr lang="en-US" sz="2400" baseline="30000" dirty="0"/>
              <a:t>1/3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Thus f </a:t>
            </a:r>
            <a:r>
              <a:rPr lang="en-US" sz="2400" baseline="30000" dirty="0"/>
              <a:t>-1 </a:t>
            </a:r>
            <a:r>
              <a:rPr lang="en-US" sz="2400" dirty="0"/>
              <a:t>(x) = (x – 1)</a:t>
            </a:r>
            <a:r>
              <a:rPr lang="en-US" sz="2400" baseline="30000" dirty="0"/>
              <a:t>1/3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Note that f</a:t>
            </a:r>
            <a:r>
              <a:rPr lang="en-US" sz="2400" baseline="30000" dirty="0"/>
              <a:t> -1</a:t>
            </a:r>
            <a:r>
              <a:rPr lang="en-US" sz="2400" dirty="0"/>
              <a:t>(f(x)) = f(f</a:t>
            </a:r>
            <a:r>
              <a:rPr lang="en-US" sz="2400" baseline="30000" dirty="0"/>
              <a:t> -1</a:t>
            </a:r>
            <a:r>
              <a:rPr lang="en-US" sz="2400" dirty="0"/>
              <a:t> (x))= x.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36985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(Section 4.5)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71173" cy="3044472"/>
          </a:xfrm>
        </p:spPr>
        <p:txBody>
          <a:bodyPr>
            <a:normAutofit/>
          </a:bodyPr>
          <a:lstStyle/>
          <a:p>
            <a:r>
              <a:rPr lang="en-US" sz="2800" dirty="0"/>
              <a:t>Definition:</a:t>
            </a:r>
          </a:p>
          <a:p>
            <a:pPr lvl="1"/>
            <a:r>
              <a:rPr lang="en-US" sz="2400" dirty="0"/>
              <a:t> Suppose </a:t>
            </a:r>
            <a:r>
              <a:rPr lang="en-US" sz="2400" dirty="0">
                <a:solidFill>
                  <a:srgbClr val="0000FF"/>
                </a:solidFill>
              </a:rPr>
              <a:t>f : A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 : B  C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are functions with the property that the 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codomain(f 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equals the 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domain(g)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composition of f and g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another function, denoted as  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1800" b="1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600" b="1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and defined as follows: If x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 A, then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18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6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(x) = g(f(x))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. This function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g(f(x)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) sends (maps) elements of A to elements of C, so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18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6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: A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C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  <a:endParaRPr lang="en-US" sz="2400" dirty="0"/>
          </a:p>
        </p:txBody>
      </p:sp>
      <p:pic>
        <p:nvPicPr>
          <p:cNvPr id="4" name="Picture 3" descr="Screen Shot 2015-04-01 at 2.2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81" y="4644672"/>
            <a:ext cx="4113497" cy="21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4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1 at 2.5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7" y="682497"/>
            <a:ext cx="8226993" cy="55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125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Composition: Example 1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f, g be two functions on 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R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defined by</a:t>
            </a:r>
          </a:p>
          <a:p>
            <a:pPr algn="ctr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f(x) = 2x – 3</a:t>
            </a:r>
          </a:p>
          <a:p>
            <a:pPr algn="ctr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g(x) = x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+ 1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are f </a:t>
            </a:r>
            <a:r>
              <a:rPr lang="en-US" sz="20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g and g </a:t>
            </a:r>
            <a:r>
              <a:rPr lang="en-US" sz="20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f?</a:t>
            </a:r>
          </a:p>
          <a:p>
            <a:pPr marL="457200" lvl="1" indent="0"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87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Composition: Example 1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cont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CA" altLang="ja-JP" dirty="0"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Given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 = 2x – 3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 = 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+ 1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)(x)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+1) = 2(x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+1)-3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                 = 2x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- 1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)(x)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(2x-3) = (2x-3)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+1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              = 4x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- 12x + 10</a:t>
            </a:r>
          </a:p>
          <a:p>
            <a:pPr>
              <a:buFont typeface="Arial" charset="0"/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Thus the composition of functions is not commutative.</a:t>
            </a:r>
          </a:p>
        </p:txBody>
      </p:sp>
    </p:spTree>
    <p:extLst>
      <p:ext uri="{BB962C8B-B14F-4D97-AF65-F5344CB8AC3E}">
        <p14:creationId xmlns:p14="http://schemas.microsoft.com/office/powerpoint/2010/main" val="21582211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 composition from arrow diagrams</a:t>
            </a:r>
          </a:p>
        </p:txBody>
      </p:sp>
      <p:pic>
        <p:nvPicPr>
          <p:cNvPr id="4" name="Picture 3" descr="Screen Shot 2018-10-30 at 11.1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73" y="1601599"/>
            <a:ext cx="4304443" cy="2528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01599"/>
            <a:ext cx="227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211" y="4822752"/>
            <a:ext cx="7715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What is the domain and codomain of g o f?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Give the arrow diagram of g o f.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What is the range of g o f?</a:t>
            </a:r>
          </a:p>
        </p:txBody>
      </p:sp>
    </p:spTree>
    <p:extLst>
      <p:ext uri="{BB962C8B-B14F-4D97-AF65-F5344CB8AC3E}">
        <p14:creationId xmlns:p14="http://schemas.microsoft.com/office/powerpoint/2010/main" val="643858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Composition: Injection and Surjection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8042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Theorem: </a:t>
            </a:r>
          </a:p>
          <a:p>
            <a:pPr marL="0" indent="0">
              <a:buNone/>
            </a:pPr>
            <a:r>
              <a:rPr lang="en-US" sz="2800" dirty="0"/>
              <a:t>	Suppose </a:t>
            </a:r>
            <a:r>
              <a:rPr lang="en-US" sz="2800" dirty="0">
                <a:solidFill>
                  <a:srgbClr val="0000FF"/>
                </a:solidFill>
              </a:rPr>
              <a:t>f: A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 and g: B  C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If both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are 	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injective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then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 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 </a:t>
            </a:r>
            <a:r>
              <a:rPr lang="en-US" sz="2800" dirty="0">
                <a:latin typeface="Calibri" charset="0"/>
                <a:ea typeface="ＭＳ Ｐゴシック" charset="0"/>
              </a:rPr>
              <a:t>is injective. If both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</a:t>
            </a:r>
            <a:r>
              <a:rPr lang="en-US" sz="2800" dirty="0">
                <a:latin typeface="Calibri" charset="0"/>
                <a:ea typeface="ＭＳ Ｐゴシック" charset="0"/>
              </a:rPr>
              <a:t>and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</a:rPr>
              <a:t> are 	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  <a:ea typeface="ＭＳ Ｐゴシック" charset="0"/>
              </a:rPr>
              <a:t>surjective</a:t>
            </a:r>
            <a:r>
              <a:rPr lang="en-US" sz="2800" dirty="0">
                <a:latin typeface="Calibri" charset="0"/>
                <a:ea typeface="ＭＳ Ｐゴシック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 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 </a:t>
            </a:r>
            <a:r>
              <a:rPr lang="en-US" sz="2800" dirty="0">
                <a:latin typeface="Calibri" charset="0"/>
                <a:ea typeface="ＭＳ Ｐゴシック" charset="0"/>
              </a:rPr>
              <a:t>is also </a:t>
            </a:r>
            <a:r>
              <a:rPr lang="en-US" sz="2800" dirty="0" err="1">
                <a:latin typeface="Calibri" charset="0"/>
                <a:ea typeface="ＭＳ Ｐゴシック" charset="0"/>
              </a:rPr>
              <a:t>surjective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3084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96978"/>
          </a:xfrm>
        </p:spPr>
        <p:txBody>
          <a:bodyPr>
            <a:normAutofit/>
          </a:bodyPr>
          <a:lstStyle/>
          <a:p>
            <a:r>
              <a:rPr lang="en-US" b="1" baseline="-25000" dirty="0"/>
              <a:t>Proof of: </a:t>
            </a:r>
            <a:br>
              <a:rPr lang="en-US" b="1" baseline="-25000" dirty="0"/>
            </a:br>
            <a:r>
              <a:rPr lang="en-US" baseline="-25000" dirty="0"/>
              <a:t>Suppose </a:t>
            </a:r>
            <a:r>
              <a:rPr lang="en-US" baseline="-25000" dirty="0">
                <a:solidFill>
                  <a:srgbClr val="0000FF"/>
                </a:solidFill>
              </a:rPr>
              <a:t>f: A </a:t>
            </a:r>
            <a:r>
              <a:rPr lang="en-US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 and g: B  C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If both </a:t>
            </a:r>
            <a:r>
              <a:rPr lang="en-US" b="1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b="1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are 	</a:t>
            </a:r>
            <a:r>
              <a:rPr lang="en-US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injective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then </a:t>
            </a:r>
            <a:r>
              <a:rPr lang="en-US" baseline="-25000" dirty="0"/>
              <a:t> </a:t>
            </a:r>
            <a:r>
              <a:rPr lang="en-US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 </a:t>
            </a:r>
            <a:r>
              <a:rPr lang="en-US" sz="36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32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 </a:t>
            </a:r>
            <a:r>
              <a:rPr lang="en-US" baseline="-25000" dirty="0">
                <a:latin typeface="Calibri" charset="0"/>
                <a:ea typeface="ＭＳ Ｐゴシック" charset="0"/>
              </a:rPr>
              <a:t>is injective.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5140"/>
            <a:ext cx="8229600" cy="394601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Here both f and g are injective. </a:t>
            </a:r>
          </a:p>
          <a:p>
            <a:r>
              <a:rPr lang="en-US" sz="2800" dirty="0"/>
              <a:t>To see that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f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injective, we must show that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g(f(x)) = g(f(y)) implies x = 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Suppose g(f(x)) = g(f(y)).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Since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 is injective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f(x) = f(y)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Since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f(x) = f(y), and f is injective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 = 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Hence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g(f(x)) = g(f(y)) implies x = 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</a:p>
          <a:p>
            <a:r>
              <a:rPr lang="en-US" sz="2800" dirty="0"/>
              <a:t>Therefore,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20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f is injective.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553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Conversely,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</a:rPr>
              <a:t>Suppose f : X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Y and g: Y  Z.   </a:t>
            </a:r>
          </a:p>
          <a:p>
            <a:r>
              <a:rPr lang="en-US" sz="2800" dirty="0">
                <a:latin typeface="Calibri" charset="0"/>
                <a:ea typeface="ＭＳ Ｐゴシック" charset="0"/>
              </a:rPr>
              <a:t> If the composition g </a:t>
            </a:r>
            <a:r>
              <a:rPr lang="en-US" sz="2000" baseline="30000" dirty="0"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</a:rPr>
              <a:t>f  of two functions is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bijective</a:t>
            </a:r>
            <a:r>
              <a:rPr lang="en-US" sz="2800" dirty="0">
                <a:latin typeface="Calibri" charset="0"/>
                <a:ea typeface="ＭＳ Ｐゴシック" charset="0"/>
              </a:rPr>
              <a:t>, we can only say that f is injective and g is </a:t>
            </a:r>
            <a:r>
              <a:rPr lang="en-US" sz="2800" dirty="0" err="1">
                <a:latin typeface="Calibri" charset="0"/>
                <a:ea typeface="ＭＳ Ｐゴシック" charset="0"/>
              </a:rPr>
              <a:t>surjective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Calibri" charset="0"/>
              <a:ea typeface="ＭＳ Ｐゴシック" charset="0"/>
            </a:endParaRPr>
          </a:p>
          <a:p>
            <a:endParaRPr lang="en-US" sz="2800" dirty="0"/>
          </a:p>
        </p:txBody>
      </p:sp>
      <p:pic>
        <p:nvPicPr>
          <p:cNvPr id="4" name="Picture 3" descr="Screen Shot 2015-04-08 at 12.18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10" y="3590347"/>
            <a:ext cx="3091745" cy="25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Function; Domain; Codomain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Definition:</a:t>
            </a:r>
          </a:p>
          <a:p>
            <a:r>
              <a:rPr lang="en-US" sz="2800" dirty="0"/>
              <a:t> A function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 from the non-empty set 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 into a nonempty set </a:t>
            </a:r>
            <a:r>
              <a:rPr lang="en-US" sz="2800" dirty="0">
                <a:solidFill>
                  <a:srgbClr val="0000FF"/>
                </a:solidFill>
              </a:rPr>
              <a:t>Y</a:t>
            </a:r>
            <a:r>
              <a:rPr lang="en-US" sz="2800" dirty="0"/>
              <a:t> is a subset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 of the Cartesian product </a:t>
            </a:r>
            <a:r>
              <a:rPr lang="en-US" sz="2800" dirty="0">
                <a:solidFill>
                  <a:srgbClr val="0000FF"/>
                </a:solidFill>
              </a:rPr>
              <a:t>X x Y </a:t>
            </a:r>
            <a:r>
              <a:rPr lang="en-US" sz="2800" dirty="0"/>
              <a:t>such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that for every </a:t>
            </a:r>
            <a:r>
              <a:rPr lang="en-IN" sz="2800" dirty="0">
                <a:solidFill>
                  <a:srgbClr val="2852FF"/>
                </a:solidFill>
              </a:rPr>
              <a:t>x ∈ X</a:t>
            </a:r>
            <a:r>
              <a:rPr lang="en-US" sz="2400" dirty="0">
                <a:solidFill>
                  <a:srgbClr val="2852FF"/>
                </a:solidFill>
              </a:rPr>
              <a:t> </a:t>
            </a:r>
            <a:r>
              <a:rPr lang="en-IN" sz="2800" dirty="0"/>
              <a:t>there is </a:t>
            </a:r>
            <a:r>
              <a:rPr lang="en-IN" sz="2800" i="1" dirty="0"/>
              <a:t>exactly one</a:t>
            </a:r>
            <a:r>
              <a:rPr lang="en-IN" sz="2800" dirty="0"/>
              <a:t> </a:t>
            </a:r>
            <a:r>
              <a:rPr lang="en-IN" sz="2800" dirty="0">
                <a:solidFill>
                  <a:srgbClr val="2852FF"/>
                </a:solidFill>
              </a:rPr>
              <a:t>y ∈ Y</a:t>
            </a:r>
            <a:r>
              <a:rPr lang="en-IN" sz="2800" dirty="0"/>
              <a:t> for which </a:t>
            </a:r>
            <a:r>
              <a:rPr lang="en-IN" sz="2800" b="1" dirty="0">
                <a:solidFill>
                  <a:srgbClr val="2852FF"/>
                </a:solidFill>
              </a:rPr>
              <a:t>(x, y) ∈ f</a:t>
            </a:r>
            <a:r>
              <a:rPr lang="en-IN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The set X is called the </a:t>
            </a:r>
            <a:r>
              <a:rPr lang="en-US" sz="2800" dirty="0">
                <a:solidFill>
                  <a:srgbClr val="2852FF"/>
                </a:solidFill>
              </a:rPr>
              <a:t>domain</a:t>
            </a:r>
            <a:r>
              <a:rPr lang="en-US" sz="2800" dirty="0">
                <a:solidFill>
                  <a:srgbClr val="000000"/>
                </a:solidFill>
              </a:rPr>
              <a:t> and the set Y is called the </a:t>
            </a:r>
            <a:r>
              <a:rPr lang="en-US" sz="2800" dirty="0">
                <a:solidFill>
                  <a:srgbClr val="2852FF"/>
                </a:solidFill>
              </a:rPr>
              <a:t>codomain (target) </a:t>
            </a:r>
            <a:r>
              <a:rPr lang="en-US" sz="2800" dirty="0">
                <a:solidFill>
                  <a:srgbClr val="000000"/>
                </a:solidFill>
              </a:rPr>
              <a:t>of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. </a:t>
            </a:r>
          </a:p>
          <a:p>
            <a:r>
              <a:rPr lang="en-US" sz="2800" dirty="0"/>
              <a:t>We write </a:t>
            </a:r>
            <a:r>
              <a:rPr lang="en-US" sz="2800" dirty="0">
                <a:solidFill>
                  <a:srgbClr val="2852FF"/>
                </a:solidFill>
              </a:rPr>
              <a:t>f : X </a:t>
            </a:r>
            <a:r>
              <a:rPr lang="en-US" sz="2800" dirty="0">
                <a:solidFill>
                  <a:srgbClr val="2852FF"/>
                </a:solidFill>
                <a:latin typeface="Cambria Math"/>
                <a:ea typeface="Cambria Math"/>
                <a:sym typeface="Wingdings" pitchFamily="2" charset="2"/>
              </a:rPr>
              <a:t>→ A</a:t>
            </a:r>
            <a:r>
              <a:rPr lang="en-US" sz="2800" dirty="0">
                <a:latin typeface="Cambria Math"/>
                <a:ea typeface="Cambria Math"/>
                <a:sym typeface="Wingdings" pitchFamily="2" charset="2"/>
              </a:rPr>
              <a:t>.</a:t>
            </a:r>
            <a:r>
              <a:rPr lang="en-US" sz="2800" dirty="0"/>
              <a:t>  We write </a:t>
            </a:r>
            <a:r>
              <a:rPr lang="en-US" sz="2800" dirty="0">
                <a:solidFill>
                  <a:srgbClr val="2852FF"/>
                </a:solidFill>
              </a:rPr>
              <a:t>f(x) = y </a:t>
            </a:r>
            <a:r>
              <a:rPr lang="en-US" sz="2800" dirty="0"/>
              <a:t>when </a:t>
            </a:r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 maps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0133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Composition of a function and its inverse</a:t>
            </a:r>
          </a:p>
        </p:txBody>
      </p:sp>
      <p:pic>
        <p:nvPicPr>
          <p:cNvPr id="4" name="Picture 3" descr="Screen Shot 2018-10-30 at 11.0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2" y="1610215"/>
            <a:ext cx="7581287" cy="52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531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 Functions</a:t>
            </a:r>
          </a:p>
        </p:txBody>
      </p:sp>
      <p:pic>
        <p:nvPicPr>
          <p:cNvPr id="4" name="Picture 3" descr="Screen Shot 2015-04-06 at 9.2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625599"/>
            <a:ext cx="7783526" cy="36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790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4-06 at 9.3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8" y="1755615"/>
            <a:ext cx="6329156" cy="2446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034" y="4084966"/>
            <a:ext cx="7038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f</a:t>
            </a:r>
            <a:r>
              <a:rPr lang="en-US" sz="2800" baseline="30000" dirty="0"/>
              <a:t> -1</a:t>
            </a:r>
            <a:r>
              <a:rPr lang="en-US" sz="2800" dirty="0"/>
              <a:t> o f = {(</a:t>
            </a:r>
            <a:r>
              <a:rPr lang="en-US" sz="2800" dirty="0" err="1"/>
              <a:t>a,a</a:t>
            </a:r>
            <a:r>
              <a:rPr lang="en-US" sz="2800" dirty="0"/>
              <a:t>), (</a:t>
            </a:r>
            <a:r>
              <a:rPr lang="en-US" sz="2800" dirty="0" err="1"/>
              <a:t>b,b</a:t>
            </a:r>
            <a:r>
              <a:rPr lang="en-US" sz="2800" dirty="0"/>
              <a:t>), (</a:t>
            </a:r>
            <a:r>
              <a:rPr lang="en-US" sz="2800" dirty="0" err="1"/>
              <a:t>c,c</a:t>
            </a:r>
            <a:r>
              <a:rPr lang="en-US" sz="2800" dirty="0"/>
              <a:t>)}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f o f</a:t>
            </a:r>
            <a:r>
              <a:rPr lang="en-US" sz="2800" baseline="30000" dirty="0"/>
              <a:t> -1</a:t>
            </a:r>
            <a:r>
              <a:rPr lang="en-US" sz="2800" dirty="0"/>
              <a:t> = {(1,1), (2,2), (3,3)} </a:t>
            </a:r>
          </a:p>
        </p:txBody>
      </p:sp>
    </p:spTree>
    <p:extLst>
      <p:ext uri="{BB962C8B-B14F-4D97-AF65-F5344CB8AC3E}">
        <p14:creationId xmlns:p14="http://schemas.microsoft.com/office/powerpoint/2010/main" val="23484035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Important Functions: Absolute Value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The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absolute value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function, denoted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x,  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: 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{y 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R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| y  0}.  Its value is defined by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                            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  if x   0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       x =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  -x  if x   0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124200" y="3352800"/>
            <a:ext cx="304800" cy="1447800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40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Important Function: Factorial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factorial function gives us the number of permutations (that is, uniquely ordered arrangements) of a collection of n objects</a:t>
            </a: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 The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factorial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function, denoted 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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is a function 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i="1" dirty="0">
                <a:latin typeface="Algerian" charset="0"/>
                <a:ea typeface="ＭＳ Ｐゴシック" charset="0"/>
                <a:cs typeface="ＭＳ Ｐゴシック" charset="0"/>
              </a:rPr>
              <a:t>N</a:t>
            </a:r>
            <a:r>
              <a:rPr lang="en-US" i="1" baseline="30000" dirty="0">
                <a:latin typeface="Algerian" charset="0"/>
                <a:ea typeface="ＭＳ Ｐゴシック" charset="0"/>
                <a:cs typeface="ＭＳ Ｐゴシック" charset="0"/>
              </a:rPr>
              <a:t>+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  Its value is the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product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of the n positive integers</a:t>
            </a: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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=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</a:t>
            </a:r>
            <a:r>
              <a:rPr lang="en-US" baseline="-250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baseline="300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= 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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(n-1)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650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5B90-44C8-854F-8739-2DE410A0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852FF"/>
                </a:solidFill>
              </a:rPr>
              <a:t>Logarithms and exponents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DACE4-E3FD-D14E-AB12-A4E9A515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0868"/>
            <a:ext cx="8458200" cy="52578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Exponential function</a:t>
            </a:r>
          </a:p>
          <a:p>
            <a:pPr lvl="1"/>
            <a:r>
              <a:rPr lang="en-IN" dirty="0"/>
              <a:t>The exponential function </a:t>
            </a:r>
            <a:r>
              <a:rPr lang="en-IN" dirty="0" err="1">
                <a:solidFill>
                  <a:srgbClr val="2852FF"/>
                </a:solidFill>
              </a:rPr>
              <a:t>exp</a:t>
            </a:r>
            <a:r>
              <a:rPr lang="en-IN" baseline="-25000" dirty="0" err="1">
                <a:solidFill>
                  <a:srgbClr val="2852FF"/>
                </a:solidFill>
              </a:rPr>
              <a:t>b</a:t>
            </a:r>
            <a:r>
              <a:rPr lang="en-IN" dirty="0" err="1">
                <a:solidFill>
                  <a:srgbClr val="2852FF"/>
                </a:solidFill>
              </a:rPr>
              <a:t>:</a:t>
            </a:r>
            <a:r>
              <a:rPr lang="en-IN" b="1" dirty="0" err="1">
                <a:solidFill>
                  <a:srgbClr val="2852FF"/>
                </a:solidFill>
              </a:rPr>
              <a:t>R</a:t>
            </a:r>
            <a:r>
              <a:rPr lang="en-IN" dirty="0">
                <a:solidFill>
                  <a:srgbClr val="2852FF"/>
                </a:solidFill>
              </a:rPr>
              <a:t> → </a:t>
            </a:r>
            <a:r>
              <a:rPr lang="en-IN" b="1" dirty="0">
                <a:solidFill>
                  <a:srgbClr val="2852FF"/>
                </a:solidFill>
              </a:rPr>
              <a:t>R</a:t>
            </a:r>
            <a:r>
              <a:rPr lang="en-IN" b="1" baseline="30000" dirty="0">
                <a:solidFill>
                  <a:srgbClr val="2852FF"/>
                </a:solidFill>
              </a:rPr>
              <a:t>+</a:t>
            </a:r>
            <a:r>
              <a:rPr lang="en-IN" dirty="0"/>
              <a:t> is defined as</a:t>
            </a:r>
          </a:p>
          <a:p>
            <a:pPr marL="457200" lvl="1" indent="0">
              <a:buNone/>
            </a:pPr>
            <a:r>
              <a:rPr lang="en-IN" dirty="0"/>
              <a:t>					</a:t>
            </a:r>
            <a:r>
              <a:rPr lang="en-IN" sz="3200" dirty="0" err="1">
                <a:solidFill>
                  <a:srgbClr val="2852FF"/>
                </a:solidFill>
              </a:rPr>
              <a:t>exp</a:t>
            </a:r>
            <a:r>
              <a:rPr lang="en-IN" sz="3200" baseline="-25000" dirty="0" err="1">
                <a:solidFill>
                  <a:srgbClr val="2852FF"/>
                </a:solidFill>
              </a:rPr>
              <a:t>b</a:t>
            </a:r>
            <a:r>
              <a:rPr lang="en-IN" sz="3200" dirty="0">
                <a:solidFill>
                  <a:srgbClr val="2852FF"/>
                </a:solidFill>
              </a:rPr>
              <a:t>(x)=</a:t>
            </a:r>
            <a:r>
              <a:rPr lang="en-IN" sz="3200" dirty="0" err="1">
                <a:solidFill>
                  <a:srgbClr val="2852FF"/>
                </a:solidFill>
              </a:rPr>
              <a:t>b</a:t>
            </a:r>
            <a:r>
              <a:rPr lang="en-IN" sz="3200" baseline="30000" dirty="0" err="1">
                <a:solidFill>
                  <a:srgbClr val="2852FF"/>
                </a:solidFill>
              </a:rPr>
              <a:t>x</a:t>
            </a:r>
            <a:endParaRPr lang="en-IN" sz="3200" baseline="30000" dirty="0">
              <a:solidFill>
                <a:srgbClr val="2852FF"/>
              </a:solidFill>
            </a:endParaRPr>
          </a:p>
          <a:p>
            <a:pPr marL="457200" lvl="1" indent="0">
              <a:buNone/>
            </a:pPr>
            <a:r>
              <a:rPr lang="en-IN" sz="3200" baseline="30000" dirty="0">
                <a:solidFill>
                  <a:srgbClr val="2852FF"/>
                </a:solidFill>
              </a:rPr>
              <a:t>      </a:t>
            </a:r>
            <a:r>
              <a:rPr lang="en-IN" dirty="0"/>
              <a:t>where b is a positive real number and b ≠ 1.</a:t>
            </a:r>
          </a:p>
          <a:p>
            <a:r>
              <a:rPr lang="en-IN" dirty="0">
                <a:solidFill>
                  <a:srgbClr val="FF0000"/>
                </a:solidFill>
              </a:rPr>
              <a:t>Base of the exponent</a:t>
            </a:r>
          </a:p>
          <a:p>
            <a:pPr lvl="1"/>
            <a:r>
              <a:rPr lang="en-IN" dirty="0"/>
              <a:t>The parameter </a:t>
            </a:r>
            <a:r>
              <a:rPr lang="en-IN" dirty="0">
                <a:solidFill>
                  <a:srgbClr val="2852FF"/>
                </a:solidFill>
              </a:rPr>
              <a:t>b</a:t>
            </a:r>
            <a:r>
              <a:rPr lang="en-IN" dirty="0"/>
              <a:t> is called the base of the exponent in the expression </a:t>
            </a:r>
            <a:r>
              <a:rPr lang="en-IN" dirty="0">
                <a:solidFill>
                  <a:srgbClr val="2852FF"/>
                </a:solidFill>
              </a:rPr>
              <a:t>b</a:t>
            </a:r>
            <a:r>
              <a:rPr lang="en-IN" baseline="30000" dirty="0">
                <a:solidFill>
                  <a:srgbClr val="2852FF"/>
                </a:solidFill>
              </a:rPr>
              <a:t>x</a:t>
            </a:r>
            <a:r>
              <a:rPr lang="en-IN" dirty="0"/>
              <a:t>.</a:t>
            </a:r>
          </a:p>
          <a:p>
            <a:r>
              <a:rPr lang="en-IN" dirty="0">
                <a:solidFill>
                  <a:srgbClr val="FF0000"/>
                </a:solidFill>
              </a:rPr>
              <a:t>Exponent</a:t>
            </a:r>
          </a:p>
          <a:p>
            <a:pPr lvl="1"/>
            <a:r>
              <a:rPr lang="en-IN" dirty="0"/>
              <a:t>The input </a:t>
            </a:r>
            <a:r>
              <a:rPr lang="en-IN" dirty="0">
                <a:solidFill>
                  <a:srgbClr val="2852FF"/>
                </a:solidFill>
              </a:rPr>
              <a:t>x</a:t>
            </a:r>
            <a:r>
              <a:rPr lang="en-IN" dirty="0"/>
              <a:t> to the function </a:t>
            </a:r>
            <a:r>
              <a:rPr lang="en-IN" dirty="0" err="1">
                <a:solidFill>
                  <a:srgbClr val="2852FF"/>
                </a:solidFill>
              </a:rPr>
              <a:t>b</a:t>
            </a:r>
            <a:r>
              <a:rPr lang="en-IN" baseline="30000" dirty="0" err="1">
                <a:solidFill>
                  <a:srgbClr val="2852FF"/>
                </a:solidFill>
              </a:rPr>
              <a:t>x</a:t>
            </a:r>
            <a:r>
              <a:rPr lang="en-IN" dirty="0"/>
              <a:t> is called the exponent.</a:t>
            </a:r>
          </a:p>
        </p:txBody>
      </p:sp>
    </p:spTree>
    <p:extLst>
      <p:ext uri="{BB962C8B-B14F-4D97-AF65-F5344CB8AC3E}">
        <p14:creationId xmlns:p14="http://schemas.microsoft.com/office/powerpoint/2010/main" val="24513440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408A-7E1C-5744-9F89-247CAF8B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exponents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57EED-5D91-0947-BD1B-19424CE7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98" y="1723494"/>
            <a:ext cx="8136102" cy="45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95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9EFA-75B0-6B4B-93CB-52DF0A9D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6A749-981D-134A-8ABE-59B351D31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logarithm function is the inverse of the exponential function.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E5FA1-3E64-754C-9876-D88F77DE4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434" y="2859247"/>
            <a:ext cx="5600700" cy="399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67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9EFA-75B0-6B4B-93CB-52DF0A9D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Logarithm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6A749-981D-134A-8ABE-59B351D31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logarithm function is the inverse of the exponential function.</a:t>
            </a:r>
          </a:p>
          <a:p>
            <a:r>
              <a:rPr lang="en-IN" dirty="0">
                <a:solidFill>
                  <a:srgbClr val="2852FF"/>
                </a:solidFill>
              </a:rPr>
              <a:t>The parameter b is called the base of the logarithm in the expression </a:t>
            </a:r>
            <a:r>
              <a:rPr lang="en-IN" dirty="0" err="1">
                <a:solidFill>
                  <a:srgbClr val="2852FF"/>
                </a:solidFill>
              </a:rPr>
              <a:t>log</a:t>
            </a:r>
            <a:r>
              <a:rPr lang="en-IN" baseline="-25000" dirty="0" err="1">
                <a:solidFill>
                  <a:srgbClr val="2852FF"/>
                </a:solidFill>
              </a:rPr>
              <a:t>b</a:t>
            </a:r>
            <a:r>
              <a:rPr lang="en-IN" dirty="0">
                <a:solidFill>
                  <a:srgbClr val="2852FF"/>
                </a:solidFill>
              </a:rPr>
              <a:t> 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E5FA1-3E64-754C-9876-D88F77DE4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996" y="4281647"/>
            <a:ext cx="3608470" cy="25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171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CCB22-513A-0542-BAB8-AE3E38CA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Properties of logarithms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F8D29-88C9-D54D-B522-F07770617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6" y="1654704"/>
            <a:ext cx="8049484" cy="44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9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Function; Domain; Codomain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Definition:</a:t>
            </a:r>
          </a:p>
          <a:p>
            <a:r>
              <a:rPr lang="en-US" sz="2800" dirty="0"/>
              <a:t> A function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 from the non-empty set 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 into a nonempty set </a:t>
            </a:r>
            <a:r>
              <a:rPr lang="en-US" sz="2800" dirty="0">
                <a:solidFill>
                  <a:srgbClr val="0000FF"/>
                </a:solidFill>
              </a:rPr>
              <a:t>Y</a:t>
            </a:r>
            <a:r>
              <a:rPr lang="en-US" sz="2800" dirty="0"/>
              <a:t> is a subset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 of the Cartesian product </a:t>
            </a:r>
            <a:r>
              <a:rPr lang="en-US" sz="2800" dirty="0">
                <a:solidFill>
                  <a:srgbClr val="0000FF"/>
                </a:solidFill>
              </a:rPr>
              <a:t>X x Y </a:t>
            </a:r>
            <a:r>
              <a:rPr lang="en-US" sz="2800" dirty="0"/>
              <a:t>such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that for every </a:t>
            </a:r>
            <a:r>
              <a:rPr lang="en-IN" sz="2800" dirty="0">
                <a:solidFill>
                  <a:srgbClr val="2852FF"/>
                </a:solidFill>
              </a:rPr>
              <a:t>x ∈ X</a:t>
            </a:r>
            <a:r>
              <a:rPr lang="en-US" sz="2400" dirty="0">
                <a:solidFill>
                  <a:srgbClr val="2852FF"/>
                </a:solidFill>
              </a:rPr>
              <a:t> </a:t>
            </a:r>
            <a:r>
              <a:rPr lang="en-IN" sz="2800" dirty="0"/>
              <a:t>there is </a:t>
            </a:r>
            <a:r>
              <a:rPr lang="en-IN" sz="2800" i="1" dirty="0"/>
              <a:t>exactly one</a:t>
            </a:r>
            <a:r>
              <a:rPr lang="en-IN" sz="2800" dirty="0"/>
              <a:t> </a:t>
            </a:r>
            <a:r>
              <a:rPr lang="en-IN" sz="2800" dirty="0">
                <a:solidFill>
                  <a:srgbClr val="2852FF"/>
                </a:solidFill>
              </a:rPr>
              <a:t>y ∈ Y</a:t>
            </a:r>
            <a:r>
              <a:rPr lang="en-IN" sz="2800" dirty="0"/>
              <a:t> for which </a:t>
            </a:r>
            <a:r>
              <a:rPr lang="en-IN" sz="2800" b="1" dirty="0">
                <a:solidFill>
                  <a:srgbClr val="2852FF"/>
                </a:solidFill>
              </a:rPr>
              <a:t>(x, y) ∈ f</a:t>
            </a:r>
            <a:r>
              <a:rPr lang="en-IN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The set X is called the </a:t>
            </a:r>
            <a:r>
              <a:rPr lang="en-US" sz="2800" dirty="0">
                <a:solidFill>
                  <a:srgbClr val="2852FF"/>
                </a:solidFill>
              </a:rPr>
              <a:t>domain</a:t>
            </a:r>
            <a:r>
              <a:rPr lang="en-US" sz="2800" dirty="0">
                <a:solidFill>
                  <a:srgbClr val="000000"/>
                </a:solidFill>
              </a:rPr>
              <a:t> and the set Y is called the </a:t>
            </a:r>
            <a:r>
              <a:rPr lang="en-US" sz="2800" dirty="0">
                <a:solidFill>
                  <a:srgbClr val="2852FF"/>
                </a:solidFill>
              </a:rPr>
              <a:t>codomain (target) </a:t>
            </a:r>
            <a:r>
              <a:rPr lang="en-US" sz="2800" dirty="0">
                <a:solidFill>
                  <a:srgbClr val="000000"/>
                </a:solidFill>
              </a:rPr>
              <a:t>of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. </a:t>
            </a:r>
          </a:p>
          <a:p>
            <a:r>
              <a:rPr lang="en-US" sz="2800" dirty="0"/>
              <a:t>We write </a:t>
            </a:r>
            <a:r>
              <a:rPr lang="en-US" sz="2800" dirty="0">
                <a:solidFill>
                  <a:srgbClr val="2852FF"/>
                </a:solidFill>
              </a:rPr>
              <a:t>f : X </a:t>
            </a:r>
            <a:r>
              <a:rPr lang="en-US" sz="2800" dirty="0">
                <a:solidFill>
                  <a:srgbClr val="2852FF"/>
                </a:solidFill>
                <a:latin typeface="Cambria Math"/>
                <a:ea typeface="Cambria Math"/>
                <a:sym typeface="Wingdings" pitchFamily="2" charset="2"/>
              </a:rPr>
              <a:t>→ A</a:t>
            </a:r>
            <a:r>
              <a:rPr lang="en-US" sz="2800" dirty="0">
                <a:latin typeface="Cambria Math"/>
                <a:ea typeface="Cambria Math"/>
                <a:sym typeface="Wingdings" pitchFamily="2" charset="2"/>
              </a:rPr>
              <a:t>.</a:t>
            </a:r>
            <a:r>
              <a:rPr lang="en-US" sz="2800" dirty="0"/>
              <a:t>  We write </a:t>
            </a:r>
            <a:r>
              <a:rPr lang="en-US" sz="2800" dirty="0">
                <a:solidFill>
                  <a:srgbClr val="2852FF"/>
                </a:solidFill>
              </a:rPr>
              <a:t>f(x) = y </a:t>
            </a:r>
            <a:r>
              <a:rPr lang="en-US" sz="2800" dirty="0"/>
              <a:t>when </a:t>
            </a:r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 maps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E02F8-B74E-5943-B7AA-EB0C240FE25E}"/>
              </a:ext>
            </a:extLst>
          </p:cNvPr>
          <p:cNvSpPr txBox="1"/>
          <p:nvPr/>
        </p:nvSpPr>
        <p:spPr>
          <a:xfrm>
            <a:off x="457200" y="3996991"/>
            <a:ext cx="8507186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assertion “every element of X appears in one and only one ordered pair in f” means that no two ordered pairs in f have the same first element. It also implies that every element of X appears in some ordered pair in 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this case we say </a:t>
            </a:r>
            <a:r>
              <a:rPr lang="en-US" sz="2800" b="1" dirty="0">
                <a:solidFill>
                  <a:srgbClr val="2852FF"/>
                </a:solidFill>
              </a:rPr>
              <a:t>f</a:t>
            </a:r>
            <a:r>
              <a:rPr lang="en-US" sz="2800" dirty="0"/>
              <a:t> is </a:t>
            </a:r>
            <a:r>
              <a:rPr lang="en-US" sz="2800" b="1" dirty="0">
                <a:solidFill>
                  <a:srgbClr val="2852FF"/>
                </a:solidFill>
              </a:rPr>
              <a:t>well-defined.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04122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B37C73-9650-0F46-8158-072CD5E2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535" y="1450659"/>
            <a:ext cx="3733800" cy="346710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A1A0B-1277-8845-921F-3A55ECC5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56" y="1441450"/>
            <a:ext cx="2091753" cy="31097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2588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CD20-9CBC-AB46-944E-F95E6A31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4.6.2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BEB0-528F-C241-B559-8C007C0D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FF0000"/>
                </a:solidFill>
              </a:rPr>
              <a:t>For each expression, give an equivalent expression that is of the form log</a:t>
            </a:r>
            <a:r>
              <a:rPr lang="en-IN" sz="2400" baseline="-25000" dirty="0">
                <a:solidFill>
                  <a:srgbClr val="FF0000"/>
                </a:solidFill>
              </a:rPr>
              <a:t>5</a:t>
            </a:r>
            <a:r>
              <a:rPr lang="en-IN" sz="2400" dirty="0">
                <a:solidFill>
                  <a:srgbClr val="FF0000"/>
                </a:solidFill>
              </a:rPr>
              <a:t>(*), where * is an expression with numbers and possibly the variable k.</a:t>
            </a:r>
          </a:p>
          <a:p>
            <a:r>
              <a:rPr lang="en-IN" dirty="0"/>
              <a:t>log</a:t>
            </a:r>
            <a:r>
              <a:rPr lang="en-IN" baseline="-25000" dirty="0"/>
              <a:t>5</a:t>
            </a:r>
            <a:r>
              <a:rPr lang="en-IN" dirty="0"/>
              <a:t> k + log</a:t>
            </a:r>
            <a:r>
              <a:rPr lang="en-IN" baseline="-25000" dirty="0"/>
              <a:t>5</a:t>
            </a:r>
            <a:r>
              <a:rPr lang="en-IN" dirty="0"/>
              <a:t> 2</a:t>
            </a:r>
          </a:p>
          <a:p>
            <a:r>
              <a:rPr lang="en-IN" dirty="0"/>
              <a:t>2·log</a:t>
            </a:r>
            <a:r>
              <a:rPr lang="en-IN" baseline="-25000" dirty="0"/>
              <a:t>5</a:t>
            </a:r>
            <a:r>
              <a:rPr lang="en-IN" dirty="0"/>
              <a:t> k</a:t>
            </a:r>
          </a:p>
          <a:p>
            <a:r>
              <a:rPr lang="en-IN" dirty="0"/>
              <a:t>log</a:t>
            </a:r>
            <a:r>
              <a:rPr lang="en-IN" baseline="-25000" dirty="0"/>
              <a:t>5</a:t>
            </a:r>
            <a:r>
              <a:rPr lang="en-IN" dirty="0"/>
              <a:t> k - log</a:t>
            </a:r>
            <a:r>
              <a:rPr lang="en-IN" baseline="-25000" dirty="0"/>
              <a:t>5</a:t>
            </a:r>
            <a:r>
              <a:rPr lang="en-IN" dirty="0"/>
              <a:t> 7</a:t>
            </a:r>
          </a:p>
          <a:p>
            <a:r>
              <a:rPr lang="en-IN" dirty="0"/>
              <a:t>(log</a:t>
            </a:r>
            <a:r>
              <a:rPr lang="en-IN" baseline="-25000" dirty="0"/>
              <a:t>3</a:t>
            </a:r>
            <a:r>
              <a:rPr lang="en-IN" dirty="0"/>
              <a:t> k)/(log</a:t>
            </a:r>
            <a:r>
              <a:rPr lang="en-IN" baseline="-25000" dirty="0"/>
              <a:t>3</a:t>
            </a:r>
            <a:r>
              <a:rPr lang="en-IN" dirty="0"/>
              <a:t> 5)</a:t>
            </a:r>
          </a:p>
          <a:p>
            <a:r>
              <a:rPr lang="en-IN" dirty="0"/>
              <a:t>(log</a:t>
            </a:r>
            <a:r>
              <a:rPr lang="en-IN" baseline="-25000" dirty="0"/>
              <a:t>3</a:t>
            </a:r>
            <a:r>
              <a:rPr lang="en-IN" dirty="0"/>
              <a:t> (k</a:t>
            </a:r>
            <a:r>
              <a:rPr lang="en-IN" baseline="30000" dirty="0"/>
              <a:t>2</a:t>
            </a:r>
            <a:r>
              <a:rPr lang="en-IN" dirty="0"/>
              <a:t>))/(log</a:t>
            </a:r>
            <a:r>
              <a:rPr lang="en-IN" baseline="-25000" dirty="0"/>
              <a:t>3</a:t>
            </a:r>
            <a:r>
              <a:rPr lang="en-IN" dirty="0"/>
              <a:t> 25)</a:t>
            </a:r>
            <a:endParaRPr lang="en-IN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21433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Definitions &amp; terminology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function, domain, codomain or target, image, preimage , range, image of a set</a:t>
            </a: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Properties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One-to-one (injective), onto (</a:t>
            </a:r>
            <a:r>
              <a:rPr lang="en-US" sz="2400" dirty="0" err="1">
                <a:latin typeface="Calibri" charset="0"/>
                <a:ea typeface="ＭＳ Ｐゴシック" charset="0"/>
              </a:rPr>
              <a:t>surjective</a:t>
            </a:r>
            <a:r>
              <a:rPr lang="en-US" sz="2400" dirty="0">
                <a:latin typeface="Calibri" charset="0"/>
                <a:ea typeface="ＭＳ Ｐゴシック" charset="0"/>
              </a:rPr>
              <a:t>), one-to-one correspondence (</a:t>
            </a:r>
            <a:r>
              <a:rPr lang="en-US" sz="2400" dirty="0" err="1">
                <a:latin typeface="Calibri" charset="0"/>
                <a:ea typeface="ＭＳ Ｐゴシック" charset="0"/>
              </a:rPr>
              <a:t>bijective</a:t>
            </a:r>
            <a:r>
              <a:rPr lang="en-US" sz="2400" dirty="0">
                <a:latin typeface="Calibri" charset="0"/>
                <a:ea typeface="ＭＳ Ｐゴシック" charset="0"/>
              </a:rPr>
              <a:t>)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Operators</a:t>
            </a:r>
          </a:p>
          <a:p>
            <a:pPr lvl="1" eaLnBrk="1" hangingPunct="1"/>
            <a:r>
              <a:rPr lang="en-US" sz="2600" dirty="0">
                <a:latin typeface="Calibri" charset="0"/>
                <a:ea typeface="ＭＳ Ｐゴシック" charset="0"/>
              </a:rPr>
              <a:t>Composition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Inverse functions 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Important functions</a:t>
            </a:r>
          </a:p>
          <a:p>
            <a:pPr lvl="1" eaLnBrk="1" hangingPunct="1"/>
            <a:r>
              <a:rPr lang="en-US" sz="2600" dirty="0">
                <a:latin typeface="Calibri" charset="0"/>
                <a:ea typeface="ＭＳ Ｐゴシック" charset="0"/>
              </a:rPr>
              <a:t>identity, absolute value, floor, ceiling, factorial, logarithm and exponents</a:t>
            </a:r>
          </a:p>
        </p:txBody>
      </p:sp>
    </p:spTree>
    <p:extLst>
      <p:ext uri="{BB962C8B-B14F-4D97-AF65-F5344CB8AC3E}">
        <p14:creationId xmlns:p14="http://schemas.microsoft.com/office/powerpoint/2010/main" val="27746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Picture 5" descr="Screen Shot 2015-03-29 at 11.5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087"/>
            <a:ext cx="9144000" cy="38619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461E3E-6B4A-0D49-BB4F-1F5ABEFE4B3D}"/>
              </a:ext>
            </a:extLst>
          </p:cNvPr>
          <p:cNvSpPr txBox="1"/>
          <p:nvPr/>
        </p:nvSpPr>
        <p:spPr>
          <a:xfrm>
            <a:off x="971550" y="5243513"/>
            <a:ext cx="79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A                                     B                    A                                      B    </a:t>
            </a:r>
          </a:p>
        </p:txBody>
      </p:sp>
    </p:spTree>
    <p:extLst>
      <p:ext uri="{BB962C8B-B14F-4D97-AF65-F5344CB8AC3E}">
        <p14:creationId xmlns:p14="http://schemas.microsoft.com/office/powerpoint/2010/main" val="241265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12268</TotalTime>
  <Words>4295</Words>
  <Application>Microsoft Macintosh PowerPoint</Application>
  <PresentationFormat>On-screen Show (4:3)</PresentationFormat>
  <Paragraphs>392</Paragraphs>
  <Slides>82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ＭＳ Ｐゴシック</vt:lpstr>
      <vt:lpstr>Algerian</vt:lpstr>
      <vt:lpstr>Arial</vt:lpstr>
      <vt:lpstr>Calibri</vt:lpstr>
      <vt:lpstr>Cambria Math</vt:lpstr>
      <vt:lpstr>Symbol</vt:lpstr>
      <vt:lpstr>Wingdings</vt:lpstr>
      <vt:lpstr>Office Theme</vt:lpstr>
      <vt:lpstr>Equation</vt:lpstr>
      <vt:lpstr>Functions</vt:lpstr>
      <vt:lpstr>Acknowledgement</vt:lpstr>
      <vt:lpstr>Outline</vt:lpstr>
      <vt:lpstr>Definitions of Functions</vt:lpstr>
      <vt:lpstr>Visually …</vt:lpstr>
      <vt:lpstr>Visually …</vt:lpstr>
      <vt:lpstr>Function; Domain; Codomain</vt:lpstr>
      <vt:lpstr>Function; Domain; Codomain</vt:lpstr>
      <vt:lpstr>Example</vt:lpstr>
      <vt:lpstr>Example</vt:lpstr>
      <vt:lpstr>Terminology</vt:lpstr>
      <vt:lpstr>Function: Visualization</vt:lpstr>
      <vt:lpstr>Functions</vt:lpstr>
      <vt:lpstr>Functions</vt:lpstr>
      <vt:lpstr>Another example of a function</vt:lpstr>
      <vt:lpstr>Example</vt:lpstr>
      <vt:lpstr>Example</vt:lpstr>
      <vt:lpstr>More Definitions (2)</vt:lpstr>
      <vt:lpstr>Image of a set: Example</vt:lpstr>
      <vt:lpstr>Function Equality</vt:lpstr>
      <vt:lpstr>Exercise 4.1.6 Are f and g equal?</vt:lpstr>
      <vt:lpstr>Exercise 4.1.6 Are f and g equal?</vt:lpstr>
      <vt:lpstr>Important Functions: Floor &amp; Ceiling</vt:lpstr>
      <vt:lpstr>Important Functions: Floor</vt:lpstr>
      <vt:lpstr>Important Functions: Ceiling</vt:lpstr>
      <vt:lpstr>Problem</vt:lpstr>
      <vt:lpstr>Injective (one-to-one) and      Surjective (onto) functions</vt:lpstr>
      <vt:lpstr>Section 12.2  (Injective and Surjective functions)</vt:lpstr>
      <vt:lpstr>Example</vt:lpstr>
      <vt:lpstr>Example</vt:lpstr>
      <vt:lpstr>PowerPoint Presentation</vt:lpstr>
      <vt:lpstr>Injective functions One-to-one functions</vt:lpstr>
      <vt:lpstr>Injective functions One-to-one functions</vt:lpstr>
      <vt:lpstr>Injective functions One-to-one functions</vt:lpstr>
      <vt:lpstr>How to show a function f: A B is injective (one-to-one)? </vt:lpstr>
      <vt:lpstr>PowerPoint Presentation</vt:lpstr>
      <vt:lpstr>Surjective functions Onto functions range(f) = codomain(f)</vt:lpstr>
      <vt:lpstr>Examples of different types of functions</vt:lpstr>
      <vt:lpstr>Surjective  functions Onto functions</vt:lpstr>
      <vt:lpstr>Surjective  functions Onto functions</vt:lpstr>
      <vt:lpstr>Surjective  functions Onto functions</vt:lpstr>
      <vt:lpstr>How to show a function f: A B is injective? </vt:lpstr>
      <vt:lpstr>How to show a function f: A B is surjective (onto)? </vt:lpstr>
      <vt:lpstr>PowerPoint Presentation</vt:lpstr>
      <vt:lpstr>PowerPoint Presentation</vt:lpstr>
      <vt:lpstr>Examples of different types of correspondences</vt:lpstr>
      <vt:lpstr>Exercise 1</vt:lpstr>
      <vt:lpstr>Exercise 1 (cont’d)</vt:lpstr>
      <vt:lpstr>Exercise 3</vt:lpstr>
      <vt:lpstr>Exercise 3: Answer</vt:lpstr>
      <vt:lpstr>Exercise 3: Answer</vt:lpstr>
      <vt:lpstr>Exercise 4</vt:lpstr>
      <vt:lpstr>PowerPoint Presentation</vt:lpstr>
      <vt:lpstr>Exercise 4: Answer</vt:lpstr>
      <vt:lpstr>Exercise 4: Answer</vt:lpstr>
      <vt:lpstr>Inverse of a function (4.4)</vt:lpstr>
      <vt:lpstr>PowerPoint Presentation</vt:lpstr>
      <vt:lpstr>PowerPoint Presentation</vt:lpstr>
      <vt:lpstr>Example</vt:lpstr>
      <vt:lpstr>Example</vt:lpstr>
      <vt:lpstr>Example</vt:lpstr>
      <vt:lpstr>Composition (Section 4.5)</vt:lpstr>
      <vt:lpstr>PowerPoint Presentation</vt:lpstr>
      <vt:lpstr>Composition: Example 1</vt:lpstr>
      <vt:lpstr>Composition: Example 1 (cont’d)</vt:lpstr>
      <vt:lpstr>Function composition from arrow diagrams</vt:lpstr>
      <vt:lpstr>Composition: Injection and Surjection</vt:lpstr>
      <vt:lpstr>Proof of:  Suppose f: A  B and g: B  C. If both f and g are  injective then  g  f  is injective.</vt:lpstr>
      <vt:lpstr>Conversely,</vt:lpstr>
      <vt:lpstr>Composition of a function and its inverse</vt:lpstr>
      <vt:lpstr>Permutation Functions</vt:lpstr>
      <vt:lpstr>PowerPoint Presentation</vt:lpstr>
      <vt:lpstr>Important Functions: Absolute Value</vt:lpstr>
      <vt:lpstr>Important Function: Factorial</vt:lpstr>
      <vt:lpstr>Logarithms and exponents</vt:lpstr>
      <vt:lpstr>Properties of exponents</vt:lpstr>
      <vt:lpstr>Logarithm function</vt:lpstr>
      <vt:lpstr>Logarithm function</vt:lpstr>
      <vt:lpstr>Properties of logarithms</vt:lpstr>
      <vt:lpstr>PowerPoint Presentation</vt:lpstr>
      <vt:lpstr>Exercise 4.6.2</vt:lpstr>
      <vt:lpstr>Summary</vt:lpstr>
    </vt:vector>
  </TitlesOfParts>
  <Company>SFU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Binay Bhattacharya</dc:creator>
  <cp:lastModifiedBy>Microsoft Office User</cp:lastModifiedBy>
  <cp:revision>111</cp:revision>
  <cp:lastPrinted>2015-04-06T18:19:06Z</cp:lastPrinted>
  <dcterms:created xsi:type="dcterms:W3CDTF">2015-03-30T06:07:30Z</dcterms:created>
  <dcterms:modified xsi:type="dcterms:W3CDTF">2020-10-09T05:37:29Z</dcterms:modified>
</cp:coreProperties>
</file>