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3"/>
  </p:notesMasterIdLst>
  <p:sldIdLst>
    <p:sldId id="256" r:id="rId2"/>
    <p:sldId id="403" r:id="rId3"/>
    <p:sldId id="409" r:id="rId4"/>
    <p:sldId id="410" r:id="rId5"/>
    <p:sldId id="412" r:id="rId6"/>
    <p:sldId id="411" r:id="rId7"/>
    <p:sldId id="365" r:id="rId8"/>
    <p:sldId id="262" r:id="rId9"/>
    <p:sldId id="263" r:id="rId10"/>
    <p:sldId id="264" r:id="rId11"/>
    <p:sldId id="265" r:id="rId12"/>
    <p:sldId id="266" r:id="rId13"/>
    <p:sldId id="278" r:id="rId14"/>
    <p:sldId id="316" r:id="rId15"/>
    <p:sldId id="317" r:id="rId16"/>
    <p:sldId id="323" r:id="rId17"/>
    <p:sldId id="324" r:id="rId18"/>
    <p:sldId id="325" r:id="rId19"/>
    <p:sldId id="326" r:id="rId20"/>
    <p:sldId id="318" r:id="rId21"/>
    <p:sldId id="319" r:id="rId22"/>
    <p:sldId id="320" r:id="rId23"/>
    <p:sldId id="322" r:id="rId24"/>
    <p:sldId id="335" r:id="rId25"/>
    <p:sldId id="364" r:id="rId26"/>
    <p:sldId id="285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4" r:id="rId40"/>
    <p:sldId id="305" r:id="rId41"/>
    <p:sldId id="344" r:id="rId42"/>
    <p:sldId id="361" r:id="rId43"/>
    <p:sldId id="345" r:id="rId44"/>
    <p:sldId id="362" r:id="rId45"/>
    <p:sldId id="346" r:id="rId46"/>
    <p:sldId id="363" r:id="rId47"/>
    <p:sldId id="306" r:id="rId48"/>
    <p:sldId id="307" r:id="rId49"/>
    <p:sldId id="354" r:id="rId50"/>
    <p:sldId id="356" r:id="rId51"/>
    <p:sldId id="357" r:id="rId52"/>
    <p:sldId id="336" r:id="rId53"/>
    <p:sldId id="337" r:id="rId54"/>
    <p:sldId id="338" r:id="rId55"/>
    <p:sldId id="339" r:id="rId56"/>
    <p:sldId id="340" r:id="rId57"/>
    <p:sldId id="341" r:id="rId58"/>
    <p:sldId id="342" r:id="rId59"/>
    <p:sldId id="343" r:id="rId60"/>
    <p:sldId id="347" r:id="rId61"/>
    <p:sldId id="350" r:id="rId62"/>
    <p:sldId id="359" r:id="rId63"/>
    <p:sldId id="348" r:id="rId64"/>
    <p:sldId id="349" r:id="rId65"/>
    <p:sldId id="351" r:id="rId66"/>
    <p:sldId id="352" r:id="rId67"/>
    <p:sldId id="353" r:id="rId68"/>
    <p:sldId id="405" r:id="rId69"/>
    <p:sldId id="406" r:id="rId70"/>
    <p:sldId id="407" r:id="rId71"/>
    <p:sldId id="408" r:id="rId7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32" autoAdjust="0"/>
    <p:restoredTop sz="94724"/>
  </p:normalViewPr>
  <p:slideViewPr>
    <p:cSldViewPr snapToGrid="0" snapToObjects="1">
      <p:cViewPr varScale="1">
        <p:scale>
          <a:sx n="100" d="100"/>
          <a:sy n="100" d="100"/>
        </p:scale>
        <p:origin x="106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8EDBC1-3A29-C54D-BC83-9168CFE2AE6D}" type="datetimeFigureOut">
              <a:rPr lang="en-US" smtClean="0"/>
              <a:t>11/23/20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4982A-6AD8-1043-BC84-E9469804C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06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  <a:endParaRPr lang="en-US" sz="12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  <a:endParaRPr lang="en-US" sz="1200" i="0"/>
          </a:p>
        </p:txBody>
      </p:sp>
      <p:sp>
        <p:nvSpPr>
          <p:cNvPr id="2641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  <a:endParaRPr lang="en-US" sz="12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  <a:endParaRPr lang="en-US" sz="1200" i="0"/>
          </a:p>
        </p:txBody>
      </p:sp>
      <p:sp>
        <p:nvSpPr>
          <p:cNvPr id="286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  <a:endParaRPr lang="en-US" sz="12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  <a:endParaRPr lang="en-US" sz="1200" i="0"/>
          </a:p>
        </p:txBody>
      </p:sp>
      <p:sp>
        <p:nvSpPr>
          <p:cNvPr id="288770" name="Rectangle 2050"/>
          <p:cNvSpPr>
            <a:spLocks noGrp="1" noRot="1" noChangeAspect="1" noChangeArrowheads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88771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  <a:endParaRPr lang="en-US" sz="12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  <a:endParaRPr lang="en-US" sz="1200" i="0"/>
          </a:p>
        </p:txBody>
      </p:sp>
      <p:sp>
        <p:nvSpPr>
          <p:cNvPr id="2908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  <a:endParaRPr lang="en-US" sz="12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  <a:endParaRPr lang="en-US" sz="1200" i="0"/>
          </a:p>
        </p:txBody>
      </p:sp>
      <p:sp>
        <p:nvSpPr>
          <p:cNvPr id="2662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118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  <a:endParaRPr lang="en-US" sz="12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  <a:endParaRPr lang="en-US" sz="1200" i="0"/>
          </a:p>
        </p:txBody>
      </p:sp>
      <p:sp>
        <p:nvSpPr>
          <p:cNvPr id="260098" name="Rectangle 2050"/>
          <p:cNvSpPr>
            <a:spLocks noGrp="1" noRot="1" noChangeAspect="1" noChangeArrowheads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60099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  <a:endParaRPr lang="en-US" sz="12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  <a:endParaRPr lang="en-US" sz="1200" i="0"/>
          </a:p>
        </p:txBody>
      </p:sp>
      <p:sp>
        <p:nvSpPr>
          <p:cNvPr id="2703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  <a:endParaRPr lang="en-US" sz="12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  <a:endParaRPr lang="en-US" sz="1200" i="0"/>
          </a:p>
        </p:txBody>
      </p:sp>
      <p:sp>
        <p:nvSpPr>
          <p:cNvPr id="2703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  <a:endParaRPr lang="en-US" sz="12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  <a:endParaRPr lang="en-US" sz="1200" i="0"/>
          </a:p>
        </p:txBody>
      </p:sp>
      <p:sp>
        <p:nvSpPr>
          <p:cNvPr id="2744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  <a:endParaRPr lang="en-US" sz="12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  <a:endParaRPr lang="en-US" sz="1200" i="0"/>
          </a:p>
        </p:txBody>
      </p:sp>
      <p:sp>
        <p:nvSpPr>
          <p:cNvPr id="2744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  <a:endParaRPr lang="en-US" sz="12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  <a:endParaRPr lang="en-US" sz="1200" i="0"/>
          </a:p>
        </p:txBody>
      </p:sp>
      <p:sp>
        <p:nvSpPr>
          <p:cNvPr id="2826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  <a:endParaRPr lang="en-US" sz="12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  <a:endParaRPr lang="en-US" sz="1200" i="0"/>
          </a:p>
        </p:txBody>
      </p:sp>
      <p:sp>
        <p:nvSpPr>
          <p:cNvPr id="284674" name="Rectangle 2050"/>
          <p:cNvSpPr>
            <a:spLocks noGrp="1" noRot="1" noChangeAspect="1" noChangeArrowheads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84675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569CC-73D3-024B-BA32-64D100E1FCF3}" type="datetimeFigureOut">
              <a:rPr lang="en-US" smtClean="0"/>
              <a:t>11/23/20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3DEF-6ECF-2F41-A90E-465538035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941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569CC-73D3-024B-BA32-64D100E1FCF3}" type="datetimeFigureOut">
              <a:rPr lang="en-US" smtClean="0"/>
              <a:t>11/23/20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3DEF-6ECF-2F41-A90E-465538035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612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569CC-73D3-024B-BA32-64D100E1FCF3}" type="datetimeFigureOut">
              <a:rPr lang="en-US" smtClean="0"/>
              <a:t>11/23/20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3DEF-6ECF-2F41-A90E-465538035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832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569CC-73D3-024B-BA32-64D100E1FCF3}" type="datetimeFigureOut">
              <a:rPr lang="en-US" smtClean="0"/>
              <a:t>11/23/20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3DEF-6ECF-2F41-A90E-465538035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199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569CC-73D3-024B-BA32-64D100E1FCF3}" type="datetimeFigureOut">
              <a:rPr lang="en-US" smtClean="0"/>
              <a:t>11/23/20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3DEF-6ECF-2F41-A90E-465538035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830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569CC-73D3-024B-BA32-64D100E1FCF3}" type="datetimeFigureOut">
              <a:rPr lang="en-US" smtClean="0"/>
              <a:t>11/23/20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3DEF-6ECF-2F41-A90E-465538035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33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569CC-73D3-024B-BA32-64D100E1FCF3}" type="datetimeFigureOut">
              <a:rPr lang="en-US" smtClean="0"/>
              <a:t>11/23/20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3DEF-6ECF-2F41-A90E-465538035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221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569CC-73D3-024B-BA32-64D100E1FCF3}" type="datetimeFigureOut">
              <a:rPr lang="en-US" smtClean="0"/>
              <a:t>11/23/20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3DEF-6ECF-2F41-A90E-465538035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57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569CC-73D3-024B-BA32-64D100E1FCF3}" type="datetimeFigureOut">
              <a:rPr lang="en-US" smtClean="0"/>
              <a:t>11/23/20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3DEF-6ECF-2F41-A90E-465538035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96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569CC-73D3-024B-BA32-64D100E1FCF3}" type="datetimeFigureOut">
              <a:rPr lang="en-US" smtClean="0"/>
              <a:t>11/23/20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3DEF-6ECF-2F41-A90E-465538035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13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569CC-73D3-024B-BA32-64D100E1FCF3}" type="datetimeFigureOut">
              <a:rPr lang="en-US" smtClean="0"/>
              <a:t>11/23/20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3DEF-6ECF-2F41-A90E-465538035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12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569CC-73D3-024B-BA32-64D100E1FCF3}" type="datetimeFigureOut">
              <a:rPr lang="en-US" smtClean="0"/>
              <a:t>11/23/20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43DEF-6ECF-2F41-A90E-465538035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160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Counting 8.10 - 8.12</a:t>
            </a:r>
          </a:p>
        </p:txBody>
      </p:sp>
    </p:spTree>
    <p:extLst>
      <p:ext uri="{BB962C8B-B14F-4D97-AF65-F5344CB8AC3E}">
        <p14:creationId xmlns:p14="http://schemas.microsoft.com/office/powerpoint/2010/main" val="643002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14" y="1600200"/>
            <a:ext cx="8926286" cy="5257800"/>
          </a:xfrm>
        </p:spPr>
        <p:txBody>
          <a:bodyPr>
            <a:normAutofit/>
          </a:bodyPr>
          <a:lstStyle/>
          <a:p>
            <a:r>
              <a:rPr lang="en-US" sz="2700" b="1" dirty="0">
                <a:solidFill>
                  <a:srgbClr val="FF0000"/>
                </a:solidFill>
              </a:rPr>
              <a:t>2-permutations without  repetitions</a:t>
            </a:r>
            <a:r>
              <a:rPr lang="en-US" sz="2700" dirty="0"/>
              <a:t>: P(4,2) = 12 possible cases.</a:t>
            </a:r>
          </a:p>
        </p:txBody>
      </p:sp>
      <p:pic>
        <p:nvPicPr>
          <p:cNvPr id="5" name="Picture 4" descr="Screen Shot 2015-02-17 at 11.12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2828365"/>
            <a:ext cx="31242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823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14" y="1600200"/>
            <a:ext cx="8926286" cy="5257800"/>
          </a:xfrm>
        </p:spPr>
        <p:txBody>
          <a:bodyPr>
            <a:normAutofit/>
          </a:bodyPr>
          <a:lstStyle/>
          <a:p>
            <a:r>
              <a:rPr lang="en-US" sz="2700" b="1" dirty="0">
                <a:solidFill>
                  <a:srgbClr val="FF0000"/>
                </a:solidFill>
              </a:rPr>
              <a:t>2-combinations without  repetitions</a:t>
            </a:r>
            <a:r>
              <a:rPr lang="en-US" sz="2700" dirty="0"/>
              <a:t>: C(4,2) = 6 possible cases.</a:t>
            </a:r>
          </a:p>
        </p:txBody>
      </p:sp>
      <p:pic>
        <p:nvPicPr>
          <p:cNvPr id="4" name="Picture 3" descr="Screen Shot 2015-02-17 at 11.14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" y="2658035"/>
            <a:ext cx="29591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531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14" y="1600200"/>
            <a:ext cx="8926286" cy="5257800"/>
          </a:xfrm>
        </p:spPr>
        <p:txBody>
          <a:bodyPr>
            <a:normAutofit/>
          </a:bodyPr>
          <a:lstStyle/>
          <a:p>
            <a:r>
              <a:rPr lang="en-US" sz="2700" b="1" dirty="0">
                <a:solidFill>
                  <a:srgbClr val="FF0000"/>
                </a:solidFill>
              </a:rPr>
              <a:t>2-combinations with  repetitions</a:t>
            </a:r>
            <a:r>
              <a:rPr lang="en-US" sz="2700" dirty="0"/>
              <a:t>: C(5,3) = 10 possible cases.</a:t>
            </a:r>
          </a:p>
        </p:txBody>
      </p:sp>
      <p:pic>
        <p:nvPicPr>
          <p:cNvPr id="5" name="Picture 4" descr="Screen Shot 2015-02-17 at 11.15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" y="2944158"/>
            <a:ext cx="29718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388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14" y="1600200"/>
            <a:ext cx="8926286" cy="5257800"/>
          </a:xfrm>
        </p:spPr>
        <p:txBody>
          <a:bodyPr>
            <a:normAutofit/>
          </a:bodyPr>
          <a:lstStyle/>
          <a:p>
            <a:r>
              <a:rPr lang="en-US" sz="2700" b="1" dirty="0">
                <a:solidFill>
                  <a:srgbClr val="FF0000"/>
                </a:solidFill>
              </a:rPr>
              <a:t>2-combinations with  repetitions</a:t>
            </a:r>
            <a:r>
              <a:rPr lang="en-US" sz="2700" dirty="0"/>
              <a:t>: C(5,3) = 10 possible cases.</a:t>
            </a:r>
          </a:p>
        </p:txBody>
      </p:sp>
      <p:pic>
        <p:nvPicPr>
          <p:cNvPr id="5" name="Picture 4" descr="Screen Shot 2015-02-17 at 11.15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" y="2944158"/>
            <a:ext cx="2971800" cy="3467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94824" y="3122706"/>
            <a:ext cx="2584823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Note that combinations with repetitions do not correspond to subsets of a set. </a:t>
            </a:r>
          </a:p>
        </p:txBody>
      </p:sp>
    </p:spTree>
    <p:extLst>
      <p:ext uri="{BB962C8B-B14F-4D97-AF65-F5344CB8AC3E}">
        <p14:creationId xmlns:p14="http://schemas.microsoft.com/office/powerpoint/2010/main" val="2007680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Combinations with repetitions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14" y="1600200"/>
            <a:ext cx="8926286" cy="5257800"/>
          </a:xfrm>
        </p:spPr>
        <p:txBody>
          <a:bodyPr>
            <a:normAutofit/>
          </a:bodyPr>
          <a:lstStyle/>
          <a:p>
            <a:r>
              <a:rPr lang="en-US" sz="2800" dirty="0"/>
              <a:t>Example: Consider a set A = {</a:t>
            </a:r>
            <a:r>
              <a:rPr lang="en-US" sz="2800" dirty="0" err="1"/>
              <a:t>a,b,c,d</a:t>
            </a:r>
            <a:r>
              <a:rPr lang="en-US" sz="2800" dirty="0"/>
              <a:t>}. We select </a:t>
            </a:r>
            <a:r>
              <a:rPr lang="en-US" sz="2800" strike="sngStrike" dirty="0"/>
              <a:t>two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10 </a:t>
            </a:r>
            <a:r>
              <a:rPr lang="en-US" sz="2800" dirty="0"/>
              <a:t>objects from A with repetitions.</a:t>
            </a:r>
          </a:p>
          <a:p>
            <a:pPr lvl="1"/>
            <a:r>
              <a:rPr lang="en-US" sz="2400" dirty="0" err="1"/>
              <a:t>aaaabbbbbd</a:t>
            </a:r>
            <a:r>
              <a:rPr lang="en-US" sz="2400" dirty="0"/>
              <a:t>  (order is not important)</a:t>
            </a:r>
          </a:p>
          <a:p>
            <a:pPr lvl="2"/>
            <a:r>
              <a:rPr lang="en-US" dirty="0"/>
              <a:t>selected </a:t>
            </a:r>
            <a:r>
              <a:rPr lang="en-US" dirty="0">
                <a:solidFill>
                  <a:srgbClr val="0000FF"/>
                </a:solidFill>
              </a:rPr>
              <a:t>a</a:t>
            </a:r>
            <a:r>
              <a:rPr lang="en-US" dirty="0"/>
              <a:t> four times; </a:t>
            </a:r>
          </a:p>
          <a:p>
            <a:pPr lvl="2"/>
            <a:r>
              <a:rPr lang="en-US" dirty="0"/>
              <a:t>selected </a:t>
            </a:r>
            <a:r>
              <a:rPr lang="en-US" dirty="0">
                <a:solidFill>
                  <a:srgbClr val="0000FF"/>
                </a:solidFill>
              </a:rPr>
              <a:t>b</a:t>
            </a:r>
            <a:r>
              <a:rPr lang="en-US" dirty="0"/>
              <a:t> five times and </a:t>
            </a:r>
          </a:p>
          <a:p>
            <a:pPr lvl="2"/>
            <a:r>
              <a:rPr lang="en-US" dirty="0"/>
              <a:t>selected </a:t>
            </a:r>
            <a:r>
              <a:rPr lang="en-US" dirty="0">
                <a:solidFill>
                  <a:srgbClr val="0000FF"/>
                </a:solidFill>
              </a:rPr>
              <a:t>d</a:t>
            </a:r>
            <a:r>
              <a:rPr lang="en-US" dirty="0"/>
              <a:t> one time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63405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Combinations with repetitions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14" y="1600200"/>
            <a:ext cx="8926286" cy="5257800"/>
          </a:xfrm>
        </p:spPr>
        <p:txBody>
          <a:bodyPr>
            <a:normAutofit/>
          </a:bodyPr>
          <a:lstStyle/>
          <a:p>
            <a:r>
              <a:rPr lang="en-US" sz="2800" dirty="0"/>
              <a:t>Example: Consider a set A = {</a:t>
            </a:r>
            <a:r>
              <a:rPr lang="en-US" sz="2800" dirty="0" err="1"/>
              <a:t>a,b,c,d</a:t>
            </a:r>
            <a:r>
              <a:rPr lang="en-US" sz="2800" dirty="0"/>
              <a:t>}. We select </a:t>
            </a:r>
            <a:r>
              <a:rPr lang="en-US" sz="2800" strike="sngStrike" dirty="0"/>
              <a:t>two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10 </a:t>
            </a:r>
            <a:r>
              <a:rPr lang="en-US" sz="2800" dirty="0"/>
              <a:t>objects from A with repetitions.</a:t>
            </a:r>
          </a:p>
          <a:p>
            <a:pPr lvl="1"/>
            <a:r>
              <a:rPr lang="en-US" sz="2400" dirty="0" err="1"/>
              <a:t>aaaabbbbbd</a:t>
            </a:r>
            <a:r>
              <a:rPr lang="en-US" sz="2400" dirty="0"/>
              <a:t>  (order is not important)</a:t>
            </a:r>
          </a:p>
          <a:p>
            <a:pPr lvl="2"/>
            <a:r>
              <a:rPr lang="en-US" dirty="0"/>
              <a:t>selected </a:t>
            </a:r>
            <a:r>
              <a:rPr lang="en-US" dirty="0">
                <a:solidFill>
                  <a:srgbClr val="0000FF"/>
                </a:solidFill>
              </a:rPr>
              <a:t>a</a:t>
            </a:r>
            <a:r>
              <a:rPr lang="en-US" dirty="0"/>
              <a:t> four times; </a:t>
            </a:r>
          </a:p>
          <a:p>
            <a:pPr lvl="2"/>
            <a:r>
              <a:rPr lang="en-US" dirty="0"/>
              <a:t>selected </a:t>
            </a:r>
            <a:r>
              <a:rPr lang="en-US" dirty="0">
                <a:solidFill>
                  <a:srgbClr val="0000FF"/>
                </a:solidFill>
              </a:rPr>
              <a:t>b</a:t>
            </a:r>
            <a:r>
              <a:rPr lang="en-US" dirty="0"/>
              <a:t> five times and </a:t>
            </a:r>
          </a:p>
          <a:p>
            <a:pPr lvl="2"/>
            <a:r>
              <a:rPr lang="en-US" dirty="0"/>
              <a:t>selected </a:t>
            </a:r>
            <a:r>
              <a:rPr lang="en-US" dirty="0">
                <a:solidFill>
                  <a:srgbClr val="0000FF"/>
                </a:solidFill>
              </a:rPr>
              <a:t>d</a:t>
            </a:r>
            <a:r>
              <a:rPr lang="en-US" dirty="0"/>
              <a:t> one time</a:t>
            </a:r>
          </a:p>
          <a:p>
            <a:pPr lvl="1"/>
            <a:r>
              <a:rPr lang="en-US" dirty="0" err="1"/>
              <a:t>bbbaaacccd</a:t>
            </a:r>
            <a:r>
              <a:rPr lang="en-US" dirty="0"/>
              <a:t> (another combination)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091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Combinations with repetitions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14" y="1600200"/>
            <a:ext cx="8926286" cy="5257800"/>
          </a:xfrm>
        </p:spPr>
        <p:txBody>
          <a:bodyPr>
            <a:normAutofit/>
          </a:bodyPr>
          <a:lstStyle/>
          <a:p>
            <a:r>
              <a:rPr lang="en-US" sz="2800" dirty="0"/>
              <a:t>Example: Consider a set A = {</a:t>
            </a:r>
            <a:r>
              <a:rPr lang="en-US" sz="2800" dirty="0" err="1"/>
              <a:t>a,b,c,d</a:t>
            </a:r>
            <a:r>
              <a:rPr lang="en-US" sz="2800" dirty="0"/>
              <a:t>}. We select </a:t>
            </a:r>
            <a:r>
              <a:rPr lang="en-US" sz="2800" strike="sngStrike" dirty="0"/>
              <a:t>two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10 </a:t>
            </a:r>
            <a:r>
              <a:rPr lang="en-US" sz="2800" dirty="0"/>
              <a:t>objects from A with repetitions.</a:t>
            </a:r>
          </a:p>
          <a:p>
            <a:pPr lvl="1"/>
            <a:r>
              <a:rPr lang="en-US" sz="2400" dirty="0" err="1"/>
              <a:t>aaaabbbbbd</a:t>
            </a:r>
            <a:r>
              <a:rPr lang="en-US" sz="2400" dirty="0"/>
              <a:t>  (order is not important)</a:t>
            </a:r>
          </a:p>
          <a:p>
            <a:pPr lvl="2"/>
            <a:r>
              <a:rPr lang="en-US" dirty="0"/>
              <a:t>selected </a:t>
            </a:r>
            <a:r>
              <a:rPr lang="en-US" dirty="0">
                <a:solidFill>
                  <a:srgbClr val="0000FF"/>
                </a:solidFill>
              </a:rPr>
              <a:t>a</a:t>
            </a:r>
            <a:r>
              <a:rPr lang="en-US" dirty="0"/>
              <a:t> four times; </a:t>
            </a:r>
          </a:p>
          <a:p>
            <a:pPr lvl="2"/>
            <a:r>
              <a:rPr lang="en-US" dirty="0"/>
              <a:t>selected </a:t>
            </a:r>
            <a:r>
              <a:rPr lang="en-US" dirty="0">
                <a:solidFill>
                  <a:srgbClr val="0000FF"/>
                </a:solidFill>
              </a:rPr>
              <a:t>b</a:t>
            </a:r>
            <a:r>
              <a:rPr lang="en-US" dirty="0"/>
              <a:t> five times and </a:t>
            </a:r>
          </a:p>
          <a:p>
            <a:pPr lvl="2"/>
            <a:r>
              <a:rPr lang="en-US" dirty="0"/>
              <a:t>selected </a:t>
            </a:r>
            <a:r>
              <a:rPr lang="en-US" dirty="0">
                <a:solidFill>
                  <a:srgbClr val="0000FF"/>
                </a:solidFill>
              </a:rPr>
              <a:t>d</a:t>
            </a:r>
            <a:r>
              <a:rPr lang="en-US" dirty="0"/>
              <a:t> one time</a:t>
            </a:r>
          </a:p>
          <a:p>
            <a:pPr lvl="1"/>
            <a:r>
              <a:rPr lang="en-US" dirty="0" err="1"/>
              <a:t>bbbaaacccd</a:t>
            </a:r>
            <a:r>
              <a:rPr lang="en-US" dirty="0"/>
              <a:t> (another combination)</a:t>
            </a:r>
          </a:p>
          <a:p>
            <a:pPr lvl="1"/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0" y="3100605"/>
            <a:ext cx="325717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       a                    b              c   d</a:t>
            </a:r>
          </a:p>
          <a:p>
            <a:r>
              <a:rPr lang="en-US" dirty="0"/>
              <a:t>x   x   x   x |  x   x   x   x   x |  |   x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36889" y="4777078"/>
            <a:ext cx="325717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    a              b              c           d</a:t>
            </a:r>
          </a:p>
          <a:p>
            <a:r>
              <a:rPr lang="en-US" dirty="0"/>
              <a:t>x   x   x |  x   x   x  | x   x   x |  x </a:t>
            </a:r>
          </a:p>
        </p:txBody>
      </p:sp>
    </p:spTree>
    <p:extLst>
      <p:ext uri="{BB962C8B-B14F-4D97-AF65-F5344CB8AC3E}">
        <p14:creationId xmlns:p14="http://schemas.microsoft.com/office/powerpoint/2010/main" val="1576045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Combinations with repetitions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14" y="1600200"/>
            <a:ext cx="8926286" cy="5257800"/>
          </a:xfrm>
        </p:spPr>
        <p:txBody>
          <a:bodyPr>
            <a:normAutofit/>
          </a:bodyPr>
          <a:lstStyle/>
          <a:p>
            <a:r>
              <a:rPr lang="en-US" sz="2800" dirty="0"/>
              <a:t>Example: Consider a set A = {</a:t>
            </a:r>
            <a:r>
              <a:rPr lang="en-US" sz="2800" dirty="0" err="1"/>
              <a:t>a,b,c,d</a:t>
            </a:r>
            <a:r>
              <a:rPr lang="en-US" sz="2800" dirty="0"/>
              <a:t>}. We select </a:t>
            </a:r>
            <a:r>
              <a:rPr lang="en-US" sz="2800" strike="sngStrike" dirty="0"/>
              <a:t>two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10 (r) </a:t>
            </a:r>
            <a:r>
              <a:rPr lang="en-US" sz="2800" dirty="0"/>
              <a:t>objects from A </a:t>
            </a:r>
            <a:r>
              <a:rPr lang="en-US" sz="2800" dirty="0">
                <a:solidFill>
                  <a:srgbClr val="0000FF"/>
                </a:solidFill>
              </a:rPr>
              <a:t>(n=|A|) </a:t>
            </a:r>
            <a:r>
              <a:rPr lang="en-US" sz="2800" dirty="0"/>
              <a:t>with repetitions.</a:t>
            </a:r>
          </a:p>
          <a:p>
            <a:pPr lvl="1"/>
            <a:r>
              <a:rPr lang="en-US" sz="2400" dirty="0" err="1"/>
              <a:t>aaaabbbbbd</a:t>
            </a:r>
            <a:r>
              <a:rPr lang="en-US" sz="2400" dirty="0"/>
              <a:t>  (order is not important)</a:t>
            </a:r>
          </a:p>
          <a:p>
            <a:pPr lvl="2"/>
            <a:r>
              <a:rPr lang="en-US" dirty="0"/>
              <a:t>selected </a:t>
            </a:r>
            <a:r>
              <a:rPr lang="en-US" dirty="0">
                <a:solidFill>
                  <a:srgbClr val="0000FF"/>
                </a:solidFill>
              </a:rPr>
              <a:t>a</a:t>
            </a:r>
            <a:r>
              <a:rPr lang="en-US" dirty="0"/>
              <a:t> four times; </a:t>
            </a:r>
          </a:p>
          <a:p>
            <a:pPr lvl="2"/>
            <a:r>
              <a:rPr lang="en-US" dirty="0"/>
              <a:t>selected </a:t>
            </a:r>
            <a:r>
              <a:rPr lang="en-US" dirty="0">
                <a:solidFill>
                  <a:srgbClr val="0000FF"/>
                </a:solidFill>
              </a:rPr>
              <a:t>b</a:t>
            </a:r>
            <a:r>
              <a:rPr lang="en-US" dirty="0"/>
              <a:t> five times and </a:t>
            </a:r>
          </a:p>
          <a:p>
            <a:pPr lvl="2"/>
            <a:r>
              <a:rPr lang="en-US" dirty="0"/>
              <a:t>selected </a:t>
            </a:r>
            <a:r>
              <a:rPr lang="en-US" dirty="0">
                <a:solidFill>
                  <a:srgbClr val="0000FF"/>
                </a:solidFill>
              </a:rPr>
              <a:t>d</a:t>
            </a:r>
            <a:r>
              <a:rPr lang="en-US" dirty="0"/>
              <a:t> one time</a:t>
            </a:r>
          </a:p>
          <a:p>
            <a:pPr lvl="1"/>
            <a:r>
              <a:rPr lang="en-US" dirty="0" err="1"/>
              <a:t>bbbaaacccd</a:t>
            </a:r>
            <a:r>
              <a:rPr lang="en-US" dirty="0"/>
              <a:t> (another combination)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 another combination</a:t>
            </a:r>
          </a:p>
          <a:p>
            <a:pPr lvl="1"/>
            <a:endParaRPr lang="en-US" dirty="0"/>
          </a:p>
          <a:p>
            <a:pPr lvl="1"/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680857" y="3196664"/>
            <a:ext cx="325717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       a                    b                c    d</a:t>
            </a:r>
          </a:p>
          <a:p>
            <a:r>
              <a:rPr lang="en-US" dirty="0"/>
              <a:t>x   x   x   x |  x   x   x   x   x |  x |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91615" y="4229100"/>
            <a:ext cx="325717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    a              b              c           d</a:t>
            </a:r>
          </a:p>
          <a:p>
            <a:r>
              <a:rPr lang="en-US" dirty="0"/>
              <a:t>x   x   x |  x   x   x  | x   x   x |  x |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52661" y="5437959"/>
            <a:ext cx="353508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     b              c                      d </a:t>
            </a:r>
          </a:p>
          <a:p>
            <a:r>
              <a:rPr lang="en-US" dirty="0"/>
              <a:t>    | x |  x   x   x   x   x  | x   x   x   x    </a:t>
            </a:r>
          </a:p>
        </p:txBody>
      </p:sp>
    </p:spTree>
    <p:extLst>
      <p:ext uri="{BB962C8B-B14F-4D97-AF65-F5344CB8AC3E}">
        <p14:creationId xmlns:p14="http://schemas.microsoft.com/office/powerpoint/2010/main" val="937225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4064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2442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Seven students where each of them has one item from: cheeseburger, hot dog, taco and fish sandwich. How many different purchases are possible?</a:t>
            </a:r>
          </a:p>
          <a:p>
            <a:r>
              <a:rPr lang="en-US" sz="2400" dirty="0"/>
              <a:t>Some possible purchases:</a:t>
            </a:r>
          </a:p>
        </p:txBody>
      </p:sp>
      <p:pic>
        <p:nvPicPr>
          <p:cNvPr id="4" name="Picture 3" descr="Screen Shot 2018-01-13 at 9.00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758" y="2924735"/>
            <a:ext cx="3528359" cy="304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0195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4064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2442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Equivalent bar notation</a:t>
            </a:r>
          </a:p>
        </p:txBody>
      </p:sp>
      <p:pic>
        <p:nvPicPr>
          <p:cNvPr id="5" name="Picture 4" descr="Screen Shot 2018-01-13 at 9.01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29279"/>
            <a:ext cx="6185647" cy="31764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3765" y="4772231"/>
            <a:ext cx="87107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/>
              <a:t>Thus we have to arrange 7 x’s and (n-1) bars( | ).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/>
              <a:t>This is an arrangement of 10 objects using seven x and three |.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dirty="0"/>
              <a:t>This is       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dirty="0"/>
              <a:t>This is the same as </a:t>
            </a:r>
          </a:p>
          <a:p>
            <a:pPr marL="800100" lvl="1" indent="-342900">
              <a:buFont typeface="Arial"/>
              <a:buChar char="•"/>
            </a:pPr>
            <a:endParaRPr lang="en-US" sz="2400" dirty="0"/>
          </a:p>
        </p:txBody>
      </p:sp>
      <p:pic>
        <p:nvPicPr>
          <p:cNvPr id="7" name="Picture 6" descr="Screen Shot 2018-01-14 at 8.53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874" y="5468759"/>
            <a:ext cx="444500" cy="596900"/>
          </a:xfrm>
          <a:prstGeom prst="rect">
            <a:avLst/>
          </a:prstGeom>
        </p:spPr>
      </p:pic>
      <p:pic>
        <p:nvPicPr>
          <p:cNvPr id="8" name="Picture 7" descr="Screen Shot 2018-01-14 at 8.53.1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708" y="5904754"/>
            <a:ext cx="4876800" cy="80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163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0D9DF-75A2-4746-8B8C-EE6DB81C9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Permutation with identical objects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9956AB-78A1-0442-9297-506A552CE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144000" cy="267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2430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0000FF"/>
                </a:solidFill>
              </a:rPr>
              <a:t>Theorem: 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2624" y="1752599"/>
            <a:ext cx="8004175" cy="1310341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  <a:buFontTx/>
              <a:buNone/>
            </a:pPr>
            <a:r>
              <a:rPr lang="en-GB" dirty="0"/>
              <a:t>    The number of r-combinations with repetition allowed, that can be selected from a set of size n is</a:t>
            </a:r>
            <a:endParaRPr lang="en-GB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" name="Picture 1" descr="Screen Shot 2018-01-14 at 10.08.1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00" y="2758141"/>
            <a:ext cx="16129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898559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sz="3200" b="1" dirty="0">
                <a:solidFill>
                  <a:srgbClr val="0000FF"/>
                </a:solidFill>
              </a:rPr>
              <a:t>Proof: 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876181"/>
            <a:ext cx="7848600" cy="3668057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GB" sz="2400" dirty="0">
                <a:latin typeface="Arial" charset="0"/>
              </a:rPr>
              <a:t>r X</a:t>
            </a:r>
            <a:r>
              <a:rPr lang="en-GB" altLang="en-US" sz="2400" dirty="0">
                <a:latin typeface="Arial" charset="0"/>
              </a:rPr>
              <a:t>’</a:t>
            </a:r>
            <a:r>
              <a:rPr lang="en-GB" sz="2400" dirty="0">
                <a:latin typeface="Arial" charset="0"/>
              </a:rPr>
              <a:t>s and n-1 boundaries.</a:t>
            </a:r>
          </a:p>
          <a:p>
            <a:pPr>
              <a:buClr>
                <a:schemeClr val="tx1"/>
              </a:buClr>
            </a:pPr>
            <a:r>
              <a:rPr lang="en-GB" sz="2400" dirty="0">
                <a:latin typeface="Arial" charset="0"/>
              </a:rPr>
              <a:t>These can be arranged in any order.</a:t>
            </a:r>
          </a:p>
          <a:p>
            <a:pPr>
              <a:buClr>
                <a:schemeClr val="tx1"/>
              </a:buClr>
            </a:pPr>
            <a:r>
              <a:rPr lang="en-GB" sz="2400" dirty="0">
                <a:latin typeface="Arial" charset="0"/>
              </a:rPr>
              <a:t>The number of ways this can be done is </a:t>
            </a:r>
          </a:p>
          <a:p>
            <a:pPr>
              <a:buClr>
                <a:schemeClr val="tx1"/>
              </a:buClr>
            </a:pPr>
            <a:r>
              <a:rPr lang="en-GB" sz="2400" dirty="0">
                <a:latin typeface="Arial" charset="0"/>
              </a:rPr>
              <a:t>C(r+n-1,r) = C(r+n-1,n-1) = </a:t>
            </a:r>
          </a:p>
          <a:p>
            <a:pPr>
              <a:buClr>
                <a:schemeClr val="tx1"/>
              </a:buClr>
            </a:pPr>
            <a:endParaRPr lang="en-GB" sz="2400" dirty="0">
              <a:latin typeface="Arial" charset="0"/>
            </a:endParaRPr>
          </a:p>
          <a:p>
            <a:pPr>
              <a:buClr>
                <a:schemeClr val="tx1"/>
              </a:buClr>
            </a:pPr>
            <a:r>
              <a:rPr lang="en-GB" sz="2400" dirty="0">
                <a:latin typeface="Arial" charset="0"/>
              </a:rPr>
              <a:t>Thus the number of r-combinations with repetitions allowed is </a:t>
            </a:r>
          </a:p>
        </p:txBody>
      </p:sp>
      <p:grpSp>
        <p:nvGrpSpPr>
          <p:cNvPr id="265236" name="Group 20"/>
          <p:cNvGrpSpPr>
            <a:grpSpLocks/>
          </p:cNvGrpSpPr>
          <p:nvPr/>
        </p:nvGrpSpPr>
        <p:grpSpPr bwMode="auto">
          <a:xfrm>
            <a:off x="1265238" y="1343026"/>
            <a:ext cx="7048500" cy="1584325"/>
            <a:chOff x="797" y="1006"/>
            <a:chExt cx="4440" cy="998"/>
          </a:xfrm>
        </p:grpSpPr>
        <p:sp>
          <p:nvSpPr>
            <p:cNvPr id="265221" name="Text Box 5"/>
            <p:cNvSpPr txBox="1">
              <a:spLocks noChangeArrowheads="1"/>
            </p:cNvSpPr>
            <p:nvPr/>
          </p:nvSpPr>
          <p:spPr bwMode="auto">
            <a:xfrm>
              <a:off x="797" y="1040"/>
              <a:ext cx="529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82562" tIns="46038" rIns="182562" bIns="46038">
              <a:spAutoFit/>
            </a:bodyPr>
            <a:lstStyle/>
            <a:p>
              <a:pPr>
                <a:buFont typeface="Monotype Sorts" charset="0"/>
                <a:buNone/>
              </a:pPr>
              <a:r>
                <a:rPr lang="en-GB" b="0" baseline="0">
                  <a:latin typeface="Arial" charset="0"/>
                </a:rPr>
                <a:t>1st</a:t>
              </a:r>
            </a:p>
          </p:txBody>
        </p:sp>
        <p:sp>
          <p:nvSpPr>
            <p:cNvPr id="265222" name="Text Box 6"/>
            <p:cNvSpPr txBox="1">
              <a:spLocks noChangeArrowheads="1"/>
            </p:cNvSpPr>
            <p:nvPr/>
          </p:nvSpPr>
          <p:spPr bwMode="auto">
            <a:xfrm>
              <a:off x="1680" y="1024"/>
              <a:ext cx="605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82562" tIns="46038" rIns="182562" bIns="46038">
              <a:spAutoFit/>
            </a:bodyPr>
            <a:lstStyle/>
            <a:p>
              <a:pPr>
                <a:buFont typeface="Monotype Sorts" charset="0"/>
                <a:buNone/>
              </a:pPr>
              <a:r>
                <a:rPr lang="en-GB" b="0" baseline="0" dirty="0">
                  <a:latin typeface="Arial" charset="0"/>
                </a:rPr>
                <a:t>2nd</a:t>
              </a:r>
            </a:p>
          </p:txBody>
        </p:sp>
        <p:sp>
          <p:nvSpPr>
            <p:cNvPr id="265223" name="Text Box 7"/>
            <p:cNvSpPr txBox="1">
              <a:spLocks noChangeArrowheads="1"/>
            </p:cNvSpPr>
            <p:nvPr/>
          </p:nvSpPr>
          <p:spPr bwMode="auto">
            <a:xfrm>
              <a:off x="2544" y="1039"/>
              <a:ext cx="555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82562" tIns="46038" rIns="182562" bIns="46038">
              <a:spAutoFit/>
            </a:bodyPr>
            <a:lstStyle/>
            <a:p>
              <a:pPr>
                <a:buFont typeface="Monotype Sorts" charset="0"/>
                <a:buNone/>
              </a:pPr>
              <a:r>
                <a:rPr lang="en-GB" b="0" baseline="0" dirty="0">
                  <a:latin typeface="Arial" charset="0"/>
                </a:rPr>
                <a:t>3rd</a:t>
              </a:r>
            </a:p>
          </p:txBody>
        </p:sp>
        <p:sp>
          <p:nvSpPr>
            <p:cNvPr id="265224" name="Text Box 8"/>
            <p:cNvSpPr txBox="1">
              <a:spLocks noChangeArrowheads="1"/>
            </p:cNvSpPr>
            <p:nvPr/>
          </p:nvSpPr>
          <p:spPr bwMode="auto">
            <a:xfrm>
              <a:off x="4524" y="1021"/>
              <a:ext cx="542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82562" tIns="46038" rIns="182562" bIns="46038">
              <a:spAutoFit/>
            </a:bodyPr>
            <a:lstStyle/>
            <a:p>
              <a:pPr>
                <a:buFont typeface="Monotype Sorts" charset="0"/>
                <a:buNone/>
              </a:pPr>
              <a:r>
                <a:rPr lang="en-GB" b="0" baseline="0" dirty="0">
                  <a:latin typeface="Arial" charset="0"/>
                </a:rPr>
                <a:t>nth</a:t>
              </a:r>
            </a:p>
          </p:txBody>
        </p:sp>
        <p:sp>
          <p:nvSpPr>
            <p:cNvPr id="265225" name="Line 9"/>
            <p:cNvSpPr>
              <a:spLocks noChangeShapeType="1"/>
            </p:cNvSpPr>
            <p:nvPr/>
          </p:nvSpPr>
          <p:spPr bwMode="auto">
            <a:xfrm>
              <a:off x="1440" y="1092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82562" tIns="46038" rIns="182562" bIns="46038" anchor="ctr"/>
            <a:lstStyle/>
            <a:p>
              <a:endParaRPr lang="en-US"/>
            </a:p>
          </p:txBody>
        </p:sp>
        <p:sp>
          <p:nvSpPr>
            <p:cNvPr id="265226" name="Line 10"/>
            <p:cNvSpPr>
              <a:spLocks noChangeShapeType="1"/>
            </p:cNvSpPr>
            <p:nvPr/>
          </p:nvSpPr>
          <p:spPr bwMode="auto">
            <a:xfrm>
              <a:off x="2400" y="1080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82562" tIns="46038" rIns="182562" bIns="46038" anchor="ctr"/>
            <a:lstStyle/>
            <a:p>
              <a:endParaRPr lang="en-US"/>
            </a:p>
          </p:txBody>
        </p:sp>
        <p:sp>
          <p:nvSpPr>
            <p:cNvPr id="265227" name="Line 11"/>
            <p:cNvSpPr>
              <a:spLocks noChangeShapeType="1"/>
            </p:cNvSpPr>
            <p:nvPr/>
          </p:nvSpPr>
          <p:spPr bwMode="auto">
            <a:xfrm>
              <a:off x="3360" y="1068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82562" tIns="46038" rIns="182562" bIns="46038" anchor="ctr"/>
            <a:lstStyle/>
            <a:p>
              <a:endParaRPr lang="en-US"/>
            </a:p>
          </p:txBody>
        </p:sp>
        <p:sp>
          <p:nvSpPr>
            <p:cNvPr id="265228" name="Line 12"/>
            <p:cNvSpPr>
              <a:spLocks noChangeShapeType="1"/>
            </p:cNvSpPr>
            <p:nvPr/>
          </p:nvSpPr>
          <p:spPr bwMode="auto">
            <a:xfrm>
              <a:off x="4320" y="1083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82562" tIns="46038" rIns="182562" bIns="46038" anchor="ctr"/>
            <a:lstStyle/>
            <a:p>
              <a:endParaRPr lang="en-US"/>
            </a:p>
          </p:txBody>
        </p:sp>
        <p:sp>
          <p:nvSpPr>
            <p:cNvPr id="265230" name="Text Box 14"/>
            <p:cNvSpPr txBox="1">
              <a:spLocks noChangeArrowheads="1"/>
            </p:cNvSpPr>
            <p:nvPr/>
          </p:nvSpPr>
          <p:spPr bwMode="auto">
            <a:xfrm>
              <a:off x="3552" y="1006"/>
              <a:ext cx="516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82562" tIns="46038" rIns="182562" bIns="46038">
              <a:spAutoFit/>
            </a:bodyPr>
            <a:lstStyle/>
            <a:p>
              <a:pPr>
                <a:buFont typeface="Monotype Sorts" charset="0"/>
                <a:buNone/>
              </a:pPr>
              <a:r>
                <a:rPr lang="en-GB" b="0" baseline="0" dirty="0">
                  <a:latin typeface="Arial" charset="0"/>
                </a:rPr>
                <a:t>….</a:t>
              </a:r>
            </a:p>
          </p:txBody>
        </p:sp>
        <p:sp>
          <p:nvSpPr>
            <p:cNvPr id="265232" name="Text Box 16"/>
            <p:cNvSpPr txBox="1">
              <a:spLocks noChangeArrowheads="1"/>
            </p:cNvSpPr>
            <p:nvPr/>
          </p:nvSpPr>
          <p:spPr bwMode="auto">
            <a:xfrm>
              <a:off x="864" y="1534"/>
              <a:ext cx="528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82562" tIns="46038" rIns="182562" bIns="46038">
              <a:spAutoFit/>
            </a:bodyPr>
            <a:lstStyle/>
            <a:p>
              <a:pPr>
                <a:buFont typeface="Monotype Sorts" charset="0"/>
                <a:buNone/>
              </a:pPr>
              <a:r>
                <a:rPr lang="en-GB" b="0" baseline="0">
                  <a:latin typeface="Arial" charset="0"/>
                </a:rPr>
                <a:t>XX</a:t>
              </a:r>
            </a:p>
          </p:txBody>
        </p:sp>
        <p:sp>
          <p:nvSpPr>
            <p:cNvPr id="265233" name="Text Box 17"/>
            <p:cNvSpPr txBox="1">
              <a:spLocks noChangeArrowheads="1"/>
            </p:cNvSpPr>
            <p:nvPr/>
          </p:nvSpPr>
          <p:spPr bwMode="auto">
            <a:xfrm>
              <a:off x="1632" y="1534"/>
              <a:ext cx="379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82562" tIns="46038" rIns="182562" bIns="46038">
              <a:spAutoFit/>
            </a:bodyPr>
            <a:lstStyle/>
            <a:p>
              <a:pPr>
                <a:buFont typeface="Monotype Sorts" charset="0"/>
                <a:buNone/>
              </a:pPr>
              <a:r>
                <a:rPr lang="en-GB" b="0" baseline="0">
                  <a:latin typeface="Arial" charset="0"/>
                </a:rPr>
                <a:t>X</a:t>
              </a:r>
            </a:p>
          </p:txBody>
        </p:sp>
        <p:sp>
          <p:nvSpPr>
            <p:cNvPr id="265234" name="Text Box 18"/>
            <p:cNvSpPr txBox="1">
              <a:spLocks noChangeArrowheads="1"/>
            </p:cNvSpPr>
            <p:nvPr/>
          </p:nvSpPr>
          <p:spPr bwMode="auto">
            <a:xfrm>
              <a:off x="4560" y="1486"/>
              <a:ext cx="677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82562" tIns="46038" rIns="182562" bIns="46038">
              <a:spAutoFit/>
            </a:bodyPr>
            <a:lstStyle/>
            <a:p>
              <a:pPr>
                <a:buFont typeface="Monotype Sorts" charset="0"/>
                <a:buNone/>
              </a:pPr>
              <a:r>
                <a:rPr lang="en-GB" b="0" baseline="0">
                  <a:latin typeface="Arial" charset="0"/>
                </a:rPr>
                <a:t>XXX</a:t>
              </a:r>
            </a:p>
          </p:txBody>
        </p:sp>
      </p:grpSp>
      <p:pic>
        <p:nvPicPr>
          <p:cNvPr id="2" name="Picture 1" descr="Screen Shot 2018-01-13 at 10.24.2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296" y="3612033"/>
            <a:ext cx="1638300" cy="889000"/>
          </a:xfrm>
          <a:prstGeom prst="rect">
            <a:avLst/>
          </a:prstGeom>
        </p:spPr>
      </p:pic>
      <p:pic>
        <p:nvPicPr>
          <p:cNvPr id="19" name="Picture 18" descr="Screen Shot 2018-01-13 at 10.24.2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428" y="4101522"/>
            <a:ext cx="1265983" cy="686968"/>
          </a:xfrm>
          <a:prstGeom prst="rect">
            <a:avLst/>
          </a:prstGeom>
        </p:spPr>
      </p:pic>
      <p:pic>
        <p:nvPicPr>
          <p:cNvPr id="3" name="Picture 2" descr="Screen Shot 2018-01-14 at 10.08.1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528" y="5462494"/>
            <a:ext cx="16129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369485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  <a:noFill/>
          <a:ln/>
        </p:spPr>
        <p:txBody>
          <a:bodyPr/>
          <a:lstStyle/>
          <a:p>
            <a:r>
              <a:rPr lang="en-GB" sz="3200" b="1" dirty="0">
                <a:solidFill>
                  <a:srgbClr val="0000FF"/>
                </a:solidFill>
              </a:rPr>
              <a:t>Example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14400"/>
            <a:ext cx="8839200" cy="190500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GB" sz="2400" dirty="0">
                <a:latin typeface="Arial" charset="0"/>
                <a:sym typeface="Symbol" charset="0"/>
              </a:rPr>
              <a:t>I want to buy 5 cans of soft drink. </a:t>
            </a:r>
          </a:p>
          <a:p>
            <a:pPr>
              <a:buClr>
                <a:schemeClr val="tx1"/>
              </a:buClr>
            </a:pPr>
            <a:r>
              <a:rPr lang="en-GB" sz="2400" dirty="0">
                <a:latin typeface="Arial" charset="0"/>
                <a:sym typeface="Symbol" charset="0"/>
              </a:rPr>
              <a:t>The possible drinks that are available are coke, sprite and </a:t>
            </a:r>
            <a:r>
              <a:rPr lang="en-GB" sz="2400" dirty="0" err="1">
                <a:latin typeface="Arial" charset="0"/>
                <a:sym typeface="Symbol" charset="0"/>
              </a:rPr>
              <a:t>pepsi</a:t>
            </a:r>
            <a:r>
              <a:rPr lang="en-GB" sz="2400" dirty="0">
                <a:latin typeface="Arial" charset="0"/>
                <a:sym typeface="Symbol" charset="0"/>
              </a:rPr>
              <a:t>, where there are unlimited number of each.</a:t>
            </a:r>
          </a:p>
          <a:p>
            <a:pPr>
              <a:buClr>
                <a:schemeClr val="tx1"/>
              </a:buClr>
            </a:pPr>
            <a:r>
              <a:rPr lang="en-GB" sz="2400" dirty="0">
                <a:latin typeface="Arial" charset="0"/>
                <a:sym typeface="Symbol" charset="0"/>
              </a:rPr>
              <a:t>In how many ways can I choose the 5 cans?</a:t>
            </a:r>
          </a:p>
        </p:txBody>
      </p:sp>
      <p:sp>
        <p:nvSpPr>
          <p:cNvPr id="259078" name="Text Box 6"/>
          <p:cNvSpPr txBox="1">
            <a:spLocks noChangeArrowheads="1"/>
          </p:cNvSpPr>
          <p:nvPr/>
        </p:nvSpPr>
        <p:spPr bwMode="auto">
          <a:xfrm>
            <a:off x="533400" y="5019765"/>
            <a:ext cx="7908365" cy="83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182562" tIns="46038" rIns="182562" bIns="46038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sz="2400" b="0" baseline="0" dirty="0">
                <a:latin typeface="Arial" charset="0"/>
                <a:sym typeface="Symbol" charset="0"/>
              </a:rPr>
              <a:t>Using the theorem, this can be done in</a:t>
            </a:r>
            <a:r>
              <a:rPr lang="en-GB" sz="2400" b="0" dirty="0">
                <a:latin typeface="Arial" charset="0"/>
                <a:sym typeface="Symbol" charset="0"/>
              </a:rPr>
              <a:t> </a:t>
            </a:r>
            <a:r>
              <a:rPr lang="en-GB" sz="2400" dirty="0">
                <a:solidFill>
                  <a:srgbClr val="0000FF"/>
                </a:solidFill>
                <a:latin typeface="Arial" charset="0"/>
                <a:sym typeface="Symbol" charset="0"/>
              </a:rPr>
              <a:t>C(5+3-1,3-1) </a:t>
            </a:r>
            <a:r>
              <a:rPr lang="en-GB" sz="2400" b="0" baseline="0" dirty="0">
                <a:latin typeface="Arial" charset="0"/>
              </a:rPr>
              <a:t>ways.</a:t>
            </a:r>
            <a:endParaRPr lang="en-US" sz="2400" dirty="0">
              <a:latin typeface="Arial" charset="0"/>
            </a:endParaRPr>
          </a:p>
        </p:txBody>
      </p:sp>
      <p:sp>
        <p:nvSpPr>
          <p:cNvPr id="259079" name="Text Box 7"/>
          <p:cNvSpPr txBox="1">
            <a:spLocks noChangeArrowheads="1"/>
          </p:cNvSpPr>
          <p:nvPr/>
        </p:nvSpPr>
        <p:spPr bwMode="auto">
          <a:xfrm>
            <a:off x="228600" y="2819400"/>
            <a:ext cx="8458200" cy="1939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82562" tIns="46038" rIns="182562" bIns="46038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sz="2400" b="0" baseline="0" dirty="0">
                <a:latin typeface="Arial" charset="0"/>
                <a:sym typeface="Symbol" charset="0"/>
              </a:rPr>
              <a:t>Answer: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ClrTx/>
              <a:buSzTx/>
              <a:buFont typeface="Arial"/>
              <a:buChar char="•"/>
            </a:pPr>
            <a:r>
              <a:rPr lang="en-GB" sz="2400" b="0" baseline="0" dirty="0">
                <a:latin typeface="Arial" charset="0"/>
                <a:sym typeface="Symbol" charset="0"/>
              </a:rPr>
              <a:t>This  is same as the number of 5-combinations, with repetition allowed, from a set of size 3.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ClrTx/>
              <a:buSzTx/>
              <a:buFont typeface="Arial"/>
              <a:buChar char="•"/>
            </a:pPr>
            <a:r>
              <a:rPr lang="en-GB" sz="2400" b="0" baseline="0" dirty="0">
                <a:latin typeface="Arial" charset="0"/>
                <a:sym typeface="Symbol" charset="0"/>
              </a:rPr>
              <a:t>(since I need to select 5 cans from a set of size 3 with repetition allowed)</a:t>
            </a:r>
            <a:endParaRPr 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366440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  <a:noFill/>
          <a:ln/>
        </p:spPr>
        <p:txBody>
          <a:bodyPr/>
          <a:lstStyle/>
          <a:p>
            <a:r>
              <a:rPr lang="en-GB" sz="3200" b="1" dirty="0">
                <a:solidFill>
                  <a:srgbClr val="0000FF"/>
                </a:solidFill>
              </a:rPr>
              <a:t>Example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066800"/>
            <a:ext cx="7086600" cy="1600200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tx1"/>
              </a:buClr>
            </a:pPr>
            <a:r>
              <a:rPr lang="en-GB" sz="2400" dirty="0">
                <a:latin typeface="Arial" charset="0"/>
                <a:sym typeface="Symbol" charset="0"/>
              </a:rPr>
              <a:t>How many integral solutions of equation</a:t>
            </a:r>
          </a:p>
          <a:p>
            <a:pPr algn="ctr">
              <a:buClr>
                <a:schemeClr val="tx1"/>
              </a:buClr>
              <a:buFontTx/>
              <a:buNone/>
            </a:pPr>
            <a:r>
              <a:rPr lang="en-GB" sz="2400" dirty="0">
                <a:latin typeface="Arial" charset="0"/>
                <a:sym typeface="Symbol" charset="0"/>
              </a:rPr>
              <a:t>  x</a:t>
            </a:r>
            <a:r>
              <a:rPr lang="en-GB" sz="2400" baseline="-25000" dirty="0">
                <a:latin typeface="Arial" charset="0"/>
                <a:sym typeface="Symbol" charset="0"/>
              </a:rPr>
              <a:t>1</a:t>
            </a:r>
            <a:r>
              <a:rPr lang="en-GB" sz="2400" dirty="0">
                <a:latin typeface="Arial" charset="0"/>
                <a:sym typeface="Symbol" charset="0"/>
              </a:rPr>
              <a:t>+x</a:t>
            </a:r>
            <a:r>
              <a:rPr lang="en-GB" sz="2400" baseline="-25000" dirty="0">
                <a:latin typeface="Arial" charset="0"/>
                <a:sym typeface="Symbol" charset="0"/>
              </a:rPr>
              <a:t>2</a:t>
            </a:r>
            <a:r>
              <a:rPr lang="en-GB" sz="2400" dirty="0">
                <a:latin typeface="Arial" charset="0"/>
                <a:sym typeface="Symbol" charset="0"/>
              </a:rPr>
              <a:t>+x</a:t>
            </a:r>
            <a:r>
              <a:rPr lang="en-GB" sz="2400" baseline="-25000" dirty="0">
                <a:latin typeface="Arial" charset="0"/>
                <a:sym typeface="Symbol" charset="0"/>
              </a:rPr>
              <a:t>3</a:t>
            </a:r>
            <a:r>
              <a:rPr lang="en-GB" sz="2400" dirty="0">
                <a:latin typeface="Arial" charset="0"/>
                <a:sym typeface="Symbol" charset="0"/>
              </a:rPr>
              <a:t>=20,</a:t>
            </a:r>
          </a:p>
          <a:p>
            <a:pPr algn="ctr">
              <a:buClr>
                <a:schemeClr val="tx1"/>
              </a:buClr>
              <a:buFontTx/>
              <a:buNone/>
            </a:pPr>
            <a:r>
              <a:rPr lang="en-GB" sz="2400" dirty="0">
                <a:latin typeface="Arial" charset="0"/>
                <a:sym typeface="Symbol" charset="0"/>
              </a:rPr>
              <a:t>where x</a:t>
            </a:r>
            <a:r>
              <a:rPr lang="en-GB" sz="2400" baseline="-25000" dirty="0">
                <a:latin typeface="Arial" charset="0"/>
                <a:sym typeface="Symbol" charset="0"/>
              </a:rPr>
              <a:t>1</a:t>
            </a:r>
            <a:r>
              <a:rPr lang="en-GB" sz="2400" dirty="0">
                <a:latin typeface="Arial" charset="0"/>
                <a:sym typeface="Symbol" charset="0"/>
              </a:rPr>
              <a:t>,x</a:t>
            </a:r>
            <a:r>
              <a:rPr lang="en-GB" sz="2400" baseline="-25000" dirty="0">
                <a:latin typeface="Arial" charset="0"/>
                <a:sym typeface="Symbol" charset="0"/>
              </a:rPr>
              <a:t>2</a:t>
            </a:r>
            <a:r>
              <a:rPr lang="en-GB" sz="2400" dirty="0">
                <a:latin typeface="Arial" charset="0"/>
                <a:sym typeface="Symbol" charset="0"/>
              </a:rPr>
              <a:t>,x</a:t>
            </a:r>
            <a:r>
              <a:rPr lang="en-GB" sz="2400" baseline="-25000" dirty="0">
                <a:latin typeface="Arial" charset="0"/>
                <a:sym typeface="Symbol" charset="0"/>
              </a:rPr>
              <a:t>3 </a:t>
            </a:r>
            <a:r>
              <a:rPr lang="en-GB" sz="2400" dirty="0">
                <a:latin typeface="Arial" charset="0"/>
                <a:sym typeface="Symbol" charset="0"/>
              </a:rPr>
              <a:t> 0</a:t>
            </a:r>
          </a:p>
          <a:p>
            <a:pPr>
              <a:buClr>
                <a:schemeClr val="tx1"/>
              </a:buClr>
              <a:buFontTx/>
              <a:buNone/>
            </a:pPr>
            <a:r>
              <a:rPr lang="en-GB" sz="2400" dirty="0">
                <a:latin typeface="Arial" charset="0"/>
                <a:sym typeface="Symbol" charset="0"/>
              </a:rPr>
              <a:t>     are there?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1765" y="3023321"/>
            <a:ext cx="5068047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(3,4,13) is a solution;</a:t>
            </a:r>
          </a:p>
          <a:p>
            <a:r>
              <a:rPr lang="en-US" sz="2800" dirty="0"/>
              <a:t>(4,3,13) is also a solution;</a:t>
            </a:r>
          </a:p>
          <a:p>
            <a:r>
              <a:rPr lang="en-US" sz="2800" dirty="0"/>
              <a:t>(0,0,20) is a solution</a:t>
            </a:r>
          </a:p>
        </p:txBody>
      </p:sp>
    </p:spTree>
    <p:extLst>
      <p:ext uri="{BB962C8B-B14F-4D97-AF65-F5344CB8AC3E}">
        <p14:creationId xmlns:p14="http://schemas.microsoft.com/office/powerpoint/2010/main" val="2943691431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  <a:noFill/>
          <a:ln/>
        </p:spPr>
        <p:txBody>
          <a:bodyPr/>
          <a:lstStyle/>
          <a:p>
            <a:r>
              <a:rPr lang="en-GB" sz="3200" b="1" dirty="0">
                <a:solidFill>
                  <a:srgbClr val="0000FF"/>
                </a:solidFill>
              </a:rPr>
              <a:t>Example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066800"/>
            <a:ext cx="7086600" cy="1600200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tx1"/>
              </a:buClr>
            </a:pPr>
            <a:r>
              <a:rPr lang="en-GB" sz="2400" dirty="0">
                <a:latin typeface="Arial" charset="0"/>
                <a:sym typeface="Symbol" charset="0"/>
              </a:rPr>
              <a:t>How many integral solutions of equation</a:t>
            </a:r>
          </a:p>
          <a:p>
            <a:pPr algn="ctr">
              <a:buClr>
                <a:schemeClr val="tx1"/>
              </a:buClr>
              <a:buFontTx/>
              <a:buNone/>
            </a:pPr>
            <a:r>
              <a:rPr lang="en-GB" sz="2400" dirty="0">
                <a:latin typeface="Arial" charset="0"/>
                <a:sym typeface="Symbol" charset="0"/>
              </a:rPr>
              <a:t>  x</a:t>
            </a:r>
            <a:r>
              <a:rPr lang="en-GB" sz="2400" baseline="-25000" dirty="0">
                <a:latin typeface="Arial" charset="0"/>
                <a:sym typeface="Symbol" charset="0"/>
              </a:rPr>
              <a:t>1</a:t>
            </a:r>
            <a:r>
              <a:rPr lang="en-GB" sz="2400" dirty="0">
                <a:latin typeface="Arial" charset="0"/>
                <a:sym typeface="Symbol" charset="0"/>
              </a:rPr>
              <a:t>+x</a:t>
            </a:r>
            <a:r>
              <a:rPr lang="en-GB" sz="2400" baseline="-25000" dirty="0">
                <a:latin typeface="Arial" charset="0"/>
                <a:sym typeface="Symbol" charset="0"/>
              </a:rPr>
              <a:t>2</a:t>
            </a:r>
            <a:r>
              <a:rPr lang="en-GB" sz="2400" dirty="0">
                <a:latin typeface="Arial" charset="0"/>
                <a:sym typeface="Symbol" charset="0"/>
              </a:rPr>
              <a:t>+x</a:t>
            </a:r>
            <a:r>
              <a:rPr lang="en-GB" sz="2400" baseline="-25000" dirty="0">
                <a:latin typeface="Arial" charset="0"/>
                <a:sym typeface="Symbol" charset="0"/>
              </a:rPr>
              <a:t>3</a:t>
            </a:r>
            <a:r>
              <a:rPr lang="en-GB" sz="2400" dirty="0">
                <a:latin typeface="Arial" charset="0"/>
                <a:sym typeface="Symbol" charset="0"/>
              </a:rPr>
              <a:t>=20,</a:t>
            </a:r>
          </a:p>
          <a:p>
            <a:pPr algn="ctr">
              <a:buClr>
                <a:schemeClr val="tx1"/>
              </a:buClr>
              <a:buFontTx/>
              <a:buNone/>
            </a:pPr>
            <a:r>
              <a:rPr lang="en-GB" sz="2400" dirty="0">
                <a:latin typeface="Arial" charset="0"/>
                <a:sym typeface="Symbol" charset="0"/>
              </a:rPr>
              <a:t>where x</a:t>
            </a:r>
            <a:r>
              <a:rPr lang="en-GB" sz="2400" baseline="-25000" dirty="0">
                <a:latin typeface="Arial" charset="0"/>
                <a:sym typeface="Symbol" charset="0"/>
              </a:rPr>
              <a:t>1</a:t>
            </a:r>
            <a:r>
              <a:rPr lang="en-GB" sz="2400" dirty="0">
                <a:latin typeface="Arial" charset="0"/>
                <a:sym typeface="Symbol" charset="0"/>
              </a:rPr>
              <a:t>,x</a:t>
            </a:r>
            <a:r>
              <a:rPr lang="en-GB" sz="2400" baseline="-25000" dirty="0">
                <a:latin typeface="Arial" charset="0"/>
                <a:sym typeface="Symbol" charset="0"/>
              </a:rPr>
              <a:t>2</a:t>
            </a:r>
            <a:r>
              <a:rPr lang="en-GB" sz="2400" dirty="0">
                <a:latin typeface="Arial" charset="0"/>
                <a:sym typeface="Symbol" charset="0"/>
              </a:rPr>
              <a:t>,x</a:t>
            </a:r>
            <a:r>
              <a:rPr lang="en-GB" sz="2400" baseline="-25000" dirty="0">
                <a:latin typeface="Arial" charset="0"/>
                <a:sym typeface="Symbol" charset="0"/>
              </a:rPr>
              <a:t>3 </a:t>
            </a:r>
            <a:r>
              <a:rPr lang="en-GB" sz="2400" dirty="0">
                <a:latin typeface="Arial" charset="0"/>
                <a:sym typeface="Symbol" charset="0"/>
              </a:rPr>
              <a:t> 0</a:t>
            </a:r>
          </a:p>
          <a:p>
            <a:pPr>
              <a:buClr>
                <a:schemeClr val="tx1"/>
              </a:buClr>
              <a:buFontTx/>
              <a:buNone/>
            </a:pPr>
            <a:r>
              <a:rPr lang="en-GB" sz="2400" dirty="0">
                <a:latin typeface="Arial" charset="0"/>
                <a:sym typeface="Symbol" charset="0"/>
              </a:rPr>
              <a:t>     are there?</a:t>
            </a:r>
          </a:p>
        </p:txBody>
      </p:sp>
      <p:sp>
        <p:nvSpPr>
          <p:cNvPr id="269317" name="Text Box 5"/>
          <p:cNvSpPr txBox="1">
            <a:spLocks noChangeArrowheads="1"/>
          </p:cNvSpPr>
          <p:nvPr/>
        </p:nvSpPr>
        <p:spPr bwMode="auto">
          <a:xfrm>
            <a:off x="766435" y="4847837"/>
            <a:ext cx="8272977" cy="83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182562" tIns="46038" rIns="182562" bIns="46038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sz="2400" b="0" baseline="0" dirty="0">
                <a:latin typeface="Arial" charset="0"/>
                <a:sym typeface="Symbol" charset="0"/>
              </a:rPr>
              <a:t>Using the theorem, this can be done in </a:t>
            </a:r>
            <a:r>
              <a:rPr lang="en-GB" sz="2400" b="1" baseline="0" dirty="0">
                <a:solidFill>
                  <a:srgbClr val="0000FF"/>
                </a:solidFill>
                <a:latin typeface="Arial" charset="0"/>
                <a:sym typeface="Symbol" charset="0"/>
              </a:rPr>
              <a:t>C</a:t>
            </a:r>
            <a:r>
              <a:rPr lang="en-GB" sz="2400" b="1" baseline="0">
                <a:solidFill>
                  <a:srgbClr val="0000FF"/>
                </a:solidFill>
                <a:latin typeface="Arial" charset="0"/>
                <a:sym typeface="Symbol" charset="0"/>
              </a:rPr>
              <a:t>(20+3-1, 3-1)</a:t>
            </a:r>
            <a:r>
              <a:rPr lang="en-GB" sz="2400" b="1">
                <a:solidFill>
                  <a:srgbClr val="0000FF"/>
                </a:solidFill>
                <a:latin typeface="Arial" charset="0"/>
                <a:sym typeface="Symbol" charset="0"/>
              </a:rPr>
              <a:t> </a:t>
            </a:r>
            <a:r>
              <a:rPr lang="en-GB" sz="2400" b="0" baseline="0" dirty="0">
                <a:latin typeface="Arial" charset="0"/>
              </a:rPr>
              <a:t>ways.</a:t>
            </a:r>
            <a:endParaRPr lang="en-US" sz="2400" dirty="0">
              <a:latin typeface="Arial" charset="0"/>
            </a:endParaRPr>
          </a:p>
        </p:txBody>
      </p:sp>
      <p:sp>
        <p:nvSpPr>
          <p:cNvPr id="269318" name="Text Box 6"/>
          <p:cNvSpPr txBox="1">
            <a:spLocks noChangeArrowheads="1"/>
          </p:cNvSpPr>
          <p:nvPr/>
        </p:nvSpPr>
        <p:spPr bwMode="auto">
          <a:xfrm>
            <a:off x="304800" y="2743200"/>
            <a:ext cx="8734612" cy="1939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182562" tIns="46038" rIns="182562" bIns="46038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sz="2400" b="0" baseline="0" dirty="0">
                <a:latin typeface="Arial" charset="0"/>
                <a:sym typeface="Symbol" charset="0"/>
              </a:rPr>
              <a:t>Answer: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ClrTx/>
              <a:buSzTx/>
              <a:buFont typeface="Arial"/>
              <a:buChar char="•"/>
            </a:pPr>
            <a:r>
              <a:rPr lang="en-GB" sz="2400" b="0" baseline="0" dirty="0">
                <a:latin typeface="Arial" charset="0"/>
                <a:sym typeface="Symbol" charset="0"/>
              </a:rPr>
              <a:t>Note that we can consider x</a:t>
            </a:r>
            <a:r>
              <a:rPr lang="en-GB" sz="2400" b="0" baseline="-25000" dirty="0">
                <a:latin typeface="Arial" charset="0"/>
                <a:sym typeface="Symbol" charset="0"/>
              </a:rPr>
              <a:t>1</a:t>
            </a:r>
            <a:r>
              <a:rPr lang="en-GB" sz="2400" b="0" dirty="0">
                <a:latin typeface="Arial" charset="0"/>
                <a:sym typeface="Symbol" charset="0"/>
              </a:rPr>
              <a:t>, x</a:t>
            </a:r>
            <a:r>
              <a:rPr lang="en-GB" sz="2400" b="0" baseline="-25000" dirty="0">
                <a:latin typeface="Arial" charset="0"/>
                <a:sym typeface="Symbol" charset="0"/>
              </a:rPr>
              <a:t>2</a:t>
            </a:r>
            <a:r>
              <a:rPr lang="en-GB" sz="2400" b="0" dirty="0">
                <a:latin typeface="Arial" charset="0"/>
                <a:sym typeface="Symbol" charset="0"/>
              </a:rPr>
              <a:t>, x</a:t>
            </a:r>
            <a:r>
              <a:rPr lang="en-GB" sz="2400" b="0" baseline="-25000" dirty="0">
                <a:latin typeface="Arial" charset="0"/>
                <a:sym typeface="Symbol" charset="0"/>
              </a:rPr>
              <a:t>3</a:t>
            </a:r>
            <a:r>
              <a:rPr lang="en-GB" sz="2400" b="0" baseline="0" dirty="0">
                <a:latin typeface="Arial" charset="0"/>
                <a:sym typeface="Symbol" charset="0"/>
              </a:rPr>
              <a:t> as different types.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ClrTx/>
              <a:buSzTx/>
              <a:buFont typeface="Arial"/>
              <a:buChar char="•"/>
            </a:pPr>
            <a:r>
              <a:rPr lang="en-GB" sz="2400" b="0" baseline="0" dirty="0">
                <a:latin typeface="Arial" charset="0"/>
                <a:sym typeface="Symbol" charset="0"/>
              </a:rPr>
              <a:t>Choosing x</a:t>
            </a:r>
            <a:r>
              <a:rPr lang="en-GB" sz="2400" b="0" baseline="-25000" dirty="0">
                <a:latin typeface="Arial" charset="0"/>
                <a:sym typeface="Symbol" charset="0"/>
              </a:rPr>
              <a:t>i</a:t>
            </a:r>
            <a:r>
              <a:rPr lang="en-GB" sz="2400" b="0" baseline="0" dirty="0">
                <a:latin typeface="Arial" charset="0"/>
                <a:sym typeface="Symbol" charset="0"/>
              </a:rPr>
              <a:t>=t, would mean that we are taking t copies of x</a:t>
            </a:r>
            <a:r>
              <a:rPr lang="en-GB" sz="2400" b="0" baseline="-25000" dirty="0">
                <a:latin typeface="Arial" charset="0"/>
                <a:sym typeface="Symbol" charset="0"/>
              </a:rPr>
              <a:t>i</a:t>
            </a:r>
            <a:r>
              <a:rPr lang="en-GB" sz="2400" b="0" baseline="0" dirty="0">
                <a:latin typeface="Arial" charset="0"/>
                <a:sym typeface="Symbol" charset="0"/>
              </a:rPr>
              <a:t>.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ClrTx/>
              <a:buSzTx/>
              <a:buFont typeface="Arial"/>
              <a:buChar char="•"/>
            </a:pPr>
            <a:r>
              <a:rPr lang="en-GB" sz="2400" b="0" baseline="0" dirty="0">
                <a:latin typeface="Arial" charset="0"/>
                <a:sym typeface="Symbol" charset="0"/>
              </a:rPr>
              <a:t>This  is same as the number of 20-combinations, with repetition allowed, from a set of objects of size 3.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949749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Equivalent: How many ways can you place r indistinguishable balls in n distinguishable boxes?</a:t>
            </a:r>
          </a:p>
        </p:txBody>
      </p:sp>
      <p:pic>
        <p:nvPicPr>
          <p:cNvPr id="5" name="Picture 4" descr="Screen Shot 2018-09-23 at 11.42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659" y="2944906"/>
            <a:ext cx="5747870" cy="29896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52706" y="6111222"/>
            <a:ext cx="5632823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/>
              <a:t>Ans</a:t>
            </a:r>
            <a:r>
              <a:rPr lang="en-US" sz="2800" dirty="0"/>
              <a:t>:  = C(r+n-1,n-1)</a:t>
            </a:r>
          </a:p>
        </p:txBody>
      </p:sp>
    </p:spTree>
    <p:extLst>
      <p:ext uri="{BB962C8B-B14F-4D97-AF65-F5344CB8AC3E}">
        <p14:creationId xmlns:p14="http://schemas.microsoft.com/office/powerpoint/2010/main" val="23131775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57912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Permutations and combinations with and without repetitions.</a:t>
            </a:r>
            <a:br>
              <a:rPr lang="en-US" b="1" dirty="0">
                <a:solidFill>
                  <a:srgbClr val="0000FF"/>
                </a:solidFill>
              </a:rPr>
            </a:br>
            <a:r>
              <a:rPr lang="en-US" b="1" dirty="0">
                <a:solidFill>
                  <a:srgbClr val="0000FF"/>
                </a:solidFill>
              </a:rPr>
              <a:t>n = Number of distinct objects</a:t>
            </a:r>
            <a:br>
              <a:rPr lang="en-US" b="1" dirty="0">
                <a:solidFill>
                  <a:srgbClr val="0000FF"/>
                </a:solidFill>
              </a:rPr>
            </a:br>
            <a:r>
              <a:rPr lang="en-US" b="1" dirty="0">
                <a:solidFill>
                  <a:srgbClr val="0000FF"/>
                </a:solidFill>
              </a:rPr>
              <a:t>r = number of objects to be selected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6CFA39-7D1C-274B-B7DD-82FD1D8BC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" y="3201126"/>
            <a:ext cx="76581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3376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 doughnut shop has plain doughnuts, cherry doughnuts, chocolate doughnuts, almond doughnuts, apple doughnuts, broccoli doughnuts. How many ways are there to choose:</a:t>
            </a:r>
          </a:p>
          <a:p>
            <a:pPr marL="914400" lvl="1" indent="-457200">
              <a:buAutoNum type="alphaLcParenBoth"/>
            </a:pPr>
            <a:r>
              <a:rPr lang="en-US" sz="2400" dirty="0"/>
              <a:t>a dozen doughnuts?</a:t>
            </a:r>
          </a:p>
          <a:p>
            <a:pPr marL="457200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385645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 doughnut shop has plain doughnuts, cherry doughnuts, chocolate doughnuts, almond doughnuts, apple doughnuts, broccoli doughnuts. How many ways are there to choose:</a:t>
            </a:r>
          </a:p>
          <a:p>
            <a:pPr marL="914400" lvl="1" indent="-457200">
              <a:buAutoNum type="alphaLcParenBoth"/>
            </a:pPr>
            <a:r>
              <a:rPr lang="en-US" sz="2400" dirty="0"/>
              <a:t>a dozen doughnuts?  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	12 indistinguishable balls and 6 bins	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	</a:t>
            </a:r>
            <a:r>
              <a:rPr lang="en-US" sz="2400" dirty="0" err="1">
                <a:solidFill>
                  <a:srgbClr val="FF0000"/>
                </a:solidFill>
              </a:rPr>
              <a:t>Ans</a:t>
            </a:r>
            <a:r>
              <a:rPr lang="en-US" sz="2400" dirty="0">
                <a:solidFill>
                  <a:srgbClr val="FF0000"/>
                </a:solidFill>
              </a:rPr>
              <a:t>: C(12+6-1,6-1) = C(17,5) = C(17, 12)</a:t>
            </a:r>
          </a:p>
          <a:p>
            <a:pPr marL="457200" lvl="1" indent="0"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5229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 doughnut shop has plain doughnuts, cherry doughnuts, chocolate doughnuts, almond doughnuts, apple doughnuts, broccoli doughnuts. How many ways are there to choose: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(b) th</a:t>
            </a:r>
            <a:r>
              <a:rPr lang="en-US" sz="2400" dirty="0"/>
              <a:t>ree dozen doughnuts?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723135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8BFA8-8739-9F48-93B2-6FC693A5D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expansion of (</a:t>
            </a:r>
            <a:r>
              <a:rPr lang="en-US" dirty="0" err="1"/>
              <a:t>x+y+z</a:t>
            </a:r>
            <a:r>
              <a:rPr lang="en-US" dirty="0"/>
              <a:t>)</a:t>
            </a:r>
            <a:r>
              <a:rPr lang="en-US" baseline="30000" dirty="0"/>
              <a:t>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A407F-59E2-EA40-8778-FD02087FA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 is the coefficient of  </a:t>
            </a:r>
            <a:r>
              <a:rPr lang="en-US" sz="2800" dirty="0" err="1"/>
              <a:t>x</a:t>
            </a:r>
            <a:r>
              <a:rPr lang="en-US" sz="2800" baseline="30000" dirty="0" err="1"/>
              <a:t>i</a:t>
            </a:r>
            <a:r>
              <a:rPr lang="en-US" sz="2800" dirty="0" err="1"/>
              <a:t>y</a:t>
            </a:r>
            <a:r>
              <a:rPr lang="en-US" sz="2800" baseline="30000" dirty="0" err="1"/>
              <a:t>j</a:t>
            </a:r>
            <a:r>
              <a:rPr lang="en-US" sz="2800" dirty="0" err="1"/>
              <a:t>z</a:t>
            </a:r>
            <a:r>
              <a:rPr lang="en-US" sz="2800" baseline="30000" dirty="0" err="1"/>
              <a:t>k</a:t>
            </a:r>
            <a:r>
              <a:rPr lang="en-US" sz="2800" baseline="30000" dirty="0"/>
              <a:t> </a:t>
            </a:r>
            <a:r>
              <a:rPr lang="en-US" sz="2800" dirty="0"/>
              <a:t>where </a:t>
            </a:r>
            <a:r>
              <a:rPr lang="en-US" sz="2800" dirty="0" err="1"/>
              <a:t>i+j+k</a:t>
            </a:r>
            <a:r>
              <a:rPr lang="en-US" sz="2800" dirty="0"/>
              <a:t> = n?</a:t>
            </a:r>
          </a:p>
        </p:txBody>
      </p:sp>
    </p:spTree>
    <p:extLst>
      <p:ext uri="{BB962C8B-B14F-4D97-AF65-F5344CB8AC3E}">
        <p14:creationId xmlns:p14="http://schemas.microsoft.com/office/powerpoint/2010/main" val="31818317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 doughnut shop has plain doughnuts, cherry doughnuts, chocolate doughnuts, almond doughnuts, apple doughnuts, broccoli doughnuts. How many ways are there to choose: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(b) three dozen doughnuts?    </a:t>
            </a:r>
            <a:r>
              <a:rPr lang="en-US" sz="2400" dirty="0">
                <a:solidFill>
                  <a:srgbClr val="FF0000"/>
                </a:solidFill>
              </a:rPr>
              <a:t>36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doughnut</a:t>
            </a:r>
          </a:p>
          <a:p>
            <a:pPr marL="457200" lvl="1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	36 indistinguishable balls and 6 bins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	</a:t>
            </a:r>
            <a:r>
              <a:rPr lang="en-US" sz="2400" dirty="0" err="1">
                <a:solidFill>
                  <a:srgbClr val="FF0000"/>
                </a:solidFill>
              </a:rPr>
              <a:t>Ans</a:t>
            </a:r>
            <a:r>
              <a:rPr lang="en-US" sz="2400" dirty="0">
                <a:solidFill>
                  <a:srgbClr val="FF0000"/>
                </a:solidFill>
              </a:rPr>
              <a:t>: C(36+6-1,6-1) = C(41,5) = C(41,36)</a:t>
            </a:r>
          </a:p>
          <a:p>
            <a:pPr marL="457200" lvl="1" indent="0"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9095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 doughnut shop has plain doughnuts, cherry doughnuts, chocolate doughnuts, almond doughnuts, apple doughnuts, broccoli doughnuts. How many ways are there to choose: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(c) two dozen doughnuts with at least two of each kind?</a:t>
            </a:r>
          </a:p>
        </p:txBody>
      </p:sp>
    </p:spTree>
    <p:extLst>
      <p:ext uri="{BB962C8B-B14F-4D97-AF65-F5344CB8AC3E}">
        <p14:creationId xmlns:p14="http://schemas.microsoft.com/office/powerpoint/2010/main" val="17574748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 doughnut shop has plain doughnuts, cherry doughnuts, chocolate doughnuts, almond doughnuts, apple doughnuts, broccoli doughnuts. How many ways are there to choose: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(c) two dozen doughnuts with at least two of each kind?</a:t>
            </a:r>
          </a:p>
          <a:p>
            <a:pPr marL="457200" lvl="1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Pick first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two of each kind . Thus the answer is the number of ways of choosing the remaining dozen. 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rgbClr val="0000FF"/>
                </a:solidFill>
              </a:rPr>
              <a:t>Ans: C(12+6-1,6-1) = C(17,5) = C(17, 12)</a:t>
            </a:r>
          </a:p>
          <a:p>
            <a:pPr marL="457200" lvl="1" indent="0"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719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 doughnut shop has plain doughnuts, cherry doughnuts, chocolate doughnuts, almond doughnuts, apple doughnuts, broccoli doughnuts. How many ways are there to choose: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(d) two dozen doughnuts with no more than two broccoli doughnuts?</a:t>
            </a:r>
          </a:p>
        </p:txBody>
      </p:sp>
    </p:spTree>
    <p:extLst>
      <p:ext uri="{BB962C8B-B14F-4D97-AF65-F5344CB8AC3E}">
        <p14:creationId xmlns:p14="http://schemas.microsoft.com/office/powerpoint/2010/main" val="27085274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82212" cy="4973918"/>
          </a:xfrm>
        </p:spPr>
        <p:txBody>
          <a:bodyPr>
            <a:normAutofit/>
          </a:bodyPr>
          <a:lstStyle/>
          <a:p>
            <a:r>
              <a:rPr lang="en-US" sz="2800" dirty="0"/>
              <a:t>A doughnut shop has plain doughnuts, cherry doughnuts, chocolate doughnuts, almond doughnuts, apple doughnuts, broccoli doughnuts. How many ways are there to choose: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(d) two dozen doughnuts with no more than two broccoli doughnuts?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We will add up three cases: no broccoli doughnut, exactly one broccoli doughnut, exactly two broccoli doughnuts.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These numbers are: C(24 +5 -1, 5-1) (0 broccoli doughnut);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C(23 +5-1, 5-1) (1 broccoli doughnut); C(22+5-1,5-1) (2 broccoli doughnuts)</a:t>
            </a:r>
          </a:p>
        </p:txBody>
      </p:sp>
    </p:spTree>
    <p:extLst>
      <p:ext uri="{BB962C8B-B14F-4D97-AF65-F5344CB8AC3E}">
        <p14:creationId xmlns:p14="http://schemas.microsoft.com/office/powerpoint/2010/main" val="36545394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3918"/>
          </a:xfrm>
        </p:spPr>
        <p:txBody>
          <a:bodyPr>
            <a:normAutofit/>
          </a:bodyPr>
          <a:lstStyle/>
          <a:p>
            <a:r>
              <a:rPr lang="en-US" sz="2800" dirty="0"/>
              <a:t>A doughnut shop has plain doughnuts, cherry doughnuts, chocolate doughnuts, almond doughnuts, apple doughnuts, broccoli doughnuts. How many ways are there to choose: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(e) two dozen doughnuts at least five chocolate doughnuts  and at least three almond doughnuts?</a:t>
            </a:r>
          </a:p>
        </p:txBody>
      </p:sp>
    </p:spTree>
    <p:extLst>
      <p:ext uri="{BB962C8B-B14F-4D97-AF65-F5344CB8AC3E}">
        <p14:creationId xmlns:p14="http://schemas.microsoft.com/office/powerpoint/2010/main" val="24093590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3918"/>
          </a:xfrm>
        </p:spPr>
        <p:txBody>
          <a:bodyPr>
            <a:normAutofit/>
          </a:bodyPr>
          <a:lstStyle/>
          <a:p>
            <a:r>
              <a:rPr lang="en-US" sz="2800" dirty="0"/>
              <a:t>A doughnut shop has plain doughnuts, cherry doughnuts, chocolate doughnuts, almond doughnuts, apple doughnuts, broccoli doughnuts. How many ways are there to choose: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(e) two dozen doughnuts at least five chocolate doughnuts  and at least three almond doughnuts?</a:t>
            </a:r>
          </a:p>
          <a:p>
            <a:pPr marL="457200" lvl="1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We have already chosen the first 8, so need to select the remaining 16. There are C(16+6-1,6-1) ways to do this.</a:t>
            </a:r>
          </a:p>
        </p:txBody>
      </p:sp>
    </p:spTree>
    <p:extLst>
      <p:ext uri="{BB962C8B-B14F-4D97-AF65-F5344CB8AC3E}">
        <p14:creationId xmlns:p14="http://schemas.microsoft.com/office/powerpoint/2010/main" val="16720807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7388" cy="4973918"/>
          </a:xfrm>
        </p:spPr>
        <p:txBody>
          <a:bodyPr>
            <a:normAutofit/>
          </a:bodyPr>
          <a:lstStyle/>
          <a:p>
            <a:r>
              <a:rPr lang="en-US" sz="2800" dirty="0"/>
              <a:t>A doughnut shop has plain doughnuts, cherry doughnuts, chocolate doughnuts, almond doughnuts, apple doughnuts, broccoli doughnuts. How many ways are there to choose: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(e) two dozen doughnuts with at least one plain, at least two cherry, at least three chocolate, at least one almond, at least two apple, no more than three broccoli doughnuts?</a:t>
            </a:r>
          </a:p>
        </p:txBody>
      </p:sp>
    </p:spTree>
    <p:extLst>
      <p:ext uri="{BB962C8B-B14F-4D97-AF65-F5344CB8AC3E}">
        <p14:creationId xmlns:p14="http://schemas.microsoft.com/office/powerpoint/2010/main" val="13671165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7388" cy="4973918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A doughnut shop has plain doughnuts, cherry doughnuts, chocolate doughnuts, almond doughnuts, apple doughnuts, broccoli doughnuts. How many ways are there to choose: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(e) two dozen doughnuts with at least one plain, at least two cherry, at least three chocolate, at least one almond, at least two apple, no more than three broccoli doughnuts?</a:t>
            </a:r>
          </a:p>
          <a:p>
            <a:pPr marL="457200" lvl="1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We have already chosen the first nine doughnuts. We need determine the ways to distribute 15 doughnuts without choosing more than 3 broccoli doughnuts. The answer is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C(15+5-1,5-1) + C(14+5-1,5-1) + C(13+5-1,5-1) + C(12+5-1, 5-1).</a:t>
            </a:r>
          </a:p>
          <a:p>
            <a:pPr marL="457200" lvl="1" indent="0"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3795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7388" cy="4973918"/>
          </a:xfrm>
        </p:spPr>
        <p:txBody>
          <a:bodyPr>
            <a:normAutofit/>
          </a:bodyPr>
          <a:lstStyle/>
          <a:p>
            <a:r>
              <a:rPr lang="en-US" sz="2800" dirty="0"/>
              <a:t>How many terms are there in the expansion of (w + x + y +  z)</a:t>
            </a:r>
            <a:r>
              <a:rPr lang="en-US" sz="2800" baseline="30000" dirty="0"/>
              <a:t>100</a:t>
            </a:r>
            <a:r>
              <a:rPr lang="en-US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69598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8BFA8-8739-9F48-93B2-6FC693A5D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expansion of (</a:t>
            </a:r>
            <a:r>
              <a:rPr lang="en-US" dirty="0" err="1"/>
              <a:t>x+y+z</a:t>
            </a:r>
            <a:r>
              <a:rPr lang="en-US" dirty="0"/>
              <a:t>)</a:t>
            </a:r>
            <a:r>
              <a:rPr lang="en-US" baseline="30000" dirty="0"/>
              <a:t>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A407F-59E2-EA40-8778-FD02087FA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What is the coefficient of  </a:t>
            </a:r>
            <a:r>
              <a:rPr lang="en-US" sz="2800" dirty="0" err="1"/>
              <a:t>x</a:t>
            </a:r>
            <a:r>
              <a:rPr lang="en-US" sz="2800" baseline="30000" dirty="0" err="1"/>
              <a:t>i</a:t>
            </a:r>
            <a:r>
              <a:rPr lang="en-US" sz="2800" dirty="0" err="1"/>
              <a:t>y</a:t>
            </a:r>
            <a:r>
              <a:rPr lang="en-US" sz="2800" baseline="30000" dirty="0" err="1"/>
              <a:t>j</a:t>
            </a:r>
            <a:r>
              <a:rPr lang="en-US" sz="2800" dirty="0" err="1"/>
              <a:t>z</a:t>
            </a:r>
            <a:r>
              <a:rPr lang="en-US" sz="2800" baseline="30000" dirty="0" err="1"/>
              <a:t>k</a:t>
            </a:r>
            <a:r>
              <a:rPr lang="en-US" sz="2800" baseline="30000" dirty="0"/>
              <a:t> </a:t>
            </a:r>
            <a:r>
              <a:rPr lang="en-US" sz="2800" dirty="0"/>
              <a:t>where </a:t>
            </a:r>
            <a:r>
              <a:rPr lang="en-US" sz="2800" dirty="0" err="1"/>
              <a:t>i+j+k</a:t>
            </a:r>
            <a:r>
              <a:rPr lang="en-US" sz="2800" dirty="0"/>
              <a:t> = n?</a:t>
            </a:r>
          </a:p>
          <a:p>
            <a:r>
              <a:rPr lang="en-US" sz="2800" dirty="0"/>
              <a:t>(</a:t>
            </a:r>
            <a:r>
              <a:rPr lang="en-US" sz="2800" dirty="0" err="1"/>
              <a:t>x+y+z</a:t>
            </a:r>
            <a:r>
              <a:rPr lang="en-US" sz="2800" dirty="0"/>
              <a:t>)</a:t>
            </a:r>
            <a:r>
              <a:rPr lang="en-US" sz="2800" baseline="30000" dirty="0"/>
              <a:t>n</a:t>
            </a:r>
            <a:r>
              <a:rPr lang="en-US" sz="2800" dirty="0"/>
              <a:t>=(</a:t>
            </a:r>
            <a:r>
              <a:rPr lang="en-US" sz="2800" dirty="0" err="1"/>
              <a:t>x+y+z</a:t>
            </a:r>
            <a:r>
              <a:rPr lang="en-US" sz="2800" dirty="0"/>
              <a:t>).(</a:t>
            </a:r>
            <a:r>
              <a:rPr lang="en-US" sz="2800" dirty="0" err="1"/>
              <a:t>x+y+z</a:t>
            </a:r>
            <a:r>
              <a:rPr lang="en-US" sz="2800" dirty="0"/>
              <a:t>). … (</a:t>
            </a:r>
            <a:r>
              <a:rPr lang="en-US" sz="2800" dirty="0" err="1"/>
              <a:t>x+y+z</a:t>
            </a:r>
            <a:r>
              <a:rPr lang="en-US" sz="2800" dirty="0"/>
              <a:t>) </a:t>
            </a:r>
            <a:r>
              <a:rPr lang="en-US" sz="2800" dirty="0">
                <a:solidFill>
                  <a:srgbClr val="FF0000"/>
                </a:solidFill>
              </a:rPr>
              <a:t>(there are n terms)</a:t>
            </a:r>
          </a:p>
          <a:p>
            <a:r>
              <a:rPr lang="en-US" sz="2800" dirty="0"/>
              <a:t>The coefficient of </a:t>
            </a:r>
            <a:r>
              <a:rPr lang="en-US" sz="2800" dirty="0" err="1"/>
              <a:t>x</a:t>
            </a:r>
            <a:r>
              <a:rPr lang="en-US" sz="2800" baseline="30000" dirty="0" err="1"/>
              <a:t>i</a:t>
            </a:r>
            <a:r>
              <a:rPr lang="en-US" sz="2800" dirty="0" err="1"/>
              <a:t>y</a:t>
            </a:r>
            <a:r>
              <a:rPr lang="en-US" sz="2800" baseline="30000" dirty="0" err="1"/>
              <a:t>j</a:t>
            </a:r>
            <a:r>
              <a:rPr lang="en-US" sz="2800" dirty="0" err="1"/>
              <a:t>z</a:t>
            </a:r>
            <a:r>
              <a:rPr lang="en-US" sz="2800" baseline="30000" dirty="0" err="1"/>
              <a:t>k</a:t>
            </a:r>
            <a:r>
              <a:rPr lang="en-US" sz="2800" baseline="30000" dirty="0"/>
              <a:t>  </a:t>
            </a:r>
            <a:r>
              <a:rPr lang="en-US" sz="2800" dirty="0"/>
              <a:t>is the number of ways to select </a:t>
            </a:r>
            <a:r>
              <a:rPr lang="en-US" sz="2800" dirty="0" err="1">
                <a:solidFill>
                  <a:srgbClr val="0000FF"/>
                </a:solidFill>
              </a:rPr>
              <a:t>i</a:t>
            </a:r>
            <a:r>
              <a:rPr lang="en-US" sz="2800" dirty="0"/>
              <a:t> terms for </a:t>
            </a:r>
            <a:r>
              <a:rPr lang="en-US" sz="2800" dirty="0">
                <a:solidFill>
                  <a:srgbClr val="0000FF"/>
                </a:solidFill>
              </a:rPr>
              <a:t>x</a:t>
            </a:r>
            <a:r>
              <a:rPr lang="en-US" sz="2800" dirty="0"/>
              <a:t>; </a:t>
            </a:r>
            <a:r>
              <a:rPr lang="en-US" sz="2800" dirty="0">
                <a:solidFill>
                  <a:srgbClr val="FF0000"/>
                </a:solidFill>
              </a:rPr>
              <a:t>j</a:t>
            </a:r>
            <a:r>
              <a:rPr lang="en-US" sz="2800" dirty="0"/>
              <a:t> terms for </a:t>
            </a:r>
            <a:r>
              <a:rPr lang="en-US" sz="2800" dirty="0">
                <a:solidFill>
                  <a:srgbClr val="FF0000"/>
                </a:solidFill>
              </a:rPr>
              <a:t>y</a:t>
            </a:r>
            <a:r>
              <a:rPr lang="en-US" sz="2800" dirty="0"/>
              <a:t> and </a:t>
            </a:r>
            <a:r>
              <a:rPr lang="en-US" sz="2800" dirty="0">
                <a:solidFill>
                  <a:srgbClr val="C00000"/>
                </a:solidFill>
              </a:rPr>
              <a:t>k</a:t>
            </a:r>
            <a:r>
              <a:rPr lang="en-US" sz="2800" dirty="0"/>
              <a:t> terms for </a:t>
            </a:r>
            <a:r>
              <a:rPr lang="en-US" sz="2800" dirty="0">
                <a:solidFill>
                  <a:srgbClr val="C00000"/>
                </a:solidFill>
              </a:rPr>
              <a:t>z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00304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7388" cy="4973918"/>
          </a:xfrm>
        </p:spPr>
        <p:txBody>
          <a:bodyPr>
            <a:normAutofit/>
          </a:bodyPr>
          <a:lstStyle/>
          <a:p>
            <a:r>
              <a:rPr lang="en-US" sz="2800" dirty="0"/>
              <a:t>How many terms are there in the expansion of (w + x + y +  z)</a:t>
            </a:r>
            <a:r>
              <a:rPr lang="en-US" sz="2800" baseline="30000" dirty="0"/>
              <a:t>100</a:t>
            </a:r>
            <a:r>
              <a:rPr lang="en-US" sz="2800" dirty="0"/>
              <a:t>?</a:t>
            </a:r>
          </a:p>
          <a:p>
            <a:pPr marL="0" indent="0">
              <a:buNone/>
            </a:pPr>
            <a:endParaRPr lang="en-US" sz="2800" dirty="0"/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each term of  in the expansion of (w + x + y + z)</a:t>
            </a:r>
            <a:r>
              <a:rPr lang="en-US" sz="2400" baseline="30000" dirty="0">
                <a:solidFill>
                  <a:srgbClr val="FF0000"/>
                </a:solidFill>
              </a:rPr>
              <a:t>100</a:t>
            </a:r>
            <a:r>
              <a:rPr lang="en-US" sz="2400" dirty="0">
                <a:solidFill>
                  <a:srgbClr val="FF0000"/>
                </a:solidFill>
              </a:rPr>
              <a:t> is of the form </a:t>
            </a:r>
            <a:r>
              <a:rPr lang="en-US" sz="2400" dirty="0" err="1">
                <a:solidFill>
                  <a:srgbClr val="FF0000"/>
                </a:solidFill>
              </a:rPr>
              <a:t>w</a:t>
            </a:r>
            <a:r>
              <a:rPr lang="en-US" sz="2400" baseline="30000" dirty="0" err="1">
                <a:solidFill>
                  <a:srgbClr val="FF0000"/>
                </a:solidFill>
              </a:rPr>
              <a:t>a</a:t>
            </a:r>
            <a:r>
              <a:rPr lang="en-US" sz="2400" baseline="300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x</a:t>
            </a:r>
            <a:r>
              <a:rPr lang="en-US" sz="2400" baseline="30000" dirty="0" err="1">
                <a:solidFill>
                  <a:srgbClr val="FF0000"/>
                </a:solidFill>
              </a:rPr>
              <a:t>b</a:t>
            </a:r>
            <a:r>
              <a:rPr lang="en-US" sz="2400" baseline="300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y</a:t>
            </a:r>
            <a:r>
              <a:rPr lang="en-US" sz="2400" baseline="30000" dirty="0" err="1">
                <a:solidFill>
                  <a:srgbClr val="FF0000"/>
                </a:solidFill>
              </a:rPr>
              <a:t>c</a:t>
            </a:r>
            <a:r>
              <a:rPr lang="en-US" sz="2400" baseline="300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z</a:t>
            </a:r>
            <a:r>
              <a:rPr lang="en-US" sz="2400" baseline="30000" dirty="0" err="1">
                <a:solidFill>
                  <a:srgbClr val="FF0000"/>
                </a:solidFill>
              </a:rPr>
              <a:t>d</a:t>
            </a:r>
            <a:r>
              <a:rPr lang="en-US" sz="2400" baseline="300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 where a +b + c + d =100 where a, b, c, d are nonnegative integers.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Therefore, the answer is C(100+4 -1, 4 – 1).</a:t>
            </a:r>
          </a:p>
        </p:txBody>
      </p:sp>
    </p:spTree>
    <p:extLst>
      <p:ext uri="{BB962C8B-B14F-4D97-AF65-F5344CB8AC3E}">
        <p14:creationId xmlns:p14="http://schemas.microsoft.com/office/powerpoint/2010/main" val="15180720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Given n distinct objects, select r objects where repetitions are allowed. How many ways can you select r objects.</a:t>
            </a:r>
          </a:p>
          <a:p>
            <a:r>
              <a:rPr lang="en-US" sz="2800" dirty="0"/>
              <a:t>Equivalent: Given n distinct objects in a bag, select r objects with replacement. How many ways can you select r objects.</a:t>
            </a:r>
          </a:p>
          <a:p>
            <a:r>
              <a:rPr lang="en-US" sz="2800" dirty="0"/>
              <a:t>Equivalent: Given r </a:t>
            </a:r>
            <a:r>
              <a:rPr lang="en-US" sz="2800" dirty="0" err="1"/>
              <a:t>Xs</a:t>
            </a:r>
            <a:r>
              <a:rPr lang="en-US" sz="2800" dirty="0"/>
              <a:t> and n-1 bars (|), how many ways can you select a list of size (r+n-1) involving </a:t>
            </a:r>
            <a:r>
              <a:rPr lang="en-US" sz="2800" dirty="0" err="1"/>
              <a:t>Xs</a:t>
            </a:r>
            <a:r>
              <a:rPr lang="en-US" sz="2800" dirty="0"/>
              <a:t> and |s?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675958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Given n distinct objects, select r objects where repetitions are allowed. How many ways can you select r objects.</a:t>
            </a:r>
          </a:p>
          <a:p>
            <a:r>
              <a:rPr lang="en-US" sz="2800" dirty="0"/>
              <a:t>Equivalent: Given n distinct objects in a bag, select r objects with replacement. How many ways can you select r objects.</a:t>
            </a:r>
          </a:p>
          <a:p>
            <a:r>
              <a:rPr lang="en-US" sz="2800" dirty="0"/>
              <a:t>Equivalent: Given </a:t>
            </a:r>
            <a:r>
              <a:rPr lang="en-US" sz="2800"/>
              <a:t>r Xs</a:t>
            </a:r>
            <a:r>
              <a:rPr lang="en-US" sz="2800" dirty="0"/>
              <a:t> and n-1 bars (|), how many ways can you select a list of size (r+n-1) involving </a:t>
            </a:r>
            <a:r>
              <a:rPr lang="en-US" sz="2800" dirty="0" err="1"/>
              <a:t>Xs</a:t>
            </a:r>
            <a:r>
              <a:rPr lang="en-US" sz="2800" dirty="0"/>
              <a:t> and |s? </a:t>
            </a:r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852706" y="5864553"/>
            <a:ext cx="5632823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/>
              <a:t>Ans</a:t>
            </a:r>
            <a:r>
              <a:rPr lang="en-US" sz="2800" dirty="0"/>
              <a:t>:  C(r+n-1,n-1)</a:t>
            </a:r>
          </a:p>
        </p:txBody>
      </p:sp>
    </p:spTree>
    <p:extLst>
      <p:ext uri="{BB962C8B-B14F-4D97-AF65-F5344CB8AC3E}">
        <p14:creationId xmlns:p14="http://schemas.microsoft.com/office/powerpoint/2010/main" val="23050474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Equivalent: How many ways can you place r indistinguishable balls in n distinguishable boxes?</a:t>
            </a:r>
          </a:p>
        </p:txBody>
      </p:sp>
      <p:pic>
        <p:nvPicPr>
          <p:cNvPr id="5" name="Picture 4" descr="Screen Shot 2018-09-23 at 11.42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659" y="2944906"/>
            <a:ext cx="5747870" cy="298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837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Equivalent: How many ways can you place r indistinguishable balls in n distinguishable boxes?</a:t>
            </a:r>
          </a:p>
        </p:txBody>
      </p:sp>
      <p:pic>
        <p:nvPicPr>
          <p:cNvPr id="5" name="Picture 4" descr="Screen Shot 2018-09-23 at 11.42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659" y="2944906"/>
            <a:ext cx="5747870" cy="29896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52706" y="6111222"/>
            <a:ext cx="5632823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/>
              <a:t>Ans</a:t>
            </a:r>
            <a:r>
              <a:rPr lang="en-US" sz="2800" dirty="0"/>
              <a:t>:  = C(r+n-1,n-1)</a:t>
            </a:r>
          </a:p>
        </p:txBody>
      </p:sp>
    </p:spTree>
    <p:extLst>
      <p:ext uri="{BB962C8B-B14F-4D97-AF65-F5344CB8AC3E}">
        <p14:creationId xmlns:p14="http://schemas.microsoft.com/office/powerpoint/2010/main" val="38712986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Determine the number of integral solutions to</a:t>
            </a:r>
          </a:p>
          <a:p>
            <a:pPr marL="0" indent="0">
              <a:buNone/>
            </a:pPr>
            <a:r>
              <a:rPr lang="en-US" sz="2800" dirty="0"/>
              <a:t>				x</a:t>
            </a:r>
            <a:r>
              <a:rPr lang="en-US" sz="2800" baseline="-25000" dirty="0"/>
              <a:t>1</a:t>
            </a:r>
            <a:r>
              <a:rPr lang="en-US" sz="2800" dirty="0"/>
              <a:t> + x</a:t>
            </a:r>
            <a:r>
              <a:rPr lang="en-US" sz="2800" baseline="-25000" dirty="0"/>
              <a:t>2</a:t>
            </a:r>
            <a:r>
              <a:rPr lang="en-US" sz="2800" dirty="0"/>
              <a:t>+ ….. + </a:t>
            </a:r>
            <a:r>
              <a:rPr lang="en-US" sz="2800" dirty="0" err="1"/>
              <a:t>x</a:t>
            </a:r>
            <a:r>
              <a:rPr lang="en-US" sz="2800" baseline="-25000" dirty="0" err="1"/>
              <a:t>n</a:t>
            </a:r>
            <a:r>
              <a:rPr lang="en-US" sz="2800" dirty="0"/>
              <a:t> = r</a:t>
            </a:r>
          </a:p>
          <a:p>
            <a:pPr marL="0" indent="0">
              <a:buNone/>
            </a:pPr>
            <a:r>
              <a:rPr lang="en-US" sz="2800" dirty="0"/>
              <a:t>	where x</a:t>
            </a:r>
            <a:r>
              <a:rPr lang="en-US" sz="2800" baseline="-25000" dirty="0"/>
              <a:t>1 </a:t>
            </a:r>
            <a:r>
              <a:rPr lang="en-US" sz="2800" dirty="0"/>
              <a:t>≥ 0, x</a:t>
            </a:r>
            <a:r>
              <a:rPr lang="en-US" sz="2800" baseline="-25000" dirty="0"/>
              <a:t>2</a:t>
            </a:r>
            <a:r>
              <a:rPr lang="en-US" sz="2800" dirty="0"/>
              <a:t> ≥ 0, ……, </a:t>
            </a:r>
            <a:r>
              <a:rPr lang="en-US" sz="2800" dirty="0" err="1"/>
              <a:t>x</a:t>
            </a:r>
            <a:r>
              <a:rPr lang="en-US" sz="2800" baseline="-25000" dirty="0" err="1"/>
              <a:t>n</a:t>
            </a:r>
            <a:r>
              <a:rPr lang="en-US" sz="2800" dirty="0"/>
              <a:t> ≥ 0.</a:t>
            </a:r>
          </a:p>
        </p:txBody>
      </p:sp>
    </p:spTree>
    <p:extLst>
      <p:ext uri="{BB962C8B-B14F-4D97-AF65-F5344CB8AC3E}">
        <p14:creationId xmlns:p14="http://schemas.microsoft.com/office/powerpoint/2010/main" val="34922816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Determine the number of integral solutions to</a:t>
            </a:r>
          </a:p>
          <a:p>
            <a:pPr marL="0" indent="0">
              <a:buNone/>
            </a:pPr>
            <a:r>
              <a:rPr lang="en-US" sz="2800" dirty="0"/>
              <a:t>				x</a:t>
            </a:r>
            <a:r>
              <a:rPr lang="en-US" sz="2800" baseline="-25000" dirty="0"/>
              <a:t>1</a:t>
            </a:r>
            <a:r>
              <a:rPr lang="en-US" sz="2800" dirty="0"/>
              <a:t> + x</a:t>
            </a:r>
            <a:r>
              <a:rPr lang="en-US" sz="2800" baseline="-25000" dirty="0"/>
              <a:t>2</a:t>
            </a:r>
            <a:r>
              <a:rPr lang="en-US" sz="2800" dirty="0"/>
              <a:t>+ ….. + </a:t>
            </a:r>
            <a:r>
              <a:rPr lang="en-US" sz="2800" dirty="0" err="1"/>
              <a:t>x</a:t>
            </a:r>
            <a:r>
              <a:rPr lang="en-US" sz="2800" baseline="-25000" dirty="0" err="1"/>
              <a:t>n</a:t>
            </a:r>
            <a:r>
              <a:rPr lang="en-US" sz="2800" dirty="0"/>
              <a:t> = r</a:t>
            </a:r>
          </a:p>
          <a:p>
            <a:pPr marL="0" indent="0">
              <a:buNone/>
            </a:pPr>
            <a:r>
              <a:rPr lang="en-US" sz="2800" dirty="0"/>
              <a:t>	where x</a:t>
            </a:r>
            <a:r>
              <a:rPr lang="en-US" sz="2800" baseline="-25000" dirty="0"/>
              <a:t>1 </a:t>
            </a:r>
            <a:r>
              <a:rPr lang="en-US" sz="2800" dirty="0"/>
              <a:t>≥ 0, x</a:t>
            </a:r>
            <a:r>
              <a:rPr lang="en-US" sz="2800" baseline="-25000" dirty="0"/>
              <a:t>2</a:t>
            </a:r>
            <a:r>
              <a:rPr lang="en-US" sz="2800" dirty="0"/>
              <a:t> ≥ 0, ……, </a:t>
            </a:r>
            <a:r>
              <a:rPr lang="en-US" sz="2800" dirty="0" err="1"/>
              <a:t>x</a:t>
            </a:r>
            <a:r>
              <a:rPr lang="en-US" sz="2800" baseline="-25000" dirty="0" err="1"/>
              <a:t>n</a:t>
            </a:r>
            <a:r>
              <a:rPr lang="en-US" sz="2800" dirty="0"/>
              <a:t> ≥ 0.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0353" y="3488906"/>
            <a:ext cx="5632823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/>
              <a:t>Ans</a:t>
            </a:r>
            <a:r>
              <a:rPr lang="en-US" sz="2800" dirty="0"/>
              <a:t>: C(r+n-1,n-1)</a:t>
            </a:r>
          </a:p>
        </p:txBody>
      </p:sp>
    </p:spTree>
    <p:extLst>
      <p:ext uri="{BB962C8B-B14F-4D97-AF65-F5344CB8AC3E}">
        <p14:creationId xmlns:p14="http://schemas.microsoft.com/office/powerpoint/2010/main" val="41281017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02-19 at 11.12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23" y="609041"/>
            <a:ext cx="8616994" cy="357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1808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02-19 at 11.12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23" y="130929"/>
            <a:ext cx="6878918" cy="28572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8023" y="5169647"/>
            <a:ext cx="8616994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This is equivalent to selecting three integers from the set {1,2, …, 100} with repetitions. (Here balls = 3; bins = 100)</a:t>
            </a:r>
          </a:p>
          <a:p>
            <a:endParaRPr lang="en-US" sz="2400" dirty="0"/>
          </a:p>
          <a:p>
            <a:r>
              <a:rPr lang="en-US" sz="2400" dirty="0"/>
              <a:t>The answer is C(3+100-1,100-1) = C(102,99).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3318" y="3047932"/>
            <a:ext cx="8616994" cy="193899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Given any three values n</a:t>
            </a:r>
            <a:r>
              <a:rPr lang="en-US" sz="2400" baseline="-25000" dirty="0"/>
              <a:t>1</a:t>
            </a:r>
            <a:r>
              <a:rPr lang="en-US" sz="2400" dirty="0"/>
              <a:t>, n</a:t>
            </a:r>
            <a:r>
              <a:rPr lang="en-US" sz="2400" baseline="-25000" dirty="0"/>
              <a:t>2</a:t>
            </a:r>
            <a:r>
              <a:rPr lang="en-US" sz="2400" dirty="0"/>
              <a:t>, n</a:t>
            </a:r>
            <a:r>
              <a:rPr lang="en-US" sz="2400" baseline="-25000" dirty="0"/>
              <a:t>3 </a:t>
            </a:r>
            <a:r>
              <a:rPr lang="en-US" sz="2400" dirty="0"/>
              <a:t>≤ 100, we can assign the largest value as </a:t>
            </a:r>
            <a:r>
              <a:rPr lang="en-US" sz="2400" dirty="0" err="1"/>
              <a:t>i</a:t>
            </a:r>
            <a:r>
              <a:rPr lang="en-US" sz="2400" dirty="0"/>
              <a:t>, the least value as k, and the remaining one as j.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There is a direct correspondence between the number of printing lines with the number of 3-combinations with repetitions from a set of 100 distinct objects.</a:t>
            </a:r>
          </a:p>
        </p:txBody>
      </p:sp>
    </p:spTree>
    <p:extLst>
      <p:ext uri="{BB962C8B-B14F-4D97-AF65-F5344CB8AC3E}">
        <p14:creationId xmlns:p14="http://schemas.microsoft.com/office/powerpoint/2010/main" val="3163260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47741" cy="4525963"/>
          </a:xfrm>
        </p:spPr>
        <p:txBody>
          <a:bodyPr>
            <a:normAutofit/>
          </a:bodyPr>
          <a:lstStyle/>
          <a:p>
            <a:r>
              <a:rPr lang="en-US" sz="2800" dirty="0"/>
              <a:t>Determine all possible ways to write number n as a sum of positive integers. For </a:t>
            </a:r>
            <a:r>
              <a:rPr lang="en-US" sz="2800" dirty="0">
                <a:solidFill>
                  <a:srgbClr val="FF0000"/>
                </a:solidFill>
              </a:rPr>
              <a:t>n = 4</a:t>
            </a:r>
            <a:r>
              <a:rPr lang="en-US" sz="2800" dirty="0"/>
              <a:t>,</a:t>
            </a:r>
          </a:p>
          <a:p>
            <a:pPr lvl="1"/>
            <a:r>
              <a:rPr lang="en-US" sz="2400" dirty="0"/>
              <a:t>4, 3+1, 1+3, 2+2, 2+1+1, 1+2+1, 1+1+2, 1+1+1+1</a:t>
            </a:r>
          </a:p>
          <a:p>
            <a:pPr lvl="1"/>
            <a:r>
              <a:rPr lang="en-US" sz="2400" dirty="0"/>
              <a:t>note that we are treating 2+1+1 and 1+2+1 to be different.</a:t>
            </a:r>
          </a:p>
          <a:p>
            <a:pPr marL="457200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87439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8BFA8-8739-9F48-93B2-6FC693A5D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expansion of (</a:t>
            </a:r>
            <a:r>
              <a:rPr lang="en-US" dirty="0" err="1"/>
              <a:t>x+y+z</a:t>
            </a:r>
            <a:r>
              <a:rPr lang="en-US" dirty="0"/>
              <a:t>)</a:t>
            </a:r>
            <a:r>
              <a:rPr lang="en-US" baseline="30000" dirty="0"/>
              <a:t>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4A407F-59E2-EA40-8778-FD02087FA9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What is the coefficient of  </a:t>
                </a:r>
                <a:r>
                  <a:rPr lang="en-US" sz="2800" dirty="0" err="1"/>
                  <a:t>x</a:t>
                </a:r>
                <a:r>
                  <a:rPr lang="en-US" sz="2800" baseline="30000" dirty="0" err="1"/>
                  <a:t>i</a:t>
                </a:r>
                <a:r>
                  <a:rPr lang="en-US" sz="2800" dirty="0" err="1"/>
                  <a:t>y</a:t>
                </a:r>
                <a:r>
                  <a:rPr lang="en-US" sz="2800" baseline="30000" dirty="0" err="1"/>
                  <a:t>j</a:t>
                </a:r>
                <a:r>
                  <a:rPr lang="en-US" sz="2800" dirty="0" err="1"/>
                  <a:t>z</a:t>
                </a:r>
                <a:r>
                  <a:rPr lang="en-US" sz="2800" baseline="30000" dirty="0" err="1"/>
                  <a:t>k</a:t>
                </a:r>
                <a:r>
                  <a:rPr lang="en-US" sz="2800" baseline="30000" dirty="0"/>
                  <a:t> </a:t>
                </a:r>
                <a:r>
                  <a:rPr lang="en-US" sz="2800" dirty="0"/>
                  <a:t>where </a:t>
                </a:r>
                <a:r>
                  <a:rPr lang="en-US" sz="2800" dirty="0" err="1"/>
                  <a:t>i+j+k</a:t>
                </a:r>
                <a:r>
                  <a:rPr lang="en-US" sz="2800" dirty="0"/>
                  <a:t> = n?</a:t>
                </a:r>
              </a:p>
              <a:p>
                <a:r>
                  <a:rPr lang="en-US" sz="2800" dirty="0"/>
                  <a:t>(</a:t>
                </a:r>
                <a:r>
                  <a:rPr lang="en-US" sz="2800" dirty="0" err="1"/>
                  <a:t>x+y+z</a:t>
                </a:r>
                <a:r>
                  <a:rPr lang="en-US" sz="2800" dirty="0"/>
                  <a:t>)</a:t>
                </a:r>
                <a:r>
                  <a:rPr lang="en-US" sz="2800" baseline="30000" dirty="0"/>
                  <a:t>n</a:t>
                </a:r>
                <a:r>
                  <a:rPr lang="en-US" sz="2800" dirty="0"/>
                  <a:t>=(</a:t>
                </a:r>
                <a:r>
                  <a:rPr lang="en-US" sz="2800" dirty="0" err="1"/>
                  <a:t>x+y+z</a:t>
                </a:r>
                <a:r>
                  <a:rPr lang="en-US" sz="2800" dirty="0"/>
                  <a:t>).(</a:t>
                </a:r>
                <a:r>
                  <a:rPr lang="en-US" sz="2800" dirty="0" err="1"/>
                  <a:t>x+y+z</a:t>
                </a:r>
                <a:r>
                  <a:rPr lang="en-US" sz="2800" dirty="0"/>
                  <a:t>). … (</a:t>
                </a:r>
                <a:r>
                  <a:rPr lang="en-US" sz="2800" dirty="0" err="1"/>
                  <a:t>x+y+z</a:t>
                </a:r>
                <a:r>
                  <a:rPr lang="en-US" sz="2800" dirty="0"/>
                  <a:t>) </a:t>
                </a:r>
                <a:r>
                  <a:rPr lang="en-US" sz="2800" dirty="0">
                    <a:solidFill>
                      <a:srgbClr val="FF0000"/>
                    </a:solidFill>
                  </a:rPr>
                  <a:t>(there are n terms)</a:t>
                </a:r>
              </a:p>
              <a:p>
                <a:r>
                  <a:rPr lang="en-US" sz="2800" dirty="0"/>
                  <a:t>The coefficient of </a:t>
                </a:r>
                <a:r>
                  <a:rPr lang="en-US" sz="2800" dirty="0" err="1"/>
                  <a:t>x</a:t>
                </a:r>
                <a:r>
                  <a:rPr lang="en-US" sz="2800" baseline="30000" dirty="0" err="1"/>
                  <a:t>i</a:t>
                </a:r>
                <a:r>
                  <a:rPr lang="en-US" sz="2800" dirty="0" err="1"/>
                  <a:t>y</a:t>
                </a:r>
                <a:r>
                  <a:rPr lang="en-US" sz="2800" baseline="30000" dirty="0" err="1"/>
                  <a:t>j</a:t>
                </a:r>
                <a:r>
                  <a:rPr lang="en-US" sz="2800" dirty="0" err="1"/>
                  <a:t>z</a:t>
                </a:r>
                <a:r>
                  <a:rPr lang="en-US" sz="2800" baseline="30000" dirty="0" err="1"/>
                  <a:t>k</a:t>
                </a:r>
                <a:r>
                  <a:rPr lang="en-US" sz="2800" baseline="30000" dirty="0"/>
                  <a:t>  </a:t>
                </a:r>
                <a:r>
                  <a:rPr lang="en-US" sz="2800" dirty="0"/>
                  <a:t>is the number of ways to select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i</a:t>
                </a:r>
                <a:r>
                  <a:rPr lang="en-US" sz="2800" dirty="0"/>
                  <a:t> terms for </a:t>
                </a:r>
                <a:r>
                  <a:rPr lang="en-US" sz="2800" dirty="0">
                    <a:solidFill>
                      <a:srgbClr val="0000FF"/>
                    </a:solidFill>
                  </a:rPr>
                  <a:t>x</a:t>
                </a:r>
                <a:r>
                  <a:rPr lang="en-US" sz="2800" dirty="0"/>
                  <a:t>; </a:t>
                </a:r>
                <a:r>
                  <a:rPr lang="en-US" sz="2800" dirty="0">
                    <a:solidFill>
                      <a:srgbClr val="FF0000"/>
                    </a:solidFill>
                  </a:rPr>
                  <a:t>j</a:t>
                </a:r>
                <a:r>
                  <a:rPr lang="en-US" sz="2800" dirty="0"/>
                  <a:t> terms for </a:t>
                </a:r>
                <a:r>
                  <a:rPr lang="en-US" sz="2800" dirty="0">
                    <a:solidFill>
                      <a:srgbClr val="FF0000"/>
                    </a:solidFill>
                  </a:rPr>
                  <a:t>y</a:t>
                </a:r>
                <a:r>
                  <a:rPr lang="en-US" sz="2800" dirty="0"/>
                  <a:t> and </a:t>
                </a:r>
                <a:r>
                  <a:rPr lang="en-US" sz="2800" dirty="0">
                    <a:solidFill>
                      <a:srgbClr val="C00000"/>
                    </a:solidFill>
                  </a:rPr>
                  <a:t>k</a:t>
                </a:r>
                <a:r>
                  <a:rPr lang="en-US" sz="2800" dirty="0"/>
                  <a:t> terms for </a:t>
                </a:r>
                <a:r>
                  <a:rPr lang="en-US" sz="2800" dirty="0">
                    <a:solidFill>
                      <a:srgbClr val="C00000"/>
                    </a:solidFill>
                  </a:rPr>
                  <a:t>z</a:t>
                </a:r>
                <a:r>
                  <a:rPr lang="en-US" sz="2800" dirty="0"/>
                  <a:t>.</a:t>
                </a:r>
              </a:p>
              <a:p>
                <a:r>
                  <a:rPr lang="en-US" sz="2800" dirty="0"/>
                  <a:t>Coefficient of </a:t>
                </a:r>
                <a:r>
                  <a:rPr lang="en-US" sz="2800" dirty="0" err="1"/>
                  <a:t>x</a:t>
                </a:r>
                <a:r>
                  <a:rPr lang="en-US" sz="2800" baseline="30000" dirty="0" err="1"/>
                  <a:t>i</a:t>
                </a:r>
                <a:r>
                  <a:rPr lang="en-US" sz="2800" dirty="0" err="1"/>
                  <a:t>y</a:t>
                </a:r>
                <a:r>
                  <a:rPr lang="en-US" sz="2800" baseline="30000" dirty="0" err="1"/>
                  <a:t>j</a:t>
                </a:r>
                <a:r>
                  <a:rPr lang="en-US" sz="2800" dirty="0" err="1"/>
                  <a:t>z</a:t>
                </a:r>
                <a:r>
                  <a:rPr lang="en-US" sz="2800" baseline="30000" dirty="0" err="1"/>
                  <a:t>k</a:t>
                </a:r>
                <a:r>
                  <a:rPr lang="en-US" sz="2800" dirty="0"/>
                  <a:t> = number of </a:t>
                </a:r>
                <a:r>
                  <a:rPr lang="en-US" sz="2800" dirty="0">
                    <a:solidFill>
                      <a:srgbClr val="0000FF"/>
                    </a:solidFill>
                  </a:rPr>
                  <a:t>n</a:t>
                </a:r>
                <a:r>
                  <a:rPr lang="en-US" sz="2800" dirty="0"/>
                  <a:t> permutations with three object where object 1 is repeated </a:t>
                </a:r>
                <a:r>
                  <a:rPr lang="en-US" sz="2800" dirty="0" err="1">
                    <a:solidFill>
                      <a:srgbClr val="0000FF"/>
                    </a:solidFill>
                  </a:rPr>
                  <a:t>i</a:t>
                </a:r>
                <a:r>
                  <a:rPr lang="en-US" sz="2800" dirty="0"/>
                  <a:t> times, object 2 is repeated  </a:t>
                </a:r>
                <a:r>
                  <a:rPr lang="en-US" sz="2800" dirty="0">
                    <a:solidFill>
                      <a:srgbClr val="0000FF"/>
                    </a:solidFill>
                  </a:rPr>
                  <a:t>j</a:t>
                </a:r>
                <a:r>
                  <a:rPr lang="en-US" sz="2800" dirty="0"/>
                  <a:t> times and object 3 is repeated </a:t>
                </a:r>
                <a:r>
                  <a:rPr lang="en-US" sz="2800" dirty="0">
                    <a:solidFill>
                      <a:srgbClr val="0000FF"/>
                    </a:solidFill>
                  </a:rPr>
                  <a:t>k</a:t>
                </a:r>
                <a:r>
                  <a:rPr lang="en-US" sz="2800" dirty="0"/>
                  <a:t> times.</a:t>
                </a:r>
              </a:p>
              <a:p>
                <a:r>
                  <a:rPr lang="en-US" sz="2800" dirty="0"/>
                  <a:t>Coefficient of </a:t>
                </a:r>
                <a:r>
                  <a:rPr lang="en-US" sz="2800" dirty="0" err="1"/>
                  <a:t>x</a:t>
                </a:r>
                <a:r>
                  <a:rPr lang="en-US" sz="2800" baseline="30000" dirty="0" err="1"/>
                  <a:t>i</a:t>
                </a:r>
                <a:r>
                  <a:rPr lang="en-US" sz="2800" dirty="0" err="1"/>
                  <a:t>y</a:t>
                </a:r>
                <a:r>
                  <a:rPr lang="en-US" sz="2800" baseline="30000" dirty="0" err="1"/>
                  <a:t>j</a:t>
                </a:r>
                <a:r>
                  <a:rPr lang="en-US" sz="2800" dirty="0" err="1"/>
                  <a:t>z</a:t>
                </a:r>
                <a:r>
                  <a:rPr lang="en-US" sz="2800" baseline="30000" dirty="0" err="1"/>
                  <a:t>k</a:t>
                </a:r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!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!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4A407F-59E2-EA40-8778-FD02087FA9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  <a:blipFill>
                <a:blip r:embed="rId2"/>
                <a:stretch>
                  <a:fillRect l="-1339" t="-1401" r="-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26917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47741" cy="4525963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Determine all possible ways to write number n as a sum of positive integers. For </a:t>
            </a:r>
            <a:r>
              <a:rPr lang="en-US" sz="2800" dirty="0">
                <a:solidFill>
                  <a:srgbClr val="FF0000"/>
                </a:solidFill>
              </a:rPr>
              <a:t>n = 4</a:t>
            </a:r>
            <a:r>
              <a:rPr lang="en-US" sz="2800" dirty="0"/>
              <a:t>,</a:t>
            </a:r>
          </a:p>
          <a:p>
            <a:pPr lvl="1"/>
            <a:r>
              <a:rPr lang="en-US" sz="2400" dirty="0"/>
              <a:t>4, 3+1, 1+3, 2+2, 2+1+1, 1+2+1, 1+1+2, 1+1+1+1</a:t>
            </a:r>
          </a:p>
          <a:p>
            <a:pPr lvl="1"/>
            <a:r>
              <a:rPr lang="en-US" sz="2400" dirty="0"/>
              <a:t>note that we are treating 2+1+1 and 1+2+1 to be different.</a:t>
            </a:r>
          </a:p>
          <a:p>
            <a:r>
              <a:rPr lang="en-US" sz="2800" dirty="0"/>
              <a:t>How many to write number n using two summands?</a:t>
            </a:r>
          </a:p>
          <a:p>
            <a:pPr lvl="1"/>
            <a:r>
              <a:rPr lang="en-US" sz="2400" dirty="0"/>
              <a:t>for n=7, the possible ways are: 1+6, 2+5, 3+4, 5+2, 6+1</a:t>
            </a:r>
          </a:p>
          <a:p>
            <a:pPr lvl="1"/>
            <a:r>
              <a:rPr lang="en-US" sz="2400" dirty="0"/>
              <a:t>Let  x represent the first term and y represent the second term.</a:t>
            </a:r>
          </a:p>
          <a:p>
            <a:pPr lvl="1"/>
            <a:r>
              <a:rPr lang="en-US" sz="2400" dirty="0"/>
              <a:t>Therefore, for two summands, the answer is the number of integral solutions to x + y = n, x ≥ 1 and y ≥ 1. 				</a:t>
            </a:r>
            <a:r>
              <a:rPr lang="en-US" sz="2400" dirty="0">
                <a:solidFill>
                  <a:srgbClr val="0000FF"/>
                </a:solidFill>
              </a:rPr>
              <a:t>(C((n-2) + 2 -1, 2-1)</a:t>
            </a:r>
            <a:r>
              <a:rPr lang="en-US" sz="24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42023300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47741" cy="4525963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Determine all possible ways to write number n as a sum of positive integers. For </a:t>
            </a:r>
            <a:r>
              <a:rPr lang="en-US" sz="2800" dirty="0">
                <a:solidFill>
                  <a:srgbClr val="FF0000"/>
                </a:solidFill>
              </a:rPr>
              <a:t>n = 4</a:t>
            </a:r>
            <a:r>
              <a:rPr lang="en-US" sz="2800" dirty="0"/>
              <a:t>,</a:t>
            </a:r>
          </a:p>
          <a:p>
            <a:pPr lvl="1"/>
            <a:r>
              <a:rPr lang="en-US" sz="2400" dirty="0"/>
              <a:t>4, 3+1, 1+3, 2+2, 2+1+1, 1+2+1, 1+1+2, 1+1+1+1</a:t>
            </a:r>
          </a:p>
          <a:p>
            <a:pPr lvl="1"/>
            <a:r>
              <a:rPr lang="en-US" sz="2400" dirty="0"/>
              <a:t>note that we are treating 2+1+1 and 1+2+1 to be different.</a:t>
            </a:r>
          </a:p>
          <a:p>
            <a:r>
              <a:rPr lang="en-US" sz="2800" dirty="0"/>
              <a:t>How many to write number n using two summands?</a:t>
            </a:r>
          </a:p>
          <a:p>
            <a:pPr lvl="1"/>
            <a:r>
              <a:rPr lang="en-US" sz="2400" dirty="0"/>
              <a:t>for n=7, the possible ways are: 1+6, 2+5, 3+4, 5+2, 6+1</a:t>
            </a:r>
          </a:p>
          <a:p>
            <a:pPr lvl="1"/>
            <a:r>
              <a:rPr lang="en-US" sz="2400" dirty="0"/>
              <a:t>Let  x represent the first term and y represent the second term.</a:t>
            </a:r>
          </a:p>
          <a:p>
            <a:pPr lvl="1"/>
            <a:r>
              <a:rPr lang="en-US" sz="2400" dirty="0"/>
              <a:t>Therefore, for two summands the answer is the number of integral solutions to x + y = n, x ≥ 1 and y ≥ 1. </a:t>
            </a:r>
            <a:r>
              <a:rPr lang="en-US" sz="2400" dirty="0">
                <a:solidFill>
                  <a:srgbClr val="0000FF"/>
                </a:solidFill>
              </a:rPr>
              <a:t>(C((n-2) + 2 -1, 2-1)</a:t>
            </a:r>
            <a:r>
              <a:rPr lang="en-US" sz="2400" dirty="0"/>
              <a:t>) 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(3 summands) The answer is the number of integral solutions to   x + y + z = n, x ≥ 1, y ≥ 1 and z ≥ 1 . (C((n-3) + 3 -1, 3-1)).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112546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  <a:noFill/>
          <a:ln/>
        </p:spPr>
        <p:txBody>
          <a:bodyPr/>
          <a:lstStyle/>
          <a:p>
            <a:r>
              <a:rPr lang="en-GB" sz="3200" b="1" dirty="0">
                <a:solidFill>
                  <a:srgbClr val="0000FF"/>
                </a:solidFill>
              </a:rPr>
              <a:t>Balls in Boxes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799" y="1066800"/>
            <a:ext cx="8674847" cy="1757082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GB" sz="2400" dirty="0">
                <a:latin typeface="Arial" charset="0"/>
              </a:rPr>
              <a:t>Many problems can be formulated as a balls in boxes problem.</a:t>
            </a:r>
          </a:p>
          <a:p>
            <a:pPr>
              <a:buClr>
                <a:schemeClr val="tx1"/>
              </a:buClr>
              <a:buFontTx/>
              <a:buNone/>
            </a:pPr>
            <a:r>
              <a:rPr lang="en-GB" sz="2400" dirty="0">
                <a:latin typeface="Arial" charset="0"/>
              </a:rPr>
              <a:t>	Suppose we have r balls which are to be placed in n boxes.</a:t>
            </a:r>
          </a:p>
        </p:txBody>
      </p:sp>
      <p:sp>
        <p:nvSpPr>
          <p:cNvPr id="273420" name="Text Box 12"/>
          <p:cNvSpPr txBox="1">
            <a:spLocks noChangeArrowheads="1"/>
          </p:cNvSpPr>
          <p:nvPr/>
        </p:nvSpPr>
        <p:spPr bwMode="auto">
          <a:xfrm>
            <a:off x="304800" y="3124200"/>
            <a:ext cx="7216718" cy="1570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82562" tIns="46038" rIns="182562" bIns="46038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GB" sz="2400" b="0" baseline="0" dirty="0">
                <a:latin typeface="Arial" charset="0"/>
              </a:rPr>
              <a:t>Balls are distinguishable (distinct) or not?</a:t>
            </a:r>
          </a:p>
          <a:p>
            <a:pPr marL="342900" indent="-342900">
              <a:buFont typeface="Arial"/>
              <a:buChar char="•"/>
            </a:pPr>
            <a:r>
              <a:rPr lang="en-GB" sz="2400" b="0" baseline="0" dirty="0">
                <a:latin typeface="Arial" charset="0"/>
              </a:rPr>
              <a:t>Boxes are distinguishable (distinct) or not?</a:t>
            </a:r>
          </a:p>
          <a:p>
            <a:pPr marL="342900" indent="-342900">
              <a:buFont typeface="Arial"/>
              <a:buChar char="•"/>
            </a:pPr>
            <a:r>
              <a:rPr lang="en-GB" sz="2400" b="0" baseline="0" dirty="0">
                <a:latin typeface="Arial" charset="0"/>
              </a:rPr>
              <a:t>Boxes have limited capacity or infinite capacity?</a:t>
            </a:r>
          </a:p>
          <a:p>
            <a:pPr marL="342900" indent="-342900">
              <a:buFont typeface="Arial"/>
              <a:buChar char="•"/>
            </a:pPr>
            <a:r>
              <a:rPr lang="en-GB" sz="2400" b="0" baseline="0" dirty="0">
                <a:latin typeface="Arial" charset="0"/>
              </a:rPr>
              <a:t>Boxes are required to be non-empty?</a:t>
            </a:r>
          </a:p>
        </p:txBody>
      </p:sp>
    </p:spTree>
    <p:extLst>
      <p:ext uri="{BB962C8B-B14F-4D97-AF65-F5344CB8AC3E}">
        <p14:creationId xmlns:p14="http://schemas.microsoft.com/office/powerpoint/2010/main" val="1003188626"/>
      </p:ext>
    </p:extLst>
  </p:cSld>
  <p:clrMapOvr>
    <a:masterClrMapping/>
  </p:clrMapOvr>
  <p:transition spd="slow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  <a:noFill/>
          <a:ln/>
        </p:spPr>
        <p:txBody>
          <a:bodyPr/>
          <a:lstStyle/>
          <a:p>
            <a:r>
              <a:rPr lang="en-GB" sz="3200" b="1" dirty="0">
                <a:solidFill>
                  <a:srgbClr val="0000FF"/>
                </a:solidFill>
              </a:rPr>
              <a:t>Balls in Boxes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4588" y="1066800"/>
            <a:ext cx="9039412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r>
              <a:rPr lang="en-GB" sz="2400" dirty="0">
                <a:latin typeface="Arial" charset="0"/>
              </a:rPr>
              <a:t>We will only consider the cases where Boxes are distinguishable. The question when boxes are indistinguishable is hard. </a:t>
            </a:r>
          </a:p>
          <a:p>
            <a:pPr>
              <a:buClr>
                <a:schemeClr val="tx1"/>
              </a:buClr>
              <a:buFontTx/>
              <a:buNone/>
            </a:pPr>
            <a:endParaRPr lang="en-GB" sz="2400" dirty="0">
              <a:latin typeface="Arial" charset="0"/>
            </a:endParaRPr>
          </a:p>
          <a:p>
            <a:pPr>
              <a:buClr>
                <a:schemeClr val="tx1"/>
              </a:buClr>
            </a:pPr>
            <a:r>
              <a:rPr lang="en-GB" sz="2400" dirty="0">
                <a:latin typeface="Arial" charset="0"/>
              </a:rPr>
              <a:t>Case I: r distinguishable balls are to be placed in n distinguishable boxes with infinite capacity.</a:t>
            </a:r>
          </a:p>
          <a:p>
            <a:pPr>
              <a:buClr>
                <a:schemeClr val="tx1"/>
              </a:buClr>
            </a:pPr>
            <a:r>
              <a:rPr lang="en-GB" sz="2400" dirty="0">
                <a:latin typeface="Arial" charset="0"/>
              </a:rPr>
              <a:t>  We can divide the job into r tasks. </a:t>
            </a:r>
          </a:p>
          <a:p>
            <a:pPr lvl="1">
              <a:buClr>
                <a:schemeClr val="tx1"/>
              </a:buClr>
            </a:pPr>
            <a:r>
              <a:rPr lang="en-GB" dirty="0">
                <a:latin typeface="Arial" charset="0"/>
              </a:rPr>
              <a:t>T</a:t>
            </a:r>
            <a:r>
              <a:rPr lang="en-GB" baseline="-25000" dirty="0">
                <a:latin typeface="Arial" charset="0"/>
              </a:rPr>
              <a:t>i</a:t>
            </a:r>
            <a:r>
              <a:rPr lang="en-GB" dirty="0">
                <a:latin typeface="Arial" charset="0"/>
              </a:rPr>
              <a:t>: place the </a:t>
            </a:r>
            <a:r>
              <a:rPr lang="en-GB" dirty="0" err="1">
                <a:latin typeface="Arial" charset="0"/>
              </a:rPr>
              <a:t>i-th</a:t>
            </a:r>
            <a:r>
              <a:rPr lang="en-GB" dirty="0">
                <a:latin typeface="Arial" charset="0"/>
              </a:rPr>
              <a:t> ball. (</a:t>
            </a:r>
            <a:r>
              <a:rPr lang="en-GB" dirty="0" err="1">
                <a:latin typeface="Arial" charset="0"/>
              </a:rPr>
              <a:t>i</a:t>
            </a:r>
            <a:r>
              <a:rPr lang="en-GB" dirty="0">
                <a:latin typeface="Arial" charset="0"/>
              </a:rPr>
              <a:t>=1 to r)</a:t>
            </a:r>
          </a:p>
          <a:p>
            <a:pPr lvl="1">
              <a:buClr>
                <a:schemeClr val="tx1"/>
              </a:buClr>
            </a:pPr>
            <a:r>
              <a:rPr lang="en-GB" sz="2400" dirty="0">
                <a:latin typeface="Arial" charset="0"/>
              </a:rPr>
              <a:t> T</a:t>
            </a:r>
            <a:r>
              <a:rPr lang="en-GB" sz="2400" baseline="-25000" dirty="0">
                <a:latin typeface="Arial" charset="0"/>
              </a:rPr>
              <a:t>i</a:t>
            </a:r>
            <a:r>
              <a:rPr lang="en-GB" sz="2400" dirty="0">
                <a:latin typeface="Arial" charset="0"/>
              </a:rPr>
              <a:t> can be done in n ways (one can select any of the boxes).</a:t>
            </a:r>
          </a:p>
          <a:p>
            <a:pPr>
              <a:buClr>
                <a:schemeClr val="tx1"/>
              </a:buClr>
            </a:pPr>
            <a:endParaRPr lang="en-GB" sz="2400" dirty="0">
              <a:latin typeface="Arial" charset="0"/>
            </a:endParaRPr>
          </a:p>
          <a:p>
            <a:pPr>
              <a:buClr>
                <a:schemeClr val="tx1"/>
              </a:buClr>
            </a:pPr>
            <a:r>
              <a:rPr lang="en-GB" sz="2400" dirty="0">
                <a:latin typeface="Arial" charset="0"/>
              </a:rPr>
              <a:t>Using the multiplication rule, number of ways to do the job is</a:t>
            </a:r>
          </a:p>
          <a:p>
            <a:pPr>
              <a:buClr>
                <a:schemeClr val="tx1"/>
              </a:buClr>
              <a:buFontTx/>
              <a:buNone/>
            </a:pPr>
            <a:r>
              <a:rPr lang="en-GB" sz="2400" dirty="0">
                <a:latin typeface="Arial" charset="0"/>
              </a:rPr>
              <a:t>    n</a:t>
            </a:r>
            <a:r>
              <a:rPr lang="en-GB" sz="2400" baseline="30000" dirty="0">
                <a:latin typeface="Arial" charset="0"/>
              </a:rPr>
              <a:t>r</a:t>
            </a:r>
            <a:r>
              <a:rPr lang="en-GB" sz="2400" dirty="0">
                <a:latin typeface="Arial" charset="0"/>
              </a:rPr>
              <a:t>.</a:t>
            </a:r>
            <a:endParaRPr lang="en-GB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953308"/>
      </p:ext>
    </p:extLst>
  </p:cSld>
  <p:clrMapOvr>
    <a:masterClrMapping/>
  </p:clrMapOvr>
  <p:transition spd="slow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512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  <a:noFill/>
          <a:ln/>
        </p:spPr>
        <p:txBody>
          <a:bodyPr/>
          <a:lstStyle/>
          <a:p>
            <a:r>
              <a:rPr lang="en-GB" sz="3200" b="1" dirty="0">
                <a:solidFill>
                  <a:srgbClr val="0000FF"/>
                </a:solidFill>
              </a:rPr>
              <a:t>Balls in Boxes</a:t>
            </a:r>
            <a:endParaRPr lang="en-US" sz="3200" dirty="0"/>
          </a:p>
        </p:txBody>
      </p:sp>
      <p:sp>
        <p:nvSpPr>
          <p:cNvPr id="281603" name="Rectangle 512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066800"/>
            <a:ext cx="8534400" cy="1447800"/>
          </a:xfrm>
        </p:spPr>
        <p:txBody>
          <a:bodyPr/>
          <a:lstStyle/>
          <a:p>
            <a:pPr>
              <a:buClr>
                <a:schemeClr val="tx1"/>
              </a:buClr>
              <a:buFontTx/>
              <a:buNone/>
            </a:pPr>
            <a:endParaRPr lang="en-GB" sz="2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Clr>
                <a:schemeClr val="tx1"/>
              </a:buClr>
            </a:pPr>
            <a:r>
              <a:rPr lang="en-GB" sz="2400" dirty="0">
                <a:latin typeface="Arial" charset="0"/>
              </a:rPr>
              <a:t>Case II: r indistinguishable balls are to be placed in n distinguishable boxes with infinite capacity.</a:t>
            </a:r>
          </a:p>
        </p:txBody>
      </p:sp>
      <p:grpSp>
        <p:nvGrpSpPr>
          <p:cNvPr id="281617" name="Group 5137"/>
          <p:cNvGrpSpPr>
            <a:grpSpLocks/>
          </p:cNvGrpSpPr>
          <p:nvPr/>
        </p:nvGrpSpPr>
        <p:grpSpPr bwMode="auto">
          <a:xfrm>
            <a:off x="685800" y="2709863"/>
            <a:ext cx="6948488" cy="1557337"/>
            <a:chOff x="797" y="2283"/>
            <a:chExt cx="4377" cy="981"/>
          </a:xfrm>
        </p:grpSpPr>
        <p:sp>
          <p:nvSpPr>
            <p:cNvPr id="281605" name="Text Box 5125"/>
            <p:cNvSpPr txBox="1">
              <a:spLocks noChangeArrowheads="1"/>
            </p:cNvSpPr>
            <p:nvPr/>
          </p:nvSpPr>
          <p:spPr bwMode="auto">
            <a:xfrm>
              <a:off x="797" y="2347"/>
              <a:ext cx="486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82562" tIns="46038" rIns="182562" bIns="46038">
              <a:spAutoFit/>
            </a:bodyPr>
            <a:lstStyle/>
            <a:p>
              <a:pPr>
                <a:buFont typeface="Monotype Sorts" charset="0"/>
                <a:buNone/>
              </a:pPr>
              <a:r>
                <a:rPr lang="en-GB" sz="2400" b="0" baseline="0">
                  <a:latin typeface="Arial" charset="0"/>
                </a:rPr>
                <a:t>1st</a:t>
              </a:r>
            </a:p>
          </p:txBody>
        </p:sp>
        <p:sp>
          <p:nvSpPr>
            <p:cNvPr id="281606" name="Text Box 5126"/>
            <p:cNvSpPr txBox="1">
              <a:spLocks noChangeArrowheads="1"/>
            </p:cNvSpPr>
            <p:nvPr/>
          </p:nvSpPr>
          <p:spPr bwMode="auto">
            <a:xfrm>
              <a:off x="1680" y="2331"/>
              <a:ext cx="551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82562" tIns="46038" rIns="182562" bIns="46038">
              <a:spAutoFit/>
            </a:bodyPr>
            <a:lstStyle/>
            <a:p>
              <a:pPr>
                <a:buFont typeface="Monotype Sorts" charset="0"/>
                <a:buNone/>
              </a:pPr>
              <a:r>
                <a:rPr lang="en-GB" sz="2400" b="0" baseline="0">
                  <a:latin typeface="Arial" charset="0"/>
                </a:rPr>
                <a:t>2nd</a:t>
              </a:r>
            </a:p>
          </p:txBody>
        </p:sp>
        <p:sp>
          <p:nvSpPr>
            <p:cNvPr id="281607" name="Text Box 5127"/>
            <p:cNvSpPr txBox="1">
              <a:spLocks noChangeArrowheads="1"/>
            </p:cNvSpPr>
            <p:nvPr/>
          </p:nvSpPr>
          <p:spPr bwMode="auto">
            <a:xfrm>
              <a:off x="2544" y="2319"/>
              <a:ext cx="508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82562" tIns="46038" rIns="182562" bIns="46038">
              <a:spAutoFit/>
            </a:bodyPr>
            <a:lstStyle/>
            <a:p>
              <a:pPr>
                <a:buFont typeface="Monotype Sorts" charset="0"/>
                <a:buNone/>
              </a:pPr>
              <a:r>
                <a:rPr lang="en-GB" sz="2400" b="0" baseline="0">
                  <a:latin typeface="Arial" charset="0"/>
                </a:rPr>
                <a:t>3rd</a:t>
              </a:r>
            </a:p>
          </p:txBody>
        </p:sp>
        <p:sp>
          <p:nvSpPr>
            <p:cNvPr id="281608" name="Text Box 5128"/>
            <p:cNvSpPr txBox="1">
              <a:spLocks noChangeArrowheads="1"/>
            </p:cNvSpPr>
            <p:nvPr/>
          </p:nvSpPr>
          <p:spPr bwMode="auto">
            <a:xfrm>
              <a:off x="4524" y="2283"/>
              <a:ext cx="55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82562" tIns="46038" rIns="182562" bIns="46038">
              <a:spAutoFit/>
            </a:bodyPr>
            <a:lstStyle/>
            <a:p>
              <a:pPr>
                <a:buFont typeface="Monotype Sorts" charset="0"/>
                <a:buNone/>
              </a:pPr>
              <a:r>
                <a:rPr lang="en-GB" sz="2400" dirty="0">
                  <a:latin typeface="Arial" charset="0"/>
                </a:rPr>
                <a:t>n </a:t>
              </a:r>
              <a:r>
                <a:rPr lang="en-GB" sz="2400" b="0" baseline="0" dirty="0" err="1">
                  <a:latin typeface="Arial" charset="0"/>
                </a:rPr>
                <a:t>th</a:t>
              </a:r>
              <a:endParaRPr lang="en-GB" sz="2400" b="0" baseline="0" dirty="0">
                <a:latin typeface="Arial" charset="0"/>
              </a:endParaRPr>
            </a:p>
          </p:txBody>
        </p:sp>
        <p:sp>
          <p:nvSpPr>
            <p:cNvPr id="281609" name="Line 5129"/>
            <p:cNvSpPr>
              <a:spLocks noChangeShapeType="1"/>
            </p:cNvSpPr>
            <p:nvPr/>
          </p:nvSpPr>
          <p:spPr bwMode="auto">
            <a:xfrm>
              <a:off x="1440" y="2352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82562" tIns="46038" rIns="182562" bIns="46038" anchor="ctr"/>
            <a:lstStyle/>
            <a:p>
              <a:endParaRPr lang="en-US"/>
            </a:p>
          </p:txBody>
        </p:sp>
        <p:sp>
          <p:nvSpPr>
            <p:cNvPr id="281610" name="Line 5130"/>
            <p:cNvSpPr>
              <a:spLocks noChangeShapeType="1"/>
            </p:cNvSpPr>
            <p:nvPr/>
          </p:nvSpPr>
          <p:spPr bwMode="auto">
            <a:xfrm>
              <a:off x="2400" y="2352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82562" tIns="46038" rIns="182562" bIns="46038" anchor="ctr"/>
            <a:lstStyle/>
            <a:p>
              <a:endParaRPr lang="en-US"/>
            </a:p>
          </p:txBody>
        </p:sp>
        <p:sp>
          <p:nvSpPr>
            <p:cNvPr id="281611" name="Line 5131"/>
            <p:cNvSpPr>
              <a:spLocks noChangeShapeType="1"/>
            </p:cNvSpPr>
            <p:nvPr/>
          </p:nvSpPr>
          <p:spPr bwMode="auto">
            <a:xfrm>
              <a:off x="3360" y="2352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82562" tIns="46038" rIns="182562" bIns="46038" anchor="ctr"/>
            <a:lstStyle/>
            <a:p>
              <a:endParaRPr lang="en-US"/>
            </a:p>
          </p:txBody>
        </p:sp>
        <p:sp>
          <p:nvSpPr>
            <p:cNvPr id="281612" name="Line 5132"/>
            <p:cNvSpPr>
              <a:spLocks noChangeShapeType="1"/>
            </p:cNvSpPr>
            <p:nvPr/>
          </p:nvSpPr>
          <p:spPr bwMode="auto">
            <a:xfrm>
              <a:off x="4320" y="2352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82562" tIns="46038" rIns="182562" bIns="46038" anchor="ctr"/>
            <a:lstStyle/>
            <a:p>
              <a:endParaRPr lang="en-US"/>
            </a:p>
          </p:txBody>
        </p:sp>
        <p:sp>
          <p:nvSpPr>
            <p:cNvPr id="281613" name="Text Box 5133"/>
            <p:cNvSpPr txBox="1">
              <a:spLocks noChangeArrowheads="1"/>
            </p:cNvSpPr>
            <p:nvPr/>
          </p:nvSpPr>
          <p:spPr bwMode="auto">
            <a:xfrm>
              <a:off x="3552" y="2331"/>
              <a:ext cx="475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82562" tIns="46038" rIns="182562" bIns="46038">
              <a:spAutoFit/>
            </a:bodyPr>
            <a:lstStyle/>
            <a:p>
              <a:pPr>
                <a:buFont typeface="Monotype Sorts" charset="0"/>
                <a:buNone/>
              </a:pPr>
              <a:r>
                <a:rPr lang="en-GB" sz="2400" b="0" baseline="0">
                  <a:latin typeface="Arial" charset="0"/>
                </a:rPr>
                <a:t>….</a:t>
              </a:r>
            </a:p>
          </p:txBody>
        </p:sp>
        <p:sp>
          <p:nvSpPr>
            <p:cNvPr id="281614" name="Text Box 5134"/>
            <p:cNvSpPr txBox="1">
              <a:spLocks noChangeArrowheads="1"/>
            </p:cNvSpPr>
            <p:nvPr/>
          </p:nvSpPr>
          <p:spPr bwMode="auto">
            <a:xfrm>
              <a:off x="864" y="2859"/>
              <a:ext cx="486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82562" tIns="46038" rIns="182562" bIns="46038">
              <a:spAutoFit/>
            </a:bodyPr>
            <a:lstStyle/>
            <a:p>
              <a:pPr>
                <a:buFont typeface="Monotype Sorts" charset="0"/>
                <a:buNone/>
              </a:pPr>
              <a:r>
                <a:rPr lang="en-GB" sz="2400" b="0" baseline="0">
                  <a:latin typeface="Arial" charset="0"/>
                </a:rPr>
                <a:t>XX</a:t>
              </a:r>
            </a:p>
          </p:txBody>
        </p:sp>
        <p:sp>
          <p:nvSpPr>
            <p:cNvPr id="281615" name="Text Box 5135"/>
            <p:cNvSpPr txBox="1">
              <a:spLocks noChangeArrowheads="1"/>
            </p:cNvSpPr>
            <p:nvPr/>
          </p:nvSpPr>
          <p:spPr bwMode="auto">
            <a:xfrm>
              <a:off x="1632" y="2859"/>
              <a:ext cx="358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82562" tIns="46038" rIns="182562" bIns="46038">
              <a:spAutoFit/>
            </a:bodyPr>
            <a:lstStyle/>
            <a:p>
              <a:pPr>
                <a:buFont typeface="Monotype Sorts" charset="0"/>
                <a:buNone/>
              </a:pPr>
              <a:r>
                <a:rPr lang="en-GB" sz="2400" b="0" baseline="0">
                  <a:latin typeface="Arial" charset="0"/>
                </a:rPr>
                <a:t>X</a:t>
              </a:r>
            </a:p>
          </p:txBody>
        </p:sp>
        <p:sp>
          <p:nvSpPr>
            <p:cNvPr id="281616" name="Text Box 5136"/>
            <p:cNvSpPr txBox="1">
              <a:spLocks noChangeArrowheads="1"/>
            </p:cNvSpPr>
            <p:nvPr/>
          </p:nvSpPr>
          <p:spPr bwMode="auto">
            <a:xfrm>
              <a:off x="4560" y="2811"/>
              <a:ext cx="614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82562" tIns="46038" rIns="182562" bIns="46038">
              <a:spAutoFit/>
            </a:bodyPr>
            <a:lstStyle/>
            <a:p>
              <a:pPr>
                <a:buFont typeface="Monotype Sorts" charset="0"/>
                <a:buNone/>
              </a:pPr>
              <a:r>
                <a:rPr lang="en-GB" sz="2400" b="0" baseline="0">
                  <a:latin typeface="Arial" charset="0"/>
                </a:rPr>
                <a:t>XXX</a:t>
              </a:r>
            </a:p>
          </p:txBody>
        </p:sp>
      </p:grpSp>
      <p:sp>
        <p:nvSpPr>
          <p:cNvPr id="281619" name="Text Box 5139"/>
          <p:cNvSpPr txBox="1">
            <a:spLocks noChangeArrowheads="1"/>
          </p:cNvSpPr>
          <p:nvPr/>
        </p:nvSpPr>
        <p:spPr bwMode="auto">
          <a:xfrm>
            <a:off x="655638" y="4567238"/>
            <a:ext cx="7878762" cy="83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82562" tIns="46038" rIns="182562" bIns="46038">
            <a:spAutoFit/>
          </a:bodyPr>
          <a:lstStyle/>
          <a:p>
            <a:pPr>
              <a:buFont typeface="Monotype Sorts" charset="0"/>
              <a:buNone/>
            </a:pPr>
            <a:r>
              <a:rPr lang="en-GB" sz="2400" b="0" baseline="0" dirty="0">
                <a:latin typeface="Arial" charset="0"/>
              </a:rPr>
              <a:t>Choosing r-combination from a set of size n with repetition allowed. </a:t>
            </a:r>
          </a:p>
        </p:txBody>
      </p:sp>
      <p:sp>
        <p:nvSpPr>
          <p:cNvPr id="281621" name="Text Box 5141"/>
          <p:cNvSpPr txBox="1">
            <a:spLocks noChangeArrowheads="1"/>
          </p:cNvSpPr>
          <p:nvPr/>
        </p:nvSpPr>
        <p:spPr bwMode="auto">
          <a:xfrm>
            <a:off x="381000" y="5388420"/>
            <a:ext cx="815340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82562" tIns="46038" rIns="182562" bIns="46038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GB" sz="2400" b="0" baseline="0" dirty="0">
                <a:latin typeface="Arial" charset="0"/>
              </a:rPr>
              <a:t>This can be done in </a:t>
            </a:r>
            <a:r>
              <a:rPr lang="en-GB" sz="2400" b="0" baseline="0" dirty="0">
                <a:solidFill>
                  <a:srgbClr val="FF0000"/>
                </a:solidFill>
                <a:latin typeface="Arial" charset="0"/>
              </a:rPr>
              <a:t>C(r+n-1,n-1)</a:t>
            </a:r>
            <a:r>
              <a:rPr lang="en-GB" sz="2400" b="0" baseline="0" dirty="0">
                <a:latin typeface="Arial" charset="0"/>
              </a:rPr>
              <a:t> ways by the theorem done earlier.</a:t>
            </a:r>
          </a:p>
          <a:p>
            <a:endParaRPr lang="en-GB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806707"/>
      </p:ext>
    </p:extLst>
  </p:cSld>
  <p:clrMapOvr>
    <a:masterClrMapping/>
  </p:clrMapOvr>
  <p:transition spd="slow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  <a:noFill/>
          <a:ln/>
        </p:spPr>
        <p:txBody>
          <a:bodyPr/>
          <a:lstStyle/>
          <a:p>
            <a:r>
              <a:rPr lang="en-GB" sz="3200" b="1" dirty="0">
                <a:solidFill>
                  <a:srgbClr val="0000FF"/>
                </a:solidFill>
              </a:rPr>
              <a:t>Balls in Boxes</a:t>
            </a:r>
            <a:endParaRPr lang="en-US" sz="3200" dirty="0"/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066800"/>
            <a:ext cx="8534400" cy="2773082"/>
          </a:xfrm>
        </p:spPr>
        <p:txBody>
          <a:bodyPr/>
          <a:lstStyle/>
          <a:p>
            <a:pPr>
              <a:buClr>
                <a:schemeClr val="tx1"/>
              </a:buClr>
              <a:buFontTx/>
              <a:buNone/>
            </a:pPr>
            <a:endParaRPr lang="en-GB" sz="2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Clr>
                <a:schemeClr val="tx1"/>
              </a:buClr>
            </a:pPr>
            <a:r>
              <a:rPr lang="en-GB" sz="2400" dirty="0">
                <a:latin typeface="Arial" charset="0"/>
              </a:rPr>
              <a:t>Case III: r  distinguishable balls are to be placed in n distinguishable boxes with capacity =1.</a:t>
            </a:r>
          </a:p>
          <a:p>
            <a:pPr marL="0" indent="0">
              <a:buClr>
                <a:schemeClr val="tx1"/>
              </a:buClr>
              <a:buNone/>
            </a:pPr>
            <a:endParaRPr lang="en-GB" sz="2400" dirty="0">
              <a:latin typeface="Arial" charset="0"/>
            </a:endParaRPr>
          </a:p>
          <a:p>
            <a:pPr lvl="1">
              <a:buClr>
                <a:schemeClr val="tx1"/>
              </a:buClr>
            </a:pPr>
            <a:r>
              <a:rPr lang="en-GB" dirty="0">
                <a:latin typeface="Arial" charset="0"/>
              </a:rPr>
              <a:t>n &lt; r     </a:t>
            </a:r>
            <a:r>
              <a:rPr lang="en-GB" dirty="0">
                <a:latin typeface="Arial" charset="0"/>
                <a:sym typeface="Symbol" charset="0"/>
              </a:rPr>
              <a:t></a:t>
            </a:r>
            <a:r>
              <a:rPr lang="en-GB" dirty="0">
                <a:latin typeface="Arial" charset="0"/>
              </a:rPr>
              <a:t>     0 ways</a:t>
            </a:r>
          </a:p>
          <a:p>
            <a:pPr lvl="1">
              <a:buClr>
                <a:schemeClr val="tx1"/>
              </a:buClr>
            </a:pPr>
            <a:r>
              <a:rPr lang="en-GB" dirty="0">
                <a:latin typeface="Arial" charset="0"/>
              </a:rPr>
              <a:t>n </a:t>
            </a:r>
            <a:r>
              <a:rPr lang="en-GB" dirty="0">
                <a:latin typeface="Arial" charset="0"/>
                <a:sym typeface="Symbol" charset="0"/>
              </a:rPr>
              <a:t> r</a:t>
            </a:r>
            <a:r>
              <a:rPr lang="en-GB" dirty="0">
                <a:latin typeface="Arial" charset="0"/>
              </a:rPr>
              <a:t> 	</a:t>
            </a:r>
            <a:r>
              <a:rPr lang="en-GB" dirty="0">
                <a:latin typeface="Arial" charset="0"/>
                <a:sym typeface="Symbol" charset="0"/>
              </a:rPr>
              <a:t>   </a:t>
            </a:r>
            <a:r>
              <a:rPr lang="en-GB" dirty="0">
                <a:latin typeface="Arial" charset="0"/>
              </a:rPr>
              <a:t> P(</a:t>
            </a:r>
            <a:r>
              <a:rPr lang="en-GB" dirty="0" err="1">
                <a:latin typeface="Arial" charset="0"/>
              </a:rPr>
              <a:t>n,r</a:t>
            </a:r>
            <a:r>
              <a:rPr lang="en-GB" dirty="0">
                <a:latin typeface="Arial" charset="0"/>
              </a:rPr>
              <a:t>) ways</a:t>
            </a:r>
          </a:p>
          <a:p>
            <a:pPr lvl="1">
              <a:buClr>
                <a:schemeClr val="tx1"/>
              </a:buClr>
            </a:pPr>
            <a:endParaRPr lang="en-GB" dirty="0">
              <a:latin typeface="Arial" charset="0"/>
            </a:endParaRPr>
          </a:p>
          <a:p>
            <a:pPr>
              <a:buClr>
                <a:schemeClr val="tx1"/>
              </a:buClr>
            </a:pPr>
            <a:endParaRPr lang="en-GB" sz="2400" dirty="0">
              <a:latin typeface="Arial" charset="0"/>
            </a:endParaRPr>
          </a:p>
          <a:p>
            <a:pPr lvl="1">
              <a:buClr>
                <a:schemeClr val="tx1"/>
              </a:buClr>
            </a:pPr>
            <a:endParaRPr lang="en-GB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732304"/>
      </p:ext>
    </p:extLst>
  </p:cSld>
  <p:clrMapOvr>
    <a:masterClrMapping/>
  </p:clrMapOvr>
  <p:transition spd="slow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  <a:noFill/>
          <a:ln/>
        </p:spPr>
        <p:txBody>
          <a:bodyPr/>
          <a:lstStyle/>
          <a:p>
            <a:r>
              <a:rPr lang="en-GB" sz="3200" b="1" dirty="0">
                <a:solidFill>
                  <a:srgbClr val="0000FF"/>
                </a:solidFill>
              </a:rPr>
              <a:t>Balls in Boxes</a:t>
            </a:r>
            <a:endParaRPr lang="en-US" sz="3200" dirty="0"/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066800"/>
            <a:ext cx="8534400" cy="5357906"/>
          </a:xfrm>
        </p:spPr>
        <p:txBody>
          <a:bodyPr/>
          <a:lstStyle/>
          <a:p>
            <a:pPr>
              <a:buClr>
                <a:schemeClr val="tx1"/>
              </a:buClr>
              <a:buFontTx/>
              <a:buNone/>
            </a:pPr>
            <a:endParaRPr lang="en-GB" sz="2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Clr>
                <a:schemeClr val="tx1"/>
              </a:buClr>
            </a:pPr>
            <a:r>
              <a:rPr lang="en-GB" sz="2400" dirty="0">
                <a:latin typeface="Arial" charset="0"/>
              </a:rPr>
              <a:t>Case IV: r  indistinguishable balls are to be placed in n distinguishable boxes with capacity =1.</a:t>
            </a:r>
          </a:p>
          <a:p>
            <a:pPr>
              <a:buClr>
                <a:schemeClr val="tx1"/>
              </a:buClr>
            </a:pPr>
            <a:endParaRPr lang="en-GB" sz="2400" dirty="0">
              <a:latin typeface="Arial" charset="0"/>
            </a:endParaRPr>
          </a:p>
          <a:p>
            <a:pPr lvl="1">
              <a:buClr>
                <a:schemeClr val="tx1"/>
              </a:buClr>
            </a:pPr>
            <a:r>
              <a:rPr lang="en-GB" dirty="0">
                <a:latin typeface="Arial" charset="0"/>
              </a:rPr>
              <a:t>n &lt; r </a:t>
            </a:r>
            <a:r>
              <a:rPr lang="en-GB" dirty="0">
                <a:latin typeface="Arial" charset="0"/>
                <a:sym typeface="Symbol" charset="0"/>
              </a:rPr>
              <a:t></a:t>
            </a:r>
            <a:r>
              <a:rPr lang="en-GB" dirty="0">
                <a:latin typeface="Arial" charset="0"/>
              </a:rPr>
              <a:t> 0 ways</a:t>
            </a:r>
          </a:p>
          <a:p>
            <a:pPr lvl="1">
              <a:buClr>
                <a:schemeClr val="tx1"/>
              </a:buClr>
            </a:pPr>
            <a:endParaRPr lang="en-GB" dirty="0">
              <a:latin typeface="Arial" charset="0"/>
            </a:endParaRPr>
          </a:p>
          <a:p>
            <a:pPr lvl="1">
              <a:buClr>
                <a:schemeClr val="tx1"/>
              </a:buClr>
            </a:pPr>
            <a:r>
              <a:rPr lang="en-GB" dirty="0">
                <a:latin typeface="Arial" charset="0"/>
              </a:rPr>
              <a:t>n </a:t>
            </a:r>
            <a:r>
              <a:rPr lang="en-GB" dirty="0">
                <a:latin typeface="Arial" charset="0"/>
                <a:sym typeface="Symbol" charset="0"/>
              </a:rPr>
              <a:t>  r</a:t>
            </a:r>
            <a:r>
              <a:rPr lang="en-GB" dirty="0">
                <a:latin typeface="Arial" charset="0"/>
              </a:rPr>
              <a:t> </a:t>
            </a:r>
            <a:r>
              <a:rPr lang="en-GB" dirty="0">
                <a:latin typeface="Arial" charset="0"/>
                <a:sym typeface="Symbol" charset="0"/>
              </a:rPr>
              <a:t>       ways</a:t>
            </a:r>
          </a:p>
          <a:p>
            <a:pPr lvl="1">
              <a:buClr>
                <a:schemeClr val="tx1"/>
              </a:buClr>
            </a:pPr>
            <a:endParaRPr lang="en-GB" dirty="0">
              <a:latin typeface="Arial" charset="0"/>
            </a:endParaRPr>
          </a:p>
          <a:p>
            <a:pPr lvl="1">
              <a:buClr>
                <a:schemeClr val="tx1"/>
              </a:buClr>
            </a:pPr>
            <a:endParaRPr lang="en-GB" sz="2000" dirty="0">
              <a:latin typeface="Arial" charset="0"/>
            </a:endParaRPr>
          </a:p>
        </p:txBody>
      </p:sp>
      <p:pic>
        <p:nvPicPr>
          <p:cNvPr id="2" name="Picture 1" descr="Screen Shot 2018-01-14 at 9.43.0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242" y="3372970"/>
            <a:ext cx="689255" cy="90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022725"/>
      </p:ext>
    </p:extLst>
  </p:cSld>
  <p:clrMapOvr>
    <a:masterClrMapping/>
  </p:clrMapOvr>
  <p:transition spd="slow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-68729"/>
            <a:ext cx="7772400" cy="1143000"/>
          </a:xfrm>
          <a:noFill/>
          <a:ln/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0000FF"/>
                </a:solidFill>
              </a:rPr>
              <a:t>Balls in Boxes: non-empty boxes.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287747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066800"/>
            <a:ext cx="8153400" cy="4572000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GB" sz="2400" dirty="0">
                <a:latin typeface="Arial" charset="0"/>
              </a:rPr>
              <a:t>Case V: r indistinguishable balls are to be placed in n distinguishable boxes, with unlimited capacity such that each box is non-empty.</a:t>
            </a:r>
          </a:p>
          <a:p>
            <a:pPr lvl="1">
              <a:buClr>
                <a:schemeClr val="tx1"/>
              </a:buClr>
            </a:pPr>
            <a:r>
              <a:rPr lang="en-GB" dirty="0">
                <a:latin typeface="Arial" charset="0"/>
              </a:rPr>
              <a:t>r &lt; n: 0 ways.</a:t>
            </a:r>
          </a:p>
          <a:p>
            <a:pPr lvl="1">
              <a:buClr>
                <a:schemeClr val="tx1"/>
              </a:buClr>
            </a:pPr>
            <a:r>
              <a:rPr lang="en-GB" dirty="0">
                <a:latin typeface="Arial" charset="0"/>
              </a:rPr>
              <a:t>r </a:t>
            </a:r>
            <a:r>
              <a:rPr lang="en-GB" dirty="0">
                <a:latin typeface="Arial" charset="0"/>
                <a:sym typeface="Symbol" charset="0"/>
              </a:rPr>
              <a:t></a:t>
            </a:r>
            <a:r>
              <a:rPr lang="en-GB" dirty="0">
                <a:latin typeface="Arial" charset="0"/>
              </a:rPr>
              <a:t> n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en-GB" sz="2400" dirty="0">
                <a:latin typeface="Arial" charset="0"/>
              </a:rPr>
              <a:t>	Give one ball to each box.</a:t>
            </a:r>
          </a:p>
          <a:p>
            <a:pPr>
              <a:buClr>
                <a:schemeClr val="tx1"/>
              </a:buClr>
              <a:buFontTx/>
              <a:buNone/>
            </a:pPr>
            <a:r>
              <a:rPr lang="en-GB" dirty="0">
                <a:latin typeface="Arial" charset="0"/>
                <a:sym typeface="Symbol" charset="0"/>
              </a:rPr>
              <a:t>			</a:t>
            </a:r>
            <a:r>
              <a:rPr lang="en-GB" sz="2400" dirty="0">
                <a:latin typeface="Arial" charset="0"/>
              </a:rPr>
              <a:t>Now distribute the remaining r-n balls in n boxes, 			without the non-empty constraint.</a:t>
            </a:r>
          </a:p>
          <a:p>
            <a:pPr>
              <a:buClr>
                <a:schemeClr val="tx1"/>
              </a:buClr>
              <a:buFontTx/>
              <a:buNone/>
            </a:pPr>
            <a:endParaRPr lang="en-GB" sz="2400" dirty="0">
              <a:latin typeface="Arial" charset="0"/>
            </a:endParaRPr>
          </a:p>
        </p:txBody>
      </p:sp>
      <p:pic>
        <p:nvPicPr>
          <p:cNvPr id="2" name="Picture 1" descr="Screen Shot 2018-01-14 at 9.54.0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453" y="4602628"/>
            <a:ext cx="37211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537483"/>
      </p:ext>
    </p:extLst>
  </p:cSld>
  <p:clrMapOvr>
    <a:masterClrMapping/>
  </p:clrMapOvr>
  <p:transition spd="slow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  <a:noFill/>
          <a:ln/>
        </p:spPr>
        <p:txBody>
          <a:bodyPr/>
          <a:lstStyle/>
          <a:p>
            <a:r>
              <a:rPr lang="en-GB" sz="3200" b="1" dirty="0">
                <a:solidFill>
                  <a:srgbClr val="0000FF"/>
                </a:solidFill>
              </a:rPr>
              <a:t>Balls in Boxes: non-empty boxes.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289795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066800"/>
            <a:ext cx="8534400" cy="5181600"/>
          </a:xfrm>
        </p:spPr>
        <p:txBody>
          <a:bodyPr/>
          <a:lstStyle/>
          <a:p>
            <a:pPr>
              <a:buClr>
                <a:schemeClr val="tx1"/>
              </a:buClr>
              <a:buFontTx/>
              <a:buNone/>
            </a:pPr>
            <a:endParaRPr lang="en-GB" sz="2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Clr>
                <a:schemeClr val="tx1"/>
              </a:buClr>
            </a:pPr>
            <a:r>
              <a:rPr lang="en-GB" sz="2400" dirty="0">
                <a:latin typeface="Arial" charset="0"/>
              </a:rPr>
              <a:t>Case VI: r  indistinguishable balls are to be placed in n distinguishable boxes, with capacity = 1, such that each box is non-empty.</a:t>
            </a:r>
          </a:p>
          <a:p>
            <a:pPr lvl="1">
              <a:buClr>
                <a:schemeClr val="tx1"/>
              </a:buClr>
            </a:pPr>
            <a:r>
              <a:rPr lang="en-GB" dirty="0">
                <a:latin typeface="Arial" charset="0"/>
              </a:rPr>
              <a:t>If r = n:  1 way</a:t>
            </a:r>
            <a:r>
              <a:rPr lang="en-GB" sz="2000" dirty="0">
                <a:latin typeface="Arial" charset="0"/>
              </a:rPr>
              <a:t>.</a:t>
            </a:r>
          </a:p>
          <a:p>
            <a:pPr lvl="1">
              <a:buClr>
                <a:schemeClr val="tx1"/>
              </a:buClr>
            </a:pPr>
            <a:r>
              <a:rPr lang="en-GB" sz="2400" dirty="0">
                <a:latin typeface="Arial" charset="0"/>
              </a:rPr>
              <a:t>If r </a:t>
            </a:r>
            <a:r>
              <a:rPr lang="en-GB" sz="2400" dirty="0">
                <a:latin typeface="Arial" charset="0"/>
                <a:sym typeface="Symbol" charset="0"/>
              </a:rPr>
              <a:t> n :  0 way.</a:t>
            </a:r>
            <a:endParaRPr lang="en-GB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107618"/>
      </p:ext>
    </p:extLst>
  </p:cSld>
  <p:clrMapOvr>
    <a:masterClrMapping/>
  </p:clrMapOvr>
  <p:transition spd="slow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It is important to recognize the equivalence of the following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82212" cy="4391212"/>
          </a:xfrm>
        </p:spPr>
        <p:txBody>
          <a:bodyPr>
            <a:normAutofit fontScale="92500"/>
          </a:bodyPr>
          <a:lstStyle/>
          <a:p>
            <a:r>
              <a:rPr lang="en-US" dirty="0"/>
              <a:t>The number of integer solutions of the equation 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00FF"/>
                </a:solidFill>
              </a:rPr>
              <a:t>x</a:t>
            </a:r>
            <a:r>
              <a:rPr lang="en-US" baseline="-25000" dirty="0">
                <a:solidFill>
                  <a:srgbClr val="0000FF"/>
                </a:solidFill>
              </a:rPr>
              <a:t>1 </a:t>
            </a:r>
            <a:r>
              <a:rPr lang="en-US" dirty="0">
                <a:solidFill>
                  <a:srgbClr val="0000FF"/>
                </a:solidFill>
              </a:rPr>
              <a:t>+ x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 + … + </a:t>
            </a:r>
            <a:r>
              <a:rPr lang="en-US" dirty="0" err="1">
                <a:solidFill>
                  <a:srgbClr val="0000FF"/>
                </a:solidFill>
              </a:rPr>
              <a:t>x</a:t>
            </a:r>
            <a:r>
              <a:rPr lang="en-US" baseline="-25000" dirty="0" err="1">
                <a:solidFill>
                  <a:srgbClr val="0000FF"/>
                </a:solidFill>
              </a:rPr>
              <a:t>n</a:t>
            </a:r>
            <a:r>
              <a:rPr lang="en-US" dirty="0">
                <a:solidFill>
                  <a:srgbClr val="0000FF"/>
                </a:solidFill>
              </a:rPr>
              <a:t> = r where x</a:t>
            </a:r>
            <a:r>
              <a:rPr lang="en-US" baseline="-25000" dirty="0">
                <a:solidFill>
                  <a:srgbClr val="0000FF"/>
                </a:solidFill>
              </a:rPr>
              <a:t>i</a:t>
            </a:r>
            <a:r>
              <a:rPr lang="en-US" dirty="0">
                <a:solidFill>
                  <a:srgbClr val="0000FF"/>
                </a:solidFill>
              </a:rPr>
              <a:t> ≥ 0 for all 1 ≤ </a:t>
            </a:r>
            <a:r>
              <a:rPr lang="en-US" dirty="0" err="1">
                <a:solidFill>
                  <a:srgbClr val="0000FF"/>
                </a:solidFill>
              </a:rPr>
              <a:t>i</a:t>
            </a:r>
            <a:r>
              <a:rPr lang="en-US" dirty="0">
                <a:solidFill>
                  <a:srgbClr val="0000FF"/>
                </a:solidFill>
              </a:rPr>
              <a:t> ≤ n.</a:t>
            </a:r>
          </a:p>
          <a:p>
            <a:r>
              <a:rPr lang="en-US" sz="2800" dirty="0">
                <a:solidFill>
                  <a:srgbClr val="000000"/>
                </a:solidFill>
              </a:rPr>
              <a:t>The number of choices, with repetitions, of size r from a collection of n objects.</a:t>
            </a:r>
          </a:p>
          <a:p>
            <a:r>
              <a:rPr lang="en-US" sz="2800" dirty="0">
                <a:solidFill>
                  <a:srgbClr val="000000"/>
                </a:solidFill>
              </a:rPr>
              <a:t>The number of choices of distributing r indistinguishable balls to n bins with no restriction (i.e. a bin can get no ball).</a:t>
            </a:r>
          </a:p>
          <a:p>
            <a:r>
              <a:rPr lang="en-US" sz="2800" dirty="0">
                <a:solidFill>
                  <a:srgbClr val="000000"/>
                </a:solidFill>
              </a:rPr>
              <a:t>The number of ways of placing r indistinguishable balls in n distinct bins.</a:t>
            </a:r>
          </a:p>
          <a:p>
            <a:r>
              <a:rPr lang="en-US" sz="2800" dirty="0">
                <a:solidFill>
                  <a:srgbClr val="000000"/>
                </a:solidFill>
              </a:rPr>
              <a:t>Total number of integral solutions = C(r+n-1, n-1)</a:t>
            </a:r>
          </a:p>
          <a:p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5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ECAB2-CF6C-3745-AAA3-966D52C9F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F10DE-C4D6-D148-8DAE-9C9DC4FD7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12900"/>
            <a:ext cx="91440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How many terms are there in the expansion of (</a:t>
            </a:r>
            <a:r>
              <a:rPr lang="en-US" sz="2800" dirty="0" err="1"/>
              <a:t>x+y+z</a:t>
            </a:r>
            <a:r>
              <a:rPr lang="en-US" sz="2800" dirty="0"/>
              <a:t>)</a:t>
            </a:r>
            <a:r>
              <a:rPr lang="en-US" sz="2800" baseline="30000" dirty="0"/>
              <a:t>r</a:t>
            </a:r>
            <a:r>
              <a:rPr lang="en-US" sz="2800" dirty="0"/>
              <a:t>?</a:t>
            </a:r>
          </a:p>
          <a:p>
            <a:r>
              <a:rPr lang="en-US" sz="2800" dirty="0"/>
              <a:t>How many terms of the type </a:t>
            </a:r>
            <a:r>
              <a:rPr lang="en-US" sz="2800" dirty="0" err="1">
                <a:solidFill>
                  <a:srgbClr val="C00000"/>
                </a:solidFill>
              </a:rPr>
              <a:t>x</a:t>
            </a:r>
            <a:r>
              <a:rPr lang="en-US" sz="2800" baseline="30000" dirty="0" err="1">
                <a:solidFill>
                  <a:srgbClr val="C00000"/>
                </a:solidFill>
              </a:rPr>
              <a:t>i</a:t>
            </a:r>
            <a:r>
              <a:rPr lang="en-US" sz="2800" dirty="0" err="1">
                <a:solidFill>
                  <a:srgbClr val="C00000"/>
                </a:solidFill>
              </a:rPr>
              <a:t>y</a:t>
            </a:r>
            <a:r>
              <a:rPr lang="en-US" sz="2800" baseline="30000" dirty="0" err="1">
                <a:solidFill>
                  <a:srgbClr val="C00000"/>
                </a:solidFill>
              </a:rPr>
              <a:t>j</a:t>
            </a:r>
            <a:r>
              <a:rPr lang="en-US" sz="2800" dirty="0" err="1">
                <a:solidFill>
                  <a:srgbClr val="C00000"/>
                </a:solidFill>
              </a:rPr>
              <a:t>z</a:t>
            </a:r>
            <a:r>
              <a:rPr lang="en-US" sz="2800" baseline="30000" dirty="0" err="1">
                <a:solidFill>
                  <a:srgbClr val="C00000"/>
                </a:solidFill>
              </a:rPr>
              <a:t>k</a:t>
            </a:r>
            <a:r>
              <a:rPr lang="en-US" sz="2800" baseline="30000" dirty="0">
                <a:solidFill>
                  <a:srgbClr val="C00000"/>
                </a:solidFill>
              </a:rPr>
              <a:t>  </a:t>
            </a:r>
            <a:r>
              <a:rPr lang="en-US" sz="2800" dirty="0"/>
              <a:t>are there where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i+j+k</a:t>
            </a:r>
            <a:r>
              <a:rPr lang="en-US" sz="2800" dirty="0">
                <a:solidFill>
                  <a:srgbClr val="C00000"/>
                </a:solidFill>
              </a:rPr>
              <a:t> =r?</a:t>
            </a:r>
          </a:p>
          <a:p>
            <a:r>
              <a:rPr lang="en-US" sz="2800" dirty="0">
                <a:solidFill>
                  <a:srgbClr val="0000FF"/>
                </a:solidFill>
              </a:rPr>
              <a:t>(r,0,0),(0,r,0), (0,0,r), (r-1,1,0)….. are integral solutions of </a:t>
            </a:r>
            <a:r>
              <a:rPr lang="en-US" sz="2800" dirty="0" err="1">
                <a:solidFill>
                  <a:srgbClr val="0000FF"/>
                </a:solidFill>
              </a:rPr>
              <a:t>i+j+k</a:t>
            </a:r>
            <a:r>
              <a:rPr lang="en-US" sz="2800" dirty="0">
                <a:solidFill>
                  <a:srgbClr val="0000FF"/>
                </a:solidFill>
              </a:rPr>
              <a:t> = r, where </a:t>
            </a:r>
            <a:r>
              <a:rPr lang="en-US" sz="2800" dirty="0" err="1">
                <a:solidFill>
                  <a:srgbClr val="0000FF"/>
                </a:solidFill>
              </a:rPr>
              <a:t>i,j</a:t>
            </a:r>
            <a:r>
              <a:rPr lang="en-US" sz="2800" dirty="0">
                <a:solidFill>
                  <a:srgbClr val="0000FF"/>
                </a:solidFill>
              </a:rPr>
              <a:t> and k are nonnegative.</a:t>
            </a:r>
          </a:p>
          <a:p>
            <a:endParaRPr lang="en-US" sz="2800" dirty="0">
              <a:solidFill>
                <a:srgbClr val="0000FF"/>
              </a:solidFill>
            </a:endParaRPr>
          </a:p>
          <a:p>
            <a:r>
              <a:rPr lang="en-US" sz="2800" dirty="0">
                <a:solidFill>
                  <a:srgbClr val="C00000"/>
                </a:solidFill>
              </a:rPr>
              <a:t>This is nothing but r-combination, with three (=n) distinct objects.</a:t>
            </a:r>
          </a:p>
          <a:p>
            <a:r>
              <a:rPr lang="en-US" sz="2800" dirty="0">
                <a:solidFill>
                  <a:srgbClr val="C00000"/>
                </a:solidFill>
              </a:rPr>
              <a:t>Ans: C(r+n-1,n-1).</a:t>
            </a:r>
          </a:p>
          <a:p>
            <a:endParaRPr lang="en-US" sz="2800" dirty="0">
              <a:solidFill>
                <a:srgbClr val="C00000"/>
              </a:solidFill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3319343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588" y="1600200"/>
            <a:ext cx="9039412" cy="4973918"/>
          </a:xfrm>
        </p:spPr>
        <p:txBody>
          <a:bodyPr>
            <a:normAutofit/>
          </a:bodyPr>
          <a:lstStyle/>
          <a:p>
            <a:r>
              <a:rPr lang="en-US" sz="2800" dirty="0"/>
              <a:t>A doughnut shop has plain doughnuts, cherry doughnuts, chocolate doughnuts, almond doughnuts, apple doughnuts, broccoli doughnuts. How many ways are there to choose: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(e) two dozen doughnuts with at least one plain, at least two cherry, at least three chocolate, at least one almond, at least two apple, no more than three broccoli doughnuts?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x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 = # of plain; x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 = # of cherry; x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 = # of chocolate; x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 = # of almond; x</a:t>
            </a:r>
            <a:r>
              <a:rPr lang="en-US" sz="2400" baseline="-25000" dirty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 = # apple; x</a:t>
            </a:r>
            <a:r>
              <a:rPr lang="en-US" sz="2400" baseline="-25000" dirty="0">
                <a:solidFill>
                  <a:srgbClr val="000000"/>
                </a:solidFill>
              </a:rPr>
              <a:t>6 </a:t>
            </a:r>
            <a:r>
              <a:rPr lang="en-US" sz="2400" dirty="0">
                <a:solidFill>
                  <a:srgbClr val="000000"/>
                </a:solidFill>
              </a:rPr>
              <a:t>= # of broccoli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Problem: Number of integral solutions to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 x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+ x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 + x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 + x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 + x</a:t>
            </a:r>
            <a:r>
              <a:rPr lang="en-US" sz="2400" baseline="-25000" dirty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 + x</a:t>
            </a:r>
            <a:r>
              <a:rPr lang="en-US" sz="2400" baseline="-25000" dirty="0">
                <a:solidFill>
                  <a:srgbClr val="000000"/>
                </a:solidFill>
              </a:rPr>
              <a:t>6 </a:t>
            </a:r>
            <a:r>
              <a:rPr lang="en-US" sz="2400" dirty="0">
                <a:solidFill>
                  <a:srgbClr val="000000"/>
                </a:solidFill>
              </a:rPr>
              <a:t>= 24; x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 ≥ 1, x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≥ 2, x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 ≥ 3, x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 ≥ 1, x</a:t>
            </a:r>
            <a:r>
              <a:rPr lang="en-US" sz="2400" baseline="-25000" dirty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 ≥ 2, x</a:t>
            </a:r>
            <a:r>
              <a:rPr lang="en-US" sz="2400" baseline="-25000" dirty="0">
                <a:solidFill>
                  <a:srgbClr val="000000"/>
                </a:solidFill>
              </a:rPr>
              <a:t>6 </a:t>
            </a:r>
            <a:r>
              <a:rPr lang="en-US" sz="2400" dirty="0">
                <a:solidFill>
                  <a:srgbClr val="000000"/>
                </a:solidFill>
              </a:rPr>
              <a:t>≤ 3.</a:t>
            </a:r>
          </a:p>
        </p:txBody>
      </p:sp>
    </p:spTree>
    <p:extLst>
      <p:ext uri="{BB962C8B-B14F-4D97-AF65-F5344CB8AC3E}">
        <p14:creationId xmlns:p14="http://schemas.microsoft.com/office/powerpoint/2010/main" val="283613455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588" y="1600200"/>
            <a:ext cx="9039412" cy="4973918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Problem: Number of integral solutions to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 x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+ x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 + x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 + x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 + x</a:t>
            </a:r>
            <a:r>
              <a:rPr lang="en-US" sz="2400" baseline="-25000" dirty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 + x</a:t>
            </a:r>
            <a:r>
              <a:rPr lang="en-US" sz="2400" baseline="-25000" dirty="0">
                <a:solidFill>
                  <a:srgbClr val="000000"/>
                </a:solidFill>
              </a:rPr>
              <a:t>6 </a:t>
            </a:r>
            <a:r>
              <a:rPr lang="en-US" sz="2400" dirty="0">
                <a:solidFill>
                  <a:srgbClr val="000000"/>
                </a:solidFill>
              </a:rPr>
              <a:t>= 24; x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 ≥ 1, x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≥ 2, x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 ≥ 3, x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 ≥ 1, x</a:t>
            </a:r>
            <a:r>
              <a:rPr lang="en-US" sz="2400" baseline="-25000" dirty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 ≥ 2, x</a:t>
            </a:r>
            <a:r>
              <a:rPr lang="en-US" sz="2400" baseline="-25000" dirty="0">
                <a:solidFill>
                  <a:srgbClr val="000000"/>
                </a:solidFill>
              </a:rPr>
              <a:t>6 </a:t>
            </a:r>
            <a:r>
              <a:rPr lang="en-US" sz="2400" dirty="0">
                <a:solidFill>
                  <a:srgbClr val="000000"/>
                </a:solidFill>
              </a:rPr>
              <a:t>≤ 3.</a:t>
            </a:r>
          </a:p>
          <a:p>
            <a:pPr marL="457200" lvl="1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We solve the problem when x</a:t>
            </a:r>
            <a:r>
              <a:rPr lang="en-US" sz="2400" baseline="-25000" dirty="0">
                <a:solidFill>
                  <a:srgbClr val="000000"/>
                </a:solidFill>
              </a:rPr>
              <a:t>6</a:t>
            </a:r>
            <a:r>
              <a:rPr lang="en-US" sz="2400" dirty="0">
                <a:solidFill>
                  <a:srgbClr val="000000"/>
                </a:solidFill>
              </a:rPr>
              <a:t> = 0, when x</a:t>
            </a:r>
            <a:r>
              <a:rPr lang="en-US" sz="2400" baseline="-25000" dirty="0">
                <a:solidFill>
                  <a:srgbClr val="000000"/>
                </a:solidFill>
              </a:rPr>
              <a:t>6</a:t>
            </a:r>
            <a:r>
              <a:rPr lang="en-US" sz="2400" dirty="0">
                <a:solidFill>
                  <a:srgbClr val="000000"/>
                </a:solidFill>
              </a:rPr>
              <a:t> = 1, when x</a:t>
            </a:r>
            <a:r>
              <a:rPr lang="en-US" sz="2400" baseline="-25000" dirty="0">
                <a:solidFill>
                  <a:srgbClr val="000000"/>
                </a:solidFill>
              </a:rPr>
              <a:t>6</a:t>
            </a:r>
            <a:r>
              <a:rPr lang="en-US" sz="2400" dirty="0">
                <a:solidFill>
                  <a:srgbClr val="000000"/>
                </a:solidFill>
              </a:rPr>
              <a:t> = 2, and when x</a:t>
            </a:r>
            <a:r>
              <a:rPr lang="en-US" sz="2400" baseline="-25000" dirty="0">
                <a:solidFill>
                  <a:srgbClr val="000000"/>
                </a:solidFill>
              </a:rPr>
              <a:t>6 </a:t>
            </a:r>
            <a:r>
              <a:rPr lang="en-US" sz="2400" dirty="0">
                <a:solidFill>
                  <a:srgbClr val="000000"/>
                </a:solidFill>
              </a:rPr>
              <a:t>= 3.</a:t>
            </a:r>
          </a:p>
          <a:p>
            <a:pPr marL="5715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80170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588" y="1600200"/>
            <a:ext cx="9039412" cy="4973918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Problem: Number of integral solutions to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 x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+ x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 + x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 + x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 + x</a:t>
            </a:r>
            <a:r>
              <a:rPr lang="en-US" sz="2400" baseline="-25000" dirty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 + x</a:t>
            </a:r>
            <a:r>
              <a:rPr lang="en-US" sz="2400" baseline="-25000" dirty="0">
                <a:solidFill>
                  <a:srgbClr val="000000"/>
                </a:solidFill>
              </a:rPr>
              <a:t>6 </a:t>
            </a:r>
            <a:r>
              <a:rPr lang="en-US" sz="2400" dirty="0">
                <a:solidFill>
                  <a:srgbClr val="000000"/>
                </a:solidFill>
              </a:rPr>
              <a:t>= 24; x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 ≥ 1, x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≥ 2, x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 ≥ 3, x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 ≥ 1, x</a:t>
            </a:r>
            <a:r>
              <a:rPr lang="en-US" sz="2400" baseline="-25000" dirty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 ≥ 2, x</a:t>
            </a:r>
            <a:r>
              <a:rPr lang="en-US" sz="2400" baseline="-25000" dirty="0">
                <a:solidFill>
                  <a:srgbClr val="000000"/>
                </a:solidFill>
              </a:rPr>
              <a:t>6 </a:t>
            </a:r>
            <a:r>
              <a:rPr lang="en-US" sz="2400" dirty="0">
                <a:solidFill>
                  <a:srgbClr val="000000"/>
                </a:solidFill>
              </a:rPr>
              <a:t>≤ 3.</a:t>
            </a:r>
          </a:p>
          <a:p>
            <a:pPr marL="457200" lvl="1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We solve the problem when x</a:t>
            </a:r>
            <a:r>
              <a:rPr lang="en-US" sz="2400" baseline="-25000" dirty="0">
                <a:solidFill>
                  <a:srgbClr val="000000"/>
                </a:solidFill>
              </a:rPr>
              <a:t>6</a:t>
            </a:r>
            <a:r>
              <a:rPr lang="en-US" sz="2400" dirty="0">
                <a:solidFill>
                  <a:srgbClr val="000000"/>
                </a:solidFill>
              </a:rPr>
              <a:t> = 0, when x</a:t>
            </a:r>
            <a:r>
              <a:rPr lang="en-US" sz="2400" baseline="-25000" dirty="0">
                <a:solidFill>
                  <a:srgbClr val="000000"/>
                </a:solidFill>
              </a:rPr>
              <a:t>6</a:t>
            </a:r>
            <a:r>
              <a:rPr lang="en-US" sz="2400" dirty="0">
                <a:solidFill>
                  <a:srgbClr val="000000"/>
                </a:solidFill>
              </a:rPr>
              <a:t> = 1, when x</a:t>
            </a:r>
            <a:r>
              <a:rPr lang="en-US" sz="2400" baseline="-25000" dirty="0">
                <a:solidFill>
                  <a:srgbClr val="000000"/>
                </a:solidFill>
              </a:rPr>
              <a:t>6</a:t>
            </a:r>
            <a:r>
              <a:rPr lang="en-US" sz="2400" dirty="0">
                <a:solidFill>
                  <a:srgbClr val="000000"/>
                </a:solidFill>
              </a:rPr>
              <a:t> = 2, and when x</a:t>
            </a:r>
            <a:r>
              <a:rPr lang="en-US" sz="2400" baseline="-25000" dirty="0">
                <a:solidFill>
                  <a:srgbClr val="000000"/>
                </a:solidFill>
              </a:rPr>
              <a:t>6 </a:t>
            </a:r>
            <a:r>
              <a:rPr lang="en-US" sz="2400" dirty="0">
                <a:solidFill>
                  <a:srgbClr val="000000"/>
                </a:solidFill>
              </a:rPr>
              <a:t>= 3.</a:t>
            </a:r>
          </a:p>
          <a:p>
            <a:r>
              <a:rPr lang="en-US" sz="2800" dirty="0">
                <a:solidFill>
                  <a:srgbClr val="000000"/>
                </a:solidFill>
              </a:rPr>
              <a:t>When  x</a:t>
            </a:r>
            <a:r>
              <a:rPr lang="en-US" sz="2800" baseline="-25000" dirty="0">
                <a:solidFill>
                  <a:srgbClr val="000000"/>
                </a:solidFill>
              </a:rPr>
              <a:t>6</a:t>
            </a:r>
            <a:r>
              <a:rPr lang="en-US" sz="2800" dirty="0">
                <a:solidFill>
                  <a:srgbClr val="000000"/>
                </a:solidFill>
              </a:rPr>
              <a:t> = 2 : 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 x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+ x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 + x</a:t>
            </a:r>
            <a:r>
              <a:rPr lang="en-US" sz="2400" baseline="-25000" dirty="0">
                <a:solidFill>
                  <a:srgbClr val="FF0000"/>
                </a:solidFill>
              </a:rPr>
              <a:t>3</a:t>
            </a:r>
            <a:r>
              <a:rPr lang="en-US" sz="2400" dirty="0">
                <a:solidFill>
                  <a:srgbClr val="FF0000"/>
                </a:solidFill>
              </a:rPr>
              <a:t> + x</a:t>
            </a:r>
            <a:r>
              <a:rPr lang="en-US" sz="2400" baseline="-25000" dirty="0">
                <a:solidFill>
                  <a:srgbClr val="FF0000"/>
                </a:solidFill>
              </a:rPr>
              <a:t>4</a:t>
            </a:r>
            <a:r>
              <a:rPr lang="en-US" sz="2400" dirty="0">
                <a:solidFill>
                  <a:srgbClr val="FF0000"/>
                </a:solidFill>
              </a:rPr>
              <a:t> + x</a:t>
            </a:r>
            <a:r>
              <a:rPr lang="en-US" sz="2400" baseline="-25000" dirty="0">
                <a:solidFill>
                  <a:srgbClr val="FF0000"/>
                </a:solidFill>
              </a:rPr>
              <a:t>5</a:t>
            </a:r>
            <a:r>
              <a:rPr lang="en-US" sz="2400" dirty="0">
                <a:solidFill>
                  <a:srgbClr val="FF0000"/>
                </a:solidFill>
              </a:rPr>
              <a:t> = 22; x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 ≥ 1, x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≥ 2, x</a:t>
            </a:r>
            <a:r>
              <a:rPr lang="en-US" sz="2400" baseline="-25000" dirty="0">
                <a:solidFill>
                  <a:srgbClr val="FF0000"/>
                </a:solidFill>
              </a:rPr>
              <a:t>3</a:t>
            </a:r>
            <a:r>
              <a:rPr lang="en-US" sz="2400" dirty="0">
                <a:solidFill>
                  <a:srgbClr val="FF0000"/>
                </a:solidFill>
              </a:rPr>
              <a:t> ≥ 3, x</a:t>
            </a:r>
            <a:r>
              <a:rPr lang="en-US" sz="2400" baseline="-25000" dirty="0">
                <a:solidFill>
                  <a:srgbClr val="FF0000"/>
                </a:solidFill>
              </a:rPr>
              <a:t>4</a:t>
            </a:r>
            <a:r>
              <a:rPr lang="en-US" sz="2400" dirty="0">
                <a:solidFill>
                  <a:srgbClr val="FF0000"/>
                </a:solidFill>
              </a:rPr>
              <a:t> ≥ 1, x</a:t>
            </a:r>
            <a:r>
              <a:rPr lang="en-US" sz="2400" baseline="-25000" dirty="0">
                <a:solidFill>
                  <a:srgbClr val="FF0000"/>
                </a:solidFill>
              </a:rPr>
              <a:t>5</a:t>
            </a:r>
            <a:r>
              <a:rPr lang="en-US" sz="2400" dirty="0">
                <a:solidFill>
                  <a:srgbClr val="FF0000"/>
                </a:solidFill>
              </a:rPr>
              <a:t> ≥ 2.</a:t>
            </a:r>
            <a:endParaRPr lang="en-US" sz="2000" dirty="0">
              <a:solidFill>
                <a:srgbClr val="000000"/>
              </a:solidFill>
            </a:endParaRPr>
          </a:p>
          <a:p>
            <a:pPr lvl="1"/>
            <a:endParaRPr lang="en-US" sz="2400" dirty="0">
              <a:solidFill>
                <a:srgbClr val="000000"/>
              </a:solidFill>
            </a:endParaRPr>
          </a:p>
          <a:p>
            <a:pPr marL="5715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3647" y="4922699"/>
            <a:ext cx="4288118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Not in standard form. All x</a:t>
            </a:r>
            <a:r>
              <a:rPr lang="en-US" sz="2800" baseline="-25000" dirty="0"/>
              <a:t>i</a:t>
            </a:r>
            <a:r>
              <a:rPr lang="en-US" sz="2800" dirty="0"/>
              <a:t> must be at least zero.</a:t>
            </a:r>
          </a:p>
        </p:txBody>
      </p:sp>
    </p:spTree>
    <p:extLst>
      <p:ext uri="{BB962C8B-B14F-4D97-AF65-F5344CB8AC3E}">
        <p14:creationId xmlns:p14="http://schemas.microsoft.com/office/powerpoint/2010/main" val="165286992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588" y="1600200"/>
            <a:ext cx="9039412" cy="4973918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Problem: Number of integral solutions to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 x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+ x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 + x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 + x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 + x</a:t>
            </a:r>
            <a:r>
              <a:rPr lang="en-US" sz="2400" baseline="-25000" dirty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 + x</a:t>
            </a:r>
            <a:r>
              <a:rPr lang="en-US" sz="2400" baseline="-25000" dirty="0">
                <a:solidFill>
                  <a:srgbClr val="000000"/>
                </a:solidFill>
              </a:rPr>
              <a:t>6 </a:t>
            </a:r>
            <a:r>
              <a:rPr lang="en-US" sz="2400" dirty="0">
                <a:solidFill>
                  <a:srgbClr val="000000"/>
                </a:solidFill>
              </a:rPr>
              <a:t>= 24; x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 ≥ 1, x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≥ 2, x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 ≥ 3, x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 ≥ 1, x</a:t>
            </a:r>
            <a:r>
              <a:rPr lang="en-US" sz="2400" baseline="-25000" dirty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 ≥ 2, x</a:t>
            </a:r>
            <a:r>
              <a:rPr lang="en-US" sz="2400" baseline="-25000" dirty="0">
                <a:solidFill>
                  <a:srgbClr val="000000"/>
                </a:solidFill>
              </a:rPr>
              <a:t>6 </a:t>
            </a:r>
            <a:r>
              <a:rPr lang="en-US" sz="2400" dirty="0">
                <a:solidFill>
                  <a:srgbClr val="000000"/>
                </a:solidFill>
              </a:rPr>
              <a:t>≤ 3.</a:t>
            </a:r>
          </a:p>
          <a:p>
            <a:pPr marL="457200" lvl="1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We solve the problem when x</a:t>
            </a:r>
            <a:r>
              <a:rPr lang="en-US" sz="2400" baseline="-25000" dirty="0">
                <a:solidFill>
                  <a:srgbClr val="000000"/>
                </a:solidFill>
              </a:rPr>
              <a:t>6</a:t>
            </a:r>
            <a:r>
              <a:rPr lang="en-US" sz="2400" dirty="0">
                <a:solidFill>
                  <a:srgbClr val="000000"/>
                </a:solidFill>
              </a:rPr>
              <a:t> = 0, when x</a:t>
            </a:r>
            <a:r>
              <a:rPr lang="en-US" sz="2400" baseline="-25000" dirty="0">
                <a:solidFill>
                  <a:srgbClr val="000000"/>
                </a:solidFill>
              </a:rPr>
              <a:t>6</a:t>
            </a:r>
            <a:r>
              <a:rPr lang="en-US" sz="2400" dirty="0">
                <a:solidFill>
                  <a:srgbClr val="000000"/>
                </a:solidFill>
              </a:rPr>
              <a:t> = 1, when x</a:t>
            </a:r>
            <a:r>
              <a:rPr lang="en-US" sz="2400" baseline="-25000" dirty="0">
                <a:solidFill>
                  <a:srgbClr val="000000"/>
                </a:solidFill>
              </a:rPr>
              <a:t>6</a:t>
            </a:r>
            <a:r>
              <a:rPr lang="en-US" sz="2400" dirty="0">
                <a:solidFill>
                  <a:srgbClr val="000000"/>
                </a:solidFill>
              </a:rPr>
              <a:t> = 2, and   when x</a:t>
            </a:r>
            <a:r>
              <a:rPr lang="en-US" sz="2400" baseline="-25000" dirty="0">
                <a:solidFill>
                  <a:srgbClr val="000000"/>
                </a:solidFill>
              </a:rPr>
              <a:t>6 </a:t>
            </a:r>
            <a:r>
              <a:rPr lang="en-US" sz="2400" dirty="0">
                <a:solidFill>
                  <a:srgbClr val="000000"/>
                </a:solidFill>
              </a:rPr>
              <a:t>= 3.</a:t>
            </a:r>
          </a:p>
          <a:p>
            <a:r>
              <a:rPr lang="en-US" sz="2800" dirty="0">
                <a:solidFill>
                  <a:srgbClr val="000000"/>
                </a:solidFill>
              </a:rPr>
              <a:t>When  x</a:t>
            </a:r>
            <a:r>
              <a:rPr lang="en-US" sz="2800" baseline="-25000" dirty="0">
                <a:solidFill>
                  <a:srgbClr val="000000"/>
                </a:solidFill>
              </a:rPr>
              <a:t>6</a:t>
            </a:r>
            <a:r>
              <a:rPr lang="en-US" sz="2800" dirty="0">
                <a:solidFill>
                  <a:srgbClr val="000000"/>
                </a:solidFill>
              </a:rPr>
              <a:t> = 2 : 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 x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+ x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 + x</a:t>
            </a:r>
            <a:r>
              <a:rPr lang="en-US" sz="2400" baseline="-25000" dirty="0">
                <a:solidFill>
                  <a:srgbClr val="FF0000"/>
                </a:solidFill>
              </a:rPr>
              <a:t>3</a:t>
            </a:r>
            <a:r>
              <a:rPr lang="en-US" sz="2400" dirty="0">
                <a:solidFill>
                  <a:srgbClr val="FF0000"/>
                </a:solidFill>
              </a:rPr>
              <a:t> + x</a:t>
            </a:r>
            <a:r>
              <a:rPr lang="en-US" sz="2400" baseline="-25000" dirty="0">
                <a:solidFill>
                  <a:srgbClr val="FF0000"/>
                </a:solidFill>
              </a:rPr>
              <a:t>4</a:t>
            </a:r>
            <a:r>
              <a:rPr lang="en-US" sz="2400" dirty="0">
                <a:solidFill>
                  <a:srgbClr val="FF0000"/>
                </a:solidFill>
              </a:rPr>
              <a:t> + x</a:t>
            </a:r>
            <a:r>
              <a:rPr lang="en-US" sz="2400" baseline="-25000" dirty="0">
                <a:solidFill>
                  <a:srgbClr val="FF0000"/>
                </a:solidFill>
              </a:rPr>
              <a:t>5</a:t>
            </a:r>
            <a:r>
              <a:rPr lang="en-US" sz="2400" dirty="0">
                <a:solidFill>
                  <a:srgbClr val="FF0000"/>
                </a:solidFill>
              </a:rPr>
              <a:t> = 22; x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 ≥ 1, x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≥ 2, x</a:t>
            </a:r>
            <a:r>
              <a:rPr lang="en-US" sz="2400" baseline="-25000" dirty="0">
                <a:solidFill>
                  <a:srgbClr val="FF0000"/>
                </a:solidFill>
              </a:rPr>
              <a:t>3</a:t>
            </a:r>
            <a:r>
              <a:rPr lang="en-US" sz="2400" dirty="0">
                <a:solidFill>
                  <a:srgbClr val="FF0000"/>
                </a:solidFill>
              </a:rPr>
              <a:t> ≥ 3, x</a:t>
            </a:r>
            <a:r>
              <a:rPr lang="en-US" sz="2400" baseline="-25000" dirty="0">
                <a:solidFill>
                  <a:srgbClr val="FF0000"/>
                </a:solidFill>
              </a:rPr>
              <a:t>4</a:t>
            </a:r>
            <a:r>
              <a:rPr lang="en-US" sz="2400" dirty="0">
                <a:solidFill>
                  <a:srgbClr val="FF0000"/>
                </a:solidFill>
              </a:rPr>
              <a:t> ≥ 1, x</a:t>
            </a:r>
            <a:r>
              <a:rPr lang="en-US" sz="2400" baseline="-25000" dirty="0">
                <a:solidFill>
                  <a:srgbClr val="FF0000"/>
                </a:solidFill>
              </a:rPr>
              <a:t>5</a:t>
            </a:r>
            <a:r>
              <a:rPr lang="en-US" sz="2400" dirty="0">
                <a:solidFill>
                  <a:srgbClr val="FF0000"/>
                </a:solidFill>
              </a:rPr>
              <a:t> ≥ 2.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set  x</a:t>
            </a:r>
            <a:r>
              <a:rPr lang="en-US" sz="2400" baseline="-25000" dirty="0">
                <a:solidFill>
                  <a:srgbClr val="000000"/>
                </a:solidFill>
              </a:rPr>
              <a:t>1 </a:t>
            </a:r>
            <a:r>
              <a:rPr lang="en-US" sz="2400" dirty="0">
                <a:solidFill>
                  <a:srgbClr val="000000"/>
                </a:solidFill>
              </a:rPr>
              <a:t>= y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 +1; x</a:t>
            </a:r>
            <a:r>
              <a:rPr lang="en-US" sz="2400" baseline="-25000" dirty="0">
                <a:solidFill>
                  <a:srgbClr val="000000"/>
                </a:solidFill>
              </a:rPr>
              <a:t>2 </a:t>
            </a:r>
            <a:r>
              <a:rPr lang="en-US" sz="2400" dirty="0">
                <a:solidFill>
                  <a:srgbClr val="000000"/>
                </a:solidFill>
              </a:rPr>
              <a:t>= y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 +2; x</a:t>
            </a:r>
            <a:r>
              <a:rPr lang="en-US" sz="2400" baseline="-25000" dirty="0">
                <a:solidFill>
                  <a:srgbClr val="000000"/>
                </a:solidFill>
              </a:rPr>
              <a:t>3 </a:t>
            </a:r>
            <a:r>
              <a:rPr lang="en-US" sz="2400" dirty="0">
                <a:solidFill>
                  <a:srgbClr val="000000"/>
                </a:solidFill>
              </a:rPr>
              <a:t>= y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 +3; x</a:t>
            </a:r>
            <a:r>
              <a:rPr lang="en-US" sz="2400" baseline="-25000" dirty="0">
                <a:solidFill>
                  <a:srgbClr val="000000"/>
                </a:solidFill>
              </a:rPr>
              <a:t>4 </a:t>
            </a:r>
            <a:r>
              <a:rPr lang="en-US" sz="2400" dirty="0">
                <a:solidFill>
                  <a:srgbClr val="000000"/>
                </a:solidFill>
              </a:rPr>
              <a:t>= y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 +1; x</a:t>
            </a:r>
            <a:r>
              <a:rPr lang="en-US" sz="2400" baseline="-25000" dirty="0">
                <a:solidFill>
                  <a:srgbClr val="000000"/>
                </a:solidFill>
              </a:rPr>
              <a:t>5 </a:t>
            </a:r>
            <a:r>
              <a:rPr lang="en-US" sz="2400" dirty="0">
                <a:solidFill>
                  <a:srgbClr val="000000"/>
                </a:solidFill>
              </a:rPr>
              <a:t>= y</a:t>
            </a:r>
            <a:r>
              <a:rPr lang="en-US" sz="2400" baseline="-25000" dirty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 +2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Problem becomes:</a:t>
            </a:r>
          </a:p>
          <a:p>
            <a:pPr lvl="2"/>
            <a:r>
              <a:rPr lang="en-US" sz="2000" dirty="0">
                <a:solidFill>
                  <a:srgbClr val="000000"/>
                </a:solidFill>
              </a:rPr>
              <a:t>(y</a:t>
            </a:r>
            <a:r>
              <a:rPr lang="en-US" sz="2000" baseline="-25000" dirty="0">
                <a:solidFill>
                  <a:srgbClr val="000000"/>
                </a:solidFill>
              </a:rPr>
              <a:t>1</a:t>
            </a:r>
            <a:r>
              <a:rPr lang="en-US" sz="2000" dirty="0">
                <a:solidFill>
                  <a:srgbClr val="000000"/>
                </a:solidFill>
              </a:rPr>
              <a:t>+1)+ (y</a:t>
            </a:r>
            <a:r>
              <a:rPr lang="en-US" sz="2000" baseline="-25000" dirty="0">
                <a:solidFill>
                  <a:srgbClr val="000000"/>
                </a:solidFill>
              </a:rPr>
              <a:t>2</a:t>
            </a:r>
            <a:r>
              <a:rPr lang="en-US" sz="2000" dirty="0">
                <a:solidFill>
                  <a:srgbClr val="000000"/>
                </a:solidFill>
              </a:rPr>
              <a:t> + 2) + (y</a:t>
            </a:r>
            <a:r>
              <a:rPr lang="en-US" sz="2000" baseline="-25000" dirty="0">
                <a:solidFill>
                  <a:srgbClr val="000000"/>
                </a:solidFill>
              </a:rPr>
              <a:t>3</a:t>
            </a:r>
            <a:r>
              <a:rPr lang="en-US" sz="2000" dirty="0">
                <a:solidFill>
                  <a:srgbClr val="000000"/>
                </a:solidFill>
              </a:rPr>
              <a:t> +3) + (y</a:t>
            </a:r>
            <a:r>
              <a:rPr lang="en-US" sz="2000" baseline="-25000" dirty="0">
                <a:solidFill>
                  <a:srgbClr val="000000"/>
                </a:solidFill>
              </a:rPr>
              <a:t>4</a:t>
            </a:r>
            <a:r>
              <a:rPr lang="en-US" sz="2000" dirty="0">
                <a:solidFill>
                  <a:srgbClr val="000000"/>
                </a:solidFill>
              </a:rPr>
              <a:t> +1) + (y</a:t>
            </a:r>
            <a:r>
              <a:rPr lang="en-US" sz="2000" baseline="-25000" dirty="0">
                <a:solidFill>
                  <a:srgbClr val="000000"/>
                </a:solidFill>
              </a:rPr>
              <a:t>5</a:t>
            </a:r>
            <a:r>
              <a:rPr lang="en-US" sz="2000" dirty="0">
                <a:solidFill>
                  <a:srgbClr val="000000"/>
                </a:solidFill>
              </a:rPr>
              <a:t>+1)  = 22; y</a:t>
            </a:r>
            <a:r>
              <a:rPr lang="en-US" sz="2000" baseline="-25000" dirty="0">
                <a:solidFill>
                  <a:srgbClr val="000000"/>
                </a:solidFill>
              </a:rPr>
              <a:t>1</a:t>
            </a:r>
            <a:r>
              <a:rPr lang="en-US" sz="2000" dirty="0">
                <a:solidFill>
                  <a:srgbClr val="000000"/>
                </a:solidFill>
              </a:rPr>
              <a:t>, y</a:t>
            </a:r>
            <a:r>
              <a:rPr lang="en-US" sz="2000" baseline="-25000" dirty="0">
                <a:solidFill>
                  <a:srgbClr val="000000"/>
                </a:solidFill>
              </a:rPr>
              <a:t>2</a:t>
            </a:r>
            <a:r>
              <a:rPr lang="en-US" sz="2000" dirty="0">
                <a:solidFill>
                  <a:srgbClr val="000000"/>
                </a:solidFill>
              </a:rPr>
              <a:t>, y</a:t>
            </a:r>
            <a:r>
              <a:rPr lang="en-US" sz="2000" baseline="-25000" dirty="0">
                <a:solidFill>
                  <a:srgbClr val="000000"/>
                </a:solidFill>
              </a:rPr>
              <a:t>3</a:t>
            </a:r>
            <a:r>
              <a:rPr lang="en-US" sz="2000" dirty="0">
                <a:solidFill>
                  <a:srgbClr val="000000"/>
                </a:solidFill>
              </a:rPr>
              <a:t>, y</a:t>
            </a:r>
            <a:r>
              <a:rPr lang="en-US" sz="2000" baseline="-25000" dirty="0">
                <a:solidFill>
                  <a:srgbClr val="000000"/>
                </a:solidFill>
              </a:rPr>
              <a:t>4</a:t>
            </a:r>
            <a:r>
              <a:rPr lang="en-US" sz="2000" dirty="0">
                <a:solidFill>
                  <a:srgbClr val="000000"/>
                </a:solidFill>
              </a:rPr>
              <a:t>, y</a:t>
            </a:r>
            <a:r>
              <a:rPr lang="en-US" sz="2000" baseline="-25000" dirty="0">
                <a:solidFill>
                  <a:srgbClr val="000000"/>
                </a:solidFill>
              </a:rPr>
              <a:t>5</a:t>
            </a:r>
            <a:r>
              <a:rPr lang="en-US" sz="2000" dirty="0">
                <a:solidFill>
                  <a:srgbClr val="000000"/>
                </a:solidFill>
              </a:rPr>
              <a:t> ≥ 0.</a:t>
            </a:r>
          </a:p>
          <a:p>
            <a:pPr lvl="2"/>
            <a:r>
              <a:rPr lang="en-US" sz="2000" dirty="0">
                <a:solidFill>
                  <a:srgbClr val="000000"/>
                </a:solidFill>
              </a:rPr>
              <a:t>y</a:t>
            </a:r>
            <a:r>
              <a:rPr lang="en-US" sz="2000" baseline="-25000" dirty="0">
                <a:solidFill>
                  <a:srgbClr val="000000"/>
                </a:solidFill>
              </a:rPr>
              <a:t>1</a:t>
            </a:r>
            <a:r>
              <a:rPr lang="en-US" sz="2000" dirty="0">
                <a:solidFill>
                  <a:srgbClr val="000000"/>
                </a:solidFill>
              </a:rPr>
              <a:t>+ y</a:t>
            </a:r>
            <a:r>
              <a:rPr lang="en-US" sz="2000" baseline="-25000" dirty="0">
                <a:solidFill>
                  <a:srgbClr val="000000"/>
                </a:solidFill>
              </a:rPr>
              <a:t>2</a:t>
            </a:r>
            <a:r>
              <a:rPr lang="en-US" sz="2000" dirty="0">
                <a:solidFill>
                  <a:srgbClr val="000000"/>
                </a:solidFill>
              </a:rPr>
              <a:t>  + y</a:t>
            </a:r>
            <a:r>
              <a:rPr lang="en-US" sz="2000" baseline="-25000" dirty="0">
                <a:solidFill>
                  <a:srgbClr val="000000"/>
                </a:solidFill>
              </a:rPr>
              <a:t>3</a:t>
            </a:r>
            <a:r>
              <a:rPr lang="en-US" sz="2000" dirty="0">
                <a:solidFill>
                  <a:srgbClr val="000000"/>
                </a:solidFill>
              </a:rPr>
              <a:t> + y</a:t>
            </a:r>
            <a:r>
              <a:rPr lang="en-US" sz="2000" baseline="-25000" dirty="0">
                <a:solidFill>
                  <a:srgbClr val="000000"/>
                </a:solidFill>
              </a:rPr>
              <a:t>4</a:t>
            </a:r>
            <a:r>
              <a:rPr lang="en-US" sz="2000" dirty="0">
                <a:solidFill>
                  <a:srgbClr val="000000"/>
                </a:solidFill>
              </a:rPr>
              <a:t> + y</a:t>
            </a:r>
            <a:r>
              <a:rPr lang="en-US" sz="2000" baseline="-25000" dirty="0">
                <a:solidFill>
                  <a:srgbClr val="000000"/>
                </a:solidFill>
              </a:rPr>
              <a:t>5</a:t>
            </a:r>
            <a:r>
              <a:rPr lang="en-US" sz="2000" dirty="0">
                <a:solidFill>
                  <a:srgbClr val="000000"/>
                </a:solidFill>
              </a:rPr>
              <a:t> = 14; y</a:t>
            </a:r>
            <a:r>
              <a:rPr lang="en-US" sz="2000" baseline="-25000" dirty="0">
                <a:solidFill>
                  <a:srgbClr val="000000"/>
                </a:solidFill>
              </a:rPr>
              <a:t>1</a:t>
            </a:r>
            <a:r>
              <a:rPr lang="en-US" sz="2000" dirty="0">
                <a:solidFill>
                  <a:srgbClr val="000000"/>
                </a:solidFill>
              </a:rPr>
              <a:t>, y</a:t>
            </a:r>
            <a:r>
              <a:rPr lang="en-US" sz="2000" baseline="-25000" dirty="0">
                <a:solidFill>
                  <a:srgbClr val="000000"/>
                </a:solidFill>
              </a:rPr>
              <a:t>2</a:t>
            </a:r>
            <a:r>
              <a:rPr lang="en-US" sz="2000" dirty="0">
                <a:solidFill>
                  <a:srgbClr val="000000"/>
                </a:solidFill>
              </a:rPr>
              <a:t>, y</a:t>
            </a:r>
            <a:r>
              <a:rPr lang="en-US" sz="2000" baseline="-25000" dirty="0">
                <a:solidFill>
                  <a:srgbClr val="000000"/>
                </a:solidFill>
              </a:rPr>
              <a:t>3</a:t>
            </a:r>
            <a:r>
              <a:rPr lang="en-US" sz="2000" dirty="0">
                <a:solidFill>
                  <a:srgbClr val="000000"/>
                </a:solidFill>
              </a:rPr>
              <a:t>, y</a:t>
            </a:r>
            <a:r>
              <a:rPr lang="en-US" sz="2000" baseline="-25000" dirty="0">
                <a:solidFill>
                  <a:srgbClr val="000000"/>
                </a:solidFill>
              </a:rPr>
              <a:t>4</a:t>
            </a:r>
            <a:r>
              <a:rPr lang="en-US" sz="2000" dirty="0">
                <a:solidFill>
                  <a:srgbClr val="000000"/>
                </a:solidFill>
              </a:rPr>
              <a:t>, y</a:t>
            </a:r>
            <a:r>
              <a:rPr lang="en-US" sz="2000" baseline="-25000" dirty="0">
                <a:solidFill>
                  <a:srgbClr val="000000"/>
                </a:solidFill>
              </a:rPr>
              <a:t>5</a:t>
            </a:r>
            <a:r>
              <a:rPr lang="en-US" sz="2000" dirty="0">
                <a:solidFill>
                  <a:srgbClr val="000000"/>
                </a:solidFill>
              </a:rPr>
              <a:t> ≥ 0.</a:t>
            </a:r>
          </a:p>
          <a:p>
            <a:pPr lvl="2"/>
            <a:endParaRPr lang="en-US" sz="2000" dirty="0">
              <a:solidFill>
                <a:srgbClr val="000000"/>
              </a:solidFill>
            </a:endParaRPr>
          </a:p>
          <a:p>
            <a:pPr lvl="2"/>
            <a:endParaRPr lang="en-US" sz="2000" dirty="0">
              <a:solidFill>
                <a:srgbClr val="000000"/>
              </a:solidFill>
            </a:endParaRPr>
          </a:p>
          <a:p>
            <a:pPr lvl="1"/>
            <a:endParaRPr lang="en-US" sz="2400" dirty="0">
              <a:solidFill>
                <a:srgbClr val="000000"/>
              </a:solidFill>
            </a:endParaRPr>
          </a:p>
          <a:p>
            <a:pPr marL="5715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21693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588" y="1600200"/>
            <a:ext cx="9039412" cy="4973918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Problem: Number of integral solutions to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 x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+ x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 + x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 + x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 + x</a:t>
            </a:r>
            <a:r>
              <a:rPr lang="en-US" sz="2400" baseline="-25000" dirty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 + x</a:t>
            </a:r>
            <a:r>
              <a:rPr lang="en-US" sz="2400" baseline="-25000" dirty="0">
                <a:solidFill>
                  <a:srgbClr val="000000"/>
                </a:solidFill>
              </a:rPr>
              <a:t>6 </a:t>
            </a:r>
            <a:r>
              <a:rPr lang="en-US" sz="2400" dirty="0">
                <a:solidFill>
                  <a:srgbClr val="000000"/>
                </a:solidFill>
              </a:rPr>
              <a:t>= 24; x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 ≥ 1, x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≥ 2, x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 ≥ 3, x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 ≥ 1, x</a:t>
            </a:r>
            <a:r>
              <a:rPr lang="en-US" sz="2400" baseline="-25000" dirty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 ≥ 2, x</a:t>
            </a:r>
            <a:r>
              <a:rPr lang="en-US" sz="2400" baseline="-25000" dirty="0">
                <a:solidFill>
                  <a:srgbClr val="000000"/>
                </a:solidFill>
              </a:rPr>
              <a:t>6 </a:t>
            </a:r>
            <a:r>
              <a:rPr lang="en-US" sz="2400" dirty="0">
                <a:solidFill>
                  <a:srgbClr val="000000"/>
                </a:solidFill>
              </a:rPr>
              <a:t>≤ 3.</a:t>
            </a:r>
          </a:p>
          <a:p>
            <a:pPr marL="457200" lvl="1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We solve the problem when x</a:t>
            </a:r>
            <a:r>
              <a:rPr lang="en-US" sz="2400" baseline="-25000" dirty="0">
                <a:solidFill>
                  <a:srgbClr val="000000"/>
                </a:solidFill>
              </a:rPr>
              <a:t>6</a:t>
            </a:r>
            <a:r>
              <a:rPr lang="en-US" sz="2400" dirty="0">
                <a:solidFill>
                  <a:srgbClr val="000000"/>
                </a:solidFill>
              </a:rPr>
              <a:t> = 0, when x</a:t>
            </a:r>
            <a:r>
              <a:rPr lang="en-US" sz="2400" baseline="-25000" dirty="0">
                <a:solidFill>
                  <a:srgbClr val="000000"/>
                </a:solidFill>
              </a:rPr>
              <a:t>6</a:t>
            </a:r>
            <a:r>
              <a:rPr lang="en-US" sz="2400" dirty="0">
                <a:solidFill>
                  <a:srgbClr val="000000"/>
                </a:solidFill>
              </a:rPr>
              <a:t> = 1, when x</a:t>
            </a:r>
            <a:r>
              <a:rPr lang="en-US" sz="2400" baseline="-25000" dirty="0">
                <a:solidFill>
                  <a:srgbClr val="000000"/>
                </a:solidFill>
              </a:rPr>
              <a:t>6</a:t>
            </a:r>
            <a:r>
              <a:rPr lang="en-US" sz="2400" dirty="0">
                <a:solidFill>
                  <a:srgbClr val="000000"/>
                </a:solidFill>
              </a:rPr>
              <a:t> = 2, when x</a:t>
            </a:r>
            <a:r>
              <a:rPr lang="en-US" sz="2400" baseline="-25000" dirty="0">
                <a:solidFill>
                  <a:srgbClr val="000000"/>
                </a:solidFill>
              </a:rPr>
              <a:t>6 </a:t>
            </a:r>
            <a:r>
              <a:rPr lang="en-US" sz="2400" dirty="0">
                <a:solidFill>
                  <a:srgbClr val="000000"/>
                </a:solidFill>
              </a:rPr>
              <a:t>= 3.</a:t>
            </a:r>
          </a:p>
          <a:p>
            <a:r>
              <a:rPr lang="en-US" sz="2800" dirty="0">
                <a:solidFill>
                  <a:srgbClr val="000000"/>
                </a:solidFill>
              </a:rPr>
              <a:t>When  x</a:t>
            </a:r>
            <a:r>
              <a:rPr lang="en-US" sz="2800" baseline="-25000" dirty="0">
                <a:solidFill>
                  <a:srgbClr val="000000"/>
                </a:solidFill>
              </a:rPr>
              <a:t>6</a:t>
            </a:r>
            <a:r>
              <a:rPr lang="en-US" sz="2800" dirty="0">
                <a:solidFill>
                  <a:srgbClr val="000000"/>
                </a:solidFill>
              </a:rPr>
              <a:t> = 2 : 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 x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+ x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 + x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 + x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 + x</a:t>
            </a:r>
            <a:r>
              <a:rPr lang="en-US" sz="2400" baseline="-25000" dirty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 = 22; x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 ≥ 1, x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≥ 2, x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 ≥ 3, x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 ≥ 1, x</a:t>
            </a:r>
            <a:r>
              <a:rPr lang="en-US" sz="2400" baseline="-25000" dirty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 ≥ 2.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set  x</a:t>
            </a:r>
            <a:r>
              <a:rPr lang="en-US" sz="2400" baseline="-25000" dirty="0">
                <a:solidFill>
                  <a:srgbClr val="000000"/>
                </a:solidFill>
              </a:rPr>
              <a:t>1 </a:t>
            </a:r>
            <a:r>
              <a:rPr lang="en-US" sz="2400" dirty="0">
                <a:solidFill>
                  <a:srgbClr val="000000"/>
                </a:solidFill>
              </a:rPr>
              <a:t>= y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 +1; x</a:t>
            </a:r>
            <a:r>
              <a:rPr lang="en-US" sz="2400" baseline="-25000" dirty="0">
                <a:solidFill>
                  <a:srgbClr val="000000"/>
                </a:solidFill>
              </a:rPr>
              <a:t>2 </a:t>
            </a:r>
            <a:r>
              <a:rPr lang="en-US" sz="2400" dirty="0">
                <a:solidFill>
                  <a:srgbClr val="000000"/>
                </a:solidFill>
              </a:rPr>
              <a:t>= y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 +2; x</a:t>
            </a:r>
            <a:r>
              <a:rPr lang="en-US" sz="2400" baseline="-25000" dirty="0">
                <a:solidFill>
                  <a:srgbClr val="000000"/>
                </a:solidFill>
              </a:rPr>
              <a:t>3 </a:t>
            </a:r>
            <a:r>
              <a:rPr lang="en-US" sz="2400" dirty="0">
                <a:solidFill>
                  <a:srgbClr val="000000"/>
                </a:solidFill>
              </a:rPr>
              <a:t>= y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 +3; x</a:t>
            </a:r>
            <a:r>
              <a:rPr lang="en-US" sz="2400" baseline="-25000" dirty="0">
                <a:solidFill>
                  <a:srgbClr val="000000"/>
                </a:solidFill>
              </a:rPr>
              <a:t>4 </a:t>
            </a:r>
            <a:r>
              <a:rPr lang="en-US" sz="2400" dirty="0">
                <a:solidFill>
                  <a:srgbClr val="000000"/>
                </a:solidFill>
              </a:rPr>
              <a:t>= y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 +1; x</a:t>
            </a:r>
            <a:r>
              <a:rPr lang="en-US" sz="2400" baseline="-25000" dirty="0">
                <a:solidFill>
                  <a:srgbClr val="000000"/>
                </a:solidFill>
              </a:rPr>
              <a:t>5 </a:t>
            </a:r>
            <a:r>
              <a:rPr lang="en-US" sz="2400" dirty="0">
                <a:solidFill>
                  <a:srgbClr val="000000"/>
                </a:solidFill>
              </a:rPr>
              <a:t>= y</a:t>
            </a:r>
            <a:r>
              <a:rPr lang="en-US" sz="2400" baseline="-25000" dirty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 +2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Problem becomes:</a:t>
            </a:r>
          </a:p>
          <a:p>
            <a:pPr lvl="2"/>
            <a:r>
              <a:rPr lang="en-US" sz="2000" dirty="0">
                <a:solidFill>
                  <a:srgbClr val="000000"/>
                </a:solidFill>
              </a:rPr>
              <a:t>(y</a:t>
            </a:r>
            <a:r>
              <a:rPr lang="en-US" sz="2000" baseline="-25000" dirty="0">
                <a:solidFill>
                  <a:srgbClr val="000000"/>
                </a:solidFill>
              </a:rPr>
              <a:t>1</a:t>
            </a:r>
            <a:r>
              <a:rPr lang="en-US" sz="2000" dirty="0">
                <a:solidFill>
                  <a:srgbClr val="000000"/>
                </a:solidFill>
              </a:rPr>
              <a:t>+1)+ (y</a:t>
            </a:r>
            <a:r>
              <a:rPr lang="en-US" sz="2000" baseline="-25000" dirty="0">
                <a:solidFill>
                  <a:srgbClr val="000000"/>
                </a:solidFill>
              </a:rPr>
              <a:t>2</a:t>
            </a:r>
            <a:r>
              <a:rPr lang="en-US" sz="2000" dirty="0">
                <a:solidFill>
                  <a:srgbClr val="000000"/>
                </a:solidFill>
              </a:rPr>
              <a:t> + 2) + (y</a:t>
            </a:r>
            <a:r>
              <a:rPr lang="en-US" sz="2000" baseline="-25000" dirty="0">
                <a:solidFill>
                  <a:srgbClr val="000000"/>
                </a:solidFill>
              </a:rPr>
              <a:t>3</a:t>
            </a:r>
            <a:r>
              <a:rPr lang="en-US" sz="2000" dirty="0">
                <a:solidFill>
                  <a:srgbClr val="000000"/>
                </a:solidFill>
              </a:rPr>
              <a:t> +3) + (y</a:t>
            </a:r>
            <a:r>
              <a:rPr lang="en-US" sz="2000" baseline="-25000" dirty="0">
                <a:solidFill>
                  <a:srgbClr val="000000"/>
                </a:solidFill>
              </a:rPr>
              <a:t>4</a:t>
            </a:r>
            <a:r>
              <a:rPr lang="en-US" sz="2000" dirty="0">
                <a:solidFill>
                  <a:srgbClr val="000000"/>
                </a:solidFill>
              </a:rPr>
              <a:t> +1) + (y</a:t>
            </a:r>
            <a:r>
              <a:rPr lang="en-US" sz="2000" baseline="-25000" dirty="0">
                <a:solidFill>
                  <a:srgbClr val="000000"/>
                </a:solidFill>
              </a:rPr>
              <a:t>5</a:t>
            </a:r>
            <a:r>
              <a:rPr lang="en-US" sz="2000" dirty="0">
                <a:solidFill>
                  <a:srgbClr val="000000"/>
                </a:solidFill>
              </a:rPr>
              <a:t>+1)  = 22; y</a:t>
            </a:r>
            <a:r>
              <a:rPr lang="en-US" sz="2000" baseline="-25000" dirty="0">
                <a:solidFill>
                  <a:srgbClr val="000000"/>
                </a:solidFill>
              </a:rPr>
              <a:t>1</a:t>
            </a:r>
            <a:r>
              <a:rPr lang="en-US" sz="2000" dirty="0">
                <a:solidFill>
                  <a:srgbClr val="000000"/>
                </a:solidFill>
              </a:rPr>
              <a:t>, y</a:t>
            </a:r>
            <a:r>
              <a:rPr lang="en-US" sz="2000" baseline="-25000" dirty="0">
                <a:solidFill>
                  <a:srgbClr val="000000"/>
                </a:solidFill>
              </a:rPr>
              <a:t>2</a:t>
            </a:r>
            <a:r>
              <a:rPr lang="en-US" sz="2000" dirty="0">
                <a:solidFill>
                  <a:srgbClr val="000000"/>
                </a:solidFill>
              </a:rPr>
              <a:t>, y</a:t>
            </a:r>
            <a:r>
              <a:rPr lang="en-US" sz="2000" baseline="-25000" dirty="0">
                <a:solidFill>
                  <a:srgbClr val="000000"/>
                </a:solidFill>
              </a:rPr>
              <a:t>3</a:t>
            </a:r>
            <a:r>
              <a:rPr lang="en-US" sz="2000" dirty="0">
                <a:solidFill>
                  <a:srgbClr val="000000"/>
                </a:solidFill>
              </a:rPr>
              <a:t>, y</a:t>
            </a:r>
            <a:r>
              <a:rPr lang="en-US" sz="2000" baseline="-25000" dirty="0">
                <a:solidFill>
                  <a:srgbClr val="000000"/>
                </a:solidFill>
              </a:rPr>
              <a:t>4</a:t>
            </a:r>
            <a:r>
              <a:rPr lang="en-US" sz="2000" dirty="0">
                <a:solidFill>
                  <a:srgbClr val="000000"/>
                </a:solidFill>
              </a:rPr>
              <a:t>, y</a:t>
            </a:r>
            <a:r>
              <a:rPr lang="en-US" sz="2000" baseline="-25000" dirty="0">
                <a:solidFill>
                  <a:srgbClr val="000000"/>
                </a:solidFill>
              </a:rPr>
              <a:t>5</a:t>
            </a:r>
            <a:r>
              <a:rPr lang="en-US" sz="2000" dirty="0">
                <a:solidFill>
                  <a:srgbClr val="000000"/>
                </a:solidFill>
              </a:rPr>
              <a:t> ≥ 0.</a:t>
            </a:r>
          </a:p>
          <a:p>
            <a:pPr lvl="2"/>
            <a:r>
              <a:rPr lang="en-US" sz="2000" dirty="0">
                <a:solidFill>
                  <a:srgbClr val="000000"/>
                </a:solidFill>
              </a:rPr>
              <a:t>y</a:t>
            </a:r>
            <a:r>
              <a:rPr lang="en-US" sz="2000" baseline="-25000" dirty="0">
                <a:solidFill>
                  <a:srgbClr val="000000"/>
                </a:solidFill>
              </a:rPr>
              <a:t>1</a:t>
            </a:r>
            <a:r>
              <a:rPr lang="en-US" sz="2000" dirty="0">
                <a:solidFill>
                  <a:srgbClr val="000000"/>
                </a:solidFill>
              </a:rPr>
              <a:t>+ y</a:t>
            </a:r>
            <a:r>
              <a:rPr lang="en-US" sz="2000" baseline="-25000" dirty="0">
                <a:solidFill>
                  <a:srgbClr val="000000"/>
                </a:solidFill>
              </a:rPr>
              <a:t>2</a:t>
            </a:r>
            <a:r>
              <a:rPr lang="en-US" sz="2000" dirty="0">
                <a:solidFill>
                  <a:srgbClr val="000000"/>
                </a:solidFill>
              </a:rPr>
              <a:t>  + y</a:t>
            </a:r>
            <a:r>
              <a:rPr lang="en-US" sz="2000" baseline="-25000" dirty="0">
                <a:solidFill>
                  <a:srgbClr val="000000"/>
                </a:solidFill>
              </a:rPr>
              <a:t>3</a:t>
            </a:r>
            <a:r>
              <a:rPr lang="en-US" sz="2000" dirty="0">
                <a:solidFill>
                  <a:srgbClr val="000000"/>
                </a:solidFill>
              </a:rPr>
              <a:t> + y</a:t>
            </a:r>
            <a:r>
              <a:rPr lang="en-US" sz="2000" baseline="-25000" dirty="0">
                <a:solidFill>
                  <a:srgbClr val="000000"/>
                </a:solidFill>
              </a:rPr>
              <a:t>4</a:t>
            </a:r>
            <a:r>
              <a:rPr lang="en-US" sz="2000" dirty="0">
                <a:solidFill>
                  <a:srgbClr val="000000"/>
                </a:solidFill>
              </a:rPr>
              <a:t> + y</a:t>
            </a:r>
            <a:r>
              <a:rPr lang="en-US" sz="2000" baseline="-25000" dirty="0">
                <a:solidFill>
                  <a:srgbClr val="000000"/>
                </a:solidFill>
              </a:rPr>
              <a:t>5</a:t>
            </a:r>
            <a:r>
              <a:rPr lang="en-US" sz="2000" dirty="0">
                <a:solidFill>
                  <a:srgbClr val="000000"/>
                </a:solidFill>
              </a:rPr>
              <a:t> = 14; y</a:t>
            </a:r>
            <a:r>
              <a:rPr lang="en-US" sz="2000" baseline="-25000" dirty="0">
                <a:solidFill>
                  <a:srgbClr val="000000"/>
                </a:solidFill>
              </a:rPr>
              <a:t>1</a:t>
            </a:r>
            <a:r>
              <a:rPr lang="en-US" sz="2000" dirty="0">
                <a:solidFill>
                  <a:srgbClr val="000000"/>
                </a:solidFill>
              </a:rPr>
              <a:t>, y</a:t>
            </a:r>
            <a:r>
              <a:rPr lang="en-US" sz="2000" baseline="-25000" dirty="0">
                <a:solidFill>
                  <a:srgbClr val="000000"/>
                </a:solidFill>
              </a:rPr>
              <a:t>2</a:t>
            </a:r>
            <a:r>
              <a:rPr lang="en-US" sz="2000" dirty="0">
                <a:solidFill>
                  <a:srgbClr val="000000"/>
                </a:solidFill>
              </a:rPr>
              <a:t>, y</a:t>
            </a:r>
            <a:r>
              <a:rPr lang="en-US" sz="2000" baseline="-25000" dirty="0">
                <a:solidFill>
                  <a:srgbClr val="000000"/>
                </a:solidFill>
              </a:rPr>
              <a:t>3</a:t>
            </a:r>
            <a:r>
              <a:rPr lang="en-US" sz="2000" dirty="0">
                <a:solidFill>
                  <a:srgbClr val="000000"/>
                </a:solidFill>
              </a:rPr>
              <a:t>, y</a:t>
            </a:r>
            <a:r>
              <a:rPr lang="en-US" sz="2000" baseline="-25000" dirty="0">
                <a:solidFill>
                  <a:srgbClr val="000000"/>
                </a:solidFill>
              </a:rPr>
              <a:t>4</a:t>
            </a:r>
            <a:r>
              <a:rPr lang="en-US" sz="2000" dirty="0">
                <a:solidFill>
                  <a:srgbClr val="000000"/>
                </a:solidFill>
              </a:rPr>
              <a:t>, y</a:t>
            </a:r>
            <a:r>
              <a:rPr lang="en-US" sz="2000" baseline="-25000" dirty="0">
                <a:solidFill>
                  <a:srgbClr val="000000"/>
                </a:solidFill>
              </a:rPr>
              <a:t>5</a:t>
            </a:r>
            <a:r>
              <a:rPr lang="en-US" sz="2000" dirty="0">
                <a:solidFill>
                  <a:srgbClr val="000000"/>
                </a:solidFill>
              </a:rPr>
              <a:t> ≥ 0.</a:t>
            </a:r>
          </a:p>
          <a:p>
            <a:pPr lvl="2"/>
            <a:endParaRPr lang="en-US" sz="2000" dirty="0">
              <a:solidFill>
                <a:srgbClr val="000000"/>
              </a:solidFill>
            </a:endParaRPr>
          </a:p>
          <a:p>
            <a:pPr lvl="2"/>
            <a:endParaRPr lang="en-US" sz="2000" dirty="0">
              <a:solidFill>
                <a:srgbClr val="000000"/>
              </a:solidFill>
            </a:endParaRPr>
          </a:p>
          <a:p>
            <a:pPr lvl="1"/>
            <a:endParaRPr lang="en-US" sz="2400" dirty="0">
              <a:solidFill>
                <a:srgbClr val="000000"/>
              </a:solidFill>
            </a:endParaRPr>
          </a:p>
          <a:p>
            <a:pPr marL="5715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5410" y="6403049"/>
            <a:ext cx="2480235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Ans</a:t>
            </a:r>
            <a:r>
              <a:rPr lang="en-US" sz="2400" dirty="0"/>
              <a:t>: C(14+5-1,5-1)</a:t>
            </a:r>
          </a:p>
        </p:txBody>
      </p:sp>
    </p:spTree>
    <p:extLst>
      <p:ext uri="{BB962C8B-B14F-4D97-AF65-F5344CB8AC3E}">
        <p14:creationId xmlns:p14="http://schemas.microsoft.com/office/powerpoint/2010/main" val="91788134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Subtraction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588" y="1600200"/>
            <a:ext cx="9039412" cy="4973918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Problem: Number of integral solutions to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x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+ x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 + x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 + x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 + x</a:t>
            </a:r>
            <a:r>
              <a:rPr lang="en-US" sz="2400" baseline="-25000" dirty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 + x</a:t>
            </a:r>
            <a:r>
              <a:rPr lang="en-US" sz="2400" baseline="-25000" dirty="0">
                <a:solidFill>
                  <a:srgbClr val="000000"/>
                </a:solidFill>
              </a:rPr>
              <a:t>6 </a:t>
            </a:r>
            <a:r>
              <a:rPr lang="en-US" sz="2400" dirty="0">
                <a:solidFill>
                  <a:srgbClr val="000000"/>
                </a:solidFill>
              </a:rPr>
              <a:t>= 24; x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 ≥ 1, x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≥ 2, x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 ≥ 3, x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 ≥ 1, x</a:t>
            </a:r>
            <a:r>
              <a:rPr lang="en-US" sz="2400" baseline="-25000" dirty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 ≥ 2, x</a:t>
            </a:r>
            <a:r>
              <a:rPr lang="en-US" sz="2400" baseline="-25000" dirty="0">
                <a:solidFill>
                  <a:srgbClr val="000000"/>
                </a:solidFill>
              </a:rPr>
              <a:t>6 </a:t>
            </a:r>
            <a:r>
              <a:rPr lang="en-US" sz="2400" dirty="0">
                <a:solidFill>
                  <a:srgbClr val="000000"/>
                </a:solidFill>
              </a:rPr>
              <a:t>≤ 3.</a:t>
            </a:r>
            <a:endParaRPr lang="en-US" sz="2000" dirty="0">
              <a:solidFill>
                <a:srgbClr val="000000"/>
              </a:solidFill>
            </a:endParaRPr>
          </a:p>
          <a:p>
            <a:r>
              <a:rPr lang="en-US" sz="2800" b="1" dirty="0">
                <a:solidFill>
                  <a:srgbClr val="FF0000"/>
                </a:solidFill>
              </a:rPr>
              <a:t>Solution</a:t>
            </a:r>
          </a:p>
          <a:p>
            <a:r>
              <a:rPr lang="en-US" sz="2800" dirty="0">
                <a:solidFill>
                  <a:srgbClr val="000000"/>
                </a:solidFill>
              </a:rPr>
              <a:t>Compute the number of integral solutions </a:t>
            </a:r>
            <a:r>
              <a:rPr lang="en-US" sz="2800" b="1" dirty="0">
                <a:solidFill>
                  <a:srgbClr val="0000FF"/>
                </a:solidFill>
              </a:rPr>
              <a:t>(A)</a:t>
            </a:r>
            <a:r>
              <a:rPr lang="en-US" sz="2800" dirty="0">
                <a:solidFill>
                  <a:srgbClr val="000000"/>
                </a:solidFill>
              </a:rPr>
              <a:t> to 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x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+ x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 + x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 + x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 + x</a:t>
            </a:r>
            <a:r>
              <a:rPr lang="en-US" sz="2400" baseline="-25000" dirty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 + x</a:t>
            </a:r>
            <a:r>
              <a:rPr lang="en-US" sz="2400" baseline="-25000" dirty="0">
                <a:solidFill>
                  <a:srgbClr val="000000"/>
                </a:solidFill>
              </a:rPr>
              <a:t>6 </a:t>
            </a:r>
            <a:r>
              <a:rPr lang="en-US" sz="2400" dirty="0">
                <a:solidFill>
                  <a:srgbClr val="000000"/>
                </a:solidFill>
              </a:rPr>
              <a:t>= 24; x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 ≥ 1, x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≥ 2, x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≥ 3, x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≥ 1, x</a:t>
            </a:r>
            <a:r>
              <a:rPr lang="en-US" sz="2400" baseline="-25000" dirty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 ≥ 2, x</a:t>
            </a:r>
            <a:r>
              <a:rPr lang="en-US" sz="2400" baseline="-25000" dirty="0">
                <a:solidFill>
                  <a:srgbClr val="000000"/>
                </a:solidFill>
              </a:rPr>
              <a:t>6 </a:t>
            </a:r>
            <a:r>
              <a:rPr lang="en-US" sz="2400" dirty="0">
                <a:solidFill>
                  <a:srgbClr val="000000"/>
                </a:solidFill>
              </a:rPr>
              <a:t>≥ 0</a:t>
            </a:r>
          </a:p>
          <a:p>
            <a:r>
              <a:rPr lang="en-US" sz="2800" dirty="0">
                <a:solidFill>
                  <a:srgbClr val="000000"/>
                </a:solidFill>
              </a:rPr>
              <a:t>Compute the number of integral solutions </a:t>
            </a:r>
            <a:r>
              <a:rPr lang="en-US" sz="2800" b="1" dirty="0">
                <a:solidFill>
                  <a:srgbClr val="0000FF"/>
                </a:solidFill>
              </a:rPr>
              <a:t>(B)</a:t>
            </a:r>
            <a:r>
              <a:rPr lang="en-US" sz="2800" dirty="0">
                <a:solidFill>
                  <a:srgbClr val="000000"/>
                </a:solidFill>
              </a:rPr>
              <a:t> to 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x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+ x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 + x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 + x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 + x</a:t>
            </a:r>
            <a:r>
              <a:rPr lang="en-US" sz="2400" baseline="-25000" dirty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 + x</a:t>
            </a:r>
            <a:r>
              <a:rPr lang="en-US" sz="2400" baseline="-25000" dirty="0">
                <a:solidFill>
                  <a:srgbClr val="000000"/>
                </a:solidFill>
              </a:rPr>
              <a:t>6 </a:t>
            </a:r>
            <a:r>
              <a:rPr lang="en-US" sz="2400" dirty="0">
                <a:solidFill>
                  <a:srgbClr val="000000"/>
                </a:solidFill>
              </a:rPr>
              <a:t>= 24; x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 ≥ 1, x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≥ 2, x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≥ 3, x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≥ 1, x</a:t>
            </a:r>
            <a:r>
              <a:rPr lang="en-US" sz="2400" baseline="-25000" dirty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 ≥ 2, x</a:t>
            </a:r>
            <a:r>
              <a:rPr lang="en-US" sz="2400" baseline="-25000" dirty="0">
                <a:solidFill>
                  <a:srgbClr val="000000"/>
                </a:solidFill>
              </a:rPr>
              <a:t>6 </a:t>
            </a:r>
            <a:r>
              <a:rPr lang="en-US" sz="2400" dirty="0">
                <a:solidFill>
                  <a:srgbClr val="000000"/>
                </a:solidFill>
              </a:rPr>
              <a:t>≥ 4</a:t>
            </a:r>
          </a:p>
          <a:p>
            <a:r>
              <a:rPr lang="en-US" dirty="0">
                <a:solidFill>
                  <a:srgbClr val="000000"/>
                </a:solidFill>
              </a:rPr>
              <a:t>The answer to the original problem: </a:t>
            </a:r>
            <a:r>
              <a:rPr lang="en-US" b="1" dirty="0">
                <a:solidFill>
                  <a:srgbClr val="0000FF"/>
                </a:solidFill>
              </a:rPr>
              <a:t>A – B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pPr lvl="2"/>
            <a:endParaRPr lang="en-US" sz="1800" dirty="0">
              <a:solidFill>
                <a:srgbClr val="000000"/>
              </a:solidFill>
            </a:endParaRPr>
          </a:p>
          <a:p>
            <a:pPr lvl="2"/>
            <a:endParaRPr lang="en-US" sz="1800" dirty="0">
              <a:solidFill>
                <a:srgbClr val="000000"/>
              </a:solidFill>
            </a:endParaRPr>
          </a:p>
          <a:p>
            <a:pPr lvl="1"/>
            <a:endParaRPr lang="en-US" sz="2000" dirty="0">
              <a:solidFill>
                <a:srgbClr val="000000"/>
              </a:solidFill>
            </a:endParaRPr>
          </a:p>
          <a:p>
            <a:pPr marL="57150" indent="0">
              <a:buNone/>
            </a:pP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80081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Another variation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33682"/>
          </a:xfrm>
        </p:spPr>
        <p:txBody>
          <a:bodyPr>
            <a:normAutofit/>
          </a:bodyPr>
          <a:lstStyle/>
          <a:p>
            <a:r>
              <a:rPr lang="en-US" sz="2800" dirty="0"/>
              <a:t>Number of integral solutions to 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y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+ y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  + y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 + y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 + y</a:t>
            </a:r>
            <a:r>
              <a:rPr lang="en-US" sz="2400" baseline="-25000" dirty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 ≤ 14; y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, y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, y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, y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, y</a:t>
            </a:r>
            <a:r>
              <a:rPr lang="en-US" sz="2400" baseline="-25000" dirty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 ≥ 0.</a:t>
            </a:r>
          </a:p>
          <a:p>
            <a:r>
              <a:rPr lang="en-US" sz="2800" dirty="0">
                <a:solidFill>
                  <a:srgbClr val="000000"/>
                </a:solidFill>
              </a:rPr>
              <a:t>Answer is the sum of the integral solutions to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y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+ y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  + y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 + y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 + y</a:t>
            </a:r>
            <a:r>
              <a:rPr lang="en-US" sz="2400" baseline="-25000" dirty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 = 14; y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, y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, y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, y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, y</a:t>
            </a:r>
            <a:r>
              <a:rPr lang="en-US" sz="2400" baseline="-25000" dirty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 ≥ 0, and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y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+ y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  + y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 + y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 + y</a:t>
            </a:r>
            <a:r>
              <a:rPr lang="en-US" sz="2400" baseline="-25000" dirty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 = 13; y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, y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, y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, y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, y</a:t>
            </a:r>
            <a:r>
              <a:rPr lang="en-US" sz="2400" baseline="-25000" dirty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 ≥ 0, and 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y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+ y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  + y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 + y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 + y</a:t>
            </a:r>
            <a:r>
              <a:rPr lang="en-US" sz="2400" baseline="-25000" dirty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 = 12; y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, y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, y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, y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, y</a:t>
            </a:r>
            <a:r>
              <a:rPr lang="en-US" sz="2400" baseline="-25000" dirty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 ≥ 0, and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…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…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y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+ y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  + y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 + y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 + y</a:t>
            </a:r>
            <a:r>
              <a:rPr lang="en-US" sz="2400" baseline="-25000" dirty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 =  0 ; y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, y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, y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, y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, y</a:t>
            </a:r>
            <a:r>
              <a:rPr lang="en-US" sz="2400" baseline="-25000" dirty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 ≥ 0.</a:t>
            </a:r>
          </a:p>
        </p:txBody>
      </p:sp>
    </p:spTree>
    <p:extLst>
      <p:ext uri="{BB962C8B-B14F-4D97-AF65-F5344CB8AC3E}">
        <p14:creationId xmlns:p14="http://schemas.microsoft.com/office/powerpoint/2010/main" val="124836935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variation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33682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Number of integral solutions to 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y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+ y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  + y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 + y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 + y</a:t>
            </a:r>
            <a:r>
              <a:rPr lang="en-US" sz="2400" baseline="-25000" dirty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 ≤ 14; y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, y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, y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, y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, y</a:t>
            </a:r>
            <a:r>
              <a:rPr lang="en-US" sz="2400" baseline="-25000" dirty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 ≥ 0.</a:t>
            </a:r>
          </a:p>
          <a:p>
            <a:r>
              <a:rPr lang="en-US" sz="2800" dirty="0">
                <a:solidFill>
                  <a:srgbClr val="000000"/>
                </a:solidFill>
              </a:rPr>
              <a:t>Answer is the sum of the integral solutions to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y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+ y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  + y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 + y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 + y</a:t>
            </a:r>
            <a:r>
              <a:rPr lang="en-US" sz="2400" baseline="-25000" dirty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 = 14; y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, y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, y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, y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, y</a:t>
            </a:r>
            <a:r>
              <a:rPr lang="en-US" sz="2400" baseline="-25000" dirty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 ≥ 0, and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y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+ y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  + y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 + y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 + y</a:t>
            </a:r>
            <a:r>
              <a:rPr lang="en-US" sz="2400" baseline="-25000" dirty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 = 13; y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, y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, y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, y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, y</a:t>
            </a:r>
            <a:r>
              <a:rPr lang="en-US" sz="2400" baseline="-25000" dirty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 ≥ 0, and 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y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+ y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  + y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 + y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 + y</a:t>
            </a:r>
            <a:r>
              <a:rPr lang="en-US" sz="2400" baseline="-25000" dirty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 = 12; y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, y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, y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, y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, y</a:t>
            </a:r>
            <a:r>
              <a:rPr lang="en-US" sz="2400" baseline="-25000" dirty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 ≥ 0, and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…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…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y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+ y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  + y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 + y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 + y</a:t>
            </a:r>
            <a:r>
              <a:rPr lang="en-US" sz="2400" baseline="-25000" dirty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 =  0 ; y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, y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, y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, y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, y</a:t>
            </a:r>
            <a:r>
              <a:rPr lang="en-US" sz="2400" baseline="-25000" dirty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 ≥ 0.</a:t>
            </a:r>
          </a:p>
          <a:p>
            <a:r>
              <a:rPr lang="en-US" sz="2800" dirty="0">
                <a:solidFill>
                  <a:srgbClr val="FF0000"/>
                </a:solidFill>
              </a:rPr>
              <a:t>Same as the number of integral solutions to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y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+ y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  + y</a:t>
            </a:r>
            <a:r>
              <a:rPr lang="en-US" sz="2400" baseline="-25000" dirty="0">
                <a:solidFill>
                  <a:srgbClr val="FF0000"/>
                </a:solidFill>
              </a:rPr>
              <a:t>3</a:t>
            </a:r>
            <a:r>
              <a:rPr lang="en-US" sz="2400" dirty="0">
                <a:solidFill>
                  <a:srgbClr val="FF0000"/>
                </a:solidFill>
              </a:rPr>
              <a:t> + y</a:t>
            </a:r>
            <a:r>
              <a:rPr lang="en-US" sz="2400" baseline="-25000" dirty="0">
                <a:solidFill>
                  <a:srgbClr val="FF0000"/>
                </a:solidFill>
              </a:rPr>
              <a:t>4</a:t>
            </a:r>
            <a:r>
              <a:rPr lang="en-US" sz="2400" dirty="0">
                <a:solidFill>
                  <a:srgbClr val="FF0000"/>
                </a:solidFill>
              </a:rPr>
              <a:t> + y</a:t>
            </a:r>
            <a:r>
              <a:rPr lang="en-US" sz="2400" baseline="-25000" dirty="0">
                <a:solidFill>
                  <a:srgbClr val="FF0000"/>
                </a:solidFill>
              </a:rPr>
              <a:t>5</a:t>
            </a:r>
            <a:r>
              <a:rPr lang="en-US" sz="2400" dirty="0">
                <a:solidFill>
                  <a:srgbClr val="FF0000"/>
                </a:solidFill>
              </a:rPr>
              <a:t> + s = 14; y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, y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, y</a:t>
            </a:r>
            <a:r>
              <a:rPr lang="en-US" sz="2400" baseline="-25000" dirty="0">
                <a:solidFill>
                  <a:srgbClr val="FF0000"/>
                </a:solidFill>
              </a:rPr>
              <a:t>3</a:t>
            </a:r>
            <a:r>
              <a:rPr lang="en-US" sz="2400" dirty="0">
                <a:solidFill>
                  <a:srgbClr val="FF0000"/>
                </a:solidFill>
              </a:rPr>
              <a:t>, y</a:t>
            </a:r>
            <a:r>
              <a:rPr lang="en-US" sz="2400" baseline="-25000" dirty="0">
                <a:solidFill>
                  <a:srgbClr val="FF0000"/>
                </a:solidFill>
              </a:rPr>
              <a:t>4</a:t>
            </a:r>
            <a:r>
              <a:rPr lang="en-US" sz="2400" dirty="0">
                <a:solidFill>
                  <a:srgbClr val="FF0000"/>
                </a:solidFill>
              </a:rPr>
              <a:t>, y</a:t>
            </a:r>
            <a:r>
              <a:rPr lang="en-US" sz="2400" baseline="-25000" dirty="0">
                <a:solidFill>
                  <a:srgbClr val="FF0000"/>
                </a:solidFill>
              </a:rPr>
              <a:t>5</a:t>
            </a:r>
            <a:r>
              <a:rPr lang="en-US" sz="2400" dirty="0">
                <a:solidFill>
                  <a:srgbClr val="FF0000"/>
                </a:solidFill>
              </a:rPr>
              <a:t>, s ≥ 0</a:t>
            </a:r>
          </a:p>
        </p:txBody>
      </p:sp>
    </p:spTree>
    <p:extLst>
      <p:ext uri="{BB962C8B-B14F-4D97-AF65-F5344CB8AC3E}">
        <p14:creationId xmlns:p14="http://schemas.microsoft.com/office/powerpoint/2010/main" val="61238029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A77516-45C2-544C-996C-A5EE2B081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285" y="0"/>
            <a:ext cx="83094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45834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D0CA12-AD5F-6C48-B3F5-397016309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444500"/>
            <a:ext cx="88646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584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267F564-C9A1-8F40-9270-E1BF7639D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multisets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8D75F4-2199-C34D-8C48-02B1CC2451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Multisets</a:t>
            </a:r>
          </a:p>
          <a:p>
            <a:pPr lvl="1"/>
            <a:r>
              <a:rPr lang="en-IN" dirty="0"/>
              <a:t>A multiset is a collection that can have multiple instances of the same kind of item.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549E26-590D-7143-809E-7752F0F88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3846" y="3187233"/>
            <a:ext cx="2324100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5834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A1C889-605E-324A-9E2A-45B52E1CF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0511"/>
            <a:ext cx="9144000" cy="643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91281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38554B4-8FC4-CD4A-BEBD-95F2C9120997}"/>
              </a:ext>
            </a:extLst>
          </p:cNvPr>
          <p:cNvGrpSpPr/>
          <p:nvPr/>
        </p:nvGrpSpPr>
        <p:grpSpPr>
          <a:xfrm>
            <a:off x="190500" y="82550"/>
            <a:ext cx="8763000" cy="6591300"/>
            <a:chOff x="190500" y="82550"/>
            <a:chExt cx="8763000" cy="65913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BE8527D-CA17-0F43-B082-1F3B74D96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0500" y="82550"/>
              <a:ext cx="8763000" cy="65913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8E9DCA0-E1D7-714E-946C-D051D2347F69}"/>
                </a:ext>
              </a:extLst>
            </p:cNvPr>
            <p:cNvSpPr txBox="1"/>
            <p:nvPr/>
          </p:nvSpPr>
          <p:spPr>
            <a:xfrm>
              <a:off x="533400" y="260350"/>
              <a:ext cx="8420100" cy="138499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This one is surprisingly difficult. Realizes </a:t>
              </a:r>
              <a:r>
                <a:rPr lang="en-US" sz="2800" b="1" dirty="0"/>
                <a:t>Stirling numbers of the second kind.</a:t>
              </a:r>
            </a:p>
            <a:p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747886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Combinations with repetitions</a:t>
            </a:r>
            <a:br>
              <a:rPr lang="en-US" b="1" dirty="0">
                <a:solidFill>
                  <a:srgbClr val="0000FF"/>
                </a:solidFill>
              </a:rPr>
            </a:br>
            <a:r>
              <a:rPr lang="en-US" b="1" dirty="0">
                <a:solidFill>
                  <a:srgbClr val="0000FF"/>
                </a:solidFill>
              </a:rPr>
              <a:t>(Counting multisets)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14" y="1600200"/>
            <a:ext cx="8469086" cy="52578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Example: </a:t>
            </a:r>
            <a:r>
              <a:rPr lang="en-US" sz="2400" dirty="0">
                <a:solidFill>
                  <a:srgbClr val="FF0000"/>
                </a:solidFill>
              </a:rPr>
              <a:t>Consider a set A = {</a:t>
            </a:r>
            <a:r>
              <a:rPr lang="en-US" sz="2400" dirty="0" err="1">
                <a:solidFill>
                  <a:srgbClr val="FF0000"/>
                </a:solidFill>
              </a:rPr>
              <a:t>a,b,c,d</a:t>
            </a:r>
            <a:r>
              <a:rPr lang="en-US" sz="2400" dirty="0">
                <a:solidFill>
                  <a:srgbClr val="FF0000"/>
                </a:solidFill>
              </a:rPr>
              <a:t>}. We select two objects from A.</a:t>
            </a:r>
          </a:p>
          <a:p>
            <a:pPr lvl="1"/>
            <a:r>
              <a:rPr lang="en-US" sz="2400" dirty="0"/>
              <a:t>We now consider the following four cases. </a:t>
            </a:r>
          </a:p>
        </p:txBody>
      </p:sp>
    </p:spTree>
    <p:extLst>
      <p:ext uri="{BB962C8B-B14F-4D97-AF65-F5344CB8AC3E}">
        <p14:creationId xmlns:p14="http://schemas.microsoft.com/office/powerpoint/2010/main" val="4256158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Given set of objects = {</a:t>
            </a:r>
            <a:r>
              <a:rPr lang="en-US" b="1" dirty="0" err="1">
                <a:solidFill>
                  <a:srgbClr val="0000FF"/>
                </a:solidFill>
              </a:rPr>
              <a:t>a,b,c,d</a:t>
            </a:r>
            <a:r>
              <a:rPr lang="en-US" b="1" dirty="0">
                <a:solidFill>
                  <a:srgbClr val="0000FF"/>
                </a:solidFill>
              </a:rPr>
              <a:t>}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14" y="1600200"/>
            <a:ext cx="8926286" cy="52578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2-permutations with  repetitions</a:t>
            </a:r>
            <a:r>
              <a:rPr lang="en-US" sz="2800" dirty="0"/>
              <a:t>: 4</a:t>
            </a:r>
            <a:r>
              <a:rPr lang="en-US" sz="2800" baseline="30000" dirty="0"/>
              <a:t>2</a:t>
            </a:r>
            <a:r>
              <a:rPr lang="en-US" sz="2800" dirty="0"/>
              <a:t> = 16 possible cases.</a:t>
            </a:r>
          </a:p>
        </p:txBody>
      </p:sp>
      <p:pic>
        <p:nvPicPr>
          <p:cNvPr id="4" name="Picture 3" descr="Screen Shot 2015-02-17 at 11.09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806" y="2306917"/>
            <a:ext cx="32131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036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15704</TotalTime>
  <Words>4740</Words>
  <Application>Microsoft Macintosh PowerPoint</Application>
  <PresentationFormat>On-screen Show (4:3)</PresentationFormat>
  <Paragraphs>429</Paragraphs>
  <Slides>71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7" baseType="lpstr">
      <vt:lpstr>Arial</vt:lpstr>
      <vt:lpstr>Calibri</vt:lpstr>
      <vt:lpstr>Cambria Math</vt:lpstr>
      <vt:lpstr>Monotype Sorts</vt:lpstr>
      <vt:lpstr>Symbol</vt:lpstr>
      <vt:lpstr>Office Theme</vt:lpstr>
      <vt:lpstr>Counting 8.10 - 8.12</vt:lpstr>
      <vt:lpstr>Permutation with identical objects</vt:lpstr>
      <vt:lpstr>The expansion of (x+y+z)n</vt:lpstr>
      <vt:lpstr>The expansion of (x+y+z)n</vt:lpstr>
      <vt:lpstr>The expansion of (x+y+z)n</vt:lpstr>
      <vt:lpstr>Natural question</vt:lpstr>
      <vt:lpstr>Counting multisets</vt:lpstr>
      <vt:lpstr>Combinations with repetitions (Counting multisets)</vt:lpstr>
      <vt:lpstr>Given set of objects = {a,b,c,d}</vt:lpstr>
      <vt:lpstr>PowerPoint Presentation</vt:lpstr>
      <vt:lpstr>PowerPoint Presentation</vt:lpstr>
      <vt:lpstr>PowerPoint Presentation</vt:lpstr>
      <vt:lpstr>PowerPoint Presentation</vt:lpstr>
      <vt:lpstr>Combinations with repetitions</vt:lpstr>
      <vt:lpstr>Combinations with repetitions</vt:lpstr>
      <vt:lpstr>Combinations with repetitions</vt:lpstr>
      <vt:lpstr>Combinations with repetitions</vt:lpstr>
      <vt:lpstr>Example</vt:lpstr>
      <vt:lpstr>Example</vt:lpstr>
      <vt:lpstr>Theorem: </vt:lpstr>
      <vt:lpstr>Proof: </vt:lpstr>
      <vt:lpstr>Example</vt:lpstr>
      <vt:lpstr>Example</vt:lpstr>
      <vt:lpstr>Example</vt:lpstr>
      <vt:lpstr>Another view</vt:lpstr>
      <vt:lpstr>Permutations and combinations with and without repetitions. n = Number of distinct objects r = number of objects to be selected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Review</vt:lpstr>
      <vt:lpstr>Review</vt:lpstr>
      <vt:lpstr>Review</vt:lpstr>
      <vt:lpstr>Review</vt:lpstr>
      <vt:lpstr>Review</vt:lpstr>
      <vt:lpstr>Review</vt:lpstr>
      <vt:lpstr>PowerPoint Presentation</vt:lpstr>
      <vt:lpstr>PowerPoint Presentation</vt:lpstr>
      <vt:lpstr>Problem</vt:lpstr>
      <vt:lpstr>Problem</vt:lpstr>
      <vt:lpstr>Problem</vt:lpstr>
      <vt:lpstr>Balls in Boxes</vt:lpstr>
      <vt:lpstr>Balls in Boxes</vt:lpstr>
      <vt:lpstr>Balls in Boxes</vt:lpstr>
      <vt:lpstr>Balls in Boxes</vt:lpstr>
      <vt:lpstr>Balls in Boxes</vt:lpstr>
      <vt:lpstr>Balls in Boxes: non-empty boxes.</vt:lpstr>
      <vt:lpstr>Balls in Boxes: non-empty boxes.</vt:lpstr>
      <vt:lpstr>It is important to recognize the equivalence of the following</vt:lpstr>
      <vt:lpstr>Example</vt:lpstr>
      <vt:lpstr>Example</vt:lpstr>
      <vt:lpstr>Example</vt:lpstr>
      <vt:lpstr>Example</vt:lpstr>
      <vt:lpstr>Example</vt:lpstr>
      <vt:lpstr>Subtraction method</vt:lpstr>
      <vt:lpstr>Another variation</vt:lpstr>
      <vt:lpstr>Another variation</vt:lpstr>
      <vt:lpstr>PowerPoint Presentation</vt:lpstr>
      <vt:lpstr>PowerPoint Presentation</vt:lpstr>
      <vt:lpstr>PowerPoint Presentation</vt:lpstr>
      <vt:lpstr>PowerPoint Presentation</vt:lpstr>
    </vt:vector>
  </TitlesOfParts>
  <Company>SFU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Counting II</dc:title>
  <dc:creator>Binay Bhattacharya</dc:creator>
  <cp:lastModifiedBy>Microsoft Office User</cp:lastModifiedBy>
  <cp:revision>106</cp:revision>
  <cp:lastPrinted>2015-02-19T00:36:19Z</cp:lastPrinted>
  <dcterms:created xsi:type="dcterms:W3CDTF">2015-02-18T05:04:53Z</dcterms:created>
  <dcterms:modified xsi:type="dcterms:W3CDTF">2020-11-23T21:08:01Z</dcterms:modified>
</cp:coreProperties>
</file>