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315" r:id="rId3"/>
    <p:sldId id="365" r:id="rId4"/>
    <p:sldId id="262" r:id="rId5"/>
    <p:sldId id="263" r:id="rId6"/>
    <p:sldId id="264" r:id="rId7"/>
    <p:sldId id="265" r:id="rId8"/>
    <p:sldId id="266" r:id="rId9"/>
    <p:sldId id="278" r:id="rId10"/>
    <p:sldId id="316" r:id="rId11"/>
    <p:sldId id="317" r:id="rId12"/>
    <p:sldId id="323" r:id="rId13"/>
    <p:sldId id="324" r:id="rId14"/>
    <p:sldId id="325" r:id="rId15"/>
    <p:sldId id="326" r:id="rId16"/>
    <p:sldId id="318" r:id="rId17"/>
    <p:sldId id="319" r:id="rId18"/>
    <p:sldId id="320" r:id="rId19"/>
    <p:sldId id="321" r:id="rId20"/>
    <p:sldId id="322" r:id="rId21"/>
    <p:sldId id="335" r:id="rId22"/>
    <p:sldId id="364" r:id="rId23"/>
    <p:sldId id="285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4" r:id="rId37"/>
    <p:sldId id="305" r:id="rId38"/>
    <p:sldId id="344" r:id="rId39"/>
    <p:sldId id="361" r:id="rId40"/>
    <p:sldId id="345" r:id="rId41"/>
    <p:sldId id="362" r:id="rId42"/>
    <p:sldId id="346" r:id="rId43"/>
    <p:sldId id="363" r:id="rId44"/>
    <p:sldId id="347" r:id="rId45"/>
    <p:sldId id="350" r:id="rId46"/>
    <p:sldId id="359" r:id="rId47"/>
    <p:sldId id="348" r:id="rId48"/>
    <p:sldId id="349" r:id="rId49"/>
    <p:sldId id="351" r:id="rId50"/>
    <p:sldId id="352" r:id="rId51"/>
    <p:sldId id="353" r:id="rId52"/>
    <p:sldId id="306" r:id="rId53"/>
    <p:sldId id="307" r:id="rId54"/>
    <p:sldId id="354" r:id="rId55"/>
    <p:sldId id="356" r:id="rId56"/>
    <p:sldId id="357" r:id="rId57"/>
    <p:sldId id="358" r:id="rId58"/>
    <p:sldId id="360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0" autoAdjust="0"/>
    <p:restoredTop sz="94707"/>
  </p:normalViewPr>
  <p:slideViewPr>
    <p:cSldViewPr snapToGrid="0" snapToObjects="1">
      <p:cViewPr varScale="1">
        <p:scale>
          <a:sx n="98" d="100"/>
          <a:sy n="98" d="100"/>
        </p:scale>
        <p:origin x="6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DBC1-3A29-C54D-BC83-9168CFE2AE6D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4982A-6AD8-1043-BC84-E9469804C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4674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46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877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87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90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0098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00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829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82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69CC-73D3-024B-BA32-64D100E1FCF3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Counting 8.10 - 8.13</a:t>
            </a:r>
          </a:p>
        </p:txBody>
      </p:sp>
    </p:spTree>
    <p:extLst>
      <p:ext uri="{BB962C8B-B14F-4D97-AF65-F5344CB8AC3E}">
        <p14:creationId xmlns:p14="http://schemas.microsoft.com/office/powerpoint/2010/main" val="64300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40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r>
              <a:rPr lang="en-US" dirty="0" err="1"/>
              <a:t>bbbaaacccd</a:t>
            </a:r>
            <a:r>
              <a:rPr lang="en-US" dirty="0"/>
              <a:t> (another combination)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r>
              <a:rPr lang="en-US" dirty="0" err="1"/>
              <a:t>bbbaaacccd</a:t>
            </a:r>
            <a:r>
              <a:rPr lang="en-US" dirty="0"/>
              <a:t> (another combination)</a:t>
            </a:r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100605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a                    b                c    d</a:t>
            </a:r>
          </a:p>
          <a:p>
            <a:r>
              <a:rPr lang="en-US" dirty="0"/>
              <a:t>x   x   x   x |  x   x   x   x   x |  x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6889" y="4777078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a              b              c           d</a:t>
            </a:r>
          </a:p>
          <a:p>
            <a:r>
              <a:rPr lang="en-US" dirty="0"/>
              <a:t>x   x   x |  x   x   x  | x   x   x |  x </a:t>
            </a:r>
          </a:p>
        </p:txBody>
      </p:sp>
    </p:spTree>
    <p:extLst>
      <p:ext uri="{BB962C8B-B14F-4D97-AF65-F5344CB8AC3E}">
        <p14:creationId xmlns:p14="http://schemas.microsoft.com/office/powerpoint/2010/main" val="157604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/>
              <a:t>Example: Consider a set A = {</a:t>
            </a:r>
            <a:r>
              <a:rPr lang="en-US" sz="2800" dirty="0" err="1"/>
              <a:t>a,b,c,d</a:t>
            </a:r>
            <a:r>
              <a:rPr lang="en-US" sz="2800" dirty="0"/>
              <a:t>}. We select </a:t>
            </a:r>
            <a:r>
              <a:rPr lang="en-US" sz="2800" strike="sngStrike" dirty="0"/>
              <a:t>two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10 </a:t>
            </a:r>
            <a:r>
              <a:rPr lang="en-US" sz="2800" dirty="0"/>
              <a:t>objects from A with repetitions.</a:t>
            </a:r>
          </a:p>
          <a:p>
            <a:pPr lvl="1"/>
            <a:r>
              <a:rPr lang="en-US" sz="2400" dirty="0" err="1"/>
              <a:t>aaaabbbbbd</a:t>
            </a:r>
            <a:r>
              <a:rPr lang="en-US" sz="2400" dirty="0"/>
              <a:t>  (order is not important)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four times;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dirty="0"/>
              <a:t> five times and </a:t>
            </a:r>
          </a:p>
          <a:p>
            <a:pPr lvl="2"/>
            <a:r>
              <a:rPr lang="en-US" dirty="0"/>
              <a:t>selected </a:t>
            </a:r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/>
              <a:t> one time</a:t>
            </a:r>
          </a:p>
          <a:p>
            <a:pPr lvl="1"/>
            <a:r>
              <a:rPr lang="en-US" dirty="0" err="1"/>
              <a:t>bbbaaacccd</a:t>
            </a:r>
            <a:r>
              <a:rPr lang="en-US" dirty="0"/>
              <a:t> (another combination)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another combination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80857" y="3196664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a                    b                c    d</a:t>
            </a:r>
          </a:p>
          <a:p>
            <a:r>
              <a:rPr lang="en-US" dirty="0"/>
              <a:t>x   x   x   x |  x   x   x   x   x |  x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1615" y="4229100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a              b              c           d</a:t>
            </a:r>
          </a:p>
          <a:p>
            <a:r>
              <a:rPr lang="en-US" dirty="0"/>
              <a:t>x   x   x |  x   x   x  | x   x   x |  x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2661" y="5437959"/>
            <a:ext cx="35350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    b              c                      d </a:t>
            </a:r>
          </a:p>
          <a:p>
            <a:r>
              <a:rPr lang="en-US" dirty="0"/>
              <a:t>    | x |  x   x   x   x   x  | x   x   x   x    </a:t>
            </a:r>
          </a:p>
        </p:txBody>
      </p:sp>
    </p:spTree>
    <p:extLst>
      <p:ext uri="{BB962C8B-B14F-4D97-AF65-F5344CB8AC3E}">
        <p14:creationId xmlns:p14="http://schemas.microsoft.com/office/powerpoint/2010/main" val="93722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Seven students where each of them has one item from: cheeseburger, hot dog, taco and fish sandwich. How many different purchases are possible?</a:t>
            </a:r>
          </a:p>
          <a:p>
            <a:r>
              <a:rPr lang="en-US" sz="2400" dirty="0"/>
              <a:t>Some possible purchases:</a:t>
            </a:r>
          </a:p>
        </p:txBody>
      </p:sp>
      <p:pic>
        <p:nvPicPr>
          <p:cNvPr id="4" name="Picture 3" descr="Screen Shot 2018-01-13 at 9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8" y="2924735"/>
            <a:ext cx="3528359" cy="30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Equivalent bar notation</a:t>
            </a:r>
          </a:p>
        </p:txBody>
      </p:sp>
      <p:pic>
        <p:nvPicPr>
          <p:cNvPr id="5" name="Picture 4" descr="Screen Shot 2018-01-13 at 9.0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9279"/>
            <a:ext cx="6185647" cy="3176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765" y="4772231"/>
            <a:ext cx="871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/>
              <a:t>Thus we have to arrange 7 x’s and (n-1) bars( | ).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This is an arrangement of 10 objects using seven x and three |.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This is      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This is the same as 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Screen Shot 2018-01-14 at 8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4" y="5468759"/>
            <a:ext cx="444500" cy="596900"/>
          </a:xfrm>
          <a:prstGeom prst="rect">
            <a:avLst/>
          </a:prstGeom>
        </p:spPr>
      </p:pic>
      <p:pic>
        <p:nvPicPr>
          <p:cNvPr id="8" name="Picture 7" descr="Screen Shot 2018-01-14 at 8.5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8" y="5904754"/>
            <a:ext cx="4876800" cy="8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</a:rPr>
              <a:t>Theorem: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4" y="1752599"/>
            <a:ext cx="8004175" cy="131034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dirty="0"/>
              <a:t>    The number of r-combinations with repetition allowed, that can be selected from a set of size n is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 descr="Screen Shot 2018-01-14 at 10.0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758141"/>
            <a:ext cx="161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9855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Proof: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876181"/>
            <a:ext cx="7848600" cy="366805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r X</a:t>
            </a:r>
            <a:r>
              <a:rPr lang="en-GB" altLang="en-US" sz="2400" dirty="0">
                <a:latin typeface="Arial" charset="0"/>
              </a:rPr>
              <a:t>’</a:t>
            </a:r>
            <a:r>
              <a:rPr lang="en-GB" sz="2400" dirty="0">
                <a:latin typeface="Arial" charset="0"/>
              </a:rPr>
              <a:t>s and n-1 boundaries.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These can be arranged in any order.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The number of ways this can be done is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C(r+n-1,r) = C(r+n-1,n-1) = 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Thus the number of r-combinations with repetitions allowed is </a:t>
            </a:r>
          </a:p>
        </p:txBody>
      </p: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1265238" y="1343026"/>
            <a:ext cx="7048500" cy="1584325"/>
            <a:chOff x="797" y="1006"/>
            <a:chExt cx="4440" cy="998"/>
          </a:xfrm>
        </p:grpSpPr>
        <p:sp>
          <p:nvSpPr>
            <p:cNvPr id="265221" name="Text Box 5"/>
            <p:cNvSpPr txBox="1">
              <a:spLocks noChangeArrowheads="1"/>
            </p:cNvSpPr>
            <p:nvPr/>
          </p:nvSpPr>
          <p:spPr bwMode="auto">
            <a:xfrm>
              <a:off x="797" y="1040"/>
              <a:ext cx="52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1st</a:t>
              </a: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>
              <a:off x="1680" y="1024"/>
              <a:ext cx="60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2nd</a:t>
              </a: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2544" y="1039"/>
              <a:ext cx="5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3rd</a:t>
              </a: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4524" y="1021"/>
              <a:ext cx="5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nth</a:t>
              </a:r>
            </a:p>
          </p:txBody>
        </p:sp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>
              <a:off x="1440" y="109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6" name="Line 10"/>
            <p:cNvSpPr>
              <a:spLocks noChangeShapeType="1"/>
            </p:cNvSpPr>
            <p:nvPr/>
          </p:nvSpPr>
          <p:spPr bwMode="auto">
            <a:xfrm>
              <a:off x="2400" y="10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7" name="Line 11"/>
            <p:cNvSpPr>
              <a:spLocks noChangeShapeType="1"/>
            </p:cNvSpPr>
            <p:nvPr/>
          </p:nvSpPr>
          <p:spPr bwMode="auto">
            <a:xfrm>
              <a:off x="3360" y="10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8" name="Line 12"/>
            <p:cNvSpPr>
              <a:spLocks noChangeShapeType="1"/>
            </p:cNvSpPr>
            <p:nvPr/>
          </p:nvSpPr>
          <p:spPr bwMode="auto">
            <a:xfrm>
              <a:off x="4320" y="1083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30" name="Text Box 14"/>
            <p:cNvSpPr txBox="1">
              <a:spLocks noChangeArrowheads="1"/>
            </p:cNvSpPr>
            <p:nvPr/>
          </p:nvSpPr>
          <p:spPr bwMode="auto">
            <a:xfrm>
              <a:off x="3552" y="1006"/>
              <a:ext cx="51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….</a:t>
              </a:r>
            </a:p>
          </p:txBody>
        </p:sp>
        <p:sp>
          <p:nvSpPr>
            <p:cNvPr id="265232" name="Text Box 16"/>
            <p:cNvSpPr txBox="1">
              <a:spLocks noChangeArrowheads="1"/>
            </p:cNvSpPr>
            <p:nvPr/>
          </p:nvSpPr>
          <p:spPr bwMode="auto">
            <a:xfrm>
              <a:off x="864" y="1534"/>
              <a:ext cx="52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XX</a:t>
              </a:r>
            </a:p>
          </p:txBody>
        </p:sp>
        <p:sp>
          <p:nvSpPr>
            <p:cNvPr id="265233" name="Text Box 17"/>
            <p:cNvSpPr txBox="1">
              <a:spLocks noChangeArrowheads="1"/>
            </p:cNvSpPr>
            <p:nvPr/>
          </p:nvSpPr>
          <p:spPr bwMode="auto">
            <a:xfrm>
              <a:off x="1632" y="1534"/>
              <a:ext cx="37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</a:t>
              </a:r>
            </a:p>
          </p:txBody>
        </p:sp>
        <p:sp>
          <p:nvSpPr>
            <p:cNvPr id="265234" name="Text Box 18"/>
            <p:cNvSpPr txBox="1">
              <a:spLocks noChangeArrowheads="1"/>
            </p:cNvSpPr>
            <p:nvPr/>
          </p:nvSpPr>
          <p:spPr bwMode="auto">
            <a:xfrm>
              <a:off x="4560" y="1486"/>
              <a:ext cx="67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XXX</a:t>
              </a:r>
            </a:p>
          </p:txBody>
        </p:sp>
      </p:grpSp>
      <p:pic>
        <p:nvPicPr>
          <p:cNvPr id="2" name="Picture 1" descr="Screen Shot 2018-01-13 at 10.2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96" y="3612033"/>
            <a:ext cx="1638300" cy="889000"/>
          </a:xfrm>
          <a:prstGeom prst="rect">
            <a:avLst/>
          </a:prstGeom>
        </p:spPr>
      </p:pic>
      <p:pic>
        <p:nvPicPr>
          <p:cNvPr id="19" name="Picture 18" descr="Screen Shot 2018-01-13 at 10.2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28" y="4101522"/>
            <a:ext cx="1265983" cy="686968"/>
          </a:xfrm>
          <a:prstGeom prst="rect">
            <a:avLst/>
          </a:prstGeom>
        </p:spPr>
      </p:pic>
      <p:pic>
        <p:nvPicPr>
          <p:cNvPr id="3" name="Picture 2" descr="Screen Shot 2018-01-14 at 10.08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28" y="5462494"/>
            <a:ext cx="161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3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839200" cy="1905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I want to buy 5 cans of soft drink.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The possible drinks that are available are coke, sprite and </a:t>
            </a:r>
            <a:r>
              <a:rPr lang="en-GB" sz="2400" dirty="0" err="1">
                <a:latin typeface="Arial" charset="0"/>
                <a:sym typeface="Symbol" charset="0"/>
              </a:rPr>
              <a:t>pepsi</a:t>
            </a:r>
            <a:r>
              <a:rPr lang="en-GB" sz="2400" dirty="0">
                <a:latin typeface="Arial" charset="0"/>
                <a:sym typeface="Symbol" charset="0"/>
              </a:rPr>
              <a:t>, where there are unlimited number of each.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In how many ways can I choose the 5 cans?</a:t>
            </a:r>
          </a:p>
        </p:txBody>
      </p:sp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533400" y="5019765"/>
            <a:ext cx="790836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Using the theorem, this can be done in</a:t>
            </a:r>
            <a:r>
              <a:rPr lang="en-GB" sz="2400" b="0" dirty="0">
                <a:latin typeface="Arial" charset="0"/>
                <a:sym typeface="Symbol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rial" charset="0"/>
                <a:sym typeface="Symbol" charset="0"/>
              </a:rPr>
              <a:t>C(5+3-1,3-1) </a:t>
            </a:r>
            <a:r>
              <a:rPr lang="en-GB" sz="2400" b="0" baseline="0" dirty="0">
                <a:latin typeface="Arial" charset="0"/>
              </a:rPr>
              <a:t>ways.</a:t>
            </a:r>
            <a:endParaRPr lang="en-US" sz="2400" dirty="0">
              <a:latin typeface="Arial" charset="0"/>
            </a:endParaRP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845820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This  is same as the number of 5-combinations, with repetition allowed, from a set of size 3.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(since I need to select 5 cans from a set of size 3 with repetition allowed)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644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947270" y="5320366"/>
            <a:ext cx="5651135" cy="83163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Using the theorem, this can be done 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C(20+5-1,5-1) </a:t>
            </a:r>
            <a:r>
              <a:rPr lang="en-GB" sz="2400" b="0" baseline="0" dirty="0">
                <a:latin typeface="Arial" charset="0"/>
              </a:rPr>
              <a:t>ways.</a:t>
            </a:r>
            <a:endParaRPr lang="en-US" sz="2400" dirty="0">
              <a:latin typeface="Arial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4235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61034"/>
            <a:ext cx="8077200" cy="235472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Library has budget to buy 20 copies of books on discrete math.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Five different text books on discrete math are available (unlimited number of copies) in the market.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ways can the library buy the books?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304800" y="3464855"/>
            <a:ext cx="8031163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This  is same as the number of 20-combinations, with repetition allowed, from a set of size 5.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(since I need to select 20 books from a set of size 5 with repetition allowed)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00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520"/>
            <a:ext cx="8229600" cy="1143000"/>
          </a:xfrm>
          <a:noFill/>
          <a:ln/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r-combinations with repetitions allowed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0036" y="1752610"/>
            <a:ext cx="7467600" cy="2590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dirty="0"/>
              <a:t>A r-combination, with repetition allowed, chosen from a set X of n elements (distinct) is an unordered selection of elements taken from X, where repetitions are allowed.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That is we can take several copies of any element of X in the selection.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44746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integral solutions of equation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3</a:t>
            </a:r>
            <a:r>
              <a:rPr lang="en-GB" sz="2400" dirty="0">
                <a:latin typeface="Arial" charset="0"/>
                <a:sym typeface="Symbol" charset="0"/>
              </a:rPr>
              <a:t>=20,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where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3 </a:t>
            </a:r>
            <a:r>
              <a:rPr lang="en-GB" sz="2400" dirty="0">
                <a:latin typeface="Arial" charset="0"/>
                <a:sym typeface="Symbol" charset="0"/>
              </a:rPr>
              <a:t> 0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   are there?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1765" y="3023321"/>
            <a:ext cx="5068047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(3,4,13) is a solution;</a:t>
            </a:r>
          </a:p>
          <a:p>
            <a:r>
              <a:rPr lang="en-US" sz="2800" dirty="0"/>
              <a:t>(4,3,13) is also a solution;</a:t>
            </a:r>
          </a:p>
          <a:p>
            <a:r>
              <a:rPr lang="en-US" sz="2800" dirty="0"/>
              <a:t>(0,0,20) is a solution</a:t>
            </a:r>
          </a:p>
        </p:txBody>
      </p:sp>
    </p:spTree>
    <p:extLst>
      <p:ext uri="{BB962C8B-B14F-4D97-AF65-F5344CB8AC3E}">
        <p14:creationId xmlns:p14="http://schemas.microsoft.com/office/powerpoint/2010/main" val="2943691431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integral solutions of equation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3</a:t>
            </a:r>
            <a:r>
              <a:rPr lang="en-GB" sz="2400" dirty="0">
                <a:latin typeface="Arial" charset="0"/>
                <a:sym typeface="Symbol" charset="0"/>
              </a:rPr>
              <a:t>=20,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where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3 </a:t>
            </a:r>
            <a:r>
              <a:rPr lang="en-GB" sz="2400" dirty="0">
                <a:latin typeface="Arial" charset="0"/>
                <a:sym typeface="Symbol" charset="0"/>
              </a:rPr>
              <a:t> 0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   are there?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766435" y="4847837"/>
            <a:ext cx="827297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Using the theorem, this can be done in </a:t>
            </a:r>
            <a:r>
              <a:rPr lang="en-GB" sz="2400" b="1" baseline="0" dirty="0">
                <a:solidFill>
                  <a:srgbClr val="0000FF"/>
                </a:solidFill>
                <a:latin typeface="Arial" charset="0"/>
                <a:sym typeface="Symbol" charset="0"/>
              </a:rPr>
              <a:t>C(20+3-1)</a:t>
            </a:r>
            <a:r>
              <a:rPr lang="en-GB" sz="2400" b="1" dirty="0">
                <a:solidFill>
                  <a:srgbClr val="0000FF"/>
                </a:solidFill>
                <a:latin typeface="Arial" charset="0"/>
                <a:sym typeface="Symbol" charset="0"/>
              </a:rPr>
              <a:t> </a:t>
            </a:r>
            <a:r>
              <a:rPr lang="en-GB" sz="2400" b="0" baseline="0" dirty="0">
                <a:latin typeface="Arial" charset="0"/>
              </a:rPr>
              <a:t>ways.</a:t>
            </a:r>
            <a:endParaRPr lang="en-US" sz="2400" dirty="0">
              <a:latin typeface="Arial" charset="0"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8734612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Note that we can consider x</a:t>
            </a:r>
            <a:r>
              <a:rPr lang="en-GB" sz="2400" b="0" baseline="-25000" dirty="0">
                <a:latin typeface="Arial" charset="0"/>
                <a:sym typeface="Symbol" charset="0"/>
              </a:rPr>
              <a:t>1</a:t>
            </a:r>
            <a:r>
              <a:rPr lang="en-GB" sz="2400" b="0" dirty="0">
                <a:latin typeface="Arial" charset="0"/>
                <a:sym typeface="Symbol" charset="0"/>
              </a:rPr>
              <a:t>, x</a:t>
            </a:r>
            <a:r>
              <a:rPr lang="en-GB" sz="2400" b="0" baseline="-25000" dirty="0">
                <a:latin typeface="Arial" charset="0"/>
                <a:sym typeface="Symbol" charset="0"/>
              </a:rPr>
              <a:t>2</a:t>
            </a:r>
            <a:r>
              <a:rPr lang="en-GB" sz="2400" b="0" dirty="0">
                <a:latin typeface="Arial" charset="0"/>
                <a:sym typeface="Symbol" charset="0"/>
              </a:rPr>
              <a:t>, x</a:t>
            </a:r>
            <a:r>
              <a:rPr lang="en-GB" sz="2400" b="0" baseline="-25000" dirty="0">
                <a:latin typeface="Arial" charset="0"/>
                <a:sym typeface="Symbol" charset="0"/>
              </a:rPr>
              <a:t>3</a:t>
            </a:r>
            <a:r>
              <a:rPr lang="en-GB" sz="2400" b="0" baseline="0" dirty="0">
                <a:latin typeface="Arial" charset="0"/>
                <a:sym typeface="Symbol" charset="0"/>
              </a:rPr>
              <a:t> as different types.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Choosing x</a:t>
            </a:r>
            <a:r>
              <a:rPr lang="en-GB" sz="2400" b="0" baseline="-25000" dirty="0">
                <a:latin typeface="Arial" charset="0"/>
                <a:sym typeface="Symbol" charset="0"/>
              </a:rPr>
              <a:t>i</a:t>
            </a:r>
            <a:r>
              <a:rPr lang="en-GB" sz="2400" b="0" baseline="0" dirty="0">
                <a:latin typeface="Arial" charset="0"/>
                <a:sym typeface="Symbol" charset="0"/>
              </a:rPr>
              <a:t>=t, would mean that we are taking t copies of x</a:t>
            </a:r>
            <a:r>
              <a:rPr lang="en-GB" sz="2400" b="0" baseline="-25000" dirty="0">
                <a:latin typeface="Arial" charset="0"/>
                <a:sym typeface="Symbol" charset="0"/>
              </a:rPr>
              <a:t>i</a:t>
            </a:r>
            <a:r>
              <a:rPr lang="en-GB" sz="2400" b="0" baseline="0" dirty="0">
                <a:latin typeface="Arial" charset="0"/>
                <a:sym typeface="Symbol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This  is same as the number of 20-combinations, with repetition allowed, from a set of objects of size 3.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4974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706" y="6111222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 = C(r+n-1,n-1)</a:t>
            </a:r>
          </a:p>
        </p:txBody>
      </p:sp>
    </p:spTree>
    <p:extLst>
      <p:ext uri="{BB962C8B-B14F-4D97-AF65-F5344CB8AC3E}">
        <p14:creationId xmlns:p14="http://schemas.microsoft.com/office/powerpoint/2010/main" val="231317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91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Permutations and combinations with and without repetitions.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n = Number of objects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r = number of objects to be selected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CFA39-7D1C-274B-B7DD-82FD1D8B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201126"/>
            <a:ext cx="7658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914400" lvl="1" indent="-457200">
              <a:buAutoNum type="alphaLcParenBoth"/>
            </a:pPr>
            <a:r>
              <a:rPr lang="en-US" sz="2400" dirty="0"/>
              <a:t>a dozen doughnuts?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56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914400" lvl="1" indent="-457200">
              <a:buAutoNum type="alphaLcParenBoth"/>
            </a:pPr>
            <a:r>
              <a:rPr lang="en-US" sz="2400" dirty="0"/>
              <a:t>a dozen doughnuts? 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12 indistinguishable balls and 6 bins	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Ans</a:t>
            </a:r>
            <a:r>
              <a:rPr lang="en-US" sz="2400" dirty="0">
                <a:solidFill>
                  <a:srgbClr val="FF0000"/>
                </a:solidFill>
              </a:rPr>
              <a:t>: C(12+6-1,6-1) = C(17,5) = C(17, 12)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(b) th</a:t>
            </a:r>
            <a:r>
              <a:rPr lang="en-US" sz="2400" dirty="0"/>
              <a:t>ree dozen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313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(b) three dozen doughnuts?    </a:t>
            </a:r>
            <a:r>
              <a:rPr lang="en-US" sz="2400" dirty="0">
                <a:solidFill>
                  <a:srgbClr val="FF0000"/>
                </a:solidFill>
              </a:rPr>
              <a:t>36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doughnut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36 indistinguishable balls and 6 bins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>
                <a:solidFill>
                  <a:srgbClr val="FF0000"/>
                </a:solidFill>
              </a:rPr>
              <a:t>Ans</a:t>
            </a:r>
            <a:r>
              <a:rPr lang="en-US" sz="2400" dirty="0">
                <a:solidFill>
                  <a:srgbClr val="FF0000"/>
                </a:solidFill>
              </a:rPr>
              <a:t>: C(36+6-1,6-1) = C(41,5) = C(41,36)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(c) two dozen doughnuts with at least two of each kind?</a:t>
            </a:r>
          </a:p>
        </p:txBody>
      </p:sp>
    </p:spTree>
    <p:extLst>
      <p:ext uri="{BB962C8B-B14F-4D97-AF65-F5344CB8AC3E}">
        <p14:creationId xmlns:p14="http://schemas.microsoft.com/office/powerpoint/2010/main" val="1757474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(c) two dozen doughnuts with at least two of each kind?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Pick first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two of each kind . Thus the answer is the number of ways of choosing the remaining dozen.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Same as question (a).</a:t>
            </a:r>
          </a:p>
        </p:txBody>
      </p:sp>
    </p:spTree>
    <p:extLst>
      <p:ext uri="{BB962C8B-B14F-4D97-AF65-F5344CB8AC3E}">
        <p14:creationId xmlns:p14="http://schemas.microsoft.com/office/powerpoint/2010/main" val="25297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67F564-C9A1-8F40-9270-E1BF7639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multisets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8D75F4-2199-C34D-8C48-02B1CC245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Multisets</a:t>
            </a:r>
          </a:p>
          <a:p>
            <a:pPr lvl="1"/>
            <a:r>
              <a:rPr lang="en-IN" dirty="0"/>
              <a:t>A multiset is a collection that can have multiple instances of the same kind of item.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49E26-590D-7143-809E-7752F0F8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46" y="3187233"/>
            <a:ext cx="2324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(d) two dozen doughnuts with no more than two broccoli doughnuts?</a:t>
            </a:r>
          </a:p>
        </p:txBody>
      </p:sp>
    </p:spTree>
    <p:extLst>
      <p:ext uri="{BB962C8B-B14F-4D97-AF65-F5344CB8AC3E}">
        <p14:creationId xmlns:p14="http://schemas.microsoft.com/office/powerpoint/2010/main" val="2708527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212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(d) two dozen doughnuts with no more than two broccoli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will add up three cases: no broccoli doughnut, exactly one broccoli doughnut, exactly two broccoli doughnuts.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These numbers are: C(24 +5 -1, 5-1) (0 broccoli doughnut);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C(23 +5-1, 5-1) (1 broccoli doughnut); C(22+5-1,5-1) (2 broccoli doughnuts)</a:t>
            </a:r>
          </a:p>
        </p:txBody>
      </p:sp>
    </p:spTree>
    <p:extLst>
      <p:ext uri="{BB962C8B-B14F-4D97-AF65-F5344CB8AC3E}">
        <p14:creationId xmlns:p14="http://schemas.microsoft.com/office/powerpoint/2010/main" val="3654539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at least five chocolate doughnuts  and at least three almond doughnuts?</a:t>
            </a:r>
          </a:p>
        </p:txBody>
      </p:sp>
    </p:spTree>
    <p:extLst>
      <p:ext uri="{BB962C8B-B14F-4D97-AF65-F5344CB8AC3E}">
        <p14:creationId xmlns:p14="http://schemas.microsoft.com/office/powerpoint/2010/main" val="240935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at least five chocolate doughnuts  and at least three almond doughnuts?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have already chosen the first 8, so need to select the remaining 16. There are C(16+6-1,6-1) ways to do this.</a:t>
            </a:r>
          </a:p>
        </p:txBody>
      </p:sp>
    </p:spTree>
    <p:extLst>
      <p:ext uri="{BB962C8B-B14F-4D97-AF65-F5344CB8AC3E}">
        <p14:creationId xmlns:p14="http://schemas.microsoft.com/office/powerpoint/2010/main" val="1672080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</p:txBody>
      </p:sp>
    </p:spTree>
    <p:extLst>
      <p:ext uri="{BB962C8B-B14F-4D97-AF65-F5344CB8AC3E}">
        <p14:creationId xmlns:p14="http://schemas.microsoft.com/office/powerpoint/2010/main" val="1367116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We have already chosen the first nine doughnuts. We need determine the ways to distribute 15 doughnuts without choosing more than 3 broccoli doughnuts. The answer is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C(15+5-1,5-1) + C(14+5-1,5-1) + C(13+5-1,5-1) + C(12+5-1, 5-1).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9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/>
              <a:t>How many terms are there in the expansion of (w + x + y +  z)</a:t>
            </a:r>
            <a:r>
              <a:rPr lang="en-US" sz="2800" baseline="30000" dirty="0"/>
              <a:t>100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9598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/>
              <a:t>How many terms are there in the expansion of (w + x + y +  z)</a:t>
            </a:r>
            <a:r>
              <a:rPr lang="en-US" sz="2800" baseline="30000" dirty="0"/>
              <a:t>100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each term of  in the expansion of (w + x + y + z)</a:t>
            </a:r>
            <a:r>
              <a:rPr lang="en-US" sz="2400" baseline="30000" dirty="0">
                <a:solidFill>
                  <a:srgbClr val="FF0000"/>
                </a:solidFill>
              </a:rPr>
              <a:t>100</a:t>
            </a:r>
            <a:r>
              <a:rPr lang="en-US" sz="2400" dirty="0">
                <a:solidFill>
                  <a:srgbClr val="FF0000"/>
                </a:solidFill>
              </a:rPr>
              <a:t> is of the form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baseline="30000" dirty="0" err="1">
                <a:solidFill>
                  <a:srgbClr val="FF0000"/>
                </a:solidFill>
              </a:rPr>
              <a:t>a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</a:t>
            </a:r>
            <a:r>
              <a:rPr lang="en-US" sz="2400" baseline="30000" dirty="0" err="1">
                <a:solidFill>
                  <a:srgbClr val="FF0000"/>
                </a:solidFill>
              </a:rPr>
              <a:t>b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y</a:t>
            </a:r>
            <a:r>
              <a:rPr lang="en-US" sz="2400" baseline="30000" dirty="0" err="1">
                <a:solidFill>
                  <a:srgbClr val="FF0000"/>
                </a:solidFill>
              </a:rPr>
              <a:t>c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</a:t>
            </a:r>
            <a:r>
              <a:rPr lang="en-US" sz="2400" baseline="30000" dirty="0" err="1">
                <a:solidFill>
                  <a:srgbClr val="FF0000"/>
                </a:solidFill>
              </a:rPr>
              <a:t>d</a:t>
            </a:r>
            <a:r>
              <a:rPr lang="en-US" sz="2400" baseline="300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 where a +b + c + d =100 where a, b, c, d are nonnegative integers.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Therefore, the answer is C(100+4 -1, 4 – 1).</a:t>
            </a:r>
          </a:p>
        </p:txBody>
      </p:sp>
    </p:spTree>
    <p:extLst>
      <p:ext uri="{BB962C8B-B14F-4D97-AF65-F5344CB8AC3E}">
        <p14:creationId xmlns:p14="http://schemas.microsoft.com/office/powerpoint/2010/main" val="1518072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n distinct objects, select r objects where repetitions are allowed. How many ways can you select r objects.</a:t>
            </a:r>
          </a:p>
          <a:p>
            <a:r>
              <a:rPr lang="en-US" sz="2800" dirty="0"/>
              <a:t>Equivalent: Given n distinct objects in a bag, select r objects with replacement. How many ways can you select r objects.</a:t>
            </a:r>
          </a:p>
          <a:p>
            <a:r>
              <a:rPr lang="en-US" sz="2800" dirty="0"/>
              <a:t>Equivalent: Given r </a:t>
            </a:r>
            <a:r>
              <a:rPr lang="en-US" sz="2800" dirty="0" err="1"/>
              <a:t>Xs</a:t>
            </a:r>
            <a:r>
              <a:rPr lang="en-US" sz="2800" dirty="0"/>
              <a:t> and n-1 bars (|), how many ways can you select a list of size (r+n-1) involving </a:t>
            </a:r>
            <a:r>
              <a:rPr lang="en-US" sz="2800" dirty="0" err="1"/>
              <a:t>Xs</a:t>
            </a:r>
            <a:r>
              <a:rPr lang="en-US" sz="2800" dirty="0"/>
              <a:t> and |s?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595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Given n distinct objects, select r objects where repetitions are allowed. How many ways can you select r objects.</a:t>
            </a:r>
          </a:p>
          <a:p>
            <a:r>
              <a:rPr lang="en-US" sz="2800" dirty="0"/>
              <a:t>Equivalent: Given n distinct objects in a bag, select r objects with replacement. How many ways can you select r objects.</a:t>
            </a:r>
          </a:p>
          <a:p>
            <a:r>
              <a:rPr lang="en-US" sz="2800" dirty="0"/>
              <a:t>Equivalent: Given </a:t>
            </a:r>
            <a:r>
              <a:rPr lang="en-US" sz="2800"/>
              <a:t>r Xs</a:t>
            </a:r>
            <a:r>
              <a:rPr lang="en-US" sz="2800" dirty="0"/>
              <a:t> and n-1 bars (|), how many ways can you select a list of size (r+n-1) involving </a:t>
            </a:r>
            <a:r>
              <a:rPr lang="en-US" sz="2800" dirty="0" err="1"/>
              <a:t>Xs</a:t>
            </a:r>
            <a:r>
              <a:rPr lang="en-US" sz="2800" dirty="0"/>
              <a:t> and |s?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52706" y="5864553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 C(r+n-1,n-1)</a:t>
            </a:r>
          </a:p>
        </p:txBody>
      </p:sp>
    </p:spTree>
    <p:extLst>
      <p:ext uri="{BB962C8B-B14F-4D97-AF65-F5344CB8AC3E}">
        <p14:creationId xmlns:p14="http://schemas.microsoft.com/office/powerpoint/2010/main" val="23050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Combinations with repetitions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(Counting multisets)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469086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Example: </a:t>
            </a:r>
            <a:r>
              <a:rPr lang="en-US" sz="2400" dirty="0">
                <a:solidFill>
                  <a:srgbClr val="FF0000"/>
                </a:solidFill>
              </a:rPr>
              <a:t>Consider a set A = {</a:t>
            </a:r>
            <a:r>
              <a:rPr lang="en-US" sz="2400" dirty="0" err="1">
                <a:solidFill>
                  <a:srgbClr val="FF0000"/>
                </a:solidFill>
              </a:rPr>
              <a:t>a,b,c,d</a:t>
            </a:r>
            <a:r>
              <a:rPr lang="en-US" sz="2400" dirty="0">
                <a:solidFill>
                  <a:srgbClr val="FF0000"/>
                </a:solidFill>
              </a:rPr>
              <a:t>}. We select two objects from A.</a:t>
            </a:r>
          </a:p>
          <a:p>
            <a:pPr lvl="1"/>
            <a:r>
              <a:rPr lang="en-US" sz="2400" dirty="0"/>
              <a:t>We now consider the following four cases. </a:t>
            </a:r>
          </a:p>
        </p:txBody>
      </p:sp>
    </p:spTree>
    <p:extLst>
      <p:ext uri="{BB962C8B-B14F-4D97-AF65-F5344CB8AC3E}">
        <p14:creationId xmlns:p14="http://schemas.microsoft.com/office/powerpoint/2010/main" val="4256158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706" y="6111222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 = C(r+n-1,n-1)</a:t>
            </a:r>
          </a:p>
        </p:txBody>
      </p:sp>
    </p:spTree>
    <p:extLst>
      <p:ext uri="{BB962C8B-B14F-4D97-AF65-F5344CB8AC3E}">
        <p14:creationId xmlns:p14="http://schemas.microsoft.com/office/powerpoint/2010/main" val="3871298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the number of integral solutions to</a:t>
            </a:r>
          </a:p>
          <a:p>
            <a:pPr marL="0" indent="0">
              <a:buNone/>
            </a:pPr>
            <a:r>
              <a:rPr lang="en-US" sz="2800" dirty="0"/>
              <a:t>				x</a:t>
            </a:r>
            <a:r>
              <a:rPr lang="en-US" sz="2800" baseline="-25000" dirty="0"/>
              <a:t>1</a:t>
            </a:r>
            <a:r>
              <a:rPr lang="en-US" sz="2800" dirty="0"/>
              <a:t> + x</a:t>
            </a:r>
            <a:r>
              <a:rPr lang="en-US" sz="2800" baseline="-25000" dirty="0"/>
              <a:t>2</a:t>
            </a:r>
            <a:r>
              <a:rPr lang="en-US" sz="2800" dirty="0"/>
              <a:t>+ ….. +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= r</a:t>
            </a:r>
          </a:p>
          <a:p>
            <a:pPr marL="0" indent="0">
              <a:buNone/>
            </a:pPr>
            <a:r>
              <a:rPr lang="en-US" sz="2800" dirty="0"/>
              <a:t>	where x</a:t>
            </a:r>
            <a:r>
              <a:rPr lang="en-US" sz="2800" baseline="-25000" dirty="0"/>
              <a:t>1 </a:t>
            </a:r>
            <a:r>
              <a:rPr lang="en-US" sz="2800" dirty="0"/>
              <a:t>≥ 0, x</a:t>
            </a:r>
            <a:r>
              <a:rPr lang="en-US" sz="2800" baseline="-25000" dirty="0"/>
              <a:t>2</a:t>
            </a:r>
            <a:r>
              <a:rPr lang="en-US" sz="2800" dirty="0"/>
              <a:t> ≥ 0, ……,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≥ 0.</a:t>
            </a:r>
          </a:p>
        </p:txBody>
      </p:sp>
    </p:spTree>
    <p:extLst>
      <p:ext uri="{BB962C8B-B14F-4D97-AF65-F5344CB8AC3E}">
        <p14:creationId xmlns:p14="http://schemas.microsoft.com/office/powerpoint/2010/main" val="349228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Determine the number of integral solutions to</a:t>
            </a:r>
          </a:p>
          <a:p>
            <a:pPr marL="0" indent="0">
              <a:buNone/>
            </a:pPr>
            <a:r>
              <a:rPr lang="en-US" sz="2800" dirty="0"/>
              <a:t>				x</a:t>
            </a:r>
            <a:r>
              <a:rPr lang="en-US" sz="2800" baseline="-25000" dirty="0"/>
              <a:t>1</a:t>
            </a:r>
            <a:r>
              <a:rPr lang="en-US" sz="2800" dirty="0"/>
              <a:t> + x</a:t>
            </a:r>
            <a:r>
              <a:rPr lang="en-US" sz="2800" baseline="-25000" dirty="0"/>
              <a:t>2</a:t>
            </a:r>
            <a:r>
              <a:rPr lang="en-US" sz="2800" dirty="0"/>
              <a:t>+ ….. +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= r</a:t>
            </a:r>
          </a:p>
          <a:p>
            <a:pPr marL="0" indent="0">
              <a:buNone/>
            </a:pPr>
            <a:r>
              <a:rPr lang="en-US" sz="2800" dirty="0"/>
              <a:t>	where x</a:t>
            </a:r>
            <a:r>
              <a:rPr lang="en-US" sz="2800" baseline="-25000" dirty="0"/>
              <a:t>1 </a:t>
            </a:r>
            <a:r>
              <a:rPr lang="en-US" sz="2800" dirty="0"/>
              <a:t>≥ 0, x</a:t>
            </a:r>
            <a:r>
              <a:rPr lang="en-US" sz="2800" baseline="-25000" dirty="0"/>
              <a:t>2</a:t>
            </a:r>
            <a:r>
              <a:rPr lang="en-US" sz="2800" dirty="0"/>
              <a:t> ≥ 0, ……, </a:t>
            </a:r>
            <a:r>
              <a:rPr lang="en-US" sz="2800" dirty="0" err="1"/>
              <a:t>x</a:t>
            </a:r>
            <a:r>
              <a:rPr lang="en-US" sz="2800" baseline="-25000" dirty="0" err="1"/>
              <a:t>n</a:t>
            </a:r>
            <a:r>
              <a:rPr lang="en-US" sz="2800" dirty="0"/>
              <a:t> ≥ 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353" y="3488906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Ans</a:t>
            </a:r>
            <a:r>
              <a:rPr lang="en-US" sz="2800" dirty="0"/>
              <a:t>: C(r+n-1,n-1)</a:t>
            </a:r>
          </a:p>
        </p:txBody>
      </p:sp>
    </p:spTree>
    <p:extLst>
      <p:ext uri="{BB962C8B-B14F-4D97-AF65-F5344CB8AC3E}">
        <p14:creationId xmlns:p14="http://schemas.microsoft.com/office/powerpoint/2010/main" val="4128101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/>
              <a:t>A doughnut shop has plain doughnuts, cherry doughnuts, chocolate doughnuts, almond doughnuts, apple doughnuts, broccoli doughnuts. How many ways are there to choose: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= # of plain;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= # of cherry;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= # of chocolate;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= # of almond;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# apple;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# of broccoli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</p:txBody>
      </p:sp>
    </p:spTree>
    <p:extLst>
      <p:ext uri="{BB962C8B-B14F-4D97-AF65-F5344CB8AC3E}">
        <p14:creationId xmlns:p14="http://schemas.microsoft.com/office/powerpoint/2010/main" val="4247205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and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70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and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 x</a:t>
            </a:r>
            <a:r>
              <a:rPr lang="en-US" sz="2800" baseline="-25000" dirty="0">
                <a:solidFill>
                  <a:srgbClr val="000000"/>
                </a:solidFill>
              </a:rPr>
              <a:t>6</a:t>
            </a:r>
            <a:r>
              <a:rPr lang="en-US" sz="2800" dirty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= 22;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≥ 2,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≥ 3,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≥ 2.</a:t>
            </a: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47" y="4922699"/>
            <a:ext cx="428811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Not in standard form. All x</a:t>
            </a:r>
            <a:r>
              <a:rPr lang="en-US" sz="2800" baseline="-25000" dirty="0"/>
              <a:t>i</a:t>
            </a:r>
            <a:r>
              <a:rPr lang="en-US" sz="2800" dirty="0"/>
              <a:t> must be at least zero.</a:t>
            </a:r>
          </a:p>
        </p:txBody>
      </p:sp>
    </p:spTree>
    <p:extLst>
      <p:ext uri="{BB962C8B-B14F-4D97-AF65-F5344CB8AC3E}">
        <p14:creationId xmlns:p14="http://schemas.microsoft.com/office/powerpoint/2010/main" val="2145524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and  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 x</a:t>
            </a:r>
            <a:r>
              <a:rPr lang="en-US" sz="2800" baseline="-25000" dirty="0">
                <a:solidFill>
                  <a:srgbClr val="000000"/>
                </a:solidFill>
              </a:rPr>
              <a:t>6</a:t>
            </a:r>
            <a:r>
              <a:rPr lang="en-US" sz="2800" dirty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= 22; 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≥ 2,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≥ 3,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≥ 2.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set  x</a:t>
            </a:r>
            <a:r>
              <a:rPr lang="en-US" sz="2400" baseline="-25000" dirty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+2; x</a:t>
            </a:r>
            <a:r>
              <a:rPr lang="en-US" sz="2400" baseline="-25000" dirty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+3; x</a:t>
            </a:r>
            <a:r>
              <a:rPr lang="en-US" sz="2400" baseline="-25000" dirty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+2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 becomes: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(y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+1)+ (y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+ 2) + (y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+3) + (y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+1) + (y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+1)  = 22;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 +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= 14;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1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>
                <a:solidFill>
                  <a:srgbClr val="000000"/>
                </a:solidFill>
              </a:rPr>
              <a:t>6</a:t>
            </a:r>
            <a:r>
              <a:rPr lang="en-US" sz="2400" dirty="0">
                <a:solidFill>
                  <a:srgbClr val="000000"/>
                </a:solidFill>
              </a:rPr>
              <a:t> = 2, when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When  x</a:t>
            </a:r>
            <a:r>
              <a:rPr lang="en-US" sz="2800" baseline="-25000" dirty="0">
                <a:solidFill>
                  <a:srgbClr val="000000"/>
                </a:solidFill>
              </a:rPr>
              <a:t>6</a:t>
            </a:r>
            <a:r>
              <a:rPr lang="en-US" sz="2800" dirty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22;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2.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set  x</a:t>
            </a:r>
            <a:r>
              <a:rPr lang="en-US" sz="2400" baseline="-25000" dirty="0">
                <a:solidFill>
                  <a:srgbClr val="000000"/>
                </a:solidFill>
              </a:rPr>
              <a:t>1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+2; x</a:t>
            </a:r>
            <a:r>
              <a:rPr lang="en-US" sz="2400" baseline="-25000" dirty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+3; x</a:t>
            </a:r>
            <a:r>
              <a:rPr lang="en-US" sz="2400" baseline="-25000" dirty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+1; x</a:t>
            </a:r>
            <a:r>
              <a:rPr lang="en-US" sz="2400" baseline="-25000" dirty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=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+2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 becomes: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(y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+1)+ (y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+ 2) + (y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+3) + (y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+1) + (y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+1)  = 22;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+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 +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 +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= 14; 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5410" y="6403049"/>
            <a:ext cx="24802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Ans</a:t>
            </a:r>
            <a:r>
              <a:rPr lang="en-US" sz="2400" dirty="0"/>
              <a:t>: C(14+5-1,5-1)</a:t>
            </a:r>
          </a:p>
        </p:txBody>
      </p:sp>
    </p:spTree>
    <p:extLst>
      <p:ext uri="{BB962C8B-B14F-4D97-AF65-F5344CB8AC3E}">
        <p14:creationId xmlns:p14="http://schemas.microsoft.com/office/powerpoint/2010/main" val="21339152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Subtraction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3.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Solution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Compute the number of integral solutions </a:t>
            </a:r>
            <a:r>
              <a:rPr lang="en-US" sz="2800" b="1" dirty="0">
                <a:solidFill>
                  <a:srgbClr val="0000FF"/>
                </a:solidFill>
              </a:rPr>
              <a:t>(A)</a:t>
            </a:r>
            <a:r>
              <a:rPr lang="en-US" sz="2800" dirty="0">
                <a:solidFill>
                  <a:srgbClr val="000000"/>
                </a:solidFill>
              </a:rPr>
              <a:t>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≥ 0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Compute the number of integral solutions </a:t>
            </a:r>
            <a:r>
              <a:rPr lang="en-US" sz="2800" b="1" dirty="0">
                <a:solidFill>
                  <a:srgbClr val="0000FF"/>
                </a:solidFill>
              </a:rPr>
              <a:t>(B)</a:t>
            </a:r>
            <a:r>
              <a:rPr lang="en-US" sz="2800" dirty="0">
                <a:solidFill>
                  <a:srgbClr val="000000"/>
                </a:solidFill>
              </a:rPr>
              <a:t>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≥ 4</a:t>
            </a:r>
          </a:p>
          <a:p>
            <a:r>
              <a:rPr lang="en-US" dirty="0">
                <a:solidFill>
                  <a:srgbClr val="000000"/>
                </a:solidFill>
              </a:rPr>
              <a:t>The answer to the original problem: </a:t>
            </a:r>
            <a:r>
              <a:rPr lang="en-US" b="1" dirty="0">
                <a:solidFill>
                  <a:srgbClr val="0000FF"/>
                </a:solidFill>
              </a:rPr>
              <a:t>A – B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Given set of objects = {</a:t>
            </a:r>
            <a:r>
              <a:rPr lang="en-US" b="1" dirty="0" err="1">
                <a:solidFill>
                  <a:srgbClr val="0000FF"/>
                </a:solidFill>
              </a:rPr>
              <a:t>a,b,c,d</a:t>
            </a:r>
            <a:r>
              <a:rPr lang="en-US" b="1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2-permutations with  repetitions</a:t>
            </a:r>
            <a:r>
              <a:rPr lang="en-US" sz="2800" dirty="0"/>
              <a:t>: 4</a:t>
            </a:r>
            <a:r>
              <a:rPr lang="en-US" sz="2800" baseline="30000" dirty="0"/>
              <a:t>2</a:t>
            </a:r>
            <a:r>
              <a:rPr lang="en-US" sz="2800" dirty="0"/>
              <a:t> = 16 possible cases.</a:t>
            </a:r>
          </a:p>
        </p:txBody>
      </p:sp>
      <p:pic>
        <p:nvPicPr>
          <p:cNvPr id="4" name="Picture 3" descr="Screen Shot 2015-02-17 at 11.0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06" y="2306917"/>
            <a:ext cx="3213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6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Another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>
            <a:normAutofit/>
          </a:bodyPr>
          <a:lstStyle/>
          <a:p>
            <a:r>
              <a:rPr lang="en-US" sz="2800" dirty="0"/>
              <a:t>Number of integral solutions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≤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Answer is the sum of the integral solutions 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13;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12;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 0 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</p:txBody>
      </p:sp>
    </p:spTree>
    <p:extLst>
      <p:ext uri="{BB962C8B-B14F-4D97-AF65-F5344CB8AC3E}">
        <p14:creationId xmlns:p14="http://schemas.microsoft.com/office/powerpoint/2010/main" val="17582369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Number of integral solutions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≤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Answer is the sum of the integral solutions 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14;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13;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12;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=  0 ; 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Same as the number of integral solutions to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+ 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+ s = 14; 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, s ≥ 0</a:t>
            </a:r>
          </a:p>
        </p:txBody>
      </p:sp>
    </p:spTree>
    <p:extLst>
      <p:ext uri="{BB962C8B-B14F-4D97-AF65-F5344CB8AC3E}">
        <p14:creationId xmlns:p14="http://schemas.microsoft.com/office/powerpoint/2010/main" val="302056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1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" y="609041"/>
            <a:ext cx="8616994" cy="35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0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1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" y="130929"/>
            <a:ext cx="6878918" cy="285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023" y="5169647"/>
            <a:ext cx="861699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is equivalent to selecting three integers from the set {1,2, …, 100} with repetitions. (Here balls = 3; bins = 100)</a:t>
            </a:r>
          </a:p>
          <a:p>
            <a:endParaRPr lang="en-US" sz="2400" dirty="0"/>
          </a:p>
          <a:p>
            <a:r>
              <a:rPr lang="en-US" sz="2400" dirty="0"/>
              <a:t>The answer is C(3+100-1,100-1) = C(102,99).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8" y="3047932"/>
            <a:ext cx="8616994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Given any three values n</a:t>
            </a:r>
            <a:r>
              <a:rPr lang="en-US" sz="2400" baseline="-25000" dirty="0"/>
              <a:t>1</a:t>
            </a:r>
            <a:r>
              <a:rPr lang="en-US" sz="2400" dirty="0"/>
              <a:t>, n</a:t>
            </a:r>
            <a:r>
              <a:rPr lang="en-US" sz="2400" baseline="-25000" dirty="0"/>
              <a:t>2</a:t>
            </a:r>
            <a:r>
              <a:rPr lang="en-US" sz="2400" dirty="0"/>
              <a:t>, n</a:t>
            </a:r>
            <a:r>
              <a:rPr lang="en-US" sz="2400" baseline="-25000" dirty="0"/>
              <a:t>3 </a:t>
            </a:r>
            <a:r>
              <a:rPr lang="en-US" sz="2400" dirty="0"/>
              <a:t>≤ 100, we can assign the largest value as </a:t>
            </a:r>
            <a:r>
              <a:rPr lang="en-US" sz="2400" dirty="0" err="1"/>
              <a:t>i</a:t>
            </a:r>
            <a:r>
              <a:rPr lang="en-US" sz="2400" dirty="0"/>
              <a:t>, the least value as k, and the remaining one as j.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There is a direct correspondence between the number of printing lines with the number of 3-combinations with repetitions from a set of 100 distinct objects.</a:t>
            </a:r>
          </a:p>
        </p:txBody>
      </p:sp>
    </p:spTree>
    <p:extLst>
      <p:ext uri="{BB962C8B-B14F-4D97-AF65-F5344CB8AC3E}">
        <p14:creationId xmlns:p14="http://schemas.microsoft.com/office/powerpoint/2010/main" val="316326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Determine all possible ways to write number n as a sum of positive integers. For </a:t>
            </a:r>
            <a:r>
              <a:rPr lang="en-US" sz="2800" dirty="0">
                <a:solidFill>
                  <a:srgbClr val="FF0000"/>
                </a:solidFill>
              </a:rPr>
              <a:t>n = 4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4, 3+1, 1+3, 2+2, 2+1+1, 1+2+1, 1+1+2, 1+1+1+1</a:t>
            </a:r>
          </a:p>
          <a:p>
            <a:pPr lvl="1"/>
            <a:r>
              <a:rPr lang="en-US" sz="2400" dirty="0"/>
              <a:t>note that we are treating 2+1+1 and 1+2+1 to be different.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439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Determine all possible ways to write number n as a sum of positive integers. For </a:t>
            </a:r>
            <a:r>
              <a:rPr lang="en-US" sz="2800" dirty="0">
                <a:solidFill>
                  <a:srgbClr val="FF0000"/>
                </a:solidFill>
              </a:rPr>
              <a:t>n = 4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4, 3+1, 1+3, 2+2, 2+1+1, 1+2+1, 1+1+2, 1+1+1+1</a:t>
            </a:r>
          </a:p>
          <a:p>
            <a:pPr lvl="1"/>
            <a:r>
              <a:rPr lang="en-US" sz="2400" dirty="0"/>
              <a:t>note that we are treating 2+1+1 and 1+2+1 to be different.</a:t>
            </a:r>
          </a:p>
          <a:p>
            <a:r>
              <a:rPr lang="en-US" sz="2800" dirty="0"/>
              <a:t>How many to write number n using two summands?</a:t>
            </a:r>
          </a:p>
          <a:p>
            <a:pPr lvl="1"/>
            <a:r>
              <a:rPr lang="en-US" sz="2400" dirty="0"/>
              <a:t>for n=7, the possible ways are: 1+6, 2+5, 3+4, 5+2, 6+1</a:t>
            </a:r>
          </a:p>
          <a:p>
            <a:pPr lvl="1"/>
            <a:r>
              <a:rPr lang="en-US" sz="2400" dirty="0"/>
              <a:t>Let  x represent the first term and y represent the second term.</a:t>
            </a:r>
          </a:p>
          <a:p>
            <a:pPr lvl="1"/>
            <a:r>
              <a:rPr lang="en-US" sz="2400" dirty="0"/>
              <a:t>Therefore, for two summands, the answer is the number of integral solutions to x + y = n, x ≥ 1 and y ≥ 1. 				</a:t>
            </a:r>
            <a:r>
              <a:rPr lang="en-US" sz="2400" dirty="0">
                <a:solidFill>
                  <a:srgbClr val="0000FF"/>
                </a:solidFill>
              </a:rPr>
              <a:t>(C((n-2) + 2 -1, 2-1)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02330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Determine all possible ways to write number n as a sum of positive integers. For </a:t>
            </a:r>
            <a:r>
              <a:rPr lang="en-US" sz="2800" dirty="0">
                <a:solidFill>
                  <a:srgbClr val="FF0000"/>
                </a:solidFill>
              </a:rPr>
              <a:t>n = 4</a:t>
            </a:r>
            <a:r>
              <a:rPr lang="en-US" sz="2800" dirty="0"/>
              <a:t>,</a:t>
            </a:r>
          </a:p>
          <a:p>
            <a:pPr lvl="1"/>
            <a:r>
              <a:rPr lang="en-US" sz="2400" dirty="0"/>
              <a:t>4, 3+1, 1+3, 2+2, 2+1+1, 1+2+1, 1+1+2, 1+1+1+1</a:t>
            </a:r>
          </a:p>
          <a:p>
            <a:pPr lvl="1"/>
            <a:r>
              <a:rPr lang="en-US" sz="2400" dirty="0"/>
              <a:t>note that we are treating 2+1+1 and 1+2+1 to be different.</a:t>
            </a:r>
          </a:p>
          <a:p>
            <a:r>
              <a:rPr lang="en-US" sz="2800" dirty="0"/>
              <a:t>How many to write number n using two summands?</a:t>
            </a:r>
          </a:p>
          <a:p>
            <a:pPr lvl="1"/>
            <a:r>
              <a:rPr lang="en-US" sz="2400" dirty="0"/>
              <a:t>for n=7, the possible ways are: 1+6, 2+5, 3+4, 5+2, 6+1</a:t>
            </a:r>
          </a:p>
          <a:p>
            <a:pPr lvl="1"/>
            <a:r>
              <a:rPr lang="en-US" sz="2400" dirty="0"/>
              <a:t>Let  x represent the first term and y represent the second term.</a:t>
            </a:r>
          </a:p>
          <a:p>
            <a:pPr lvl="1"/>
            <a:r>
              <a:rPr lang="en-US" sz="2400" dirty="0"/>
              <a:t>Therefore, for two summands the answer is the number of integral solutions to x + y = n, x ≥ 1 and y ≥ 1. </a:t>
            </a:r>
            <a:r>
              <a:rPr lang="en-US" sz="2400" dirty="0">
                <a:solidFill>
                  <a:srgbClr val="0000FF"/>
                </a:solidFill>
              </a:rPr>
              <a:t>(C((n-2) + 2 -1, 2-1)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(3 summands) The answer is the number of integral solutions to   x + y + z = n, x ≥ 1, y ≥ 1 and z ≥ 1 . (C((n-3) + 3 -1, 3-1)).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2546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4 at 1.2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99578"/>
            <a:ext cx="7962900" cy="499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281" y="5438586"/>
            <a:ext cx="4572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compositions = 2</a:t>
            </a:r>
            <a:r>
              <a:rPr lang="en-US" sz="2400" baseline="30000" dirty="0"/>
              <a:t>6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2204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4 at 1.2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99578"/>
            <a:ext cx="7962900" cy="499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281" y="5438586"/>
            <a:ext cx="4572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Total number of compositions </a:t>
            </a:r>
            <a:r>
              <a:rPr lang="en-US" sz="2400"/>
              <a:t>= 2</a:t>
            </a:r>
            <a:r>
              <a:rPr lang="en-US" sz="2400" baseline="30000" dirty="0"/>
              <a:t>6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0281" y="6158752"/>
            <a:ext cx="69596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For general n, the total number of compositions = 2</a:t>
            </a:r>
            <a:r>
              <a:rPr lang="en-US" sz="2400" baseline="30000" dirty="0"/>
              <a:t>n-1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57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066800"/>
            <a:ext cx="8674847" cy="175708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Many problems can be formulated as a balls in boxes problem.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</a:rPr>
              <a:t>	Suppose we have r balls which are to be placed in n boxes.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304800" y="3124200"/>
            <a:ext cx="7216718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562" tIns="46038" rIns="182562" bIns="46038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Balls are distinguishable (distinct) or not?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are distinguishable (distinct) or not?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have limited capacity or infinite capacity?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are required to be non-empty?</a:t>
            </a:r>
          </a:p>
        </p:txBody>
      </p:sp>
    </p:spTree>
    <p:extLst>
      <p:ext uri="{BB962C8B-B14F-4D97-AF65-F5344CB8AC3E}">
        <p14:creationId xmlns:p14="http://schemas.microsoft.com/office/powerpoint/2010/main" val="100318862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2-permutations without  repetitions</a:t>
            </a:r>
            <a:r>
              <a:rPr lang="en-US" sz="2700" dirty="0"/>
              <a:t>: P(4,2) = 12 possible cases.</a:t>
            </a:r>
          </a:p>
        </p:txBody>
      </p:sp>
      <p:pic>
        <p:nvPicPr>
          <p:cNvPr id="5" name="Picture 4" descr="Screen Shot 2015-02-17 at 11.1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828365"/>
            <a:ext cx="312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35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588" y="1066800"/>
            <a:ext cx="9039412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We will only consider the cases where Boxes are distinguishable. The question when boxes are indistinguishable is hard.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I: r distinguishable balls are to be placed in n distinguishable boxes with infinite capacity.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  We can divide the job into r tasks. 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T</a:t>
            </a:r>
            <a:r>
              <a:rPr lang="en-GB" baseline="-25000" dirty="0">
                <a:latin typeface="Arial" charset="0"/>
              </a:rPr>
              <a:t>i</a:t>
            </a:r>
            <a:r>
              <a:rPr lang="en-GB" dirty="0">
                <a:latin typeface="Arial" charset="0"/>
              </a:rPr>
              <a:t>: place the </a:t>
            </a:r>
            <a:r>
              <a:rPr lang="en-GB" dirty="0" err="1">
                <a:latin typeface="Arial" charset="0"/>
              </a:rPr>
              <a:t>i-th</a:t>
            </a:r>
            <a:r>
              <a:rPr lang="en-GB" dirty="0">
                <a:latin typeface="Arial" charset="0"/>
              </a:rPr>
              <a:t> ball. (</a:t>
            </a:r>
            <a:r>
              <a:rPr lang="en-GB" dirty="0" err="1">
                <a:latin typeface="Arial" charset="0"/>
              </a:rPr>
              <a:t>i</a:t>
            </a:r>
            <a:r>
              <a:rPr lang="en-GB" dirty="0">
                <a:latin typeface="Arial" charset="0"/>
              </a:rPr>
              <a:t>=1 to r)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 T</a:t>
            </a:r>
            <a:r>
              <a:rPr lang="en-GB" sz="2400" baseline="-25000" dirty="0">
                <a:latin typeface="Arial" charset="0"/>
              </a:rPr>
              <a:t>i</a:t>
            </a:r>
            <a:r>
              <a:rPr lang="en-GB" sz="2400" dirty="0">
                <a:latin typeface="Arial" charset="0"/>
              </a:rPr>
              <a:t> can be done in n ways (one can select any of the boxes).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Using the multiplication rule, number of ways to do the job is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</a:rPr>
              <a:t>    n</a:t>
            </a:r>
            <a:r>
              <a:rPr lang="en-GB" sz="2400" baseline="30000" dirty="0">
                <a:latin typeface="Arial" charset="0"/>
              </a:rPr>
              <a:t>r</a:t>
            </a:r>
            <a:r>
              <a:rPr lang="en-GB" sz="2400" dirty="0">
                <a:latin typeface="Arial" charset="0"/>
              </a:rPr>
              <a:t>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53308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51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1603" name="Rectangle 512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1447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II: r indistinguishable balls are to be placed in n distinguishable boxes with infinite capacity.</a:t>
            </a:r>
          </a:p>
        </p:txBody>
      </p:sp>
      <p:grpSp>
        <p:nvGrpSpPr>
          <p:cNvPr id="281617" name="Group 5137"/>
          <p:cNvGrpSpPr>
            <a:grpSpLocks/>
          </p:cNvGrpSpPr>
          <p:nvPr/>
        </p:nvGrpSpPr>
        <p:grpSpPr bwMode="auto">
          <a:xfrm>
            <a:off x="685800" y="2709863"/>
            <a:ext cx="6948488" cy="1557337"/>
            <a:chOff x="797" y="2283"/>
            <a:chExt cx="4377" cy="981"/>
          </a:xfrm>
        </p:grpSpPr>
        <p:sp>
          <p:nvSpPr>
            <p:cNvPr id="281605" name="Text Box 5125"/>
            <p:cNvSpPr txBox="1">
              <a:spLocks noChangeArrowheads="1"/>
            </p:cNvSpPr>
            <p:nvPr/>
          </p:nvSpPr>
          <p:spPr bwMode="auto">
            <a:xfrm>
              <a:off x="797" y="2347"/>
              <a:ext cx="4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1st</a:t>
              </a:r>
            </a:p>
          </p:txBody>
        </p:sp>
        <p:sp>
          <p:nvSpPr>
            <p:cNvPr id="281606" name="Text Box 5126"/>
            <p:cNvSpPr txBox="1">
              <a:spLocks noChangeArrowheads="1"/>
            </p:cNvSpPr>
            <p:nvPr/>
          </p:nvSpPr>
          <p:spPr bwMode="auto">
            <a:xfrm>
              <a:off x="1680" y="2331"/>
              <a:ext cx="5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2nd</a:t>
              </a:r>
            </a:p>
          </p:txBody>
        </p:sp>
        <p:sp>
          <p:nvSpPr>
            <p:cNvPr id="281607" name="Text Box 5127"/>
            <p:cNvSpPr txBox="1">
              <a:spLocks noChangeArrowheads="1"/>
            </p:cNvSpPr>
            <p:nvPr/>
          </p:nvSpPr>
          <p:spPr bwMode="auto">
            <a:xfrm>
              <a:off x="2544" y="2319"/>
              <a:ext cx="50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3rd</a:t>
              </a:r>
            </a:p>
          </p:txBody>
        </p:sp>
        <p:sp>
          <p:nvSpPr>
            <p:cNvPr id="281608" name="Text Box 5128"/>
            <p:cNvSpPr txBox="1">
              <a:spLocks noChangeArrowheads="1"/>
            </p:cNvSpPr>
            <p:nvPr/>
          </p:nvSpPr>
          <p:spPr bwMode="auto">
            <a:xfrm>
              <a:off x="4524" y="2283"/>
              <a:ext cx="5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dirty="0">
                  <a:latin typeface="Arial" charset="0"/>
                </a:rPr>
                <a:t>n </a:t>
              </a:r>
              <a:r>
                <a:rPr lang="en-GB" sz="2400" b="0" baseline="0" dirty="0" err="1">
                  <a:latin typeface="Arial" charset="0"/>
                </a:rPr>
                <a:t>th</a:t>
              </a:r>
              <a:endParaRPr lang="en-GB" sz="2400" b="0" baseline="0" dirty="0">
                <a:latin typeface="Arial" charset="0"/>
              </a:endParaRPr>
            </a:p>
          </p:txBody>
        </p:sp>
        <p:sp>
          <p:nvSpPr>
            <p:cNvPr id="281609" name="Line 5129"/>
            <p:cNvSpPr>
              <a:spLocks noChangeShapeType="1"/>
            </p:cNvSpPr>
            <p:nvPr/>
          </p:nvSpPr>
          <p:spPr bwMode="auto">
            <a:xfrm>
              <a:off x="144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0" name="Line 5130"/>
            <p:cNvSpPr>
              <a:spLocks noChangeShapeType="1"/>
            </p:cNvSpPr>
            <p:nvPr/>
          </p:nvSpPr>
          <p:spPr bwMode="auto">
            <a:xfrm>
              <a:off x="240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1" name="Line 5131"/>
            <p:cNvSpPr>
              <a:spLocks noChangeShapeType="1"/>
            </p:cNvSpPr>
            <p:nvPr/>
          </p:nvSpPr>
          <p:spPr bwMode="auto">
            <a:xfrm>
              <a:off x="336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2" name="Line 5132"/>
            <p:cNvSpPr>
              <a:spLocks noChangeShapeType="1"/>
            </p:cNvSpPr>
            <p:nvPr/>
          </p:nvSpPr>
          <p:spPr bwMode="auto">
            <a:xfrm>
              <a:off x="432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3" name="Text Box 5133"/>
            <p:cNvSpPr txBox="1">
              <a:spLocks noChangeArrowheads="1"/>
            </p:cNvSpPr>
            <p:nvPr/>
          </p:nvSpPr>
          <p:spPr bwMode="auto">
            <a:xfrm>
              <a:off x="3552" y="2331"/>
              <a:ext cx="47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….</a:t>
              </a:r>
            </a:p>
          </p:txBody>
        </p:sp>
        <p:sp>
          <p:nvSpPr>
            <p:cNvPr id="281614" name="Text Box 5134"/>
            <p:cNvSpPr txBox="1">
              <a:spLocks noChangeArrowheads="1"/>
            </p:cNvSpPr>
            <p:nvPr/>
          </p:nvSpPr>
          <p:spPr bwMode="auto">
            <a:xfrm>
              <a:off x="864" y="2859"/>
              <a:ext cx="4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XX</a:t>
              </a:r>
            </a:p>
          </p:txBody>
        </p:sp>
        <p:sp>
          <p:nvSpPr>
            <p:cNvPr id="281615" name="Text Box 5135"/>
            <p:cNvSpPr txBox="1">
              <a:spLocks noChangeArrowheads="1"/>
            </p:cNvSpPr>
            <p:nvPr/>
          </p:nvSpPr>
          <p:spPr bwMode="auto">
            <a:xfrm>
              <a:off x="1632" y="2859"/>
              <a:ext cx="3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</a:t>
              </a:r>
            </a:p>
          </p:txBody>
        </p:sp>
        <p:sp>
          <p:nvSpPr>
            <p:cNvPr id="281616" name="Text Box 5136"/>
            <p:cNvSpPr txBox="1">
              <a:spLocks noChangeArrowheads="1"/>
            </p:cNvSpPr>
            <p:nvPr/>
          </p:nvSpPr>
          <p:spPr bwMode="auto">
            <a:xfrm>
              <a:off x="4560" y="2811"/>
              <a:ext cx="61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XXX</a:t>
              </a:r>
            </a:p>
          </p:txBody>
        </p:sp>
      </p:grpSp>
      <p:sp>
        <p:nvSpPr>
          <p:cNvPr id="281619" name="Text Box 5139"/>
          <p:cNvSpPr txBox="1">
            <a:spLocks noChangeArrowheads="1"/>
          </p:cNvSpPr>
          <p:nvPr/>
        </p:nvSpPr>
        <p:spPr bwMode="auto">
          <a:xfrm>
            <a:off x="655638" y="4567238"/>
            <a:ext cx="7878762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buFont typeface="Monotype Sorts" charset="0"/>
              <a:buNone/>
            </a:pPr>
            <a:r>
              <a:rPr lang="en-GB" sz="2400" b="0" baseline="0" dirty="0">
                <a:latin typeface="Arial" charset="0"/>
              </a:rPr>
              <a:t>Choosing r-combination from a set of size n with repetition allowed. </a:t>
            </a:r>
          </a:p>
        </p:txBody>
      </p:sp>
      <p:sp>
        <p:nvSpPr>
          <p:cNvPr id="281621" name="Text Box 5141"/>
          <p:cNvSpPr txBox="1">
            <a:spLocks noChangeArrowheads="1"/>
          </p:cNvSpPr>
          <p:nvPr/>
        </p:nvSpPr>
        <p:spPr bwMode="auto">
          <a:xfrm>
            <a:off x="381000" y="5388420"/>
            <a:ext cx="8153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This can be done in </a:t>
            </a:r>
            <a:r>
              <a:rPr lang="en-GB" sz="2400" b="0" baseline="0" dirty="0">
                <a:solidFill>
                  <a:srgbClr val="FF0000"/>
                </a:solidFill>
                <a:latin typeface="Arial" charset="0"/>
              </a:rPr>
              <a:t>C(r+n-1,n-1)</a:t>
            </a:r>
            <a:r>
              <a:rPr lang="en-GB" sz="2400" b="0" baseline="0" dirty="0">
                <a:latin typeface="Arial" charset="0"/>
              </a:rPr>
              <a:t> ways by the theorem done earlier.</a:t>
            </a:r>
          </a:p>
          <a:p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06707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2773082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III: r  distinguishable balls are to be placed in n distinguishable boxes with capacity =1.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&lt; r     </a:t>
            </a:r>
            <a:r>
              <a:rPr lang="en-GB" dirty="0">
                <a:latin typeface="Arial" charset="0"/>
                <a:sym typeface="Symbol" charset="0"/>
              </a:rPr>
              <a:t></a:t>
            </a:r>
            <a:r>
              <a:rPr lang="en-GB" dirty="0">
                <a:latin typeface="Arial" charset="0"/>
              </a:rPr>
              <a:t>     0 ways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</a:t>
            </a:r>
            <a:r>
              <a:rPr lang="en-GB" dirty="0">
                <a:latin typeface="Arial" charset="0"/>
                <a:sym typeface="Symbol" charset="0"/>
              </a:rPr>
              <a:t> r</a:t>
            </a:r>
            <a:r>
              <a:rPr lang="en-GB" dirty="0">
                <a:latin typeface="Arial" charset="0"/>
              </a:rPr>
              <a:t> 	</a:t>
            </a:r>
            <a:r>
              <a:rPr lang="en-GB" dirty="0">
                <a:latin typeface="Arial" charset="0"/>
                <a:sym typeface="Symbol" charset="0"/>
              </a:rPr>
              <a:t>   </a:t>
            </a:r>
            <a:r>
              <a:rPr lang="en-GB" dirty="0">
                <a:latin typeface="Arial" charset="0"/>
              </a:rPr>
              <a:t> P(</a:t>
            </a:r>
            <a:r>
              <a:rPr lang="en-GB" dirty="0" err="1">
                <a:latin typeface="Arial" charset="0"/>
              </a:rPr>
              <a:t>n,r</a:t>
            </a:r>
            <a:r>
              <a:rPr lang="en-GB" dirty="0">
                <a:latin typeface="Arial" charset="0"/>
              </a:rPr>
              <a:t>) ways</a:t>
            </a: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32304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57906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IV: r  indistinguishable balls are to be placed in n distinguishable boxes with capacity =1.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&lt; r </a:t>
            </a:r>
            <a:r>
              <a:rPr lang="en-GB" dirty="0">
                <a:latin typeface="Arial" charset="0"/>
                <a:sym typeface="Symbol" charset="0"/>
              </a:rPr>
              <a:t></a:t>
            </a:r>
            <a:r>
              <a:rPr lang="en-GB" dirty="0">
                <a:latin typeface="Arial" charset="0"/>
              </a:rPr>
              <a:t> 0 ways</a:t>
            </a: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</a:t>
            </a:r>
            <a:r>
              <a:rPr lang="en-GB" dirty="0">
                <a:latin typeface="Arial" charset="0"/>
                <a:sym typeface="Symbol" charset="0"/>
              </a:rPr>
              <a:t>  r</a:t>
            </a:r>
            <a:r>
              <a:rPr lang="en-GB" dirty="0">
                <a:latin typeface="Arial" charset="0"/>
              </a:rPr>
              <a:t> </a:t>
            </a:r>
            <a:r>
              <a:rPr lang="en-GB" dirty="0">
                <a:latin typeface="Arial" charset="0"/>
                <a:sym typeface="Symbol" charset="0"/>
              </a:rPr>
              <a:t>       ways</a:t>
            </a: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endParaRPr lang="en-GB" sz="2000" dirty="0">
              <a:latin typeface="Arial" charset="0"/>
            </a:endParaRPr>
          </a:p>
        </p:txBody>
      </p:sp>
      <p:pic>
        <p:nvPicPr>
          <p:cNvPr id="2" name="Picture 1" descr="Screen Shot 2018-01-14 at 9.43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42" y="3372970"/>
            <a:ext cx="689255" cy="9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2725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68729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</a:rPr>
              <a:t>Balls in Boxes: non-empty boxes.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87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153400" cy="4572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V: r indistinguishable balls are to be placed in n distinguishable boxes, with unlimited capacity such that each box is non-empty.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r &lt; n: 0 ways.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r </a:t>
            </a:r>
            <a:r>
              <a:rPr lang="en-GB" dirty="0">
                <a:latin typeface="Arial" charset="0"/>
                <a:sym typeface="Symbol" charset="0"/>
              </a:rPr>
              <a:t></a:t>
            </a:r>
            <a:r>
              <a:rPr lang="en-GB" dirty="0">
                <a:latin typeface="Arial" charset="0"/>
              </a:rPr>
              <a:t> n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GB" sz="2400" dirty="0">
                <a:latin typeface="Arial" charset="0"/>
              </a:rPr>
              <a:t>	Give one ball to each box.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dirty="0">
                <a:latin typeface="Arial" charset="0"/>
                <a:sym typeface="Symbol" charset="0"/>
              </a:rPr>
              <a:t>			</a:t>
            </a:r>
            <a:r>
              <a:rPr lang="en-GB" sz="2400" dirty="0">
                <a:latin typeface="Arial" charset="0"/>
              </a:rPr>
              <a:t>Now distribute the remaining r-n balls in n boxes, 			without the non-empty constraint.</a:t>
            </a:r>
          </a:p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latin typeface="Arial" charset="0"/>
            </a:endParaRPr>
          </a:p>
        </p:txBody>
      </p:sp>
      <p:pic>
        <p:nvPicPr>
          <p:cNvPr id="2" name="Picture 1" descr="Screen Shot 2018-01-14 at 9.54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3" y="4602628"/>
            <a:ext cx="3721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7483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Boxes: non-empty boxes.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97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VI: r  indistinguishable balls are to be placed in n distinguishable boxes, with capacity = 1, such that each box is non-empty.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If r = n:  1 way</a:t>
            </a:r>
            <a:r>
              <a:rPr lang="en-GB" sz="2000" dirty="0">
                <a:latin typeface="Arial" charset="0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If r </a:t>
            </a:r>
            <a:r>
              <a:rPr lang="en-GB" sz="2400" dirty="0">
                <a:latin typeface="Arial" charset="0"/>
                <a:sym typeface="Symbol" charset="0"/>
              </a:rPr>
              <a:t> n :  0 way.</a:t>
            </a: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07618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It is important to recognize the equivalence of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212" cy="4391212"/>
          </a:xfrm>
        </p:spPr>
        <p:txBody>
          <a:bodyPr>
            <a:normAutofit fontScale="92500"/>
          </a:bodyPr>
          <a:lstStyle/>
          <a:p>
            <a:r>
              <a:rPr lang="en-US" dirty="0"/>
              <a:t>The number of integer solutions of the equation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>
                <a:solidFill>
                  <a:srgbClr val="0000FF"/>
                </a:solidFill>
              </a:rPr>
              <a:t>+ x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… +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= r where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≥ 0 for all 1 ≤ 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≤ n.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number of choices, with repetitions, of size r from a collection of n objects.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number of choices of distributing r indistinguishable balls to n bins with no restriction (i.e. a bin can get no ball).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The number of ways of placing r indistinguishable balls in n distinct bins.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Total number of integral solutions = C(r+n-1, n-1)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2-combinations without  repetitions</a:t>
            </a:r>
            <a:r>
              <a:rPr lang="en-US" sz="2700" dirty="0"/>
              <a:t>: C(4,2) = 6 possible cases.</a:t>
            </a:r>
          </a:p>
        </p:txBody>
      </p:sp>
      <p:pic>
        <p:nvPicPr>
          <p:cNvPr id="4" name="Picture 3" descr="Screen Shot 2015-02-17 at 11.1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658035"/>
            <a:ext cx="29591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2-combinations with  repetitions</a:t>
            </a:r>
            <a:r>
              <a:rPr lang="en-US" sz="2700" dirty="0"/>
              <a:t>: C(5,3) = 10 possible cases.</a:t>
            </a:r>
          </a:p>
        </p:txBody>
      </p:sp>
      <p:pic>
        <p:nvPicPr>
          <p:cNvPr id="5" name="Picture 4" descr="Screen Shot 2015-02-17 at 11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44158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2-combinations with  repetitions</a:t>
            </a:r>
            <a:r>
              <a:rPr lang="en-US" sz="2700" dirty="0"/>
              <a:t>: C(5,3) = 10 possible cases.</a:t>
            </a:r>
          </a:p>
        </p:txBody>
      </p:sp>
      <p:pic>
        <p:nvPicPr>
          <p:cNvPr id="5" name="Picture 4" descr="Screen Shot 2015-02-17 at 11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44158"/>
            <a:ext cx="29718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824" y="3122706"/>
            <a:ext cx="258482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Note that combinations with repetitions do not correspond to subsets of a set. </a:t>
            </a:r>
          </a:p>
        </p:txBody>
      </p:sp>
    </p:spTree>
    <p:extLst>
      <p:ext uri="{BB962C8B-B14F-4D97-AF65-F5344CB8AC3E}">
        <p14:creationId xmlns:p14="http://schemas.microsoft.com/office/powerpoint/2010/main" val="200768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14701</TotalTime>
  <Words>4544</Words>
  <Application>Microsoft Macintosh PowerPoint</Application>
  <PresentationFormat>On-screen Show (4:3)</PresentationFormat>
  <Paragraphs>431</Paragraphs>
  <Slides>66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Monotype Sorts</vt:lpstr>
      <vt:lpstr>Symbol</vt:lpstr>
      <vt:lpstr>Office Theme</vt:lpstr>
      <vt:lpstr>Counting 8.10 - 8.13</vt:lpstr>
      <vt:lpstr>r-combinations with repetitions allowed</vt:lpstr>
      <vt:lpstr>Counting multisets</vt:lpstr>
      <vt:lpstr>Combinations with repetitions (Counting multisets)</vt:lpstr>
      <vt:lpstr>Given set of objects = {a,b,c,d}</vt:lpstr>
      <vt:lpstr>PowerPoint Presentation</vt:lpstr>
      <vt:lpstr>PowerPoint Presentation</vt:lpstr>
      <vt:lpstr>PowerPoint Presentation</vt:lpstr>
      <vt:lpstr>PowerPoint Presentation</vt:lpstr>
      <vt:lpstr>Combinations with repetitions</vt:lpstr>
      <vt:lpstr>Combinations with repetitions</vt:lpstr>
      <vt:lpstr>Combinations with repetitions</vt:lpstr>
      <vt:lpstr>Combinations with repetitions</vt:lpstr>
      <vt:lpstr>Example</vt:lpstr>
      <vt:lpstr>Example</vt:lpstr>
      <vt:lpstr>Theorem: </vt:lpstr>
      <vt:lpstr>Proof: </vt:lpstr>
      <vt:lpstr>Example</vt:lpstr>
      <vt:lpstr>Example</vt:lpstr>
      <vt:lpstr>Example</vt:lpstr>
      <vt:lpstr>Example</vt:lpstr>
      <vt:lpstr>Another view</vt:lpstr>
      <vt:lpstr>Permutations and combinations with and without repetitions. n = Number of objects r = number of objects to be selected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Review</vt:lpstr>
      <vt:lpstr>Review</vt:lpstr>
      <vt:lpstr>Review</vt:lpstr>
      <vt:lpstr>Review</vt:lpstr>
      <vt:lpstr>Review</vt:lpstr>
      <vt:lpstr>Review</vt:lpstr>
      <vt:lpstr>Example</vt:lpstr>
      <vt:lpstr>Example</vt:lpstr>
      <vt:lpstr>Example</vt:lpstr>
      <vt:lpstr>Example</vt:lpstr>
      <vt:lpstr>Example</vt:lpstr>
      <vt:lpstr>Subtraction method</vt:lpstr>
      <vt:lpstr>Another variation</vt:lpstr>
      <vt:lpstr>Another variation</vt:lpstr>
      <vt:lpstr>PowerPoint Presentation</vt:lpstr>
      <vt:lpstr>PowerPoint Presentation</vt:lpstr>
      <vt:lpstr>Problem</vt:lpstr>
      <vt:lpstr>Problem</vt:lpstr>
      <vt:lpstr>Problem</vt:lpstr>
      <vt:lpstr>PowerPoint Presentation</vt:lpstr>
      <vt:lpstr>PowerPoint Presentation</vt:lpstr>
      <vt:lpstr>Balls in Boxes</vt:lpstr>
      <vt:lpstr>Balls in Boxes</vt:lpstr>
      <vt:lpstr>Balls in Boxes</vt:lpstr>
      <vt:lpstr>Balls in Boxes</vt:lpstr>
      <vt:lpstr>Balls in Boxes</vt:lpstr>
      <vt:lpstr>Balls in Boxes: non-empty boxes.</vt:lpstr>
      <vt:lpstr>Balls in Boxes: non-empty boxes.</vt:lpstr>
      <vt:lpstr>It is important to recognize the equivalence of the following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II</dc:title>
  <dc:creator>Binay Bhattacharya</dc:creator>
  <cp:lastModifiedBy>Microsoft Office User</cp:lastModifiedBy>
  <cp:revision>92</cp:revision>
  <cp:lastPrinted>2015-02-19T00:36:19Z</cp:lastPrinted>
  <dcterms:created xsi:type="dcterms:W3CDTF">2015-02-18T05:04:53Z</dcterms:created>
  <dcterms:modified xsi:type="dcterms:W3CDTF">2020-11-15T07:58:25Z</dcterms:modified>
</cp:coreProperties>
</file>