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328" r:id="rId3"/>
    <p:sldId id="333" r:id="rId4"/>
    <p:sldId id="260" r:id="rId5"/>
    <p:sldId id="315" r:id="rId6"/>
    <p:sldId id="262" r:id="rId7"/>
    <p:sldId id="316" r:id="rId8"/>
    <p:sldId id="261" r:id="rId9"/>
    <p:sldId id="317" r:id="rId10"/>
    <p:sldId id="330" r:id="rId11"/>
    <p:sldId id="334" r:id="rId12"/>
    <p:sldId id="331" r:id="rId13"/>
    <p:sldId id="332" r:id="rId14"/>
    <p:sldId id="318" r:id="rId15"/>
    <p:sldId id="264" r:id="rId16"/>
    <p:sldId id="320" r:id="rId17"/>
    <p:sldId id="319" r:id="rId18"/>
    <p:sldId id="265" r:id="rId19"/>
    <p:sldId id="267" r:id="rId20"/>
    <p:sldId id="321" r:id="rId21"/>
    <p:sldId id="269" r:id="rId22"/>
    <p:sldId id="268" r:id="rId23"/>
    <p:sldId id="322" r:id="rId24"/>
    <p:sldId id="270" r:id="rId25"/>
    <p:sldId id="323" r:id="rId26"/>
    <p:sldId id="324" r:id="rId27"/>
    <p:sldId id="271" r:id="rId28"/>
    <p:sldId id="272" r:id="rId29"/>
    <p:sldId id="273" r:id="rId30"/>
    <p:sldId id="274" r:id="rId31"/>
    <p:sldId id="275" r:id="rId32"/>
    <p:sldId id="276" r:id="rId33"/>
    <p:sldId id="277" r:id="rId34"/>
    <p:sldId id="326" r:id="rId35"/>
    <p:sldId id="278" r:id="rId36"/>
    <p:sldId id="279" r:id="rId37"/>
    <p:sldId id="325" r:id="rId38"/>
    <p:sldId id="281"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6" r:id="rId52"/>
    <p:sldId id="297" r:id="rId53"/>
    <p:sldId id="298" r:id="rId54"/>
    <p:sldId id="299" r:id="rId55"/>
    <p:sldId id="300" r:id="rId56"/>
    <p:sldId id="301" r:id="rId57"/>
    <p:sldId id="302" r:id="rId58"/>
    <p:sldId id="303" r:id="rId59"/>
    <p:sldId id="304" r:id="rId60"/>
    <p:sldId id="305" r:id="rId61"/>
    <p:sldId id="306" r:id="rId62"/>
    <p:sldId id="307" r:id="rId63"/>
    <p:sldId id="308" r:id="rId64"/>
    <p:sldId id="309" r:id="rId65"/>
    <p:sldId id="311" r:id="rId66"/>
    <p:sldId id="312" r:id="rId67"/>
    <p:sldId id="313" r:id="rId68"/>
    <p:sldId id="314" r:id="rId69"/>
    <p:sldId id="327" r:id="rId7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p:restoredTop sz="94643"/>
  </p:normalViewPr>
  <p:slideViewPr>
    <p:cSldViewPr snapToGrid="0" snapToObjects="1">
      <p:cViewPr varScale="1">
        <p:scale>
          <a:sx n="100" d="100"/>
          <a:sy n="100" d="100"/>
        </p:scale>
        <p:origin x="1512"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A803BA2E-117D-4148-A47A-D62AE4DA82A5}" type="datetimeFigureOut">
              <a:rPr lang="en-US" smtClean="0"/>
              <a:t>11/8/20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3491960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A803BA2E-117D-4148-A47A-D62AE4DA82A5}" type="datetimeFigureOut">
              <a:rPr lang="en-US" smtClean="0"/>
              <a:t>11/8/20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131700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A803BA2E-117D-4148-A47A-D62AE4DA82A5}" type="datetimeFigureOut">
              <a:rPr lang="en-US" smtClean="0"/>
              <a:t>11/8/20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3418855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A803BA2E-117D-4148-A47A-D62AE4DA82A5}" type="datetimeFigureOut">
              <a:rPr lang="en-US" smtClean="0"/>
              <a:t>11/8/20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266187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A803BA2E-117D-4148-A47A-D62AE4DA82A5}" type="datetimeFigureOut">
              <a:rPr lang="en-US" smtClean="0"/>
              <a:t>11/8/20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4041901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A803BA2E-117D-4148-A47A-D62AE4DA82A5}" type="datetimeFigureOut">
              <a:rPr lang="en-US" smtClean="0"/>
              <a:t>11/8/20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2708656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A803BA2E-117D-4148-A47A-D62AE4DA82A5}" type="datetimeFigureOut">
              <a:rPr lang="en-US" smtClean="0"/>
              <a:t>11/8/20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2643161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A803BA2E-117D-4148-A47A-D62AE4DA82A5}" type="datetimeFigureOut">
              <a:rPr lang="en-US" smtClean="0"/>
              <a:t>11/8/20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119434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3BA2E-117D-4148-A47A-D62AE4DA82A5}" type="datetimeFigureOut">
              <a:rPr lang="en-US" smtClean="0"/>
              <a:t>11/8/20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3820066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A803BA2E-117D-4148-A47A-D62AE4DA82A5}" type="datetimeFigureOut">
              <a:rPr lang="en-US" smtClean="0"/>
              <a:t>11/8/20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2085705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A803BA2E-117D-4148-A47A-D62AE4DA82A5}" type="datetimeFigureOut">
              <a:rPr lang="en-US" smtClean="0"/>
              <a:t>11/8/20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DC06D7-6095-FA46-8B0A-4F0B9484DD0B}" type="slidenum">
              <a:rPr lang="en-US" smtClean="0"/>
              <a:t>‹#›</a:t>
            </a:fld>
            <a:endParaRPr lang="en-US"/>
          </a:p>
        </p:txBody>
      </p:sp>
    </p:spTree>
    <p:extLst>
      <p:ext uri="{BB962C8B-B14F-4D97-AF65-F5344CB8AC3E}">
        <p14:creationId xmlns:p14="http://schemas.microsoft.com/office/powerpoint/2010/main" val="424701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3BA2E-117D-4148-A47A-D62AE4DA82A5}" type="datetimeFigureOut">
              <a:rPr lang="en-US" smtClean="0"/>
              <a:t>11/8/20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C06D7-6095-FA46-8B0A-4F0B9484DD0B}" type="slidenum">
              <a:rPr lang="en-US" smtClean="0"/>
              <a:t>‹#›</a:t>
            </a:fld>
            <a:endParaRPr lang="en-US"/>
          </a:p>
        </p:txBody>
      </p:sp>
    </p:spTree>
    <p:extLst>
      <p:ext uri="{BB962C8B-B14F-4D97-AF65-F5344CB8AC3E}">
        <p14:creationId xmlns:p14="http://schemas.microsoft.com/office/powerpoint/2010/main" val="2558042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List of sections covered</a:t>
            </a:r>
          </a:p>
        </p:txBody>
      </p:sp>
      <p:sp>
        <p:nvSpPr>
          <p:cNvPr id="3" name="Content Placeholder 2"/>
          <p:cNvSpPr>
            <a:spLocks noGrp="1"/>
          </p:cNvSpPr>
          <p:nvPr>
            <p:ph idx="1"/>
          </p:nvPr>
        </p:nvSpPr>
        <p:spPr>
          <a:xfrm>
            <a:off x="457200" y="1417638"/>
            <a:ext cx="8686800" cy="3834259"/>
          </a:xfrm>
        </p:spPr>
        <p:txBody>
          <a:bodyPr>
            <a:normAutofit/>
          </a:bodyPr>
          <a:lstStyle/>
          <a:p>
            <a:r>
              <a:rPr lang="en-IN" dirty="0"/>
              <a:t>8.1 Sum and product rules</a:t>
            </a:r>
          </a:p>
          <a:p>
            <a:r>
              <a:rPr lang="en-IN" dirty="0"/>
              <a:t>8.2 The bijection rule</a:t>
            </a:r>
          </a:p>
          <a:p>
            <a:r>
              <a:rPr lang="en-IN" dirty="0"/>
              <a:t>8.3 The generalized product rule</a:t>
            </a:r>
          </a:p>
          <a:p>
            <a:pPr marL="0" indent="0">
              <a:buNone/>
            </a:pPr>
            <a:endParaRPr lang="en-US" sz="2400" dirty="0"/>
          </a:p>
        </p:txBody>
      </p:sp>
    </p:spTree>
    <p:extLst>
      <p:ext uri="{BB962C8B-B14F-4D97-AF65-F5344CB8AC3E}">
        <p14:creationId xmlns:p14="http://schemas.microsoft.com/office/powerpoint/2010/main" val="127898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Product</a:t>
            </a:r>
          </a:p>
        </p:txBody>
      </p:sp>
      <p:sp>
        <p:nvSpPr>
          <p:cNvPr id="3" name="Content Placeholder 2"/>
          <p:cNvSpPr>
            <a:spLocks noGrp="1"/>
          </p:cNvSpPr>
          <p:nvPr>
            <p:ph idx="1"/>
          </p:nvPr>
        </p:nvSpPr>
        <p:spPr>
          <a:xfrm>
            <a:off x="457200" y="1600200"/>
            <a:ext cx="8229600" cy="5257800"/>
          </a:xfrm>
        </p:spPr>
        <p:txBody>
          <a:bodyPr>
            <a:normAutofit/>
          </a:bodyPr>
          <a:lstStyle/>
          <a:p>
            <a:r>
              <a:rPr lang="en-US" sz="2800" dirty="0"/>
              <a:t>If a task can be broken down into first stage and second stage, and if there are m possible outcomes for the first stage and if, for each of these outcomes, there are n possible outcomes, the total procedure can be carried out, in the designated order, in </a:t>
            </a:r>
            <a:r>
              <a:rPr lang="en-US" sz="2800" dirty="0" err="1"/>
              <a:t>m.n</a:t>
            </a:r>
            <a:r>
              <a:rPr lang="en-US" sz="2800" dirty="0"/>
              <a:t> ways.</a:t>
            </a:r>
          </a:p>
          <a:p>
            <a:endParaRPr lang="en-US" sz="2800" dirty="0"/>
          </a:p>
          <a:p>
            <a:pPr>
              <a:buNone/>
            </a:pPr>
            <a:r>
              <a:rPr lang="en-US" sz="2800" b="1" dirty="0"/>
              <a:t>	</a:t>
            </a:r>
            <a:endParaRPr lang="en-US" sz="2800" dirty="0"/>
          </a:p>
        </p:txBody>
      </p:sp>
    </p:spTree>
    <p:extLst>
      <p:ext uri="{BB962C8B-B14F-4D97-AF65-F5344CB8AC3E}">
        <p14:creationId xmlns:p14="http://schemas.microsoft.com/office/powerpoint/2010/main" val="2278246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BE4DF-81D7-A641-A293-B2ECD0848B5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FFA90F2-FCC1-5F46-93C4-84487C756E91}"/>
              </a:ext>
            </a:extLst>
          </p:cNvPr>
          <p:cNvSpPr>
            <a:spLocks noGrp="1"/>
          </p:cNvSpPr>
          <p:nvPr>
            <p:ph idx="1"/>
          </p:nvPr>
        </p:nvSpPr>
        <p:spPr/>
        <p:txBody>
          <a:bodyPr/>
          <a:lstStyle/>
          <a:p>
            <a:pPr marL="0" indent="0">
              <a:buNone/>
            </a:pPr>
            <a:r>
              <a:rPr lang="en-IN" dirty="0"/>
              <a:t>Theorem 8.1.1: The product rule.</a:t>
            </a:r>
          </a:p>
          <a:p>
            <a:r>
              <a:rPr lang="en-IN" dirty="0"/>
              <a:t>	Let A</a:t>
            </a:r>
            <a:r>
              <a:rPr lang="en-IN" baseline="-25000" dirty="0"/>
              <a:t>1</a:t>
            </a:r>
            <a:r>
              <a:rPr lang="en-IN" dirty="0"/>
              <a:t>, A</a:t>
            </a:r>
            <a:r>
              <a:rPr lang="en-IN" baseline="-25000" dirty="0"/>
              <a:t>2</a:t>
            </a:r>
            <a:r>
              <a:rPr lang="en-IN" dirty="0"/>
              <a:t>,...,A</a:t>
            </a:r>
            <a:r>
              <a:rPr lang="en-IN" baseline="-25000" dirty="0"/>
              <a:t>n</a:t>
            </a:r>
            <a:r>
              <a:rPr lang="en-IN" dirty="0"/>
              <a:t> be finite sets. Then,</a:t>
            </a:r>
          </a:p>
          <a:p>
            <a:pPr marL="0" indent="0">
              <a:buNone/>
            </a:pPr>
            <a:r>
              <a:rPr lang="en-IN" dirty="0"/>
              <a:t>	|A</a:t>
            </a:r>
            <a:r>
              <a:rPr lang="en-IN" baseline="-25000" dirty="0"/>
              <a:t>1</a:t>
            </a:r>
            <a:r>
              <a:rPr lang="en-IN" dirty="0"/>
              <a:t> × A</a:t>
            </a:r>
            <a:r>
              <a:rPr lang="en-IN" baseline="-25000" dirty="0"/>
              <a:t>2</a:t>
            </a:r>
            <a:r>
              <a:rPr lang="en-IN" dirty="0"/>
              <a:t> × … × A</a:t>
            </a:r>
            <a:r>
              <a:rPr lang="en-IN" baseline="-25000" dirty="0"/>
              <a:t>n</a:t>
            </a:r>
            <a:r>
              <a:rPr lang="en-IN" dirty="0"/>
              <a:t>| = |A</a:t>
            </a:r>
            <a:r>
              <a:rPr lang="en-IN" baseline="-25000" dirty="0"/>
              <a:t>1</a:t>
            </a:r>
            <a:r>
              <a:rPr lang="en-IN" dirty="0"/>
              <a:t>| · |A</a:t>
            </a:r>
            <a:r>
              <a:rPr lang="en-IN" baseline="-25000" dirty="0"/>
              <a:t>2</a:t>
            </a:r>
            <a:r>
              <a:rPr lang="en-IN" dirty="0"/>
              <a:t>| · … · |A</a:t>
            </a:r>
            <a:r>
              <a:rPr lang="en-IN" baseline="-25000" dirty="0"/>
              <a:t>n</a:t>
            </a:r>
            <a:r>
              <a:rPr lang="en-IN" dirty="0"/>
              <a:t>|</a:t>
            </a:r>
          </a:p>
          <a:p>
            <a:endParaRPr lang="en-US" dirty="0"/>
          </a:p>
        </p:txBody>
      </p:sp>
    </p:spTree>
    <p:extLst>
      <p:ext uri="{BB962C8B-B14F-4D97-AF65-F5344CB8AC3E}">
        <p14:creationId xmlns:p14="http://schemas.microsoft.com/office/powerpoint/2010/main" val="1034935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lnSpcReduction="10000"/>
          </a:bodyPr>
          <a:lstStyle/>
          <a:p>
            <a:r>
              <a:rPr lang="en-US" dirty="0"/>
              <a:t>Consider a restaurant that has a breakfast special that includes a drink, a main course, and a side. The set of choices for each category are: </a:t>
            </a:r>
          </a:p>
          <a:p>
            <a:pPr lvl="1"/>
            <a:r>
              <a:rPr lang="en-US" dirty="0"/>
              <a:t>drink: {coffee, orange juice}</a:t>
            </a:r>
          </a:p>
          <a:p>
            <a:pPr lvl="1"/>
            <a:r>
              <a:rPr lang="en-US" dirty="0"/>
              <a:t>main course: {pancakes, eggs}</a:t>
            </a:r>
          </a:p>
          <a:p>
            <a:pPr lvl="1"/>
            <a:r>
              <a:rPr lang="en-US" dirty="0"/>
              <a:t>side: {bacon, sausage, hash browns}</a:t>
            </a:r>
          </a:p>
          <a:p>
            <a:r>
              <a:rPr lang="en-US" dirty="0"/>
              <a:t>How many different breakfast choices are there?</a:t>
            </a:r>
          </a:p>
        </p:txBody>
      </p:sp>
    </p:spTree>
    <p:extLst>
      <p:ext uri="{BB962C8B-B14F-4D97-AF65-F5344CB8AC3E}">
        <p14:creationId xmlns:p14="http://schemas.microsoft.com/office/powerpoint/2010/main" val="2481316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fontScale="92500" lnSpcReduction="10000"/>
          </a:bodyPr>
          <a:lstStyle/>
          <a:p>
            <a:r>
              <a:rPr lang="en-US" dirty="0">
                <a:solidFill>
                  <a:schemeClr val="bg2">
                    <a:lumMod val="50000"/>
                  </a:schemeClr>
                </a:solidFill>
              </a:rPr>
              <a:t>Consider a restaurant that has a breakfast special that includes a drink, a main course, and a side. The set of choices for each category are: </a:t>
            </a:r>
          </a:p>
          <a:p>
            <a:pPr lvl="1"/>
            <a:r>
              <a:rPr lang="en-US" dirty="0">
                <a:solidFill>
                  <a:schemeClr val="bg2">
                    <a:lumMod val="50000"/>
                  </a:schemeClr>
                </a:solidFill>
              </a:rPr>
              <a:t>drink: {coffee, orange juice}</a:t>
            </a:r>
          </a:p>
          <a:p>
            <a:pPr lvl="1"/>
            <a:r>
              <a:rPr lang="en-US" dirty="0">
                <a:solidFill>
                  <a:schemeClr val="bg2">
                    <a:lumMod val="50000"/>
                  </a:schemeClr>
                </a:solidFill>
              </a:rPr>
              <a:t>main course: {pancakes, eggs}</a:t>
            </a:r>
          </a:p>
          <a:p>
            <a:pPr lvl="1"/>
            <a:r>
              <a:rPr lang="en-US" dirty="0">
                <a:solidFill>
                  <a:schemeClr val="bg2">
                    <a:lumMod val="50000"/>
                  </a:schemeClr>
                </a:solidFill>
              </a:rPr>
              <a:t>side: {bacon, sausage, hash browns}</a:t>
            </a:r>
          </a:p>
          <a:p>
            <a:r>
              <a:rPr lang="en-US" dirty="0">
                <a:solidFill>
                  <a:srgbClr val="0000FF"/>
                </a:solidFill>
              </a:rPr>
              <a:t>(coffee, pancakes, bacon) </a:t>
            </a:r>
            <a:r>
              <a:rPr lang="en-US" dirty="0"/>
              <a:t>is one particular breakfast combination. (a triple is a breakfast choice)</a:t>
            </a:r>
          </a:p>
          <a:p>
            <a:r>
              <a:rPr lang="en-US" dirty="0">
                <a:solidFill>
                  <a:srgbClr val="0000FF"/>
                </a:solidFill>
              </a:rPr>
              <a:t>Answer</a:t>
            </a:r>
            <a:r>
              <a:rPr lang="en-US" dirty="0"/>
              <a:t>: 2 . 2. 3 = 12 (product rule)</a:t>
            </a:r>
          </a:p>
          <a:p>
            <a:pPr marL="0" indent="0">
              <a:buNone/>
            </a:pPr>
            <a:endParaRPr lang="en-US" dirty="0"/>
          </a:p>
        </p:txBody>
      </p:sp>
    </p:spTree>
    <p:extLst>
      <p:ext uri="{BB962C8B-B14F-4D97-AF65-F5344CB8AC3E}">
        <p14:creationId xmlns:p14="http://schemas.microsoft.com/office/powerpoint/2010/main" val="84354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Product</a:t>
            </a:r>
          </a:p>
        </p:txBody>
      </p:sp>
      <p:sp>
        <p:nvSpPr>
          <p:cNvPr id="3" name="Content Placeholder 2"/>
          <p:cNvSpPr>
            <a:spLocks noGrp="1"/>
          </p:cNvSpPr>
          <p:nvPr>
            <p:ph idx="1"/>
          </p:nvPr>
        </p:nvSpPr>
        <p:spPr>
          <a:xfrm>
            <a:off x="457200" y="1600200"/>
            <a:ext cx="8229600" cy="5257800"/>
          </a:xfrm>
        </p:spPr>
        <p:txBody>
          <a:bodyPr>
            <a:normAutofit/>
          </a:bodyPr>
          <a:lstStyle/>
          <a:p>
            <a:pPr>
              <a:buNone/>
            </a:pPr>
            <a:r>
              <a:rPr lang="en-US" sz="2800" b="1" dirty="0"/>
              <a:t>	Example</a:t>
            </a:r>
            <a:r>
              <a:rPr lang="en-US" sz="2800" dirty="0"/>
              <a:t>: How many bit strings of length eight are there?</a:t>
            </a:r>
          </a:p>
          <a:p>
            <a:pPr>
              <a:buNone/>
            </a:pPr>
            <a:r>
              <a:rPr lang="en-US" sz="2800" b="1" dirty="0"/>
              <a:t>    Solution</a:t>
            </a:r>
            <a:r>
              <a:rPr lang="en-US" sz="2800" dirty="0"/>
              <a:t>:</a:t>
            </a:r>
          </a:p>
          <a:p>
            <a:r>
              <a:rPr lang="en-US" sz="2800" dirty="0"/>
              <a:t>10011101 is an 8-bit binary string. </a:t>
            </a:r>
          </a:p>
          <a:p>
            <a:r>
              <a:rPr lang="en-US" sz="2800" dirty="0"/>
              <a:t>Since each of the eight bits is either a </a:t>
            </a:r>
            <a:r>
              <a:rPr lang="en-US" sz="2800" dirty="0">
                <a:latin typeface="Cambria Math" pitchFamily="18" charset="0"/>
                <a:ea typeface="Cambria Math" pitchFamily="18" charset="0"/>
              </a:rPr>
              <a:t>0</a:t>
            </a:r>
            <a:r>
              <a:rPr lang="en-US" sz="2800" dirty="0"/>
              <a:t> or a </a:t>
            </a:r>
            <a:r>
              <a:rPr lang="en-US" sz="2800" dirty="0">
                <a:latin typeface="Cambria Math" pitchFamily="18" charset="0"/>
                <a:ea typeface="Cambria Math" pitchFamily="18" charset="0"/>
              </a:rPr>
              <a:t>1</a:t>
            </a:r>
            <a:r>
              <a:rPr lang="en-US" sz="2800" dirty="0"/>
              <a:t>, the answer is </a:t>
            </a:r>
            <a:r>
              <a:rPr lang="en-US" sz="2800" dirty="0">
                <a:latin typeface="Cambria Math" pitchFamily="18" charset="0"/>
                <a:ea typeface="Cambria Math" pitchFamily="18" charset="0"/>
              </a:rPr>
              <a:t>2</a:t>
            </a:r>
            <a:r>
              <a:rPr lang="en-US" sz="2800" baseline="30000" dirty="0">
                <a:latin typeface="Cambria Math" pitchFamily="18" charset="0"/>
                <a:ea typeface="Cambria Math" pitchFamily="18" charset="0"/>
              </a:rPr>
              <a:t>8</a:t>
            </a:r>
            <a:r>
              <a:rPr lang="en-US" sz="2800" dirty="0"/>
              <a:t> = </a:t>
            </a:r>
            <a:r>
              <a:rPr lang="en-US" sz="2800" dirty="0">
                <a:latin typeface="Cambria Math" pitchFamily="18" charset="0"/>
                <a:ea typeface="Cambria Math" pitchFamily="18" charset="0"/>
              </a:rPr>
              <a:t>256</a:t>
            </a:r>
            <a:r>
              <a:rPr lang="en-US" sz="2800" dirty="0"/>
              <a:t>.</a:t>
            </a:r>
          </a:p>
          <a:p>
            <a:pPr>
              <a:buNone/>
            </a:pPr>
            <a:endParaRPr lang="en-US" sz="2800" dirty="0"/>
          </a:p>
          <a:p>
            <a:endParaRPr lang="en-US" sz="2800" dirty="0"/>
          </a:p>
        </p:txBody>
      </p:sp>
    </p:spTree>
    <p:extLst>
      <p:ext uri="{BB962C8B-B14F-4D97-AF65-F5344CB8AC3E}">
        <p14:creationId xmlns:p14="http://schemas.microsoft.com/office/powerpoint/2010/main" val="1789167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Product</a:t>
            </a:r>
          </a:p>
        </p:txBody>
      </p:sp>
      <p:sp>
        <p:nvSpPr>
          <p:cNvPr id="6" name="Content Placeholder 2"/>
          <p:cNvSpPr>
            <a:spLocks noGrp="1"/>
          </p:cNvSpPr>
          <p:nvPr>
            <p:ph idx="1"/>
          </p:nvPr>
        </p:nvSpPr>
        <p:spPr/>
        <p:txBody>
          <a:bodyPr/>
          <a:lstStyle/>
          <a:p>
            <a:pPr>
              <a:buNone/>
            </a:pPr>
            <a:r>
              <a:rPr lang="en-US" b="1" dirty="0"/>
              <a:t>   Example</a:t>
            </a:r>
            <a:r>
              <a:rPr lang="en-US" dirty="0"/>
              <a:t>: How many different license plates can be made if each plate contains a sequence of three uppercase English letters followed by three digits?</a:t>
            </a:r>
          </a:p>
          <a:p>
            <a:pPr>
              <a:buNone/>
            </a:pPr>
            <a:r>
              <a:rPr lang="en-US" dirty="0"/>
              <a:t>   </a:t>
            </a:r>
            <a:endParaRPr lang="en-US" dirty="0">
              <a:latin typeface="Cambria Math" pitchFamily="18" charset="0"/>
              <a:ea typeface="Cambria Math" pitchFamily="18" charset="0"/>
            </a:endParaRPr>
          </a:p>
        </p:txBody>
      </p:sp>
    </p:spTree>
    <p:extLst>
      <p:ext uri="{BB962C8B-B14F-4D97-AF65-F5344CB8AC3E}">
        <p14:creationId xmlns:p14="http://schemas.microsoft.com/office/powerpoint/2010/main" val="2560100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Product</a:t>
            </a:r>
          </a:p>
        </p:txBody>
      </p:sp>
      <p:sp>
        <p:nvSpPr>
          <p:cNvPr id="6" name="Content Placeholder 2"/>
          <p:cNvSpPr>
            <a:spLocks noGrp="1"/>
          </p:cNvSpPr>
          <p:nvPr>
            <p:ph idx="1"/>
          </p:nvPr>
        </p:nvSpPr>
        <p:spPr/>
        <p:txBody>
          <a:bodyPr/>
          <a:lstStyle/>
          <a:p>
            <a:pPr>
              <a:buNone/>
            </a:pPr>
            <a:r>
              <a:rPr lang="en-US" b="1" dirty="0"/>
              <a:t>   Example</a:t>
            </a:r>
            <a:r>
              <a:rPr lang="en-US" dirty="0"/>
              <a:t>: How many different license plates can be made if each plate contains a sequence of three uppercase English letters followed by three digits?</a:t>
            </a:r>
          </a:p>
          <a:p>
            <a:pPr>
              <a:buNone/>
            </a:pPr>
            <a:r>
              <a:rPr lang="en-US" dirty="0"/>
              <a:t>   </a:t>
            </a:r>
            <a:endParaRPr lang="en-US" dirty="0">
              <a:latin typeface="Cambria Math" pitchFamily="18" charset="0"/>
              <a:ea typeface="Cambria Math" pitchFamily="18" charset="0"/>
            </a:endParaRPr>
          </a:p>
        </p:txBody>
      </p:sp>
      <p:pic>
        <p:nvPicPr>
          <p:cNvPr id="7" name="Picture 6" descr="0501.jpg"/>
          <p:cNvPicPr>
            <a:picLocks noChangeAspect="1"/>
          </p:cNvPicPr>
          <p:nvPr/>
        </p:nvPicPr>
        <p:blipFill>
          <a:blip r:embed="rId2" cstate="print"/>
          <a:stretch>
            <a:fillRect/>
          </a:stretch>
        </p:blipFill>
        <p:spPr>
          <a:xfrm>
            <a:off x="3200400" y="4568160"/>
            <a:ext cx="2019180" cy="914400"/>
          </a:xfrm>
          <a:prstGeom prst="rect">
            <a:avLst/>
          </a:prstGeom>
        </p:spPr>
      </p:pic>
    </p:spTree>
    <p:extLst>
      <p:ext uri="{BB962C8B-B14F-4D97-AF65-F5344CB8AC3E}">
        <p14:creationId xmlns:p14="http://schemas.microsoft.com/office/powerpoint/2010/main" val="3159756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Product</a:t>
            </a:r>
          </a:p>
        </p:txBody>
      </p:sp>
      <p:sp>
        <p:nvSpPr>
          <p:cNvPr id="6" name="Content Placeholder 2"/>
          <p:cNvSpPr>
            <a:spLocks noGrp="1"/>
          </p:cNvSpPr>
          <p:nvPr>
            <p:ph idx="1"/>
          </p:nvPr>
        </p:nvSpPr>
        <p:spPr/>
        <p:txBody>
          <a:bodyPr/>
          <a:lstStyle/>
          <a:p>
            <a:pPr>
              <a:buNone/>
            </a:pPr>
            <a:r>
              <a:rPr lang="en-US" b="1" dirty="0"/>
              <a:t>   Example</a:t>
            </a:r>
            <a:r>
              <a:rPr lang="en-US" dirty="0"/>
              <a:t>: How many different license plates can be made if each plate contains a sequence of three uppercase English letters followed by three digits?</a:t>
            </a:r>
          </a:p>
          <a:p>
            <a:pPr>
              <a:buNone/>
            </a:pPr>
            <a:r>
              <a:rPr lang="en-US" dirty="0"/>
              <a:t>   </a:t>
            </a:r>
            <a:r>
              <a:rPr lang="en-US" b="1" dirty="0"/>
              <a:t>Solution</a:t>
            </a:r>
            <a:r>
              <a:rPr lang="en-US" dirty="0"/>
              <a:t>:  By the product rule,</a:t>
            </a:r>
          </a:p>
          <a:p>
            <a:pPr>
              <a:buNone/>
            </a:pPr>
            <a:r>
              <a:rPr lang="en-US" dirty="0">
                <a:latin typeface="Cambria Math" pitchFamily="18" charset="0"/>
                <a:ea typeface="Cambria Math" pitchFamily="18" charset="0"/>
              </a:rPr>
              <a:t>    there are 26 </a:t>
            </a:r>
            <a:r>
              <a:rPr lang="en-US" dirty="0">
                <a:latin typeface="Cambria Math"/>
                <a:ea typeface="Cambria Math"/>
              </a:rPr>
              <a:t>∙ </a:t>
            </a:r>
            <a:r>
              <a:rPr lang="en-US" dirty="0">
                <a:latin typeface="Cambria Math" pitchFamily="18" charset="0"/>
                <a:ea typeface="Cambria Math" pitchFamily="18" charset="0"/>
              </a:rPr>
              <a:t>26 </a:t>
            </a:r>
            <a:r>
              <a:rPr lang="en-US" dirty="0">
                <a:latin typeface="Cambria Math"/>
                <a:ea typeface="Cambria Math"/>
              </a:rPr>
              <a:t>∙ </a:t>
            </a:r>
            <a:r>
              <a:rPr lang="en-US" dirty="0">
                <a:latin typeface="Cambria Math" pitchFamily="18" charset="0"/>
                <a:ea typeface="Cambria Math" pitchFamily="18" charset="0"/>
              </a:rPr>
              <a:t>26 </a:t>
            </a:r>
            <a:r>
              <a:rPr lang="en-US" dirty="0">
                <a:latin typeface="Cambria Math"/>
                <a:ea typeface="Cambria Math"/>
              </a:rPr>
              <a:t>∙ 10 ∙ 10 ∙ 10 = 17,576,000 different possible license plates.</a:t>
            </a:r>
            <a:endParaRPr lang="en-US" dirty="0">
              <a:latin typeface="Cambria Math" pitchFamily="18" charset="0"/>
              <a:ea typeface="Cambria Math" pitchFamily="18" charset="0"/>
            </a:endParaRPr>
          </a:p>
        </p:txBody>
      </p:sp>
      <p:pic>
        <p:nvPicPr>
          <p:cNvPr id="4" name="Picture 3" descr="0501.jpg"/>
          <p:cNvPicPr>
            <a:picLocks noChangeAspect="1"/>
          </p:cNvPicPr>
          <p:nvPr/>
        </p:nvPicPr>
        <p:blipFill>
          <a:blip r:embed="rId2" cstate="print"/>
          <a:stretch>
            <a:fillRect/>
          </a:stretch>
        </p:blipFill>
        <p:spPr>
          <a:xfrm>
            <a:off x="3200400" y="5479155"/>
            <a:ext cx="2019180" cy="914400"/>
          </a:xfrm>
          <a:prstGeom prst="rect">
            <a:avLst/>
          </a:prstGeom>
        </p:spPr>
      </p:pic>
    </p:spTree>
    <p:extLst>
      <p:ext uri="{BB962C8B-B14F-4D97-AF65-F5344CB8AC3E}">
        <p14:creationId xmlns:p14="http://schemas.microsoft.com/office/powerpoint/2010/main" val="2611864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Product</a:t>
            </a:r>
          </a:p>
        </p:txBody>
      </p:sp>
      <p:sp>
        <p:nvSpPr>
          <p:cNvPr id="3" name="Content Placeholder 2"/>
          <p:cNvSpPr>
            <a:spLocks noGrp="1"/>
          </p:cNvSpPr>
          <p:nvPr>
            <p:ph idx="1"/>
          </p:nvPr>
        </p:nvSpPr>
        <p:spPr>
          <a:xfrm>
            <a:off x="457200" y="1600200"/>
            <a:ext cx="8229600" cy="5257800"/>
          </a:xfrm>
        </p:spPr>
        <p:txBody>
          <a:bodyPr>
            <a:normAutofit/>
          </a:bodyPr>
          <a:lstStyle/>
          <a:p>
            <a:r>
              <a:rPr lang="en-US" sz="2800" dirty="0"/>
              <a:t>Example: A new company with two employees rents a floor of a building with 12 offices. How many ways are there to assign different offices to these two employees?</a:t>
            </a:r>
          </a:p>
          <a:p>
            <a:pPr lvl="1"/>
            <a:r>
              <a:rPr lang="en-US" sz="2400" dirty="0"/>
              <a:t> The office to the first employee can be done in 12 ways.</a:t>
            </a:r>
          </a:p>
          <a:p>
            <a:pPr lvl="1"/>
            <a:r>
              <a:rPr lang="en-US" sz="2400" dirty="0"/>
              <a:t> After the first assignment, the office to the second employee can be assigned in 11 ways. By the product rule, there are 12.11 = 132 ways to assign 12 offices to two employees.</a:t>
            </a:r>
          </a:p>
          <a:p>
            <a:pPr lvl="1"/>
            <a:r>
              <a:rPr lang="en-US" sz="2400" dirty="0"/>
              <a:t>A tuple (employee #1 office, employee #2 office) is an assignment.</a:t>
            </a:r>
          </a:p>
          <a:p>
            <a:pPr lvl="1"/>
            <a:endParaRPr lang="en-US" sz="2400" dirty="0"/>
          </a:p>
        </p:txBody>
      </p:sp>
    </p:spTree>
    <p:extLst>
      <p:ext uri="{BB962C8B-B14F-4D97-AF65-F5344CB8AC3E}">
        <p14:creationId xmlns:p14="http://schemas.microsoft.com/office/powerpoint/2010/main" val="3636163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00FF"/>
                </a:solidFill>
              </a:rPr>
              <a:t>Combining the sum and the product rule</a:t>
            </a:r>
          </a:p>
        </p:txBody>
      </p:sp>
      <p:sp>
        <p:nvSpPr>
          <p:cNvPr id="3" name="Content Placeholder 2"/>
          <p:cNvSpPr>
            <a:spLocks noGrp="1"/>
          </p:cNvSpPr>
          <p:nvPr>
            <p:ph idx="1"/>
          </p:nvPr>
        </p:nvSpPr>
        <p:spPr>
          <a:xfrm>
            <a:off x="0" y="1600200"/>
            <a:ext cx="9144000" cy="5257800"/>
          </a:xfrm>
        </p:spPr>
        <p:txBody>
          <a:bodyPr>
            <a:normAutofit/>
          </a:bodyPr>
          <a:lstStyle/>
          <a:p>
            <a:pPr>
              <a:buNone/>
            </a:pPr>
            <a:r>
              <a:rPr lang="en-US" sz="2800" b="1" dirty="0"/>
              <a:t>    Example</a:t>
            </a:r>
            <a:r>
              <a:rPr lang="en-US" sz="2800" dirty="0"/>
              <a:t>: Suppose statement labels in a programming language can be either a single letter or a letter followed by a digit. Find the number of possible labels.</a:t>
            </a:r>
          </a:p>
          <a:p>
            <a:pPr>
              <a:buNone/>
            </a:pPr>
            <a:r>
              <a:rPr lang="en-US" sz="2800" b="1" dirty="0"/>
              <a:t>    Solution</a:t>
            </a:r>
            <a:r>
              <a:rPr lang="en-US" sz="2800" dirty="0"/>
              <a:t>:  Use both the sum and the product rule.</a:t>
            </a:r>
          </a:p>
          <a:p>
            <a:pPr>
              <a:buNone/>
            </a:pPr>
            <a:r>
              <a:rPr lang="en-US" sz="2800" dirty="0"/>
              <a:t>         </a:t>
            </a:r>
            <a:r>
              <a:rPr lang="en-US" sz="2800" dirty="0">
                <a:latin typeface="Cambria Math" pitchFamily="18" charset="0"/>
                <a:ea typeface="Cambria Math" pitchFamily="18" charset="0"/>
              </a:rPr>
              <a:t>26</a:t>
            </a:r>
            <a:r>
              <a:rPr lang="en-US" sz="2800" dirty="0"/>
              <a:t> + </a:t>
            </a:r>
            <a:r>
              <a:rPr lang="en-US" sz="2800" dirty="0">
                <a:latin typeface="Cambria Math" pitchFamily="18" charset="0"/>
                <a:ea typeface="Cambria Math" pitchFamily="18" charset="0"/>
              </a:rPr>
              <a:t>26 </a:t>
            </a:r>
            <a:r>
              <a:rPr lang="en-US" sz="2800" dirty="0">
                <a:latin typeface="Cambria Math"/>
                <a:ea typeface="Cambria Math"/>
              </a:rPr>
              <a:t>∙</a:t>
            </a:r>
            <a:r>
              <a:rPr lang="en-US" sz="2800" dirty="0"/>
              <a:t> </a:t>
            </a:r>
            <a:r>
              <a:rPr lang="en-US" sz="2800" dirty="0">
                <a:latin typeface="Cambria Math" pitchFamily="18" charset="0"/>
                <a:ea typeface="Cambria Math" pitchFamily="18" charset="0"/>
              </a:rPr>
              <a:t>10</a:t>
            </a:r>
            <a:r>
              <a:rPr lang="en-US" sz="2800" dirty="0"/>
              <a:t> = </a:t>
            </a:r>
            <a:r>
              <a:rPr lang="en-US" sz="2800" dirty="0">
                <a:latin typeface="Cambria Math" pitchFamily="18" charset="0"/>
                <a:ea typeface="Cambria Math" pitchFamily="18" charset="0"/>
              </a:rPr>
              <a:t>286</a:t>
            </a:r>
          </a:p>
        </p:txBody>
      </p:sp>
    </p:spTree>
    <p:extLst>
      <p:ext uri="{BB962C8B-B14F-4D97-AF65-F5344CB8AC3E}">
        <p14:creationId xmlns:p14="http://schemas.microsoft.com/office/powerpoint/2010/main" val="2979860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A customer selects a drink. </a:t>
            </a:r>
          </a:p>
          <a:p>
            <a:pPr lvl="1"/>
            <a:r>
              <a:rPr lang="en-US" dirty="0"/>
              <a:t>There are two categories of drinks: hot drinks and cold drinks. </a:t>
            </a:r>
          </a:p>
          <a:p>
            <a:pPr lvl="1"/>
            <a:r>
              <a:rPr lang="en-US" dirty="0"/>
              <a:t>The hot drink selections are {coffee, tea, hot cocoa}. </a:t>
            </a:r>
          </a:p>
          <a:p>
            <a:pPr lvl="1"/>
            <a:r>
              <a:rPr lang="en-US" dirty="0"/>
              <a:t>The cold drinks selections are {milk, orange juice}.</a:t>
            </a:r>
          </a:p>
          <a:p>
            <a:pPr lvl="1"/>
            <a:r>
              <a:rPr lang="en-US" dirty="0"/>
              <a:t> How many possible ways can he order a drink?</a:t>
            </a:r>
          </a:p>
        </p:txBody>
      </p:sp>
    </p:spTree>
    <p:extLst>
      <p:ext uri="{BB962C8B-B14F-4D97-AF65-F5344CB8AC3E}">
        <p14:creationId xmlns:p14="http://schemas.microsoft.com/office/powerpoint/2010/main" val="2834805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Sum</a:t>
            </a:r>
          </a:p>
        </p:txBody>
      </p:sp>
      <p:sp>
        <p:nvSpPr>
          <p:cNvPr id="3" name="Content Placeholder 2"/>
          <p:cNvSpPr>
            <a:spLocks noGrp="1"/>
          </p:cNvSpPr>
          <p:nvPr>
            <p:ph idx="1"/>
          </p:nvPr>
        </p:nvSpPr>
        <p:spPr>
          <a:xfrm>
            <a:off x="0" y="1600200"/>
            <a:ext cx="9144000" cy="5257800"/>
          </a:xfrm>
        </p:spPr>
        <p:txBody>
          <a:bodyPr>
            <a:normAutofit/>
          </a:bodyPr>
          <a:lstStyle/>
          <a:p>
            <a:r>
              <a:rPr lang="en-US" sz="2800" b="1" dirty="0"/>
              <a:t>Example</a:t>
            </a:r>
            <a:r>
              <a:rPr lang="en-US" sz="2800" dirty="0"/>
              <a:t>: A deck of cards.</a:t>
            </a:r>
          </a:p>
          <a:p>
            <a:pPr lvl="1"/>
            <a:r>
              <a:rPr lang="en-US" sz="2400" dirty="0"/>
              <a:t>How many ways can  one draw a heart? </a:t>
            </a:r>
            <a:r>
              <a:rPr lang="en-US" sz="2400" dirty="0">
                <a:solidFill>
                  <a:srgbClr val="FF0000"/>
                </a:solidFill>
              </a:rPr>
              <a:t>(13 ways)</a:t>
            </a:r>
          </a:p>
          <a:p>
            <a:pPr lvl="1"/>
            <a:r>
              <a:rPr lang="en-US" sz="2400" dirty="0"/>
              <a:t>How many ways can  one draw  a heart or a spade? </a:t>
            </a:r>
            <a:r>
              <a:rPr lang="en-US" sz="2400" dirty="0">
                <a:solidFill>
                  <a:srgbClr val="FF0000"/>
                </a:solidFill>
              </a:rPr>
              <a:t>(13 + 13 = 26 ways)</a:t>
            </a:r>
          </a:p>
          <a:p>
            <a:pPr lvl="1"/>
            <a:r>
              <a:rPr lang="en-US" sz="2400" dirty="0"/>
              <a:t> .... a heart or a king of spade? </a:t>
            </a:r>
            <a:r>
              <a:rPr lang="en-US" sz="2400" dirty="0">
                <a:solidFill>
                  <a:srgbClr val="FF0000"/>
                </a:solidFill>
              </a:rPr>
              <a:t>(13 hearts or 1 king  </a:t>
            </a:r>
            <a:r>
              <a:rPr lang="en-US" sz="2400" dirty="0">
                <a:solidFill>
                  <a:srgbClr val="FF0000"/>
                </a:solidFill>
                <a:sym typeface="Wingdings"/>
              </a:rPr>
              <a:t> 14 ways.)</a:t>
            </a:r>
          </a:p>
          <a:p>
            <a:pPr lvl="1"/>
            <a:r>
              <a:rPr lang="en-US" sz="2400" dirty="0">
                <a:sym typeface="Wingdings"/>
              </a:rPr>
              <a:t> .... a king? </a:t>
            </a:r>
            <a:r>
              <a:rPr lang="en-US" sz="2400" dirty="0">
                <a:solidFill>
                  <a:srgbClr val="FF0000"/>
                </a:solidFill>
                <a:sym typeface="Wingdings"/>
              </a:rPr>
              <a:t>(4 ways)</a:t>
            </a:r>
          </a:p>
          <a:p>
            <a:pPr lvl="1"/>
            <a:r>
              <a:rPr lang="en-US" sz="2400" dirty="0">
                <a:sym typeface="Wingdings"/>
              </a:rPr>
              <a:t> .... a heart or a king? </a:t>
            </a:r>
            <a:r>
              <a:rPr lang="en-US" sz="2400" dirty="0">
                <a:solidFill>
                  <a:srgbClr val="FF0000"/>
                </a:solidFill>
                <a:sym typeface="Wingdings"/>
              </a:rPr>
              <a:t>(</a:t>
            </a:r>
            <a:r>
              <a:rPr lang="en-US" sz="2400" strike="sngStrike" dirty="0">
                <a:solidFill>
                  <a:srgbClr val="FF0000"/>
                </a:solidFill>
                <a:sym typeface="Wingdings"/>
              </a:rPr>
              <a:t>13 hearts (includes 1 king) + 3 other kings</a:t>
            </a:r>
            <a:r>
              <a:rPr lang="en-US" sz="2400" dirty="0">
                <a:solidFill>
                  <a:srgbClr val="FF0000"/>
                </a:solidFill>
                <a:sym typeface="Wingdings"/>
              </a:rPr>
              <a:t>)</a:t>
            </a:r>
          </a:p>
          <a:p>
            <a:pPr marL="457200" lvl="1" indent="0">
              <a:buNone/>
            </a:pPr>
            <a:r>
              <a:rPr lang="en-US" sz="2400" dirty="0">
                <a:solidFill>
                  <a:srgbClr val="FF0000"/>
                </a:solidFill>
                <a:sym typeface="Wingdings"/>
              </a:rPr>
              <a:t>                                            </a:t>
            </a:r>
            <a:r>
              <a:rPr lang="en-US" sz="2400" dirty="0">
                <a:solidFill>
                  <a:srgbClr val="0000FF"/>
                </a:solidFill>
                <a:sym typeface="Wingdings"/>
              </a:rPr>
              <a:t>13 hearts + 4 Kings -1 King common</a:t>
            </a:r>
            <a:endParaRPr lang="en-US" sz="2400" dirty="0">
              <a:solidFill>
                <a:srgbClr val="FF0000"/>
              </a:solidFill>
            </a:endParaRPr>
          </a:p>
        </p:txBody>
      </p:sp>
    </p:spTree>
    <p:extLst>
      <p:ext uri="{BB962C8B-B14F-4D97-AF65-F5344CB8AC3E}">
        <p14:creationId xmlns:p14="http://schemas.microsoft.com/office/powerpoint/2010/main" val="2227830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00FF"/>
                </a:solidFill>
              </a:rPr>
              <a:t>Basic Counting Principles: Subtraction Rule</a:t>
            </a:r>
          </a:p>
        </p:txBody>
      </p:sp>
      <p:sp>
        <p:nvSpPr>
          <p:cNvPr id="3" name="Content Placeholder 2"/>
          <p:cNvSpPr>
            <a:spLocks noGrp="1"/>
          </p:cNvSpPr>
          <p:nvPr>
            <p:ph idx="1"/>
          </p:nvPr>
        </p:nvSpPr>
        <p:spPr/>
        <p:txBody>
          <a:bodyPr/>
          <a:lstStyle/>
          <a:p>
            <a:pPr>
              <a:buNone/>
            </a:pPr>
            <a:r>
              <a:rPr lang="en-US" b="1" dirty="0"/>
              <a:t>   Subtraction Rule</a:t>
            </a:r>
            <a:r>
              <a:rPr lang="en-US" dirty="0"/>
              <a:t>: If a task can be done either in one of </a:t>
            </a:r>
            <a:r>
              <a:rPr lang="en-US" i="1" dirty="0"/>
              <a:t>n</a:t>
            </a:r>
            <a:r>
              <a:rPr lang="en-US" baseline="-25000" dirty="0">
                <a:latin typeface="Cambria Math" pitchFamily="18" charset="0"/>
                <a:ea typeface="Cambria Math" pitchFamily="18" charset="0"/>
              </a:rPr>
              <a:t>1</a:t>
            </a:r>
            <a:r>
              <a:rPr lang="en-US" dirty="0"/>
              <a:t> ways or in one of  </a:t>
            </a:r>
            <a:r>
              <a:rPr lang="en-US" i="1" dirty="0"/>
              <a:t>n</a:t>
            </a:r>
            <a:r>
              <a:rPr lang="en-US" baseline="-25000" dirty="0">
                <a:latin typeface="Cambria Math" pitchFamily="18" charset="0"/>
                <a:ea typeface="Cambria Math" pitchFamily="18" charset="0"/>
              </a:rPr>
              <a:t>2</a:t>
            </a:r>
            <a:r>
              <a:rPr lang="en-US" dirty="0"/>
              <a:t> ways, then the total number of ways to do the task is  </a:t>
            </a:r>
            <a:r>
              <a:rPr lang="en-US" i="1" dirty="0"/>
              <a:t>n</a:t>
            </a:r>
            <a:r>
              <a:rPr lang="en-US" baseline="-25000" dirty="0">
                <a:latin typeface="Cambria Math" pitchFamily="18" charset="0"/>
                <a:ea typeface="Cambria Math" pitchFamily="18" charset="0"/>
              </a:rPr>
              <a:t>1 </a:t>
            </a:r>
            <a:r>
              <a:rPr lang="en-US" dirty="0">
                <a:latin typeface="Cambria Math"/>
                <a:ea typeface="Cambria Math"/>
              </a:rPr>
              <a:t>+</a:t>
            </a:r>
            <a:r>
              <a:rPr lang="en-US" i="1" dirty="0"/>
              <a:t> n</a:t>
            </a:r>
            <a:r>
              <a:rPr lang="en-US" baseline="-25000" dirty="0">
                <a:latin typeface="Cambria Math" pitchFamily="18" charset="0"/>
                <a:ea typeface="Cambria Math" pitchFamily="18" charset="0"/>
              </a:rPr>
              <a:t>2</a:t>
            </a:r>
            <a:r>
              <a:rPr lang="en-US" dirty="0"/>
              <a:t> minus the number of ways  to do the task that are common to the two different ways.</a:t>
            </a:r>
          </a:p>
        </p:txBody>
      </p:sp>
    </p:spTree>
    <p:extLst>
      <p:ext uri="{BB962C8B-B14F-4D97-AF65-F5344CB8AC3E}">
        <p14:creationId xmlns:p14="http://schemas.microsoft.com/office/powerpoint/2010/main" val="3768753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00FF"/>
                </a:solidFill>
              </a:rPr>
              <a:t>Combining the sum and the product rule</a:t>
            </a:r>
          </a:p>
        </p:txBody>
      </p:sp>
      <p:sp>
        <p:nvSpPr>
          <p:cNvPr id="3" name="Content Placeholder 2"/>
          <p:cNvSpPr>
            <a:spLocks noGrp="1"/>
          </p:cNvSpPr>
          <p:nvPr>
            <p:ph idx="1"/>
          </p:nvPr>
        </p:nvSpPr>
        <p:spPr>
          <a:xfrm>
            <a:off x="0" y="1600200"/>
            <a:ext cx="9144000" cy="5257800"/>
          </a:xfrm>
        </p:spPr>
        <p:txBody>
          <a:bodyPr>
            <a:normAutofit/>
          </a:bodyPr>
          <a:lstStyle/>
          <a:p>
            <a:r>
              <a:rPr lang="en-US" sz="2800" dirty="0"/>
              <a:t>Combining the sum and product rule allows us to solve more complex problems.</a:t>
            </a:r>
          </a:p>
          <a:p>
            <a:r>
              <a:rPr lang="en-US" sz="2800" b="1" dirty="0">
                <a:solidFill>
                  <a:srgbClr val="FF0000"/>
                </a:solidFill>
              </a:rPr>
              <a:t>Counting Passwords</a:t>
            </a:r>
          </a:p>
          <a:p>
            <a:pPr>
              <a:buNone/>
            </a:pPr>
            <a:r>
              <a:rPr lang="en-US" sz="2800" b="1" dirty="0"/>
              <a:t>      Example</a:t>
            </a:r>
            <a:r>
              <a:rPr lang="en-US" sz="2800" dirty="0"/>
              <a:t>: Each user on a computer system has a password, which is either seven or eight characters long, where each character is an uppercase letter or a digit. Each password must contain at least one digit. How many possible passwords are there?</a:t>
            </a:r>
          </a:p>
          <a:p>
            <a:pPr>
              <a:buNone/>
            </a:pPr>
            <a:endParaRPr lang="en-US" sz="2800" dirty="0"/>
          </a:p>
          <a:p>
            <a:endParaRPr lang="en-US" sz="2800" b="1" dirty="0">
              <a:solidFill>
                <a:srgbClr val="FF0000"/>
              </a:solidFill>
            </a:endParaRPr>
          </a:p>
          <a:p>
            <a:endParaRPr lang="en-US" sz="2800" b="1" dirty="0"/>
          </a:p>
          <a:p>
            <a:endParaRPr lang="en-US" sz="2800" b="1" dirty="0">
              <a:latin typeface="Cambria Math" pitchFamily="18" charset="0"/>
              <a:ea typeface="Cambria Math" pitchFamily="18" charset="0"/>
            </a:endParaRPr>
          </a:p>
          <a:p>
            <a:endParaRPr lang="en-US" sz="2800" dirty="0">
              <a:latin typeface="Cambria Math" pitchFamily="18" charset="0"/>
              <a:ea typeface="Cambria Math" pitchFamily="18" charset="0"/>
            </a:endParaRPr>
          </a:p>
        </p:txBody>
      </p:sp>
    </p:spTree>
    <p:extLst>
      <p:ext uri="{BB962C8B-B14F-4D97-AF65-F5344CB8AC3E}">
        <p14:creationId xmlns:p14="http://schemas.microsoft.com/office/powerpoint/2010/main" val="20524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Passwords</a:t>
            </a:r>
          </a:p>
        </p:txBody>
      </p:sp>
      <p:sp>
        <p:nvSpPr>
          <p:cNvPr id="3" name="Content Placeholder 2"/>
          <p:cNvSpPr>
            <a:spLocks noGrp="1"/>
          </p:cNvSpPr>
          <p:nvPr>
            <p:ph idx="1"/>
          </p:nvPr>
        </p:nvSpPr>
        <p:spPr>
          <a:xfrm>
            <a:off x="0" y="1600200"/>
            <a:ext cx="8940800" cy="4927600"/>
          </a:xfrm>
        </p:spPr>
        <p:txBody>
          <a:bodyPr>
            <a:normAutofit/>
          </a:bodyPr>
          <a:lstStyle/>
          <a:p>
            <a:pPr>
              <a:buNone/>
            </a:pPr>
            <a:r>
              <a:rPr lang="en-US" b="1" dirty="0"/>
              <a:t>      Solution</a:t>
            </a:r>
            <a:r>
              <a:rPr lang="en-US" dirty="0"/>
              <a:t>:  Let </a:t>
            </a:r>
            <a:r>
              <a:rPr lang="en-US" i="1" dirty="0"/>
              <a:t>P</a:t>
            </a:r>
            <a:r>
              <a:rPr lang="en-US" dirty="0"/>
              <a:t> be the total number of passwords, and let  </a:t>
            </a:r>
            <a:r>
              <a:rPr lang="en-US" i="1" dirty="0"/>
              <a:t>P</a:t>
            </a:r>
            <a:r>
              <a:rPr lang="en-US" baseline="-25000" dirty="0">
                <a:latin typeface="Cambria Math" pitchFamily="18" charset="0"/>
                <a:ea typeface="Cambria Math" pitchFamily="18" charset="0"/>
              </a:rPr>
              <a:t>7</a:t>
            </a:r>
            <a:r>
              <a:rPr lang="en-US" dirty="0"/>
              <a:t> and </a:t>
            </a:r>
            <a:r>
              <a:rPr lang="en-US" i="1" dirty="0"/>
              <a:t>P</a:t>
            </a:r>
            <a:r>
              <a:rPr lang="en-US" baseline="-25000" dirty="0">
                <a:latin typeface="Cambria Math" pitchFamily="18" charset="0"/>
                <a:ea typeface="Cambria Math" pitchFamily="18" charset="0"/>
              </a:rPr>
              <a:t>8</a:t>
            </a:r>
            <a:r>
              <a:rPr lang="en-US" dirty="0"/>
              <a:t> be the number of passwords of length </a:t>
            </a:r>
            <a:r>
              <a:rPr lang="en-US" dirty="0">
                <a:latin typeface="Cambria Math" pitchFamily="18" charset="0"/>
                <a:ea typeface="Cambria Math" pitchFamily="18" charset="0"/>
              </a:rPr>
              <a:t>7</a:t>
            </a:r>
            <a:r>
              <a:rPr lang="en-US" dirty="0"/>
              <a:t> and 8 respectively. </a:t>
            </a:r>
          </a:p>
          <a:p>
            <a:pPr lvl="1"/>
            <a:r>
              <a:rPr lang="en-US" dirty="0"/>
              <a:t>By the sum rule </a:t>
            </a:r>
            <a:r>
              <a:rPr lang="en-US" i="1" dirty="0"/>
              <a:t>P</a:t>
            </a:r>
            <a:r>
              <a:rPr lang="en-US" dirty="0"/>
              <a:t> =  </a:t>
            </a:r>
            <a:r>
              <a:rPr lang="en-US" i="1" dirty="0"/>
              <a:t>P</a:t>
            </a:r>
            <a:r>
              <a:rPr lang="en-US" baseline="-25000" dirty="0">
                <a:latin typeface="Cambria Math" pitchFamily="18" charset="0"/>
                <a:ea typeface="Cambria Math" pitchFamily="18" charset="0"/>
              </a:rPr>
              <a:t>7</a:t>
            </a:r>
            <a:r>
              <a:rPr lang="en-US" dirty="0"/>
              <a:t> +</a:t>
            </a:r>
            <a:r>
              <a:rPr lang="en-US" i="1" dirty="0"/>
              <a:t>P</a:t>
            </a:r>
            <a:r>
              <a:rPr lang="en-US" baseline="-25000" dirty="0">
                <a:latin typeface="Cambria Math" pitchFamily="18" charset="0"/>
                <a:ea typeface="Cambria Math" pitchFamily="18" charset="0"/>
              </a:rPr>
              <a:t>8</a:t>
            </a:r>
            <a:r>
              <a:rPr lang="en-US" dirty="0"/>
              <a:t>. </a:t>
            </a:r>
          </a:p>
        </p:txBody>
      </p:sp>
    </p:spTree>
    <p:extLst>
      <p:ext uri="{BB962C8B-B14F-4D97-AF65-F5344CB8AC3E}">
        <p14:creationId xmlns:p14="http://schemas.microsoft.com/office/powerpoint/2010/main" val="2283608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Passwords</a:t>
            </a:r>
          </a:p>
        </p:txBody>
      </p:sp>
      <p:sp>
        <p:nvSpPr>
          <p:cNvPr id="3" name="Content Placeholder 2"/>
          <p:cNvSpPr>
            <a:spLocks noGrp="1"/>
          </p:cNvSpPr>
          <p:nvPr>
            <p:ph idx="1"/>
          </p:nvPr>
        </p:nvSpPr>
        <p:spPr>
          <a:xfrm>
            <a:off x="0" y="1600200"/>
            <a:ext cx="8940800" cy="4927600"/>
          </a:xfrm>
        </p:spPr>
        <p:txBody>
          <a:bodyPr>
            <a:normAutofit/>
          </a:bodyPr>
          <a:lstStyle/>
          <a:p>
            <a:pPr>
              <a:buNone/>
            </a:pPr>
            <a:r>
              <a:rPr lang="en-US" b="1" dirty="0"/>
              <a:t>      Solution</a:t>
            </a:r>
            <a:r>
              <a:rPr lang="en-US" dirty="0"/>
              <a:t>:  Let </a:t>
            </a:r>
            <a:r>
              <a:rPr lang="en-US" i="1" dirty="0"/>
              <a:t>P</a:t>
            </a:r>
            <a:r>
              <a:rPr lang="en-US" dirty="0"/>
              <a:t> be the total number of passwords, and let  </a:t>
            </a:r>
            <a:r>
              <a:rPr lang="en-US" i="1" dirty="0"/>
              <a:t>P</a:t>
            </a:r>
            <a:r>
              <a:rPr lang="en-US" baseline="-25000" dirty="0">
                <a:latin typeface="Cambria Math" pitchFamily="18" charset="0"/>
                <a:ea typeface="Cambria Math" pitchFamily="18" charset="0"/>
              </a:rPr>
              <a:t>7</a:t>
            </a:r>
            <a:r>
              <a:rPr lang="en-US" dirty="0"/>
              <a:t> and </a:t>
            </a:r>
            <a:r>
              <a:rPr lang="en-US" i="1" dirty="0"/>
              <a:t>P</a:t>
            </a:r>
            <a:r>
              <a:rPr lang="en-US" baseline="-25000" dirty="0">
                <a:latin typeface="Cambria Math" pitchFamily="18" charset="0"/>
                <a:ea typeface="Cambria Math" pitchFamily="18" charset="0"/>
              </a:rPr>
              <a:t>8</a:t>
            </a:r>
            <a:r>
              <a:rPr lang="en-US" dirty="0"/>
              <a:t> be the number of passwords of length </a:t>
            </a:r>
            <a:r>
              <a:rPr lang="en-US" dirty="0">
                <a:latin typeface="Cambria Math" pitchFamily="18" charset="0"/>
                <a:ea typeface="Cambria Math" pitchFamily="18" charset="0"/>
              </a:rPr>
              <a:t>7</a:t>
            </a:r>
            <a:r>
              <a:rPr lang="en-US" dirty="0"/>
              <a:t> and 8. </a:t>
            </a:r>
          </a:p>
          <a:p>
            <a:pPr lvl="1"/>
            <a:r>
              <a:rPr lang="en-US" dirty="0"/>
              <a:t>By the sum rule </a:t>
            </a:r>
            <a:r>
              <a:rPr lang="en-US" i="1" dirty="0"/>
              <a:t>P</a:t>
            </a:r>
            <a:r>
              <a:rPr lang="en-US" dirty="0"/>
              <a:t> =  </a:t>
            </a:r>
            <a:r>
              <a:rPr lang="en-US" i="1" dirty="0"/>
              <a:t>P</a:t>
            </a:r>
            <a:r>
              <a:rPr lang="en-US" baseline="-25000" dirty="0">
                <a:latin typeface="Cambria Math" pitchFamily="18" charset="0"/>
                <a:ea typeface="Cambria Math" pitchFamily="18" charset="0"/>
              </a:rPr>
              <a:t>7</a:t>
            </a:r>
            <a:r>
              <a:rPr lang="en-US" dirty="0"/>
              <a:t> +</a:t>
            </a:r>
            <a:r>
              <a:rPr lang="en-US" i="1" dirty="0"/>
              <a:t>P</a:t>
            </a:r>
            <a:r>
              <a:rPr lang="en-US" baseline="-25000" dirty="0">
                <a:latin typeface="Cambria Math" pitchFamily="18" charset="0"/>
                <a:ea typeface="Cambria Math" pitchFamily="18" charset="0"/>
              </a:rPr>
              <a:t>8</a:t>
            </a:r>
            <a:r>
              <a:rPr lang="en-US" dirty="0"/>
              <a:t>. </a:t>
            </a:r>
          </a:p>
          <a:p>
            <a:pPr lvl="1"/>
            <a:r>
              <a:rPr lang="en-US" dirty="0"/>
              <a:t>To find each of  </a:t>
            </a:r>
            <a:r>
              <a:rPr lang="en-US" i="1" dirty="0"/>
              <a:t>P</a:t>
            </a:r>
            <a:r>
              <a:rPr lang="en-US" baseline="-25000" dirty="0">
                <a:latin typeface="Cambria Math" pitchFamily="18" charset="0"/>
                <a:ea typeface="Cambria Math" pitchFamily="18" charset="0"/>
              </a:rPr>
              <a:t>7</a:t>
            </a:r>
            <a:r>
              <a:rPr lang="en-US" dirty="0"/>
              <a:t> and </a:t>
            </a:r>
            <a:r>
              <a:rPr lang="en-US" i="1" dirty="0"/>
              <a:t>P</a:t>
            </a:r>
            <a:r>
              <a:rPr lang="en-US" baseline="-25000" dirty="0">
                <a:latin typeface="Cambria Math" pitchFamily="18" charset="0"/>
                <a:ea typeface="Cambria Math" pitchFamily="18" charset="0"/>
              </a:rPr>
              <a:t>8</a:t>
            </a:r>
            <a:r>
              <a:rPr lang="en-US" dirty="0"/>
              <a:t> , find the number of passwords of the specified length composed of letters and digits and subtract the number composed only of letters.</a:t>
            </a:r>
          </a:p>
        </p:txBody>
      </p:sp>
    </p:spTree>
    <p:extLst>
      <p:ext uri="{BB962C8B-B14F-4D97-AF65-F5344CB8AC3E}">
        <p14:creationId xmlns:p14="http://schemas.microsoft.com/office/powerpoint/2010/main" val="660584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Passwords</a:t>
            </a:r>
          </a:p>
        </p:txBody>
      </p:sp>
      <p:sp>
        <p:nvSpPr>
          <p:cNvPr id="3" name="Content Placeholder 2"/>
          <p:cNvSpPr>
            <a:spLocks noGrp="1"/>
          </p:cNvSpPr>
          <p:nvPr>
            <p:ph idx="1"/>
          </p:nvPr>
        </p:nvSpPr>
        <p:spPr>
          <a:xfrm>
            <a:off x="0" y="1600200"/>
            <a:ext cx="8940800" cy="4927600"/>
          </a:xfrm>
        </p:spPr>
        <p:txBody>
          <a:bodyPr>
            <a:normAutofit fontScale="92500"/>
          </a:bodyPr>
          <a:lstStyle/>
          <a:p>
            <a:pPr>
              <a:buNone/>
            </a:pPr>
            <a:r>
              <a:rPr lang="en-US" b="1" dirty="0"/>
              <a:t>      Solution</a:t>
            </a:r>
            <a:r>
              <a:rPr lang="en-US" dirty="0"/>
              <a:t>:  Let </a:t>
            </a:r>
            <a:r>
              <a:rPr lang="en-US" i="1" dirty="0"/>
              <a:t>P</a:t>
            </a:r>
            <a:r>
              <a:rPr lang="en-US" dirty="0"/>
              <a:t> be the total number of passwords, and let  </a:t>
            </a:r>
            <a:r>
              <a:rPr lang="en-US" i="1" dirty="0"/>
              <a:t>P</a:t>
            </a:r>
            <a:r>
              <a:rPr lang="en-US" baseline="-25000" dirty="0">
                <a:latin typeface="Cambria Math" pitchFamily="18" charset="0"/>
                <a:ea typeface="Cambria Math" pitchFamily="18" charset="0"/>
              </a:rPr>
              <a:t>7</a:t>
            </a:r>
            <a:r>
              <a:rPr lang="en-US" dirty="0"/>
              <a:t> and </a:t>
            </a:r>
            <a:r>
              <a:rPr lang="en-US" i="1" dirty="0"/>
              <a:t>P</a:t>
            </a:r>
            <a:r>
              <a:rPr lang="en-US" baseline="-25000" dirty="0">
                <a:latin typeface="Cambria Math" pitchFamily="18" charset="0"/>
                <a:ea typeface="Cambria Math" pitchFamily="18" charset="0"/>
              </a:rPr>
              <a:t>8</a:t>
            </a:r>
            <a:r>
              <a:rPr lang="en-US" dirty="0"/>
              <a:t> be the number of passwords of length </a:t>
            </a:r>
            <a:r>
              <a:rPr lang="en-US" dirty="0">
                <a:latin typeface="Cambria Math" pitchFamily="18" charset="0"/>
                <a:ea typeface="Cambria Math" pitchFamily="18" charset="0"/>
              </a:rPr>
              <a:t>7</a:t>
            </a:r>
            <a:r>
              <a:rPr lang="en-US" dirty="0"/>
              <a:t> and 8. </a:t>
            </a:r>
          </a:p>
          <a:p>
            <a:pPr lvl="1"/>
            <a:r>
              <a:rPr lang="en-US" dirty="0"/>
              <a:t>By the sum rule </a:t>
            </a:r>
            <a:r>
              <a:rPr lang="en-US" i="1" dirty="0"/>
              <a:t>P</a:t>
            </a:r>
            <a:r>
              <a:rPr lang="en-US" dirty="0"/>
              <a:t> =  </a:t>
            </a:r>
            <a:r>
              <a:rPr lang="en-US" i="1" dirty="0"/>
              <a:t>P</a:t>
            </a:r>
            <a:r>
              <a:rPr lang="en-US" baseline="-25000" dirty="0">
                <a:latin typeface="Cambria Math" pitchFamily="18" charset="0"/>
                <a:ea typeface="Cambria Math" pitchFamily="18" charset="0"/>
              </a:rPr>
              <a:t>7</a:t>
            </a:r>
            <a:r>
              <a:rPr lang="en-US" dirty="0"/>
              <a:t> +</a:t>
            </a:r>
            <a:r>
              <a:rPr lang="en-US" i="1" dirty="0"/>
              <a:t>P</a:t>
            </a:r>
            <a:r>
              <a:rPr lang="en-US" baseline="-25000" dirty="0">
                <a:latin typeface="Cambria Math" pitchFamily="18" charset="0"/>
                <a:ea typeface="Cambria Math" pitchFamily="18" charset="0"/>
              </a:rPr>
              <a:t>8</a:t>
            </a:r>
            <a:r>
              <a:rPr lang="en-US" dirty="0"/>
              <a:t>. </a:t>
            </a:r>
          </a:p>
          <a:p>
            <a:pPr lvl="1"/>
            <a:r>
              <a:rPr lang="en-US" dirty="0"/>
              <a:t>To find each of  </a:t>
            </a:r>
            <a:r>
              <a:rPr lang="en-US" i="1" dirty="0"/>
              <a:t>P</a:t>
            </a:r>
            <a:r>
              <a:rPr lang="en-US" baseline="-25000" dirty="0">
                <a:latin typeface="Cambria Math" pitchFamily="18" charset="0"/>
                <a:ea typeface="Cambria Math" pitchFamily="18" charset="0"/>
              </a:rPr>
              <a:t>7</a:t>
            </a:r>
            <a:r>
              <a:rPr lang="en-US" dirty="0"/>
              <a:t> and </a:t>
            </a:r>
            <a:r>
              <a:rPr lang="en-US" i="1" dirty="0"/>
              <a:t>P</a:t>
            </a:r>
            <a:r>
              <a:rPr lang="en-US" baseline="-25000" dirty="0">
                <a:latin typeface="Cambria Math" pitchFamily="18" charset="0"/>
                <a:ea typeface="Cambria Math" pitchFamily="18" charset="0"/>
              </a:rPr>
              <a:t>8</a:t>
            </a:r>
            <a:r>
              <a:rPr lang="en-US" dirty="0"/>
              <a:t> , find the number of passwords of the specified length composed of letters and digits and subtract the number composed only of letters. </a:t>
            </a:r>
          </a:p>
          <a:p>
            <a:pPr lvl="2">
              <a:buNone/>
            </a:pPr>
            <a:r>
              <a:rPr lang="en-US" dirty="0"/>
              <a:t>     </a:t>
            </a:r>
            <a:r>
              <a:rPr lang="en-US" dirty="0">
                <a:latin typeface="Cambria Math" pitchFamily="18" charset="0"/>
                <a:ea typeface="Cambria Math" pitchFamily="18" charset="0"/>
              </a:rPr>
              <a:t>.</a:t>
            </a:r>
          </a:p>
          <a:p>
            <a:pPr lvl="1">
              <a:buNone/>
            </a:pPr>
            <a:r>
              <a:rPr lang="en-US" sz="2400" i="1" dirty="0"/>
              <a:t>         </a:t>
            </a:r>
            <a:r>
              <a:rPr lang="en-US" sz="2200" i="1" dirty="0"/>
              <a:t>  P</a:t>
            </a:r>
            <a:r>
              <a:rPr lang="en-US" sz="2200" baseline="-25000" dirty="0">
                <a:latin typeface="Cambria Math" pitchFamily="18" charset="0"/>
                <a:ea typeface="Cambria Math" pitchFamily="18" charset="0"/>
              </a:rPr>
              <a:t>7</a:t>
            </a:r>
            <a:r>
              <a:rPr lang="en-US" sz="2200" dirty="0"/>
              <a:t> = </a:t>
            </a:r>
            <a:r>
              <a:rPr lang="en-US" sz="2200" dirty="0">
                <a:latin typeface="Cambria Math" pitchFamily="18" charset="0"/>
                <a:ea typeface="Cambria Math" pitchFamily="18" charset="0"/>
              </a:rPr>
              <a:t>36</a:t>
            </a:r>
            <a:r>
              <a:rPr lang="en-US" sz="2200" baseline="30000" dirty="0">
                <a:latin typeface="Cambria Math" pitchFamily="18" charset="0"/>
                <a:ea typeface="Cambria Math" pitchFamily="18" charset="0"/>
              </a:rPr>
              <a:t>7</a:t>
            </a:r>
            <a:r>
              <a:rPr lang="en-US" sz="2200" dirty="0"/>
              <a:t> </a:t>
            </a:r>
            <a:r>
              <a:rPr lang="en-US" sz="2200" dirty="0">
                <a:latin typeface="Cambria Math"/>
                <a:ea typeface="Cambria Math"/>
              </a:rPr>
              <a:t>−</a:t>
            </a:r>
            <a:r>
              <a:rPr lang="en-US" sz="2200" dirty="0"/>
              <a:t> </a:t>
            </a:r>
            <a:r>
              <a:rPr lang="en-US" sz="2200" dirty="0">
                <a:latin typeface="Cambria Math" pitchFamily="18" charset="0"/>
                <a:ea typeface="Cambria Math" pitchFamily="18" charset="0"/>
              </a:rPr>
              <a:t>26</a:t>
            </a:r>
            <a:r>
              <a:rPr lang="en-US" sz="2200" baseline="30000" dirty="0">
                <a:latin typeface="Cambria Math" pitchFamily="18" charset="0"/>
                <a:ea typeface="Cambria Math" pitchFamily="18" charset="0"/>
              </a:rPr>
              <a:t>7</a:t>
            </a:r>
            <a:r>
              <a:rPr lang="en-US" sz="2200" dirty="0"/>
              <a:t>  =</a:t>
            </a:r>
            <a:r>
              <a:rPr lang="en-US" sz="2200" dirty="0">
                <a:latin typeface="Cambria Math" pitchFamily="18" charset="0"/>
                <a:ea typeface="Cambria Math" pitchFamily="18" charset="0"/>
              </a:rPr>
              <a:t>  78,364,164,096 </a:t>
            </a:r>
            <a:r>
              <a:rPr lang="en-US" sz="2200" dirty="0">
                <a:latin typeface="Cambria Math"/>
                <a:ea typeface="Cambria Math"/>
              </a:rPr>
              <a:t>−</a:t>
            </a:r>
            <a:r>
              <a:rPr lang="en-US" sz="2200" dirty="0"/>
              <a:t> 8,</a:t>
            </a:r>
            <a:r>
              <a:rPr lang="en-US" sz="2200" dirty="0">
                <a:latin typeface="Cambria Math" pitchFamily="18" charset="0"/>
                <a:ea typeface="Cambria Math" pitchFamily="18" charset="0"/>
              </a:rPr>
              <a:t>031,810,176</a:t>
            </a:r>
            <a:r>
              <a:rPr lang="en-US" sz="2200" dirty="0"/>
              <a:t> =  </a:t>
            </a:r>
            <a:r>
              <a:rPr lang="en-US" sz="2200" dirty="0">
                <a:latin typeface="Cambria Math" pitchFamily="18" charset="0"/>
                <a:ea typeface="Cambria Math" pitchFamily="18" charset="0"/>
              </a:rPr>
              <a:t>70,332,353,920.</a:t>
            </a:r>
            <a:endParaRPr lang="en-US" sz="2200" dirty="0"/>
          </a:p>
          <a:p>
            <a:pPr lvl="1">
              <a:buNone/>
            </a:pPr>
            <a:r>
              <a:rPr lang="en-US" sz="2400" i="1" dirty="0"/>
              <a:t>           </a:t>
            </a:r>
            <a:endParaRPr lang="en-US" dirty="0"/>
          </a:p>
        </p:txBody>
      </p:sp>
    </p:spTree>
    <p:extLst>
      <p:ext uri="{BB962C8B-B14F-4D97-AF65-F5344CB8AC3E}">
        <p14:creationId xmlns:p14="http://schemas.microsoft.com/office/powerpoint/2010/main" val="1896176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Passwords</a:t>
            </a:r>
          </a:p>
        </p:txBody>
      </p:sp>
      <p:sp>
        <p:nvSpPr>
          <p:cNvPr id="3" name="Content Placeholder 2"/>
          <p:cNvSpPr>
            <a:spLocks noGrp="1"/>
          </p:cNvSpPr>
          <p:nvPr>
            <p:ph idx="1"/>
          </p:nvPr>
        </p:nvSpPr>
        <p:spPr>
          <a:xfrm>
            <a:off x="0" y="1600200"/>
            <a:ext cx="8940800" cy="4927600"/>
          </a:xfrm>
        </p:spPr>
        <p:txBody>
          <a:bodyPr>
            <a:normAutofit fontScale="85000" lnSpcReduction="10000"/>
          </a:bodyPr>
          <a:lstStyle/>
          <a:p>
            <a:pPr>
              <a:buNone/>
            </a:pPr>
            <a:r>
              <a:rPr lang="en-US" b="1" dirty="0"/>
              <a:t>      Solution</a:t>
            </a:r>
            <a:r>
              <a:rPr lang="en-US" dirty="0"/>
              <a:t>:  Let </a:t>
            </a:r>
            <a:r>
              <a:rPr lang="en-US" i="1" dirty="0"/>
              <a:t>P</a:t>
            </a:r>
            <a:r>
              <a:rPr lang="en-US" dirty="0"/>
              <a:t> be the total number of passwords, and let  </a:t>
            </a:r>
            <a:r>
              <a:rPr lang="en-US" i="1" dirty="0"/>
              <a:t>P</a:t>
            </a:r>
            <a:r>
              <a:rPr lang="en-US" baseline="-25000" dirty="0">
                <a:latin typeface="Cambria Math" pitchFamily="18" charset="0"/>
                <a:ea typeface="Cambria Math" pitchFamily="18" charset="0"/>
              </a:rPr>
              <a:t>7</a:t>
            </a:r>
            <a:r>
              <a:rPr lang="en-US" dirty="0"/>
              <a:t> and </a:t>
            </a:r>
            <a:r>
              <a:rPr lang="en-US" i="1" dirty="0"/>
              <a:t>P</a:t>
            </a:r>
            <a:r>
              <a:rPr lang="en-US" baseline="-25000" dirty="0">
                <a:latin typeface="Cambria Math" pitchFamily="18" charset="0"/>
                <a:ea typeface="Cambria Math" pitchFamily="18" charset="0"/>
              </a:rPr>
              <a:t>8</a:t>
            </a:r>
            <a:r>
              <a:rPr lang="en-US" dirty="0"/>
              <a:t> be the number of passwords of length </a:t>
            </a:r>
            <a:r>
              <a:rPr lang="en-US" dirty="0">
                <a:latin typeface="Cambria Math" pitchFamily="18" charset="0"/>
                <a:ea typeface="Cambria Math" pitchFamily="18" charset="0"/>
              </a:rPr>
              <a:t>7</a:t>
            </a:r>
            <a:r>
              <a:rPr lang="en-US" dirty="0"/>
              <a:t> and 8. </a:t>
            </a:r>
          </a:p>
          <a:p>
            <a:pPr lvl="1"/>
            <a:r>
              <a:rPr lang="en-US" dirty="0"/>
              <a:t>By the sum rule </a:t>
            </a:r>
            <a:r>
              <a:rPr lang="en-US" i="1" dirty="0"/>
              <a:t>P</a:t>
            </a:r>
            <a:r>
              <a:rPr lang="en-US" dirty="0"/>
              <a:t> =  </a:t>
            </a:r>
            <a:r>
              <a:rPr lang="en-US" i="1" dirty="0"/>
              <a:t>P</a:t>
            </a:r>
            <a:r>
              <a:rPr lang="en-US" baseline="-25000" dirty="0">
                <a:latin typeface="Cambria Math" pitchFamily="18" charset="0"/>
                <a:ea typeface="Cambria Math" pitchFamily="18" charset="0"/>
              </a:rPr>
              <a:t>7</a:t>
            </a:r>
            <a:r>
              <a:rPr lang="en-US" dirty="0"/>
              <a:t> +</a:t>
            </a:r>
            <a:r>
              <a:rPr lang="en-US" i="1" dirty="0"/>
              <a:t>P</a:t>
            </a:r>
            <a:r>
              <a:rPr lang="en-US" baseline="-25000" dirty="0">
                <a:latin typeface="Cambria Math" pitchFamily="18" charset="0"/>
                <a:ea typeface="Cambria Math" pitchFamily="18" charset="0"/>
              </a:rPr>
              <a:t>8</a:t>
            </a:r>
            <a:r>
              <a:rPr lang="en-US" dirty="0"/>
              <a:t>. </a:t>
            </a:r>
          </a:p>
          <a:p>
            <a:pPr lvl="1"/>
            <a:r>
              <a:rPr lang="en-US" dirty="0"/>
              <a:t>To find each of  </a:t>
            </a:r>
            <a:r>
              <a:rPr lang="en-US" i="1" dirty="0"/>
              <a:t>P</a:t>
            </a:r>
            <a:r>
              <a:rPr lang="en-US" baseline="-25000" dirty="0">
                <a:latin typeface="Cambria Math" pitchFamily="18" charset="0"/>
                <a:ea typeface="Cambria Math" pitchFamily="18" charset="0"/>
              </a:rPr>
              <a:t>7</a:t>
            </a:r>
            <a:r>
              <a:rPr lang="en-US" dirty="0"/>
              <a:t> and </a:t>
            </a:r>
            <a:r>
              <a:rPr lang="en-US" i="1" dirty="0"/>
              <a:t>P</a:t>
            </a:r>
            <a:r>
              <a:rPr lang="en-US" baseline="-25000" dirty="0">
                <a:latin typeface="Cambria Math" pitchFamily="18" charset="0"/>
                <a:ea typeface="Cambria Math" pitchFamily="18" charset="0"/>
              </a:rPr>
              <a:t>8</a:t>
            </a:r>
            <a:r>
              <a:rPr lang="en-US" dirty="0"/>
              <a:t> , find the number of passwords of the specified length composed of letters and digits and subtract the number composed only of letters. </a:t>
            </a:r>
          </a:p>
          <a:p>
            <a:pPr lvl="2">
              <a:buNone/>
            </a:pPr>
            <a:r>
              <a:rPr lang="en-US" dirty="0"/>
              <a:t>     </a:t>
            </a:r>
            <a:r>
              <a:rPr lang="en-US" dirty="0">
                <a:latin typeface="Cambria Math" pitchFamily="18" charset="0"/>
                <a:ea typeface="Cambria Math" pitchFamily="18" charset="0"/>
              </a:rPr>
              <a:t>.</a:t>
            </a:r>
          </a:p>
          <a:p>
            <a:pPr lvl="1">
              <a:buNone/>
            </a:pPr>
            <a:r>
              <a:rPr lang="en-US" sz="2400" i="1" dirty="0"/>
              <a:t>           P</a:t>
            </a:r>
            <a:r>
              <a:rPr lang="en-US" sz="2400" baseline="-25000" dirty="0">
                <a:latin typeface="Cambria Math" pitchFamily="18" charset="0"/>
                <a:ea typeface="Cambria Math" pitchFamily="18" charset="0"/>
              </a:rPr>
              <a:t>7</a:t>
            </a:r>
            <a:r>
              <a:rPr lang="en-US" sz="2400" dirty="0"/>
              <a:t> = </a:t>
            </a:r>
            <a:r>
              <a:rPr lang="en-US" sz="2400" dirty="0">
                <a:latin typeface="Cambria Math" pitchFamily="18" charset="0"/>
                <a:ea typeface="Cambria Math" pitchFamily="18" charset="0"/>
              </a:rPr>
              <a:t>36</a:t>
            </a:r>
            <a:r>
              <a:rPr lang="en-US" sz="2400" baseline="30000" dirty="0">
                <a:latin typeface="Cambria Math" pitchFamily="18" charset="0"/>
                <a:ea typeface="Cambria Math" pitchFamily="18" charset="0"/>
              </a:rPr>
              <a:t>7</a:t>
            </a:r>
            <a:r>
              <a:rPr lang="en-US" sz="2400" dirty="0"/>
              <a:t> </a:t>
            </a:r>
            <a:r>
              <a:rPr lang="en-US" sz="2400" dirty="0">
                <a:latin typeface="Cambria Math"/>
                <a:ea typeface="Cambria Math"/>
              </a:rPr>
              <a:t>−</a:t>
            </a:r>
            <a:r>
              <a:rPr lang="en-US" sz="2400" dirty="0"/>
              <a:t> </a:t>
            </a:r>
            <a:r>
              <a:rPr lang="en-US" sz="2400" dirty="0">
                <a:latin typeface="Cambria Math" pitchFamily="18" charset="0"/>
                <a:ea typeface="Cambria Math" pitchFamily="18" charset="0"/>
              </a:rPr>
              <a:t>26</a:t>
            </a:r>
            <a:r>
              <a:rPr lang="en-US" sz="2400" baseline="30000" dirty="0">
                <a:latin typeface="Cambria Math" pitchFamily="18" charset="0"/>
                <a:ea typeface="Cambria Math" pitchFamily="18" charset="0"/>
              </a:rPr>
              <a:t>7</a:t>
            </a:r>
            <a:r>
              <a:rPr lang="en-US" sz="2400" dirty="0"/>
              <a:t>  =</a:t>
            </a:r>
            <a:r>
              <a:rPr lang="en-US" sz="2400" dirty="0">
                <a:latin typeface="Cambria Math" pitchFamily="18" charset="0"/>
                <a:ea typeface="Cambria Math" pitchFamily="18" charset="0"/>
              </a:rPr>
              <a:t>  78,364,164,096 </a:t>
            </a:r>
            <a:r>
              <a:rPr lang="en-US" sz="2400" dirty="0">
                <a:latin typeface="Cambria Math"/>
                <a:ea typeface="Cambria Math"/>
              </a:rPr>
              <a:t>−</a:t>
            </a:r>
            <a:r>
              <a:rPr lang="en-US" sz="2400" dirty="0"/>
              <a:t> 8,</a:t>
            </a:r>
            <a:r>
              <a:rPr lang="en-US" sz="2400" dirty="0">
                <a:latin typeface="Cambria Math" pitchFamily="18" charset="0"/>
                <a:ea typeface="Cambria Math" pitchFamily="18" charset="0"/>
              </a:rPr>
              <a:t>031,810,176</a:t>
            </a:r>
            <a:r>
              <a:rPr lang="en-US" sz="2400" dirty="0"/>
              <a:t> =  </a:t>
            </a:r>
            <a:r>
              <a:rPr lang="en-US" sz="2400" dirty="0">
                <a:latin typeface="Cambria Math" pitchFamily="18" charset="0"/>
                <a:ea typeface="Cambria Math" pitchFamily="18" charset="0"/>
              </a:rPr>
              <a:t>70,332,353,920.</a:t>
            </a:r>
            <a:endParaRPr lang="en-US" sz="2400" dirty="0"/>
          </a:p>
          <a:p>
            <a:pPr lvl="1">
              <a:buNone/>
            </a:pPr>
            <a:r>
              <a:rPr lang="en-US" sz="2400" i="1" dirty="0"/>
              <a:t>           P</a:t>
            </a:r>
            <a:r>
              <a:rPr lang="en-US" sz="2400" baseline="-25000" dirty="0">
                <a:latin typeface="Cambria Math" pitchFamily="18" charset="0"/>
                <a:ea typeface="Cambria Math" pitchFamily="18" charset="0"/>
              </a:rPr>
              <a:t>8</a:t>
            </a:r>
            <a:r>
              <a:rPr lang="en-US" sz="2400" dirty="0"/>
              <a:t> = </a:t>
            </a:r>
            <a:r>
              <a:rPr lang="en-US" sz="2400" dirty="0">
                <a:latin typeface="Cambria Math" pitchFamily="18" charset="0"/>
                <a:ea typeface="Cambria Math" pitchFamily="18" charset="0"/>
              </a:rPr>
              <a:t>36</a:t>
            </a:r>
            <a:r>
              <a:rPr lang="en-US" sz="2400" baseline="30000" dirty="0">
                <a:latin typeface="Cambria Math" pitchFamily="18" charset="0"/>
                <a:ea typeface="Cambria Math" pitchFamily="18" charset="0"/>
              </a:rPr>
              <a:t>8</a:t>
            </a:r>
            <a:r>
              <a:rPr lang="en-US" sz="2400" dirty="0"/>
              <a:t> </a:t>
            </a:r>
            <a:r>
              <a:rPr lang="en-US" sz="2400" dirty="0">
                <a:latin typeface="Cambria Math"/>
                <a:ea typeface="Cambria Math"/>
              </a:rPr>
              <a:t>−</a:t>
            </a:r>
            <a:r>
              <a:rPr lang="en-US" sz="2400" dirty="0"/>
              <a:t> </a:t>
            </a:r>
            <a:r>
              <a:rPr lang="en-US" sz="2400" dirty="0">
                <a:latin typeface="Cambria Math" pitchFamily="18" charset="0"/>
                <a:ea typeface="Cambria Math" pitchFamily="18" charset="0"/>
              </a:rPr>
              <a:t>26</a:t>
            </a:r>
            <a:r>
              <a:rPr lang="en-US" sz="2400" baseline="30000" dirty="0">
                <a:latin typeface="Cambria Math" pitchFamily="18" charset="0"/>
                <a:ea typeface="Cambria Math" pitchFamily="18" charset="0"/>
              </a:rPr>
              <a:t>8</a:t>
            </a:r>
            <a:r>
              <a:rPr lang="en-US" sz="2400" dirty="0"/>
              <a:t>  = </a:t>
            </a:r>
            <a:r>
              <a:rPr lang="en-US" sz="2400" dirty="0">
                <a:latin typeface="Cambria Math" pitchFamily="18" charset="0"/>
                <a:ea typeface="Cambria Math" pitchFamily="18" charset="0"/>
              </a:rPr>
              <a:t> 2,821,109,907,456 </a:t>
            </a:r>
            <a:r>
              <a:rPr lang="en-US" sz="2400" dirty="0">
                <a:latin typeface="Cambria Math"/>
                <a:ea typeface="Cambria Math"/>
              </a:rPr>
              <a:t>−</a:t>
            </a:r>
            <a:r>
              <a:rPr lang="en-US" sz="2400" dirty="0"/>
              <a:t> </a:t>
            </a:r>
            <a:r>
              <a:rPr lang="en-US" sz="2400" dirty="0">
                <a:latin typeface="Cambria Math" pitchFamily="18" charset="0"/>
                <a:ea typeface="Cambria Math" pitchFamily="18" charset="0"/>
              </a:rPr>
              <a:t>208,827,064,576</a:t>
            </a:r>
            <a:r>
              <a:rPr lang="en-US" sz="2400" dirty="0"/>
              <a:t> 				</a:t>
            </a:r>
          </a:p>
          <a:p>
            <a:pPr lvl="1">
              <a:buNone/>
            </a:pPr>
            <a:r>
              <a:rPr lang="en-US" sz="2400" dirty="0"/>
              <a:t>						=  </a:t>
            </a:r>
            <a:r>
              <a:rPr lang="en-US" sz="2400" dirty="0">
                <a:latin typeface="Cambria Math" pitchFamily="18" charset="0"/>
                <a:ea typeface="Cambria Math" pitchFamily="18" charset="0"/>
              </a:rPr>
              <a:t>2,612,282,842,880.</a:t>
            </a:r>
          </a:p>
          <a:p>
            <a:pPr lvl="1">
              <a:buNone/>
            </a:pPr>
            <a:endParaRPr lang="en-US" dirty="0"/>
          </a:p>
          <a:p>
            <a:pPr lvl="1">
              <a:buNone/>
            </a:pPr>
            <a:r>
              <a:rPr lang="en-US" dirty="0"/>
              <a:t>Consequently, </a:t>
            </a:r>
            <a:r>
              <a:rPr lang="en-US" i="1" dirty="0"/>
              <a:t>P</a:t>
            </a:r>
            <a:r>
              <a:rPr lang="en-US" dirty="0"/>
              <a:t> =  </a:t>
            </a:r>
            <a:r>
              <a:rPr lang="en-US" i="1" dirty="0"/>
              <a:t>P</a:t>
            </a:r>
            <a:r>
              <a:rPr lang="en-US" baseline="-25000" dirty="0">
                <a:latin typeface="Cambria Math" pitchFamily="18" charset="0"/>
                <a:ea typeface="Cambria Math" pitchFamily="18" charset="0"/>
              </a:rPr>
              <a:t>7</a:t>
            </a:r>
            <a:r>
              <a:rPr lang="en-US" dirty="0"/>
              <a:t> +</a:t>
            </a:r>
            <a:r>
              <a:rPr lang="en-US" i="1" dirty="0"/>
              <a:t>P</a:t>
            </a:r>
            <a:r>
              <a:rPr lang="en-US" baseline="-25000" dirty="0">
                <a:latin typeface="Cambria Math" pitchFamily="18" charset="0"/>
                <a:ea typeface="Cambria Math" pitchFamily="18" charset="0"/>
              </a:rPr>
              <a:t>8</a:t>
            </a:r>
            <a:r>
              <a:rPr lang="en-US" dirty="0"/>
              <a:t> = </a:t>
            </a:r>
            <a:r>
              <a:rPr lang="en-US" dirty="0">
                <a:latin typeface="Cambria Math" pitchFamily="18" charset="0"/>
                <a:ea typeface="Cambria Math" pitchFamily="18" charset="0"/>
              </a:rPr>
              <a:t>2,682,615,196,800</a:t>
            </a:r>
            <a:r>
              <a:rPr lang="en-US" dirty="0"/>
              <a:t>.</a:t>
            </a:r>
          </a:p>
        </p:txBody>
      </p:sp>
    </p:spTree>
    <p:extLst>
      <p:ext uri="{BB962C8B-B14F-4D97-AF65-F5344CB8AC3E}">
        <p14:creationId xmlns:p14="http://schemas.microsoft.com/office/powerpoint/2010/main" val="3236112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Passwords</a:t>
            </a:r>
          </a:p>
        </p:txBody>
      </p:sp>
      <p:sp>
        <p:nvSpPr>
          <p:cNvPr id="3" name="Content Placeholder 2"/>
          <p:cNvSpPr>
            <a:spLocks noGrp="1"/>
          </p:cNvSpPr>
          <p:nvPr>
            <p:ph idx="1"/>
          </p:nvPr>
        </p:nvSpPr>
        <p:spPr/>
        <p:txBody>
          <a:bodyPr>
            <a:normAutofit/>
          </a:bodyPr>
          <a:lstStyle/>
          <a:p>
            <a:endParaRPr lang="en-US" dirty="0"/>
          </a:p>
          <a:p>
            <a:pPr lvl="2">
              <a:buNone/>
            </a:pPr>
            <a:r>
              <a:rPr lang="en-US" dirty="0"/>
              <a:t>     Why can we not compute </a:t>
            </a:r>
            <a:r>
              <a:rPr lang="en-US" i="1" dirty="0"/>
              <a:t>P</a:t>
            </a:r>
            <a:r>
              <a:rPr lang="en-US" baseline="-25000" dirty="0">
                <a:latin typeface="Cambria Math" pitchFamily="18" charset="0"/>
                <a:ea typeface="Cambria Math" pitchFamily="18" charset="0"/>
              </a:rPr>
              <a:t>7  </a:t>
            </a:r>
            <a:r>
              <a:rPr lang="en-US" dirty="0"/>
              <a:t>as follows:</a:t>
            </a:r>
          </a:p>
          <a:p>
            <a:pPr lvl="1">
              <a:buNone/>
            </a:pPr>
            <a:r>
              <a:rPr lang="en-US" i="1" dirty="0"/>
              <a:t>           P</a:t>
            </a:r>
            <a:r>
              <a:rPr lang="en-US" baseline="-25000" dirty="0">
                <a:latin typeface="Cambria Math" pitchFamily="18" charset="0"/>
                <a:ea typeface="Cambria Math" pitchFamily="18" charset="0"/>
              </a:rPr>
              <a:t>7</a:t>
            </a:r>
            <a:r>
              <a:rPr lang="en-US" dirty="0"/>
              <a:t> = </a:t>
            </a:r>
            <a:r>
              <a:rPr lang="en-US" dirty="0">
                <a:latin typeface="Cambria Math" pitchFamily="18" charset="0"/>
                <a:ea typeface="Cambria Math" pitchFamily="18" charset="0"/>
              </a:rPr>
              <a:t>36</a:t>
            </a:r>
            <a:r>
              <a:rPr lang="en-US" baseline="30000" dirty="0">
                <a:latin typeface="Cambria Math" pitchFamily="18" charset="0"/>
                <a:ea typeface="Cambria Math" pitchFamily="18" charset="0"/>
              </a:rPr>
              <a:t>6</a:t>
            </a:r>
            <a:r>
              <a:rPr lang="en-US" dirty="0"/>
              <a:t> </a:t>
            </a:r>
            <a:r>
              <a:rPr lang="en-US" dirty="0">
                <a:latin typeface="Cambria Math"/>
                <a:ea typeface="Cambria Math"/>
              </a:rPr>
              <a:t>x</a:t>
            </a:r>
            <a:r>
              <a:rPr lang="en-US" dirty="0"/>
              <a:t> </a:t>
            </a:r>
            <a:r>
              <a:rPr lang="en-US" dirty="0">
                <a:latin typeface="Cambria Math" pitchFamily="18" charset="0"/>
                <a:ea typeface="Cambria Math" pitchFamily="18" charset="0"/>
              </a:rPr>
              <a:t>10</a:t>
            </a:r>
            <a:r>
              <a:rPr lang="en-US" dirty="0"/>
              <a:t>  = </a:t>
            </a:r>
            <a:r>
              <a:rPr lang="en-US" dirty="0">
                <a:latin typeface="Cambria Math" pitchFamily="18" charset="0"/>
                <a:ea typeface="Cambria Math" pitchFamily="18" charset="0"/>
              </a:rPr>
              <a:t> 21,767,823,360</a:t>
            </a:r>
          </a:p>
          <a:p>
            <a:pPr lvl="1">
              <a:buNone/>
            </a:pPr>
            <a:endParaRPr lang="en-US" dirty="0">
              <a:latin typeface="Cambria Math" pitchFamily="18" charset="0"/>
              <a:ea typeface="Cambria Math" pitchFamily="18" charset="0"/>
            </a:endParaRPr>
          </a:p>
          <a:p>
            <a:pPr lvl="1">
              <a:buNone/>
            </a:pPr>
            <a:endParaRPr lang="en-US" dirty="0"/>
          </a:p>
        </p:txBody>
      </p:sp>
    </p:spTree>
    <p:extLst>
      <p:ext uri="{BB962C8B-B14F-4D97-AF65-F5344CB8AC3E}">
        <p14:creationId xmlns:p14="http://schemas.microsoft.com/office/powerpoint/2010/main" val="4102424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 Addresses</a:t>
            </a:r>
          </a:p>
        </p:txBody>
      </p:sp>
      <p:sp>
        <p:nvSpPr>
          <p:cNvPr id="3" name="Content Placeholder 2"/>
          <p:cNvSpPr>
            <a:spLocks noGrp="1"/>
          </p:cNvSpPr>
          <p:nvPr>
            <p:ph idx="1"/>
          </p:nvPr>
        </p:nvSpPr>
        <p:spPr/>
        <p:txBody>
          <a:bodyPr>
            <a:normAutofit fontScale="55000" lnSpcReduction="20000"/>
          </a:bodyPr>
          <a:lstStyle/>
          <a:p>
            <a:r>
              <a:rPr lang="en-US" dirty="0"/>
              <a:t>Version </a:t>
            </a:r>
            <a:r>
              <a:rPr lang="en-US" dirty="0">
                <a:latin typeface="Cambria Math" pitchFamily="18" charset="0"/>
                <a:ea typeface="Cambria Math" pitchFamily="18" charset="0"/>
              </a:rPr>
              <a:t>4</a:t>
            </a:r>
            <a:r>
              <a:rPr lang="en-US" dirty="0"/>
              <a:t> of the Internet Protocol (IPv</a:t>
            </a:r>
            <a:r>
              <a:rPr lang="en-US" dirty="0">
                <a:latin typeface="Cambria Math" pitchFamily="18" charset="0"/>
                <a:ea typeface="Cambria Math" pitchFamily="18" charset="0"/>
              </a:rPr>
              <a:t>4</a:t>
            </a:r>
            <a:r>
              <a:rPr lang="en-US" dirty="0"/>
              <a:t>) uses </a:t>
            </a:r>
            <a:r>
              <a:rPr lang="en-US" dirty="0">
                <a:latin typeface="Cambria Math" pitchFamily="18" charset="0"/>
                <a:ea typeface="Cambria Math" pitchFamily="18" charset="0"/>
              </a:rPr>
              <a:t>32</a:t>
            </a:r>
            <a:r>
              <a:rPr lang="en-US" dirty="0"/>
              <a:t> bits.</a:t>
            </a:r>
          </a:p>
          <a:p>
            <a:endParaRPr lang="en-US" dirty="0"/>
          </a:p>
          <a:p>
            <a:pPr>
              <a:buNone/>
            </a:pPr>
            <a:endParaRPr lang="en-US" dirty="0"/>
          </a:p>
          <a:p>
            <a:pPr>
              <a:buNone/>
            </a:pPr>
            <a:endParaRPr lang="en-US" dirty="0"/>
          </a:p>
          <a:p>
            <a:pPr>
              <a:buNone/>
            </a:pPr>
            <a:endParaRPr lang="en-US" dirty="0"/>
          </a:p>
          <a:p>
            <a:pPr>
              <a:buNone/>
            </a:pPr>
            <a:endParaRPr lang="en-US" dirty="0"/>
          </a:p>
          <a:p>
            <a:r>
              <a:rPr lang="en-US" b="1" dirty="0"/>
              <a:t>Class A Addresses</a:t>
            </a:r>
            <a:r>
              <a:rPr lang="en-US" dirty="0"/>
              <a:t>: used for the largest networks, a </a:t>
            </a:r>
            <a:r>
              <a:rPr lang="en-US" dirty="0">
                <a:latin typeface="Cambria Math" pitchFamily="18" charset="0"/>
                <a:ea typeface="Cambria Math" pitchFamily="18" charset="0"/>
              </a:rPr>
              <a:t>0</a:t>
            </a:r>
            <a:r>
              <a:rPr lang="en-US" dirty="0"/>
              <a:t>,followed by a </a:t>
            </a:r>
            <a:r>
              <a:rPr lang="en-US" dirty="0">
                <a:latin typeface="Cambria Math" pitchFamily="18" charset="0"/>
                <a:ea typeface="Cambria Math" pitchFamily="18" charset="0"/>
              </a:rPr>
              <a:t>7</a:t>
            </a:r>
            <a:r>
              <a:rPr lang="en-US" dirty="0"/>
              <a:t>-bit </a:t>
            </a:r>
            <a:r>
              <a:rPr lang="en-US" dirty="0" err="1"/>
              <a:t>netid</a:t>
            </a:r>
            <a:r>
              <a:rPr lang="en-US" dirty="0"/>
              <a:t> and a </a:t>
            </a:r>
            <a:r>
              <a:rPr lang="en-US" dirty="0">
                <a:latin typeface="Cambria Math" pitchFamily="18" charset="0"/>
                <a:ea typeface="Cambria Math" pitchFamily="18" charset="0"/>
              </a:rPr>
              <a:t>24</a:t>
            </a:r>
            <a:r>
              <a:rPr lang="en-US" dirty="0"/>
              <a:t>-bit </a:t>
            </a:r>
            <a:r>
              <a:rPr lang="en-US" dirty="0" err="1"/>
              <a:t>hostid</a:t>
            </a:r>
            <a:r>
              <a:rPr lang="en-US" dirty="0"/>
              <a:t>.</a:t>
            </a:r>
          </a:p>
          <a:p>
            <a:r>
              <a:rPr lang="en-US" b="1" dirty="0"/>
              <a:t>Class B Addresses</a:t>
            </a:r>
            <a:r>
              <a:rPr lang="en-US" dirty="0"/>
              <a:t>: used for the medium-sized networks, a </a:t>
            </a:r>
            <a:r>
              <a:rPr lang="en-US" dirty="0">
                <a:latin typeface="Cambria Math" pitchFamily="18" charset="0"/>
                <a:ea typeface="Cambria Math" pitchFamily="18" charset="0"/>
              </a:rPr>
              <a:t>10</a:t>
            </a:r>
            <a:r>
              <a:rPr lang="en-US" dirty="0"/>
              <a:t>,followed by a </a:t>
            </a:r>
            <a:r>
              <a:rPr lang="en-US" dirty="0">
                <a:latin typeface="Cambria Math" pitchFamily="18" charset="0"/>
                <a:ea typeface="Cambria Math" pitchFamily="18" charset="0"/>
              </a:rPr>
              <a:t>14</a:t>
            </a:r>
            <a:r>
              <a:rPr lang="en-US" dirty="0"/>
              <a:t>-bit </a:t>
            </a:r>
            <a:r>
              <a:rPr lang="en-US" dirty="0" err="1"/>
              <a:t>netid</a:t>
            </a:r>
            <a:r>
              <a:rPr lang="en-US" dirty="0"/>
              <a:t> and a </a:t>
            </a:r>
            <a:r>
              <a:rPr lang="en-US" dirty="0">
                <a:latin typeface="Cambria Math" pitchFamily="18" charset="0"/>
                <a:ea typeface="Cambria Math" pitchFamily="18" charset="0"/>
              </a:rPr>
              <a:t>16</a:t>
            </a:r>
            <a:r>
              <a:rPr lang="en-US" dirty="0"/>
              <a:t>-bit </a:t>
            </a:r>
            <a:r>
              <a:rPr lang="en-US" dirty="0" err="1"/>
              <a:t>hostid</a:t>
            </a:r>
            <a:r>
              <a:rPr lang="en-US" dirty="0"/>
              <a:t>.</a:t>
            </a:r>
          </a:p>
          <a:p>
            <a:r>
              <a:rPr lang="en-US" b="1" dirty="0"/>
              <a:t>Class C Addresses</a:t>
            </a:r>
            <a:r>
              <a:rPr lang="en-US" dirty="0"/>
              <a:t>: used for the smallest networks, a </a:t>
            </a:r>
            <a:r>
              <a:rPr lang="en-US" dirty="0">
                <a:latin typeface="Cambria Math" pitchFamily="18" charset="0"/>
                <a:ea typeface="Cambria Math" pitchFamily="18" charset="0"/>
              </a:rPr>
              <a:t>110</a:t>
            </a:r>
            <a:r>
              <a:rPr lang="en-US" dirty="0"/>
              <a:t>,followed by a </a:t>
            </a:r>
            <a:r>
              <a:rPr lang="en-US" dirty="0">
                <a:latin typeface="Cambria Math" pitchFamily="18" charset="0"/>
                <a:ea typeface="Cambria Math" pitchFamily="18" charset="0"/>
              </a:rPr>
              <a:t>21</a:t>
            </a:r>
            <a:r>
              <a:rPr lang="en-US" dirty="0"/>
              <a:t>-bit </a:t>
            </a:r>
            <a:r>
              <a:rPr lang="en-US" dirty="0" err="1"/>
              <a:t>netid</a:t>
            </a:r>
            <a:r>
              <a:rPr lang="en-US" dirty="0"/>
              <a:t> and a </a:t>
            </a:r>
            <a:r>
              <a:rPr lang="en-US" dirty="0">
                <a:latin typeface="Cambria Math" pitchFamily="18" charset="0"/>
                <a:ea typeface="Cambria Math" pitchFamily="18" charset="0"/>
              </a:rPr>
              <a:t>8</a:t>
            </a:r>
            <a:r>
              <a:rPr lang="en-US" dirty="0"/>
              <a:t>-bit </a:t>
            </a:r>
            <a:r>
              <a:rPr lang="en-US" dirty="0" err="1"/>
              <a:t>hostid</a:t>
            </a:r>
            <a:r>
              <a:rPr lang="en-US" dirty="0"/>
              <a:t>.</a:t>
            </a:r>
          </a:p>
          <a:p>
            <a:pPr lvl="1"/>
            <a:r>
              <a:rPr lang="en-US" dirty="0"/>
              <a:t>Neither Class D nor Class E addresses are assigned as the address of a computer on the internet. Only Classes A, B, and C are available. </a:t>
            </a:r>
          </a:p>
          <a:p>
            <a:pPr lvl="1"/>
            <a:r>
              <a:rPr lang="en-US" dirty="0">
                <a:latin typeface="Cambria Math" pitchFamily="18" charset="0"/>
                <a:ea typeface="Cambria Math" pitchFamily="18" charset="0"/>
              </a:rPr>
              <a:t>1111111</a:t>
            </a:r>
            <a:r>
              <a:rPr lang="en-US" dirty="0"/>
              <a:t> is not available as the </a:t>
            </a:r>
            <a:r>
              <a:rPr lang="en-US" dirty="0" err="1"/>
              <a:t>netid</a:t>
            </a:r>
            <a:r>
              <a:rPr lang="en-US" dirty="0"/>
              <a:t> of a Class A network.</a:t>
            </a:r>
          </a:p>
          <a:p>
            <a:pPr lvl="1"/>
            <a:r>
              <a:rPr lang="en-US" dirty="0" err="1"/>
              <a:t>Hostids</a:t>
            </a:r>
            <a:r>
              <a:rPr lang="en-US" dirty="0"/>
              <a:t> consisting of all </a:t>
            </a:r>
            <a:r>
              <a:rPr lang="en-US" dirty="0">
                <a:latin typeface="Cambria Math" pitchFamily="18" charset="0"/>
                <a:ea typeface="Cambria Math" pitchFamily="18" charset="0"/>
              </a:rPr>
              <a:t>0</a:t>
            </a:r>
            <a:r>
              <a:rPr lang="en-US" dirty="0"/>
              <a:t>s and all </a:t>
            </a:r>
            <a:r>
              <a:rPr lang="en-US" dirty="0">
                <a:latin typeface="Cambria Math" pitchFamily="18" charset="0"/>
                <a:ea typeface="Cambria Math" pitchFamily="18" charset="0"/>
              </a:rPr>
              <a:t>1</a:t>
            </a:r>
            <a:r>
              <a:rPr lang="en-US" dirty="0"/>
              <a:t>s are not available in any network. </a:t>
            </a:r>
          </a:p>
        </p:txBody>
      </p:sp>
      <p:pic>
        <p:nvPicPr>
          <p:cNvPr id="4" name="Picture 3" descr="0502.jpg"/>
          <p:cNvPicPr>
            <a:picLocks noChangeAspect="1"/>
          </p:cNvPicPr>
          <p:nvPr/>
        </p:nvPicPr>
        <p:blipFill>
          <a:blip r:embed="rId2" cstate="print"/>
          <a:stretch>
            <a:fillRect/>
          </a:stretch>
        </p:blipFill>
        <p:spPr>
          <a:xfrm>
            <a:off x="1905000" y="2006600"/>
            <a:ext cx="4425696" cy="1217676"/>
          </a:xfrm>
          <a:prstGeom prst="rect">
            <a:avLst/>
          </a:prstGeom>
        </p:spPr>
      </p:pic>
    </p:spTree>
    <p:extLst>
      <p:ext uri="{BB962C8B-B14F-4D97-AF65-F5344CB8AC3E}">
        <p14:creationId xmlns:p14="http://schemas.microsoft.com/office/powerpoint/2010/main" val="2981336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Internet Addresses</a:t>
            </a:r>
          </a:p>
        </p:txBody>
      </p:sp>
      <p:sp>
        <p:nvSpPr>
          <p:cNvPr id="3" name="Content Placeholder 2"/>
          <p:cNvSpPr>
            <a:spLocks noGrp="1"/>
          </p:cNvSpPr>
          <p:nvPr>
            <p:ph idx="1"/>
          </p:nvPr>
        </p:nvSpPr>
        <p:spPr/>
        <p:txBody>
          <a:bodyPr>
            <a:normAutofit/>
          </a:bodyPr>
          <a:lstStyle/>
          <a:p>
            <a:pPr>
              <a:buNone/>
            </a:pPr>
            <a:r>
              <a:rPr lang="en-US" b="1" dirty="0"/>
              <a:t>    Example</a:t>
            </a:r>
            <a:r>
              <a:rPr lang="en-US" dirty="0"/>
              <a:t>: How many different IPv</a:t>
            </a:r>
            <a:r>
              <a:rPr lang="en-US" dirty="0">
                <a:latin typeface="Cambria Math" pitchFamily="18" charset="0"/>
                <a:ea typeface="Cambria Math" pitchFamily="18" charset="0"/>
              </a:rPr>
              <a:t>4</a:t>
            </a:r>
            <a:r>
              <a:rPr lang="en-US" dirty="0"/>
              <a:t> addresses are available for computers on the internet?</a:t>
            </a:r>
          </a:p>
          <a:p>
            <a:pPr>
              <a:buNone/>
            </a:pPr>
            <a:r>
              <a:rPr lang="en-US" b="1" dirty="0"/>
              <a:t>    </a:t>
            </a:r>
            <a:endParaRPr lang="en-US" dirty="0">
              <a:latin typeface="Cambria Math" pitchFamily="18" charset="0"/>
              <a:ea typeface="Cambria Math" pitchFamily="18" charset="0"/>
            </a:endParaRPr>
          </a:p>
        </p:txBody>
      </p:sp>
    </p:spTree>
    <p:extLst>
      <p:ext uri="{BB962C8B-B14F-4D97-AF65-F5344CB8AC3E}">
        <p14:creationId xmlns:p14="http://schemas.microsoft.com/office/powerpoint/2010/main" val="846803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fontScale="92500"/>
          </a:bodyPr>
          <a:lstStyle/>
          <a:p>
            <a:r>
              <a:rPr lang="en-US" dirty="0"/>
              <a:t>A customer selects a drink. </a:t>
            </a:r>
          </a:p>
          <a:p>
            <a:pPr lvl="1"/>
            <a:r>
              <a:rPr lang="en-US" dirty="0"/>
              <a:t>There are two categories of drinks: hot drinks and cold drinks. </a:t>
            </a:r>
          </a:p>
          <a:p>
            <a:pPr lvl="1"/>
            <a:r>
              <a:rPr lang="en-US" dirty="0"/>
              <a:t>The hot drink selections are {coffee, tea, hot cocoa}. </a:t>
            </a:r>
          </a:p>
          <a:p>
            <a:pPr lvl="1"/>
            <a:r>
              <a:rPr lang="en-US" dirty="0"/>
              <a:t>The cold drinks selections are {milk, orange juice}.</a:t>
            </a:r>
          </a:p>
          <a:p>
            <a:pPr lvl="1"/>
            <a:r>
              <a:rPr lang="en-US" dirty="0"/>
              <a:t> How many possible ways can he order a drink?</a:t>
            </a:r>
          </a:p>
          <a:p>
            <a:r>
              <a:rPr lang="en-US" dirty="0">
                <a:solidFill>
                  <a:srgbClr val="FF0000"/>
                </a:solidFill>
              </a:rPr>
              <a:t>Crucial observation: none of the drinks is categorized as both a hot drink or a cold drink.</a:t>
            </a:r>
          </a:p>
          <a:p>
            <a:pPr lvl="1"/>
            <a:r>
              <a:rPr lang="en-US" dirty="0"/>
              <a:t>Ans: 3 + 2 = 5 (</a:t>
            </a:r>
            <a:r>
              <a:rPr lang="en-US" dirty="0">
                <a:solidFill>
                  <a:srgbClr val="0000FF"/>
                </a:solidFill>
              </a:rPr>
              <a:t>applying sum rule</a:t>
            </a:r>
            <a:r>
              <a:rPr lang="en-US" dirty="0"/>
              <a:t>)</a:t>
            </a:r>
          </a:p>
          <a:p>
            <a:pPr lvl="1"/>
            <a:endParaRPr lang="en-US" dirty="0"/>
          </a:p>
        </p:txBody>
      </p:sp>
    </p:spTree>
    <p:extLst>
      <p:ext uri="{BB962C8B-B14F-4D97-AF65-F5344CB8AC3E}">
        <p14:creationId xmlns:p14="http://schemas.microsoft.com/office/powerpoint/2010/main" val="1556728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Internet Addresses</a:t>
            </a:r>
          </a:p>
        </p:txBody>
      </p:sp>
      <p:sp>
        <p:nvSpPr>
          <p:cNvPr id="3" name="Content Placeholder 2"/>
          <p:cNvSpPr>
            <a:spLocks noGrp="1"/>
          </p:cNvSpPr>
          <p:nvPr>
            <p:ph idx="1"/>
          </p:nvPr>
        </p:nvSpPr>
        <p:spPr/>
        <p:txBody>
          <a:bodyPr>
            <a:normAutofit fontScale="62500" lnSpcReduction="20000"/>
          </a:bodyPr>
          <a:lstStyle/>
          <a:p>
            <a:pPr>
              <a:buNone/>
            </a:pPr>
            <a:r>
              <a:rPr lang="en-US" b="1" dirty="0"/>
              <a:t>    Example</a:t>
            </a:r>
            <a:r>
              <a:rPr lang="en-US" dirty="0"/>
              <a:t>: How many different IPv</a:t>
            </a:r>
            <a:r>
              <a:rPr lang="en-US" dirty="0">
                <a:latin typeface="Cambria Math" pitchFamily="18" charset="0"/>
                <a:ea typeface="Cambria Math" pitchFamily="18" charset="0"/>
              </a:rPr>
              <a:t>4</a:t>
            </a:r>
            <a:r>
              <a:rPr lang="en-US" dirty="0"/>
              <a:t> addresses are available for computers on the internet?</a:t>
            </a:r>
          </a:p>
          <a:p>
            <a:pPr>
              <a:buNone/>
            </a:pPr>
            <a:r>
              <a:rPr lang="en-US" b="1" dirty="0"/>
              <a:t>    Solution</a:t>
            </a:r>
            <a:r>
              <a:rPr lang="en-US" dirty="0"/>
              <a:t>: Use both the sum and the product rule. Let </a:t>
            </a:r>
            <a:r>
              <a:rPr lang="en-US" i="1" dirty="0"/>
              <a:t>x</a:t>
            </a:r>
            <a:r>
              <a:rPr lang="en-US" dirty="0"/>
              <a:t> be the number of available addresses, and let </a:t>
            </a:r>
            <a:r>
              <a:rPr lang="en-US" i="1" dirty="0" err="1"/>
              <a:t>x</a:t>
            </a:r>
            <a:r>
              <a:rPr lang="en-US" baseline="-25000" dirty="0" err="1"/>
              <a:t>A</a:t>
            </a:r>
            <a:r>
              <a:rPr lang="en-US" dirty="0"/>
              <a:t>, </a:t>
            </a:r>
            <a:r>
              <a:rPr lang="en-US" i="1" dirty="0" err="1"/>
              <a:t>x</a:t>
            </a:r>
            <a:r>
              <a:rPr lang="en-US" baseline="-25000" dirty="0" err="1"/>
              <a:t>B</a:t>
            </a:r>
            <a:r>
              <a:rPr lang="en-US" dirty="0"/>
              <a:t>, and </a:t>
            </a:r>
            <a:r>
              <a:rPr lang="en-US" i="1" dirty="0" err="1"/>
              <a:t>x</a:t>
            </a:r>
            <a:r>
              <a:rPr lang="en-US" baseline="-25000" dirty="0" err="1"/>
              <a:t>C</a:t>
            </a:r>
            <a:r>
              <a:rPr lang="en-US" dirty="0"/>
              <a:t> denote the number of addresses for the respective classes.</a:t>
            </a:r>
          </a:p>
          <a:p>
            <a:pPr lvl="1"/>
            <a:r>
              <a:rPr lang="en-US" dirty="0"/>
              <a:t>To find, </a:t>
            </a:r>
            <a:r>
              <a:rPr lang="en-US" i="1" dirty="0" err="1"/>
              <a:t>x</a:t>
            </a:r>
            <a:r>
              <a:rPr lang="en-US" baseline="-25000" dirty="0" err="1"/>
              <a:t>A</a:t>
            </a:r>
            <a:r>
              <a:rPr lang="en-US" dirty="0"/>
              <a:t>: </a:t>
            </a:r>
            <a:r>
              <a:rPr lang="en-US" dirty="0">
                <a:latin typeface="Cambria Math" pitchFamily="18" charset="0"/>
                <a:ea typeface="Cambria Math" pitchFamily="18" charset="0"/>
              </a:rPr>
              <a:t>2</a:t>
            </a:r>
            <a:r>
              <a:rPr lang="en-US" baseline="30000" dirty="0">
                <a:latin typeface="Cambria Math" pitchFamily="18" charset="0"/>
                <a:ea typeface="Cambria Math" pitchFamily="18" charset="0"/>
              </a:rPr>
              <a:t>7</a:t>
            </a:r>
            <a:r>
              <a:rPr lang="en-US" dirty="0"/>
              <a:t> </a:t>
            </a:r>
            <a:r>
              <a:rPr lang="en-US" dirty="0">
                <a:latin typeface="Cambria Math"/>
                <a:ea typeface="Cambria Math"/>
              </a:rPr>
              <a:t>− 1 = 127 </a:t>
            </a:r>
            <a:r>
              <a:rPr lang="en-US" dirty="0" err="1">
                <a:latin typeface="Cambria Math"/>
                <a:ea typeface="Cambria Math"/>
              </a:rPr>
              <a:t>netids</a:t>
            </a:r>
            <a:r>
              <a:rPr lang="en-US" dirty="0">
                <a:latin typeface="Cambria Math"/>
                <a:ea typeface="Cambria Math"/>
              </a:rPr>
              <a:t>. </a:t>
            </a:r>
            <a:r>
              <a:rPr lang="en-US" dirty="0">
                <a:latin typeface="Cambria Math" pitchFamily="18" charset="0"/>
                <a:ea typeface="Cambria Math" pitchFamily="18" charset="0"/>
              </a:rPr>
              <a:t>2</a:t>
            </a:r>
            <a:r>
              <a:rPr lang="en-US" baseline="30000" dirty="0">
                <a:latin typeface="Cambria Math" pitchFamily="18" charset="0"/>
                <a:ea typeface="Cambria Math" pitchFamily="18" charset="0"/>
              </a:rPr>
              <a:t>24</a:t>
            </a:r>
            <a:r>
              <a:rPr lang="en-US" dirty="0"/>
              <a:t> </a:t>
            </a:r>
            <a:r>
              <a:rPr lang="en-US" dirty="0">
                <a:latin typeface="Cambria Math"/>
                <a:ea typeface="Cambria Math"/>
              </a:rPr>
              <a:t>− 2 = 16,777,214 </a:t>
            </a:r>
            <a:r>
              <a:rPr lang="en-US" dirty="0" err="1">
                <a:latin typeface="Cambria Math"/>
                <a:ea typeface="Cambria Math"/>
              </a:rPr>
              <a:t>hostids</a:t>
            </a:r>
            <a:r>
              <a:rPr lang="en-US" dirty="0">
                <a:latin typeface="Cambria Math"/>
                <a:ea typeface="Cambria Math"/>
              </a:rPr>
              <a:t>. </a:t>
            </a:r>
          </a:p>
          <a:p>
            <a:pPr lvl="1">
              <a:buNone/>
            </a:pPr>
            <a:r>
              <a:rPr lang="en-US" i="1" dirty="0"/>
              <a:t>                   </a:t>
            </a:r>
            <a:r>
              <a:rPr lang="en-US" i="1" dirty="0" err="1"/>
              <a:t>x</a:t>
            </a:r>
            <a:r>
              <a:rPr lang="en-US" baseline="-25000" dirty="0" err="1"/>
              <a:t>A</a:t>
            </a:r>
            <a:r>
              <a:rPr lang="en-US" i="1" dirty="0"/>
              <a:t> = </a:t>
            </a:r>
            <a:r>
              <a:rPr lang="en-US" dirty="0">
                <a:latin typeface="Cambria Math" pitchFamily="18" charset="0"/>
                <a:ea typeface="Cambria Math" pitchFamily="18" charset="0"/>
              </a:rPr>
              <a:t>127</a:t>
            </a:r>
            <a:r>
              <a:rPr lang="en-US" dirty="0">
                <a:latin typeface="Cambria Math"/>
                <a:ea typeface="Cambria Math"/>
              </a:rPr>
              <a:t>∙ 16,777,214 = 2,130,706,178.</a:t>
            </a:r>
            <a:endParaRPr lang="en-US" dirty="0">
              <a:latin typeface="Cambria Math" pitchFamily="18" charset="0"/>
              <a:ea typeface="Cambria Math" pitchFamily="18" charset="0"/>
            </a:endParaRPr>
          </a:p>
          <a:p>
            <a:pPr lvl="1"/>
            <a:r>
              <a:rPr lang="en-US" dirty="0"/>
              <a:t>To find, </a:t>
            </a:r>
            <a:r>
              <a:rPr lang="en-US" i="1" dirty="0" err="1"/>
              <a:t>x</a:t>
            </a:r>
            <a:r>
              <a:rPr lang="en-US" baseline="-25000" dirty="0" err="1"/>
              <a:t>B</a:t>
            </a:r>
            <a:r>
              <a:rPr lang="en-US" dirty="0"/>
              <a:t>: </a:t>
            </a:r>
            <a:r>
              <a:rPr lang="en-US" dirty="0">
                <a:latin typeface="Cambria Math" pitchFamily="18" charset="0"/>
                <a:ea typeface="Cambria Math" pitchFamily="18" charset="0"/>
              </a:rPr>
              <a:t>2</a:t>
            </a:r>
            <a:r>
              <a:rPr lang="en-US" baseline="30000" dirty="0">
                <a:latin typeface="Cambria Math" pitchFamily="18" charset="0"/>
                <a:ea typeface="Cambria Math" pitchFamily="18" charset="0"/>
              </a:rPr>
              <a:t>14</a:t>
            </a:r>
            <a:r>
              <a:rPr lang="en-US" dirty="0"/>
              <a:t> </a:t>
            </a:r>
            <a:r>
              <a:rPr lang="en-US" dirty="0">
                <a:latin typeface="Cambria Math"/>
                <a:ea typeface="Cambria Math"/>
              </a:rPr>
              <a:t>= 16,384 </a:t>
            </a:r>
            <a:r>
              <a:rPr lang="en-US" dirty="0" err="1">
                <a:latin typeface="Cambria Math"/>
                <a:ea typeface="Cambria Math"/>
              </a:rPr>
              <a:t>netids</a:t>
            </a:r>
            <a:r>
              <a:rPr lang="en-US" dirty="0">
                <a:latin typeface="Cambria Math"/>
                <a:ea typeface="Cambria Math"/>
              </a:rPr>
              <a:t>. </a:t>
            </a:r>
            <a:r>
              <a:rPr lang="en-US" dirty="0">
                <a:latin typeface="Cambria Math" pitchFamily="18" charset="0"/>
                <a:ea typeface="Cambria Math" pitchFamily="18" charset="0"/>
              </a:rPr>
              <a:t>2</a:t>
            </a:r>
            <a:r>
              <a:rPr lang="en-US" baseline="30000" dirty="0">
                <a:latin typeface="Cambria Math" pitchFamily="18" charset="0"/>
                <a:ea typeface="Cambria Math" pitchFamily="18" charset="0"/>
              </a:rPr>
              <a:t>16</a:t>
            </a:r>
            <a:r>
              <a:rPr lang="en-US" dirty="0"/>
              <a:t> </a:t>
            </a:r>
            <a:r>
              <a:rPr lang="en-US" dirty="0">
                <a:latin typeface="Cambria Math"/>
                <a:ea typeface="Cambria Math"/>
              </a:rPr>
              <a:t>− 2 = 16,534 </a:t>
            </a:r>
            <a:r>
              <a:rPr lang="en-US" dirty="0" err="1">
                <a:latin typeface="Cambria Math"/>
                <a:ea typeface="Cambria Math"/>
              </a:rPr>
              <a:t>hostids</a:t>
            </a:r>
            <a:r>
              <a:rPr lang="en-US" dirty="0">
                <a:latin typeface="Cambria Math"/>
                <a:ea typeface="Cambria Math"/>
              </a:rPr>
              <a:t>. </a:t>
            </a:r>
          </a:p>
          <a:p>
            <a:pPr lvl="1">
              <a:buNone/>
            </a:pPr>
            <a:r>
              <a:rPr lang="en-US" i="1" dirty="0"/>
              <a:t>                   </a:t>
            </a:r>
            <a:r>
              <a:rPr lang="en-US" i="1" dirty="0" err="1"/>
              <a:t>x</a:t>
            </a:r>
            <a:r>
              <a:rPr lang="en-US" baseline="-25000" dirty="0" err="1"/>
              <a:t>B</a:t>
            </a:r>
            <a:r>
              <a:rPr lang="en-US" i="1" dirty="0"/>
              <a:t> = </a:t>
            </a:r>
            <a:r>
              <a:rPr lang="en-US" dirty="0">
                <a:latin typeface="Cambria Math"/>
                <a:ea typeface="Cambria Math"/>
              </a:rPr>
              <a:t>16,384 ∙ 16, 534 = 1,073,709,056.</a:t>
            </a:r>
            <a:endParaRPr lang="en-US" dirty="0"/>
          </a:p>
          <a:p>
            <a:pPr lvl="1"/>
            <a:r>
              <a:rPr lang="en-US" dirty="0"/>
              <a:t>To find, </a:t>
            </a:r>
            <a:r>
              <a:rPr lang="en-US" i="1" dirty="0" err="1"/>
              <a:t>x</a:t>
            </a:r>
            <a:r>
              <a:rPr lang="en-US" baseline="-25000" dirty="0" err="1"/>
              <a:t>C</a:t>
            </a:r>
            <a:r>
              <a:rPr lang="en-US" dirty="0"/>
              <a:t>: </a:t>
            </a:r>
            <a:r>
              <a:rPr lang="en-US" dirty="0">
                <a:latin typeface="Cambria Math" pitchFamily="18" charset="0"/>
                <a:ea typeface="Cambria Math" pitchFamily="18" charset="0"/>
              </a:rPr>
              <a:t>2</a:t>
            </a:r>
            <a:r>
              <a:rPr lang="en-US" baseline="30000" dirty="0">
                <a:latin typeface="Cambria Math" pitchFamily="18" charset="0"/>
                <a:ea typeface="Cambria Math" pitchFamily="18" charset="0"/>
              </a:rPr>
              <a:t>21</a:t>
            </a:r>
            <a:r>
              <a:rPr lang="en-US" dirty="0"/>
              <a:t> </a:t>
            </a:r>
            <a:r>
              <a:rPr lang="en-US" dirty="0">
                <a:latin typeface="Cambria Math"/>
                <a:ea typeface="Cambria Math"/>
              </a:rPr>
              <a:t>= 2,097,152 </a:t>
            </a:r>
            <a:r>
              <a:rPr lang="en-US" dirty="0" err="1">
                <a:latin typeface="Cambria Math"/>
                <a:ea typeface="Cambria Math"/>
              </a:rPr>
              <a:t>netids</a:t>
            </a:r>
            <a:r>
              <a:rPr lang="en-US" dirty="0">
                <a:latin typeface="Cambria Math"/>
                <a:ea typeface="Cambria Math"/>
              </a:rPr>
              <a:t>. </a:t>
            </a:r>
            <a:r>
              <a:rPr lang="en-US" dirty="0">
                <a:latin typeface="Cambria Math" pitchFamily="18" charset="0"/>
                <a:ea typeface="Cambria Math" pitchFamily="18" charset="0"/>
              </a:rPr>
              <a:t>2</a:t>
            </a:r>
            <a:r>
              <a:rPr lang="en-US" baseline="30000" dirty="0">
                <a:latin typeface="Cambria Math" pitchFamily="18" charset="0"/>
                <a:ea typeface="Cambria Math" pitchFamily="18" charset="0"/>
              </a:rPr>
              <a:t>8</a:t>
            </a:r>
            <a:r>
              <a:rPr lang="en-US" dirty="0"/>
              <a:t> </a:t>
            </a:r>
            <a:r>
              <a:rPr lang="en-US" dirty="0">
                <a:latin typeface="Cambria Math"/>
                <a:ea typeface="Cambria Math"/>
              </a:rPr>
              <a:t>− 2 = 254 </a:t>
            </a:r>
            <a:r>
              <a:rPr lang="en-US" dirty="0" err="1">
                <a:latin typeface="Cambria Math"/>
                <a:ea typeface="Cambria Math"/>
              </a:rPr>
              <a:t>hostids</a:t>
            </a:r>
            <a:r>
              <a:rPr lang="en-US" dirty="0">
                <a:latin typeface="Cambria Math"/>
                <a:ea typeface="Cambria Math"/>
              </a:rPr>
              <a:t>. </a:t>
            </a:r>
          </a:p>
          <a:p>
            <a:pPr lvl="1">
              <a:buNone/>
            </a:pPr>
            <a:r>
              <a:rPr lang="en-US" i="1" dirty="0"/>
              <a:t>                   </a:t>
            </a:r>
            <a:r>
              <a:rPr lang="en-US" i="1" dirty="0" err="1"/>
              <a:t>x</a:t>
            </a:r>
            <a:r>
              <a:rPr lang="en-US" baseline="-25000" dirty="0" err="1"/>
              <a:t>C</a:t>
            </a:r>
            <a:r>
              <a:rPr lang="en-US" i="1" dirty="0"/>
              <a:t> = </a:t>
            </a:r>
            <a:r>
              <a:rPr lang="en-US" dirty="0">
                <a:latin typeface="Cambria Math"/>
                <a:ea typeface="Cambria Math"/>
              </a:rPr>
              <a:t>2,097,152 ∙ 254 = 532,676,608.</a:t>
            </a:r>
            <a:endParaRPr lang="en-US" dirty="0"/>
          </a:p>
          <a:p>
            <a:pPr lvl="1"/>
            <a:r>
              <a:rPr lang="en-US" dirty="0"/>
              <a:t>Hence, the total number of available IPv</a:t>
            </a:r>
            <a:r>
              <a:rPr lang="en-US" dirty="0">
                <a:latin typeface="Cambria Math" pitchFamily="18" charset="0"/>
                <a:ea typeface="Cambria Math" pitchFamily="18" charset="0"/>
              </a:rPr>
              <a:t>4</a:t>
            </a:r>
            <a:r>
              <a:rPr lang="en-US" dirty="0"/>
              <a:t> addresses is</a:t>
            </a:r>
          </a:p>
          <a:p>
            <a:pPr lvl="1">
              <a:buNone/>
            </a:pPr>
            <a:r>
              <a:rPr lang="en-US" dirty="0"/>
              <a:t>            </a:t>
            </a:r>
            <a:r>
              <a:rPr lang="en-US" i="1" dirty="0"/>
              <a:t>x = </a:t>
            </a:r>
            <a:r>
              <a:rPr lang="en-US" i="1" dirty="0" err="1"/>
              <a:t>x</a:t>
            </a:r>
            <a:r>
              <a:rPr lang="en-US" baseline="-25000" dirty="0" err="1"/>
              <a:t>A</a:t>
            </a:r>
            <a:r>
              <a:rPr lang="en-US" dirty="0"/>
              <a:t> +  </a:t>
            </a:r>
            <a:r>
              <a:rPr lang="en-US" i="1" dirty="0" err="1"/>
              <a:t>x</a:t>
            </a:r>
            <a:r>
              <a:rPr lang="en-US" baseline="-25000" dirty="0" err="1"/>
              <a:t>B</a:t>
            </a:r>
            <a:r>
              <a:rPr lang="en-US" dirty="0"/>
              <a:t>  + </a:t>
            </a:r>
            <a:r>
              <a:rPr lang="en-US" i="1" dirty="0" err="1"/>
              <a:t>x</a:t>
            </a:r>
            <a:r>
              <a:rPr lang="en-US" baseline="-25000" dirty="0" err="1"/>
              <a:t>C</a:t>
            </a:r>
            <a:r>
              <a:rPr lang="en-US" dirty="0"/>
              <a:t> </a:t>
            </a:r>
          </a:p>
          <a:p>
            <a:pPr lvl="1">
              <a:buNone/>
            </a:pPr>
            <a:r>
              <a:rPr lang="en-US" dirty="0"/>
              <a:t>              = </a:t>
            </a:r>
            <a:r>
              <a:rPr lang="en-US" dirty="0">
                <a:latin typeface="Cambria Math" pitchFamily="18" charset="0"/>
                <a:ea typeface="Cambria Math" pitchFamily="18" charset="0"/>
              </a:rPr>
              <a:t>2,130,706,178 + 1,073,709,056 + 532,676,608</a:t>
            </a:r>
          </a:p>
          <a:p>
            <a:pPr lvl="1">
              <a:buNone/>
            </a:pPr>
            <a:r>
              <a:rPr lang="en-US" dirty="0">
                <a:latin typeface="Cambria Math" pitchFamily="18" charset="0"/>
                <a:ea typeface="Cambria Math" pitchFamily="18" charset="0"/>
              </a:rPr>
              <a:t>               = 3, 737,091,842.</a:t>
            </a:r>
          </a:p>
        </p:txBody>
      </p:sp>
    </p:spTree>
    <p:extLst>
      <p:ext uri="{BB962C8B-B14F-4D97-AF65-F5344CB8AC3E}">
        <p14:creationId xmlns:p14="http://schemas.microsoft.com/office/powerpoint/2010/main" val="26802753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Bit Strings</a:t>
            </a:r>
          </a:p>
        </p:txBody>
      </p:sp>
      <p:sp>
        <p:nvSpPr>
          <p:cNvPr id="3" name="Content Placeholder 2"/>
          <p:cNvSpPr>
            <a:spLocks noGrp="1"/>
          </p:cNvSpPr>
          <p:nvPr>
            <p:ph idx="1"/>
          </p:nvPr>
        </p:nvSpPr>
        <p:spPr>
          <a:xfrm>
            <a:off x="457200" y="1600200"/>
            <a:ext cx="8229600" cy="4978400"/>
          </a:xfrm>
        </p:spPr>
        <p:txBody>
          <a:bodyPr>
            <a:normAutofit fontScale="85000" lnSpcReduction="10000"/>
          </a:bodyPr>
          <a:lstStyle/>
          <a:p>
            <a:pPr>
              <a:buNone/>
            </a:pPr>
            <a:r>
              <a:rPr lang="en-US" b="1" dirty="0"/>
              <a:t>   Example</a:t>
            </a:r>
            <a:r>
              <a:rPr lang="en-US" dirty="0"/>
              <a:t>: How many bit strings of length eight either start with a </a:t>
            </a:r>
            <a:r>
              <a:rPr lang="en-US" dirty="0">
                <a:latin typeface="Cambria Math" pitchFamily="18" charset="0"/>
                <a:ea typeface="Cambria Math" pitchFamily="18" charset="0"/>
              </a:rPr>
              <a:t>1</a:t>
            </a:r>
            <a:r>
              <a:rPr lang="en-US" dirty="0"/>
              <a:t> bit or end with the two bits </a:t>
            </a:r>
            <a:r>
              <a:rPr lang="en-US" dirty="0">
                <a:latin typeface="Cambria Math" pitchFamily="18" charset="0"/>
                <a:ea typeface="Cambria Math" pitchFamily="18" charset="0"/>
              </a:rPr>
              <a:t>00</a:t>
            </a:r>
            <a:r>
              <a:rPr lang="en-US" dirty="0"/>
              <a:t>?</a:t>
            </a:r>
          </a:p>
          <a:p>
            <a:pPr>
              <a:buNone/>
            </a:pPr>
            <a:r>
              <a:rPr lang="en-US" b="1" dirty="0"/>
              <a:t>   Solution</a:t>
            </a:r>
            <a:r>
              <a:rPr lang="en-US" dirty="0"/>
              <a:t>:  Use the subtraction rule.</a:t>
            </a:r>
          </a:p>
          <a:p>
            <a:pPr lvl="1"/>
            <a:r>
              <a:rPr lang="en-US" dirty="0"/>
              <a:t>Number of bit strings of length eight                                    that start with a </a:t>
            </a:r>
            <a:r>
              <a:rPr lang="en-US" dirty="0">
                <a:latin typeface="Cambria Math" pitchFamily="18" charset="0"/>
                <a:ea typeface="Cambria Math" pitchFamily="18" charset="0"/>
              </a:rPr>
              <a:t>1</a:t>
            </a:r>
            <a:r>
              <a:rPr lang="en-US" dirty="0"/>
              <a:t> bit:  </a:t>
            </a:r>
            <a:r>
              <a:rPr lang="en-US" dirty="0">
                <a:latin typeface="Cambria Math" pitchFamily="18" charset="0"/>
                <a:ea typeface="Cambria Math" pitchFamily="18" charset="0"/>
              </a:rPr>
              <a:t>2</a:t>
            </a:r>
            <a:r>
              <a:rPr lang="en-US" baseline="30000" dirty="0">
                <a:latin typeface="Cambria Math" pitchFamily="18" charset="0"/>
                <a:ea typeface="Cambria Math" pitchFamily="18" charset="0"/>
              </a:rPr>
              <a:t>7</a:t>
            </a:r>
            <a:r>
              <a:rPr lang="en-US" dirty="0"/>
              <a:t> = </a:t>
            </a:r>
            <a:r>
              <a:rPr lang="en-US" dirty="0">
                <a:latin typeface="Cambria Math" pitchFamily="18" charset="0"/>
                <a:ea typeface="Cambria Math" pitchFamily="18" charset="0"/>
              </a:rPr>
              <a:t>128</a:t>
            </a:r>
          </a:p>
          <a:p>
            <a:pPr lvl="1"/>
            <a:r>
              <a:rPr lang="en-US" dirty="0"/>
              <a:t>Number of bit strings of length eight                                    that end with bits </a:t>
            </a:r>
            <a:r>
              <a:rPr lang="en-US" dirty="0">
                <a:latin typeface="Cambria Math" pitchFamily="18" charset="0"/>
                <a:ea typeface="Cambria Math" pitchFamily="18" charset="0"/>
              </a:rPr>
              <a:t>00</a:t>
            </a:r>
            <a:r>
              <a:rPr lang="en-US" dirty="0"/>
              <a:t>:  </a:t>
            </a:r>
            <a:r>
              <a:rPr lang="en-US" dirty="0">
                <a:latin typeface="Cambria Math" pitchFamily="18" charset="0"/>
                <a:ea typeface="Cambria Math" pitchFamily="18" charset="0"/>
              </a:rPr>
              <a:t>2</a:t>
            </a:r>
            <a:r>
              <a:rPr lang="en-US" baseline="30000" dirty="0">
                <a:latin typeface="Cambria Math" pitchFamily="18" charset="0"/>
                <a:ea typeface="Cambria Math" pitchFamily="18" charset="0"/>
              </a:rPr>
              <a:t>6</a:t>
            </a:r>
            <a:r>
              <a:rPr lang="en-US" dirty="0"/>
              <a:t> = </a:t>
            </a:r>
            <a:r>
              <a:rPr lang="en-US" dirty="0">
                <a:latin typeface="Cambria Math" pitchFamily="18" charset="0"/>
                <a:ea typeface="Cambria Math" pitchFamily="18" charset="0"/>
              </a:rPr>
              <a:t>64</a:t>
            </a:r>
          </a:p>
          <a:p>
            <a:pPr lvl="1"/>
            <a:r>
              <a:rPr lang="en-US" dirty="0"/>
              <a:t>Number of bit strings of length eight                                that start with a </a:t>
            </a:r>
            <a:r>
              <a:rPr lang="en-US" dirty="0">
                <a:latin typeface="Cambria Math" pitchFamily="18" charset="0"/>
                <a:ea typeface="Cambria Math" pitchFamily="18" charset="0"/>
              </a:rPr>
              <a:t>1</a:t>
            </a:r>
            <a:r>
              <a:rPr lang="en-US" dirty="0"/>
              <a:t> bit and end with                                           bits </a:t>
            </a:r>
            <a:r>
              <a:rPr lang="en-US" dirty="0">
                <a:latin typeface="Cambria Math" pitchFamily="18" charset="0"/>
                <a:ea typeface="Cambria Math" pitchFamily="18" charset="0"/>
              </a:rPr>
              <a:t>00 </a:t>
            </a:r>
            <a:r>
              <a:rPr lang="en-US" dirty="0"/>
              <a:t>:  </a:t>
            </a:r>
            <a:r>
              <a:rPr lang="en-US" dirty="0">
                <a:latin typeface="Cambria Math" pitchFamily="18" charset="0"/>
                <a:ea typeface="Cambria Math" pitchFamily="18" charset="0"/>
              </a:rPr>
              <a:t>2</a:t>
            </a:r>
            <a:r>
              <a:rPr lang="en-US" baseline="30000" dirty="0">
                <a:latin typeface="Cambria Math" pitchFamily="18" charset="0"/>
                <a:ea typeface="Cambria Math" pitchFamily="18" charset="0"/>
              </a:rPr>
              <a:t>5</a:t>
            </a:r>
            <a:r>
              <a:rPr lang="en-US" dirty="0"/>
              <a:t> = </a:t>
            </a:r>
            <a:r>
              <a:rPr lang="en-US" dirty="0">
                <a:latin typeface="Cambria Math" pitchFamily="18" charset="0"/>
                <a:ea typeface="Cambria Math" pitchFamily="18" charset="0"/>
              </a:rPr>
              <a:t>32</a:t>
            </a:r>
          </a:p>
          <a:p>
            <a:pPr>
              <a:buNone/>
            </a:pPr>
            <a:r>
              <a:rPr lang="en-US" dirty="0">
                <a:latin typeface="Cambria Math" pitchFamily="18" charset="0"/>
                <a:ea typeface="Cambria Math" pitchFamily="18" charset="0"/>
              </a:rPr>
              <a:t>   </a:t>
            </a:r>
          </a:p>
          <a:p>
            <a:pPr>
              <a:buNone/>
            </a:pPr>
            <a:r>
              <a:rPr lang="en-US" dirty="0">
                <a:latin typeface="Cambria Math" pitchFamily="18" charset="0"/>
                <a:ea typeface="Cambria Math" pitchFamily="18" charset="0"/>
              </a:rPr>
              <a:t> Hence, the number is 128 + 64 </a:t>
            </a:r>
            <a:r>
              <a:rPr lang="en-US" dirty="0">
                <a:latin typeface="Cambria Math"/>
                <a:ea typeface="Cambria Math"/>
              </a:rPr>
              <a:t>− </a:t>
            </a:r>
            <a:r>
              <a:rPr lang="en-US" dirty="0">
                <a:latin typeface="Cambria Math" pitchFamily="18" charset="0"/>
                <a:ea typeface="Cambria Math" pitchFamily="18" charset="0"/>
              </a:rPr>
              <a:t>32 = 160.</a:t>
            </a:r>
          </a:p>
          <a:p>
            <a:endParaRPr lang="en-US" dirty="0">
              <a:latin typeface="Cambria Math" pitchFamily="18" charset="0"/>
              <a:ea typeface="Cambria Math" pitchFamily="18" charset="0"/>
            </a:endParaRPr>
          </a:p>
          <a:p>
            <a:endParaRPr lang="en-US" dirty="0">
              <a:latin typeface="Cambria Math" pitchFamily="18" charset="0"/>
              <a:ea typeface="Cambria Math" pitchFamily="18" charset="0"/>
            </a:endParaRPr>
          </a:p>
        </p:txBody>
      </p:sp>
      <p:pic>
        <p:nvPicPr>
          <p:cNvPr id="4" name="Picture 3" descr="0503.jpg"/>
          <p:cNvPicPr>
            <a:picLocks noChangeAspect="1"/>
          </p:cNvPicPr>
          <p:nvPr/>
        </p:nvPicPr>
        <p:blipFill>
          <a:blip r:embed="rId2" cstate="print"/>
          <a:stretch>
            <a:fillRect/>
          </a:stretch>
        </p:blipFill>
        <p:spPr>
          <a:xfrm>
            <a:off x="6400799" y="2844801"/>
            <a:ext cx="2128243" cy="2205770"/>
          </a:xfrm>
          <a:prstGeom prst="rect">
            <a:avLst/>
          </a:prstGeom>
        </p:spPr>
      </p:pic>
    </p:spTree>
    <p:extLst>
      <p:ext uri="{BB962C8B-B14F-4D97-AF65-F5344CB8AC3E}">
        <p14:creationId xmlns:p14="http://schemas.microsoft.com/office/powerpoint/2010/main" val="13866279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Tree Diagrams</a:t>
            </a:r>
          </a:p>
        </p:txBody>
      </p:sp>
      <p:sp>
        <p:nvSpPr>
          <p:cNvPr id="3" name="Content Placeholder 2"/>
          <p:cNvSpPr>
            <a:spLocks noGrp="1"/>
          </p:cNvSpPr>
          <p:nvPr>
            <p:ph idx="1"/>
          </p:nvPr>
        </p:nvSpPr>
        <p:spPr/>
        <p:txBody>
          <a:bodyPr>
            <a:normAutofit fontScale="85000" lnSpcReduction="20000"/>
          </a:bodyPr>
          <a:lstStyle/>
          <a:p>
            <a:r>
              <a:rPr lang="en-US" b="1" dirty="0"/>
              <a:t>Tree Diagrams</a:t>
            </a:r>
            <a:r>
              <a:rPr lang="en-US" dirty="0"/>
              <a:t>:  We solve many counting problems through the use of </a:t>
            </a:r>
            <a:r>
              <a:rPr lang="en-US" i="1" dirty="0"/>
              <a:t>tree diagrams</a:t>
            </a:r>
            <a:r>
              <a:rPr lang="en-US" dirty="0"/>
              <a:t>, where a branch represents a possible choice and the leaves represent possible outcomes. </a:t>
            </a:r>
          </a:p>
          <a:p>
            <a:r>
              <a:rPr lang="en-US" b="1" dirty="0"/>
              <a:t>Example</a:t>
            </a:r>
            <a:r>
              <a:rPr lang="en-US" dirty="0"/>
              <a:t>: Suppose that “I Love Discrete Math” T-shirts come in five different sizes: S,M,L,XL, and XXL. Each size comes in four colors (white, red, green, and black), except XL, which comes only in red, green, and black, and XXL, which comes only in green and black. What is the minimum number of shirts that the campus book store needs to stock to have one of each size and color available?</a:t>
            </a:r>
          </a:p>
        </p:txBody>
      </p:sp>
    </p:spTree>
    <p:extLst>
      <p:ext uri="{BB962C8B-B14F-4D97-AF65-F5344CB8AC3E}">
        <p14:creationId xmlns:p14="http://schemas.microsoft.com/office/powerpoint/2010/main" val="3213482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Tree Diagrams</a:t>
            </a:r>
          </a:p>
        </p:txBody>
      </p:sp>
      <p:sp>
        <p:nvSpPr>
          <p:cNvPr id="3" name="Content Placeholder 2"/>
          <p:cNvSpPr>
            <a:spLocks noGrp="1"/>
          </p:cNvSpPr>
          <p:nvPr>
            <p:ph idx="1"/>
          </p:nvPr>
        </p:nvSpPr>
        <p:spPr/>
        <p:txBody>
          <a:bodyPr>
            <a:normAutofit fontScale="62500" lnSpcReduction="20000"/>
          </a:bodyPr>
          <a:lstStyle/>
          <a:p>
            <a:r>
              <a:rPr lang="en-US" b="1" dirty="0"/>
              <a:t>Example</a:t>
            </a:r>
            <a:r>
              <a:rPr lang="en-US" dirty="0"/>
              <a:t>: Suppose that “I Love Discrete Math” T-shirts come in five different sizes: S,M,L,XL, and XXL. Each size comes in four colors (white, red, green, and black), except XL, which comes only in red, green, and black, and XXL, which comes only in green and black. What is the minimum number of shirts that the campus book store needs to stock to have one of each size and color available?</a:t>
            </a:r>
          </a:p>
          <a:p>
            <a:r>
              <a:rPr lang="en-US" b="1" dirty="0"/>
              <a:t>Solution</a:t>
            </a:r>
            <a:r>
              <a:rPr lang="en-US" dirty="0"/>
              <a:t>: Draw the tree diagram.</a:t>
            </a:r>
          </a:p>
          <a:p>
            <a:pPr>
              <a:buNone/>
            </a:pPr>
            <a:endParaRPr lang="en-US" dirty="0"/>
          </a:p>
          <a:p>
            <a:pPr>
              <a:buNone/>
            </a:pPr>
            <a:endParaRPr lang="en-US" dirty="0"/>
          </a:p>
          <a:p>
            <a:pPr>
              <a:buNone/>
            </a:pPr>
            <a:endParaRPr lang="en-US" dirty="0"/>
          </a:p>
          <a:p>
            <a:pPr>
              <a:buNone/>
            </a:pPr>
            <a:endParaRPr lang="en-US" dirty="0"/>
          </a:p>
          <a:p>
            <a:endParaRPr lang="en-US" dirty="0"/>
          </a:p>
          <a:p>
            <a:endParaRPr lang="en-US" dirty="0"/>
          </a:p>
          <a:p>
            <a:endParaRPr lang="en-US" dirty="0"/>
          </a:p>
          <a:p>
            <a:r>
              <a:rPr lang="en-US" dirty="0"/>
              <a:t>The store must stock </a:t>
            </a:r>
            <a:r>
              <a:rPr lang="en-US" dirty="0">
                <a:latin typeface="Cambria Math" pitchFamily="18" charset="0"/>
                <a:ea typeface="Cambria Math" pitchFamily="18" charset="0"/>
              </a:rPr>
              <a:t>17 </a:t>
            </a:r>
            <a:r>
              <a:rPr lang="en-US" dirty="0"/>
              <a:t>T-shirts.</a:t>
            </a:r>
          </a:p>
        </p:txBody>
      </p:sp>
      <p:pic>
        <p:nvPicPr>
          <p:cNvPr id="4" name="Picture 3" descr="0506.jpg"/>
          <p:cNvPicPr>
            <a:picLocks noChangeAspect="1"/>
          </p:cNvPicPr>
          <p:nvPr/>
        </p:nvPicPr>
        <p:blipFill>
          <a:blip r:embed="rId2" cstate="print"/>
          <a:stretch>
            <a:fillRect/>
          </a:stretch>
        </p:blipFill>
        <p:spPr>
          <a:xfrm>
            <a:off x="2684856" y="3663767"/>
            <a:ext cx="4669936" cy="1791208"/>
          </a:xfrm>
          <a:prstGeom prst="rect">
            <a:avLst/>
          </a:prstGeom>
        </p:spPr>
      </p:pic>
    </p:spTree>
    <p:extLst>
      <p:ext uri="{BB962C8B-B14F-4D97-AF65-F5344CB8AC3E}">
        <p14:creationId xmlns:p14="http://schemas.microsoft.com/office/powerpoint/2010/main" val="4679282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know so far ….</a:t>
            </a:r>
          </a:p>
        </p:txBody>
      </p:sp>
      <p:sp>
        <p:nvSpPr>
          <p:cNvPr id="3" name="Content Placeholder 2"/>
          <p:cNvSpPr>
            <a:spLocks noGrp="1"/>
          </p:cNvSpPr>
          <p:nvPr>
            <p:ph idx="1"/>
          </p:nvPr>
        </p:nvSpPr>
        <p:spPr/>
        <p:txBody>
          <a:bodyPr>
            <a:normAutofit lnSpcReduction="10000"/>
          </a:bodyPr>
          <a:lstStyle/>
          <a:p>
            <a:r>
              <a:rPr lang="en-US" dirty="0"/>
              <a:t>Two sets of  independent tasks</a:t>
            </a:r>
          </a:p>
          <a:p>
            <a:pPr lvl="1"/>
            <a:r>
              <a:rPr lang="en-US" dirty="0"/>
              <a:t>task 1 has m choices (A)</a:t>
            </a:r>
          </a:p>
          <a:p>
            <a:pPr lvl="1"/>
            <a:r>
              <a:rPr lang="en-US" dirty="0"/>
              <a:t>task 2  has n choices (B)</a:t>
            </a:r>
          </a:p>
          <a:p>
            <a:r>
              <a:rPr lang="en-US" dirty="0"/>
              <a:t>Rule of Sum</a:t>
            </a:r>
          </a:p>
          <a:p>
            <a:pPr lvl="1"/>
            <a:r>
              <a:rPr lang="en-US" dirty="0"/>
              <a:t>How many ways to pick a task  from  A or a task from B? (</a:t>
            </a:r>
            <a:r>
              <a:rPr lang="en-US" dirty="0" err="1"/>
              <a:t>m+n</a:t>
            </a:r>
            <a:r>
              <a:rPr lang="en-US" dirty="0"/>
              <a:t> ways)</a:t>
            </a:r>
          </a:p>
          <a:p>
            <a:r>
              <a:rPr lang="en-US" dirty="0"/>
              <a:t>Rule of Product</a:t>
            </a:r>
          </a:p>
          <a:p>
            <a:pPr lvl="1"/>
            <a:r>
              <a:rPr lang="en-US" dirty="0"/>
              <a:t>How many ways to pick a task from A and a task from B?  (</a:t>
            </a:r>
            <a:r>
              <a:rPr lang="en-US" dirty="0" err="1"/>
              <a:t>m.n</a:t>
            </a:r>
            <a:r>
              <a:rPr lang="en-US" dirty="0"/>
              <a:t> ways)</a:t>
            </a:r>
          </a:p>
        </p:txBody>
      </p:sp>
    </p:spTree>
    <p:extLst>
      <p:ext uri="{BB962C8B-B14F-4D97-AF65-F5344CB8AC3E}">
        <p14:creationId xmlns:p14="http://schemas.microsoft.com/office/powerpoint/2010/main" val="20967432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Lists</a:t>
            </a:r>
          </a:p>
        </p:txBody>
      </p:sp>
      <p:sp>
        <p:nvSpPr>
          <p:cNvPr id="3" name="Content Placeholder 2"/>
          <p:cNvSpPr>
            <a:spLocks noGrp="1"/>
          </p:cNvSpPr>
          <p:nvPr>
            <p:ph idx="1"/>
          </p:nvPr>
        </p:nvSpPr>
        <p:spPr>
          <a:xfrm>
            <a:off x="457200" y="1600200"/>
            <a:ext cx="8229600" cy="4525963"/>
          </a:xfrm>
        </p:spPr>
        <p:txBody>
          <a:bodyPr>
            <a:normAutofit/>
          </a:bodyPr>
          <a:lstStyle/>
          <a:p>
            <a:r>
              <a:rPr lang="en-US" dirty="0"/>
              <a:t>A list is an ordered sequence of objects.</a:t>
            </a:r>
          </a:p>
          <a:p>
            <a:pPr lvl="1"/>
            <a:r>
              <a:rPr lang="en-US" dirty="0"/>
              <a:t>Top 10 movies: A list of 10 movies which can be represented as (name 1, name 2, …, name 10).</a:t>
            </a:r>
          </a:p>
          <a:p>
            <a:pPr lvl="1"/>
            <a:r>
              <a:rPr lang="en-US" dirty="0"/>
              <a:t>The objects are ordered.</a:t>
            </a:r>
          </a:p>
          <a:p>
            <a:pPr lvl="1"/>
            <a:r>
              <a:rPr lang="en-US" dirty="0" err="1"/>
              <a:t>i</a:t>
            </a:r>
            <a:r>
              <a:rPr lang="en-US" baseline="30000" dirty="0" err="1"/>
              <a:t>th</a:t>
            </a:r>
            <a:r>
              <a:rPr lang="en-US" dirty="0"/>
              <a:t> element of the list is the </a:t>
            </a:r>
            <a:r>
              <a:rPr lang="en-US" dirty="0" err="1"/>
              <a:t>i</a:t>
            </a:r>
            <a:r>
              <a:rPr lang="en-US" baseline="30000" dirty="0" err="1"/>
              <a:t>th</a:t>
            </a:r>
            <a:r>
              <a:rPr lang="en-US" dirty="0"/>
              <a:t> object.</a:t>
            </a:r>
          </a:p>
          <a:p>
            <a:pPr lvl="1"/>
            <a:r>
              <a:rPr lang="en-US" dirty="0"/>
              <a:t>(</a:t>
            </a:r>
            <a:r>
              <a:rPr lang="en-US" dirty="0" err="1"/>
              <a:t>a,b</a:t>
            </a:r>
            <a:r>
              <a:rPr lang="en-US" dirty="0"/>
              <a:t>) list different than (</a:t>
            </a:r>
            <a:r>
              <a:rPr lang="en-US" dirty="0" err="1"/>
              <a:t>b,a</a:t>
            </a:r>
            <a:r>
              <a:rPr lang="en-US" dirty="0"/>
              <a:t>).</a:t>
            </a:r>
          </a:p>
          <a:p>
            <a:pPr lvl="1"/>
            <a:r>
              <a:rPr lang="en-US" dirty="0"/>
              <a:t>The number of elements in the list is called its length.</a:t>
            </a:r>
          </a:p>
        </p:txBody>
      </p:sp>
    </p:spTree>
    <p:extLst>
      <p:ext uri="{BB962C8B-B14F-4D97-AF65-F5344CB8AC3E}">
        <p14:creationId xmlns:p14="http://schemas.microsoft.com/office/powerpoint/2010/main" val="4151926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Lists</a:t>
            </a:r>
          </a:p>
        </p:txBody>
      </p:sp>
      <p:sp>
        <p:nvSpPr>
          <p:cNvPr id="3" name="Content Placeholder 2"/>
          <p:cNvSpPr>
            <a:spLocks noGrp="1"/>
          </p:cNvSpPr>
          <p:nvPr>
            <p:ph idx="1"/>
          </p:nvPr>
        </p:nvSpPr>
        <p:spPr>
          <a:xfrm>
            <a:off x="457200" y="1600200"/>
            <a:ext cx="8229600" cy="5257800"/>
          </a:xfrm>
        </p:spPr>
        <p:txBody>
          <a:bodyPr>
            <a:normAutofit/>
          </a:bodyPr>
          <a:lstStyle/>
          <a:p>
            <a:r>
              <a:rPr lang="en-US" dirty="0"/>
              <a:t>Consider two sets: </a:t>
            </a:r>
          </a:p>
          <a:p>
            <a:pPr lvl="1"/>
            <a:r>
              <a:rPr lang="en-US" dirty="0"/>
              <a:t>m = number of MACM 101 students in the class;                        </a:t>
            </a:r>
          </a:p>
          <a:p>
            <a:pPr lvl="1"/>
            <a:r>
              <a:rPr lang="en-US" dirty="0"/>
              <a:t>n = number of possible grades ;</a:t>
            </a:r>
          </a:p>
          <a:p>
            <a:r>
              <a:rPr lang="en-US" dirty="0"/>
              <a:t>Consider a list with two objects: </a:t>
            </a:r>
            <a:r>
              <a:rPr lang="en-US" dirty="0">
                <a:solidFill>
                  <a:srgbClr val="0000FF"/>
                </a:solidFill>
              </a:rPr>
              <a:t>(name, grade)</a:t>
            </a:r>
            <a:r>
              <a:rPr lang="en-US" dirty="0"/>
              <a:t> where the first object is </a:t>
            </a:r>
            <a:r>
              <a:rPr lang="en-US" dirty="0">
                <a:solidFill>
                  <a:srgbClr val="0000FF"/>
                </a:solidFill>
              </a:rPr>
              <a:t>name</a:t>
            </a:r>
            <a:r>
              <a:rPr lang="en-US" dirty="0"/>
              <a:t>, and the second object is </a:t>
            </a:r>
            <a:r>
              <a:rPr lang="en-US" dirty="0">
                <a:solidFill>
                  <a:srgbClr val="0000FF"/>
                </a:solidFill>
              </a:rPr>
              <a:t>grade</a:t>
            </a:r>
            <a:r>
              <a:rPr lang="en-US" dirty="0"/>
              <a:t>.</a:t>
            </a:r>
          </a:p>
          <a:p>
            <a:r>
              <a:rPr lang="en-US" dirty="0"/>
              <a:t>How many possible different 2-tuples are possible?</a:t>
            </a:r>
          </a:p>
          <a:p>
            <a:r>
              <a:rPr lang="en-US" dirty="0"/>
              <a:t>The number is </a:t>
            </a:r>
            <a:r>
              <a:rPr lang="en-US" dirty="0" err="1"/>
              <a:t>mn</a:t>
            </a:r>
            <a:r>
              <a:rPr lang="en-US" dirty="0"/>
              <a:t>.</a:t>
            </a:r>
          </a:p>
        </p:txBody>
      </p:sp>
    </p:spTree>
    <p:extLst>
      <p:ext uri="{BB962C8B-B14F-4D97-AF65-F5344CB8AC3E}">
        <p14:creationId xmlns:p14="http://schemas.microsoft.com/office/powerpoint/2010/main" val="2592624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Lists</a:t>
            </a:r>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a:t>Suppose we want to make a list of length three having the property that </a:t>
            </a:r>
          </a:p>
          <a:p>
            <a:pPr lvl="1"/>
            <a:r>
              <a:rPr lang="en-US" dirty="0"/>
              <a:t>the first entry must be an element of the set         </a:t>
            </a:r>
            <a:r>
              <a:rPr lang="en-US" dirty="0">
                <a:solidFill>
                  <a:srgbClr val="0000FF"/>
                </a:solidFill>
              </a:rPr>
              <a:t>{</a:t>
            </a:r>
            <a:r>
              <a:rPr lang="en-US" dirty="0" err="1">
                <a:solidFill>
                  <a:srgbClr val="0000FF"/>
                </a:solidFill>
              </a:rPr>
              <a:t>a,b,c</a:t>
            </a:r>
            <a:r>
              <a:rPr lang="en-US" dirty="0">
                <a:solidFill>
                  <a:srgbClr val="0000FF"/>
                </a:solidFill>
              </a:rPr>
              <a:t>} (p = 3 choices)</a:t>
            </a:r>
            <a:r>
              <a:rPr lang="en-US" dirty="0"/>
              <a:t>, </a:t>
            </a:r>
          </a:p>
          <a:p>
            <a:pPr lvl="1"/>
            <a:r>
              <a:rPr lang="en-US" dirty="0"/>
              <a:t>the second entry must be in </a:t>
            </a:r>
            <a:r>
              <a:rPr lang="en-US" dirty="0">
                <a:solidFill>
                  <a:srgbClr val="0000FF"/>
                </a:solidFill>
              </a:rPr>
              <a:t>{5,7} (q = 2 choices) </a:t>
            </a:r>
            <a:r>
              <a:rPr lang="en-US" dirty="0"/>
              <a:t>and </a:t>
            </a:r>
          </a:p>
          <a:p>
            <a:pPr lvl="1"/>
            <a:r>
              <a:rPr lang="en-US" dirty="0"/>
              <a:t>the third entry must be in </a:t>
            </a:r>
            <a:r>
              <a:rPr lang="en-US" dirty="0">
                <a:solidFill>
                  <a:srgbClr val="0000FF"/>
                </a:solidFill>
              </a:rPr>
              <a:t>C={</a:t>
            </a:r>
            <a:r>
              <a:rPr lang="en-US" dirty="0" err="1">
                <a:solidFill>
                  <a:srgbClr val="0000FF"/>
                </a:solidFill>
              </a:rPr>
              <a:t>a,x</a:t>
            </a:r>
            <a:r>
              <a:rPr lang="en-US" dirty="0">
                <a:solidFill>
                  <a:srgbClr val="0000FF"/>
                </a:solidFill>
              </a:rPr>
              <a:t>} (r = 2 choices)</a:t>
            </a:r>
            <a:r>
              <a:rPr lang="en-US" dirty="0"/>
              <a:t>.</a:t>
            </a:r>
          </a:p>
          <a:p>
            <a:r>
              <a:rPr lang="en-US" dirty="0"/>
              <a:t>How many such lists altogether?</a:t>
            </a:r>
          </a:p>
          <a:p>
            <a:r>
              <a:rPr lang="en-US" dirty="0"/>
              <a:t>Again it is </a:t>
            </a:r>
            <a:r>
              <a:rPr lang="en-US" dirty="0">
                <a:solidFill>
                  <a:srgbClr val="0000FF"/>
                </a:solidFill>
              </a:rPr>
              <a:t>p x q x r</a:t>
            </a:r>
            <a:r>
              <a:rPr lang="en-US" dirty="0"/>
              <a:t>.</a:t>
            </a:r>
          </a:p>
          <a:p>
            <a:r>
              <a:rPr lang="en-US" dirty="0"/>
              <a:t>How do we generate these lists systematically?</a:t>
            </a:r>
          </a:p>
        </p:txBody>
      </p:sp>
    </p:spTree>
    <p:extLst>
      <p:ext uri="{BB962C8B-B14F-4D97-AF65-F5344CB8AC3E}">
        <p14:creationId xmlns:p14="http://schemas.microsoft.com/office/powerpoint/2010/main" val="38080720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82"/>
            <a:ext cx="8229600" cy="1143000"/>
          </a:xfrm>
        </p:spPr>
        <p:txBody>
          <a:bodyPr/>
          <a:lstStyle/>
          <a:p>
            <a:r>
              <a:rPr lang="en-US" dirty="0"/>
              <a:t>Counting Lists (tree diagram)</a:t>
            </a:r>
          </a:p>
        </p:txBody>
      </p:sp>
      <p:sp>
        <p:nvSpPr>
          <p:cNvPr id="3" name="Content Placeholder 2"/>
          <p:cNvSpPr>
            <a:spLocks noGrp="1"/>
          </p:cNvSpPr>
          <p:nvPr>
            <p:ph idx="1"/>
          </p:nvPr>
        </p:nvSpPr>
        <p:spPr>
          <a:xfrm>
            <a:off x="457200" y="1161160"/>
            <a:ext cx="8229600" cy="720426"/>
          </a:xfrm>
        </p:spPr>
        <p:txBody>
          <a:bodyPr>
            <a:normAutofit/>
          </a:bodyPr>
          <a:lstStyle/>
          <a:p>
            <a:r>
              <a:rPr lang="en-US" dirty="0"/>
              <a:t>Constructing lists of length three:</a:t>
            </a:r>
          </a:p>
        </p:txBody>
      </p:sp>
      <p:pic>
        <p:nvPicPr>
          <p:cNvPr id="4" name="Picture 3" descr="Screen Shot 2015-01-29 at 11.15.35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944" y="1881586"/>
            <a:ext cx="7454900" cy="4976414"/>
          </a:xfrm>
          <a:prstGeom prst="rect">
            <a:avLst/>
          </a:prstGeom>
        </p:spPr>
      </p:pic>
    </p:spTree>
    <p:extLst>
      <p:ext uri="{BB962C8B-B14F-4D97-AF65-F5344CB8AC3E}">
        <p14:creationId xmlns:p14="http://schemas.microsoft.com/office/powerpoint/2010/main" val="30207936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r>
              <a:rPr lang="en-US" sz="2800" dirty="0"/>
              <a:t>In BC, the license plate of a car has either three letters followed by three digits, or 3 digits followed by three letters. For example ABC007, 007ABC are two standard license plates. How many different license plates are possible?</a:t>
            </a:r>
          </a:p>
          <a:p>
            <a:pPr lvl="1"/>
            <a:r>
              <a:rPr lang="en-US" sz="2400" dirty="0"/>
              <a:t>Note that any license plates such as ABC007 corresponds to a length-6 list (A, B, C, 0, 0, 7).</a:t>
            </a:r>
          </a:p>
          <a:p>
            <a:pPr lvl="1"/>
            <a:r>
              <a:rPr lang="en-US" sz="2400" dirty="0"/>
              <a:t># of license plates of the type                                 </a:t>
            </a:r>
            <a:r>
              <a:rPr lang="en-US" sz="2400" dirty="0">
                <a:solidFill>
                  <a:srgbClr val="0000FF"/>
                </a:solidFill>
              </a:rPr>
              <a:t>(</a:t>
            </a:r>
            <a:r>
              <a:rPr lang="en-US" sz="2400" dirty="0" err="1">
                <a:solidFill>
                  <a:srgbClr val="0000FF"/>
                </a:solidFill>
              </a:rPr>
              <a:t>letter,letter,letter</a:t>
            </a:r>
            <a:r>
              <a:rPr lang="en-US" sz="2400" dirty="0">
                <a:solidFill>
                  <a:srgbClr val="0000FF"/>
                </a:solidFill>
              </a:rPr>
              <a:t>, </a:t>
            </a:r>
            <a:r>
              <a:rPr lang="en-US" sz="2400" dirty="0" err="1">
                <a:solidFill>
                  <a:srgbClr val="0000FF"/>
                </a:solidFill>
              </a:rPr>
              <a:t>digit,digit,digit</a:t>
            </a:r>
            <a:r>
              <a:rPr lang="en-US" sz="2400" dirty="0">
                <a:solidFill>
                  <a:srgbClr val="0000FF"/>
                </a:solidFill>
              </a:rPr>
              <a:t>) </a:t>
            </a:r>
            <a:r>
              <a:rPr lang="en-US" sz="2400" dirty="0"/>
              <a:t>is 26 x 26 x 26 x 10 x 10 x 10</a:t>
            </a:r>
            <a:endParaRPr lang="en-US" b="1" dirty="0">
              <a:solidFill>
                <a:srgbClr val="FF0000"/>
              </a:solidFill>
            </a:endParaRPr>
          </a:p>
          <a:p>
            <a:pPr marL="914400" lvl="1" indent="-457200"/>
            <a:endParaRPr lang="en-US" dirty="0">
              <a:solidFill>
                <a:srgbClr val="000000"/>
              </a:solidFill>
            </a:endParaRPr>
          </a:p>
        </p:txBody>
      </p:sp>
    </p:spTree>
    <p:extLst>
      <p:ext uri="{BB962C8B-B14F-4D97-AF65-F5344CB8AC3E}">
        <p14:creationId xmlns:p14="http://schemas.microsoft.com/office/powerpoint/2010/main" val="2913542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Sum</a:t>
            </a:r>
          </a:p>
        </p:txBody>
      </p:sp>
      <p:sp>
        <p:nvSpPr>
          <p:cNvPr id="3" name="Content Placeholder 2"/>
          <p:cNvSpPr>
            <a:spLocks noGrp="1"/>
          </p:cNvSpPr>
          <p:nvPr>
            <p:ph idx="1"/>
          </p:nvPr>
        </p:nvSpPr>
        <p:spPr>
          <a:xfrm>
            <a:off x="0" y="1600200"/>
            <a:ext cx="9144000" cy="5257800"/>
          </a:xfrm>
        </p:spPr>
        <p:txBody>
          <a:bodyPr>
            <a:normAutofit/>
          </a:bodyPr>
          <a:lstStyle/>
          <a:p>
            <a:r>
              <a:rPr lang="en-US" sz="2800" dirty="0"/>
              <a:t>If the first task can be performed in m ways, while a second task can be performed in n ways, and the two tasks cannot be performed simultaneously, performing either task can be accomplished in any one of m + n ways.</a:t>
            </a:r>
          </a:p>
        </p:txBody>
      </p:sp>
    </p:spTree>
    <p:extLst>
      <p:ext uri="{BB962C8B-B14F-4D97-AF65-F5344CB8AC3E}">
        <p14:creationId xmlns:p14="http://schemas.microsoft.com/office/powerpoint/2010/main" val="33164948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r>
              <a:rPr lang="en-US" sz="2800" dirty="0"/>
              <a:t>In BC, the license plate of a car has either three letters followed by three digits, or 3 digits followed by three letters. For example ABC007, 007ABC are two standard license plates. How many different license plates are possible?</a:t>
            </a:r>
          </a:p>
          <a:p>
            <a:pPr lvl="1"/>
            <a:r>
              <a:rPr lang="en-US" sz="2400" dirty="0"/>
              <a:t>Note that any license plates such as ABC007 corresponds to a length-6 list (A, B, C, 0, 0, 7).</a:t>
            </a:r>
          </a:p>
          <a:p>
            <a:pPr lvl="1"/>
            <a:r>
              <a:rPr lang="en-US" sz="2400" dirty="0"/>
              <a:t># of license plates of the type                                 </a:t>
            </a:r>
            <a:r>
              <a:rPr lang="en-US" sz="2400" dirty="0">
                <a:solidFill>
                  <a:srgbClr val="0000FF"/>
                </a:solidFill>
              </a:rPr>
              <a:t>(</a:t>
            </a:r>
            <a:r>
              <a:rPr lang="en-US" sz="2400" dirty="0" err="1">
                <a:solidFill>
                  <a:srgbClr val="0000FF"/>
                </a:solidFill>
              </a:rPr>
              <a:t>letter,letter,letter</a:t>
            </a:r>
            <a:r>
              <a:rPr lang="en-US" sz="2400" dirty="0">
                <a:solidFill>
                  <a:srgbClr val="0000FF"/>
                </a:solidFill>
              </a:rPr>
              <a:t>, </a:t>
            </a:r>
            <a:r>
              <a:rPr lang="en-US" sz="2400" dirty="0" err="1">
                <a:solidFill>
                  <a:srgbClr val="0000FF"/>
                </a:solidFill>
              </a:rPr>
              <a:t>digit,digit,digit</a:t>
            </a:r>
            <a:r>
              <a:rPr lang="en-US" sz="2400" dirty="0">
                <a:solidFill>
                  <a:srgbClr val="0000FF"/>
                </a:solidFill>
              </a:rPr>
              <a:t>) </a:t>
            </a:r>
            <a:r>
              <a:rPr lang="en-US" sz="2400" dirty="0"/>
              <a:t>is 26 x 26 x 26 x 10 x 10 x 10</a:t>
            </a:r>
          </a:p>
          <a:p>
            <a:pPr lvl="1"/>
            <a:r>
              <a:rPr lang="en-US" sz="2400" dirty="0">
                <a:solidFill>
                  <a:srgbClr val="000000"/>
                </a:solidFill>
              </a:rPr>
              <a:t># of license plates of the type </a:t>
            </a:r>
          </a:p>
          <a:p>
            <a:pPr marL="457200" lvl="1" indent="0">
              <a:buNone/>
            </a:pPr>
            <a:r>
              <a:rPr lang="en-US" sz="2400" dirty="0">
                <a:solidFill>
                  <a:srgbClr val="000000"/>
                </a:solidFill>
              </a:rPr>
              <a:t>    </a:t>
            </a:r>
            <a:r>
              <a:rPr lang="en-US" sz="2400" dirty="0">
                <a:solidFill>
                  <a:srgbClr val="0000FF"/>
                </a:solidFill>
              </a:rPr>
              <a:t>(</a:t>
            </a:r>
            <a:r>
              <a:rPr lang="en-US" sz="2400" dirty="0" err="1">
                <a:solidFill>
                  <a:srgbClr val="0000FF"/>
                </a:solidFill>
              </a:rPr>
              <a:t>digit,digit,digit,letter,letter,letter</a:t>
            </a:r>
            <a:r>
              <a:rPr lang="en-US" sz="2400" dirty="0">
                <a:solidFill>
                  <a:srgbClr val="0000FF"/>
                </a:solidFill>
              </a:rPr>
              <a:t>)</a:t>
            </a:r>
            <a:r>
              <a:rPr lang="en-US" sz="2400" dirty="0">
                <a:solidFill>
                  <a:srgbClr val="000000"/>
                </a:solidFill>
              </a:rPr>
              <a:t> is 10 x 10 x 10 x 26 x 26 x 26</a:t>
            </a:r>
          </a:p>
          <a:p>
            <a:pPr marL="457200" lvl="1" indent="0">
              <a:buNone/>
            </a:pPr>
            <a:endParaRPr lang="en-US" dirty="0">
              <a:solidFill>
                <a:srgbClr val="000000"/>
              </a:solidFill>
            </a:endParaRPr>
          </a:p>
        </p:txBody>
      </p:sp>
    </p:spTree>
    <p:extLst>
      <p:ext uri="{BB962C8B-B14F-4D97-AF65-F5344CB8AC3E}">
        <p14:creationId xmlns:p14="http://schemas.microsoft.com/office/powerpoint/2010/main" val="1144860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r>
              <a:rPr lang="en-US" sz="2800" dirty="0"/>
              <a:t>In BC, the license plate of a car has either three letters followed by three digits, or 3 digits followed by three letters. For example ABC007, 007ABC are two standard license plates. How many different license plates are possible?</a:t>
            </a:r>
          </a:p>
          <a:p>
            <a:pPr lvl="1"/>
            <a:r>
              <a:rPr lang="en-US" sz="2400" dirty="0"/>
              <a:t>Note that any license plates such as ABC007 corresponds to a length-6 list (A, B, C, 0, 0, 7).</a:t>
            </a:r>
          </a:p>
          <a:p>
            <a:pPr lvl="1"/>
            <a:r>
              <a:rPr lang="en-US" sz="2400" dirty="0"/>
              <a:t># of license plates of the type                                 </a:t>
            </a:r>
            <a:r>
              <a:rPr lang="en-US" sz="2400" dirty="0">
                <a:solidFill>
                  <a:srgbClr val="0000FF"/>
                </a:solidFill>
              </a:rPr>
              <a:t>(</a:t>
            </a:r>
            <a:r>
              <a:rPr lang="en-US" sz="2400" dirty="0" err="1">
                <a:solidFill>
                  <a:srgbClr val="0000FF"/>
                </a:solidFill>
              </a:rPr>
              <a:t>letter,letter,letter</a:t>
            </a:r>
            <a:r>
              <a:rPr lang="en-US" sz="2400" dirty="0">
                <a:solidFill>
                  <a:srgbClr val="0000FF"/>
                </a:solidFill>
              </a:rPr>
              <a:t>, </a:t>
            </a:r>
            <a:r>
              <a:rPr lang="en-US" sz="2400" dirty="0" err="1">
                <a:solidFill>
                  <a:srgbClr val="0000FF"/>
                </a:solidFill>
              </a:rPr>
              <a:t>digit,digit,digit</a:t>
            </a:r>
            <a:r>
              <a:rPr lang="en-US" sz="2400" dirty="0">
                <a:solidFill>
                  <a:srgbClr val="0000FF"/>
                </a:solidFill>
              </a:rPr>
              <a:t>) </a:t>
            </a:r>
            <a:r>
              <a:rPr lang="en-US" sz="2400" dirty="0"/>
              <a:t>is 26 x 26 x 26 x 10 x 10 x 10</a:t>
            </a:r>
          </a:p>
          <a:p>
            <a:pPr lvl="1"/>
            <a:r>
              <a:rPr lang="en-US" sz="2400" dirty="0">
                <a:solidFill>
                  <a:srgbClr val="000000"/>
                </a:solidFill>
              </a:rPr>
              <a:t># of license plates of the type </a:t>
            </a:r>
          </a:p>
          <a:p>
            <a:pPr marL="457200" lvl="1" indent="0">
              <a:buNone/>
            </a:pPr>
            <a:r>
              <a:rPr lang="en-US" sz="2400" dirty="0">
                <a:solidFill>
                  <a:srgbClr val="000000"/>
                </a:solidFill>
              </a:rPr>
              <a:t>    </a:t>
            </a:r>
            <a:r>
              <a:rPr lang="en-US" sz="2400" dirty="0">
                <a:solidFill>
                  <a:srgbClr val="0000FF"/>
                </a:solidFill>
              </a:rPr>
              <a:t>(</a:t>
            </a:r>
            <a:r>
              <a:rPr lang="en-US" sz="2400" dirty="0" err="1">
                <a:solidFill>
                  <a:srgbClr val="0000FF"/>
                </a:solidFill>
              </a:rPr>
              <a:t>digit,digit,digit,letter,letter,letter</a:t>
            </a:r>
            <a:r>
              <a:rPr lang="en-US" sz="2400" dirty="0">
                <a:solidFill>
                  <a:srgbClr val="0000FF"/>
                </a:solidFill>
              </a:rPr>
              <a:t>)</a:t>
            </a:r>
            <a:r>
              <a:rPr lang="en-US" sz="2400" dirty="0">
                <a:solidFill>
                  <a:srgbClr val="000000"/>
                </a:solidFill>
              </a:rPr>
              <a:t> is 10 x 10 x 10 x 26 x 26 x 26</a:t>
            </a:r>
          </a:p>
          <a:p>
            <a:pPr marL="914400" lvl="1" indent="-457200"/>
            <a:r>
              <a:rPr lang="en-US" b="1" dirty="0">
                <a:solidFill>
                  <a:srgbClr val="FF0000"/>
                </a:solidFill>
              </a:rPr>
              <a:t>Total = 2 x  26 x 26 x 26 x 10 x 10 x 10</a:t>
            </a:r>
          </a:p>
          <a:p>
            <a:pPr marL="914400" lvl="1" indent="-457200"/>
            <a:endParaRPr lang="en-US" dirty="0">
              <a:solidFill>
                <a:srgbClr val="000000"/>
              </a:solidFill>
            </a:endParaRPr>
          </a:p>
        </p:txBody>
      </p:sp>
    </p:spTree>
    <p:extLst>
      <p:ext uri="{BB962C8B-B14F-4D97-AF65-F5344CB8AC3E}">
        <p14:creationId xmlns:p14="http://schemas.microsoft.com/office/powerpoint/2010/main" val="13678784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dirty="0">
                <a:solidFill>
                  <a:srgbClr val="000000"/>
                </a:solidFill>
              </a:rPr>
              <a:t>Consider making lists from the symbols A, B, C, D, E, F, G</a:t>
            </a:r>
          </a:p>
          <a:p>
            <a:pPr marL="971550" lvl="1" indent="-514350">
              <a:buAutoNum type="alphaLcParenBoth"/>
            </a:pPr>
            <a:r>
              <a:rPr lang="en-US" dirty="0">
                <a:solidFill>
                  <a:srgbClr val="000000"/>
                </a:solidFill>
              </a:rPr>
              <a:t>How many length-4 lists are possible if repetition is allowed (i.e. a symbol may appear more than once)?</a:t>
            </a:r>
          </a:p>
          <a:p>
            <a:pPr marL="971550" lvl="1" indent="-514350">
              <a:buAutoNum type="alphaLcParenBoth"/>
            </a:pPr>
            <a:r>
              <a:rPr lang="en-US" dirty="0">
                <a:solidFill>
                  <a:srgbClr val="000000"/>
                </a:solidFill>
              </a:rPr>
              <a:t> How many length-4 lists are possible if repetition is </a:t>
            </a:r>
            <a:r>
              <a:rPr lang="en-US" b="1" dirty="0">
                <a:solidFill>
                  <a:srgbClr val="FF0000"/>
                </a:solidFill>
              </a:rPr>
              <a:t>not</a:t>
            </a:r>
            <a:r>
              <a:rPr lang="en-US" dirty="0">
                <a:solidFill>
                  <a:srgbClr val="000000"/>
                </a:solidFill>
              </a:rPr>
              <a:t> allowed?</a:t>
            </a:r>
          </a:p>
          <a:p>
            <a:pPr marL="971550" lvl="1" indent="-514350">
              <a:buAutoNum type="alphaLcParenBoth"/>
            </a:pPr>
            <a:r>
              <a:rPr lang="en-US" dirty="0">
                <a:solidFill>
                  <a:srgbClr val="000000"/>
                </a:solidFill>
              </a:rPr>
              <a:t>How many length-4 lists are possible if repetition is </a:t>
            </a:r>
            <a:r>
              <a:rPr lang="en-US" b="1" dirty="0">
                <a:solidFill>
                  <a:srgbClr val="FF0000"/>
                </a:solidFill>
              </a:rPr>
              <a:t>not</a:t>
            </a:r>
            <a:r>
              <a:rPr lang="en-US" dirty="0">
                <a:solidFill>
                  <a:srgbClr val="000000"/>
                </a:solidFill>
              </a:rPr>
              <a:t> allowed and the list must contain an E?</a:t>
            </a:r>
          </a:p>
          <a:p>
            <a:pPr marL="971550" lvl="1" indent="-514350">
              <a:buFont typeface="Arial"/>
              <a:buAutoNum type="alphaLcParenBoth"/>
            </a:pPr>
            <a:r>
              <a:rPr lang="en-US" dirty="0">
                <a:solidFill>
                  <a:srgbClr val="000000"/>
                </a:solidFill>
              </a:rPr>
              <a:t>How many length-4 lists are possible if repetition is allowed and the list must contain an E?</a:t>
            </a:r>
          </a:p>
        </p:txBody>
      </p:sp>
    </p:spTree>
    <p:extLst>
      <p:ext uri="{BB962C8B-B14F-4D97-AF65-F5344CB8AC3E}">
        <p14:creationId xmlns:p14="http://schemas.microsoft.com/office/powerpoint/2010/main" val="24986111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dirty="0">
                <a:solidFill>
                  <a:srgbClr val="000000"/>
                </a:solidFill>
              </a:rPr>
              <a:t>Consider making lists from the symbols A, B, C, D, E, F, G</a:t>
            </a:r>
          </a:p>
          <a:p>
            <a:pPr marL="971550" lvl="1" indent="-514350">
              <a:buAutoNum type="alphaLcParenBoth"/>
            </a:pPr>
            <a:r>
              <a:rPr lang="en-US" dirty="0">
                <a:solidFill>
                  <a:srgbClr val="000000"/>
                </a:solidFill>
              </a:rPr>
              <a:t>How many length-4 lists are possible if repetition is allowed (i.e. a symbol may appear more than once)?</a:t>
            </a:r>
          </a:p>
          <a:p>
            <a:pPr marL="457200" lvl="1" indent="0">
              <a:buNone/>
            </a:pPr>
            <a:r>
              <a:rPr lang="en-US" b="1" dirty="0" err="1">
                <a:solidFill>
                  <a:srgbClr val="FF0000"/>
                </a:solidFill>
              </a:rPr>
              <a:t>Ans</a:t>
            </a:r>
            <a:r>
              <a:rPr lang="en-US" b="1" dirty="0">
                <a:solidFill>
                  <a:srgbClr val="FF0000"/>
                </a:solidFill>
              </a:rPr>
              <a:t>:</a:t>
            </a:r>
            <a:r>
              <a:rPr lang="en-US" dirty="0">
                <a:solidFill>
                  <a:srgbClr val="000000"/>
                </a:solidFill>
              </a:rPr>
              <a:t> </a:t>
            </a:r>
          </a:p>
        </p:txBody>
      </p:sp>
    </p:spTree>
    <p:extLst>
      <p:ext uri="{BB962C8B-B14F-4D97-AF65-F5344CB8AC3E}">
        <p14:creationId xmlns:p14="http://schemas.microsoft.com/office/powerpoint/2010/main" val="8151315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dirty="0">
                <a:solidFill>
                  <a:srgbClr val="000000"/>
                </a:solidFill>
              </a:rPr>
              <a:t>Consider making lists from the symbols A, B, C, D, E, F, G</a:t>
            </a:r>
          </a:p>
          <a:p>
            <a:pPr marL="971550" lvl="1" indent="-514350">
              <a:buAutoNum type="alphaLcParenBoth"/>
            </a:pPr>
            <a:r>
              <a:rPr lang="en-US" dirty="0">
                <a:solidFill>
                  <a:srgbClr val="000000"/>
                </a:solidFill>
              </a:rPr>
              <a:t>How many length-4 lists are possible if repetition is allowed (i.e. a symbol may appear more than once)?</a:t>
            </a:r>
          </a:p>
          <a:p>
            <a:pPr marL="457200" lvl="1" indent="0">
              <a:buNone/>
            </a:pPr>
            <a:r>
              <a:rPr lang="en-US" b="1" dirty="0" err="1">
                <a:solidFill>
                  <a:srgbClr val="FF0000"/>
                </a:solidFill>
              </a:rPr>
              <a:t>Ans</a:t>
            </a:r>
            <a:r>
              <a:rPr lang="en-US" b="1" dirty="0">
                <a:solidFill>
                  <a:srgbClr val="FF0000"/>
                </a:solidFill>
              </a:rPr>
              <a:t>:</a:t>
            </a:r>
            <a:r>
              <a:rPr lang="en-US" dirty="0">
                <a:solidFill>
                  <a:srgbClr val="000000"/>
                </a:solidFill>
              </a:rPr>
              <a:t> </a:t>
            </a:r>
          </a:p>
          <a:p>
            <a:pPr marL="457200" lvl="1" indent="0">
              <a:buNone/>
            </a:pPr>
            <a:r>
              <a:rPr lang="en-US" dirty="0">
                <a:solidFill>
                  <a:srgbClr val="0000FF"/>
                </a:solidFill>
              </a:rPr>
              <a:t>There are 7 choices for each position of the list. Therefore, the number of length-4 lists in this case is        7 x 7 x 7 x 7.</a:t>
            </a:r>
          </a:p>
        </p:txBody>
      </p:sp>
    </p:spTree>
    <p:extLst>
      <p:ext uri="{BB962C8B-B14F-4D97-AF65-F5344CB8AC3E}">
        <p14:creationId xmlns:p14="http://schemas.microsoft.com/office/powerpoint/2010/main" val="32248625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dirty="0">
                <a:solidFill>
                  <a:srgbClr val="000000"/>
                </a:solidFill>
              </a:rPr>
              <a:t>Consider making lists from the symbols A, B, C, D, E, F, G</a:t>
            </a:r>
          </a:p>
          <a:p>
            <a:pPr marL="457200" lvl="1" indent="0">
              <a:buNone/>
            </a:pPr>
            <a:r>
              <a:rPr lang="en-US" dirty="0">
                <a:solidFill>
                  <a:srgbClr val="000000"/>
                </a:solidFill>
              </a:rPr>
              <a:t>(b) How many length-4 lists are possible if repetition is </a:t>
            </a:r>
            <a:r>
              <a:rPr lang="en-US" b="1" dirty="0">
                <a:solidFill>
                  <a:srgbClr val="FF0000"/>
                </a:solidFill>
              </a:rPr>
              <a:t>not</a:t>
            </a:r>
            <a:r>
              <a:rPr lang="en-US" dirty="0">
                <a:solidFill>
                  <a:srgbClr val="000000"/>
                </a:solidFill>
              </a:rPr>
              <a:t> allowed?</a:t>
            </a:r>
          </a:p>
          <a:p>
            <a:pPr marL="457200" lvl="1" indent="0">
              <a:buNone/>
            </a:pPr>
            <a:r>
              <a:rPr lang="en-US" b="1" dirty="0" err="1">
                <a:solidFill>
                  <a:srgbClr val="0000FF"/>
                </a:solidFill>
              </a:rPr>
              <a:t>Ans</a:t>
            </a:r>
            <a:endParaRPr lang="en-US" b="1" dirty="0">
              <a:solidFill>
                <a:srgbClr val="0000FF"/>
              </a:solidFill>
            </a:endParaRPr>
          </a:p>
        </p:txBody>
      </p:sp>
    </p:spTree>
    <p:extLst>
      <p:ext uri="{BB962C8B-B14F-4D97-AF65-F5344CB8AC3E}">
        <p14:creationId xmlns:p14="http://schemas.microsoft.com/office/powerpoint/2010/main" val="25811641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fontScale="92500" lnSpcReduction="10000"/>
          </a:bodyPr>
          <a:lstStyle/>
          <a:p>
            <a:pPr marL="514350" indent="-457200"/>
            <a:r>
              <a:rPr lang="en-US" dirty="0">
                <a:solidFill>
                  <a:srgbClr val="000000"/>
                </a:solidFill>
              </a:rPr>
              <a:t>Consider making lists from the symbols A, B, C, D, E, F, G</a:t>
            </a:r>
          </a:p>
          <a:p>
            <a:pPr marL="457200" lvl="1" indent="0">
              <a:buNone/>
            </a:pPr>
            <a:r>
              <a:rPr lang="en-US" dirty="0">
                <a:solidFill>
                  <a:srgbClr val="000000"/>
                </a:solidFill>
              </a:rPr>
              <a:t>(b) How many length-4 lists are possible if repetition is </a:t>
            </a:r>
            <a:r>
              <a:rPr lang="en-US" b="1" dirty="0">
                <a:solidFill>
                  <a:srgbClr val="FF0000"/>
                </a:solidFill>
              </a:rPr>
              <a:t>not</a:t>
            </a:r>
            <a:r>
              <a:rPr lang="en-US" dirty="0">
                <a:solidFill>
                  <a:srgbClr val="000000"/>
                </a:solidFill>
              </a:rPr>
              <a:t> allowed?</a:t>
            </a:r>
          </a:p>
          <a:p>
            <a:pPr marL="457200" lvl="1" indent="0">
              <a:buNone/>
            </a:pPr>
            <a:r>
              <a:rPr lang="en-US" b="1" dirty="0" err="1">
                <a:solidFill>
                  <a:srgbClr val="0000FF"/>
                </a:solidFill>
              </a:rPr>
              <a:t>Ans</a:t>
            </a:r>
            <a:endParaRPr lang="en-US" b="1" dirty="0">
              <a:solidFill>
                <a:srgbClr val="0000FF"/>
              </a:solidFill>
            </a:endParaRPr>
          </a:p>
          <a:p>
            <a:pPr lvl="1"/>
            <a:r>
              <a:rPr lang="en-US" sz="2400" dirty="0">
                <a:solidFill>
                  <a:srgbClr val="000000"/>
                </a:solidFill>
              </a:rPr>
              <a:t>Here repetition is not allowed. </a:t>
            </a:r>
          </a:p>
          <a:p>
            <a:pPr lvl="1"/>
            <a:r>
              <a:rPr lang="en-US" sz="2400" dirty="0">
                <a:solidFill>
                  <a:srgbClr val="000000"/>
                </a:solidFill>
              </a:rPr>
              <a:t>Note that once the letter for position one of the list is chosen, the same letter cannot be chosen again. </a:t>
            </a:r>
          </a:p>
          <a:p>
            <a:pPr lvl="1"/>
            <a:r>
              <a:rPr lang="en-US" sz="2400" dirty="0">
                <a:solidFill>
                  <a:srgbClr val="000000"/>
                </a:solidFill>
              </a:rPr>
              <a:t>Thus the choice for the first position is </a:t>
            </a:r>
            <a:r>
              <a:rPr lang="en-US" sz="2400" dirty="0">
                <a:solidFill>
                  <a:srgbClr val="0000FF"/>
                </a:solidFill>
              </a:rPr>
              <a:t>7</a:t>
            </a:r>
            <a:r>
              <a:rPr lang="en-US" sz="2400" dirty="0">
                <a:solidFill>
                  <a:srgbClr val="000000"/>
                </a:solidFill>
              </a:rPr>
              <a:t>, and the choice for the second position is </a:t>
            </a:r>
            <a:r>
              <a:rPr lang="en-US" sz="2400" dirty="0">
                <a:solidFill>
                  <a:srgbClr val="0000FF"/>
                </a:solidFill>
              </a:rPr>
              <a:t>6</a:t>
            </a:r>
            <a:r>
              <a:rPr lang="en-US" sz="2400" dirty="0">
                <a:solidFill>
                  <a:srgbClr val="000000"/>
                </a:solidFill>
              </a:rPr>
              <a:t>. </a:t>
            </a:r>
          </a:p>
          <a:p>
            <a:pPr lvl="1"/>
            <a:r>
              <a:rPr lang="en-US" sz="2400" dirty="0">
                <a:solidFill>
                  <a:srgbClr val="000000"/>
                </a:solidFill>
              </a:rPr>
              <a:t>Once the second position of the list is filled, there only </a:t>
            </a:r>
            <a:r>
              <a:rPr lang="en-US" sz="2400" dirty="0">
                <a:solidFill>
                  <a:srgbClr val="0000FF"/>
                </a:solidFill>
              </a:rPr>
              <a:t>5</a:t>
            </a:r>
            <a:r>
              <a:rPr lang="en-US" sz="2400" dirty="0">
                <a:solidFill>
                  <a:srgbClr val="000000"/>
                </a:solidFill>
              </a:rPr>
              <a:t> choices for the third position of the list. </a:t>
            </a:r>
          </a:p>
          <a:p>
            <a:pPr lvl="1"/>
            <a:r>
              <a:rPr lang="en-US" sz="2400" dirty="0">
                <a:solidFill>
                  <a:srgbClr val="000000"/>
                </a:solidFill>
              </a:rPr>
              <a:t>Therefore, the total number length-4 lists is </a:t>
            </a:r>
            <a:r>
              <a:rPr lang="en-US" sz="2400" dirty="0">
                <a:solidFill>
                  <a:srgbClr val="0000FF"/>
                </a:solidFill>
              </a:rPr>
              <a:t>7 x 6 x 5 x 4</a:t>
            </a:r>
          </a:p>
        </p:txBody>
      </p:sp>
    </p:spTree>
    <p:extLst>
      <p:ext uri="{BB962C8B-B14F-4D97-AF65-F5344CB8AC3E}">
        <p14:creationId xmlns:p14="http://schemas.microsoft.com/office/powerpoint/2010/main" val="19930239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(c) How many length-4 lists are possible if repetition is </a:t>
            </a:r>
            <a:r>
              <a:rPr lang="en-US" sz="2400" b="1" dirty="0">
                <a:solidFill>
                  <a:srgbClr val="FF0000"/>
                </a:solidFill>
              </a:rPr>
              <a:t>not</a:t>
            </a:r>
            <a:r>
              <a:rPr lang="en-US" sz="2400" dirty="0">
                <a:solidFill>
                  <a:srgbClr val="000000"/>
                </a:solidFill>
              </a:rPr>
              <a:t> allowed and the list must contain an E?</a:t>
            </a:r>
          </a:p>
          <a:p>
            <a:pPr marL="457200" lvl="1" indent="0">
              <a:buNone/>
            </a:pPr>
            <a:r>
              <a:rPr lang="en-US" sz="2400" b="1" dirty="0" err="1">
                <a:solidFill>
                  <a:srgbClr val="0000FF"/>
                </a:solidFill>
              </a:rPr>
              <a:t>Ans</a:t>
            </a:r>
            <a:r>
              <a:rPr lang="en-US" sz="2400" b="1" dirty="0">
                <a:solidFill>
                  <a:srgbClr val="0000FF"/>
                </a:solidFill>
              </a:rPr>
              <a:t>:</a:t>
            </a: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22993141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(c) How many length-4 lists are possible if repetition is </a:t>
            </a:r>
            <a:r>
              <a:rPr lang="en-US" sz="2400" b="1" dirty="0">
                <a:solidFill>
                  <a:srgbClr val="FF0000"/>
                </a:solidFill>
              </a:rPr>
              <a:t>not</a:t>
            </a:r>
            <a:r>
              <a:rPr lang="en-US" sz="2400" dirty="0">
                <a:solidFill>
                  <a:srgbClr val="000000"/>
                </a:solidFill>
              </a:rPr>
              <a:t>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There are four types of lists depending on whether E occurs as the first, second, third or fourth entry. These four types are shown below.</a:t>
            </a:r>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p:txBody>
      </p:sp>
      <p:pic>
        <p:nvPicPr>
          <p:cNvPr id="5" name="Picture 4" descr="Screen Shot 2015-01-29 at 2.08.5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114586"/>
            <a:ext cx="8547100" cy="1739900"/>
          </a:xfrm>
          <a:prstGeom prst="rect">
            <a:avLst/>
          </a:prstGeom>
        </p:spPr>
      </p:pic>
    </p:spTree>
    <p:extLst>
      <p:ext uri="{BB962C8B-B14F-4D97-AF65-F5344CB8AC3E}">
        <p14:creationId xmlns:p14="http://schemas.microsoft.com/office/powerpoint/2010/main" val="21287071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600200"/>
            <a:ext cx="9018579" cy="5257800"/>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(c) How many length-4 lists are possible if repetition is </a:t>
            </a:r>
            <a:r>
              <a:rPr lang="en-US" sz="2400" b="1" dirty="0">
                <a:solidFill>
                  <a:srgbClr val="FF0000"/>
                </a:solidFill>
              </a:rPr>
              <a:t>not</a:t>
            </a:r>
            <a:r>
              <a:rPr lang="en-US" sz="2400" dirty="0">
                <a:solidFill>
                  <a:srgbClr val="000000"/>
                </a:solidFill>
              </a:rPr>
              <a:t>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There are four types of lists depending on whether E occurs as the first, second, third or fourth entry. These four types are shown below.</a:t>
            </a:r>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r>
              <a:rPr lang="en-US" b="1" dirty="0">
                <a:solidFill>
                  <a:srgbClr val="0000FF"/>
                </a:solidFill>
              </a:rPr>
              <a:t>Total # =(6 x 5 x 4) + (6 x 5 x 4) + (6 x 5 x 4) + (6 x 5 x 4)</a:t>
            </a:r>
            <a:endParaRPr lang="en-US" sz="3200" b="1" dirty="0">
              <a:solidFill>
                <a:srgbClr val="0000FF"/>
              </a:solidFill>
            </a:endParaRPr>
          </a:p>
        </p:txBody>
      </p:sp>
      <p:pic>
        <p:nvPicPr>
          <p:cNvPr id="5" name="Picture 4" descr="Screen Shot 2015-01-29 at 2.08.5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114586"/>
            <a:ext cx="8547100" cy="1739900"/>
          </a:xfrm>
          <a:prstGeom prst="rect">
            <a:avLst/>
          </a:prstGeom>
        </p:spPr>
      </p:pic>
    </p:spTree>
    <p:extLst>
      <p:ext uri="{BB962C8B-B14F-4D97-AF65-F5344CB8AC3E}">
        <p14:creationId xmlns:p14="http://schemas.microsoft.com/office/powerpoint/2010/main" val="1548569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Sum</a:t>
            </a:r>
          </a:p>
        </p:txBody>
      </p:sp>
      <p:sp>
        <p:nvSpPr>
          <p:cNvPr id="3" name="Content Placeholder 2"/>
          <p:cNvSpPr>
            <a:spLocks noGrp="1"/>
          </p:cNvSpPr>
          <p:nvPr>
            <p:ph idx="1"/>
          </p:nvPr>
        </p:nvSpPr>
        <p:spPr>
          <a:xfrm>
            <a:off x="0" y="1600200"/>
            <a:ext cx="9144000" cy="5257800"/>
          </a:xfrm>
        </p:spPr>
        <p:txBody>
          <a:bodyPr>
            <a:normAutofit/>
          </a:bodyPr>
          <a:lstStyle/>
          <a:p>
            <a:pPr marL="0" indent="0">
              <a:buNone/>
            </a:pPr>
            <a:endParaRPr lang="en-US" sz="2800" dirty="0"/>
          </a:p>
          <a:p>
            <a:pPr marL="0" indent="0">
              <a:buNone/>
            </a:pPr>
            <a:r>
              <a:rPr lang="en-IN" dirty="0"/>
              <a:t>Theorem 8.1.2: The sum rule.</a:t>
            </a:r>
          </a:p>
          <a:p>
            <a:r>
              <a:rPr lang="en-IN" dirty="0"/>
              <a:t>Consider n sets, A</a:t>
            </a:r>
            <a:r>
              <a:rPr lang="en-IN" baseline="-25000" dirty="0"/>
              <a:t>1</a:t>
            </a:r>
            <a:r>
              <a:rPr lang="en-IN" dirty="0"/>
              <a:t>, A</a:t>
            </a:r>
            <a:r>
              <a:rPr lang="en-IN" baseline="-25000" dirty="0"/>
              <a:t>2</a:t>
            </a:r>
            <a:r>
              <a:rPr lang="en-IN" dirty="0"/>
              <a:t>,...,A</a:t>
            </a:r>
            <a:r>
              <a:rPr lang="en-IN" baseline="-25000" dirty="0"/>
              <a:t>n</a:t>
            </a:r>
            <a:r>
              <a:rPr lang="en-IN" dirty="0"/>
              <a:t>. If the sets are mutually disjoint (A</a:t>
            </a:r>
            <a:r>
              <a:rPr lang="en-IN" baseline="-25000" dirty="0"/>
              <a:t>i</a:t>
            </a:r>
            <a:r>
              <a:rPr lang="en-IN" dirty="0"/>
              <a:t> ∩ </a:t>
            </a:r>
            <a:r>
              <a:rPr lang="en-IN" dirty="0" err="1"/>
              <a:t>A</a:t>
            </a:r>
            <a:r>
              <a:rPr lang="en-IN" baseline="-25000" dirty="0" err="1"/>
              <a:t>j</a:t>
            </a:r>
            <a:r>
              <a:rPr lang="en-IN" dirty="0"/>
              <a:t> = ∅ for </a:t>
            </a:r>
            <a:r>
              <a:rPr lang="en-IN" dirty="0" err="1"/>
              <a:t>i</a:t>
            </a:r>
            <a:r>
              <a:rPr lang="en-IN" dirty="0"/>
              <a:t> ≠ j), then</a:t>
            </a:r>
          </a:p>
          <a:p>
            <a:endParaRPr lang="en-IN" dirty="0"/>
          </a:p>
          <a:p>
            <a:pPr marL="0" indent="0">
              <a:buNone/>
            </a:pPr>
            <a:r>
              <a:rPr lang="en-IN" dirty="0"/>
              <a:t>	|A</a:t>
            </a:r>
            <a:r>
              <a:rPr lang="en-IN" baseline="-25000" dirty="0"/>
              <a:t>1</a:t>
            </a:r>
            <a:r>
              <a:rPr lang="en-IN" dirty="0"/>
              <a:t> ∪ A</a:t>
            </a:r>
            <a:r>
              <a:rPr lang="en-IN" baseline="-25000" dirty="0"/>
              <a:t>2</a:t>
            </a:r>
            <a:r>
              <a:rPr lang="en-IN" dirty="0"/>
              <a:t> ∪ … ∪ A</a:t>
            </a:r>
            <a:r>
              <a:rPr lang="en-IN" baseline="-25000" dirty="0"/>
              <a:t>n</a:t>
            </a:r>
            <a:r>
              <a:rPr lang="en-IN" dirty="0"/>
              <a:t>| = |A</a:t>
            </a:r>
            <a:r>
              <a:rPr lang="en-IN" baseline="-25000" dirty="0"/>
              <a:t>1</a:t>
            </a:r>
            <a:r>
              <a:rPr lang="en-IN" dirty="0"/>
              <a:t>| + |A</a:t>
            </a:r>
            <a:r>
              <a:rPr lang="en-IN" baseline="-25000" dirty="0"/>
              <a:t>2</a:t>
            </a:r>
            <a:r>
              <a:rPr lang="en-IN" dirty="0"/>
              <a:t>| + … + |A</a:t>
            </a:r>
            <a:r>
              <a:rPr lang="en-IN" baseline="-25000" dirty="0"/>
              <a:t>n</a:t>
            </a:r>
            <a:r>
              <a:rPr lang="en-IN" dirty="0"/>
              <a:t>|</a:t>
            </a:r>
          </a:p>
          <a:p>
            <a:pPr marL="0" indent="0">
              <a:buNone/>
            </a:pPr>
            <a:endParaRPr lang="en-US" sz="2800" dirty="0"/>
          </a:p>
        </p:txBody>
      </p:sp>
    </p:spTree>
    <p:extLst>
      <p:ext uri="{BB962C8B-B14F-4D97-AF65-F5344CB8AC3E}">
        <p14:creationId xmlns:p14="http://schemas.microsoft.com/office/powerpoint/2010/main" val="26027071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a:t>
            </a:r>
            <a:endParaRPr lang="en-US" sz="2400" dirty="0"/>
          </a:p>
        </p:txBody>
      </p:sp>
    </p:spTree>
    <p:extLst>
      <p:ext uri="{BB962C8B-B14F-4D97-AF65-F5344CB8AC3E}">
        <p14:creationId xmlns:p14="http://schemas.microsoft.com/office/powerpoint/2010/main" val="12218778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Again there are four types of lists.</a:t>
            </a:r>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r>
              <a:rPr lang="en-US" sz="2400" dirty="0">
                <a:solidFill>
                  <a:srgbClr val="FF0000"/>
                </a:solidFill>
              </a:rPr>
              <a:t>The total number of lists is 4 x 7</a:t>
            </a:r>
            <a:r>
              <a:rPr lang="en-US" sz="2400" baseline="30000" dirty="0">
                <a:solidFill>
                  <a:srgbClr val="FF0000"/>
                </a:solidFill>
              </a:rPr>
              <a:t>4</a:t>
            </a:r>
            <a:r>
              <a:rPr lang="en-US" sz="2400" dirty="0">
                <a:solidFill>
                  <a:srgbClr val="FF0000"/>
                </a:solidFill>
              </a:rPr>
              <a:t> = 1372.</a:t>
            </a:r>
            <a:endParaRPr lang="en-US" sz="2400" dirty="0"/>
          </a:p>
        </p:txBody>
      </p:sp>
      <p:pic>
        <p:nvPicPr>
          <p:cNvPr id="4" name="Picture 3" descr="Screen Shot 2015-01-29 at 2.49.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444684"/>
            <a:ext cx="8674100" cy="1701800"/>
          </a:xfrm>
          <a:prstGeom prst="rect">
            <a:avLst/>
          </a:prstGeom>
        </p:spPr>
      </p:pic>
    </p:spTree>
    <p:extLst>
      <p:ext uri="{BB962C8B-B14F-4D97-AF65-F5344CB8AC3E}">
        <p14:creationId xmlns:p14="http://schemas.microsoft.com/office/powerpoint/2010/main" val="40870458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Again there are four types of lists.</a:t>
            </a:r>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r>
              <a:rPr lang="en-US" sz="2400" dirty="0">
                <a:solidFill>
                  <a:srgbClr val="FF0000"/>
                </a:solidFill>
              </a:rPr>
              <a:t>The total number of lists is 4 x 7</a:t>
            </a:r>
            <a:r>
              <a:rPr lang="en-US" sz="2400" baseline="30000" dirty="0">
                <a:solidFill>
                  <a:srgbClr val="FF0000"/>
                </a:solidFill>
              </a:rPr>
              <a:t>4</a:t>
            </a:r>
            <a:r>
              <a:rPr lang="en-US" sz="2400" dirty="0">
                <a:solidFill>
                  <a:srgbClr val="FF0000"/>
                </a:solidFill>
              </a:rPr>
              <a:t> = 1372 </a:t>
            </a:r>
            <a:r>
              <a:rPr lang="en-US" sz="2400" dirty="0">
                <a:solidFill>
                  <a:srgbClr val="0000FF"/>
                </a:solidFill>
              </a:rPr>
              <a:t>which is substantially larger than the correct value of 1105. </a:t>
            </a:r>
          </a:p>
        </p:txBody>
      </p:sp>
      <p:pic>
        <p:nvPicPr>
          <p:cNvPr id="4" name="Picture 3" descr="Screen Shot 2015-01-29 at 2.49.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444684"/>
            <a:ext cx="8674100" cy="1701800"/>
          </a:xfrm>
          <a:prstGeom prst="rect">
            <a:avLst/>
          </a:prstGeom>
        </p:spPr>
      </p:pic>
    </p:spTree>
    <p:extLst>
      <p:ext uri="{BB962C8B-B14F-4D97-AF65-F5344CB8AC3E}">
        <p14:creationId xmlns:p14="http://schemas.microsoft.com/office/powerpoint/2010/main" val="11956937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Again there are four types of lists.</a:t>
            </a:r>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r>
              <a:rPr lang="en-US" sz="2400" dirty="0">
                <a:solidFill>
                  <a:srgbClr val="FF0000"/>
                </a:solidFill>
              </a:rPr>
              <a:t>The total number of lists is 4 x 7</a:t>
            </a:r>
            <a:r>
              <a:rPr lang="en-US" sz="2400" baseline="30000" dirty="0">
                <a:solidFill>
                  <a:srgbClr val="FF0000"/>
                </a:solidFill>
              </a:rPr>
              <a:t>4</a:t>
            </a:r>
            <a:r>
              <a:rPr lang="en-US" sz="2400" dirty="0">
                <a:solidFill>
                  <a:srgbClr val="FF0000"/>
                </a:solidFill>
              </a:rPr>
              <a:t> = 1372 </a:t>
            </a:r>
            <a:r>
              <a:rPr lang="en-US" sz="2400" dirty="0">
                <a:solidFill>
                  <a:srgbClr val="0000FF"/>
                </a:solidFill>
              </a:rPr>
              <a:t>which is substantially larger than the correct value of 1105. </a:t>
            </a:r>
          </a:p>
          <a:p>
            <a:pPr marL="457200" lvl="1" indent="0">
              <a:buNone/>
            </a:pPr>
            <a:r>
              <a:rPr lang="en-US" sz="2400" dirty="0"/>
              <a:t>Note: The list (E,A,E,C,D) is counted twice, one as a type 1 and one as a type 3. Similarly (E,E,E,E) is counted 4 times.</a:t>
            </a:r>
          </a:p>
        </p:txBody>
      </p:sp>
      <p:pic>
        <p:nvPicPr>
          <p:cNvPr id="4" name="Picture 3" descr="Screen Shot 2015-01-29 at 2.49.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444684"/>
            <a:ext cx="8674100" cy="1701800"/>
          </a:xfrm>
          <a:prstGeom prst="rect">
            <a:avLst/>
          </a:prstGeom>
        </p:spPr>
      </p:pic>
    </p:spTree>
    <p:extLst>
      <p:ext uri="{BB962C8B-B14F-4D97-AF65-F5344CB8AC3E}">
        <p14:creationId xmlns:p14="http://schemas.microsoft.com/office/powerpoint/2010/main" val="34498963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125421" y="1270920"/>
            <a:ext cx="9018579" cy="5587080"/>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Again there are four types of lists.</a:t>
            </a:r>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r>
              <a:rPr lang="en-US" sz="2400" dirty="0">
                <a:solidFill>
                  <a:srgbClr val="FF0000"/>
                </a:solidFill>
              </a:rPr>
              <a:t>The total number of lists is 4 x 7</a:t>
            </a:r>
            <a:r>
              <a:rPr lang="en-US" sz="2400" baseline="30000" dirty="0">
                <a:solidFill>
                  <a:srgbClr val="FF0000"/>
                </a:solidFill>
              </a:rPr>
              <a:t>4</a:t>
            </a:r>
            <a:r>
              <a:rPr lang="en-US" sz="2400" dirty="0">
                <a:solidFill>
                  <a:srgbClr val="FF0000"/>
                </a:solidFill>
              </a:rPr>
              <a:t> = 1372 which is substantially larger than the correct value of 1105. </a:t>
            </a:r>
          </a:p>
          <a:p>
            <a:pPr marL="457200" lvl="1" indent="0">
              <a:buNone/>
            </a:pPr>
            <a:r>
              <a:rPr lang="en-US" sz="2400" dirty="0"/>
              <a:t>Note: The list (E,A,E,C,D) is counted twice, one as a type 1 and one as a type 3. Similarly (E,E,E,E) is counted 4 times.</a:t>
            </a:r>
          </a:p>
        </p:txBody>
      </p:sp>
      <p:pic>
        <p:nvPicPr>
          <p:cNvPr id="4" name="Picture 3" descr="Screen Shot 2015-01-29 at 2.49.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444684"/>
            <a:ext cx="8674100" cy="1701800"/>
          </a:xfrm>
          <a:prstGeom prst="rect">
            <a:avLst/>
          </a:prstGeom>
        </p:spPr>
      </p:pic>
      <p:sp>
        <p:nvSpPr>
          <p:cNvPr id="5" name="TextBox 4"/>
          <p:cNvSpPr txBox="1"/>
          <p:nvPr/>
        </p:nvSpPr>
        <p:spPr>
          <a:xfrm>
            <a:off x="5596928" y="2960301"/>
            <a:ext cx="2163519" cy="954107"/>
          </a:xfrm>
          <a:prstGeom prst="rect">
            <a:avLst/>
          </a:prstGeom>
          <a:solidFill>
            <a:srgbClr val="FFFF00"/>
          </a:solidFill>
        </p:spPr>
        <p:txBody>
          <a:bodyPr wrap="square" rtlCol="0">
            <a:spAutoFit/>
          </a:bodyPr>
          <a:lstStyle/>
          <a:p>
            <a:r>
              <a:rPr lang="en-US" sz="2800" dirty="0"/>
              <a:t>Need to think it differently</a:t>
            </a:r>
          </a:p>
        </p:txBody>
      </p:sp>
    </p:spTree>
    <p:extLst>
      <p:ext uri="{BB962C8B-B14F-4D97-AF65-F5344CB8AC3E}">
        <p14:creationId xmlns:p14="http://schemas.microsoft.com/office/powerpoint/2010/main" val="38306279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a:t>Example</a:t>
            </a:r>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Correct thinking:</a:t>
            </a:r>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37602973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a:t>Example</a:t>
            </a:r>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Correct thinking:</a:t>
            </a:r>
          </a:p>
          <a:p>
            <a:pPr marL="914400" lvl="1" indent="-457200">
              <a:buAutoNum type="alphaLcParenBoth"/>
            </a:pPr>
            <a:r>
              <a:rPr lang="en-US" sz="2400" dirty="0"/>
              <a:t>We know that the number of length-4 lists with repetitions 	is 7</a:t>
            </a:r>
            <a:r>
              <a:rPr lang="en-US" baseline="30000" dirty="0"/>
              <a:t>4</a:t>
            </a:r>
            <a:r>
              <a:rPr lang="en-US" dirty="0"/>
              <a:t>.</a:t>
            </a: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20954409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a:t>Example</a:t>
            </a:r>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Correct thinking:</a:t>
            </a:r>
          </a:p>
          <a:p>
            <a:pPr marL="914400" lvl="1" indent="-457200">
              <a:buAutoNum type="alphaLcParenBoth"/>
            </a:pPr>
            <a:r>
              <a:rPr lang="en-US" sz="2400" dirty="0"/>
              <a:t>We know that the number of length-4 lists with repetitions 	is 7</a:t>
            </a:r>
            <a:r>
              <a:rPr lang="en-US" baseline="30000" dirty="0"/>
              <a:t>4</a:t>
            </a:r>
            <a:r>
              <a:rPr lang="en-US" dirty="0"/>
              <a:t>.</a:t>
            </a:r>
          </a:p>
          <a:p>
            <a:pPr marL="914400" lvl="1" indent="-457200">
              <a:buAutoNum type="alphaLcParenBoth"/>
            </a:pPr>
            <a:r>
              <a:rPr lang="en-US" sz="2400" dirty="0"/>
              <a:t> There are many lists which contain no E. We subtract these lists (containing no E) from 7</a:t>
            </a:r>
            <a:r>
              <a:rPr lang="en-US" sz="2400" baseline="30000" dirty="0"/>
              <a:t>4</a:t>
            </a:r>
            <a:r>
              <a:rPr lang="en-US" sz="2400" dirty="0"/>
              <a:t> to obtain the number of lists that contain at least one E.</a:t>
            </a:r>
          </a:p>
          <a:p>
            <a:pPr marL="457200" lvl="1" indent="0">
              <a:buNone/>
            </a:pPr>
            <a:r>
              <a:rPr lang="en-US" sz="2400" dirty="0"/>
              <a:t>	There are 6</a:t>
            </a:r>
            <a:r>
              <a:rPr lang="en-US" sz="2400" baseline="30000" dirty="0"/>
              <a:t>4</a:t>
            </a:r>
            <a:r>
              <a:rPr lang="en-US" sz="2400" dirty="0"/>
              <a:t> lists that do not have an E.</a:t>
            </a:r>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33964703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a:t>Example</a:t>
            </a:r>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Correct thinking:</a:t>
            </a:r>
          </a:p>
          <a:p>
            <a:pPr marL="914400" lvl="1" indent="-457200">
              <a:buAutoNum type="alphaLcParenBoth"/>
            </a:pPr>
            <a:r>
              <a:rPr lang="en-US" sz="2400" dirty="0"/>
              <a:t>We know that the number of length-4 lists with repetitions 	is 7</a:t>
            </a:r>
            <a:r>
              <a:rPr lang="en-US" baseline="30000" dirty="0"/>
              <a:t>4</a:t>
            </a:r>
            <a:r>
              <a:rPr lang="en-US" dirty="0"/>
              <a:t>.</a:t>
            </a:r>
          </a:p>
          <a:p>
            <a:pPr marL="914400" lvl="1" indent="-457200">
              <a:buAutoNum type="alphaLcParenBoth"/>
            </a:pPr>
            <a:r>
              <a:rPr lang="en-US" sz="2400" dirty="0"/>
              <a:t> There are many lists which contain no E. We subtract these lists (containing no E) from 7</a:t>
            </a:r>
            <a:r>
              <a:rPr lang="en-US" sz="2400" baseline="30000" dirty="0"/>
              <a:t>4</a:t>
            </a:r>
            <a:r>
              <a:rPr lang="en-US" sz="2400" dirty="0"/>
              <a:t> to obtain the number of lists that contain at least one E.</a:t>
            </a:r>
          </a:p>
          <a:p>
            <a:pPr marL="457200" lvl="1" indent="0">
              <a:buNone/>
            </a:pPr>
            <a:r>
              <a:rPr lang="en-US" sz="2400" dirty="0"/>
              <a:t>	There are 6</a:t>
            </a:r>
            <a:r>
              <a:rPr lang="en-US" sz="2400" baseline="30000" dirty="0"/>
              <a:t>4</a:t>
            </a:r>
            <a:r>
              <a:rPr lang="en-US" sz="2400" dirty="0"/>
              <a:t> lists that do not have an E.</a:t>
            </a:r>
          </a:p>
          <a:p>
            <a:pPr marL="914400" lvl="1" indent="-457200">
              <a:buAutoNum type="alphaLcParenBoth" startAt="3"/>
            </a:pPr>
            <a:r>
              <a:rPr lang="en-US" sz="2400" dirty="0"/>
              <a:t>Therefore there are 7</a:t>
            </a:r>
            <a:r>
              <a:rPr lang="en-US" sz="2400" baseline="30000" dirty="0"/>
              <a:t>4 </a:t>
            </a:r>
            <a:r>
              <a:rPr lang="en-US" sz="2400" dirty="0"/>
              <a:t>– 6</a:t>
            </a:r>
            <a:r>
              <a:rPr lang="en-US" sz="2400" baseline="30000" dirty="0"/>
              <a:t>4</a:t>
            </a:r>
            <a:r>
              <a:rPr lang="en-US" sz="2400" dirty="0"/>
              <a:t> = </a:t>
            </a:r>
            <a:r>
              <a:rPr lang="en-US" sz="2400" dirty="0">
                <a:solidFill>
                  <a:srgbClr val="0000FF"/>
                </a:solidFill>
              </a:rPr>
              <a:t>1105 </a:t>
            </a:r>
            <a:r>
              <a:rPr lang="en-US" sz="2400" dirty="0"/>
              <a:t>lists with repetition allowed that contain at least one E.</a:t>
            </a:r>
            <a:endParaRPr lang="en-US" dirty="0"/>
          </a:p>
          <a:p>
            <a:pPr marL="914400" lvl="1" indent="-457200">
              <a:buAutoNum type="alphaLcParenBoth"/>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20600920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642"/>
            <a:ext cx="8229600" cy="1143000"/>
          </a:xfrm>
        </p:spPr>
        <p:txBody>
          <a:bodyPr/>
          <a:lstStyle/>
          <a:p>
            <a:r>
              <a:rPr lang="en-US" dirty="0"/>
              <a:t>Example</a:t>
            </a:r>
          </a:p>
        </p:txBody>
      </p:sp>
      <p:sp>
        <p:nvSpPr>
          <p:cNvPr id="3" name="Content Placeholder 2"/>
          <p:cNvSpPr>
            <a:spLocks noGrp="1"/>
          </p:cNvSpPr>
          <p:nvPr>
            <p:ph idx="1"/>
          </p:nvPr>
        </p:nvSpPr>
        <p:spPr>
          <a:xfrm>
            <a:off x="125421" y="878920"/>
            <a:ext cx="9018579" cy="5063763"/>
          </a:xfrm>
        </p:spPr>
        <p:txBody>
          <a:bodyPr>
            <a:normAutofit/>
          </a:bodyPr>
          <a:lstStyle/>
          <a:p>
            <a:pPr marL="514350" indent="-457200"/>
            <a:r>
              <a:rPr lang="en-US" sz="2800" dirty="0">
                <a:solidFill>
                  <a:srgbClr val="000000"/>
                </a:solidFill>
              </a:rPr>
              <a:t>Consider making lists from the symbols A, B, C, D, E, F, G</a:t>
            </a:r>
          </a:p>
          <a:p>
            <a:pPr marL="457200" lvl="1" indent="0">
              <a:buNone/>
            </a:pPr>
            <a:r>
              <a:rPr lang="en-US" sz="2400" dirty="0">
                <a:solidFill>
                  <a:srgbClr val="000000"/>
                </a:solidFill>
              </a:rPr>
              <a:t>(d) How many length-4 lists are possible if repetition is allowed and the list must contain an E?</a:t>
            </a:r>
          </a:p>
          <a:p>
            <a:pPr marL="457200" lvl="1" indent="0">
              <a:buNone/>
            </a:pPr>
            <a:r>
              <a:rPr lang="en-US" sz="2400" b="1" dirty="0" err="1">
                <a:solidFill>
                  <a:srgbClr val="0000FF"/>
                </a:solidFill>
              </a:rPr>
              <a:t>Ans</a:t>
            </a:r>
            <a:r>
              <a:rPr lang="en-US" sz="2400" b="1" dirty="0">
                <a:solidFill>
                  <a:srgbClr val="0000FF"/>
                </a:solidFill>
              </a:rPr>
              <a:t>: </a:t>
            </a:r>
            <a:r>
              <a:rPr lang="en-US" sz="2400" dirty="0"/>
              <a:t>Correct thinking:</a:t>
            </a:r>
          </a:p>
          <a:p>
            <a:pPr marL="914400" lvl="1" indent="-457200">
              <a:buAutoNum type="alphaLcParenBoth"/>
            </a:pPr>
            <a:r>
              <a:rPr lang="en-US" sz="2400" dirty="0"/>
              <a:t>We know that the number of length-4 lists with repetitions 	is 7</a:t>
            </a:r>
            <a:r>
              <a:rPr lang="en-US" baseline="30000" dirty="0"/>
              <a:t>4</a:t>
            </a:r>
            <a:r>
              <a:rPr lang="en-US" dirty="0"/>
              <a:t>.</a:t>
            </a:r>
          </a:p>
          <a:p>
            <a:pPr marL="914400" lvl="1" indent="-457200">
              <a:buAutoNum type="alphaLcParenBoth"/>
            </a:pPr>
            <a:r>
              <a:rPr lang="en-US" sz="2400" dirty="0"/>
              <a:t> There are many lists which contain no E. We subtract these lists (containing no E) from 7</a:t>
            </a:r>
            <a:r>
              <a:rPr lang="en-US" sz="2400" baseline="30000" dirty="0"/>
              <a:t>4</a:t>
            </a:r>
            <a:r>
              <a:rPr lang="en-US" sz="2400" dirty="0"/>
              <a:t> to obtain the number of lists that contain at least one E.</a:t>
            </a:r>
          </a:p>
          <a:p>
            <a:pPr marL="457200" lvl="1" indent="0">
              <a:buNone/>
            </a:pPr>
            <a:r>
              <a:rPr lang="en-US" sz="2400" dirty="0"/>
              <a:t>	There are 6</a:t>
            </a:r>
            <a:r>
              <a:rPr lang="en-US" sz="2400" baseline="30000" dirty="0"/>
              <a:t>4</a:t>
            </a:r>
            <a:r>
              <a:rPr lang="en-US" sz="2400" dirty="0"/>
              <a:t> lists that do not have an E.</a:t>
            </a:r>
          </a:p>
          <a:p>
            <a:pPr marL="914400" lvl="1" indent="-457200">
              <a:buAutoNum type="alphaLcParenBoth" startAt="3"/>
            </a:pPr>
            <a:r>
              <a:rPr lang="en-US" sz="2400" dirty="0"/>
              <a:t>Therefore there are 7</a:t>
            </a:r>
            <a:r>
              <a:rPr lang="en-US" sz="2400" baseline="30000" dirty="0"/>
              <a:t>4 </a:t>
            </a:r>
            <a:r>
              <a:rPr lang="en-US" sz="2400" dirty="0"/>
              <a:t>– 6</a:t>
            </a:r>
            <a:r>
              <a:rPr lang="en-US" sz="2400" baseline="30000" dirty="0"/>
              <a:t>4</a:t>
            </a:r>
            <a:r>
              <a:rPr lang="en-US" sz="2400" dirty="0"/>
              <a:t> = </a:t>
            </a:r>
            <a:r>
              <a:rPr lang="en-US" sz="2400" dirty="0">
                <a:solidFill>
                  <a:srgbClr val="0000FF"/>
                </a:solidFill>
              </a:rPr>
              <a:t>1105 </a:t>
            </a:r>
            <a:r>
              <a:rPr lang="en-US" sz="2400" dirty="0"/>
              <a:t>lists with repetition allowed that contain at least one E.</a:t>
            </a:r>
            <a:endParaRPr lang="en-US" dirty="0"/>
          </a:p>
          <a:p>
            <a:pPr marL="914400" lvl="1" indent="-457200">
              <a:buAutoNum type="alphaLcParenBoth"/>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a:p>
            <a:pPr marL="457200" lvl="1" indent="0">
              <a:buNone/>
            </a:pPr>
            <a:endParaRPr lang="en-US" sz="2400" dirty="0"/>
          </a:p>
        </p:txBody>
      </p:sp>
      <p:sp>
        <p:nvSpPr>
          <p:cNvPr id="6" name="TextBox 5"/>
          <p:cNvSpPr txBox="1"/>
          <p:nvPr/>
        </p:nvSpPr>
        <p:spPr>
          <a:xfrm>
            <a:off x="627105" y="5919184"/>
            <a:ext cx="8262133" cy="830997"/>
          </a:xfrm>
          <a:prstGeom prst="rect">
            <a:avLst/>
          </a:prstGeom>
          <a:solidFill>
            <a:srgbClr val="FFFF00"/>
          </a:solidFill>
        </p:spPr>
        <p:txBody>
          <a:bodyPr wrap="square" rtlCol="0">
            <a:spAutoFit/>
          </a:bodyPr>
          <a:lstStyle/>
          <a:p>
            <a:r>
              <a:rPr lang="en-US" sz="2400" dirty="0"/>
              <a:t>In solving counting problems, we must always be careful to avoid this kind of multiple counting.</a:t>
            </a:r>
          </a:p>
        </p:txBody>
      </p:sp>
    </p:spTree>
    <p:extLst>
      <p:ext uri="{BB962C8B-B14F-4D97-AF65-F5344CB8AC3E}">
        <p14:creationId xmlns:p14="http://schemas.microsoft.com/office/powerpoint/2010/main" val="1817990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Sum</a:t>
            </a:r>
          </a:p>
        </p:txBody>
      </p:sp>
      <p:sp>
        <p:nvSpPr>
          <p:cNvPr id="3" name="Content Placeholder 2"/>
          <p:cNvSpPr>
            <a:spLocks noGrp="1"/>
          </p:cNvSpPr>
          <p:nvPr>
            <p:ph idx="1"/>
          </p:nvPr>
        </p:nvSpPr>
        <p:spPr>
          <a:xfrm>
            <a:off x="0" y="1600200"/>
            <a:ext cx="9144000" cy="5257800"/>
          </a:xfrm>
        </p:spPr>
        <p:txBody>
          <a:bodyPr>
            <a:normAutofit/>
          </a:bodyPr>
          <a:lstStyle/>
          <a:p>
            <a:r>
              <a:rPr lang="en-US" sz="2800" b="1" dirty="0"/>
              <a:t>Example</a:t>
            </a:r>
          </a:p>
          <a:p>
            <a:pPr>
              <a:buNone/>
            </a:pPr>
            <a:r>
              <a:rPr lang="en-US" sz="2800" b="1" dirty="0"/>
              <a:t> 	</a:t>
            </a:r>
            <a:r>
              <a:rPr lang="en-US" sz="2800" dirty="0"/>
              <a:t>The mathematics department must choose either a </a:t>
            </a:r>
            <a:r>
              <a:rPr lang="en-US" sz="2800" dirty="0">
                <a:solidFill>
                  <a:srgbClr val="FF0000"/>
                </a:solidFill>
              </a:rPr>
              <a:t>student</a:t>
            </a:r>
            <a:r>
              <a:rPr lang="en-US" sz="2800" dirty="0"/>
              <a:t> or a </a:t>
            </a:r>
            <a:r>
              <a:rPr lang="en-US" sz="2800" dirty="0">
                <a:solidFill>
                  <a:srgbClr val="FF0000"/>
                </a:solidFill>
              </a:rPr>
              <a:t>faculty member </a:t>
            </a:r>
            <a:r>
              <a:rPr lang="en-US" sz="2800" dirty="0"/>
              <a:t>as a representative for a university committee. How many choices are there for this representative if there are </a:t>
            </a:r>
            <a:r>
              <a:rPr lang="en-US" sz="2800" dirty="0">
                <a:solidFill>
                  <a:srgbClr val="0000FF"/>
                </a:solidFill>
                <a:latin typeface="Cambria Math" pitchFamily="18" charset="0"/>
                <a:ea typeface="Cambria Math" pitchFamily="18" charset="0"/>
              </a:rPr>
              <a:t>37</a:t>
            </a:r>
            <a:r>
              <a:rPr lang="en-US" sz="2800" dirty="0"/>
              <a:t> members of the mathematics faculty and </a:t>
            </a:r>
            <a:r>
              <a:rPr lang="en-US" sz="2800" dirty="0">
                <a:solidFill>
                  <a:srgbClr val="0000FF"/>
                </a:solidFill>
                <a:latin typeface="Cambria Math" pitchFamily="18" charset="0"/>
                <a:ea typeface="Cambria Math" pitchFamily="18" charset="0"/>
              </a:rPr>
              <a:t>83</a:t>
            </a:r>
            <a:r>
              <a:rPr lang="en-US" sz="2800" dirty="0"/>
              <a:t> mathematics majors and no one is both a faculty member and a student.</a:t>
            </a:r>
          </a:p>
        </p:txBody>
      </p:sp>
    </p:spTree>
    <p:extLst>
      <p:ext uri="{BB962C8B-B14F-4D97-AF65-F5344CB8AC3E}">
        <p14:creationId xmlns:p14="http://schemas.microsoft.com/office/powerpoint/2010/main" val="201275502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a:xfrm>
            <a:off x="457200" y="1365000"/>
            <a:ext cx="8229600" cy="5257800"/>
          </a:xfrm>
        </p:spPr>
        <p:txBody>
          <a:bodyPr>
            <a:normAutofit/>
          </a:bodyPr>
          <a:lstStyle/>
          <a:p>
            <a:r>
              <a:rPr lang="en-US" sz="2800" dirty="0"/>
              <a:t>Five cards are dealt off of a standard 52-card deck and lined up in a row. How many such line ups are there in which all 5 cards are of the same suit?</a:t>
            </a:r>
          </a:p>
          <a:p>
            <a:r>
              <a:rPr lang="en-US" sz="2800" b="1" dirty="0" err="1">
                <a:solidFill>
                  <a:srgbClr val="0000FF"/>
                </a:solidFill>
              </a:rPr>
              <a:t>Ans</a:t>
            </a:r>
            <a:r>
              <a:rPr lang="en-US" sz="2800" dirty="0"/>
              <a:t>:</a:t>
            </a:r>
            <a:endParaRPr lang="en-US" dirty="0"/>
          </a:p>
        </p:txBody>
      </p:sp>
    </p:spTree>
    <p:extLst>
      <p:ext uri="{BB962C8B-B14F-4D97-AF65-F5344CB8AC3E}">
        <p14:creationId xmlns:p14="http://schemas.microsoft.com/office/powerpoint/2010/main" val="27157733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a:xfrm>
            <a:off x="457200" y="1365000"/>
            <a:ext cx="8229600" cy="5257800"/>
          </a:xfrm>
        </p:spPr>
        <p:txBody>
          <a:bodyPr>
            <a:normAutofit/>
          </a:bodyPr>
          <a:lstStyle/>
          <a:p>
            <a:r>
              <a:rPr lang="en-US" sz="2800" dirty="0"/>
              <a:t> Five cards are dealt off of a standard 52-card deck and lined up in a row. How many such line ups are there in which all 5 cards are of the same suit?</a:t>
            </a:r>
          </a:p>
          <a:p>
            <a:r>
              <a:rPr lang="en-US" sz="2800" b="1" dirty="0" err="1">
                <a:solidFill>
                  <a:srgbClr val="0000FF"/>
                </a:solidFill>
              </a:rPr>
              <a:t>Ans</a:t>
            </a:r>
            <a:r>
              <a:rPr lang="en-US" sz="2800" dirty="0"/>
              <a:t>: There are 4 suites: club, diamond, heart and spade. Each suite has 13 cards.</a:t>
            </a:r>
          </a:p>
          <a:p>
            <a:pPr lvl="1"/>
            <a:r>
              <a:rPr lang="en-US" sz="2400" dirty="0"/>
              <a:t>how many rows (lists) of 5-card club suite?</a:t>
            </a:r>
          </a:p>
        </p:txBody>
      </p:sp>
    </p:spTree>
    <p:extLst>
      <p:ext uri="{BB962C8B-B14F-4D97-AF65-F5344CB8AC3E}">
        <p14:creationId xmlns:p14="http://schemas.microsoft.com/office/powerpoint/2010/main" val="1645793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a:xfrm>
            <a:off x="457200" y="1365000"/>
            <a:ext cx="8229600" cy="5257800"/>
          </a:xfrm>
        </p:spPr>
        <p:txBody>
          <a:bodyPr>
            <a:normAutofit/>
          </a:bodyPr>
          <a:lstStyle/>
          <a:p>
            <a:r>
              <a:rPr lang="en-US" sz="2800" dirty="0"/>
              <a:t>Five cards are dealt off of a standard 52-card deck and lined up in a row. How many such line ups are there in which all 5 cards are of the same suit?</a:t>
            </a:r>
          </a:p>
          <a:p>
            <a:r>
              <a:rPr lang="en-US" sz="2800" b="1" dirty="0" err="1">
                <a:solidFill>
                  <a:srgbClr val="0000FF"/>
                </a:solidFill>
              </a:rPr>
              <a:t>Ans</a:t>
            </a:r>
            <a:r>
              <a:rPr lang="en-US" sz="2800" dirty="0"/>
              <a:t>: There are 4 suites: club, diamond, heart and spade. Each suite has 13 cards.</a:t>
            </a:r>
          </a:p>
          <a:p>
            <a:pPr lvl="1"/>
            <a:r>
              <a:rPr lang="en-US" sz="2400" dirty="0"/>
              <a:t>how many rows (lists) of 5-card club suite?</a:t>
            </a:r>
          </a:p>
          <a:p>
            <a:pPr lvl="2"/>
            <a:r>
              <a:rPr lang="en-US" sz="2000" dirty="0"/>
              <a:t>first element has  13 choices</a:t>
            </a:r>
          </a:p>
          <a:p>
            <a:pPr lvl="2"/>
            <a:r>
              <a:rPr lang="en-US" sz="2000" dirty="0"/>
              <a:t>second element has 12 choices</a:t>
            </a:r>
          </a:p>
          <a:p>
            <a:pPr lvl="2"/>
            <a:r>
              <a:rPr lang="en-US" sz="2000" dirty="0"/>
              <a:t>third element has 11 choices</a:t>
            </a:r>
          </a:p>
          <a:p>
            <a:pPr lvl="2"/>
            <a:r>
              <a:rPr lang="en-US" sz="2000" dirty="0"/>
              <a:t>fourth element has 10 choices</a:t>
            </a:r>
          </a:p>
          <a:p>
            <a:pPr lvl="2"/>
            <a:r>
              <a:rPr lang="en-US" sz="2000" dirty="0"/>
              <a:t>fifth element has 9 choices.</a:t>
            </a:r>
          </a:p>
        </p:txBody>
      </p:sp>
    </p:spTree>
    <p:extLst>
      <p:ext uri="{BB962C8B-B14F-4D97-AF65-F5344CB8AC3E}">
        <p14:creationId xmlns:p14="http://schemas.microsoft.com/office/powerpoint/2010/main" val="26137233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a:xfrm>
            <a:off x="457200" y="1365000"/>
            <a:ext cx="8229600" cy="5257800"/>
          </a:xfrm>
        </p:spPr>
        <p:txBody>
          <a:bodyPr>
            <a:normAutofit fontScale="92500"/>
          </a:bodyPr>
          <a:lstStyle/>
          <a:p>
            <a:r>
              <a:rPr lang="en-US" sz="2800" dirty="0"/>
              <a:t> Five cards are dealt off of a standard 52-card deck and lined up in a row. How many such line ups are there in which all 5 cards are of the same suit?</a:t>
            </a:r>
          </a:p>
          <a:p>
            <a:r>
              <a:rPr lang="en-US" sz="2800" b="1" dirty="0" err="1">
                <a:solidFill>
                  <a:srgbClr val="0000FF"/>
                </a:solidFill>
              </a:rPr>
              <a:t>Ans</a:t>
            </a:r>
            <a:r>
              <a:rPr lang="en-US" sz="2800" dirty="0"/>
              <a:t>: There are 4 suites: club, diamond, heart and spade. Each suite has 13 cards.</a:t>
            </a:r>
          </a:p>
          <a:p>
            <a:pPr lvl="1"/>
            <a:r>
              <a:rPr lang="en-US" sz="2400" dirty="0"/>
              <a:t>how many rows (lists) of 5-card club suite?</a:t>
            </a:r>
          </a:p>
          <a:p>
            <a:pPr lvl="2"/>
            <a:r>
              <a:rPr lang="en-US" sz="2000" dirty="0"/>
              <a:t>first element has  13 choices</a:t>
            </a:r>
          </a:p>
          <a:p>
            <a:pPr lvl="2"/>
            <a:r>
              <a:rPr lang="en-US" sz="2000" dirty="0"/>
              <a:t>second element has 12 choices</a:t>
            </a:r>
          </a:p>
          <a:p>
            <a:pPr lvl="2"/>
            <a:r>
              <a:rPr lang="en-US" sz="2000" dirty="0"/>
              <a:t>third element has 11 choices</a:t>
            </a:r>
          </a:p>
          <a:p>
            <a:pPr lvl="2"/>
            <a:r>
              <a:rPr lang="en-US" sz="2000" dirty="0"/>
              <a:t>fourth element has 10 choices</a:t>
            </a:r>
          </a:p>
          <a:p>
            <a:pPr lvl="2"/>
            <a:r>
              <a:rPr lang="en-US" sz="2000" dirty="0"/>
              <a:t>fifth element has 9 choices.</a:t>
            </a:r>
          </a:p>
          <a:p>
            <a:pPr lvl="1"/>
            <a:r>
              <a:rPr lang="en-US" dirty="0"/>
              <a:t>number of 5-card  lists of </a:t>
            </a:r>
            <a:r>
              <a:rPr lang="en-US" dirty="0">
                <a:solidFill>
                  <a:srgbClr val="0000FF"/>
                </a:solidFill>
              </a:rPr>
              <a:t>club</a:t>
            </a:r>
            <a:r>
              <a:rPr lang="en-US" dirty="0"/>
              <a:t> suites = 13.12.11.10.9</a:t>
            </a:r>
          </a:p>
          <a:p>
            <a:pPr lvl="1"/>
            <a:r>
              <a:rPr lang="en-US" dirty="0"/>
              <a:t>number of 5-card lists of </a:t>
            </a:r>
            <a:r>
              <a:rPr lang="en-US" dirty="0">
                <a:solidFill>
                  <a:srgbClr val="0000FF"/>
                </a:solidFill>
              </a:rPr>
              <a:t>four</a:t>
            </a:r>
            <a:r>
              <a:rPr lang="en-US" dirty="0"/>
              <a:t> suites= 4.13.12.11.10.9</a:t>
            </a:r>
          </a:p>
        </p:txBody>
      </p:sp>
    </p:spTree>
    <p:extLst>
      <p:ext uri="{BB962C8B-B14F-4D97-AF65-F5344CB8AC3E}">
        <p14:creationId xmlns:p14="http://schemas.microsoft.com/office/powerpoint/2010/main" val="22096902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a:xfrm>
            <a:off x="457200" y="1365000"/>
            <a:ext cx="8229600" cy="5257800"/>
          </a:xfrm>
        </p:spPr>
        <p:txBody>
          <a:bodyPr>
            <a:normAutofit/>
          </a:bodyPr>
          <a:lstStyle/>
          <a:p>
            <a:r>
              <a:rPr lang="en-US" sz="2400" dirty="0"/>
              <a:t>This problem concerns list made from the letters A, B, C, D, E, F, G, H, I, J.</a:t>
            </a:r>
          </a:p>
          <a:p>
            <a:pPr marL="914400" lvl="1" indent="-457200">
              <a:buAutoNum type="alphaLcParenBoth"/>
            </a:pPr>
            <a:r>
              <a:rPr lang="en-US" sz="2400" dirty="0"/>
              <a:t>How many length-5 lists can be made from these letters if repetition is not allowed, and the list must begin with a vowel?</a:t>
            </a:r>
          </a:p>
          <a:p>
            <a:pPr marL="914400" lvl="1" indent="-457200">
              <a:buFont typeface="Arial"/>
              <a:buAutoNum type="alphaLcParenBoth"/>
            </a:pPr>
            <a:r>
              <a:rPr lang="en-US" sz="2400" dirty="0"/>
              <a:t>How many length-5 lists can be made from these letters if repetition is not allowed, and the list must begin and end with a vowel?</a:t>
            </a:r>
          </a:p>
          <a:p>
            <a:pPr marL="914400" lvl="1" indent="-457200">
              <a:buFont typeface="Arial"/>
              <a:buAutoNum type="alphaLcParenBoth"/>
            </a:pPr>
            <a:r>
              <a:rPr lang="en-US" sz="2400" dirty="0"/>
              <a:t>How many length-5 lists can be made from these letters if repetition is not allowed, and the list must contain exactly one A.</a:t>
            </a:r>
          </a:p>
          <a:p>
            <a:pPr marL="914400" lvl="1" indent="-457200">
              <a:buAutoNum type="alphaLcParenBoth"/>
            </a:pPr>
            <a:endParaRPr lang="en-US" sz="2400" dirty="0"/>
          </a:p>
          <a:p>
            <a:pPr marL="914400" lvl="1" indent="-457200">
              <a:buAutoNum type="alphaLcParenBoth"/>
            </a:pPr>
            <a:endParaRPr lang="en-US" sz="2400" dirty="0"/>
          </a:p>
        </p:txBody>
      </p:sp>
    </p:spTree>
    <p:extLst>
      <p:ext uri="{BB962C8B-B14F-4D97-AF65-F5344CB8AC3E}">
        <p14:creationId xmlns:p14="http://schemas.microsoft.com/office/powerpoint/2010/main" val="38013735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a:xfrm>
            <a:off x="457200" y="1365000"/>
            <a:ext cx="8229600" cy="5257800"/>
          </a:xfrm>
        </p:spPr>
        <p:txBody>
          <a:bodyPr>
            <a:normAutofit/>
          </a:bodyPr>
          <a:lstStyle/>
          <a:p>
            <a:r>
              <a:rPr lang="en-US" sz="2400" dirty="0"/>
              <a:t>This problem concerns list made from the letters A, B, C, D, E, F, G, H, I, J.</a:t>
            </a:r>
          </a:p>
          <a:p>
            <a:pPr marL="914400" lvl="1" indent="-457200">
              <a:buAutoNum type="alphaLcParenBoth"/>
            </a:pPr>
            <a:r>
              <a:rPr lang="en-US" sz="2400" dirty="0"/>
              <a:t>How many length-5 lists can be made from these letters if repetition is not allowed, and the list must begin with a vowel?</a:t>
            </a:r>
          </a:p>
          <a:p>
            <a:pPr marL="457200" lvl="1" indent="0">
              <a:buNone/>
            </a:pPr>
            <a:r>
              <a:rPr lang="en-US" sz="2400" dirty="0" err="1"/>
              <a:t>Ans</a:t>
            </a:r>
            <a:r>
              <a:rPr lang="en-US" sz="2400" dirty="0"/>
              <a:t>: There are 3 vowels in the given letters: </a:t>
            </a:r>
            <a:r>
              <a:rPr lang="en-US" sz="2400" dirty="0">
                <a:solidFill>
                  <a:srgbClr val="0000FF"/>
                </a:solidFill>
              </a:rPr>
              <a:t>A</a:t>
            </a:r>
            <a:r>
              <a:rPr lang="en-US" sz="2400" dirty="0"/>
              <a:t>, </a:t>
            </a:r>
            <a:r>
              <a:rPr lang="en-US" sz="2400" dirty="0">
                <a:solidFill>
                  <a:srgbClr val="0000FF"/>
                </a:solidFill>
              </a:rPr>
              <a:t>E</a:t>
            </a:r>
            <a:r>
              <a:rPr lang="en-US" sz="2400" dirty="0"/>
              <a:t> and </a:t>
            </a:r>
            <a:r>
              <a:rPr lang="en-US" sz="2400" dirty="0">
                <a:solidFill>
                  <a:srgbClr val="0000FF"/>
                </a:solidFill>
              </a:rPr>
              <a:t>I</a:t>
            </a:r>
            <a:r>
              <a:rPr lang="en-US" sz="2400" dirty="0"/>
              <a:t>.</a:t>
            </a:r>
          </a:p>
          <a:p>
            <a:pPr lvl="2"/>
            <a:r>
              <a:rPr lang="en-US" sz="2000" dirty="0"/>
              <a:t>There are three types of lists we need to count. One type that starts with A, the other two types that start with E and I.</a:t>
            </a:r>
          </a:p>
          <a:p>
            <a:pPr lvl="2"/>
            <a:r>
              <a:rPr lang="en-US" sz="2000" dirty="0">
                <a:solidFill>
                  <a:srgbClr val="0000FF"/>
                </a:solidFill>
              </a:rPr>
              <a:t>Lists that start with A</a:t>
            </a:r>
            <a:r>
              <a:rPr lang="en-US" sz="2000" dirty="0"/>
              <a:t>: Since no repetition is allowed, there are </a:t>
            </a:r>
            <a:r>
              <a:rPr lang="en-US" sz="2000" dirty="0">
                <a:solidFill>
                  <a:srgbClr val="0000FF"/>
                </a:solidFill>
              </a:rPr>
              <a:t>9</a:t>
            </a:r>
            <a:r>
              <a:rPr lang="en-US" sz="2000" dirty="0"/>
              <a:t> choices for position </a:t>
            </a:r>
            <a:r>
              <a:rPr lang="en-US" sz="2000" dirty="0">
                <a:solidFill>
                  <a:srgbClr val="0000FF"/>
                </a:solidFill>
              </a:rPr>
              <a:t>2</a:t>
            </a:r>
            <a:r>
              <a:rPr lang="en-US" sz="2000" dirty="0"/>
              <a:t>, </a:t>
            </a:r>
            <a:r>
              <a:rPr lang="en-US" sz="2000" dirty="0">
                <a:solidFill>
                  <a:srgbClr val="0000FF"/>
                </a:solidFill>
              </a:rPr>
              <a:t>8</a:t>
            </a:r>
            <a:r>
              <a:rPr lang="en-US" sz="2000" dirty="0"/>
              <a:t> choices for position </a:t>
            </a:r>
            <a:r>
              <a:rPr lang="en-US" sz="2000" dirty="0">
                <a:solidFill>
                  <a:srgbClr val="0000FF"/>
                </a:solidFill>
              </a:rPr>
              <a:t>3</a:t>
            </a:r>
            <a:r>
              <a:rPr lang="en-US" sz="2000" dirty="0"/>
              <a:t>, </a:t>
            </a:r>
            <a:r>
              <a:rPr lang="en-US" sz="2000" dirty="0">
                <a:solidFill>
                  <a:srgbClr val="0000FF"/>
                </a:solidFill>
              </a:rPr>
              <a:t>7</a:t>
            </a:r>
            <a:r>
              <a:rPr lang="en-US" sz="2000" dirty="0"/>
              <a:t> choices for position </a:t>
            </a:r>
            <a:r>
              <a:rPr lang="en-US" sz="2000" dirty="0">
                <a:solidFill>
                  <a:srgbClr val="0000FF"/>
                </a:solidFill>
              </a:rPr>
              <a:t>4</a:t>
            </a:r>
            <a:r>
              <a:rPr lang="en-US" sz="2000" dirty="0"/>
              <a:t> and</a:t>
            </a:r>
            <a:r>
              <a:rPr lang="en-US" sz="2000" dirty="0">
                <a:solidFill>
                  <a:srgbClr val="0000FF"/>
                </a:solidFill>
              </a:rPr>
              <a:t> 6 </a:t>
            </a:r>
            <a:r>
              <a:rPr lang="en-US" sz="2000" dirty="0"/>
              <a:t>choices for position </a:t>
            </a:r>
            <a:r>
              <a:rPr lang="en-US" sz="2000" dirty="0">
                <a:solidFill>
                  <a:srgbClr val="0000FF"/>
                </a:solidFill>
              </a:rPr>
              <a:t>5</a:t>
            </a:r>
            <a:r>
              <a:rPr lang="en-US" sz="2000" dirty="0"/>
              <a:t>.</a:t>
            </a:r>
          </a:p>
          <a:p>
            <a:pPr marL="914400" lvl="2" indent="0">
              <a:buNone/>
            </a:pPr>
            <a:r>
              <a:rPr lang="en-US" sz="2000" dirty="0"/>
              <a:t>    Total number of lists for this type: </a:t>
            </a:r>
            <a:r>
              <a:rPr lang="en-US" sz="2000" dirty="0">
                <a:solidFill>
                  <a:srgbClr val="0000FF"/>
                </a:solidFill>
              </a:rPr>
              <a:t>9.8.7.6</a:t>
            </a:r>
          </a:p>
          <a:p>
            <a:pPr lvl="2"/>
            <a:r>
              <a:rPr lang="en-US" sz="2000" dirty="0"/>
              <a:t>Total number of lists of all types: </a:t>
            </a:r>
            <a:r>
              <a:rPr lang="en-US" sz="2000" dirty="0">
                <a:solidFill>
                  <a:srgbClr val="0000FF"/>
                </a:solidFill>
              </a:rPr>
              <a:t>3x(9.8.7.6)</a:t>
            </a:r>
          </a:p>
          <a:p>
            <a:pPr lvl="2"/>
            <a:endParaRPr lang="en-US" sz="2000" dirty="0"/>
          </a:p>
          <a:p>
            <a:pPr marL="914400" lvl="1" indent="-457200">
              <a:buAutoNum type="alphaLcParenBoth"/>
            </a:pPr>
            <a:endParaRPr lang="en-US" sz="2400" dirty="0"/>
          </a:p>
        </p:txBody>
      </p:sp>
    </p:spTree>
    <p:extLst>
      <p:ext uri="{BB962C8B-B14F-4D97-AF65-F5344CB8AC3E}">
        <p14:creationId xmlns:p14="http://schemas.microsoft.com/office/powerpoint/2010/main" val="5956653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118"/>
            <a:ext cx="8229600" cy="1143000"/>
          </a:xfrm>
        </p:spPr>
        <p:txBody>
          <a:bodyPr/>
          <a:lstStyle/>
          <a:p>
            <a:r>
              <a:rPr lang="en-US" dirty="0"/>
              <a:t>Examples</a:t>
            </a:r>
          </a:p>
        </p:txBody>
      </p:sp>
      <p:sp>
        <p:nvSpPr>
          <p:cNvPr id="3" name="Content Placeholder 2"/>
          <p:cNvSpPr>
            <a:spLocks noGrp="1"/>
          </p:cNvSpPr>
          <p:nvPr>
            <p:ph idx="1"/>
          </p:nvPr>
        </p:nvSpPr>
        <p:spPr>
          <a:xfrm>
            <a:off x="109745" y="1051402"/>
            <a:ext cx="8920592" cy="4938323"/>
          </a:xfrm>
        </p:spPr>
        <p:txBody>
          <a:bodyPr>
            <a:normAutofit/>
          </a:bodyPr>
          <a:lstStyle/>
          <a:p>
            <a:r>
              <a:rPr lang="en-US" sz="2400" dirty="0"/>
              <a:t>This problem concerns list made from the letters A, B, C, D, E, F, G, H, I, J.</a:t>
            </a:r>
          </a:p>
          <a:p>
            <a:pPr marL="971550" lvl="1" indent="-514350">
              <a:buAutoNum type="alphaLcParenBoth" startAt="2"/>
            </a:pPr>
            <a:r>
              <a:rPr lang="en-US" sz="2400" dirty="0"/>
              <a:t>How many length-5 lists can be made from these letters if repetition is not allowed, and the list must begin and end with a vowel?</a:t>
            </a:r>
          </a:p>
        </p:txBody>
      </p:sp>
    </p:spTree>
    <p:extLst>
      <p:ext uri="{BB962C8B-B14F-4D97-AF65-F5344CB8AC3E}">
        <p14:creationId xmlns:p14="http://schemas.microsoft.com/office/powerpoint/2010/main" val="29719421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118"/>
            <a:ext cx="8229600" cy="1143000"/>
          </a:xfrm>
        </p:spPr>
        <p:txBody>
          <a:bodyPr/>
          <a:lstStyle/>
          <a:p>
            <a:r>
              <a:rPr lang="en-US" dirty="0"/>
              <a:t>Example</a:t>
            </a:r>
          </a:p>
        </p:txBody>
      </p:sp>
      <p:sp>
        <p:nvSpPr>
          <p:cNvPr id="3" name="Content Placeholder 2"/>
          <p:cNvSpPr>
            <a:spLocks noGrp="1"/>
          </p:cNvSpPr>
          <p:nvPr>
            <p:ph idx="1"/>
          </p:nvPr>
        </p:nvSpPr>
        <p:spPr>
          <a:xfrm>
            <a:off x="109745" y="1051402"/>
            <a:ext cx="8920592" cy="4938323"/>
          </a:xfrm>
        </p:spPr>
        <p:txBody>
          <a:bodyPr>
            <a:normAutofit lnSpcReduction="10000"/>
          </a:bodyPr>
          <a:lstStyle/>
          <a:p>
            <a:r>
              <a:rPr lang="en-US" sz="2400" dirty="0"/>
              <a:t>This problem concerns list made from the letters A, B, C, D, E, F, G, H, I, J.</a:t>
            </a:r>
          </a:p>
          <a:p>
            <a:pPr marL="971550" lvl="1" indent="-514350">
              <a:buAutoNum type="alphaLcParenBoth" startAt="2"/>
            </a:pPr>
            <a:r>
              <a:rPr lang="en-US" sz="2400" dirty="0"/>
              <a:t>How many length-5 lists can be made from these letters if repetition is not allowed, and the list must begin and end with a vowel?</a:t>
            </a:r>
          </a:p>
          <a:p>
            <a:pPr marL="457200" lvl="1" indent="0">
              <a:buNone/>
            </a:pPr>
            <a:r>
              <a:rPr lang="en-US" dirty="0" err="1"/>
              <a:t>Ans</a:t>
            </a:r>
            <a:r>
              <a:rPr lang="en-US" dirty="0"/>
              <a:t>: </a:t>
            </a:r>
            <a:r>
              <a:rPr lang="en-US" sz="2400" dirty="0"/>
              <a:t>There are six types lists: one starts with </a:t>
            </a:r>
            <a:r>
              <a:rPr lang="en-US" sz="2400" dirty="0">
                <a:solidFill>
                  <a:srgbClr val="0000FF"/>
                </a:solidFill>
              </a:rPr>
              <a:t>A</a:t>
            </a:r>
            <a:r>
              <a:rPr lang="en-US" sz="2400" dirty="0"/>
              <a:t> and ends with </a:t>
            </a:r>
            <a:r>
              <a:rPr lang="en-US" sz="2400" dirty="0">
                <a:solidFill>
                  <a:srgbClr val="0000FF"/>
                </a:solidFill>
              </a:rPr>
              <a:t>E</a:t>
            </a:r>
            <a:r>
              <a:rPr lang="en-US" sz="2400" dirty="0"/>
              <a:t>.; one starts with </a:t>
            </a:r>
            <a:r>
              <a:rPr lang="en-US" sz="2400" dirty="0">
                <a:solidFill>
                  <a:srgbClr val="0000FF"/>
                </a:solidFill>
              </a:rPr>
              <a:t>A</a:t>
            </a:r>
            <a:r>
              <a:rPr lang="en-US" sz="2400" dirty="0"/>
              <a:t> and ends in </a:t>
            </a:r>
            <a:r>
              <a:rPr lang="en-US" sz="2400" dirty="0">
                <a:solidFill>
                  <a:srgbClr val="0000FF"/>
                </a:solidFill>
              </a:rPr>
              <a:t>I</a:t>
            </a:r>
            <a:r>
              <a:rPr lang="en-US" sz="2400" dirty="0"/>
              <a:t>; one starts with </a:t>
            </a:r>
            <a:r>
              <a:rPr lang="en-US" sz="2400" dirty="0">
                <a:solidFill>
                  <a:srgbClr val="0000FF"/>
                </a:solidFill>
              </a:rPr>
              <a:t>E</a:t>
            </a:r>
            <a:r>
              <a:rPr lang="en-US" sz="2400" dirty="0"/>
              <a:t> and ends with </a:t>
            </a:r>
            <a:r>
              <a:rPr lang="en-US" sz="2400" dirty="0">
                <a:solidFill>
                  <a:srgbClr val="0000FF"/>
                </a:solidFill>
              </a:rPr>
              <a:t>A</a:t>
            </a:r>
            <a:r>
              <a:rPr lang="en-US" sz="2400" dirty="0"/>
              <a:t>; one starts with </a:t>
            </a:r>
            <a:r>
              <a:rPr lang="en-US" sz="2400" dirty="0">
                <a:solidFill>
                  <a:srgbClr val="0000FF"/>
                </a:solidFill>
              </a:rPr>
              <a:t>E</a:t>
            </a:r>
            <a:r>
              <a:rPr lang="en-US" sz="2400" dirty="0"/>
              <a:t> and ends with</a:t>
            </a:r>
            <a:r>
              <a:rPr lang="en-US" sz="2400" dirty="0">
                <a:solidFill>
                  <a:srgbClr val="0000FF"/>
                </a:solidFill>
              </a:rPr>
              <a:t> I</a:t>
            </a:r>
            <a:r>
              <a:rPr lang="en-US" sz="2400" dirty="0"/>
              <a:t>; one starts with </a:t>
            </a:r>
            <a:r>
              <a:rPr lang="en-US" sz="2400" dirty="0">
                <a:solidFill>
                  <a:srgbClr val="0000FF"/>
                </a:solidFill>
              </a:rPr>
              <a:t>I</a:t>
            </a:r>
            <a:r>
              <a:rPr lang="en-US" sz="2400" dirty="0"/>
              <a:t> and ends with </a:t>
            </a:r>
            <a:r>
              <a:rPr lang="en-US" sz="2400" dirty="0">
                <a:solidFill>
                  <a:srgbClr val="0000FF"/>
                </a:solidFill>
              </a:rPr>
              <a:t>A</a:t>
            </a:r>
            <a:r>
              <a:rPr lang="en-US" sz="2400" dirty="0"/>
              <a:t>; and one starts with </a:t>
            </a:r>
            <a:r>
              <a:rPr lang="en-US" sz="2400" dirty="0">
                <a:solidFill>
                  <a:srgbClr val="0000FF"/>
                </a:solidFill>
              </a:rPr>
              <a:t>I</a:t>
            </a:r>
            <a:r>
              <a:rPr lang="en-US" sz="2400" dirty="0"/>
              <a:t> and ends with </a:t>
            </a:r>
            <a:r>
              <a:rPr lang="en-US" sz="2400" dirty="0">
                <a:solidFill>
                  <a:srgbClr val="0000FF"/>
                </a:solidFill>
              </a:rPr>
              <a:t>E</a:t>
            </a:r>
            <a:r>
              <a:rPr lang="en-US" sz="2400" dirty="0"/>
              <a:t>.</a:t>
            </a:r>
          </a:p>
          <a:p>
            <a:pPr lvl="2"/>
            <a:r>
              <a:rPr lang="en-US" dirty="0"/>
              <a:t>Lists that starts with A and ends in E: the choices for positions 2, 3, 4 are 8, 7, 6 respectively. Total such lists is </a:t>
            </a:r>
            <a:r>
              <a:rPr lang="en-US" dirty="0">
                <a:solidFill>
                  <a:srgbClr val="0000FF"/>
                </a:solidFill>
              </a:rPr>
              <a:t>8.7.6</a:t>
            </a:r>
            <a:r>
              <a:rPr lang="en-US" dirty="0"/>
              <a:t>.</a:t>
            </a:r>
          </a:p>
          <a:p>
            <a:pPr lvl="2"/>
            <a:r>
              <a:rPr lang="en-US" dirty="0"/>
              <a:t>Total number of lists of all types  is </a:t>
            </a:r>
            <a:r>
              <a:rPr lang="en-US" dirty="0">
                <a:solidFill>
                  <a:srgbClr val="0000FF"/>
                </a:solidFill>
              </a:rPr>
              <a:t>6x(8.7.6)</a:t>
            </a:r>
          </a:p>
        </p:txBody>
      </p:sp>
      <p:sp>
        <p:nvSpPr>
          <p:cNvPr id="4" name="TextBox 3"/>
          <p:cNvSpPr txBox="1"/>
          <p:nvPr/>
        </p:nvSpPr>
        <p:spPr>
          <a:xfrm>
            <a:off x="830916" y="5848606"/>
            <a:ext cx="7650703" cy="830997"/>
          </a:xfrm>
          <a:prstGeom prst="rect">
            <a:avLst/>
          </a:prstGeom>
          <a:solidFill>
            <a:srgbClr val="FFFF00"/>
          </a:solidFill>
        </p:spPr>
        <p:txBody>
          <a:bodyPr wrap="square" rtlCol="0">
            <a:spAutoFit/>
          </a:bodyPr>
          <a:lstStyle/>
          <a:p>
            <a:r>
              <a:rPr lang="en-US" sz="2400" dirty="0"/>
              <a:t>Note that 6 types of lists come from the fact there are </a:t>
            </a:r>
            <a:r>
              <a:rPr lang="en-US" sz="2400" dirty="0">
                <a:solidFill>
                  <a:srgbClr val="0000FF"/>
                </a:solidFill>
              </a:rPr>
              <a:t>3</a:t>
            </a:r>
            <a:r>
              <a:rPr lang="en-US" sz="2400" dirty="0"/>
              <a:t> vowels enumerating lists with </a:t>
            </a:r>
            <a:r>
              <a:rPr lang="en-US" sz="2400" dirty="0">
                <a:solidFill>
                  <a:srgbClr val="0000FF"/>
                </a:solidFill>
              </a:rPr>
              <a:t>2</a:t>
            </a:r>
            <a:r>
              <a:rPr lang="en-US" sz="2400" dirty="0"/>
              <a:t> positions.</a:t>
            </a:r>
          </a:p>
        </p:txBody>
      </p:sp>
    </p:spTree>
    <p:extLst>
      <p:ext uri="{BB962C8B-B14F-4D97-AF65-F5344CB8AC3E}">
        <p14:creationId xmlns:p14="http://schemas.microsoft.com/office/powerpoint/2010/main" val="11849033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457200" y="1365000"/>
            <a:ext cx="8229600" cy="5257800"/>
          </a:xfrm>
        </p:spPr>
        <p:txBody>
          <a:bodyPr>
            <a:normAutofit/>
          </a:bodyPr>
          <a:lstStyle/>
          <a:p>
            <a:r>
              <a:rPr lang="en-US" sz="2400" dirty="0"/>
              <a:t>This problem concerns list made from the letters A, B, C, D, E, F, G, H, I, J.</a:t>
            </a:r>
          </a:p>
          <a:p>
            <a:pPr marL="914400" lvl="1" indent="-457200">
              <a:buAutoNum type="alphaLcParenBoth" startAt="3"/>
            </a:pPr>
            <a:r>
              <a:rPr lang="en-US" sz="2400" dirty="0"/>
              <a:t>How many length-5 lists can be made from these letters if repetition is not allowed, and the list must contain exactly one A.</a:t>
            </a:r>
          </a:p>
          <a:p>
            <a:pPr marL="457200" lvl="1" indent="0">
              <a:buNone/>
            </a:pPr>
            <a:r>
              <a:rPr lang="en-US" dirty="0"/>
              <a:t>	</a:t>
            </a:r>
            <a:r>
              <a:rPr lang="en-US" b="1" dirty="0">
                <a:solidFill>
                  <a:srgbClr val="0000FF"/>
                </a:solidFill>
              </a:rPr>
              <a:t>Very similar to a problem solved earlier.</a:t>
            </a:r>
            <a:endParaRPr lang="en-US" dirty="0"/>
          </a:p>
          <a:p>
            <a:pPr marL="914400" lvl="1" indent="-457200">
              <a:buAutoNum type="alphaLcParenBoth" startAt="3"/>
            </a:pPr>
            <a:endParaRPr lang="en-US" sz="2400" dirty="0"/>
          </a:p>
          <a:p>
            <a:pPr marL="914400" lvl="1" indent="-457200">
              <a:buAutoNum type="alphaLcParenBoth"/>
            </a:pPr>
            <a:endParaRPr lang="en-US" sz="2400" dirty="0"/>
          </a:p>
          <a:p>
            <a:pPr marL="914400" lvl="1" indent="-457200">
              <a:buAutoNum type="alphaLcParenBoth"/>
            </a:pPr>
            <a:endParaRPr lang="en-US" sz="2400" dirty="0"/>
          </a:p>
        </p:txBody>
      </p:sp>
    </p:spTree>
    <p:extLst>
      <p:ext uri="{BB962C8B-B14F-4D97-AF65-F5344CB8AC3E}">
        <p14:creationId xmlns:p14="http://schemas.microsoft.com/office/powerpoint/2010/main" val="14337261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a:t>
            </a:r>
          </a:p>
        </p:txBody>
      </p:sp>
      <p:sp>
        <p:nvSpPr>
          <p:cNvPr id="3" name="Content Placeholder 2"/>
          <p:cNvSpPr>
            <a:spLocks noGrp="1"/>
          </p:cNvSpPr>
          <p:nvPr>
            <p:ph idx="1"/>
          </p:nvPr>
        </p:nvSpPr>
        <p:spPr>
          <a:xfrm>
            <a:off x="0" y="1600200"/>
            <a:ext cx="9144000" cy="4860979"/>
          </a:xfrm>
        </p:spPr>
        <p:txBody>
          <a:bodyPr>
            <a:normAutofit/>
          </a:bodyPr>
          <a:lstStyle/>
          <a:p>
            <a:r>
              <a:rPr lang="en-US" dirty="0"/>
              <a:t>I have taken materials from the following sources:</a:t>
            </a:r>
          </a:p>
          <a:p>
            <a:pPr lvl="1"/>
            <a:r>
              <a:rPr lang="en-US" dirty="0"/>
              <a:t>Textbook</a:t>
            </a:r>
          </a:p>
          <a:p>
            <a:pPr lvl="1"/>
            <a:r>
              <a:rPr lang="en-US" dirty="0"/>
              <a:t>“Book of Proof” by  Richard Hammock</a:t>
            </a:r>
          </a:p>
          <a:p>
            <a:pPr lvl="2"/>
            <a:r>
              <a:rPr lang="en-US" sz="2800" dirty="0"/>
              <a:t>http://</a:t>
            </a:r>
            <a:r>
              <a:rPr lang="en-US" sz="2800" dirty="0" err="1"/>
              <a:t>www.people.vcu.edu</a:t>
            </a:r>
            <a:r>
              <a:rPr lang="en-US" sz="2800" dirty="0"/>
              <a:t>/~</a:t>
            </a:r>
            <a:r>
              <a:rPr lang="en-US" sz="2800" dirty="0" err="1"/>
              <a:t>rhammack</a:t>
            </a:r>
            <a:r>
              <a:rPr lang="en-US" sz="2800" dirty="0"/>
              <a:t>/</a:t>
            </a:r>
            <a:r>
              <a:rPr lang="en-US" sz="2800" dirty="0" err="1"/>
              <a:t>BookOfProof</a:t>
            </a:r>
            <a:r>
              <a:rPr lang="en-US" sz="2800" dirty="0"/>
              <a:t>/</a:t>
            </a:r>
          </a:p>
          <a:p>
            <a:pPr lvl="1"/>
            <a:r>
              <a:rPr lang="en-US" dirty="0"/>
              <a:t>Lecture notes slides prepared by Prof. </a:t>
            </a:r>
            <a:r>
              <a:rPr lang="en-US" dirty="0" err="1"/>
              <a:t>Bulatov</a:t>
            </a:r>
            <a:r>
              <a:rPr lang="en-US" dirty="0"/>
              <a:t>.</a:t>
            </a:r>
            <a:endParaRPr lang="en-US" sz="1800" dirty="0"/>
          </a:p>
          <a:p>
            <a:pPr lvl="1">
              <a:buNone/>
            </a:pPr>
            <a:r>
              <a:rPr lang="en-US" sz="1800" dirty="0"/>
              <a:t>	</a:t>
            </a:r>
            <a:r>
              <a:rPr lang="en-US" sz="2400" dirty="0"/>
              <a:t>www.cs.sfu.ca/CC/101/101.MACM/abulatov/#lec</a:t>
            </a:r>
            <a:endParaRPr lang="en-US" sz="2000" dirty="0"/>
          </a:p>
          <a:p>
            <a:pPr lvl="1"/>
            <a:r>
              <a:rPr lang="en-US" dirty="0"/>
              <a:t>Lecture notes slides prepared by Prof. </a:t>
            </a:r>
            <a:r>
              <a:rPr lang="en-US" dirty="0" err="1"/>
              <a:t>Grunschlag</a:t>
            </a:r>
            <a:endParaRPr lang="en-US" dirty="0"/>
          </a:p>
          <a:p>
            <a:pPr lvl="1">
              <a:buNone/>
            </a:pPr>
            <a:r>
              <a:rPr lang="en-US" dirty="0"/>
              <a:t> </a:t>
            </a:r>
            <a:r>
              <a:rPr lang="en-US" sz="2400" dirty="0"/>
              <a:t>	www.cs.columbia.edu/~zeph/3203s04/</a:t>
            </a:r>
            <a:r>
              <a:rPr lang="en-US" sz="2400" dirty="0" err="1"/>
              <a:t>lectures.html</a:t>
            </a:r>
            <a:endParaRPr lang="en-US" sz="2400" dirty="0"/>
          </a:p>
        </p:txBody>
      </p:sp>
    </p:spTree>
    <p:extLst>
      <p:ext uri="{BB962C8B-B14F-4D97-AF65-F5344CB8AC3E}">
        <p14:creationId xmlns:p14="http://schemas.microsoft.com/office/powerpoint/2010/main" val="2143022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Sum</a:t>
            </a:r>
          </a:p>
        </p:txBody>
      </p:sp>
      <p:sp>
        <p:nvSpPr>
          <p:cNvPr id="3" name="Content Placeholder 2"/>
          <p:cNvSpPr>
            <a:spLocks noGrp="1"/>
          </p:cNvSpPr>
          <p:nvPr>
            <p:ph idx="1"/>
          </p:nvPr>
        </p:nvSpPr>
        <p:spPr>
          <a:xfrm>
            <a:off x="0" y="1600200"/>
            <a:ext cx="9144000" cy="5257800"/>
          </a:xfrm>
        </p:spPr>
        <p:txBody>
          <a:bodyPr>
            <a:normAutofit/>
          </a:bodyPr>
          <a:lstStyle/>
          <a:p>
            <a:r>
              <a:rPr lang="en-US" sz="2800" b="1" dirty="0"/>
              <a:t>Example</a:t>
            </a:r>
          </a:p>
          <a:p>
            <a:pPr>
              <a:buNone/>
            </a:pPr>
            <a:r>
              <a:rPr lang="en-US" sz="2800" b="1" dirty="0"/>
              <a:t> 	</a:t>
            </a:r>
            <a:r>
              <a:rPr lang="en-US" sz="2800" dirty="0">
                <a:solidFill>
                  <a:schemeClr val="bg1">
                    <a:lumMod val="65000"/>
                  </a:schemeClr>
                </a:solidFill>
              </a:rPr>
              <a:t>The mathematics department must choose either a student or a faculty member as a representative for a university committee. How many choices are there for this representative if there are </a:t>
            </a:r>
            <a:r>
              <a:rPr lang="en-US" sz="2800" dirty="0">
                <a:solidFill>
                  <a:schemeClr val="bg1">
                    <a:lumMod val="65000"/>
                  </a:schemeClr>
                </a:solidFill>
                <a:latin typeface="Cambria Math" pitchFamily="18" charset="0"/>
                <a:ea typeface="Cambria Math" pitchFamily="18" charset="0"/>
              </a:rPr>
              <a:t>37</a:t>
            </a:r>
            <a:r>
              <a:rPr lang="en-US" sz="2800" dirty="0">
                <a:solidFill>
                  <a:schemeClr val="bg1">
                    <a:lumMod val="65000"/>
                  </a:schemeClr>
                </a:solidFill>
              </a:rPr>
              <a:t> members of the mathematics faculty and </a:t>
            </a:r>
            <a:r>
              <a:rPr lang="en-US" sz="2800" dirty="0">
                <a:solidFill>
                  <a:schemeClr val="bg1">
                    <a:lumMod val="65000"/>
                  </a:schemeClr>
                </a:solidFill>
                <a:latin typeface="Cambria Math" pitchFamily="18" charset="0"/>
                <a:ea typeface="Cambria Math" pitchFamily="18" charset="0"/>
              </a:rPr>
              <a:t>83</a:t>
            </a:r>
            <a:r>
              <a:rPr lang="en-US" sz="2800" dirty="0">
                <a:solidFill>
                  <a:schemeClr val="bg1">
                    <a:lumMod val="65000"/>
                  </a:schemeClr>
                </a:solidFill>
              </a:rPr>
              <a:t> mathematics majors and no one is both a faculty member and a student.</a:t>
            </a:r>
          </a:p>
          <a:p>
            <a:pPr>
              <a:buNone/>
            </a:pPr>
            <a:r>
              <a:rPr lang="en-US" sz="2800" b="1" dirty="0"/>
              <a:t>    Solution</a:t>
            </a:r>
            <a:r>
              <a:rPr lang="en-US" sz="2800" dirty="0"/>
              <a:t>: By the sum rule it follows that there are </a:t>
            </a:r>
            <a:r>
              <a:rPr lang="en-US" sz="2800" dirty="0">
                <a:latin typeface="Cambria Math" pitchFamily="18" charset="0"/>
                <a:ea typeface="Cambria Math" pitchFamily="18" charset="0"/>
              </a:rPr>
              <a:t>37</a:t>
            </a:r>
            <a:r>
              <a:rPr lang="en-US" sz="2800" dirty="0"/>
              <a:t> + </a:t>
            </a:r>
            <a:r>
              <a:rPr lang="en-US" sz="2800" dirty="0">
                <a:latin typeface="Cambria Math" pitchFamily="18" charset="0"/>
                <a:ea typeface="Cambria Math" pitchFamily="18" charset="0"/>
              </a:rPr>
              <a:t>83</a:t>
            </a:r>
            <a:r>
              <a:rPr lang="en-US" sz="2800" dirty="0"/>
              <a:t> = </a:t>
            </a:r>
            <a:r>
              <a:rPr lang="en-US" sz="2800" dirty="0">
                <a:latin typeface="Cambria Math" pitchFamily="18" charset="0"/>
                <a:ea typeface="Cambria Math" pitchFamily="18" charset="0"/>
              </a:rPr>
              <a:t>120</a:t>
            </a:r>
            <a:r>
              <a:rPr lang="en-US" sz="2800" dirty="0"/>
              <a:t> possible ways to pick a representative.</a:t>
            </a:r>
          </a:p>
          <a:p>
            <a:endParaRPr lang="en-US" sz="2800" dirty="0"/>
          </a:p>
        </p:txBody>
      </p:sp>
    </p:spTree>
    <p:extLst>
      <p:ext uri="{BB962C8B-B14F-4D97-AF65-F5344CB8AC3E}">
        <p14:creationId xmlns:p14="http://schemas.microsoft.com/office/powerpoint/2010/main" val="387284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Sum</a:t>
            </a:r>
          </a:p>
        </p:txBody>
      </p:sp>
      <p:sp>
        <p:nvSpPr>
          <p:cNvPr id="3" name="Content Placeholder 2"/>
          <p:cNvSpPr>
            <a:spLocks noGrp="1"/>
          </p:cNvSpPr>
          <p:nvPr>
            <p:ph idx="1"/>
          </p:nvPr>
        </p:nvSpPr>
        <p:spPr>
          <a:xfrm>
            <a:off x="0" y="1600200"/>
            <a:ext cx="9144000" cy="5257800"/>
          </a:xfrm>
        </p:spPr>
        <p:txBody>
          <a:bodyPr>
            <a:normAutofit/>
          </a:bodyPr>
          <a:lstStyle/>
          <a:p>
            <a:r>
              <a:rPr lang="en-US" sz="2800" dirty="0"/>
              <a:t>If the first task can be performed in </a:t>
            </a:r>
            <a:r>
              <a:rPr lang="en-US" sz="2800" dirty="0" err="1"/>
              <a:t>m</a:t>
            </a:r>
            <a:r>
              <a:rPr lang="en-US" sz="2800" dirty="0"/>
              <a:t> ways, while a second task can be performed in </a:t>
            </a:r>
            <a:r>
              <a:rPr lang="en-US" sz="2800" dirty="0" err="1"/>
              <a:t>n</a:t>
            </a:r>
            <a:r>
              <a:rPr lang="en-US" sz="2800" dirty="0"/>
              <a:t> ways, and the two tasks cannot be performed simultaneously, performing either task can be accomplished in any one of </a:t>
            </a:r>
            <a:r>
              <a:rPr lang="en-US" sz="2800" dirty="0" err="1"/>
              <a:t>m</a:t>
            </a:r>
            <a:r>
              <a:rPr lang="en-US" sz="2800" dirty="0"/>
              <a:t> + </a:t>
            </a:r>
            <a:r>
              <a:rPr lang="en-US" sz="2800" dirty="0" err="1"/>
              <a:t>n</a:t>
            </a:r>
            <a:r>
              <a:rPr lang="en-US" sz="2800" dirty="0"/>
              <a:t> ways.</a:t>
            </a:r>
          </a:p>
          <a:p>
            <a:r>
              <a:rPr lang="en-US" sz="2800" b="1" dirty="0"/>
              <a:t>Example</a:t>
            </a:r>
            <a:r>
              <a:rPr lang="en-US" sz="2800" dirty="0"/>
              <a:t>: A deck of cards.</a:t>
            </a:r>
          </a:p>
          <a:p>
            <a:pPr lvl="1"/>
            <a:r>
              <a:rPr lang="en-US" sz="2400" dirty="0"/>
              <a:t>How many ways can  one draw a heart? </a:t>
            </a:r>
          </a:p>
          <a:p>
            <a:pPr lvl="1"/>
            <a:r>
              <a:rPr lang="en-US" sz="2400" dirty="0"/>
              <a:t>How many ways can  one draw  a heart or a spade? </a:t>
            </a:r>
          </a:p>
          <a:p>
            <a:pPr lvl="1"/>
            <a:r>
              <a:rPr lang="en-US" sz="2400" dirty="0"/>
              <a:t> .... a heart or a king of spade</a:t>
            </a:r>
          </a:p>
          <a:p>
            <a:pPr lvl="1"/>
            <a:r>
              <a:rPr lang="en-US" sz="2400" dirty="0">
                <a:sym typeface="Wingdings"/>
              </a:rPr>
              <a:t> .... a king? </a:t>
            </a:r>
          </a:p>
          <a:p>
            <a:pPr lvl="1"/>
            <a:r>
              <a:rPr lang="en-US" sz="2400" dirty="0">
                <a:sym typeface="Wingdings"/>
              </a:rPr>
              <a:t> .... a heart or a king?</a:t>
            </a:r>
            <a:endParaRPr lang="en-US" sz="2400" dirty="0"/>
          </a:p>
        </p:txBody>
      </p:sp>
    </p:spTree>
    <p:extLst>
      <p:ext uri="{BB962C8B-B14F-4D97-AF65-F5344CB8AC3E}">
        <p14:creationId xmlns:p14="http://schemas.microsoft.com/office/powerpoint/2010/main" val="155243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FF"/>
                </a:solidFill>
              </a:rPr>
              <a:t>The Rule of Sum</a:t>
            </a:r>
          </a:p>
        </p:txBody>
      </p:sp>
      <p:sp>
        <p:nvSpPr>
          <p:cNvPr id="3" name="Content Placeholder 2"/>
          <p:cNvSpPr>
            <a:spLocks noGrp="1"/>
          </p:cNvSpPr>
          <p:nvPr>
            <p:ph idx="1"/>
          </p:nvPr>
        </p:nvSpPr>
        <p:spPr>
          <a:xfrm>
            <a:off x="0" y="1600200"/>
            <a:ext cx="9144000" cy="5257800"/>
          </a:xfrm>
        </p:spPr>
        <p:txBody>
          <a:bodyPr>
            <a:normAutofit/>
          </a:bodyPr>
          <a:lstStyle/>
          <a:p>
            <a:r>
              <a:rPr lang="en-US" sz="2800" dirty="0">
                <a:solidFill>
                  <a:schemeClr val="bg1">
                    <a:lumMod val="50000"/>
                  </a:schemeClr>
                </a:solidFill>
              </a:rPr>
              <a:t>If the first task can be performed in </a:t>
            </a:r>
            <a:r>
              <a:rPr lang="en-US" sz="2800" dirty="0" err="1">
                <a:solidFill>
                  <a:schemeClr val="bg1">
                    <a:lumMod val="50000"/>
                  </a:schemeClr>
                </a:solidFill>
              </a:rPr>
              <a:t>m</a:t>
            </a:r>
            <a:r>
              <a:rPr lang="en-US" sz="2800" dirty="0">
                <a:solidFill>
                  <a:schemeClr val="bg1">
                    <a:lumMod val="50000"/>
                  </a:schemeClr>
                </a:solidFill>
              </a:rPr>
              <a:t> ways, while a second task can be performed in </a:t>
            </a:r>
            <a:r>
              <a:rPr lang="en-US" sz="2800" dirty="0" err="1">
                <a:solidFill>
                  <a:schemeClr val="bg1">
                    <a:lumMod val="50000"/>
                  </a:schemeClr>
                </a:solidFill>
              </a:rPr>
              <a:t>n</a:t>
            </a:r>
            <a:r>
              <a:rPr lang="en-US" sz="2800" dirty="0">
                <a:solidFill>
                  <a:schemeClr val="bg1">
                    <a:lumMod val="50000"/>
                  </a:schemeClr>
                </a:solidFill>
              </a:rPr>
              <a:t> ways, and the two tasks cannot be performed simultaneously, performing either task can be accomplished in any one of </a:t>
            </a:r>
            <a:r>
              <a:rPr lang="en-US" sz="2800" dirty="0" err="1">
                <a:solidFill>
                  <a:schemeClr val="bg1">
                    <a:lumMod val="50000"/>
                  </a:schemeClr>
                </a:solidFill>
              </a:rPr>
              <a:t>m</a:t>
            </a:r>
            <a:r>
              <a:rPr lang="en-US" sz="2800" dirty="0">
                <a:solidFill>
                  <a:schemeClr val="bg1">
                    <a:lumMod val="50000"/>
                  </a:schemeClr>
                </a:solidFill>
              </a:rPr>
              <a:t> + </a:t>
            </a:r>
            <a:r>
              <a:rPr lang="en-US" sz="2800" dirty="0" err="1">
                <a:solidFill>
                  <a:schemeClr val="bg1">
                    <a:lumMod val="50000"/>
                  </a:schemeClr>
                </a:solidFill>
              </a:rPr>
              <a:t>n</a:t>
            </a:r>
            <a:r>
              <a:rPr lang="en-US" sz="2800" dirty="0">
                <a:solidFill>
                  <a:schemeClr val="bg1">
                    <a:lumMod val="50000"/>
                  </a:schemeClr>
                </a:solidFill>
              </a:rPr>
              <a:t> ways.</a:t>
            </a:r>
          </a:p>
          <a:p>
            <a:r>
              <a:rPr lang="en-US" sz="2800" b="1" dirty="0"/>
              <a:t>Example</a:t>
            </a:r>
            <a:r>
              <a:rPr lang="en-US" sz="2800" dirty="0"/>
              <a:t>: A deck of cards.</a:t>
            </a:r>
          </a:p>
          <a:p>
            <a:pPr lvl="1"/>
            <a:r>
              <a:rPr lang="en-US" sz="2400" dirty="0"/>
              <a:t>How many ways can  one draw a heart? </a:t>
            </a:r>
            <a:r>
              <a:rPr lang="en-US" sz="2400" dirty="0">
                <a:solidFill>
                  <a:srgbClr val="FF0000"/>
                </a:solidFill>
              </a:rPr>
              <a:t>(13 ways)</a:t>
            </a:r>
          </a:p>
          <a:p>
            <a:pPr lvl="1"/>
            <a:r>
              <a:rPr lang="en-US" sz="2400" dirty="0"/>
              <a:t>How many ways can  one draw  a heart or a spade? </a:t>
            </a:r>
            <a:r>
              <a:rPr lang="en-US" sz="2400" dirty="0">
                <a:solidFill>
                  <a:srgbClr val="FF0000"/>
                </a:solidFill>
              </a:rPr>
              <a:t>(13 + 13 = 26 ways)</a:t>
            </a:r>
          </a:p>
          <a:p>
            <a:pPr lvl="1"/>
            <a:r>
              <a:rPr lang="en-US" sz="2400" dirty="0"/>
              <a:t> .... a heart or a king of spade? </a:t>
            </a:r>
            <a:r>
              <a:rPr lang="en-US" sz="2400" dirty="0">
                <a:solidFill>
                  <a:srgbClr val="FF0000"/>
                </a:solidFill>
              </a:rPr>
              <a:t>(13 hearts or 1 king  </a:t>
            </a:r>
            <a:r>
              <a:rPr lang="en-US" sz="2400" dirty="0">
                <a:solidFill>
                  <a:srgbClr val="FF0000"/>
                </a:solidFill>
                <a:sym typeface="Wingdings"/>
              </a:rPr>
              <a:t> 14 ways.)</a:t>
            </a:r>
          </a:p>
          <a:p>
            <a:pPr lvl="1"/>
            <a:r>
              <a:rPr lang="en-US" sz="2400" dirty="0">
                <a:sym typeface="Wingdings"/>
              </a:rPr>
              <a:t> .... a king? </a:t>
            </a:r>
            <a:r>
              <a:rPr lang="en-US" sz="2400" dirty="0">
                <a:solidFill>
                  <a:srgbClr val="FF0000"/>
                </a:solidFill>
                <a:sym typeface="Wingdings"/>
              </a:rPr>
              <a:t>(4 ways)</a:t>
            </a:r>
          </a:p>
          <a:p>
            <a:pPr lvl="1"/>
            <a:r>
              <a:rPr lang="en-US" sz="2400" dirty="0">
                <a:sym typeface="Wingdings"/>
              </a:rPr>
              <a:t> .... a heart or a king? </a:t>
            </a:r>
            <a:r>
              <a:rPr lang="en-US" sz="2400" dirty="0">
                <a:solidFill>
                  <a:srgbClr val="FF0000"/>
                </a:solidFill>
                <a:sym typeface="Wingdings"/>
              </a:rPr>
              <a:t>(13 hearts (includes 1 king) + 3 other kings = 14 ways)</a:t>
            </a:r>
            <a:endParaRPr lang="en-US" sz="2400" dirty="0">
              <a:solidFill>
                <a:srgbClr val="FF0000"/>
              </a:solidFill>
            </a:endParaRPr>
          </a:p>
        </p:txBody>
      </p:sp>
    </p:spTree>
    <p:extLst>
      <p:ext uri="{BB962C8B-B14F-4D97-AF65-F5344CB8AC3E}">
        <p14:creationId xmlns:p14="http://schemas.microsoft.com/office/powerpoint/2010/main" val="845392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2409</TotalTime>
  <Words>5694</Words>
  <Application>Microsoft Macintosh PowerPoint</Application>
  <PresentationFormat>On-screen Show (4:3)</PresentationFormat>
  <Paragraphs>442</Paragraphs>
  <Slides>69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69</vt:i4>
      </vt:variant>
    </vt:vector>
  </HeadingPairs>
  <TitlesOfParts>
    <vt:vector size="74" baseType="lpstr">
      <vt:lpstr>Arial</vt:lpstr>
      <vt:lpstr>Calibri</vt:lpstr>
      <vt:lpstr>Cambria Math</vt:lpstr>
      <vt:lpstr>Wingdings</vt:lpstr>
      <vt:lpstr>Office Theme</vt:lpstr>
      <vt:lpstr>List of sections covered</vt:lpstr>
      <vt:lpstr>Example</vt:lpstr>
      <vt:lpstr>Example</vt:lpstr>
      <vt:lpstr>The Rule of Sum</vt:lpstr>
      <vt:lpstr>The Rule of Sum</vt:lpstr>
      <vt:lpstr>The Rule of Sum</vt:lpstr>
      <vt:lpstr>The Rule of Sum</vt:lpstr>
      <vt:lpstr>The Rule of Sum</vt:lpstr>
      <vt:lpstr>The Rule of Sum</vt:lpstr>
      <vt:lpstr>The Rule of Product</vt:lpstr>
      <vt:lpstr>PowerPoint Presentation</vt:lpstr>
      <vt:lpstr>Example</vt:lpstr>
      <vt:lpstr>Example</vt:lpstr>
      <vt:lpstr>The Rule of Product</vt:lpstr>
      <vt:lpstr>The Rule of Product</vt:lpstr>
      <vt:lpstr>The Rule of Product</vt:lpstr>
      <vt:lpstr>The Rule of Product</vt:lpstr>
      <vt:lpstr>The Rule of Product</vt:lpstr>
      <vt:lpstr>Combining the sum and the product rule</vt:lpstr>
      <vt:lpstr>The Rule of Sum</vt:lpstr>
      <vt:lpstr>Basic Counting Principles: Subtraction Rule</vt:lpstr>
      <vt:lpstr>Combining the sum and the product rule</vt:lpstr>
      <vt:lpstr>Counting Passwords</vt:lpstr>
      <vt:lpstr>Counting Passwords</vt:lpstr>
      <vt:lpstr>Counting Passwords</vt:lpstr>
      <vt:lpstr>Counting Passwords</vt:lpstr>
      <vt:lpstr>Counting Passwords</vt:lpstr>
      <vt:lpstr>Internet Addresses</vt:lpstr>
      <vt:lpstr>Counting Internet Addresses</vt:lpstr>
      <vt:lpstr>Counting Internet Addresses</vt:lpstr>
      <vt:lpstr>Counting Bit Strings</vt:lpstr>
      <vt:lpstr>Tree Diagrams</vt:lpstr>
      <vt:lpstr>Tree Diagrams</vt:lpstr>
      <vt:lpstr>What we know so far ….</vt:lpstr>
      <vt:lpstr>Counting Lists</vt:lpstr>
      <vt:lpstr>Counting Lists</vt:lpstr>
      <vt:lpstr>Counting Lists</vt:lpstr>
      <vt:lpstr>Counting Lists (tree diagram)</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Examples</vt:lpstr>
      <vt:lpstr>Examples</vt:lpstr>
      <vt:lpstr>Examples</vt:lpstr>
      <vt:lpstr>Examples</vt:lpstr>
      <vt:lpstr>Examples</vt:lpstr>
      <vt:lpstr>Examples</vt:lpstr>
      <vt:lpstr>Examples</vt:lpstr>
      <vt:lpstr>Example</vt:lpstr>
      <vt:lpstr>Example</vt:lpstr>
      <vt:lpstr>Acknowledgement</vt:lpstr>
    </vt:vector>
  </TitlesOfParts>
  <Company>SFU</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MACM 101 (Spring 2018)</dc:title>
  <dc:creator>Binay Bhattacharya</dc:creator>
  <cp:lastModifiedBy>Microsoft Office User</cp:lastModifiedBy>
  <cp:revision>38</cp:revision>
  <dcterms:created xsi:type="dcterms:W3CDTF">2018-01-04T21:10:47Z</dcterms:created>
  <dcterms:modified xsi:type="dcterms:W3CDTF">2020-11-08T17:05:43Z</dcterms:modified>
</cp:coreProperties>
</file>