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330" r:id="rId5"/>
    <p:sldId id="331" r:id="rId6"/>
    <p:sldId id="259" r:id="rId7"/>
    <p:sldId id="332" r:id="rId8"/>
    <p:sldId id="333" r:id="rId9"/>
    <p:sldId id="334" r:id="rId10"/>
    <p:sldId id="335" r:id="rId11"/>
    <p:sldId id="336" r:id="rId12"/>
    <p:sldId id="337" r:id="rId13"/>
    <p:sldId id="340" r:id="rId14"/>
    <p:sldId id="339" r:id="rId15"/>
    <p:sldId id="338" r:id="rId16"/>
    <p:sldId id="341" r:id="rId17"/>
    <p:sldId id="342" r:id="rId18"/>
    <p:sldId id="343" r:id="rId19"/>
    <p:sldId id="344" r:id="rId20"/>
    <p:sldId id="260" r:id="rId21"/>
    <p:sldId id="261" r:id="rId22"/>
    <p:sldId id="345" r:id="rId23"/>
    <p:sldId id="262" r:id="rId24"/>
    <p:sldId id="299" r:id="rId25"/>
    <p:sldId id="300" r:id="rId26"/>
    <p:sldId id="346" r:id="rId27"/>
    <p:sldId id="347" r:id="rId28"/>
    <p:sldId id="328" r:id="rId29"/>
    <p:sldId id="268" r:id="rId30"/>
    <p:sldId id="323" r:id="rId31"/>
    <p:sldId id="348" r:id="rId32"/>
    <p:sldId id="303" r:id="rId33"/>
    <p:sldId id="349" r:id="rId34"/>
    <p:sldId id="352" r:id="rId35"/>
    <p:sldId id="351" r:id="rId36"/>
    <p:sldId id="350" r:id="rId37"/>
    <p:sldId id="353" r:id="rId38"/>
    <p:sldId id="354" r:id="rId39"/>
    <p:sldId id="355" r:id="rId40"/>
    <p:sldId id="356" r:id="rId41"/>
    <p:sldId id="358" r:id="rId42"/>
    <p:sldId id="357" r:id="rId43"/>
    <p:sldId id="362" r:id="rId44"/>
    <p:sldId id="363" r:id="rId45"/>
    <p:sldId id="359" r:id="rId46"/>
    <p:sldId id="360" r:id="rId47"/>
    <p:sldId id="272" r:id="rId48"/>
    <p:sldId id="361" r:id="rId49"/>
    <p:sldId id="273" r:id="rId50"/>
    <p:sldId id="274" r:id="rId51"/>
    <p:sldId id="310" r:id="rId52"/>
    <p:sldId id="311" r:id="rId53"/>
    <p:sldId id="304" r:id="rId54"/>
    <p:sldId id="275" r:id="rId55"/>
    <p:sldId id="276" r:id="rId56"/>
    <p:sldId id="314" r:id="rId57"/>
    <p:sldId id="315" r:id="rId58"/>
    <p:sldId id="316" r:id="rId59"/>
    <p:sldId id="317" r:id="rId60"/>
    <p:sldId id="321" r:id="rId61"/>
    <p:sldId id="319" r:id="rId62"/>
    <p:sldId id="320" r:id="rId63"/>
    <p:sldId id="365" r:id="rId64"/>
    <p:sldId id="366" r:id="rId65"/>
    <p:sldId id="367" r:id="rId66"/>
    <p:sldId id="368" r:id="rId67"/>
    <p:sldId id="369" r:id="rId68"/>
    <p:sldId id="370" r:id="rId69"/>
    <p:sldId id="371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/>
    <p:restoredTop sz="85308" autoAdjust="0"/>
  </p:normalViewPr>
  <p:slideViewPr>
    <p:cSldViewPr snapToGrid="0" snapToObjects="1">
      <p:cViewPr varScale="1">
        <p:scale>
          <a:sx n="89" d="100"/>
          <a:sy n="89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540CD-CBC6-D647-BDE6-F94FA79B9A98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E1940-4039-504D-86E1-D5E97D15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1940-4039-504D-86E1-D5E97D1554A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0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5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F8B1-AF9A-AF42-9219-5EAAB7DBD6EE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D34C-055F-0D41-91FA-519286CE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Integer Properties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13860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D582-39A7-C643-9CFC-252801AE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2AB43-B048-2247-B25A-636C8B21E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solidFill>
                  <a:srgbClr val="1824FF"/>
                </a:solidFill>
              </a:rPr>
              <a:t>addition mod m</a:t>
            </a:r>
          </a:p>
          <a:p>
            <a:pPr lvl="1"/>
            <a:r>
              <a:rPr lang="en-IN" dirty="0"/>
              <a:t>The operation defined by adding two numbers and applying </a:t>
            </a:r>
            <a:r>
              <a:rPr lang="en-IN" i="1" dirty="0">
                <a:solidFill>
                  <a:srgbClr val="1824FF"/>
                </a:solidFill>
              </a:rPr>
              <a:t>mod m</a:t>
            </a:r>
            <a:r>
              <a:rPr lang="en-IN" dirty="0"/>
              <a:t> to the result is called </a:t>
            </a:r>
            <a:r>
              <a:rPr lang="en-IN" dirty="0">
                <a:solidFill>
                  <a:srgbClr val="FF0000"/>
                </a:solidFill>
              </a:rPr>
              <a:t>addition mod m.</a:t>
            </a:r>
          </a:p>
          <a:p>
            <a:r>
              <a:rPr lang="en-IN" b="1" dirty="0">
                <a:solidFill>
                  <a:srgbClr val="1824FF"/>
                </a:solidFill>
              </a:rPr>
              <a:t>multiplication mod m</a:t>
            </a:r>
          </a:p>
          <a:p>
            <a:pPr lvl="1"/>
            <a:r>
              <a:rPr lang="en-IN" dirty="0"/>
              <a:t>The operation defined by multiplying two numbers and applying </a:t>
            </a:r>
            <a:r>
              <a:rPr lang="en-IN" i="1" dirty="0">
                <a:solidFill>
                  <a:srgbClr val="1824FF"/>
                </a:solidFill>
              </a:rPr>
              <a:t>mod m</a:t>
            </a:r>
            <a:r>
              <a:rPr lang="en-IN" dirty="0"/>
              <a:t> to the result is called </a:t>
            </a:r>
            <a:r>
              <a:rPr lang="en-IN" dirty="0">
                <a:solidFill>
                  <a:srgbClr val="FF0000"/>
                </a:solidFill>
              </a:rPr>
              <a:t>multiplication mod m.</a:t>
            </a:r>
          </a:p>
          <a:p>
            <a:endParaRPr lang="en-IN" dirty="0">
              <a:solidFill>
                <a:srgbClr val="1824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1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786EFC-E04C-0240-B4D8-931C71DD1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774031"/>
            <a:ext cx="5676900" cy="4178300"/>
          </a:xfrm>
        </p:spPr>
      </p:pic>
    </p:spTree>
    <p:extLst>
      <p:ext uri="{BB962C8B-B14F-4D97-AF65-F5344CB8AC3E}">
        <p14:creationId xmlns:p14="http://schemas.microsoft.com/office/powerpoint/2010/main" val="196309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38BA-F5ED-7F46-9B19-EEBD7C81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824FF"/>
                </a:solidFill>
              </a:rPr>
              <a:t>Congruence mod 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FF91-867B-D346-B0AA-D6D464F2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IN" dirty="0"/>
              <a:t>Let m be an integer greater than 1. </a:t>
            </a:r>
          </a:p>
          <a:p>
            <a:pPr lvl="1"/>
            <a:r>
              <a:rPr lang="en-IN" dirty="0"/>
              <a:t>Let x and y be any two integers. </a:t>
            </a:r>
          </a:p>
          <a:p>
            <a:pPr lvl="1"/>
            <a:r>
              <a:rPr lang="en-IN" dirty="0"/>
              <a:t>Then </a:t>
            </a:r>
            <a:r>
              <a:rPr lang="en-IN" b="1" i="1" dirty="0">
                <a:solidFill>
                  <a:srgbClr val="1824FF"/>
                </a:solidFill>
              </a:rPr>
              <a:t>x is congruent to y mod m</a:t>
            </a:r>
            <a:r>
              <a:rPr lang="en-IN" dirty="0"/>
              <a:t> if</a:t>
            </a:r>
            <a:r>
              <a:rPr lang="en-IN" dirty="0">
                <a:solidFill>
                  <a:srgbClr val="FF0000"/>
                </a:solidFill>
              </a:rPr>
              <a:t> </a:t>
            </a:r>
          </a:p>
          <a:p>
            <a:pPr marL="457200" lvl="1" indent="0">
              <a:buNone/>
            </a:pPr>
            <a:r>
              <a:rPr lang="en-IN" dirty="0">
                <a:solidFill>
                  <a:srgbClr val="FF0000"/>
                </a:solidFill>
              </a:rPr>
              <a:t>			x mod m = y mod m. </a:t>
            </a:r>
          </a:p>
          <a:p>
            <a:r>
              <a:rPr lang="en-IN" dirty="0"/>
              <a:t>The fact that x is congruent to y mod m is denoted</a:t>
            </a:r>
          </a:p>
          <a:p>
            <a:pPr marL="457200" lvl="1" indent="0">
              <a:buNone/>
            </a:pPr>
            <a:r>
              <a:rPr lang="en-IN" dirty="0"/>
              <a:t>				x  ≡  y (mod m).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8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871E-7D9E-6D40-8B3E-EC7CDA3B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15B6-9392-7947-A166-A334939DB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Theorem 10.2.1: Alternate characterization of congruence mod m.</a:t>
            </a:r>
          </a:p>
          <a:p>
            <a:pPr lvl="1"/>
            <a:r>
              <a:rPr lang="en-IN" dirty="0"/>
              <a:t>Let m be an integer greater than 1. </a:t>
            </a:r>
          </a:p>
          <a:p>
            <a:pPr lvl="1"/>
            <a:r>
              <a:rPr lang="en-IN" dirty="0"/>
              <a:t>Let x and y be any two integers. </a:t>
            </a:r>
          </a:p>
          <a:p>
            <a:pPr lvl="1"/>
            <a:r>
              <a:rPr lang="en-IN" dirty="0"/>
              <a:t>Then x  ≡  y (mod m) if and only if m|(x - 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7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F3EF-DF0E-F941-9598-DF94D2B4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8E4C-80CC-3D4B-973E-D839E31F4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x  ≡  y (mod m) implies m|(x - y).</a:t>
            </a:r>
            <a:endParaRPr lang="en-IN" b="1" dirty="0"/>
          </a:p>
          <a:p>
            <a:pPr lvl="1"/>
            <a:r>
              <a:rPr lang="en-IN" dirty="0"/>
              <a:t>First suppose that x  ≡  y (mod m). </a:t>
            </a:r>
          </a:p>
          <a:p>
            <a:pPr lvl="1"/>
            <a:r>
              <a:rPr lang="en-IN" dirty="0"/>
              <a:t>By definition, x mod m = y mod m. </a:t>
            </a:r>
          </a:p>
          <a:p>
            <a:pPr lvl="1"/>
            <a:r>
              <a:rPr lang="en-IN" dirty="0"/>
              <a:t>We define the variable r to be the value of x mod m = y mod m. </a:t>
            </a:r>
          </a:p>
          <a:p>
            <a:pPr lvl="1"/>
            <a:r>
              <a:rPr lang="en-IN" dirty="0"/>
              <a:t>Therefore, x = r + km for some integer k and y = r + </a:t>
            </a:r>
            <a:r>
              <a:rPr lang="en-IN" dirty="0" err="1"/>
              <a:t>jm</a:t>
            </a:r>
            <a:r>
              <a:rPr lang="en-IN" dirty="0"/>
              <a:t> for some integer j. </a:t>
            </a:r>
          </a:p>
          <a:p>
            <a:pPr lvl="1"/>
            <a:r>
              <a:rPr lang="en-IN" dirty="0"/>
              <a:t>Then x - y = (r + km) - (r + </a:t>
            </a:r>
            <a:r>
              <a:rPr lang="en-IN" dirty="0" err="1"/>
              <a:t>jm</a:t>
            </a:r>
            <a:r>
              <a:rPr lang="en-IN" dirty="0"/>
              <a:t>) = (k - j)m</a:t>
            </a:r>
          </a:p>
          <a:p>
            <a:pPr lvl="1"/>
            <a:r>
              <a:rPr lang="en-IN" dirty="0"/>
              <a:t>Since (k - j) is an integer, m|(x - 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0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F3EF-DF0E-F941-9598-DF94D2B4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8E4C-80CC-3D4B-973E-D839E31F4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m|(x - y) implies x  ≡  y (mod m)</a:t>
            </a:r>
            <a:endParaRPr lang="en-IN" b="1" dirty="0"/>
          </a:p>
          <a:p>
            <a:pPr lvl="1"/>
            <a:r>
              <a:rPr lang="en-IN" dirty="0"/>
              <a:t>Now suppose that m|(x - y). </a:t>
            </a:r>
          </a:p>
          <a:p>
            <a:pPr lvl="1"/>
            <a:r>
              <a:rPr lang="en-IN" dirty="0"/>
              <a:t>Then (x - y) = tm for some integer t. </a:t>
            </a:r>
          </a:p>
          <a:p>
            <a:pPr lvl="1"/>
            <a:r>
              <a:rPr lang="en-IN" dirty="0"/>
              <a:t>Let r be the value of x mod m. </a:t>
            </a:r>
          </a:p>
          <a:p>
            <a:pPr lvl="1"/>
            <a:r>
              <a:rPr lang="en-IN" dirty="0"/>
              <a:t>Then x = r + km for some integer k. </a:t>
            </a:r>
          </a:p>
          <a:p>
            <a:pPr lvl="1"/>
            <a:r>
              <a:rPr lang="en-IN" dirty="0"/>
              <a:t>The integer y can be expressed as</a:t>
            </a:r>
          </a:p>
          <a:p>
            <a:pPr marL="457200" lvl="1" indent="0">
              <a:buNone/>
            </a:pPr>
            <a:r>
              <a:rPr lang="en-IN" dirty="0"/>
              <a:t>     y = x - (x - y) = (r + km) - tm = r + (k - t)m.</a:t>
            </a:r>
          </a:p>
          <a:p>
            <a:pPr lvl="1"/>
            <a:r>
              <a:rPr lang="en-IN" dirty="0"/>
              <a:t>Since r is an integer in the range from 0 to m-1, r is the unique remainder when y is divided by m. </a:t>
            </a:r>
          </a:p>
          <a:p>
            <a:pPr lvl="1"/>
            <a:r>
              <a:rPr lang="en-IN" dirty="0"/>
              <a:t>Therefore r = y mod m = x mod m, and by definition x  ≡  y (mod m). 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7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304"/>
            <a:ext cx="8229600" cy="4525963"/>
          </a:xfrm>
        </p:spPr>
        <p:txBody>
          <a:bodyPr/>
          <a:lstStyle/>
          <a:p>
            <a:r>
              <a:rPr lang="en-US" dirty="0"/>
              <a:t>Let R be a relation on Z such that (</a:t>
            </a:r>
            <a:r>
              <a:rPr lang="en-US" dirty="0" err="1"/>
              <a:t>a,b</a:t>
            </a:r>
            <a:r>
              <a:rPr lang="en-US" dirty="0"/>
              <a:t>) is in R if a </a:t>
            </a:r>
            <a:r>
              <a:rPr lang="en-US" dirty="0">
                <a:ea typeface="ＭＳ ゴシック"/>
                <a:cs typeface="ＭＳ ゴシック"/>
              </a:rPr>
              <a:t>≡</a:t>
            </a:r>
            <a:r>
              <a:rPr lang="en-US" dirty="0"/>
              <a:t> b (mod n). This relation is an equivalent relation.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dist"/>
            <a:r>
              <a:rPr lang="en-US" dirty="0"/>
              <a:t>When n =3, the equivalent classes of Z are</a:t>
            </a:r>
          </a:p>
        </p:txBody>
      </p:sp>
      <p:pic>
        <p:nvPicPr>
          <p:cNvPr id="4" name="Picture 3" descr="Screen Shot 2018-04-05 at 11.0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6" y="2314486"/>
            <a:ext cx="8191453" cy="1616591"/>
          </a:xfrm>
          <a:prstGeom prst="rect">
            <a:avLst/>
          </a:prstGeom>
        </p:spPr>
      </p:pic>
      <p:pic>
        <p:nvPicPr>
          <p:cNvPr id="5" name="Picture 4" descr="Screen Shot 2018-04-05 at 11.0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6" y="4963167"/>
            <a:ext cx="64516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2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8085-E5F2-F443-B6E5-909A3F80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274638"/>
            <a:ext cx="8986837" cy="11430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1824FF"/>
                </a:solidFill>
              </a:rPr>
              <a:t>Computing arithmetic operations mod m.</a:t>
            </a:r>
            <a:endParaRPr lang="en-US" dirty="0">
              <a:solidFill>
                <a:srgbClr val="1824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6284-7EF8-F947-BD72-1A568500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Theorem 10.2.2:</a:t>
            </a:r>
          </a:p>
          <a:p>
            <a:pPr lvl="1"/>
            <a:r>
              <a:rPr lang="en-IN" dirty="0"/>
              <a:t>Let m be an integer larger than 1.</a:t>
            </a:r>
          </a:p>
          <a:p>
            <a:pPr lvl="1"/>
            <a:r>
              <a:rPr lang="en-IN" dirty="0"/>
              <a:t> Let x and y be any integers. Then</a:t>
            </a:r>
          </a:p>
          <a:p>
            <a:pPr lvl="1"/>
            <a:r>
              <a:rPr lang="en-IN" dirty="0"/>
              <a:t>[(x 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m) + (y 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m)] </a:t>
            </a:r>
            <a:r>
              <a:rPr lang="en-IN" dirty="0">
                <a:solidFill>
                  <a:srgbClr val="FF0000"/>
                </a:solidFill>
              </a:rPr>
              <a:t>mod </a:t>
            </a:r>
            <a:r>
              <a:rPr lang="en-IN" dirty="0"/>
              <a:t>m = [x + y] 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m</a:t>
            </a:r>
          </a:p>
          <a:p>
            <a:r>
              <a:rPr lang="en-IN" dirty="0"/>
              <a:t>Proof:</a:t>
            </a:r>
          </a:p>
          <a:p>
            <a:pPr marL="457200" lvl="1" indent="0">
              <a:buNone/>
            </a:pPr>
            <a:r>
              <a:rPr lang="en-IN" dirty="0"/>
              <a:t>    [(x mod m) + (y mod m)] mod m </a:t>
            </a:r>
          </a:p>
          <a:p>
            <a:pPr marL="457200" lvl="1" indent="0">
              <a:buNone/>
            </a:pPr>
            <a:r>
              <a:rPr lang="en-IN" dirty="0"/>
              <a:t> = [(x + km) + (y + </a:t>
            </a:r>
            <a:r>
              <a:rPr lang="en-IN" dirty="0" err="1"/>
              <a:t>jm</a:t>
            </a:r>
            <a:r>
              <a:rPr lang="en-IN" dirty="0"/>
              <a:t>)] mod m </a:t>
            </a:r>
          </a:p>
          <a:p>
            <a:pPr marL="457200" lvl="1" indent="0">
              <a:buNone/>
            </a:pPr>
            <a:r>
              <a:rPr lang="en-IN" dirty="0"/>
              <a:t> = [(x + y) + (k + j)m] mod m.</a:t>
            </a:r>
          </a:p>
          <a:p>
            <a:pPr marL="457200" lvl="1" indent="0">
              <a:buNone/>
            </a:pPr>
            <a:r>
              <a:rPr lang="en-IN" dirty="0"/>
              <a:t> = [x + y] 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m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217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8085-E5F2-F443-B6E5-909A3F80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274638"/>
            <a:ext cx="8786812" cy="11430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1824FF"/>
                </a:solidFill>
              </a:rPr>
              <a:t>Computing arithmetic operations mod m.</a:t>
            </a:r>
            <a:endParaRPr lang="en-US" dirty="0">
              <a:solidFill>
                <a:srgbClr val="1824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6284-7EF8-F947-BD72-1A568500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Theorem 10.2.2:</a:t>
            </a:r>
          </a:p>
          <a:p>
            <a:pPr lvl="1"/>
            <a:r>
              <a:rPr lang="en-IN" dirty="0"/>
              <a:t>Let m be an integer larger than 1.</a:t>
            </a:r>
          </a:p>
          <a:p>
            <a:pPr lvl="1"/>
            <a:r>
              <a:rPr lang="en-IN" dirty="0"/>
              <a:t> Let x and y be any integers. Then</a:t>
            </a:r>
          </a:p>
          <a:p>
            <a:pPr lvl="1"/>
            <a:r>
              <a:rPr lang="en-IN" dirty="0"/>
              <a:t>[(x 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m)(y 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m)] 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m = [</a:t>
            </a:r>
            <a:r>
              <a:rPr lang="en-IN" dirty="0" err="1"/>
              <a:t>x·y</a:t>
            </a:r>
            <a:r>
              <a:rPr lang="en-IN" dirty="0"/>
              <a:t>]</a:t>
            </a:r>
            <a:r>
              <a:rPr lang="en-IN" dirty="0">
                <a:solidFill>
                  <a:srgbClr val="FF0000"/>
                </a:solidFill>
              </a:rPr>
              <a:t> mod </a:t>
            </a:r>
            <a:r>
              <a:rPr lang="en-IN" dirty="0"/>
              <a:t>m</a:t>
            </a:r>
          </a:p>
          <a:p>
            <a:r>
              <a:rPr lang="en-IN" dirty="0"/>
              <a:t>Proof:</a:t>
            </a:r>
          </a:p>
          <a:p>
            <a:pPr marL="457200" lvl="1" indent="0">
              <a:buNone/>
            </a:pPr>
            <a:r>
              <a:rPr lang="en-IN" dirty="0"/>
              <a:t>    [(x mod m)(y mod m)] mod m </a:t>
            </a:r>
          </a:p>
          <a:p>
            <a:pPr marL="457200" lvl="1" indent="0">
              <a:buNone/>
            </a:pPr>
            <a:r>
              <a:rPr lang="en-IN" dirty="0"/>
              <a:t> = [(x + km)(y + </a:t>
            </a:r>
            <a:r>
              <a:rPr lang="en-IN" dirty="0" err="1"/>
              <a:t>jm</a:t>
            </a:r>
            <a:r>
              <a:rPr lang="en-IN" dirty="0"/>
              <a:t>)] mod m </a:t>
            </a:r>
          </a:p>
          <a:p>
            <a:pPr marL="457200" lvl="1" indent="0">
              <a:buNone/>
            </a:pPr>
            <a:r>
              <a:rPr lang="en-IN" dirty="0"/>
              <a:t> = [(</a:t>
            </a:r>
            <a:r>
              <a:rPr lang="en-IN" dirty="0" err="1"/>
              <a:t>x·y</a:t>
            </a:r>
            <a:r>
              <a:rPr lang="en-IN" dirty="0"/>
              <a:t>) + (</a:t>
            </a:r>
            <a:r>
              <a:rPr lang="en-IN" dirty="0" err="1"/>
              <a:t>ky</a:t>
            </a:r>
            <a:r>
              <a:rPr lang="en-IN" dirty="0"/>
              <a:t> + </a:t>
            </a:r>
            <a:r>
              <a:rPr lang="en-IN" dirty="0" err="1"/>
              <a:t>jx</a:t>
            </a:r>
            <a:r>
              <a:rPr lang="en-IN" dirty="0"/>
              <a:t> + </a:t>
            </a:r>
            <a:r>
              <a:rPr lang="en-IN" dirty="0" err="1"/>
              <a:t>jkm</a:t>
            </a:r>
            <a:r>
              <a:rPr lang="en-IN" dirty="0"/>
              <a:t>)m] mod m</a:t>
            </a:r>
          </a:p>
          <a:p>
            <a:pPr marL="457200" lvl="1" indent="0">
              <a:buNone/>
            </a:pPr>
            <a:r>
              <a:rPr lang="en-IN" dirty="0"/>
              <a:t> = [</a:t>
            </a:r>
            <a:r>
              <a:rPr lang="en-IN" dirty="0" err="1"/>
              <a:t>x·y</a:t>
            </a:r>
            <a:r>
              <a:rPr lang="en-IN" dirty="0"/>
              <a:t>] 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m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831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AB12-F394-FC4A-BE01-28340F57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B1D2D-9490-5645-91ED-3414970A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289050"/>
            <a:ext cx="88138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7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Preamble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279" y="2002692"/>
            <a:ext cx="7551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Historically,  </a:t>
            </a:r>
            <a:r>
              <a:rPr lang="en-US" sz="2400" i="1" dirty="0">
                <a:solidFill>
                  <a:srgbClr val="0000FF"/>
                </a:solidFill>
              </a:rPr>
              <a:t>number theory </a:t>
            </a:r>
            <a:r>
              <a:rPr lang="en-US" sz="2400" dirty="0"/>
              <a:t>has been a beautiful area of </a:t>
            </a:r>
          </a:p>
          <a:p>
            <a:r>
              <a:rPr lang="en-US" sz="2400" dirty="0"/>
              <a:t>study in </a:t>
            </a:r>
            <a:r>
              <a:rPr lang="en-US" sz="2400" dirty="0">
                <a:solidFill>
                  <a:srgbClr val="0000FF"/>
                </a:solidFill>
              </a:rPr>
              <a:t>pure mathematics</a:t>
            </a:r>
            <a:r>
              <a:rPr lang="en-US" sz="2400" dirty="0"/>
              <a:t>. However, in modern times, </a:t>
            </a:r>
          </a:p>
          <a:p>
            <a:r>
              <a:rPr lang="en-US" sz="2400" dirty="0"/>
              <a:t>number theory is very important in the </a:t>
            </a:r>
            <a:r>
              <a:rPr lang="en-US" sz="2400" dirty="0">
                <a:solidFill>
                  <a:srgbClr val="FF0000"/>
                </a:solidFill>
              </a:rPr>
              <a:t>area of security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Encryption algorithms </a:t>
            </a:r>
            <a:r>
              <a:rPr lang="en-US" sz="2400" dirty="0"/>
              <a:t>heavily depend on modular </a:t>
            </a:r>
          </a:p>
          <a:p>
            <a:r>
              <a:rPr lang="en-US" sz="2400" dirty="0"/>
              <a:t>arithmetic, and our ability to deal with large integers. </a:t>
            </a:r>
          </a:p>
          <a:p>
            <a:r>
              <a:rPr lang="en-US" sz="2400" dirty="0"/>
              <a:t>We need appropriate techniques to deal with such</a:t>
            </a:r>
          </a:p>
          <a:p>
            <a:r>
              <a:rPr lang="en-US" sz="2400" dirty="0"/>
              <a:t>algorithms.</a:t>
            </a:r>
          </a:p>
        </p:txBody>
      </p:sp>
    </p:spTree>
    <p:extLst>
      <p:ext uri="{BB962C8B-B14F-4D97-AF65-F5344CB8AC3E}">
        <p14:creationId xmlns:p14="http://schemas.microsoft.com/office/powerpoint/2010/main" val="314679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n ≥ 2 is prime if and only if it is divisible by only 1 and itself.</a:t>
            </a:r>
          </a:p>
          <a:p>
            <a:r>
              <a:rPr lang="en-US" dirty="0"/>
              <a:t>A number which is not a prime is called composite.</a:t>
            </a:r>
          </a:p>
          <a:p>
            <a:pPr lvl="1"/>
            <a:r>
              <a:rPr lang="en-US" dirty="0"/>
              <a:t>15 is composite</a:t>
            </a:r>
          </a:p>
          <a:p>
            <a:pPr lvl="1"/>
            <a:r>
              <a:rPr lang="en-US" dirty="0"/>
              <a:t>23 is prime</a:t>
            </a:r>
          </a:p>
        </p:txBody>
      </p:sp>
    </p:spTree>
    <p:extLst>
      <p:ext uri="{BB962C8B-B14F-4D97-AF65-F5344CB8AC3E}">
        <p14:creationId xmlns:p14="http://schemas.microsoft.com/office/powerpoint/2010/main" val="258778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Fundamental Theorem of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Theorem: Any number n ≥ 2 is expressible as a unique product one or more primes.</a:t>
            </a:r>
          </a:p>
          <a:p>
            <a:pPr lvl="1"/>
            <a:r>
              <a:rPr lang="en-US" dirty="0"/>
              <a:t>100 = 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/>
              <a:t>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/>
              <a:t>5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/>
              <a:t>5 = 2</a:t>
            </a:r>
            <a:r>
              <a:rPr lang="en-US" baseline="30000" dirty="0"/>
              <a:t>2</a:t>
            </a:r>
            <a:r>
              <a:rPr lang="en-US" dirty="0"/>
              <a:t>.5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29338848000 = 2</a:t>
            </a:r>
            <a:r>
              <a:rPr lang="en-US" baseline="30000" dirty="0"/>
              <a:t>8</a:t>
            </a:r>
            <a:r>
              <a:rPr lang="en-US" dirty="0"/>
              <a:t>3</a:t>
            </a:r>
            <a:r>
              <a:rPr lang="en-US" baseline="30000" dirty="0"/>
              <a:t>5</a:t>
            </a:r>
            <a:r>
              <a:rPr lang="en-US" dirty="0"/>
              <a:t>5</a:t>
            </a:r>
            <a:r>
              <a:rPr lang="en-US" baseline="30000" dirty="0"/>
              <a:t>3</a:t>
            </a:r>
            <a:r>
              <a:rPr lang="en-US" dirty="0"/>
              <a:t>7</a:t>
            </a:r>
            <a:r>
              <a:rPr lang="en-US" baseline="30000" dirty="0"/>
              <a:t>3</a:t>
            </a:r>
            <a:r>
              <a:rPr lang="en-US" dirty="0"/>
              <a:t>11</a:t>
            </a:r>
            <a:r>
              <a:rPr lang="en-US" baseline="30000" dirty="0"/>
              <a:t>1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95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Fundamental Theorem of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Theorem: Any number n ≥ 2 is expressible as a unique product one or more primes.</a:t>
            </a:r>
          </a:p>
          <a:p>
            <a:pPr lvl="1"/>
            <a:r>
              <a:rPr lang="en-US" dirty="0"/>
              <a:t>100 = 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/>
              <a:t>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/>
              <a:t>5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/>
              <a:t>5 = 2</a:t>
            </a:r>
            <a:r>
              <a:rPr lang="en-US" baseline="30000" dirty="0"/>
              <a:t>2</a:t>
            </a:r>
            <a:r>
              <a:rPr lang="en-US" dirty="0"/>
              <a:t>.5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29338848000 = 2</a:t>
            </a:r>
            <a:r>
              <a:rPr lang="en-US" baseline="30000" dirty="0"/>
              <a:t>8</a:t>
            </a:r>
            <a:r>
              <a:rPr lang="en-US" dirty="0"/>
              <a:t>3</a:t>
            </a:r>
            <a:r>
              <a:rPr lang="en-US" baseline="30000" dirty="0"/>
              <a:t>5</a:t>
            </a:r>
            <a:r>
              <a:rPr lang="en-US" dirty="0"/>
              <a:t>5</a:t>
            </a:r>
            <a:r>
              <a:rPr lang="en-US" baseline="30000" dirty="0"/>
              <a:t>3</a:t>
            </a:r>
            <a:r>
              <a:rPr lang="en-US" dirty="0"/>
              <a:t>7</a:t>
            </a:r>
            <a:r>
              <a:rPr lang="en-US" baseline="30000" dirty="0"/>
              <a:t>3</a:t>
            </a:r>
            <a:r>
              <a:rPr lang="en-US" dirty="0"/>
              <a:t>11</a:t>
            </a:r>
            <a:r>
              <a:rPr lang="en-US" baseline="30000" dirty="0"/>
              <a:t>1</a:t>
            </a:r>
          </a:p>
          <a:p>
            <a:r>
              <a:rPr lang="en-IN" dirty="0"/>
              <a:t>multiplicity</a:t>
            </a:r>
          </a:p>
          <a:p>
            <a:pPr lvl="1"/>
            <a:r>
              <a:rPr lang="en-IN" dirty="0"/>
              <a:t>The multiplicity of a prime factor p in a prime factorization is the number of times p appears in the product of primes.</a:t>
            </a:r>
          </a:p>
          <a:p>
            <a:pPr lvl="1"/>
            <a:r>
              <a:rPr lang="en-IN" dirty="0"/>
              <a:t>In the previous example, the multiplicity of 3 in the prime factorization of </a:t>
            </a:r>
            <a:r>
              <a:rPr lang="en-US" dirty="0"/>
              <a:t>29338848000 is 3.</a:t>
            </a:r>
            <a:endParaRPr lang="en-IN" dirty="0"/>
          </a:p>
          <a:p>
            <a:pPr marL="0" indent="0">
              <a:buNone/>
            </a:pPr>
            <a:br>
              <a:rPr lang="en-IN" dirty="0"/>
            </a:br>
            <a:endParaRPr lang="en-IN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63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divisors?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How many positive divisors does n have?</a:t>
            </a:r>
          </a:p>
          <a:p>
            <a:pPr lvl="1"/>
            <a:r>
              <a:rPr lang="en-US" dirty="0"/>
              <a:t>when n= 100, the divisors are</a:t>
            </a:r>
          </a:p>
          <a:p>
            <a:pPr marL="914400" lvl="2" indent="0">
              <a:buNone/>
            </a:pPr>
            <a:r>
              <a:rPr lang="en-US" dirty="0"/>
              <a:t>1, 2, 4, 5, 10, 20, 25, 50, 100</a:t>
            </a:r>
          </a:p>
          <a:p>
            <a:pPr marL="971550" lvl="1" indent="-457200"/>
            <a:r>
              <a:rPr lang="en-US" dirty="0"/>
              <a:t>n = 2</a:t>
            </a:r>
            <a:r>
              <a:rPr lang="en-US" baseline="30000" dirty="0"/>
              <a:t>2</a:t>
            </a:r>
            <a:r>
              <a:rPr lang="en-US" dirty="0"/>
              <a:t>5</a:t>
            </a:r>
            <a:r>
              <a:rPr lang="en-US" baseline="30000" dirty="0"/>
              <a:t>2</a:t>
            </a:r>
          </a:p>
          <a:p>
            <a:pPr marL="971550" lvl="1" indent="-457200"/>
            <a:r>
              <a:rPr lang="en-US" dirty="0"/>
              <a:t>Divisors are :</a:t>
            </a:r>
          </a:p>
          <a:p>
            <a:pPr marL="514350" lvl="1" indent="0">
              <a:buNone/>
            </a:pPr>
            <a:r>
              <a:rPr lang="en-US" dirty="0"/>
              <a:t>     2</a:t>
            </a:r>
            <a:r>
              <a:rPr lang="en-US" baseline="30000" dirty="0"/>
              <a:t>0</a:t>
            </a:r>
            <a:r>
              <a:rPr lang="en-US" dirty="0"/>
              <a:t>5</a:t>
            </a:r>
            <a:r>
              <a:rPr lang="en-US" baseline="30000" dirty="0"/>
              <a:t>0</a:t>
            </a:r>
            <a:r>
              <a:rPr lang="en-US" dirty="0"/>
              <a:t>, 2</a:t>
            </a:r>
            <a:r>
              <a:rPr lang="en-US" baseline="30000" dirty="0"/>
              <a:t>0</a:t>
            </a:r>
            <a:r>
              <a:rPr lang="en-US" dirty="0"/>
              <a:t>5</a:t>
            </a:r>
            <a:r>
              <a:rPr lang="en-US" baseline="30000" dirty="0"/>
              <a:t>1</a:t>
            </a:r>
            <a:r>
              <a:rPr lang="en-US" dirty="0"/>
              <a:t>,2</a:t>
            </a:r>
            <a:r>
              <a:rPr lang="en-US" baseline="30000" dirty="0"/>
              <a:t>0</a:t>
            </a:r>
            <a:r>
              <a:rPr lang="en-US" dirty="0"/>
              <a:t>5</a:t>
            </a:r>
            <a:r>
              <a:rPr lang="en-US" baseline="30000" dirty="0"/>
              <a:t>2</a:t>
            </a:r>
            <a:r>
              <a:rPr lang="en-US" dirty="0"/>
              <a:t>; 2</a:t>
            </a:r>
            <a:r>
              <a:rPr lang="en-US" baseline="30000" dirty="0"/>
              <a:t>1</a:t>
            </a:r>
            <a:r>
              <a:rPr lang="en-US" dirty="0"/>
              <a:t>5</a:t>
            </a:r>
            <a:r>
              <a:rPr lang="en-US" baseline="30000" dirty="0"/>
              <a:t>0</a:t>
            </a:r>
            <a:r>
              <a:rPr lang="en-US" dirty="0"/>
              <a:t>, 2</a:t>
            </a:r>
            <a:r>
              <a:rPr lang="en-US" baseline="30000" dirty="0"/>
              <a:t>1</a:t>
            </a:r>
            <a:r>
              <a:rPr lang="en-US" dirty="0"/>
              <a:t>5</a:t>
            </a:r>
            <a:r>
              <a:rPr lang="en-US" baseline="30000" dirty="0"/>
              <a:t>1</a:t>
            </a:r>
            <a:r>
              <a:rPr lang="en-US" dirty="0"/>
              <a:t>,2</a:t>
            </a:r>
            <a:r>
              <a:rPr lang="en-US" baseline="30000" dirty="0"/>
              <a:t>1</a:t>
            </a:r>
            <a:r>
              <a:rPr lang="en-US" dirty="0"/>
              <a:t>5</a:t>
            </a:r>
            <a:r>
              <a:rPr lang="en-US" baseline="30000" dirty="0"/>
              <a:t>2</a:t>
            </a:r>
            <a:r>
              <a:rPr lang="en-US" dirty="0"/>
              <a:t>; 2</a:t>
            </a:r>
            <a:r>
              <a:rPr lang="en-US" baseline="30000" dirty="0"/>
              <a:t>2</a:t>
            </a:r>
            <a:r>
              <a:rPr lang="en-US" dirty="0"/>
              <a:t>5</a:t>
            </a:r>
            <a:r>
              <a:rPr lang="en-US" baseline="30000" dirty="0"/>
              <a:t>0</a:t>
            </a:r>
            <a:r>
              <a:rPr lang="en-US" dirty="0"/>
              <a:t>, 2</a:t>
            </a:r>
            <a:r>
              <a:rPr lang="en-US" baseline="30000" dirty="0"/>
              <a:t>2</a:t>
            </a:r>
            <a:r>
              <a:rPr lang="en-US" dirty="0"/>
              <a:t>5</a:t>
            </a:r>
            <a:r>
              <a:rPr lang="en-US" baseline="30000" dirty="0"/>
              <a:t>1</a:t>
            </a:r>
            <a:r>
              <a:rPr lang="en-US" dirty="0"/>
              <a:t>,2</a:t>
            </a:r>
            <a:r>
              <a:rPr lang="en-US" baseline="30000" dirty="0"/>
              <a:t>2</a:t>
            </a:r>
            <a:r>
              <a:rPr lang="en-US" dirty="0"/>
              <a:t>5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74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divisors?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How many positive divisors does n have?</a:t>
            </a:r>
          </a:p>
          <a:p>
            <a:pPr lvl="1"/>
            <a:r>
              <a:rPr lang="en-US" dirty="0"/>
              <a:t>Write n in its unique prime factorization </a:t>
            </a:r>
            <a:r>
              <a:rPr lang="en-US" dirty="0" err="1"/>
              <a:t>p</a:t>
            </a:r>
            <a:r>
              <a:rPr lang="en-US" baseline="30000" dirty="0" err="1"/>
              <a:t>a</a:t>
            </a:r>
            <a:r>
              <a:rPr lang="en-US" dirty="0" err="1"/>
              <a:t>q</a:t>
            </a:r>
            <a:r>
              <a:rPr lang="en-US" baseline="30000" dirty="0" err="1"/>
              <a:t>b</a:t>
            </a:r>
            <a:r>
              <a:rPr lang="en-US" dirty="0"/>
              <a:t>…</a:t>
            </a:r>
            <a:r>
              <a:rPr lang="en-US" dirty="0" err="1"/>
              <a:t>s</a:t>
            </a:r>
            <a:r>
              <a:rPr lang="en-US" baseline="30000" dirty="0" err="1"/>
              <a:t>d</a:t>
            </a:r>
            <a:r>
              <a:rPr lang="en-US" baseline="30000" dirty="0"/>
              <a:t> </a:t>
            </a:r>
            <a:r>
              <a:rPr lang="en-US" dirty="0"/>
              <a:t>where </a:t>
            </a:r>
            <a:r>
              <a:rPr lang="en-US" dirty="0" err="1"/>
              <a:t>p,q</a:t>
            </a:r>
            <a:r>
              <a:rPr lang="en-US" dirty="0"/>
              <a:t>, …., s are prime.</a:t>
            </a:r>
          </a:p>
          <a:p>
            <a:pPr lvl="1"/>
            <a:r>
              <a:rPr lang="en-US" dirty="0"/>
              <a:t>Any divisor of n  has the form 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 err="1"/>
              <a:t>q</a:t>
            </a:r>
            <a:r>
              <a:rPr lang="en-US" baseline="30000" dirty="0" err="1"/>
              <a:t>y</a:t>
            </a:r>
            <a:r>
              <a:rPr lang="en-US" dirty="0"/>
              <a:t>… </a:t>
            </a:r>
            <a:r>
              <a:rPr lang="en-US" dirty="0" err="1"/>
              <a:t>s</a:t>
            </a:r>
            <a:r>
              <a:rPr lang="en-US" baseline="30000" dirty="0" err="1"/>
              <a:t>z</a:t>
            </a:r>
            <a:r>
              <a:rPr lang="en-US" dirty="0"/>
              <a:t> where         0 ≤  x ≤ a, 0 ≤ y ≤ b, …., 0 ≤ z ≤ d. </a:t>
            </a:r>
          </a:p>
          <a:p>
            <a:pPr lvl="1"/>
            <a:r>
              <a:rPr lang="en-US" dirty="0"/>
              <a:t> The total number of divisors of n is 						(a+1)(b+1)…(d+1).</a:t>
            </a:r>
          </a:p>
          <a:p>
            <a:pPr lvl="1"/>
            <a:r>
              <a:rPr lang="en-US" dirty="0"/>
              <a:t>x can assume (a+1) different values, y can assume (b+1) different values, and so on. The product rule is then applied.</a:t>
            </a:r>
          </a:p>
        </p:txBody>
      </p:sp>
    </p:spTree>
    <p:extLst>
      <p:ext uri="{BB962C8B-B14F-4D97-AF65-F5344CB8AC3E}">
        <p14:creationId xmlns:p14="http://schemas.microsoft.com/office/powerpoint/2010/main" val="42591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divisors?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How many divisors of n are perfect squares?</a:t>
            </a:r>
          </a:p>
          <a:p>
            <a:pPr lvl="1"/>
            <a:r>
              <a:rPr lang="en-US" dirty="0"/>
              <a:t>Write n in its unique prime factorization </a:t>
            </a:r>
            <a:r>
              <a:rPr lang="en-US" dirty="0" err="1"/>
              <a:t>p</a:t>
            </a:r>
            <a:r>
              <a:rPr lang="en-US" baseline="30000" dirty="0" err="1"/>
              <a:t>a</a:t>
            </a:r>
            <a:r>
              <a:rPr lang="en-US" dirty="0" err="1"/>
              <a:t>q</a:t>
            </a:r>
            <a:r>
              <a:rPr lang="en-US" baseline="30000" dirty="0" err="1"/>
              <a:t>b</a:t>
            </a:r>
            <a:r>
              <a:rPr lang="en-US" dirty="0"/>
              <a:t>…</a:t>
            </a:r>
            <a:r>
              <a:rPr lang="en-US" dirty="0" err="1"/>
              <a:t>s</a:t>
            </a:r>
            <a:r>
              <a:rPr lang="en-US" baseline="30000" dirty="0" err="1"/>
              <a:t>d</a:t>
            </a:r>
            <a:r>
              <a:rPr lang="en-US" baseline="30000" dirty="0"/>
              <a:t> </a:t>
            </a:r>
            <a:r>
              <a:rPr lang="en-US" dirty="0"/>
              <a:t>where </a:t>
            </a:r>
            <a:r>
              <a:rPr lang="en-US" dirty="0" err="1"/>
              <a:t>p,q</a:t>
            </a:r>
            <a:r>
              <a:rPr lang="en-US" dirty="0"/>
              <a:t>, …., s are prime.</a:t>
            </a:r>
          </a:p>
          <a:p>
            <a:pPr lvl="1"/>
            <a:r>
              <a:rPr lang="en-US" dirty="0"/>
              <a:t>A number is a perfect square if and only if each of the exponents in its prime factorization is even.</a:t>
            </a:r>
          </a:p>
          <a:p>
            <a:pPr lvl="1"/>
            <a:r>
              <a:rPr lang="en-US" dirty="0"/>
              <a:t>Any perfect square divisor of n  has the form       p</a:t>
            </a:r>
            <a:r>
              <a:rPr lang="en-US" baseline="30000" dirty="0"/>
              <a:t>2x </a:t>
            </a:r>
            <a:r>
              <a:rPr lang="en-US" dirty="0"/>
              <a:t>q</a:t>
            </a:r>
            <a:r>
              <a:rPr lang="en-US" baseline="30000" dirty="0"/>
              <a:t>2y</a:t>
            </a:r>
            <a:r>
              <a:rPr lang="en-US" dirty="0"/>
              <a:t>… s</a:t>
            </a:r>
            <a:r>
              <a:rPr lang="en-US" baseline="30000" dirty="0"/>
              <a:t>2z</a:t>
            </a:r>
            <a:r>
              <a:rPr lang="en-US" dirty="0"/>
              <a:t> where                                                          0 ≤ 2x ≤ a, 0 ≤ 2y ≤ b, ….,0 ≤ 2z ≤ d. </a:t>
            </a:r>
          </a:p>
          <a:p>
            <a:pPr lvl="1"/>
            <a:r>
              <a:rPr lang="en-US" dirty="0"/>
              <a:t> The total number of divisors of n is 						(</a:t>
            </a:r>
            <a:r>
              <a:rPr lang="en-US" dirty="0">
                <a:solidFill>
                  <a:srgbClr val="0000FF"/>
                </a:solidFill>
              </a:rPr>
              <a:t>floor(a/2)</a:t>
            </a:r>
            <a:r>
              <a:rPr lang="en-US" dirty="0"/>
              <a:t>+1)(</a:t>
            </a:r>
            <a:r>
              <a:rPr lang="en-US" dirty="0">
                <a:solidFill>
                  <a:srgbClr val="0000FF"/>
                </a:solidFill>
              </a:rPr>
              <a:t>floor(b/2)</a:t>
            </a:r>
            <a:r>
              <a:rPr lang="en-US" dirty="0"/>
              <a:t>+1)…(</a:t>
            </a:r>
            <a:r>
              <a:rPr lang="en-US" dirty="0">
                <a:solidFill>
                  <a:srgbClr val="0000FF"/>
                </a:solidFill>
              </a:rPr>
              <a:t>floor(d/2)</a:t>
            </a:r>
            <a:r>
              <a:rPr lang="en-US" dirty="0"/>
              <a:t>+1).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6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235B-8F8F-194D-9748-9E60D619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Greatest common divisor and least common multiple.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2F58-7DAD-8544-BBA1-19C91134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The </a:t>
            </a:r>
            <a:r>
              <a:rPr lang="en-IN" sz="2800" b="1" i="1" dirty="0"/>
              <a:t>greatest common divisor</a:t>
            </a:r>
            <a:r>
              <a:rPr lang="en-IN" sz="2800" dirty="0"/>
              <a:t> (</a:t>
            </a:r>
            <a:r>
              <a:rPr lang="en-IN" sz="2800" b="1" i="1" dirty="0" err="1"/>
              <a:t>gcd</a:t>
            </a:r>
            <a:r>
              <a:rPr lang="en-IN" sz="2800" dirty="0"/>
              <a:t>) of non-zero integers x and y is the largest positive integer that is a factor of both x and y.</a:t>
            </a:r>
          </a:p>
          <a:p>
            <a:r>
              <a:rPr lang="en-IN" sz="2800" dirty="0"/>
              <a:t>The </a:t>
            </a:r>
            <a:r>
              <a:rPr lang="en-IN" sz="2800" b="1" i="1" dirty="0"/>
              <a:t>least common multiple</a:t>
            </a:r>
            <a:r>
              <a:rPr lang="en-IN" sz="2800" dirty="0"/>
              <a:t> (</a:t>
            </a:r>
            <a:r>
              <a:rPr lang="en-IN" sz="2800" b="1" i="1" dirty="0"/>
              <a:t>lcm</a:t>
            </a:r>
            <a:r>
              <a:rPr lang="en-IN" sz="2800" dirty="0"/>
              <a:t>) of non-zero integers x and y is the smallest positive integer that is an integer multiple of both x and y.</a:t>
            </a:r>
          </a:p>
          <a:p>
            <a:r>
              <a:rPr lang="en-US" sz="2800" dirty="0" err="1">
                <a:solidFill>
                  <a:srgbClr val="FF0000"/>
                </a:solidFill>
                <a:sym typeface="Symbol" charset="0"/>
              </a:rPr>
              <a:t>gcd</a:t>
            </a:r>
            <a:r>
              <a:rPr lang="en-US" sz="2800" dirty="0">
                <a:solidFill>
                  <a:srgbClr val="FF0000"/>
                </a:solidFill>
                <a:sym typeface="Symbol" charset="0"/>
              </a:rPr>
              <a:t>(24,18) = 6</a:t>
            </a:r>
            <a:endParaRPr lang="en-IN" sz="2800" dirty="0"/>
          </a:p>
          <a:p>
            <a:r>
              <a:rPr lang="en-US" sz="2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lcm(6,10) = 30.</a:t>
            </a:r>
            <a:br>
              <a:rPr lang="en-IN" sz="2800" dirty="0"/>
            </a:br>
            <a:endParaRPr lang="en-IN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211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1336-E8E4-4440-A670-81AFD1A8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92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1824FF"/>
                </a:solidFill>
              </a:rPr>
              <a:t>Relatively prime (coprime)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BFBDE-ACBC-DA44-BC0B-427A6D320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Two numbers are said to be relatively prime if their greatest common divisor is 1.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4 and 9 are relatively prime. </a:t>
            </a:r>
            <a:r>
              <a:rPr lang="en-IN" sz="2800" dirty="0" err="1">
                <a:solidFill>
                  <a:srgbClr val="FF0000"/>
                </a:solidFill>
              </a:rPr>
              <a:t>gcd</a:t>
            </a:r>
            <a:r>
              <a:rPr lang="en-IN" sz="2800" dirty="0">
                <a:solidFill>
                  <a:srgbClr val="FF0000"/>
                </a:solidFill>
              </a:rPr>
              <a:t>(4,9) = 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61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Finding the Greatest Common Divisor Using Prime Factorizations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120</a:t>
            </a:r>
            <a:r>
              <a:rPr lang="en-US" dirty="0"/>
              <a:t> =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∙3 ∙5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500</a:t>
            </a:r>
            <a:r>
              <a:rPr lang="en-US" dirty="0"/>
              <a:t> =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 ∙5</a:t>
            </a:r>
            <a:r>
              <a:rPr lang="en-US" baseline="30000" dirty="0">
                <a:latin typeface="Cambria Math"/>
                <a:ea typeface="Cambria Math"/>
              </a:rPr>
              <a:t>3</a:t>
            </a:r>
            <a:r>
              <a:rPr lang="en-US" dirty="0">
                <a:latin typeface="Cambria Math"/>
                <a:ea typeface="Cambria Math"/>
              </a:rPr>
              <a:t>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120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500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min(3,2)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min(1,0)</a:t>
            </a:r>
            <a:r>
              <a:rPr lang="en-US" dirty="0">
                <a:latin typeface="Cambria Math"/>
                <a:ea typeface="Cambria Math"/>
              </a:rPr>
              <a:t> ∙5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min(1,3)</a:t>
            </a:r>
            <a:r>
              <a:rPr lang="en-US" dirty="0">
                <a:latin typeface="Cambria Math"/>
                <a:ea typeface="Cambria Math"/>
              </a:rPr>
              <a:t>  </a:t>
            </a:r>
          </a:p>
          <a:p>
            <a:pPr>
              <a:buNone/>
            </a:pPr>
            <a:r>
              <a:rPr lang="en-US" dirty="0">
                <a:latin typeface="Cambria Math"/>
                <a:ea typeface="Cambria Math"/>
              </a:rPr>
              <a:t>                           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∙3</a:t>
            </a:r>
            <a:r>
              <a:rPr lang="en-US" baseline="30000" dirty="0">
                <a:latin typeface="Cambria Math"/>
                <a:ea typeface="Cambria Math"/>
              </a:rPr>
              <a:t>0</a:t>
            </a:r>
            <a:r>
              <a:rPr lang="en-US" dirty="0">
                <a:latin typeface="Cambria Math"/>
                <a:ea typeface="Cambria Math"/>
              </a:rPr>
              <a:t> ∙5</a:t>
            </a:r>
            <a:r>
              <a:rPr lang="en-US" baseline="30000" dirty="0">
                <a:latin typeface="Cambria Math"/>
                <a:ea typeface="Cambria Math"/>
              </a:rPr>
              <a:t>1</a:t>
            </a:r>
            <a:r>
              <a:rPr lang="en-US" dirty="0">
                <a:latin typeface="Cambria Math"/>
                <a:ea typeface="Cambria Math"/>
              </a:rPr>
              <a:t> = 20 = </a:t>
            </a:r>
          </a:p>
          <a:p>
            <a:r>
              <a:rPr lang="en-US" dirty="0" err="1">
                <a:latin typeface="Cambria Math"/>
                <a:ea typeface="Cambria Math"/>
              </a:rPr>
              <a:t>gcd</a:t>
            </a:r>
            <a:r>
              <a:rPr lang="en-US" dirty="0">
                <a:latin typeface="Cambria Math"/>
                <a:ea typeface="Cambria Math"/>
              </a:rPr>
              <a:t>(120,500) = </a:t>
            </a:r>
            <a:r>
              <a:rPr lang="en-US" dirty="0" err="1">
                <a:latin typeface="Cambria Math"/>
                <a:ea typeface="Cambria Math"/>
              </a:rPr>
              <a:t>gcd</a:t>
            </a:r>
            <a:r>
              <a:rPr lang="en-US" dirty="0">
                <a:latin typeface="Cambria Math"/>
                <a:ea typeface="Cambria Math"/>
              </a:rPr>
              <a:t>(500,120) = 20.</a:t>
            </a:r>
          </a:p>
        </p:txBody>
      </p:sp>
    </p:spTree>
    <p:extLst>
      <p:ext uri="{BB962C8B-B14F-4D97-AF65-F5344CB8AC3E}">
        <p14:creationId xmlns:p14="http://schemas.microsoft.com/office/powerpoint/2010/main" val="126155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Finding the Greatest Common Divisor Using Prime Factorizations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Suppose  the prime factorizations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are: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where each exponent is a nonnegative integer, and where all primes occurring in either prime factorization are included in both. Then: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2362199"/>
            <a:ext cx="5292014" cy="583874"/>
            <a:chOff x="1905000" y="2362199"/>
            <a:chExt cx="5038725" cy="311965"/>
          </a:xfrm>
        </p:grpSpPr>
        <p:pic>
          <p:nvPicPr>
            <p:cNvPr id="6" name="Picture 5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905000" y="2362200"/>
              <a:ext cx="2034540" cy="259080"/>
            </a:xfrm>
            <a:prstGeom prst="rect">
              <a:avLst/>
            </a:prstGeom>
          </p:spPr>
        </p:pic>
        <p:pic>
          <p:nvPicPr>
            <p:cNvPr id="7" name="Picture 6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4953000" y="2362199"/>
              <a:ext cx="1990725" cy="311965"/>
            </a:xfrm>
            <a:prstGeom prst="rect">
              <a:avLst/>
            </a:prstGeom>
          </p:spPr>
        </p:pic>
      </p:grp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90392" y="4926285"/>
            <a:ext cx="8353608" cy="5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Integer division</a:t>
            </a:r>
          </a:p>
          <a:p>
            <a:pPr lvl="1"/>
            <a:r>
              <a:rPr lang="en-IN" dirty="0"/>
              <a:t>In integer division, the input and output values must always be integers.</a:t>
            </a:r>
            <a:br>
              <a:rPr lang="en-IN" dirty="0"/>
            </a:br>
            <a:endParaRPr lang="en-IN" dirty="0"/>
          </a:p>
          <a:p>
            <a:r>
              <a:rPr lang="en-US" dirty="0"/>
              <a:t>Let a, b, c are integers such that c = ab.</a:t>
            </a:r>
          </a:p>
          <a:p>
            <a:pPr lvl="1"/>
            <a:r>
              <a:rPr lang="en-US" dirty="0"/>
              <a:t>a and b are called divisors of c</a:t>
            </a:r>
          </a:p>
          <a:p>
            <a:pPr lvl="1"/>
            <a:r>
              <a:rPr lang="en-US" dirty="0" err="1"/>
              <a:t>a|c</a:t>
            </a:r>
            <a:r>
              <a:rPr lang="en-US" dirty="0"/>
              <a:t>  </a:t>
            </a:r>
            <a:r>
              <a:rPr lang="en-US" dirty="0">
                <a:latin typeface="Calibri" charset="0"/>
                <a:sym typeface="Symbol" charset="0"/>
              </a:rPr>
              <a:t>  </a:t>
            </a:r>
            <a:r>
              <a:rPr lang="en-US" dirty="0" err="1">
                <a:latin typeface="Calibri" charset="0"/>
                <a:sym typeface="Symbol" charset="0"/>
              </a:rPr>
              <a:t>b|c</a:t>
            </a:r>
            <a:endParaRPr lang="en-US" dirty="0">
              <a:latin typeface="Calibri" charset="0"/>
              <a:sym typeface="Symbol" charset="0"/>
            </a:endParaRPr>
          </a:p>
          <a:p>
            <a:pPr lvl="1"/>
            <a:r>
              <a:rPr lang="en-US" dirty="0">
                <a:latin typeface="Calibri" charset="0"/>
                <a:sym typeface="Symbol" charset="0"/>
              </a:rPr>
              <a:t>105 = 15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libri" charset="0"/>
                <a:sym typeface="Symbol" charset="0"/>
              </a:rPr>
              <a:t>7 implies 15|105 and 7|105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16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Common Multiple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least common multiple can also be computed from the prime factorizations. 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    </a:t>
            </a:r>
          </a:p>
          <a:p>
            <a:pPr>
              <a:buNone/>
            </a:pPr>
            <a:r>
              <a:rPr lang="en-US" sz="2400" dirty="0"/>
              <a:t>This number is divided by both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 and no smaller number  is divided by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.</a:t>
            </a:r>
            <a:endParaRPr lang="en-US" sz="2400" b="1" dirty="0"/>
          </a:p>
          <a:p>
            <a:pPr>
              <a:buNone/>
            </a:pPr>
            <a:r>
              <a:rPr lang="en-US" sz="2400" b="1" dirty="0"/>
              <a:t>    </a:t>
            </a:r>
          </a:p>
          <a:p>
            <a:pPr>
              <a:buNone/>
            </a:pPr>
            <a:endParaRPr lang="en-US" sz="2400" dirty="0">
              <a:latin typeface="Cambria Math"/>
              <a:ea typeface="Cambria Math"/>
            </a:endParaRPr>
          </a:p>
          <a:p>
            <a:pPr>
              <a:buNone/>
            </a:pPr>
            <a:endParaRPr lang="en-US" sz="2800" b="1" dirty="0">
              <a:latin typeface="Cambria Math"/>
              <a:ea typeface="Cambria Math"/>
            </a:endParaRPr>
          </a:p>
          <a:p>
            <a:pPr>
              <a:buNone/>
            </a:pPr>
            <a:endParaRPr lang="en-US" sz="2800" b="1" dirty="0"/>
          </a:p>
          <a:p>
            <a:endParaRPr lang="en-US" sz="2800" dirty="0"/>
          </a:p>
          <a:p>
            <a:pPr>
              <a:buNone/>
            </a:pPr>
            <a:r>
              <a:rPr lang="en-US" sz="2800" dirty="0"/>
              <a:t>   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900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9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3777" y="3619561"/>
            <a:ext cx="7776445" cy="4872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6A6DF8-D2CB-1B40-B27E-815C4CBA3A1A}"/>
              </a:ext>
            </a:extLst>
          </p:cNvPr>
          <p:cNvGrpSpPr/>
          <p:nvPr/>
        </p:nvGrpSpPr>
        <p:grpSpPr>
          <a:xfrm>
            <a:off x="1699415" y="2743751"/>
            <a:ext cx="5292014" cy="583874"/>
            <a:chOff x="1905000" y="2362199"/>
            <a:chExt cx="5038725" cy="311965"/>
          </a:xfrm>
        </p:grpSpPr>
        <p:pic>
          <p:nvPicPr>
            <p:cNvPr id="6" name="Picture 5" descr="addin_tmp.png">
              <a:extLst>
                <a:ext uri="{FF2B5EF4-FFF2-40B4-BE49-F238E27FC236}">
                  <a16:creationId xmlns:a16="http://schemas.microsoft.com/office/drawing/2014/main" id="{672816FC-6F51-5D4A-A129-CF0C3C05436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1905000" y="2362200"/>
              <a:ext cx="2034540" cy="259080"/>
            </a:xfrm>
            <a:prstGeom prst="rect">
              <a:avLst/>
            </a:prstGeom>
          </p:spPr>
        </p:pic>
        <p:pic>
          <p:nvPicPr>
            <p:cNvPr id="8" name="Picture 7" descr="addin_tmp.png">
              <a:extLst>
                <a:ext uri="{FF2B5EF4-FFF2-40B4-BE49-F238E27FC236}">
                  <a16:creationId xmlns:a16="http://schemas.microsoft.com/office/drawing/2014/main" id="{AD13ABFA-CB82-E54F-A8CC-34A12F4C37E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4953000" y="2362199"/>
              <a:ext cx="1990725" cy="311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751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Common Multiple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least common multiple can also be computed from the prime factorizations. 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    </a:t>
            </a:r>
          </a:p>
          <a:p>
            <a:pPr>
              <a:buNone/>
            </a:pPr>
            <a:r>
              <a:rPr lang="en-US" sz="2400" dirty="0"/>
              <a:t>This number is divided by both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 and no smaller number  is divided by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.</a:t>
            </a:r>
            <a:endParaRPr lang="en-US" sz="2400" b="1" dirty="0"/>
          </a:p>
          <a:p>
            <a:pPr>
              <a:buNone/>
            </a:pPr>
            <a:r>
              <a:rPr lang="en-US" sz="2400" b="1" dirty="0"/>
              <a:t>    Example:  </a:t>
            </a:r>
            <a:r>
              <a:rPr lang="en-US" sz="2400" dirty="0"/>
              <a:t>lcm(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/>
              <a:t>,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dirty="0"/>
              <a:t>) =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max(3,4)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3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max(5,3)</a:t>
            </a:r>
            <a:r>
              <a:rPr lang="en-US" sz="2400" dirty="0">
                <a:latin typeface="Cambria Math"/>
                <a:ea typeface="Cambria Math"/>
              </a:rPr>
              <a:t> 7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max(2,0)</a:t>
            </a:r>
            <a:r>
              <a:rPr lang="en-US" sz="2400" dirty="0">
                <a:latin typeface="Cambria Math"/>
                <a:ea typeface="Cambria Math"/>
              </a:rPr>
              <a:t> =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3</a:t>
            </a:r>
            <a:r>
              <a:rPr lang="en-US" sz="2400" baseline="30000" dirty="0">
                <a:latin typeface="Cambria Math"/>
                <a:ea typeface="Cambria Math"/>
              </a:rPr>
              <a:t>5</a:t>
            </a:r>
            <a:r>
              <a:rPr lang="en-US" sz="2400" dirty="0">
                <a:latin typeface="Cambria Math"/>
                <a:ea typeface="Cambria Math"/>
              </a:rPr>
              <a:t> 7</a:t>
            </a:r>
            <a:r>
              <a:rPr lang="en-US" sz="2400" baseline="30000" dirty="0">
                <a:latin typeface="Cambria Math"/>
                <a:ea typeface="Cambria Math"/>
              </a:rPr>
              <a:t>2</a:t>
            </a:r>
            <a:endParaRPr lang="en-US" sz="2400" b="1" dirty="0"/>
          </a:p>
          <a:p>
            <a:pPr>
              <a:buNone/>
            </a:pPr>
            <a:endParaRPr lang="en-US" sz="2400" dirty="0">
              <a:latin typeface="Cambria Math"/>
              <a:ea typeface="Cambria Math"/>
            </a:endParaRPr>
          </a:p>
          <a:p>
            <a:pPr>
              <a:buNone/>
            </a:pPr>
            <a:endParaRPr lang="en-US" sz="2800" b="1" dirty="0">
              <a:latin typeface="Cambria Math"/>
              <a:ea typeface="Cambria Math"/>
            </a:endParaRPr>
          </a:p>
          <a:p>
            <a:pPr>
              <a:buNone/>
            </a:pPr>
            <a:endParaRPr lang="en-US" sz="2800" b="1" dirty="0"/>
          </a:p>
          <a:p>
            <a:endParaRPr lang="en-US" sz="2800" dirty="0"/>
          </a:p>
          <a:p>
            <a:pPr>
              <a:buNone/>
            </a:pPr>
            <a:r>
              <a:rPr lang="en-US" sz="2800" dirty="0"/>
              <a:t>   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900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9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3777" y="3619561"/>
            <a:ext cx="7776445" cy="4872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6A6DF8-D2CB-1B40-B27E-815C4CBA3A1A}"/>
              </a:ext>
            </a:extLst>
          </p:cNvPr>
          <p:cNvGrpSpPr/>
          <p:nvPr/>
        </p:nvGrpSpPr>
        <p:grpSpPr>
          <a:xfrm>
            <a:off x="1699415" y="2743751"/>
            <a:ext cx="5292014" cy="583874"/>
            <a:chOff x="1905000" y="2362199"/>
            <a:chExt cx="5038725" cy="311965"/>
          </a:xfrm>
        </p:grpSpPr>
        <p:pic>
          <p:nvPicPr>
            <p:cNvPr id="6" name="Picture 5" descr="addin_tmp.png">
              <a:extLst>
                <a:ext uri="{FF2B5EF4-FFF2-40B4-BE49-F238E27FC236}">
                  <a16:creationId xmlns:a16="http://schemas.microsoft.com/office/drawing/2014/main" id="{672816FC-6F51-5D4A-A129-CF0C3C05436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1905000" y="2362200"/>
              <a:ext cx="2034540" cy="259080"/>
            </a:xfrm>
            <a:prstGeom prst="rect">
              <a:avLst/>
            </a:prstGeom>
          </p:spPr>
        </p:pic>
        <p:pic>
          <p:nvPicPr>
            <p:cNvPr id="8" name="Picture 7" descr="addin_tmp.png">
              <a:extLst>
                <a:ext uri="{FF2B5EF4-FFF2-40B4-BE49-F238E27FC236}">
                  <a16:creationId xmlns:a16="http://schemas.microsoft.com/office/drawing/2014/main" id="{AD13ABFA-CB82-E54F-A8CC-34A12F4C37E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4953000" y="2362199"/>
              <a:ext cx="1990725" cy="311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207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lcm and </a:t>
            </a:r>
            <a:r>
              <a:rPr lang="en-US" dirty="0" err="1"/>
              <a:t>gcd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lcm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             =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max(3,4)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max(5,3)</a:t>
            </a:r>
            <a:r>
              <a:rPr lang="en-US" dirty="0">
                <a:latin typeface="Cambria Math"/>
                <a:ea typeface="Cambria Math"/>
              </a:rPr>
              <a:t> 7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max(2,0)</a:t>
            </a:r>
            <a:r>
              <a:rPr lang="en-US" dirty="0">
                <a:latin typeface="Cambria Math"/>
                <a:ea typeface="Cambria Math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                            =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baseline="30000" dirty="0">
                <a:latin typeface="Cambria Math"/>
                <a:ea typeface="Cambria Math"/>
              </a:rPr>
              <a:t>5</a:t>
            </a:r>
            <a:r>
              <a:rPr lang="en-US" dirty="0">
                <a:latin typeface="Cambria Math"/>
                <a:ea typeface="Cambria Math"/>
              </a:rPr>
              <a:t> 7</a:t>
            </a:r>
            <a:r>
              <a:rPr lang="en-US" baseline="30000" dirty="0">
                <a:latin typeface="Cambria Math"/>
                <a:ea typeface="Cambria Math"/>
              </a:rPr>
              <a:t>2</a:t>
            </a:r>
          </a:p>
          <a:p>
            <a:r>
              <a:rPr lang="en-US" b="1" dirty="0" err="1">
                <a:latin typeface="Cambria Math"/>
                <a:ea typeface="Cambria Math"/>
              </a:rPr>
              <a:t>gcd</a:t>
            </a:r>
            <a:r>
              <a:rPr lang="en-US" b="1" dirty="0">
                <a:latin typeface="Cambria Math"/>
                <a:ea typeface="Cambria Math"/>
              </a:rPr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              =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min(3,4)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min(5,3)</a:t>
            </a:r>
            <a:r>
              <a:rPr lang="en-US" dirty="0">
                <a:latin typeface="Cambria Math"/>
                <a:ea typeface="Cambria Math"/>
              </a:rPr>
              <a:t> 7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min(2,0)</a:t>
            </a:r>
            <a:r>
              <a:rPr lang="en-US" dirty="0">
                <a:latin typeface="Cambria Math"/>
                <a:ea typeface="Cambria Math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                             =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baseline="30000" dirty="0">
                <a:latin typeface="Cambria Math"/>
                <a:ea typeface="Cambria Math"/>
              </a:rPr>
              <a:t>3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x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baseline="30000" dirty="0">
                <a:latin typeface="Cambria Math"/>
                <a:ea typeface="Cambria Math"/>
              </a:rPr>
              <a:t>8</a:t>
            </a:r>
            <a:r>
              <a:rPr lang="en-US" dirty="0">
                <a:latin typeface="Cambria Math"/>
                <a:ea typeface="Cambria Math"/>
              </a:rPr>
              <a:t> 7</a:t>
            </a:r>
            <a:r>
              <a:rPr lang="en-US" baseline="30000" dirty="0">
                <a:latin typeface="Cambria Math"/>
                <a:ea typeface="Cambria Math"/>
              </a:rPr>
              <a:t>2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84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FCFE-81BE-394B-A3F5-C2498A11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Factoring and primality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F24AF-5C63-F446-992C-0D4F521E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Consider an integer number of 110 digits long:</a:t>
            </a:r>
          </a:p>
          <a:p>
            <a:pPr marL="0" indent="0">
              <a:buNone/>
            </a:pPr>
            <a:r>
              <a:rPr lang="en-IN" sz="2800" dirty="0"/>
              <a:t>N = 35201546659608842026088328007565866231962578784643756647773109869245232364730066609837018108561065242031153677</a:t>
            </a:r>
          </a:p>
          <a:p>
            <a:r>
              <a:rPr lang="en-US" sz="2800" dirty="0"/>
              <a:t>Following questions can be asked:</a:t>
            </a:r>
          </a:p>
          <a:p>
            <a:pPr lvl="1"/>
            <a:r>
              <a:rPr lang="en-US" sz="2400" dirty="0"/>
              <a:t>Given an integer x, does x divide N?</a:t>
            </a:r>
          </a:p>
          <a:p>
            <a:pPr lvl="1"/>
            <a:r>
              <a:rPr lang="en-US" sz="2400" dirty="0"/>
              <a:t>Is N a prime number?</a:t>
            </a:r>
          </a:p>
          <a:p>
            <a:pPr lvl="1"/>
            <a:r>
              <a:rPr lang="en-US" sz="2400" dirty="0"/>
              <a:t>If N is not a prime, i.e. N is composite, determine the two numbers whose product is prime.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21243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E026-68A3-964E-A065-21E83E9D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939E-25A1-7249-939C-2BBC5FA3B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primes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824FF"/>
                </a:solidFill>
              </a:rPr>
              <a:t>There are infinite number of primes.</a:t>
            </a:r>
          </a:p>
          <a:p>
            <a:endParaRPr lang="en-US" dirty="0"/>
          </a:p>
          <a:p>
            <a:r>
              <a:rPr lang="en-IN" dirty="0"/>
              <a:t>The Prime Number Theorem.</a:t>
            </a:r>
          </a:p>
          <a:p>
            <a:pPr marL="0" indent="0">
              <a:buNone/>
            </a:pPr>
            <a:r>
              <a:rPr lang="en-IN" dirty="0"/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3A6E4-344F-E44C-B517-1376CD07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54237"/>
            <a:ext cx="8512717" cy="14765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B37C6-3609-1144-951C-AC73A917DE9F}"/>
              </a:ext>
            </a:extLst>
          </p:cNvPr>
          <p:cNvSpPr txBox="1"/>
          <p:nvPr/>
        </p:nvSpPr>
        <p:spPr>
          <a:xfrm>
            <a:off x="1655378" y="5785945"/>
            <a:ext cx="573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ln x = </a:t>
            </a:r>
            <a:r>
              <a:rPr lang="en-US" sz="2400" i="1" dirty="0" err="1"/>
              <a:t>ln</a:t>
            </a:r>
            <a:r>
              <a:rPr lang="en-US" sz="2400" i="1" baseline="-25000" dirty="0" err="1"/>
              <a:t>e</a:t>
            </a:r>
            <a:r>
              <a:rPr lang="en-US" sz="2400" i="1" dirty="0" err="1"/>
              <a:t>x</a:t>
            </a:r>
            <a:r>
              <a:rPr lang="en-US" sz="2400" i="1" dirty="0"/>
              <a:t> where e = 2.718281828…</a:t>
            </a:r>
          </a:p>
        </p:txBody>
      </p:sp>
    </p:spTree>
    <p:extLst>
      <p:ext uri="{BB962C8B-B14F-4D97-AF65-F5344CB8AC3E}">
        <p14:creationId xmlns:p14="http://schemas.microsoft.com/office/powerpoint/2010/main" val="104670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C8D6-AAA7-1746-B1FC-66F94552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Primality testing of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72212-2482-C848-969A-08F673F07C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Determine if 2|N, 3|N, 4|N, 5|N, ……</a:t>
                </a:r>
              </a:p>
              <a:p>
                <a:pPr lvl="1"/>
                <a:r>
                  <a:rPr lang="en-US" sz="2400" dirty="0"/>
                  <a:t>Lazy brute force:</a:t>
                </a:r>
              </a:p>
              <a:p>
                <a:r>
                  <a:rPr lang="en-US" sz="2800" dirty="0"/>
                  <a:t> If x does not divide N, </a:t>
                </a:r>
                <a:r>
                  <a:rPr lang="en-US" sz="2800" dirty="0" err="1"/>
                  <a:t>x</a:t>
                </a:r>
                <a:r>
                  <a:rPr lang="en-US" sz="2800" baseline="30000" dirty="0" err="1"/>
                  <a:t>t</a:t>
                </a:r>
                <a:r>
                  <a:rPr lang="en-US" sz="2800" dirty="0"/>
                  <a:t> does not divide N for any t &gt; 0.</a:t>
                </a:r>
              </a:p>
              <a:p>
                <a:pPr lvl="1"/>
                <a:r>
                  <a:rPr lang="en-US" sz="2400" dirty="0"/>
                  <a:t>Just consider the prime factors less than N</a:t>
                </a:r>
              </a:p>
              <a:p>
                <a:pPr lvl="1"/>
                <a:r>
                  <a:rPr lang="en-US" sz="2400" dirty="0"/>
                  <a:t>Still brute force.</a:t>
                </a:r>
              </a:p>
              <a:p>
                <a:r>
                  <a:rPr lang="en-US" sz="2800" dirty="0"/>
                  <a:t>If N is not a prime, one of the factors is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Just consider the prime factors up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72212-2482-C848-969A-08F673F07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>
                <a:blip r:embed="rId2"/>
                <a:stretch>
                  <a:fillRect l="-1316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744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FCFE-81BE-394B-A3F5-C2498A11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Factoring and primality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F24AF-5C63-F446-992C-0D4F521E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/>
              <a:t>When the numbers are sufficiently large, no efficient, integer factorization algorithm is known.</a:t>
            </a:r>
          </a:p>
          <a:p>
            <a:r>
              <a:rPr lang="en-IN" sz="2800" dirty="0"/>
              <a:t>The presumed difficulty of this problem is at the heart of widely used algorithms in cryptography such as RSA.</a:t>
            </a:r>
          </a:p>
          <a:p>
            <a:r>
              <a:rPr lang="en-IN" sz="2800" dirty="0"/>
              <a:t>Not all numbers of a given length are equally hard to factor. </a:t>
            </a:r>
          </a:p>
          <a:p>
            <a:r>
              <a:rPr lang="en-IN" sz="2800" dirty="0"/>
              <a:t>The hardest instances of these problems (for currently known techniques) are semiprimes, the product of two prime numbers.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646609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28 at 12.5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" y="976923"/>
            <a:ext cx="8898438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7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28 at 12.5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6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28 at 1.0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29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3DD1B-BBA2-F544-9934-2BE3FCE9F5E4}"/>
              </a:ext>
            </a:extLst>
          </p:cNvPr>
          <p:cNvSpPr txBox="1"/>
          <p:nvPr/>
        </p:nvSpPr>
        <p:spPr>
          <a:xfrm>
            <a:off x="3042745" y="252248"/>
            <a:ext cx="6101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1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2FAD-6C1D-404B-B174-528D4C95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Divisibility and linear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56DC-4AB6-5C40-A0F2-71D34172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Theorem 10.1.1</a:t>
            </a:r>
          </a:p>
          <a:p>
            <a:pPr lvl="1"/>
            <a:r>
              <a:rPr lang="en-IN" dirty="0"/>
              <a:t>Let x, y, and z be integers. If </a:t>
            </a:r>
            <a:r>
              <a:rPr lang="en-IN" dirty="0" err="1"/>
              <a:t>x|y</a:t>
            </a:r>
            <a:r>
              <a:rPr lang="en-IN" dirty="0"/>
              <a:t> and </a:t>
            </a:r>
            <a:r>
              <a:rPr lang="en-IN" dirty="0" err="1"/>
              <a:t>x|z</a:t>
            </a:r>
            <a:r>
              <a:rPr lang="en-IN" dirty="0"/>
              <a:t>, then x|(</a:t>
            </a:r>
            <a:r>
              <a:rPr lang="en-IN" dirty="0" err="1"/>
              <a:t>sy</a:t>
            </a:r>
            <a:r>
              <a:rPr lang="en-IN" dirty="0"/>
              <a:t> + </a:t>
            </a:r>
            <a:r>
              <a:rPr lang="en-IN" dirty="0" err="1"/>
              <a:t>tz</a:t>
            </a:r>
            <a:r>
              <a:rPr lang="en-IN" dirty="0"/>
              <a:t>) for any integers s and 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2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28 at 1.0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9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28 at 1.0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2913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3DD1B-BBA2-F544-9934-2BE3FCE9F5E4}"/>
              </a:ext>
            </a:extLst>
          </p:cNvPr>
          <p:cNvSpPr txBox="1"/>
          <p:nvPr/>
        </p:nvSpPr>
        <p:spPr>
          <a:xfrm>
            <a:off x="3042745" y="252248"/>
            <a:ext cx="6101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61CCA-3717-074E-971D-BC9EA466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103" y="1047256"/>
            <a:ext cx="3911600" cy="1638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46685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Pseudorandom number generators</a:t>
            </a:r>
          </a:p>
        </p:txBody>
      </p:sp>
      <p:pic>
        <p:nvPicPr>
          <p:cNvPr id="5" name="Picture 4" descr="Screen Shot 2018-04-06 at 12.1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0" y="1298545"/>
            <a:ext cx="8260580" cy="49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2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15338" cy="4388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Assume that SFU plans to maintain a record of its 5000 employees using SIN as the key. How will it assign a memory location to the record for an employee with key = </a:t>
            </a:r>
            <a:r>
              <a:rPr lang="en-US" sz="2400" dirty="0" err="1">
                <a:solidFill>
                  <a:srgbClr val="000000"/>
                </a:solidFill>
              </a:rPr>
              <a:t>k</a:t>
            </a:r>
            <a:r>
              <a:rPr lang="en-US" sz="2400" dirty="0">
                <a:solidFill>
                  <a:srgbClr val="000000"/>
                </a:solidFill>
              </a:rPr>
              <a:t>? One solution is to use a hashing function </a:t>
            </a:r>
            <a:r>
              <a:rPr lang="en-US" sz="2400" dirty="0" err="1">
                <a:solidFill>
                  <a:srgbClr val="000000"/>
                </a:solidFill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		</a:t>
            </a:r>
            <a:r>
              <a:rPr lang="en-US" sz="2400" b="1" dirty="0" err="1">
                <a:solidFill>
                  <a:srgbClr val="0000FF"/>
                </a:solidFill>
              </a:rPr>
              <a:t>h(k</a:t>
            </a:r>
            <a:r>
              <a:rPr lang="en-US" sz="2400" b="1" dirty="0">
                <a:solidFill>
                  <a:srgbClr val="0000FF"/>
                </a:solidFill>
              </a:rPr>
              <a:t>) = </a:t>
            </a:r>
            <a:r>
              <a:rPr lang="en-US" sz="2400" b="1" dirty="0" err="1">
                <a:solidFill>
                  <a:srgbClr val="0000FF"/>
                </a:solidFill>
              </a:rPr>
              <a:t>k</a:t>
            </a:r>
            <a:r>
              <a:rPr lang="en-US" sz="2400" b="1" dirty="0">
                <a:solidFill>
                  <a:srgbClr val="0000FF"/>
                </a:solidFill>
              </a:rPr>
              <a:t> mod </a:t>
            </a:r>
            <a:r>
              <a:rPr lang="en-US" sz="2400" b="1" dirty="0" err="1">
                <a:solidFill>
                  <a:srgbClr val="0000FF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(where </a:t>
            </a:r>
            <a:r>
              <a:rPr lang="en-US" sz="2400" dirty="0" err="1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= number of  available memory locations)</a:t>
            </a:r>
          </a:p>
          <a:p>
            <a:pPr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9522" y="20231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9522" y="2642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m-2</a:t>
            </a:r>
          </a:p>
        </p:txBody>
      </p:sp>
    </p:spTree>
    <p:extLst>
      <p:ext uri="{BB962C8B-B14F-4D97-AF65-F5344CB8AC3E}">
        <p14:creationId xmlns:p14="http://schemas.microsoft.com/office/powerpoint/2010/main" val="882917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15338" cy="4388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A hashing function must be easy to evaluate. There is a risk of </a:t>
            </a:r>
            <a:r>
              <a:rPr lang="en-US" sz="2400" b="1" dirty="0">
                <a:solidFill>
                  <a:srgbClr val="0000FF"/>
                </a:solidFill>
              </a:rPr>
              <a:t>collision</a:t>
            </a:r>
            <a:r>
              <a:rPr lang="en-US" sz="2400" dirty="0">
                <a:solidFill>
                  <a:srgbClr val="000000"/>
                </a:solidFill>
              </a:rPr>
              <a:t> (two keys mapped to the same location), but in that case store the keys in a linked list attached to the location.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			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4703" y="1967103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4703" y="2754284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m-2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76462" y="3818181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76462" y="3556000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94396" y="3188256"/>
            <a:ext cx="7924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Key k1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94396" y="3927231"/>
            <a:ext cx="687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Key 2</a:t>
            </a: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 flipV="1">
            <a:off x="7551616" y="3372921"/>
            <a:ext cx="342781" cy="319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532506" y="3711879"/>
            <a:ext cx="381001" cy="342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523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6588-B803-D442-A669-3828B32D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4663-32E9-704D-8573-80CD20512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gcd</a:t>
            </a:r>
            <a:r>
              <a:rPr lang="en-US" sz="2800" dirty="0"/>
              <a:t>(24,16) = 8; How can we compute efficiently?</a:t>
            </a:r>
          </a:p>
          <a:p>
            <a:r>
              <a:rPr lang="en-US" sz="2800" dirty="0"/>
              <a:t>Computing the prime factorization first is not efficient.</a:t>
            </a:r>
          </a:p>
          <a:p>
            <a:r>
              <a:rPr lang="en-US" sz="2800" dirty="0"/>
              <a:t>GCD Theorem:</a:t>
            </a:r>
          </a:p>
          <a:p>
            <a:pPr lvl="1"/>
            <a:r>
              <a:rPr lang="en-IN" sz="2400" dirty="0">
                <a:solidFill>
                  <a:srgbClr val="1824FF"/>
                </a:solidFill>
              </a:rPr>
              <a:t> Let x and y be two positive integers </a:t>
            </a:r>
          </a:p>
          <a:p>
            <a:pPr marL="457200" lvl="1" indent="0">
              <a:buNone/>
            </a:pPr>
            <a:r>
              <a:rPr lang="en-IN" sz="2400" dirty="0">
                <a:solidFill>
                  <a:srgbClr val="1824FF"/>
                </a:solidFill>
              </a:rPr>
              <a:t>     Then </a:t>
            </a:r>
            <a:r>
              <a:rPr lang="en-IN" sz="2400" dirty="0" err="1">
                <a:solidFill>
                  <a:srgbClr val="1824FF"/>
                </a:solidFill>
              </a:rPr>
              <a:t>gcd</a:t>
            </a:r>
            <a:r>
              <a:rPr lang="en-IN" sz="2400" dirty="0">
                <a:solidFill>
                  <a:srgbClr val="1824FF"/>
                </a:solidFill>
              </a:rPr>
              <a:t>(x, y) = </a:t>
            </a:r>
            <a:r>
              <a:rPr lang="en-IN" sz="2400" dirty="0" err="1">
                <a:solidFill>
                  <a:srgbClr val="1824FF"/>
                </a:solidFill>
              </a:rPr>
              <a:t>gcd</a:t>
            </a:r>
            <a:r>
              <a:rPr lang="en-IN" sz="2400" dirty="0">
                <a:solidFill>
                  <a:srgbClr val="1824FF"/>
                </a:solidFill>
              </a:rPr>
              <a:t>(y mod x, x).</a:t>
            </a:r>
            <a:endParaRPr lang="en-US" sz="2400" dirty="0">
              <a:solidFill>
                <a:srgbClr val="182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63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0285-997D-E74C-BBA4-775150F8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2C3B4-5481-EC43-8FB4-C78748BBE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1824FF"/>
                </a:solidFill>
              </a:rPr>
              <a:t>Theorem: Let x and y be two positive integers then 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1824FF"/>
                </a:solidFill>
              </a:rPr>
              <a:t>				</a:t>
            </a:r>
            <a:r>
              <a:rPr lang="en-IN" sz="2400" dirty="0" err="1">
                <a:solidFill>
                  <a:srgbClr val="1824FF"/>
                </a:solidFill>
              </a:rPr>
              <a:t>gcd</a:t>
            </a:r>
            <a:r>
              <a:rPr lang="en-IN" sz="2400" dirty="0">
                <a:solidFill>
                  <a:srgbClr val="1824FF"/>
                </a:solidFill>
              </a:rPr>
              <a:t>(x, y) = </a:t>
            </a:r>
            <a:r>
              <a:rPr lang="en-IN" sz="2400" dirty="0" err="1">
                <a:solidFill>
                  <a:srgbClr val="1824FF"/>
                </a:solidFill>
              </a:rPr>
              <a:t>gcd</a:t>
            </a:r>
            <a:r>
              <a:rPr lang="en-IN" sz="2400" dirty="0">
                <a:solidFill>
                  <a:srgbClr val="1824FF"/>
                </a:solidFill>
              </a:rPr>
              <a:t>(y mod x, x).</a:t>
            </a:r>
            <a:endParaRPr lang="en-US" sz="2400" dirty="0">
              <a:solidFill>
                <a:srgbClr val="1824FF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Note that </a:t>
            </a:r>
            <a:r>
              <a:rPr lang="en-US" sz="2800" dirty="0" err="1"/>
              <a:t>gcd</a:t>
            </a:r>
            <a:r>
              <a:rPr lang="en-US" sz="2800" dirty="0"/>
              <a:t>(x,0)=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dirty="0" err="1"/>
              <a:t>x,x</a:t>
            </a:r>
            <a:r>
              <a:rPr lang="en-US" sz="2800" dirty="0"/>
              <a:t>) = x for any x.</a:t>
            </a:r>
          </a:p>
          <a:p>
            <a:r>
              <a:rPr lang="en-US" sz="2800" dirty="0"/>
              <a:t>Let k =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dirty="0" err="1"/>
              <a:t>x,y</a:t>
            </a:r>
            <a:r>
              <a:rPr lang="en-US" sz="2800" dirty="0"/>
              <a:t>) with x &gt; y.</a:t>
            </a:r>
          </a:p>
          <a:p>
            <a:pPr lvl="1"/>
            <a:r>
              <a:rPr lang="en-US" sz="2400" dirty="0"/>
              <a:t>x = kt</a:t>
            </a:r>
            <a:r>
              <a:rPr lang="en-US" sz="2400" baseline="-25000" dirty="0"/>
              <a:t>1</a:t>
            </a:r>
            <a:r>
              <a:rPr lang="en-US" sz="2400" dirty="0"/>
              <a:t> and y=kt</a:t>
            </a:r>
            <a:r>
              <a:rPr lang="en-US" sz="2400" baseline="-25000" dirty="0"/>
              <a:t>2 </a:t>
            </a:r>
            <a:r>
              <a:rPr lang="en-US" sz="2400" dirty="0"/>
              <a:t>where t</a:t>
            </a:r>
            <a:r>
              <a:rPr lang="en-US" sz="2400" baseline="-25000" dirty="0"/>
              <a:t>1</a:t>
            </a:r>
            <a:r>
              <a:rPr lang="en-US" sz="2400" dirty="0"/>
              <a:t> and t</a:t>
            </a:r>
            <a:r>
              <a:rPr lang="en-US" sz="2400" baseline="-25000" dirty="0"/>
              <a:t>2</a:t>
            </a:r>
            <a:r>
              <a:rPr lang="en-US" sz="2400" dirty="0"/>
              <a:t> are integers, t</a:t>
            </a:r>
            <a:r>
              <a:rPr lang="en-US" sz="2400" baseline="-25000" dirty="0"/>
              <a:t>1</a:t>
            </a:r>
            <a:r>
              <a:rPr lang="en-US" sz="2400" dirty="0"/>
              <a:t>&gt;t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x-y = k(t</a:t>
            </a:r>
            <a:r>
              <a:rPr lang="en-US" sz="2400" baseline="-25000" dirty="0"/>
              <a:t>1</a:t>
            </a:r>
            <a:r>
              <a:rPr lang="en-US" sz="2400" dirty="0"/>
              <a:t> –t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gcd</a:t>
            </a:r>
            <a:r>
              <a:rPr lang="en-US" sz="2400" dirty="0"/>
              <a:t>(</a:t>
            </a:r>
            <a:r>
              <a:rPr lang="en-US" sz="2400" dirty="0" err="1"/>
              <a:t>x,y</a:t>
            </a:r>
            <a:r>
              <a:rPr lang="en-US" sz="2400" dirty="0"/>
              <a:t>) = </a:t>
            </a:r>
            <a:r>
              <a:rPr lang="en-US" sz="2400" dirty="0" err="1"/>
              <a:t>gcd</a:t>
            </a:r>
            <a:r>
              <a:rPr lang="en-US" sz="2400" dirty="0"/>
              <a:t>(x-</a:t>
            </a:r>
            <a:r>
              <a:rPr lang="en-US" sz="2400" dirty="0" err="1"/>
              <a:t>y,y</a:t>
            </a:r>
            <a:r>
              <a:rPr lang="en-US" sz="2400" dirty="0"/>
              <a:t>).</a:t>
            </a:r>
          </a:p>
          <a:p>
            <a:pPr lvl="1"/>
            <a:r>
              <a:rPr lang="en-US" sz="2400" dirty="0" err="1"/>
              <a:t>gcd</a:t>
            </a:r>
            <a:r>
              <a:rPr lang="en-US" sz="2400" dirty="0"/>
              <a:t>(x-</a:t>
            </a:r>
            <a:r>
              <a:rPr lang="en-US" sz="2400" dirty="0" err="1"/>
              <a:t>y,y</a:t>
            </a:r>
            <a:r>
              <a:rPr lang="en-US" sz="2400" dirty="0"/>
              <a:t>) = </a:t>
            </a:r>
            <a:r>
              <a:rPr lang="en-US" sz="2400" dirty="0" err="1"/>
              <a:t>gcd</a:t>
            </a:r>
            <a:r>
              <a:rPr lang="en-US" sz="2400" dirty="0"/>
              <a:t>(x-2y,y) = </a:t>
            </a:r>
            <a:r>
              <a:rPr lang="en-US" sz="2400" dirty="0" err="1"/>
              <a:t>gcd</a:t>
            </a:r>
            <a:r>
              <a:rPr lang="en-US" sz="2400" dirty="0"/>
              <a:t>(x-3y,y) = …. = </a:t>
            </a:r>
            <a:r>
              <a:rPr lang="en-US" sz="2400" dirty="0" err="1"/>
              <a:t>gcd</a:t>
            </a:r>
            <a:r>
              <a:rPr lang="en-US" sz="2400" dirty="0"/>
              <a:t>(x mod </a:t>
            </a:r>
            <a:r>
              <a:rPr lang="en-US" sz="2400" dirty="0" err="1"/>
              <a:t>y,y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957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Find 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287,91</a:t>
            </a:r>
            <a:r>
              <a:rPr lang="en-US" dirty="0"/>
              <a:t>):</a:t>
            </a:r>
          </a:p>
          <a:p>
            <a:pPr lvl="1">
              <a:buNone/>
            </a:pP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/>
              <a:t>) = 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) 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</a:p>
          <a:p>
            <a:pPr lvl="1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lvl="1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Here,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14 = 287 mod 91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7 = 91 mod 14</a:t>
            </a:r>
          </a:p>
        </p:txBody>
      </p:sp>
    </p:spTree>
    <p:extLst>
      <p:ext uri="{BB962C8B-B14F-4D97-AF65-F5344CB8AC3E}">
        <p14:creationId xmlns:p14="http://schemas.microsoft.com/office/powerpoint/2010/main" val="2908861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Find 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287,91</a:t>
            </a:r>
            <a:r>
              <a:rPr lang="en-US" dirty="0"/>
              <a:t>):</a:t>
            </a:r>
          </a:p>
          <a:p>
            <a:pPr lvl="2"/>
            <a:r>
              <a:rPr lang="en-US" dirty="0">
                <a:latin typeface="Cambria Math" pitchFamily="18" charset="0"/>
                <a:ea typeface="Cambria Math" pitchFamily="18" charset="0"/>
              </a:rPr>
              <a:t>287 = 91 ∙ 3 + 14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 = 14 ∙ 6 + 7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 =  7 ∙ 2 + 0</a:t>
            </a:r>
          </a:p>
          <a:p>
            <a:pPr lvl="1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lvl="1">
              <a:buNone/>
            </a:pP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/>
              <a:t>) = 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) 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96184" y="2516113"/>
            <a:ext cx="5752416" cy="1437620"/>
            <a:chOff x="2096184" y="4114800"/>
            <a:chExt cx="5752416" cy="1437620"/>
          </a:xfrm>
        </p:grpSpPr>
        <p:cxnSp>
          <p:nvCxnSpPr>
            <p:cNvPr id="7" name="Straight Arrow Connector 6"/>
            <p:cNvCxnSpPr/>
            <p:nvPr/>
          </p:nvCxnSpPr>
          <p:spPr>
            <a:xfrm rot="10800000" flipV="1">
              <a:off x="2163030" y="4133496"/>
              <a:ext cx="3048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2807840" y="4155780"/>
              <a:ext cx="8382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2096184" y="4603632"/>
              <a:ext cx="3048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2740994" y="4460580"/>
              <a:ext cx="68580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76600" y="50292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Stopping condition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00600" y="4114800"/>
              <a:ext cx="2971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Divide </a:t>
              </a:r>
              <a:r>
                <a:rPr lang="en-US" sz="14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287</a:t>
              </a:r>
              <a:r>
                <a:rPr lang="en-US" sz="1400" dirty="0">
                  <a:solidFill>
                    <a:srgbClr val="C00000"/>
                  </a:solidFill>
                </a:rPr>
                <a:t> by </a:t>
              </a:r>
              <a:r>
                <a:rPr lang="en-US" sz="14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91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4495800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Divide </a:t>
              </a:r>
              <a:r>
                <a:rPr lang="en-US" sz="14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91</a:t>
              </a:r>
              <a:r>
                <a:rPr lang="en-US" sz="1400" dirty="0">
                  <a:solidFill>
                    <a:srgbClr val="C00000"/>
                  </a:solidFill>
                </a:rPr>
                <a:t> by </a:t>
              </a:r>
              <a:r>
                <a:rPr lang="en-US" sz="14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14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0600" y="4800600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Divide </a:t>
              </a:r>
              <a:r>
                <a:rPr lang="en-US" sz="14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14</a:t>
              </a:r>
              <a:r>
                <a:rPr lang="en-US" sz="1400" dirty="0">
                  <a:solidFill>
                    <a:srgbClr val="C00000"/>
                  </a:solidFill>
                </a:rPr>
                <a:t> by </a:t>
              </a:r>
              <a:r>
                <a:rPr lang="en-US" sz="14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7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3601476" y="4876800"/>
              <a:ext cx="3810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114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Euclidean algorithm expressed in </a:t>
            </a:r>
            <a:r>
              <a:rPr lang="en-US" dirty="0" err="1"/>
              <a:t>pseudocode</a:t>
            </a:r>
            <a:r>
              <a:rPr lang="en-US" dirty="0"/>
              <a:t>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819150"/>
            <a:ext cx="7848600" cy="38977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/>
              <a:t>procedure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400" i="1" dirty="0" err="1"/>
              <a:t>gcd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lang="en-US" sz="2400" i="1" noProof="0" dirty="0"/>
              <a:t>a</a:t>
            </a:r>
            <a:r>
              <a:rPr lang="en-US" sz="2400" i="1" dirty="0"/>
              <a:t>, 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  <a:r>
              <a:rPr lang="en-US" sz="2400" dirty="0"/>
              <a:t>positive integers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i="1" dirty="0">
                <a:solidFill>
                  <a:srgbClr val="0000FF"/>
                </a:solidFill>
                <a:ea typeface="Cambria Math" pitchFamily="18" charset="0"/>
              </a:rPr>
              <a:t>if  a &lt; b then </a:t>
            </a:r>
            <a:r>
              <a:rPr lang="en-US" sz="2400" b="1" i="1" dirty="0">
                <a:solidFill>
                  <a:srgbClr val="0000FF"/>
                </a:solidFill>
                <a:ea typeface="Cambria Math" pitchFamily="18" charset="0"/>
              </a:rPr>
              <a:t>swap</a:t>
            </a:r>
            <a:r>
              <a:rPr lang="en-US" sz="2400" i="1" dirty="0">
                <a:solidFill>
                  <a:srgbClr val="0000FF"/>
                </a:solidFill>
                <a:ea typeface="Cambria Math" pitchFamily="18" charset="0"/>
              </a:rPr>
              <a:t>(</a:t>
            </a:r>
            <a:r>
              <a:rPr lang="en-US" sz="2400" i="1" dirty="0" err="1">
                <a:solidFill>
                  <a:srgbClr val="0000FF"/>
                </a:solidFill>
                <a:ea typeface="Cambria Math" pitchFamily="18" charset="0"/>
              </a:rPr>
              <a:t>a,b</a:t>
            </a:r>
            <a:r>
              <a:rPr lang="en-US" sz="2400" i="1" dirty="0">
                <a:solidFill>
                  <a:srgbClr val="0000FF"/>
                </a:solidFill>
                <a:ea typeface="Cambria Math" pitchFamily="18" charset="0"/>
              </a:rPr>
              <a:t>) (i.e. c=a, a=b, b=c)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i="1" dirty="0">
                <a:ea typeface="Cambria Math" pitchFamily="18" charset="0"/>
              </a:rPr>
              <a:t>x </a:t>
            </a:r>
            <a:r>
              <a:rPr lang="en-US" sz="2400" dirty="0">
                <a:ea typeface="Cambria Math" pitchFamily="18" charset="0"/>
              </a:rPr>
              <a:t>:= </a:t>
            </a:r>
            <a:r>
              <a:rPr lang="en-US" sz="2400" i="1" dirty="0">
                <a:ea typeface="Cambria Math" pitchFamily="18" charset="0"/>
              </a:rPr>
              <a:t>a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i="1" dirty="0" err="1">
                <a:ea typeface="Cambria Math" pitchFamily="18" charset="0"/>
              </a:rPr>
              <a:t>y</a:t>
            </a:r>
            <a:r>
              <a:rPr lang="en-US" sz="2400" i="1" dirty="0">
                <a:ea typeface="Cambria Math" pitchFamily="18" charset="0"/>
              </a:rPr>
              <a:t> </a:t>
            </a:r>
            <a:r>
              <a:rPr lang="en-US" sz="2400" dirty="0">
                <a:ea typeface="Cambria Math" pitchFamily="18" charset="0"/>
              </a:rPr>
              <a:t>:= </a:t>
            </a:r>
            <a:r>
              <a:rPr lang="en-US" sz="2400" i="1" dirty="0">
                <a:ea typeface="Cambria Math" pitchFamily="18" charset="0"/>
              </a:rPr>
              <a:t>b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b="1" dirty="0"/>
              <a:t>while   </a:t>
            </a:r>
            <a:r>
              <a:rPr lang="en-US" sz="2400" i="1" dirty="0"/>
              <a:t>y </a:t>
            </a:r>
            <a:r>
              <a:rPr lang="en-US" sz="2400" i="1" dirty="0">
                <a:latin typeface="Cambria Math"/>
                <a:ea typeface="Cambria Math"/>
              </a:rPr>
              <a:t>≠ </a:t>
            </a:r>
            <a:r>
              <a:rPr lang="en-US" sz="2400" dirty="0">
                <a:latin typeface="Cambria Math"/>
                <a:ea typeface="Cambria Math"/>
              </a:rPr>
              <a:t>0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i="1" dirty="0"/>
              <a:t>r</a:t>
            </a:r>
            <a:r>
              <a:rPr lang="en-US" sz="2400" dirty="0"/>
              <a:t> :=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b="1" dirty="0"/>
              <a:t>mod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i="1" dirty="0"/>
              <a:t>x </a:t>
            </a:r>
            <a:r>
              <a:rPr lang="en-US" sz="2400" dirty="0"/>
              <a:t>:= </a:t>
            </a:r>
            <a:r>
              <a:rPr lang="en-US" sz="2400" i="1" dirty="0"/>
              <a:t>y</a:t>
            </a:r>
          </a:p>
          <a:p>
            <a:pPr>
              <a:buNone/>
            </a:pPr>
            <a:r>
              <a:rPr lang="en-US" sz="2400" dirty="0"/>
              <a:t>       </a:t>
            </a:r>
            <a:r>
              <a:rPr lang="en-US" sz="2400" i="1" dirty="0"/>
              <a:t>y</a:t>
            </a:r>
            <a:r>
              <a:rPr lang="en-US" sz="2400" dirty="0"/>
              <a:t> := </a:t>
            </a:r>
            <a:r>
              <a:rPr lang="en-US" sz="2400" i="1" dirty="0"/>
              <a:t>r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b="1" noProof="0" dirty="0"/>
              <a:t>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eturn</a:t>
            </a:r>
            <a:r>
              <a:rPr lang="en-US" sz="2400" noProof="0" dirty="0"/>
              <a:t> </a:t>
            </a:r>
            <a:r>
              <a:rPr lang="en-US" sz="2400" i="1" noProof="0" dirty="0"/>
              <a:t>x</a:t>
            </a:r>
            <a:r>
              <a:rPr lang="en-US" sz="2400" noProof="0" dirty="0"/>
              <a:t> </a:t>
            </a:r>
            <a:r>
              <a:rPr lang="en-US" sz="2400" dirty="0"/>
              <a:t>{</a:t>
            </a:r>
            <a:r>
              <a:rPr lang="en-US" sz="2400" dirty="0" err="1"/>
              <a:t>gcd</a:t>
            </a:r>
            <a:r>
              <a:rPr lang="en-US" sz="2400" dirty="0"/>
              <a:t>(</a:t>
            </a:r>
            <a:r>
              <a:rPr lang="en-US" sz="2400" i="1" dirty="0" err="1"/>
              <a:t>a</a:t>
            </a:r>
            <a:r>
              <a:rPr lang="en-US" sz="2400" dirty="0" err="1"/>
              <a:t>,</a:t>
            </a:r>
            <a:r>
              <a:rPr lang="en-US" sz="2400" i="1" dirty="0" err="1"/>
              <a:t>b</a:t>
            </a:r>
            <a:r>
              <a:rPr lang="en-US" sz="2400" dirty="0"/>
              <a:t>) = </a:t>
            </a:r>
            <a:r>
              <a:rPr lang="en-US" sz="2400" i="1" dirty="0"/>
              <a:t>x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}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82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2FAD-6C1D-404B-B174-528D4C95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Divisibility and linear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56DC-4AB6-5C40-A0F2-71D34172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Theorem 10.1.1</a:t>
            </a:r>
          </a:p>
          <a:p>
            <a:pPr lvl="1"/>
            <a:r>
              <a:rPr lang="en-IN" dirty="0"/>
              <a:t>Let x, y, and z be integers. If </a:t>
            </a:r>
            <a:r>
              <a:rPr lang="en-IN" dirty="0" err="1"/>
              <a:t>x|y</a:t>
            </a:r>
            <a:r>
              <a:rPr lang="en-IN" dirty="0"/>
              <a:t> and </a:t>
            </a:r>
            <a:r>
              <a:rPr lang="en-IN" dirty="0" err="1"/>
              <a:t>x|z</a:t>
            </a:r>
            <a:r>
              <a:rPr lang="en-IN" dirty="0"/>
              <a:t>, then x|(</a:t>
            </a:r>
            <a:r>
              <a:rPr lang="en-IN" dirty="0" err="1"/>
              <a:t>sy</a:t>
            </a:r>
            <a:r>
              <a:rPr lang="en-IN" dirty="0"/>
              <a:t> + </a:t>
            </a:r>
            <a:r>
              <a:rPr lang="en-IN" dirty="0" err="1"/>
              <a:t>tz</a:t>
            </a:r>
            <a:r>
              <a:rPr lang="en-IN" dirty="0"/>
              <a:t>) for any integers s and t.</a:t>
            </a:r>
          </a:p>
          <a:p>
            <a:r>
              <a:rPr lang="en-IN" dirty="0"/>
              <a:t>Proof: </a:t>
            </a:r>
          </a:p>
          <a:p>
            <a:pPr lvl="1"/>
            <a:r>
              <a:rPr lang="en-IN" dirty="0"/>
              <a:t>Since </a:t>
            </a:r>
            <a:r>
              <a:rPr lang="en-IN" dirty="0" err="1"/>
              <a:t>x|y</a:t>
            </a:r>
            <a:r>
              <a:rPr lang="en-IN" dirty="0"/>
              <a:t>, then y = </a:t>
            </a:r>
            <a:r>
              <a:rPr lang="en-IN" dirty="0" err="1"/>
              <a:t>kx</a:t>
            </a:r>
            <a:r>
              <a:rPr lang="en-IN" dirty="0"/>
              <a:t> for some integer k. </a:t>
            </a:r>
          </a:p>
          <a:p>
            <a:pPr lvl="1"/>
            <a:r>
              <a:rPr lang="en-IN" dirty="0"/>
              <a:t>Similarly, since </a:t>
            </a:r>
            <a:r>
              <a:rPr lang="en-IN" dirty="0" err="1"/>
              <a:t>x|z</a:t>
            </a:r>
            <a:r>
              <a:rPr lang="en-IN" dirty="0"/>
              <a:t>, then z = </a:t>
            </a:r>
            <a:r>
              <a:rPr lang="en-IN" dirty="0" err="1"/>
              <a:t>jx</a:t>
            </a:r>
            <a:r>
              <a:rPr lang="en-IN" dirty="0"/>
              <a:t> for some integer j.</a:t>
            </a:r>
          </a:p>
          <a:p>
            <a:pPr lvl="1"/>
            <a:r>
              <a:rPr lang="en-IN" dirty="0"/>
              <a:t> A linear combination of y and z can be expressed as:</a:t>
            </a:r>
          </a:p>
          <a:p>
            <a:pPr marL="0" indent="0" algn="ctr">
              <a:buNone/>
            </a:pPr>
            <a:r>
              <a:rPr lang="en-IN" sz="2800" dirty="0" err="1"/>
              <a:t>sy</a:t>
            </a:r>
            <a:r>
              <a:rPr lang="en-IN" sz="2800" dirty="0"/>
              <a:t> + </a:t>
            </a:r>
            <a:r>
              <a:rPr lang="en-IN" sz="2800" dirty="0" err="1"/>
              <a:t>tz</a:t>
            </a:r>
            <a:r>
              <a:rPr lang="en-IN" sz="2800" dirty="0"/>
              <a:t> = s(</a:t>
            </a:r>
            <a:r>
              <a:rPr lang="en-IN" sz="2800" dirty="0" err="1"/>
              <a:t>kx</a:t>
            </a:r>
            <a:r>
              <a:rPr lang="en-IN" sz="2800" dirty="0"/>
              <a:t>) + t(</a:t>
            </a:r>
            <a:r>
              <a:rPr lang="en-IN" sz="2800" dirty="0" err="1"/>
              <a:t>jx</a:t>
            </a:r>
            <a:r>
              <a:rPr lang="en-IN" sz="2800" dirty="0"/>
              <a:t>) = (</a:t>
            </a:r>
            <a:r>
              <a:rPr lang="en-IN" sz="2800" dirty="0" err="1"/>
              <a:t>sk</a:t>
            </a:r>
            <a:r>
              <a:rPr lang="en-IN" sz="2800" dirty="0"/>
              <a:t> + </a:t>
            </a:r>
            <a:r>
              <a:rPr lang="en-IN" sz="2800" dirty="0" err="1"/>
              <a:t>tj</a:t>
            </a:r>
            <a:r>
              <a:rPr lang="en-IN" sz="2800" dirty="0"/>
              <a:t>)x.</a:t>
            </a:r>
          </a:p>
          <a:p>
            <a:pPr lvl="1"/>
            <a:r>
              <a:rPr lang="en-IN" dirty="0"/>
              <a:t>Since </a:t>
            </a:r>
            <a:r>
              <a:rPr lang="en-IN" dirty="0" err="1"/>
              <a:t>sy</a:t>
            </a:r>
            <a:r>
              <a:rPr lang="en-IN" dirty="0"/>
              <a:t> + </a:t>
            </a:r>
            <a:r>
              <a:rPr lang="en-IN" dirty="0" err="1"/>
              <a:t>tz</a:t>
            </a:r>
            <a:r>
              <a:rPr lang="en-IN" dirty="0"/>
              <a:t> is an integer multiple of x, </a:t>
            </a:r>
          </a:p>
          <a:p>
            <a:pPr marL="457200" lvl="1" indent="0">
              <a:buNone/>
            </a:pPr>
            <a:r>
              <a:rPr lang="en-IN" dirty="0"/>
              <a:t>	then x|(</a:t>
            </a:r>
            <a:r>
              <a:rPr lang="en-IN" dirty="0" err="1"/>
              <a:t>sy</a:t>
            </a:r>
            <a:r>
              <a:rPr lang="en-IN" dirty="0"/>
              <a:t> + </a:t>
            </a:r>
            <a:r>
              <a:rPr lang="en-IN" dirty="0" err="1"/>
              <a:t>tz</a:t>
            </a:r>
            <a:r>
              <a:rPr lang="en-IN" dirty="0"/>
              <a:t>).  ■</a:t>
            </a:r>
          </a:p>
          <a:p>
            <a:endParaRPr lang="en-IN" dirty="0"/>
          </a:p>
          <a:p>
            <a:pPr lvl="1"/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31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dirty="0"/>
              <a:t>Find d = </a:t>
            </a:r>
            <a:r>
              <a:rPr lang="en-US" sz="3000" dirty="0" err="1"/>
              <a:t>gcd</a:t>
            </a:r>
            <a:r>
              <a:rPr lang="en-US" sz="3000" dirty="0"/>
              <a:t>(821,123)</a:t>
            </a:r>
          </a:p>
          <a:p>
            <a:pPr lvl="1"/>
            <a:r>
              <a:rPr lang="en-US" sz="2600" dirty="0"/>
              <a:t>821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600" dirty="0"/>
              <a:t>123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∙ 6 + 83         ………… (1)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123 = 83 ∙ 1 + 40          …………. (2)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  83 = 40 ∙ 2 + 3            …………. (3)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  40 =   3 ∙ 13 + 1          …………. (4)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410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600200"/>
            <a:ext cx="8731671" cy="5257800"/>
          </a:xfrm>
        </p:spPr>
        <p:txBody>
          <a:bodyPr>
            <a:normAutofit/>
          </a:bodyPr>
          <a:lstStyle/>
          <a:p>
            <a:r>
              <a:rPr lang="en-US" sz="2600" dirty="0"/>
              <a:t>d = </a:t>
            </a:r>
            <a:r>
              <a:rPr lang="en-US" sz="2600" dirty="0" err="1"/>
              <a:t>gcd</a:t>
            </a:r>
            <a:r>
              <a:rPr lang="en-US" sz="2600" dirty="0"/>
              <a:t>(821,123) = 1  (i.e. 821 and 123 are relatively prime)</a:t>
            </a:r>
          </a:p>
          <a:p>
            <a:r>
              <a:rPr lang="en-US" sz="2600" dirty="0"/>
              <a:t>We  can find integers u and v such that 1 = 821u +123v.</a:t>
            </a:r>
          </a:p>
          <a:p>
            <a:pPr lvl="1"/>
            <a:r>
              <a:rPr lang="en-US" sz="2600" dirty="0"/>
              <a:t> 821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600" dirty="0"/>
              <a:t>123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∙ 6 + 83         ………… (1)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123 = 83 ∙ 1 + 40          …………. (2)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  83 = 40 ∙ 2 + 3            …………. (3)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  40 =   3 ∙ 13 + 1          …………. (4)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1670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Find d = </a:t>
            </a:r>
            <a:r>
              <a:rPr lang="en-US" sz="3000" dirty="0" err="1"/>
              <a:t>gcd</a:t>
            </a:r>
            <a:r>
              <a:rPr lang="en-US" sz="3000" dirty="0"/>
              <a:t>(821,123) = 1</a:t>
            </a:r>
          </a:p>
          <a:p>
            <a:r>
              <a:rPr lang="en-US" sz="3000" dirty="0"/>
              <a:t>We can find integers u and v such that d = 821u +123v.</a:t>
            </a:r>
          </a:p>
          <a:p>
            <a:pPr lvl="1"/>
            <a:r>
              <a:rPr lang="en-US" sz="2600" dirty="0"/>
              <a:t> 821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600" dirty="0"/>
              <a:t>123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∙ 6 + 83         ………… (1)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123 = 83 ∙ 1 + 40          …………. (2)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  83 = 40 ∙ 2 + 3            …………. (3)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  40 =   3 ∙ 13 + 1          …………. (4)</a:t>
            </a:r>
            <a:r>
              <a:rPr lang="en-US" sz="2600" dirty="0"/>
              <a:t> </a:t>
            </a:r>
          </a:p>
          <a:p>
            <a:r>
              <a:rPr lang="en-US" sz="2800" dirty="0"/>
              <a:t>Now we can write</a:t>
            </a:r>
          </a:p>
          <a:p>
            <a:pPr lvl="1"/>
            <a:r>
              <a:rPr lang="en-US" sz="2400" dirty="0"/>
              <a:t>1 =  40  −  3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∙ 13        (from (4))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40 − (83 - 40∙2) ∙ 13 (using (3))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40 ∙ 27 − 83 ∙ 13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(123 – 83 ∙ 1) ∙ 27 − 83 ∙ 13 (from (2))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∙ 27 −  83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∙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40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. 27 − (821 – 123 ∙ 6) ∙ 40 (from (1))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∙  267 − 821 ∙ 40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Thus we have u = -40 and v = 267.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95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Find d = </a:t>
            </a:r>
            <a:r>
              <a:rPr lang="en-US" sz="3000" dirty="0" err="1"/>
              <a:t>gcd</a:t>
            </a:r>
            <a:r>
              <a:rPr lang="en-US" sz="3000" dirty="0"/>
              <a:t>(821,123) and integers u and v such that d = 821u +123v.</a:t>
            </a:r>
          </a:p>
          <a:p>
            <a:pPr lvl="1"/>
            <a:r>
              <a:rPr lang="en-US" sz="2600" dirty="0"/>
              <a:t> 821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600" dirty="0"/>
              <a:t>123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∙ 6 + 83         ………… (1)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123 = 83 ∙ 1 + 40          …………. (2)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  83 = 40 ∙ 2 + 3            …………. (3)</a:t>
            </a:r>
          </a:p>
          <a:p>
            <a:pPr lvl="1"/>
            <a:r>
              <a:rPr lang="en-US" sz="2600" dirty="0">
                <a:latin typeface="Cambria Math" pitchFamily="18" charset="0"/>
                <a:ea typeface="Cambria Math" pitchFamily="18" charset="0"/>
              </a:rPr>
              <a:t>   40 =   3 ∙ 13 + 1          …………. (4)</a:t>
            </a:r>
            <a:r>
              <a:rPr lang="en-US" sz="2600" dirty="0"/>
              <a:t> </a:t>
            </a:r>
          </a:p>
          <a:p>
            <a:r>
              <a:rPr lang="en-US" sz="2800" dirty="0"/>
              <a:t>Now we can write</a:t>
            </a:r>
          </a:p>
          <a:p>
            <a:pPr lvl="1"/>
            <a:r>
              <a:rPr lang="en-US" sz="2400" dirty="0"/>
              <a:t>1 =  40  −  3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∙ 13        (from (4))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40 − (83 - 40∙2) ∙ 13 (using (3))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40 ∙ 27 − 83 ∙ 13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(123 – 83 ∙ 1) ∙ 27 − 83 ∙ 13 (from (2))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∙ 27 −  83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∙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40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. 27 − (821 – 123 ∙ 6) ∙ 40 (from (1))</a:t>
            </a:r>
          </a:p>
          <a:p>
            <a:pPr lvl="1"/>
            <a:r>
              <a:rPr lang="en-US" sz="2400" dirty="0">
                <a:latin typeface="Cambria Math" pitchFamily="18" charset="0"/>
                <a:ea typeface="Cambria Math" pitchFamily="18" charset="0"/>
              </a:rPr>
              <a:t> 1 = 123 ∙  267 − 821 ∙ 40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Thus we have u = -40 and v = 267.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376" y="4604342"/>
            <a:ext cx="473571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gcd</a:t>
            </a:r>
            <a:r>
              <a:rPr lang="en-US" sz="2400" dirty="0"/>
              <a:t> of 821 and123 can be expressed as a linear combination of 821 and 123: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3733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28 at 12.1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269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8 at 12.1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82"/>
            <a:ext cx="9144000" cy="65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92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Griffin has two unmarked containers. One container holds 17 liters and the other holds 55 liters. Explain how Griffin can use his two containers to measure exactly one liter.</a:t>
            </a:r>
          </a:p>
        </p:txBody>
      </p:sp>
    </p:spTree>
    <p:extLst>
      <p:ext uri="{BB962C8B-B14F-4D97-AF65-F5344CB8AC3E}">
        <p14:creationId xmlns:p14="http://schemas.microsoft.com/office/powerpoint/2010/main" val="2245463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Griffin has two unmarked containers. One container holds 17 </a:t>
            </a:r>
            <a:r>
              <a:rPr lang="en-US" sz="2800" dirty="0" err="1"/>
              <a:t>litres</a:t>
            </a:r>
            <a:r>
              <a:rPr lang="en-US" sz="2800" dirty="0"/>
              <a:t> and the other holds 55 </a:t>
            </a:r>
            <a:r>
              <a:rPr lang="en-US" sz="2800" dirty="0" err="1"/>
              <a:t>litres</a:t>
            </a:r>
            <a:r>
              <a:rPr lang="en-US" sz="2800" dirty="0"/>
              <a:t>. Explain how Griffin can use his two containers to measure exactly one </a:t>
            </a:r>
            <a:r>
              <a:rPr lang="en-US" sz="2800" dirty="0" err="1"/>
              <a:t>litre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gcd</a:t>
            </a:r>
            <a:r>
              <a:rPr lang="en-US" sz="2800" dirty="0"/>
              <a:t>(55,17) = 1.</a:t>
            </a:r>
          </a:p>
          <a:p>
            <a:r>
              <a:rPr lang="en-US" sz="2800" dirty="0"/>
              <a:t>1 = 13 (17) – 4 (55)</a:t>
            </a:r>
          </a:p>
          <a:p>
            <a:r>
              <a:rPr lang="en-US" sz="2800" dirty="0"/>
              <a:t>Rest is easy</a:t>
            </a:r>
          </a:p>
        </p:txBody>
      </p:sp>
    </p:spTree>
    <p:extLst>
      <p:ext uri="{BB962C8B-B14F-4D97-AF65-F5344CB8AC3E}">
        <p14:creationId xmlns:p14="http://schemas.microsoft.com/office/powerpoint/2010/main" val="4022598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Griffin has two unmarked containers. One container holds 17 </a:t>
            </a:r>
            <a:r>
              <a:rPr lang="en-US" sz="2800" dirty="0" err="1"/>
              <a:t>litres</a:t>
            </a:r>
            <a:r>
              <a:rPr lang="en-US" sz="2800" dirty="0"/>
              <a:t> and the other holds 55 </a:t>
            </a:r>
            <a:r>
              <a:rPr lang="en-US" sz="2800" dirty="0" err="1"/>
              <a:t>litres</a:t>
            </a:r>
            <a:r>
              <a:rPr lang="en-US" sz="2800" dirty="0"/>
              <a:t>. Explain how Griffin can use his two containers to measure exactly one </a:t>
            </a:r>
            <a:r>
              <a:rPr lang="en-US" sz="2800" dirty="0" err="1"/>
              <a:t>litre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gcd</a:t>
            </a:r>
            <a:r>
              <a:rPr lang="en-US" sz="2800" dirty="0"/>
              <a:t>(55,17) = 1.</a:t>
            </a:r>
          </a:p>
          <a:p>
            <a:r>
              <a:rPr lang="en-US" sz="2800" dirty="0"/>
              <a:t>1 = 13 (17) – 4 (55)</a:t>
            </a:r>
          </a:p>
          <a:p>
            <a:r>
              <a:rPr lang="en-US" sz="2800" dirty="0"/>
              <a:t>Rest is easy</a:t>
            </a:r>
          </a:p>
          <a:p>
            <a:r>
              <a:rPr lang="en-US" sz="2800" dirty="0">
                <a:solidFill>
                  <a:srgbClr val="0000FF"/>
                </a:solidFill>
              </a:rPr>
              <a:t>How about measuring 3 </a:t>
            </a:r>
            <a:r>
              <a:rPr lang="en-US" sz="2800" dirty="0" err="1">
                <a:solidFill>
                  <a:srgbClr val="0000FF"/>
                </a:solidFill>
              </a:rPr>
              <a:t>litres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Can it be done?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Yes, since </a:t>
            </a:r>
            <a:r>
              <a:rPr lang="en-US" sz="2800" dirty="0" err="1">
                <a:solidFill>
                  <a:srgbClr val="0000FF"/>
                </a:solidFill>
              </a:rPr>
              <a:t>gcd</a:t>
            </a:r>
            <a:r>
              <a:rPr lang="en-US" sz="2800" dirty="0">
                <a:solidFill>
                  <a:srgbClr val="0000FF"/>
                </a:solidFill>
              </a:rPr>
              <a:t>(17,55) divides 3.</a:t>
            </a:r>
          </a:p>
        </p:txBody>
      </p:sp>
    </p:spTree>
    <p:extLst>
      <p:ext uri="{BB962C8B-B14F-4D97-AF65-F5344CB8AC3E}">
        <p14:creationId xmlns:p14="http://schemas.microsoft.com/office/powerpoint/2010/main" val="3477141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0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Griffin has two unmarked containers. One container holds 17 </a:t>
            </a:r>
            <a:r>
              <a:rPr lang="en-US" sz="2800" dirty="0" err="1"/>
              <a:t>litres</a:t>
            </a:r>
            <a:r>
              <a:rPr lang="en-US" sz="2800" dirty="0"/>
              <a:t> and the other holds 55 </a:t>
            </a:r>
            <a:r>
              <a:rPr lang="en-US" sz="2800" dirty="0" err="1"/>
              <a:t>litres</a:t>
            </a:r>
            <a:r>
              <a:rPr lang="en-US" sz="2800" dirty="0"/>
              <a:t>. Explain how Griffin can use his two containers to measure exactly one </a:t>
            </a:r>
            <a:r>
              <a:rPr lang="en-US" sz="2800" dirty="0" err="1"/>
              <a:t>litre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gcd</a:t>
            </a:r>
            <a:r>
              <a:rPr lang="en-US" sz="2800" dirty="0"/>
              <a:t>(55,17) = 1.</a:t>
            </a:r>
          </a:p>
          <a:p>
            <a:r>
              <a:rPr lang="en-US" sz="2800" dirty="0"/>
              <a:t>1 = 13 (17) – 4 (55)</a:t>
            </a:r>
          </a:p>
          <a:p>
            <a:r>
              <a:rPr lang="en-US" sz="2800" dirty="0"/>
              <a:t>Rest is easy</a:t>
            </a:r>
          </a:p>
          <a:p>
            <a:r>
              <a:rPr lang="en-US" sz="2800" dirty="0">
                <a:solidFill>
                  <a:srgbClr val="0000FF"/>
                </a:solidFill>
              </a:rPr>
              <a:t>How about measuring 3 </a:t>
            </a:r>
            <a:r>
              <a:rPr lang="en-US" sz="2800" dirty="0" err="1">
                <a:solidFill>
                  <a:srgbClr val="0000FF"/>
                </a:solidFill>
              </a:rPr>
              <a:t>litres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Can it be done?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Yes, since </a:t>
            </a:r>
            <a:r>
              <a:rPr lang="en-US" sz="2800" dirty="0" err="1">
                <a:solidFill>
                  <a:srgbClr val="0000FF"/>
                </a:solidFill>
              </a:rPr>
              <a:t>gcd</a:t>
            </a:r>
            <a:r>
              <a:rPr lang="en-US" sz="2800" dirty="0">
                <a:solidFill>
                  <a:srgbClr val="0000FF"/>
                </a:solidFill>
              </a:rPr>
              <a:t>(17,55) divides 3.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3 = 39 (17) – 12(55)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1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Divisor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Theorem: Let a, b, and c be integers. Then</a:t>
            </a:r>
          </a:p>
          <a:p>
            <a:pPr lvl="1"/>
            <a:r>
              <a:rPr lang="en-US" dirty="0" err="1"/>
              <a:t>a|b</a:t>
            </a:r>
            <a:r>
              <a:rPr lang="en-US" dirty="0"/>
              <a:t> </a:t>
            </a:r>
            <a:r>
              <a:rPr lang="en-US" dirty="0">
                <a:latin typeface="Calibri" charset="0"/>
                <a:sym typeface="Symbol" charset="0"/>
              </a:rPr>
              <a:t> </a:t>
            </a:r>
            <a:r>
              <a:rPr lang="en-US" dirty="0" err="1">
                <a:latin typeface="Calibri" charset="0"/>
                <a:sym typeface="Symbol" charset="0"/>
              </a:rPr>
              <a:t>a|c</a:t>
            </a:r>
            <a:r>
              <a:rPr lang="en-US" dirty="0">
                <a:latin typeface="Calibri" charset="0"/>
                <a:sym typeface="Symbol" charset="0"/>
              </a:rPr>
              <a:t> implies a|(</a:t>
            </a:r>
            <a:r>
              <a:rPr lang="en-US" dirty="0" err="1">
                <a:latin typeface="Calibri" charset="0"/>
                <a:sym typeface="Symbol" charset="0"/>
              </a:rPr>
              <a:t>b+c</a:t>
            </a:r>
            <a:r>
              <a:rPr lang="en-US" dirty="0">
                <a:latin typeface="Calibri" charset="0"/>
                <a:sym typeface="Symbol" charset="0"/>
              </a:rPr>
              <a:t>)</a:t>
            </a:r>
          </a:p>
          <a:p>
            <a:pPr lvl="1"/>
            <a:r>
              <a:rPr lang="en-US" dirty="0" err="1">
                <a:latin typeface="Calibri" charset="0"/>
                <a:sym typeface="Symbol" charset="0"/>
              </a:rPr>
              <a:t>a|b</a:t>
            </a:r>
            <a:r>
              <a:rPr lang="en-US" dirty="0">
                <a:latin typeface="Calibri" charset="0"/>
                <a:sym typeface="Symbol" charset="0"/>
              </a:rPr>
              <a:t> implies </a:t>
            </a:r>
            <a:r>
              <a:rPr lang="en-US" dirty="0" err="1">
                <a:latin typeface="Calibri" charset="0"/>
                <a:sym typeface="Symbol" charset="0"/>
              </a:rPr>
              <a:t>a|bc</a:t>
            </a:r>
            <a:endParaRPr lang="en-US" dirty="0">
              <a:latin typeface="Calibri" charset="0"/>
              <a:sym typeface="Symbol" charset="0"/>
            </a:endParaRPr>
          </a:p>
          <a:p>
            <a:pPr lvl="1"/>
            <a:r>
              <a:rPr lang="en-US" dirty="0" err="1">
                <a:latin typeface="Calibri" charset="0"/>
                <a:sym typeface="Symbol" charset="0"/>
              </a:rPr>
              <a:t>a|b</a:t>
            </a:r>
            <a:r>
              <a:rPr lang="en-US" dirty="0">
                <a:latin typeface="Calibri" charset="0"/>
                <a:sym typeface="Symbol" charset="0"/>
              </a:rPr>
              <a:t>  </a:t>
            </a:r>
            <a:r>
              <a:rPr lang="en-US" dirty="0" err="1">
                <a:latin typeface="Calibri" charset="0"/>
                <a:sym typeface="Symbol" charset="0"/>
              </a:rPr>
              <a:t>b|c</a:t>
            </a:r>
            <a:r>
              <a:rPr lang="en-US" dirty="0">
                <a:latin typeface="Calibri" charset="0"/>
                <a:sym typeface="Symbol" charset="0"/>
              </a:rPr>
              <a:t> implies </a:t>
            </a:r>
            <a:r>
              <a:rPr lang="en-US" dirty="0" err="1">
                <a:latin typeface="Calibri" charset="0"/>
                <a:sym typeface="Symbol" charset="0"/>
              </a:rPr>
              <a:t>a|c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585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Diophantine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a, b, c are positive integers, the Diophantine equation ax + by = c has an integer solution x = x</a:t>
            </a:r>
            <a:r>
              <a:rPr lang="en-US" baseline="-25000" dirty="0"/>
              <a:t>0</a:t>
            </a:r>
            <a:r>
              <a:rPr lang="en-US" dirty="0"/>
              <a:t>, y = y</a:t>
            </a:r>
            <a:r>
              <a:rPr lang="en-US" baseline="-25000" dirty="0"/>
              <a:t>0</a:t>
            </a:r>
            <a:r>
              <a:rPr lang="en-US" dirty="0"/>
              <a:t> if and only if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divides c.</a:t>
            </a:r>
          </a:p>
        </p:txBody>
      </p:sp>
    </p:spTree>
    <p:extLst>
      <p:ext uri="{BB962C8B-B14F-4D97-AF65-F5344CB8AC3E}">
        <p14:creationId xmlns:p14="http://schemas.microsoft.com/office/powerpoint/2010/main" val="2046477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Brian 6 minutes on an average to help a student debug a Java code, and takes 10 minutes on an average to debug a C++ program. If he works continuously for 104 minutes, and doesn’t waste any time, how many programs can he debug in each language?</a:t>
            </a:r>
          </a:p>
          <a:p>
            <a:r>
              <a:rPr lang="en-US" sz="2800" dirty="0"/>
              <a:t>We seek integers </a:t>
            </a:r>
            <a:r>
              <a:rPr lang="en-US" sz="2800" dirty="0" err="1"/>
              <a:t>x,y</a:t>
            </a:r>
            <a:r>
              <a:rPr lang="en-US" sz="2800" dirty="0"/>
              <a:t> ≥ 0 where 6x + 10y =104.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Can this be done?</a:t>
            </a:r>
          </a:p>
        </p:txBody>
      </p:sp>
    </p:spTree>
    <p:extLst>
      <p:ext uri="{BB962C8B-B14F-4D97-AF65-F5344CB8AC3E}">
        <p14:creationId xmlns:p14="http://schemas.microsoft.com/office/powerpoint/2010/main" val="33488382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We seek integers </a:t>
            </a:r>
            <a:r>
              <a:rPr lang="en-US" sz="2400" dirty="0" err="1"/>
              <a:t>x,y</a:t>
            </a:r>
            <a:r>
              <a:rPr lang="en-US" sz="2400" dirty="0"/>
              <a:t> ≥ 0 where 6x + 10y =104.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gcd</a:t>
            </a:r>
            <a:r>
              <a:rPr lang="en-US" sz="2400" dirty="0">
                <a:solidFill>
                  <a:srgbClr val="0000FF"/>
                </a:solidFill>
              </a:rPr>
              <a:t>(6,10) = 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We can write  2 = 6 (2) + 10(-1).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Then 104 = 6(2 x 52) + 10 (-1 x 52)			------------ 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6 x (104) + 10 x (-52)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92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We seek integers </a:t>
            </a:r>
            <a:r>
              <a:rPr lang="en-US" sz="2400" dirty="0" err="1"/>
              <a:t>x,y</a:t>
            </a:r>
            <a:r>
              <a:rPr lang="en-US" sz="2400" dirty="0"/>
              <a:t> ≥ 0 where 6x + 10y =104.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gcd</a:t>
            </a:r>
            <a:r>
              <a:rPr lang="en-US" sz="2400" dirty="0">
                <a:solidFill>
                  <a:srgbClr val="0000FF"/>
                </a:solidFill>
              </a:rPr>
              <a:t>(6,10) = 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We can write  2 = 6 (2) + 10(-1).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Then 104 = 6(2 x 52) + 10 (-1 x 52)			------------ 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6 x (104) + 10 x (-52)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(104) </a:t>
            </a:r>
            <a:r>
              <a:rPr lang="en-US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30] </a:t>
            </a:r>
            <a:r>
              <a:rPr lang="en-US" sz="2400" dirty="0">
                <a:solidFill>
                  <a:srgbClr val="1824FF"/>
                </a:solidFill>
              </a:rPr>
              <a:t>+ [</a:t>
            </a:r>
            <a:r>
              <a:rPr lang="en-US" sz="2400" dirty="0">
                <a:solidFill>
                  <a:srgbClr val="0000FF"/>
                </a:solidFill>
              </a:rPr>
              <a:t>10 x (-52) </a:t>
            </a:r>
            <a:r>
              <a:rPr lang="en-US" sz="2400" dirty="0">
                <a:solidFill>
                  <a:srgbClr val="FF0000"/>
                </a:solidFill>
              </a:rPr>
              <a:t>+ 30</a:t>
            </a:r>
            <a:r>
              <a:rPr lang="en-US" sz="2400" dirty="0">
                <a:solidFill>
                  <a:srgbClr val="0000FF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(104 -5)] + [10 x (-52 + 3)]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99] + [10 x (-49)]</a:t>
            </a:r>
          </a:p>
        </p:txBody>
      </p:sp>
    </p:spTree>
    <p:extLst>
      <p:ext uri="{BB962C8B-B14F-4D97-AF65-F5344CB8AC3E}">
        <p14:creationId xmlns:p14="http://schemas.microsoft.com/office/powerpoint/2010/main" val="28667856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We seek integers </a:t>
            </a:r>
            <a:r>
              <a:rPr lang="en-US" sz="2400" dirty="0" err="1"/>
              <a:t>x,y</a:t>
            </a:r>
            <a:r>
              <a:rPr lang="en-US" sz="2400" dirty="0"/>
              <a:t> ≥ 0 where 6x + 10y =104.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gcd</a:t>
            </a:r>
            <a:r>
              <a:rPr lang="en-US" sz="2400" dirty="0">
                <a:solidFill>
                  <a:srgbClr val="0000FF"/>
                </a:solidFill>
              </a:rPr>
              <a:t>(6,10) = 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We can write  2 = 6 (2) + 10(-1).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Then 104 = 6(2 x 52) + 10 (-1 x 52)			------------ 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6 x (104) + 10 x (-52)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(104) </a:t>
            </a:r>
            <a:r>
              <a:rPr lang="en-US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30] </a:t>
            </a:r>
            <a:r>
              <a:rPr lang="en-US" sz="2400" dirty="0">
                <a:solidFill>
                  <a:srgbClr val="1824FF"/>
                </a:solidFill>
              </a:rPr>
              <a:t>+ [</a:t>
            </a:r>
            <a:r>
              <a:rPr lang="en-US" sz="2400" dirty="0">
                <a:solidFill>
                  <a:srgbClr val="0000FF"/>
                </a:solidFill>
              </a:rPr>
              <a:t>10 x (-52) </a:t>
            </a:r>
            <a:r>
              <a:rPr lang="en-US" sz="2400" dirty="0">
                <a:solidFill>
                  <a:srgbClr val="FF0000"/>
                </a:solidFill>
              </a:rPr>
              <a:t>+ 30</a:t>
            </a:r>
            <a:r>
              <a:rPr lang="en-US" sz="2400" dirty="0">
                <a:solidFill>
                  <a:srgbClr val="0000FF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(104 -5)] + [10 x (-52 + 3)]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99] + [10 x (-49)]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                   …….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 = 6 x 14 + 10 x 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632706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seek integers </a:t>
            </a:r>
            <a:r>
              <a:rPr lang="en-US" sz="2400" dirty="0" err="1"/>
              <a:t>x,y</a:t>
            </a:r>
            <a:r>
              <a:rPr lang="en-US" sz="2400" dirty="0"/>
              <a:t> ≥ 0 where 6x + 10y =104.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gcd</a:t>
            </a:r>
            <a:r>
              <a:rPr lang="en-US" sz="2400" dirty="0">
                <a:solidFill>
                  <a:srgbClr val="0000FF"/>
                </a:solidFill>
              </a:rPr>
              <a:t>(6,10) = 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We can write  2 = 6 (2) + 10(-1).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Then 104 = 6(2 x 52) + 10 (-1 x 52)			------------ (A)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6 x (104) + 10 x (-52)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(104) </a:t>
            </a:r>
            <a:r>
              <a:rPr lang="en-US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30] </a:t>
            </a:r>
            <a:r>
              <a:rPr lang="en-US" sz="2400" dirty="0">
                <a:solidFill>
                  <a:srgbClr val="1824FF"/>
                </a:solidFill>
              </a:rPr>
              <a:t>+ [</a:t>
            </a:r>
            <a:r>
              <a:rPr lang="en-US" sz="2400" dirty="0">
                <a:solidFill>
                  <a:srgbClr val="0000FF"/>
                </a:solidFill>
              </a:rPr>
              <a:t>10 x (-52) </a:t>
            </a:r>
            <a:r>
              <a:rPr lang="en-US" sz="2400" dirty="0">
                <a:solidFill>
                  <a:srgbClr val="FF0000"/>
                </a:solidFill>
              </a:rPr>
              <a:t>+ 30</a:t>
            </a:r>
            <a:r>
              <a:rPr lang="en-US" sz="2400" dirty="0">
                <a:solidFill>
                  <a:srgbClr val="0000FF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(104 -5)] + [10 x (-52 + 3)]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= [6 x 99] + [10 x (-49)]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                   …….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 = 6 x 14 + 10 x 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 = 6 x 9 + 10 x 5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                      = 6 x 4 + 20 x 2</a:t>
            </a:r>
          </a:p>
        </p:txBody>
      </p:sp>
    </p:spTree>
    <p:extLst>
      <p:ext uri="{BB962C8B-B14F-4D97-AF65-F5344CB8AC3E}">
        <p14:creationId xmlns:p14="http://schemas.microsoft.com/office/powerpoint/2010/main" val="3511364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We seek integers </a:t>
            </a:r>
            <a:r>
              <a:rPr lang="en-US" sz="2400" dirty="0" err="1"/>
              <a:t>x,y</a:t>
            </a:r>
            <a:r>
              <a:rPr lang="en-US" sz="2400" dirty="0"/>
              <a:t> ≥ 0 where 6x + 10y =104.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gcd</a:t>
            </a:r>
            <a:r>
              <a:rPr lang="en-US" sz="2400" dirty="0">
                <a:solidFill>
                  <a:srgbClr val="0000FF"/>
                </a:solidFill>
              </a:rPr>
              <a:t>(6,10) = 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We can write  2 = 6 (2) + 10 (-1).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Then 104 = </a:t>
            </a:r>
            <a:r>
              <a:rPr lang="en-US" sz="2400" u="sng" dirty="0">
                <a:solidFill>
                  <a:srgbClr val="0000FF"/>
                </a:solidFill>
              </a:rPr>
              <a:t>6(104</a:t>
            </a:r>
            <a:r>
              <a:rPr lang="en-US" sz="2400" dirty="0">
                <a:solidFill>
                  <a:srgbClr val="0000FF"/>
                </a:solidFill>
              </a:rPr>
              <a:t>) +10(-52)			------------ </a:t>
            </a:r>
            <a:r>
              <a:rPr lang="en-US" sz="2400" dirty="0">
                <a:solidFill>
                  <a:srgbClr val="FF0000"/>
                </a:solidFill>
              </a:rPr>
              <a:t>(A)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Compute lcm(6,10) = 30.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75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5257800"/>
          </a:xfrm>
        </p:spPr>
        <p:txBody>
          <a:bodyPr>
            <a:normAutofit/>
          </a:bodyPr>
          <a:lstStyle/>
          <a:p>
            <a:r>
              <a:rPr lang="en-US" sz="2200" dirty="0"/>
              <a:t>We seek integers </a:t>
            </a:r>
            <a:r>
              <a:rPr lang="en-US" sz="2200" dirty="0" err="1"/>
              <a:t>x,y</a:t>
            </a:r>
            <a:r>
              <a:rPr lang="en-US" sz="2200" dirty="0"/>
              <a:t> ≥ 0 where 6x + 10y =104.</a:t>
            </a:r>
          </a:p>
          <a:p>
            <a:r>
              <a:rPr lang="en-US" sz="2200" dirty="0" err="1">
                <a:solidFill>
                  <a:srgbClr val="0000FF"/>
                </a:solidFill>
              </a:rPr>
              <a:t>gcd</a:t>
            </a:r>
            <a:r>
              <a:rPr lang="en-US" sz="2200" dirty="0">
                <a:solidFill>
                  <a:srgbClr val="0000FF"/>
                </a:solidFill>
              </a:rPr>
              <a:t>(6,10) = 2</a:t>
            </a:r>
          </a:p>
          <a:p>
            <a:r>
              <a:rPr lang="en-US" sz="2200" dirty="0">
                <a:solidFill>
                  <a:srgbClr val="0000FF"/>
                </a:solidFill>
              </a:rPr>
              <a:t>We can write  2 = 6 (2) + 10 (-1).  </a:t>
            </a:r>
          </a:p>
          <a:p>
            <a:r>
              <a:rPr lang="en-US" sz="2200" dirty="0">
                <a:solidFill>
                  <a:srgbClr val="0000FF"/>
                </a:solidFill>
              </a:rPr>
              <a:t>Then 104 = </a:t>
            </a:r>
            <a:r>
              <a:rPr lang="en-US" sz="2200" u="sng" dirty="0">
                <a:solidFill>
                  <a:srgbClr val="0000FF"/>
                </a:solidFill>
              </a:rPr>
              <a:t>6(104</a:t>
            </a:r>
            <a:r>
              <a:rPr lang="en-US" sz="2200" dirty="0">
                <a:solidFill>
                  <a:srgbClr val="0000FF"/>
                </a:solidFill>
              </a:rPr>
              <a:t>) +10(-52)			------------ </a:t>
            </a:r>
            <a:r>
              <a:rPr lang="en-US" sz="2200" dirty="0">
                <a:solidFill>
                  <a:srgbClr val="FF0000"/>
                </a:solidFill>
              </a:rPr>
              <a:t>(A)</a:t>
            </a:r>
          </a:p>
          <a:p>
            <a:r>
              <a:rPr lang="en-US" sz="2200" dirty="0">
                <a:solidFill>
                  <a:srgbClr val="0000FF"/>
                </a:solidFill>
              </a:rPr>
              <a:t>Compute lcm(6,10) = 30.</a:t>
            </a:r>
          </a:p>
          <a:p>
            <a:r>
              <a:rPr lang="en-US" sz="2200" dirty="0">
                <a:solidFill>
                  <a:srgbClr val="0000FF"/>
                </a:solidFill>
              </a:rPr>
              <a:t>We can write (A) as 104 = 6(104 – 5k) + 10 (-52 + 3k) for integer k. </a:t>
            </a:r>
            <a:r>
              <a:rPr lang="en-US" sz="2200" dirty="0">
                <a:solidFill>
                  <a:srgbClr val="FF0000"/>
                </a:solidFill>
              </a:rPr>
              <a:t>--(B)</a:t>
            </a:r>
          </a:p>
          <a:p>
            <a:endParaRPr lang="en-US" sz="2200" dirty="0">
              <a:solidFill>
                <a:srgbClr val="0000FF"/>
              </a:solidFill>
            </a:endParaRPr>
          </a:p>
          <a:p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2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5257800"/>
          </a:xfrm>
        </p:spPr>
        <p:txBody>
          <a:bodyPr>
            <a:normAutofit/>
          </a:bodyPr>
          <a:lstStyle/>
          <a:p>
            <a:r>
              <a:rPr lang="en-US" sz="2200" dirty="0"/>
              <a:t>We seek integers </a:t>
            </a:r>
            <a:r>
              <a:rPr lang="en-US" sz="2200" dirty="0" err="1"/>
              <a:t>x,y</a:t>
            </a:r>
            <a:r>
              <a:rPr lang="en-US" sz="2200" dirty="0"/>
              <a:t> ≥ 0 where 6x + 10y =104.</a:t>
            </a:r>
          </a:p>
          <a:p>
            <a:r>
              <a:rPr lang="en-US" sz="2200" dirty="0" err="1">
                <a:solidFill>
                  <a:srgbClr val="0000FF"/>
                </a:solidFill>
              </a:rPr>
              <a:t>gcd</a:t>
            </a:r>
            <a:r>
              <a:rPr lang="en-US" sz="2200" dirty="0">
                <a:solidFill>
                  <a:srgbClr val="0000FF"/>
                </a:solidFill>
              </a:rPr>
              <a:t>(6,10) = 2</a:t>
            </a:r>
          </a:p>
          <a:p>
            <a:r>
              <a:rPr lang="en-US" sz="2200" dirty="0">
                <a:solidFill>
                  <a:srgbClr val="0000FF"/>
                </a:solidFill>
              </a:rPr>
              <a:t>We can write  2 = 6 (2) + 10 (-1).  </a:t>
            </a:r>
          </a:p>
          <a:p>
            <a:r>
              <a:rPr lang="en-US" sz="2200" dirty="0">
                <a:solidFill>
                  <a:srgbClr val="0000FF"/>
                </a:solidFill>
              </a:rPr>
              <a:t>Then 104 = </a:t>
            </a:r>
            <a:r>
              <a:rPr lang="en-US" sz="2200" u="sng" dirty="0">
                <a:solidFill>
                  <a:srgbClr val="0000FF"/>
                </a:solidFill>
              </a:rPr>
              <a:t>6(104</a:t>
            </a:r>
            <a:r>
              <a:rPr lang="en-US" sz="2200" dirty="0">
                <a:solidFill>
                  <a:srgbClr val="0000FF"/>
                </a:solidFill>
              </a:rPr>
              <a:t>) +10(-52)			------------ </a:t>
            </a:r>
            <a:r>
              <a:rPr lang="en-US" sz="2200" dirty="0">
                <a:solidFill>
                  <a:srgbClr val="FF0000"/>
                </a:solidFill>
              </a:rPr>
              <a:t>(A)</a:t>
            </a:r>
          </a:p>
          <a:p>
            <a:r>
              <a:rPr lang="en-US" sz="2200" dirty="0">
                <a:solidFill>
                  <a:srgbClr val="0000FF"/>
                </a:solidFill>
              </a:rPr>
              <a:t>Compute lcm(6,10) = 30.</a:t>
            </a:r>
          </a:p>
          <a:p>
            <a:r>
              <a:rPr lang="en-US" sz="2200" dirty="0">
                <a:solidFill>
                  <a:srgbClr val="0000FF"/>
                </a:solidFill>
              </a:rPr>
              <a:t>We can write (A) as 104 = 6(104 – 5k) + 10 (-52 + 3k) for integer k. </a:t>
            </a:r>
            <a:r>
              <a:rPr lang="en-US" sz="2200" dirty="0">
                <a:solidFill>
                  <a:srgbClr val="FF0000"/>
                </a:solidFill>
              </a:rPr>
              <a:t>--(B)</a:t>
            </a:r>
          </a:p>
          <a:p>
            <a:r>
              <a:rPr lang="en-US" sz="2200" dirty="0">
                <a:solidFill>
                  <a:srgbClr val="0000FF"/>
                </a:solidFill>
              </a:rPr>
              <a:t>We note that 104 -5k ≥ 0  when k ≤  20.8</a:t>
            </a:r>
          </a:p>
          <a:p>
            <a:r>
              <a:rPr lang="en-US" sz="2200" dirty="0">
                <a:solidFill>
                  <a:srgbClr val="0000FF"/>
                </a:solidFill>
              </a:rPr>
              <a:t>Similarly -52 + 3k ≥ 0 when k ≥  17.333 … </a:t>
            </a:r>
          </a:p>
          <a:p>
            <a:r>
              <a:rPr lang="en-US" sz="2200" dirty="0">
                <a:solidFill>
                  <a:srgbClr val="0000FF"/>
                </a:solidFill>
              </a:rPr>
              <a:t>k = 18, 19 20 integer values of k will realize 104-5k ≥ 0  and-52 + 3k ≥ 0 .</a:t>
            </a:r>
          </a:p>
          <a:p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3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We seek integers </a:t>
            </a:r>
            <a:r>
              <a:rPr lang="en-US" sz="2400" dirty="0" err="1"/>
              <a:t>x,y</a:t>
            </a:r>
            <a:r>
              <a:rPr lang="en-US" sz="2400" dirty="0"/>
              <a:t> ≥ 0 where 6x + 10y =104.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gcd</a:t>
            </a:r>
            <a:r>
              <a:rPr lang="en-US" sz="2400" dirty="0">
                <a:solidFill>
                  <a:srgbClr val="0000FF"/>
                </a:solidFill>
              </a:rPr>
              <a:t>(6,10) = 2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We can write  2 = 2 (6) – 2(5) = 6 (2) + 10 (-1).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Then 104 = </a:t>
            </a:r>
            <a:r>
              <a:rPr lang="en-US" sz="2400" u="sng" dirty="0">
                <a:solidFill>
                  <a:srgbClr val="0000FF"/>
                </a:solidFill>
              </a:rPr>
              <a:t>6(104</a:t>
            </a:r>
            <a:r>
              <a:rPr lang="en-US" sz="2400" dirty="0">
                <a:solidFill>
                  <a:srgbClr val="0000FF"/>
                </a:solidFill>
              </a:rPr>
              <a:t>) +10(-52)			------------ </a:t>
            </a:r>
            <a:r>
              <a:rPr lang="en-US" sz="2400" dirty="0">
                <a:solidFill>
                  <a:srgbClr val="FF0000"/>
                </a:solidFill>
              </a:rPr>
              <a:t>(A)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Compute lcm(6,10) = 30.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We can write (A) as 104 = 6(104 – 5k) + 10 (-52 + 3k) for integer k. </a:t>
            </a:r>
            <a:r>
              <a:rPr lang="en-US" sz="2400" dirty="0">
                <a:solidFill>
                  <a:srgbClr val="FF0000"/>
                </a:solidFill>
              </a:rPr>
              <a:t>--(B)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We note that 104 -5k ≥ 0  when k ≤  20.8</a:t>
            </a:r>
          </a:p>
          <a:p>
            <a:r>
              <a:rPr lang="en-US" sz="2400" dirty="0">
                <a:solidFill>
                  <a:srgbClr val="0000FF"/>
                </a:solidFill>
              </a:rPr>
              <a:t>Similarly -52 + 3k ≥ 0 when k ≥  17.333 …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k = 18, 19 20 integer values of k will realize 104-5k ≥ 0  and-52 + 3k ≥ 0 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Plugging in k =18, 19 and 20 in (B) we get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104 =  6. 14 + 10. 2                                    (k=18)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104 =  6. 9   + 10. 5                                    (k=19)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104 =  6. 4   + 10.8	                                 (k=20)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8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832F-950B-1F42-A004-2A625CB6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13E9-62DB-1448-AA69-583952A8A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Theorem 10.1.2</a:t>
            </a:r>
          </a:p>
          <a:p>
            <a:pPr lvl="1"/>
            <a:r>
              <a:rPr lang="en-IN" dirty="0"/>
              <a:t>Let n be an integer and let d be a positive integer. Then, there are unique integers q and r, with 0 ≤ r ≤ d - 1, such that n = </a:t>
            </a:r>
            <a:r>
              <a:rPr lang="en-IN" dirty="0" err="1"/>
              <a:t>qd</a:t>
            </a:r>
            <a:r>
              <a:rPr lang="en-IN" dirty="0"/>
              <a:t> + r.</a:t>
            </a:r>
          </a:p>
          <a:p>
            <a:r>
              <a:rPr lang="en-IN" dirty="0"/>
              <a:t>The number q is called the </a:t>
            </a:r>
            <a:r>
              <a:rPr lang="en-IN" b="1" i="1" dirty="0">
                <a:solidFill>
                  <a:srgbClr val="FF0000"/>
                </a:solidFill>
              </a:rPr>
              <a:t>quotient</a:t>
            </a:r>
            <a:r>
              <a:rPr lang="en-IN" dirty="0"/>
              <a:t> and the number r is called the </a:t>
            </a:r>
            <a:r>
              <a:rPr lang="en-IN" b="1" i="1" dirty="0">
                <a:solidFill>
                  <a:srgbClr val="FF0000"/>
                </a:solidFill>
              </a:rPr>
              <a:t>remainder</a:t>
            </a:r>
            <a:r>
              <a:rPr lang="en-IN" dirty="0"/>
              <a:t>. </a:t>
            </a:r>
          </a:p>
          <a:p>
            <a:r>
              <a:rPr lang="en-IN" dirty="0"/>
              <a:t>The operations </a:t>
            </a:r>
            <a:r>
              <a:rPr lang="en-IN" b="1" i="1" dirty="0">
                <a:solidFill>
                  <a:srgbClr val="FF0000"/>
                </a:solidFill>
              </a:rPr>
              <a:t>div</a:t>
            </a:r>
            <a:r>
              <a:rPr lang="en-IN" dirty="0"/>
              <a:t> and </a:t>
            </a:r>
            <a:r>
              <a:rPr lang="en-IN" b="1" i="1" dirty="0">
                <a:solidFill>
                  <a:srgbClr val="FF0000"/>
                </a:solidFill>
              </a:rPr>
              <a:t>mod</a:t>
            </a:r>
            <a:r>
              <a:rPr lang="en-IN" dirty="0"/>
              <a:t> produce the quotient and the remainder as a function of n and d.</a:t>
            </a:r>
          </a:p>
          <a:p>
            <a:pPr marL="0" indent="0" algn="ctr">
              <a:buNone/>
            </a:pPr>
            <a:r>
              <a:rPr lang="en-IN" dirty="0"/>
              <a:t>q = n </a:t>
            </a:r>
            <a:r>
              <a:rPr lang="en-IN" dirty="0">
                <a:solidFill>
                  <a:srgbClr val="FF0000"/>
                </a:solidFill>
              </a:rPr>
              <a:t>div</a:t>
            </a:r>
            <a:r>
              <a:rPr lang="en-IN" dirty="0"/>
              <a:t> d</a:t>
            </a:r>
            <a:br>
              <a:rPr lang="en-IN" dirty="0"/>
            </a:br>
            <a:br>
              <a:rPr lang="en-IN" dirty="0"/>
            </a:br>
            <a:r>
              <a:rPr lang="en-IN" dirty="0"/>
              <a:t>r = n </a:t>
            </a:r>
            <a:r>
              <a:rPr lang="en-IN" dirty="0">
                <a:solidFill>
                  <a:srgbClr val="FF0000"/>
                </a:solidFill>
              </a:rPr>
              <a:t>mod</a:t>
            </a:r>
            <a:r>
              <a:rPr lang="en-IN" dirty="0"/>
              <a:t> d</a:t>
            </a:r>
          </a:p>
          <a:p>
            <a:pPr lvl="1"/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6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731817"/>
            <a:ext cx="6060786" cy="34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2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div and mod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 mod 6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: 5)</a:t>
            </a:r>
            <a:endParaRPr lang="en-US" dirty="0"/>
          </a:p>
          <a:p>
            <a:r>
              <a:rPr lang="en-US" dirty="0"/>
              <a:t>23 div 5   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: 4)</a:t>
            </a:r>
          </a:p>
          <a:p>
            <a:r>
              <a:rPr lang="en-US" dirty="0"/>
              <a:t>-10 mod 5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: 0)</a:t>
            </a:r>
          </a:p>
          <a:p>
            <a:r>
              <a:rPr lang="en-US" dirty="0"/>
              <a:t>-13 mod 6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: 5)</a:t>
            </a:r>
          </a:p>
          <a:p>
            <a:r>
              <a:rPr lang="en-US" dirty="0"/>
              <a:t>-13 div 6  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: -3)</a:t>
            </a:r>
          </a:p>
        </p:txBody>
      </p:sp>
    </p:spTree>
    <p:extLst>
      <p:ext uri="{BB962C8B-B14F-4D97-AF65-F5344CB8AC3E}">
        <p14:creationId xmlns:p14="http://schemas.microsoft.com/office/powerpoint/2010/main" val="1152563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gcd}(a,b) = p_1^{\mbox{min}(a_1,b_1)}p_2^{\mbox{min}(a_2,b_2)}\ldots p_n^{\mbox{min}(a_n,b_n)}\;.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= p_1^{a_1}p_2^{a_2}\ldots p_n^{a_n}\;,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 = p_1^{b_1}p_2^{b_2}\ldots p_n^{b_n}\; ,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lcm}(a,b) = p_1^{\mbox{max}(a_1,b_1)}p_2^{\mbox{max}(a_2,b_2)}\cdots p_n^{\mbox{max}(a_n,b_n)}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= p_1^{a_1}p_2^{a_2}\ldots p_n^{a_n}\;,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 = p_1^{b_1}p_2^{b_2}\ldots p_n^{b_n}\; ,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lcm}(a,b) = p_1^{\mbox{max}(a_1,b_1)}p_2^{\mbox{max}(a_2,b_2)}\cdots p_n^{\mbox{max}(a_n,b_n)}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= p_1^{a_1}p_2^{a_2}\ldots p_n^{a_n}\;,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 = p_1^{b_1}p_2^{b_2}\ldots p_n^{b_n}\; ,$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4687</Words>
  <Application>Microsoft Macintosh PowerPoint</Application>
  <PresentationFormat>On-screen Show (4:3)</PresentationFormat>
  <Paragraphs>460</Paragraphs>
  <Slides>69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ＭＳ ゴシック</vt:lpstr>
      <vt:lpstr>Arial</vt:lpstr>
      <vt:lpstr>Calibri</vt:lpstr>
      <vt:lpstr>Cambria Math</vt:lpstr>
      <vt:lpstr>Symbol</vt:lpstr>
      <vt:lpstr>Wingdings 2</vt:lpstr>
      <vt:lpstr>Office Theme</vt:lpstr>
      <vt:lpstr>Integer Properties</vt:lpstr>
      <vt:lpstr>Preamble </vt:lpstr>
      <vt:lpstr>Divisors</vt:lpstr>
      <vt:lpstr>Divisibility and linear combination</vt:lpstr>
      <vt:lpstr>Divisibility and linear combination</vt:lpstr>
      <vt:lpstr>Divisor Theorem</vt:lpstr>
      <vt:lpstr>Division Algorithm</vt:lpstr>
      <vt:lpstr>Division</vt:lpstr>
      <vt:lpstr>Computing div and mod</vt:lpstr>
      <vt:lpstr>Modular Arithmetic</vt:lpstr>
      <vt:lpstr>PowerPoint Presentation</vt:lpstr>
      <vt:lpstr>Congruence mod m</vt:lpstr>
      <vt:lpstr>PowerPoint Presentation</vt:lpstr>
      <vt:lpstr>Proof:</vt:lpstr>
      <vt:lpstr>Proof:</vt:lpstr>
      <vt:lpstr>PowerPoint Presentation</vt:lpstr>
      <vt:lpstr>Computing arithmetic operations mod m.</vt:lpstr>
      <vt:lpstr>Computing arithmetic operations mod m.</vt:lpstr>
      <vt:lpstr>Example</vt:lpstr>
      <vt:lpstr>Prime numbers</vt:lpstr>
      <vt:lpstr>Fundamental Theorem of Arithmetic</vt:lpstr>
      <vt:lpstr>Fundamental Theorem of Arithmetic</vt:lpstr>
      <vt:lpstr>How many divisors?</vt:lpstr>
      <vt:lpstr>How many divisors?</vt:lpstr>
      <vt:lpstr>How many divisors?</vt:lpstr>
      <vt:lpstr>Greatest common divisor and least common multiple.</vt:lpstr>
      <vt:lpstr>Relatively prime (coprime)</vt:lpstr>
      <vt:lpstr>Finding the Greatest Common Divisor Using Prime Factorizations</vt:lpstr>
      <vt:lpstr>Finding the Greatest Common Divisor Using Prime Factorizations</vt:lpstr>
      <vt:lpstr>Least Common Multiple</vt:lpstr>
      <vt:lpstr>Least Common Multiple</vt:lpstr>
      <vt:lpstr>lcm and gcd</vt:lpstr>
      <vt:lpstr>Factoring and primality testing</vt:lpstr>
      <vt:lpstr>Prime numbers</vt:lpstr>
      <vt:lpstr>Primality testing of N</vt:lpstr>
      <vt:lpstr>Factoring and primality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Pseudorandom number generators</vt:lpstr>
      <vt:lpstr>Hashing Functions</vt:lpstr>
      <vt:lpstr>Hashing functions</vt:lpstr>
      <vt:lpstr>Greatest Common Divisor</vt:lpstr>
      <vt:lpstr>PowerPoint Presentation</vt:lpstr>
      <vt:lpstr>Euclidean Algorithm</vt:lpstr>
      <vt:lpstr>Euclidean Algorithm</vt:lpstr>
      <vt:lpstr>Euclidean Algorithm</vt:lpstr>
      <vt:lpstr>Example</vt:lpstr>
      <vt:lpstr>Example</vt:lpstr>
      <vt:lpstr>Example</vt:lpstr>
      <vt:lpstr>Example</vt:lpstr>
      <vt:lpstr>PowerPoint Presentation</vt:lpstr>
      <vt:lpstr>PowerPoint Presentation</vt:lpstr>
      <vt:lpstr>Example</vt:lpstr>
      <vt:lpstr>Example</vt:lpstr>
      <vt:lpstr>Example</vt:lpstr>
      <vt:lpstr>Example</vt:lpstr>
      <vt:lpstr>Diophantine Equation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 and Modular Arithmetic</dc:title>
  <dc:creator>Binay Bhattacharya</dc:creator>
  <cp:lastModifiedBy>Microsoft Office User</cp:lastModifiedBy>
  <cp:revision>85</cp:revision>
  <dcterms:created xsi:type="dcterms:W3CDTF">2018-04-06T03:32:35Z</dcterms:created>
  <dcterms:modified xsi:type="dcterms:W3CDTF">2020-12-04T18:47:33Z</dcterms:modified>
</cp:coreProperties>
</file>