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9" r:id="rId3"/>
    <p:sldId id="257" r:id="rId4"/>
    <p:sldId id="258" r:id="rId5"/>
    <p:sldId id="285" r:id="rId6"/>
    <p:sldId id="260" r:id="rId7"/>
    <p:sldId id="286" r:id="rId8"/>
    <p:sldId id="261" r:id="rId9"/>
    <p:sldId id="262" r:id="rId10"/>
    <p:sldId id="284" r:id="rId11"/>
    <p:sldId id="282" r:id="rId12"/>
    <p:sldId id="263" r:id="rId13"/>
    <p:sldId id="266" r:id="rId14"/>
    <p:sldId id="274" r:id="rId15"/>
    <p:sldId id="276" r:id="rId16"/>
    <p:sldId id="267" r:id="rId17"/>
    <p:sldId id="275" r:id="rId18"/>
    <p:sldId id="268" r:id="rId19"/>
    <p:sldId id="269" r:id="rId20"/>
    <p:sldId id="270" r:id="rId21"/>
    <p:sldId id="271" r:id="rId22"/>
    <p:sldId id="264" r:id="rId23"/>
    <p:sldId id="265" r:id="rId24"/>
    <p:sldId id="279" r:id="rId25"/>
    <p:sldId id="280" r:id="rId26"/>
    <p:sldId id="291" r:id="rId27"/>
    <p:sldId id="290" r:id="rId28"/>
    <p:sldId id="272" r:id="rId29"/>
    <p:sldId id="288" r:id="rId30"/>
    <p:sldId id="287" r:id="rId31"/>
    <p:sldId id="299" r:id="rId32"/>
    <p:sldId id="292" r:id="rId33"/>
    <p:sldId id="293" r:id="rId34"/>
    <p:sldId id="298" r:id="rId35"/>
    <p:sldId id="297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3"/>
    <p:restoredTop sz="94467"/>
  </p:normalViewPr>
  <p:slideViewPr>
    <p:cSldViewPr snapToGrid="0" snapToObjects="1">
      <p:cViewPr varScale="1">
        <p:scale>
          <a:sx n="66" d="100"/>
          <a:sy n="66" d="100"/>
        </p:scale>
        <p:origin x="192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40B93-D5B6-3A44-8695-D4B94BAD83AA}" type="datetimeFigureOut">
              <a:rPr lang="en-US" smtClean="0"/>
              <a:t>9/20/20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4C5E6-6B8A-4F45-BFAD-AE0A4FDF0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31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4C5E6-6B8A-4F45-BFAD-AE0A4FDF029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99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270B-5823-4F41-9064-1A29A496BC6C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D652-4C95-8D4D-8F24-9E5A7C880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32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270B-5823-4F41-9064-1A29A496BC6C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D652-4C95-8D4D-8F24-9E5A7C880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29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270B-5823-4F41-9064-1A29A496BC6C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D652-4C95-8D4D-8F24-9E5A7C880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270B-5823-4F41-9064-1A29A496BC6C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D652-4C95-8D4D-8F24-9E5A7C880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91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270B-5823-4F41-9064-1A29A496BC6C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D652-4C95-8D4D-8F24-9E5A7C880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86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270B-5823-4F41-9064-1A29A496BC6C}" type="datetimeFigureOut">
              <a:rPr lang="en-US" smtClean="0"/>
              <a:t>9/20/20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D652-4C95-8D4D-8F24-9E5A7C880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2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270B-5823-4F41-9064-1A29A496BC6C}" type="datetimeFigureOut">
              <a:rPr lang="en-US" smtClean="0"/>
              <a:t>9/20/20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D652-4C95-8D4D-8F24-9E5A7C880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6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270B-5823-4F41-9064-1A29A496BC6C}" type="datetimeFigureOut">
              <a:rPr lang="en-US" smtClean="0"/>
              <a:t>9/20/20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D652-4C95-8D4D-8F24-9E5A7C880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2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270B-5823-4F41-9064-1A29A496BC6C}" type="datetimeFigureOut">
              <a:rPr lang="en-US" smtClean="0"/>
              <a:t>9/20/20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D652-4C95-8D4D-8F24-9E5A7C880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25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270B-5823-4F41-9064-1A29A496BC6C}" type="datetimeFigureOut">
              <a:rPr lang="en-US" smtClean="0"/>
              <a:t>9/20/20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D652-4C95-8D4D-8F24-9E5A7C880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37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270B-5823-4F41-9064-1A29A496BC6C}" type="datetimeFigureOut">
              <a:rPr lang="en-US" smtClean="0"/>
              <a:t>9/20/20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D652-4C95-8D4D-8F24-9E5A7C880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B270B-5823-4F41-9064-1A29A496BC6C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3D652-4C95-8D4D-8F24-9E5A7C880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6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Rules of Inference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886200"/>
            <a:ext cx="7222357" cy="1752600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Section 1.11 – 1.13</a:t>
            </a:r>
            <a:endParaRPr lang="en-US" dirty="0"/>
          </a:p>
          <a:p>
            <a:r>
              <a:rPr lang="en-US" dirty="0"/>
              <a:t>Some slides are taken from</a:t>
            </a:r>
          </a:p>
          <a:p>
            <a:r>
              <a:rPr lang="en-US" dirty="0"/>
              <a:t>http://</a:t>
            </a:r>
            <a:r>
              <a:rPr lang="en-US" dirty="0" err="1"/>
              <a:t>www.cs.sfu.ca</a:t>
            </a:r>
            <a:r>
              <a:rPr lang="en-US" dirty="0"/>
              <a:t>/</a:t>
            </a:r>
            <a:r>
              <a:rPr lang="en-US" dirty="0" err="1"/>
              <a:t>CourseCentral</a:t>
            </a:r>
            <a:r>
              <a:rPr lang="en-US" dirty="0"/>
              <a:t>/101.MACM/</a:t>
            </a:r>
            <a:r>
              <a:rPr lang="en-US" dirty="0" err="1"/>
              <a:t>abulatov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513255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Picture 3" descr="Screen Shot 2018-10-02 at 4.25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854331"/>
            <a:ext cx="8953500" cy="254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47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definition of inference</a:t>
            </a:r>
          </a:p>
        </p:txBody>
      </p:sp>
      <p:pic>
        <p:nvPicPr>
          <p:cNvPr id="4" name="Picture 3" descr="Screen Shot 2018-10-02 at 5.15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1892300"/>
            <a:ext cx="2235200" cy="307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794000"/>
            <a:ext cx="345439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Premises/ hypotheses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54400" y="4849687"/>
            <a:ext cx="203623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66522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1-23 at 10.36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9144000" cy="67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25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1-23 at 10.45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9144000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02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1-23 at 10.45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9144000" cy="6223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99929" y="2963503"/>
            <a:ext cx="484439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p: the number is divisible by 8</a:t>
            </a:r>
          </a:p>
          <a:p>
            <a:r>
              <a:rPr lang="en-US" sz="2400" dirty="0"/>
              <a:t>q: the number is divisible by 4</a:t>
            </a:r>
          </a:p>
        </p:txBody>
      </p:sp>
    </p:spTree>
    <p:extLst>
      <p:ext uri="{BB962C8B-B14F-4D97-AF65-F5344CB8AC3E}">
        <p14:creationId xmlns:p14="http://schemas.microsoft.com/office/powerpoint/2010/main" val="3534186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1-23 at 10.47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1360"/>
            <a:ext cx="81225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33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1-23 at 10.47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15680"/>
            <a:ext cx="903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48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1-23 at 10.47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15680"/>
            <a:ext cx="90396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99929" y="783996"/>
            <a:ext cx="4844399" cy="1200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p: the number is divisible by 8</a:t>
            </a:r>
          </a:p>
          <a:p>
            <a:r>
              <a:rPr lang="en-US" sz="2400" dirty="0"/>
              <a:t>q: the number is divisible by 4</a:t>
            </a:r>
          </a:p>
          <a:p>
            <a:r>
              <a:rPr lang="en-US" sz="2400" dirty="0"/>
              <a:t>r: the number is divisible by 2</a:t>
            </a:r>
          </a:p>
        </p:txBody>
      </p:sp>
    </p:spTree>
    <p:extLst>
      <p:ext uri="{BB962C8B-B14F-4D97-AF65-F5344CB8AC3E}">
        <p14:creationId xmlns:p14="http://schemas.microsoft.com/office/powerpoint/2010/main" val="2093096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1-23 at 10.47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1360"/>
            <a:ext cx="812251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86116" y="1160314"/>
            <a:ext cx="484439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p: the number is divisible by 8</a:t>
            </a:r>
          </a:p>
          <a:p>
            <a:r>
              <a:rPr lang="en-US" sz="2400" dirty="0"/>
              <a:t>q: the number is divisible by 4</a:t>
            </a:r>
          </a:p>
        </p:txBody>
      </p:sp>
    </p:spTree>
    <p:extLst>
      <p:ext uri="{BB962C8B-B14F-4D97-AF65-F5344CB8AC3E}">
        <p14:creationId xmlns:p14="http://schemas.microsoft.com/office/powerpoint/2010/main" val="1255468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1-23 at 10.49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0"/>
            <a:ext cx="7778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30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Rules are used to distinguish between valid and invalid arguments.</a:t>
            </a:r>
          </a:p>
          <a:p>
            <a:r>
              <a:rPr lang="en-IN" dirty="0"/>
              <a:t>An </a:t>
            </a:r>
            <a:r>
              <a:rPr lang="en-IN" b="1" i="1" dirty="0"/>
              <a:t>argument</a:t>
            </a:r>
            <a:r>
              <a:rPr lang="en-IN" dirty="0"/>
              <a:t> is a sequence of propositions, called </a:t>
            </a:r>
            <a:r>
              <a:rPr lang="en-IN" b="1" i="1" dirty="0"/>
              <a:t>hypotheses</a:t>
            </a:r>
            <a:r>
              <a:rPr lang="en-IN" dirty="0"/>
              <a:t>, followed by a final proposition, called the </a:t>
            </a:r>
            <a:r>
              <a:rPr lang="en-IN" b="1" i="1" dirty="0"/>
              <a:t>conclusion</a:t>
            </a:r>
            <a:r>
              <a:rPr lang="en-IN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117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1-23 at 10.50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9144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39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1-23 at 10.51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582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0EBBEB4-F80C-6B45-840F-01690D43535F}"/>
              </a:ext>
            </a:extLst>
          </p:cNvPr>
          <p:cNvSpPr/>
          <p:nvPr/>
        </p:nvSpPr>
        <p:spPr>
          <a:xfrm>
            <a:off x="3451180" y="5019346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  <a:latin typeface="Roboto"/>
              </a:rPr>
              <a:t>(Addition)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056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1-23 at 10.41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824"/>
            <a:ext cx="9144000" cy="53065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EA058C4-A52C-E941-A881-E2F0DCA51927}"/>
              </a:ext>
            </a:extLst>
          </p:cNvPr>
          <p:cNvSpPr/>
          <p:nvPr/>
        </p:nvSpPr>
        <p:spPr>
          <a:xfrm>
            <a:off x="6481579" y="2315644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solidFill>
                  <a:srgbClr val="FF0000"/>
                </a:solidFill>
                <a:latin typeface="Roboto"/>
              </a:rPr>
              <a:t>Hypothetical syllogism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895906-9334-5D4B-B369-05ABCA48D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711" y="5713502"/>
            <a:ext cx="576966" cy="8008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2453700-404D-2741-8486-64740B580F6C}"/>
              </a:ext>
            </a:extLst>
          </p:cNvPr>
          <p:cNvSpPr/>
          <p:nvPr/>
        </p:nvSpPr>
        <p:spPr>
          <a:xfrm>
            <a:off x="6881503" y="5938896"/>
            <a:ext cx="118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Resolution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596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1-23 at 10.44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559098"/>
            <a:ext cx="8547100" cy="5270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A9F3B7-1A7F-2845-891B-B0495090B00E}"/>
              </a:ext>
            </a:extLst>
          </p:cNvPr>
          <p:cNvSpPr/>
          <p:nvPr/>
        </p:nvSpPr>
        <p:spPr>
          <a:xfrm>
            <a:off x="5905973" y="1644134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solidFill>
                  <a:srgbClr val="FF0000"/>
                </a:solidFill>
                <a:latin typeface="Roboto"/>
              </a:rPr>
              <a:t>Addition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14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19" y="1600200"/>
            <a:ext cx="8505381" cy="4525963"/>
          </a:xfrm>
        </p:spPr>
        <p:txBody>
          <a:bodyPr>
            <a:normAutofit/>
          </a:bodyPr>
          <a:lstStyle/>
          <a:p>
            <a:r>
              <a:rPr lang="en-US" sz="2800" dirty="0"/>
              <a:t>Here is an argument expressed in English:</a:t>
            </a:r>
          </a:p>
          <a:p>
            <a:pPr lvl="1"/>
            <a:r>
              <a:rPr lang="en-US" sz="2400" b="1" dirty="0">
                <a:solidFill>
                  <a:srgbClr val="0000FF"/>
                </a:solidFill>
              </a:rPr>
              <a:t>If it is raining or windy or both, the game will be cancelled</a:t>
            </a:r>
          </a:p>
          <a:p>
            <a:pPr lvl="1"/>
            <a:r>
              <a:rPr lang="en-US" sz="2400" b="1" dirty="0">
                <a:solidFill>
                  <a:srgbClr val="0000FF"/>
                </a:solidFill>
              </a:rPr>
              <a:t>The game will not be cancelled.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00FF"/>
                </a:solidFill>
              </a:rPr>
              <a:t>_________________________________________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00FF"/>
                </a:solidFill>
              </a:rPr>
              <a:t>Therefore, it is not windy</a:t>
            </a:r>
          </a:p>
          <a:p>
            <a:pPr marL="514350" indent="-457200"/>
            <a:r>
              <a:rPr lang="en-US" sz="2800" dirty="0"/>
              <a:t>w: it is windy; r: It is raining;</a:t>
            </a:r>
          </a:p>
          <a:p>
            <a:pPr marL="57150" indent="0">
              <a:buNone/>
            </a:pPr>
            <a:r>
              <a:rPr lang="en-US" sz="2800" dirty="0"/>
              <a:t>	 c: The game will be cancelled</a:t>
            </a:r>
          </a:p>
          <a:p>
            <a:pPr marL="514350" indent="-457200"/>
            <a:r>
              <a:rPr lang="en-US" sz="2800" dirty="0"/>
              <a:t>Formulation in logic:</a:t>
            </a:r>
          </a:p>
        </p:txBody>
      </p:sp>
      <p:pic>
        <p:nvPicPr>
          <p:cNvPr id="4" name="Picture 3" descr="Screen Shot 2018-10-02 at 9.05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32" y="5359400"/>
            <a:ext cx="16637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59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8-10-02 at 9.08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8" y="1270000"/>
            <a:ext cx="7747000" cy="5588000"/>
          </a:xfrm>
          <a:prstGeom prst="rect">
            <a:avLst/>
          </a:prstGeom>
        </p:spPr>
      </p:pic>
      <p:pic>
        <p:nvPicPr>
          <p:cNvPr id="4" name="Picture 3" descr="Screen Shot 2018-10-02 at 9.05.0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952" y="188136"/>
            <a:ext cx="16637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55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8-10-03 at 1.00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093" y="507999"/>
            <a:ext cx="4137241" cy="50269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07F971E-2E94-A04B-B571-D83D3513255C}"/>
              </a:ext>
            </a:extLst>
          </p:cNvPr>
          <p:cNvSpPr/>
          <p:nvPr/>
        </p:nvSpPr>
        <p:spPr>
          <a:xfrm>
            <a:off x="6276866" y="2383722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i="1" dirty="0">
                <a:solidFill>
                  <a:srgbClr val="000000"/>
                </a:solidFill>
                <a:latin typeface="Roboto"/>
              </a:rPr>
              <a:t>hypotheses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03CE45-A31D-D344-85D7-08273C496572}"/>
              </a:ext>
            </a:extLst>
          </p:cNvPr>
          <p:cNvSpPr/>
          <p:nvPr/>
        </p:nvSpPr>
        <p:spPr>
          <a:xfrm>
            <a:off x="6276866" y="4786263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i="1" dirty="0">
                <a:solidFill>
                  <a:srgbClr val="000000"/>
                </a:solidFill>
                <a:latin typeface="Roboto"/>
              </a:rPr>
              <a:t>conclusion</a:t>
            </a:r>
            <a:r>
              <a:rPr lang="en-IN" dirty="0">
                <a:solidFill>
                  <a:srgbClr val="37474F"/>
                </a:solidFill>
                <a:latin typeface="Roboto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304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9DDD7A-8283-B04E-B5B2-CA3EDE1D9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627"/>
            <a:ext cx="9144000" cy="672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460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04975"/>
          </a:xfrm>
        </p:spPr>
        <p:txBody>
          <a:bodyPr>
            <a:normAutofit/>
          </a:bodyPr>
          <a:lstStyle/>
          <a:p>
            <a:r>
              <a:rPr lang="en-US" sz="2400" dirty="0"/>
              <a:t>Show the validity of the following arguments:</a:t>
            </a:r>
          </a:p>
          <a:p>
            <a:endParaRPr lang="en-US" sz="2400" dirty="0"/>
          </a:p>
          <a:p>
            <a:r>
              <a:rPr lang="en-US" sz="2400" dirty="0"/>
              <a:t>  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 descr="Screen Shot 2018-01-23 at 11.05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098" y="2218330"/>
            <a:ext cx="1181100" cy="1079500"/>
          </a:xfrm>
          <a:prstGeom prst="rect">
            <a:avLst/>
          </a:prstGeom>
        </p:spPr>
      </p:pic>
      <p:pic>
        <p:nvPicPr>
          <p:cNvPr id="5" name="Picture 4" descr="Screen Shot 2018-01-23 at 11.0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164" y="3429000"/>
            <a:ext cx="17145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72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FCBAD4-6458-DA4B-AA03-6783A5DE4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04" y="0"/>
            <a:ext cx="76337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26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8-01-23 at 9.12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26" y="1218522"/>
            <a:ext cx="7239000" cy="3022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15AE59-4298-A34F-9F16-7C5F85B24E04}"/>
              </a:ext>
            </a:extLst>
          </p:cNvPr>
          <p:cNvSpPr/>
          <p:nvPr/>
        </p:nvSpPr>
        <p:spPr>
          <a:xfrm>
            <a:off x="3240935" y="2360490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i="1" dirty="0">
                <a:solidFill>
                  <a:srgbClr val="000000"/>
                </a:solidFill>
                <a:latin typeface="Roboto"/>
              </a:rPr>
              <a:t>hypotheses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171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5A6F0C-15C7-2F48-81A1-371CDE4D6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04" y="-17929"/>
            <a:ext cx="6889140" cy="666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165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AE5588-5AC2-7C44-9961-6F0F26E19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9298"/>
            <a:ext cx="9144000" cy="466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6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567232-D999-2B4A-807A-162951012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895350"/>
            <a:ext cx="87249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327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01F147-39B5-344D-867D-4B098D166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530"/>
            <a:ext cx="9144000" cy="664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949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030336-FD75-6C42-8498-0431B6CD1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4709"/>
            <a:ext cx="9144000" cy="550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665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2D7EB3-651B-D64A-B73E-64F2612FA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" y="996950"/>
            <a:ext cx="90043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22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8-01-23 at 10.09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35590"/>
            <a:ext cx="69977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51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8-10-03 at 1.00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093" y="507999"/>
            <a:ext cx="4137241" cy="50269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07F971E-2E94-A04B-B571-D83D3513255C}"/>
              </a:ext>
            </a:extLst>
          </p:cNvPr>
          <p:cNvSpPr/>
          <p:nvPr/>
        </p:nvSpPr>
        <p:spPr>
          <a:xfrm>
            <a:off x="6276866" y="2383722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i="1" dirty="0">
                <a:solidFill>
                  <a:srgbClr val="000000"/>
                </a:solidFill>
                <a:latin typeface="Roboto"/>
              </a:rPr>
              <a:t>hypotheses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03CE45-A31D-D344-85D7-08273C496572}"/>
              </a:ext>
            </a:extLst>
          </p:cNvPr>
          <p:cNvSpPr/>
          <p:nvPr/>
        </p:nvSpPr>
        <p:spPr>
          <a:xfrm>
            <a:off x="6276866" y="4786263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i="1" dirty="0">
                <a:solidFill>
                  <a:srgbClr val="000000"/>
                </a:solidFill>
                <a:latin typeface="Roboto"/>
              </a:rPr>
              <a:t>conclusion</a:t>
            </a:r>
            <a:r>
              <a:rPr lang="en-IN" dirty="0">
                <a:solidFill>
                  <a:srgbClr val="37474F"/>
                </a:solidFill>
                <a:latin typeface="Roboto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395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Inference</a:t>
            </a:r>
          </a:p>
        </p:txBody>
      </p:sp>
      <p:pic>
        <p:nvPicPr>
          <p:cNvPr id="4" name="Picture 3" descr="Screen Shot 2018-01-23 at 10.13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16" y="1246411"/>
            <a:ext cx="6175034" cy="4822914"/>
          </a:xfrm>
          <a:prstGeom prst="rect">
            <a:avLst/>
          </a:prstGeom>
        </p:spPr>
      </p:pic>
      <p:pic>
        <p:nvPicPr>
          <p:cNvPr id="6" name="Picture 5" descr="Screen Shot 2018-01-23 at 10.20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85" y="5138645"/>
            <a:ext cx="3192442" cy="829732"/>
          </a:xfrm>
          <a:prstGeom prst="rect">
            <a:avLst/>
          </a:prstGeom>
        </p:spPr>
      </p:pic>
      <p:pic>
        <p:nvPicPr>
          <p:cNvPr id="7" name="Picture 6" descr="Screen Shot 2018-01-23 at 10.24.0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675" y="5130177"/>
            <a:ext cx="332662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02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EBD24-5DC1-D849-8BFC-B186E27F5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a truth table to establish the validity of an argument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7CB1F1-1652-D844-BACB-8631138D1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35" y="1560606"/>
            <a:ext cx="7333130" cy="512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97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8-01-23 at 10.26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07" y="930072"/>
            <a:ext cx="6464300" cy="431800"/>
          </a:xfrm>
          <a:prstGeom prst="rect">
            <a:avLst/>
          </a:prstGeom>
        </p:spPr>
      </p:pic>
      <p:pic>
        <p:nvPicPr>
          <p:cNvPr id="8" name="Picture 7" descr="Screen Shot 2018-01-23 at 10.27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97" y="1588920"/>
            <a:ext cx="7200900" cy="3937000"/>
          </a:xfrm>
          <a:prstGeom prst="rect">
            <a:avLst/>
          </a:prstGeom>
        </p:spPr>
      </p:pic>
      <p:pic>
        <p:nvPicPr>
          <p:cNvPr id="9" name="Picture 8" descr="Screen Shot 2018-01-23 at 10.29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97" y="5640071"/>
            <a:ext cx="5232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48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1-23 at 10.33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1435100"/>
            <a:ext cx="7289800" cy="3975100"/>
          </a:xfrm>
          <a:prstGeom prst="rect">
            <a:avLst/>
          </a:prstGeom>
        </p:spPr>
      </p:pic>
      <p:pic>
        <p:nvPicPr>
          <p:cNvPr id="6" name="Picture 5" descr="Screen Shot 2018-01-23 at 10.34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97" y="753991"/>
            <a:ext cx="6515100" cy="571500"/>
          </a:xfrm>
          <a:prstGeom prst="rect">
            <a:avLst/>
          </a:prstGeom>
        </p:spPr>
      </p:pic>
      <p:pic>
        <p:nvPicPr>
          <p:cNvPr id="10" name="Picture 9" descr="Screen Shot 2018-01-23 at 10.35.1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82" y="5410200"/>
            <a:ext cx="59817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8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7494</TotalTime>
  <Words>232</Words>
  <Application>Microsoft Macintosh PowerPoint</Application>
  <PresentationFormat>On-screen Show (4:3)</PresentationFormat>
  <Paragraphs>44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Roboto</vt:lpstr>
      <vt:lpstr>Office Theme</vt:lpstr>
      <vt:lpstr>Rules of Inference</vt:lpstr>
      <vt:lpstr>PowerPoint Presentation</vt:lpstr>
      <vt:lpstr>PowerPoint Presentation</vt:lpstr>
      <vt:lpstr>PowerPoint Presentation</vt:lpstr>
      <vt:lpstr>PowerPoint Presentation</vt:lpstr>
      <vt:lpstr>Logic Inference</vt:lpstr>
      <vt:lpstr>Using a truth table to establish the validity of an argument</vt:lpstr>
      <vt:lpstr>PowerPoint Presentation</vt:lpstr>
      <vt:lpstr>PowerPoint Presentation</vt:lpstr>
      <vt:lpstr>Example</vt:lpstr>
      <vt:lpstr>General definition of inference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SFU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Rules of Inference</dc:title>
  <dc:creator>Binay Bhattacharya</dc:creator>
  <cp:lastModifiedBy>Microsoft Office User</cp:lastModifiedBy>
  <cp:revision>43</cp:revision>
  <dcterms:created xsi:type="dcterms:W3CDTF">2018-01-23T21:17:01Z</dcterms:created>
  <dcterms:modified xsi:type="dcterms:W3CDTF">2020-09-21T05:10:10Z</dcterms:modified>
</cp:coreProperties>
</file>